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4" r:id="rId3"/>
    <p:sldId id="342" r:id="rId4"/>
    <p:sldId id="329" r:id="rId5"/>
    <p:sldId id="353" r:id="rId6"/>
    <p:sldId id="265" r:id="rId7"/>
    <p:sldId id="319" r:id="rId8"/>
    <p:sldId id="358" r:id="rId9"/>
    <p:sldId id="338" r:id="rId10"/>
    <p:sldId id="324" r:id="rId11"/>
    <p:sldId id="349" r:id="rId12"/>
    <p:sldId id="356" r:id="rId13"/>
    <p:sldId id="357" r:id="rId14"/>
    <p:sldId id="306" r:id="rId15"/>
    <p:sldId id="359" r:id="rId16"/>
  </p:sldIdLst>
  <p:sldSz cx="9144000" cy="6858000" type="screen4x3"/>
  <p:notesSz cx="7019925" cy="930592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F5F5F"/>
    <a:srgbClr val="0033CC"/>
    <a:srgbClr val="0066FF"/>
    <a:srgbClr val="008000"/>
    <a:srgbClr val="FF0000"/>
    <a:srgbClr val="B2B2B2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4" autoAdjust="0"/>
    <p:restoredTop sz="99220" autoAdjust="0"/>
  </p:normalViewPr>
  <p:slideViewPr>
    <p:cSldViewPr>
      <p:cViewPr>
        <p:scale>
          <a:sx n="100" d="100"/>
          <a:sy n="100" d="100"/>
        </p:scale>
        <p:origin x="-21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15E2459-0FCA-44F0-8A1C-357F6D3E9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29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9600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fld id="{0259DAD7-3A9D-48EA-A7A2-6F31E01E4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PA_Master Template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224588"/>
            <a:ext cx="762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334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  <a:defRPr/>
            </a:pPr>
            <a:r>
              <a:rPr lang="en-US" sz="900" b="1">
                <a:solidFill>
                  <a:schemeClr val="bg1"/>
                </a:solidFill>
              </a:rPr>
              <a:t>Office of Research and Development</a:t>
            </a:r>
            <a:endParaRPr lang="en-US" sz="900" b="1"/>
          </a:p>
          <a:p>
            <a:pPr algn="l">
              <a:lnSpc>
                <a:spcPct val="90000"/>
              </a:lnSpc>
              <a:defRPr/>
            </a:pPr>
            <a:r>
              <a:rPr lang="en-US" sz="900">
                <a:solidFill>
                  <a:schemeClr val="bg1"/>
                </a:solidFill>
              </a:rPr>
              <a:t>Atmospheric Modeling and Analysis Division, National Exposure Research Laboratory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895600" y="3581400"/>
            <a:ext cx="6248400" cy="1676400"/>
          </a:xfrm>
          <a:prstGeom prst="rect">
            <a:avLst/>
          </a:prstGeom>
          <a:solidFill>
            <a:srgbClr val="0070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14650" y="1447800"/>
            <a:ext cx="5713413" cy="1447800"/>
          </a:xfr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8" charset="0"/>
              <a:buNone/>
              <a:defRPr i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29400" y="6224588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D1109-C735-49C0-B7B3-C5D13E43C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708150"/>
            <a:ext cx="1943100" cy="423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1708150"/>
            <a:ext cx="5676900" cy="423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F1A9-7F68-43B0-9B21-4EC1E4204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708150"/>
            <a:ext cx="77724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9638" y="2165350"/>
            <a:ext cx="3810000" cy="181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9638" y="4130675"/>
            <a:ext cx="3810000" cy="181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B762C-0D77-4887-8682-21C684D13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708150"/>
            <a:ext cx="77724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57238" y="2165350"/>
            <a:ext cx="7772400" cy="37782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8761D-453E-4190-B976-9AC382CF6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48A2D-B896-40B0-94F2-95A7185F0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801A4-4010-4BEA-BE1D-E49352993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731CC-D3AA-4C2C-98B3-D1D74C070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3B77A-DA0F-42F0-B44A-A8EC4673A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218B8-EC7F-477F-B3CB-9CDE0F614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083A5-C2B5-435B-9427-62E138921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339BA-E064-4897-9F30-B693ABD45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9443D-7503-4985-A654-97AE746FF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PA_Master Template_B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73136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170815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165350"/>
            <a:ext cx="77724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0" y="6224588"/>
            <a:ext cx="685800" cy="228600"/>
          </a:xfrm>
          <a:prstGeom prst="rect">
            <a:avLst/>
          </a:prstGeom>
          <a:solidFill>
            <a:srgbClr val="0070B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fld id="{AEAA7E6D-5E63-40C7-A689-C610065E6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75088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  <a:defRPr/>
            </a:pPr>
            <a:r>
              <a:rPr lang="en-US" sz="900" b="1"/>
              <a:t>Office of Research and Development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900"/>
              <a:t>Atmospheric Modeling &amp; Analysis Division, National Exposure Research Laboratory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7" Type="http://schemas.openxmlformats.org/officeDocument/2006/relationships/image" Target="../media/image50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447800"/>
            <a:ext cx="7543800" cy="12954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Overview of the </a:t>
            </a:r>
            <a:r>
              <a:rPr lang="en-US" sz="2800" i="1" dirty="0" smtClean="0"/>
              <a:t>Two-way Coupled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WRF-CMAQ Modeling System</a:t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321050"/>
            <a:ext cx="8247063" cy="19367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2000" b="1" i="0" dirty="0" err="1" smtClean="0">
                <a:latin typeface="Arial" charset="0"/>
              </a:rPr>
              <a:t>Rohit</a:t>
            </a:r>
            <a:r>
              <a:rPr lang="en-US" sz="2000" b="1" i="0" dirty="0" smtClean="0">
                <a:latin typeface="Arial" charset="0"/>
              </a:rPr>
              <a:t> Mathur, Jonathan </a:t>
            </a:r>
            <a:r>
              <a:rPr lang="en-US" sz="2000" b="1" i="0" dirty="0" err="1" smtClean="0">
                <a:latin typeface="Arial" charset="0"/>
              </a:rPr>
              <a:t>Pleim</a:t>
            </a:r>
            <a:r>
              <a:rPr lang="en-US" sz="2000" b="1" i="0" dirty="0" smtClean="0">
                <a:latin typeface="Arial" charset="0"/>
              </a:rPr>
              <a:t>, David Wong, Tanya </a:t>
            </a:r>
            <a:r>
              <a:rPr lang="en-US" sz="2000" b="1" i="0" dirty="0" err="1" smtClean="0">
                <a:latin typeface="Arial" charset="0"/>
              </a:rPr>
              <a:t>Otte</a:t>
            </a:r>
            <a:r>
              <a:rPr lang="en-US" sz="2000" b="1" i="0" dirty="0" smtClean="0">
                <a:latin typeface="Arial" charset="0"/>
              </a:rPr>
              <a:t>, Rob Gilliam, Shawn Roselle, Jeff Young</a:t>
            </a:r>
            <a:endParaRPr lang="en-US" sz="2000" i="0" dirty="0" smtClean="0">
              <a:latin typeface="Arial" charset="0"/>
            </a:endParaRPr>
          </a:p>
          <a:p>
            <a:pPr algn="ctr" eaLnBrk="1" hangingPunct="1"/>
            <a:r>
              <a:rPr lang="en-US" sz="1600" dirty="0" smtClean="0">
                <a:latin typeface="Arial" charset="0"/>
              </a:rPr>
              <a:t>Atmospheric Modeling  and Analysis Division, NERL, U.S. EPA</a:t>
            </a:r>
          </a:p>
          <a:p>
            <a:pPr algn="ctr" eaLnBrk="1" hangingPunct="1"/>
            <a:endParaRPr lang="en-US" sz="1600" b="1" i="0" dirty="0" smtClean="0">
              <a:latin typeface="Arial" charset="0"/>
            </a:endParaRPr>
          </a:p>
          <a:p>
            <a:pPr algn="ctr" eaLnBrk="1" hangingPunct="1"/>
            <a:r>
              <a:rPr lang="en-US" sz="2000" b="1" i="0" dirty="0" smtClean="0">
                <a:latin typeface="Arial" charset="0"/>
              </a:rPr>
              <a:t>Frank </a:t>
            </a:r>
            <a:r>
              <a:rPr lang="en-US" sz="2000" b="1" i="0" dirty="0" err="1" smtClean="0">
                <a:latin typeface="Arial" charset="0"/>
              </a:rPr>
              <a:t>Binkowski</a:t>
            </a:r>
            <a:r>
              <a:rPr lang="en-US" sz="2000" b="1" i="0" dirty="0" smtClean="0">
                <a:latin typeface="Arial" charset="0"/>
              </a:rPr>
              <a:t>, </a:t>
            </a:r>
            <a:r>
              <a:rPr lang="en-US" sz="2000" b="1" i="0" dirty="0" err="1" smtClean="0">
                <a:latin typeface="Arial" charset="0"/>
              </a:rPr>
              <a:t>Aijun</a:t>
            </a:r>
            <a:r>
              <a:rPr lang="en-US" sz="2000" b="1" i="0" dirty="0" smtClean="0">
                <a:latin typeface="Arial" charset="0"/>
              </a:rPr>
              <a:t> </a:t>
            </a:r>
            <a:r>
              <a:rPr lang="en-US" sz="2000" b="1" i="0" dirty="0" err="1" smtClean="0">
                <a:latin typeface="Arial" charset="0"/>
              </a:rPr>
              <a:t>Xiu</a:t>
            </a:r>
            <a:endParaRPr lang="en-US" sz="2000" b="1" i="0" dirty="0" smtClean="0">
              <a:latin typeface="Arial" charset="0"/>
            </a:endParaRPr>
          </a:p>
          <a:p>
            <a:pPr algn="ctr" eaLnBrk="1" hangingPunct="1"/>
            <a:r>
              <a:rPr lang="en-US" sz="1600" dirty="0" smtClean="0">
                <a:latin typeface="Arial" charset="0"/>
              </a:rPr>
              <a:t>Institute for the Environment, UNC</a:t>
            </a:r>
          </a:p>
          <a:p>
            <a:pPr eaLnBrk="1" hangingPunct="1"/>
            <a:endParaRPr lang="en-US" sz="20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0775" y="1054100"/>
            <a:ext cx="25241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054100"/>
            <a:ext cx="4191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" y="1060450"/>
            <a:ext cx="2495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971550"/>
            <a:ext cx="4667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4825" y="1066800"/>
            <a:ext cx="25050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85800" y="4937125"/>
            <a:ext cx="2046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b="1"/>
              <a:t>Without Feedbacks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257425" y="533400"/>
            <a:ext cx="4067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1"/>
              <a:t>Maximum 8-hr. O</a:t>
            </a:r>
            <a:r>
              <a:rPr lang="en-US" sz="2000" b="1" baseline="-25000"/>
              <a:t>3</a:t>
            </a:r>
            <a:r>
              <a:rPr lang="en-US" sz="2000" b="1"/>
              <a:t>: June 27 2008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019800" y="4829175"/>
            <a:ext cx="3025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/>
              <a:t>Enhancement due to feedback</a:t>
            </a:r>
          </a:p>
          <a:p>
            <a:pPr algn="l" eaLnBrk="1" hangingPunct="1"/>
            <a:r>
              <a:rPr lang="en-US" sz="1600"/>
              <a:t>at locations where [O</a:t>
            </a:r>
            <a:r>
              <a:rPr lang="en-US" sz="1600" baseline="-25000"/>
              <a:t>3</a:t>
            </a:r>
            <a:r>
              <a:rPr lang="en-US" sz="1600"/>
              <a:t>] &gt; 75ppb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429000" y="4981575"/>
            <a:ext cx="1617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b="1"/>
              <a:t>With Feedback</a:t>
            </a:r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 rot="-1124286">
            <a:off x="3987800" y="2847975"/>
            <a:ext cx="355600" cy="7620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 rot="-1124286">
            <a:off x="3900488" y="2584450"/>
            <a:ext cx="127000" cy="4667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Text Box 14"/>
          <p:cNvSpPr txBox="1">
            <a:spLocks noChangeArrowheads="1"/>
          </p:cNvSpPr>
          <p:nvPr/>
        </p:nvSpPr>
        <p:spPr bwMode="auto">
          <a:xfrm>
            <a:off x="1066800" y="5715000"/>
            <a:ext cx="5500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1"/>
              <a:t>Reduction in PBL heights results in increased O</a:t>
            </a:r>
            <a:r>
              <a:rPr lang="en-US" sz="1800" b="1" baseline="-25000"/>
              <a:t>3</a:t>
            </a:r>
            <a:endParaRPr lang="en-US" sz="1800" b="1"/>
          </a:p>
        </p:txBody>
      </p:sp>
      <p:sp>
        <p:nvSpPr>
          <p:cNvPr id="19470" name="AutoShape 15"/>
          <p:cNvSpPr>
            <a:spLocks noChangeArrowheads="1"/>
          </p:cNvSpPr>
          <p:nvPr/>
        </p:nvSpPr>
        <p:spPr bwMode="auto">
          <a:xfrm>
            <a:off x="1219200" y="6056313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Text Box 16"/>
          <p:cNvSpPr txBox="1">
            <a:spLocks noChangeArrowheads="1"/>
          </p:cNvSpPr>
          <p:nvPr/>
        </p:nvSpPr>
        <p:spPr bwMode="auto">
          <a:xfrm>
            <a:off x="1584325" y="5943600"/>
            <a:ext cx="6567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1"/>
              <a:t>Feedback effects could have important air quality impacts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7196138" y="1157288"/>
            <a:ext cx="16398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March Average</a:t>
            </a:r>
          </a:p>
          <a:p>
            <a:r>
              <a:rPr lang="en-US" sz="1600" b="1">
                <a:solidFill>
                  <a:srgbClr val="0000FF"/>
                </a:solidFill>
              </a:rPr>
              <a:t>2006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2759075" y="738188"/>
            <a:ext cx="1092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MODIS AOD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3657600"/>
            <a:ext cx="39687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733800"/>
            <a:ext cx="239712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657600"/>
            <a:ext cx="4127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724275"/>
            <a:ext cx="24130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379413" y="3425825"/>
            <a:ext cx="2820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Reduction in surface solar radiation</a:t>
            </a: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3429000" y="3475038"/>
            <a:ext cx="281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Reduction in 2M Temperature</a:t>
            </a:r>
          </a:p>
        </p:txBody>
      </p:sp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1000" y="930275"/>
            <a:ext cx="357188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21213" y="1006475"/>
            <a:ext cx="2389187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1003300"/>
            <a:ext cx="2379663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3733800"/>
            <a:ext cx="239712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325" y="3633788"/>
            <a:ext cx="396875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TextBox 14"/>
          <p:cNvSpPr txBox="1">
            <a:spLocks noChangeArrowheads="1"/>
          </p:cNvSpPr>
          <p:nvPr/>
        </p:nvSpPr>
        <p:spPr bwMode="auto">
          <a:xfrm>
            <a:off x="6324600" y="3475038"/>
            <a:ext cx="2667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Reduction in PBL Height</a:t>
            </a:r>
          </a:p>
        </p:txBody>
      </p:sp>
      <p:sp>
        <p:nvSpPr>
          <p:cNvPr id="21520" name="TextBox 15"/>
          <p:cNvSpPr txBox="1">
            <a:spLocks noChangeArrowheads="1"/>
          </p:cNvSpPr>
          <p:nvPr/>
        </p:nvSpPr>
        <p:spPr bwMode="auto">
          <a:xfrm>
            <a:off x="5349875" y="763588"/>
            <a:ext cx="10509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Model AOD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81000" y="95250"/>
            <a:ext cx="8148638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b="1" kern="0" dirty="0" smtClean="0">
                <a:solidFill>
                  <a:srgbClr val="0070B9"/>
                </a:solidFill>
                <a:latin typeface="+mj-lt"/>
                <a:ea typeface="+mj-ea"/>
                <a:cs typeface="+mj-cs"/>
              </a:rPr>
              <a:t>Looking Ahead:</a:t>
            </a:r>
          </a:p>
          <a:p>
            <a:pPr>
              <a:defRPr/>
            </a:pPr>
            <a:r>
              <a:rPr lang="en-US" sz="1600" kern="0" dirty="0" smtClean="0">
                <a:solidFill>
                  <a:srgbClr val="0070B9"/>
                </a:solidFill>
                <a:latin typeface="+mj-lt"/>
                <a:ea typeface="+mj-ea"/>
                <a:cs typeface="+mj-cs"/>
              </a:rPr>
              <a:t>Spatial </a:t>
            </a:r>
            <a:r>
              <a:rPr lang="en-US" sz="1600" kern="0" dirty="0">
                <a:solidFill>
                  <a:srgbClr val="0070B9"/>
                </a:solidFill>
                <a:latin typeface="+mj-lt"/>
                <a:ea typeface="+mj-ea"/>
                <a:cs typeface="+mj-cs"/>
              </a:rPr>
              <a:t>Heterogeneity in Aerosol Effects over the Northern Hemisphere</a:t>
            </a:r>
            <a:r>
              <a:rPr lang="en-US" b="1" kern="0" dirty="0">
                <a:solidFill>
                  <a:srgbClr val="0070B9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b="1" kern="0" dirty="0">
                <a:solidFill>
                  <a:srgbClr val="0070B9"/>
                </a:solidFill>
                <a:latin typeface="+mj-lt"/>
                <a:ea typeface="+mj-ea"/>
                <a:cs typeface="+mj-cs"/>
              </a:rPr>
            </a:br>
            <a:endParaRPr lang="en-US" b="1" kern="0" dirty="0">
              <a:solidFill>
                <a:srgbClr val="0070B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22" name="TextBox 17"/>
          <p:cNvSpPr txBox="1">
            <a:spLocks noChangeArrowheads="1"/>
          </p:cNvSpPr>
          <p:nvPr/>
        </p:nvSpPr>
        <p:spPr bwMode="auto">
          <a:xfrm>
            <a:off x="1408113" y="6169025"/>
            <a:ext cx="101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“Dimming”</a:t>
            </a:r>
          </a:p>
        </p:txBody>
      </p:sp>
      <p:sp>
        <p:nvSpPr>
          <p:cNvPr id="21523" name="TextBox 18"/>
          <p:cNvSpPr txBox="1">
            <a:spLocks noChangeArrowheads="1"/>
          </p:cNvSpPr>
          <p:nvPr/>
        </p:nvSpPr>
        <p:spPr bwMode="auto">
          <a:xfrm>
            <a:off x="4446588" y="6172200"/>
            <a:ext cx="911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“Cooling”</a:t>
            </a:r>
          </a:p>
        </p:txBody>
      </p:sp>
      <p:sp>
        <p:nvSpPr>
          <p:cNvPr id="21524" name="TextBox 19"/>
          <p:cNvSpPr txBox="1">
            <a:spLocks noChangeArrowheads="1"/>
          </p:cNvSpPr>
          <p:nvPr/>
        </p:nvSpPr>
        <p:spPr bwMode="auto">
          <a:xfrm>
            <a:off x="6800850" y="6172200"/>
            <a:ext cx="2114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“Suppressed ventilation”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5075399" y="539432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/>
              <a:t>Model AOD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5833" y="702564"/>
            <a:ext cx="352044" cy="248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2" descr="india_march_MODIS_AOD_new.gif"/>
          <p:cNvPicPr>
            <a:picLocks noChangeAspect="1"/>
          </p:cNvPicPr>
          <p:nvPr/>
        </p:nvPicPr>
        <p:blipFill>
          <a:blip r:embed="rId3" cstate="print"/>
          <a:srcRect b="13483"/>
          <a:stretch>
            <a:fillRect/>
          </a:stretch>
        </p:blipFill>
        <p:spPr bwMode="auto">
          <a:xfrm>
            <a:off x="2134080" y="819849"/>
            <a:ext cx="2558606" cy="217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3" descr="india_march_model_AOD_new.gif"/>
          <p:cNvPicPr>
            <a:picLocks noChangeAspect="1"/>
          </p:cNvPicPr>
          <p:nvPr/>
        </p:nvPicPr>
        <p:blipFill>
          <a:blip r:embed="rId4" cstate="print"/>
          <a:srcRect b="13483"/>
          <a:stretch>
            <a:fillRect/>
          </a:stretch>
        </p:blipFill>
        <p:spPr bwMode="auto">
          <a:xfrm>
            <a:off x="4756594" y="844081"/>
            <a:ext cx="2558606" cy="217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2667477" y="513588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/>
              <a:t>MODIS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73" y="3487739"/>
            <a:ext cx="368713" cy="242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1068" y="3429001"/>
            <a:ext cx="383762" cy="244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76200" y="3124200"/>
            <a:ext cx="3397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Reduction in surface solar radiation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3375025" y="3124200"/>
            <a:ext cx="2873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Reduction in 2M Temperature</a:t>
            </a:r>
          </a:p>
        </p:txBody>
      </p:sp>
      <p:pic>
        <p:nvPicPr>
          <p:cNvPr id="14" name="Picture 12" descr="india_march_SWreduction_new.gif"/>
          <p:cNvPicPr>
            <a:picLocks noChangeAspect="1"/>
          </p:cNvPicPr>
          <p:nvPr/>
        </p:nvPicPr>
        <p:blipFill>
          <a:blip r:embed="rId7" cstate="print"/>
          <a:srcRect b="13483"/>
          <a:stretch>
            <a:fillRect/>
          </a:stretch>
        </p:blipFill>
        <p:spPr bwMode="auto">
          <a:xfrm>
            <a:off x="457200" y="3505203"/>
            <a:ext cx="2527731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india_march_T2reduction_new.gif"/>
          <p:cNvPicPr>
            <a:picLocks noChangeAspect="1"/>
          </p:cNvPicPr>
          <p:nvPr/>
        </p:nvPicPr>
        <p:blipFill>
          <a:blip r:embed="rId8" cstate="print"/>
          <a:srcRect b="13483"/>
          <a:stretch>
            <a:fillRect/>
          </a:stretch>
        </p:blipFill>
        <p:spPr bwMode="auto">
          <a:xfrm>
            <a:off x="3492069" y="3505202"/>
            <a:ext cx="2527731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1447800" y="5864225"/>
            <a:ext cx="1014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“Dimming”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4495800" y="5791200"/>
            <a:ext cx="911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“Cooling”</a:t>
            </a:r>
          </a:p>
        </p:txBody>
      </p:sp>
      <p:pic>
        <p:nvPicPr>
          <p:cNvPr id="18" name="Picture 14" descr="india_march_PBLreduction_20-200m.gif"/>
          <p:cNvPicPr>
            <a:picLocks noChangeAspect="1"/>
          </p:cNvPicPr>
          <p:nvPr/>
        </p:nvPicPr>
        <p:blipFill>
          <a:blip r:embed="rId9" cstate="print"/>
          <a:srcRect b="13483"/>
          <a:stretch>
            <a:fillRect/>
          </a:stretch>
        </p:blipFill>
        <p:spPr bwMode="auto">
          <a:xfrm>
            <a:off x="6400800" y="3489960"/>
            <a:ext cx="2627757" cy="222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6623042" y="3124200"/>
            <a:ext cx="21748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Reduction in PBL Height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1146" y="3352803"/>
            <a:ext cx="432054" cy="2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6858000" y="5791200"/>
            <a:ext cx="2114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“Suppressed ventilation”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828800" y="152400"/>
            <a:ext cx="533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000" b="1" dirty="0" smtClean="0">
                <a:solidFill>
                  <a:srgbClr val="0070B9"/>
                </a:solidFill>
              </a:rPr>
              <a:t>Aerosol Radiative Effects: Asia </a:t>
            </a:r>
            <a:r>
              <a:rPr lang="en-US" sz="2000" b="1" dirty="0">
                <a:solidFill>
                  <a:srgbClr val="0070B9"/>
                </a:solidFill>
              </a:rPr>
              <a:t/>
            </a:r>
            <a:br>
              <a:rPr lang="en-US" sz="2000" b="1" dirty="0">
                <a:solidFill>
                  <a:srgbClr val="0070B9"/>
                </a:solidFill>
              </a:rPr>
            </a:br>
            <a:endParaRPr lang="en-US" sz="1800" dirty="0">
              <a:solidFill>
                <a:srgbClr val="0070B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07792" y="6400800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March 2006 average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083A5-C2B5-435B-9427-62E13892129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3048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000" b="1" dirty="0" smtClean="0">
                <a:solidFill>
                  <a:srgbClr val="0070B9"/>
                </a:solidFill>
              </a:rPr>
              <a:t>Looking Ahead:</a:t>
            </a:r>
          </a:p>
          <a:p>
            <a:pPr eaLnBrk="1" hangingPunct="1"/>
            <a:r>
              <a:rPr lang="en-US" sz="1600" dirty="0" smtClean="0">
                <a:solidFill>
                  <a:srgbClr val="0070B9"/>
                </a:solidFill>
              </a:rPr>
              <a:t>Can models capture past trends in aerosol loading and associated radiative effects? </a:t>
            </a:r>
            <a:r>
              <a:rPr lang="en-US" sz="2000" b="1" dirty="0">
                <a:solidFill>
                  <a:srgbClr val="0070B9"/>
                </a:solidFill>
              </a:rPr>
              <a:t/>
            </a:r>
            <a:br>
              <a:rPr lang="en-US" sz="2000" b="1" dirty="0">
                <a:solidFill>
                  <a:srgbClr val="0070B9"/>
                </a:solidFill>
              </a:rPr>
            </a:br>
            <a:endParaRPr lang="en-US" sz="1800" dirty="0">
              <a:solidFill>
                <a:srgbClr val="0070B9"/>
              </a:solidFill>
            </a:endParaRP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066800" y="1066800"/>
            <a:ext cx="3755896" cy="2347615"/>
            <a:chOff x="381001" y="990600"/>
            <a:chExt cx="4038599" cy="2524318"/>
          </a:xfrm>
        </p:grpSpPr>
        <p:pic>
          <p:nvPicPr>
            <p:cNvPr id="3" name="Picture 2" descr="so4_c-1989_1991.gif"/>
            <p:cNvPicPr>
              <a:picLocks noChangeAspect="1"/>
            </p:cNvPicPr>
            <p:nvPr/>
          </p:nvPicPr>
          <p:blipFill>
            <a:blip r:embed="rId2" cstate="print"/>
            <a:srcRect l="48000" t="15812" r="3491" b="11294"/>
            <a:stretch>
              <a:fillRect/>
            </a:stretch>
          </p:blipFill>
          <p:spPr>
            <a:xfrm>
              <a:off x="381001" y="1154246"/>
              <a:ext cx="2033012" cy="2360672"/>
            </a:xfrm>
            <a:prstGeom prst="rect">
              <a:avLst/>
            </a:prstGeom>
          </p:spPr>
        </p:pic>
        <p:pic>
          <p:nvPicPr>
            <p:cNvPr id="4" name="Picture 3" descr="so4_c-2007_2009.gif"/>
            <p:cNvPicPr>
              <a:picLocks noChangeAspect="1"/>
            </p:cNvPicPr>
            <p:nvPr/>
          </p:nvPicPr>
          <p:blipFill>
            <a:blip r:embed="rId3" cstate="print"/>
            <a:srcRect l="48000" t="16941" r="3491" b="11294"/>
            <a:stretch>
              <a:fillRect/>
            </a:stretch>
          </p:blipFill>
          <p:spPr>
            <a:xfrm>
              <a:off x="2488239" y="1295402"/>
              <a:ext cx="1931361" cy="220790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14400" y="990600"/>
              <a:ext cx="1039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1989-1991</a:t>
              </a:r>
              <a:endParaRPr 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45438" y="990600"/>
              <a:ext cx="1039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2007-2009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12548" y="3276600"/>
              <a:ext cx="929397" cy="231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 dirty="0" smtClean="0"/>
                <a:t>USEPA/CAMD</a:t>
              </a:r>
              <a:endParaRPr lang="en-US" sz="800" i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419337" y="1143000"/>
            <a:ext cx="33436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sz="1400" dirty="0" smtClean="0"/>
              <a:t>Title IV of the CAA achieved significant reductions in SO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and </a:t>
            </a:r>
            <a:r>
              <a:rPr lang="en-US" sz="1400" dirty="0" err="1" smtClean="0"/>
              <a:t>NO</a:t>
            </a:r>
            <a:r>
              <a:rPr lang="en-US" sz="1400" baseline="-25000" dirty="0" err="1" smtClean="0"/>
              <a:t>x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emissions from </a:t>
            </a:r>
            <a:r>
              <a:rPr lang="en-US" sz="1400" dirty="0" err="1" smtClean="0"/>
              <a:t>EGUs</a:t>
            </a:r>
            <a:r>
              <a:rPr lang="en-US" sz="1400" dirty="0" smtClean="0"/>
              <a:t> since the 1980s</a:t>
            </a:r>
          </a:p>
          <a:p>
            <a:pPr marL="171450" indent="-171450" algn="l"/>
            <a:endParaRPr lang="en-US" sz="1400" dirty="0" smtClean="0"/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400" dirty="0" smtClean="0"/>
              <a:t>Tropospheric SO</a:t>
            </a:r>
            <a:r>
              <a:rPr lang="en-US" sz="1400" baseline="-25000" dirty="0" smtClean="0"/>
              <a:t>4</a:t>
            </a:r>
            <a:r>
              <a:rPr lang="en-US" sz="1400" baseline="30000" dirty="0" smtClean="0"/>
              <a:t>2-</a:t>
            </a:r>
            <a:r>
              <a:rPr lang="en-US" sz="1400" dirty="0" smtClean="0"/>
              <a:t> burden has reduced significantly</a:t>
            </a:r>
          </a:p>
          <a:p>
            <a:pPr marL="171450" indent="-171450" algn="l"/>
            <a:endParaRPr lang="en-US" sz="1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4800600"/>
            <a:ext cx="30388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sz="1400" dirty="0" smtClean="0"/>
              <a:t>Multi-year WRF-CMAQ simulations to assess the responsiveness of the model to Title IV emission changes are now being set-up</a:t>
            </a: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52400" y="3810000"/>
            <a:ext cx="5660129" cy="2667000"/>
            <a:chOff x="152400" y="3810000"/>
            <a:chExt cx="5660129" cy="2667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594" y="4389310"/>
              <a:ext cx="2280285" cy="1986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" y="4313110"/>
              <a:ext cx="331280" cy="2163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25576" y="4372544"/>
              <a:ext cx="2286953" cy="1980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16000" y="4296343"/>
              <a:ext cx="326708" cy="2166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885621" y="4084507"/>
              <a:ext cx="15694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Decrease in AOD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45450" y="4095175"/>
              <a:ext cx="2066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Increase in Surface SW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06778" y="6135529"/>
              <a:ext cx="74251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800" b="1" i="1" dirty="0" smtClean="0"/>
                <a:t>Δ</a:t>
              </a:r>
              <a:r>
                <a:rPr lang="en-US" sz="800" b="1" i="1" dirty="0" smtClean="0"/>
                <a:t>AOD &gt; 0.4</a:t>
              </a:r>
              <a:endParaRPr lang="en-US" sz="800" b="1" i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83090" y="3810000"/>
              <a:ext cx="2236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Preliminary Results:</a:t>
              </a:r>
              <a:endParaRPr lang="en-US" sz="1800" i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95537" y="3008293"/>
            <a:ext cx="3038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</a:rPr>
              <a:t>Can the associated increase in surface solar radiation be detected in the measurements and models (“</a:t>
            </a:r>
            <a:r>
              <a:rPr lang="en-US" sz="1400" i="1" dirty="0" smtClean="0">
                <a:solidFill>
                  <a:srgbClr val="0000FF"/>
                </a:solidFill>
              </a:rPr>
              <a:t>brightening effect</a:t>
            </a:r>
            <a:r>
              <a:rPr lang="en-US" sz="1400" dirty="0" smtClean="0">
                <a:solidFill>
                  <a:srgbClr val="0000FF"/>
                </a:solidFill>
              </a:rPr>
              <a:t>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7E8159C-0275-44C3-92D0-BC93B9C14D6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304800"/>
            <a:ext cx="2667000" cy="457200"/>
          </a:xfrm>
        </p:spPr>
        <p:txBody>
          <a:bodyPr/>
          <a:lstStyle/>
          <a:p>
            <a:pPr algn="ctr" eaLnBrk="1" hangingPunct="1"/>
            <a:r>
              <a:rPr lang="en-US" sz="3000" smtClean="0"/>
              <a:t>Summary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Air quality and climate issues are inherently linked</a:t>
            </a:r>
          </a:p>
          <a:p>
            <a:pPr lvl="1" eaLnBrk="1" hangingPunct="1"/>
            <a:r>
              <a:rPr lang="en-US" sz="1600" dirty="0" smtClean="0"/>
              <a:t>Spatial and temporal variability of short-lived </a:t>
            </a:r>
            <a:r>
              <a:rPr lang="en-US" sz="1600" dirty="0" err="1" smtClean="0"/>
              <a:t>radiatively</a:t>
            </a:r>
            <a:r>
              <a:rPr lang="en-US" sz="1600" dirty="0" smtClean="0"/>
              <a:t> active species need to be accurately characterized 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A computationally efficient and flexible coupled meteorology-atmospheric chemistry modeling system based on the WRF and CMAQ models has been developed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Direct feedback of aerosols on SW radiation has been tested</a:t>
            </a:r>
          </a:p>
          <a:p>
            <a:pPr lvl="1" eaLnBrk="1" hangingPunct="1"/>
            <a:r>
              <a:rPr lang="en-US" sz="1600" dirty="0" smtClean="0"/>
              <a:t> Effects can be large in regions with significant aerosol loading</a:t>
            </a:r>
          </a:p>
          <a:p>
            <a:pPr lvl="1" eaLnBrk="1" hangingPunct="1"/>
            <a:r>
              <a:rPr lang="en-US" sz="1600" dirty="0" smtClean="0"/>
              <a:t> Preliminary comparisons with limited measurements show improvements in simulation skill for SW radiation and 2m T</a:t>
            </a:r>
          </a:p>
          <a:p>
            <a:pPr lvl="1" eaLnBrk="1" hangingPunct="1"/>
            <a:r>
              <a:rPr lang="en-US" sz="1600" i="1" dirty="0" smtClean="0"/>
              <a:t>Air pollutant concentrations can be significantly increased due to reductions in PBL height</a:t>
            </a:r>
            <a:endParaRPr lang="en-US" sz="2000" b="1" i="1" dirty="0" smtClean="0"/>
          </a:p>
          <a:p>
            <a:pPr eaLnBrk="1" hangingPunct="1"/>
            <a:r>
              <a:rPr lang="en-US" sz="2000" b="1" i="1" dirty="0" smtClean="0"/>
              <a:t>Challenge</a:t>
            </a:r>
            <a:r>
              <a:rPr lang="en-US" sz="2000" dirty="0" smtClean="0"/>
              <a:t>: Assessing the magnitude and directionality of feedback effects on simulated air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990600"/>
            <a:ext cx="77724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48A2D-B896-40B0-94F2-95A7185F000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 descr="CAM_RRTM_compa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4100" y="1752600"/>
            <a:ext cx="44958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AE20-53C5-414C-A245-F036692C4AA5}" type="slidenum">
              <a:rPr lang="en-US"/>
              <a:pPr/>
              <a:t>2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533400"/>
          </a:xfrm>
        </p:spPr>
        <p:txBody>
          <a:bodyPr/>
          <a:lstStyle/>
          <a:p>
            <a:pPr algn="ctr"/>
            <a:r>
              <a:rPr lang="en-US" sz="2000"/>
              <a:t>2-Way Coupled Meteorology/Air Quality Modeling:</a:t>
            </a:r>
            <a:br>
              <a:rPr lang="en-US" sz="2000"/>
            </a:br>
            <a:r>
              <a:rPr lang="en-US" sz="2000"/>
              <a:t>Rationale</a:t>
            </a:r>
            <a:r>
              <a:rPr lang="en-US" sz="2200"/>
              <a:t> 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289050"/>
            <a:ext cx="7772400" cy="4730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Concurrent meteorology and chemistry-transport calculation</a:t>
            </a:r>
          </a:p>
          <a:p>
            <a:pPr lvl="1">
              <a:lnSpc>
                <a:spcPct val="80000"/>
              </a:lnSpc>
            </a:pPr>
            <a:r>
              <a:rPr lang="en-US" sz="1800" b="1" i="1" dirty="0"/>
              <a:t>High frequency communication</a:t>
            </a:r>
            <a:r>
              <a:rPr lang="en-US" sz="1800" dirty="0"/>
              <a:t> between dynamical and chemical calculations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Requisite for finer scale urban modeling/exposure applications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Higher temporal integration (</a:t>
            </a:r>
            <a:r>
              <a:rPr lang="en-US" sz="1800" dirty="0">
                <a:latin typeface="Symbol" pitchFamily="18" charset="2"/>
              </a:rPr>
              <a:t>D</a:t>
            </a:r>
            <a:r>
              <a:rPr lang="en-US" sz="1800" dirty="0"/>
              <a:t>t &lt;&lt; 1 hour) is necessary at finer horizontal grid resolutions (</a:t>
            </a:r>
            <a:r>
              <a:rPr lang="en-US" sz="1800" dirty="0" err="1">
                <a:latin typeface="Symbol" pitchFamily="18" charset="2"/>
              </a:rPr>
              <a:t>D</a:t>
            </a:r>
            <a:r>
              <a:rPr lang="en-US" sz="1800" dirty="0" err="1"/>
              <a:t>x</a:t>
            </a:r>
            <a:r>
              <a:rPr lang="en-US" sz="1800" dirty="0"/>
              <a:t> &lt; 10 km). </a:t>
            </a:r>
          </a:p>
          <a:p>
            <a:pPr lvl="3">
              <a:lnSpc>
                <a:spcPct val="80000"/>
              </a:lnSpc>
            </a:pPr>
            <a:r>
              <a:rPr lang="en-US" sz="1600" b="1" i="1" dirty="0"/>
              <a:t>Such high rates of data exchange are not practical using I/O disk </a:t>
            </a:r>
            <a:r>
              <a:rPr lang="en-US" sz="1600" b="1" i="1" dirty="0" smtClean="0"/>
              <a:t>files</a:t>
            </a:r>
          </a:p>
          <a:p>
            <a:pPr lvl="3">
              <a:lnSpc>
                <a:spcPct val="80000"/>
              </a:lnSpc>
              <a:buNone/>
            </a:pPr>
            <a:endParaRPr lang="en-US" sz="1600" b="1" i="1" dirty="0"/>
          </a:p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1800" dirty="0"/>
              <a:t>Represent and assess the potentially important </a:t>
            </a:r>
            <a:r>
              <a:rPr lang="en-US" sz="1800" b="1" i="1" dirty="0"/>
              <a:t>radiative effects of pollutant loading</a:t>
            </a:r>
            <a:r>
              <a:rPr lang="en-US" sz="1800" dirty="0"/>
              <a:t> on simulated dynamical features and air quality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Many compounds contribute to poor air quality as well as climate change (e.g., 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and aerosols)</a:t>
            </a:r>
          </a:p>
          <a:p>
            <a:pPr lvl="1">
              <a:lnSpc>
                <a:spcPct val="80000"/>
              </a:lnSpc>
            </a:pPr>
            <a:r>
              <a:rPr lang="en-US" sz="1600" b="1" i="1" dirty="0" smtClean="0"/>
              <a:t>Need tools to simultaneously address both issues and their interactions</a:t>
            </a:r>
          </a:p>
          <a:p>
            <a:pPr lvl="1">
              <a:lnSpc>
                <a:spcPct val="80000"/>
              </a:lnSpc>
              <a:buNone/>
            </a:pPr>
            <a:endParaRPr lang="en-US" sz="1600" b="1" i="1" dirty="0"/>
          </a:p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sz="1800" b="1" i="1" dirty="0" smtClean="0"/>
              <a:t>Consistent </a:t>
            </a:r>
            <a:r>
              <a:rPr lang="en-US" sz="1800" b="1" i="1" dirty="0"/>
              <a:t>treatment</a:t>
            </a:r>
            <a:r>
              <a:rPr lang="en-US" sz="1800" dirty="0"/>
              <a:t> of dynamical processes in meteorological and AQ models; reduces redundant calculations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304800"/>
          </a:xfrm>
        </p:spPr>
        <p:txBody>
          <a:bodyPr/>
          <a:lstStyle/>
          <a:p>
            <a:pPr algn="ctr"/>
            <a:r>
              <a:rPr lang="en-US" sz="2400" dirty="0" smtClean="0"/>
              <a:t>Air Quality-Climate Interactions</a:t>
            </a:r>
            <a:br>
              <a:rPr lang="en-US" sz="2400" dirty="0" smtClean="0"/>
            </a:br>
            <a:r>
              <a:rPr lang="en-US" sz="1800" dirty="0" smtClean="0"/>
              <a:t>Optical and Radiative Characteristics of Aerosols</a:t>
            </a:r>
            <a:endParaRPr lang="en-US" sz="240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3838" cy="5105400"/>
          </a:xfrm>
        </p:spPr>
        <p:txBody>
          <a:bodyPr/>
          <a:lstStyle/>
          <a:p>
            <a:r>
              <a:rPr lang="en-US" sz="1800" b="1" dirty="0" smtClean="0"/>
              <a:t>Direct effects</a:t>
            </a:r>
          </a:p>
          <a:p>
            <a:pPr lvl="2"/>
            <a:r>
              <a:rPr lang="en-US" sz="1600" b="1" dirty="0" smtClean="0"/>
              <a:t>Light scattering aerosols </a:t>
            </a:r>
            <a:r>
              <a:rPr lang="en-US" sz="1600" dirty="0" smtClean="0"/>
              <a:t>(e.g., sulfate)</a:t>
            </a:r>
          </a:p>
          <a:p>
            <a:pPr lvl="3"/>
            <a:r>
              <a:rPr lang="en-US" sz="1800" dirty="0" smtClean="0"/>
              <a:t> </a:t>
            </a:r>
            <a:r>
              <a:rPr lang="en-US" sz="1400" dirty="0" smtClean="0"/>
              <a:t>Backscatter incoming solar </a:t>
            </a:r>
          </a:p>
          <a:p>
            <a:pPr lvl="3">
              <a:buFontTx/>
              <a:buNone/>
            </a:pPr>
            <a:r>
              <a:rPr lang="en-US" sz="1400" dirty="0" smtClean="0"/>
              <a:t>    Reduce radiation impinging on the Earth’s surface</a:t>
            </a:r>
          </a:p>
          <a:p>
            <a:pPr lvl="3">
              <a:buFontTx/>
              <a:buNone/>
            </a:pPr>
            <a:r>
              <a:rPr lang="en-US" sz="1400" dirty="0" smtClean="0"/>
              <a:t>         </a:t>
            </a:r>
            <a:r>
              <a:rPr lang="en-US" sz="1400" i="1" dirty="0" smtClean="0"/>
              <a:t>cool the surface (negative surface forcing)</a:t>
            </a:r>
          </a:p>
          <a:p>
            <a:pPr lvl="3">
              <a:buFontTx/>
              <a:buNone/>
            </a:pPr>
            <a:r>
              <a:rPr lang="en-US" sz="1400" b="1" dirty="0" smtClean="0"/>
              <a:t>     </a:t>
            </a:r>
            <a:r>
              <a:rPr lang="en-US" sz="1400" dirty="0" smtClean="0"/>
              <a:t>Increase radiation reflected to space</a:t>
            </a:r>
          </a:p>
          <a:p>
            <a:pPr lvl="3">
              <a:buFontTx/>
              <a:buNone/>
            </a:pPr>
            <a:r>
              <a:rPr lang="en-US" sz="1400" dirty="0" smtClean="0"/>
              <a:t>         </a:t>
            </a:r>
            <a:r>
              <a:rPr lang="en-US" sz="1400" i="1" dirty="0" smtClean="0"/>
              <a:t>cool the top of the atmosphere (negative TOA forcing)</a:t>
            </a:r>
            <a:r>
              <a:rPr lang="en-US" sz="1400" dirty="0" smtClean="0"/>
              <a:t> </a:t>
            </a:r>
          </a:p>
          <a:p>
            <a:pPr lvl="2"/>
            <a:r>
              <a:rPr lang="en-US" sz="1600" b="1" dirty="0" smtClean="0"/>
              <a:t>Light absorbing aerosols </a:t>
            </a:r>
            <a:r>
              <a:rPr lang="en-US" sz="1600" dirty="0" smtClean="0"/>
              <a:t>(e.g., black carbon/soot)</a:t>
            </a:r>
          </a:p>
          <a:p>
            <a:pPr lvl="3"/>
            <a:r>
              <a:rPr lang="en-US" sz="1800" dirty="0" smtClean="0"/>
              <a:t> </a:t>
            </a:r>
            <a:r>
              <a:rPr lang="en-US" sz="1400" dirty="0" smtClean="0"/>
              <a:t>Absorb incoming solar </a:t>
            </a:r>
          </a:p>
          <a:p>
            <a:pPr lvl="3">
              <a:buFontTx/>
              <a:buNone/>
            </a:pPr>
            <a:r>
              <a:rPr lang="en-US" sz="1400" dirty="0" smtClean="0"/>
              <a:t>    Reduce radiation impinging on the Earth’s surface</a:t>
            </a:r>
          </a:p>
          <a:p>
            <a:pPr lvl="3">
              <a:buFontTx/>
              <a:buNone/>
            </a:pPr>
            <a:r>
              <a:rPr lang="en-US" sz="1400" dirty="0" smtClean="0"/>
              <a:t>     </a:t>
            </a:r>
            <a:r>
              <a:rPr lang="en-US" sz="1400" i="1" dirty="0" smtClean="0"/>
              <a:t>cool the surface (negative surface forcing)</a:t>
            </a:r>
          </a:p>
          <a:p>
            <a:pPr lvl="3"/>
            <a:r>
              <a:rPr lang="en-US" sz="1800" dirty="0" smtClean="0"/>
              <a:t> </a:t>
            </a:r>
            <a:r>
              <a:rPr lang="en-US" sz="1400" dirty="0" smtClean="0"/>
              <a:t>Absorb outgoing solar reflected from surface and clouds</a:t>
            </a:r>
            <a:r>
              <a:rPr lang="en-US" sz="1800" dirty="0" smtClean="0"/>
              <a:t> </a:t>
            </a:r>
            <a:r>
              <a:rPr lang="en-US" sz="1800" b="1" dirty="0" smtClean="0"/>
              <a:t> </a:t>
            </a:r>
            <a:endParaRPr lang="en-US" sz="1800" dirty="0" smtClean="0"/>
          </a:p>
          <a:p>
            <a:pPr lvl="3">
              <a:buFontTx/>
              <a:buNone/>
            </a:pPr>
            <a:r>
              <a:rPr lang="en-US" sz="1400" dirty="0" smtClean="0"/>
              <a:t>     Reduce radiation reflected to space</a:t>
            </a:r>
          </a:p>
          <a:p>
            <a:pPr lvl="3">
              <a:buFontTx/>
              <a:buNone/>
            </a:pPr>
            <a:r>
              <a:rPr lang="en-US" sz="1400" dirty="0" smtClean="0"/>
              <a:t>      Warm the top of the atmosphere (positive TOA forcing)</a:t>
            </a:r>
          </a:p>
          <a:p>
            <a:pPr>
              <a:buFont typeface="Times" pitchFamily="18" charset="0"/>
              <a:buNone/>
            </a:pPr>
            <a:endParaRPr lang="en-US" sz="1400" dirty="0" smtClean="0"/>
          </a:p>
          <a:p>
            <a:r>
              <a:rPr lang="en-US" sz="1800" b="1" dirty="0" smtClean="0"/>
              <a:t>Indirect effects</a:t>
            </a:r>
          </a:p>
          <a:p>
            <a:pPr lvl="1"/>
            <a:r>
              <a:rPr lang="en-US" sz="1400" dirty="0" smtClean="0"/>
              <a:t>Changes in cloud formation and duration resulting from scattering and absorption</a:t>
            </a:r>
          </a:p>
          <a:p>
            <a:pPr lvl="1"/>
            <a:r>
              <a:rPr lang="en-US" sz="1400" dirty="0" smtClean="0"/>
              <a:t>Aerosols act as CCN; impact cloud optical thickness; impact cloud lifetime </a:t>
            </a:r>
          </a:p>
          <a:p>
            <a:pPr>
              <a:buFont typeface="Times" pitchFamily="18" charset="0"/>
              <a:buNone/>
            </a:pPr>
            <a:endParaRPr lang="en-US" sz="14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E76485-7C09-4740-857B-C28665519265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5" name="Right Arrow 4"/>
          <p:cNvSpPr/>
          <p:nvPr/>
        </p:nvSpPr>
        <p:spPr bwMode="auto">
          <a:xfrm>
            <a:off x="1524000" y="1981200"/>
            <a:ext cx="228600" cy="152400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 bwMode="auto">
          <a:xfrm>
            <a:off x="1524000" y="2503488"/>
            <a:ext cx="228600" cy="152400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524000" y="3646488"/>
            <a:ext cx="228600" cy="152400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 bwMode="auto">
          <a:xfrm>
            <a:off x="1600200" y="4408488"/>
            <a:ext cx="228600" cy="152400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13785" y="6029325"/>
            <a:ext cx="3295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0070C0"/>
                </a:solidFill>
              </a:rPr>
              <a:t>Shaocai</a:t>
            </a:r>
            <a:r>
              <a:rPr lang="en-US" sz="1400" b="1" i="1" dirty="0" smtClean="0">
                <a:solidFill>
                  <a:srgbClr val="0070C0"/>
                </a:solidFill>
              </a:rPr>
              <a:t> Yu’s </a:t>
            </a:r>
            <a:r>
              <a:rPr lang="en-US" sz="1400" b="1" i="1" dirty="0" smtClean="0">
                <a:solidFill>
                  <a:srgbClr val="0070C0"/>
                </a:solidFill>
              </a:rPr>
              <a:t>presentation </a:t>
            </a:r>
            <a:r>
              <a:rPr lang="en-US" sz="1400" b="1" i="1" dirty="0" smtClean="0">
                <a:solidFill>
                  <a:srgbClr val="0070C0"/>
                </a:solidFill>
              </a:rPr>
              <a:t>tomorrow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5"/>
          <p:cNvSpPr txBox="1">
            <a:spLocks noChangeArrowheads="1"/>
          </p:cNvSpPr>
          <p:nvPr/>
        </p:nvSpPr>
        <p:spPr bwMode="auto">
          <a:xfrm>
            <a:off x="481013" y="4648200"/>
            <a:ext cx="6681787" cy="1377950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400" b="1" i="1" dirty="0"/>
              <a:t>Flexible</a:t>
            </a:r>
            <a:r>
              <a:rPr lang="en-US" sz="1400" b="1" dirty="0"/>
              <a:t> design of model coupling allows</a:t>
            </a:r>
          </a:p>
          <a:p>
            <a:pPr algn="l" eaLnBrk="1" hangingPunct="1">
              <a:buFontTx/>
              <a:buChar char="•"/>
            </a:pPr>
            <a:r>
              <a:rPr lang="en-US" sz="1400" dirty="0"/>
              <a:t> data exchange through memory resident buffer-files </a:t>
            </a:r>
          </a:p>
          <a:p>
            <a:pPr algn="l" eaLnBrk="1" hangingPunct="1">
              <a:buFontTx/>
              <a:buChar char="•"/>
            </a:pPr>
            <a:r>
              <a:rPr lang="en-US" sz="1400" dirty="0"/>
              <a:t> flexibility in frequency of coupling</a:t>
            </a:r>
          </a:p>
          <a:p>
            <a:pPr algn="l" eaLnBrk="1" hangingPunct="1">
              <a:buFontTx/>
              <a:buChar char="•"/>
            </a:pPr>
            <a:r>
              <a:rPr lang="en-US" sz="1400" dirty="0"/>
              <a:t> identical on-line and off-line computational paradigms with minimal code changes </a:t>
            </a:r>
          </a:p>
          <a:p>
            <a:pPr algn="l" eaLnBrk="1" hangingPunct="1">
              <a:buFontTx/>
              <a:buChar char="•"/>
            </a:pPr>
            <a:r>
              <a:rPr lang="en-US" sz="1400" dirty="0"/>
              <a:t> both WRF and CMAQ models to evolve independently; </a:t>
            </a:r>
          </a:p>
          <a:p>
            <a:pPr algn="l" eaLnBrk="1" hangingPunct="1"/>
            <a:r>
              <a:rPr lang="en-US" sz="1400" i="1" dirty="0"/>
              <a:t>         Maintains integrity of WRF and CMAQ</a:t>
            </a:r>
          </a:p>
        </p:txBody>
      </p:sp>
      <p:sp>
        <p:nvSpPr>
          <p:cNvPr id="8195" name="Rectangle 17"/>
          <p:cNvSpPr>
            <a:spLocks noChangeArrowheads="1"/>
          </p:cNvSpPr>
          <p:nvPr/>
        </p:nvSpPr>
        <p:spPr bwMode="auto">
          <a:xfrm>
            <a:off x="381000" y="381000"/>
            <a:ext cx="82296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200" b="1">
                <a:solidFill>
                  <a:srgbClr val="0070B9"/>
                </a:solidFill>
              </a:rPr>
              <a:t>Two-Way Coupled WRF-CMAQ Modeling System: </a:t>
            </a:r>
            <a:br>
              <a:rPr lang="en-US" sz="2200" b="1">
                <a:solidFill>
                  <a:srgbClr val="0070B9"/>
                </a:solidFill>
              </a:rPr>
            </a:br>
            <a:r>
              <a:rPr lang="en-US" sz="2000" b="1">
                <a:solidFill>
                  <a:srgbClr val="0070B9"/>
                </a:solidFill>
              </a:rPr>
              <a:t>Design and Model Features</a:t>
            </a:r>
          </a:p>
        </p:txBody>
      </p:sp>
      <p:pic>
        <p:nvPicPr>
          <p:cNvPr id="8196" name="Picture 18" descr="IntegModel_flow"/>
          <p:cNvPicPr>
            <a:picLocks noChangeAspect="1" noChangeArrowheads="1"/>
          </p:cNvPicPr>
          <p:nvPr/>
        </p:nvPicPr>
        <p:blipFill>
          <a:blip r:embed="rId2" cstate="print"/>
          <a:srcRect l="2000" t="13333" r="3000" b="14667"/>
          <a:stretch>
            <a:fillRect/>
          </a:stretch>
        </p:blipFill>
        <p:spPr bwMode="auto">
          <a:xfrm>
            <a:off x="301625" y="1274763"/>
            <a:ext cx="570388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19"/>
          <p:cNvSpPr>
            <a:spLocks noChangeArrowheads="1"/>
          </p:cNvSpPr>
          <p:nvPr/>
        </p:nvSpPr>
        <p:spPr bwMode="auto">
          <a:xfrm>
            <a:off x="714375" y="57912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5F5F5F"/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8198" name="Text Box 20"/>
          <p:cNvSpPr txBox="1">
            <a:spLocks noChangeArrowheads="1"/>
          </p:cNvSpPr>
          <p:nvPr/>
        </p:nvSpPr>
        <p:spPr bwMode="auto">
          <a:xfrm>
            <a:off x="6156325" y="1255713"/>
            <a:ext cx="2759075" cy="272382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Aerosol Optics &amp; Feedbacks</a:t>
            </a:r>
          </a:p>
          <a:p>
            <a:pPr algn="l">
              <a:buFontTx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100" dirty="0">
                <a:solidFill>
                  <a:schemeClr val="bg2"/>
                </a:solidFill>
              </a:rPr>
              <a:t>Volume weighted refractive indices</a:t>
            </a:r>
          </a:p>
          <a:p>
            <a:pPr algn="l"/>
            <a:r>
              <a:rPr lang="en-US" sz="1100" dirty="0">
                <a:solidFill>
                  <a:schemeClr val="bg2"/>
                </a:solidFill>
              </a:rPr>
              <a:t>    for </a:t>
            </a:r>
            <a:r>
              <a:rPr lang="en-US" sz="1100" dirty="0" smtClean="0">
                <a:solidFill>
                  <a:schemeClr val="bg2"/>
                </a:solidFill>
              </a:rPr>
              <a:t> each </a:t>
            </a:r>
            <a:r>
              <a:rPr lang="en-US" sz="1100" dirty="0">
                <a:solidFill>
                  <a:schemeClr val="bg2"/>
                </a:solidFill>
              </a:rPr>
              <a:t>wavelength </a:t>
            </a:r>
            <a:r>
              <a:rPr lang="en-US" sz="1100" dirty="0" smtClean="0">
                <a:solidFill>
                  <a:schemeClr val="bg2"/>
                </a:solidFill>
              </a:rPr>
              <a:t>based </a:t>
            </a:r>
            <a:r>
              <a:rPr lang="en-US" sz="1100" dirty="0">
                <a:solidFill>
                  <a:schemeClr val="bg2"/>
                </a:solidFill>
              </a:rPr>
              <a:t>on</a:t>
            </a:r>
          </a:p>
          <a:p>
            <a:pPr algn="l"/>
            <a:r>
              <a:rPr lang="en-US" sz="1100" dirty="0">
                <a:solidFill>
                  <a:schemeClr val="bg2"/>
                </a:solidFill>
              </a:rPr>
              <a:t>    - Composition and size distribution</a:t>
            </a:r>
          </a:p>
          <a:p>
            <a:pPr algn="l"/>
            <a:r>
              <a:rPr lang="en-US" sz="1100" dirty="0">
                <a:solidFill>
                  <a:schemeClr val="bg2"/>
                </a:solidFill>
              </a:rPr>
              <a:t>    - SO</a:t>
            </a:r>
            <a:r>
              <a:rPr lang="en-US" sz="1100" baseline="-25000" dirty="0">
                <a:solidFill>
                  <a:schemeClr val="bg2"/>
                </a:solidFill>
              </a:rPr>
              <a:t>4</a:t>
            </a:r>
            <a:r>
              <a:rPr lang="en-US" sz="1100" baseline="30000" dirty="0">
                <a:solidFill>
                  <a:schemeClr val="bg2"/>
                </a:solidFill>
              </a:rPr>
              <a:t>2-</a:t>
            </a:r>
            <a:r>
              <a:rPr lang="en-US" sz="1100" dirty="0">
                <a:solidFill>
                  <a:schemeClr val="bg2"/>
                </a:solidFill>
              </a:rPr>
              <a:t>, NO</a:t>
            </a:r>
            <a:r>
              <a:rPr lang="en-US" sz="1100" baseline="-25000" dirty="0">
                <a:solidFill>
                  <a:schemeClr val="bg2"/>
                </a:solidFill>
              </a:rPr>
              <a:t>3</a:t>
            </a:r>
            <a:r>
              <a:rPr lang="en-US" sz="1100" baseline="30000" dirty="0">
                <a:solidFill>
                  <a:schemeClr val="bg2"/>
                </a:solidFill>
              </a:rPr>
              <a:t>-</a:t>
            </a:r>
            <a:r>
              <a:rPr lang="en-US" sz="1100" dirty="0">
                <a:solidFill>
                  <a:schemeClr val="bg2"/>
                </a:solidFill>
              </a:rPr>
              <a:t>, NH</a:t>
            </a:r>
            <a:r>
              <a:rPr lang="en-US" sz="1100" baseline="-25000" dirty="0">
                <a:solidFill>
                  <a:schemeClr val="bg2"/>
                </a:solidFill>
              </a:rPr>
              <a:t>4</a:t>
            </a:r>
            <a:r>
              <a:rPr lang="en-US" sz="1100" baseline="30000" dirty="0">
                <a:solidFill>
                  <a:schemeClr val="bg2"/>
                </a:solidFill>
              </a:rPr>
              <a:t>+</a:t>
            </a:r>
            <a:r>
              <a:rPr lang="en-US" sz="1100" dirty="0">
                <a:solidFill>
                  <a:schemeClr val="bg2"/>
                </a:solidFill>
              </a:rPr>
              <a:t>, Na</a:t>
            </a:r>
            <a:r>
              <a:rPr lang="en-US" sz="1100" baseline="30000" dirty="0">
                <a:solidFill>
                  <a:schemeClr val="bg2"/>
                </a:solidFill>
              </a:rPr>
              <a:t>+</a:t>
            </a:r>
            <a:r>
              <a:rPr lang="en-US" sz="1100" dirty="0">
                <a:solidFill>
                  <a:schemeClr val="bg2"/>
                </a:solidFill>
              </a:rPr>
              <a:t>, Cl</a:t>
            </a:r>
            <a:r>
              <a:rPr lang="en-US" sz="1100" baseline="30000" dirty="0">
                <a:solidFill>
                  <a:schemeClr val="bg2"/>
                </a:solidFill>
              </a:rPr>
              <a:t>-</a:t>
            </a:r>
            <a:r>
              <a:rPr lang="en-US" sz="1100" dirty="0">
                <a:solidFill>
                  <a:schemeClr val="bg2"/>
                </a:solidFill>
              </a:rPr>
              <a:t>, EC, POA,</a:t>
            </a:r>
          </a:p>
          <a:p>
            <a:pPr algn="l"/>
            <a:r>
              <a:rPr lang="en-US" sz="1100" dirty="0">
                <a:solidFill>
                  <a:schemeClr val="bg2"/>
                </a:solidFill>
              </a:rPr>
              <a:t>       anthropogenic and biogenic SOA, </a:t>
            </a:r>
          </a:p>
          <a:p>
            <a:pPr algn="l"/>
            <a:r>
              <a:rPr lang="en-US" sz="1100" dirty="0">
                <a:solidFill>
                  <a:schemeClr val="bg2"/>
                </a:solidFill>
              </a:rPr>
              <a:t>       other primary, water</a:t>
            </a:r>
          </a:p>
          <a:p>
            <a:pPr algn="l"/>
            <a:endParaRPr lang="en-US" sz="1100" dirty="0">
              <a:solidFill>
                <a:schemeClr val="bg2"/>
              </a:solidFill>
            </a:endParaRPr>
          </a:p>
          <a:p>
            <a:pPr algn="l">
              <a:buFontTx/>
              <a:buChar char="•"/>
            </a:pPr>
            <a:r>
              <a:rPr lang="en-US" sz="1100" dirty="0">
                <a:solidFill>
                  <a:schemeClr val="bg2"/>
                </a:solidFill>
              </a:rPr>
              <a:t> </a:t>
            </a:r>
            <a:r>
              <a:rPr lang="en-US" sz="1100" dirty="0" smtClean="0">
                <a:solidFill>
                  <a:schemeClr val="bg2"/>
                </a:solidFill>
              </a:rPr>
              <a:t>Both RRTMG and CAM Shortwave </a:t>
            </a:r>
          </a:p>
          <a:p>
            <a:pPr algn="l"/>
            <a:r>
              <a:rPr lang="en-US" sz="1100" dirty="0" smtClean="0">
                <a:solidFill>
                  <a:schemeClr val="bg2"/>
                </a:solidFill>
              </a:rPr>
              <a:t>   radiation schemes in WRF</a:t>
            </a:r>
          </a:p>
          <a:p>
            <a:pPr algn="l"/>
            <a:endParaRPr lang="en-US" sz="1100" dirty="0">
              <a:solidFill>
                <a:schemeClr val="bg2"/>
              </a:solidFill>
            </a:endParaRPr>
          </a:p>
          <a:p>
            <a:pPr algn="l">
              <a:buFontTx/>
              <a:buChar char="•"/>
            </a:pPr>
            <a:r>
              <a:rPr lang="en-US" sz="1100" dirty="0">
                <a:solidFill>
                  <a:schemeClr val="bg2"/>
                </a:solidFill>
              </a:rPr>
              <a:t> Effects of aerosol scattering and</a:t>
            </a:r>
          </a:p>
          <a:p>
            <a:pPr algn="l"/>
            <a:r>
              <a:rPr lang="en-US" sz="1100" dirty="0">
                <a:solidFill>
                  <a:schemeClr val="bg2"/>
                </a:solidFill>
              </a:rPr>
              <a:t>   absorption on </a:t>
            </a:r>
            <a:r>
              <a:rPr lang="en-US" sz="1100" dirty="0" smtClean="0">
                <a:solidFill>
                  <a:schemeClr val="bg2"/>
                </a:solidFill>
              </a:rPr>
              <a:t>photolysis</a:t>
            </a:r>
          </a:p>
          <a:p>
            <a:pPr algn="l"/>
            <a:endParaRPr lang="en-US" sz="1100" dirty="0">
              <a:solidFill>
                <a:schemeClr val="bg2"/>
              </a:solidFill>
            </a:endParaRPr>
          </a:p>
          <a:p>
            <a:pPr algn="l">
              <a:buFontTx/>
              <a:buChar char="•"/>
            </a:pPr>
            <a:r>
              <a:rPr lang="en-US" sz="1100" dirty="0">
                <a:solidFill>
                  <a:schemeClr val="bg2"/>
                </a:solidFill>
              </a:rPr>
              <a:t> Effects of O</a:t>
            </a:r>
            <a:r>
              <a:rPr lang="en-US" sz="1100" baseline="-25000" dirty="0">
                <a:solidFill>
                  <a:schemeClr val="bg2"/>
                </a:solidFill>
              </a:rPr>
              <a:t>3</a:t>
            </a:r>
            <a:r>
              <a:rPr lang="en-US" sz="1100" dirty="0">
                <a:solidFill>
                  <a:schemeClr val="bg2"/>
                </a:solidFill>
              </a:rPr>
              <a:t> on long-wave radiation</a:t>
            </a:r>
            <a:r>
              <a:rPr lang="en-US" sz="1100" dirty="0">
                <a:solidFill>
                  <a:srgbClr val="5F5F5F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8050" y="6248400"/>
            <a:ext cx="5567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70C0"/>
                </a:solidFill>
              </a:rPr>
              <a:t>More on model structure: David Wong’s presentation tomorrow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05397"/>
            <a:ext cx="278606" cy="188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429" y="4572000"/>
            <a:ext cx="30337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ight Arrow 11"/>
          <p:cNvSpPr/>
          <p:nvPr/>
        </p:nvSpPr>
        <p:spPr>
          <a:xfrm>
            <a:off x="2916936" y="1371600"/>
            <a:ext cx="228600" cy="2286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886200" y="1143000"/>
            <a:ext cx="457200" cy="2286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H="1">
            <a:off x="4038600" y="5181600"/>
            <a:ext cx="381000" cy="2286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5486400" y="2209800"/>
            <a:ext cx="228600" cy="2286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72180" y="156746"/>
            <a:ext cx="1491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Surface PM</a:t>
            </a:r>
            <a:r>
              <a:rPr lang="en-US" sz="1600" b="1" baseline="-25000" dirty="0" smtClean="0"/>
              <a:t>2.5</a:t>
            </a:r>
            <a:endParaRPr lang="en-US" sz="1600" b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2378" y="76200"/>
            <a:ext cx="2340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Aerosol Optical Depth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41924" y="3352800"/>
            <a:ext cx="2383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Surface SW Reduction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632916" y="6248400"/>
            <a:ext cx="1649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PBL </a:t>
            </a:r>
            <a:r>
              <a:rPr lang="en-US" sz="1600" b="1" dirty="0" smtClean="0"/>
              <a:t>Reduction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76546" y="6324600"/>
            <a:ext cx="3202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Increase in BL pollution</a:t>
            </a:r>
            <a:r>
              <a:rPr lang="en-US" sz="1600" dirty="0"/>
              <a:t> </a:t>
            </a:r>
            <a:r>
              <a:rPr lang="en-US" sz="1400" dirty="0" smtClean="0"/>
              <a:t>(PM2.5)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890016" y="6477000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July 14, 2006 21Z</a:t>
            </a:r>
            <a:endParaRPr lang="en-US" sz="9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390" y="343852"/>
            <a:ext cx="315754" cy="201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356009"/>
            <a:ext cx="272415" cy="198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764" y="448624"/>
            <a:ext cx="2804636" cy="183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5406" y="381000"/>
            <a:ext cx="2798445" cy="183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47987" y="2438400"/>
            <a:ext cx="2810828" cy="18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4343400"/>
            <a:ext cx="2798445" cy="183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4343400"/>
            <a:ext cx="297180" cy="19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400" y="4495800"/>
            <a:ext cx="2810828" cy="183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ight Arrow 36"/>
          <p:cNvSpPr/>
          <p:nvPr/>
        </p:nvSpPr>
        <p:spPr>
          <a:xfrm rot="5400000">
            <a:off x="6515100" y="3848100"/>
            <a:ext cx="457200" cy="2286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/>
      <p:bldP spid="18" grpId="0"/>
      <p:bldP spid="19" grpId="0"/>
      <p:bldP spid="20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Bondville_SW_aug6_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1600200"/>
            <a:ext cx="5210175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13"/>
          <p:cNvSpPr txBox="1">
            <a:spLocks noChangeArrowheads="1"/>
          </p:cNvSpPr>
          <p:nvPr/>
        </p:nvSpPr>
        <p:spPr bwMode="auto">
          <a:xfrm>
            <a:off x="250825" y="6092825"/>
            <a:ext cx="8637588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 b="1">
                <a:solidFill>
                  <a:srgbClr val="000000"/>
                </a:solidFill>
                <a:cs typeface="Arial" charset="0"/>
              </a:rPr>
              <a:t>Slight cooling and better agreement with measurements noted in simulation with aerosol feed-backs</a:t>
            </a:r>
          </a:p>
        </p:txBody>
      </p:sp>
      <p:sp>
        <p:nvSpPr>
          <p:cNvPr id="11268" name="Rectangle 14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1187450"/>
          </a:xfrm>
          <a:noFill/>
        </p:spPr>
        <p:txBody>
          <a:bodyPr/>
          <a:lstStyle/>
          <a:p>
            <a:pPr algn="ctr" eaLnBrk="1" hangingPunct="1"/>
            <a:r>
              <a:rPr lang="en-US" sz="2400" smtClean="0"/>
              <a:t>Direct Effects on Shortwave Radiation Reaching the Surface</a:t>
            </a:r>
            <a:r>
              <a:rPr lang="en-US" smtClean="0"/>
              <a:t/>
            </a:r>
            <a:br>
              <a:rPr lang="en-US" smtClean="0"/>
            </a:br>
            <a:r>
              <a:rPr lang="en-US" sz="2000" b="0" smtClean="0"/>
              <a:t>With and Without Feedbacks</a:t>
            </a:r>
            <a:br>
              <a:rPr lang="en-US" sz="2000" b="0" smtClean="0"/>
            </a:br>
            <a:r>
              <a:rPr lang="en-US" sz="2000" i="1" smtClean="0"/>
              <a:t>Is the signal detectable relative to measurements?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CD3658-EF4A-4F15-9D77-F49CA8DC2D9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z="2400" smtClean="0"/>
              <a:t>California Wildfires</a:t>
            </a:r>
            <a:br>
              <a:rPr lang="en-US" sz="2400" smtClean="0"/>
            </a:br>
            <a:r>
              <a:rPr lang="en-US" sz="1800" b="0" smtClean="0"/>
              <a:t>A High aerosol Loading Case</a:t>
            </a:r>
          </a:p>
        </p:txBody>
      </p:sp>
      <p:pic>
        <p:nvPicPr>
          <p:cNvPr id="12293" name="Picture 7" descr="CAfires_modis_06252008_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92903"/>
            <a:ext cx="2921032" cy="344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304800" y="990600"/>
            <a:ext cx="4572000" cy="742950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Widespread wildfires resulted in significant PM pollution during mid/late June 2008 in California and surrounding states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238125" y="5524500"/>
            <a:ext cx="4495800" cy="61555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100" dirty="0">
                <a:solidFill>
                  <a:schemeClr val="bg2"/>
                </a:solidFill>
              </a:rPr>
              <a:t>Fuel loading: National Fire </a:t>
            </a:r>
            <a:r>
              <a:rPr lang="en-US" sz="1100" dirty="0" err="1" smtClean="0">
                <a:solidFill>
                  <a:schemeClr val="bg2"/>
                </a:solidFill>
              </a:rPr>
              <a:t>DangerRating</a:t>
            </a:r>
            <a:r>
              <a:rPr lang="en-US" sz="1100" dirty="0" smtClean="0">
                <a:solidFill>
                  <a:schemeClr val="bg2"/>
                </a:solidFill>
              </a:rPr>
              <a:t> </a:t>
            </a:r>
            <a:r>
              <a:rPr lang="en-US" sz="1100" dirty="0">
                <a:solidFill>
                  <a:schemeClr val="bg2"/>
                </a:solidFill>
              </a:rPr>
              <a:t>(NFDR) system</a:t>
            </a:r>
          </a:p>
          <a:p>
            <a:pPr algn="l">
              <a:buFontTx/>
              <a:buChar char="•"/>
            </a:pPr>
            <a:r>
              <a:rPr lang="en-US" sz="1100" dirty="0">
                <a:solidFill>
                  <a:schemeClr val="bg2"/>
                </a:solidFill>
              </a:rPr>
              <a:t> Emission Factors: Fire </a:t>
            </a:r>
            <a:r>
              <a:rPr lang="en-US" sz="1100" dirty="0" smtClean="0">
                <a:solidFill>
                  <a:schemeClr val="bg2"/>
                </a:solidFill>
              </a:rPr>
              <a:t>Emission Production </a:t>
            </a:r>
            <a:r>
              <a:rPr lang="en-US" sz="1100" dirty="0">
                <a:solidFill>
                  <a:schemeClr val="bg2"/>
                </a:solidFill>
              </a:rPr>
              <a:t>Simulator (FEPS)</a:t>
            </a:r>
          </a:p>
          <a:p>
            <a:pPr algn="l"/>
            <a:r>
              <a:rPr lang="en-US" sz="1100" dirty="0">
                <a:solidFill>
                  <a:schemeClr val="bg2"/>
                </a:solidFill>
              </a:rPr>
              <a:t>   Function of fuel class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685726" y="828675"/>
            <a:ext cx="6960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 b="1" dirty="0">
                <a:solidFill>
                  <a:srgbClr val="0000FF"/>
                </a:solidFill>
              </a:rPr>
              <a:t>6/25/08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308943" y="837426"/>
            <a:ext cx="6960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 b="1" dirty="0">
                <a:solidFill>
                  <a:srgbClr val="0000FF"/>
                </a:solidFill>
              </a:rPr>
              <a:t>6/27/08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 rot="5400000">
            <a:off x="7419401" y="2143930"/>
            <a:ext cx="23839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dirty="0"/>
              <a:t>Without </a:t>
            </a:r>
            <a:r>
              <a:rPr lang="en-US" sz="1600" dirty="0" smtClean="0"/>
              <a:t>Fires Emissions</a:t>
            </a:r>
            <a:endParaRPr lang="en-US" sz="1600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 rot="5400000">
            <a:off x="7587468" y="4801197"/>
            <a:ext cx="20986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dirty="0"/>
              <a:t>With </a:t>
            </a:r>
            <a:r>
              <a:rPr lang="en-US" sz="1600" dirty="0" smtClean="0"/>
              <a:t>Fires Emissions</a:t>
            </a:r>
            <a:endParaRPr lang="en-US" sz="1600" dirty="0"/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5381" y="3651647"/>
            <a:ext cx="1586134" cy="252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5382" y="1060850"/>
            <a:ext cx="1594286" cy="25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6820" y="1060849"/>
            <a:ext cx="1594286" cy="254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868" y="3651648"/>
            <a:ext cx="1603282" cy="25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29150" y="2077466"/>
            <a:ext cx="450786" cy="279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236588" y="6172200"/>
            <a:ext cx="151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Daily-avg. PM</a:t>
            </a:r>
            <a:r>
              <a:rPr lang="en-US" sz="1400" b="1" i="1" baseline="-25000" dirty="0" smtClean="0"/>
              <a:t>2.5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A8098D-ECFE-4C6F-865C-7C283982135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9750" y="5334000"/>
            <a:ext cx="6949338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0033CC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rgbClr val="0033CC"/>
                </a:solidFill>
                <a:cs typeface="Arial" charset="0"/>
              </a:rPr>
              <a:t>More pronounced </a:t>
            </a:r>
            <a:r>
              <a:rPr lang="en-US" sz="1600" dirty="0">
                <a:solidFill>
                  <a:srgbClr val="0033CC"/>
                </a:solidFill>
                <a:cs typeface="Arial" charset="0"/>
              </a:rPr>
              <a:t>reduction in shortwave radiation </a:t>
            </a:r>
            <a:r>
              <a:rPr lang="en-US" sz="1600" dirty="0" smtClean="0">
                <a:solidFill>
                  <a:srgbClr val="0033CC"/>
                </a:solidFill>
                <a:cs typeface="Arial" charset="0"/>
              </a:rPr>
              <a:t>due </a:t>
            </a:r>
            <a:r>
              <a:rPr lang="en-US" sz="1600" dirty="0">
                <a:solidFill>
                  <a:srgbClr val="0033CC"/>
                </a:solidFill>
                <a:cs typeface="Arial" charset="0"/>
              </a:rPr>
              <a:t>to aerosol loading</a:t>
            </a:r>
          </a:p>
          <a:p>
            <a:pPr algn="l" eaLnBrk="1" hangingPunct="1">
              <a:buFontTx/>
              <a:buChar char="•"/>
            </a:pPr>
            <a:r>
              <a:rPr lang="en-US" sz="1600" dirty="0">
                <a:solidFill>
                  <a:srgbClr val="0033CC"/>
                </a:solidFill>
                <a:cs typeface="Arial" charset="0"/>
              </a:rPr>
              <a:t> Including aerosol direct forcing improves simulation of SW radiation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6200" y="228600"/>
            <a:ext cx="891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000" b="1">
                <a:solidFill>
                  <a:srgbClr val="0070B9"/>
                </a:solidFill>
              </a:rPr>
              <a:t>Shortwave Radiation Reaching the Surface</a:t>
            </a:r>
            <a:r>
              <a:rPr lang="en-US" sz="3400" b="1">
                <a:solidFill>
                  <a:srgbClr val="0070B9"/>
                </a:solidFill>
              </a:rPr>
              <a:t/>
            </a:r>
            <a:br>
              <a:rPr lang="en-US" sz="3400" b="1">
                <a:solidFill>
                  <a:srgbClr val="0070B9"/>
                </a:solidFill>
              </a:rPr>
            </a:br>
            <a:r>
              <a:rPr lang="en-US" sz="1600">
                <a:solidFill>
                  <a:srgbClr val="0070B9"/>
                </a:solidFill>
              </a:rPr>
              <a:t>With and Without Feedbacks</a:t>
            </a:r>
            <a:br>
              <a:rPr lang="en-US" sz="1600">
                <a:solidFill>
                  <a:srgbClr val="0070B9"/>
                </a:solidFill>
              </a:rPr>
            </a:br>
            <a:r>
              <a:rPr lang="en-US" sz="1600">
                <a:solidFill>
                  <a:srgbClr val="0070B9"/>
                </a:solidFill>
              </a:rPr>
              <a:t>Comparison with measurements at ISIS site at Hanford, CA</a:t>
            </a:r>
          </a:p>
        </p:txBody>
      </p:sp>
      <p:sp>
        <p:nvSpPr>
          <p:cNvPr id="16392" name="TextBox 6"/>
          <p:cNvSpPr txBox="1">
            <a:spLocks noChangeArrowheads="1"/>
          </p:cNvSpPr>
          <p:nvPr/>
        </p:nvSpPr>
        <p:spPr bwMode="auto">
          <a:xfrm>
            <a:off x="2214563" y="1681162"/>
            <a:ext cx="4110037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June </a:t>
            </a:r>
            <a:r>
              <a:rPr lang="en-US" dirty="0"/>
              <a:t>26                    June </a:t>
            </a:r>
            <a:r>
              <a:rPr lang="en-US" dirty="0" smtClean="0"/>
              <a:t>27 </a:t>
            </a:r>
            <a:endParaRPr lang="en-US" dirty="0"/>
          </a:p>
        </p:txBody>
      </p:sp>
      <p:pic>
        <p:nvPicPr>
          <p:cNvPr id="8" name="Picture 33" descr="hanford_sw_2008_06_26.png"/>
          <p:cNvPicPr>
            <a:picLocks noChangeAspect="1" noChangeArrowheads="1"/>
          </p:cNvPicPr>
          <p:nvPr/>
        </p:nvPicPr>
        <p:blipFill>
          <a:blip r:embed="rId2" cstate="print"/>
          <a:srcRect t="5714"/>
          <a:stretch>
            <a:fillRect/>
          </a:stretch>
        </p:blipFill>
        <p:spPr bwMode="auto">
          <a:xfrm>
            <a:off x="1347787" y="2301866"/>
            <a:ext cx="2946400" cy="277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4" descr="hanford_sw_2008_06_27.png"/>
          <p:cNvPicPr>
            <a:picLocks noChangeAspect="1" noChangeArrowheads="1"/>
          </p:cNvPicPr>
          <p:nvPr/>
        </p:nvPicPr>
        <p:blipFill>
          <a:blip r:embed="rId3" cstate="print"/>
          <a:srcRect t="5714"/>
          <a:stretch>
            <a:fillRect/>
          </a:stretch>
        </p:blipFill>
        <p:spPr bwMode="auto">
          <a:xfrm>
            <a:off x="4335462" y="2331167"/>
            <a:ext cx="2903538" cy="273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7E8E6F-0443-4BC0-A70E-5968D2EB32BD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18435" name="Picture 2" descr="Diurnal_Trange_KMCE_plot"/>
          <p:cNvPicPr>
            <a:picLocks noChangeAspect="1" noChangeArrowheads="1"/>
          </p:cNvPicPr>
          <p:nvPr/>
        </p:nvPicPr>
        <p:blipFill>
          <a:blip r:embed="rId2" cstate="print"/>
          <a:srcRect l="9230" t="7500" r="5275" b="5624"/>
          <a:stretch>
            <a:fillRect/>
          </a:stretch>
        </p:blipFill>
        <p:spPr bwMode="auto">
          <a:xfrm>
            <a:off x="4017963" y="1716088"/>
            <a:ext cx="4745037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6200" y="3048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000" b="1" dirty="0">
                <a:solidFill>
                  <a:srgbClr val="0070B9"/>
                </a:solidFill>
              </a:rPr>
              <a:t>Diurnal Temperature Range (DTR)</a:t>
            </a:r>
            <a:br>
              <a:rPr lang="en-US" sz="2000" b="1" dirty="0">
                <a:solidFill>
                  <a:srgbClr val="0070B9"/>
                </a:solidFill>
              </a:rPr>
            </a:br>
            <a:r>
              <a:rPr lang="en-US" sz="1600" i="1" dirty="0">
                <a:solidFill>
                  <a:srgbClr val="0070B9"/>
                </a:solidFill>
              </a:rPr>
              <a:t>Proxy for variability in surface solar radiation</a:t>
            </a:r>
            <a:r>
              <a:rPr lang="en-US" sz="2000" b="1" dirty="0">
                <a:solidFill>
                  <a:srgbClr val="0070B9"/>
                </a:solidFill>
              </a:rPr>
              <a:t/>
            </a:r>
            <a:br>
              <a:rPr lang="en-US" sz="2000" b="1" dirty="0">
                <a:solidFill>
                  <a:srgbClr val="0070B9"/>
                </a:solidFill>
              </a:rPr>
            </a:br>
            <a:endParaRPr lang="en-US" sz="1800" dirty="0">
              <a:solidFill>
                <a:srgbClr val="0070B9"/>
              </a:solidFill>
            </a:endParaRP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4572000" y="1143000"/>
            <a:ext cx="3600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Comparison with observed range at site </a:t>
            </a:r>
          </a:p>
          <a:p>
            <a:r>
              <a:rPr lang="en-US" sz="1400" b="1"/>
              <a:t>impacted by wildfire plume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808038" y="1066800"/>
            <a:ext cx="25447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Difference in DTR</a:t>
            </a:r>
          </a:p>
          <a:p>
            <a:r>
              <a:rPr lang="en-US" sz="1400" b="1"/>
              <a:t>w/Feedback – w/o Feedback</a:t>
            </a:r>
          </a:p>
          <a:p>
            <a:r>
              <a:rPr lang="en-US" sz="1400" b="1"/>
              <a:t>June 28, 2008</a:t>
            </a:r>
          </a:p>
        </p:txBody>
      </p:sp>
      <p:grpSp>
        <p:nvGrpSpPr>
          <p:cNvPr id="18439" name="Group 8"/>
          <p:cNvGrpSpPr>
            <a:grpSpLocks/>
          </p:cNvGrpSpPr>
          <p:nvPr/>
        </p:nvGrpSpPr>
        <p:grpSpPr bwMode="auto">
          <a:xfrm>
            <a:off x="457200" y="1914525"/>
            <a:ext cx="3336925" cy="3209925"/>
            <a:chOff x="288" y="1302"/>
            <a:chExt cx="2102" cy="2022"/>
          </a:xfrm>
        </p:grpSpPr>
        <p:pic>
          <p:nvPicPr>
            <p:cNvPr id="18441" name="Picture 5" descr="test_DTR_28"/>
            <p:cNvPicPr>
              <a:picLocks noChangeAspect="1" noChangeArrowheads="1"/>
            </p:cNvPicPr>
            <p:nvPr/>
          </p:nvPicPr>
          <p:blipFill>
            <a:blip r:embed="rId3" cstate="print"/>
            <a:srcRect t="16319" b="16319"/>
            <a:stretch>
              <a:fillRect/>
            </a:stretch>
          </p:blipFill>
          <p:spPr bwMode="auto">
            <a:xfrm>
              <a:off x="288" y="1302"/>
              <a:ext cx="2102" cy="2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7" descr="test_DTR_28"/>
            <p:cNvPicPr>
              <a:picLocks noChangeAspect="1" noChangeArrowheads="1"/>
            </p:cNvPicPr>
            <p:nvPr/>
          </p:nvPicPr>
          <p:blipFill>
            <a:blip r:embed="rId3" cstate="print"/>
            <a:srcRect l="6857" t="63361" r="82286" b="17760"/>
            <a:stretch>
              <a:fillRect/>
            </a:stretch>
          </p:blipFill>
          <p:spPr bwMode="auto">
            <a:xfrm>
              <a:off x="432" y="2149"/>
              <a:ext cx="457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1370013" y="5410200"/>
            <a:ext cx="7021512" cy="620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/>
              <a:t>Reduction in bias in simulated DTR</a:t>
            </a:r>
          </a:p>
          <a:p>
            <a:pPr algn="l">
              <a:buFontTx/>
              <a:buChar char="•"/>
            </a:pPr>
            <a:r>
              <a:rPr lang="en-US" sz="1800"/>
              <a:t> </a:t>
            </a:r>
            <a:r>
              <a:rPr lang="en-US" sz="1400" b="1"/>
              <a:t>More widespread observations of DTR could be used to assess aerosol effects</a:t>
            </a:r>
            <a:r>
              <a:rPr 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ORD template</Template>
  <TotalTime>3551</TotalTime>
  <Words>948</Words>
  <Application>Microsoft Office PowerPoint</Application>
  <PresentationFormat>On-screen Show (4:3)</PresentationFormat>
  <Paragraphs>153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Overview of the Two-way Coupled  WRF-CMAQ Modeling System </vt:lpstr>
      <vt:lpstr>2-Way Coupled Meteorology/Air Quality Modeling: Rationale </vt:lpstr>
      <vt:lpstr>Air Quality-Climate Interactions Optical and Radiative Characteristics of Aerosols</vt:lpstr>
      <vt:lpstr>Slide 4</vt:lpstr>
      <vt:lpstr>Slide 5</vt:lpstr>
      <vt:lpstr>Direct Effects on Shortwave Radiation Reaching the Surface With and Without Feedbacks Is the signal detectable relative to measurements?</vt:lpstr>
      <vt:lpstr>California Wildfires A High aerosol Loading Case</vt:lpstr>
      <vt:lpstr>Slide 8</vt:lpstr>
      <vt:lpstr>Slide 9</vt:lpstr>
      <vt:lpstr>Slide 10</vt:lpstr>
      <vt:lpstr>Slide 11</vt:lpstr>
      <vt:lpstr>Slide 12</vt:lpstr>
      <vt:lpstr>Slide 13</vt:lpstr>
      <vt:lpstr>Summary</vt:lpstr>
      <vt:lpstr>Slide 15</vt:lpstr>
    </vt:vector>
  </TitlesOfParts>
  <Company>ORD-EPA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WRF-CMAQ 2-way coupled system</dc:title>
  <dc:creator>pleim</dc:creator>
  <cp:lastModifiedBy>Mathur, Rohit</cp:lastModifiedBy>
  <cp:revision>160</cp:revision>
  <dcterms:created xsi:type="dcterms:W3CDTF">2008-09-17T17:30:18Z</dcterms:created>
  <dcterms:modified xsi:type="dcterms:W3CDTF">2011-10-21T21:24:31Z</dcterms:modified>
</cp:coreProperties>
</file>