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1" r:id="rId2"/>
    <p:sldId id="294" r:id="rId3"/>
    <p:sldId id="343" r:id="rId4"/>
    <p:sldId id="296" r:id="rId5"/>
    <p:sldId id="319" r:id="rId6"/>
    <p:sldId id="299" r:id="rId7"/>
    <p:sldId id="298" r:id="rId8"/>
    <p:sldId id="300" r:id="rId9"/>
    <p:sldId id="344" r:id="rId10"/>
    <p:sldId id="301" r:id="rId11"/>
    <p:sldId id="304" r:id="rId12"/>
    <p:sldId id="309" r:id="rId13"/>
    <p:sldId id="305" r:id="rId14"/>
    <p:sldId id="306" r:id="rId15"/>
    <p:sldId id="307" r:id="rId16"/>
    <p:sldId id="308" r:id="rId17"/>
    <p:sldId id="310" r:id="rId18"/>
    <p:sldId id="269" r:id="rId19"/>
    <p:sldId id="311" r:id="rId20"/>
    <p:sldId id="312" r:id="rId21"/>
    <p:sldId id="320" r:id="rId22"/>
    <p:sldId id="324" r:id="rId23"/>
    <p:sldId id="314" r:id="rId24"/>
    <p:sldId id="315" r:id="rId25"/>
    <p:sldId id="316" r:id="rId26"/>
    <p:sldId id="317" r:id="rId27"/>
    <p:sldId id="318" r:id="rId28"/>
    <p:sldId id="331" r:id="rId29"/>
    <p:sldId id="323" r:id="rId30"/>
    <p:sldId id="339" r:id="rId31"/>
    <p:sldId id="321" r:id="rId32"/>
    <p:sldId id="325" r:id="rId33"/>
    <p:sldId id="332" r:id="rId34"/>
    <p:sldId id="326" r:id="rId35"/>
    <p:sldId id="327" r:id="rId36"/>
    <p:sldId id="329" r:id="rId37"/>
    <p:sldId id="330" r:id="rId38"/>
    <p:sldId id="333" r:id="rId39"/>
    <p:sldId id="337" r:id="rId40"/>
    <p:sldId id="313" r:id="rId41"/>
    <p:sldId id="322" r:id="rId42"/>
    <p:sldId id="273" r:id="rId43"/>
    <p:sldId id="272" r:id="rId44"/>
    <p:sldId id="340" r:id="rId45"/>
    <p:sldId id="341" r:id="rId46"/>
    <p:sldId id="342" r:id="rId47"/>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ra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CC00"/>
    <a:srgbClr val="BBE0E3"/>
    <a:srgbClr val="50FD27"/>
    <a:srgbClr val="4D4D4D"/>
    <a:srgbClr val="000066"/>
    <a:srgbClr val="339966"/>
    <a:srgbClr val="FF9900"/>
    <a:srgbClr val="EBEBE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3" autoAdjust="0"/>
    <p:restoredTop sz="90556" autoAdjust="0"/>
  </p:normalViewPr>
  <p:slideViewPr>
    <p:cSldViewPr snapToGrid="0" showGuides="1">
      <p:cViewPr>
        <p:scale>
          <a:sx n="80" d="100"/>
          <a:sy n="80" d="100"/>
        </p:scale>
        <p:origin x="-1880" y="-944"/>
      </p:cViewPr>
      <p:guideLst>
        <p:guide orient="horz" pos="4319"/>
        <p:guide pos="11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5" d="100"/>
          <a:sy n="85" d="100"/>
        </p:scale>
        <p:origin x="-13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answerv6\output\glmps35+all.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answerv6\output\glmps35+all.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AnswerV6\output\glmps35+all.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answerv6\output\glmps35+all.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dloughli\Desktop\nox_by_category.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Aa.ad.epa.gov\ord\RTP\Users\A-D\dloughli\Net%20MyDocuments\Current%20Projects\Active\GLIMPSE\GWP_calcs_txt_0512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a.ad.epa.gov\ord\RTP\Users\A-D\dloughli\Net%20MyDocuments\Current%20Projects\Active\GLIMPSE\GWP_calcs_txt_05121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dloughli\Desktop\Glimpse_superset_resul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dloughli\Desktop\Glimpse_superset_resul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dloughli\Desktop\Glimpse_superset_result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dloughli\Desktop\Glimpse_superset_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AnswerV6\output\glmps+all.xls" TargetMode="External"/><Relationship Id="rId2"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file:///C:\AnswerV6\output\glmps+al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dirty="0"/>
              <a:t>Electricity </a:t>
            </a:r>
            <a:r>
              <a:rPr lang="en-US" sz="1200" dirty="0" smtClean="0"/>
              <a:t>production </a:t>
            </a:r>
            <a:r>
              <a:rPr lang="en-US" sz="1200" dirty="0"/>
              <a:t>by </a:t>
            </a:r>
            <a:r>
              <a:rPr lang="en-US" sz="1200" dirty="0" smtClean="0"/>
              <a:t>technology</a:t>
            </a:r>
            <a:endParaRPr lang="en-US" sz="1200" dirty="0"/>
          </a:p>
        </c:rich>
      </c:tx>
      <c:layout>
        <c:manualLayout>
          <c:xMode val="edge"/>
          <c:yMode val="edge"/>
          <c:x val="0.156318047914061"/>
          <c:y val="0.0308868689216879"/>
        </c:manualLayout>
      </c:layout>
      <c:overlay val="0"/>
      <c:spPr>
        <a:noFill/>
        <a:ln w="25400">
          <a:noFill/>
        </a:ln>
      </c:spPr>
    </c:title>
    <c:autoTitleDeleted val="0"/>
    <c:plotArea>
      <c:layout>
        <c:manualLayout>
          <c:layoutTarget val="inner"/>
          <c:xMode val="edge"/>
          <c:yMode val="edge"/>
          <c:x val="0.130090129296785"/>
          <c:y val="0.101305448918645"/>
          <c:w val="0.547265867456957"/>
          <c:h val="0.790671716825869"/>
        </c:manualLayout>
      </c:layout>
      <c:areaChart>
        <c:grouping val="stacked"/>
        <c:varyColors val="0"/>
        <c:ser>
          <c:idx val="5"/>
          <c:order val="0"/>
          <c:tx>
            <c:strRef>
              <c:f>data!$A$84</c:f>
              <c:strCache>
                <c:ptCount val="1"/>
                <c:pt idx="0">
                  <c:v>Coal to Existing Steam</c:v>
                </c:pt>
              </c:strCache>
            </c:strRef>
          </c:tx>
          <c:spPr>
            <a:solidFill>
              <a:srgbClr val="333333"/>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Units!$B$9:$L$9</c:f>
              <c:numCache>
                <c:formatCode>0</c:formatCode>
                <c:ptCount val="11"/>
                <c:pt idx="0">
                  <c:v>1922.94320502</c:v>
                </c:pt>
                <c:pt idx="1">
                  <c:v>2105.193350820008</c:v>
                </c:pt>
                <c:pt idx="2">
                  <c:v>2187.23508312</c:v>
                </c:pt>
                <c:pt idx="3">
                  <c:v>2164.8489541</c:v>
                </c:pt>
                <c:pt idx="4">
                  <c:v>2137.98504372</c:v>
                </c:pt>
                <c:pt idx="5">
                  <c:v>2160.60450626</c:v>
                </c:pt>
                <c:pt idx="6">
                  <c:v>2214.30454922</c:v>
                </c:pt>
                <c:pt idx="7">
                  <c:v>2265.1129232</c:v>
                </c:pt>
                <c:pt idx="8">
                  <c:v>2282.512937120001</c:v>
                </c:pt>
                <c:pt idx="9">
                  <c:v>2298.61850556</c:v>
                </c:pt>
                <c:pt idx="10">
                  <c:v>2329.61853036</c:v>
                </c:pt>
              </c:numCache>
            </c:numRef>
          </c:val>
        </c:ser>
        <c:ser>
          <c:idx val="4"/>
          <c:order val="1"/>
          <c:tx>
            <c:strRef>
              <c:f>data!$A$83</c:f>
              <c:strCache>
                <c:ptCount val="1"/>
                <c:pt idx="0">
                  <c:v>Coal to Existing Steam-CCS Retro</c:v>
                </c:pt>
              </c:strCache>
            </c:strRef>
          </c:tx>
          <c:spPr>
            <a:pattFill prst="dkUpDiag">
              <a:fgClr>
                <a:srgbClr val="333333"/>
              </a:fgClr>
              <a:bgClr>
                <a:srgbClr val="C0C0C0"/>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Units!$B$8:$L$8</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7"/>
          <c:order val="2"/>
          <c:tx>
            <c:strRef>
              <c:f>data!$A$86</c:f>
              <c:strCache>
                <c:ptCount val="1"/>
                <c:pt idx="0">
                  <c:v>Coal to New Steam</c:v>
                </c:pt>
              </c:strCache>
            </c:strRef>
          </c:tx>
          <c:spPr>
            <a:solidFill>
              <a:srgbClr val="80808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Units!$B$11:$L$11</c:f>
              <c:numCache>
                <c:formatCode>0</c:formatCode>
                <c:ptCount val="11"/>
                <c:pt idx="0">
                  <c:v>0.0</c:v>
                </c:pt>
                <c:pt idx="1">
                  <c:v>1.047223059999995</c:v>
                </c:pt>
                <c:pt idx="2">
                  <c:v>1.047223059999995</c:v>
                </c:pt>
                <c:pt idx="3">
                  <c:v>1.047223059999995</c:v>
                </c:pt>
                <c:pt idx="4">
                  <c:v>1.047223059999995</c:v>
                </c:pt>
                <c:pt idx="5">
                  <c:v>1.047223059999995</c:v>
                </c:pt>
                <c:pt idx="6">
                  <c:v>1.047223059999995</c:v>
                </c:pt>
                <c:pt idx="7">
                  <c:v>1.047223059999995</c:v>
                </c:pt>
                <c:pt idx="8">
                  <c:v>1.047223059999995</c:v>
                </c:pt>
                <c:pt idx="9">
                  <c:v>1.047223059999995</c:v>
                </c:pt>
                <c:pt idx="10">
                  <c:v>0.0</c:v>
                </c:pt>
              </c:numCache>
            </c:numRef>
          </c:val>
        </c:ser>
        <c:ser>
          <c:idx val="6"/>
          <c:order val="3"/>
          <c:tx>
            <c:strRef>
              <c:f>data!$A$85</c:f>
              <c:strCache>
                <c:ptCount val="1"/>
                <c:pt idx="0">
                  <c:v>Coal to New Steam-CCS Retro</c:v>
                </c:pt>
              </c:strCache>
            </c:strRef>
          </c:tx>
          <c:spPr>
            <a:pattFill prst="dkUpDiag">
              <a:fgClr>
                <a:srgbClr val="808080"/>
              </a:fgClr>
              <a:bgClr>
                <a:srgbClr val="C0C0C0"/>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Units!$B$10:$L$10</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2"/>
          <c:order val="4"/>
          <c:tx>
            <c:strRef>
              <c:f>data!$A$81</c:f>
              <c:strCache>
                <c:ptCount val="1"/>
                <c:pt idx="0">
                  <c:v>Coal to IGCC</c:v>
                </c:pt>
              </c:strCache>
            </c:strRef>
          </c:tx>
          <c:spPr>
            <a:solidFill>
              <a:srgbClr val="333399"/>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Units!$B$6:$L$6</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5"/>
          <c:tx>
            <c:strRef>
              <c:f>data!$A$82</c:f>
              <c:strCache>
                <c:ptCount val="1"/>
                <c:pt idx="0">
                  <c:v>Coal to IGCC-CCS Retro</c:v>
                </c:pt>
              </c:strCache>
            </c:strRef>
          </c:tx>
          <c:spPr>
            <a:pattFill prst="dkUpDiag">
              <a:fgClr>
                <a:srgbClr val="000080"/>
              </a:fgClr>
              <a:bgClr>
                <a:srgbClr val="C0C0C0"/>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Units!$B$7:$L$7</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
          <c:order val="6"/>
          <c:tx>
            <c:strRef>
              <c:f>data!$A$80</c:f>
              <c:strCache>
                <c:ptCount val="1"/>
                <c:pt idx="0">
                  <c:v>Coal to IGCC-CCS</c:v>
                </c:pt>
              </c:strCache>
            </c:strRef>
          </c:tx>
          <c:spPr>
            <a:pattFill prst="narHorz">
              <a:fgClr>
                <a:srgbClr val="333399"/>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Units!$B$5:$L$5</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4"/>
          <c:order val="7"/>
          <c:tx>
            <c:strRef>
              <c:f>data!$A$93</c:f>
              <c:strCache>
                <c:ptCount val="1"/>
                <c:pt idx="0">
                  <c:v>NGA to Steam Electric</c:v>
                </c:pt>
              </c:strCache>
            </c:strRef>
          </c:tx>
          <c:spPr>
            <a:solidFill>
              <a:srgbClr val="00808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Units!$B$18:$L$18</c:f>
              <c:numCache>
                <c:formatCode>0</c:formatCode>
                <c:ptCount val="11"/>
                <c:pt idx="0">
                  <c:v>103.6889718399994</c:v>
                </c:pt>
                <c:pt idx="1">
                  <c:v>5.20555972</c:v>
                </c:pt>
                <c:pt idx="2">
                  <c:v>2.77500222</c:v>
                </c:pt>
                <c:pt idx="3">
                  <c:v>4.047225459999995</c:v>
                </c:pt>
                <c:pt idx="4">
                  <c:v>0.991667459999999</c:v>
                </c:pt>
                <c:pt idx="5">
                  <c:v>0.991667459999999</c:v>
                </c:pt>
                <c:pt idx="6">
                  <c:v>0.0</c:v>
                </c:pt>
                <c:pt idx="7">
                  <c:v>0.0</c:v>
                </c:pt>
                <c:pt idx="8">
                  <c:v>0.0</c:v>
                </c:pt>
                <c:pt idx="9">
                  <c:v>0.0</c:v>
                </c:pt>
                <c:pt idx="10">
                  <c:v>0.0</c:v>
                </c:pt>
              </c:numCache>
            </c:numRef>
          </c:val>
        </c:ser>
        <c:ser>
          <c:idx val="12"/>
          <c:order val="8"/>
          <c:tx>
            <c:strRef>
              <c:f>data!$A$91</c:f>
              <c:strCache>
                <c:ptCount val="1"/>
                <c:pt idx="0">
                  <c:v>NGA to Combustion Turbine</c:v>
                </c:pt>
              </c:strCache>
            </c:strRef>
          </c:tx>
          <c:spPr>
            <a:solidFill>
              <a:srgbClr val="33CCCC"/>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Units!$B$16:$L$16</c:f>
              <c:numCache>
                <c:formatCode>0</c:formatCode>
                <c:ptCount val="11"/>
                <c:pt idx="0">
                  <c:v>4.21944782</c:v>
                </c:pt>
                <c:pt idx="1">
                  <c:v>102.98063794</c:v>
                </c:pt>
                <c:pt idx="2">
                  <c:v>107.7528639800003</c:v>
                </c:pt>
                <c:pt idx="3">
                  <c:v>109.3973097400002</c:v>
                </c:pt>
                <c:pt idx="4">
                  <c:v>113.8473133</c:v>
                </c:pt>
                <c:pt idx="5">
                  <c:v>118.78342836</c:v>
                </c:pt>
                <c:pt idx="6">
                  <c:v>123.4973210200003</c:v>
                </c:pt>
                <c:pt idx="7">
                  <c:v>134.50288538</c:v>
                </c:pt>
                <c:pt idx="8">
                  <c:v>143.53622594</c:v>
                </c:pt>
                <c:pt idx="9">
                  <c:v>151.13623202</c:v>
                </c:pt>
                <c:pt idx="10">
                  <c:v>144.61678236</c:v>
                </c:pt>
              </c:numCache>
            </c:numRef>
          </c:val>
        </c:ser>
        <c:ser>
          <c:idx val="11"/>
          <c:order val="9"/>
          <c:tx>
            <c:strRef>
              <c:f>data!$A$90</c:f>
              <c:strCache>
                <c:ptCount val="1"/>
                <c:pt idx="0">
                  <c:v>NGA to Combined-Cycle</c:v>
                </c:pt>
              </c:strCache>
            </c:strRef>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Units!$B$15:$L$15</c:f>
              <c:numCache>
                <c:formatCode>0</c:formatCode>
                <c:ptCount val="11"/>
                <c:pt idx="0">
                  <c:v>794.71452466</c:v>
                </c:pt>
                <c:pt idx="1">
                  <c:v>621.5171638799974</c:v>
                </c:pt>
                <c:pt idx="2">
                  <c:v>598.42270096</c:v>
                </c:pt>
                <c:pt idx="3">
                  <c:v>645.9060722800001</c:v>
                </c:pt>
                <c:pt idx="4">
                  <c:v>773.01172952</c:v>
                </c:pt>
                <c:pt idx="5">
                  <c:v>895.6729387600005</c:v>
                </c:pt>
                <c:pt idx="6">
                  <c:v>1042.31472274</c:v>
                </c:pt>
                <c:pt idx="7">
                  <c:v>1200.373182519992</c:v>
                </c:pt>
                <c:pt idx="8">
                  <c:v>1398.03445176</c:v>
                </c:pt>
                <c:pt idx="9">
                  <c:v>1611.523511440001</c:v>
                </c:pt>
                <c:pt idx="10">
                  <c:v>1831.584798599994</c:v>
                </c:pt>
              </c:numCache>
            </c:numRef>
          </c:val>
        </c:ser>
        <c:ser>
          <c:idx val="10"/>
          <c:order val="10"/>
          <c:tx>
            <c:strRef>
              <c:f>data!$A$89</c:f>
              <c:strCache>
                <c:ptCount val="1"/>
                <c:pt idx="0">
                  <c:v>NGA to Combined-Cycle-CCS Retro</c:v>
                </c:pt>
              </c:strCache>
            </c:strRef>
          </c:tx>
          <c:spPr>
            <a:pattFill prst="dkUpDiag">
              <a:fgClr>
                <a:srgbClr val="00FFFF"/>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Units!$B$14:$L$14</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3"/>
          <c:order val="11"/>
          <c:tx>
            <c:strRef>
              <c:f>data!$A$92</c:f>
              <c:strCache>
                <c:ptCount val="1"/>
                <c:pt idx="0">
                  <c:v>NGA to Combined-Cycle-CCS</c:v>
                </c:pt>
              </c:strCache>
            </c:strRef>
          </c:tx>
          <c:spPr>
            <a:pattFill prst="narHorz">
              <a:fgClr>
                <a:srgbClr val="00FFFF"/>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Units!$B$17:$L$17</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6"/>
          <c:order val="12"/>
          <c:tx>
            <c:strRef>
              <c:f>data!$A$95</c:f>
              <c:strCache>
                <c:ptCount val="1"/>
                <c:pt idx="0">
                  <c:v>Diesel to Combustion Turbine</c:v>
                </c:pt>
              </c:strCache>
            </c:strRef>
          </c:tx>
          <c:spPr>
            <a:solidFill>
              <a:srgbClr val="8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Units!$B$20:$L$20</c:f>
              <c:numCache>
                <c:formatCode>0</c:formatCode>
                <c:ptCount val="11"/>
                <c:pt idx="0">
                  <c:v>0.53055598</c:v>
                </c:pt>
                <c:pt idx="1">
                  <c:v>7.502783780000002</c:v>
                </c:pt>
                <c:pt idx="2">
                  <c:v>4.555559199999998</c:v>
                </c:pt>
                <c:pt idx="3">
                  <c:v>6.5972275</c:v>
                </c:pt>
                <c:pt idx="4">
                  <c:v>3.81389194</c:v>
                </c:pt>
                <c:pt idx="5">
                  <c:v>0.42777812</c:v>
                </c:pt>
                <c:pt idx="6">
                  <c:v>0.0</c:v>
                </c:pt>
                <c:pt idx="7">
                  <c:v>0.0</c:v>
                </c:pt>
                <c:pt idx="8">
                  <c:v>0.0</c:v>
                </c:pt>
                <c:pt idx="9">
                  <c:v>0.0</c:v>
                </c:pt>
                <c:pt idx="10">
                  <c:v>0.0</c:v>
                </c:pt>
              </c:numCache>
            </c:numRef>
          </c:val>
        </c:ser>
        <c:ser>
          <c:idx val="15"/>
          <c:order val="13"/>
          <c:tx>
            <c:strRef>
              <c:f>data!$A$94</c:f>
              <c:strCache>
                <c:ptCount val="1"/>
                <c:pt idx="0">
                  <c:v>Diesel to Combined Cycle</c:v>
                </c:pt>
              </c:strCache>
            </c:strRef>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Units!$B$19:$L$19</c:f>
              <c:numCache>
                <c:formatCode>0</c:formatCode>
                <c:ptCount val="11"/>
                <c:pt idx="0">
                  <c:v>0.02500002</c:v>
                </c:pt>
                <c:pt idx="1">
                  <c:v>2.71111328</c:v>
                </c:pt>
                <c:pt idx="2">
                  <c:v>1.158334259999996</c:v>
                </c:pt>
                <c:pt idx="3">
                  <c:v>1.12222312</c:v>
                </c:pt>
                <c:pt idx="4">
                  <c:v>0.688889440000003</c:v>
                </c:pt>
                <c:pt idx="5">
                  <c:v>0.00277778000000002</c:v>
                </c:pt>
                <c:pt idx="6">
                  <c:v>0.0</c:v>
                </c:pt>
                <c:pt idx="7">
                  <c:v>0.0</c:v>
                </c:pt>
                <c:pt idx="8">
                  <c:v>0.0</c:v>
                </c:pt>
                <c:pt idx="9">
                  <c:v>0.0</c:v>
                </c:pt>
                <c:pt idx="10">
                  <c:v>0.0</c:v>
                </c:pt>
              </c:numCache>
            </c:numRef>
          </c:val>
        </c:ser>
        <c:ser>
          <c:idx val="17"/>
          <c:order val="14"/>
          <c:tx>
            <c:strRef>
              <c:f>data!$A$96</c:f>
              <c:strCache>
                <c:ptCount val="1"/>
                <c:pt idx="0">
                  <c:v>Residual Fuel Oil to Steam</c:v>
                </c:pt>
              </c:strCache>
            </c:strRef>
          </c:tx>
          <c:spPr>
            <a:solidFill>
              <a:srgbClr val="9933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Units!$B$21:$L$21</c:f>
              <c:numCache>
                <c:formatCode>0</c:formatCode>
                <c:ptCount val="11"/>
                <c:pt idx="0">
                  <c:v>52.40837526000011</c:v>
                </c:pt>
                <c:pt idx="1">
                  <c:v>47.53337136000001</c:v>
                </c:pt>
                <c:pt idx="2">
                  <c:v>42.55003404</c:v>
                </c:pt>
                <c:pt idx="3">
                  <c:v>36.56391814000022</c:v>
                </c:pt>
                <c:pt idx="4">
                  <c:v>32.61391498000001</c:v>
                </c:pt>
                <c:pt idx="5">
                  <c:v>15.02223424000002</c:v>
                </c:pt>
                <c:pt idx="6">
                  <c:v>0.0</c:v>
                </c:pt>
                <c:pt idx="7">
                  <c:v>0.0</c:v>
                </c:pt>
                <c:pt idx="8">
                  <c:v>0.0</c:v>
                </c:pt>
                <c:pt idx="9">
                  <c:v>0.0</c:v>
                </c:pt>
                <c:pt idx="10">
                  <c:v>0.0</c:v>
                </c:pt>
              </c:numCache>
            </c:numRef>
          </c:val>
        </c:ser>
        <c:ser>
          <c:idx val="30"/>
          <c:order val="15"/>
          <c:tx>
            <c:strRef>
              <c:f>data!$A$107</c:f>
              <c:strCache>
                <c:ptCount val="1"/>
                <c:pt idx="0">
                  <c:v>Conventional Nuclear Power</c:v>
                </c:pt>
              </c:strCache>
            </c:strRef>
          </c:tx>
          <c:spPr>
            <a:solidFill>
              <a:srgbClr val="FF9933"/>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Units!$B$32:$L$32</c:f>
              <c:numCache>
                <c:formatCode>0</c:formatCode>
                <c:ptCount val="11"/>
                <c:pt idx="0">
                  <c:v>791.00896614</c:v>
                </c:pt>
                <c:pt idx="1">
                  <c:v>779.23395672</c:v>
                </c:pt>
                <c:pt idx="2">
                  <c:v>791.00896614</c:v>
                </c:pt>
                <c:pt idx="3">
                  <c:v>784.5284054000001</c:v>
                </c:pt>
                <c:pt idx="4">
                  <c:v>791.00896614</c:v>
                </c:pt>
                <c:pt idx="5">
                  <c:v>791.00896614</c:v>
                </c:pt>
                <c:pt idx="6">
                  <c:v>791.00896614</c:v>
                </c:pt>
                <c:pt idx="7">
                  <c:v>791.00896614</c:v>
                </c:pt>
                <c:pt idx="8">
                  <c:v>791.00896614</c:v>
                </c:pt>
                <c:pt idx="9">
                  <c:v>791.00896614</c:v>
                </c:pt>
                <c:pt idx="10">
                  <c:v>791.00896614</c:v>
                </c:pt>
              </c:numCache>
            </c:numRef>
          </c:val>
        </c:ser>
        <c:ser>
          <c:idx val="20"/>
          <c:order val="16"/>
          <c:tx>
            <c:strRef>
              <c:f>data!$A$99</c:f>
              <c:strCache>
                <c:ptCount val="1"/>
                <c:pt idx="0">
                  <c:v>Biomass to Steam</c:v>
                </c:pt>
              </c:strCache>
            </c:strRef>
          </c:tx>
          <c:spPr>
            <a:solidFill>
              <a:srgbClr val="3399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Units!$B$24:$L$24</c:f>
              <c:numCache>
                <c:formatCode>0</c:formatCode>
                <c:ptCount val="11"/>
                <c:pt idx="0">
                  <c:v>0.0</c:v>
                </c:pt>
                <c:pt idx="1">
                  <c:v>1.66111244</c:v>
                </c:pt>
                <c:pt idx="2">
                  <c:v>4.586114779999975</c:v>
                </c:pt>
                <c:pt idx="3">
                  <c:v>5.96944922</c:v>
                </c:pt>
                <c:pt idx="4">
                  <c:v>4.7777816</c:v>
                </c:pt>
                <c:pt idx="5">
                  <c:v>1.0277786</c:v>
                </c:pt>
                <c:pt idx="6">
                  <c:v>0.0</c:v>
                </c:pt>
                <c:pt idx="7">
                  <c:v>0.0</c:v>
                </c:pt>
                <c:pt idx="8">
                  <c:v>0.0</c:v>
                </c:pt>
                <c:pt idx="9">
                  <c:v>0.0</c:v>
                </c:pt>
                <c:pt idx="10">
                  <c:v>0.0</c:v>
                </c:pt>
              </c:numCache>
            </c:numRef>
          </c:val>
        </c:ser>
        <c:ser>
          <c:idx val="19"/>
          <c:order val="17"/>
          <c:tx>
            <c:strRef>
              <c:f>data!$A$98</c:f>
              <c:strCache>
                <c:ptCount val="1"/>
                <c:pt idx="0">
                  <c:v>Biomass to IGCC</c:v>
                </c:pt>
              </c:strCache>
            </c:strRef>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Units!$B$23:$L$23</c:f>
              <c:numCache>
                <c:formatCode>0</c:formatCode>
                <c:ptCount val="11"/>
                <c:pt idx="0">
                  <c:v>0.0</c:v>
                </c:pt>
                <c:pt idx="1">
                  <c:v>0.0</c:v>
                </c:pt>
                <c:pt idx="2">
                  <c:v>0.0</c:v>
                </c:pt>
                <c:pt idx="3">
                  <c:v>0.0</c:v>
                </c:pt>
                <c:pt idx="4">
                  <c:v>0.0</c:v>
                </c:pt>
                <c:pt idx="5">
                  <c:v>0.0</c:v>
                </c:pt>
                <c:pt idx="6">
                  <c:v>3.70555852</c:v>
                </c:pt>
                <c:pt idx="7">
                  <c:v>10.90000872</c:v>
                </c:pt>
                <c:pt idx="8">
                  <c:v>10.90000872</c:v>
                </c:pt>
                <c:pt idx="9">
                  <c:v>10.90000872</c:v>
                </c:pt>
                <c:pt idx="10">
                  <c:v>11.36389798</c:v>
                </c:pt>
              </c:numCache>
            </c:numRef>
          </c:val>
        </c:ser>
        <c:ser>
          <c:idx val="21"/>
          <c:order val="18"/>
          <c:tx>
            <c:strRef>
              <c:f>data!$A$100</c:f>
              <c:strCache>
                <c:ptCount val="1"/>
                <c:pt idx="0">
                  <c:v>Municipal Waste to Steam</c:v>
                </c:pt>
              </c:strCache>
            </c:strRef>
          </c:tx>
          <c:spPr>
            <a:solidFill>
              <a:srgbClr val="CC99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Units!$B$25:$L$25</c:f>
              <c:numCache>
                <c:formatCode>0</c:formatCode>
                <c:ptCount val="11"/>
                <c:pt idx="0">
                  <c:v>15.55279022000004</c:v>
                </c:pt>
                <c:pt idx="1">
                  <c:v>0.0</c:v>
                </c:pt>
                <c:pt idx="2">
                  <c:v>0.0</c:v>
                </c:pt>
                <c:pt idx="3">
                  <c:v>15.25278998000001</c:v>
                </c:pt>
                <c:pt idx="4">
                  <c:v>29.88335723999992</c:v>
                </c:pt>
                <c:pt idx="5">
                  <c:v>26.0555764</c:v>
                </c:pt>
                <c:pt idx="6">
                  <c:v>23.65001892000008</c:v>
                </c:pt>
                <c:pt idx="7">
                  <c:v>23.65001892000008</c:v>
                </c:pt>
                <c:pt idx="8">
                  <c:v>23.65001892000008</c:v>
                </c:pt>
                <c:pt idx="9">
                  <c:v>23.65001892000008</c:v>
                </c:pt>
                <c:pt idx="10">
                  <c:v>23.6527967</c:v>
                </c:pt>
              </c:numCache>
            </c:numRef>
          </c:val>
        </c:ser>
        <c:ser>
          <c:idx val="0"/>
          <c:order val="19"/>
          <c:tx>
            <c:strRef>
              <c:f>Units!$A$26</c:f>
              <c:strCache>
                <c:ptCount val="1"/>
                <c:pt idx="0">
                  <c:v>Geothermal Power</c:v>
                </c:pt>
              </c:strCache>
            </c:strRef>
          </c:tx>
          <c:spPr>
            <a:solidFill>
              <a:schemeClr val="accent6">
                <a:lumMod val="50000"/>
              </a:schemeClr>
            </a:solidFill>
            <a:ln w="25400">
              <a:noFill/>
            </a:ln>
          </c:spPr>
          <c:cat>
            <c:numRef>
              <c:f>Units!$B$3:$L$3</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Units!$B$26:$L$26</c:f>
              <c:numCache>
                <c:formatCode>0</c:formatCode>
                <c:ptCount val="11"/>
                <c:pt idx="0">
                  <c:v>21.00001679999999</c:v>
                </c:pt>
                <c:pt idx="1">
                  <c:v>12.53889892</c:v>
                </c:pt>
                <c:pt idx="2">
                  <c:v>22.72501817999999</c:v>
                </c:pt>
                <c:pt idx="3">
                  <c:v>23.69446340000007</c:v>
                </c:pt>
                <c:pt idx="4">
                  <c:v>34.03058278</c:v>
                </c:pt>
                <c:pt idx="5">
                  <c:v>49.83615098000006</c:v>
                </c:pt>
                <c:pt idx="6">
                  <c:v>50.45004036</c:v>
                </c:pt>
                <c:pt idx="7">
                  <c:v>50.45004036</c:v>
                </c:pt>
                <c:pt idx="8">
                  <c:v>50.45004036</c:v>
                </c:pt>
                <c:pt idx="9">
                  <c:v>50.45004036</c:v>
                </c:pt>
                <c:pt idx="10">
                  <c:v>50.45004036</c:v>
                </c:pt>
              </c:numCache>
            </c:numRef>
          </c:val>
        </c:ser>
        <c:ser>
          <c:idx val="8"/>
          <c:order val="20"/>
          <c:tx>
            <c:strRef>
              <c:f>Units!$A$27</c:f>
              <c:strCache>
                <c:ptCount val="1"/>
                <c:pt idx="0">
                  <c:v>Hydropower</c:v>
                </c:pt>
              </c:strCache>
            </c:strRef>
          </c:tx>
          <c:spPr>
            <a:solidFill>
              <a:srgbClr val="0070C0"/>
            </a:solidFill>
            <a:ln w="25400">
              <a:noFill/>
            </a:ln>
          </c:spPr>
          <c:cat>
            <c:numRef>
              <c:f>Units!$B$3:$L$3</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Units!$B$27:$L$27</c:f>
              <c:numCache>
                <c:formatCode>0</c:formatCode>
                <c:ptCount val="11"/>
                <c:pt idx="0">
                  <c:v>304.3780212799999</c:v>
                </c:pt>
                <c:pt idx="1">
                  <c:v>245.42797412</c:v>
                </c:pt>
                <c:pt idx="2">
                  <c:v>243.98352852</c:v>
                </c:pt>
                <c:pt idx="3">
                  <c:v>258.4613178799984</c:v>
                </c:pt>
                <c:pt idx="4">
                  <c:v>268.6113259999989</c:v>
                </c:pt>
                <c:pt idx="5">
                  <c:v>294.64190238</c:v>
                </c:pt>
                <c:pt idx="6">
                  <c:v>304.3307990199997</c:v>
                </c:pt>
                <c:pt idx="7">
                  <c:v>307.4446904</c:v>
                </c:pt>
                <c:pt idx="8">
                  <c:v>307.4446904</c:v>
                </c:pt>
                <c:pt idx="9">
                  <c:v>307.4446904</c:v>
                </c:pt>
                <c:pt idx="10">
                  <c:v>307.4446904</c:v>
                </c:pt>
              </c:numCache>
            </c:numRef>
          </c:val>
        </c:ser>
        <c:ser>
          <c:idx val="24"/>
          <c:order val="21"/>
          <c:tx>
            <c:strRef>
              <c:f>data!$A$103</c:f>
              <c:strCache>
                <c:ptCount val="1"/>
                <c:pt idx="0">
                  <c:v>Wind Power</c:v>
                </c:pt>
              </c:strCache>
            </c:strRef>
          </c:tx>
          <c:spPr>
            <a:solidFill>
              <a:srgbClr val="99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Units!$B$28:$L$28</c:f>
              <c:numCache>
                <c:formatCode>0</c:formatCode>
                <c:ptCount val="11"/>
                <c:pt idx="0">
                  <c:v>132.5417726999995</c:v>
                </c:pt>
                <c:pt idx="1">
                  <c:v>150.30012024</c:v>
                </c:pt>
                <c:pt idx="2">
                  <c:v>250.90575628</c:v>
                </c:pt>
                <c:pt idx="3">
                  <c:v>266.2752130199996</c:v>
                </c:pt>
                <c:pt idx="4">
                  <c:v>305.1585774599988</c:v>
                </c:pt>
                <c:pt idx="5">
                  <c:v>343.18360788</c:v>
                </c:pt>
                <c:pt idx="6">
                  <c:v>347.1363888199997</c:v>
                </c:pt>
                <c:pt idx="7">
                  <c:v>269.70299354</c:v>
                </c:pt>
                <c:pt idx="8">
                  <c:v>280.1807797</c:v>
                </c:pt>
                <c:pt idx="9">
                  <c:v>290.46689904</c:v>
                </c:pt>
                <c:pt idx="10">
                  <c:v>290.46689904</c:v>
                </c:pt>
              </c:numCache>
            </c:numRef>
          </c:val>
        </c:ser>
        <c:ser>
          <c:idx val="27"/>
          <c:order val="22"/>
          <c:tx>
            <c:strRef>
              <c:f>data!$A$105</c:f>
              <c:strCache>
                <c:ptCount val="1"/>
                <c:pt idx="0">
                  <c:v>Central Solar Thermal</c:v>
                </c:pt>
              </c:strCache>
            </c:strRef>
          </c:tx>
          <c:spPr>
            <a:solidFill>
              <a:srgbClr val="FFCC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Units!$B$30:$L$30</c:f>
              <c:numCache>
                <c:formatCode>0</c:formatCode>
                <c:ptCount val="11"/>
                <c:pt idx="0">
                  <c:v>3.32778044</c:v>
                </c:pt>
                <c:pt idx="1">
                  <c:v>3.28055818</c:v>
                </c:pt>
                <c:pt idx="2">
                  <c:v>3.60278066</c:v>
                </c:pt>
                <c:pt idx="3">
                  <c:v>3.6388918</c:v>
                </c:pt>
                <c:pt idx="4">
                  <c:v>3.677780720000001</c:v>
                </c:pt>
                <c:pt idx="5">
                  <c:v>0.463889260000001</c:v>
                </c:pt>
                <c:pt idx="6">
                  <c:v>0.50277818</c:v>
                </c:pt>
                <c:pt idx="7">
                  <c:v>0.55000044</c:v>
                </c:pt>
                <c:pt idx="8">
                  <c:v>0.55000044</c:v>
                </c:pt>
                <c:pt idx="9">
                  <c:v>0.55000044</c:v>
                </c:pt>
                <c:pt idx="10">
                  <c:v>0.55000044</c:v>
                </c:pt>
              </c:numCache>
            </c:numRef>
          </c:val>
        </c:ser>
        <c:ser>
          <c:idx val="26"/>
          <c:order val="23"/>
          <c:tx>
            <c:strRef>
              <c:f>data!$A$104</c:f>
              <c:strCache>
                <c:ptCount val="1"/>
                <c:pt idx="0">
                  <c:v>Central Solar PV</c:v>
                </c:pt>
              </c:strCache>
            </c:strRef>
          </c:tx>
          <c:spPr>
            <a:pattFill prst="pct30">
              <a:fgClr>
                <a:srgbClr val="FFCC00"/>
              </a:fgClr>
              <a:bgClr>
                <a:srgbClr val="FFFF00"/>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Units!$B$29:$L$29</c:f>
              <c:numCache>
                <c:formatCode>0</c:formatCode>
                <c:ptCount val="11"/>
                <c:pt idx="0">
                  <c:v>0.0472222600000001</c:v>
                </c:pt>
                <c:pt idx="1">
                  <c:v>0.03055558</c:v>
                </c:pt>
                <c:pt idx="2">
                  <c:v>0.03055558</c:v>
                </c:pt>
                <c:pt idx="3">
                  <c:v>0.03055558</c:v>
                </c:pt>
                <c:pt idx="4">
                  <c:v>0.0472222600000001</c:v>
                </c:pt>
                <c:pt idx="5">
                  <c:v>0.0416667</c:v>
                </c:pt>
                <c:pt idx="6">
                  <c:v>0.00277778000000002</c:v>
                </c:pt>
                <c:pt idx="7">
                  <c:v>0.00277778000000002</c:v>
                </c:pt>
                <c:pt idx="8">
                  <c:v>0.00277778000000002</c:v>
                </c:pt>
                <c:pt idx="9">
                  <c:v>0.00277778000000002</c:v>
                </c:pt>
                <c:pt idx="10">
                  <c:v>0.00277778000000002</c:v>
                </c:pt>
              </c:numCache>
            </c:numRef>
          </c:val>
        </c:ser>
        <c:ser>
          <c:idx val="28"/>
          <c:order val="24"/>
          <c:tx>
            <c:strRef>
              <c:f>data!$A$106</c:f>
              <c:strCache>
                <c:ptCount val="1"/>
                <c:pt idx="0">
                  <c:v>Distributed Solar PV</c:v>
                </c:pt>
              </c:strCache>
            </c:strRef>
          </c:tx>
          <c:spPr>
            <a:solidFill>
              <a:srgbClr val="FF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Units!$B$31:$L$31</c:f>
              <c:numCache>
                <c:formatCode>0</c:formatCode>
                <c:ptCount val="11"/>
                <c:pt idx="0">
                  <c:v>0.0</c:v>
                </c:pt>
                <c:pt idx="1">
                  <c:v>11.02500882</c:v>
                </c:pt>
                <c:pt idx="2">
                  <c:v>20.25001619999999</c:v>
                </c:pt>
                <c:pt idx="3">
                  <c:v>22.62501810000001</c:v>
                </c:pt>
                <c:pt idx="4">
                  <c:v>23.30001864</c:v>
                </c:pt>
                <c:pt idx="5">
                  <c:v>24.22501937999986</c:v>
                </c:pt>
                <c:pt idx="6">
                  <c:v>25.50002039999999</c:v>
                </c:pt>
                <c:pt idx="7">
                  <c:v>33.15002652</c:v>
                </c:pt>
                <c:pt idx="8">
                  <c:v>43.10003448</c:v>
                </c:pt>
                <c:pt idx="9">
                  <c:v>56.02504482000001</c:v>
                </c:pt>
                <c:pt idx="10">
                  <c:v>72.82505825999954</c:v>
                </c:pt>
              </c:numCache>
            </c:numRef>
          </c:val>
        </c:ser>
        <c:dLbls>
          <c:showLegendKey val="0"/>
          <c:showVal val="0"/>
          <c:showCatName val="0"/>
          <c:showSerName val="0"/>
          <c:showPercent val="0"/>
          <c:showBubbleSize val="0"/>
        </c:dLbls>
        <c:axId val="1803094616"/>
        <c:axId val="1803097960"/>
      </c:areaChart>
      <c:catAx>
        <c:axId val="180309461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3097960"/>
        <c:crosses val="autoZero"/>
        <c:auto val="1"/>
        <c:lblAlgn val="ctr"/>
        <c:lblOffset val="100"/>
        <c:tickLblSkip val="1"/>
        <c:tickMarkSkip val="1"/>
        <c:noMultiLvlLbl val="0"/>
      </c:catAx>
      <c:valAx>
        <c:axId val="1803097960"/>
        <c:scaling>
          <c:orientation val="minMax"/>
          <c:max val="6000.0"/>
        </c:scaling>
        <c:delete val="0"/>
        <c:axPos val="l"/>
        <c:majorGridlines>
          <c:spPr>
            <a:ln w="3175">
              <a:solidFill>
                <a:schemeClr val="bg1">
                  <a:lumMod val="95000"/>
                </a:schemeClr>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Quantity (Thousand GWh)</a:t>
                </a:r>
              </a:p>
            </c:rich>
          </c:tx>
          <c:layout>
            <c:manualLayout>
              <c:xMode val="edge"/>
              <c:yMode val="edge"/>
              <c:x val="0.00365698567554807"/>
              <c:y val="0.329253710902002"/>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3094616"/>
        <c:crosses val="autoZero"/>
        <c:crossBetween val="midCat"/>
      </c:valAx>
      <c:spPr>
        <a:solidFill>
          <a:srgbClr val="FFFFFF"/>
        </a:solidFill>
        <a:ln w="12700">
          <a:solidFill>
            <a:srgbClr val="808080"/>
          </a:solidFill>
          <a:prstDash val="solid"/>
        </a:ln>
      </c:spPr>
    </c:plotArea>
    <c:legend>
      <c:legendPos val="r"/>
      <c:legendEntry>
        <c:idx val="18"/>
        <c:delete val="1"/>
      </c:legendEntry>
      <c:legendEntry>
        <c:idx val="22"/>
        <c:txPr>
          <a:bodyPr/>
          <a:lstStyle/>
          <a:p>
            <a:pPr>
              <a:defRPr sz="700" b="0" i="0" u="none" strike="noStrike" baseline="0">
                <a:solidFill>
                  <a:srgbClr val="000000"/>
                </a:solidFill>
                <a:latin typeface="Arial"/>
                <a:ea typeface="Arial"/>
                <a:cs typeface="Arial"/>
              </a:defRPr>
            </a:pPr>
            <a:endParaRPr lang="en-US"/>
          </a:p>
        </c:txPr>
      </c:legendEntry>
      <c:layout>
        <c:manualLayout>
          <c:xMode val="edge"/>
          <c:yMode val="edge"/>
          <c:x val="0.707732149463559"/>
          <c:y val="0.0228384991843394"/>
          <c:w val="0.28045953294169"/>
          <c:h val="0.952231998732619"/>
        </c:manualLayout>
      </c:layout>
      <c:overlay val="0"/>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CO</a:t>
            </a:r>
            <a:r>
              <a:rPr lang="en-US" sz="1100" baseline="-25000" dirty="0"/>
              <a:t>2</a:t>
            </a:r>
            <a:r>
              <a:rPr lang="en-US" sz="1100" dirty="0"/>
              <a:t> </a:t>
            </a:r>
            <a:r>
              <a:rPr lang="en-US" sz="1100" dirty="0" smtClean="0"/>
              <a:t>emissions</a:t>
            </a:r>
            <a:endParaRPr lang="en-US" sz="1100" dirty="0"/>
          </a:p>
        </c:rich>
      </c:tx>
      <c:layout>
        <c:manualLayout>
          <c:xMode val="edge"/>
          <c:yMode val="edge"/>
          <c:x val="0.374016622922135"/>
          <c:y val="0.0353890059198232"/>
        </c:manualLayout>
      </c:layout>
      <c:overlay val="0"/>
      <c:spPr>
        <a:noFill/>
        <a:ln w="25400">
          <a:noFill/>
        </a:ln>
      </c:spPr>
    </c:title>
    <c:autoTitleDeleted val="0"/>
    <c:plotArea>
      <c:layout>
        <c:manualLayout>
          <c:layoutTarget val="inner"/>
          <c:xMode val="edge"/>
          <c:yMode val="edge"/>
          <c:x val="0.200087926509186"/>
          <c:y val="0.128874388254486"/>
          <c:w val="0.582072397200348"/>
          <c:h val="0.693970253718288"/>
        </c:manualLayout>
      </c:layout>
      <c:areaChart>
        <c:grouping val="stacked"/>
        <c:varyColors val="0"/>
        <c:ser>
          <c:idx val="4"/>
          <c:order val="0"/>
          <c:tx>
            <c:v>Transportation</c:v>
          </c:tx>
          <c:spPr>
            <a:solidFill>
              <a:srgbClr val="6600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data!$B$139:$L$139</c:f>
              <c:numCache>
                <c:formatCode>General</c:formatCode>
                <c:ptCount val="11"/>
                <c:pt idx="0">
                  <c:v>2192.54</c:v>
                </c:pt>
                <c:pt idx="1">
                  <c:v>2174.13</c:v>
                </c:pt>
                <c:pt idx="2">
                  <c:v>2115.45</c:v>
                </c:pt>
                <c:pt idx="3">
                  <c:v>2106.350000000002</c:v>
                </c:pt>
                <c:pt idx="4">
                  <c:v>2010.27</c:v>
                </c:pt>
                <c:pt idx="5">
                  <c:v>2027.25</c:v>
                </c:pt>
                <c:pt idx="6">
                  <c:v>2063.850000000002</c:v>
                </c:pt>
                <c:pt idx="7">
                  <c:v>2108.56</c:v>
                </c:pt>
                <c:pt idx="8">
                  <c:v>2184.28</c:v>
                </c:pt>
                <c:pt idx="9">
                  <c:v>2282.03</c:v>
                </c:pt>
                <c:pt idx="10">
                  <c:v>2394.84</c:v>
                </c:pt>
              </c:numCache>
            </c:numRef>
          </c:val>
        </c:ser>
        <c:ser>
          <c:idx val="3"/>
          <c:order val="1"/>
          <c:tx>
            <c:v>Residential</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data!$B$138:$L$138</c:f>
              <c:numCache>
                <c:formatCode>General</c:formatCode>
                <c:ptCount val="11"/>
                <c:pt idx="0">
                  <c:v>385.07</c:v>
                </c:pt>
                <c:pt idx="1">
                  <c:v>370.58</c:v>
                </c:pt>
                <c:pt idx="2">
                  <c:v>363.89</c:v>
                </c:pt>
                <c:pt idx="3">
                  <c:v>374.18</c:v>
                </c:pt>
                <c:pt idx="4">
                  <c:v>376.13</c:v>
                </c:pt>
                <c:pt idx="5">
                  <c:v>372.35</c:v>
                </c:pt>
                <c:pt idx="6">
                  <c:v>370.32</c:v>
                </c:pt>
                <c:pt idx="7">
                  <c:v>377.01</c:v>
                </c:pt>
                <c:pt idx="8">
                  <c:v>369.1</c:v>
                </c:pt>
                <c:pt idx="9">
                  <c:v>364.86</c:v>
                </c:pt>
                <c:pt idx="10">
                  <c:v>360.07</c:v>
                </c:pt>
              </c:numCache>
            </c:numRef>
          </c:val>
        </c:ser>
        <c:ser>
          <c:idx val="2"/>
          <c:order val="2"/>
          <c:tx>
            <c:v>Commercial</c:v>
          </c:tx>
          <c:spPr>
            <a:solidFill>
              <a:srgbClr val="FF99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data!$B$137:$L$137</c:f>
              <c:numCache>
                <c:formatCode>General</c:formatCode>
                <c:ptCount val="11"/>
                <c:pt idx="0">
                  <c:v>218.22</c:v>
                </c:pt>
                <c:pt idx="1">
                  <c:v>210.25</c:v>
                </c:pt>
                <c:pt idx="2">
                  <c:v>204.29</c:v>
                </c:pt>
                <c:pt idx="3">
                  <c:v>213.58</c:v>
                </c:pt>
                <c:pt idx="4">
                  <c:v>222.0</c:v>
                </c:pt>
                <c:pt idx="5">
                  <c:v>233.59</c:v>
                </c:pt>
                <c:pt idx="6">
                  <c:v>255.83</c:v>
                </c:pt>
                <c:pt idx="7">
                  <c:v>273.61</c:v>
                </c:pt>
                <c:pt idx="8">
                  <c:v>294.1600000000001</c:v>
                </c:pt>
                <c:pt idx="9">
                  <c:v>324.0299999999997</c:v>
                </c:pt>
                <c:pt idx="10">
                  <c:v>347.7199999999997</c:v>
                </c:pt>
              </c:numCache>
            </c:numRef>
          </c:val>
        </c:ser>
        <c:ser>
          <c:idx val="1"/>
          <c:order val="3"/>
          <c:tx>
            <c:v>Industry</c:v>
          </c:tx>
          <c:spPr>
            <a:solidFill>
              <a:srgbClr val="CC99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data!$B$136:$L$136</c:f>
              <c:numCache>
                <c:formatCode>General</c:formatCode>
                <c:ptCount val="11"/>
                <c:pt idx="0">
                  <c:v>775.2900000000005</c:v>
                </c:pt>
                <c:pt idx="1">
                  <c:v>658.72</c:v>
                </c:pt>
                <c:pt idx="2">
                  <c:v>748.4599999999995</c:v>
                </c:pt>
                <c:pt idx="3">
                  <c:v>789.03</c:v>
                </c:pt>
                <c:pt idx="4">
                  <c:v>796.24</c:v>
                </c:pt>
                <c:pt idx="5">
                  <c:v>812.55</c:v>
                </c:pt>
                <c:pt idx="6">
                  <c:v>818.6800000000005</c:v>
                </c:pt>
                <c:pt idx="7">
                  <c:v>851.11</c:v>
                </c:pt>
                <c:pt idx="8">
                  <c:v>890.7700000000005</c:v>
                </c:pt>
                <c:pt idx="9">
                  <c:v>947.98</c:v>
                </c:pt>
                <c:pt idx="10">
                  <c:v>1011.459999999999</c:v>
                </c:pt>
              </c:numCache>
            </c:numRef>
          </c:val>
        </c:ser>
        <c:ser>
          <c:idx val="0"/>
          <c:order val="4"/>
          <c:tx>
            <c:v>Electricity Production</c:v>
          </c:tx>
          <c:spPr>
            <a:solidFill>
              <a:srgbClr val="3366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data!$B$135:$L$135</c:f>
              <c:numCache>
                <c:formatCode>General</c:formatCode>
                <c:ptCount val="11"/>
                <c:pt idx="0">
                  <c:v>2604.19</c:v>
                </c:pt>
                <c:pt idx="1">
                  <c:v>2736.56</c:v>
                </c:pt>
                <c:pt idx="2">
                  <c:v>2733.02</c:v>
                </c:pt>
                <c:pt idx="3">
                  <c:v>2721.98</c:v>
                </c:pt>
                <c:pt idx="4">
                  <c:v>2710.02</c:v>
                </c:pt>
                <c:pt idx="5">
                  <c:v>2742.07</c:v>
                </c:pt>
                <c:pt idx="6">
                  <c:v>2839.25</c:v>
                </c:pt>
                <c:pt idx="7">
                  <c:v>2957.02</c:v>
                </c:pt>
                <c:pt idx="8">
                  <c:v>3058.1</c:v>
                </c:pt>
                <c:pt idx="9">
                  <c:v>3167.16</c:v>
                </c:pt>
                <c:pt idx="10">
                  <c:v>3282.14</c:v>
                </c:pt>
              </c:numCache>
            </c:numRef>
          </c:val>
        </c:ser>
        <c:dLbls>
          <c:showLegendKey val="0"/>
          <c:showVal val="0"/>
          <c:showCatName val="0"/>
          <c:showSerName val="0"/>
          <c:showPercent val="0"/>
          <c:showBubbleSize val="0"/>
        </c:dLbls>
        <c:axId val="1802299768"/>
        <c:axId val="1802303256"/>
      </c:areaChart>
      <c:catAx>
        <c:axId val="18022997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2303256"/>
        <c:crosses val="autoZero"/>
        <c:auto val="1"/>
        <c:lblAlgn val="ctr"/>
        <c:lblOffset val="100"/>
        <c:tickLblSkip val="1"/>
        <c:tickMarkSkip val="1"/>
        <c:noMultiLvlLbl val="0"/>
      </c:catAx>
      <c:valAx>
        <c:axId val="1802303256"/>
        <c:scaling>
          <c:orientation val="minMax"/>
          <c:min val="0.0"/>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(KTonnes)</a:t>
                </a:r>
              </a:p>
            </c:rich>
          </c:tx>
          <c:layout>
            <c:manualLayout>
              <c:xMode val="edge"/>
              <c:yMode val="edge"/>
              <c:x val="0.0172062554680665"/>
              <c:y val="0.255725373044328"/>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2299768"/>
        <c:crosses val="autoZero"/>
        <c:crossBetween val="midCat"/>
      </c:valAx>
      <c:spPr>
        <a:noFill/>
        <a:ln w="12700">
          <a:solidFill>
            <a:srgbClr val="808080"/>
          </a:solidFill>
          <a:prstDash val="solid"/>
        </a:ln>
      </c:spPr>
    </c:plotArea>
    <c:legend>
      <c:legendPos val="r"/>
      <c:layout>
        <c:manualLayout>
          <c:xMode val="edge"/>
          <c:yMode val="edge"/>
          <c:x val="0.794672572178479"/>
          <c:y val="0.128090068315038"/>
          <c:w val="0.177549650043744"/>
          <c:h val="0.41345224426009"/>
        </c:manualLayout>
      </c:layout>
      <c:overlay val="0"/>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Electricity </a:t>
            </a:r>
            <a:r>
              <a:rPr lang="en-US" sz="1100" dirty="0" smtClean="0"/>
              <a:t>production </a:t>
            </a:r>
            <a:r>
              <a:rPr lang="en-US" sz="1100" dirty="0"/>
              <a:t>by </a:t>
            </a:r>
            <a:r>
              <a:rPr lang="en-US" sz="1100" dirty="0" smtClean="0"/>
              <a:t>fuel and type</a:t>
            </a:r>
            <a:endParaRPr lang="en-US" sz="1100" dirty="0"/>
          </a:p>
        </c:rich>
      </c:tx>
      <c:layout>
        <c:manualLayout>
          <c:xMode val="edge"/>
          <c:yMode val="edge"/>
          <c:x val="0.180854549431321"/>
          <c:y val="0.0277010964935108"/>
        </c:manualLayout>
      </c:layout>
      <c:overlay val="0"/>
      <c:spPr>
        <a:noFill/>
        <a:ln w="25400">
          <a:noFill/>
        </a:ln>
      </c:spPr>
    </c:title>
    <c:autoTitleDeleted val="0"/>
    <c:plotArea>
      <c:layout>
        <c:manualLayout>
          <c:layoutTarget val="inner"/>
          <c:xMode val="edge"/>
          <c:yMode val="edge"/>
          <c:x val="0.198826334208224"/>
          <c:y val="0.128874388254486"/>
          <c:w val="0.512168635170604"/>
          <c:h val="0.691636190567119"/>
        </c:manualLayout>
      </c:layout>
      <c:areaChart>
        <c:grouping val="stacked"/>
        <c:varyColors val="0"/>
        <c:ser>
          <c:idx val="1"/>
          <c:order val="0"/>
          <c:tx>
            <c:v>Coal</c:v>
          </c:tx>
          <c:spPr>
            <a:solidFill>
              <a:srgbClr val="333333"/>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data!$B$110:$L$110</c:f>
              <c:numCache>
                <c:formatCode>General</c:formatCode>
                <c:ptCount val="11"/>
                <c:pt idx="0">
                  <c:v>6922.59</c:v>
                </c:pt>
                <c:pt idx="1">
                  <c:v>7582.46</c:v>
                </c:pt>
                <c:pt idx="2">
                  <c:v>7877.81</c:v>
                </c:pt>
                <c:pt idx="3">
                  <c:v>7797.22</c:v>
                </c:pt>
                <c:pt idx="4">
                  <c:v>7700.51</c:v>
                </c:pt>
                <c:pt idx="5">
                  <c:v>7781.94</c:v>
                </c:pt>
                <c:pt idx="6">
                  <c:v>7975.26</c:v>
                </c:pt>
                <c:pt idx="7">
                  <c:v>8158.17</c:v>
                </c:pt>
                <c:pt idx="8">
                  <c:v>8220.809999999999</c:v>
                </c:pt>
                <c:pt idx="9">
                  <c:v>8278.79</c:v>
                </c:pt>
                <c:pt idx="10">
                  <c:v>8386.62</c:v>
                </c:pt>
              </c:numCache>
            </c:numRef>
          </c:val>
        </c:ser>
        <c:ser>
          <c:idx val="0"/>
          <c:order val="1"/>
          <c:tx>
            <c:v>Coal w/CCS</c:v>
          </c:tx>
          <c:spPr>
            <a:pattFill prst="dkUpDiag">
              <a:fgClr>
                <a:srgbClr val="808080"/>
              </a:fgClr>
              <a:bgClr>
                <a:srgbClr val="C0C0C0"/>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data!$B$109:$L$109</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2"/>
          <c:tx>
            <c:v>Natural Gas</c:v>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data!$B$112:$L$112</c:f>
              <c:numCache>
                <c:formatCode>General</c:formatCode>
                <c:ptCount val="11"/>
                <c:pt idx="0">
                  <c:v>3923.74</c:v>
                </c:pt>
                <c:pt idx="1">
                  <c:v>3299.0</c:v>
                </c:pt>
                <c:pt idx="2">
                  <c:v>3200.03</c:v>
                </c:pt>
                <c:pt idx="3">
                  <c:v>3381.470000000001</c:v>
                </c:pt>
                <c:pt idx="4">
                  <c:v>3803.56</c:v>
                </c:pt>
                <c:pt idx="5">
                  <c:v>4271.58</c:v>
                </c:pt>
                <c:pt idx="6">
                  <c:v>4826.58</c:v>
                </c:pt>
                <c:pt idx="7">
                  <c:v>5451.55</c:v>
                </c:pt>
                <c:pt idx="8">
                  <c:v>6229.74</c:v>
                </c:pt>
                <c:pt idx="9">
                  <c:v>7075.4</c:v>
                </c:pt>
                <c:pt idx="10">
                  <c:v>7898.08</c:v>
                </c:pt>
              </c:numCache>
            </c:numRef>
          </c:val>
        </c:ser>
        <c:ser>
          <c:idx val="2"/>
          <c:order val="3"/>
          <c:tx>
            <c:v>Natural Gas w/CCS</c:v>
          </c:tx>
          <c:spPr>
            <a:pattFill prst="dkUpDiag">
              <a:fgClr>
                <a:srgbClr val="0000FF"/>
              </a:fgClr>
              <a:bgClr>
                <a:srgbClr val="00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data!$B$111:$L$111</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4"/>
          <c:order val="4"/>
          <c:tx>
            <c:v>Oil</c:v>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data!$B$113:$L$113</c:f>
              <c:numCache>
                <c:formatCode>General</c:formatCode>
                <c:ptCount val="11"/>
                <c:pt idx="0">
                  <c:v>2.0</c:v>
                </c:pt>
                <c:pt idx="1">
                  <c:v>36.77</c:v>
                </c:pt>
                <c:pt idx="2">
                  <c:v>20.57</c:v>
                </c:pt>
                <c:pt idx="3">
                  <c:v>27.79</c:v>
                </c:pt>
                <c:pt idx="4">
                  <c:v>16.21</c:v>
                </c:pt>
                <c:pt idx="5">
                  <c:v>1.55</c:v>
                </c:pt>
                <c:pt idx="6">
                  <c:v>0.0</c:v>
                </c:pt>
                <c:pt idx="7">
                  <c:v>0.0</c:v>
                </c:pt>
                <c:pt idx="8">
                  <c:v>0.0</c:v>
                </c:pt>
                <c:pt idx="9">
                  <c:v>0.0</c:v>
                </c:pt>
                <c:pt idx="10">
                  <c:v>0.0</c:v>
                </c:pt>
              </c:numCache>
            </c:numRef>
          </c:val>
        </c:ser>
        <c:ser>
          <c:idx val="5"/>
          <c:order val="5"/>
          <c:tx>
            <c:v>Nuclear</c:v>
          </c:tx>
          <c:spPr>
            <a:solidFill>
              <a:srgbClr val="FF99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data!$B$114:$L$114</c:f>
              <c:numCache>
                <c:formatCode>General</c:formatCode>
                <c:ptCount val="11"/>
                <c:pt idx="0">
                  <c:v>2847.63</c:v>
                </c:pt>
                <c:pt idx="1">
                  <c:v>2805.24</c:v>
                </c:pt>
                <c:pt idx="2">
                  <c:v>2847.63</c:v>
                </c:pt>
                <c:pt idx="3">
                  <c:v>2824.3</c:v>
                </c:pt>
                <c:pt idx="4">
                  <c:v>2847.63</c:v>
                </c:pt>
                <c:pt idx="5">
                  <c:v>2847.63</c:v>
                </c:pt>
                <c:pt idx="6">
                  <c:v>2847.63</c:v>
                </c:pt>
                <c:pt idx="7">
                  <c:v>2847.63</c:v>
                </c:pt>
                <c:pt idx="8">
                  <c:v>2847.63</c:v>
                </c:pt>
                <c:pt idx="9">
                  <c:v>2847.63</c:v>
                </c:pt>
                <c:pt idx="10">
                  <c:v>2847.63</c:v>
                </c:pt>
              </c:numCache>
            </c:numRef>
          </c:val>
        </c:ser>
        <c:ser>
          <c:idx val="6"/>
          <c:order val="6"/>
          <c:tx>
            <c:v>Biomass</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data!$B$115:$L$115</c:f>
              <c:numCache>
                <c:formatCode>General</c:formatCode>
                <c:ptCount val="11"/>
                <c:pt idx="0">
                  <c:v>0.0</c:v>
                </c:pt>
                <c:pt idx="1">
                  <c:v>5.98</c:v>
                </c:pt>
                <c:pt idx="2">
                  <c:v>16.51000000000001</c:v>
                </c:pt>
                <c:pt idx="3">
                  <c:v>21.49</c:v>
                </c:pt>
                <c:pt idx="4">
                  <c:v>17.2</c:v>
                </c:pt>
                <c:pt idx="5">
                  <c:v>3.7</c:v>
                </c:pt>
                <c:pt idx="6">
                  <c:v>13.34</c:v>
                </c:pt>
                <c:pt idx="7">
                  <c:v>39.24</c:v>
                </c:pt>
                <c:pt idx="8">
                  <c:v>39.24</c:v>
                </c:pt>
                <c:pt idx="9">
                  <c:v>39.24</c:v>
                </c:pt>
                <c:pt idx="10">
                  <c:v>40.91</c:v>
                </c:pt>
              </c:numCache>
            </c:numRef>
          </c:val>
        </c:ser>
        <c:ser>
          <c:idx val="7"/>
          <c:order val="7"/>
          <c:tx>
            <c:v>Municipal Solid Waste</c:v>
          </c:tx>
          <c:spPr>
            <a:solidFill>
              <a:srgbClr val="0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data!$B$116:$L$116</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8"/>
          <c:order val="8"/>
          <c:tx>
            <c:v>Geothermal</c:v>
          </c:tx>
          <c:spPr>
            <a:solidFill>
              <a:srgbClr val="8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data!$B$117:$L$117</c:f>
              <c:numCache>
                <c:formatCode>General</c:formatCode>
                <c:ptCount val="11"/>
                <c:pt idx="0">
                  <c:v>75.6</c:v>
                </c:pt>
                <c:pt idx="1">
                  <c:v>45.14</c:v>
                </c:pt>
                <c:pt idx="2">
                  <c:v>81.81</c:v>
                </c:pt>
                <c:pt idx="3">
                  <c:v>85.3</c:v>
                </c:pt>
                <c:pt idx="4">
                  <c:v>122.51</c:v>
                </c:pt>
                <c:pt idx="5">
                  <c:v>179.41</c:v>
                </c:pt>
                <c:pt idx="6">
                  <c:v>181.62</c:v>
                </c:pt>
                <c:pt idx="7">
                  <c:v>181.62</c:v>
                </c:pt>
                <c:pt idx="8">
                  <c:v>181.62</c:v>
                </c:pt>
                <c:pt idx="9">
                  <c:v>181.62</c:v>
                </c:pt>
                <c:pt idx="10">
                  <c:v>181.62</c:v>
                </c:pt>
              </c:numCache>
            </c:numRef>
          </c:val>
        </c:ser>
        <c:ser>
          <c:idx val="9"/>
          <c:order val="9"/>
          <c:tx>
            <c:v>Hydro</c:v>
          </c:tx>
          <c:spPr>
            <a:solidFill>
              <a:srgbClr val="3366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data!$B$118:$L$118</c:f>
              <c:numCache>
                <c:formatCode>General</c:formatCode>
                <c:ptCount val="11"/>
                <c:pt idx="0">
                  <c:v>1095.76</c:v>
                </c:pt>
                <c:pt idx="1">
                  <c:v>883.54</c:v>
                </c:pt>
                <c:pt idx="2">
                  <c:v>878.3399999999995</c:v>
                </c:pt>
                <c:pt idx="3">
                  <c:v>930.4599999999995</c:v>
                </c:pt>
                <c:pt idx="4">
                  <c:v>967.0</c:v>
                </c:pt>
                <c:pt idx="5">
                  <c:v>1060.71</c:v>
                </c:pt>
                <c:pt idx="6">
                  <c:v>1095.59</c:v>
                </c:pt>
                <c:pt idx="7">
                  <c:v>1106.8</c:v>
                </c:pt>
                <c:pt idx="8">
                  <c:v>1106.8</c:v>
                </c:pt>
                <c:pt idx="9">
                  <c:v>1106.8</c:v>
                </c:pt>
                <c:pt idx="10">
                  <c:v>1106.8</c:v>
                </c:pt>
              </c:numCache>
            </c:numRef>
          </c:val>
        </c:ser>
        <c:ser>
          <c:idx val="10"/>
          <c:order val="10"/>
          <c:tx>
            <c:v>Wind</c:v>
          </c:tx>
          <c:spPr>
            <a:solidFill>
              <a:srgbClr val="99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data!$B$119:$L$119</c:f>
              <c:numCache>
                <c:formatCode>General</c:formatCode>
                <c:ptCount val="11"/>
                <c:pt idx="0">
                  <c:v>477.1500000000003</c:v>
                </c:pt>
                <c:pt idx="1">
                  <c:v>541.08</c:v>
                </c:pt>
                <c:pt idx="2">
                  <c:v>903.26</c:v>
                </c:pt>
                <c:pt idx="3">
                  <c:v>958.59</c:v>
                </c:pt>
                <c:pt idx="4">
                  <c:v>1098.57</c:v>
                </c:pt>
                <c:pt idx="5">
                  <c:v>1235.46</c:v>
                </c:pt>
                <c:pt idx="6">
                  <c:v>1249.69</c:v>
                </c:pt>
                <c:pt idx="7">
                  <c:v>970.9299999999999</c:v>
                </c:pt>
                <c:pt idx="8">
                  <c:v>1008.65</c:v>
                </c:pt>
                <c:pt idx="9">
                  <c:v>1045.68</c:v>
                </c:pt>
                <c:pt idx="10">
                  <c:v>1045.68</c:v>
                </c:pt>
              </c:numCache>
            </c:numRef>
          </c:val>
        </c:ser>
        <c:ser>
          <c:idx val="11"/>
          <c:order val="11"/>
          <c:tx>
            <c:v>Solar</c:v>
          </c:tx>
          <c:spPr>
            <a:solidFill>
              <a:srgbClr val="FFFF00"/>
            </a:solidFill>
            <a:ln w="3175">
              <a:solidFill>
                <a:srgbClr val="C0C0C0"/>
              </a:solidFill>
              <a:prstDash val="solid"/>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data!$B$120:$L$120</c:f>
              <c:numCache>
                <c:formatCode>General</c:formatCode>
                <c:ptCount val="11"/>
                <c:pt idx="0">
                  <c:v>12.15</c:v>
                </c:pt>
                <c:pt idx="1">
                  <c:v>51.61</c:v>
                </c:pt>
                <c:pt idx="2">
                  <c:v>85.98</c:v>
                </c:pt>
                <c:pt idx="3">
                  <c:v>94.66</c:v>
                </c:pt>
                <c:pt idx="4">
                  <c:v>97.29</c:v>
                </c:pt>
                <c:pt idx="5">
                  <c:v>89.03</c:v>
                </c:pt>
                <c:pt idx="6">
                  <c:v>93.62</c:v>
                </c:pt>
                <c:pt idx="7">
                  <c:v>121.33</c:v>
                </c:pt>
                <c:pt idx="8">
                  <c:v>157.15</c:v>
                </c:pt>
                <c:pt idx="9">
                  <c:v>203.68</c:v>
                </c:pt>
                <c:pt idx="10">
                  <c:v>264.1600000000001</c:v>
                </c:pt>
              </c:numCache>
            </c:numRef>
          </c:val>
        </c:ser>
        <c:dLbls>
          <c:showLegendKey val="0"/>
          <c:showVal val="0"/>
          <c:showCatName val="0"/>
          <c:showSerName val="0"/>
          <c:showPercent val="0"/>
          <c:showBubbleSize val="0"/>
        </c:dLbls>
        <c:axId val="1802388344"/>
        <c:axId val="1802391896"/>
      </c:areaChart>
      <c:catAx>
        <c:axId val="180238834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2391896"/>
        <c:crosses val="autoZero"/>
        <c:auto val="1"/>
        <c:lblAlgn val="ctr"/>
        <c:lblOffset val="100"/>
        <c:tickLblSkip val="1"/>
        <c:tickMarkSkip val="1"/>
        <c:noMultiLvlLbl val="0"/>
      </c:catAx>
      <c:valAx>
        <c:axId val="1802391896"/>
        <c:scaling>
          <c:orientation val="minMax"/>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(PJ)</a:t>
                </a:r>
              </a:p>
            </c:rich>
          </c:tx>
          <c:layout>
            <c:manualLayout>
              <c:xMode val="edge"/>
              <c:yMode val="edge"/>
              <c:x val="0.0277716535433071"/>
              <c:y val="0.26493514324694"/>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2388344"/>
        <c:crosses val="autoZero"/>
        <c:crossBetween val="midCat"/>
      </c:valAx>
      <c:spPr>
        <a:noFill/>
        <a:ln w="12700">
          <a:solidFill>
            <a:srgbClr val="808080"/>
          </a:solidFill>
          <a:prstDash val="solid"/>
        </a:ln>
      </c:spPr>
    </c:plotArea>
    <c:legend>
      <c:legendPos val="r"/>
      <c:layout>
        <c:manualLayout>
          <c:xMode val="edge"/>
          <c:yMode val="edge"/>
          <c:x val="0.729239063867016"/>
          <c:y val="0.131675055445623"/>
          <c:w val="0.221975582685905"/>
          <c:h val="0.689252540233297"/>
        </c:manualLayout>
      </c:layout>
      <c:overlay val="0"/>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Fuel </a:t>
            </a:r>
            <a:r>
              <a:rPr lang="en-US" sz="1100" dirty="0" smtClean="0"/>
              <a:t>inputs </a:t>
            </a:r>
            <a:r>
              <a:rPr lang="en-US" sz="1100" dirty="0"/>
              <a:t>to </a:t>
            </a:r>
            <a:r>
              <a:rPr lang="en-US" sz="1100" dirty="0" smtClean="0"/>
              <a:t>system</a:t>
            </a:r>
            <a:endParaRPr lang="en-US" sz="1100" dirty="0"/>
          </a:p>
        </c:rich>
      </c:tx>
      <c:layout>
        <c:manualLayout>
          <c:xMode val="edge"/>
          <c:yMode val="edge"/>
          <c:x val="0.32295745112097"/>
          <c:y val="0.0418449171063575"/>
        </c:manualLayout>
      </c:layout>
      <c:overlay val="0"/>
      <c:spPr>
        <a:noFill/>
        <a:ln w="25400">
          <a:noFill/>
        </a:ln>
      </c:spPr>
    </c:title>
    <c:autoTitleDeleted val="0"/>
    <c:plotArea>
      <c:layout>
        <c:manualLayout>
          <c:layoutTarget val="inner"/>
          <c:xMode val="edge"/>
          <c:yMode val="edge"/>
          <c:x val="0.201925315950041"/>
          <c:y val="0.128874388254486"/>
          <c:w val="0.581542015052953"/>
          <c:h val="0.694335340954385"/>
        </c:manualLayout>
      </c:layout>
      <c:areaChart>
        <c:grouping val="stacked"/>
        <c:varyColors val="0"/>
        <c:ser>
          <c:idx val="2"/>
          <c:order val="0"/>
          <c:tx>
            <c:v>Coal</c:v>
          </c:tx>
          <c:spPr>
            <a:solidFill>
              <a:schemeClr val="tx1"/>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data!$B$16:$L$16</c:f>
              <c:numCache>
                <c:formatCode>General</c:formatCode>
                <c:ptCount val="11"/>
                <c:pt idx="0">
                  <c:v>24694.4</c:v>
                </c:pt>
                <c:pt idx="1">
                  <c:v>26782.5</c:v>
                </c:pt>
                <c:pt idx="2">
                  <c:v>28065.9</c:v>
                </c:pt>
                <c:pt idx="3">
                  <c:v>27608.3</c:v>
                </c:pt>
                <c:pt idx="4">
                  <c:v>27650.8</c:v>
                </c:pt>
                <c:pt idx="5">
                  <c:v>27929.8</c:v>
                </c:pt>
                <c:pt idx="6">
                  <c:v>28623.0</c:v>
                </c:pt>
                <c:pt idx="7">
                  <c:v>29212.7</c:v>
                </c:pt>
                <c:pt idx="8">
                  <c:v>29355.3</c:v>
                </c:pt>
                <c:pt idx="9">
                  <c:v>29661.9</c:v>
                </c:pt>
                <c:pt idx="10">
                  <c:v>29989.9</c:v>
                </c:pt>
              </c:numCache>
            </c:numRef>
          </c:val>
        </c:ser>
        <c:ser>
          <c:idx val="5"/>
          <c:order val="1"/>
          <c:tx>
            <c:v>Natural Gas</c:v>
          </c:tx>
          <c:spPr>
            <a:solidFill>
              <a:srgbClr val="00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data!$B$19:$L$19</c:f>
              <c:numCache>
                <c:formatCode>General</c:formatCode>
                <c:ptCount val="11"/>
                <c:pt idx="0">
                  <c:v>26347.3</c:v>
                </c:pt>
                <c:pt idx="1">
                  <c:v>22689.8</c:v>
                </c:pt>
                <c:pt idx="2">
                  <c:v>21747.5</c:v>
                </c:pt>
                <c:pt idx="3">
                  <c:v>22467.5</c:v>
                </c:pt>
                <c:pt idx="4">
                  <c:v>22615.8</c:v>
                </c:pt>
                <c:pt idx="5">
                  <c:v>23274.4</c:v>
                </c:pt>
                <c:pt idx="6">
                  <c:v>24779.3</c:v>
                </c:pt>
                <c:pt idx="7">
                  <c:v>26592.1</c:v>
                </c:pt>
                <c:pt idx="8">
                  <c:v>28358.0</c:v>
                </c:pt>
                <c:pt idx="9">
                  <c:v>30003.8</c:v>
                </c:pt>
                <c:pt idx="10">
                  <c:v>32285.3</c:v>
                </c:pt>
              </c:numCache>
            </c:numRef>
          </c:val>
        </c:ser>
        <c:ser>
          <c:idx val="6"/>
          <c:order val="2"/>
          <c:tx>
            <c:v>Natural Gas Liquids</c:v>
          </c:tx>
          <c:spPr>
            <a:solidFill>
              <a:srgbClr val="3399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data!$B$20:$L$20</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3"/>
          <c:tx>
            <c:v>Crude Oil</c:v>
          </c:tx>
          <c:spPr>
            <a:solidFill>
              <a:srgbClr val="8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data!$B$17:$L$17</c:f>
              <c:numCache>
                <c:formatCode>General</c:formatCode>
                <c:ptCount val="11"/>
                <c:pt idx="0">
                  <c:v>32867.8</c:v>
                </c:pt>
                <c:pt idx="1">
                  <c:v>32759.3</c:v>
                </c:pt>
                <c:pt idx="2">
                  <c:v>31576.0</c:v>
                </c:pt>
                <c:pt idx="3">
                  <c:v>31575.9</c:v>
                </c:pt>
                <c:pt idx="4">
                  <c:v>29602.3</c:v>
                </c:pt>
                <c:pt idx="5">
                  <c:v>30025.3</c:v>
                </c:pt>
                <c:pt idx="6">
                  <c:v>30692.3</c:v>
                </c:pt>
                <c:pt idx="7">
                  <c:v>31489.59999999995</c:v>
                </c:pt>
                <c:pt idx="8">
                  <c:v>33150.3</c:v>
                </c:pt>
                <c:pt idx="9">
                  <c:v>35575.6</c:v>
                </c:pt>
                <c:pt idx="10">
                  <c:v>38203.9</c:v>
                </c:pt>
              </c:numCache>
            </c:numRef>
          </c:val>
        </c:ser>
        <c:ser>
          <c:idx val="4"/>
          <c:order val="4"/>
          <c:tx>
            <c:v>Petroleum Products</c:v>
          </c:tx>
          <c:spPr>
            <a:solidFill>
              <a:srgbClr val="CC99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data!$B$18:$L$18</c:f>
              <c:numCache>
                <c:formatCode>General</c:formatCode>
                <c:ptCount val="11"/>
                <c:pt idx="0">
                  <c:v>4655.900000000001</c:v>
                </c:pt>
                <c:pt idx="1">
                  <c:v>3544.2</c:v>
                </c:pt>
                <c:pt idx="2">
                  <c:v>3791.5</c:v>
                </c:pt>
                <c:pt idx="3">
                  <c:v>3696.6</c:v>
                </c:pt>
                <c:pt idx="4">
                  <c:v>4055.3</c:v>
                </c:pt>
                <c:pt idx="5">
                  <c:v>3577.3</c:v>
                </c:pt>
                <c:pt idx="6">
                  <c:v>3014.3</c:v>
                </c:pt>
                <c:pt idx="7">
                  <c:v>2892.3</c:v>
                </c:pt>
                <c:pt idx="8">
                  <c:v>2435.4</c:v>
                </c:pt>
                <c:pt idx="9">
                  <c:v>2033.6</c:v>
                </c:pt>
                <c:pt idx="10">
                  <c:v>1643.8</c:v>
                </c:pt>
              </c:numCache>
            </c:numRef>
          </c:val>
        </c:ser>
        <c:ser>
          <c:idx val="0"/>
          <c:order val="5"/>
          <c:tx>
            <c:v>Uranium</c:v>
          </c:tx>
          <c:spPr>
            <a:solidFill>
              <a:srgbClr val="FF99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data!$B$14:$L$14</c:f>
              <c:numCache>
                <c:formatCode>General</c:formatCode>
                <c:ptCount val="11"/>
                <c:pt idx="0">
                  <c:v>8603.58</c:v>
                </c:pt>
                <c:pt idx="1">
                  <c:v>8475.49</c:v>
                </c:pt>
                <c:pt idx="2">
                  <c:v>8603.58</c:v>
                </c:pt>
                <c:pt idx="3">
                  <c:v>8533.07</c:v>
                </c:pt>
                <c:pt idx="4">
                  <c:v>8603.58</c:v>
                </c:pt>
                <c:pt idx="5">
                  <c:v>8603.58</c:v>
                </c:pt>
                <c:pt idx="6">
                  <c:v>8603.58</c:v>
                </c:pt>
                <c:pt idx="7">
                  <c:v>8603.58</c:v>
                </c:pt>
                <c:pt idx="8">
                  <c:v>8603.58</c:v>
                </c:pt>
                <c:pt idx="9">
                  <c:v>8603.58</c:v>
                </c:pt>
                <c:pt idx="10">
                  <c:v>8603.58</c:v>
                </c:pt>
              </c:numCache>
            </c:numRef>
          </c:val>
        </c:ser>
        <c:ser>
          <c:idx val="1"/>
          <c:order val="6"/>
          <c:tx>
            <c:v>Renewables</c:v>
          </c:tx>
          <c:spPr>
            <a:solidFill>
              <a:srgbClr val="008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data!$B$15:$L$15</c:f>
              <c:numCache>
                <c:formatCode>General</c:formatCode>
                <c:ptCount val="11"/>
                <c:pt idx="0">
                  <c:v>5163.0</c:v>
                </c:pt>
                <c:pt idx="1">
                  <c:v>4216.3</c:v>
                </c:pt>
                <c:pt idx="2">
                  <c:v>4927.1</c:v>
                </c:pt>
                <c:pt idx="3">
                  <c:v>5231.7</c:v>
                </c:pt>
                <c:pt idx="4">
                  <c:v>6029.8</c:v>
                </c:pt>
                <c:pt idx="5">
                  <c:v>6858.0</c:v>
                </c:pt>
                <c:pt idx="6">
                  <c:v>7026.9</c:v>
                </c:pt>
                <c:pt idx="7">
                  <c:v>6126.1</c:v>
                </c:pt>
                <c:pt idx="8">
                  <c:v>6059.0</c:v>
                </c:pt>
                <c:pt idx="9">
                  <c:v>6142.5</c:v>
                </c:pt>
                <c:pt idx="10">
                  <c:v>6202.9</c:v>
                </c:pt>
              </c:numCache>
            </c:numRef>
          </c:val>
        </c:ser>
        <c:ser>
          <c:idx val="7"/>
          <c:order val="7"/>
          <c:tx>
            <c:v>Other</c:v>
          </c:tx>
          <c:spPr>
            <a:solidFill>
              <a:srgbClr val="C0C0C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data!$B$21:$L$21</c:f>
              <c:numCache>
                <c:formatCode>General</c:formatCode>
                <c:ptCount val="11"/>
                <c:pt idx="0">
                  <c:v>9.5</c:v>
                </c:pt>
                <c:pt idx="1">
                  <c:v>0.0</c:v>
                </c:pt>
                <c:pt idx="2">
                  <c:v>0.0</c:v>
                </c:pt>
                <c:pt idx="3">
                  <c:v>0.0</c:v>
                </c:pt>
                <c:pt idx="4">
                  <c:v>0.0</c:v>
                </c:pt>
                <c:pt idx="5">
                  <c:v>0.0</c:v>
                </c:pt>
                <c:pt idx="6">
                  <c:v>0.0</c:v>
                </c:pt>
                <c:pt idx="7">
                  <c:v>0.0</c:v>
                </c:pt>
                <c:pt idx="8">
                  <c:v>0.0</c:v>
                </c:pt>
                <c:pt idx="9">
                  <c:v>0.0</c:v>
                </c:pt>
                <c:pt idx="10">
                  <c:v>0.0</c:v>
                </c:pt>
              </c:numCache>
            </c:numRef>
          </c:val>
        </c:ser>
        <c:dLbls>
          <c:showLegendKey val="0"/>
          <c:showVal val="0"/>
          <c:showCatName val="0"/>
          <c:showSerName val="0"/>
          <c:showPercent val="0"/>
          <c:showBubbleSize val="0"/>
        </c:dLbls>
        <c:axId val="1802442392"/>
        <c:axId val="1802445800"/>
      </c:areaChart>
      <c:catAx>
        <c:axId val="180244239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2445800"/>
        <c:crosses val="autoZero"/>
        <c:auto val="1"/>
        <c:lblAlgn val="ctr"/>
        <c:lblOffset val="100"/>
        <c:tickLblSkip val="1"/>
        <c:tickMarkSkip val="1"/>
        <c:noMultiLvlLbl val="0"/>
      </c:catAx>
      <c:valAx>
        <c:axId val="1802445800"/>
        <c:scaling>
          <c:orientation val="minMax"/>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dirty="0"/>
                  <a:t>Quantity (PJ)</a:t>
                </a:r>
              </a:p>
            </c:rich>
          </c:tx>
          <c:layout>
            <c:manualLayout>
              <c:xMode val="edge"/>
              <c:yMode val="edge"/>
              <c:x val="0.0138799152612599"/>
              <c:y val="0.297316640143374"/>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2442392"/>
        <c:crosses val="autoZero"/>
        <c:crossBetween val="midCat"/>
      </c:valAx>
      <c:spPr>
        <a:noFill/>
        <a:ln w="12700">
          <a:solidFill>
            <a:srgbClr val="808080"/>
          </a:solidFill>
          <a:prstDash val="solid"/>
        </a:ln>
      </c:spPr>
    </c:plotArea>
    <c:legend>
      <c:legendPos val="r"/>
      <c:legendEntry>
        <c:idx val="5"/>
        <c:delete val="1"/>
      </c:legendEntry>
      <c:layout>
        <c:manualLayout>
          <c:xMode val="edge"/>
          <c:yMode val="edge"/>
          <c:x val="0.791359823263449"/>
          <c:y val="0.130275755716692"/>
          <c:w val="0.182003097350067"/>
          <c:h val="0.691493958571088"/>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Emissions relative to their 2005 values</a:t>
            </a:r>
          </a:p>
        </c:rich>
      </c:tx>
      <c:layout>
        <c:manualLayout>
          <c:xMode val="edge"/>
          <c:yMode val="edge"/>
          <c:x val="0.200284776902887"/>
          <c:y val="0.0250391195167779"/>
        </c:manualLayout>
      </c:layout>
      <c:overlay val="0"/>
    </c:title>
    <c:autoTitleDeleted val="0"/>
    <c:plotArea>
      <c:layout>
        <c:manualLayout>
          <c:layoutTarget val="inner"/>
          <c:xMode val="edge"/>
          <c:yMode val="edge"/>
          <c:x val="0.200148293963255"/>
          <c:y val="0.127357768271821"/>
          <c:w val="0.512365704286962"/>
          <c:h val="0.692328368665218"/>
        </c:manualLayout>
      </c:layout>
      <c:scatterChart>
        <c:scatterStyle val="lineMarker"/>
        <c:varyColors val="0"/>
        <c:ser>
          <c:idx val="1"/>
          <c:order val="0"/>
          <c:tx>
            <c:strRef>
              <c:f>Calculated!$A$380</c:f>
              <c:strCache>
                <c:ptCount val="1"/>
                <c:pt idx="0">
                  <c:v>NOX Total</c:v>
                </c:pt>
              </c:strCache>
            </c:strRef>
          </c:tx>
          <c:spPr>
            <a:ln>
              <a:solidFill>
                <a:srgbClr val="0070C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Calculated!$B$380:$L$380</c:f>
              <c:numCache>
                <c:formatCode>0.00</c:formatCode>
                <c:ptCount val="11"/>
                <c:pt idx="0">
                  <c:v>1.0</c:v>
                </c:pt>
                <c:pt idx="1">
                  <c:v>0.828514450954796</c:v>
                </c:pt>
                <c:pt idx="2">
                  <c:v>0.640997373933636</c:v>
                </c:pt>
                <c:pt idx="3">
                  <c:v>0.571894259084977</c:v>
                </c:pt>
                <c:pt idx="4">
                  <c:v>0.537117221733102</c:v>
                </c:pt>
                <c:pt idx="5">
                  <c:v>0.500640072052381</c:v>
                </c:pt>
                <c:pt idx="6">
                  <c:v>0.473789302447959</c:v>
                </c:pt>
                <c:pt idx="7">
                  <c:v>0.484443466205208</c:v>
                </c:pt>
                <c:pt idx="8">
                  <c:v>0.495788300596052</c:v>
                </c:pt>
                <c:pt idx="9">
                  <c:v>0.513045579201959</c:v>
                </c:pt>
                <c:pt idx="10">
                  <c:v>0.530251626744387</c:v>
                </c:pt>
              </c:numCache>
            </c:numRef>
          </c:yVal>
          <c:smooth val="0"/>
        </c:ser>
        <c:ser>
          <c:idx val="2"/>
          <c:order val="1"/>
          <c:tx>
            <c:strRef>
              <c:f>Calculated!$A$386</c:f>
              <c:strCache>
                <c:ptCount val="1"/>
                <c:pt idx="0">
                  <c:v>SO2 Total</c:v>
                </c:pt>
              </c:strCache>
            </c:strRef>
          </c:tx>
          <c:spPr>
            <a:ln>
              <a:solidFill>
                <a:srgbClr val="FFC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Calculated!$B$386:$L$386</c:f>
              <c:numCache>
                <c:formatCode>0.00</c:formatCode>
                <c:ptCount val="11"/>
                <c:pt idx="0">
                  <c:v>1.0</c:v>
                </c:pt>
                <c:pt idx="1">
                  <c:v>0.605023177839286</c:v>
                </c:pt>
                <c:pt idx="2">
                  <c:v>0.423387489967522</c:v>
                </c:pt>
                <c:pt idx="3">
                  <c:v>0.343384564609166</c:v>
                </c:pt>
                <c:pt idx="4">
                  <c:v>0.335858330145444</c:v>
                </c:pt>
                <c:pt idx="5">
                  <c:v>0.321206222762288</c:v>
                </c:pt>
                <c:pt idx="6">
                  <c:v>0.316411260379397</c:v>
                </c:pt>
                <c:pt idx="7">
                  <c:v>0.324297538948521</c:v>
                </c:pt>
                <c:pt idx="8">
                  <c:v>0.334090926138453</c:v>
                </c:pt>
                <c:pt idx="9">
                  <c:v>0.357595993009144</c:v>
                </c:pt>
                <c:pt idx="10">
                  <c:v>0.368879250208151</c:v>
                </c:pt>
              </c:numCache>
            </c:numRef>
          </c:yVal>
          <c:smooth val="0"/>
        </c:ser>
        <c:ser>
          <c:idx val="3"/>
          <c:order val="2"/>
          <c:tx>
            <c:strRef>
              <c:f>Calculated!$A$392</c:f>
              <c:strCache>
                <c:ptCount val="1"/>
                <c:pt idx="0">
                  <c:v>PM10 Total</c:v>
                </c:pt>
              </c:strCache>
            </c:strRef>
          </c:tx>
          <c:spPr>
            <a:ln>
              <a:solidFill>
                <a:srgbClr val="FF0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Calculated!$B$392:$L$392</c:f>
              <c:numCache>
                <c:formatCode>0.00</c:formatCode>
                <c:ptCount val="11"/>
                <c:pt idx="0">
                  <c:v>1.0</c:v>
                </c:pt>
                <c:pt idx="1">
                  <c:v>0.962360515021459</c:v>
                </c:pt>
                <c:pt idx="2">
                  <c:v>0.929287553648069</c:v>
                </c:pt>
                <c:pt idx="3">
                  <c:v>0.894326180257509</c:v>
                </c:pt>
                <c:pt idx="4">
                  <c:v>0.872841201716739</c:v>
                </c:pt>
                <c:pt idx="5">
                  <c:v>0.858643776824036</c:v>
                </c:pt>
                <c:pt idx="6">
                  <c:v>0.851356223175965</c:v>
                </c:pt>
                <c:pt idx="7">
                  <c:v>0.866231759656652</c:v>
                </c:pt>
                <c:pt idx="8">
                  <c:v>0.828163090128755</c:v>
                </c:pt>
                <c:pt idx="9">
                  <c:v>0.843545064377683</c:v>
                </c:pt>
                <c:pt idx="10">
                  <c:v>0.854111587982832</c:v>
                </c:pt>
              </c:numCache>
            </c:numRef>
          </c:yVal>
          <c:smooth val="0"/>
        </c:ser>
        <c:ser>
          <c:idx val="7"/>
          <c:order val="3"/>
          <c:tx>
            <c:strRef>
              <c:f>Calculated!$A$416</c:f>
              <c:strCache>
                <c:ptCount val="1"/>
                <c:pt idx="0">
                  <c:v>N2O Total</c:v>
                </c:pt>
              </c:strCache>
            </c:strRef>
          </c:tx>
          <c:spPr>
            <a:ln>
              <a:solidFill>
                <a:srgbClr val="00B05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Calculated!$B$416:$L$416</c:f>
              <c:numCache>
                <c:formatCode>0.00</c:formatCode>
                <c:ptCount val="11"/>
                <c:pt idx="0">
                  <c:v>1.0</c:v>
                </c:pt>
                <c:pt idx="1">
                  <c:v>0.878112712975099</c:v>
                </c:pt>
                <c:pt idx="2">
                  <c:v>0.81366124431424</c:v>
                </c:pt>
                <c:pt idx="3">
                  <c:v>0.760619844267984</c:v>
                </c:pt>
                <c:pt idx="4">
                  <c:v>0.739264513144708</c:v>
                </c:pt>
                <c:pt idx="5">
                  <c:v>0.734253334361267</c:v>
                </c:pt>
                <c:pt idx="6">
                  <c:v>0.754220954436822</c:v>
                </c:pt>
                <c:pt idx="7">
                  <c:v>0.778274612597335</c:v>
                </c:pt>
                <c:pt idx="8">
                  <c:v>0.786215403592629</c:v>
                </c:pt>
                <c:pt idx="9">
                  <c:v>0.812813198673964</c:v>
                </c:pt>
                <c:pt idx="10">
                  <c:v>0.83848585305682</c:v>
                </c:pt>
              </c:numCache>
            </c:numRef>
          </c:yVal>
          <c:smooth val="0"/>
        </c:ser>
        <c:ser>
          <c:idx val="8"/>
          <c:order val="4"/>
          <c:tx>
            <c:strRef>
              <c:f>Calculated!$A$422</c:f>
              <c:strCache>
                <c:ptCount val="1"/>
                <c:pt idx="0">
                  <c:v>CH4 Total</c:v>
                </c:pt>
              </c:strCache>
            </c:strRef>
          </c:tx>
          <c:spPr>
            <a:ln>
              <a:solidFill>
                <a:srgbClr val="00B0F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Calculated!$B$422:$L$422</c:f>
              <c:numCache>
                <c:formatCode>0.00</c:formatCode>
                <c:ptCount val="11"/>
                <c:pt idx="0">
                  <c:v>1.0</c:v>
                </c:pt>
                <c:pt idx="1">
                  <c:v>0.937659574468088</c:v>
                </c:pt>
                <c:pt idx="2">
                  <c:v>0.896241134751773</c:v>
                </c:pt>
                <c:pt idx="3">
                  <c:v>0.892127659574469</c:v>
                </c:pt>
                <c:pt idx="4">
                  <c:v>0.912411347517731</c:v>
                </c:pt>
                <c:pt idx="5">
                  <c:v>0.940354609929078</c:v>
                </c:pt>
                <c:pt idx="6">
                  <c:v>0.979361702127659</c:v>
                </c:pt>
                <c:pt idx="7">
                  <c:v>1.02517730496454</c:v>
                </c:pt>
                <c:pt idx="8">
                  <c:v>1.067517730496454</c:v>
                </c:pt>
                <c:pt idx="9">
                  <c:v>1.124042553191492</c:v>
                </c:pt>
                <c:pt idx="10">
                  <c:v>1.181489361702128</c:v>
                </c:pt>
              </c:numCache>
            </c:numRef>
          </c:yVal>
          <c:smooth val="0"/>
        </c:ser>
        <c:ser>
          <c:idx val="9"/>
          <c:order val="5"/>
          <c:tx>
            <c:strRef>
              <c:f>Calculated!$A$428</c:f>
              <c:strCache>
                <c:ptCount val="1"/>
                <c:pt idx="0">
                  <c:v>BC Total</c:v>
                </c:pt>
              </c:strCache>
            </c:strRef>
          </c:tx>
          <c:spPr>
            <a:ln>
              <a:solidFill>
                <a:schemeClr val="tx1"/>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Calculated!$B$428:$L$428</c:f>
              <c:numCache>
                <c:formatCode>0.00</c:formatCode>
                <c:ptCount val="11"/>
                <c:pt idx="0">
                  <c:v>1.0</c:v>
                </c:pt>
                <c:pt idx="1">
                  <c:v>0.876072228199238</c:v>
                </c:pt>
                <c:pt idx="2">
                  <c:v>0.803436945712538</c:v>
                </c:pt>
                <c:pt idx="3">
                  <c:v>0.647407752028148</c:v>
                </c:pt>
                <c:pt idx="4">
                  <c:v>0.460323921956326</c:v>
                </c:pt>
                <c:pt idx="5">
                  <c:v>0.362856561309647</c:v>
                </c:pt>
                <c:pt idx="6">
                  <c:v>0.28580151783897</c:v>
                </c:pt>
                <c:pt idx="7">
                  <c:v>0.28719723183391</c:v>
                </c:pt>
                <c:pt idx="8">
                  <c:v>0.279637114361315</c:v>
                </c:pt>
                <c:pt idx="9">
                  <c:v>0.290686516821262</c:v>
                </c:pt>
                <c:pt idx="10">
                  <c:v>0.302521008403361</c:v>
                </c:pt>
              </c:numCache>
            </c:numRef>
          </c:yVal>
          <c:smooth val="0"/>
        </c:ser>
        <c:dLbls>
          <c:showLegendKey val="0"/>
          <c:showVal val="0"/>
          <c:showCatName val="0"/>
          <c:showSerName val="0"/>
          <c:showPercent val="0"/>
          <c:showBubbleSize val="0"/>
        </c:dLbls>
        <c:axId val="1801786232"/>
        <c:axId val="1801782872"/>
      </c:scatterChart>
      <c:valAx>
        <c:axId val="1801786232"/>
        <c:scaling>
          <c:orientation val="minMax"/>
          <c:max val="2055.0"/>
          <c:min val="2005.0"/>
        </c:scaling>
        <c:delete val="0"/>
        <c:axPos val="b"/>
        <c:numFmt formatCode="General" sourceLinked="1"/>
        <c:majorTickMark val="out"/>
        <c:minorTickMark val="none"/>
        <c:tickLblPos val="nextTo"/>
        <c:txPr>
          <a:bodyPr rot="5400000" vert="horz"/>
          <a:lstStyle/>
          <a:p>
            <a:pPr>
              <a:defRPr sz="1000" b="0" i="0" u="none" strike="noStrike" baseline="0">
                <a:solidFill>
                  <a:srgbClr val="000000"/>
                </a:solidFill>
                <a:latin typeface="+mn-lt"/>
                <a:ea typeface="Calibri"/>
                <a:cs typeface="Calibri"/>
              </a:defRPr>
            </a:pPr>
            <a:endParaRPr lang="en-US"/>
          </a:p>
        </c:txPr>
        <c:crossAx val="1801782872"/>
        <c:crosses val="autoZero"/>
        <c:crossBetween val="midCat"/>
        <c:majorUnit val="5.0"/>
      </c:valAx>
      <c:valAx>
        <c:axId val="1801782872"/>
        <c:scaling>
          <c:orientation val="minMax"/>
          <c:max val="1.2"/>
        </c:scaling>
        <c:delete val="0"/>
        <c:axPos val="l"/>
        <c:majorGridlines>
          <c:spPr>
            <a:ln>
              <a:solidFill>
                <a:schemeClr val="bg1">
                  <a:lumMod val="95000"/>
                </a:schemeClr>
              </a:solidFill>
            </a:ln>
          </c:spPr>
        </c:majorGridlines>
        <c:title>
          <c:tx>
            <c:rich>
              <a:bodyPr rot="-5400000" vert="horz"/>
              <a:lstStyle/>
              <a:p>
                <a:pPr>
                  <a:defRPr sz="1000"/>
                </a:pPr>
                <a:r>
                  <a:rPr lang="en-US" sz="1000"/>
                  <a:t>Relative to 2005</a:t>
                </a:r>
              </a:p>
            </c:rich>
          </c:tx>
          <c:layout/>
          <c:overlay val="0"/>
        </c:title>
        <c:numFmt formatCode="0.00" sourceLinked="1"/>
        <c:majorTickMark val="out"/>
        <c:minorTickMark val="none"/>
        <c:tickLblPos val="nextTo"/>
        <c:txPr>
          <a:bodyPr/>
          <a:lstStyle/>
          <a:p>
            <a:pPr>
              <a:defRPr sz="1000"/>
            </a:pPr>
            <a:endParaRPr lang="en-US"/>
          </a:p>
        </c:txPr>
        <c:crossAx val="1801786232"/>
        <c:crosses val="autoZero"/>
        <c:crossBetween val="midCat"/>
      </c:valAx>
      <c:spPr>
        <a:ln>
          <a:solidFill>
            <a:schemeClr val="bg1">
              <a:lumMod val="50000"/>
            </a:schemeClr>
          </a:solidFill>
        </a:ln>
      </c:spPr>
    </c:plotArea>
    <c:legend>
      <c:legendPos val="r"/>
      <c:layout>
        <c:manualLayout>
          <c:xMode val="edge"/>
          <c:yMode val="edge"/>
          <c:x val="0.731027777777778"/>
          <c:y val="0.124404992314108"/>
          <c:w val="0.22175"/>
          <c:h val="0.698527029433782"/>
        </c:manualLayout>
      </c:layout>
      <c:overlay val="0"/>
      <c:spPr>
        <a:ln>
          <a:solidFill>
            <a:schemeClr val="tx1"/>
          </a:solidFill>
        </a:ln>
      </c:spPr>
      <c:txPr>
        <a:bodyPr/>
        <a:lstStyle/>
        <a:p>
          <a:pPr>
            <a:defRPr sz="8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smtClean="0"/>
              <a:t>CO</a:t>
            </a:r>
            <a:r>
              <a:rPr lang="en-US" sz="1100" baseline="-25000" dirty="0" smtClean="0"/>
              <a:t>2</a:t>
            </a:r>
            <a:r>
              <a:rPr lang="en-US" sz="1100" dirty="0" smtClean="0"/>
              <a:t> emissions</a:t>
            </a:r>
            <a:endParaRPr lang="en-US" sz="1100" dirty="0"/>
          </a:p>
        </c:rich>
      </c:tx>
      <c:layout>
        <c:manualLayout>
          <c:xMode val="edge"/>
          <c:yMode val="edge"/>
          <c:x val="0.37662510936133"/>
          <c:y val="0.0363429804391778"/>
        </c:manualLayout>
      </c:layout>
      <c:overlay val="0"/>
      <c:spPr>
        <a:noFill/>
        <a:ln w="25400">
          <a:noFill/>
        </a:ln>
      </c:spPr>
    </c:title>
    <c:autoTitleDeleted val="0"/>
    <c:plotArea>
      <c:layout>
        <c:manualLayout>
          <c:layoutTarget val="inner"/>
          <c:xMode val="edge"/>
          <c:yMode val="edge"/>
          <c:x val="0.202865704286964"/>
          <c:y val="0.128874497958927"/>
          <c:w val="0.579294619422574"/>
          <c:h val="0.693970284605601"/>
        </c:manualLayout>
      </c:layout>
      <c:areaChart>
        <c:grouping val="stacked"/>
        <c:varyColors val="0"/>
        <c:ser>
          <c:idx val="4"/>
          <c:order val="0"/>
          <c:tx>
            <c:v>Transportation</c:v>
          </c:tx>
          <c:spPr>
            <a:solidFill>
              <a:srgbClr val="6600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data!$B$139:$L$139</c:f>
              <c:numCache>
                <c:formatCode>General</c:formatCode>
                <c:ptCount val="11"/>
                <c:pt idx="0">
                  <c:v>2192.54</c:v>
                </c:pt>
                <c:pt idx="1">
                  <c:v>2167.68</c:v>
                </c:pt>
                <c:pt idx="2">
                  <c:v>2072.850000000002</c:v>
                </c:pt>
                <c:pt idx="3">
                  <c:v>2009.38</c:v>
                </c:pt>
                <c:pt idx="4">
                  <c:v>1919.33</c:v>
                </c:pt>
                <c:pt idx="5">
                  <c:v>1944.83</c:v>
                </c:pt>
                <c:pt idx="6">
                  <c:v>1990.61</c:v>
                </c:pt>
                <c:pt idx="7">
                  <c:v>2000.58</c:v>
                </c:pt>
                <c:pt idx="8">
                  <c:v>2044.89</c:v>
                </c:pt>
                <c:pt idx="9">
                  <c:v>2106.79</c:v>
                </c:pt>
                <c:pt idx="10">
                  <c:v>2205.12</c:v>
                </c:pt>
              </c:numCache>
            </c:numRef>
          </c:val>
        </c:ser>
        <c:ser>
          <c:idx val="3"/>
          <c:order val="1"/>
          <c:tx>
            <c:v>Residential</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data!$B$138:$L$138</c:f>
              <c:numCache>
                <c:formatCode>General</c:formatCode>
                <c:ptCount val="11"/>
                <c:pt idx="0">
                  <c:v>385.07</c:v>
                </c:pt>
                <c:pt idx="1">
                  <c:v>370.05</c:v>
                </c:pt>
                <c:pt idx="2">
                  <c:v>362.96</c:v>
                </c:pt>
                <c:pt idx="3">
                  <c:v>375.33</c:v>
                </c:pt>
                <c:pt idx="4">
                  <c:v>377.81</c:v>
                </c:pt>
                <c:pt idx="5">
                  <c:v>371.8</c:v>
                </c:pt>
                <c:pt idx="6">
                  <c:v>365.9299999999993</c:v>
                </c:pt>
                <c:pt idx="7">
                  <c:v>361.62</c:v>
                </c:pt>
                <c:pt idx="8">
                  <c:v>351.12</c:v>
                </c:pt>
                <c:pt idx="9">
                  <c:v>339.16</c:v>
                </c:pt>
                <c:pt idx="10">
                  <c:v>321.2899999999994</c:v>
                </c:pt>
              </c:numCache>
            </c:numRef>
          </c:val>
        </c:ser>
        <c:ser>
          <c:idx val="2"/>
          <c:order val="2"/>
          <c:tx>
            <c:v>Commercial</c:v>
          </c:tx>
          <c:spPr>
            <a:solidFill>
              <a:srgbClr val="FF99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data!$B$137:$L$137</c:f>
              <c:numCache>
                <c:formatCode>General</c:formatCode>
                <c:ptCount val="11"/>
                <c:pt idx="0">
                  <c:v>218.22</c:v>
                </c:pt>
                <c:pt idx="1">
                  <c:v>210.3</c:v>
                </c:pt>
                <c:pt idx="2">
                  <c:v>205.3800000000003</c:v>
                </c:pt>
                <c:pt idx="3">
                  <c:v>210.34</c:v>
                </c:pt>
                <c:pt idx="4">
                  <c:v>222.0</c:v>
                </c:pt>
                <c:pt idx="5">
                  <c:v>235.43</c:v>
                </c:pt>
                <c:pt idx="6">
                  <c:v>251.78</c:v>
                </c:pt>
                <c:pt idx="7">
                  <c:v>258.7899999999994</c:v>
                </c:pt>
                <c:pt idx="8">
                  <c:v>261.81</c:v>
                </c:pt>
                <c:pt idx="9">
                  <c:v>264.83</c:v>
                </c:pt>
                <c:pt idx="10">
                  <c:v>252.92</c:v>
                </c:pt>
              </c:numCache>
            </c:numRef>
          </c:val>
        </c:ser>
        <c:ser>
          <c:idx val="1"/>
          <c:order val="3"/>
          <c:tx>
            <c:v>Industry</c:v>
          </c:tx>
          <c:spPr>
            <a:solidFill>
              <a:srgbClr val="CC99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data!$B$136:$L$136</c:f>
              <c:numCache>
                <c:formatCode>General</c:formatCode>
                <c:ptCount val="11"/>
                <c:pt idx="0">
                  <c:v>775.3</c:v>
                </c:pt>
                <c:pt idx="1">
                  <c:v>713.61</c:v>
                </c:pt>
                <c:pt idx="2">
                  <c:v>729.14</c:v>
                </c:pt>
                <c:pt idx="3">
                  <c:v>759.01</c:v>
                </c:pt>
                <c:pt idx="4">
                  <c:v>771.0</c:v>
                </c:pt>
                <c:pt idx="5">
                  <c:v>782.07</c:v>
                </c:pt>
                <c:pt idx="6">
                  <c:v>782.74</c:v>
                </c:pt>
                <c:pt idx="7">
                  <c:v>804.8599999999988</c:v>
                </c:pt>
                <c:pt idx="8">
                  <c:v>834.69</c:v>
                </c:pt>
                <c:pt idx="9">
                  <c:v>858.19</c:v>
                </c:pt>
                <c:pt idx="10">
                  <c:v>852.19</c:v>
                </c:pt>
              </c:numCache>
            </c:numRef>
          </c:val>
        </c:ser>
        <c:ser>
          <c:idx val="0"/>
          <c:order val="4"/>
          <c:tx>
            <c:v>Electricity Production</c:v>
          </c:tx>
          <c:spPr>
            <a:solidFill>
              <a:srgbClr val="3366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data!$B$135:$L$135</c:f>
              <c:numCache>
                <c:formatCode>General</c:formatCode>
                <c:ptCount val="11"/>
                <c:pt idx="0">
                  <c:v>2593.44</c:v>
                </c:pt>
                <c:pt idx="1">
                  <c:v>2698.25</c:v>
                </c:pt>
                <c:pt idx="2">
                  <c:v>2520.45</c:v>
                </c:pt>
                <c:pt idx="3">
                  <c:v>2267.62</c:v>
                </c:pt>
                <c:pt idx="4">
                  <c:v>2062.4</c:v>
                </c:pt>
                <c:pt idx="5">
                  <c:v>1749.27</c:v>
                </c:pt>
                <c:pt idx="6">
                  <c:v>1423.24</c:v>
                </c:pt>
                <c:pt idx="7">
                  <c:v>1119.32</c:v>
                </c:pt>
                <c:pt idx="8">
                  <c:v>783.5599999999999</c:v>
                </c:pt>
                <c:pt idx="9">
                  <c:v>438.01</c:v>
                </c:pt>
                <c:pt idx="10">
                  <c:v>375.4699999999997</c:v>
                </c:pt>
              </c:numCache>
            </c:numRef>
          </c:val>
        </c:ser>
        <c:dLbls>
          <c:showLegendKey val="0"/>
          <c:showVal val="0"/>
          <c:showCatName val="0"/>
          <c:showSerName val="0"/>
          <c:showPercent val="0"/>
          <c:showBubbleSize val="0"/>
        </c:dLbls>
        <c:axId val="1802744136"/>
        <c:axId val="1802740632"/>
      </c:areaChart>
      <c:catAx>
        <c:axId val="180274413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2740632"/>
        <c:crosses val="autoZero"/>
        <c:auto val="1"/>
        <c:lblAlgn val="ctr"/>
        <c:lblOffset val="100"/>
        <c:tickLblSkip val="1"/>
        <c:tickMarkSkip val="1"/>
        <c:noMultiLvlLbl val="0"/>
      </c:catAx>
      <c:valAx>
        <c:axId val="1802740632"/>
        <c:scaling>
          <c:orientation val="minMax"/>
          <c:max val="8000.0"/>
          <c:min val="0.0"/>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(KTonnes)</a:t>
                </a:r>
              </a:p>
            </c:rich>
          </c:tx>
          <c:layout>
            <c:manualLayout>
              <c:xMode val="edge"/>
              <c:yMode val="edge"/>
              <c:x val="0.0172062554680665"/>
              <c:y val="0.265245808752935"/>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2744136"/>
        <c:crosses val="autoZero"/>
        <c:crossBetween val="midCat"/>
      </c:valAx>
      <c:spPr>
        <a:noFill/>
        <a:ln w="12700">
          <a:solidFill>
            <a:srgbClr val="808080"/>
          </a:solidFill>
          <a:prstDash val="solid"/>
        </a:ln>
      </c:spPr>
    </c:plotArea>
    <c:legend>
      <c:legendPos val="r"/>
      <c:layout>
        <c:manualLayout>
          <c:xMode val="edge"/>
          <c:yMode val="edge"/>
          <c:x val="0.791894794400701"/>
          <c:y val="0.128959632106018"/>
          <c:w val="0.183105205599301"/>
          <c:h val="0.408489734538853"/>
        </c:manualLayout>
      </c:layout>
      <c:overlay val="0"/>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Electricity </a:t>
            </a:r>
            <a:r>
              <a:rPr lang="en-US" sz="1100" dirty="0" smtClean="0"/>
              <a:t>production </a:t>
            </a:r>
            <a:r>
              <a:rPr lang="en-US" sz="1100" dirty="0"/>
              <a:t>by </a:t>
            </a:r>
            <a:r>
              <a:rPr lang="en-US" sz="1100" dirty="0" smtClean="0"/>
              <a:t>fuel and type</a:t>
            </a:r>
            <a:endParaRPr lang="en-US" sz="1100" dirty="0"/>
          </a:p>
        </c:rich>
      </c:tx>
      <c:layout>
        <c:manualLayout>
          <c:xMode val="edge"/>
          <c:yMode val="edge"/>
          <c:x val="0.178076771653543"/>
          <c:y val="0.0231426927531789"/>
        </c:manualLayout>
      </c:layout>
      <c:overlay val="0"/>
      <c:spPr>
        <a:noFill/>
        <a:ln w="25400">
          <a:noFill/>
        </a:ln>
      </c:spPr>
    </c:title>
    <c:autoTitleDeleted val="0"/>
    <c:plotArea>
      <c:layout>
        <c:manualLayout>
          <c:layoutTarget val="inner"/>
          <c:xMode val="edge"/>
          <c:yMode val="edge"/>
          <c:x val="0.198826334208224"/>
          <c:y val="0.1243159253757"/>
          <c:w val="0.512168635170604"/>
          <c:h val="0.696194594307451"/>
        </c:manualLayout>
      </c:layout>
      <c:areaChart>
        <c:grouping val="stacked"/>
        <c:varyColors val="0"/>
        <c:ser>
          <c:idx val="1"/>
          <c:order val="0"/>
          <c:tx>
            <c:v>Coal</c:v>
          </c:tx>
          <c:spPr>
            <a:solidFill>
              <a:srgbClr val="333333"/>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data!$B$110:$L$110</c:f>
              <c:numCache>
                <c:formatCode>General</c:formatCode>
                <c:ptCount val="11"/>
                <c:pt idx="0">
                  <c:v>6927.75</c:v>
                </c:pt>
                <c:pt idx="1">
                  <c:v>7471.24</c:v>
                </c:pt>
                <c:pt idx="2">
                  <c:v>7151.43</c:v>
                </c:pt>
                <c:pt idx="3">
                  <c:v>6323.18</c:v>
                </c:pt>
                <c:pt idx="4">
                  <c:v>5472.43</c:v>
                </c:pt>
                <c:pt idx="5">
                  <c:v>4542.1</c:v>
                </c:pt>
                <c:pt idx="6">
                  <c:v>3075.09</c:v>
                </c:pt>
                <c:pt idx="7">
                  <c:v>1316.81</c:v>
                </c:pt>
                <c:pt idx="8">
                  <c:v>0.0</c:v>
                </c:pt>
                <c:pt idx="9">
                  <c:v>0.0</c:v>
                </c:pt>
                <c:pt idx="10">
                  <c:v>0.0</c:v>
                </c:pt>
              </c:numCache>
            </c:numRef>
          </c:val>
        </c:ser>
        <c:ser>
          <c:idx val="0"/>
          <c:order val="1"/>
          <c:tx>
            <c:v>Coal w/CCS</c:v>
          </c:tx>
          <c:spPr>
            <a:pattFill prst="dkUpDiag">
              <a:fgClr>
                <a:srgbClr val="808080"/>
              </a:fgClr>
              <a:bgClr>
                <a:srgbClr val="C0C0C0"/>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data!$B$109:$L$109</c:f>
              <c:numCache>
                <c:formatCode>General</c:formatCode>
                <c:ptCount val="11"/>
                <c:pt idx="0">
                  <c:v>0.0</c:v>
                </c:pt>
                <c:pt idx="1">
                  <c:v>0.0</c:v>
                </c:pt>
                <c:pt idx="2">
                  <c:v>0.0</c:v>
                </c:pt>
                <c:pt idx="3">
                  <c:v>255.11</c:v>
                </c:pt>
                <c:pt idx="4">
                  <c:v>85.59</c:v>
                </c:pt>
                <c:pt idx="5">
                  <c:v>85.59</c:v>
                </c:pt>
                <c:pt idx="6">
                  <c:v>357.51</c:v>
                </c:pt>
                <c:pt idx="7">
                  <c:v>1051.34</c:v>
                </c:pt>
                <c:pt idx="8">
                  <c:v>1840.41</c:v>
                </c:pt>
                <c:pt idx="9">
                  <c:v>1776.5</c:v>
                </c:pt>
                <c:pt idx="10">
                  <c:v>1892.54</c:v>
                </c:pt>
              </c:numCache>
            </c:numRef>
          </c:val>
        </c:ser>
        <c:ser>
          <c:idx val="3"/>
          <c:order val="2"/>
          <c:tx>
            <c:v>Natural Gas</c:v>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data!$B$112:$L$112</c:f>
              <c:numCache>
                <c:formatCode>General</c:formatCode>
                <c:ptCount val="11"/>
                <c:pt idx="0">
                  <c:v>3864.26</c:v>
                </c:pt>
                <c:pt idx="1">
                  <c:v>3267.870000000002</c:v>
                </c:pt>
                <c:pt idx="2">
                  <c:v>3291.910000000001</c:v>
                </c:pt>
                <c:pt idx="3">
                  <c:v>3498.84</c:v>
                </c:pt>
                <c:pt idx="4">
                  <c:v>4372.71</c:v>
                </c:pt>
                <c:pt idx="5">
                  <c:v>4488.900000000001</c:v>
                </c:pt>
                <c:pt idx="6">
                  <c:v>5016.24</c:v>
                </c:pt>
                <c:pt idx="7">
                  <c:v>5886.58</c:v>
                </c:pt>
                <c:pt idx="8">
                  <c:v>6643.56</c:v>
                </c:pt>
                <c:pt idx="9">
                  <c:v>3772.310000000002</c:v>
                </c:pt>
                <c:pt idx="10">
                  <c:v>3360.16</c:v>
                </c:pt>
              </c:numCache>
            </c:numRef>
          </c:val>
        </c:ser>
        <c:ser>
          <c:idx val="2"/>
          <c:order val="3"/>
          <c:tx>
            <c:v>Natural Gas w/CCS</c:v>
          </c:tx>
          <c:spPr>
            <a:pattFill prst="dkUpDiag">
              <a:fgClr>
                <a:srgbClr val="0000FF"/>
              </a:fgClr>
              <a:bgClr>
                <a:srgbClr val="00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data!$B$111:$L$111</c:f>
              <c:numCache>
                <c:formatCode>General</c:formatCode>
                <c:ptCount val="11"/>
                <c:pt idx="0">
                  <c:v>0.0</c:v>
                </c:pt>
                <c:pt idx="1">
                  <c:v>0.0</c:v>
                </c:pt>
                <c:pt idx="2">
                  <c:v>0.0</c:v>
                </c:pt>
                <c:pt idx="3">
                  <c:v>0.0</c:v>
                </c:pt>
                <c:pt idx="4">
                  <c:v>0.0</c:v>
                </c:pt>
                <c:pt idx="5">
                  <c:v>0.0</c:v>
                </c:pt>
                <c:pt idx="6">
                  <c:v>0.0</c:v>
                </c:pt>
                <c:pt idx="7">
                  <c:v>0.0</c:v>
                </c:pt>
                <c:pt idx="8">
                  <c:v>0.0</c:v>
                </c:pt>
                <c:pt idx="9">
                  <c:v>3094.64</c:v>
                </c:pt>
                <c:pt idx="10">
                  <c:v>3962.15</c:v>
                </c:pt>
              </c:numCache>
            </c:numRef>
          </c:val>
        </c:ser>
        <c:ser>
          <c:idx val="4"/>
          <c:order val="4"/>
          <c:tx>
            <c:v>Oil</c:v>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data!$B$113:$L$113</c:f>
              <c:numCache>
                <c:formatCode>General</c:formatCode>
                <c:ptCount val="11"/>
                <c:pt idx="0">
                  <c:v>5.05</c:v>
                </c:pt>
                <c:pt idx="1">
                  <c:v>35.82</c:v>
                </c:pt>
                <c:pt idx="2">
                  <c:v>19.53</c:v>
                </c:pt>
                <c:pt idx="3">
                  <c:v>35.33</c:v>
                </c:pt>
                <c:pt idx="4">
                  <c:v>10.98</c:v>
                </c:pt>
                <c:pt idx="5">
                  <c:v>1.55</c:v>
                </c:pt>
                <c:pt idx="6">
                  <c:v>0.0</c:v>
                </c:pt>
                <c:pt idx="7">
                  <c:v>0.0</c:v>
                </c:pt>
                <c:pt idx="8">
                  <c:v>0.0</c:v>
                </c:pt>
                <c:pt idx="9">
                  <c:v>0.0</c:v>
                </c:pt>
                <c:pt idx="10">
                  <c:v>0.0</c:v>
                </c:pt>
              </c:numCache>
            </c:numRef>
          </c:val>
        </c:ser>
        <c:ser>
          <c:idx val="5"/>
          <c:order val="5"/>
          <c:tx>
            <c:v>Nuclear</c:v>
          </c:tx>
          <c:spPr>
            <a:solidFill>
              <a:srgbClr val="FF99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data!$B$114:$L$114</c:f>
              <c:numCache>
                <c:formatCode>General</c:formatCode>
                <c:ptCount val="11"/>
                <c:pt idx="0">
                  <c:v>2847.63</c:v>
                </c:pt>
                <c:pt idx="1">
                  <c:v>2801.07</c:v>
                </c:pt>
                <c:pt idx="2">
                  <c:v>2866.830000000002</c:v>
                </c:pt>
                <c:pt idx="3">
                  <c:v>2655.19</c:v>
                </c:pt>
                <c:pt idx="4">
                  <c:v>3011.06</c:v>
                </c:pt>
                <c:pt idx="5">
                  <c:v>3110.830000000002</c:v>
                </c:pt>
                <c:pt idx="6">
                  <c:v>3271.52</c:v>
                </c:pt>
                <c:pt idx="7">
                  <c:v>3530.310000000002</c:v>
                </c:pt>
                <c:pt idx="8">
                  <c:v>3947.09</c:v>
                </c:pt>
                <c:pt idx="9">
                  <c:v>3947.09</c:v>
                </c:pt>
                <c:pt idx="10">
                  <c:v>3947.09</c:v>
                </c:pt>
              </c:numCache>
            </c:numRef>
          </c:val>
        </c:ser>
        <c:ser>
          <c:idx val="6"/>
          <c:order val="6"/>
          <c:tx>
            <c:v>Biomass</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data!$B$115:$L$115</c:f>
              <c:numCache>
                <c:formatCode>General</c:formatCode>
                <c:ptCount val="11"/>
                <c:pt idx="0">
                  <c:v>0.0</c:v>
                </c:pt>
                <c:pt idx="1">
                  <c:v>5.68</c:v>
                </c:pt>
                <c:pt idx="2">
                  <c:v>15.58</c:v>
                </c:pt>
                <c:pt idx="3">
                  <c:v>36.92</c:v>
                </c:pt>
                <c:pt idx="4">
                  <c:v>24.18</c:v>
                </c:pt>
                <c:pt idx="5">
                  <c:v>9.700000000000001</c:v>
                </c:pt>
                <c:pt idx="6">
                  <c:v>20.29</c:v>
                </c:pt>
                <c:pt idx="7">
                  <c:v>20.8</c:v>
                </c:pt>
                <c:pt idx="8">
                  <c:v>27.01</c:v>
                </c:pt>
                <c:pt idx="9">
                  <c:v>34.38</c:v>
                </c:pt>
                <c:pt idx="10">
                  <c:v>59.67</c:v>
                </c:pt>
              </c:numCache>
            </c:numRef>
          </c:val>
        </c:ser>
        <c:ser>
          <c:idx val="7"/>
          <c:order val="7"/>
          <c:tx>
            <c:v>Municipal Solid Waste</c:v>
          </c:tx>
          <c:spPr>
            <a:solidFill>
              <a:srgbClr val="0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data!$B$116:$L$116</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8"/>
          <c:order val="8"/>
          <c:tx>
            <c:v>Geothermal</c:v>
          </c:tx>
          <c:spPr>
            <a:solidFill>
              <a:srgbClr val="8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data!$B$117:$L$117</c:f>
              <c:numCache>
                <c:formatCode>General</c:formatCode>
                <c:ptCount val="11"/>
                <c:pt idx="0">
                  <c:v>74.84</c:v>
                </c:pt>
                <c:pt idx="1">
                  <c:v>40.09</c:v>
                </c:pt>
                <c:pt idx="2">
                  <c:v>75.66999999999998</c:v>
                </c:pt>
                <c:pt idx="3">
                  <c:v>197.74</c:v>
                </c:pt>
                <c:pt idx="4">
                  <c:v>253.93</c:v>
                </c:pt>
                <c:pt idx="5">
                  <c:v>189.56</c:v>
                </c:pt>
                <c:pt idx="6">
                  <c:v>181.62</c:v>
                </c:pt>
                <c:pt idx="7">
                  <c:v>181.62</c:v>
                </c:pt>
                <c:pt idx="8">
                  <c:v>181.62</c:v>
                </c:pt>
                <c:pt idx="9">
                  <c:v>179.09</c:v>
                </c:pt>
                <c:pt idx="10">
                  <c:v>181.62</c:v>
                </c:pt>
              </c:numCache>
            </c:numRef>
          </c:val>
        </c:ser>
        <c:ser>
          <c:idx val="9"/>
          <c:order val="9"/>
          <c:tx>
            <c:v>Hydro</c:v>
          </c:tx>
          <c:spPr>
            <a:solidFill>
              <a:srgbClr val="3366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data!$B$118:$L$118</c:f>
              <c:numCache>
                <c:formatCode>General</c:formatCode>
                <c:ptCount val="11"/>
                <c:pt idx="0">
                  <c:v>1093.89</c:v>
                </c:pt>
                <c:pt idx="1">
                  <c:v>911.25</c:v>
                </c:pt>
                <c:pt idx="2">
                  <c:v>900.23</c:v>
                </c:pt>
                <c:pt idx="3">
                  <c:v>961.5599999999999</c:v>
                </c:pt>
                <c:pt idx="4">
                  <c:v>1029.83</c:v>
                </c:pt>
                <c:pt idx="5">
                  <c:v>1073.59</c:v>
                </c:pt>
                <c:pt idx="6">
                  <c:v>1106.8</c:v>
                </c:pt>
                <c:pt idx="7">
                  <c:v>1106.8</c:v>
                </c:pt>
                <c:pt idx="8">
                  <c:v>1106.8</c:v>
                </c:pt>
                <c:pt idx="9">
                  <c:v>989.3</c:v>
                </c:pt>
                <c:pt idx="10">
                  <c:v>953.2</c:v>
                </c:pt>
              </c:numCache>
            </c:numRef>
          </c:val>
        </c:ser>
        <c:ser>
          <c:idx val="10"/>
          <c:order val="10"/>
          <c:tx>
            <c:v>Wind</c:v>
          </c:tx>
          <c:spPr>
            <a:solidFill>
              <a:srgbClr val="99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data!$B$119:$L$119</c:f>
              <c:numCache>
                <c:formatCode>General</c:formatCode>
                <c:ptCount val="11"/>
                <c:pt idx="0">
                  <c:v>477.1500000000003</c:v>
                </c:pt>
                <c:pt idx="1">
                  <c:v>530.47</c:v>
                </c:pt>
                <c:pt idx="2">
                  <c:v>976.8399999999995</c:v>
                </c:pt>
                <c:pt idx="3">
                  <c:v>979.0</c:v>
                </c:pt>
                <c:pt idx="4">
                  <c:v>1244.65</c:v>
                </c:pt>
                <c:pt idx="5">
                  <c:v>2750.99</c:v>
                </c:pt>
                <c:pt idx="6">
                  <c:v>2840.470000000001</c:v>
                </c:pt>
                <c:pt idx="7">
                  <c:v>2771.99</c:v>
                </c:pt>
                <c:pt idx="8">
                  <c:v>3089.8</c:v>
                </c:pt>
                <c:pt idx="9">
                  <c:v>4480.68</c:v>
                </c:pt>
                <c:pt idx="10">
                  <c:v>6387.47</c:v>
                </c:pt>
              </c:numCache>
            </c:numRef>
          </c:val>
        </c:ser>
        <c:ser>
          <c:idx val="11"/>
          <c:order val="11"/>
          <c:tx>
            <c:v>Solar</c:v>
          </c:tx>
          <c:spPr>
            <a:solidFill>
              <a:srgbClr val="FFFF00"/>
            </a:solidFill>
            <a:ln w="3175">
              <a:solidFill>
                <a:srgbClr val="C0C0C0"/>
              </a:solidFill>
              <a:prstDash val="solid"/>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data!$B$120:$L$120</c:f>
              <c:numCache>
                <c:formatCode>General</c:formatCode>
                <c:ptCount val="11"/>
                <c:pt idx="0">
                  <c:v>12.15</c:v>
                </c:pt>
                <c:pt idx="1">
                  <c:v>51.61</c:v>
                </c:pt>
                <c:pt idx="2">
                  <c:v>85.98</c:v>
                </c:pt>
                <c:pt idx="3">
                  <c:v>94.66</c:v>
                </c:pt>
                <c:pt idx="4">
                  <c:v>97.26</c:v>
                </c:pt>
                <c:pt idx="5">
                  <c:v>89.03</c:v>
                </c:pt>
                <c:pt idx="6">
                  <c:v>1137.12</c:v>
                </c:pt>
                <c:pt idx="7">
                  <c:v>2097.62</c:v>
                </c:pt>
                <c:pt idx="8">
                  <c:v>2133.44</c:v>
                </c:pt>
                <c:pt idx="9">
                  <c:v>2179.97</c:v>
                </c:pt>
                <c:pt idx="10">
                  <c:v>2240.45</c:v>
                </c:pt>
              </c:numCache>
            </c:numRef>
          </c:val>
        </c:ser>
        <c:dLbls>
          <c:showLegendKey val="0"/>
          <c:showVal val="0"/>
          <c:showCatName val="0"/>
          <c:showSerName val="0"/>
          <c:showPercent val="0"/>
          <c:showBubbleSize val="0"/>
        </c:dLbls>
        <c:axId val="1802654920"/>
        <c:axId val="1802651352"/>
      </c:areaChart>
      <c:catAx>
        <c:axId val="180265492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2651352"/>
        <c:crosses val="autoZero"/>
        <c:auto val="1"/>
        <c:lblAlgn val="ctr"/>
        <c:lblOffset val="100"/>
        <c:tickLblSkip val="1"/>
        <c:tickMarkSkip val="1"/>
        <c:noMultiLvlLbl val="0"/>
      </c:catAx>
      <c:valAx>
        <c:axId val="1802651352"/>
        <c:scaling>
          <c:orientation val="minMax"/>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dirty="0"/>
                  <a:t>Quantity (PJ)</a:t>
                </a:r>
              </a:p>
            </c:rich>
          </c:tx>
          <c:layout>
            <c:manualLayout>
              <c:xMode val="edge"/>
              <c:yMode val="edge"/>
              <c:x val="0.0249938757655294"/>
              <c:y val="0.260376739506609"/>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2654920"/>
        <c:crosses val="autoZero"/>
        <c:crossBetween val="midCat"/>
      </c:valAx>
      <c:spPr>
        <a:noFill/>
        <a:ln w="12700">
          <a:solidFill>
            <a:srgbClr val="808080"/>
          </a:solidFill>
          <a:prstDash val="solid"/>
        </a:ln>
      </c:spPr>
    </c:plotArea>
    <c:legend>
      <c:legendPos val="r"/>
      <c:layout>
        <c:manualLayout>
          <c:xMode val="edge"/>
          <c:yMode val="edge"/>
          <c:x val="0.729239063867016"/>
          <c:y val="0.131675055445623"/>
          <c:w val="0.221975582685905"/>
          <c:h val="0.689252540233297"/>
        </c:manualLayout>
      </c:layout>
      <c:overlay val="0"/>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Fuel </a:t>
            </a:r>
            <a:r>
              <a:rPr lang="en-US" sz="1100" dirty="0" smtClean="0"/>
              <a:t>inputs </a:t>
            </a:r>
            <a:r>
              <a:rPr lang="en-US" sz="1100" dirty="0"/>
              <a:t>to </a:t>
            </a:r>
            <a:r>
              <a:rPr lang="en-US" sz="1100" dirty="0" smtClean="0"/>
              <a:t>system</a:t>
            </a:r>
            <a:endParaRPr lang="en-US" sz="1100" dirty="0"/>
          </a:p>
        </c:rich>
      </c:tx>
      <c:layout>
        <c:manualLayout>
          <c:xMode val="edge"/>
          <c:yMode val="edge"/>
          <c:x val="0.32016340755201"/>
          <c:y val="0.0418449171063575"/>
        </c:manualLayout>
      </c:layout>
      <c:overlay val="0"/>
      <c:spPr>
        <a:noFill/>
        <a:ln w="25400">
          <a:noFill/>
        </a:ln>
      </c:spPr>
    </c:title>
    <c:autoTitleDeleted val="0"/>
    <c:plotArea>
      <c:layout>
        <c:manualLayout>
          <c:layoutTarget val="inner"/>
          <c:xMode val="edge"/>
          <c:yMode val="edge"/>
          <c:x val="0.198351440012096"/>
          <c:y val="0.124701099520018"/>
          <c:w val="0.584290084944183"/>
          <c:h val="0.698508528911813"/>
        </c:manualLayout>
      </c:layout>
      <c:areaChart>
        <c:grouping val="stacked"/>
        <c:varyColors val="0"/>
        <c:ser>
          <c:idx val="2"/>
          <c:order val="0"/>
          <c:tx>
            <c:v>Coal</c:v>
          </c:tx>
          <c:spPr>
            <a:solidFill>
              <a:srgbClr val="80808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data!$B$16:$L$16</c:f>
              <c:numCache>
                <c:formatCode>General</c:formatCode>
                <c:ptCount val="11"/>
                <c:pt idx="0">
                  <c:v>24679.7</c:v>
                </c:pt>
                <c:pt idx="1">
                  <c:v>26259.1</c:v>
                </c:pt>
                <c:pt idx="2">
                  <c:v>25379.4</c:v>
                </c:pt>
                <c:pt idx="3">
                  <c:v>22643.7</c:v>
                </c:pt>
                <c:pt idx="4">
                  <c:v>19875.09999999995</c:v>
                </c:pt>
                <c:pt idx="5">
                  <c:v>17145.0</c:v>
                </c:pt>
                <c:pt idx="6">
                  <c:v>14789.5</c:v>
                </c:pt>
                <c:pt idx="7">
                  <c:v>12757.9</c:v>
                </c:pt>
                <c:pt idx="8">
                  <c:v>12020.7</c:v>
                </c:pt>
                <c:pt idx="9">
                  <c:v>11015.6</c:v>
                </c:pt>
                <c:pt idx="10">
                  <c:v>11582.8</c:v>
                </c:pt>
              </c:numCache>
            </c:numRef>
          </c:val>
        </c:ser>
        <c:ser>
          <c:idx val="5"/>
          <c:order val="1"/>
          <c:tx>
            <c:v>Natural Gas</c:v>
          </c:tx>
          <c:spPr>
            <a:solidFill>
              <a:srgbClr val="00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data!$B$19:$L$19</c:f>
              <c:numCache>
                <c:formatCode>General</c:formatCode>
                <c:ptCount val="11"/>
                <c:pt idx="0">
                  <c:v>26143.2</c:v>
                </c:pt>
                <c:pt idx="1">
                  <c:v>22845.1</c:v>
                </c:pt>
                <c:pt idx="2">
                  <c:v>22623.9</c:v>
                </c:pt>
                <c:pt idx="3">
                  <c:v>23794.8</c:v>
                </c:pt>
                <c:pt idx="4">
                  <c:v>25053.5</c:v>
                </c:pt>
                <c:pt idx="5">
                  <c:v>25170.9</c:v>
                </c:pt>
                <c:pt idx="6">
                  <c:v>26365.8</c:v>
                </c:pt>
                <c:pt idx="7">
                  <c:v>28202.9</c:v>
                </c:pt>
                <c:pt idx="8">
                  <c:v>29921.0</c:v>
                </c:pt>
                <c:pt idx="9">
                  <c:v>31314.9</c:v>
                </c:pt>
                <c:pt idx="10">
                  <c:v>31722.1</c:v>
                </c:pt>
              </c:numCache>
            </c:numRef>
          </c:val>
        </c:ser>
        <c:ser>
          <c:idx val="6"/>
          <c:order val="2"/>
          <c:tx>
            <c:v>Natural Gas Liquids</c:v>
          </c:tx>
          <c:spPr>
            <a:solidFill>
              <a:srgbClr val="3399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data!$B$20:$L$20</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3"/>
          <c:tx>
            <c:v>Crude Oil</c:v>
          </c:tx>
          <c:spPr>
            <a:solidFill>
              <a:srgbClr val="8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data!$B$17:$L$17</c:f>
              <c:numCache>
                <c:formatCode>General</c:formatCode>
                <c:ptCount val="11"/>
                <c:pt idx="0">
                  <c:v>32867.9</c:v>
                </c:pt>
                <c:pt idx="1">
                  <c:v>33164.7</c:v>
                </c:pt>
                <c:pt idx="2">
                  <c:v>31576.0</c:v>
                </c:pt>
                <c:pt idx="3">
                  <c:v>31576.0</c:v>
                </c:pt>
                <c:pt idx="4">
                  <c:v>29602.4</c:v>
                </c:pt>
                <c:pt idx="5">
                  <c:v>30089.1</c:v>
                </c:pt>
                <c:pt idx="6">
                  <c:v>30759.4</c:v>
                </c:pt>
                <c:pt idx="7">
                  <c:v>31453.7</c:v>
                </c:pt>
                <c:pt idx="8">
                  <c:v>32861.1</c:v>
                </c:pt>
                <c:pt idx="9">
                  <c:v>35152.0</c:v>
                </c:pt>
                <c:pt idx="10">
                  <c:v>37712.1</c:v>
                </c:pt>
              </c:numCache>
            </c:numRef>
          </c:val>
        </c:ser>
        <c:ser>
          <c:idx val="4"/>
          <c:order val="4"/>
          <c:tx>
            <c:v>Petroleum Products</c:v>
          </c:tx>
          <c:spPr>
            <a:solidFill>
              <a:srgbClr val="CC99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data!$B$18:$L$18</c:f>
              <c:numCache>
                <c:formatCode>General</c:formatCode>
                <c:ptCount val="11"/>
                <c:pt idx="0">
                  <c:v>4666.2</c:v>
                </c:pt>
                <c:pt idx="1">
                  <c:v>3034.1</c:v>
                </c:pt>
                <c:pt idx="2">
                  <c:v>3202.9</c:v>
                </c:pt>
                <c:pt idx="3">
                  <c:v>2726.7</c:v>
                </c:pt>
                <c:pt idx="4">
                  <c:v>2800.0</c:v>
                </c:pt>
                <c:pt idx="5">
                  <c:v>2262.1</c:v>
                </c:pt>
                <c:pt idx="6">
                  <c:v>1962.5</c:v>
                </c:pt>
                <c:pt idx="7">
                  <c:v>1756.4</c:v>
                </c:pt>
                <c:pt idx="8">
                  <c:v>1567.4</c:v>
                </c:pt>
                <c:pt idx="9">
                  <c:v>1428.6</c:v>
                </c:pt>
                <c:pt idx="10">
                  <c:v>1318.0</c:v>
                </c:pt>
              </c:numCache>
            </c:numRef>
          </c:val>
        </c:ser>
        <c:ser>
          <c:idx val="0"/>
          <c:order val="5"/>
          <c:tx>
            <c:v>Uranium</c:v>
          </c:tx>
          <c:spPr>
            <a:solidFill>
              <a:srgbClr val="FF99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data!$B$14:$L$14</c:f>
              <c:numCache>
                <c:formatCode>General</c:formatCode>
                <c:ptCount val="11"/>
                <c:pt idx="0">
                  <c:v>8603.58</c:v>
                </c:pt>
                <c:pt idx="1">
                  <c:v>8462.9</c:v>
                </c:pt>
                <c:pt idx="2">
                  <c:v>8648.27</c:v>
                </c:pt>
                <c:pt idx="3">
                  <c:v>8000.820000000002</c:v>
                </c:pt>
                <c:pt idx="4">
                  <c:v>9062.9</c:v>
                </c:pt>
                <c:pt idx="5">
                  <c:v>9343.26</c:v>
                </c:pt>
                <c:pt idx="6">
                  <c:v>9794.859999999959</c:v>
                </c:pt>
                <c:pt idx="7">
                  <c:v>10522.18</c:v>
                </c:pt>
                <c:pt idx="8">
                  <c:v>11693.5</c:v>
                </c:pt>
                <c:pt idx="9">
                  <c:v>11693.5</c:v>
                </c:pt>
                <c:pt idx="10">
                  <c:v>11693.5</c:v>
                </c:pt>
              </c:numCache>
            </c:numRef>
          </c:val>
        </c:ser>
        <c:ser>
          <c:idx val="1"/>
          <c:order val="6"/>
          <c:tx>
            <c:v>Renewables</c:v>
          </c:tx>
          <c:spPr>
            <a:solidFill>
              <a:srgbClr val="008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data!$B$15:$L$15</c:f>
              <c:numCache>
                <c:formatCode>General</c:formatCode>
                <c:ptCount val="11"/>
                <c:pt idx="0">
                  <c:v>5152.8</c:v>
                </c:pt>
                <c:pt idx="1">
                  <c:v>4249.7</c:v>
                </c:pt>
                <c:pt idx="2">
                  <c:v>4975.400000000001</c:v>
                </c:pt>
                <c:pt idx="3">
                  <c:v>6269.3</c:v>
                </c:pt>
                <c:pt idx="4">
                  <c:v>7542.2</c:v>
                </c:pt>
                <c:pt idx="5">
                  <c:v>8532.1</c:v>
                </c:pt>
                <c:pt idx="6">
                  <c:v>9718.299999999981</c:v>
                </c:pt>
                <c:pt idx="7">
                  <c:v>9930.4</c:v>
                </c:pt>
                <c:pt idx="8">
                  <c:v>10149.7</c:v>
                </c:pt>
                <c:pt idx="9">
                  <c:v>11224.1</c:v>
                </c:pt>
                <c:pt idx="10">
                  <c:v>13115.0</c:v>
                </c:pt>
              </c:numCache>
            </c:numRef>
          </c:val>
        </c:ser>
        <c:ser>
          <c:idx val="7"/>
          <c:order val="7"/>
          <c:tx>
            <c:v>Other</c:v>
          </c:tx>
          <c:spPr>
            <a:solidFill>
              <a:srgbClr val="C0C0C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data!$B$21:$L$21</c:f>
              <c:numCache>
                <c:formatCode>General</c:formatCode>
                <c:ptCount val="11"/>
                <c:pt idx="0">
                  <c:v>9.5</c:v>
                </c:pt>
                <c:pt idx="1">
                  <c:v>0.0</c:v>
                </c:pt>
                <c:pt idx="2">
                  <c:v>0.0</c:v>
                </c:pt>
                <c:pt idx="3">
                  <c:v>0.0</c:v>
                </c:pt>
                <c:pt idx="4">
                  <c:v>0.0</c:v>
                </c:pt>
                <c:pt idx="5">
                  <c:v>0.0</c:v>
                </c:pt>
                <c:pt idx="6">
                  <c:v>0.0</c:v>
                </c:pt>
                <c:pt idx="7">
                  <c:v>0.0</c:v>
                </c:pt>
                <c:pt idx="8">
                  <c:v>0.0</c:v>
                </c:pt>
                <c:pt idx="9">
                  <c:v>0.0</c:v>
                </c:pt>
                <c:pt idx="10">
                  <c:v>0.0</c:v>
                </c:pt>
              </c:numCache>
            </c:numRef>
          </c:val>
        </c:ser>
        <c:dLbls>
          <c:showLegendKey val="0"/>
          <c:showVal val="0"/>
          <c:showCatName val="0"/>
          <c:showSerName val="0"/>
          <c:showPercent val="0"/>
          <c:showBubbleSize val="0"/>
        </c:dLbls>
        <c:axId val="1802600872"/>
        <c:axId val="1802597448"/>
      </c:areaChart>
      <c:catAx>
        <c:axId val="180260087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2597448"/>
        <c:crosses val="autoZero"/>
        <c:auto val="1"/>
        <c:lblAlgn val="ctr"/>
        <c:lblOffset val="100"/>
        <c:tickLblSkip val="1"/>
        <c:tickMarkSkip val="1"/>
        <c:noMultiLvlLbl val="0"/>
      </c:catAx>
      <c:valAx>
        <c:axId val="1802597448"/>
        <c:scaling>
          <c:orientation val="minMax"/>
          <c:max val="140000.0"/>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(PJ)</a:t>
                </a:r>
              </a:p>
            </c:rich>
          </c:tx>
          <c:layout>
            <c:manualLayout>
              <c:xMode val="edge"/>
              <c:yMode val="edge"/>
              <c:x val="0.0138856160263854"/>
              <c:y val="0.284797076271089"/>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2600872"/>
        <c:crosses val="autoZero"/>
        <c:crossBetween val="midCat"/>
      </c:valAx>
      <c:spPr>
        <a:noFill/>
        <a:ln w="12700">
          <a:solidFill>
            <a:srgbClr val="808080"/>
          </a:solidFill>
          <a:prstDash val="solid"/>
        </a:ln>
      </c:spPr>
    </c:plotArea>
    <c:legend>
      <c:legendPos val="r"/>
      <c:legendEntry>
        <c:idx val="5"/>
        <c:delete val="1"/>
      </c:legendEntry>
      <c:layout>
        <c:manualLayout>
          <c:xMode val="edge"/>
          <c:yMode val="edge"/>
          <c:x val="0.794154051285955"/>
          <c:y val="0.126102567759264"/>
          <c:w val="0.179208749843833"/>
          <c:h val="0.699840334485944"/>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Emissions relative to their 2005 values</a:t>
            </a:r>
          </a:p>
        </c:rich>
      </c:tx>
      <c:layout>
        <c:manualLayout>
          <c:xMode val="edge"/>
          <c:yMode val="edge"/>
          <c:x val="0.200284776902887"/>
          <c:y val="0.0292123157019976"/>
        </c:manualLayout>
      </c:layout>
      <c:overlay val="0"/>
    </c:title>
    <c:autoTitleDeleted val="0"/>
    <c:plotArea>
      <c:layout>
        <c:manualLayout>
          <c:layoutTarget val="inner"/>
          <c:xMode val="edge"/>
          <c:yMode val="edge"/>
          <c:x val="0.200148293963255"/>
          <c:y val="0.123184950761311"/>
          <c:w val="0.512365704286962"/>
          <c:h val="0.700674314882477"/>
        </c:manualLayout>
      </c:layout>
      <c:scatterChart>
        <c:scatterStyle val="lineMarker"/>
        <c:varyColors val="0"/>
        <c:ser>
          <c:idx val="1"/>
          <c:order val="0"/>
          <c:tx>
            <c:strRef>
              <c:f>Calculated!$A$380</c:f>
              <c:strCache>
                <c:ptCount val="1"/>
                <c:pt idx="0">
                  <c:v>NOX Total</c:v>
                </c:pt>
              </c:strCache>
            </c:strRef>
          </c:tx>
          <c:spPr>
            <a:ln>
              <a:solidFill>
                <a:srgbClr val="0070C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Calculated!$B$380:$L$380</c:f>
              <c:numCache>
                <c:formatCode>0.00</c:formatCode>
                <c:ptCount val="11"/>
                <c:pt idx="0">
                  <c:v>1.0</c:v>
                </c:pt>
                <c:pt idx="1">
                  <c:v>0.830795074983984</c:v>
                </c:pt>
                <c:pt idx="2">
                  <c:v>0.640761863319232</c:v>
                </c:pt>
                <c:pt idx="3">
                  <c:v>0.554832135938233</c:v>
                </c:pt>
                <c:pt idx="4">
                  <c:v>0.514563229608284</c:v>
                </c:pt>
                <c:pt idx="5">
                  <c:v>0.463628768094539</c:v>
                </c:pt>
                <c:pt idx="6">
                  <c:v>0.416332346871203</c:v>
                </c:pt>
                <c:pt idx="7">
                  <c:v>0.428319790825334</c:v>
                </c:pt>
                <c:pt idx="8">
                  <c:v>0.456840964131276</c:v>
                </c:pt>
                <c:pt idx="9">
                  <c:v>0.463536425625415</c:v>
                </c:pt>
                <c:pt idx="10">
                  <c:v>0.461964706202315</c:v>
                </c:pt>
              </c:numCache>
            </c:numRef>
          </c:yVal>
          <c:smooth val="0"/>
        </c:ser>
        <c:ser>
          <c:idx val="2"/>
          <c:order val="1"/>
          <c:tx>
            <c:strRef>
              <c:f>Calculated!$A$386</c:f>
              <c:strCache>
                <c:ptCount val="1"/>
                <c:pt idx="0">
                  <c:v>SO2 Total</c:v>
                </c:pt>
              </c:strCache>
            </c:strRef>
          </c:tx>
          <c:spPr>
            <a:ln>
              <a:solidFill>
                <a:srgbClr val="FFC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Calculated!$B$386:$L$386</c:f>
              <c:numCache>
                <c:formatCode>0.00</c:formatCode>
                <c:ptCount val="11"/>
                <c:pt idx="0">
                  <c:v>1.0</c:v>
                </c:pt>
                <c:pt idx="1">
                  <c:v>0.605279146695473</c:v>
                </c:pt>
                <c:pt idx="2">
                  <c:v>0.423296541326312</c:v>
                </c:pt>
                <c:pt idx="3">
                  <c:v>0.326138076914423</c:v>
                </c:pt>
                <c:pt idx="4">
                  <c:v>0.281576055566807</c:v>
                </c:pt>
                <c:pt idx="5">
                  <c:v>0.242623783913529</c:v>
                </c:pt>
                <c:pt idx="6">
                  <c:v>0.210737377828784</c:v>
                </c:pt>
                <c:pt idx="7">
                  <c:v>0.161520098712092</c:v>
                </c:pt>
                <c:pt idx="8">
                  <c:v>0.0913471275231215</c:v>
                </c:pt>
                <c:pt idx="9">
                  <c:v>0.069968571149966</c:v>
                </c:pt>
                <c:pt idx="10">
                  <c:v>0.0606336776255091</c:v>
                </c:pt>
              </c:numCache>
            </c:numRef>
          </c:yVal>
          <c:smooth val="0"/>
        </c:ser>
        <c:ser>
          <c:idx val="3"/>
          <c:order val="2"/>
          <c:tx>
            <c:strRef>
              <c:f>Calculated!$A$392</c:f>
              <c:strCache>
                <c:ptCount val="1"/>
                <c:pt idx="0">
                  <c:v>PM10 Total</c:v>
                </c:pt>
              </c:strCache>
            </c:strRef>
          </c:tx>
          <c:spPr>
            <a:ln>
              <a:solidFill>
                <a:srgbClr val="FF0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Calculated!$B$392:$L$392</c:f>
              <c:numCache>
                <c:formatCode>0.00</c:formatCode>
                <c:ptCount val="11"/>
                <c:pt idx="0">
                  <c:v>1.0</c:v>
                </c:pt>
                <c:pt idx="1">
                  <c:v>0.960118117671297</c:v>
                </c:pt>
                <c:pt idx="2">
                  <c:v>0.911909626246847</c:v>
                </c:pt>
                <c:pt idx="3">
                  <c:v>0.861623774615003</c:v>
                </c:pt>
                <c:pt idx="4">
                  <c:v>0.811578278709633</c:v>
                </c:pt>
                <c:pt idx="5">
                  <c:v>0.770073995227222</c:v>
                </c:pt>
                <c:pt idx="6">
                  <c:v>0.734243823716243</c:v>
                </c:pt>
                <c:pt idx="7">
                  <c:v>0.724166051470462</c:v>
                </c:pt>
                <c:pt idx="8">
                  <c:v>0.675579858190124</c:v>
                </c:pt>
                <c:pt idx="9">
                  <c:v>0.681193881229935</c:v>
                </c:pt>
                <c:pt idx="10">
                  <c:v>0.665356155681838</c:v>
                </c:pt>
              </c:numCache>
            </c:numRef>
          </c:yVal>
          <c:smooth val="0"/>
        </c:ser>
        <c:ser>
          <c:idx val="7"/>
          <c:order val="3"/>
          <c:tx>
            <c:strRef>
              <c:f>Calculated!$A$416</c:f>
              <c:strCache>
                <c:ptCount val="1"/>
                <c:pt idx="0">
                  <c:v>N2O Total</c:v>
                </c:pt>
              </c:strCache>
            </c:strRef>
          </c:tx>
          <c:spPr>
            <a:ln>
              <a:solidFill>
                <a:srgbClr val="00B05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Calculated!$B$416:$L$416</c:f>
              <c:numCache>
                <c:formatCode>0.00</c:formatCode>
                <c:ptCount val="11"/>
                <c:pt idx="0">
                  <c:v>1.0</c:v>
                </c:pt>
                <c:pt idx="1">
                  <c:v>0.888073536227406</c:v>
                </c:pt>
                <c:pt idx="2">
                  <c:v>0.808203306040476</c:v>
                </c:pt>
                <c:pt idx="3">
                  <c:v>0.74880271898656</c:v>
                </c:pt>
                <c:pt idx="4">
                  <c:v>0.719836242854936</c:v>
                </c:pt>
                <c:pt idx="5">
                  <c:v>0.686544106287656</c:v>
                </c:pt>
                <c:pt idx="6">
                  <c:v>0.707631700911479</c:v>
                </c:pt>
                <c:pt idx="7">
                  <c:v>0.70855862814769</c:v>
                </c:pt>
                <c:pt idx="8">
                  <c:v>0.703228796539474</c:v>
                </c:pt>
                <c:pt idx="9">
                  <c:v>0.701529429939749</c:v>
                </c:pt>
                <c:pt idx="10">
                  <c:v>0.701452186003399</c:v>
                </c:pt>
              </c:numCache>
            </c:numRef>
          </c:yVal>
          <c:smooth val="0"/>
        </c:ser>
        <c:ser>
          <c:idx val="8"/>
          <c:order val="4"/>
          <c:tx>
            <c:strRef>
              <c:f>Calculated!$A$422</c:f>
              <c:strCache>
                <c:ptCount val="1"/>
                <c:pt idx="0">
                  <c:v>CH4 Total</c:v>
                </c:pt>
              </c:strCache>
            </c:strRef>
          </c:tx>
          <c:spPr>
            <a:ln>
              <a:solidFill>
                <a:srgbClr val="00B0F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Calculated!$B$422:$L$422</c:f>
              <c:numCache>
                <c:formatCode>0.00</c:formatCode>
                <c:ptCount val="11"/>
                <c:pt idx="0">
                  <c:v>1.0</c:v>
                </c:pt>
                <c:pt idx="1">
                  <c:v>0.935929379938778</c:v>
                </c:pt>
                <c:pt idx="2">
                  <c:v>0.881967679931656</c:v>
                </c:pt>
                <c:pt idx="3">
                  <c:v>0.860468427422225</c:v>
                </c:pt>
                <c:pt idx="4">
                  <c:v>0.894425856054675</c:v>
                </c:pt>
                <c:pt idx="5">
                  <c:v>0.882466006976579</c:v>
                </c:pt>
                <c:pt idx="6">
                  <c:v>0.917420089698868</c:v>
                </c:pt>
                <c:pt idx="7">
                  <c:v>0.94760447070549</c:v>
                </c:pt>
                <c:pt idx="8">
                  <c:v>0.975154837331816</c:v>
                </c:pt>
                <c:pt idx="9">
                  <c:v>0.99914572506585</c:v>
                </c:pt>
                <c:pt idx="10">
                  <c:v>1.028618210294012</c:v>
                </c:pt>
              </c:numCache>
            </c:numRef>
          </c:yVal>
          <c:smooth val="0"/>
        </c:ser>
        <c:ser>
          <c:idx val="9"/>
          <c:order val="5"/>
          <c:tx>
            <c:strRef>
              <c:f>Calculated!$A$428</c:f>
              <c:strCache>
                <c:ptCount val="1"/>
                <c:pt idx="0">
                  <c:v>BC Total</c:v>
                </c:pt>
              </c:strCache>
            </c:strRef>
          </c:tx>
          <c:spPr>
            <a:ln>
              <a:solidFill>
                <a:schemeClr val="tx1"/>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Calculated!$B$428:$L$428</c:f>
              <c:numCache>
                <c:formatCode>0.00</c:formatCode>
                <c:ptCount val="11"/>
                <c:pt idx="0">
                  <c:v>1.0</c:v>
                </c:pt>
                <c:pt idx="1">
                  <c:v>0.876795580110499</c:v>
                </c:pt>
                <c:pt idx="2">
                  <c:v>0.809217795870892</c:v>
                </c:pt>
                <c:pt idx="3">
                  <c:v>0.649665600465253</c:v>
                </c:pt>
                <c:pt idx="4">
                  <c:v>0.460279150915964</c:v>
                </c:pt>
                <c:pt idx="5">
                  <c:v>0.364611805757488</c:v>
                </c:pt>
                <c:pt idx="6">
                  <c:v>0.300029078220414</c:v>
                </c:pt>
                <c:pt idx="7">
                  <c:v>0.273218958999709</c:v>
                </c:pt>
                <c:pt idx="8">
                  <c:v>0.2018028496656</c:v>
                </c:pt>
                <c:pt idx="9">
                  <c:v>0.182378598429776</c:v>
                </c:pt>
                <c:pt idx="10">
                  <c:v>0.174411166036639</c:v>
                </c:pt>
              </c:numCache>
            </c:numRef>
          </c:yVal>
          <c:smooth val="0"/>
        </c:ser>
        <c:dLbls>
          <c:showLegendKey val="0"/>
          <c:showVal val="0"/>
          <c:showCatName val="0"/>
          <c:showSerName val="0"/>
          <c:showPercent val="0"/>
          <c:showBubbleSize val="0"/>
        </c:dLbls>
        <c:axId val="1802551896"/>
        <c:axId val="1802548536"/>
      </c:scatterChart>
      <c:valAx>
        <c:axId val="1802551896"/>
        <c:scaling>
          <c:orientation val="minMax"/>
          <c:max val="2055.0"/>
          <c:min val="2005.0"/>
        </c:scaling>
        <c:delete val="0"/>
        <c:axPos val="b"/>
        <c:numFmt formatCode="General" sourceLinked="1"/>
        <c:majorTickMark val="out"/>
        <c:minorTickMark val="none"/>
        <c:tickLblPos val="nextTo"/>
        <c:txPr>
          <a:bodyPr rot="5400000" vert="horz"/>
          <a:lstStyle/>
          <a:p>
            <a:pPr>
              <a:defRPr sz="1000" b="0" i="0" u="none" strike="noStrike" baseline="0">
                <a:solidFill>
                  <a:srgbClr val="000000"/>
                </a:solidFill>
                <a:latin typeface="+mn-lt"/>
                <a:ea typeface="Calibri"/>
                <a:cs typeface="Calibri"/>
              </a:defRPr>
            </a:pPr>
            <a:endParaRPr lang="en-US"/>
          </a:p>
        </c:txPr>
        <c:crossAx val="1802548536"/>
        <c:crosses val="autoZero"/>
        <c:crossBetween val="midCat"/>
        <c:majorUnit val="5.0"/>
      </c:valAx>
      <c:valAx>
        <c:axId val="1802548536"/>
        <c:scaling>
          <c:orientation val="minMax"/>
          <c:max val="1.2"/>
        </c:scaling>
        <c:delete val="0"/>
        <c:axPos val="l"/>
        <c:majorGridlines>
          <c:spPr>
            <a:ln>
              <a:solidFill>
                <a:schemeClr val="bg1">
                  <a:lumMod val="95000"/>
                </a:schemeClr>
              </a:solidFill>
            </a:ln>
          </c:spPr>
        </c:majorGridlines>
        <c:title>
          <c:tx>
            <c:rich>
              <a:bodyPr rot="-5400000" vert="horz"/>
              <a:lstStyle/>
              <a:p>
                <a:pPr>
                  <a:defRPr sz="1000"/>
                </a:pPr>
                <a:r>
                  <a:rPr lang="en-US" sz="1000"/>
                  <a:t>Relative to 2005</a:t>
                </a:r>
              </a:p>
            </c:rich>
          </c:tx>
          <c:layout/>
          <c:overlay val="0"/>
        </c:title>
        <c:numFmt formatCode="0.00" sourceLinked="1"/>
        <c:majorTickMark val="out"/>
        <c:minorTickMark val="none"/>
        <c:tickLblPos val="nextTo"/>
        <c:txPr>
          <a:bodyPr/>
          <a:lstStyle/>
          <a:p>
            <a:pPr>
              <a:defRPr sz="1000"/>
            </a:pPr>
            <a:endParaRPr lang="en-US"/>
          </a:p>
        </c:txPr>
        <c:crossAx val="1802551896"/>
        <c:crosses val="autoZero"/>
        <c:crossBetween val="midCat"/>
      </c:valAx>
      <c:spPr>
        <a:ln>
          <a:solidFill>
            <a:schemeClr val="bg1">
              <a:lumMod val="50000"/>
            </a:schemeClr>
          </a:solidFill>
        </a:ln>
      </c:spPr>
    </c:plotArea>
    <c:legend>
      <c:legendPos val="r"/>
      <c:layout>
        <c:manualLayout>
          <c:xMode val="edge"/>
          <c:yMode val="edge"/>
          <c:x val="0.72825"/>
          <c:y val="0.121022450765419"/>
          <c:w val="0.224527777777778"/>
          <c:h val="0.702700118327951"/>
        </c:manualLayout>
      </c:layout>
      <c:overlay val="0"/>
      <c:spPr>
        <a:ln>
          <a:solidFill>
            <a:schemeClr val="tx1"/>
          </a:solidFill>
        </a:ln>
      </c:spPr>
      <c:txPr>
        <a:bodyPr/>
        <a:lstStyle/>
        <a:p>
          <a:pPr>
            <a:defRPr sz="8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14060715326497"/>
          <c:y val="0.0223803071328202"/>
          <c:w val="0.884925380438235"/>
          <c:h val="0.912145207722017"/>
        </c:manualLayout>
      </c:layout>
      <c:areaChart>
        <c:grouping val="stacked"/>
        <c:varyColors val="0"/>
        <c:ser>
          <c:idx val="0"/>
          <c:order val="0"/>
          <c:tx>
            <c:strRef>
              <c:f>Sheet1!$C$73</c:f>
              <c:strCache>
                <c:ptCount val="1"/>
                <c:pt idx="0">
                  <c:v>EGUs-Coal</c:v>
                </c:pt>
              </c:strCache>
            </c:strRef>
          </c:tx>
          <c:spPr>
            <a:solidFill>
              <a:schemeClr val="tx1"/>
            </a:solid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Sheet1!$D$73:$N$73</c:f>
              <c:numCache>
                <c:formatCode>General</c:formatCode>
                <c:ptCount val="11"/>
                <c:pt idx="0">
                  <c:v>844.3090000000001</c:v>
                </c:pt>
                <c:pt idx="1">
                  <c:v>545.2149999999998</c:v>
                </c:pt>
                <c:pt idx="2">
                  <c:v>297.1019999999997</c:v>
                </c:pt>
                <c:pt idx="3">
                  <c:v>281.7629999999997</c:v>
                </c:pt>
                <c:pt idx="4">
                  <c:v>276.0970000000003</c:v>
                </c:pt>
                <c:pt idx="5">
                  <c:v>274.4959999999996</c:v>
                </c:pt>
                <c:pt idx="6">
                  <c:v>277.0619999999994</c:v>
                </c:pt>
                <c:pt idx="7">
                  <c:v>275.936999999999</c:v>
                </c:pt>
                <c:pt idx="8">
                  <c:v>272.3309999999996</c:v>
                </c:pt>
                <c:pt idx="9">
                  <c:v>263.5859999999996</c:v>
                </c:pt>
                <c:pt idx="10">
                  <c:v>271.2409999999996</c:v>
                </c:pt>
              </c:numCache>
            </c:numRef>
          </c:val>
        </c:ser>
        <c:ser>
          <c:idx val="1"/>
          <c:order val="1"/>
          <c:tx>
            <c:strRef>
              <c:f>Sheet1!$C$74</c:f>
              <c:strCache>
                <c:ptCount val="1"/>
                <c:pt idx="0">
                  <c:v>EGUs-Gas</c:v>
                </c:pt>
              </c:strCache>
            </c:strRef>
          </c:tx>
          <c:spPr>
            <a:solidFill>
              <a:srgbClr val="00B0F0"/>
            </a:solid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Sheet1!$D$74:$N$74</c:f>
              <c:numCache>
                <c:formatCode>General</c:formatCode>
                <c:ptCount val="11"/>
                <c:pt idx="0">
                  <c:v>21.38299999999997</c:v>
                </c:pt>
                <c:pt idx="1">
                  <c:v>41.52</c:v>
                </c:pt>
                <c:pt idx="2">
                  <c:v>29.691</c:v>
                </c:pt>
                <c:pt idx="3">
                  <c:v>32.935</c:v>
                </c:pt>
                <c:pt idx="4">
                  <c:v>37.71100000000001</c:v>
                </c:pt>
                <c:pt idx="5">
                  <c:v>41.63500000000001</c:v>
                </c:pt>
                <c:pt idx="6">
                  <c:v>38.39400000000001</c:v>
                </c:pt>
                <c:pt idx="7">
                  <c:v>39.29800000000005</c:v>
                </c:pt>
                <c:pt idx="8">
                  <c:v>43.27300000000001</c:v>
                </c:pt>
                <c:pt idx="9">
                  <c:v>51.493</c:v>
                </c:pt>
                <c:pt idx="10">
                  <c:v>51.47300000000001</c:v>
                </c:pt>
              </c:numCache>
            </c:numRef>
          </c:val>
        </c:ser>
        <c:ser>
          <c:idx val="2"/>
          <c:order val="2"/>
          <c:tx>
            <c:strRef>
              <c:f>Sheet1!$C$75</c:f>
              <c:strCache>
                <c:ptCount val="1"/>
                <c:pt idx="0">
                  <c:v>EGUs-Oil</c:v>
                </c:pt>
              </c:strCache>
            </c:strRef>
          </c:tx>
          <c:spPr>
            <a:solidFill>
              <a:srgbClr val="FF0000"/>
            </a:solid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Sheet1!$D$75:$N$75</c:f>
              <c:numCache>
                <c:formatCode>General</c:formatCode>
                <c:ptCount val="11"/>
                <c:pt idx="0">
                  <c:v>22.88299999999997</c:v>
                </c:pt>
                <c:pt idx="1">
                  <c:v>22.89</c:v>
                </c:pt>
                <c:pt idx="2">
                  <c:v>19.9</c:v>
                </c:pt>
                <c:pt idx="3">
                  <c:v>17.888</c:v>
                </c:pt>
                <c:pt idx="4">
                  <c:v>0.638000000000001</c:v>
                </c:pt>
                <c:pt idx="5">
                  <c:v>0.638000000000001</c:v>
                </c:pt>
                <c:pt idx="6">
                  <c:v>0.0</c:v>
                </c:pt>
                <c:pt idx="7">
                  <c:v>0.0</c:v>
                </c:pt>
                <c:pt idx="8">
                  <c:v>0.0</c:v>
                </c:pt>
                <c:pt idx="9">
                  <c:v>0.0</c:v>
                </c:pt>
                <c:pt idx="10">
                  <c:v>0.0</c:v>
                </c:pt>
              </c:numCache>
            </c:numRef>
          </c:val>
        </c:ser>
        <c:ser>
          <c:idx val="3"/>
          <c:order val="3"/>
          <c:tx>
            <c:strRef>
              <c:f>Sheet1!$C$76</c:f>
              <c:strCache>
                <c:ptCount val="1"/>
                <c:pt idx="0">
                  <c:v>EGUs-Other</c:v>
                </c:pt>
              </c:strCache>
            </c:strRef>
          </c:tx>
          <c:spPr>
            <a:solidFill>
              <a:schemeClr val="bg1">
                <a:lumMod val="75000"/>
              </a:schemeClr>
            </a:solid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Sheet1!$D$76:$N$76</c:f>
              <c:numCache>
                <c:formatCode>General</c:formatCode>
                <c:ptCount val="11"/>
                <c:pt idx="0">
                  <c:v>0.0</c:v>
                </c:pt>
                <c:pt idx="1">
                  <c:v>0.0</c:v>
                </c:pt>
                <c:pt idx="2">
                  <c:v>0.0</c:v>
                </c:pt>
                <c:pt idx="3">
                  <c:v>0.0</c:v>
                </c:pt>
                <c:pt idx="4">
                  <c:v>0.0</c:v>
                </c:pt>
                <c:pt idx="5">
                  <c:v>0.0</c:v>
                </c:pt>
                <c:pt idx="6">
                  <c:v>0.143</c:v>
                </c:pt>
                <c:pt idx="7">
                  <c:v>0.394</c:v>
                </c:pt>
                <c:pt idx="8">
                  <c:v>0.394</c:v>
                </c:pt>
                <c:pt idx="9">
                  <c:v>0.394</c:v>
                </c:pt>
                <c:pt idx="10">
                  <c:v>0.439</c:v>
                </c:pt>
              </c:numCache>
            </c:numRef>
          </c:val>
        </c:ser>
        <c:ser>
          <c:idx val="4"/>
          <c:order val="4"/>
          <c:tx>
            <c:strRef>
              <c:f>Sheet1!$C$77</c:f>
              <c:strCache>
                <c:ptCount val="1"/>
                <c:pt idx="0">
                  <c:v>Commercial-Gas</c:v>
                </c:pt>
              </c:strCache>
            </c:strRef>
          </c:tx>
          <c:spPr>
            <a:pattFill prst="dkUpDiag">
              <a:fgClr>
                <a:srgbClr val="00B0F0"/>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Sheet1!$D$77:$N$77</c:f>
              <c:numCache>
                <c:formatCode>General</c:formatCode>
                <c:ptCount val="11"/>
                <c:pt idx="0">
                  <c:v>13.554</c:v>
                </c:pt>
                <c:pt idx="1">
                  <c:v>14.149</c:v>
                </c:pt>
                <c:pt idx="2">
                  <c:v>14.665</c:v>
                </c:pt>
                <c:pt idx="3">
                  <c:v>15.746</c:v>
                </c:pt>
                <c:pt idx="4">
                  <c:v>17.027</c:v>
                </c:pt>
                <c:pt idx="5">
                  <c:v>18.24599999999997</c:v>
                </c:pt>
                <c:pt idx="6">
                  <c:v>20.145</c:v>
                </c:pt>
                <c:pt idx="7">
                  <c:v>21.643</c:v>
                </c:pt>
                <c:pt idx="8">
                  <c:v>21.66700000000001</c:v>
                </c:pt>
                <c:pt idx="9">
                  <c:v>23.23400000000001</c:v>
                </c:pt>
                <c:pt idx="10">
                  <c:v>24.763</c:v>
                </c:pt>
              </c:numCache>
            </c:numRef>
          </c:val>
        </c:ser>
        <c:ser>
          <c:idx val="5"/>
          <c:order val="5"/>
          <c:tx>
            <c:strRef>
              <c:f>Sheet1!$C$78</c:f>
              <c:strCache>
                <c:ptCount val="1"/>
                <c:pt idx="0">
                  <c:v>Commercial-Oil</c:v>
                </c:pt>
              </c:strCache>
            </c:strRef>
          </c:tx>
          <c:spPr>
            <a:pattFill prst="dkUpDiag">
              <a:fgClr>
                <a:srgbClr val="FF0000"/>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Sheet1!$D$78:$N$78</c:f>
              <c:numCache>
                <c:formatCode>General</c:formatCode>
                <c:ptCount val="11"/>
                <c:pt idx="0">
                  <c:v>3.574</c:v>
                </c:pt>
                <c:pt idx="1">
                  <c:v>2.332999999999997</c:v>
                </c:pt>
                <c:pt idx="2">
                  <c:v>2.671</c:v>
                </c:pt>
                <c:pt idx="3">
                  <c:v>2.677</c:v>
                </c:pt>
                <c:pt idx="4">
                  <c:v>2.739</c:v>
                </c:pt>
                <c:pt idx="5">
                  <c:v>4.429</c:v>
                </c:pt>
                <c:pt idx="6">
                  <c:v>5.191999999999997</c:v>
                </c:pt>
                <c:pt idx="7">
                  <c:v>5.853999999999996</c:v>
                </c:pt>
                <c:pt idx="8">
                  <c:v>9.088000000000001</c:v>
                </c:pt>
                <c:pt idx="9">
                  <c:v>10.539</c:v>
                </c:pt>
                <c:pt idx="10">
                  <c:v>12.165</c:v>
                </c:pt>
              </c:numCache>
            </c:numRef>
          </c:val>
        </c:ser>
        <c:ser>
          <c:idx val="6"/>
          <c:order val="6"/>
          <c:tx>
            <c:strRef>
              <c:f>Sheet1!$C$79</c:f>
              <c:strCache>
                <c:ptCount val="1"/>
                <c:pt idx="0">
                  <c:v>Commercial-LPG</c:v>
                </c:pt>
              </c:strCache>
            </c:strRef>
          </c:tx>
          <c:spPr>
            <a:pattFill prst="dkUpDiag">
              <a:fgClr>
                <a:srgbClr val="B2A1C7"/>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Sheet1!$D$79:$N$79</c:f>
              <c:numCache>
                <c:formatCode>General</c:formatCode>
                <c:ptCount val="11"/>
                <c:pt idx="0">
                  <c:v>0.615000000000001</c:v>
                </c:pt>
                <c:pt idx="1">
                  <c:v>0.557</c:v>
                </c:pt>
                <c:pt idx="2">
                  <c:v>0.628000000000001</c:v>
                </c:pt>
                <c:pt idx="3">
                  <c:v>0.655000000000001</c:v>
                </c:pt>
                <c:pt idx="4">
                  <c:v>0.684</c:v>
                </c:pt>
                <c:pt idx="5">
                  <c:v>0.712000000000001</c:v>
                </c:pt>
                <c:pt idx="6">
                  <c:v>0.739000000000001</c:v>
                </c:pt>
                <c:pt idx="7">
                  <c:v>0.773000000000001</c:v>
                </c:pt>
                <c:pt idx="8">
                  <c:v>0.807</c:v>
                </c:pt>
                <c:pt idx="9">
                  <c:v>0.841000000000001</c:v>
                </c:pt>
                <c:pt idx="10">
                  <c:v>0.876000000000001</c:v>
                </c:pt>
              </c:numCache>
            </c:numRef>
          </c:val>
        </c:ser>
        <c:ser>
          <c:idx val="7"/>
          <c:order val="7"/>
          <c:tx>
            <c:strRef>
              <c:f>Sheet1!$C$80</c:f>
              <c:strCache>
                <c:ptCount val="1"/>
                <c:pt idx="0">
                  <c:v>Residential-Gas</c:v>
                </c:pt>
              </c:strCache>
            </c:strRef>
          </c:tx>
          <c:spPr>
            <a:pattFill prst="lgConfetti">
              <a:fgClr>
                <a:srgbClr val="00B0F0"/>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Sheet1!$D$80:$N$80</c:f>
              <c:numCache>
                <c:formatCode>General</c:formatCode>
                <c:ptCount val="11"/>
                <c:pt idx="0">
                  <c:v>19.195</c:v>
                </c:pt>
                <c:pt idx="1">
                  <c:v>19.595</c:v>
                </c:pt>
                <c:pt idx="2">
                  <c:v>19.49199999999999</c:v>
                </c:pt>
                <c:pt idx="3">
                  <c:v>19.919</c:v>
                </c:pt>
                <c:pt idx="4">
                  <c:v>21.023</c:v>
                </c:pt>
                <c:pt idx="5">
                  <c:v>21.724</c:v>
                </c:pt>
                <c:pt idx="6">
                  <c:v>22.58</c:v>
                </c:pt>
                <c:pt idx="7">
                  <c:v>27.431</c:v>
                </c:pt>
                <c:pt idx="8">
                  <c:v>28.349</c:v>
                </c:pt>
                <c:pt idx="9">
                  <c:v>28.808</c:v>
                </c:pt>
                <c:pt idx="10">
                  <c:v>29.329</c:v>
                </c:pt>
              </c:numCache>
            </c:numRef>
          </c:val>
        </c:ser>
        <c:ser>
          <c:idx val="8"/>
          <c:order val="8"/>
          <c:tx>
            <c:strRef>
              <c:f>Sheet1!$C$81</c:f>
              <c:strCache>
                <c:ptCount val="1"/>
                <c:pt idx="0">
                  <c:v>Residential-Oil</c:v>
                </c:pt>
              </c:strCache>
            </c:strRef>
          </c:tx>
          <c:spPr>
            <a:pattFill prst="lgConfetti">
              <a:fgClr>
                <a:srgbClr val="FF0000"/>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Sheet1!$D$81:$N$81</c:f>
              <c:numCache>
                <c:formatCode>General</c:formatCode>
                <c:ptCount val="11"/>
                <c:pt idx="0">
                  <c:v>2.798</c:v>
                </c:pt>
                <c:pt idx="1">
                  <c:v>2.654</c:v>
                </c:pt>
                <c:pt idx="2">
                  <c:v>2.657</c:v>
                </c:pt>
                <c:pt idx="3">
                  <c:v>2.787</c:v>
                </c:pt>
                <c:pt idx="4">
                  <c:v>2.851999999999997</c:v>
                </c:pt>
                <c:pt idx="5">
                  <c:v>2.861</c:v>
                </c:pt>
                <c:pt idx="6">
                  <c:v>2.849999999999999</c:v>
                </c:pt>
                <c:pt idx="7">
                  <c:v>2.789</c:v>
                </c:pt>
                <c:pt idx="8">
                  <c:v>2.729</c:v>
                </c:pt>
                <c:pt idx="9">
                  <c:v>2.661</c:v>
                </c:pt>
                <c:pt idx="10">
                  <c:v>2.589</c:v>
                </c:pt>
              </c:numCache>
            </c:numRef>
          </c:val>
        </c:ser>
        <c:ser>
          <c:idx val="9"/>
          <c:order val="9"/>
          <c:tx>
            <c:strRef>
              <c:f>Sheet1!$C$82</c:f>
              <c:strCache>
                <c:ptCount val="1"/>
                <c:pt idx="0">
                  <c:v>Residential-Wood</c:v>
                </c:pt>
              </c:strCache>
            </c:strRef>
          </c:tx>
          <c:spPr>
            <a:pattFill prst="lgConfetti">
              <a:fgClr>
                <a:srgbClr val="00B050"/>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Sheet1!$D$82:$N$82</c:f>
              <c:numCache>
                <c:formatCode>General</c:formatCode>
                <c:ptCount val="11"/>
                <c:pt idx="0">
                  <c:v>3.448</c:v>
                </c:pt>
                <c:pt idx="1">
                  <c:v>3.448</c:v>
                </c:pt>
                <c:pt idx="2">
                  <c:v>3.448</c:v>
                </c:pt>
                <c:pt idx="3">
                  <c:v>3.448</c:v>
                </c:pt>
                <c:pt idx="4">
                  <c:v>3.448</c:v>
                </c:pt>
                <c:pt idx="5">
                  <c:v>3.448</c:v>
                </c:pt>
                <c:pt idx="6">
                  <c:v>3.448</c:v>
                </c:pt>
                <c:pt idx="7">
                  <c:v>3.448</c:v>
                </c:pt>
                <c:pt idx="8">
                  <c:v>3.306999999999998</c:v>
                </c:pt>
                <c:pt idx="9">
                  <c:v>3.226</c:v>
                </c:pt>
                <c:pt idx="10">
                  <c:v>3.138</c:v>
                </c:pt>
              </c:numCache>
            </c:numRef>
          </c:val>
        </c:ser>
        <c:ser>
          <c:idx val="10"/>
          <c:order val="10"/>
          <c:tx>
            <c:strRef>
              <c:f>Sheet1!$C$83</c:f>
              <c:strCache>
                <c:ptCount val="1"/>
                <c:pt idx="0">
                  <c:v>Residential-LPG</c:v>
                </c:pt>
              </c:strCache>
            </c:strRef>
          </c:tx>
          <c:spPr>
            <a:pattFill prst="lgConfetti">
              <a:fgClr>
                <a:srgbClr val="B2A1C7"/>
              </a:fgClr>
              <a:bgClr>
                <a:srgbClr val="FFFFFF"/>
              </a:bgClr>
            </a:pattFill>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Sheet1!$D$83:$N$83</c:f>
              <c:numCache>
                <c:formatCode>General</c:formatCode>
                <c:ptCount val="11"/>
                <c:pt idx="0">
                  <c:v>5.113999999999995</c:v>
                </c:pt>
                <c:pt idx="1">
                  <c:v>4.99</c:v>
                </c:pt>
                <c:pt idx="2">
                  <c:v>4.919</c:v>
                </c:pt>
                <c:pt idx="3">
                  <c:v>5.027999999999993</c:v>
                </c:pt>
                <c:pt idx="4">
                  <c:v>5.025999999999994</c:v>
                </c:pt>
                <c:pt idx="5">
                  <c:v>4.926</c:v>
                </c:pt>
                <c:pt idx="6">
                  <c:v>4.786</c:v>
                </c:pt>
                <c:pt idx="7">
                  <c:v>4.673</c:v>
                </c:pt>
                <c:pt idx="8">
                  <c:v>4.549</c:v>
                </c:pt>
                <c:pt idx="9">
                  <c:v>4.532</c:v>
                </c:pt>
                <c:pt idx="10">
                  <c:v>4.275</c:v>
                </c:pt>
              </c:numCache>
            </c:numRef>
          </c:val>
        </c:ser>
        <c:ser>
          <c:idx val="11"/>
          <c:order val="11"/>
          <c:tx>
            <c:strRef>
              <c:f>Sheet1!$C$84</c:f>
              <c:strCache>
                <c:ptCount val="1"/>
                <c:pt idx="0">
                  <c:v>Residential-Kerosene</c:v>
                </c:pt>
              </c:strCache>
            </c:strRef>
          </c:tx>
          <c:spPr>
            <a:pattFill prst="lgConfetti">
              <a:fgClr>
                <a:srgbClr val="7030A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Sheet1!$D$84:$N$84</c:f>
              <c:numCache>
                <c:formatCode>General</c:formatCode>
                <c:ptCount val="11"/>
                <c:pt idx="0">
                  <c:v>4.266</c:v>
                </c:pt>
                <c:pt idx="1">
                  <c:v>4.044</c:v>
                </c:pt>
                <c:pt idx="2">
                  <c:v>4.044</c:v>
                </c:pt>
                <c:pt idx="3">
                  <c:v>4.238</c:v>
                </c:pt>
                <c:pt idx="4">
                  <c:v>4.333</c:v>
                </c:pt>
                <c:pt idx="5">
                  <c:v>4.342</c:v>
                </c:pt>
                <c:pt idx="6">
                  <c:v>4.320999999999993</c:v>
                </c:pt>
                <c:pt idx="7">
                  <c:v>4.229</c:v>
                </c:pt>
                <c:pt idx="8">
                  <c:v>4.137</c:v>
                </c:pt>
                <c:pt idx="9">
                  <c:v>4.036</c:v>
                </c:pt>
                <c:pt idx="10">
                  <c:v>3.925</c:v>
                </c:pt>
              </c:numCache>
            </c:numRef>
          </c:val>
        </c:ser>
        <c:ser>
          <c:idx val="12"/>
          <c:order val="12"/>
          <c:tx>
            <c:strRef>
              <c:f>Sheet1!$C$85</c:f>
              <c:strCache>
                <c:ptCount val="1"/>
                <c:pt idx="0">
                  <c:v>Industrial-Coal</c:v>
                </c:pt>
              </c:strCache>
            </c:strRef>
          </c:tx>
          <c:spPr>
            <a:pattFill prst="pct75">
              <a:fgClr>
                <a:srgbClr val="00000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Sheet1!$D$85:$N$85</c:f>
              <c:numCache>
                <c:formatCode>General</c:formatCode>
                <c:ptCount val="11"/>
                <c:pt idx="0">
                  <c:v>61.112</c:v>
                </c:pt>
                <c:pt idx="1">
                  <c:v>69.966</c:v>
                </c:pt>
                <c:pt idx="2">
                  <c:v>78.793</c:v>
                </c:pt>
                <c:pt idx="3">
                  <c:v>77.951</c:v>
                </c:pt>
                <c:pt idx="4">
                  <c:v>86.721</c:v>
                </c:pt>
                <c:pt idx="5">
                  <c:v>90.18899999999998</c:v>
                </c:pt>
                <c:pt idx="6">
                  <c:v>80.31800000000001</c:v>
                </c:pt>
                <c:pt idx="7">
                  <c:v>74.817</c:v>
                </c:pt>
                <c:pt idx="8">
                  <c:v>58.942</c:v>
                </c:pt>
                <c:pt idx="9">
                  <c:v>66.18599999999998</c:v>
                </c:pt>
                <c:pt idx="10">
                  <c:v>51.79700000000001</c:v>
                </c:pt>
              </c:numCache>
            </c:numRef>
          </c:val>
        </c:ser>
        <c:ser>
          <c:idx val="13"/>
          <c:order val="13"/>
          <c:tx>
            <c:strRef>
              <c:f>Sheet1!$C$86</c:f>
              <c:strCache>
                <c:ptCount val="1"/>
                <c:pt idx="0">
                  <c:v>Industrial-Gas</c:v>
                </c:pt>
              </c:strCache>
            </c:strRef>
          </c:tx>
          <c:spPr>
            <a:pattFill prst="pct75">
              <a:fgClr>
                <a:srgbClr val="00B0F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Sheet1!$D$86:$N$86</c:f>
              <c:numCache>
                <c:formatCode>General</c:formatCode>
                <c:ptCount val="11"/>
                <c:pt idx="0">
                  <c:v>39.34</c:v>
                </c:pt>
                <c:pt idx="1">
                  <c:v>26.23</c:v>
                </c:pt>
                <c:pt idx="2">
                  <c:v>30.20299999999999</c:v>
                </c:pt>
                <c:pt idx="3">
                  <c:v>33.53100000000001</c:v>
                </c:pt>
                <c:pt idx="4">
                  <c:v>29.797</c:v>
                </c:pt>
                <c:pt idx="5">
                  <c:v>28.11100000000003</c:v>
                </c:pt>
                <c:pt idx="6">
                  <c:v>29.104</c:v>
                </c:pt>
                <c:pt idx="7">
                  <c:v>32.05</c:v>
                </c:pt>
                <c:pt idx="8">
                  <c:v>33.161</c:v>
                </c:pt>
                <c:pt idx="9">
                  <c:v>33.994</c:v>
                </c:pt>
                <c:pt idx="10">
                  <c:v>35.353</c:v>
                </c:pt>
              </c:numCache>
            </c:numRef>
          </c:val>
        </c:ser>
        <c:ser>
          <c:idx val="14"/>
          <c:order val="14"/>
          <c:tx>
            <c:strRef>
              <c:f>Sheet1!$C$87</c:f>
              <c:strCache>
                <c:ptCount val="1"/>
                <c:pt idx="0">
                  <c:v>Industrial-Oil</c:v>
                </c:pt>
              </c:strCache>
            </c:strRef>
          </c:tx>
          <c:spPr>
            <a:pattFill prst="pct75">
              <a:fgClr>
                <a:srgbClr val="FF000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Sheet1!$D$87:$N$87</c:f>
              <c:numCache>
                <c:formatCode>General</c:formatCode>
                <c:ptCount val="11"/>
                <c:pt idx="0">
                  <c:v>7.343999999999998</c:v>
                </c:pt>
                <c:pt idx="1">
                  <c:v>5.918</c:v>
                </c:pt>
                <c:pt idx="2">
                  <c:v>8.103000000000001</c:v>
                </c:pt>
                <c:pt idx="3">
                  <c:v>7.992</c:v>
                </c:pt>
                <c:pt idx="4">
                  <c:v>10.45900000000001</c:v>
                </c:pt>
                <c:pt idx="5">
                  <c:v>10.65</c:v>
                </c:pt>
                <c:pt idx="6">
                  <c:v>12.46200000000001</c:v>
                </c:pt>
                <c:pt idx="7">
                  <c:v>12.544</c:v>
                </c:pt>
                <c:pt idx="8">
                  <c:v>11.968</c:v>
                </c:pt>
                <c:pt idx="9">
                  <c:v>12.108</c:v>
                </c:pt>
                <c:pt idx="10">
                  <c:v>10.397</c:v>
                </c:pt>
              </c:numCache>
            </c:numRef>
          </c:val>
        </c:ser>
        <c:ser>
          <c:idx val="15"/>
          <c:order val="15"/>
          <c:tx>
            <c:strRef>
              <c:f>Sheet1!$C$88</c:f>
              <c:strCache>
                <c:ptCount val="1"/>
                <c:pt idx="0">
                  <c:v>Industrial-LPG</c:v>
                </c:pt>
              </c:strCache>
            </c:strRef>
          </c:tx>
          <c:spPr>
            <a:pattFill prst="pct75">
              <a:fgClr>
                <a:srgbClr val="7A5F9A"/>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Sheet1!$D$88:$N$88</c:f>
              <c:numCache>
                <c:formatCode>General</c:formatCode>
                <c:ptCount val="11"/>
                <c:pt idx="0">
                  <c:v>37.70200000000001</c:v>
                </c:pt>
                <c:pt idx="1">
                  <c:v>31.851</c:v>
                </c:pt>
                <c:pt idx="2">
                  <c:v>35.342</c:v>
                </c:pt>
                <c:pt idx="3">
                  <c:v>35.694</c:v>
                </c:pt>
                <c:pt idx="4">
                  <c:v>34.78100000000001</c:v>
                </c:pt>
                <c:pt idx="5">
                  <c:v>34.687</c:v>
                </c:pt>
                <c:pt idx="6">
                  <c:v>33.807</c:v>
                </c:pt>
                <c:pt idx="7">
                  <c:v>33.441</c:v>
                </c:pt>
                <c:pt idx="8">
                  <c:v>33.972</c:v>
                </c:pt>
                <c:pt idx="9">
                  <c:v>33.673</c:v>
                </c:pt>
                <c:pt idx="10">
                  <c:v>34.22600000000001</c:v>
                </c:pt>
              </c:numCache>
            </c:numRef>
          </c:val>
        </c:ser>
        <c:ser>
          <c:idx val="16"/>
          <c:order val="16"/>
          <c:tx>
            <c:strRef>
              <c:f>Sheet1!$C$89</c:f>
              <c:strCache>
                <c:ptCount val="1"/>
                <c:pt idx="0">
                  <c:v>Industrial-Kerosene</c:v>
                </c:pt>
              </c:strCache>
            </c:strRef>
          </c:tx>
          <c:spPr>
            <a:pattFill prst="pct75">
              <a:fgClr>
                <a:srgbClr val="7030A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Sheet1!$D$89:$N$89</c:f>
              <c:numCache>
                <c:formatCode>General</c:formatCode>
                <c:ptCount val="11"/>
                <c:pt idx="0">
                  <c:v>5.353999999999996</c:v>
                </c:pt>
                <c:pt idx="1">
                  <c:v>4.357999999999993</c:v>
                </c:pt>
                <c:pt idx="2">
                  <c:v>4.976000000000006</c:v>
                </c:pt>
                <c:pt idx="3">
                  <c:v>5.078</c:v>
                </c:pt>
                <c:pt idx="4">
                  <c:v>4.962</c:v>
                </c:pt>
                <c:pt idx="5">
                  <c:v>4.767999999999994</c:v>
                </c:pt>
                <c:pt idx="6">
                  <c:v>4.53</c:v>
                </c:pt>
                <c:pt idx="7">
                  <c:v>4.464999999999994</c:v>
                </c:pt>
                <c:pt idx="8">
                  <c:v>4.402</c:v>
                </c:pt>
                <c:pt idx="9">
                  <c:v>4.342</c:v>
                </c:pt>
                <c:pt idx="10">
                  <c:v>4.284</c:v>
                </c:pt>
              </c:numCache>
            </c:numRef>
          </c:val>
        </c:ser>
        <c:ser>
          <c:idx val="17"/>
          <c:order val="17"/>
          <c:tx>
            <c:strRef>
              <c:f>Sheet1!$C$90</c:f>
              <c:strCache>
                <c:ptCount val="1"/>
                <c:pt idx="0">
                  <c:v>Industrial-Bio</c:v>
                </c:pt>
              </c:strCache>
            </c:strRef>
          </c:tx>
          <c:spPr>
            <a:pattFill prst="pct75">
              <a:fgClr>
                <a:srgbClr val="00B05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Sheet1!$D$90:$N$90</c:f>
              <c:numCache>
                <c:formatCode>General</c:formatCode>
                <c:ptCount val="11"/>
                <c:pt idx="0">
                  <c:v>14.034</c:v>
                </c:pt>
                <c:pt idx="1">
                  <c:v>26.207</c:v>
                </c:pt>
                <c:pt idx="2">
                  <c:v>28.615</c:v>
                </c:pt>
                <c:pt idx="3">
                  <c:v>30.40799999999999</c:v>
                </c:pt>
                <c:pt idx="4">
                  <c:v>32.053</c:v>
                </c:pt>
                <c:pt idx="5">
                  <c:v>33.776</c:v>
                </c:pt>
                <c:pt idx="6">
                  <c:v>35.72800000000005</c:v>
                </c:pt>
                <c:pt idx="7">
                  <c:v>36.524</c:v>
                </c:pt>
                <c:pt idx="8">
                  <c:v>35.561</c:v>
                </c:pt>
                <c:pt idx="9">
                  <c:v>34.51600000000001</c:v>
                </c:pt>
                <c:pt idx="10">
                  <c:v>33.382</c:v>
                </c:pt>
              </c:numCache>
            </c:numRef>
          </c:val>
        </c:ser>
        <c:ser>
          <c:idx val="18"/>
          <c:order val="18"/>
          <c:tx>
            <c:strRef>
              <c:f>Sheet1!$C$91</c:f>
              <c:strCache>
                <c:ptCount val="1"/>
                <c:pt idx="0">
                  <c:v>Transportation-Aircraft</c:v>
                </c:pt>
              </c:strCache>
            </c:strRef>
          </c:tx>
          <c:spPr>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Sheet1!$D$91:$N$91</c:f>
              <c:numCache>
                <c:formatCode>General</c:formatCode>
                <c:ptCount val="11"/>
                <c:pt idx="0">
                  <c:v>85.12799999999998</c:v>
                </c:pt>
                <c:pt idx="1">
                  <c:v>91.959</c:v>
                </c:pt>
                <c:pt idx="2">
                  <c:v>100.043</c:v>
                </c:pt>
                <c:pt idx="3">
                  <c:v>108.328</c:v>
                </c:pt>
                <c:pt idx="4">
                  <c:v>114.843</c:v>
                </c:pt>
                <c:pt idx="5">
                  <c:v>120.568</c:v>
                </c:pt>
                <c:pt idx="6">
                  <c:v>125.957</c:v>
                </c:pt>
                <c:pt idx="7">
                  <c:v>134.675</c:v>
                </c:pt>
                <c:pt idx="8">
                  <c:v>143.996</c:v>
                </c:pt>
                <c:pt idx="9">
                  <c:v>153.961</c:v>
                </c:pt>
                <c:pt idx="10">
                  <c:v>164.618</c:v>
                </c:pt>
              </c:numCache>
            </c:numRef>
          </c:val>
        </c:ser>
        <c:ser>
          <c:idx val="19"/>
          <c:order val="19"/>
          <c:tx>
            <c:strRef>
              <c:f>Sheet1!$C$92</c:f>
              <c:strCache>
                <c:ptCount val="1"/>
                <c:pt idx="0">
                  <c:v>Transportation-Buses</c:v>
                </c:pt>
              </c:strCache>
            </c:strRef>
          </c:tx>
          <c:spPr>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Sheet1!$D$92:$N$92</c:f>
              <c:numCache>
                <c:formatCode>General</c:formatCode>
                <c:ptCount val="11"/>
                <c:pt idx="0">
                  <c:v>28.092</c:v>
                </c:pt>
                <c:pt idx="1">
                  <c:v>22.46199999999999</c:v>
                </c:pt>
                <c:pt idx="2">
                  <c:v>14.123</c:v>
                </c:pt>
                <c:pt idx="3">
                  <c:v>5.677</c:v>
                </c:pt>
                <c:pt idx="4">
                  <c:v>2.661</c:v>
                </c:pt>
                <c:pt idx="5">
                  <c:v>2.952999999999997</c:v>
                </c:pt>
                <c:pt idx="6">
                  <c:v>3.265</c:v>
                </c:pt>
                <c:pt idx="7">
                  <c:v>3.524</c:v>
                </c:pt>
                <c:pt idx="8">
                  <c:v>3.811999999999997</c:v>
                </c:pt>
                <c:pt idx="9">
                  <c:v>4.119999999999997</c:v>
                </c:pt>
                <c:pt idx="10">
                  <c:v>4.453</c:v>
                </c:pt>
              </c:numCache>
            </c:numRef>
          </c:val>
        </c:ser>
        <c:ser>
          <c:idx val="20"/>
          <c:order val="20"/>
          <c:tx>
            <c:strRef>
              <c:f>Sheet1!$C$93</c:f>
              <c:strCache>
                <c:ptCount val="1"/>
                <c:pt idx="0">
                  <c:v>Transportation-HDV-Gasoline</c:v>
                </c:pt>
              </c:strCache>
            </c:strRef>
          </c:tx>
          <c:spPr>
            <a:pattFill prst="trellis">
              <a:fgClr>
                <a:srgbClr val="0070C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Sheet1!$D$93:$N$93</c:f>
              <c:numCache>
                <c:formatCode>General</c:formatCode>
                <c:ptCount val="11"/>
                <c:pt idx="0">
                  <c:v>47.803</c:v>
                </c:pt>
                <c:pt idx="1">
                  <c:v>38.149</c:v>
                </c:pt>
                <c:pt idx="2">
                  <c:v>27.957</c:v>
                </c:pt>
                <c:pt idx="3">
                  <c:v>18.96199999999999</c:v>
                </c:pt>
                <c:pt idx="4">
                  <c:v>8.515</c:v>
                </c:pt>
                <c:pt idx="5">
                  <c:v>6.316000000000001</c:v>
                </c:pt>
                <c:pt idx="6">
                  <c:v>4.114999999999993</c:v>
                </c:pt>
                <c:pt idx="7">
                  <c:v>4.356999999999997</c:v>
                </c:pt>
                <c:pt idx="8">
                  <c:v>4.609</c:v>
                </c:pt>
                <c:pt idx="9">
                  <c:v>4.883</c:v>
                </c:pt>
                <c:pt idx="10">
                  <c:v>5.192999999999993</c:v>
                </c:pt>
              </c:numCache>
            </c:numRef>
          </c:val>
        </c:ser>
        <c:ser>
          <c:idx val="21"/>
          <c:order val="21"/>
          <c:tx>
            <c:strRef>
              <c:f>Sheet1!$C$94</c:f>
              <c:strCache>
                <c:ptCount val="1"/>
                <c:pt idx="0">
                  <c:v>Transportation-HDV-Diesel</c:v>
                </c:pt>
              </c:strCache>
            </c:strRef>
          </c:tx>
          <c:spPr>
            <a:pattFill prst="trellis">
              <a:fgClr>
                <a:srgbClr val="FF000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Sheet1!$D$94:$N$94</c:f>
              <c:numCache>
                <c:formatCode>General</c:formatCode>
                <c:ptCount val="11"/>
                <c:pt idx="0">
                  <c:v>934.0649999999995</c:v>
                </c:pt>
                <c:pt idx="1">
                  <c:v>811.4509999999992</c:v>
                </c:pt>
                <c:pt idx="2">
                  <c:v>832.515</c:v>
                </c:pt>
                <c:pt idx="3">
                  <c:v>697.099</c:v>
                </c:pt>
                <c:pt idx="4">
                  <c:v>524.7840000000007</c:v>
                </c:pt>
                <c:pt idx="5">
                  <c:v>425.3519999999997</c:v>
                </c:pt>
                <c:pt idx="6">
                  <c:v>328.115</c:v>
                </c:pt>
                <c:pt idx="7">
                  <c:v>357.603</c:v>
                </c:pt>
                <c:pt idx="8">
                  <c:v>389.645</c:v>
                </c:pt>
                <c:pt idx="9">
                  <c:v>424.4509999999996</c:v>
                </c:pt>
                <c:pt idx="10">
                  <c:v>462.372</c:v>
                </c:pt>
              </c:numCache>
            </c:numRef>
          </c:val>
        </c:ser>
        <c:ser>
          <c:idx val="22"/>
          <c:order val="22"/>
          <c:tx>
            <c:strRef>
              <c:f>Sheet1!$C$95</c:f>
              <c:strCache>
                <c:ptCount val="1"/>
                <c:pt idx="0">
                  <c:v>Transportation-HDV-CNG</c:v>
                </c:pt>
              </c:strCache>
            </c:strRef>
          </c:tx>
          <c:spPr>
            <a:pattFill prst="narHorz">
              <a:fgClr>
                <a:srgbClr val="00B0F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Sheet1!$D$95:$N$95</c:f>
              <c:numCache>
                <c:formatCode>General</c:formatCode>
                <c:ptCount val="11"/>
                <c:pt idx="0">
                  <c:v>0.271</c:v>
                </c:pt>
                <c:pt idx="1">
                  <c:v>0.228</c:v>
                </c:pt>
                <c:pt idx="2">
                  <c:v>0.189</c:v>
                </c:pt>
                <c:pt idx="3">
                  <c:v>0.187</c:v>
                </c:pt>
                <c:pt idx="4">
                  <c:v>0.174</c:v>
                </c:pt>
                <c:pt idx="5">
                  <c:v>0.181</c:v>
                </c:pt>
                <c:pt idx="6">
                  <c:v>0.192</c:v>
                </c:pt>
                <c:pt idx="7">
                  <c:v>0.223</c:v>
                </c:pt>
                <c:pt idx="8">
                  <c:v>0.259</c:v>
                </c:pt>
                <c:pt idx="9">
                  <c:v>0.287</c:v>
                </c:pt>
                <c:pt idx="10">
                  <c:v>0.319</c:v>
                </c:pt>
              </c:numCache>
            </c:numRef>
          </c:val>
        </c:ser>
        <c:ser>
          <c:idx val="23"/>
          <c:order val="23"/>
          <c:tx>
            <c:strRef>
              <c:f>Sheet1!$C$96</c:f>
              <c:strCache>
                <c:ptCount val="1"/>
                <c:pt idx="0">
                  <c:v>Transportation-HDV-LPG</c:v>
                </c:pt>
              </c:strCache>
            </c:strRef>
          </c:tx>
          <c:spPr>
            <a:pattFill prst="narHorz">
              <a:fgClr>
                <a:srgbClr val="B2A1C7"/>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Sheet1!$D$96:$N$96</c:f>
              <c:numCache>
                <c:formatCode>General</c:formatCode>
                <c:ptCount val="11"/>
                <c:pt idx="0">
                  <c:v>0.725000000000001</c:v>
                </c:pt>
                <c:pt idx="1">
                  <c:v>0.604000000000001</c:v>
                </c:pt>
                <c:pt idx="2">
                  <c:v>0.497</c:v>
                </c:pt>
                <c:pt idx="3">
                  <c:v>0.387</c:v>
                </c:pt>
                <c:pt idx="4">
                  <c:v>0.271</c:v>
                </c:pt>
                <c:pt idx="5">
                  <c:v>0.159</c:v>
                </c:pt>
                <c:pt idx="6">
                  <c:v>0.048</c:v>
                </c:pt>
                <c:pt idx="7">
                  <c:v>0.05</c:v>
                </c:pt>
                <c:pt idx="8">
                  <c:v>0.053</c:v>
                </c:pt>
                <c:pt idx="9">
                  <c:v>0.056</c:v>
                </c:pt>
                <c:pt idx="10">
                  <c:v>0.0590000000000001</c:v>
                </c:pt>
              </c:numCache>
            </c:numRef>
          </c:val>
        </c:ser>
        <c:ser>
          <c:idx val="24"/>
          <c:order val="24"/>
          <c:tx>
            <c:strRef>
              <c:f>Sheet1!$C$97</c:f>
              <c:strCache>
                <c:ptCount val="1"/>
                <c:pt idx="0">
                  <c:v>Transportation-LDV-Gasoline</c:v>
                </c:pt>
              </c:strCache>
            </c:strRef>
          </c:tx>
          <c:spPr>
            <a:pattFill prst="narHorz">
              <a:fgClr>
                <a:srgbClr val="0070C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Sheet1!$D$97:$N$97</c:f>
              <c:numCache>
                <c:formatCode>General</c:formatCode>
                <c:ptCount val="11"/>
                <c:pt idx="0">
                  <c:v>581.035</c:v>
                </c:pt>
                <c:pt idx="1">
                  <c:v>420.8859999999996</c:v>
                </c:pt>
                <c:pt idx="2">
                  <c:v>266.065</c:v>
                </c:pt>
                <c:pt idx="3">
                  <c:v>135.777</c:v>
                </c:pt>
                <c:pt idx="4">
                  <c:v>97.265</c:v>
                </c:pt>
                <c:pt idx="5">
                  <c:v>60.326</c:v>
                </c:pt>
                <c:pt idx="6">
                  <c:v>61.379</c:v>
                </c:pt>
                <c:pt idx="7">
                  <c:v>60.767</c:v>
                </c:pt>
                <c:pt idx="8">
                  <c:v>61.097</c:v>
                </c:pt>
                <c:pt idx="9">
                  <c:v>66.249</c:v>
                </c:pt>
                <c:pt idx="10">
                  <c:v>71.146</c:v>
                </c:pt>
              </c:numCache>
            </c:numRef>
          </c:val>
        </c:ser>
        <c:ser>
          <c:idx val="25"/>
          <c:order val="25"/>
          <c:tx>
            <c:strRef>
              <c:f>Sheet1!$C$98</c:f>
              <c:strCache>
                <c:ptCount val="1"/>
                <c:pt idx="0">
                  <c:v>Transportation-LDV-Diesel</c:v>
                </c:pt>
              </c:strCache>
            </c:strRef>
          </c:tx>
          <c:spPr>
            <a:pattFill prst="narHorz">
              <a:fgClr>
                <a:srgbClr val="FF000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Sheet1!$D$98:$N$98</c:f>
              <c:numCache>
                <c:formatCode>General</c:formatCode>
                <c:ptCount val="11"/>
                <c:pt idx="0">
                  <c:v>10.37500000000001</c:v>
                </c:pt>
                <c:pt idx="1">
                  <c:v>28.355</c:v>
                </c:pt>
                <c:pt idx="2">
                  <c:v>29.72499999999999</c:v>
                </c:pt>
                <c:pt idx="3">
                  <c:v>27.652</c:v>
                </c:pt>
                <c:pt idx="4">
                  <c:v>5.503</c:v>
                </c:pt>
                <c:pt idx="5">
                  <c:v>5.074999999999998</c:v>
                </c:pt>
                <c:pt idx="6">
                  <c:v>5.531000000000002</c:v>
                </c:pt>
                <c:pt idx="7">
                  <c:v>5.694999999999993</c:v>
                </c:pt>
                <c:pt idx="8">
                  <c:v>5.801</c:v>
                </c:pt>
                <c:pt idx="9">
                  <c:v>5.856999999999997</c:v>
                </c:pt>
                <c:pt idx="10">
                  <c:v>6.126999999999994</c:v>
                </c:pt>
              </c:numCache>
            </c:numRef>
          </c:val>
        </c:ser>
        <c:ser>
          <c:idx val="26"/>
          <c:order val="26"/>
          <c:tx>
            <c:strRef>
              <c:f>Sheet1!$C$99</c:f>
              <c:strCache>
                <c:ptCount val="1"/>
                <c:pt idx="0">
                  <c:v>Transportation-OffHighway-Gasoline</c:v>
                </c:pt>
              </c:strCache>
            </c:strRef>
          </c:tx>
          <c:spPr>
            <a:pattFill prst="sphere">
              <a:fgClr>
                <a:srgbClr val="0070C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Sheet1!$D$99:$N$99</c:f>
              <c:numCache>
                <c:formatCode>General</c:formatCode>
                <c:ptCount val="11"/>
                <c:pt idx="0">
                  <c:v>66.82899999999998</c:v>
                </c:pt>
                <c:pt idx="1">
                  <c:v>67.416</c:v>
                </c:pt>
                <c:pt idx="2">
                  <c:v>65.68899999999998</c:v>
                </c:pt>
                <c:pt idx="3">
                  <c:v>61.08900000000001</c:v>
                </c:pt>
                <c:pt idx="4">
                  <c:v>54.09800000000001</c:v>
                </c:pt>
                <c:pt idx="5">
                  <c:v>52.045</c:v>
                </c:pt>
                <c:pt idx="6">
                  <c:v>50.902</c:v>
                </c:pt>
                <c:pt idx="7">
                  <c:v>50.212</c:v>
                </c:pt>
                <c:pt idx="8">
                  <c:v>50.164</c:v>
                </c:pt>
                <c:pt idx="9">
                  <c:v>50.404</c:v>
                </c:pt>
                <c:pt idx="10">
                  <c:v>50.847</c:v>
                </c:pt>
              </c:numCache>
            </c:numRef>
          </c:val>
        </c:ser>
        <c:ser>
          <c:idx val="27"/>
          <c:order val="27"/>
          <c:tx>
            <c:strRef>
              <c:f>Sheet1!$C$100</c:f>
              <c:strCache>
                <c:ptCount val="1"/>
                <c:pt idx="0">
                  <c:v>Transportation-OffHighway-Diesel</c:v>
                </c:pt>
              </c:strCache>
            </c:strRef>
          </c:tx>
          <c:spPr>
            <a:pattFill prst="sphere">
              <a:fgClr>
                <a:srgbClr val="FF0000"/>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Sheet1!$D$100:$N$100</c:f>
              <c:numCache>
                <c:formatCode>General</c:formatCode>
                <c:ptCount val="11"/>
                <c:pt idx="0">
                  <c:v>260.645</c:v>
                </c:pt>
                <c:pt idx="1">
                  <c:v>262.69</c:v>
                </c:pt>
                <c:pt idx="2">
                  <c:v>197.754</c:v>
                </c:pt>
                <c:pt idx="3">
                  <c:v>135.785</c:v>
                </c:pt>
                <c:pt idx="4">
                  <c:v>87.45200000000001</c:v>
                </c:pt>
                <c:pt idx="5">
                  <c:v>60.888</c:v>
                </c:pt>
                <c:pt idx="6">
                  <c:v>50.63500000000001</c:v>
                </c:pt>
                <c:pt idx="7">
                  <c:v>46.90300000000001</c:v>
                </c:pt>
                <c:pt idx="8">
                  <c:v>45.71400000000001</c:v>
                </c:pt>
                <c:pt idx="9">
                  <c:v>45.624</c:v>
                </c:pt>
                <c:pt idx="10">
                  <c:v>45.982</c:v>
                </c:pt>
              </c:numCache>
            </c:numRef>
          </c:val>
        </c:ser>
        <c:ser>
          <c:idx val="28"/>
          <c:order val="28"/>
          <c:tx>
            <c:strRef>
              <c:f>Sheet1!$C$101</c:f>
              <c:strCache>
                <c:ptCount val="1"/>
                <c:pt idx="0">
                  <c:v>Transportation-Rail</c:v>
                </c:pt>
              </c:strCache>
            </c:strRef>
          </c:tx>
          <c:spPr>
            <a:pattFill prst="zigZag">
              <a:fgClr>
                <a:srgbClr val="E46D0A"/>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Sheet1!$D$101:$N$101</c:f>
              <c:numCache>
                <c:formatCode>General</c:formatCode>
                <c:ptCount val="11"/>
                <c:pt idx="0">
                  <c:v>122.357</c:v>
                </c:pt>
                <c:pt idx="1">
                  <c:v>127.131</c:v>
                </c:pt>
                <c:pt idx="2">
                  <c:v>131.463</c:v>
                </c:pt>
                <c:pt idx="3">
                  <c:v>118.15</c:v>
                </c:pt>
                <c:pt idx="4">
                  <c:v>93.13700000000001</c:v>
                </c:pt>
                <c:pt idx="5">
                  <c:v>73.613</c:v>
                </c:pt>
                <c:pt idx="6">
                  <c:v>55.877</c:v>
                </c:pt>
                <c:pt idx="7">
                  <c:v>41.67300000000001</c:v>
                </c:pt>
                <c:pt idx="8">
                  <c:v>33.819</c:v>
                </c:pt>
                <c:pt idx="9">
                  <c:v>31.24299999999997</c:v>
                </c:pt>
                <c:pt idx="10">
                  <c:v>32.23800000000004</c:v>
                </c:pt>
              </c:numCache>
            </c:numRef>
          </c:val>
        </c:ser>
        <c:ser>
          <c:idx val="29"/>
          <c:order val="29"/>
          <c:tx>
            <c:strRef>
              <c:f>Sheet1!$C$102</c:f>
              <c:strCache>
                <c:ptCount val="1"/>
                <c:pt idx="0">
                  <c:v>Transportation-Shipping</c:v>
                </c:pt>
              </c:strCache>
            </c:strRef>
          </c:tx>
          <c:spPr>
            <a:pattFill prst="dkVert">
              <a:fgClr>
                <a:srgbClr val="4F6228"/>
              </a:fgClr>
              <a:bgClr>
                <a:srgbClr val="FFFFFF"/>
              </a:bgClr>
            </a:pattFill>
            <a:ln w="25400">
              <a:noFill/>
            </a:ln>
          </c:spPr>
          <c:cat>
            <c:numRef>
              <c:f>Sheet1!$D$1:$N$1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Sheet1!$D$102:$N$102</c:f>
              <c:numCache>
                <c:formatCode>General</c:formatCode>
                <c:ptCount val="11"/>
                <c:pt idx="0">
                  <c:v>34.987</c:v>
                </c:pt>
                <c:pt idx="1">
                  <c:v>31.749</c:v>
                </c:pt>
                <c:pt idx="2">
                  <c:v>25.573</c:v>
                </c:pt>
                <c:pt idx="3">
                  <c:v>16.869</c:v>
                </c:pt>
                <c:pt idx="4">
                  <c:v>10.65500000000001</c:v>
                </c:pt>
                <c:pt idx="5">
                  <c:v>5.833</c:v>
                </c:pt>
                <c:pt idx="6">
                  <c:v>6.044</c:v>
                </c:pt>
                <c:pt idx="7">
                  <c:v>6.254</c:v>
                </c:pt>
                <c:pt idx="8">
                  <c:v>6.471000000000007</c:v>
                </c:pt>
                <c:pt idx="9">
                  <c:v>6.695999999999993</c:v>
                </c:pt>
                <c:pt idx="10">
                  <c:v>6.929</c:v>
                </c:pt>
              </c:numCache>
            </c:numRef>
          </c:val>
        </c:ser>
        <c:dLbls>
          <c:showLegendKey val="0"/>
          <c:showVal val="0"/>
          <c:showCatName val="0"/>
          <c:showSerName val="0"/>
          <c:showPercent val="0"/>
          <c:showBubbleSize val="0"/>
        </c:dLbls>
        <c:axId val="1804128808"/>
        <c:axId val="1804131752"/>
      </c:areaChart>
      <c:catAx>
        <c:axId val="1804128808"/>
        <c:scaling>
          <c:orientation val="minMax"/>
        </c:scaling>
        <c:delete val="0"/>
        <c:axPos val="b"/>
        <c:numFmt formatCode="General" sourceLinked="1"/>
        <c:majorTickMark val="out"/>
        <c:minorTickMark val="none"/>
        <c:tickLblPos val="nextTo"/>
        <c:txPr>
          <a:bodyPr/>
          <a:lstStyle/>
          <a:p>
            <a:pPr>
              <a:defRPr sz="1200"/>
            </a:pPr>
            <a:endParaRPr lang="en-US"/>
          </a:p>
        </c:txPr>
        <c:crossAx val="1804131752"/>
        <c:crosses val="autoZero"/>
        <c:auto val="1"/>
        <c:lblAlgn val="ctr"/>
        <c:lblOffset val="100"/>
        <c:noMultiLvlLbl val="0"/>
      </c:catAx>
      <c:valAx>
        <c:axId val="1804131752"/>
        <c:scaling>
          <c:orientation val="minMax"/>
        </c:scaling>
        <c:delete val="0"/>
        <c:axPos val="l"/>
        <c:majorGridlines>
          <c:spPr>
            <a:ln>
              <a:solidFill>
                <a:schemeClr val="bg1">
                  <a:lumMod val="95000"/>
                </a:schemeClr>
              </a:solidFill>
            </a:ln>
          </c:spPr>
        </c:majorGridlines>
        <c:title>
          <c:tx>
            <c:rich>
              <a:bodyPr rot="-5400000" vert="horz"/>
              <a:lstStyle/>
              <a:p>
                <a:pPr>
                  <a:defRPr sz="1200"/>
                </a:pPr>
                <a:r>
                  <a:rPr lang="en-US" sz="1200" dirty="0" smtClean="0"/>
                  <a:t>Regional NOx emissions (</a:t>
                </a:r>
                <a:r>
                  <a:rPr lang="en-US" sz="1200" dirty="0" err="1" smtClean="0"/>
                  <a:t>kTonnes</a:t>
                </a:r>
                <a:r>
                  <a:rPr lang="en-US" sz="1200" dirty="0" smtClean="0"/>
                  <a:t>/yr)</a:t>
                </a:r>
                <a:endParaRPr lang="en-US" sz="1200" dirty="0"/>
              </a:p>
            </c:rich>
          </c:tx>
          <c:layout/>
          <c:overlay val="0"/>
        </c:title>
        <c:numFmt formatCode="General" sourceLinked="1"/>
        <c:majorTickMark val="out"/>
        <c:minorTickMark val="none"/>
        <c:tickLblPos val="nextTo"/>
        <c:txPr>
          <a:bodyPr/>
          <a:lstStyle/>
          <a:p>
            <a:pPr>
              <a:defRPr sz="1200"/>
            </a:pPr>
            <a:endParaRPr lang="en-US"/>
          </a:p>
        </c:txPr>
        <c:crossAx val="1804128808"/>
        <c:crosses val="autoZero"/>
        <c:crossBetween val="midCat"/>
      </c:valAx>
      <c:spPr>
        <a:ln>
          <a:solidFill>
            <a:schemeClr val="bg1">
              <a:lumMod val="50000"/>
            </a:schemeClr>
          </a:solidFill>
        </a:ln>
      </c:spPr>
    </c:plotArea>
    <c:legend>
      <c:legendPos val="r"/>
      <c:layout>
        <c:manualLayout>
          <c:xMode val="edge"/>
          <c:yMode val="edge"/>
          <c:x val="0.379874716462325"/>
          <c:y val="0.0546763160958974"/>
          <c:w val="0.574729870603743"/>
          <c:h val="0.471673678798896"/>
        </c:manualLayout>
      </c:layout>
      <c:overlay val="0"/>
      <c:spPr>
        <a:solidFill>
          <a:schemeClr val="bg1"/>
        </a:solidFill>
        <a:ln>
          <a:solidFill>
            <a:schemeClr val="tx1"/>
          </a:solidFill>
        </a:ln>
      </c:spPr>
      <c:txPr>
        <a:bodyPr/>
        <a:lstStyle/>
        <a:p>
          <a:pPr>
            <a:defRPr sz="1100"/>
          </a:pPr>
          <a:endParaRPr lang="en-US"/>
        </a:p>
      </c:txPr>
    </c:legend>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71573280933"/>
          <c:y val="0.0342360017497813"/>
          <c:w val="0.721057249214675"/>
          <c:h val="0.863587926509191"/>
        </c:manualLayout>
      </c:layout>
      <c:scatterChart>
        <c:scatterStyle val="lineMarker"/>
        <c:varyColors val="0"/>
        <c:ser>
          <c:idx val="3"/>
          <c:order val="0"/>
          <c:tx>
            <c:strRef>
              <c:f>EmisTrendsComparo!$C$21</c:f>
              <c:strCache>
                <c:ptCount val="1"/>
                <c:pt idx="0">
                  <c:v>CO2</c:v>
                </c:pt>
              </c:strCache>
            </c:strRef>
          </c:tx>
          <c:spPr>
            <a:ln w="38100">
              <a:solidFill>
                <a:schemeClr val="tx1"/>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EmisTrendsComparo!$D$21:$M$21</c:f>
              <c:numCache>
                <c:formatCode>0%</c:formatCode>
                <c:ptCount val="10"/>
                <c:pt idx="0">
                  <c:v>0.0</c:v>
                </c:pt>
                <c:pt idx="1">
                  <c:v>0.00458342453357204</c:v>
                </c:pt>
                <c:pt idx="2">
                  <c:v>0.0312149831919321</c:v>
                </c:pt>
                <c:pt idx="3">
                  <c:v>0.0204261310735275</c:v>
                </c:pt>
                <c:pt idx="4">
                  <c:v>0.0345716964551151</c:v>
                </c:pt>
                <c:pt idx="5">
                  <c:v>0.0666197325736762</c:v>
                </c:pt>
                <c:pt idx="6">
                  <c:v>0.0972940480818558</c:v>
                </c:pt>
                <c:pt idx="7">
                  <c:v>0.136303793167659</c:v>
                </c:pt>
                <c:pt idx="8">
                  <c:v>0.186870105814056</c:v>
                </c:pt>
                <c:pt idx="9">
                  <c:v>0.248169733717083</c:v>
                </c:pt>
              </c:numCache>
            </c:numRef>
          </c:yVal>
          <c:smooth val="0"/>
        </c:ser>
        <c:ser>
          <c:idx val="5"/>
          <c:order val="1"/>
          <c:tx>
            <c:strRef>
              <c:f>EmisTrendsComparo!$C$23</c:f>
              <c:strCache>
                <c:ptCount val="1"/>
                <c:pt idx="0">
                  <c:v>NOX</c:v>
                </c:pt>
              </c:strCache>
            </c:strRef>
          </c:tx>
          <c:spPr>
            <a:ln w="38100">
              <a:solidFill>
                <a:srgbClr val="0070C0"/>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EmisTrendsComparo!$D$23:$M$23</c:f>
              <c:numCache>
                <c:formatCode>0%</c:formatCode>
                <c:ptCount val="10"/>
                <c:pt idx="0">
                  <c:v>0.0</c:v>
                </c:pt>
                <c:pt idx="1">
                  <c:v>-0.0854319558196688</c:v>
                </c:pt>
                <c:pt idx="2">
                  <c:v>-0.226706567453898</c:v>
                </c:pt>
                <c:pt idx="3">
                  <c:v>-0.377637822313792</c:v>
                </c:pt>
                <c:pt idx="4">
                  <c:v>-0.460838484110633</c:v>
                </c:pt>
                <c:pt idx="5">
                  <c:v>-0.511790029911401</c:v>
                </c:pt>
                <c:pt idx="6">
                  <c:v>-0.500886132348017</c:v>
                </c:pt>
                <c:pt idx="7">
                  <c:v>-0.48270942237509</c:v>
                </c:pt>
                <c:pt idx="8">
                  <c:v>-0.46025813482266</c:v>
                </c:pt>
                <c:pt idx="9">
                  <c:v>-0.429095932162986</c:v>
                </c:pt>
              </c:numCache>
            </c:numRef>
          </c:yVal>
          <c:smooth val="0"/>
        </c:ser>
        <c:ser>
          <c:idx val="9"/>
          <c:order val="2"/>
          <c:tx>
            <c:strRef>
              <c:f>EmisTrendsComparo!$C$27</c:f>
              <c:strCache>
                <c:ptCount val="1"/>
                <c:pt idx="0">
                  <c:v>SO2</c:v>
                </c:pt>
              </c:strCache>
            </c:strRef>
          </c:tx>
          <c:spPr>
            <a:ln w="38100">
              <a:solidFill>
                <a:srgbClr val="F5E200"/>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EmisTrendsComparo!$D$27:$M$27</c:f>
              <c:numCache>
                <c:formatCode>0%</c:formatCode>
                <c:ptCount val="10"/>
                <c:pt idx="0">
                  <c:v>0.0</c:v>
                </c:pt>
                <c:pt idx="1">
                  <c:v>-0.180492298927994</c:v>
                </c:pt>
                <c:pt idx="2">
                  <c:v>-0.405648145126116</c:v>
                </c:pt>
                <c:pt idx="3">
                  <c:v>-0.413439713260798</c:v>
                </c:pt>
                <c:pt idx="4">
                  <c:v>-0.420387145396121</c:v>
                </c:pt>
                <c:pt idx="5">
                  <c:v>-0.43260708955556</c:v>
                </c:pt>
                <c:pt idx="6">
                  <c:v>-0.434387341223809</c:v>
                </c:pt>
                <c:pt idx="7">
                  <c:v>-0.434449650032193</c:v>
                </c:pt>
                <c:pt idx="8">
                  <c:v>-0.432326699917819</c:v>
                </c:pt>
                <c:pt idx="9">
                  <c:v>-0.601932759894491</c:v>
                </c:pt>
              </c:numCache>
            </c:numRef>
          </c:yVal>
          <c:smooth val="0"/>
        </c:ser>
        <c:ser>
          <c:idx val="2"/>
          <c:order val="3"/>
          <c:tx>
            <c:strRef>
              <c:f>EmisTrendsComparo!$C$20</c:f>
              <c:strCache>
                <c:ptCount val="1"/>
                <c:pt idx="0">
                  <c:v>CM</c:v>
                </c:pt>
              </c:strCache>
            </c:strRef>
          </c:tx>
          <c:spPr>
            <a:ln w="38100">
              <a:solidFill>
                <a:srgbClr val="FF6699"/>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EmisTrendsComparo!$D$20:$M$20</c:f>
              <c:numCache>
                <c:formatCode>0%</c:formatCode>
                <c:ptCount val="10"/>
                <c:pt idx="0">
                  <c:v>0.0</c:v>
                </c:pt>
                <c:pt idx="1">
                  <c:v>-0.236459998114698</c:v>
                </c:pt>
                <c:pt idx="2">
                  <c:v>-0.308145048884757</c:v>
                </c:pt>
                <c:pt idx="3">
                  <c:v>-0.357795979987007</c:v>
                </c:pt>
                <c:pt idx="4">
                  <c:v>-0.378608430470815</c:v>
                </c:pt>
                <c:pt idx="5">
                  <c:v>-0.3679731984742</c:v>
                </c:pt>
                <c:pt idx="6">
                  <c:v>-0.358381719180515</c:v>
                </c:pt>
                <c:pt idx="7">
                  <c:v>-0.352797588251252</c:v>
                </c:pt>
                <c:pt idx="8">
                  <c:v>-0.343880356653286</c:v>
                </c:pt>
                <c:pt idx="9">
                  <c:v>-0.332750592395323</c:v>
                </c:pt>
              </c:numCache>
            </c:numRef>
          </c:yVal>
          <c:smooth val="0"/>
        </c:ser>
        <c:ser>
          <c:idx val="10"/>
          <c:order val="4"/>
          <c:tx>
            <c:strRef>
              <c:f>EmisTrendsComparo!$C$28</c:f>
              <c:strCache>
                <c:ptCount val="1"/>
                <c:pt idx="0">
                  <c:v>VOC</c:v>
                </c:pt>
              </c:strCache>
            </c:strRef>
          </c:tx>
          <c:spPr>
            <a:ln w="38100">
              <a:solidFill>
                <a:schemeClr val="accent4">
                  <a:lumMod val="75000"/>
                </a:schemeClr>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EmisTrendsComparo!$D$28:$M$28</c:f>
              <c:numCache>
                <c:formatCode>0%</c:formatCode>
                <c:ptCount val="10"/>
                <c:pt idx="0">
                  <c:v>0.0</c:v>
                </c:pt>
                <c:pt idx="1">
                  <c:v>-0.216900318168402</c:v>
                </c:pt>
                <c:pt idx="2">
                  <c:v>-0.405704726604782</c:v>
                </c:pt>
                <c:pt idx="3">
                  <c:v>-0.511113589398755</c:v>
                </c:pt>
                <c:pt idx="4">
                  <c:v>-0.569131761078493</c:v>
                </c:pt>
                <c:pt idx="5">
                  <c:v>-0.584516679240327</c:v>
                </c:pt>
                <c:pt idx="6">
                  <c:v>-0.585765736215438</c:v>
                </c:pt>
                <c:pt idx="7">
                  <c:v>-0.595697838422936</c:v>
                </c:pt>
                <c:pt idx="8">
                  <c:v>-0.595621740413948</c:v>
                </c:pt>
                <c:pt idx="9">
                  <c:v>-0.595546954439599</c:v>
                </c:pt>
              </c:numCache>
            </c:numRef>
          </c:yVal>
          <c:smooth val="0"/>
        </c:ser>
        <c:ser>
          <c:idx val="7"/>
          <c:order val="5"/>
          <c:tx>
            <c:strRef>
              <c:f>EmisTrendsComparo!$C$25</c:f>
              <c:strCache>
                <c:ptCount val="1"/>
                <c:pt idx="0">
                  <c:v>PM10</c:v>
                </c:pt>
              </c:strCache>
            </c:strRef>
          </c:tx>
          <c:spPr>
            <a:ln w="38100">
              <a:solidFill>
                <a:srgbClr val="FF0000"/>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EmisTrendsComparo!$D$25:$M$25</c:f>
              <c:numCache>
                <c:formatCode>0%</c:formatCode>
                <c:ptCount val="10"/>
                <c:pt idx="0">
                  <c:v>0.0</c:v>
                </c:pt>
                <c:pt idx="1">
                  <c:v>-0.038913063671376</c:v>
                </c:pt>
                <c:pt idx="2">
                  <c:v>-0.107228855401457</c:v>
                </c:pt>
                <c:pt idx="3">
                  <c:v>-0.162261616399792</c:v>
                </c:pt>
                <c:pt idx="4">
                  <c:v>-0.188077425993012</c:v>
                </c:pt>
                <c:pt idx="5">
                  <c:v>-0.210820775546076</c:v>
                </c:pt>
                <c:pt idx="6">
                  <c:v>-0.198981086507615</c:v>
                </c:pt>
                <c:pt idx="7">
                  <c:v>-0.221088508284924</c:v>
                </c:pt>
                <c:pt idx="8">
                  <c:v>-0.217287232142222</c:v>
                </c:pt>
                <c:pt idx="9">
                  <c:v>-0.241588247483084</c:v>
                </c:pt>
              </c:numCache>
            </c:numRef>
          </c:yVal>
          <c:smooth val="0"/>
        </c:ser>
        <c:ser>
          <c:idx val="8"/>
          <c:order val="6"/>
          <c:tx>
            <c:strRef>
              <c:f>EmisTrendsComparo!$C$26</c:f>
              <c:strCache>
                <c:ptCount val="1"/>
                <c:pt idx="0">
                  <c:v>PM25</c:v>
                </c:pt>
              </c:strCache>
            </c:strRef>
          </c:tx>
          <c:spPr>
            <a:ln w="19050">
              <a:solidFill>
                <a:srgbClr val="FF0000"/>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EmisTrendsComparo!$D$26:$M$26</c:f>
              <c:numCache>
                <c:formatCode>0%</c:formatCode>
                <c:ptCount val="10"/>
                <c:pt idx="0">
                  <c:v>0.0</c:v>
                </c:pt>
                <c:pt idx="1">
                  <c:v>-0.051514679898564</c:v>
                </c:pt>
                <c:pt idx="2">
                  <c:v>-0.13465957466287</c:v>
                </c:pt>
                <c:pt idx="3">
                  <c:v>-0.224496708809771</c:v>
                </c:pt>
                <c:pt idx="4">
                  <c:v>-0.26769873021395</c:v>
                </c:pt>
                <c:pt idx="5">
                  <c:v>-0.299841620052916</c:v>
                </c:pt>
                <c:pt idx="6">
                  <c:v>-0.292160650364826</c:v>
                </c:pt>
                <c:pt idx="7">
                  <c:v>-0.325484523624252</c:v>
                </c:pt>
                <c:pt idx="8">
                  <c:v>-0.324852834817959</c:v>
                </c:pt>
                <c:pt idx="9">
                  <c:v>-0.33956477556738</c:v>
                </c:pt>
              </c:numCache>
            </c:numRef>
          </c:yVal>
          <c:smooth val="0"/>
        </c:ser>
        <c:ser>
          <c:idx val="1"/>
          <c:order val="7"/>
          <c:tx>
            <c:strRef>
              <c:f>EmisTrendsComparo!$C$19</c:f>
              <c:strCache>
                <c:ptCount val="1"/>
                <c:pt idx="0">
                  <c:v>CH4</c:v>
                </c:pt>
              </c:strCache>
            </c:strRef>
          </c:tx>
          <c:spPr>
            <a:ln w="38100">
              <a:solidFill>
                <a:srgbClr val="00B0F0"/>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EmisTrendsComparo!$D$19:$M$19</c:f>
              <c:numCache>
                <c:formatCode>0%</c:formatCode>
                <c:ptCount val="10"/>
                <c:pt idx="0">
                  <c:v>0.0</c:v>
                </c:pt>
                <c:pt idx="1">
                  <c:v>-0.0411332474812513</c:v>
                </c:pt>
                <c:pt idx="2">
                  <c:v>-0.0547685781380202</c:v>
                </c:pt>
                <c:pt idx="3">
                  <c:v>-0.0124233012650557</c:v>
                </c:pt>
                <c:pt idx="4">
                  <c:v>0.0297704719339444</c:v>
                </c:pt>
                <c:pt idx="5">
                  <c:v>0.0740852965684421</c:v>
                </c:pt>
                <c:pt idx="6">
                  <c:v>0.129611393076282</c:v>
                </c:pt>
                <c:pt idx="7">
                  <c:v>0.176350276494205</c:v>
                </c:pt>
                <c:pt idx="8">
                  <c:v>0.234300431785473</c:v>
                </c:pt>
                <c:pt idx="9">
                  <c:v>0.301795318536475</c:v>
                </c:pt>
              </c:numCache>
            </c:numRef>
          </c:yVal>
          <c:smooth val="0"/>
        </c:ser>
        <c:ser>
          <c:idx val="4"/>
          <c:order val="8"/>
          <c:tx>
            <c:strRef>
              <c:f>EmisTrendsComparo!$C$22</c:f>
              <c:strCache>
                <c:ptCount val="1"/>
                <c:pt idx="0">
                  <c:v>N2O</c:v>
                </c:pt>
              </c:strCache>
            </c:strRef>
          </c:tx>
          <c:spPr>
            <a:ln w="38100">
              <a:solidFill>
                <a:srgbClr val="00B050"/>
              </a:solidFill>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EmisTrendsComparo!$D$22:$M$22</c:f>
              <c:numCache>
                <c:formatCode>0%</c:formatCode>
                <c:ptCount val="10"/>
                <c:pt idx="0">
                  <c:v>0.0</c:v>
                </c:pt>
                <c:pt idx="1">
                  <c:v>-0.0796304443466788</c:v>
                </c:pt>
                <c:pt idx="2">
                  <c:v>-0.140783106027278</c:v>
                </c:pt>
                <c:pt idx="3">
                  <c:v>-0.165332160140784</c:v>
                </c:pt>
                <c:pt idx="4">
                  <c:v>-0.170699516058073</c:v>
                </c:pt>
                <c:pt idx="5">
                  <c:v>-0.145710514738231</c:v>
                </c:pt>
                <c:pt idx="6">
                  <c:v>-0.123185217773868</c:v>
                </c:pt>
                <c:pt idx="7">
                  <c:v>-0.101979762428509</c:v>
                </c:pt>
                <c:pt idx="8">
                  <c:v>-0.0727672679278497</c:v>
                </c:pt>
                <c:pt idx="9">
                  <c:v>-0.0402111746590409</c:v>
                </c:pt>
              </c:numCache>
            </c:numRef>
          </c:yVal>
          <c:smooth val="0"/>
        </c:ser>
        <c:ser>
          <c:idx val="0"/>
          <c:order val="9"/>
          <c:tx>
            <c:strRef>
              <c:f>EmisTrendsComparo!$C$18</c:f>
              <c:strCache>
                <c:ptCount val="1"/>
                <c:pt idx="0">
                  <c:v>BC</c:v>
                </c:pt>
              </c:strCache>
            </c:strRef>
          </c:tx>
          <c:spPr>
            <a:ln w="38100">
              <a:solidFill>
                <a:schemeClr val="bg1">
                  <a:lumMod val="50000"/>
                </a:schemeClr>
              </a:solidFill>
              <a:prstDash val="lgDash"/>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EmisTrendsComparo!$D$18:$M$18</c:f>
              <c:numCache>
                <c:formatCode>0%</c:formatCode>
                <c:ptCount val="10"/>
                <c:pt idx="0">
                  <c:v>0.0</c:v>
                </c:pt>
                <c:pt idx="1">
                  <c:v>-0.0821820068755269</c:v>
                </c:pt>
                <c:pt idx="2">
                  <c:v>-0.24988648894078</c:v>
                </c:pt>
                <c:pt idx="3">
                  <c:v>-0.485016540182917</c:v>
                </c:pt>
                <c:pt idx="4">
                  <c:v>-0.597424920542254</c:v>
                </c:pt>
                <c:pt idx="5">
                  <c:v>-0.683563598624896</c:v>
                </c:pt>
                <c:pt idx="6">
                  <c:v>-0.681455536096522</c:v>
                </c:pt>
                <c:pt idx="7">
                  <c:v>-0.684763572679517</c:v>
                </c:pt>
                <c:pt idx="8">
                  <c:v>-0.675650256210689</c:v>
                </c:pt>
                <c:pt idx="9">
                  <c:v>-0.667412596484402</c:v>
                </c:pt>
              </c:numCache>
            </c:numRef>
          </c:yVal>
          <c:smooth val="0"/>
        </c:ser>
        <c:ser>
          <c:idx val="6"/>
          <c:order val="10"/>
          <c:tx>
            <c:strRef>
              <c:f>EmisTrendsComparo!$C$24</c:f>
              <c:strCache>
                <c:ptCount val="1"/>
                <c:pt idx="0">
                  <c:v>OC</c:v>
                </c:pt>
              </c:strCache>
            </c:strRef>
          </c:tx>
          <c:spPr>
            <a:ln w="38100">
              <a:solidFill>
                <a:schemeClr val="bg1">
                  <a:lumMod val="50000"/>
                </a:schemeClr>
              </a:solidFill>
              <a:prstDash val="sysDash"/>
            </a:ln>
          </c:spPr>
          <c:marker>
            <c:symbol val="none"/>
          </c:marker>
          <c:xVal>
            <c:numRef>
              <c:f>EmisTrendsComparo!$D$17:$M$17</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EmisTrendsComparo!$D$24:$M$24</c:f>
              <c:numCache>
                <c:formatCode>0%</c:formatCode>
                <c:ptCount val="10"/>
                <c:pt idx="0">
                  <c:v>0.0</c:v>
                </c:pt>
                <c:pt idx="1">
                  <c:v>-0.0302202351382679</c:v>
                </c:pt>
                <c:pt idx="2">
                  <c:v>-0.0767511177347242</c:v>
                </c:pt>
                <c:pt idx="3">
                  <c:v>-0.0656979632389474</c:v>
                </c:pt>
                <c:pt idx="4">
                  <c:v>-0.0706656731246898</c:v>
                </c:pt>
                <c:pt idx="5">
                  <c:v>-0.083043550256665</c:v>
                </c:pt>
                <c:pt idx="6">
                  <c:v>-0.0703758900480217</c:v>
                </c:pt>
                <c:pt idx="7">
                  <c:v>-0.122661036595463</c:v>
                </c:pt>
                <c:pt idx="8">
                  <c:v>-0.130981950654082</c:v>
                </c:pt>
                <c:pt idx="9">
                  <c:v>-0.185129988408677</c:v>
                </c:pt>
              </c:numCache>
            </c:numRef>
          </c:yVal>
          <c:smooth val="0"/>
        </c:ser>
        <c:dLbls>
          <c:showLegendKey val="0"/>
          <c:showVal val="0"/>
          <c:showCatName val="0"/>
          <c:showSerName val="0"/>
          <c:showPercent val="0"/>
          <c:showBubbleSize val="0"/>
        </c:dLbls>
        <c:axId val="1804344664"/>
        <c:axId val="1804347688"/>
      </c:scatterChart>
      <c:valAx>
        <c:axId val="1804344664"/>
        <c:scaling>
          <c:orientation val="minMax"/>
          <c:max val="2050.0"/>
          <c:min val="2010.0"/>
        </c:scaling>
        <c:delete val="0"/>
        <c:axPos val="b"/>
        <c:numFmt formatCode="General" sourceLinked="1"/>
        <c:majorTickMark val="out"/>
        <c:minorTickMark val="none"/>
        <c:tickLblPos val="low"/>
        <c:txPr>
          <a:bodyPr/>
          <a:lstStyle/>
          <a:p>
            <a:pPr>
              <a:defRPr sz="1200"/>
            </a:pPr>
            <a:endParaRPr lang="en-US"/>
          </a:p>
        </c:txPr>
        <c:crossAx val="1804347688"/>
        <c:crosses val="autoZero"/>
        <c:crossBetween val="midCat"/>
      </c:valAx>
      <c:valAx>
        <c:axId val="1804347688"/>
        <c:scaling>
          <c:orientation val="minMax"/>
          <c:max val="0.5"/>
          <c:min val="-0.8"/>
        </c:scaling>
        <c:delete val="0"/>
        <c:axPos val="l"/>
        <c:majorGridlines>
          <c:spPr>
            <a:ln>
              <a:solidFill>
                <a:schemeClr val="bg1">
                  <a:lumMod val="95000"/>
                </a:schemeClr>
              </a:solidFill>
            </a:ln>
          </c:spPr>
        </c:majorGridlines>
        <c:title>
          <c:tx>
            <c:rich>
              <a:bodyPr rot="-5400000" vert="horz"/>
              <a:lstStyle/>
              <a:p>
                <a:pPr>
                  <a:defRPr sz="1200"/>
                </a:pPr>
                <a:r>
                  <a:rPr lang="en-US" sz="1200" dirty="0" smtClean="0"/>
                  <a:t>Relative</a:t>
                </a:r>
                <a:r>
                  <a:rPr lang="en-US" sz="1200" baseline="0" dirty="0" smtClean="0"/>
                  <a:t> to 2010 modeled emissions</a:t>
                </a:r>
                <a:endParaRPr lang="en-US" sz="1200" dirty="0"/>
              </a:p>
            </c:rich>
          </c:tx>
          <c:layout/>
          <c:overlay val="0"/>
        </c:title>
        <c:numFmt formatCode="0%" sourceLinked="1"/>
        <c:majorTickMark val="out"/>
        <c:minorTickMark val="none"/>
        <c:tickLblPos val="nextTo"/>
        <c:txPr>
          <a:bodyPr/>
          <a:lstStyle/>
          <a:p>
            <a:pPr>
              <a:defRPr sz="1200"/>
            </a:pPr>
            <a:endParaRPr lang="en-US"/>
          </a:p>
        </c:txPr>
        <c:crossAx val="1804344664"/>
        <c:crosses val="autoZero"/>
        <c:crossBetween val="midCat"/>
      </c:valAx>
      <c:spPr>
        <a:ln>
          <a:solidFill>
            <a:schemeClr val="bg1">
              <a:lumMod val="50000"/>
            </a:schemeClr>
          </a:solidFill>
        </a:ln>
      </c:spPr>
    </c:plotArea>
    <c:legend>
      <c:legendPos val="r"/>
      <c:layout/>
      <c:overlay val="0"/>
    </c:legend>
    <c:plotVisOnly val="1"/>
    <c:dispBlanksAs val="gap"/>
    <c:showDLblsOverMax val="0"/>
  </c:chart>
  <c:spPr>
    <a:ln>
      <a:solidFill>
        <a:schemeClr val="bg1">
          <a:lumMod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dirty="0"/>
              <a:t>Light </a:t>
            </a:r>
            <a:r>
              <a:rPr lang="en-US" sz="1200" dirty="0" smtClean="0"/>
              <a:t>duty vehicle technology penetrations</a:t>
            </a:r>
            <a:endParaRPr lang="en-US" sz="1200" dirty="0"/>
          </a:p>
        </c:rich>
      </c:tx>
      <c:layout>
        <c:manualLayout>
          <c:xMode val="edge"/>
          <c:yMode val="edge"/>
          <c:x val="0.120998525712668"/>
          <c:y val="0.0281636425785881"/>
        </c:manualLayout>
      </c:layout>
      <c:overlay val="0"/>
      <c:spPr>
        <a:noFill/>
        <a:ln w="25400">
          <a:noFill/>
        </a:ln>
      </c:spPr>
    </c:title>
    <c:autoTitleDeleted val="0"/>
    <c:plotArea>
      <c:layout>
        <c:manualLayout>
          <c:layoutTarget val="inner"/>
          <c:xMode val="edge"/>
          <c:yMode val="edge"/>
          <c:x val="0.129317853631626"/>
          <c:y val="0.106560804724981"/>
          <c:w val="0.541405840365276"/>
          <c:h val="0.790904494993396"/>
        </c:manualLayout>
      </c:layout>
      <c:areaChart>
        <c:grouping val="stacked"/>
        <c:varyColors val="0"/>
        <c:ser>
          <c:idx val="0"/>
          <c:order val="0"/>
          <c:tx>
            <c:strRef>
              <c:f>data!$A$27</c:f>
              <c:strCache>
                <c:ptCount val="1"/>
                <c:pt idx="0">
                  <c:v>Conventional GSL-ICE Vehicles</c:v>
                </c:pt>
              </c:strCache>
            </c:strRef>
          </c:tx>
          <c:spPr>
            <a:solidFill>
              <a:srgbClr val="00008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data!$B$27:$L$27</c:f>
              <c:numCache>
                <c:formatCode>General</c:formatCode>
                <c:ptCount val="11"/>
                <c:pt idx="0">
                  <c:v>2642.79</c:v>
                </c:pt>
                <c:pt idx="1">
                  <c:v>2703.63</c:v>
                </c:pt>
                <c:pt idx="2">
                  <c:v>1937.14</c:v>
                </c:pt>
                <c:pt idx="3">
                  <c:v>1276.32</c:v>
                </c:pt>
                <c:pt idx="4">
                  <c:v>211.41</c:v>
                </c:pt>
                <c:pt idx="5">
                  <c:v>0.0</c:v>
                </c:pt>
                <c:pt idx="6">
                  <c:v>0.0</c:v>
                </c:pt>
                <c:pt idx="7">
                  <c:v>0.0</c:v>
                </c:pt>
                <c:pt idx="8">
                  <c:v>0.0</c:v>
                </c:pt>
                <c:pt idx="9">
                  <c:v>0.0</c:v>
                </c:pt>
                <c:pt idx="10">
                  <c:v>0.0</c:v>
                </c:pt>
              </c:numCache>
            </c:numRef>
          </c:val>
        </c:ser>
        <c:ser>
          <c:idx val="1"/>
          <c:order val="1"/>
          <c:tx>
            <c:strRef>
              <c:f>data!$A$28</c:f>
              <c:strCache>
                <c:ptCount val="1"/>
                <c:pt idx="0">
                  <c:v>Moderate GSL-ICE Vehicles</c:v>
                </c:pt>
              </c:strCache>
            </c:strRef>
          </c:tx>
          <c:spPr>
            <a:solidFill>
              <a:srgbClr val="3366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data!$B$28:$L$28</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2"/>
          <c:order val="2"/>
          <c:tx>
            <c:strRef>
              <c:f>data!$A$29</c:f>
              <c:strCache>
                <c:ptCount val="1"/>
                <c:pt idx="0">
                  <c:v>Advanced GSL-ICE Vehicles</c:v>
                </c:pt>
              </c:strCache>
            </c:strRef>
          </c:tx>
          <c:spPr>
            <a:solidFill>
              <a:srgbClr val="00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data!$B$29:$L$29</c:f>
              <c:numCache>
                <c:formatCode>General</c:formatCode>
                <c:ptCount val="11"/>
                <c:pt idx="0">
                  <c:v>0.0</c:v>
                </c:pt>
                <c:pt idx="1">
                  <c:v>0.0</c:v>
                </c:pt>
                <c:pt idx="2">
                  <c:v>672.22</c:v>
                </c:pt>
                <c:pt idx="3">
                  <c:v>1461.57</c:v>
                </c:pt>
                <c:pt idx="4">
                  <c:v>2688.330000000002</c:v>
                </c:pt>
                <c:pt idx="5">
                  <c:v>3108.29</c:v>
                </c:pt>
                <c:pt idx="6">
                  <c:v>3107.74</c:v>
                </c:pt>
                <c:pt idx="7">
                  <c:v>3063.49</c:v>
                </c:pt>
                <c:pt idx="8">
                  <c:v>3060.98</c:v>
                </c:pt>
                <c:pt idx="9">
                  <c:v>3041.69</c:v>
                </c:pt>
                <c:pt idx="10">
                  <c:v>3020.450000000001</c:v>
                </c:pt>
              </c:numCache>
            </c:numRef>
          </c:val>
        </c:ser>
        <c:ser>
          <c:idx val="3"/>
          <c:order val="3"/>
          <c:tx>
            <c:strRef>
              <c:f>data!$A$30</c:f>
              <c:strCache>
                <c:ptCount val="1"/>
                <c:pt idx="0">
                  <c:v>Hybrid GSL-ELC Vehicles</c:v>
                </c:pt>
              </c:strCache>
            </c:strRef>
          </c:tx>
          <c:spPr>
            <a:pattFill prst="dkUpDiag">
              <a:fgClr>
                <a:srgbClr val="00CCFF"/>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data!$B$30:$L$30</c:f>
              <c:numCache>
                <c:formatCode>General</c:formatCode>
                <c:ptCount val="11"/>
                <c:pt idx="0">
                  <c:v>0.0</c:v>
                </c:pt>
                <c:pt idx="1">
                  <c:v>29.11000000000003</c:v>
                </c:pt>
                <c:pt idx="2">
                  <c:v>29.11000000000003</c:v>
                </c:pt>
                <c:pt idx="3">
                  <c:v>29.11000000000003</c:v>
                </c:pt>
                <c:pt idx="4">
                  <c:v>0.0</c:v>
                </c:pt>
                <c:pt idx="5">
                  <c:v>0.0</c:v>
                </c:pt>
                <c:pt idx="6">
                  <c:v>0.0</c:v>
                </c:pt>
                <c:pt idx="7">
                  <c:v>0.0</c:v>
                </c:pt>
                <c:pt idx="8">
                  <c:v>0.0</c:v>
                </c:pt>
                <c:pt idx="9">
                  <c:v>0.0</c:v>
                </c:pt>
                <c:pt idx="10">
                  <c:v>0.0</c:v>
                </c:pt>
              </c:numCache>
            </c:numRef>
          </c:val>
        </c:ser>
        <c:ser>
          <c:idx val="4"/>
          <c:order val="4"/>
          <c:tx>
            <c:strRef>
              <c:f>data!$A$31</c:f>
              <c:strCache>
                <c:ptCount val="1"/>
                <c:pt idx="0">
                  <c:v>Plugin-10 Hybrid Vehicles</c:v>
                </c:pt>
              </c:strCache>
            </c:strRef>
          </c:tx>
          <c:spPr>
            <a:pattFill prst="ltUpDiag">
              <a:fgClr>
                <a:srgbClr val="00CCFF"/>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data!$B$31:$L$31</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7"/>
          <c:order val="5"/>
          <c:tx>
            <c:strRef>
              <c:f>data!$A$32</c:f>
              <c:strCache>
                <c:ptCount val="1"/>
                <c:pt idx="0">
                  <c:v>Plugin-20 Hybrid Vehicles</c:v>
                </c:pt>
              </c:strCache>
            </c:strRef>
          </c:tx>
          <c:spPr>
            <a:pattFill prst="lgConfetti">
              <a:fgClr>
                <a:srgbClr val="00CCFF"/>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data!$B$32:$L$32</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5"/>
          <c:order val="6"/>
          <c:tx>
            <c:strRef>
              <c:f>data!$A$33</c:f>
              <c:strCache>
                <c:ptCount val="1"/>
                <c:pt idx="0">
                  <c:v>Plugin-40 Hybrid Vehicles</c:v>
                </c:pt>
              </c:strCache>
            </c:strRef>
          </c:tx>
          <c:spPr>
            <a:pattFill prst="pct20">
              <a:fgClr>
                <a:srgbClr val="00CCFF"/>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data!$B$33:$L$33</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6"/>
          <c:order val="7"/>
          <c:tx>
            <c:strRef>
              <c:f>data!$A$34</c:f>
              <c:strCache>
                <c:ptCount val="1"/>
                <c:pt idx="0">
                  <c:v>E85-ICE Vehicles</c:v>
                </c:pt>
              </c:strCache>
            </c:strRef>
          </c:tx>
          <c:spPr>
            <a:solidFill>
              <a:srgbClr val="008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data!$B$34:$L$34</c:f>
              <c:numCache>
                <c:formatCode>General</c:formatCode>
                <c:ptCount val="11"/>
                <c:pt idx="0">
                  <c:v>7.87</c:v>
                </c:pt>
                <c:pt idx="1">
                  <c:v>5.52</c:v>
                </c:pt>
                <c:pt idx="2">
                  <c:v>3.24</c:v>
                </c:pt>
                <c:pt idx="3">
                  <c:v>1.25</c:v>
                </c:pt>
                <c:pt idx="4">
                  <c:v>0.620000000000002</c:v>
                </c:pt>
                <c:pt idx="5">
                  <c:v>0.0</c:v>
                </c:pt>
                <c:pt idx="6">
                  <c:v>0.0</c:v>
                </c:pt>
                <c:pt idx="7">
                  <c:v>0.0</c:v>
                </c:pt>
                <c:pt idx="8">
                  <c:v>0.0</c:v>
                </c:pt>
                <c:pt idx="9">
                  <c:v>0.0</c:v>
                </c:pt>
                <c:pt idx="10">
                  <c:v>0.0</c:v>
                </c:pt>
              </c:numCache>
            </c:numRef>
          </c:val>
        </c:ser>
        <c:ser>
          <c:idx val="7"/>
          <c:order val="8"/>
          <c:tx>
            <c:strRef>
              <c:f>data!$A$35</c:f>
              <c:strCache>
                <c:ptCount val="1"/>
                <c:pt idx="0">
                  <c:v>Moderate E85-ICE Vehicles</c:v>
                </c:pt>
              </c:strCache>
            </c:strRef>
          </c:tx>
          <c:spPr>
            <a:solidFill>
              <a:srgbClr val="3399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data!$B$35:$L$35</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8"/>
          <c:order val="9"/>
          <c:tx>
            <c:strRef>
              <c:f>data!$A$36</c:f>
              <c:strCache>
                <c:ptCount val="1"/>
                <c:pt idx="0">
                  <c:v>Advanced E85-ICE Vehicles</c:v>
                </c:pt>
              </c:strCache>
            </c:strRef>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data!$B$36:$L$36</c:f>
              <c:numCache>
                <c:formatCode>General</c:formatCode>
                <c:ptCount val="11"/>
                <c:pt idx="0">
                  <c:v>0.0</c:v>
                </c:pt>
                <c:pt idx="1">
                  <c:v>0.0</c:v>
                </c:pt>
                <c:pt idx="2">
                  <c:v>143.15</c:v>
                </c:pt>
                <c:pt idx="3">
                  <c:v>252.25</c:v>
                </c:pt>
                <c:pt idx="4">
                  <c:v>252.25</c:v>
                </c:pt>
                <c:pt idx="5">
                  <c:v>179.89</c:v>
                </c:pt>
                <c:pt idx="6">
                  <c:v>70.79</c:v>
                </c:pt>
                <c:pt idx="7">
                  <c:v>70.79</c:v>
                </c:pt>
                <c:pt idx="8">
                  <c:v>0.0</c:v>
                </c:pt>
                <c:pt idx="9">
                  <c:v>0.0</c:v>
                </c:pt>
                <c:pt idx="10">
                  <c:v>0.0</c:v>
                </c:pt>
              </c:numCache>
            </c:numRef>
          </c:val>
        </c:ser>
        <c:ser>
          <c:idx val="9"/>
          <c:order val="10"/>
          <c:tx>
            <c:strRef>
              <c:f>data!$A$37</c:f>
              <c:strCache>
                <c:ptCount val="1"/>
                <c:pt idx="0">
                  <c:v>Hybrid E85-ELC Vehicles</c:v>
                </c:pt>
              </c:strCache>
            </c:strRef>
          </c:tx>
          <c:spPr>
            <a:pattFill prst="dkUpDiag">
              <a:fgClr>
                <a:srgbClr val="00FF00"/>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data!$B$37:$L$37</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0"/>
          <c:order val="11"/>
          <c:tx>
            <c:strRef>
              <c:f>data!$A$38</c:f>
              <c:strCache>
                <c:ptCount val="1"/>
                <c:pt idx="0">
                  <c:v>Plugin-10 E85 Hybrid Vehicles</c:v>
                </c:pt>
              </c:strCache>
            </c:strRef>
          </c:tx>
          <c:spPr>
            <a:pattFill prst="ltUpDiag">
              <a:fgClr>
                <a:srgbClr val="00FF00"/>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data!$B$38:$L$38</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9"/>
          <c:order val="12"/>
          <c:tx>
            <c:strRef>
              <c:f>data!$A$39</c:f>
              <c:strCache>
                <c:ptCount val="1"/>
                <c:pt idx="0">
                  <c:v>Plugin-20 E85 Hybrid Vehicles</c:v>
                </c:pt>
              </c:strCache>
            </c:strRef>
          </c:tx>
          <c:spPr>
            <a:pattFill prst="lgConfetti">
              <a:fgClr>
                <a:srgbClr val="00FF00"/>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data!$B$39:$L$39</c:f>
              <c:numCache>
                <c:formatCode>General</c:formatCode>
                <c:ptCount val="11"/>
                <c:pt idx="0">
                  <c:v>0.0</c:v>
                </c:pt>
                <c:pt idx="1">
                  <c:v>0.0</c:v>
                </c:pt>
                <c:pt idx="2">
                  <c:v>0.0</c:v>
                </c:pt>
                <c:pt idx="3">
                  <c:v>0.0</c:v>
                </c:pt>
                <c:pt idx="4">
                  <c:v>147.79</c:v>
                </c:pt>
                <c:pt idx="5">
                  <c:v>222.8800000000005</c:v>
                </c:pt>
                <c:pt idx="6">
                  <c:v>363.61</c:v>
                </c:pt>
                <c:pt idx="7">
                  <c:v>349.4</c:v>
                </c:pt>
                <c:pt idx="8">
                  <c:v>422.57</c:v>
                </c:pt>
                <c:pt idx="9">
                  <c:v>477.7199999999997</c:v>
                </c:pt>
                <c:pt idx="10">
                  <c:v>533.54</c:v>
                </c:pt>
              </c:numCache>
            </c:numRef>
          </c:val>
        </c:ser>
        <c:ser>
          <c:idx val="11"/>
          <c:order val="13"/>
          <c:tx>
            <c:strRef>
              <c:f>data!$A$40</c:f>
              <c:strCache>
                <c:ptCount val="1"/>
                <c:pt idx="0">
                  <c:v>Plugin-40 E85 Hybrid Vehicles</c:v>
                </c:pt>
              </c:strCache>
            </c:strRef>
          </c:tx>
          <c:spPr>
            <a:pattFill prst="pct20">
              <a:fgClr>
                <a:srgbClr val="00FF00"/>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data!$B$40:$L$40</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2"/>
          <c:order val="14"/>
          <c:tx>
            <c:strRef>
              <c:f>data!$A$41</c:f>
              <c:strCache>
                <c:ptCount val="1"/>
                <c:pt idx="0">
                  <c:v>DSL-ICE Vehicles</c:v>
                </c:pt>
              </c:strCache>
            </c:strRef>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data!$B$41:$L$41</c:f>
              <c:numCache>
                <c:formatCode>General</c:formatCode>
                <c:ptCount val="11"/>
                <c:pt idx="0">
                  <c:v>19.2</c:v>
                </c:pt>
                <c:pt idx="1">
                  <c:v>50.7</c:v>
                </c:pt>
                <c:pt idx="2">
                  <c:v>81.28</c:v>
                </c:pt>
                <c:pt idx="3">
                  <c:v>114.9400000000003</c:v>
                </c:pt>
                <c:pt idx="4">
                  <c:v>136.78</c:v>
                </c:pt>
                <c:pt idx="5">
                  <c:v>157.63</c:v>
                </c:pt>
                <c:pt idx="6">
                  <c:v>170.3500000000005</c:v>
                </c:pt>
                <c:pt idx="7">
                  <c:v>176.56</c:v>
                </c:pt>
                <c:pt idx="8">
                  <c:v>182.75</c:v>
                </c:pt>
                <c:pt idx="9">
                  <c:v>188.97</c:v>
                </c:pt>
                <c:pt idx="10">
                  <c:v>195.15</c:v>
                </c:pt>
              </c:numCache>
            </c:numRef>
          </c:val>
        </c:ser>
        <c:ser>
          <c:idx val="13"/>
          <c:order val="15"/>
          <c:tx>
            <c:strRef>
              <c:f>data!$A$42</c:f>
              <c:strCache>
                <c:ptCount val="1"/>
                <c:pt idx="0">
                  <c:v>Hybrid DSL-ELC Vehicles</c:v>
                </c:pt>
              </c:strCache>
            </c:strRef>
          </c:tx>
          <c:spPr>
            <a:pattFill prst="dkUpDiag">
              <a:fgClr>
                <a:srgbClr val="FF0000"/>
              </a:fgClr>
              <a:bgClr>
                <a:srgbClr val="FFFFFF"/>
              </a:bgClr>
            </a:patt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data!$B$42:$L$42</c:f>
              <c:numCache>
                <c:formatCode>General</c:formatCode>
                <c:ptCount val="11"/>
                <c:pt idx="0">
                  <c:v>0.0</c:v>
                </c:pt>
                <c:pt idx="1">
                  <c:v>0.0</c:v>
                </c:pt>
                <c:pt idx="2">
                  <c:v>42.39</c:v>
                </c:pt>
                <c:pt idx="3">
                  <c:v>54.86</c:v>
                </c:pt>
                <c:pt idx="4">
                  <c:v>75.52</c:v>
                </c:pt>
                <c:pt idx="5">
                  <c:v>33.13</c:v>
                </c:pt>
                <c:pt idx="6">
                  <c:v>20.65000000000003</c:v>
                </c:pt>
                <c:pt idx="7">
                  <c:v>0.0</c:v>
                </c:pt>
                <c:pt idx="8">
                  <c:v>0.0</c:v>
                </c:pt>
                <c:pt idx="9">
                  <c:v>0.0</c:v>
                </c:pt>
                <c:pt idx="10">
                  <c:v>0.0</c:v>
                </c:pt>
              </c:numCache>
            </c:numRef>
          </c:val>
        </c:ser>
        <c:ser>
          <c:idx val="14"/>
          <c:order val="16"/>
          <c:tx>
            <c:strRef>
              <c:f>data!$A$43</c:f>
              <c:strCache>
                <c:ptCount val="1"/>
                <c:pt idx="0">
                  <c:v>CNG-ICE Vehicles</c:v>
                </c:pt>
              </c:strCache>
            </c:strRef>
          </c:tx>
          <c:spPr>
            <a:solidFill>
              <a:srgbClr val="C0C0C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data!$B$43:$L$43</c:f>
              <c:numCache>
                <c:formatCode>General</c:formatCode>
                <c:ptCount val="11"/>
                <c:pt idx="0">
                  <c:v>0.0</c:v>
                </c:pt>
                <c:pt idx="1">
                  <c:v>1.129999999999995</c:v>
                </c:pt>
                <c:pt idx="2">
                  <c:v>1.129999999999995</c:v>
                </c:pt>
                <c:pt idx="3">
                  <c:v>1.129999999999995</c:v>
                </c:pt>
                <c:pt idx="4">
                  <c:v>0.0</c:v>
                </c:pt>
                <c:pt idx="5">
                  <c:v>0.0</c:v>
                </c:pt>
                <c:pt idx="6">
                  <c:v>0.0</c:v>
                </c:pt>
                <c:pt idx="7">
                  <c:v>0.0</c:v>
                </c:pt>
                <c:pt idx="8">
                  <c:v>0.0</c:v>
                </c:pt>
                <c:pt idx="9">
                  <c:v>0.0</c:v>
                </c:pt>
                <c:pt idx="10">
                  <c:v>0.0</c:v>
                </c:pt>
              </c:numCache>
            </c:numRef>
          </c:val>
        </c:ser>
        <c:ser>
          <c:idx val="16"/>
          <c:order val="17"/>
          <c:tx>
            <c:strRef>
              <c:f>data!$A$45</c:f>
              <c:strCache>
                <c:ptCount val="1"/>
                <c:pt idx="0">
                  <c:v>LPG-ICE Vehicles</c:v>
                </c:pt>
              </c:strCache>
            </c:strRef>
          </c:tx>
          <c:spPr>
            <a:solidFill>
              <a:srgbClr val="9933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data!$B$45:$L$45</c:f>
              <c:numCache>
                <c:formatCode>General</c:formatCode>
                <c:ptCount val="11"/>
                <c:pt idx="0">
                  <c:v>11.02</c:v>
                </c:pt>
                <c:pt idx="1">
                  <c:v>7.73</c:v>
                </c:pt>
                <c:pt idx="2">
                  <c:v>4.53</c:v>
                </c:pt>
                <c:pt idx="3">
                  <c:v>1.76</c:v>
                </c:pt>
                <c:pt idx="4">
                  <c:v>0.88</c:v>
                </c:pt>
                <c:pt idx="5">
                  <c:v>0.0</c:v>
                </c:pt>
                <c:pt idx="6">
                  <c:v>0.0</c:v>
                </c:pt>
                <c:pt idx="7">
                  <c:v>0.0</c:v>
                </c:pt>
                <c:pt idx="8">
                  <c:v>0.0</c:v>
                </c:pt>
                <c:pt idx="9">
                  <c:v>0.0</c:v>
                </c:pt>
                <c:pt idx="10">
                  <c:v>0.0</c:v>
                </c:pt>
              </c:numCache>
            </c:numRef>
          </c:val>
        </c:ser>
        <c:ser>
          <c:idx val="15"/>
          <c:order val="18"/>
          <c:tx>
            <c:strRef>
              <c:f>data!$A$44</c:f>
              <c:strCache>
                <c:ptCount val="1"/>
                <c:pt idx="0">
                  <c:v>Electric Vehicles</c:v>
                </c:pt>
              </c:strCache>
            </c:strRef>
          </c:tx>
          <c:spPr>
            <a:solidFill>
              <a:srgbClr val="FF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data!$B$44:$L$44</c:f>
              <c:numCache>
                <c:formatCode>General</c:formatCode>
                <c:ptCount val="11"/>
                <c:pt idx="0">
                  <c:v>1.920000000000002</c:v>
                </c:pt>
                <c:pt idx="1">
                  <c:v>1.35</c:v>
                </c:pt>
                <c:pt idx="2">
                  <c:v>0.78</c:v>
                </c:pt>
                <c:pt idx="3">
                  <c:v>0.3</c:v>
                </c:pt>
                <c:pt idx="4">
                  <c:v>42.11</c:v>
                </c:pt>
                <c:pt idx="5">
                  <c:v>192.15</c:v>
                </c:pt>
                <c:pt idx="6">
                  <c:v>473.57</c:v>
                </c:pt>
                <c:pt idx="7">
                  <c:v>698.7900000000005</c:v>
                </c:pt>
                <c:pt idx="8">
                  <c:v>845.13</c:v>
                </c:pt>
                <c:pt idx="9">
                  <c:v>955.4399999999995</c:v>
                </c:pt>
                <c:pt idx="10">
                  <c:v>1067.07</c:v>
                </c:pt>
              </c:numCache>
            </c:numRef>
          </c:val>
        </c:ser>
        <c:ser>
          <c:idx val="18"/>
          <c:order val="19"/>
          <c:tx>
            <c:strRef>
              <c:f>data!$A$47</c:f>
              <c:strCache>
                <c:ptCount val="1"/>
                <c:pt idx="0">
                  <c:v>H2-Fuel Cell Vehicles</c:v>
                </c:pt>
              </c:strCache>
            </c:strRef>
          </c:tx>
          <c:spPr>
            <a:solidFill>
              <a:srgbClr val="FF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data!$B$47:$L$47</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dLbls>
          <c:showLegendKey val="0"/>
          <c:showVal val="0"/>
          <c:showCatName val="0"/>
          <c:showSerName val="0"/>
          <c:showPercent val="0"/>
          <c:showBubbleSize val="0"/>
        </c:dLbls>
        <c:axId val="1803364856"/>
        <c:axId val="1803368136"/>
      </c:areaChart>
      <c:catAx>
        <c:axId val="180336485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803368136"/>
        <c:crosses val="autoZero"/>
        <c:auto val="1"/>
        <c:lblAlgn val="ctr"/>
        <c:lblOffset val="100"/>
        <c:tickLblSkip val="1"/>
        <c:tickMarkSkip val="1"/>
        <c:noMultiLvlLbl val="0"/>
      </c:catAx>
      <c:valAx>
        <c:axId val="1803368136"/>
        <c:scaling>
          <c:orientation val="minMax"/>
          <c:max val="5000.0"/>
        </c:scaling>
        <c:delete val="0"/>
        <c:axPos val="l"/>
        <c:majorGridlines>
          <c:spPr>
            <a:ln w="3175">
              <a:solidFill>
                <a:schemeClr val="bg1">
                  <a:lumMod val="95000"/>
                </a:schemeClr>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dirty="0"/>
                  <a:t>Quantity (</a:t>
                </a:r>
                <a:r>
                  <a:rPr lang="en-US" dirty="0" err="1"/>
                  <a:t>bln</a:t>
                </a:r>
                <a:r>
                  <a:rPr lang="en-US" dirty="0"/>
                  <a:t>-VMT)</a:t>
                </a:r>
              </a:p>
            </c:rich>
          </c:tx>
          <c:layout>
            <c:manualLayout>
              <c:xMode val="edge"/>
              <c:yMode val="edge"/>
              <c:x val="0.00732620890099474"/>
              <c:y val="0.378948741800545"/>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03364856"/>
        <c:crosses val="autoZero"/>
        <c:crossBetween val="midCat"/>
      </c:valAx>
      <c:spPr>
        <a:solidFill>
          <a:srgbClr val="FFFFFF"/>
        </a:solidFill>
        <a:ln w="12700">
          <a:solidFill>
            <a:srgbClr val="808080"/>
          </a:solidFill>
          <a:prstDash val="solid"/>
        </a:ln>
      </c:spPr>
    </c:plotArea>
    <c:legend>
      <c:legendPos val="r"/>
      <c:layout>
        <c:manualLayout>
          <c:xMode val="edge"/>
          <c:yMode val="edge"/>
          <c:x val="0.703053286381303"/>
          <c:y val="0.0329957944240649"/>
          <c:w val="0.275930595511996"/>
          <c:h val="0.944237892611109"/>
        </c:manualLayout>
      </c:layout>
      <c:overlay val="0"/>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3"/>
          <c:order val="0"/>
          <c:tx>
            <c:strRef>
              <c:f>EmisTrendsComparo!$C$48</c:f>
              <c:strCache>
                <c:ptCount val="1"/>
                <c:pt idx="0">
                  <c:v>CO2</c:v>
                </c:pt>
              </c:strCache>
            </c:strRef>
          </c:tx>
          <c:spPr>
            <a:ln w="38100">
              <a:solidFill>
                <a:schemeClr val="tx1"/>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EmisTrendsComparo!$D$48:$M$48</c:f>
              <c:numCache>
                <c:formatCode>0%</c:formatCode>
                <c:ptCount val="10"/>
                <c:pt idx="0">
                  <c:v>0.0</c:v>
                </c:pt>
                <c:pt idx="1">
                  <c:v>-0.0421855476884634</c:v>
                </c:pt>
                <c:pt idx="2">
                  <c:v>-0.0843710953769266</c:v>
                </c:pt>
                <c:pt idx="3">
                  <c:v>-0.126554907677357</c:v>
                </c:pt>
                <c:pt idx="4">
                  <c:v>-0.168736984589756</c:v>
                </c:pt>
                <c:pt idx="5">
                  <c:v>-0.210922532278217</c:v>
                </c:pt>
                <c:pt idx="6">
                  <c:v>-0.253109815354714</c:v>
                </c:pt>
                <c:pt idx="7">
                  <c:v>-0.295293627655144</c:v>
                </c:pt>
                <c:pt idx="8">
                  <c:v>-0.337477439955578</c:v>
                </c:pt>
                <c:pt idx="9">
                  <c:v>-0.337475704567546</c:v>
                </c:pt>
              </c:numCache>
            </c:numRef>
          </c:yVal>
          <c:smooth val="0"/>
        </c:ser>
        <c:ser>
          <c:idx val="5"/>
          <c:order val="1"/>
          <c:tx>
            <c:strRef>
              <c:f>EmisTrendsComparo!$C$50</c:f>
              <c:strCache>
                <c:ptCount val="1"/>
                <c:pt idx="0">
                  <c:v>NOX</c:v>
                </c:pt>
              </c:strCache>
            </c:strRef>
          </c:tx>
          <c:spPr>
            <a:ln w="38100">
              <a:solidFill>
                <a:srgbClr val="0070C0"/>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EmisTrendsComparo!$D$50:$M$50</c:f>
              <c:numCache>
                <c:formatCode>0%</c:formatCode>
                <c:ptCount val="10"/>
                <c:pt idx="0">
                  <c:v>0.0</c:v>
                </c:pt>
                <c:pt idx="1">
                  <c:v>-0.0986609687434015</c:v>
                </c:pt>
                <c:pt idx="2">
                  <c:v>-0.244376820987029</c:v>
                </c:pt>
                <c:pt idx="3">
                  <c:v>-0.422144214939399</c:v>
                </c:pt>
                <c:pt idx="4">
                  <c:v>-0.515161751388074</c:v>
                </c:pt>
                <c:pt idx="5">
                  <c:v>-0.539499686074138</c:v>
                </c:pt>
                <c:pt idx="6">
                  <c:v>-0.534937634358829</c:v>
                </c:pt>
                <c:pt idx="7">
                  <c:v>-0.562358407860592</c:v>
                </c:pt>
                <c:pt idx="8">
                  <c:v>-0.572893731030632</c:v>
                </c:pt>
                <c:pt idx="9">
                  <c:v>-0.564823521582764</c:v>
                </c:pt>
              </c:numCache>
            </c:numRef>
          </c:yVal>
          <c:smooth val="0"/>
        </c:ser>
        <c:ser>
          <c:idx val="9"/>
          <c:order val="2"/>
          <c:tx>
            <c:strRef>
              <c:f>EmisTrendsComparo!$C$54</c:f>
              <c:strCache>
                <c:ptCount val="1"/>
                <c:pt idx="0">
                  <c:v>SO2</c:v>
                </c:pt>
              </c:strCache>
            </c:strRef>
          </c:tx>
          <c:spPr>
            <a:ln w="38100">
              <a:solidFill>
                <a:srgbClr val="F5E200"/>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EmisTrendsComparo!$D$54:$M$54</c:f>
              <c:numCache>
                <c:formatCode>0%</c:formatCode>
                <c:ptCount val="10"/>
                <c:pt idx="0">
                  <c:v>0.0</c:v>
                </c:pt>
                <c:pt idx="1">
                  <c:v>-0.20925630805935</c:v>
                </c:pt>
                <c:pt idx="2">
                  <c:v>-0.603245844461213</c:v>
                </c:pt>
                <c:pt idx="3">
                  <c:v>-0.596985531930882</c:v>
                </c:pt>
                <c:pt idx="4">
                  <c:v>-0.667976442814964</c:v>
                </c:pt>
                <c:pt idx="5">
                  <c:v>-0.55967726280789</c:v>
                </c:pt>
                <c:pt idx="6">
                  <c:v>-0.649220552735976</c:v>
                </c:pt>
                <c:pt idx="7">
                  <c:v>-0.601107413124277</c:v>
                </c:pt>
                <c:pt idx="8">
                  <c:v>-0.591216776823537</c:v>
                </c:pt>
                <c:pt idx="9">
                  <c:v>-0.986004702670379</c:v>
                </c:pt>
              </c:numCache>
            </c:numRef>
          </c:yVal>
          <c:smooth val="0"/>
        </c:ser>
        <c:ser>
          <c:idx val="2"/>
          <c:order val="3"/>
          <c:tx>
            <c:strRef>
              <c:f>EmisTrendsComparo!$C$47</c:f>
              <c:strCache>
                <c:ptCount val="1"/>
                <c:pt idx="0">
                  <c:v>CM</c:v>
                </c:pt>
              </c:strCache>
            </c:strRef>
          </c:tx>
          <c:spPr>
            <a:ln w="38100">
              <a:solidFill>
                <a:srgbClr val="FF6699"/>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EmisTrendsComparo!$D$47:$M$47</c:f>
              <c:numCache>
                <c:formatCode>0%</c:formatCode>
                <c:ptCount val="10"/>
                <c:pt idx="0">
                  <c:v>0.0</c:v>
                </c:pt>
                <c:pt idx="1">
                  <c:v>-0.23662150443889</c:v>
                </c:pt>
                <c:pt idx="2">
                  <c:v>-0.339112668233473</c:v>
                </c:pt>
                <c:pt idx="3">
                  <c:v>-0.401018660870776</c:v>
                </c:pt>
                <c:pt idx="4">
                  <c:v>-0.432724071015055</c:v>
                </c:pt>
                <c:pt idx="5">
                  <c:v>-0.431427302299919</c:v>
                </c:pt>
                <c:pt idx="6">
                  <c:v>-0.429881618784918</c:v>
                </c:pt>
                <c:pt idx="7">
                  <c:v>-0.438674448598824</c:v>
                </c:pt>
                <c:pt idx="8">
                  <c:v>-0.442282543315315</c:v>
                </c:pt>
                <c:pt idx="9">
                  <c:v>-0.439014074215129</c:v>
                </c:pt>
              </c:numCache>
            </c:numRef>
          </c:yVal>
          <c:smooth val="0"/>
        </c:ser>
        <c:ser>
          <c:idx val="10"/>
          <c:order val="4"/>
          <c:tx>
            <c:strRef>
              <c:f>EmisTrendsComparo!$C$55</c:f>
              <c:strCache>
                <c:ptCount val="1"/>
                <c:pt idx="0">
                  <c:v>VOC</c:v>
                </c:pt>
              </c:strCache>
            </c:strRef>
          </c:tx>
          <c:spPr>
            <a:ln w="38100">
              <a:solidFill>
                <a:schemeClr val="accent4">
                  <a:lumMod val="75000"/>
                </a:schemeClr>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EmisTrendsComparo!$D$55:$M$55</c:f>
              <c:numCache>
                <c:formatCode>0%</c:formatCode>
                <c:ptCount val="10"/>
                <c:pt idx="0">
                  <c:v>0.0</c:v>
                </c:pt>
                <c:pt idx="1">
                  <c:v>-0.217257205608436</c:v>
                </c:pt>
                <c:pt idx="2">
                  <c:v>-0.406444655200047</c:v>
                </c:pt>
                <c:pt idx="3">
                  <c:v>-0.511975851261426</c:v>
                </c:pt>
                <c:pt idx="4">
                  <c:v>-0.570440388712719</c:v>
                </c:pt>
                <c:pt idx="5">
                  <c:v>-0.58616255211603</c:v>
                </c:pt>
                <c:pt idx="6">
                  <c:v>-0.589249450269418</c:v>
                </c:pt>
                <c:pt idx="7">
                  <c:v>-0.603978551968916</c:v>
                </c:pt>
                <c:pt idx="8">
                  <c:v>-0.615583975451931</c:v>
                </c:pt>
                <c:pt idx="9">
                  <c:v>-0.623712369397931</c:v>
                </c:pt>
              </c:numCache>
            </c:numRef>
          </c:yVal>
          <c:smooth val="0"/>
        </c:ser>
        <c:ser>
          <c:idx val="7"/>
          <c:order val="5"/>
          <c:tx>
            <c:strRef>
              <c:f>EmisTrendsComparo!$C$52</c:f>
              <c:strCache>
                <c:ptCount val="1"/>
                <c:pt idx="0">
                  <c:v>PM10</c:v>
                </c:pt>
              </c:strCache>
            </c:strRef>
          </c:tx>
          <c:spPr>
            <a:ln w="38100">
              <a:solidFill>
                <a:srgbClr val="FF0000"/>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EmisTrendsComparo!$D$52:$M$52</c:f>
              <c:numCache>
                <c:formatCode>0%</c:formatCode>
                <c:ptCount val="10"/>
                <c:pt idx="0">
                  <c:v>0.0</c:v>
                </c:pt>
                <c:pt idx="1">
                  <c:v>-0.0678795559695224</c:v>
                </c:pt>
                <c:pt idx="2">
                  <c:v>-0.171550289352737</c:v>
                </c:pt>
                <c:pt idx="3">
                  <c:v>-0.215869356094732</c:v>
                </c:pt>
                <c:pt idx="4">
                  <c:v>-0.255745064207296</c:v>
                </c:pt>
                <c:pt idx="5">
                  <c:v>-0.126643355575575</c:v>
                </c:pt>
                <c:pt idx="6">
                  <c:v>-0.152242292834133</c:v>
                </c:pt>
                <c:pt idx="7">
                  <c:v>-0.151868195629935</c:v>
                </c:pt>
                <c:pt idx="8">
                  <c:v>-0.17303140889588</c:v>
                </c:pt>
                <c:pt idx="9">
                  <c:v>-0.134026049380831</c:v>
                </c:pt>
              </c:numCache>
            </c:numRef>
          </c:yVal>
          <c:smooth val="0"/>
        </c:ser>
        <c:ser>
          <c:idx val="8"/>
          <c:order val="6"/>
          <c:tx>
            <c:strRef>
              <c:f>EmisTrendsComparo!$C$53</c:f>
              <c:strCache>
                <c:ptCount val="1"/>
                <c:pt idx="0">
                  <c:v>PM25</c:v>
                </c:pt>
              </c:strCache>
            </c:strRef>
          </c:tx>
          <c:spPr>
            <a:ln w="19050">
              <a:solidFill>
                <a:srgbClr val="FF0000"/>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EmisTrendsComparo!$D$53:$M$53</c:f>
              <c:numCache>
                <c:formatCode>0%</c:formatCode>
                <c:ptCount val="10"/>
                <c:pt idx="0">
                  <c:v>0.0</c:v>
                </c:pt>
                <c:pt idx="1">
                  <c:v>-0.0675652667423385</c:v>
                </c:pt>
                <c:pt idx="2">
                  <c:v>-0.169277336360198</c:v>
                </c:pt>
                <c:pt idx="3">
                  <c:v>-0.258787362845254</c:v>
                </c:pt>
                <c:pt idx="4">
                  <c:v>-0.311852062050704</c:v>
                </c:pt>
                <c:pt idx="5">
                  <c:v>-0.275141884222475</c:v>
                </c:pt>
                <c:pt idx="6">
                  <c:v>-0.289831630722664</c:v>
                </c:pt>
                <c:pt idx="7">
                  <c:v>-0.324574347332581</c:v>
                </c:pt>
                <c:pt idx="8">
                  <c:v>-0.354493000378358</c:v>
                </c:pt>
                <c:pt idx="9">
                  <c:v>-0.355486189935685</c:v>
                </c:pt>
              </c:numCache>
            </c:numRef>
          </c:yVal>
          <c:smooth val="0"/>
        </c:ser>
        <c:ser>
          <c:idx val="1"/>
          <c:order val="7"/>
          <c:tx>
            <c:strRef>
              <c:f>EmisTrendsComparo!$C$46</c:f>
              <c:strCache>
                <c:ptCount val="1"/>
                <c:pt idx="0">
                  <c:v>CH4</c:v>
                </c:pt>
              </c:strCache>
            </c:strRef>
          </c:tx>
          <c:spPr>
            <a:ln w="38100">
              <a:solidFill>
                <a:srgbClr val="00B0F0"/>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EmisTrendsComparo!$D$46:$M$46</c:f>
              <c:numCache>
                <c:formatCode>0%</c:formatCode>
                <c:ptCount val="10"/>
                <c:pt idx="0">
                  <c:v>0.0</c:v>
                </c:pt>
                <c:pt idx="1">
                  <c:v>-0.0405490196078434</c:v>
                </c:pt>
                <c:pt idx="2">
                  <c:v>-0.0032941176470591</c:v>
                </c:pt>
                <c:pt idx="3">
                  <c:v>0.0422745098039213</c:v>
                </c:pt>
                <c:pt idx="4">
                  <c:v>0.0476078431372548</c:v>
                </c:pt>
                <c:pt idx="5">
                  <c:v>0.0951372549019607</c:v>
                </c:pt>
                <c:pt idx="6">
                  <c:v>0.0902745098039214</c:v>
                </c:pt>
                <c:pt idx="7">
                  <c:v>0.0946666666666677</c:v>
                </c:pt>
                <c:pt idx="8">
                  <c:v>0.14956862745098</c:v>
                </c:pt>
                <c:pt idx="9">
                  <c:v>0.226980392156865</c:v>
                </c:pt>
              </c:numCache>
            </c:numRef>
          </c:yVal>
          <c:smooth val="0"/>
        </c:ser>
        <c:ser>
          <c:idx val="4"/>
          <c:order val="8"/>
          <c:tx>
            <c:strRef>
              <c:f>EmisTrendsComparo!$C$49</c:f>
              <c:strCache>
                <c:ptCount val="1"/>
                <c:pt idx="0">
                  <c:v>N2O</c:v>
                </c:pt>
              </c:strCache>
            </c:strRef>
          </c:tx>
          <c:spPr>
            <a:ln w="38100">
              <a:solidFill>
                <a:srgbClr val="00B050"/>
              </a:solidFill>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EmisTrendsComparo!$D$49:$M$49</c:f>
              <c:numCache>
                <c:formatCode>0%</c:formatCode>
                <c:ptCount val="10"/>
                <c:pt idx="0">
                  <c:v>0.0</c:v>
                </c:pt>
                <c:pt idx="1">
                  <c:v>-0.0752180879473029</c:v>
                </c:pt>
                <c:pt idx="2">
                  <c:v>-0.078066583585544</c:v>
                </c:pt>
                <c:pt idx="3">
                  <c:v>-0.124977746127826</c:v>
                </c:pt>
                <c:pt idx="4">
                  <c:v>-0.158714616343244</c:v>
                </c:pt>
                <c:pt idx="5">
                  <c:v>-0.123464482820011</c:v>
                </c:pt>
                <c:pt idx="6">
                  <c:v>-0.147765711233755</c:v>
                </c:pt>
                <c:pt idx="7">
                  <c:v>-0.148299804165927</c:v>
                </c:pt>
                <c:pt idx="8">
                  <c:v>-0.143136905821613</c:v>
                </c:pt>
                <c:pt idx="9">
                  <c:v>-0.102100765533204</c:v>
                </c:pt>
              </c:numCache>
            </c:numRef>
          </c:yVal>
          <c:smooth val="0"/>
        </c:ser>
        <c:ser>
          <c:idx val="0"/>
          <c:order val="9"/>
          <c:tx>
            <c:strRef>
              <c:f>EmisTrendsComparo!$C$45</c:f>
              <c:strCache>
                <c:ptCount val="1"/>
                <c:pt idx="0">
                  <c:v>BC</c:v>
                </c:pt>
              </c:strCache>
            </c:strRef>
          </c:tx>
          <c:spPr>
            <a:ln w="38100">
              <a:solidFill>
                <a:schemeClr val="tx1">
                  <a:lumMod val="50000"/>
                  <a:lumOff val="50000"/>
                </a:schemeClr>
              </a:solidFill>
              <a:prstDash val="lgDash"/>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EmisTrendsComparo!$D$45:$M$45</c:f>
              <c:numCache>
                <c:formatCode>0%</c:formatCode>
                <c:ptCount val="10"/>
                <c:pt idx="0">
                  <c:v>0.0</c:v>
                </c:pt>
                <c:pt idx="1">
                  <c:v>-0.0823624858023682</c:v>
                </c:pt>
                <c:pt idx="2">
                  <c:v>-0.255752068797663</c:v>
                </c:pt>
                <c:pt idx="3">
                  <c:v>-0.48794418302775</c:v>
                </c:pt>
                <c:pt idx="4">
                  <c:v>-0.599286061982792</c:v>
                </c:pt>
                <c:pt idx="5">
                  <c:v>-0.671718319000493</c:v>
                </c:pt>
                <c:pt idx="6">
                  <c:v>-0.673470712315438</c:v>
                </c:pt>
                <c:pt idx="7">
                  <c:v>-0.735842933636221</c:v>
                </c:pt>
                <c:pt idx="8">
                  <c:v>-0.762810319649528</c:v>
                </c:pt>
                <c:pt idx="9">
                  <c:v>-0.792341392179138</c:v>
                </c:pt>
              </c:numCache>
            </c:numRef>
          </c:yVal>
          <c:smooth val="0"/>
        </c:ser>
        <c:ser>
          <c:idx val="6"/>
          <c:order val="10"/>
          <c:tx>
            <c:strRef>
              <c:f>EmisTrendsComparo!$C$51</c:f>
              <c:strCache>
                <c:ptCount val="1"/>
                <c:pt idx="0">
                  <c:v>OC</c:v>
                </c:pt>
              </c:strCache>
            </c:strRef>
          </c:tx>
          <c:spPr>
            <a:ln w="38100">
              <a:solidFill>
                <a:prstClr val="black">
                  <a:lumMod val="50000"/>
                  <a:lumOff val="50000"/>
                </a:prstClr>
              </a:solidFill>
              <a:prstDash val="sysDash"/>
            </a:ln>
          </c:spPr>
          <c:marker>
            <c:symbol val="none"/>
          </c:marker>
          <c:xVal>
            <c:numRef>
              <c:f>EmisTrendsComparo!$D$44:$M$44</c:f>
              <c:numCache>
                <c:formatCode>General</c:formatCode>
                <c:ptCount val="10"/>
                <c:pt idx="0">
                  <c:v>2010.0</c:v>
                </c:pt>
                <c:pt idx="1">
                  <c:v>2015.0</c:v>
                </c:pt>
                <c:pt idx="2">
                  <c:v>2020.0</c:v>
                </c:pt>
                <c:pt idx="3">
                  <c:v>2025.0</c:v>
                </c:pt>
                <c:pt idx="4">
                  <c:v>2030.0</c:v>
                </c:pt>
                <c:pt idx="5">
                  <c:v>2035.0</c:v>
                </c:pt>
                <c:pt idx="6">
                  <c:v>2040.0</c:v>
                </c:pt>
                <c:pt idx="7">
                  <c:v>2045.0</c:v>
                </c:pt>
                <c:pt idx="8">
                  <c:v>2050.0</c:v>
                </c:pt>
                <c:pt idx="9">
                  <c:v>2055.0</c:v>
                </c:pt>
              </c:numCache>
            </c:numRef>
          </c:xVal>
          <c:yVal>
            <c:numRef>
              <c:f>EmisTrendsComparo!$D$51:$M$51</c:f>
              <c:numCache>
                <c:formatCode>0%</c:formatCode>
                <c:ptCount val="10"/>
                <c:pt idx="0">
                  <c:v>0.0</c:v>
                </c:pt>
                <c:pt idx="1">
                  <c:v>-0.0595096090125917</c:v>
                </c:pt>
                <c:pt idx="2">
                  <c:v>-0.139695162359179</c:v>
                </c:pt>
                <c:pt idx="3">
                  <c:v>-0.072233267064281</c:v>
                </c:pt>
                <c:pt idx="4">
                  <c:v>-0.0683013032913629</c:v>
                </c:pt>
                <c:pt idx="5">
                  <c:v>0.171415948751935</c:v>
                </c:pt>
                <c:pt idx="6">
                  <c:v>0.14636624696267</c:v>
                </c:pt>
                <c:pt idx="7">
                  <c:v>0.164789043516679</c:v>
                </c:pt>
                <c:pt idx="8">
                  <c:v>0.138767395626244</c:v>
                </c:pt>
                <c:pt idx="9">
                  <c:v>0.193903247183565</c:v>
                </c:pt>
              </c:numCache>
            </c:numRef>
          </c:yVal>
          <c:smooth val="0"/>
        </c:ser>
        <c:dLbls>
          <c:showLegendKey val="0"/>
          <c:showVal val="0"/>
          <c:showCatName val="0"/>
          <c:showSerName val="0"/>
          <c:showPercent val="0"/>
          <c:showBubbleSize val="0"/>
        </c:dLbls>
        <c:axId val="1804424328"/>
        <c:axId val="1804427352"/>
      </c:scatterChart>
      <c:valAx>
        <c:axId val="1804424328"/>
        <c:scaling>
          <c:orientation val="minMax"/>
          <c:max val="2050.0"/>
          <c:min val="2010.0"/>
        </c:scaling>
        <c:delete val="0"/>
        <c:axPos val="b"/>
        <c:numFmt formatCode="General" sourceLinked="1"/>
        <c:majorTickMark val="out"/>
        <c:minorTickMark val="none"/>
        <c:tickLblPos val="low"/>
        <c:txPr>
          <a:bodyPr/>
          <a:lstStyle/>
          <a:p>
            <a:pPr>
              <a:defRPr sz="1200"/>
            </a:pPr>
            <a:endParaRPr lang="en-US"/>
          </a:p>
        </c:txPr>
        <c:crossAx val="1804427352"/>
        <c:crosses val="autoZero"/>
        <c:crossBetween val="midCat"/>
      </c:valAx>
      <c:valAx>
        <c:axId val="1804427352"/>
        <c:scaling>
          <c:orientation val="minMax"/>
          <c:max val="0.5"/>
          <c:min val="-0.8"/>
        </c:scaling>
        <c:delete val="0"/>
        <c:axPos val="l"/>
        <c:majorGridlines>
          <c:spPr>
            <a:ln>
              <a:solidFill>
                <a:schemeClr val="bg1">
                  <a:lumMod val="95000"/>
                </a:schemeClr>
              </a:solidFill>
            </a:ln>
          </c:spPr>
        </c:majorGridlines>
        <c:title>
          <c:tx>
            <c:rich>
              <a:bodyPr rot="-5400000" vert="horz"/>
              <a:lstStyle/>
              <a:p>
                <a:pPr>
                  <a:defRPr sz="1200"/>
                </a:pPr>
                <a:r>
                  <a:rPr lang="en-US" sz="1200" b="1" i="0" baseline="0" dirty="0" smtClean="0"/>
                  <a:t>Relative to 2010 modeled emissions</a:t>
                </a:r>
                <a:endParaRPr lang="en-US" sz="1200" b="1" i="0" baseline="0" dirty="0"/>
              </a:p>
            </c:rich>
          </c:tx>
          <c:layout/>
          <c:overlay val="0"/>
        </c:title>
        <c:numFmt formatCode="0%" sourceLinked="1"/>
        <c:majorTickMark val="out"/>
        <c:minorTickMark val="none"/>
        <c:tickLblPos val="nextTo"/>
        <c:txPr>
          <a:bodyPr/>
          <a:lstStyle/>
          <a:p>
            <a:pPr>
              <a:defRPr sz="1200"/>
            </a:pPr>
            <a:endParaRPr lang="en-US"/>
          </a:p>
        </c:txPr>
        <c:crossAx val="1804424328"/>
        <c:crosses val="autoZero"/>
        <c:crossBetween val="midCat"/>
      </c:valAx>
      <c:spPr>
        <a:ln>
          <a:solidFill>
            <a:schemeClr val="bg1">
              <a:lumMod val="50000"/>
            </a:schemeClr>
          </a:solidFill>
        </a:ln>
      </c:spPr>
    </c:plotArea>
    <c:legend>
      <c:legendPos val="r"/>
      <c:layout/>
      <c:overlay val="0"/>
    </c:legend>
    <c:plotVisOnly val="1"/>
    <c:dispBlanksAs val="gap"/>
    <c:showDLblsOverMax val="0"/>
  </c:chart>
  <c:spPr>
    <a:ln>
      <a:solidFill>
        <a:schemeClr val="bg1">
          <a:lumMod val="50000"/>
        </a:schemeClr>
      </a:solid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Differences!$A$45</c:f>
              <c:strCache>
                <c:ptCount val="1"/>
                <c:pt idx="0">
                  <c:v>BC</c:v>
                </c:pt>
              </c:strCache>
            </c:strRef>
          </c:tx>
          <c:spPr>
            <a:solidFill>
              <a:schemeClr val="bg1">
                <a:lumMod val="50000"/>
              </a:scheme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Differences!$B$45:$K$45</c:f>
              <c:numCache>
                <c:formatCode>_(* #,##0_);_(* \(#,##0\);_(* "-"??_);_(@_)</c:formatCode>
                <c:ptCount val="10"/>
                <c:pt idx="0">
                  <c:v>1213.220000000088</c:v>
                </c:pt>
                <c:pt idx="1">
                  <c:v>-479.8400000000838</c:v>
                </c:pt>
                <c:pt idx="2">
                  <c:v>-542.319999999948</c:v>
                </c:pt>
                <c:pt idx="3">
                  <c:v>-4663.51999999994</c:v>
                </c:pt>
                <c:pt idx="4">
                  <c:v>-2387.280000000086</c:v>
                </c:pt>
                <c:pt idx="5">
                  <c:v>-1513.369999999995</c:v>
                </c:pt>
                <c:pt idx="6">
                  <c:v>8636.329999999902</c:v>
                </c:pt>
                <c:pt idx="7">
                  <c:v>5827.219999999972</c:v>
                </c:pt>
                <c:pt idx="8">
                  <c:v>-37966.36000000002</c:v>
                </c:pt>
                <c:pt idx="9">
                  <c:v>-64608.89000000001</c:v>
                </c:pt>
              </c:numCache>
            </c:numRef>
          </c:val>
        </c:ser>
        <c:ser>
          <c:idx val="1"/>
          <c:order val="1"/>
          <c:tx>
            <c:strRef>
              <c:f>Differences!$A$46</c:f>
              <c:strCache>
                <c:ptCount val="1"/>
                <c:pt idx="0">
                  <c:v>CH4</c:v>
                </c:pt>
              </c:strCache>
            </c:strRef>
          </c:tx>
          <c:spPr>
            <a:solidFill>
              <a:srgbClr val="00B0F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Differences!$B$46:$K$46</c:f>
              <c:numCache>
                <c:formatCode>_(* #,##0_);_(* \(#,##0\);_(* "-"??_);_(@_)</c:formatCode>
                <c:ptCount val="10"/>
                <c:pt idx="0">
                  <c:v>588.469999999998</c:v>
                </c:pt>
                <c:pt idx="1">
                  <c:v>-325.0600000000013</c:v>
                </c:pt>
                <c:pt idx="2">
                  <c:v>-305.7599999999966</c:v>
                </c:pt>
                <c:pt idx="3">
                  <c:v>164.1899999999986</c:v>
                </c:pt>
                <c:pt idx="4">
                  <c:v>181.4699999999994</c:v>
                </c:pt>
                <c:pt idx="5">
                  <c:v>-171.0100000000002</c:v>
                </c:pt>
                <c:pt idx="6">
                  <c:v>-155.0799999999999</c:v>
                </c:pt>
                <c:pt idx="7">
                  <c:v>-728.3099999999995</c:v>
                </c:pt>
                <c:pt idx="8">
                  <c:v>-1131.409999999998</c:v>
                </c:pt>
                <c:pt idx="9">
                  <c:v>-1178.860000000001</c:v>
                </c:pt>
              </c:numCache>
            </c:numRef>
          </c:val>
        </c:ser>
        <c:ser>
          <c:idx val="2"/>
          <c:order val="2"/>
          <c:tx>
            <c:strRef>
              <c:f>Differences!$A$47</c:f>
              <c:strCache>
                <c:ptCount val="1"/>
                <c:pt idx="0">
                  <c:v>CM</c:v>
                </c:pt>
              </c:strCache>
            </c:strRef>
          </c:tx>
          <c:spPr>
            <a:solidFill>
              <a:srgbClr val="FF6699"/>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Differences!$B$47:$K$47</c:f>
              <c:numCache>
                <c:formatCode>_(* #,##0_);_(* \(#,##0\);_(* "-"??_);_(@_)</c:formatCode>
                <c:ptCount val="10"/>
                <c:pt idx="0">
                  <c:v>-3323.630000000121</c:v>
                </c:pt>
                <c:pt idx="1">
                  <c:v>-280.390000000014</c:v>
                </c:pt>
                <c:pt idx="2">
                  <c:v>-308.1599999999744</c:v>
                </c:pt>
                <c:pt idx="3">
                  <c:v>-18260.22999999996</c:v>
                </c:pt>
                <c:pt idx="4">
                  <c:v>-25395.96000000008</c:v>
                </c:pt>
                <c:pt idx="5">
                  <c:v>-31744.99</c:v>
                </c:pt>
                <c:pt idx="6">
                  <c:v>-37195.95000000001</c:v>
                </c:pt>
                <c:pt idx="7">
                  <c:v>-41892.32000000001</c:v>
                </c:pt>
                <c:pt idx="8">
                  <c:v>-50281.38000000006</c:v>
                </c:pt>
                <c:pt idx="9">
                  <c:v>-57591.05000000005</c:v>
                </c:pt>
              </c:numCache>
            </c:numRef>
          </c:val>
        </c:ser>
        <c:ser>
          <c:idx val="4"/>
          <c:order val="3"/>
          <c:tx>
            <c:strRef>
              <c:f>Differences!$A$49</c:f>
              <c:strCache>
                <c:ptCount val="1"/>
                <c:pt idx="0">
                  <c:v>N2O</c:v>
                </c:pt>
              </c:strCache>
            </c:strRef>
          </c:tx>
          <c:spPr>
            <a:solidFill>
              <a:srgbClr val="00B05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Differences!$B$49:$K$49</c:f>
              <c:numCache>
                <c:formatCode>_(* #,##0_);_(* \(#,##0\);_(* "-"??_);_(@_)</c:formatCode>
                <c:ptCount val="10"/>
                <c:pt idx="0">
                  <c:v>38.85999999999305</c:v>
                </c:pt>
                <c:pt idx="1">
                  <c:v>-373.25</c:v>
                </c:pt>
                <c:pt idx="2">
                  <c:v>-205.7399999999943</c:v>
                </c:pt>
                <c:pt idx="3">
                  <c:v>1710.23</c:v>
                </c:pt>
                <c:pt idx="4">
                  <c:v>989.9000000000016</c:v>
                </c:pt>
                <c:pt idx="5">
                  <c:v>81.12999999999374</c:v>
                </c:pt>
                <c:pt idx="6">
                  <c:v>398.0900000000001</c:v>
                </c:pt>
                <c:pt idx="7">
                  <c:v>-1132.600000000002</c:v>
                </c:pt>
                <c:pt idx="8">
                  <c:v>-1842.290000000005</c:v>
                </c:pt>
                <c:pt idx="9">
                  <c:v>-2638.519999999997</c:v>
                </c:pt>
              </c:numCache>
            </c:numRef>
          </c:val>
        </c:ser>
        <c:ser>
          <c:idx val="5"/>
          <c:order val="4"/>
          <c:tx>
            <c:strRef>
              <c:f>Differences!$A$50</c:f>
              <c:strCache>
                <c:ptCount val="1"/>
                <c:pt idx="0">
                  <c:v>NOX</c:v>
                </c:pt>
              </c:strCache>
            </c:strRef>
          </c:tx>
          <c:spPr>
            <a:solidFill>
              <a:srgbClr val="0070C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Differences!$B$50:$K$50</c:f>
              <c:numCache>
                <c:formatCode>_(* #,##0_);_(* \(#,##0\);_(* "-"??_);_(@_)</c:formatCode>
                <c:ptCount val="10"/>
                <c:pt idx="0">
                  <c:v>-3058.609999999985</c:v>
                </c:pt>
                <c:pt idx="1">
                  <c:v>-3996.940000000002</c:v>
                </c:pt>
                <c:pt idx="2">
                  <c:v>-6362.23000000001</c:v>
                </c:pt>
                <c:pt idx="3">
                  <c:v>-6705.710000000021</c:v>
                </c:pt>
                <c:pt idx="4">
                  <c:v>-11595.39999999992</c:v>
                </c:pt>
                <c:pt idx="5">
                  <c:v>-13272.30999999991</c:v>
                </c:pt>
                <c:pt idx="6">
                  <c:v>-7623.68000000001</c:v>
                </c:pt>
                <c:pt idx="7">
                  <c:v>-8961.859999999862</c:v>
                </c:pt>
                <c:pt idx="8">
                  <c:v>-18364.33999999983</c:v>
                </c:pt>
                <c:pt idx="9">
                  <c:v>-25203.28999999999</c:v>
                </c:pt>
              </c:numCache>
            </c:numRef>
          </c:val>
        </c:ser>
        <c:ser>
          <c:idx val="6"/>
          <c:order val="5"/>
          <c:tx>
            <c:strRef>
              <c:f>Differences!$A$51</c:f>
              <c:strCache>
                <c:ptCount val="1"/>
                <c:pt idx="0">
                  <c:v>OC</c:v>
                </c:pt>
              </c:strCache>
            </c:strRef>
          </c:tx>
          <c:spPr>
            <a:solidFill>
              <a:schemeClr val="bg1">
                <a:lumMod val="75000"/>
              </a:scheme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Differences!$B$51:$K$51</c:f>
              <c:numCache>
                <c:formatCode>_(* #,##0_);_(* \(#,##0\);_(* "-"??_);_(@_)</c:formatCode>
                <c:ptCount val="10"/>
                <c:pt idx="0">
                  <c:v>-589.6100000000081</c:v>
                </c:pt>
                <c:pt idx="1">
                  <c:v>1672.619999999999</c:v>
                </c:pt>
                <c:pt idx="2">
                  <c:v>2350.880000000001</c:v>
                </c:pt>
                <c:pt idx="3">
                  <c:v>3112.530000000002</c:v>
                </c:pt>
                <c:pt idx="4">
                  <c:v>1725.559999999998</c:v>
                </c:pt>
                <c:pt idx="5">
                  <c:v>1496.280000000002</c:v>
                </c:pt>
                <c:pt idx="6">
                  <c:v>-4801.84</c:v>
                </c:pt>
                <c:pt idx="7">
                  <c:v>-3840.77</c:v>
                </c:pt>
                <c:pt idx="8">
                  <c:v>-5688.83</c:v>
                </c:pt>
                <c:pt idx="9">
                  <c:v>-5262.75</c:v>
                </c:pt>
              </c:numCache>
            </c:numRef>
          </c:val>
        </c:ser>
        <c:ser>
          <c:idx val="7"/>
          <c:order val="6"/>
          <c:tx>
            <c:strRef>
              <c:f>Differences!$A$52</c:f>
              <c:strCache>
                <c:ptCount val="1"/>
                <c:pt idx="0">
                  <c:v>SO2</c:v>
                </c:pt>
              </c:strCache>
            </c:strRef>
          </c:tx>
          <c:spPr>
            <a:solidFill>
              <a:srgbClr val="F5E20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Differences!$B$52:$K$52</c:f>
              <c:numCache>
                <c:formatCode>_(* #,##0_);_(* \(#,##0\);_(* "-"??_);_(@_)</c:formatCode>
                <c:ptCount val="10"/>
                <c:pt idx="0">
                  <c:v>74179.69000000017</c:v>
                </c:pt>
                <c:pt idx="1">
                  <c:v>38365.7699999999</c:v>
                </c:pt>
                <c:pt idx="2">
                  <c:v>48667.41</c:v>
                </c:pt>
                <c:pt idx="3">
                  <c:v>151279.22</c:v>
                </c:pt>
                <c:pt idx="4">
                  <c:v>138869.42</c:v>
                </c:pt>
                <c:pt idx="5">
                  <c:v>183091.64</c:v>
                </c:pt>
                <c:pt idx="6">
                  <c:v>107678.7900000001</c:v>
                </c:pt>
                <c:pt idx="7">
                  <c:v>171936.8899999988</c:v>
                </c:pt>
                <c:pt idx="8">
                  <c:v>140598.3999999996</c:v>
                </c:pt>
                <c:pt idx="9">
                  <c:v>135102.65</c:v>
                </c:pt>
              </c:numCache>
            </c:numRef>
          </c:val>
        </c:ser>
        <c:ser>
          <c:idx val="8"/>
          <c:order val="7"/>
          <c:tx>
            <c:strRef>
              <c:f>Differences!$A$53</c:f>
              <c:strCache>
                <c:ptCount val="1"/>
                <c:pt idx="0">
                  <c:v>VOC</c:v>
                </c:pt>
              </c:strCache>
            </c:strRef>
          </c:tx>
          <c:spPr>
            <a:solidFill>
              <a:schemeClr val="accent4">
                <a:lumMod val="60000"/>
                <a:lumOff val="40000"/>
              </a:scheme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Differences!$B$53:$K$53</c:f>
              <c:numCache>
                <c:formatCode>_(* #,##0_);_(* \(#,##0\);_(* "-"??_);_(@_)</c:formatCode>
                <c:ptCount val="10"/>
                <c:pt idx="0">
                  <c:v>-9.690000000009604</c:v>
                </c:pt>
                <c:pt idx="1">
                  <c:v>-40.11999999999534</c:v>
                </c:pt>
                <c:pt idx="2">
                  <c:v>-43.73999999999796</c:v>
                </c:pt>
                <c:pt idx="3">
                  <c:v>-49.1899999999987</c:v>
                </c:pt>
                <c:pt idx="4">
                  <c:v>-49.14000000000306</c:v>
                </c:pt>
                <c:pt idx="5">
                  <c:v>-62.20000000000076</c:v>
                </c:pt>
                <c:pt idx="6">
                  <c:v>-73.08999999999832</c:v>
                </c:pt>
                <c:pt idx="7">
                  <c:v>-135.9599999999992</c:v>
                </c:pt>
                <c:pt idx="8">
                  <c:v>-299.9000000000015</c:v>
                </c:pt>
                <c:pt idx="9">
                  <c:v>-700.169999999998</c:v>
                </c:pt>
              </c:numCache>
            </c:numRef>
          </c:val>
        </c:ser>
        <c:dLbls>
          <c:showLegendKey val="0"/>
          <c:showVal val="0"/>
          <c:showCatName val="0"/>
          <c:showSerName val="0"/>
          <c:showPercent val="0"/>
          <c:showBubbleSize val="0"/>
        </c:dLbls>
        <c:gapWidth val="150"/>
        <c:overlap val="100"/>
        <c:axId val="1804481496"/>
        <c:axId val="1804484408"/>
      </c:barChart>
      <c:catAx>
        <c:axId val="1804481496"/>
        <c:scaling>
          <c:orientation val="minMax"/>
        </c:scaling>
        <c:delete val="0"/>
        <c:axPos val="b"/>
        <c:numFmt formatCode="General" sourceLinked="1"/>
        <c:majorTickMark val="out"/>
        <c:minorTickMark val="none"/>
        <c:tickLblPos val="low"/>
        <c:txPr>
          <a:bodyPr rot="-5400000" vert="horz"/>
          <a:lstStyle/>
          <a:p>
            <a:pPr>
              <a:defRPr/>
            </a:pPr>
            <a:endParaRPr lang="en-US"/>
          </a:p>
        </c:txPr>
        <c:crossAx val="1804484408"/>
        <c:crosses val="autoZero"/>
        <c:auto val="1"/>
        <c:lblAlgn val="ctr"/>
        <c:lblOffset val="100"/>
        <c:noMultiLvlLbl val="0"/>
      </c:catAx>
      <c:valAx>
        <c:axId val="1804484408"/>
        <c:scaling>
          <c:orientation val="minMax"/>
        </c:scaling>
        <c:delete val="0"/>
        <c:axPos val="l"/>
        <c:majorGridlines>
          <c:spPr>
            <a:ln>
              <a:solidFill>
                <a:schemeClr val="bg1">
                  <a:lumMod val="95000"/>
                </a:schemeClr>
              </a:solidFill>
            </a:ln>
          </c:spPr>
        </c:majorGridlines>
        <c:title>
          <c:tx>
            <c:rich>
              <a:bodyPr rot="-5400000" vert="horz"/>
              <a:lstStyle/>
              <a:p>
                <a:pPr>
                  <a:defRPr sz="1200"/>
                </a:pPr>
                <a:r>
                  <a:rPr lang="en-US" sz="1200" dirty="0" smtClean="0"/>
                  <a:t>CO</a:t>
                </a:r>
                <a:r>
                  <a:rPr lang="en-US" sz="1200" baseline="-25000" dirty="0" smtClean="0"/>
                  <a:t>2</a:t>
                </a:r>
                <a:r>
                  <a:rPr lang="en-US" sz="1200" dirty="0" smtClean="0"/>
                  <a:t> equivalent (annual </a:t>
                </a:r>
                <a:r>
                  <a:rPr lang="en-US" sz="1200" dirty="0" err="1" smtClean="0"/>
                  <a:t>kTonnes</a:t>
                </a:r>
                <a:r>
                  <a:rPr lang="en-US" sz="1200" dirty="0" smtClean="0"/>
                  <a:t>)</a:t>
                </a:r>
                <a:endParaRPr lang="en-US" sz="1200" dirty="0"/>
              </a:p>
            </c:rich>
          </c:tx>
          <c:layout/>
          <c:overlay val="0"/>
        </c:title>
        <c:numFmt formatCode="_(* #,##0_);_(* \(#,##0\);_(* &quot;-&quot;??_);_(@_)" sourceLinked="1"/>
        <c:majorTickMark val="out"/>
        <c:minorTickMark val="none"/>
        <c:tickLblPos val="nextTo"/>
        <c:txPr>
          <a:bodyPr/>
          <a:lstStyle/>
          <a:p>
            <a:pPr>
              <a:defRPr sz="1200"/>
            </a:pPr>
            <a:endParaRPr lang="en-US"/>
          </a:p>
        </c:txPr>
        <c:crossAx val="1804481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Differences!$A$35</c:f>
              <c:strCache>
                <c:ptCount val="1"/>
                <c:pt idx="0">
                  <c:v>BC</c:v>
                </c:pt>
              </c:strCache>
            </c:strRef>
          </c:tx>
          <c:spPr>
            <a:solidFill>
              <a:prstClr val="white">
                <a:lumMod val="50000"/>
              </a:prst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Differences!$B$35:$K$35</c:f>
              <c:numCache>
                <c:formatCode>_(* #,##0_);_(* \(#,##0\);_(* "-"??_);_(@_)</c:formatCode>
                <c:ptCount val="10"/>
                <c:pt idx="0">
                  <c:v>348.7999999999882</c:v>
                </c:pt>
                <c:pt idx="1">
                  <c:v>-137.9400000000023</c:v>
                </c:pt>
                <c:pt idx="2">
                  <c:v>-155.929999999964</c:v>
                </c:pt>
                <c:pt idx="3">
                  <c:v>-1340.75999999998</c:v>
                </c:pt>
                <c:pt idx="4">
                  <c:v>-686.339999999982</c:v>
                </c:pt>
                <c:pt idx="5">
                  <c:v>-435.0800000000163</c:v>
                </c:pt>
                <c:pt idx="6">
                  <c:v>2482.930000000008</c:v>
                </c:pt>
                <c:pt idx="7">
                  <c:v>1675.320000000007</c:v>
                </c:pt>
                <c:pt idx="8">
                  <c:v>-10915.32999999992</c:v>
                </c:pt>
                <c:pt idx="9">
                  <c:v>-18575.04</c:v>
                </c:pt>
              </c:numCache>
            </c:numRef>
          </c:val>
        </c:ser>
        <c:ser>
          <c:idx val="1"/>
          <c:order val="1"/>
          <c:tx>
            <c:strRef>
              <c:f>Differences!$A$36</c:f>
              <c:strCache>
                <c:ptCount val="1"/>
                <c:pt idx="0">
                  <c:v>CH4</c:v>
                </c:pt>
              </c:strCache>
            </c:strRef>
          </c:tx>
          <c:spPr>
            <a:solidFill>
              <a:srgbClr val="00B0F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Differences!$B$36:$K$36</c:f>
              <c:numCache>
                <c:formatCode>_(* #,##0_);_(* \(#,##0\);_(* "-"??_);_(@_)</c:formatCode>
                <c:ptCount val="10"/>
                <c:pt idx="0">
                  <c:v>204.3199999999997</c:v>
                </c:pt>
                <c:pt idx="1">
                  <c:v>-112.8599999999997</c:v>
                </c:pt>
                <c:pt idx="2">
                  <c:v>-106.1799999999994</c:v>
                </c:pt>
                <c:pt idx="3">
                  <c:v>57.00000000000045</c:v>
                </c:pt>
                <c:pt idx="4">
                  <c:v>63.0100000000002</c:v>
                </c:pt>
                <c:pt idx="5">
                  <c:v>-59.36999999999944</c:v>
                </c:pt>
                <c:pt idx="6">
                  <c:v>-53.84000000000049</c:v>
                </c:pt>
                <c:pt idx="7">
                  <c:v>-252.8699999999999</c:v>
                </c:pt>
                <c:pt idx="8">
                  <c:v>-392.85</c:v>
                </c:pt>
                <c:pt idx="9">
                  <c:v>-409.3500000000004</c:v>
                </c:pt>
              </c:numCache>
            </c:numRef>
          </c:val>
        </c:ser>
        <c:ser>
          <c:idx val="2"/>
          <c:order val="2"/>
          <c:tx>
            <c:strRef>
              <c:f>Differences!$A$37</c:f>
              <c:strCache>
                <c:ptCount val="1"/>
                <c:pt idx="0">
                  <c:v>CM</c:v>
                </c:pt>
              </c:strCache>
            </c:strRef>
          </c:tx>
          <c:spPr>
            <a:solidFill>
              <a:srgbClr val="FF6699"/>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Differences!$B$37:$K$37</c:f>
              <c:numCache>
                <c:formatCode>_(* #,##0_);_(* \(#,##0\);_(* "-"??_);_(@_)</c:formatCode>
                <c:ptCount val="10"/>
                <c:pt idx="0">
                  <c:v>-1202.809999999998</c:v>
                </c:pt>
                <c:pt idx="1">
                  <c:v>-101.4699999999731</c:v>
                </c:pt>
                <c:pt idx="2">
                  <c:v>-111.5400000000082</c:v>
                </c:pt>
                <c:pt idx="3">
                  <c:v>-6608.459999999992</c:v>
                </c:pt>
                <c:pt idx="4">
                  <c:v>-9190.909999999876</c:v>
                </c:pt>
                <c:pt idx="5">
                  <c:v>-11488.65999999991</c:v>
                </c:pt>
                <c:pt idx="6">
                  <c:v>-13461.41</c:v>
                </c:pt>
                <c:pt idx="7">
                  <c:v>-15161.01999999993</c:v>
                </c:pt>
                <c:pt idx="8">
                  <c:v>-18197.06999999999</c:v>
                </c:pt>
                <c:pt idx="9">
                  <c:v>-20842.45999999995</c:v>
                </c:pt>
              </c:numCache>
            </c:numRef>
          </c:val>
        </c:ser>
        <c:ser>
          <c:idx val="4"/>
          <c:order val="3"/>
          <c:tx>
            <c:strRef>
              <c:f>Differences!$A$39</c:f>
              <c:strCache>
                <c:ptCount val="1"/>
                <c:pt idx="0">
                  <c:v>N2O</c:v>
                </c:pt>
              </c:strCache>
            </c:strRef>
          </c:tx>
          <c:spPr>
            <a:solidFill>
              <a:srgbClr val="00B05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Differences!$B$39:$K$39</c:f>
              <c:numCache>
                <c:formatCode>_(* #,##0_);_(* \(#,##0\);_(* "-"??_);_(@_)</c:formatCode>
                <c:ptCount val="10"/>
                <c:pt idx="0">
                  <c:v>40.08000000000175</c:v>
                </c:pt>
                <c:pt idx="1">
                  <c:v>-384.8799999999973</c:v>
                </c:pt>
                <c:pt idx="2">
                  <c:v>-212.1499999999942</c:v>
                </c:pt>
                <c:pt idx="3">
                  <c:v>1763.510000000002</c:v>
                </c:pt>
                <c:pt idx="4">
                  <c:v>1020.760000000002</c:v>
                </c:pt>
                <c:pt idx="5">
                  <c:v>83.65999999999985</c:v>
                </c:pt>
                <c:pt idx="6">
                  <c:v>410.4600000000027</c:v>
                </c:pt>
                <c:pt idx="7">
                  <c:v>-1167.84</c:v>
                </c:pt>
                <c:pt idx="8">
                  <c:v>-1899.69000000001</c:v>
                </c:pt>
                <c:pt idx="9">
                  <c:v>-2720.690000000002</c:v>
                </c:pt>
              </c:numCache>
            </c:numRef>
          </c:val>
        </c:ser>
        <c:ser>
          <c:idx val="5"/>
          <c:order val="4"/>
          <c:tx>
            <c:strRef>
              <c:f>Differences!$A$40</c:f>
              <c:strCache>
                <c:ptCount val="1"/>
                <c:pt idx="0">
                  <c:v>NOX</c:v>
                </c:pt>
              </c:strCache>
            </c:strRef>
          </c:tx>
          <c:spPr>
            <a:solidFill>
              <a:srgbClr val="0070C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Differences!$B$40:$K$40</c:f>
              <c:numCache>
                <c:formatCode>_(* #,##0_);_(* \(#,##0\);_(* "-"??_);_(@_)</c:formatCode>
                <c:ptCount val="10"/>
                <c:pt idx="0">
                  <c:v>299.6699999999983</c:v>
                </c:pt>
                <c:pt idx="1">
                  <c:v>391.5899999999965</c:v>
                </c:pt>
                <c:pt idx="2">
                  <c:v>623.3199999999961</c:v>
                </c:pt>
                <c:pt idx="3">
                  <c:v>656.9899999999981</c:v>
                </c:pt>
                <c:pt idx="4">
                  <c:v>1136.030000000001</c:v>
                </c:pt>
                <c:pt idx="5">
                  <c:v>1300.33</c:v>
                </c:pt>
                <c:pt idx="6">
                  <c:v>746.8999999999978</c:v>
                </c:pt>
                <c:pt idx="7">
                  <c:v>878.0199999999984</c:v>
                </c:pt>
                <c:pt idx="8">
                  <c:v>1799.189999999998</c:v>
                </c:pt>
                <c:pt idx="9">
                  <c:v>2469.250000000002</c:v>
                </c:pt>
              </c:numCache>
            </c:numRef>
          </c:val>
        </c:ser>
        <c:ser>
          <c:idx val="6"/>
          <c:order val="5"/>
          <c:tx>
            <c:strRef>
              <c:f>Differences!$A$41</c:f>
              <c:strCache>
                <c:ptCount val="1"/>
                <c:pt idx="0">
                  <c:v>OC</c:v>
                </c:pt>
              </c:strCache>
            </c:strRef>
          </c:tx>
          <c:spPr>
            <a:solidFill>
              <a:prstClr val="white">
                <a:lumMod val="75000"/>
              </a:prst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Differences!$B$41:$K$41</c:f>
              <c:numCache>
                <c:formatCode>_(* #,##0_);_(* \(#,##0\);_(* "-"??_);_(@_)</c:formatCode>
                <c:ptCount val="10"/>
                <c:pt idx="0">
                  <c:v>-160.7999999999992</c:v>
                </c:pt>
                <c:pt idx="1">
                  <c:v>456.1500000000007</c:v>
                </c:pt>
                <c:pt idx="2">
                  <c:v>641.1399999999994</c:v>
                </c:pt>
                <c:pt idx="3">
                  <c:v>848.8500000000004</c:v>
                </c:pt>
                <c:pt idx="4">
                  <c:v>470.6099999999997</c:v>
                </c:pt>
                <c:pt idx="5">
                  <c:v>408.0699999999997</c:v>
                </c:pt>
                <c:pt idx="6">
                  <c:v>-1309.580000000001</c:v>
                </c:pt>
                <c:pt idx="7">
                  <c:v>-1047.5</c:v>
                </c:pt>
                <c:pt idx="8">
                  <c:v>-1551.489999999999</c:v>
                </c:pt>
                <c:pt idx="9">
                  <c:v>-1435.319999999999</c:v>
                </c:pt>
              </c:numCache>
            </c:numRef>
          </c:val>
        </c:ser>
        <c:ser>
          <c:idx val="7"/>
          <c:order val="6"/>
          <c:tx>
            <c:strRef>
              <c:f>Differences!$A$42</c:f>
              <c:strCache>
                <c:ptCount val="1"/>
                <c:pt idx="0">
                  <c:v>SO2</c:v>
                </c:pt>
              </c:strCache>
            </c:strRef>
          </c:tx>
          <c:spPr>
            <a:solidFill>
              <a:srgbClr val="F5E20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Differences!$B$42:$K$42</c:f>
              <c:numCache>
                <c:formatCode>_(* #,##0_);_(* \(#,##0\);_(* "-"??_);_(@_)</c:formatCode>
                <c:ptCount val="10"/>
                <c:pt idx="0">
                  <c:v>18544.93000000002</c:v>
                </c:pt>
                <c:pt idx="1">
                  <c:v>9591.449999999912</c:v>
                </c:pt>
                <c:pt idx="2">
                  <c:v>12166.84999999993</c:v>
                </c:pt>
                <c:pt idx="3">
                  <c:v>37819.82</c:v>
                </c:pt>
                <c:pt idx="4">
                  <c:v>34717.36000000002</c:v>
                </c:pt>
                <c:pt idx="5">
                  <c:v>45772.91000000001</c:v>
                </c:pt>
                <c:pt idx="6">
                  <c:v>26919.69000000002</c:v>
                </c:pt>
                <c:pt idx="7">
                  <c:v>42984.19999999999</c:v>
                </c:pt>
                <c:pt idx="8">
                  <c:v>35149.61</c:v>
                </c:pt>
                <c:pt idx="9">
                  <c:v>33775.65</c:v>
                </c:pt>
              </c:numCache>
            </c:numRef>
          </c:val>
        </c:ser>
        <c:ser>
          <c:idx val="8"/>
          <c:order val="7"/>
          <c:tx>
            <c:strRef>
              <c:f>Differences!$A$43</c:f>
              <c:strCache>
                <c:ptCount val="1"/>
                <c:pt idx="0">
                  <c:v>VOC</c:v>
                </c:pt>
              </c:strCache>
            </c:strRef>
          </c:tx>
          <c:spPr>
            <a:solidFill>
              <a:srgbClr val="8064A2">
                <a:lumMod val="60000"/>
                <a:lumOff val="40000"/>
              </a:srgb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Differences!$B$43:$K$43</c:f>
              <c:numCache>
                <c:formatCode>_(* #,##0_);_(* \(#,##0\);_(* "-"??_);_(@_)</c:formatCode>
                <c:ptCount val="10"/>
                <c:pt idx="0">
                  <c:v>-9.690000000009604</c:v>
                </c:pt>
                <c:pt idx="1">
                  <c:v>-40.11999999999534</c:v>
                </c:pt>
                <c:pt idx="2">
                  <c:v>-43.73999999999796</c:v>
                </c:pt>
                <c:pt idx="3">
                  <c:v>-49.1899999999987</c:v>
                </c:pt>
                <c:pt idx="4">
                  <c:v>-49.14000000000306</c:v>
                </c:pt>
                <c:pt idx="5">
                  <c:v>-62.20000000000076</c:v>
                </c:pt>
                <c:pt idx="6">
                  <c:v>-73.08999999999832</c:v>
                </c:pt>
                <c:pt idx="7">
                  <c:v>-135.9599999999992</c:v>
                </c:pt>
                <c:pt idx="8">
                  <c:v>-299.9000000000015</c:v>
                </c:pt>
                <c:pt idx="9">
                  <c:v>-700.169999999998</c:v>
                </c:pt>
              </c:numCache>
            </c:numRef>
          </c:val>
        </c:ser>
        <c:dLbls>
          <c:showLegendKey val="0"/>
          <c:showVal val="0"/>
          <c:showCatName val="0"/>
          <c:showSerName val="0"/>
          <c:showPercent val="0"/>
          <c:showBubbleSize val="0"/>
        </c:dLbls>
        <c:gapWidth val="150"/>
        <c:overlap val="100"/>
        <c:axId val="1804532424"/>
        <c:axId val="1804535320"/>
      </c:barChart>
      <c:catAx>
        <c:axId val="1804532424"/>
        <c:scaling>
          <c:orientation val="minMax"/>
        </c:scaling>
        <c:delete val="0"/>
        <c:axPos val="b"/>
        <c:numFmt formatCode="General" sourceLinked="1"/>
        <c:majorTickMark val="out"/>
        <c:minorTickMark val="none"/>
        <c:tickLblPos val="low"/>
        <c:txPr>
          <a:bodyPr rot="-5400000" vert="horz"/>
          <a:lstStyle/>
          <a:p>
            <a:pPr>
              <a:defRPr/>
            </a:pPr>
            <a:endParaRPr lang="en-US"/>
          </a:p>
        </c:txPr>
        <c:crossAx val="1804535320"/>
        <c:crosses val="autoZero"/>
        <c:auto val="1"/>
        <c:lblAlgn val="ctr"/>
        <c:lblOffset val="100"/>
        <c:noMultiLvlLbl val="0"/>
      </c:catAx>
      <c:valAx>
        <c:axId val="1804535320"/>
        <c:scaling>
          <c:orientation val="minMax"/>
          <c:max val="250000.0"/>
          <c:min val="-200000.0"/>
        </c:scaling>
        <c:delete val="0"/>
        <c:axPos val="l"/>
        <c:majorGridlines>
          <c:spPr>
            <a:ln>
              <a:solidFill>
                <a:prstClr val="white">
                  <a:lumMod val="95000"/>
                </a:prstClr>
              </a:solidFill>
            </a:ln>
          </c:spPr>
        </c:majorGridlines>
        <c:title>
          <c:tx>
            <c:rich>
              <a:bodyPr rot="-5400000" vert="horz"/>
              <a:lstStyle/>
              <a:p>
                <a:pPr>
                  <a:defRPr sz="1200"/>
                </a:pPr>
                <a:r>
                  <a:rPr lang="en-US" sz="1200" dirty="0" smtClean="0"/>
                  <a:t>CO</a:t>
                </a:r>
                <a:r>
                  <a:rPr lang="en-US" sz="1200" baseline="-25000" dirty="0" smtClean="0"/>
                  <a:t>2</a:t>
                </a:r>
                <a:r>
                  <a:rPr lang="en-US" sz="1200" dirty="0" smtClean="0"/>
                  <a:t> equivalent (annual </a:t>
                </a:r>
                <a:r>
                  <a:rPr lang="en-US" sz="1200" dirty="0" err="1" smtClean="0"/>
                  <a:t>kTonnes</a:t>
                </a:r>
                <a:r>
                  <a:rPr lang="en-US" sz="1200" dirty="0" smtClean="0"/>
                  <a:t>)</a:t>
                </a:r>
                <a:endParaRPr lang="en-US" sz="1200" dirty="0"/>
              </a:p>
            </c:rich>
          </c:tx>
          <c:layout/>
          <c:overlay val="0"/>
        </c:title>
        <c:numFmt formatCode="_(* #,##0_);_(* \(#,##0\);_(* &quot;-&quot;??_);_(@_)" sourceLinked="1"/>
        <c:majorTickMark val="out"/>
        <c:minorTickMark val="none"/>
        <c:tickLblPos val="nextTo"/>
        <c:txPr>
          <a:bodyPr/>
          <a:lstStyle/>
          <a:p>
            <a:pPr>
              <a:defRPr sz="1200"/>
            </a:pPr>
            <a:endParaRPr lang="en-US"/>
          </a:p>
        </c:txPr>
        <c:crossAx val="1804532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Differences!$A$45</c:f>
              <c:strCache>
                <c:ptCount val="1"/>
                <c:pt idx="0">
                  <c:v>BC</c:v>
                </c:pt>
              </c:strCache>
            </c:strRef>
          </c:tx>
          <c:spPr>
            <a:solidFill>
              <a:schemeClr val="bg1">
                <a:lumMod val="50000"/>
              </a:scheme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Differences!$B$45:$K$45</c:f>
              <c:numCache>
                <c:formatCode>_(* #,##0_);_(* \(#,##0\);_(* "-"??_);_(@_)</c:formatCode>
                <c:ptCount val="10"/>
                <c:pt idx="0">
                  <c:v>1213.220000000088</c:v>
                </c:pt>
                <c:pt idx="1">
                  <c:v>-479.8400000000838</c:v>
                </c:pt>
                <c:pt idx="2">
                  <c:v>-542.319999999948</c:v>
                </c:pt>
                <c:pt idx="3">
                  <c:v>-4663.51999999994</c:v>
                </c:pt>
                <c:pt idx="4">
                  <c:v>-2387.280000000086</c:v>
                </c:pt>
                <c:pt idx="5">
                  <c:v>-1513.369999999995</c:v>
                </c:pt>
                <c:pt idx="6">
                  <c:v>8636.329999999902</c:v>
                </c:pt>
                <c:pt idx="7">
                  <c:v>5827.219999999972</c:v>
                </c:pt>
                <c:pt idx="8">
                  <c:v>-37966.36000000002</c:v>
                </c:pt>
                <c:pt idx="9">
                  <c:v>-64608.89000000001</c:v>
                </c:pt>
              </c:numCache>
            </c:numRef>
          </c:val>
        </c:ser>
        <c:ser>
          <c:idx val="1"/>
          <c:order val="1"/>
          <c:tx>
            <c:strRef>
              <c:f>Differences!$A$46</c:f>
              <c:strCache>
                <c:ptCount val="1"/>
                <c:pt idx="0">
                  <c:v>CH4</c:v>
                </c:pt>
              </c:strCache>
            </c:strRef>
          </c:tx>
          <c:spPr>
            <a:solidFill>
              <a:srgbClr val="00B0F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Differences!$B$46:$K$46</c:f>
              <c:numCache>
                <c:formatCode>_(* #,##0_);_(* \(#,##0\);_(* "-"??_);_(@_)</c:formatCode>
                <c:ptCount val="10"/>
                <c:pt idx="0">
                  <c:v>588.469999999998</c:v>
                </c:pt>
                <c:pt idx="1">
                  <c:v>-325.0600000000013</c:v>
                </c:pt>
                <c:pt idx="2">
                  <c:v>-305.7599999999966</c:v>
                </c:pt>
                <c:pt idx="3">
                  <c:v>164.1899999999986</c:v>
                </c:pt>
                <c:pt idx="4">
                  <c:v>181.4699999999994</c:v>
                </c:pt>
                <c:pt idx="5">
                  <c:v>-171.0100000000002</c:v>
                </c:pt>
                <c:pt idx="6">
                  <c:v>-155.0799999999999</c:v>
                </c:pt>
                <c:pt idx="7">
                  <c:v>-728.3099999999995</c:v>
                </c:pt>
                <c:pt idx="8">
                  <c:v>-1131.409999999998</c:v>
                </c:pt>
                <c:pt idx="9">
                  <c:v>-1178.860000000001</c:v>
                </c:pt>
              </c:numCache>
            </c:numRef>
          </c:val>
        </c:ser>
        <c:ser>
          <c:idx val="2"/>
          <c:order val="2"/>
          <c:tx>
            <c:strRef>
              <c:f>Differences!$A$47</c:f>
              <c:strCache>
                <c:ptCount val="1"/>
                <c:pt idx="0">
                  <c:v>CM</c:v>
                </c:pt>
              </c:strCache>
            </c:strRef>
          </c:tx>
          <c:spPr>
            <a:solidFill>
              <a:srgbClr val="FF6699"/>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Differences!$B$47:$K$47</c:f>
              <c:numCache>
                <c:formatCode>_(* #,##0_);_(* \(#,##0\);_(* "-"??_);_(@_)</c:formatCode>
                <c:ptCount val="10"/>
                <c:pt idx="0">
                  <c:v>-3323.630000000121</c:v>
                </c:pt>
                <c:pt idx="1">
                  <c:v>-280.390000000014</c:v>
                </c:pt>
                <c:pt idx="2">
                  <c:v>-308.1599999999744</c:v>
                </c:pt>
                <c:pt idx="3">
                  <c:v>-18260.22999999996</c:v>
                </c:pt>
                <c:pt idx="4">
                  <c:v>-25395.96000000008</c:v>
                </c:pt>
                <c:pt idx="5">
                  <c:v>-31744.99</c:v>
                </c:pt>
                <c:pt idx="6">
                  <c:v>-37195.95000000001</c:v>
                </c:pt>
                <c:pt idx="7">
                  <c:v>-41892.32000000001</c:v>
                </c:pt>
                <c:pt idx="8">
                  <c:v>-50281.38000000006</c:v>
                </c:pt>
                <c:pt idx="9">
                  <c:v>-57591.05000000005</c:v>
                </c:pt>
              </c:numCache>
            </c:numRef>
          </c:val>
        </c:ser>
        <c:ser>
          <c:idx val="3"/>
          <c:order val="3"/>
          <c:tx>
            <c:strRef>
              <c:f>Differences!$A$48</c:f>
              <c:strCache>
                <c:ptCount val="1"/>
                <c:pt idx="0">
                  <c:v>CO2</c:v>
                </c:pt>
              </c:strCache>
            </c:strRef>
          </c:tx>
          <c:spPr>
            <a:solidFill>
              <a:schemeClr val="tx1"/>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Differences!$B$48:$K$48</c:f>
              <c:numCache>
                <c:formatCode>_(* #,##0_);_(* \(#,##0\);_(* "-"??_);_(@_)</c:formatCode>
                <c:ptCount val="10"/>
                <c:pt idx="0">
                  <c:v>-306915.23</c:v>
                </c:pt>
                <c:pt idx="1">
                  <c:v>-359662.5600000005</c:v>
                </c:pt>
                <c:pt idx="2">
                  <c:v>-630810.1500000022</c:v>
                </c:pt>
                <c:pt idx="3">
                  <c:v>-1.03693931E6</c:v>
                </c:pt>
                <c:pt idx="4">
                  <c:v>-1.21395594E6</c:v>
                </c:pt>
                <c:pt idx="5">
                  <c:v>-1.54365495E6</c:v>
                </c:pt>
                <c:pt idx="6">
                  <c:v>-1.98293954E6</c:v>
                </c:pt>
                <c:pt idx="7">
                  <c:v>-2.41381025E6</c:v>
                </c:pt>
                <c:pt idx="8">
                  <c:v>-2.89572247E6</c:v>
                </c:pt>
                <c:pt idx="9">
                  <c:v>-3.44837211E6</c:v>
                </c:pt>
              </c:numCache>
            </c:numRef>
          </c:val>
        </c:ser>
        <c:ser>
          <c:idx val="4"/>
          <c:order val="4"/>
          <c:tx>
            <c:strRef>
              <c:f>Differences!$A$49</c:f>
              <c:strCache>
                <c:ptCount val="1"/>
                <c:pt idx="0">
                  <c:v>N2O</c:v>
                </c:pt>
              </c:strCache>
            </c:strRef>
          </c:tx>
          <c:spPr>
            <a:solidFill>
              <a:srgbClr val="00B05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Differences!$B$49:$K$49</c:f>
              <c:numCache>
                <c:formatCode>_(* #,##0_);_(* \(#,##0\);_(* "-"??_);_(@_)</c:formatCode>
                <c:ptCount val="10"/>
                <c:pt idx="0">
                  <c:v>38.85999999999305</c:v>
                </c:pt>
                <c:pt idx="1">
                  <c:v>-373.25</c:v>
                </c:pt>
                <c:pt idx="2">
                  <c:v>-205.7399999999943</c:v>
                </c:pt>
                <c:pt idx="3">
                  <c:v>1710.23</c:v>
                </c:pt>
                <c:pt idx="4">
                  <c:v>989.9000000000016</c:v>
                </c:pt>
                <c:pt idx="5">
                  <c:v>81.12999999999374</c:v>
                </c:pt>
                <c:pt idx="6">
                  <c:v>398.0900000000001</c:v>
                </c:pt>
                <c:pt idx="7">
                  <c:v>-1132.600000000002</c:v>
                </c:pt>
                <c:pt idx="8">
                  <c:v>-1842.290000000005</c:v>
                </c:pt>
                <c:pt idx="9">
                  <c:v>-2638.519999999997</c:v>
                </c:pt>
              </c:numCache>
            </c:numRef>
          </c:val>
        </c:ser>
        <c:ser>
          <c:idx val="5"/>
          <c:order val="5"/>
          <c:tx>
            <c:strRef>
              <c:f>Differences!$A$50</c:f>
              <c:strCache>
                <c:ptCount val="1"/>
                <c:pt idx="0">
                  <c:v>NOX</c:v>
                </c:pt>
              </c:strCache>
            </c:strRef>
          </c:tx>
          <c:spPr>
            <a:solidFill>
              <a:srgbClr val="0070C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Differences!$B$50:$K$50</c:f>
              <c:numCache>
                <c:formatCode>_(* #,##0_);_(* \(#,##0\);_(* "-"??_);_(@_)</c:formatCode>
                <c:ptCount val="10"/>
                <c:pt idx="0">
                  <c:v>-3058.609999999985</c:v>
                </c:pt>
                <c:pt idx="1">
                  <c:v>-3996.940000000002</c:v>
                </c:pt>
                <c:pt idx="2">
                  <c:v>-6362.23000000001</c:v>
                </c:pt>
                <c:pt idx="3">
                  <c:v>-6705.710000000021</c:v>
                </c:pt>
                <c:pt idx="4">
                  <c:v>-11595.39999999992</c:v>
                </c:pt>
                <c:pt idx="5">
                  <c:v>-13272.30999999991</c:v>
                </c:pt>
                <c:pt idx="6">
                  <c:v>-7623.68000000001</c:v>
                </c:pt>
                <c:pt idx="7">
                  <c:v>-8961.859999999862</c:v>
                </c:pt>
                <c:pt idx="8">
                  <c:v>-18364.33999999983</c:v>
                </c:pt>
                <c:pt idx="9">
                  <c:v>-25203.28999999999</c:v>
                </c:pt>
              </c:numCache>
            </c:numRef>
          </c:val>
        </c:ser>
        <c:ser>
          <c:idx val="6"/>
          <c:order val="6"/>
          <c:tx>
            <c:strRef>
              <c:f>Differences!$A$51</c:f>
              <c:strCache>
                <c:ptCount val="1"/>
                <c:pt idx="0">
                  <c:v>OC</c:v>
                </c:pt>
              </c:strCache>
            </c:strRef>
          </c:tx>
          <c:spPr>
            <a:solidFill>
              <a:schemeClr val="bg1">
                <a:lumMod val="75000"/>
              </a:scheme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Differences!$B$51:$K$51</c:f>
              <c:numCache>
                <c:formatCode>_(* #,##0_);_(* \(#,##0\);_(* "-"??_);_(@_)</c:formatCode>
                <c:ptCount val="10"/>
                <c:pt idx="0">
                  <c:v>-589.6100000000081</c:v>
                </c:pt>
                <c:pt idx="1">
                  <c:v>1672.619999999999</c:v>
                </c:pt>
                <c:pt idx="2">
                  <c:v>2350.880000000001</c:v>
                </c:pt>
                <c:pt idx="3">
                  <c:v>3112.530000000002</c:v>
                </c:pt>
                <c:pt idx="4">
                  <c:v>1725.559999999998</c:v>
                </c:pt>
                <c:pt idx="5">
                  <c:v>1496.280000000002</c:v>
                </c:pt>
                <c:pt idx="6">
                  <c:v>-4801.84</c:v>
                </c:pt>
                <c:pt idx="7">
                  <c:v>-3840.77</c:v>
                </c:pt>
                <c:pt idx="8">
                  <c:v>-5688.83</c:v>
                </c:pt>
                <c:pt idx="9">
                  <c:v>-5262.75</c:v>
                </c:pt>
              </c:numCache>
            </c:numRef>
          </c:val>
        </c:ser>
        <c:ser>
          <c:idx val="7"/>
          <c:order val="7"/>
          <c:tx>
            <c:strRef>
              <c:f>Differences!$A$52</c:f>
              <c:strCache>
                <c:ptCount val="1"/>
                <c:pt idx="0">
                  <c:v>SO2</c:v>
                </c:pt>
              </c:strCache>
            </c:strRef>
          </c:tx>
          <c:spPr>
            <a:solidFill>
              <a:srgbClr val="F5E20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Differences!$B$52:$K$52</c:f>
              <c:numCache>
                <c:formatCode>_(* #,##0_);_(* \(#,##0\);_(* "-"??_);_(@_)</c:formatCode>
                <c:ptCount val="10"/>
                <c:pt idx="0">
                  <c:v>74179.69000000017</c:v>
                </c:pt>
                <c:pt idx="1">
                  <c:v>38365.7699999999</c:v>
                </c:pt>
                <c:pt idx="2">
                  <c:v>48667.41</c:v>
                </c:pt>
                <c:pt idx="3">
                  <c:v>151279.22</c:v>
                </c:pt>
                <c:pt idx="4">
                  <c:v>138869.42</c:v>
                </c:pt>
                <c:pt idx="5">
                  <c:v>183091.64</c:v>
                </c:pt>
                <c:pt idx="6">
                  <c:v>107678.7900000001</c:v>
                </c:pt>
                <c:pt idx="7">
                  <c:v>171936.8899999988</c:v>
                </c:pt>
                <c:pt idx="8">
                  <c:v>140598.3999999996</c:v>
                </c:pt>
                <c:pt idx="9">
                  <c:v>135102.65</c:v>
                </c:pt>
              </c:numCache>
            </c:numRef>
          </c:val>
        </c:ser>
        <c:ser>
          <c:idx val="8"/>
          <c:order val="8"/>
          <c:tx>
            <c:strRef>
              <c:f>Differences!$A$53</c:f>
              <c:strCache>
                <c:ptCount val="1"/>
                <c:pt idx="0">
                  <c:v>VOC</c:v>
                </c:pt>
              </c:strCache>
            </c:strRef>
          </c:tx>
          <c:spPr>
            <a:solidFill>
              <a:schemeClr val="accent4">
                <a:lumMod val="60000"/>
                <a:lumOff val="40000"/>
              </a:scheme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Differences!$B$53:$K$53</c:f>
              <c:numCache>
                <c:formatCode>_(* #,##0_);_(* \(#,##0\);_(* "-"??_);_(@_)</c:formatCode>
                <c:ptCount val="10"/>
                <c:pt idx="0">
                  <c:v>-9.690000000009604</c:v>
                </c:pt>
                <c:pt idx="1">
                  <c:v>-40.11999999999534</c:v>
                </c:pt>
                <c:pt idx="2">
                  <c:v>-43.73999999999796</c:v>
                </c:pt>
                <c:pt idx="3">
                  <c:v>-49.1899999999987</c:v>
                </c:pt>
                <c:pt idx="4">
                  <c:v>-49.14000000000306</c:v>
                </c:pt>
                <c:pt idx="5">
                  <c:v>-62.20000000000076</c:v>
                </c:pt>
                <c:pt idx="6">
                  <c:v>-73.08999999999832</c:v>
                </c:pt>
                <c:pt idx="7">
                  <c:v>-135.9599999999992</c:v>
                </c:pt>
                <c:pt idx="8">
                  <c:v>-299.9000000000015</c:v>
                </c:pt>
                <c:pt idx="9">
                  <c:v>-700.169999999998</c:v>
                </c:pt>
              </c:numCache>
            </c:numRef>
          </c:val>
        </c:ser>
        <c:dLbls>
          <c:showLegendKey val="0"/>
          <c:showVal val="0"/>
          <c:showCatName val="0"/>
          <c:showSerName val="0"/>
          <c:showPercent val="0"/>
          <c:showBubbleSize val="0"/>
        </c:dLbls>
        <c:gapWidth val="150"/>
        <c:overlap val="100"/>
        <c:axId val="1805664040"/>
        <c:axId val="1805661128"/>
      </c:barChart>
      <c:catAx>
        <c:axId val="1805664040"/>
        <c:scaling>
          <c:orientation val="minMax"/>
        </c:scaling>
        <c:delete val="0"/>
        <c:axPos val="b"/>
        <c:numFmt formatCode="General" sourceLinked="1"/>
        <c:majorTickMark val="out"/>
        <c:minorTickMark val="none"/>
        <c:tickLblPos val="low"/>
        <c:txPr>
          <a:bodyPr rot="-5400000" vert="horz"/>
          <a:lstStyle/>
          <a:p>
            <a:pPr>
              <a:defRPr/>
            </a:pPr>
            <a:endParaRPr lang="en-US"/>
          </a:p>
        </c:txPr>
        <c:crossAx val="1805661128"/>
        <c:crosses val="autoZero"/>
        <c:auto val="1"/>
        <c:lblAlgn val="ctr"/>
        <c:lblOffset val="100"/>
        <c:noMultiLvlLbl val="0"/>
      </c:catAx>
      <c:valAx>
        <c:axId val="1805661128"/>
        <c:scaling>
          <c:orientation val="minMax"/>
          <c:max val="1.0E6"/>
          <c:min val="-4.0E6"/>
        </c:scaling>
        <c:delete val="0"/>
        <c:axPos val="l"/>
        <c:majorGridlines>
          <c:spPr>
            <a:ln>
              <a:solidFill>
                <a:schemeClr val="bg1">
                  <a:lumMod val="85000"/>
                </a:schemeClr>
              </a:solidFill>
            </a:ln>
          </c:spPr>
        </c:majorGridlines>
        <c:title>
          <c:tx>
            <c:rich>
              <a:bodyPr rot="-5400000" vert="horz"/>
              <a:lstStyle/>
              <a:p>
                <a:pPr>
                  <a:defRPr sz="1200"/>
                </a:pPr>
                <a:r>
                  <a:rPr lang="en-US" sz="1200" dirty="0" smtClean="0"/>
                  <a:t>CO</a:t>
                </a:r>
                <a:r>
                  <a:rPr lang="en-US" sz="1200" baseline="-25000" dirty="0" smtClean="0"/>
                  <a:t>2</a:t>
                </a:r>
                <a:r>
                  <a:rPr lang="en-US" sz="1200" dirty="0" smtClean="0"/>
                  <a:t> equivalent</a:t>
                </a:r>
                <a:endParaRPr lang="en-US" sz="1200" dirty="0"/>
              </a:p>
            </c:rich>
          </c:tx>
          <c:overlay val="0"/>
        </c:title>
        <c:numFmt formatCode="_(* #,##0_);_(* \(#,##0\);_(* &quot;-&quot;??_);_(@_)" sourceLinked="1"/>
        <c:majorTickMark val="out"/>
        <c:minorTickMark val="none"/>
        <c:tickLblPos val="nextTo"/>
        <c:txPr>
          <a:bodyPr/>
          <a:lstStyle/>
          <a:p>
            <a:pPr>
              <a:defRPr sz="1200"/>
            </a:pPr>
            <a:endParaRPr lang="en-US"/>
          </a:p>
        </c:txPr>
        <c:crossAx val="1805664040"/>
        <c:crosses val="autoZero"/>
        <c:crossBetween val="between"/>
      </c:valAx>
    </c:plotArea>
    <c:legend>
      <c:legendPos val="r"/>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Differences!$A$35</c:f>
              <c:strCache>
                <c:ptCount val="1"/>
                <c:pt idx="0">
                  <c:v>BC</c:v>
                </c:pt>
              </c:strCache>
            </c:strRef>
          </c:tx>
          <c:spPr>
            <a:solidFill>
              <a:prstClr val="white">
                <a:lumMod val="50000"/>
              </a:prst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Differences!$B$35:$K$35</c:f>
              <c:numCache>
                <c:formatCode>_(* #,##0_);_(* \(#,##0\);_(* "-"??_);_(@_)</c:formatCode>
                <c:ptCount val="10"/>
                <c:pt idx="0">
                  <c:v>348.7999999999882</c:v>
                </c:pt>
                <c:pt idx="1">
                  <c:v>-137.9400000000023</c:v>
                </c:pt>
                <c:pt idx="2">
                  <c:v>-155.929999999964</c:v>
                </c:pt>
                <c:pt idx="3">
                  <c:v>-1340.75999999998</c:v>
                </c:pt>
                <c:pt idx="4">
                  <c:v>-686.339999999982</c:v>
                </c:pt>
                <c:pt idx="5">
                  <c:v>-435.0800000000163</c:v>
                </c:pt>
                <c:pt idx="6">
                  <c:v>2482.930000000008</c:v>
                </c:pt>
                <c:pt idx="7">
                  <c:v>1675.320000000007</c:v>
                </c:pt>
                <c:pt idx="8">
                  <c:v>-10915.32999999992</c:v>
                </c:pt>
                <c:pt idx="9">
                  <c:v>-18575.04</c:v>
                </c:pt>
              </c:numCache>
            </c:numRef>
          </c:val>
        </c:ser>
        <c:ser>
          <c:idx val="1"/>
          <c:order val="1"/>
          <c:tx>
            <c:strRef>
              <c:f>Differences!$A$36</c:f>
              <c:strCache>
                <c:ptCount val="1"/>
                <c:pt idx="0">
                  <c:v>CH4</c:v>
                </c:pt>
              </c:strCache>
            </c:strRef>
          </c:tx>
          <c:spPr>
            <a:solidFill>
              <a:srgbClr val="00B0F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Differences!$B$36:$K$36</c:f>
              <c:numCache>
                <c:formatCode>_(* #,##0_);_(* \(#,##0\);_(* "-"??_);_(@_)</c:formatCode>
                <c:ptCount val="10"/>
                <c:pt idx="0">
                  <c:v>204.3199999999997</c:v>
                </c:pt>
                <c:pt idx="1">
                  <c:v>-112.8599999999997</c:v>
                </c:pt>
                <c:pt idx="2">
                  <c:v>-106.1799999999994</c:v>
                </c:pt>
                <c:pt idx="3">
                  <c:v>57.00000000000045</c:v>
                </c:pt>
                <c:pt idx="4">
                  <c:v>63.0100000000002</c:v>
                </c:pt>
                <c:pt idx="5">
                  <c:v>-59.36999999999944</c:v>
                </c:pt>
                <c:pt idx="6">
                  <c:v>-53.84000000000049</c:v>
                </c:pt>
                <c:pt idx="7">
                  <c:v>-252.8699999999999</c:v>
                </c:pt>
                <c:pt idx="8">
                  <c:v>-392.85</c:v>
                </c:pt>
                <c:pt idx="9">
                  <c:v>-409.3500000000004</c:v>
                </c:pt>
              </c:numCache>
            </c:numRef>
          </c:val>
        </c:ser>
        <c:ser>
          <c:idx val="2"/>
          <c:order val="2"/>
          <c:tx>
            <c:strRef>
              <c:f>Differences!$A$37</c:f>
              <c:strCache>
                <c:ptCount val="1"/>
                <c:pt idx="0">
                  <c:v>CM</c:v>
                </c:pt>
              </c:strCache>
            </c:strRef>
          </c:tx>
          <c:spPr>
            <a:solidFill>
              <a:srgbClr val="FF6699"/>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Differences!$B$37:$K$37</c:f>
              <c:numCache>
                <c:formatCode>_(* #,##0_);_(* \(#,##0\);_(* "-"??_);_(@_)</c:formatCode>
                <c:ptCount val="10"/>
                <c:pt idx="0">
                  <c:v>-1202.809999999998</c:v>
                </c:pt>
                <c:pt idx="1">
                  <c:v>-101.4699999999731</c:v>
                </c:pt>
                <c:pt idx="2">
                  <c:v>-111.5400000000082</c:v>
                </c:pt>
                <c:pt idx="3">
                  <c:v>-6608.459999999992</c:v>
                </c:pt>
                <c:pt idx="4">
                  <c:v>-9190.909999999876</c:v>
                </c:pt>
                <c:pt idx="5">
                  <c:v>-11488.65999999991</c:v>
                </c:pt>
                <c:pt idx="6">
                  <c:v>-13461.41</c:v>
                </c:pt>
                <c:pt idx="7">
                  <c:v>-15161.01999999993</c:v>
                </c:pt>
                <c:pt idx="8">
                  <c:v>-18197.06999999999</c:v>
                </c:pt>
                <c:pt idx="9">
                  <c:v>-20842.45999999995</c:v>
                </c:pt>
              </c:numCache>
            </c:numRef>
          </c:val>
        </c:ser>
        <c:ser>
          <c:idx val="3"/>
          <c:order val="3"/>
          <c:tx>
            <c:strRef>
              <c:f>Differences!$A$38</c:f>
              <c:strCache>
                <c:ptCount val="1"/>
                <c:pt idx="0">
                  <c:v>CO2</c:v>
                </c:pt>
              </c:strCache>
            </c:strRef>
          </c:tx>
          <c:spPr>
            <a:solidFill>
              <a:prstClr val="black"/>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Differences!$B$38:$K$38</c:f>
              <c:numCache>
                <c:formatCode>_(* #,##0_);_(* \(#,##0\);_(* "-"??_);_(@_)</c:formatCode>
                <c:ptCount val="10"/>
                <c:pt idx="0">
                  <c:v>-306915.23</c:v>
                </c:pt>
                <c:pt idx="1">
                  <c:v>-359662.5600000005</c:v>
                </c:pt>
                <c:pt idx="2">
                  <c:v>-630810.1500000022</c:v>
                </c:pt>
                <c:pt idx="3">
                  <c:v>-1.03693931E6</c:v>
                </c:pt>
                <c:pt idx="4">
                  <c:v>-1.21395594E6</c:v>
                </c:pt>
                <c:pt idx="5">
                  <c:v>-1.54365495E6</c:v>
                </c:pt>
                <c:pt idx="6">
                  <c:v>-1.98293954E6</c:v>
                </c:pt>
                <c:pt idx="7">
                  <c:v>-2.41381025E6</c:v>
                </c:pt>
                <c:pt idx="8">
                  <c:v>-2.89572247E6</c:v>
                </c:pt>
                <c:pt idx="9">
                  <c:v>-3.44837211E6</c:v>
                </c:pt>
              </c:numCache>
            </c:numRef>
          </c:val>
        </c:ser>
        <c:ser>
          <c:idx val="4"/>
          <c:order val="4"/>
          <c:tx>
            <c:strRef>
              <c:f>Differences!$A$39</c:f>
              <c:strCache>
                <c:ptCount val="1"/>
                <c:pt idx="0">
                  <c:v>N2O</c:v>
                </c:pt>
              </c:strCache>
            </c:strRef>
          </c:tx>
          <c:spPr>
            <a:solidFill>
              <a:srgbClr val="00B05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Differences!$B$39:$K$39</c:f>
              <c:numCache>
                <c:formatCode>_(* #,##0_);_(* \(#,##0\);_(* "-"??_);_(@_)</c:formatCode>
                <c:ptCount val="10"/>
                <c:pt idx="0">
                  <c:v>40.08000000000175</c:v>
                </c:pt>
                <c:pt idx="1">
                  <c:v>-384.8799999999973</c:v>
                </c:pt>
                <c:pt idx="2">
                  <c:v>-212.1499999999942</c:v>
                </c:pt>
                <c:pt idx="3">
                  <c:v>1763.510000000002</c:v>
                </c:pt>
                <c:pt idx="4">
                  <c:v>1020.760000000002</c:v>
                </c:pt>
                <c:pt idx="5">
                  <c:v>83.65999999999985</c:v>
                </c:pt>
                <c:pt idx="6">
                  <c:v>410.4600000000027</c:v>
                </c:pt>
                <c:pt idx="7">
                  <c:v>-1167.84</c:v>
                </c:pt>
                <c:pt idx="8">
                  <c:v>-1899.69000000001</c:v>
                </c:pt>
                <c:pt idx="9">
                  <c:v>-2720.690000000002</c:v>
                </c:pt>
              </c:numCache>
            </c:numRef>
          </c:val>
        </c:ser>
        <c:ser>
          <c:idx val="5"/>
          <c:order val="5"/>
          <c:tx>
            <c:strRef>
              <c:f>Differences!$A$40</c:f>
              <c:strCache>
                <c:ptCount val="1"/>
                <c:pt idx="0">
                  <c:v>NOX</c:v>
                </c:pt>
              </c:strCache>
            </c:strRef>
          </c:tx>
          <c:spPr>
            <a:solidFill>
              <a:srgbClr val="0070C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Differences!$B$40:$K$40</c:f>
              <c:numCache>
                <c:formatCode>_(* #,##0_);_(* \(#,##0\);_(* "-"??_);_(@_)</c:formatCode>
                <c:ptCount val="10"/>
                <c:pt idx="0">
                  <c:v>299.6699999999983</c:v>
                </c:pt>
                <c:pt idx="1">
                  <c:v>391.5899999999965</c:v>
                </c:pt>
                <c:pt idx="2">
                  <c:v>623.3199999999961</c:v>
                </c:pt>
                <c:pt idx="3">
                  <c:v>656.9899999999981</c:v>
                </c:pt>
                <c:pt idx="4">
                  <c:v>1136.030000000001</c:v>
                </c:pt>
                <c:pt idx="5">
                  <c:v>1300.33</c:v>
                </c:pt>
                <c:pt idx="6">
                  <c:v>746.8999999999978</c:v>
                </c:pt>
                <c:pt idx="7">
                  <c:v>878.0199999999984</c:v>
                </c:pt>
                <c:pt idx="8">
                  <c:v>1799.189999999998</c:v>
                </c:pt>
                <c:pt idx="9">
                  <c:v>2469.250000000002</c:v>
                </c:pt>
              </c:numCache>
            </c:numRef>
          </c:val>
        </c:ser>
        <c:ser>
          <c:idx val="6"/>
          <c:order val="6"/>
          <c:tx>
            <c:strRef>
              <c:f>Differences!$A$41</c:f>
              <c:strCache>
                <c:ptCount val="1"/>
                <c:pt idx="0">
                  <c:v>OC</c:v>
                </c:pt>
              </c:strCache>
            </c:strRef>
          </c:tx>
          <c:spPr>
            <a:solidFill>
              <a:prstClr val="white">
                <a:lumMod val="75000"/>
              </a:prst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Differences!$B$41:$K$41</c:f>
              <c:numCache>
                <c:formatCode>_(* #,##0_);_(* \(#,##0\);_(* "-"??_);_(@_)</c:formatCode>
                <c:ptCount val="10"/>
                <c:pt idx="0">
                  <c:v>-160.7999999999992</c:v>
                </c:pt>
                <c:pt idx="1">
                  <c:v>456.1500000000007</c:v>
                </c:pt>
                <c:pt idx="2">
                  <c:v>641.1399999999994</c:v>
                </c:pt>
                <c:pt idx="3">
                  <c:v>848.8500000000004</c:v>
                </c:pt>
                <c:pt idx="4">
                  <c:v>470.6099999999997</c:v>
                </c:pt>
                <c:pt idx="5">
                  <c:v>408.0699999999997</c:v>
                </c:pt>
                <c:pt idx="6">
                  <c:v>-1309.580000000001</c:v>
                </c:pt>
                <c:pt idx="7">
                  <c:v>-1047.5</c:v>
                </c:pt>
                <c:pt idx="8">
                  <c:v>-1551.489999999999</c:v>
                </c:pt>
                <c:pt idx="9">
                  <c:v>-1435.319999999999</c:v>
                </c:pt>
              </c:numCache>
            </c:numRef>
          </c:val>
        </c:ser>
        <c:ser>
          <c:idx val="7"/>
          <c:order val="7"/>
          <c:tx>
            <c:strRef>
              <c:f>Differences!$A$42</c:f>
              <c:strCache>
                <c:ptCount val="1"/>
                <c:pt idx="0">
                  <c:v>SO2</c:v>
                </c:pt>
              </c:strCache>
            </c:strRef>
          </c:tx>
          <c:spPr>
            <a:solidFill>
              <a:srgbClr val="F5E200"/>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Differences!$B$42:$K$42</c:f>
              <c:numCache>
                <c:formatCode>_(* #,##0_);_(* \(#,##0\);_(* "-"??_);_(@_)</c:formatCode>
                <c:ptCount val="10"/>
                <c:pt idx="0">
                  <c:v>18544.93000000002</c:v>
                </c:pt>
                <c:pt idx="1">
                  <c:v>9591.449999999912</c:v>
                </c:pt>
                <c:pt idx="2">
                  <c:v>12166.84999999993</c:v>
                </c:pt>
                <c:pt idx="3">
                  <c:v>37819.82</c:v>
                </c:pt>
                <c:pt idx="4">
                  <c:v>34717.36000000002</c:v>
                </c:pt>
                <c:pt idx="5">
                  <c:v>45772.91000000001</c:v>
                </c:pt>
                <c:pt idx="6">
                  <c:v>26919.69000000002</c:v>
                </c:pt>
                <c:pt idx="7">
                  <c:v>42984.19999999999</c:v>
                </c:pt>
                <c:pt idx="8">
                  <c:v>35149.61</c:v>
                </c:pt>
                <c:pt idx="9">
                  <c:v>33775.65</c:v>
                </c:pt>
              </c:numCache>
            </c:numRef>
          </c:val>
        </c:ser>
        <c:ser>
          <c:idx val="8"/>
          <c:order val="8"/>
          <c:tx>
            <c:strRef>
              <c:f>Differences!$A$43</c:f>
              <c:strCache>
                <c:ptCount val="1"/>
                <c:pt idx="0">
                  <c:v>VOC</c:v>
                </c:pt>
              </c:strCache>
            </c:strRef>
          </c:tx>
          <c:spPr>
            <a:solidFill>
              <a:srgbClr val="8064A2">
                <a:lumMod val="60000"/>
                <a:lumOff val="40000"/>
              </a:srgbClr>
            </a:solidFill>
          </c:spPr>
          <c:invertIfNegative val="0"/>
          <c:cat>
            <c:numRef>
              <c:f>Differences!$B$29:$K$29</c:f>
              <c:numCache>
                <c:formatCode>General</c:formatCode>
                <c:ptCount val="10"/>
                <c:pt idx="0">
                  <c:v>2005.0</c:v>
                </c:pt>
                <c:pt idx="1">
                  <c:v>2010.0</c:v>
                </c:pt>
                <c:pt idx="2">
                  <c:v>2015.0</c:v>
                </c:pt>
                <c:pt idx="3">
                  <c:v>2020.0</c:v>
                </c:pt>
                <c:pt idx="4">
                  <c:v>2025.0</c:v>
                </c:pt>
                <c:pt idx="5">
                  <c:v>2030.0</c:v>
                </c:pt>
                <c:pt idx="6">
                  <c:v>2035.0</c:v>
                </c:pt>
                <c:pt idx="7">
                  <c:v>2040.0</c:v>
                </c:pt>
                <c:pt idx="8">
                  <c:v>2045.0</c:v>
                </c:pt>
                <c:pt idx="9">
                  <c:v>2050.0</c:v>
                </c:pt>
              </c:numCache>
            </c:numRef>
          </c:cat>
          <c:val>
            <c:numRef>
              <c:f>Differences!$B$43:$K$43</c:f>
              <c:numCache>
                <c:formatCode>_(* #,##0_);_(* \(#,##0\);_(* "-"??_);_(@_)</c:formatCode>
                <c:ptCount val="10"/>
                <c:pt idx="0">
                  <c:v>-9.690000000009604</c:v>
                </c:pt>
                <c:pt idx="1">
                  <c:v>-40.11999999999534</c:v>
                </c:pt>
                <c:pt idx="2">
                  <c:v>-43.73999999999796</c:v>
                </c:pt>
                <c:pt idx="3">
                  <c:v>-49.1899999999987</c:v>
                </c:pt>
                <c:pt idx="4">
                  <c:v>-49.14000000000306</c:v>
                </c:pt>
                <c:pt idx="5">
                  <c:v>-62.20000000000076</c:v>
                </c:pt>
                <c:pt idx="6">
                  <c:v>-73.08999999999832</c:v>
                </c:pt>
                <c:pt idx="7">
                  <c:v>-135.9599999999992</c:v>
                </c:pt>
                <c:pt idx="8">
                  <c:v>-299.9000000000015</c:v>
                </c:pt>
                <c:pt idx="9">
                  <c:v>-700.169999999998</c:v>
                </c:pt>
              </c:numCache>
            </c:numRef>
          </c:val>
        </c:ser>
        <c:dLbls>
          <c:showLegendKey val="0"/>
          <c:showVal val="0"/>
          <c:showCatName val="0"/>
          <c:showSerName val="0"/>
          <c:showPercent val="0"/>
          <c:showBubbleSize val="0"/>
        </c:dLbls>
        <c:gapWidth val="150"/>
        <c:overlap val="100"/>
        <c:axId val="1805247992"/>
        <c:axId val="1805250904"/>
      </c:barChart>
      <c:catAx>
        <c:axId val="1805247992"/>
        <c:scaling>
          <c:orientation val="minMax"/>
        </c:scaling>
        <c:delete val="0"/>
        <c:axPos val="b"/>
        <c:numFmt formatCode="General" sourceLinked="1"/>
        <c:majorTickMark val="out"/>
        <c:minorTickMark val="none"/>
        <c:tickLblPos val="low"/>
        <c:txPr>
          <a:bodyPr rot="-5400000" vert="horz"/>
          <a:lstStyle/>
          <a:p>
            <a:pPr>
              <a:defRPr/>
            </a:pPr>
            <a:endParaRPr lang="en-US"/>
          </a:p>
        </c:txPr>
        <c:crossAx val="1805250904"/>
        <c:crosses val="autoZero"/>
        <c:auto val="1"/>
        <c:lblAlgn val="ctr"/>
        <c:lblOffset val="100"/>
        <c:noMultiLvlLbl val="0"/>
      </c:catAx>
      <c:valAx>
        <c:axId val="1805250904"/>
        <c:scaling>
          <c:orientation val="minMax"/>
          <c:max val="1.0E6"/>
          <c:min val="-4.0E6"/>
        </c:scaling>
        <c:delete val="0"/>
        <c:axPos val="l"/>
        <c:majorGridlines>
          <c:spPr>
            <a:ln>
              <a:solidFill>
                <a:prstClr val="white">
                  <a:lumMod val="85000"/>
                </a:prstClr>
              </a:solidFill>
            </a:ln>
          </c:spPr>
        </c:majorGridlines>
        <c:title>
          <c:tx>
            <c:rich>
              <a:bodyPr rot="-5400000" vert="horz"/>
              <a:lstStyle/>
              <a:p>
                <a:pPr>
                  <a:defRPr sz="1200"/>
                </a:pPr>
                <a:r>
                  <a:rPr lang="en-US" sz="1200" dirty="0" smtClean="0"/>
                  <a:t>CO</a:t>
                </a:r>
                <a:r>
                  <a:rPr lang="en-US" sz="1200" baseline="-25000" dirty="0" smtClean="0"/>
                  <a:t>2</a:t>
                </a:r>
                <a:r>
                  <a:rPr lang="en-US" sz="1200" dirty="0" smtClean="0"/>
                  <a:t> equivalent</a:t>
                </a:r>
                <a:endParaRPr lang="en-US" sz="1200" dirty="0"/>
              </a:p>
            </c:rich>
          </c:tx>
          <c:overlay val="0"/>
        </c:title>
        <c:numFmt formatCode="_(* #,##0_);_(* \(#,##0\);_(* &quot;-&quot;??_);_(@_)" sourceLinked="1"/>
        <c:majorTickMark val="out"/>
        <c:minorTickMark val="none"/>
        <c:tickLblPos val="nextTo"/>
        <c:txPr>
          <a:bodyPr/>
          <a:lstStyle/>
          <a:p>
            <a:pPr>
              <a:defRPr sz="1200"/>
            </a:pPr>
            <a:endParaRPr lang="en-US"/>
          </a:p>
        </c:txPr>
        <c:crossAx val="180524799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Arial"/>
                <a:ea typeface="Arial"/>
                <a:cs typeface="Arial"/>
              </a:defRPr>
            </a:pPr>
            <a:r>
              <a:rPr lang="en-US" sz="1200" b="1" i="0" u="none" strike="noStrike" baseline="0" dirty="0">
                <a:solidFill>
                  <a:srgbClr val="000000"/>
                </a:solidFill>
                <a:latin typeface="Arial"/>
                <a:cs typeface="Arial"/>
              </a:rPr>
              <a:t>Residential </a:t>
            </a:r>
            <a:r>
              <a:rPr lang="en-US" sz="1200" b="1" i="0" u="none" strike="noStrike" baseline="0" dirty="0" smtClean="0">
                <a:solidFill>
                  <a:srgbClr val="000000"/>
                </a:solidFill>
                <a:latin typeface="Arial"/>
                <a:cs typeface="Arial"/>
              </a:rPr>
              <a:t>efficiency improvements </a:t>
            </a:r>
            <a:r>
              <a:rPr lang="en-US" sz="1200" b="1" i="0" u="none" strike="noStrike" baseline="0" dirty="0">
                <a:solidFill>
                  <a:srgbClr val="000000"/>
                </a:solidFill>
                <a:latin typeface="Arial"/>
                <a:cs typeface="Arial"/>
              </a:rPr>
              <a:t>vs. </a:t>
            </a:r>
            <a:r>
              <a:rPr lang="en-US" sz="1200" b="1" i="0" u="none" strike="noStrike" baseline="0" dirty="0" smtClean="0">
                <a:solidFill>
                  <a:srgbClr val="000000"/>
                </a:solidFill>
                <a:latin typeface="Arial"/>
                <a:cs typeface="Arial"/>
              </a:rPr>
              <a:t>2005</a:t>
            </a:r>
            <a:endParaRPr lang="en-US" sz="1200" b="1" i="0" u="none" strike="noStrike" baseline="0" dirty="0">
              <a:solidFill>
                <a:srgbClr val="000000"/>
              </a:solidFill>
              <a:latin typeface="Arial"/>
              <a:cs typeface="Arial"/>
            </a:endParaRPr>
          </a:p>
        </c:rich>
      </c:tx>
      <c:layout>
        <c:manualLayout>
          <c:xMode val="edge"/>
          <c:yMode val="edge"/>
          <c:x val="0.112617398886505"/>
          <c:y val="0.0272956066677596"/>
        </c:manualLayout>
      </c:layout>
      <c:overlay val="0"/>
      <c:spPr>
        <a:noFill/>
        <a:ln w="25400">
          <a:noFill/>
        </a:ln>
      </c:spPr>
    </c:title>
    <c:autoTitleDeleted val="0"/>
    <c:plotArea>
      <c:layout>
        <c:manualLayout>
          <c:layoutTarget val="inner"/>
          <c:xMode val="edge"/>
          <c:yMode val="edge"/>
          <c:x val="0.130498933590536"/>
          <c:y val="0.101018638468652"/>
          <c:w val="0.541035981270686"/>
          <c:h val="0.790955266533862"/>
        </c:manualLayout>
      </c:layout>
      <c:scatterChart>
        <c:scatterStyle val="lineMarker"/>
        <c:varyColors val="0"/>
        <c:ser>
          <c:idx val="0"/>
          <c:order val="0"/>
          <c:tx>
            <c:v>Freezing</c:v>
          </c:tx>
          <c:spPr>
            <a:ln w="38100">
              <a:solidFill>
                <a:srgbClr val="00CCFF"/>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Calculated!$O$120:$Y$120</c:f>
              <c:numCache>
                <c:formatCode>0.000</c:formatCode>
                <c:ptCount val="11"/>
                <c:pt idx="0">
                  <c:v>0.0</c:v>
                </c:pt>
                <c:pt idx="1">
                  <c:v>6.513333333333343</c:v>
                </c:pt>
                <c:pt idx="2">
                  <c:v>12.66222222222222</c:v>
                </c:pt>
                <c:pt idx="3">
                  <c:v>18.11666666666673</c:v>
                </c:pt>
                <c:pt idx="4">
                  <c:v>18.1088888888889</c:v>
                </c:pt>
                <c:pt idx="5">
                  <c:v>18.09222222222213</c:v>
                </c:pt>
                <c:pt idx="6">
                  <c:v>18.12555555555555</c:v>
                </c:pt>
                <c:pt idx="7">
                  <c:v>18.15777777777778</c:v>
                </c:pt>
                <c:pt idx="8">
                  <c:v>18.13888888888894</c:v>
                </c:pt>
                <c:pt idx="9">
                  <c:v>18.11000000000003</c:v>
                </c:pt>
                <c:pt idx="10">
                  <c:v>18.10777777777778</c:v>
                </c:pt>
              </c:numCache>
            </c:numRef>
          </c:yVal>
          <c:smooth val="0"/>
        </c:ser>
        <c:ser>
          <c:idx val="1"/>
          <c:order val="1"/>
          <c:tx>
            <c:v>Lighting</c:v>
          </c:tx>
          <c:spPr>
            <a:ln w="38100">
              <a:solidFill>
                <a:srgbClr val="FFFF00"/>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Calculated!$O$121:$Y$121</c:f>
              <c:numCache>
                <c:formatCode>0.000</c:formatCode>
                <c:ptCount val="11"/>
                <c:pt idx="0">
                  <c:v>0.0</c:v>
                </c:pt>
                <c:pt idx="1">
                  <c:v>1.813333333333333</c:v>
                </c:pt>
                <c:pt idx="2">
                  <c:v>34.66888888888902</c:v>
                </c:pt>
                <c:pt idx="3">
                  <c:v>51.8588888888889</c:v>
                </c:pt>
                <c:pt idx="4">
                  <c:v>55.35777777777758</c:v>
                </c:pt>
                <c:pt idx="5">
                  <c:v>59.24222222222222</c:v>
                </c:pt>
                <c:pt idx="6">
                  <c:v>62.81555555555556</c:v>
                </c:pt>
                <c:pt idx="7">
                  <c:v>66.32777777777748</c:v>
                </c:pt>
                <c:pt idx="8">
                  <c:v>69.7755555555553</c:v>
                </c:pt>
                <c:pt idx="9">
                  <c:v>73.21333333333331</c:v>
                </c:pt>
                <c:pt idx="10">
                  <c:v>76.66666666666667</c:v>
                </c:pt>
              </c:numCache>
            </c:numRef>
          </c:yVal>
          <c:smooth val="0"/>
        </c:ser>
        <c:ser>
          <c:idx val="2"/>
          <c:order val="2"/>
          <c:tx>
            <c:v>Electric Appliances</c:v>
          </c:tx>
          <c:spPr>
            <a:ln w="38100">
              <a:solidFill>
                <a:srgbClr val="CC99FF"/>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Calculated!$O$122:$Y$122</c:f>
              <c:numCache>
                <c:formatCode>0.000</c:formatCode>
                <c:ptCount val="11"/>
                <c:pt idx="0">
                  <c:v>0.0</c:v>
                </c:pt>
                <c:pt idx="1">
                  <c:v>0.0</c:v>
                </c:pt>
                <c:pt idx="2">
                  <c:v>0.0</c:v>
                </c:pt>
                <c:pt idx="3">
                  <c:v>0.0</c:v>
                </c:pt>
                <c:pt idx="4">
                  <c:v>0.0</c:v>
                </c:pt>
                <c:pt idx="5">
                  <c:v>0.0</c:v>
                </c:pt>
                <c:pt idx="6">
                  <c:v>0.0</c:v>
                </c:pt>
                <c:pt idx="7">
                  <c:v>0.0</c:v>
                </c:pt>
                <c:pt idx="8">
                  <c:v>0.0</c:v>
                </c:pt>
                <c:pt idx="9">
                  <c:v>0.0</c:v>
                </c:pt>
                <c:pt idx="10">
                  <c:v>0.0</c:v>
                </c:pt>
              </c:numCache>
            </c:numRef>
          </c:yVal>
          <c:smooth val="0"/>
        </c:ser>
        <c:ser>
          <c:idx val="3"/>
          <c:order val="3"/>
          <c:tx>
            <c:v>Natural Gas Appliances</c:v>
          </c:tx>
          <c:spPr>
            <a:ln w="38100">
              <a:solidFill>
                <a:srgbClr val="FF99CC"/>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Calculated!$O$123:$Y$123</c:f>
              <c:numCache>
                <c:formatCode>0.000</c:formatCode>
                <c:ptCount val="11"/>
                <c:pt idx="0">
                  <c:v>0.0</c:v>
                </c:pt>
                <c:pt idx="1">
                  <c:v>0.0</c:v>
                </c:pt>
                <c:pt idx="2">
                  <c:v>0.0</c:v>
                </c:pt>
                <c:pt idx="3">
                  <c:v>0.0</c:v>
                </c:pt>
                <c:pt idx="4">
                  <c:v>0.0</c:v>
                </c:pt>
                <c:pt idx="5">
                  <c:v>0.0</c:v>
                </c:pt>
                <c:pt idx="6">
                  <c:v>0.0</c:v>
                </c:pt>
                <c:pt idx="7">
                  <c:v>0.0</c:v>
                </c:pt>
                <c:pt idx="8">
                  <c:v>0.0</c:v>
                </c:pt>
                <c:pt idx="9">
                  <c:v>0.0</c:v>
                </c:pt>
                <c:pt idx="10">
                  <c:v>0.0</c:v>
                </c:pt>
              </c:numCache>
            </c:numRef>
          </c:yVal>
          <c:smooth val="0"/>
        </c:ser>
        <c:ser>
          <c:idx val="4"/>
          <c:order val="4"/>
          <c:tx>
            <c:v>Refrigeration</c:v>
          </c:tx>
          <c:spPr>
            <a:ln w="38100">
              <a:solidFill>
                <a:srgbClr val="333399"/>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Calculated!$O$124:$Y$124</c:f>
              <c:numCache>
                <c:formatCode>0.000</c:formatCode>
                <c:ptCount val="11"/>
                <c:pt idx="0">
                  <c:v>0.0</c:v>
                </c:pt>
                <c:pt idx="1">
                  <c:v>8.515555555555556</c:v>
                </c:pt>
                <c:pt idx="2">
                  <c:v>16.7877777777777</c:v>
                </c:pt>
                <c:pt idx="3">
                  <c:v>24.22111111111111</c:v>
                </c:pt>
                <c:pt idx="4">
                  <c:v>25.1</c:v>
                </c:pt>
                <c:pt idx="5">
                  <c:v>28.14</c:v>
                </c:pt>
                <c:pt idx="6">
                  <c:v>31.87777777777778</c:v>
                </c:pt>
                <c:pt idx="7">
                  <c:v>34.71111111111111</c:v>
                </c:pt>
                <c:pt idx="8">
                  <c:v>35.52333333333333</c:v>
                </c:pt>
                <c:pt idx="9">
                  <c:v>35.51777777777775</c:v>
                </c:pt>
                <c:pt idx="10">
                  <c:v>35.52111111111111</c:v>
                </c:pt>
              </c:numCache>
            </c:numRef>
          </c:yVal>
          <c:smooth val="0"/>
        </c:ser>
        <c:ser>
          <c:idx val="5"/>
          <c:order val="5"/>
          <c:tx>
            <c:v>Space Cooling</c:v>
          </c:tx>
          <c:spPr>
            <a:ln w="38100">
              <a:solidFill>
                <a:srgbClr val="00FF00"/>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Calculated!$O$125:$Y$125</c:f>
              <c:numCache>
                <c:formatCode>0.000</c:formatCode>
                <c:ptCount val="11"/>
                <c:pt idx="0">
                  <c:v>0.0</c:v>
                </c:pt>
                <c:pt idx="1">
                  <c:v>3.752222222222222</c:v>
                </c:pt>
                <c:pt idx="2">
                  <c:v>8.832222222222222</c:v>
                </c:pt>
                <c:pt idx="3">
                  <c:v>14.82444444444445</c:v>
                </c:pt>
                <c:pt idx="4">
                  <c:v>18.46555555555553</c:v>
                </c:pt>
                <c:pt idx="5">
                  <c:v>21.02666666666667</c:v>
                </c:pt>
                <c:pt idx="6">
                  <c:v>21.53111111111113</c:v>
                </c:pt>
                <c:pt idx="7">
                  <c:v>20.53333333333321</c:v>
                </c:pt>
                <c:pt idx="8">
                  <c:v>23.05555555555556</c:v>
                </c:pt>
                <c:pt idx="9">
                  <c:v>23.46111111111111</c:v>
                </c:pt>
                <c:pt idx="10">
                  <c:v>23.84444444444444</c:v>
                </c:pt>
              </c:numCache>
            </c:numRef>
          </c:yVal>
          <c:smooth val="0"/>
        </c:ser>
        <c:ser>
          <c:idx val="6"/>
          <c:order val="6"/>
          <c:tx>
            <c:v>Space Heating</c:v>
          </c:tx>
          <c:spPr>
            <a:ln w="38100">
              <a:solidFill>
                <a:srgbClr val="FF9900"/>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Calculated!$O$126:$Y$126</c:f>
              <c:numCache>
                <c:formatCode>0.000</c:formatCode>
                <c:ptCount val="11"/>
                <c:pt idx="0">
                  <c:v>0.0</c:v>
                </c:pt>
                <c:pt idx="1">
                  <c:v>1.095555555555556</c:v>
                </c:pt>
                <c:pt idx="2">
                  <c:v>2.98</c:v>
                </c:pt>
                <c:pt idx="3">
                  <c:v>4.95</c:v>
                </c:pt>
                <c:pt idx="4">
                  <c:v>7.45</c:v>
                </c:pt>
                <c:pt idx="5">
                  <c:v>9.37555555555559</c:v>
                </c:pt>
                <c:pt idx="6">
                  <c:v>11.14777777777775</c:v>
                </c:pt>
                <c:pt idx="7">
                  <c:v>10.84444444444445</c:v>
                </c:pt>
                <c:pt idx="8">
                  <c:v>12.38888888888889</c:v>
                </c:pt>
                <c:pt idx="9">
                  <c:v>12.89777777777778</c:v>
                </c:pt>
                <c:pt idx="10">
                  <c:v>13.23222222222222</c:v>
                </c:pt>
              </c:numCache>
            </c:numRef>
          </c:yVal>
          <c:smooth val="0"/>
        </c:ser>
        <c:ser>
          <c:idx val="7"/>
          <c:order val="7"/>
          <c:tx>
            <c:v>Water Heating</c:v>
          </c:tx>
          <c:spPr>
            <a:ln w="38100">
              <a:solidFill>
                <a:srgbClr val="FF0000"/>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Calculated!$O$127:$Y$127</c:f>
              <c:numCache>
                <c:formatCode>0.000</c:formatCode>
                <c:ptCount val="11"/>
                <c:pt idx="0">
                  <c:v>0.0</c:v>
                </c:pt>
                <c:pt idx="1">
                  <c:v>3.454444444444443</c:v>
                </c:pt>
                <c:pt idx="2">
                  <c:v>4.718888888888888</c:v>
                </c:pt>
                <c:pt idx="3">
                  <c:v>6.025555555555527</c:v>
                </c:pt>
                <c:pt idx="4">
                  <c:v>7.435555555555545</c:v>
                </c:pt>
                <c:pt idx="5">
                  <c:v>8.594444444444446</c:v>
                </c:pt>
                <c:pt idx="6">
                  <c:v>7.283333333333353</c:v>
                </c:pt>
                <c:pt idx="7">
                  <c:v>5.687777777777764</c:v>
                </c:pt>
                <c:pt idx="8">
                  <c:v>5.177777777777774</c:v>
                </c:pt>
                <c:pt idx="9">
                  <c:v>4.738888888888889</c:v>
                </c:pt>
                <c:pt idx="10">
                  <c:v>4.62111111111111</c:v>
                </c:pt>
              </c:numCache>
            </c:numRef>
          </c:yVal>
          <c:smooth val="0"/>
        </c:ser>
        <c:dLbls>
          <c:showLegendKey val="0"/>
          <c:showVal val="0"/>
          <c:showCatName val="0"/>
          <c:showSerName val="0"/>
          <c:showPercent val="0"/>
          <c:showBubbleSize val="0"/>
        </c:dLbls>
        <c:axId val="1798517432"/>
        <c:axId val="1798513960"/>
      </c:scatterChart>
      <c:valAx>
        <c:axId val="1798517432"/>
        <c:scaling>
          <c:orientation val="minMax"/>
          <c:max val="2055.0"/>
          <c:min val="2005.0"/>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798513960"/>
        <c:crosses val="autoZero"/>
        <c:crossBetween val="midCat"/>
      </c:valAx>
      <c:valAx>
        <c:axId val="1798513960"/>
        <c:scaling>
          <c:orientation val="minMax"/>
          <c:max val="80.0"/>
        </c:scaling>
        <c:delete val="0"/>
        <c:axPos val="l"/>
        <c:majorGridlines>
          <c:spPr>
            <a:ln w="3175">
              <a:solidFill>
                <a:schemeClr val="bg1">
                  <a:lumMod val="95000"/>
                </a:schemeClr>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Efficiency Improvement (%)</a:t>
                </a:r>
              </a:p>
            </c:rich>
          </c:tx>
          <c:layout>
            <c:manualLayout>
              <c:xMode val="edge"/>
              <c:yMode val="edge"/>
              <c:x val="0.00902887061726967"/>
              <c:y val="0.30924118784151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798517432"/>
        <c:crosses val="autoZero"/>
        <c:crossBetween val="midCat"/>
      </c:valAx>
      <c:spPr>
        <a:solidFill>
          <a:schemeClr val="bg1"/>
        </a:solidFill>
        <a:ln w="12700">
          <a:solidFill>
            <a:srgbClr val="808080"/>
          </a:solidFill>
          <a:prstDash val="solid"/>
        </a:ln>
      </c:spPr>
    </c:plotArea>
    <c:legend>
      <c:legendPos val="r"/>
      <c:layout>
        <c:manualLayout>
          <c:xMode val="edge"/>
          <c:yMode val="edge"/>
          <c:x val="0.702198793533771"/>
          <c:y val="0.231366303479602"/>
          <c:w val="0.277678694933531"/>
          <c:h val="0.545560471561345"/>
        </c:manualLayout>
      </c:layout>
      <c:overlay val="0"/>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Residential </a:t>
            </a:r>
            <a:r>
              <a:rPr lang="en-US" sz="1100" dirty="0" smtClean="0"/>
              <a:t>fuel use</a:t>
            </a:r>
            <a:endParaRPr lang="en-US" sz="1100" dirty="0"/>
          </a:p>
        </c:rich>
      </c:tx>
      <c:layout>
        <c:manualLayout>
          <c:xMode val="edge"/>
          <c:yMode val="edge"/>
          <c:x val="0.267437891842311"/>
          <c:y val="0.00122852687583207"/>
        </c:manualLayout>
      </c:layout>
      <c:overlay val="0"/>
      <c:spPr>
        <a:noFill/>
        <a:ln w="25400">
          <a:noFill/>
        </a:ln>
      </c:spPr>
    </c:title>
    <c:autoTitleDeleted val="0"/>
    <c:plotArea>
      <c:layout>
        <c:manualLayout>
          <c:layoutTarget val="inner"/>
          <c:xMode val="edge"/>
          <c:yMode val="edge"/>
          <c:x val="0.245911653315182"/>
          <c:y val="0.096445381943385"/>
          <c:w val="0.474712980254284"/>
          <c:h val="0.703384631690855"/>
        </c:manualLayout>
      </c:layout>
      <c:areaChart>
        <c:grouping val="stacked"/>
        <c:varyColors val="0"/>
        <c:ser>
          <c:idx val="9"/>
          <c:order val="0"/>
          <c:tx>
            <c:v>Coal</c:v>
          </c:tx>
          <c:spPr>
            <a:solidFill>
              <a:srgbClr val="000000"/>
            </a:solidFill>
            <a:ln w="12700">
              <a:solidFill>
                <a:srgbClr val="000000"/>
              </a:solidFill>
              <a:prstDash val="solid"/>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data!$B$231:$L$231</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5"/>
          <c:order val="1"/>
          <c:tx>
            <c:v>Fuel Oil-High S</c:v>
          </c:tx>
          <c:spPr>
            <a:solidFill>
              <a:srgbClr val="9933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data!$B$227:$L$227</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6"/>
          <c:order val="2"/>
          <c:tx>
            <c:v>Fuel Oil-Low S</c:v>
          </c:tx>
          <c:spPr>
            <a:solidFill>
              <a:srgbClr val="FF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data!$B$228:$L$228</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4"/>
          <c:order val="3"/>
          <c:tx>
            <c:v>Distillate Oil</c:v>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data!$B$226:$L$226</c:f>
              <c:numCache>
                <c:formatCode>General</c:formatCode>
                <c:ptCount val="11"/>
                <c:pt idx="0">
                  <c:v>877.09</c:v>
                </c:pt>
                <c:pt idx="1">
                  <c:v>792.73</c:v>
                </c:pt>
                <c:pt idx="2">
                  <c:v>768.07</c:v>
                </c:pt>
                <c:pt idx="3">
                  <c:v>779.09</c:v>
                </c:pt>
                <c:pt idx="4">
                  <c:v>773.88</c:v>
                </c:pt>
                <c:pt idx="5">
                  <c:v>755.2700000000005</c:v>
                </c:pt>
                <c:pt idx="6">
                  <c:v>695.73</c:v>
                </c:pt>
                <c:pt idx="7">
                  <c:v>663.92</c:v>
                </c:pt>
                <c:pt idx="8">
                  <c:v>634.4499999999995</c:v>
                </c:pt>
                <c:pt idx="9">
                  <c:v>606.0599999999995</c:v>
                </c:pt>
                <c:pt idx="10">
                  <c:v>548.69</c:v>
                </c:pt>
              </c:numCache>
            </c:numRef>
          </c:val>
        </c:ser>
        <c:ser>
          <c:idx val="2"/>
          <c:order val="4"/>
          <c:tx>
            <c:v>Natural Gas</c:v>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data!$B$224:$L$224</c:f>
              <c:numCache>
                <c:formatCode>General</c:formatCode>
                <c:ptCount val="11"/>
                <c:pt idx="0">
                  <c:v>5170.660000000004</c:v>
                </c:pt>
                <c:pt idx="1">
                  <c:v>5051.31</c:v>
                </c:pt>
                <c:pt idx="2">
                  <c:v>4947.23</c:v>
                </c:pt>
                <c:pt idx="3">
                  <c:v>5074.87</c:v>
                </c:pt>
                <c:pt idx="4">
                  <c:v>5089.1</c:v>
                </c:pt>
                <c:pt idx="5">
                  <c:v>5055.95</c:v>
                </c:pt>
                <c:pt idx="6">
                  <c:v>5142.64</c:v>
                </c:pt>
                <c:pt idx="7">
                  <c:v>5343.45</c:v>
                </c:pt>
                <c:pt idx="8">
                  <c:v>5288.620000000004</c:v>
                </c:pt>
                <c:pt idx="9">
                  <c:v>5286.820000000002</c:v>
                </c:pt>
                <c:pt idx="10">
                  <c:v>5324.55</c:v>
                </c:pt>
              </c:numCache>
            </c:numRef>
          </c:val>
        </c:ser>
        <c:ser>
          <c:idx val="8"/>
          <c:order val="5"/>
          <c:tx>
            <c:v>LPG</c:v>
          </c:tx>
          <c:spPr>
            <a:solidFill>
              <a:srgbClr val="333399"/>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data!$B$230:$L$230</c:f>
              <c:numCache>
                <c:formatCode>General</c:formatCode>
                <c:ptCount val="11"/>
                <c:pt idx="0">
                  <c:v>331.77</c:v>
                </c:pt>
                <c:pt idx="1">
                  <c:v>318.97</c:v>
                </c:pt>
                <c:pt idx="2">
                  <c:v>336.59</c:v>
                </c:pt>
                <c:pt idx="3">
                  <c:v>369.32</c:v>
                </c:pt>
                <c:pt idx="4">
                  <c:v>392.68</c:v>
                </c:pt>
                <c:pt idx="5">
                  <c:v>384.4099999999996</c:v>
                </c:pt>
                <c:pt idx="6">
                  <c:v>353.21</c:v>
                </c:pt>
                <c:pt idx="7">
                  <c:v>324.32</c:v>
                </c:pt>
                <c:pt idx="8">
                  <c:v>287.83</c:v>
                </c:pt>
                <c:pt idx="9">
                  <c:v>260.91</c:v>
                </c:pt>
                <c:pt idx="10">
                  <c:v>226.06</c:v>
                </c:pt>
              </c:numCache>
            </c:numRef>
          </c:val>
        </c:ser>
        <c:ser>
          <c:idx val="7"/>
          <c:order val="6"/>
          <c:tx>
            <c:v>Kerosene</c:v>
          </c:tx>
          <c:spPr>
            <a:solidFill>
              <a:srgbClr val="CC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data!$B$229:$L$229</c:f>
              <c:numCache>
                <c:formatCode>General</c:formatCode>
                <c:ptCount val="11"/>
                <c:pt idx="0">
                  <c:v>80.06</c:v>
                </c:pt>
                <c:pt idx="1">
                  <c:v>73.98</c:v>
                </c:pt>
                <c:pt idx="2">
                  <c:v>72.38</c:v>
                </c:pt>
                <c:pt idx="3">
                  <c:v>74.36</c:v>
                </c:pt>
                <c:pt idx="4">
                  <c:v>74.66999999999998</c:v>
                </c:pt>
                <c:pt idx="5">
                  <c:v>75.38</c:v>
                </c:pt>
                <c:pt idx="6">
                  <c:v>72.17999999999998</c:v>
                </c:pt>
                <c:pt idx="7">
                  <c:v>69.72</c:v>
                </c:pt>
                <c:pt idx="8">
                  <c:v>67.39</c:v>
                </c:pt>
                <c:pt idx="9">
                  <c:v>64.99</c:v>
                </c:pt>
                <c:pt idx="10">
                  <c:v>62.57</c:v>
                </c:pt>
              </c:numCache>
            </c:numRef>
          </c:val>
        </c:ser>
        <c:ser>
          <c:idx val="3"/>
          <c:order val="7"/>
          <c:tx>
            <c:v>Biomass</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data!$B$225:$L$225</c:f>
              <c:numCache>
                <c:formatCode>General</c:formatCode>
                <c:ptCount val="11"/>
                <c:pt idx="0">
                  <c:v>433.74</c:v>
                </c:pt>
                <c:pt idx="1">
                  <c:v>433.74</c:v>
                </c:pt>
                <c:pt idx="2">
                  <c:v>433.74</c:v>
                </c:pt>
                <c:pt idx="3">
                  <c:v>433.74</c:v>
                </c:pt>
                <c:pt idx="4">
                  <c:v>433.74</c:v>
                </c:pt>
                <c:pt idx="5">
                  <c:v>433.74</c:v>
                </c:pt>
                <c:pt idx="6">
                  <c:v>433.74</c:v>
                </c:pt>
                <c:pt idx="7">
                  <c:v>433.74</c:v>
                </c:pt>
                <c:pt idx="8">
                  <c:v>348.489999999999</c:v>
                </c:pt>
                <c:pt idx="9">
                  <c:v>334.55</c:v>
                </c:pt>
                <c:pt idx="10">
                  <c:v>320.61</c:v>
                </c:pt>
              </c:numCache>
            </c:numRef>
          </c:val>
        </c:ser>
        <c:ser>
          <c:idx val="10"/>
          <c:order val="8"/>
          <c:tx>
            <c:v>Solar</c:v>
          </c:tx>
          <c:spPr>
            <a:solidFill>
              <a:srgbClr val="FF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data!$B$232:$L$232</c:f>
              <c:numCache>
                <c:formatCode>General</c:formatCode>
                <c:ptCount val="11"/>
                <c:pt idx="0">
                  <c:v>0.0</c:v>
                </c:pt>
                <c:pt idx="1">
                  <c:v>8.55</c:v>
                </c:pt>
                <c:pt idx="2">
                  <c:v>37.98</c:v>
                </c:pt>
                <c:pt idx="3">
                  <c:v>45.54</c:v>
                </c:pt>
                <c:pt idx="4">
                  <c:v>46.71</c:v>
                </c:pt>
                <c:pt idx="5">
                  <c:v>48.06</c:v>
                </c:pt>
                <c:pt idx="6">
                  <c:v>49.59</c:v>
                </c:pt>
                <c:pt idx="7">
                  <c:v>64.53</c:v>
                </c:pt>
                <c:pt idx="8">
                  <c:v>83.88</c:v>
                </c:pt>
                <c:pt idx="9">
                  <c:v>108.99</c:v>
                </c:pt>
                <c:pt idx="10">
                  <c:v>141.66</c:v>
                </c:pt>
              </c:numCache>
            </c:numRef>
          </c:val>
        </c:ser>
        <c:ser>
          <c:idx val="1"/>
          <c:order val="9"/>
          <c:tx>
            <c:v>Electricity</c:v>
          </c:tx>
          <c:spPr>
            <a:solidFill>
              <a:srgbClr val="FFCC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data!$B$223:$L$223</c:f>
              <c:numCache>
                <c:formatCode>General</c:formatCode>
                <c:ptCount val="11"/>
                <c:pt idx="0">
                  <c:v>4855.42</c:v>
                </c:pt>
                <c:pt idx="1">
                  <c:v>5051.92</c:v>
                </c:pt>
                <c:pt idx="2">
                  <c:v>5018.63</c:v>
                </c:pt>
                <c:pt idx="3">
                  <c:v>5110.05</c:v>
                </c:pt>
                <c:pt idx="4">
                  <c:v>5387.8</c:v>
                </c:pt>
                <c:pt idx="5">
                  <c:v>5621.44</c:v>
                </c:pt>
                <c:pt idx="6">
                  <c:v>5774.51</c:v>
                </c:pt>
                <c:pt idx="7">
                  <c:v>5847.120000000004</c:v>
                </c:pt>
                <c:pt idx="8">
                  <c:v>6035.93</c:v>
                </c:pt>
                <c:pt idx="9">
                  <c:v>6251.53</c:v>
                </c:pt>
                <c:pt idx="10">
                  <c:v>6476.7</c:v>
                </c:pt>
              </c:numCache>
            </c:numRef>
          </c:val>
        </c:ser>
        <c:dLbls>
          <c:showLegendKey val="0"/>
          <c:showVal val="0"/>
          <c:showCatName val="0"/>
          <c:showSerName val="0"/>
          <c:showPercent val="0"/>
          <c:showBubbleSize val="0"/>
        </c:dLbls>
        <c:axId val="1798344744"/>
        <c:axId val="1798341352"/>
      </c:areaChart>
      <c:catAx>
        <c:axId val="179834474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798341352"/>
        <c:crosses val="autoZero"/>
        <c:auto val="1"/>
        <c:lblAlgn val="ctr"/>
        <c:lblOffset val="100"/>
        <c:tickLblSkip val="1"/>
        <c:tickMarkSkip val="1"/>
        <c:noMultiLvlLbl val="0"/>
      </c:catAx>
      <c:valAx>
        <c:axId val="1798341352"/>
        <c:scaling>
          <c:orientation val="minMax"/>
          <c:max val="16000.0"/>
        </c:scaling>
        <c:delete val="0"/>
        <c:axPos val="l"/>
        <c:majorGridlines>
          <c:spPr>
            <a:ln w="3175">
              <a:solidFill>
                <a:schemeClr val="bg1">
                  <a:lumMod val="95000"/>
                </a:schemeClr>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(PJ)</a:t>
                </a:r>
              </a:p>
            </c:rich>
          </c:tx>
          <c:layout>
            <c:manualLayout>
              <c:xMode val="edge"/>
              <c:yMode val="edge"/>
              <c:x val="0.00434642367029752"/>
              <c:y val="0.263093848211891"/>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798344744"/>
        <c:crosses val="autoZero"/>
        <c:crossBetween val="midCat"/>
      </c:valAx>
      <c:spPr>
        <a:solidFill>
          <a:schemeClr val="bg1"/>
        </a:solidFill>
        <a:ln w="12700">
          <a:solidFill>
            <a:srgbClr val="808080"/>
          </a:solidFill>
          <a:prstDash val="solid"/>
        </a:ln>
      </c:spPr>
    </c:plotArea>
    <c:legend>
      <c:legendPos val="r"/>
      <c:layout>
        <c:manualLayout>
          <c:xMode val="edge"/>
          <c:yMode val="edge"/>
          <c:x val="0.742090332458447"/>
          <c:y val="0.134129027574572"/>
          <c:w val="0.232909667541557"/>
          <c:h val="0.645051193306605"/>
        </c:manualLayout>
      </c:layout>
      <c:overlay val="1"/>
      <c:spPr>
        <a:solidFill>
          <a:schemeClr val="bg1"/>
        </a:solidFill>
        <a:ln>
          <a:solidFill>
            <a:schemeClr val="tx1"/>
          </a:solidFill>
        </a:ln>
      </c:spPr>
      <c:txPr>
        <a:bodyPr/>
        <a:lstStyle/>
        <a:p>
          <a:pPr>
            <a:defRPr sz="700"/>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n-US" sz="1100" dirty="0"/>
              <a:t>Commercial </a:t>
            </a:r>
            <a:r>
              <a:rPr lang="en-US" sz="1100" dirty="0" smtClean="0"/>
              <a:t>fuel use</a:t>
            </a:r>
            <a:endParaRPr lang="en-US" sz="1100" dirty="0"/>
          </a:p>
        </c:rich>
      </c:tx>
      <c:layout>
        <c:manualLayout>
          <c:xMode val="edge"/>
          <c:yMode val="edge"/>
          <c:x val="0.25440618201569"/>
          <c:y val="0.000690946275213421"/>
        </c:manualLayout>
      </c:layout>
      <c:overlay val="0"/>
      <c:spPr>
        <a:noFill/>
        <a:ln w="25400">
          <a:noFill/>
        </a:ln>
      </c:spPr>
    </c:title>
    <c:autoTitleDeleted val="0"/>
    <c:plotArea>
      <c:layout>
        <c:manualLayout>
          <c:layoutTarget val="inner"/>
          <c:xMode val="edge"/>
          <c:yMode val="edge"/>
          <c:x val="0.268165334936637"/>
          <c:y val="0.0999129993853348"/>
          <c:w val="0.464274562939857"/>
          <c:h val="0.701290395364999"/>
        </c:manualLayout>
      </c:layout>
      <c:areaChart>
        <c:grouping val="stacked"/>
        <c:varyColors val="0"/>
        <c:ser>
          <c:idx val="9"/>
          <c:order val="0"/>
          <c:tx>
            <c:v>Coal</c:v>
          </c:tx>
          <c:spPr>
            <a:solidFill>
              <a:srgbClr val="0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data!$B$234:$L$234</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5"/>
          <c:order val="1"/>
          <c:tx>
            <c:v>Heavy Fuel Oil</c:v>
          </c:tx>
          <c:spPr>
            <a:solidFill>
              <a:srgbClr val="9933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data!$B$238:$L$238</c:f>
              <c:numCache>
                <c:formatCode>General</c:formatCode>
                <c:ptCount val="11"/>
                <c:pt idx="0">
                  <c:v>122.07</c:v>
                </c:pt>
                <c:pt idx="1">
                  <c:v>62.87</c:v>
                </c:pt>
                <c:pt idx="2">
                  <c:v>92.73</c:v>
                </c:pt>
                <c:pt idx="3">
                  <c:v>90.05</c:v>
                </c:pt>
                <c:pt idx="4">
                  <c:v>90.3</c:v>
                </c:pt>
                <c:pt idx="5">
                  <c:v>90.87</c:v>
                </c:pt>
                <c:pt idx="6">
                  <c:v>91.51</c:v>
                </c:pt>
                <c:pt idx="7">
                  <c:v>94.97</c:v>
                </c:pt>
                <c:pt idx="8">
                  <c:v>98.54</c:v>
                </c:pt>
                <c:pt idx="9">
                  <c:v>102.24</c:v>
                </c:pt>
                <c:pt idx="10">
                  <c:v>106.08</c:v>
                </c:pt>
              </c:numCache>
            </c:numRef>
          </c:val>
        </c:ser>
        <c:ser>
          <c:idx val="6"/>
          <c:order val="2"/>
          <c:tx>
            <c:v>Light Fuel Oil</c:v>
          </c:tx>
          <c:spPr>
            <a:solidFill>
              <a:srgbClr val="FF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data!$B$239:$L$239</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4"/>
          <c:order val="3"/>
          <c:tx>
            <c:v>Distillate Oil</c:v>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data!$B$237:$L$237</c:f>
              <c:numCache>
                <c:formatCode>General</c:formatCode>
                <c:ptCount val="11"/>
                <c:pt idx="0">
                  <c:v>470.6400000000004</c:v>
                </c:pt>
                <c:pt idx="1">
                  <c:v>386.27</c:v>
                </c:pt>
                <c:pt idx="2">
                  <c:v>366.61</c:v>
                </c:pt>
                <c:pt idx="3">
                  <c:v>370.9</c:v>
                </c:pt>
                <c:pt idx="4">
                  <c:v>380.6</c:v>
                </c:pt>
                <c:pt idx="5">
                  <c:v>486.95</c:v>
                </c:pt>
                <c:pt idx="6">
                  <c:v>512.5499999999994</c:v>
                </c:pt>
                <c:pt idx="7">
                  <c:v>704.2</c:v>
                </c:pt>
                <c:pt idx="8">
                  <c:v>906.6800000000005</c:v>
                </c:pt>
                <c:pt idx="9">
                  <c:v>1300.97</c:v>
                </c:pt>
                <c:pt idx="10">
                  <c:v>1456.28</c:v>
                </c:pt>
              </c:numCache>
            </c:numRef>
          </c:val>
        </c:ser>
        <c:ser>
          <c:idx val="2"/>
          <c:order val="4"/>
          <c:tx>
            <c:v>Natural Gas</c:v>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data!$B$235:$L$235</c:f>
              <c:numCache>
                <c:formatCode>General</c:formatCode>
                <c:ptCount val="11"/>
                <c:pt idx="0">
                  <c:v>2957.72</c:v>
                </c:pt>
                <c:pt idx="1">
                  <c:v>3033.330000000002</c:v>
                </c:pt>
                <c:pt idx="2">
                  <c:v>2900.26</c:v>
                </c:pt>
                <c:pt idx="3">
                  <c:v>3062.390000000001</c:v>
                </c:pt>
                <c:pt idx="4">
                  <c:v>3196.99</c:v>
                </c:pt>
                <c:pt idx="5">
                  <c:v>3254.28</c:v>
                </c:pt>
                <c:pt idx="6">
                  <c:v>3613.21</c:v>
                </c:pt>
                <c:pt idx="7">
                  <c:v>3658.46</c:v>
                </c:pt>
                <c:pt idx="8">
                  <c:v>3737.88</c:v>
                </c:pt>
                <c:pt idx="9">
                  <c:v>3719.04</c:v>
                </c:pt>
                <c:pt idx="10">
                  <c:v>3919.0</c:v>
                </c:pt>
              </c:numCache>
            </c:numRef>
          </c:val>
        </c:ser>
        <c:ser>
          <c:idx val="8"/>
          <c:order val="5"/>
          <c:tx>
            <c:v>LPG</c:v>
          </c:tx>
          <c:spPr>
            <a:solidFill>
              <a:srgbClr val="333399"/>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data!$B$241:$L$241</c:f>
              <c:numCache>
                <c:formatCode>General</c:formatCode>
                <c:ptCount val="11"/>
                <c:pt idx="0">
                  <c:v>93.79</c:v>
                </c:pt>
                <c:pt idx="1">
                  <c:v>82.19</c:v>
                </c:pt>
                <c:pt idx="2">
                  <c:v>90.04</c:v>
                </c:pt>
                <c:pt idx="3">
                  <c:v>91.58</c:v>
                </c:pt>
                <c:pt idx="4">
                  <c:v>93.44000000000002</c:v>
                </c:pt>
                <c:pt idx="5">
                  <c:v>95.33</c:v>
                </c:pt>
                <c:pt idx="6">
                  <c:v>97.02</c:v>
                </c:pt>
                <c:pt idx="7">
                  <c:v>99.7</c:v>
                </c:pt>
                <c:pt idx="8">
                  <c:v>102.4100000000001</c:v>
                </c:pt>
                <c:pt idx="9">
                  <c:v>105.23</c:v>
                </c:pt>
                <c:pt idx="10">
                  <c:v>108.11</c:v>
                </c:pt>
              </c:numCache>
            </c:numRef>
          </c:val>
        </c:ser>
        <c:ser>
          <c:idx val="7"/>
          <c:order val="6"/>
          <c:tx>
            <c:v>Kerosene</c:v>
          </c:tx>
          <c:spPr>
            <a:solidFill>
              <a:srgbClr val="CC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data!$B$240:$L$240</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7"/>
          <c:tx>
            <c:v>Biomass</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data!$B$236:$L$236</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0"/>
          <c:order val="8"/>
          <c:tx>
            <c:v>Solar</c:v>
          </c:tx>
          <c:spPr>
            <a:solidFill>
              <a:srgbClr val="FF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data!$B$242:$L$242</c:f>
              <c:numCache>
                <c:formatCode>General</c:formatCode>
                <c:ptCount val="11"/>
                <c:pt idx="0">
                  <c:v>0.0</c:v>
                </c:pt>
                <c:pt idx="1">
                  <c:v>31.14</c:v>
                </c:pt>
                <c:pt idx="2">
                  <c:v>34.92</c:v>
                </c:pt>
                <c:pt idx="3">
                  <c:v>35.91</c:v>
                </c:pt>
                <c:pt idx="4">
                  <c:v>37.17</c:v>
                </c:pt>
                <c:pt idx="5">
                  <c:v>39.15</c:v>
                </c:pt>
                <c:pt idx="6">
                  <c:v>42.21</c:v>
                </c:pt>
                <c:pt idx="7">
                  <c:v>54.81</c:v>
                </c:pt>
                <c:pt idx="8">
                  <c:v>71.28</c:v>
                </c:pt>
                <c:pt idx="9">
                  <c:v>92.7</c:v>
                </c:pt>
                <c:pt idx="10">
                  <c:v>120.51</c:v>
                </c:pt>
              </c:numCache>
            </c:numRef>
          </c:val>
        </c:ser>
        <c:ser>
          <c:idx val="1"/>
          <c:order val="9"/>
          <c:tx>
            <c:v>Electricity</c:v>
          </c:tx>
          <c:spPr>
            <a:solidFill>
              <a:srgbClr val="FFCC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data!$B$233:$L$233</c:f>
              <c:numCache>
                <c:formatCode>General</c:formatCode>
                <c:ptCount val="11"/>
                <c:pt idx="0">
                  <c:v>5945.120000000004</c:v>
                </c:pt>
                <c:pt idx="1">
                  <c:v>6039.45</c:v>
                </c:pt>
                <c:pt idx="2">
                  <c:v>6139.610000000002</c:v>
                </c:pt>
                <c:pt idx="3">
                  <c:v>6324.67</c:v>
                </c:pt>
                <c:pt idx="4">
                  <c:v>6575.51</c:v>
                </c:pt>
                <c:pt idx="5">
                  <c:v>6997.94</c:v>
                </c:pt>
                <c:pt idx="6">
                  <c:v>7370.26</c:v>
                </c:pt>
                <c:pt idx="7">
                  <c:v>7960.94</c:v>
                </c:pt>
                <c:pt idx="8">
                  <c:v>8565.29</c:v>
                </c:pt>
                <c:pt idx="9">
                  <c:v>9237.740000000008</c:v>
                </c:pt>
                <c:pt idx="10">
                  <c:v>9983.62</c:v>
                </c:pt>
              </c:numCache>
            </c:numRef>
          </c:val>
        </c:ser>
        <c:dLbls>
          <c:showLegendKey val="0"/>
          <c:showVal val="0"/>
          <c:showCatName val="0"/>
          <c:showSerName val="0"/>
          <c:showPercent val="0"/>
          <c:showBubbleSize val="0"/>
        </c:dLbls>
        <c:axId val="1801938088"/>
        <c:axId val="1801941464"/>
      </c:areaChart>
      <c:catAx>
        <c:axId val="180193808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801941464"/>
        <c:crosses val="autoZero"/>
        <c:auto val="1"/>
        <c:lblAlgn val="ctr"/>
        <c:lblOffset val="100"/>
        <c:tickLblSkip val="1"/>
        <c:tickMarkSkip val="1"/>
        <c:noMultiLvlLbl val="0"/>
      </c:catAx>
      <c:valAx>
        <c:axId val="1801941464"/>
        <c:scaling>
          <c:orientation val="minMax"/>
          <c:max val="16000.0"/>
        </c:scaling>
        <c:delete val="0"/>
        <c:axPos val="l"/>
        <c:majorGridlines>
          <c:spPr>
            <a:ln w="3175">
              <a:solidFill>
                <a:schemeClr val="bg1">
                  <a:lumMod val="95000"/>
                </a:schemeClr>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(PJ)</a:t>
                </a:r>
              </a:p>
            </c:rich>
          </c:tx>
          <c:layout>
            <c:manualLayout>
              <c:xMode val="edge"/>
              <c:yMode val="edge"/>
              <c:x val="0.0129941705950524"/>
              <c:y val="0.285597283107709"/>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801938088"/>
        <c:crosses val="autoZero"/>
        <c:crossBetween val="midCat"/>
      </c:valAx>
      <c:spPr>
        <a:solidFill>
          <a:schemeClr val="bg1"/>
        </a:solidFill>
        <a:ln w="12700">
          <a:solidFill>
            <a:srgbClr val="808080"/>
          </a:solidFill>
          <a:prstDash val="solid"/>
        </a:ln>
      </c:spPr>
    </c:plotArea>
    <c:legend>
      <c:legendPos val="r"/>
      <c:layout>
        <c:manualLayout>
          <c:xMode val="edge"/>
          <c:yMode val="edge"/>
          <c:x val="0.756590332458446"/>
          <c:y val="0.132849886858358"/>
          <c:w val="0.226743000874892"/>
          <c:h val="0.663953894269539"/>
        </c:manualLayout>
      </c:layout>
      <c:overlay val="1"/>
      <c:spPr>
        <a:solidFill>
          <a:schemeClr val="bg1"/>
        </a:solidFill>
        <a:ln>
          <a:solidFill>
            <a:schemeClr val="tx1"/>
          </a:solidFill>
        </a:ln>
      </c:spPr>
      <c:txPr>
        <a:bodyPr/>
        <a:lstStyle/>
        <a:p>
          <a:pPr>
            <a:defRPr sz="600"/>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1" i="0" u="none" strike="noStrike" baseline="0">
                <a:solidFill>
                  <a:srgbClr val="000000"/>
                </a:solidFill>
                <a:latin typeface="Arial"/>
                <a:ea typeface="Arial"/>
                <a:cs typeface="Arial"/>
              </a:defRPr>
            </a:pPr>
            <a:r>
              <a:rPr lang="en-US" sz="1050" dirty="0"/>
              <a:t>Industrial </a:t>
            </a:r>
            <a:r>
              <a:rPr lang="en-US" sz="1050" dirty="0" smtClean="0"/>
              <a:t>fuel use</a:t>
            </a:r>
            <a:endParaRPr lang="en-US" sz="1050" dirty="0"/>
          </a:p>
        </c:rich>
      </c:tx>
      <c:layout>
        <c:manualLayout>
          <c:xMode val="edge"/>
          <c:yMode val="edge"/>
          <c:x val="0.289744811795151"/>
          <c:y val="0.0017393876091458"/>
        </c:manualLayout>
      </c:layout>
      <c:overlay val="0"/>
      <c:spPr>
        <a:noFill/>
        <a:ln w="25400">
          <a:noFill/>
        </a:ln>
      </c:spPr>
    </c:title>
    <c:autoTitleDeleted val="0"/>
    <c:plotArea>
      <c:layout>
        <c:manualLayout>
          <c:layoutTarget val="inner"/>
          <c:xMode val="edge"/>
          <c:yMode val="edge"/>
          <c:x val="0.237931757780146"/>
          <c:y val="0.0908640792268038"/>
          <c:w val="0.484459280702459"/>
          <c:h val="0.712353748832897"/>
        </c:manualLayout>
      </c:layout>
      <c:areaChart>
        <c:grouping val="stacked"/>
        <c:varyColors val="0"/>
        <c:ser>
          <c:idx val="9"/>
          <c:order val="0"/>
          <c:tx>
            <c:v>Coal</c:v>
          </c:tx>
          <c:spPr>
            <a:solidFill>
              <a:srgbClr val="00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data!$B$258:$L$258</c:f>
              <c:numCache>
                <c:formatCode>General</c:formatCode>
                <c:ptCount val="11"/>
                <c:pt idx="0">
                  <c:v>1183.15</c:v>
                </c:pt>
                <c:pt idx="1">
                  <c:v>1004.3</c:v>
                </c:pt>
                <c:pt idx="2">
                  <c:v>1288.22</c:v>
                </c:pt>
                <c:pt idx="3">
                  <c:v>1270.98</c:v>
                </c:pt>
                <c:pt idx="4">
                  <c:v>1365.71</c:v>
                </c:pt>
                <c:pt idx="5">
                  <c:v>1392.17</c:v>
                </c:pt>
                <c:pt idx="6">
                  <c:v>1311.77</c:v>
                </c:pt>
                <c:pt idx="7">
                  <c:v>1283.07</c:v>
                </c:pt>
                <c:pt idx="8">
                  <c:v>1178.31</c:v>
                </c:pt>
                <c:pt idx="9">
                  <c:v>1187.32</c:v>
                </c:pt>
                <c:pt idx="10">
                  <c:v>1095.54</c:v>
                </c:pt>
              </c:numCache>
            </c:numRef>
          </c:val>
        </c:ser>
        <c:ser>
          <c:idx val="5"/>
          <c:order val="1"/>
          <c:tx>
            <c:v>Fuel Oil-High S</c:v>
          </c:tx>
          <c:spPr>
            <a:solidFill>
              <a:srgbClr val="9933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data!$B$270:$L$270</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6"/>
          <c:order val="2"/>
          <c:tx>
            <c:v>Fuel Oil-Low S</c:v>
          </c:tx>
          <c:spPr>
            <a:solidFill>
              <a:srgbClr val="FF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data!$B$269:$L$269</c:f>
              <c:numCache>
                <c:formatCode>General</c:formatCode>
                <c:ptCount val="11"/>
                <c:pt idx="0">
                  <c:v>287.729999999999</c:v>
                </c:pt>
                <c:pt idx="1">
                  <c:v>236.9500000000001</c:v>
                </c:pt>
                <c:pt idx="2">
                  <c:v>288.7099999999996</c:v>
                </c:pt>
                <c:pt idx="3">
                  <c:v>303.7799999999997</c:v>
                </c:pt>
                <c:pt idx="4">
                  <c:v>383.02</c:v>
                </c:pt>
                <c:pt idx="5">
                  <c:v>387.31</c:v>
                </c:pt>
                <c:pt idx="6">
                  <c:v>443.919999999999</c:v>
                </c:pt>
                <c:pt idx="7">
                  <c:v>448.87</c:v>
                </c:pt>
                <c:pt idx="8">
                  <c:v>446.4299999999989</c:v>
                </c:pt>
                <c:pt idx="9">
                  <c:v>480.13</c:v>
                </c:pt>
                <c:pt idx="10">
                  <c:v>352.57</c:v>
                </c:pt>
              </c:numCache>
            </c:numRef>
          </c:val>
        </c:ser>
        <c:ser>
          <c:idx val="13"/>
          <c:order val="3"/>
          <c:tx>
            <c:v>Fuel Oil-Ultra Low S</c:v>
          </c:tx>
          <c:spPr>
            <a:solidFill>
              <a:srgbClr val="FF99CC"/>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data!$B$268:$L$268</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4"/>
          <c:order val="4"/>
          <c:tx>
            <c:v>Distillate Oil</c:v>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data!$B$259:$L$259</c:f>
              <c:numCache>
                <c:formatCode>General</c:formatCode>
                <c:ptCount val="11"/>
                <c:pt idx="0">
                  <c:v>107.2</c:v>
                </c:pt>
                <c:pt idx="1">
                  <c:v>89.1</c:v>
                </c:pt>
                <c:pt idx="2">
                  <c:v>104.0</c:v>
                </c:pt>
                <c:pt idx="3">
                  <c:v>107.51</c:v>
                </c:pt>
                <c:pt idx="4">
                  <c:v>109.45</c:v>
                </c:pt>
                <c:pt idx="5">
                  <c:v>137.25</c:v>
                </c:pt>
                <c:pt idx="6">
                  <c:v>112.7</c:v>
                </c:pt>
                <c:pt idx="7">
                  <c:v>112.46</c:v>
                </c:pt>
                <c:pt idx="8">
                  <c:v>117.26</c:v>
                </c:pt>
                <c:pt idx="9">
                  <c:v>254.19</c:v>
                </c:pt>
                <c:pt idx="10">
                  <c:v>440.789999999999</c:v>
                </c:pt>
              </c:numCache>
            </c:numRef>
          </c:val>
        </c:ser>
        <c:ser>
          <c:idx val="10"/>
          <c:order val="5"/>
          <c:tx>
            <c:v>Gasoline</c:v>
          </c:tx>
          <c:spPr>
            <a:solidFill>
              <a:srgbClr val="FF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data!$B$260:$L$260</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11"/>
          <c:order val="6"/>
          <c:tx>
            <c:v>Natural Gas Liquids</c:v>
          </c:tx>
          <c:spPr>
            <a:solidFill>
              <a:srgbClr val="33CCCC"/>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data!$B$264:$L$264</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2"/>
          <c:order val="7"/>
          <c:tx>
            <c:v>Natural Gas</c:v>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data!$B$263:$L$263</c:f>
              <c:numCache>
                <c:formatCode>General</c:formatCode>
                <c:ptCount val="11"/>
                <c:pt idx="0">
                  <c:v>6328.26</c:v>
                </c:pt>
                <c:pt idx="1">
                  <c:v>4438.88</c:v>
                </c:pt>
                <c:pt idx="2">
                  <c:v>5188.01</c:v>
                </c:pt>
                <c:pt idx="3">
                  <c:v>5517.05</c:v>
                </c:pt>
                <c:pt idx="4">
                  <c:v>5130.91</c:v>
                </c:pt>
                <c:pt idx="5">
                  <c:v>4882.24</c:v>
                </c:pt>
                <c:pt idx="6">
                  <c:v>4766.320000000002</c:v>
                </c:pt>
                <c:pt idx="7">
                  <c:v>4940.03</c:v>
                </c:pt>
                <c:pt idx="8">
                  <c:v>4997.79</c:v>
                </c:pt>
                <c:pt idx="9">
                  <c:v>4887.95</c:v>
                </c:pt>
                <c:pt idx="10">
                  <c:v>5182.110000000002</c:v>
                </c:pt>
              </c:numCache>
            </c:numRef>
          </c:val>
        </c:ser>
        <c:ser>
          <c:idx val="8"/>
          <c:order val="8"/>
          <c:tx>
            <c:v>LPG</c:v>
          </c:tx>
          <c:spPr>
            <a:solidFill>
              <a:srgbClr val="00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data!$B$262:$L$262</c:f>
              <c:numCache>
                <c:formatCode>General</c:formatCode>
                <c:ptCount val="11"/>
                <c:pt idx="0">
                  <c:v>2326.64</c:v>
                </c:pt>
                <c:pt idx="1">
                  <c:v>1995.46</c:v>
                </c:pt>
                <c:pt idx="2">
                  <c:v>2229.72</c:v>
                </c:pt>
                <c:pt idx="3">
                  <c:v>2290.67</c:v>
                </c:pt>
                <c:pt idx="4">
                  <c:v>2286.11</c:v>
                </c:pt>
                <c:pt idx="5">
                  <c:v>2310.330000000002</c:v>
                </c:pt>
                <c:pt idx="6">
                  <c:v>2295.66</c:v>
                </c:pt>
                <c:pt idx="7">
                  <c:v>2270.64</c:v>
                </c:pt>
                <c:pt idx="8">
                  <c:v>2300.49</c:v>
                </c:pt>
                <c:pt idx="9">
                  <c:v>2388.19</c:v>
                </c:pt>
                <c:pt idx="10">
                  <c:v>2462.88</c:v>
                </c:pt>
              </c:numCache>
            </c:numRef>
          </c:val>
        </c:ser>
        <c:ser>
          <c:idx val="7"/>
          <c:order val="9"/>
          <c:tx>
            <c:v>Kerosene</c:v>
          </c:tx>
          <c:spPr>
            <a:solidFill>
              <a:srgbClr val="CCCC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data!$B$261:$L$261</c:f>
              <c:numCache>
                <c:formatCode>General</c:formatCode>
                <c:ptCount val="11"/>
                <c:pt idx="0">
                  <c:v>743.88</c:v>
                </c:pt>
                <c:pt idx="1">
                  <c:v>477.919999999999</c:v>
                </c:pt>
                <c:pt idx="2">
                  <c:v>525.7700000000005</c:v>
                </c:pt>
                <c:pt idx="3">
                  <c:v>557.53</c:v>
                </c:pt>
                <c:pt idx="4">
                  <c:v>591.4599999999995</c:v>
                </c:pt>
                <c:pt idx="5">
                  <c:v>596.9399999999995</c:v>
                </c:pt>
                <c:pt idx="6">
                  <c:v>592.11</c:v>
                </c:pt>
                <c:pt idx="7">
                  <c:v>591.61</c:v>
                </c:pt>
                <c:pt idx="8">
                  <c:v>607.54</c:v>
                </c:pt>
                <c:pt idx="9">
                  <c:v>606.12</c:v>
                </c:pt>
                <c:pt idx="10">
                  <c:v>595.359999999998</c:v>
                </c:pt>
              </c:numCache>
            </c:numRef>
          </c:val>
        </c:ser>
        <c:ser>
          <c:idx val="12"/>
          <c:order val="10"/>
          <c:tx>
            <c:v>Other</c:v>
          </c:tx>
          <c:spPr>
            <a:solidFill>
              <a:srgbClr val="96969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data!$B$267:$L$267</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0"/>
          <c:order val="11"/>
          <c:tx>
            <c:v>Biodiesel</c:v>
          </c:tx>
          <c:spPr>
            <a:solidFill>
              <a:srgbClr val="339966"/>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data!$B$256:$L$256</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12"/>
          <c:tx>
            <c:v>Biomass</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data!$B$257:$L$257</c:f>
              <c:numCache>
                <c:formatCode>General</c:formatCode>
                <c:ptCount val="11"/>
                <c:pt idx="0">
                  <c:v>616.72</c:v>
                </c:pt>
                <c:pt idx="1">
                  <c:v>873.5599999999999</c:v>
                </c:pt>
                <c:pt idx="2">
                  <c:v>953.12</c:v>
                </c:pt>
                <c:pt idx="3">
                  <c:v>1005.03</c:v>
                </c:pt>
                <c:pt idx="4">
                  <c:v>1050.96</c:v>
                </c:pt>
                <c:pt idx="5">
                  <c:v>1108.81</c:v>
                </c:pt>
                <c:pt idx="6">
                  <c:v>1166.44</c:v>
                </c:pt>
                <c:pt idx="7">
                  <c:v>1174.38</c:v>
                </c:pt>
                <c:pt idx="8">
                  <c:v>1124.54</c:v>
                </c:pt>
                <c:pt idx="9">
                  <c:v>1115.83</c:v>
                </c:pt>
                <c:pt idx="10">
                  <c:v>1117.71</c:v>
                </c:pt>
              </c:numCache>
            </c:numRef>
          </c:val>
        </c:ser>
        <c:ser>
          <c:idx val="1"/>
          <c:order val="13"/>
          <c:tx>
            <c:v>Electricity</c:v>
          </c:tx>
          <c:spPr>
            <a:solidFill>
              <a:srgbClr val="FFCC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data!$B$255:$L$255</c:f>
              <c:numCache>
                <c:formatCode>General</c:formatCode>
                <c:ptCount val="11"/>
                <c:pt idx="0">
                  <c:v>3272.24</c:v>
                </c:pt>
                <c:pt idx="1">
                  <c:v>2554.92</c:v>
                </c:pt>
                <c:pt idx="2">
                  <c:v>2949.88</c:v>
                </c:pt>
                <c:pt idx="3">
                  <c:v>2899.57</c:v>
                </c:pt>
                <c:pt idx="4">
                  <c:v>2871.32</c:v>
                </c:pt>
                <c:pt idx="5">
                  <c:v>2775.07</c:v>
                </c:pt>
                <c:pt idx="6">
                  <c:v>2725.24</c:v>
                </c:pt>
                <c:pt idx="7">
                  <c:v>2572.48</c:v>
                </c:pt>
                <c:pt idx="8">
                  <c:v>2468.13</c:v>
                </c:pt>
                <c:pt idx="9">
                  <c:v>2361.06</c:v>
                </c:pt>
                <c:pt idx="10">
                  <c:v>2165.47</c:v>
                </c:pt>
              </c:numCache>
            </c:numRef>
          </c:val>
        </c:ser>
        <c:dLbls>
          <c:showLegendKey val="0"/>
          <c:showVal val="0"/>
          <c:showCatName val="0"/>
          <c:showSerName val="0"/>
          <c:showPercent val="0"/>
          <c:showBubbleSize val="0"/>
        </c:dLbls>
        <c:axId val="1802031144"/>
        <c:axId val="1802034456"/>
      </c:areaChart>
      <c:catAx>
        <c:axId val="180203114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802034456"/>
        <c:crosses val="autoZero"/>
        <c:auto val="1"/>
        <c:lblAlgn val="ctr"/>
        <c:lblOffset val="100"/>
        <c:tickLblSkip val="1"/>
        <c:tickMarkSkip val="1"/>
        <c:noMultiLvlLbl val="0"/>
      </c:catAx>
      <c:valAx>
        <c:axId val="1802034456"/>
        <c:scaling>
          <c:orientation val="minMax"/>
        </c:scaling>
        <c:delete val="0"/>
        <c:axPos val="l"/>
        <c:majorGridlines>
          <c:spPr>
            <a:ln w="3175">
              <a:solidFill>
                <a:schemeClr val="bg1">
                  <a:lumMod val="95000"/>
                </a:schemeClr>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(PJ)</a:t>
                </a:r>
              </a:p>
            </c:rich>
          </c:tx>
          <c:layout>
            <c:manualLayout>
              <c:xMode val="edge"/>
              <c:yMode val="edge"/>
              <c:x val="0.018328302712161"/>
              <c:y val="0.268075457600744"/>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802031144"/>
        <c:crosses val="autoZero"/>
        <c:crossBetween val="midCat"/>
      </c:valAx>
      <c:spPr>
        <a:solidFill>
          <a:schemeClr val="bg1"/>
        </a:solidFill>
        <a:ln w="12700">
          <a:solidFill>
            <a:srgbClr val="808080"/>
          </a:solidFill>
          <a:prstDash val="solid"/>
        </a:ln>
      </c:spPr>
    </c:plotArea>
    <c:legend>
      <c:legendPos val="r"/>
      <c:legendEntry>
        <c:idx val="7"/>
        <c:delete val="1"/>
      </c:legendEntry>
      <c:layout>
        <c:manualLayout>
          <c:xMode val="edge"/>
          <c:yMode val="edge"/>
          <c:x val="0.741950237207235"/>
          <c:y val="0.0903615374500921"/>
          <c:w val="0.231989063867017"/>
          <c:h val="0.784893943926441"/>
        </c:manualLayout>
      </c:layout>
      <c:overlay val="0"/>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1" i="0" u="none" strike="noStrike" baseline="0">
                <a:solidFill>
                  <a:srgbClr val="000000"/>
                </a:solidFill>
                <a:latin typeface="Arial"/>
                <a:ea typeface="Arial"/>
                <a:cs typeface="Arial"/>
              </a:defRPr>
            </a:pPr>
            <a:r>
              <a:rPr lang="en-US" sz="1050" dirty="0"/>
              <a:t>Transportation </a:t>
            </a:r>
            <a:r>
              <a:rPr lang="en-US" sz="1050" dirty="0" smtClean="0"/>
              <a:t>fuel</a:t>
            </a:r>
            <a:r>
              <a:rPr lang="en-US" sz="1050" baseline="0" dirty="0" smtClean="0"/>
              <a:t> use</a:t>
            </a:r>
            <a:endParaRPr lang="en-US" sz="1050" dirty="0"/>
          </a:p>
        </c:rich>
      </c:tx>
      <c:layout>
        <c:manualLayout>
          <c:xMode val="edge"/>
          <c:yMode val="edge"/>
          <c:x val="0.252346237970255"/>
          <c:y val="0.000673852190838218"/>
        </c:manualLayout>
      </c:layout>
      <c:overlay val="0"/>
      <c:spPr>
        <a:noFill/>
        <a:ln w="25400">
          <a:noFill/>
        </a:ln>
      </c:spPr>
    </c:title>
    <c:autoTitleDeleted val="0"/>
    <c:plotArea>
      <c:layout>
        <c:manualLayout>
          <c:layoutTarget val="inner"/>
          <c:xMode val="edge"/>
          <c:yMode val="edge"/>
          <c:x val="0.275617026806828"/>
          <c:y val="0.0912175657192842"/>
          <c:w val="0.468995965335536"/>
          <c:h val="0.708476328838296"/>
        </c:manualLayout>
      </c:layout>
      <c:areaChart>
        <c:grouping val="stacked"/>
        <c:varyColors val="0"/>
        <c:ser>
          <c:idx val="12"/>
          <c:order val="0"/>
          <c:tx>
            <c:v>Diesel</c:v>
          </c:tx>
          <c:spPr>
            <a:solidFill>
              <a:srgbClr val="FF00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data!$B$248:$L$248</c:f>
              <c:numCache>
                <c:formatCode>General</c:formatCode>
                <c:ptCount val="11"/>
                <c:pt idx="0">
                  <c:v>7760.88</c:v>
                </c:pt>
                <c:pt idx="1">
                  <c:v>7423.88</c:v>
                </c:pt>
                <c:pt idx="2">
                  <c:v>8845.03</c:v>
                </c:pt>
                <c:pt idx="3">
                  <c:v>9451.1</c:v>
                </c:pt>
                <c:pt idx="4">
                  <c:v>9987.07</c:v>
                </c:pt>
                <c:pt idx="5">
                  <c:v>10359.35999999994</c:v>
                </c:pt>
                <c:pt idx="6">
                  <c:v>10829.0</c:v>
                </c:pt>
                <c:pt idx="7">
                  <c:v>11339.63000000001</c:v>
                </c:pt>
                <c:pt idx="8">
                  <c:v>11945.99</c:v>
                </c:pt>
                <c:pt idx="9">
                  <c:v>12733.9</c:v>
                </c:pt>
                <c:pt idx="10">
                  <c:v>13588.29</c:v>
                </c:pt>
              </c:numCache>
            </c:numRef>
          </c:val>
        </c:ser>
        <c:ser>
          <c:idx val="1"/>
          <c:order val="1"/>
          <c:tx>
            <c:v>Biodiesel</c:v>
          </c:tx>
          <c:spPr>
            <a:solidFill>
              <a:srgbClr val="0066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data!$B$244:$L$244</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3"/>
          <c:order val="2"/>
          <c:tx>
            <c:v>Gasoline</c:v>
          </c:tx>
          <c:spPr>
            <a:solidFill>
              <a:srgbClr val="0066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data!$B$247:$L$247</c:f>
              <c:numCache>
                <c:formatCode>General</c:formatCode>
                <c:ptCount val="11"/>
                <c:pt idx="0">
                  <c:v>18319.55</c:v>
                </c:pt>
                <c:pt idx="1">
                  <c:v>18161.45</c:v>
                </c:pt>
                <c:pt idx="2">
                  <c:v>15549.7</c:v>
                </c:pt>
                <c:pt idx="3">
                  <c:v>14591.13000000001</c:v>
                </c:pt>
                <c:pt idx="4">
                  <c:v>12613.66</c:v>
                </c:pt>
                <c:pt idx="5">
                  <c:v>12361.69</c:v>
                </c:pt>
                <c:pt idx="6">
                  <c:v>12242.35999999994</c:v>
                </c:pt>
                <c:pt idx="7">
                  <c:v>12048.62</c:v>
                </c:pt>
                <c:pt idx="8">
                  <c:v>12173.13000000001</c:v>
                </c:pt>
                <c:pt idx="9">
                  <c:v>12362.25</c:v>
                </c:pt>
                <c:pt idx="10">
                  <c:v>12651.76</c:v>
                </c:pt>
              </c:numCache>
            </c:numRef>
          </c:val>
        </c:ser>
        <c:ser>
          <c:idx val="14"/>
          <c:order val="3"/>
          <c:tx>
            <c:v>Ethanol</c:v>
          </c:tx>
          <c:spPr>
            <a:solidFill>
              <a:srgbClr val="00FF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data!$B$243:$L$243</c:f>
              <c:numCache>
                <c:formatCode>General</c:formatCode>
                <c:ptCount val="11"/>
                <c:pt idx="0">
                  <c:v>315.89</c:v>
                </c:pt>
                <c:pt idx="1">
                  <c:v>440.36</c:v>
                </c:pt>
                <c:pt idx="2">
                  <c:v>1418.09</c:v>
                </c:pt>
                <c:pt idx="3">
                  <c:v>1495.67</c:v>
                </c:pt>
                <c:pt idx="4">
                  <c:v>1714.52</c:v>
                </c:pt>
                <c:pt idx="5">
                  <c:v>1629.41</c:v>
                </c:pt>
                <c:pt idx="6">
                  <c:v>1629.41</c:v>
                </c:pt>
                <c:pt idx="7">
                  <c:v>1714.52</c:v>
                </c:pt>
                <c:pt idx="8">
                  <c:v>1629.42</c:v>
                </c:pt>
                <c:pt idx="9">
                  <c:v>1629.42</c:v>
                </c:pt>
                <c:pt idx="10">
                  <c:v>1629.41</c:v>
                </c:pt>
              </c:numCache>
            </c:numRef>
          </c:val>
        </c:ser>
        <c:ser>
          <c:idx val="4"/>
          <c:order val="4"/>
          <c:tx>
            <c:v>CNG</c:v>
          </c:tx>
          <c:spPr>
            <a:solidFill>
              <a:srgbClr val="00FF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data!$B$246:$L$246</c:f>
              <c:numCache>
                <c:formatCode>General</c:formatCode>
                <c:ptCount val="11"/>
                <c:pt idx="0">
                  <c:v>61.16000000000001</c:v>
                </c:pt>
                <c:pt idx="1">
                  <c:v>60.06</c:v>
                </c:pt>
                <c:pt idx="2">
                  <c:v>65.33</c:v>
                </c:pt>
                <c:pt idx="3">
                  <c:v>92.21000000000002</c:v>
                </c:pt>
                <c:pt idx="4">
                  <c:v>126.02</c:v>
                </c:pt>
                <c:pt idx="5">
                  <c:v>169.4500000000001</c:v>
                </c:pt>
                <c:pt idx="6">
                  <c:v>218.75</c:v>
                </c:pt>
                <c:pt idx="7">
                  <c:v>248.72</c:v>
                </c:pt>
                <c:pt idx="8">
                  <c:v>283.04</c:v>
                </c:pt>
                <c:pt idx="9">
                  <c:v>314.39</c:v>
                </c:pt>
                <c:pt idx="10">
                  <c:v>348.89</c:v>
                </c:pt>
              </c:numCache>
            </c:numRef>
          </c:val>
        </c:ser>
        <c:ser>
          <c:idx val="5"/>
          <c:order val="5"/>
          <c:tx>
            <c:v>LPG</c:v>
          </c:tx>
          <c:spPr>
            <a:solidFill>
              <a:srgbClr val="CC99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data!$B$252:$L$252</c:f>
              <c:numCache>
                <c:formatCode>General</c:formatCode>
                <c:ptCount val="11"/>
                <c:pt idx="0">
                  <c:v>49.21</c:v>
                </c:pt>
                <c:pt idx="1">
                  <c:v>37.37</c:v>
                </c:pt>
                <c:pt idx="2">
                  <c:v>30.97</c:v>
                </c:pt>
                <c:pt idx="3">
                  <c:v>25.68</c:v>
                </c:pt>
                <c:pt idx="4">
                  <c:v>24.6</c:v>
                </c:pt>
                <c:pt idx="5">
                  <c:v>23.61000000000003</c:v>
                </c:pt>
                <c:pt idx="6">
                  <c:v>24.8</c:v>
                </c:pt>
                <c:pt idx="7">
                  <c:v>26.24</c:v>
                </c:pt>
                <c:pt idx="8">
                  <c:v>27.75</c:v>
                </c:pt>
                <c:pt idx="9">
                  <c:v>29.37</c:v>
                </c:pt>
                <c:pt idx="10">
                  <c:v>31.06</c:v>
                </c:pt>
              </c:numCache>
            </c:numRef>
          </c:val>
        </c:ser>
        <c:ser>
          <c:idx val="6"/>
          <c:order val="6"/>
          <c:tx>
            <c:v>Methanol</c:v>
          </c:tx>
          <c:spPr>
            <a:solidFill>
              <a:srgbClr val="0066CC"/>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data!$B$254:$L$254</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7"/>
          <c:order val="7"/>
          <c:tx>
            <c:v>Fuel Oil</c:v>
          </c:tx>
          <c:spPr>
            <a:solidFill>
              <a:srgbClr val="FF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data!$B$249:$L$249</c:f>
              <c:numCache>
                <c:formatCode>General</c:formatCode>
                <c:ptCount val="11"/>
                <c:pt idx="0">
                  <c:v>96.2</c:v>
                </c:pt>
                <c:pt idx="1">
                  <c:v>79.23</c:v>
                </c:pt>
                <c:pt idx="2">
                  <c:v>84.59</c:v>
                </c:pt>
                <c:pt idx="3">
                  <c:v>89.39</c:v>
                </c:pt>
                <c:pt idx="4">
                  <c:v>93.56</c:v>
                </c:pt>
                <c:pt idx="5">
                  <c:v>97.65</c:v>
                </c:pt>
                <c:pt idx="6">
                  <c:v>101.63</c:v>
                </c:pt>
                <c:pt idx="7">
                  <c:v>105.67</c:v>
                </c:pt>
                <c:pt idx="8">
                  <c:v>109.86</c:v>
                </c:pt>
                <c:pt idx="9">
                  <c:v>114.19</c:v>
                </c:pt>
                <c:pt idx="10">
                  <c:v>118.72</c:v>
                </c:pt>
              </c:numCache>
            </c:numRef>
          </c:val>
        </c:ser>
        <c:ser>
          <c:idx val="10"/>
          <c:order val="8"/>
          <c:tx>
            <c:v>Jet Fuel</c:v>
          </c:tx>
          <c:spPr>
            <a:solidFill>
              <a:srgbClr val="9900FF"/>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data!$B$250:$L$250</c:f>
              <c:numCache>
                <c:formatCode>General</c:formatCode>
                <c:ptCount val="11"/>
                <c:pt idx="0">
                  <c:v>2777.36</c:v>
                </c:pt>
                <c:pt idx="1">
                  <c:v>2968.99</c:v>
                </c:pt>
                <c:pt idx="2">
                  <c:v>3194.350000000002</c:v>
                </c:pt>
                <c:pt idx="3">
                  <c:v>3422.51</c:v>
                </c:pt>
                <c:pt idx="4">
                  <c:v>3597.05</c:v>
                </c:pt>
                <c:pt idx="5">
                  <c:v>3776.390000000001</c:v>
                </c:pt>
                <c:pt idx="6">
                  <c:v>3945.18</c:v>
                </c:pt>
                <c:pt idx="7">
                  <c:v>4218.22</c:v>
                </c:pt>
                <c:pt idx="8">
                  <c:v>4510.17</c:v>
                </c:pt>
                <c:pt idx="9">
                  <c:v>4822.320000000002</c:v>
                </c:pt>
                <c:pt idx="10">
                  <c:v>5156.06</c:v>
                </c:pt>
              </c:numCache>
            </c:numRef>
          </c:val>
        </c:ser>
        <c:ser>
          <c:idx val="2"/>
          <c:order val="9"/>
          <c:tx>
            <c:v>Bio-Jet Fuel</c:v>
          </c:tx>
          <c:spPr>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data!$B$251:$L$251</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ser>
          <c:idx val="0"/>
          <c:order val="10"/>
          <c:tx>
            <c:v>Electricity</c:v>
          </c:tx>
          <c:spPr>
            <a:solidFill>
              <a:srgbClr val="FFCC00"/>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data!$B$245:$L$245</c:f>
              <c:numCache>
                <c:formatCode>General</c:formatCode>
                <c:ptCount val="11"/>
                <c:pt idx="0">
                  <c:v>22.13000000000003</c:v>
                </c:pt>
                <c:pt idx="1">
                  <c:v>23.2</c:v>
                </c:pt>
                <c:pt idx="2">
                  <c:v>23.91</c:v>
                </c:pt>
                <c:pt idx="3">
                  <c:v>24.97</c:v>
                </c:pt>
                <c:pt idx="4">
                  <c:v>129.41</c:v>
                </c:pt>
                <c:pt idx="5">
                  <c:v>336.61</c:v>
                </c:pt>
                <c:pt idx="6">
                  <c:v>724.9399999999995</c:v>
                </c:pt>
                <c:pt idx="7">
                  <c:v>985.47</c:v>
                </c:pt>
                <c:pt idx="8">
                  <c:v>1183.11</c:v>
                </c:pt>
                <c:pt idx="9">
                  <c:v>1356.21</c:v>
                </c:pt>
                <c:pt idx="10">
                  <c:v>1521.95</c:v>
                </c:pt>
              </c:numCache>
            </c:numRef>
          </c:val>
        </c:ser>
        <c:ser>
          <c:idx val="9"/>
          <c:order val="11"/>
          <c:tx>
            <c:v>Hydrogen</c:v>
          </c:tx>
          <c:spPr>
            <a:solidFill>
              <a:schemeClr val="accent1"/>
            </a:solidFill>
            <a:ln w="25400">
              <a:noFill/>
            </a:ln>
          </c:spPr>
          <c:cat>
            <c:numRef>
              <c:f>data!$B$1:$L$1</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cat>
          <c:val>
            <c:numRef>
              <c:f>data!$B$253:$L$253</c:f>
              <c:numCache>
                <c:formatCode>General</c:formatCode>
                <c:ptCount val="11"/>
                <c:pt idx="0">
                  <c:v>0.0</c:v>
                </c:pt>
                <c:pt idx="1">
                  <c:v>0.0</c:v>
                </c:pt>
                <c:pt idx="2">
                  <c:v>0.0</c:v>
                </c:pt>
                <c:pt idx="3">
                  <c:v>0.0</c:v>
                </c:pt>
                <c:pt idx="4">
                  <c:v>0.0</c:v>
                </c:pt>
                <c:pt idx="5">
                  <c:v>0.0</c:v>
                </c:pt>
                <c:pt idx="6">
                  <c:v>0.0</c:v>
                </c:pt>
                <c:pt idx="7">
                  <c:v>0.0</c:v>
                </c:pt>
                <c:pt idx="8">
                  <c:v>0.0</c:v>
                </c:pt>
                <c:pt idx="9">
                  <c:v>0.0</c:v>
                </c:pt>
                <c:pt idx="10">
                  <c:v>0.0</c:v>
                </c:pt>
              </c:numCache>
            </c:numRef>
          </c:val>
        </c:ser>
        <c:dLbls>
          <c:showLegendKey val="0"/>
          <c:showVal val="0"/>
          <c:showCatName val="0"/>
          <c:showSerName val="0"/>
          <c:showPercent val="0"/>
          <c:showBubbleSize val="0"/>
        </c:dLbls>
        <c:axId val="1802103208"/>
        <c:axId val="1802106760"/>
      </c:areaChart>
      <c:catAx>
        <c:axId val="180210320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1802106760"/>
        <c:crosses val="autoZero"/>
        <c:auto val="1"/>
        <c:lblAlgn val="ctr"/>
        <c:lblOffset val="100"/>
        <c:tickLblSkip val="1"/>
        <c:tickMarkSkip val="1"/>
        <c:noMultiLvlLbl val="0"/>
      </c:catAx>
      <c:valAx>
        <c:axId val="1802106760"/>
        <c:scaling>
          <c:orientation val="minMax"/>
          <c:max val="35000.0"/>
        </c:scaling>
        <c:delete val="0"/>
        <c:axPos val="l"/>
        <c:majorGridlines>
          <c:spPr>
            <a:ln w="3175">
              <a:solidFill>
                <a:schemeClr val="bg1">
                  <a:lumMod val="95000"/>
                </a:schemeClr>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Quantity (PJ)</a:t>
                </a:r>
              </a:p>
            </c:rich>
          </c:tx>
          <c:layout>
            <c:manualLayout>
              <c:xMode val="edge"/>
              <c:yMode val="edge"/>
              <c:x val="0.0155505249343833"/>
              <c:y val="0.287103451380877"/>
            </c:manualLayout>
          </c:layout>
          <c:overlay val="0"/>
          <c:spPr>
            <a:noFill/>
            <a:ln w="25400">
              <a:noFill/>
            </a:ln>
          </c:spPr>
        </c:title>
        <c:numFmt formatCode="_(* #,##0_);_(* \(#,##0\);_(* &quot;-&quot;??_);_(@_)"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802103208"/>
        <c:crosses val="autoZero"/>
        <c:crossBetween val="midCat"/>
      </c:valAx>
      <c:spPr>
        <a:solidFill>
          <a:schemeClr val="bg1"/>
        </a:solidFill>
        <a:ln w="12700">
          <a:solidFill>
            <a:srgbClr val="808080"/>
          </a:solidFill>
          <a:prstDash val="solid"/>
        </a:ln>
      </c:spPr>
    </c:plotArea>
    <c:legend>
      <c:legendPos val="r"/>
      <c:layout>
        <c:manualLayout>
          <c:xMode val="edge"/>
          <c:yMode val="edge"/>
          <c:x val="0.765069772528438"/>
          <c:y val="0.138638669739125"/>
          <c:w val="0.210857174103237"/>
          <c:h val="0.743534311950774"/>
        </c:manualLayout>
      </c:layout>
      <c:overlay val="0"/>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Air pollutant</a:t>
            </a:r>
            <a:r>
              <a:rPr lang="en-US" sz="1200" baseline="0" dirty="0" smtClean="0"/>
              <a:t> e</a:t>
            </a:r>
            <a:r>
              <a:rPr lang="en-US" sz="1200" dirty="0" smtClean="0"/>
              <a:t>missions </a:t>
            </a:r>
            <a:r>
              <a:rPr lang="en-US" sz="1200" dirty="0"/>
              <a:t>relative to their 2005 values</a:t>
            </a:r>
          </a:p>
        </c:rich>
      </c:tx>
      <c:layout>
        <c:manualLayout>
          <c:xMode val="edge"/>
          <c:yMode val="edge"/>
          <c:x val="0.131966159492248"/>
          <c:y val="0.0261680057745696"/>
        </c:manualLayout>
      </c:layout>
      <c:overlay val="0"/>
    </c:title>
    <c:autoTitleDeleted val="0"/>
    <c:plotArea>
      <c:layout>
        <c:manualLayout>
          <c:layoutTarget val="inner"/>
          <c:xMode val="edge"/>
          <c:yMode val="edge"/>
          <c:x val="0.1247701954121"/>
          <c:y val="0.100568325136342"/>
          <c:w val="0.662553024848794"/>
          <c:h val="0.777691091159835"/>
        </c:manualLayout>
      </c:layout>
      <c:scatterChart>
        <c:scatterStyle val="lineMarker"/>
        <c:varyColors val="0"/>
        <c:ser>
          <c:idx val="1"/>
          <c:order val="0"/>
          <c:tx>
            <c:strRef>
              <c:f>Calculated!$A$380</c:f>
              <c:strCache>
                <c:ptCount val="1"/>
                <c:pt idx="0">
                  <c:v>NOX Total</c:v>
                </c:pt>
              </c:strCache>
            </c:strRef>
          </c:tx>
          <c:spPr>
            <a:ln w="38100">
              <a:solidFill>
                <a:srgbClr val="0070C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Calculated!$B$380:$L$380</c:f>
              <c:numCache>
                <c:formatCode>0.00</c:formatCode>
                <c:ptCount val="11"/>
                <c:pt idx="0">
                  <c:v>1.0</c:v>
                </c:pt>
                <c:pt idx="1">
                  <c:v>0.828514450954796</c:v>
                </c:pt>
                <c:pt idx="2">
                  <c:v>0.640997373933636</c:v>
                </c:pt>
                <c:pt idx="3">
                  <c:v>0.571894259084977</c:v>
                </c:pt>
                <c:pt idx="4">
                  <c:v>0.537117221733102</c:v>
                </c:pt>
                <c:pt idx="5">
                  <c:v>0.500640072052382</c:v>
                </c:pt>
                <c:pt idx="6">
                  <c:v>0.473789302447959</c:v>
                </c:pt>
                <c:pt idx="7">
                  <c:v>0.484443466205209</c:v>
                </c:pt>
                <c:pt idx="8">
                  <c:v>0.495788300596052</c:v>
                </c:pt>
                <c:pt idx="9">
                  <c:v>0.513045579201959</c:v>
                </c:pt>
                <c:pt idx="10">
                  <c:v>0.530251626744387</c:v>
                </c:pt>
              </c:numCache>
            </c:numRef>
          </c:yVal>
          <c:smooth val="0"/>
        </c:ser>
        <c:ser>
          <c:idx val="2"/>
          <c:order val="1"/>
          <c:tx>
            <c:strRef>
              <c:f>Calculated!$A$386</c:f>
              <c:strCache>
                <c:ptCount val="1"/>
                <c:pt idx="0">
                  <c:v>SO2 Total</c:v>
                </c:pt>
              </c:strCache>
            </c:strRef>
          </c:tx>
          <c:spPr>
            <a:ln w="38100">
              <a:solidFill>
                <a:srgbClr val="FFC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Calculated!$B$386:$L$386</c:f>
              <c:numCache>
                <c:formatCode>0.00</c:formatCode>
                <c:ptCount val="11"/>
                <c:pt idx="0">
                  <c:v>1.0</c:v>
                </c:pt>
                <c:pt idx="1">
                  <c:v>0.605023177839286</c:v>
                </c:pt>
                <c:pt idx="2">
                  <c:v>0.423387489967523</c:v>
                </c:pt>
                <c:pt idx="3">
                  <c:v>0.343384564609166</c:v>
                </c:pt>
                <c:pt idx="4">
                  <c:v>0.335858330145445</c:v>
                </c:pt>
                <c:pt idx="5">
                  <c:v>0.321206222762288</c:v>
                </c:pt>
                <c:pt idx="6">
                  <c:v>0.316411260379398</c:v>
                </c:pt>
                <c:pt idx="7">
                  <c:v>0.324297538948521</c:v>
                </c:pt>
                <c:pt idx="8">
                  <c:v>0.334090926138453</c:v>
                </c:pt>
                <c:pt idx="9">
                  <c:v>0.357595993009145</c:v>
                </c:pt>
                <c:pt idx="10">
                  <c:v>0.368879250208151</c:v>
                </c:pt>
              </c:numCache>
            </c:numRef>
          </c:yVal>
          <c:smooth val="0"/>
        </c:ser>
        <c:ser>
          <c:idx val="3"/>
          <c:order val="2"/>
          <c:tx>
            <c:strRef>
              <c:f>Calculated!$A$392</c:f>
              <c:strCache>
                <c:ptCount val="1"/>
                <c:pt idx="0">
                  <c:v>PM10 Total</c:v>
                </c:pt>
              </c:strCache>
            </c:strRef>
          </c:tx>
          <c:spPr>
            <a:ln w="38100">
              <a:solidFill>
                <a:srgbClr val="FF0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Calculated!$B$392:$L$392</c:f>
              <c:numCache>
                <c:formatCode>0.00</c:formatCode>
                <c:ptCount val="11"/>
                <c:pt idx="0">
                  <c:v>1.0</c:v>
                </c:pt>
                <c:pt idx="1">
                  <c:v>0.962360515021459</c:v>
                </c:pt>
                <c:pt idx="2">
                  <c:v>0.929287553648069</c:v>
                </c:pt>
                <c:pt idx="3">
                  <c:v>0.894326180257509</c:v>
                </c:pt>
                <c:pt idx="4">
                  <c:v>0.872841201716739</c:v>
                </c:pt>
                <c:pt idx="5">
                  <c:v>0.858643776824037</c:v>
                </c:pt>
                <c:pt idx="6">
                  <c:v>0.851356223175965</c:v>
                </c:pt>
                <c:pt idx="7">
                  <c:v>0.866231759656652</c:v>
                </c:pt>
                <c:pt idx="8">
                  <c:v>0.828163090128755</c:v>
                </c:pt>
                <c:pt idx="9">
                  <c:v>0.843545064377683</c:v>
                </c:pt>
                <c:pt idx="10">
                  <c:v>0.854111587982832</c:v>
                </c:pt>
              </c:numCache>
            </c:numRef>
          </c:yVal>
          <c:smooth val="0"/>
        </c:ser>
        <c:ser>
          <c:idx val="4"/>
          <c:order val="3"/>
          <c:tx>
            <c:strRef>
              <c:f>Calculated!$A$398</c:f>
              <c:strCache>
                <c:ptCount val="1"/>
                <c:pt idx="0">
                  <c:v>PM25 Total</c:v>
                </c:pt>
              </c:strCache>
            </c:strRef>
          </c:tx>
          <c:spPr>
            <a:ln w="19050">
              <a:solidFill>
                <a:srgbClr val="FF0000"/>
              </a:solidFill>
              <a:prstDash val="solid"/>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Calculated!$B$398:$L$398</c:f>
              <c:numCache>
                <c:formatCode>0.00</c:formatCode>
                <c:ptCount val="11"/>
                <c:pt idx="0">
                  <c:v>1.0</c:v>
                </c:pt>
                <c:pt idx="1">
                  <c:v>0.939536488224041</c:v>
                </c:pt>
                <c:pt idx="2">
                  <c:v>0.875246965848151</c:v>
                </c:pt>
                <c:pt idx="3">
                  <c:v>0.823862389061371</c:v>
                </c:pt>
                <c:pt idx="4">
                  <c:v>0.798209301596261</c:v>
                </c:pt>
                <c:pt idx="5">
                  <c:v>0.783610875905542</c:v>
                </c:pt>
                <c:pt idx="6">
                  <c:v>0.774092890519649</c:v>
                </c:pt>
                <c:pt idx="7">
                  <c:v>0.779581020478567</c:v>
                </c:pt>
                <c:pt idx="8">
                  <c:v>0.688995515413808</c:v>
                </c:pt>
                <c:pt idx="9">
                  <c:v>0.690077461034277</c:v>
                </c:pt>
                <c:pt idx="10">
                  <c:v>0.681484617555744</c:v>
                </c:pt>
              </c:numCache>
            </c:numRef>
          </c:yVal>
          <c:smooth val="0"/>
        </c:ser>
        <c:ser>
          <c:idx val="5"/>
          <c:order val="4"/>
          <c:tx>
            <c:strRef>
              <c:f>Calculated!$A$404</c:f>
              <c:strCache>
                <c:ptCount val="1"/>
                <c:pt idx="0">
                  <c:v>VOC Total</c:v>
                </c:pt>
              </c:strCache>
            </c:strRef>
          </c:tx>
          <c:spPr>
            <a:ln w="38100">
              <a:solidFill>
                <a:srgbClr val="7030A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Calculated!$B$404:$L$404</c:f>
              <c:numCache>
                <c:formatCode>0.00</c:formatCode>
                <c:ptCount val="11"/>
                <c:pt idx="0">
                  <c:v>1.0</c:v>
                </c:pt>
                <c:pt idx="1">
                  <c:v>0.847046307521597</c:v>
                </c:pt>
                <c:pt idx="2">
                  <c:v>0.663152465857105</c:v>
                </c:pt>
                <c:pt idx="3">
                  <c:v>0.502140000937715</c:v>
                </c:pt>
                <c:pt idx="4">
                  <c:v>0.413126232147123</c:v>
                </c:pt>
                <c:pt idx="5">
                  <c:v>0.362722902810246</c:v>
                </c:pt>
                <c:pt idx="6">
                  <c:v>0.347253944545286</c:v>
                </c:pt>
                <c:pt idx="7">
                  <c:v>0.343999848179381</c:v>
                </c:pt>
                <c:pt idx="8">
                  <c:v>0.325265630267674</c:v>
                </c:pt>
                <c:pt idx="9">
                  <c:v>0.324182792025848</c:v>
                </c:pt>
                <c:pt idx="10">
                  <c:v>0.325217628160047</c:v>
                </c:pt>
              </c:numCache>
            </c:numRef>
          </c:yVal>
          <c:smooth val="0"/>
        </c:ser>
        <c:ser>
          <c:idx val="6"/>
          <c:order val="5"/>
          <c:tx>
            <c:strRef>
              <c:f>Calculated!$A$410</c:f>
              <c:strCache>
                <c:ptCount val="1"/>
                <c:pt idx="0">
                  <c:v>CO Total</c:v>
                </c:pt>
              </c:strCache>
            </c:strRef>
          </c:tx>
          <c:spPr>
            <a:ln w="38100">
              <a:solidFill>
                <a:schemeClr val="bg1">
                  <a:lumMod val="65000"/>
                </a:schemeClr>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Calculated!$B$410:$L$410</c:f>
              <c:numCache>
                <c:formatCode>0.00</c:formatCode>
                <c:ptCount val="11"/>
                <c:pt idx="0">
                  <c:v>1.0</c:v>
                </c:pt>
                <c:pt idx="1">
                  <c:v>0.824013644529313</c:v>
                </c:pt>
                <c:pt idx="2">
                  <c:v>0.635345684057826</c:v>
                </c:pt>
                <c:pt idx="3">
                  <c:v>0.507712554902912</c:v>
                </c:pt>
                <c:pt idx="4">
                  <c:v>0.470019153177673</c:v>
                </c:pt>
                <c:pt idx="5">
                  <c:v>0.450710897807549</c:v>
                </c:pt>
                <c:pt idx="6">
                  <c:v>0.45159779798324</c:v>
                </c:pt>
                <c:pt idx="7">
                  <c:v>0.455960025441398</c:v>
                </c:pt>
                <c:pt idx="8">
                  <c:v>0.453218251736257</c:v>
                </c:pt>
                <c:pt idx="9">
                  <c:v>0.456983971024853</c:v>
                </c:pt>
                <c:pt idx="10">
                  <c:v>0.461803930144926</c:v>
                </c:pt>
              </c:numCache>
            </c:numRef>
          </c:yVal>
          <c:smooth val="0"/>
        </c:ser>
        <c:dLbls>
          <c:showLegendKey val="0"/>
          <c:showVal val="0"/>
          <c:showCatName val="0"/>
          <c:showSerName val="0"/>
          <c:showPercent val="0"/>
          <c:showBubbleSize val="0"/>
        </c:dLbls>
        <c:axId val="1802236168"/>
        <c:axId val="1802239448"/>
      </c:scatterChart>
      <c:valAx>
        <c:axId val="1802236168"/>
        <c:scaling>
          <c:orientation val="minMax"/>
          <c:max val="2055.0"/>
          <c:min val="2005.0"/>
        </c:scaling>
        <c:delete val="0"/>
        <c:axPos val="b"/>
        <c:numFmt formatCode="General" sourceLinked="1"/>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1802239448"/>
        <c:crosses val="autoZero"/>
        <c:crossBetween val="midCat"/>
        <c:majorUnit val="5.0"/>
      </c:valAx>
      <c:valAx>
        <c:axId val="1802239448"/>
        <c:scaling>
          <c:orientation val="minMax"/>
          <c:max val="1.2"/>
        </c:scaling>
        <c:delete val="0"/>
        <c:axPos val="l"/>
        <c:majorGridlines>
          <c:spPr>
            <a:ln>
              <a:solidFill>
                <a:schemeClr val="bg1">
                  <a:lumMod val="95000"/>
                </a:schemeClr>
              </a:solidFill>
            </a:ln>
          </c:spPr>
        </c:majorGridlines>
        <c:title>
          <c:tx>
            <c:rich>
              <a:bodyPr rot="-5400000" vert="horz"/>
              <a:lstStyle/>
              <a:p>
                <a:pPr>
                  <a:defRPr sz="1000"/>
                </a:pPr>
                <a:r>
                  <a:rPr lang="en-US" sz="1000"/>
                  <a:t>Relative to 2005</a:t>
                </a:r>
              </a:p>
            </c:rich>
          </c:tx>
          <c:layout>
            <c:manualLayout>
              <c:xMode val="edge"/>
              <c:yMode val="edge"/>
              <c:x val="0.0155700277096203"/>
              <c:y val="0.347719671246603"/>
            </c:manualLayout>
          </c:layout>
          <c:overlay val="0"/>
        </c:title>
        <c:numFmt formatCode="0.00" sourceLinked="1"/>
        <c:majorTickMark val="out"/>
        <c:minorTickMark val="none"/>
        <c:tickLblPos val="nextTo"/>
        <c:txPr>
          <a:bodyPr/>
          <a:lstStyle/>
          <a:p>
            <a:pPr>
              <a:defRPr sz="1000"/>
            </a:pPr>
            <a:endParaRPr lang="en-US"/>
          </a:p>
        </c:txPr>
        <c:crossAx val="1802236168"/>
        <c:crosses val="autoZero"/>
        <c:crossBetween val="midCat"/>
      </c:valAx>
      <c:spPr>
        <a:solidFill>
          <a:schemeClr val="bg1"/>
        </a:solidFill>
        <a:ln>
          <a:solidFill>
            <a:schemeClr val="bg1">
              <a:lumMod val="50000"/>
            </a:schemeClr>
          </a:solidFill>
        </a:ln>
      </c:spPr>
    </c:plotArea>
    <c:legend>
      <c:legendPos val="r"/>
      <c:layout>
        <c:manualLayout>
          <c:xMode val="edge"/>
          <c:yMode val="edge"/>
          <c:x val="0.815434642175377"/>
          <c:y val="0.19657364679852"/>
          <c:w val="0.144950495049505"/>
          <c:h val="0.458474341805895"/>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GHGs </a:t>
            </a:r>
            <a:r>
              <a:rPr lang="en-US" sz="1200" baseline="0" dirty="0" smtClean="0"/>
              <a:t>and SLCF e</a:t>
            </a:r>
            <a:r>
              <a:rPr lang="en-US" sz="1200" dirty="0" smtClean="0"/>
              <a:t>missions relative </a:t>
            </a:r>
            <a:r>
              <a:rPr lang="en-US" sz="1200" dirty="0"/>
              <a:t>to their 2005 values</a:t>
            </a:r>
          </a:p>
        </c:rich>
      </c:tx>
      <c:layout>
        <c:manualLayout>
          <c:xMode val="edge"/>
          <c:yMode val="edge"/>
          <c:x val="0.10873814569938"/>
          <c:y val="0.0325879265091864"/>
        </c:manualLayout>
      </c:layout>
      <c:overlay val="0"/>
    </c:title>
    <c:autoTitleDeleted val="0"/>
    <c:plotArea>
      <c:layout>
        <c:manualLayout>
          <c:layoutTarget val="inner"/>
          <c:xMode val="edge"/>
          <c:yMode val="edge"/>
          <c:x val="0.124906984563572"/>
          <c:y val="0.106818554222778"/>
          <c:w val="0.659493396593019"/>
          <c:h val="0.788088404837244"/>
        </c:manualLayout>
      </c:layout>
      <c:scatterChart>
        <c:scatterStyle val="lineMarker"/>
        <c:varyColors val="0"/>
        <c:ser>
          <c:idx val="0"/>
          <c:order val="0"/>
          <c:tx>
            <c:strRef>
              <c:f>Calculated!$A$372</c:f>
              <c:strCache>
                <c:ptCount val="1"/>
                <c:pt idx="0">
                  <c:v>CO2 Net</c:v>
                </c:pt>
              </c:strCache>
            </c:strRef>
          </c:tx>
          <c:spPr>
            <a:ln w="63500">
              <a:solidFill>
                <a:schemeClr val="bg1">
                  <a:lumMod val="65000"/>
                </a:schemeClr>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Calculated!$B$372:$L$372</c:f>
              <c:numCache>
                <c:formatCode>0.00</c:formatCode>
                <c:ptCount val="11"/>
                <c:pt idx="0">
                  <c:v>1.0</c:v>
                </c:pt>
                <c:pt idx="1">
                  <c:v>0.995938665427323</c:v>
                </c:pt>
                <c:pt idx="2">
                  <c:v>0.998348261058959</c:v>
                </c:pt>
                <c:pt idx="3">
                  <c:v>1.004825668670884</c:v>
                </c:pt>
                <c:pt idx="4">
                  <c:v>0.99018025006032</c:v>
                </c:pt>
                <c:pt idx="5">
                  <c:v>1.002024189878728</c:v>
                </c:pt>
                <c:pt idx="6">
                  <c:v>1.027951633197358</c:v>
                </c:pt>
                <c:pt idx="7">
                  <c:v>1.063480213948773</c:v>
                </c:pt>
                <c:pt idx="8">
                  <c:v>1.100577946694174</c:v>
                </c:pt>
                <c:pt idx="9">
                  <c:v>1.147480855212126</c:v>
                </c:pt>
                <c:pt idx="10">
                  <c:v>1.197708293186901</c:v>
                </c:pt>
              </c:numCache>
            </c:numRef>
          </c:yVal>
          <c:smooth val="0"/>
        </c:ser>
        <c:ser>
          <c:idx val="2"/>
          <c:order val="1"/>
          <c:tx>
            <c:strRef>
              <c:f>Calculated!$A$386</c:f>
              <c:strCache>
                <c:ptCount val="1"/>
                <c:pt idx="0">
                  <c:v>SO2 Total</c:v>
                </c:pt>
              </c:strCache>
            </c:strRef>
          </c:tx>
          <c:spPr>
            <a:ln w="38100">
              <a:solidFill>
                <a:srgbClr val="FFC0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Calculated!$B$386:$L$386</c:f>
              <c:numCache>
                <c:formatCode>0.00</c:formatCode>
                <c:ptCount val="11"/>
                <c:pt idx="0">
                  <c:v>1.0</c:v>
                </c:pt>
                <c:pt idx="1">
                  <c:v>0.605023177839286</c:v>
                </c:pt>
                <c:pt idx="2">
                  <c:v>0.423387489967523</c:v>
                </c:pt>
                <c:pt idx="3">
                  <c:v>0.343384564609166</c:v>
                </c:pt>
                <c:pt idx="4">
                  <c:v>0.335858330145445</c:v>
                </c:pt>
                <c:pt idx="5">
                  <c:v>0.321206222762288</c:v>
                </c:pt>
                <c:pt idx="6">
                  <c:v>0.316411260379398</c:v>
                </c:pt>
                <c:pt idx="7">
                  <c:v>0.324297538948521</c:v>
                </c:pt>
                <c:pt idx="8">
                  <c:v>0.334090926138453</c:v>
                </c:pt>
                <c:pt idx="9">
                  <c:v>0.357595993009145</c:v>
                </c:pt>
                <c:pt idx="10">
                  <c:v>0.368879250208151</c:v>
                </c:pt>
              </c:numCache>
            </c:numRef>
          </c:yVal>
          <c:smooth val="0"/>
        </c:ser>
        <c:ser>
          <c:idx val="7"/>
          <c:order val="2"/>
          <c:tx>
            <c:strRef>
              <c:f>Calculated!$A$416</c:f>
              <c:strCache>
                <c:ptCount val="1"/>
                <c:pt idx="0">
                  <c:v>N2O Total</c:v>
                </c:pt>
              </c:strCache>
            </c:strRef>
          </c:tx>
          <c:spPr>
            <a:ln w="38100">
              <a:solidFill>
                <a:srgbClr val="00B05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Calculated!$B$416:$L$416</c:f>
              <c:numCache>
                <c:formatCode>0.00</c:formatCode>
                <c:ptCount val="11"/>
                <c:pt idx="0">
                  <c:v>1.0</c:v>
                </c:pt>
                <c:pt idx="1">
                  <c:v>0.878112712975099</c:v>
                </c:pt>
                <c:pt idx="2">
                  <c:v>0.81366124431424</c:v>
                </c:pt>
                <c:pt idx="3">
                  <c:v>0.760619844267984</c:v>
                </c:pt>
                <c:pt idx="4">
                  <c:v>0.739264513144708</c:v>
                </c:pt>
                <c:pt idx="5">
                  <c:v>0.734253334361267</c:v>
                </c:pt>
                <c:pt idx="6">
                  <c:v>0.754220954436823</c:v>
                </c:pt>
                <c:pt idx="7">
                  <c:v>0.778274612597336</c:v>
                </c:pt>
                <c:pt idx="8">
                  <c:v>0.786215403592629</c:v>
                </c:pt>
                <c:pt idx="9">
                  <c:v>0.812813198673964</c:v>
                </c:pt>
                <c:pt idx="10">
                  <c:v>0.838485853056821</c:v>
                </c:pt>
              </c:numCache>
            </c:numRef>
          </c:yVal>
          <c:smooth val="0"/>
        </c:ser>
        <c:ser>
          <c:idx val="8"/>
          <c:order val="3"/>
          <c:tx>
            <c:strRef>
              <c:f>Calculated!$A$422</c:f>
              <c:strCache>
                <c:ptCount val="1"/>
                <c:pt idx="0">
                  <c:v>CH4 Total</c:v>
                </c:pt>
              </c:strCache>
            </c:strRef>
          </c:tx>
          <c:spPr>
            <a:ln w="38100">
              <a:solidFill>
                <a:srgbClr val="00B0F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Calculated!$B$422:$L$422</c:f>
              <c:numCache>
                <c:formatCode>0.00</c:formatCode>
                <c:ptCount val="11"/>
                <c:pt idx="0">
                  <c:v>1.0</c:v>
                </c:pt>
                <c:pt idx="1">
                  <c:v>0.937659574468089</c:v>
                </c:pt>
                <c:pt idx="2">
                  <c:v>0.896241134751773</c:v>
                </c:pt>
                <c:pt idx="3">
                  <c:v>0.892127659574469</c:v>
                </c:pt>
                <c:pt idx="4">
                  <c:v>0.912411347517731</c:v>
                </c:pt>
                <c:pt idx="5">
                  <c:v>0.940354609929078</c:v>
                </c:pt>
                <c:pt idx="6">
                  <c:v>0.979361702127659</c:v>
                </c:pt>
                <c:pt idx="7">
                  <c:v>1.02517730496454</c:v>
                </c:pt>
                <c:pt idx="8">
                  <c:v>1.067517730496454</c:v>
                </c:pt>
                <c:pt idx="9">
                  <c:v>1.124042553191493</c:v>
                </c:pt>
                <c:pt idx="10">
                  <c:v>1.181489361702128</c:v>
                </c:pt>
              </c:numCache>
            </c:numRef>
          </c:yVal>
          <c:smooth val="0"/>
        </c:ser>
        <c:ser>
          <c:idx val="9"/>
          <c:order val="4"/>
          <c:tx>
            <c:strRef>
              <c:f>Calculated!$A$428</c:f>
              <c:strCache>
                <c:ptCount val="1"/>
                <c:pt idx="0">
                  <c:v>BC Total</c:v>
                </c:pt>
              </c:strCache>
            </c:strRef>
          </c:tx>
          <c:spPr>
            <a:ln w="38100">
              <a:solidFill>
                <a:schemeClr val="tx1"/>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Calculated!$B$428:$L$428</c:f>
              <c:numCache>
                <c:formatCode>0.00</c:formatCode>
                <c:ptCount val="11"/>
                <c:pt idx="0">
                  <c:v>1.0</c:v>
                </c:pt>
                <c:pt idx="1">
                  <c:v>0.876072228199238</c:v>
                </c:pt>
                <c:pt idx="2">
                  <c:v>0.803436945712537</c:v>
                </c:pt>
                <c:pt idx="3">
                  <c:v>0.647407752028149</c:v>
                </c:pt>
                <c:pt idx="4">
                  <c:v>0.460323921956326</c:v>
                </c:pt>
                <c:pt idx="5">
                  <c:v>0.362856561309648</c:v>
                </c:pt>
                <c:pt idx="6">
                  <c:v>0.28580151783897</c:v>
                </c:pt>
                <c:pt idx="7">
                  <c:v>0.28719723183391</c:v>
                </c:pt>
                <c:pt idx="8">
                  <c:v>0.279637114361315</c:v>
                </c:pt>
                <c:pt idx="9">
                  <c:v>0.290686516821262</c:v>
                </c:pt>
                <c:pt idx="10">
                  <c:v>0.302521008403361</c:v>
                </c:pt>
              </c:numCache>
            </c:numRef>
          </c:yVal>
          <c:smooth val="0"/>
        </c:ser>
        <c:ser>
          <c:idx val="10"/>
          <c:order val="5"/>
          <c:tx>
            <c:strRef>
              <c:f>Calculated!$A$434</c:f>
              <c:strCache>
                <c:ptCount val="1"/>
                <c:pt idx="0">
                  <c:v>OC Total</c:v>
                </c:pt>
              </c:strCache>
            </c:strRef>
          </c:tx>
          <c:spPr>
            <a:ln w="38100">
              <a:solidFill>
                <a:srgbClr val="CC6600"/>
              </a:solidFill>
            </a:ln>
          </c:spPr>
          <c:marker>
            <c:symbol val="none"/>
          </c:marker>
          <c:xVal>
            <c:numRef>
              <c:f>Calculated!$B$4:$L$4</c:f>
              <c:numCache>
                <c:formatCode>General</c:formatCode>
                <c:ptCount val="11"/>
                <c:pt idx="0">
                  <c:v>2005.0</c:v>
                </c:pt>
                <c:pt idx="1">
                  <c:v>2010.0</c:v>
                </c:pt>
                <c:pt idx="2">
                  <c:v>2015.0</c:v>
                </c:pt>
                <c:pt idx="3">
                  <c:v>2020.0</c:v>
                </c:pt>
                <c:pt idx="4">
                  <c:v>2025.0</c:v>
                </c:pt>
                <c:pt idx="5">
                  <c:v>2030.0</c:v>
                </c:pt>
                <c:pt idx="6">
                  <c:v>2035.0</c:v>
                </c:pt>
                <c:pt idx="7">
                  <c:v>2040.0</c:v>
                </c:pt>
                <c:pt idx="8">
                  <c:v>2045.0</c:v>
                </c:pt>
                <c:pt idx="9">
                  <c:v>2050.0</c:v>
                </c:pt>
                <c:pt idx="10">
                  <c:v>2055.0</c:v>
                </c:pt>
              </c:numCache>
            </c:numRef>
          </c:xVal>
          <c:yVal>
            <c:numRef>
              <c:f>Calculated!$B$434:$L$434</c:f>
              <c:numCache>
                <c:formatCode>0.00</c:formatCode>
                <c:ptCount val="11"/>
                <c:pt idx="0">
                  <c:v>1.0</c:v>
                </c:pt>
                <c:pt idx="1">
                  <c:v>0.915649786455158</c:v>
                </c:pt>
                <c:pt idx="2">
                  <c:v>0.910273032336792</c:v>
                </c:pt>
                <c:pt idx="3">
                  <c:v>0.866458206223309</c:v>
                </c:pt>
                <c:pt idx="4">
                  <c:v>0.849984746796827</c:v>
                </c:pt>
                <c:pt idx="5">
                  <c:v>0.837744051250764</c:v>
                </c:pt>
                <c:pt idx="6">
                  <c:v>0.82005033557047</c:v>
                </c:pt>
                <c:pt idx="7">
                  <c:v>0.817876754118365</c:v>
                </c:pt>
                <c:pt idx="8">
                  <c:v>0.73211561928005</c:v>
                </c:pt>
                <c:pt idx="9">
                  <c:v>0.729064978645517</c:v>
                </c:pt>
                <c:pt idx="10">
                  <c:v>0.711981391092129</c:v>
                </c:pt>
              </c:numCache>
            </c:numRef>
          </c:yVal>
          <c:smooth val="0"/>
        </c:ser>
        <c:dLbls>
          <c:showLegendKey val="0"/>
          <c:showVal val="0"/>
          <c:showCatName val="0"/>
          <c:showSerName val="0"/>
          <c:showPercent val="0"/>
          <c:showBubbleSize val="0"/>
        </c:dLbls>
        <c:axId val="1803529640"/>
        <c:axId val="1803533000"/>
      </c:scatterChart>
      <c:valAx>
        <c:axId val="1803529640"/>
        <c:scaling>
          <c:orientation val="minMax"/>
          <c:max val="2055.0"/>
          <c:min val="2005.0"/>
        </c:scaling>
        <c:delete val="0"/>
        <c:axPos val="b"/>
        <c:numFmt formatCode="General" sourceLinked="1"/>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1803533000"/>
        <c:crosses val="autoZero"/>
        <c:crossBetween val="midCat"/>
      </c:valAx>
      <c:valAx>
        <c:axId val="1803533000"/>
        <c:scaling>
          <c:orientation val="minMax"/>
          <c:max val="1.2"/>
        </c:scaling>
        <c:delete val="0"/>
        <c:axPos val="l"/>
        <c:majorGridlines>
          <c:spPr>
            <a:ln>
              <a:solidFill>
                <a:schemeClr val="bg1">
                  <a:lumMod val="95000"/>
                </a:schemeClr>
              </a:solidFill>
            </a:ln>
          </c:spPr>
        </c:majorGridlines>
        <c:title>
          <c:tx>
            <c:rich>
              <a:bodyPr rot="-5400000" vert="horz"/>
              <a:lstStyle/>
              <a:p>
                <a:pPr>
                  <a:defRPr sz="1000"/>
                </a:pPr>
                <a:r>
                  <a:rPr lang="en-US" sz="1000" dirty="0"/>
                  <a:t>Relative to 2005</a:t>
                </a:r>
              </a:p>
            </c:rich>
          </c:tx>
          <c:layout>
            <c:manualLayout>
              <c:xMode val="edge"/>
              <c:yMode val="edge"/>
              <c:x val="0.013605574587356"/>
              <c:y val="0.361126989967377"/>
            </c:manualLayout>
          </c:layout>
          <c:overlay val="0"/>
        </c:title>
        <c:numFmt formatCode="0.00" sourceLinked="1"/>
        <c:majorTickMark val="out"/>
        <c:minorTickMark val="none"/>
        <c:tickLblPos val="nextTo"/>
        <c:txPr>
          <a:bodyPr/>
          <a:lstStyle/>
          <a:p>
            <a:pPr>
              <a:defRPr sz="1000"/>
            </a:pPr>
            <a:endParaRPr lang="en-US"/>
          </a:p>
        </c:txPr>
        <c:crossAx val="1803529640"/>
        <c:crosses val="autoZero"/>
        <c:crossBetween val="midCat"/>
      </c:valAx>
      <c:spPr>
        <a:solidFill>
          <a:schemeClr val="bg1"/>
        </a:solidFill>
        <a:ln>
          <a:solidFill>
            <a:schemeClr val="bg1">
              <a:lumMod val="50000"/>
            </a:schemeClr>
          </a:solidFill>
        </a:ln>
      </c:spPr>
    </c:plotArea>
    <c:legend>
      <c:legendPos val="r"/>
      <c:layout>
        <c:manualLayout>
          <c:xMode val="edge"/>
          <c:yMode val="edge"/>
          <c:x val="0.813501959119797"/>
          <c:y val="0.204040959220006"/>
          <c:w val="0.143960453788162"/>
          <c:h val="0.462631124068519"/>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0.86667</cdr:x>
      <cdr:y>0.20037</cdr:y>
    </cdr:from>
    <cdr:to>
      <cdr:x>0.95556</cdr:x>
      <cdr:y>0.64451</cdr:y>
    </cdr:to>
    <cdr:sp macro="" textlink="">
      <cdr:nvSpPr>
        <cdr:cNvPr id="2" name="TextBox 1"/>
        <cdr:cNvSpPr txBox="1"/>
      </cdr:nvSpPr>
      <cdr:spPr>
        <a:xfrm xmlns:a="http://schemas.openxmlformats.org/drawingml/2006/main">
          <a:off x="5014912" y="1033464"/>
          <a:ext cx="514350" cy="229076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400" b="1" dirty="0" smtClean="0"/>
            <a:t>NO</a:t>
          </a:r>
          <a:r>
            <a:rPr lang="en-US" sz="1400" b="1" baseline="-25000" dirty="0" smtClean="0"/>
            <a:t>x</a:t>
          </a:r>
        </a:p>
        <a:p xmlns:a="http://schemas.openxmlformats.org/drawingml/2006/main">
          <a:endParaRPr lang="en-US" sz="1000" b="1" dirty="0"/>
        </a:p>
        <a:p xmlns:a="http://schemas.openxmlformats.org/drawingml/2006/main">
          <a:r>
            <a:rPr lang="en-US" sz="1400" b="1" dirty="0" smtClean="0"/>
            <a:t>SO</a:t>
          </a:r>
          <a:r>
            <a:rPr lang="en-US" sz="1400" b="1" baseline="-25000" dirty="0" smtClean="0"/>
            <a:t>2</a:t>
          </a:r>
        </a:p>
        <a:p xmlns:a="http://schemas.openxmlformats.org/drawingml/2006/main">
          <a:endParaRPr lang="en-US" sz="1200" b="1" dirty="0"/>
        </a:p>
        <a:p xmlns:a="http://schemas.openxmlformats.org/drawingml/2006/main">
          <a:r>
            <a:rPr lang="en-US" sz="1400" b="1" dirty="0" smtClean="0"/>
            <a:t>PM</a:t>
          </a:r>
          <a:r>
            <a:rPr lang="en-US" sz="1400" b="1" baseline="-25000" dirty="0" smtClean="0"/>
            <a:t>10</a:t>
          </a:r>
        </a:p>
        <a:p xmlns:a="http://schemas.openxmlformats.org/drawingml/2006/main">
          <a:endParaRPr lang="en-US" sz="1200" b="1" dirty="0"/>
        </a:p>
        <a:p xmlns:a="http://schemas.openxmlformats.org/drawingml/2006/main">
          <a:r>
            <a:rPr lang="en-US" sz="1400" b="1" dirty="0" smtClean="0"/>
            <a:t>PM</a:t>
          </a:r>
          <a:r>
            <a:rPr lang="en-US" sz="1400" b="1" baseline="-25000" dirty="0" smtClean="0"/>
            <a:t>2.5</a:t>
          </a:r>
        </a:p>
        <a:p xmlns:a="http://schemas.openxmlformats.org/drawingml/2006/main">
          <a:endParaRPr lang="en-US" sz="1200" b="1" dirty="0"/>
        </a:p>
        <a:p xmlns:a="http://schemas.openxmlformats.org/drawingml/2006/main">
          <a:r>
            <a:rPr lang="en-US" sz="1400" b="1" dirty="0" smtClean="0"/>
            <a:t>VOC</a:t>
          </a:r>
        </a:p>
        <a:p xmlns:a="http://schemas.openxmlformats.org/drawingml/2006/main">
          <a:endParaRPr lang="en-US" sz="1200" b="1" dirty="0"/>
        </a:p>
        <a:p xmlns:a="http://schemas.openxmlformats.org/drawingml/2006/main">
          <a:r>
            <a:rPr lang="en-US" sz="1400" b="1" dirty="0" smtClean="0"/>
            <a:t>CO</a:t>
          </a:r>
        </a:p>
      </cdr:txBody>
    </cdr:sp>
  </cdr:relSizeAnchor>
  <cdr:relSizeAnchor xmlns:cdr="http://schemas.openxmlformats.org/drawingml/2006/chartDrawing">
    <cdr:from>
      <cdr:x>0.12552</cdr:x>
      <cdr:y>0.23016</cdr:y>
    </cdr:from>
    <cdr:to>
      <cdr:x>0.78107</cdr:x>
      <cdr:y>0.23084</cdr:y>
    </cdr:to>
    <cdr:sp macro="" textlink="">
      <cdr:nvSpPr>
        <cdr:cNvPr id="4" name="Straight Connector 3"/>
        <cdr:cNvSpPr/>
      </cdr:nvSpPr>
      <cdr:spPr bwMode="auto">
        <a:xfrm xmlns:a="http://schemas.openxmlformats.org/drawingml/2006/main">
          <a:off x="726300" y="1187137"/>
          <a:ext cx="3793311" cy="3488"/>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713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713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713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785DB957-B01B-4C52-8836-266224BAED62}" type="slidenum">
              <a:rPr lang="en-US"/>
              <a:pPr/>
              <a:t>‹#›</a:t>
            </a:fld>
            <a:endParaRPr lang="en-US"/>
          </a:p>
        </p:txBody>
      </p:sp>
    </p:spTree>
    <p:extLst>
      <p:ext uri="{BB962C8B-B14F-4D97-AF65-F5344CB8AC3E}">
        <p14:creationId xmlns:p14="http://schemas.microsoft.com/office/powerpoint/2010/main" val="89036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lvl1pPr>
          </a:lstStyle>
          <a:p>
            <a:endParaRPr lang="en-US"/>
          </a:p>
        </p:txBody>
      </p:sp>
      <p:sp>
        <p:nvSpPr>
          <p:cNvPr id="1105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vl1pPr>
          </a:lstStyle>
          <a:p>
            <a:endParaRPr lang="en-US"/>
          </a:p>
        </p:txBody>
      </p:sp>
      <p:sp>
        <p:nvSpPr>
          <p:cNvPr id="1105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105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5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lvl1pPr>
          </a:lstStyle>
          <a:p>
            <a:endParaRPr lang="en-US"/>
          </a:p>
        </p:txBody>
      </p:sp>
      <p:sp>
        <p:nvSpPr>
          <p:cNvPr id="1105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fld id="{A12143E2-5E03-4B11-8B13-73901564539D}" type="slidenum">
              <a:rPr lang="en-US"/>
              <a:pPr/>
              <a:t>‹#›</a:t>
            </a:fld>
            <a:endParaRPr lang="en-US"/>
          </a:p>
        </p:txBody>
      </p:sp>
    </p:spTree>
    <p:extLst>
      <p:ext uri="{BB962C8B-B14F-4D97-AF65-F5344CB8AC3E}">
        <p14:creationId xmlns:p14="http://schemas.microsoft.com/office/powerpoint/2010/main" val="3106523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614FE-6F57-4478-84D9-05B455852483}" type="slidenum">
              <a:rPr lang="en-US"/>
              <a:pPr/>
              <a:t>1</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85420-12A6-4ED9-A53E-A2705087CE61}" type="slidenum">
              <a:rPr lang="en-US"/>
              <a:pPr/>
              <a:t>18</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808ED-02F6-4FAC-A867-9F15FCAFE390}" type="slidenum">
              <a:rPr lang="en-US"/>
              <a:pPr/>
              <a:t>41</a:t>
            </a:fld>
            <a:endParaRPr lang="en-US"/>
          </a:p>
        </p:txBody>
      </p:sp>
      <p:sp>
        <p:nvSpPr>
          <p:cNvPr id="460802" name="Rectangle 2"/>
          <p:cNvSpPr>
            <a:spLocks noGrp="1" noRot="1" noChangeAspect="1" noChangeArrowheads="1" noTextEdit="1"/>
          </p:cNvSpPr>
          <p:nvPr>
            <p:ph type="sldImg"/>
          </p:nvPr>
        </p:nvSpPr>
        <p:spPr>
          <a:xfrm>
            <a:off x="1182688" y="696913"/>
            <a:ext cx="4648200" cy="3486150"/>
          </a:xfrm>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75" name="Rectangle 11"/>
          <p:cNvSpPr>
            <a:spLocks noChangeArrowheads="1"/>
          </p:cNvSpPr>
          <p:nvPr userDrawn="1"/>
        </p:nvSpPr>
        <p:spPr bwMode="auto">
          <a:xfrm>
            <a:off x="0" y="0"/>
            <a:ext cx="1895475" cy="1371600"/>
          </a:xfrm>
          <a:prstGeom prst="rect">
            <a:avLst/>
          </a:prstGeom>
          <a:solidFill>
            <a:schemeClr val="bg1"/>
          </a:solidFill>
          <a:ln w="9525">
            <a:noFill/>
            <a:miter lim="800000"/>
            <a:headEnd/>
            <a:tailEnd/>
          </a:ln>
          <a:effectLst/>
        </p:spPr>
        <p:txBody>
          <a:bodyPr wrap="none" anchor="ctr"/>
          <a:lstStyle/>
          <a:p>
            <a:endParaRPr lang="en-US"/>
          </a:p>
        </p:txBody>
      </p:sp>
      <p:sp>
        <p:nvSpPr>
          <p:cNvPr id="11276" name="Rectangle 12"/>
          <p:cNvSpPr>
            <a:spLocks noChangeArrowheads="1"/>
          </p:cNvSpPr>
          <p:nvPr userDrawn="1"/>
        </p:nvSpPr>
        <p:spPr bwMode="auto">
          <a:xfrm>
            <a:off x="0" y="0"/>
            <a:ext cx="1874838" cy="893763"/>
          </a:xfrm>
          <a:prstGeom prst="rect">
            <a:avLst/>
          </a:prstGeom>
          <a:solidFill>
            <a:srgbClr val="003F69"/>
          </a:solidFill>
          <a:ln w="9525">
            <a:noFill/>
            <a:miter lim="800000"/>
            <a:headEnd/>
            <a:tailEnd/>
          </a:ln>
          <a:effectLst/>
        </p:spPr>
        <p:txBody>
          <a:bodyPr wrap="none" anchor="ctr"/>
          <a:lstStyle/>
          <a:p>
            <a:endParaRPr lang="en-US"/>
          </a:p>
        </p:txBody>
      </p:sp>
      <p:sp>
        <p:nvSpPr>
          <p:cNvPr id="11277" name="Rectangle 13"/>
          <p:cNvSpPr>
            <a:spLocks noChangeArrowheads="1"/>
          </p:cNvSpPr>
          <p:nvPr userDrawn="1"/>
        </p:nvSpPr>
        <p:spPr bwMode="auto">
          <a:xfrm>
            <a:off x="0" y="908050"/>
            <a:ext cx="1874838" cy="438150"/>
          </a:xfrm>
          <a:prstGeom prst="rect">
            <a:avLst/>
          </a:prstGeom>
          <a:solidFill>
            <a:schemeClr val="hlink"/>
          </a:solidFill>
          <a:ln w="9525">
            <a:noFill/>
            <a:miter lim="800000"/>
            <a:headEnd/>
            <a:tailEnd/>
          </a:ln>
          <a:effectLst/>
        </p:spPr>
        <p:txBody>
          <a:bodyPr wrap="none" anchor="ctr"/>
          <a:lstStyle/>
          <a:p>
            <a:endParaRPr lang="en-US"/>
          </a:p>
        </p:txBody>
      </p:sp>
      <p:sp>
        <p:nvSpPr>
          <p:cNvPr id="11279" name="Rectangle 15"/>
          <p:cNvSpPr>
            <a:spLocks noChangeArrowheads="1"/>
          </p:cNvSpPr>
          <p:nvPr userDrawn="1"/>
        </p:nvSpPr>
        <p:spPr bwMode="auto">
          <a:xfrm rot="-2700000">
            <a:off x="1781175" y="758825"/>
            <a:ext cx="276225" cy="276225"/>
          </a:xfrm>
          <a:prstGeom prst="rect">
            <a:avLst/>
          </a:prstGeom>
          <a:solidFill>
            <a:schemeClr val="bg1"/>
          </a:solidFill>
          <a:ln w="9525">
            <a:noFill/>
            <a:miter lim="800000"/>
            <a:headEnd/>
            <a:tailEnd/>
          </a:ln>
          <a:effectLst/>
        </p:spPr>
        <p:txBody>
          <a:bodyPr wrap="none" anchor="ctr"/>
          <a:lstStyle/>
          <a:p>
            <a:endParaRPr lang="en-US"/>
          </a:p>
        </p:txBody>
      </p:sp>
      <p:grpSp>
        <p:nvGrpSpPr>
          <p:cNvPr id="11292" name="Group 28"/>
          <p:cNvGrpSpPr>
            <a:grpSpLocks/>
          </p:cNvGrpSpPr>
          <p:nvPr userDrawn="1"/>
        </p:nvGrpSpPr>
        <p:grpSpPr bwMode="auto">
          <a:xfrm>
            <a:off x="1809750" y="-12700"/>
            <a:ext cx="7334250" cy="1358900"/>
            <a:chOff x="1140" y="0"/>
            <a:chExt cx="4620" cy="856"/>
          </a:xfrm>
        </p:grpSpPr>
        <p:sp>
          <p:nvSpPr>
            <p:cNvPr id="11278" name="Rectangle 14"/>
            <p:cNvSpPr>
              <a:spLocks noChangeArrowheads="1"/>
            </p:cNvSpPr>
            <p:nvPr userDrawn="1"/>
          </p:nvSpPr>
          <p:spPr bwMode="auto">
            <a:xfrm>
              <a:off x="1197" y="0"/>
              <a:ext cx="4563" cy="856"/>
            </a:xfrm>
            <a:prstGeom prst="rect">
              <a:avLst/>
            </a:prstGeom>
            <a:solidFill>
              <a:srgbClr val="339966"/>
            </a:solidFill>
            <a:ln w="9525">
              <a:noFill/>
              <a:miter lim="800000"/>
              <a:headEnd/>
              <a:tailEnd/>
            </a:ln>
            <a:effectLst/>
          </p:spPr>
          <p:txBody>
            <a:bodyPr wrap="none" anchor="ctr"/>
            <a:lstStyle/>
            <a:p>
              <a:endParaRPr lang="en-US"/>
            </a:p>
          </p:txBody>
        </p:sp>
        <p:sp>
          <p:nvSpPr>
            <p:cNvPr id="11280" name="Rectangle 16"/>
            <p:cNvSpPr>
              <a:spLocks noChangeArrowheads="1"/>
            </p:cNvSpPr>
            <p:nvPr userDrawn="1"/>
          </p:nvSpPr>
          <p:spPr bwMode="auto">
            <a:xfrm rot="-2700000">
              <a:off x="1140" y="501"/>
              <a:ext cx="144" cy="144"/>
            </a:xfrm>
            <a:prstGeom prst="rect">
              <a:avLst/>
            </a:prstGeom>
            <a:solidFill>
              <a:srgbClr val="339966"/>
            </a:solidFill>
            <a:ln w="9525">
              <a:noFill/>
              <a:miter lim="800000"/>
              <a:headEnd/>
              <a:tailEnd/>
            </a:ln>
            <a:effectLst/>
          </p:spPr>
          <p:txBody>
            <a:bodyPr wrap="none" anchor="ctr"/>
            <a:lstStyle/>
            <a:p>
              <a:endParaRPr lang="en-US"/>
            </a:p>
          </p:txBody>
        </p:sp>
        <p:sp>
          <p:nvSpPr>
            <p:cNvPr id="11281" name="Rectangle 17"/>
            <p:cNvSpPr>
              <a:spLocks noChangeArrowheads="1"/>
            </p:cNvSpPr>
            <p:nvPr userDrawn="1"/>
          </p:nvSpPr>
          <p:spPr bwMode="auto">
            <a:xfrm rot="-5400000">
              <a:off x="1101" y="528"/>
              <a:ext cx="336" cy="144"/>
            </a:xfrm>
            <a:prstGeom prst="rect">
              <a:avLst/>
            </a:prstGeom>
            <a:solidFill>
              <a:srgbClr val="339966"/>
            </a:solidFill>
            <a:ln w="9525">
              <a:noFill/>
              <a:miter lim="800000"/>
              <a:headEnd/>
              <a:tailEnd/>
            </a:ln>
            <a:effectLst/>
          </p:spPr>
          <p:txBody>
            <a:bodyPr wrap="none" anchor="ctr"/>
            <a:lstStyle/>
            <a:p>
              <a:endParaRPr lang="en-US"/>
            </a:p>
          </p:txBody>
        </p:sp>
      </p:grpSp>
      <p:pic>
        <p:nvPicPr>
          <p:cNvPr id="11282" name="Picture 18" descr="epa_logoa_2color"/>
          <p:cNvPicPr>
            <a:picLocks noChangeAspect="1" noChangeArrowheads="1"/>
          </p:cNvPicPr>
          <p:nvPr userDrawn="1"/>
        </p:nvPicPr>
        <p:blipFill>
          <a:blip r:embed="rId2" cstate="print"/>
          <a:srcRect r="22231" b="49896"/>
          <a:stretch>
            <a:fillRect/>
          </a:stretch>
        </p:blipFill>
        <p:spPr bwMode="auto">
          <a:xfrm>
            <a:off x="266700" y="279400"/>
            <a:ext cx="1317625" cy="387350"/>
          </a:xfrm>
          <a:prstGeom prst="rect">
            <a:avLst/>
          </a:prstGeom>
          <a:noFill/>
        </p:spPr>
      </p:pic>
      <p:sp>
        <p:nvSpPr>
          <p:cNvPr id="11283" name="Text Box 19"/>
          <p:cNvSpPr txBox="1">
            <a:spLocks noChangeArrowheads="1"/>
          </p:cNvSpPr>
          <p:nvPr userDrawn="1"/>
        </p:nvSpPr>
        <p:spPr bwMode="auto">
          <a:xfrm>
            <a:off x="7938" y="962025"/>
            <a:ext cx="1885950" cy="290513"/>
          </a:xfrm>
          <a:prstGeom prst="rect">
            <a:avLst/>
          </a:prstGeom>
          <a:noFill/>
          <a:ln w="9525">
            <a:noFill/>
            <a:miter lim="800000"/>
            <a:headEnd/>
            <a:tailEnd/>
          </a:ln>
          <a:effectLst/>
        </p:spPr>
        <p:txBody>
          <a:bodyPr wrap="none">
            <a:spAutoFit/>
          </a:bodyPr>
          <a:lstStyle/>
          <a:p>
            <a:r>
              <a:rPr lang="en-US" sz="1300" b="0">
                <a:solidFill>
                  <a:schemeClr val="bg1"/>
                </a:solidFill>
              </a:rPr>
              <a:t>www.epa.gov/ord/nrmrl</a:t>
            </a:r>
          </a:p>
        </p:txBody>
      </p:sp>
      <p:sp>
        <p:nvSpPr>
          <p:cNvPr id="11284" name="Text Box 20"/>
          <p:cNvSpPr txBox="1">
            <a:spLocks noChangeArrowheads="1"/>
          </p:cNvSpPr>
          <p:nvPr userDrawn="1"/>
        </p:nvSpPr>
        <p:spPr bwMode="auto">
          <a:xfrm>
            <a:off x="2127250" y="300038"/>
            <a:ext cx="6597650" cy="793750"/>
          </a:xfrm>
          <a:prstGeom prst="rect">
            <a:avLst/>
          </a:prstGeom>
          <a:noFill/>
          <a:ln w="9525">
            <a:noFill/>
            <a:miter lim="800000"/>
            <a:headEnd/>
            <a:tailEnd/>
          </a:ln>
          <a:effectLst/>
        </p:spPr>
        <p:txBody>
          <a:bodyPr wrap="none">
            <a:spAutoFit/>
          </a:bodyPr>
          <a:lstStyle/>
          <a:p>
            <a:r>
              <a:rPr lang="en-US" sz="2500">
                <a:solidFill>
                  <a:schemeClr val="bg1"/>
                </a:solidFill>
              </a:rPr>
              <a:t>ENERGY &amp; CLIMATE ASSESSMENT TEAM</a:t>
            </a:r>
          </a:p>
          <a:p>
            <a:r>
              <a:rPr lang="en-US" sz="2100" b="0">
                <a:solidFill>
                  <a:schemeClr val="bg1"/>
                </a:solidFill>
              </a:rPr>
              <a:t>National Risk Management Research Laboratory</a:t>
            </a:r>
            <a:endParaRPr lang="en-US" sz="2100">
              <a:solidFill>
                <a:schemeClr val="bg1"/>
              </a:solidFill>
            </a:endParaRPr>
          </a:p>
        </p:txBody>
      </p:sp>
      <p:sp>
        <p:nvSpPr>
          <p:cNvPr id="11286" name="Rectangle 22"/>
          <p:cNvSpPr>
            <a:spLocks noChangeArrowheads="1"/>
          </p:cNvSpPr>
          <p:nvPr userDrawn="1"/>
        </p:nvSpPr>
        <p:spPr bwMode="auto">
          <a:xfrm>
            <a:off x="0" y="6426200"/>
            <a:ext cx="641350" cy="266700"/>
          </a:xfrm>
          <a:prstGeom prst="rect">
            <a:avLst/>
          </a:prstGeom>
          <a:solidFill>
            <a:srgbClr val="003F69"/>
          </a:solidFill>
          <a:ln w="9525">
            <a:noFill/>
            <a:miter lim="800000"/>
            <a:headEnd/>
            <a:tailEnd/>
          </a:ln>
          <a:effectLst/>
        </p:spPr>
        <p:txBody>
          <a:bodyPr wrap="none" anchor="ctr"/>
          <a:lstStyle/>
          <a:p>
            <a:endParaRPr lang="en-US"/>
          </a:p>
        </p:txBody>
      </p:sp>
      <p:sp>
        <p:nvSpPr>
          <p:cNvPr id="11287" name="Text Box 23"/>
          <p:cNvSpPr txBox="1">
            <a:spLocks noChangeArrowheads="1"/>
          </p:cNvSpPr>
          <p:nvPr userDrawn="1"/>
        </p:nvSpPr>
        <p:spPr bwMode="auto">
          <a:xfrm>
            <a:off x="612775" y="6370638"/>
            <a:ext cx="2273300" cy="228600"/>
          </a:xfrm>
          <a:prstGeom prst="rect">
            <a:avLst/>
          </a:prstGeom>
          <a:noFill/>
          <a:ln w="9525">
            <a:noFill/>
            <a:miter lim="800000"/>
            <a:headEnd/>
            <a:tailEnd/>
          </a:ln>
          <a:effectLst/>
        </p:spPr>
        <p:txBody>
          <a:bodyPr wrap="none">
            <a:spAutoFit/>
          </a:bodyPr>
          <a:lstStyle/>
          <a:p>
            <a:r>
              <a:rPr lang="en-US" sz="900"/>
              <a:t>U.S. Environmental Protection Agency</a:t>
            </a:r>
          </a:p>
        </p:txBody>
      </p:sp>
      <p:sp>
        <p:nvSpPr>
          <p:cNvPr id="11288" name="Text Box 24"/>
          <p:cNvSpPr txBox="1">
            <a:spLocks noChangeArrowheads="1"/>
          </p:cNvSpPr>
          <p:nvPr userDrawn="1"/>
        </p:nvSpPr>
        <p:spPr bwMode="auto">
          <a:xfrm>
            <a:off x="612775" y="6502400"/>
            <a:ext cx="2057400" cy="228600"/>
          </a:xfrm>
          <a:prstGeom prst="rect">
            <a:avLst/>
          </a:prstGeom>
          <a:noFill/>
          <a:ln w="9525">
            <a:noFill/>
            <a:miter lim="800000"/>
            <a:headEnd/>
            <a:tailEnd/>
          </a:ln>
          <a:effectLst/>
        </p:spPr>
        <p:txBody>
          <a:bodyPr wrap="none">
            <a:spAutoFit/>
          </a:bodyPr>
          <a:lstStyle/>
          <a:p>
            <a:r>
              <a:rPr lang="en-US" sz="900" b="0"/>
              <a:t>Office of Research and Development</a:t>
            </a:r>
          </a:p>
        </p:txBody>
      </p:sp>
      <p:sp>
        <p:nvSpPr>
          <p:cNvPr id="11290" name="Rectangle 26"/>
          <p:cNvSpPr>
            <a:spLocks noGrp="1" noChangeArrowheads="1"/>
          </p:cNvSpPr>
          <p:nvPr>
            <p:ph type="subTitle" sz="quarter" idx="1"/>
          </p:nvPr>
        </p:nvSpPr>
        <p:spPr>
          <a:xfrm>
            <a:off x="1371600" y="3886200"/>
            <a:ext cx="6400800" cy="1752600"/>
          </a:xfrm>
        </p:spPr>
        <p:txBody>
          <a:bodyPr/>
          <a:lstStyle>
            <a:lvl1pPr marL="0" indent="0" algn="ctr">
              <a:buFontTx/>
              <a:buNone/>
              <a:defRPr b="1"/>
            </a:lvl1pPr>
          </a:lstStyle>
          <a:p>
            <a:r>
              <a:rPr lang="en-US"/>
              <a:t>Click to edit Master subtitle style</a:t>
            </a:r>
          </a:p>
        </p:txBody>
      </p:sp>
      <p:sp>
        <p:nvSpPr>
          <p:cNvPr id="11295" name="Rectangle 31"/>
          <p:cNvSpPr>
            <a:spLocks noGrp="1" noChangeArrowheads="1"/>
          </p:cNvSpPr>
          <p:nvPr>
            <p:ph type="ctrTitle" sz="quarter"/>
          </p:nvPr>
        </p:nvSpPr>
        <p:spPr>
          <a:xfrm>
            <a:off x="685800" y="1866900"/>
            <a:ext cx="7772400" cy="1470025"/>
          </a:xfrm>
        </p:spPr>
        <p:txBody>
          <a:bodyPr/>
          <a:lstStyle>
            <a:lvl1pPr>
              <a:defRPr sz="4400" i="1">
                <a:solidFill>
                  <a:srgbClr val="000066"/>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0"/>
            <a:ext cx="21653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0"/>
            <a:ext cx="63436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487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31900"/>
            <a:ext cx="8229600" cy="53975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31900"/>
            <a:ext cx="4038600" cy="539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31900"/>
            <a:ext cx="4038600" cy="539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0"/>
            <a:ext cx="1895475" cy="1371600"/>
          </a:xfrm>
          <a:prstGeom prst="rect">
            <a:avLst/>
          </a:prstGeom>
          <a:solidFill>
            <a:schemeClr val="bg1"/>
          </a:solidFill>
          <a:ln w="9525">
            <a:noFill/>
            <a:miter lim="800000"/>
            <a:headEnd/>
            <a:tailEnd/>
          </a:ln>
          <a:effectLst/>
        </p:spPr>
        <p:txBody>
          <a:bodyPr wrap="none" anchor="ctr"/>
          <a:lstStyle/>
          <a:p>
            <a:endParaRPr lang="en-US"/>
          </a:p>
        </p:txBody>
      </p:sp>
      <p:sp>
        <p:nvSpPr>
          <p:cNvPr id="1052" name="Rectangle 28"/>
          <p:cNvSpPr>
            <a:spLocks noChangeArrowheads="1"/>
          </p:cNvSpPr>
          <p:nvPr/>
        </p:nvSpPr>
        <p:spPr bwMode="auto">
          <a:xfrm>
            <a:off x="0" y="0"/>
            <a:ext cx="9142413" cy="898525"/>
          </a:xfrm>
          <a:prstGeom prst="rect">
            <a:avLst/>
          </a:prstGeom>
          <a:solidFill>
            <a:srgbClr val="339966"/>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auto">
          <a:xfrm>
            <a:off x="0" y="6375400"/>
            <a:ext cx="641350" cy="266700"/>
          </a:xfrm>
          <a:prstGeom prst="rect">
            <a:avLst/>
          </a:prstGeom>
          <a:solidFill>
            <a:srgbClr val="003F69"/>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auto">
          <a:xfrm>
            <a:off x="88900" y="6350000"/>
            <a:ext cx="533400" cy="307975"/>
          </a:xfrm>
          <a:prstGeom prst="rect">
            <a:avLst/>
          </a:prstGeom>
          <a:noFill/>
          <a:ln w="9525">
            <a:noFill/>
            <a:miter lim="800000"/>
            <a:headEnd/>
            <a:tailEnd/>
          </a:ln>
          <a:effectLst/>
        </p:spPr>
        <p:txBody>
          <a:bodyPr/>
          <a:lstStyle/>
          <a:p>
            <a:pPr algn="r"/>
            <a:fld id="{A3EE48A1-EB48-49C0-9735-CC6C75C5BF99}" type="slidenum">
              <a:rPr lang="en-US" sz="1400" b="0">
                <a:solidFill>
                  <a:schemeClr val="bg1"/>
                </a:solidFill>
              </a:rPr>
              <a:pPr algn="r"/>
              <a:t>‹#›</a:t>
            </a:fld>
            <a:endParaRPr lang="en-US" sz="1400" b="0">
              <a:solidFill>
                <a:schemeClr val="bg1"/>
              </a:solidFill>
            </a:endParaRPr>
          </a:p>
        </p:txBody>
      </p:sp>
      <p:sp>
        <p:nvSpPr>
          <p:cNvPr id="1060" name="Rectangle 36"/>
          <p:cNvSpPr>
            <a:spLocks noGrp="1" noChangeArrowheads="1"/>
          </p:cNvSpPr>
          <p:nvPr>
            <p:ph type="title"/>
          </p:nvPr>
        </p:nvSpPr>
        <p:spPr bwMode="auto">
          <a:xfrm>
            <a:off x="254000" y="0"/>
            <a:ext cx="86487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9" name="Rectangle 25"/>
          <p:cNvSpPr>
            <a:spLocks noGrp="1" noChangeArrowheads="1"/>
          </p:cNvSpPr>
          <p:nvPr>
            <p:ph type="body" idx="1"/>
          </p:nvPr>
        </p:nvSpPr>
        <p:spPr bwMode="auto">
          <a:xfrm>
            <a:off x="685800" y="1231900"/>
            <a:ext cx="8229600" cy="539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 name="Rectangle 41"/>
          <p:cNvSpPr>
            <a:spLocks noChangeArrowheads="1"/>
          </p:cNvSpPr>
          <p:nvPr/>
        </p:nvSpPr>
        <p:spPr bwMode="auto">
          <a:xfrm>
            <a:off x="0" y="927100"/>
            <a:ext cx="9144000" cy="101600"/>
          </a:xfrm>
          <a:prstGeom prst="rect">
            <a:avLst/>
          </a:prstGeom>
          <a:solidFill>
            <a:schemeClr val="hlink"/>
          </a:soli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3600" b="1">
          <a:solidFill>
            <a:schemeClr val="bg1"/>
          </a:solidFill>
          <a:latin typeface="+mj-lt"/>
          <a:ea typeface="+mj-ea"/>
          <a:cs typeface="+mj-cs"/>
        </a:defRPr>
      </a:lvl1pPr>
      <a:lvl2pPr algn="ctr" rtl="0" fontAlgn="base">
        <a:spcBef>
          <a:spcPct val="0"/>
        </a:spcBef>
        <a:spcAft>
          <a:spcPct val="0"/>
        </a:spcAft>
        <a:defRPr sz="3600" b="1">
          <a:solidFill>
            <a:schemeClr val="bg1"/>
          </a:solidFill>
          <a:latin typeface="Arial" charset="0"/>
        </a:defRPr>
      </a:lvl2pPr>
      <a:lvl3pPr algn="ctr" rtl="0" fontAlgn="base">
        <a:spcBef>
          <a:spcPct val="0"/>
        </a:spcBef>
        <a:spcAft>
          <a:spcPct val="0"/>
        </a:spcAft>
        <a:defRPr sz="3600" b="1">
          <a:solidFill>
            <a:schemeClr val="bg1"/>
          </a:solidFill>
          <a:latin typeface="Arial" charset="0"/>
        </a:defRPr>
      </a:lvl3pPr>
      <a:lvl4pPr algn="ctr" rtl="0" fontAlgn="base">
        <a:spcBef>
          <a:spcPct val="0"/>
        </a:spcBef>
        <a:spcAft>
          <a:spcPct val="0"/>
        </a:spcAft>
        <a:defRPr sz="3600" b="1">
          <a:solidFill>
            <a:schemeClr val="bg1"/>
          </a:solidFill>
          <a:latin typeface="Arial" charset="0"/>
        </a:defRPr>
      </a:lvl4pPr>
      <a:lvl5pPr algn="ctr" rtl="0" fontAlgn="base">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6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1" Type="http://schemas.openxmlformats.org/officeDocument/2006/relationships/slideLayout" Target="../slideLayouts/slideLayout6.xml"/><Relationship Id="rId2"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 Id="rId1" Type="http://schemas.openxmlformats.org/officeDocument/2006/relationships/slideLayout" Target="../slideLayouts/slideLayout6.xml"/><Relationship Id="rId2" Type="http://schemas.openxmlformats.org/officeDocument/2006/relationships/chart" Target="../charts/char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chart" Target="../charts/chart21.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chart" Target="../charts/char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oughlin.Dan@ep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9" Type="http://schemas.openxmlformats.org/officeDocument/2006/relationships/image" Target="../media/image9.wmf"/><Relationship Id="rId20" Type="http://schemas.openxmlformats.org/officeDocument/2006/relationships/image" Target="../media/image20.jpeg"/><Relationship Id="rId21" Type="http://schemas.openxmlformats.org/officeDocument/2006/relationships/image" Target="../media/image21.wmf"/><Relationship Id="rId22" Type="http://schemas.openxmlformats.org/officeDocument/2006/relationships/image" Target="../media/image22.png"/><Relationship Id="rId23" Type="http://schemas.openxmlformats.org/officeDocument/2006/relationships/image" Target="../media/image23.wmf"/><Relationship Id="rId24" Type="http://schemas.openxmlformats.org/officeDocument/2006/relationships/image" Target="../media/image24.jpeg"/><Relationship Id="rId25" Type="http://schemas.openxmlformats.org/officeDocument/2006/relationships/image" Target="../media/image25.wmf"/><Relationship Id="rId26" Type="http://schemas.openxmlformats.org/officeDocument/2006/relationships/image" Target="../media/image26.wmf"/><Relationship Id="rId27" Type="http://schemas.openxmlformats.org/officeDocument/2006/relationships/image" Target="../media/image27.wmf"/><Relationship Id="rId28" Type="http://schemas.openxmlformats.org/officeDocument/2006/relationships/image" Target="../media/image28.wmf"/><Relationship Id="rId10" Type="http://schemas.openxmlformats.org/officeDocument/2006/relationships/image" Target="../media/image10.wmf"/><Relationship Id="rId11" Type="http://schemas.openxmlformats.org/officeDocument/2006/relationships/image" Target="../media/image11.wmf"/><Relationship Id="rId12" Type="http://schemas.openxmlformats.org/officeDocument/2006/relationships/image" Target="../media/image12.wmf"/><Relationship Id="rId13" Type="http://schemas.openxmlformats.org/officeDocument/2006/relationships/image" Target="../media/image13.wmf"/><Relationship Id="rId14" Type="http://schemas.openxmlformats.org/officeDocument/2006/relationships/image" Target="../media/image14.wmf"/><Relationship Id="rId15" Type="http://schemas.openxmlformats.org/officeDocument/2006/relationships/image" Target="../media/image15.wmf"/><Relationship Id="rId16" Type="http://schemas.openxmlformats.org/officeDocument/2006/relationships/image" Target="../media/image16.wmf"/><Relationship Id="rId17" Type="http://schemas.openxmlformats.org/officeDocument/2006/relationships/image" Target="../media/image17.wmf"/><Relationship Id="rId18" Type="http://schemas.openxmlformats.org/officeDocument/2006/relationships/image" Target="../media/image18.wmf"/><Relationship Id="rId19" Type="http://schemas.openxmlformats.org/officeDocument/2006/relationships/image" Target="../media/image19.wmf"/><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image" Target="../media/image6.wmf"/><Relationship Id="rId7" Type="http://schemas.openxmlformats.org/officeDocument/2006/relationships/image" Target="../media/image7.wmf"/><Relationship Id="rId8"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1" name="Rectangle 9"/>
          <p:cNvSpPr>
            <a:spLocks noGrp="1" noChangeArrowheads="1"/>
          </p:cNvSpPr>
          <p:nvPr>
            <p:ph type="ctrTitle"/>
          </p:nvPr>
        </p:nvSpPr>
        <p:spPr>
          <a:xfrm>
            <a:off x="0" y="1581150"/>
            <a:ext cx="9142413" cy="1470025"/>
          </a:xfrm>
        </p:spPr>
        <p:txBody>
          <a:bodyPr/>
          <a:lstStyle/>
          <a:p>
            <a:r>
              <a:rPr lang="en-US" sz="3200" dirty="0" smtClean="0"/>
              <a:t>Modeling emission trends for scenarios </a:t>
            </a:r>
            <a:br>
              <a:rPr lang="en-US" sz="3200" dirty="0" smtClean="0"/>
            </a:br>
            <a:r>
              <a:rPr lang="en-US" sz="3200" dirty="0" smtClean="0"/>
              <a:t>of the future using MARKAL</a:t>
            </a:r>
            <a:endParaRPr lang="en-US" sz="3200" dirty="0"/>
          </a:p>
        </p:txBody>
      </p:sp>
      <p:sp>
        <p:nvSpPr>
          <p:cNvPr id="6" name="Subtitle 5"/>
          <p:cNvSpPr>
            <a:spLocks noGrp="1"/>
          </p:cNvSpPr>
          <p:nvPr>
            <p:ph type="subTitle" sz="quarter" idx="1"/>
          </p:nvPr>
        </p:nvSpPr>
        <p:spPr>
          <a:xfrm>
            <a:off x="1066800" y="3170712"/>
            <a:ext cx="7162800" cy="3191987"/>
          </a:xfrm>
        </p:spPr>
        <p:txBody>
          <a:bodyPr/>
          <a:lstStyle/>
          <a:p>
            <a:r>
              <a:rPr lang="en-US" sz="1800" dirty="0" smtClean="0"/>
              <a:t>Dan Loughlin, Chris Nolte, Bill </a:t>
            </a:r>
            <a:r>
              <a:rPr lang="en-US" sz="1800" dirty="0" err="1" smtClean="0"/>
              <a:t>Benjey</a:t>
            </a:r>
            <a:r>
              <a:rPr lang="en-US" sz="1800" dirty="0" smtClean="0"/>
              <a:t> </a:t>
            </a:r>
          </a:p>
          <a:p>
            <a:r>
              <a:rPr lang="en-US" sz="1800" dirty="0" err="1" smtClean="0"/>
              <a:t>Farhan</a:t>
            </a:r>
            <a:r>
              <a:rPr lang="en-US" sz="1800" dirty="0" smtClean="0"/>
              <a:t> </a:t>
            </a:r>
            <a:r>
              <a:rPr lang="en-US" sz="1800" dirty="0" err="1" smtClean="0"/>
              <a:t>Akhtar</a:t>
            </a:r>
            <a:r>
              <a:rPr lang="en-US" sz="1800" dirty="0" smtClean="0"/>
              <a:t> and Rob </a:t>
            </a:r>
            <a:r>
              <a:rPr lang="en-US" sz="1800" dirty="0" err="1" smtClean="0"/>
              <a:t>Pinder</a:t>
            </a:r>
            <a:endParaRPr lang="en-US" sz="1800" dirty="0" smtClean="0"/>
          </a:p>
          <a:p>
            <a:r>
              <a:rPr lang="en-US" sz="1600" i="1" dirty="0" smtClean="0">
                <a:solidFill>
                  <a:srgbClr val="0070C0"/>
                </a:solidFill>
              </a:rPr>
              <a:t>U.S. EPA Office of Research and Development</a:t>
            </a:r>
          </a:p>
          <a:p>
            <a:endParaRPr lang="en-US" sz="1050" i="1" dirty="0">
              <a:solidFill>
                <a:srgbClr val="0070C0"/>
              </a:solidFill>
            </a:endParaRPr>
          </a:p>
          <a:p>
            <a:r>
              <a:rPr lang="en-US" sz="1800" dirty="0" err="1" smtClean="0"/>
              <a:t>Daven</a:t>
            </a:r>
            <a:r>
              <a:rPr lang="en-US" sz="1800" dirty="0" smtClean="0"/>
              <a:t> </a:t>
            </a:r>
            <a:r>
              <a:rPr lang="en-US" sz="1800" dirty="0" err="1" smtClean="0"/>
              <a:t>Henze</a:t>
            </a:r>
            <a:endParaRPr lang="en-US" sz="1800" dirty="0" smtClean="0"/>
          </a:p>
          <a:p>
            <a:r>
              <a:rPr lang="en-US" sz="1600" i="1" dirty="0" smtClean="0">
                <a:solidFill>
                  <a:srgbClr val="0070C0"/>
                </a:solidFill>
              </a:rPr>
              <a:t>University of Colorado</a:t>
            </a:r>
            <a:endParaRPr lang="en-US" sz="1600" i="1" dirty="0">
              <a:solidFill>
                <a:srgbClr val="0070C0"/>
              </a:solidFill>
            </a:endParaRPr>
          </a:p>
        </p:txBody>
      </p:sp>
      <p:sp>
        <p:nvSpPr>
          <p:cNvPr id="4" name="TextBox 3"/>
          <p:cNvSpPr txBox="1"/>
          <p:nvPr/>
        </p:nvSpPr>
        <p:spPr>
          <a:xfrm>
            <a:off x="1484411" y="5913913"/>
            <a:ext cx="6448688" cy="307777"/>
          </a:xfrm>
          <a:prstGeom prst="rect">
            <a:avLst/>
          </a:prstGeom>
          <a:noFill/>
        </p:spPr>
        <p:txBody>
          <a:bodyPr wrap="none" rtlCol="0">
            <a:spAutoFit/>
          </a:bodyPr>
          <a:lstStyle/>
          <a:p>
            <a:r>
              <a:rPr lang="en-US" sz="1400" dirty="0" smtClean="0"/>
              <a:t>Presented at the 10</a:t>
            </a:r>
            <a:r>
              <a:rPr lang="en-US" sz="1400" baseline="30000" dirty="0" smtClean="0"/>
              <a:t>th</a:t>
            </a:r>
            <a:r>
              <a:rPr lang="en-US" sz="1400" dirty="0" smtClean="0"/>
              <a:t> Annual CMAS Conference, UNC-CH, Oct. 24-26, 2011</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43135" y="2266950"/>
            <a:ext cx="2728632" cy="3847207"/>
          </a:xfrm>
          <a:prstGeom prst="rect">
            <a:avLst/>
          </a:prstGeom>
          <a:noFill/>
          <a:ln>
            <a:solidFill>
              <a:schemeClr val="bg1">
                <a:lumMod val="75000"/>
              </a:schemeClr>
            </a:solidFill>
          </a:ln>
        </p:spPr>
        <p:txBody>
          <a:bodyPr wrap="none" rtlCol="0">
            <a:spAutoFit/>
          </a:bodyPr>
          <a:lstStyle/>
          <a:p>
            <a:r>
              <a:rPr lang="en-US" u="sng" dirty="0" smtClean="0">
                <a:solidFill>
                  <a:schemeClr val="bg1">
                    <a:lumMod val="85000"/>
                  </a:schemeClr>
                </a:solidFill>
              </a:rPr>
              <a:t>Outputs</a:t>
            </a:r>
          </a:p>
          <a:p>
            <a:endParaRPr lang="en-US" dirty="0">
              <a:solidFill>
                <a:schemeClr val="bg1">
                  <a:lumMod val="85000"/>
                </a:schemeClr>
              </a:solidFill>
            </a:endParaRPr>
          </a:p>
          <a:p>
            <a:r>
              <a:rPr lang="en-US" sz="1600" dirty="0" smtClean="0">
                <a:solidFill>
                  <a:schemeClr val="bg1">
                    <a:lumMod val="85000"/>
                  </a:schemeClr>
                </a:solidFill>
              </a:rPr>
              <a:t>Technology pathway</a:t>
            </a:r>
          </a:p>
          <a:p>
            <a:endParaRPr lang="en-US" sz="1600" dirty="0">
              <a:solidFill>
                <a:schemeClr val="bg1">
                  <a:lumMod val="85000"/>
                </a:schemeClr>
              </a:solidFill>
            </a:endParaRPr>
          </a:p>
          <a:p>
            <a:r>
              <a:rPr lang="en-US" sz="1600" dirty="0" smtClean="0">
                <a:solidFill>
                  <a:schemeClr val="bg1">
                    <a:lumMod val="85000"/>
                  </a:schemeClr>
                </a:solidFill>
              </a:rPr>
              <a:t>Fuel use</a:t>
            </a:r>
          </a:p>
          <a:p>
            <a:endParaRPr lang="en-US" sz="1600" dirty="0">
              <a:solidFill>
                <a:schemeClr val="bg1">
                  <a:lumMod val="85000"/>
                </a:schemeClr>
              </a:solidFill>
            </a:endParaRPr>
          </a:p>
          <a:p>
            <a:r>
              <a:rPr lang="en-US" sz="1600" dirty="0" err="1" smtClean="0">
                <a:solidFill>
                  <a:schemeClr val="bg1">
                    <a:lumMod val="85000"/>
                  </a:schemeClr>
                </a:solidFill>
              </a:rPr>
              <a:t>Criterial</a:t>
            </a:r>
            <a:r>
              <a:rPr lang="en-US" sz="1600" dirty="0" smtClean="0">
                <a:solidFill>
                  <a:schemeClr val="bg1">
                    <a:lumMod val="85000"/>
                  </a:schemeClr>
                </a:solidFill>
              </a:rPr>
              <a:t> air pollutant </a:t>
            </a:r>
          </a:p>
          <a:p>
            <a:r>
              <a:rPr lang="en-US" sz="1600" dirty="0" smtClean="0">
                <a:solidFill>
                  <a:schemeClr val="bg1">
                    <a:lumMod val="85000"/>
                  </a:schemeClr>
                </a:solidFill>
              </a:rPr>
              <a:t>emissions</a:t>
            </a:r>
          </a:p>
          <a:p>
            <a:endParaRPr lang="en-US" sz="1600" dirty="0">
              <a:solidFill>
                <a:schemeClr val="bg1">
                  <a:lumMod val="85000"/>
                </a:schemeClr>
              </a:solidFill>
            </a:endParaRPr>
          </a:p>
          <a:p>
            <a:r>
              <a:rPr lang="en-US" sz="1600" dirty="0" smtClean="0">
                <a:solidFill>
                  <a:schemeClr val="bg1">
                    <a:lumMod val="85000"/>
                  </a:schemeClr>
                </a:solidFill>
              </a:rPr>
              <a:t>Greenhouse gas  (GHG)</a:t>
            </a:r>
          </a:p>
          <a:p>
            <a:r>
              <a:rPr lang="en-US" sz="1600" dirty="0">
                <a:solidFill>
                  <a:schemeClr val="bg1">
                    <a:lumMod val="85000"/>
                  </a:schemeClr>
                </a:solidFill>
              </a:rPr>
              <a:t>e</a:t>
            </a:r>
            <a:r>
              <a:rPr lang="en-US" sz="1600" dirty="0" smtClean="0">
                <a:solidFill>
                  <a:schemeClr val="bg1">
                    <a:lumMod val="85000"/>
                  </a:schemeClr>
                </a:solidFill>
              </a:rPr>
              <a:t>missions</a:t>
            </a:r>
          </a:p>
          <a:p>
            <a:endParaRPr lang="en-US" sz="1600" dirty="0">
              <a:solidFill>
                <a:schemeClr val="bg1">
                  <a:lumMod val="85000"/>
                </a:schemeClr>
              </a:solidFill>
            </a:endParaRPr>
          </a:p>
          <a:p>
            <a:r>
              <a:rPr lang="en-US" sz="1600" dirty="0" smtClean="0">
                <a:solidFill>
                  <a:schemeClr val="bg1">
                    <a:lumMod val="85000"/>
                  </a:schemeClr>
                </a:solidFill>
              </a:rPr>
              <a:t>Short-lived climate</a:t>
            </a:r>
          </a:p>
          <a:p>
            <a:r>
              <a:rPr lang="en-US" sz="1600" dirty="0" smtClean="0">
                <a:solidFill>
                  <a:schemeClr val="bg1">
                    <a:lumMod val="85000"/>
                  </a:schemeClr>
                </a:solidFill>
              </a:rPr>
              <a:t>forcer (SLCF) emissions  </a:t>
            </a:r>
          </a:p>
          <a:p>
            <a:r>
              <a:rPr lang="en-US" sz="1600" dirty="0" smtClean="0">
                <a:solidFill>
                  <a:schemeClr val="bg1">
                    <a:lumMod val="85000"/>
                  </a:schemeClr>
                </a:solidFill>
              </a:rPr>
              <a:t>and radiative impact</a:t>
            </a:r>
            <a:endParaRPr lang="en-US" sz="1600" dirty="0">
              <a:solidFill>
                <a:schemeClr val="bg1">
                  <a:lumMod val="85000"/>
                </a:schemeClr>
              </a:solidFill>
            </a:endParaRPr>
          </a:p>
        </p:txBody>
      </p:sp>
      <p:sp>
        <p:nvSpPr>
          <p:cNvPr id="2" name="Title 1"/>
          <p:cNvSpPr>
            <a:spLocks noGrp="1"/>
          </p:cNvSpPr>
          <p:nvPr>
            <p:ph type="title"/>
          </p:nvPr>
        </p:nvSpPr>
        <p:spPr>
          <a:xfrm>
            <a:off x="0" y="0"/>
            <a:ext cx="9144000" cy="914400"/>
          </a:xfrm>
        </p:spPr>
        <p:txBody>
          <a:bodyPr/>
          <a:lstStyle/>
          <a:p>
            <a:r>
              <a:rPr lang="en-US" dirty="0" smtClean="0"/>
              <a:t>Overview of MARKAL: Scope and detail</a:t>
            </a:r>
            <a:endParaRPr lang="en-US" dirty="0"/>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sp>
        <p:nvSpPr>
          <p:cNvPr id="10" name="Rectangle 9"/>
          <p:cNvSpPr/>
          <p:nvPr/>
        </p:nvSpPr>
        <p:spPr bwMode="auto">
          <a:xfrm>
            <a:off x="1485899" y="1357313"/>
            <a:ext cx="6115051" cy="514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4" name="TextBox 23"/>
          <p:cNvSpPr txBox="1"/>
          <p:nvPr/>
        </p:nvSpPr>
        <p:spPr>
          <a:xfrm>
            <a:off x="3161476" y="1570179"/>
            <a:ext cx="2840842" cy="600164"/>
          </a:xfrm>
          <a:prstGeom prst="rect">
            <a:avLst/>
          </a:prstGeom>
          <a:noFill/>
        </p:spPr>
        <p:txBody>
          <a:bodyPr wrap="none" rtlCol="0">
            <a:spAutoFit/>
          </a:bodyPr>
          <a:lstStyle/>
          <a:p>
            <a:r>
              <a:rPr lang="en-US" sz="3300" dirty="0" smtClean="0">
                <a:solidFill>
                  <a:schemeClr val="bg1"/>
                </a:solidFill>
              </a:rPr>
              <a:t>Why energy?</a:t>
            </a:r>
            <a:endParaRPr lang="en-US" sz="3300" dirty="0">
              <a:solidFill>
                <a:schemeClr val="bg1"/>
              </a:solidFill>
            </a:endParaRPr>
          </a:p>
        </p:txBody>
      </p:sp>
      <p:sp>
        <p:nvSpPr>
          <p:cNvPr id="74" name="Rectangle 73"/>
          <p:cNvSpPr/>
          <p:nvPr/>
        </p:nvSpPr>
        <p:spPr bwMode="auto">
          <a:xfrm>
            <a:off x="1619250" y="2400300"/>
            <a:ext cx="5867400" cy="402907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80000"/>
              </a:lnSpc>
            </a:pPr>
            <a:endParaRPr lang="en-US" sz="1400" u="sng" dirty="0" smtClean="0"/>
          </a:p>
          <a:p>
            <a:pPr>
              <a:lnSpc>
                <a:spcPct val="80000"/>
              </a:lnSpc>
            </a:pPr>
            <a:r>
              <a:rPr lang="en-US" sz="1600" u="sng" dirty="0" smtClean="0"/>
              <a:t>Air quality</a:t>
            </a:r>
          </a:p>
          <a:p>
            <a:pPr>
              <a:lnSpc>
                <a:spcPct val="80000"/>
              </a:lnSpc>
            </a:pPr>
            <a:endParaRPr lang="en-US" sz="1400" u="sng" dirty="0" smtClean="0"/>
          </a:p>
          <a:p>
            <a:pPr>
              <a:lnSpc>
                <a:spcPct val="80000"/>
              </a:lnSpc>
            </a:pPr>
            <a:r>
              <a:rPr lang="en-US" sz="1600" dirty="0" smtClean="0"/>
              <a:t>Contributions to U.S. anthropogenic emissions:</a:t>
            </a:r>
          </a:p>
          <a:p>
            <a:pPr>
              <a:lnSpc>
                <a:spcPct val="80000"/>
              </a:lnSpc>
            </a:pPr>
            <a:endParaRPr lang="en-US" sz="600" dirty="0" smtClean="0"/>
          </a:p>
          <a:p>
            <a:pPr>
              <a:lnSpc>
                <a:spcPct val="80000"/>
              </a:lnSpc>
            </a:pPr>
            <a:r>
              <a:rPr lang="en-US" sz="1400" i="1" dirty="0" smtClean="0"/>
              <a:t>     NOx – 95%</a:t>
            </a:r>
          </a:p>
          <a:p>
            <a:pPr>
              <a:lnSpc>
                <a:spcPct val="80000"/>
              </a:lnSpc>
            </a:pPr>
            <a:r>
              <a:rPr lang="en-US" sz="1400" i="1" dirty="0" smtClean="0"/>
              <a:t>     SO</a:t>
            </a:r>
            <a:r>
              <a:rPr lang="en-US" sz="1400" i="1" baseline="-25000" dirty="0" smtClean="0"/>
              <a:t>2</a:t>
            </a:r>
            <a:r>
              <a:rPr lang="en-US" sz="1400" i="1" dirty="0" smtClean="0"/>
              <a:t> – 89%</a:t>
            </a:r>
          </a:p>
          <a:p>
            <a:pPr>
              <a:lnSpc>
                <a:spcPct val="80000"/>
              </a:lnSpc>
            </a:pPr>
            <a:r>
              <a:rPr lang="en-US" sz="1400" i="1" dirty="0" smtClean="0"/>
              <a:t>     CO – 95%</a:t>
            </a:r>
          </a:p>
          <a:p>
            <a:pPr>
              <a:lnSpc>
                <a:spcPct val="80000"/>
              </a:lnSpc>
            </a:pPr>
            <a:r>
              <a:rPr lang="en-US" sz="1400" i="1" dirty="0" smtClean="0"/>
              <a:t>     Hg – 87%</a:t>
            </a:r>
          </a:p>
          <a:p>
            <a:pPr lvl="2">
              <a:lnSpc>
                <a:spcPct val="80000"/>
              </a:lnSpc>
            </a:pPr>
            <a:endParaRPr lang="en-US" sz="1400" i="1" dirty="0" smtClean="0"/>
          </a:p>
          <a:p>
            <a:pPr>
              <a:lnSpc>
                <a:spcPct val="80000"/>
              </a:lnSpc>
            </a:pPr>
            <a:r>
              <a:rPr lang="en-US" sz="1600" u="sng" dirty="0" smtClean="0"/>
              <a:t>Climate change</a:t>
            </a:r>
          </a:p>
          <a:p>
            <a:pPr>
              <a:lnSpc>
                <a:spcPct val="80000"/>
              </a:lnSpc>
            </a:pPr>
            <a:endParaRPr lang="en-US" sz="1600" dirty="0" smtClean="0"/>
          </a:p>
          <a:p>
            <a:pPr>
              <a:lnSpc>
                <a:spcPct val="80000"/>
              </a:lnSpc>
            </a:pPr>
            <a:r>
              <a:rPr lang="en-US" sz="1600" dirty="0" smtClean="0"/>
              <a:t>Contributes 94% of U.S. anthropogenic CO</a:t>
            </a:r>
            <a:r>
              <a:rPr lang="en-US" sz="1600" baseline="-25000" dirty="0" smtClean="0"/>
              <a:t>2</a:t>
            </a:r>
            <a:r>
              <a:rPr lang="en-US" sz="1600" dirty="0" smtClean="0"/>
              <a:t> emissions</a:t>
            </a:r>
            <a:r>
              <a:rPr lang="en-US" sz="1400" dirty="0" smtClean="0"/>
              <a:t> </a:t>
            </a:r>
          </a:p>
          <a:p>
            <a:pPr>
              <a:lnSpc>
                <a:spcPct val="80000"/>
              </a:lnSpc>
            </a:pPr>
            <a:endParaRPr lang="en-US" sz="1400" dirty="0" smtClean="0"/>
          </a:p>
          <a:p>
            <a:pPr>
              <a:lnSpc>
                <a:spcPct val="80000"/>
              </a:lnSpc>
            </a:pPr>
            <a:r>
              <a:rPr lang="en-US" sz="1600" u="sng" dirty="0" smtClean="0"/>
              <a:t>Water supply and quality</a:t>
            </a:r>
          </a:p>
          <a:p>
            <a:pPr>
              <a:lnSpc>
                <a:spcPct val="80000"/>
              </a:lnSpc>
            </a:pPr>
            <a:endParaRPr lang="en-US" sz="1400" u="sng" dirty="0" smtClean="0"/>
          </a:p>
          <a:p>
            <a:pPr>
              <a:lnSpc>
                <a:spcPct val="80000"/>
              </a:lnSpc>
              <a:buFont typeface="Arial" pitchFamily="34" charset="0"/>
              <a:buChar char="•"/>
            </a:pPr>
            <a:r>
              <a:rPr lang="en-US" sz="1400" dirty="0" smtClean="0"/>
              <a:t> 89% of U.S. electricity production uses water for steam or cooling</a:t>
            </a:r>
          </a:p>
          <a:p>
            <a:pPr>
              <a:lnSpc>
                <a:spcPct val="80000"/>
              </a:lnSpc>
            </a:pPr>
            <a:endParaRPr lang="en-US" sz="1400" dirty="0" smtClean="0"/>
          </a:p>
          <a:p>
            <a:pPr>
              <a:lnSpc>
                <a:spcPct val="80000"/>
              </a:lnSpc>
              <a:buFont typeface="Arial" pitchFamily="34" charset="0"/>
              <a:buChar char="•"/>
            </a:pPr>
            <a:r>
              <a:rPr lang="en-US" sz="1400" i="1" dirty="0" smtClean="0"/>
              <a:t> Represents 39% of U.S. water withdrawals </a:t>
            </a:r>
          </a:p>
          <a:p>
            <a:pPr>
              <a:lnSpc>
                <a:spcPct val="80000"/>
              </a:lnSpc>
            </a:pPr>
            <a:r>
              <a:rPr lang="en-US" sz="1400" i="1" dirty="0" smtClean="0"/>
              <a:t>    (agriculture ~ 41%; domestic ~ 12%)</a:t>
            </a:r>
          </a:p>
          <a:p>
            <a:pPr lvl="1">
              <a:buFont typeface="Arial" pitchFamily="34" charset="0"/>
              <a:buChar char="•"/>
            </a:pPr>
            <a:endParaRPr lang="en-US" sz="1100" dirty="0" smtClean="0"/>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0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5" name="Right Brace 4"/>
          <p:cNvSpPr/>
          <p:nvPr/>
        </p:nvSpPr>
        <p:spPr bwMode="auto">
          <a:xfrm>
            <a:off x="2743200" y="268605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14"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15" name="Chart 14"/>
          <p:cNvGraphicFramePr>
            <a:graphicFrameLocks noGrp="1"/>
          </p:cNvGraphicFramePr>
          <p:nvPr/>
        </p:nvGraphicFramePr>
        <p:xfrm>
          <a:off x="238125" y="1409700"/>
          <a:ext cx="5762943" cy="506729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2171700" y="5124450"/>
            <a:ext cx="518091" cy="276999"/>
          </a:xfrm>
          <a:prstGeom prst="rect">
            <a:avLst/>
          </a:prstGeom>
          <a:noFill/>
        </p:spPr>
        <p:txBody>
          <a:bodyPr wrap="none" rtlCol="0">
            <a:spAutoFit/>
          </a:bodyPr>
          <a:lstStyle/>
          <a:p>
            <a:r>
              <a:rPr lang="en-US" sz="1200" dirty="0" smtClean="0">
                <a:solidFill>
                  <a:schemeClr val="bg1"/>
                </a:solidFill>
              </a:rPr>
              <a:t>Coal</a:t>
            </a:r>
            <a:endParaRPr lang="en-US" sz="1200" dirty="0">
              <a:solidFill>
                <a:schemeClr val="bg1"/>
              </a:solidFill>
            </a:endParaRPr>
          </a:p>
        </p:txBody>
      </p:sp>
      <p:sp>
        <p:nvSpPr>
          <p:cNvPr id="17" name="TextBox 16"/>
          <p:cNvSpPr txBox="1"/>
          <p:nvPr/>
        </p:nvSpPr>
        <p:spPr>
          <a:xfrm>
            <a:off x="2533650" y="3848100"/>
            <a:ext cx="1021433" cy="276999"/>
          </a:xfrm>
          <a:prstGeom prst="rect">
            <a:avLst/>
          </a:prstGeom>
          <a:noFill/>
        </p:spPr>
        <p:txBody>
          <a:bodyPr wrap="none" rtlCol="0">
            <a:spAutoFit/>
          </a:bodyPr>
          <a:lstStyle/>
          <a:p>
            <a:r>
              <a:rPr lang="en-US" sz="1200" dirty="0" smtClean="0"/>
              <a:t>Natural gas</a:t>
            </a:r>
            <a:endParaRPr lang="en-US" sz="1200" dirty="0"/>
          </a:p>
        </p:txBody>
      </p:sp>
      <p:sp>
        <p:nvSpPr>
          <p:cNvPr id="18" name="TextBox 17"/>
          <p:cNvSpPr txBox="1"/>
          <p:nvPr/>
        </p:nvSpPr>
        <p:spPr>
          <a:xfrm>
            <a:off x="1628775" y="3476625"/>
            <a:ext cx="747320" cy="276999"/>
          </a:xfrm>
          <a:prstGeom prst="rect">
            <a:avLst/>
          </a:prstGeom>
          <a:noFill/>
        </p:spPr>
        <p:txBody>
          <a:bodyPr wrap="none" rtlCol="0">
            <a:spAutoFit/>
          </a:bodyPr>
          <a:lstStyle/>
          <a:p>
            <a:r>
              <a:rPr lang="en-US" sz="1200" dirty="0" smtClean="0"/>
              <a:t>Nuclear</a:t>
            </a:r>
            <a:endParaRPr lang="en-US" sz="1200" dirty="0"/>
          </a:p>
        </p:txBody>
      </p:sp>
      <p:sp>
        <p:nvSpPr>
          <p:cNvPr id="19" name="TextBox 18"/>
          <p:cNvSpPr txBox="1"/>
          <p:nvPr/>
        </p:nvSpPr>
        <p:spPr>
          <a:xfrm>
            <a:off x="2124075" y="2047875"/>
            <a:ext cx="569387" cy="276999"/>
          </a:xfrm>
          <a:prstGeom prst="rect">
            <a:avLst/>
          </a:prstGeom>
          <a:noFill/>
        </p:spPr>
        <p:txBody>
          <a:bodyPr wrap="none" rtlCol="0">
            <a:spAutoFit/>
          </a:bodyPr>
          <a:lstStyle/>
          <a:p>
            <a:r>
              <a:rPr lang="en-US" sz="1200" dirty="0" smtClean="0"/>
              <a:t>Solar</a:t>
            </a:r>
            <a:endParaRPr lang="en-US" sz="1200" dirty="0"/>
          </a:p>
        </p:txBody>
      </p:sp>
      <p:sp>
        <p:nvSpPr>
          <p:cNvPr id="20" name="TextBox 19"/>
          <p:cNvSpPr txBox="1"/>
          <p:nvPr/>
        </p:nvSpPr>
        <p:spPr>
          <a:xfrm>
            <a:off x="1838325" y="2286000"/>
            <a:ext cx="561629" cy="276999"/>
          </a:xfrm>
          <a:prstGeom prst="rect">
            <a:avLst/>
          </a:prstGeom>
          <a:noFill/>
        </p:spPr>
        <p:txBody>
          <a:bodyPr wrap="none" rtlCol="0">
            <a:spAutoFit/>
          </a:bodyPr>
          <a:lstStyle/>
          <a:p>
            <a:r>
              <a:rPr lang="en-US" sz="1200" dirty="0" smtClean="0"/>
              <a:t>Wind</a:t>
            </a:r>
            <a:endParaRPr lang="en-US" sz="1200" dirty="0"/>
          </a:p>
        </p:txBody>
      </p:sp>
      <p:sp>
        <p:nvSpPr>
          <p:cNvPr id="21" name="TextBox 20"/>
          <p:cNvSpPr txBox="1"/>
          <p:nvPr/>
        </p:nvSpPr>
        <p:spPr>
          <a:xfrm>
            <a:off x="1466850" y="2533650"/>
            <a:ext cx="628698" cy="276999"/>
          </a:xfrm>
          <a:prstGeom prst="rect">
            <a:avLst/>
          </a:prstGeom>
          <a:noFill/>
        </p:spPr>
        <p:txBody>
          <a:bodyPr wrap="none" rtlCol="0">
            <a:spAutoFit/>
          </a:bodyPr>
          <a:lstStyle/>
          <a:p>
            <a:r>
              <a:rPr lang="en-US" sz="1200" dirty="0" smtClean="0"/>
              <a:t>Hydro</a:t>
            </a:r>
            <a:endParaRPr lang="en-US" sz="1200" dirty="0"/>
          </a:p>
        </p:txBody>
      </p:sp>
      <p:cxnSp>
        <p:nvCxnSpPr>
          <p:cNvPr id="27" name="Straight Arrow Connector 26"/>
          <p:cNvCxnSpPr/>
          <p:nvPr/>
        </p:nvCxnSpPr>
        <p:spPr bwMode="auto">
          <a:xfrm>
            <a:off x="2321987" y="2462600"/>
            <a:ext cx="716488" cy="2139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2026712" y="2729300"/>
            <a:ext cx="830788" cy="2615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2617262" y="2234000"/>
            <a:ext cx="716488" cy="2139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5" name="Right Brace 4"/>
          <p:cNvSpPr/>
          <p:nvPr/>
        </p:nvSpPr>
        <p:spPr bwMode="auto">
          <a:xfrm>
            <a:off x="2743200" y="268605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6"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233363" y="1819275"/>
            <a:ext cx="5771802" cy="4297680"/>
          </a:xfrm>
          <a:prstGeom prst="rect">
            <a:avLst/>
          </a:prstGeom>
          <a:noFill/>
          <a:ln w="9525">
            <a:noFill/>
            <a:miter lim="800000"/>
            <a:headEnd/>
            <a:tailEnd/>
          </a:ln>
        </p:spPr>
      </p:pic>
      <p:sp>
        <p:nvSpPr>
          <p:cNvPr id="25" name="TextBox 24"/>
          <p:cNvSpPr txBox="1"/>
          <p:nvPr/>
        </p:nvSpPr>
        <p:spPr>
          <a:xfrm>
            <a:off x="2266950" y="1390650"/>
            <a:ext cx="1941557" cy="369332"/>
          </a:xfrm>
          <a:prstGeom prst="rect">
            <a:avLst/>
          </a:prstGeom>
          <a:noFill/>
        </p:spPr>
        <p:txBody>
          <a:bodyPr wrap="none" rtlCol="0">
            <a:spAutoFit/>
          </a:bodyPr>
          <a:lstStyle/>
          <a:p>
            <a:r>
              <a:rPr lang="en-US" dirty="0" smtClean="0"/>
              <a:t>Regional output</a:t>
            </a:r>
            <a:endParaRPr lang="en-US" dirty="0"/>
          </a:p>
        </p:txBody>
      </p:sp>
      <p:sp>
        <p:nvSpPr>
          <p:cNvPr id="26" name="TextBox 25"/>
          <p:cNvSpPr txBox="1"/>
          <p:nvPr/>
        </p:nvSpPr>
        <p:spPr>
          <a:xfrm>
            <a:off x="1809750" y="1905000"/>
            <a:ext cx="2856872" cy="276999"/>
          </a:xfrm>
          <a:prstGeom prst="rect">
            <a:avLst/>
          </a:prstGeom>
          <a:noFill/>
        </p:spPr>
        <p:txBody>
          <a:bodyPr wrap="none" rtlCol="0">
            <a:spAutoFit/>
          </a:bodyPr>
          <a:lstStyle/>
          <a:p>
            <a:r>
              <a:rPr lang="en-US" sz="1200" dirty="0" smtClean="0"/>
              <a:t>Electricity production by technology</a:t>
            </a:r>
            <a:endParaRPr lang="en-US" sz="1200" dirty="0"/>
          </a:p>
        </p:txBody>
      </p:sp>
      <p:sp>
        <p:nvSpPr>
          <p:cNvPr id="29" name="TextBox 28"/>
          <p:cNvSpPr txBox="1"/>
          <p:nvPr/>
        </p:nvSpPr>
        <p:spPr>
          <a:xfrm>
            <a:off x="4991100" y="2171700"/>
            <a:ext cx="785793" cy="184666"/>
          </a:xfrm>
          <a:prstGeom prst="rect">
            <a:avLst/>
          </a:prstGeom>
          <a:solidFill>
            <a:schemeClr val="bg1"/>
          </a:solidFill>
          <a:ln>
            <a:solidFill>
              <a:schemeClr val="tx1"/>
            </a:solidFill>
          </a:ln>
        </p:spPr>
        <p:txBody>
          <a:bodyPr wrap="none" rtlCol="0">
            <a:spAutoFit/>
          </a:bodyPr>
          <a:lstStyle/>
          <a:p>
            <a:r>
              <a:rPr lang="en-US" sz="600" dirty="0" smtClean="0"/>
              <a:t>R1 New England</a:t>
            </a:r>
            <a:endParaRPr lang="en-US" sz="600" dirty="0"/>
          </a:p>
        </p:txBody>
      </p:sp>
      <p:sp>
        <p:nvSpPr>
          <p:cNvPr id="31" name="TextBox 30"/>
          <p:cNvSpPr txBox="1"/>
          <p:nvPr/>
        </p:nvSpPr>
        <p:spPr>
          <a:xfrm>
            <a:off x="4962525" y="3333750"/>
            <a:ext cx="849913" cy="184666"/>
          </a:xfrm>
          <a:prstGeom prst="rect">
            <a:avLst/>
          </a:prstGeom>
          <a:solidFill>
            <a:schemeClr val="bg1"/>
          </a:solidFill>
          <a:ln>
            <a:solidFill>
              <a:schemeClr val="tx1"/>
            </a:solidFill>
          </a:ln>
        </p:spPr>
        <p:txBody>
          <a:bodyPr wrap="none" rtlCol="0">
            <a:spAutoFit/>
          </a:bodyPr>
          <a:lstStyle/>
          <a:p>
            <a:r>
              <a:rPr lang="en-US" sz="600" dirty="0" smtClean="0"/>
              <a:t>R2 Middle Atlantic</a:t>
            </a:r>
            <a:endParaRPr lang="en-US" sz="600" dirty="0"/>
          </a:p>
        </p:txBody>
      </p:sp>
      <p:sp>
        <p:nvSpPr>
          <p:cNvPr id="32" name="TextBox 31"/>
          <p:cNvSpPr txBox="1"/>
          <p:nvPr/>
        </p:nvSpPr>
        <p:spPr>
          <a:xfrm>
            <a:off x="4838700" y="4476750"/>
            <a:ext cx="824265" cy="184666"/>
          </a:xfrm>
          <a:prstGeom prst="rect">
            <a:avLst/>
          </a:prstGeom>
          <a:solidFill>
            <a:schemeClr val="bg1"/>
          </a:solidFill>
          <a:ln>
            <a:solidFill>
              <a:schemeClr val="tx1"/>
            </a:solidFill>
          </a:ln>
        </p:spPr>
        <p:txBody>
          <a:bodyPr wrap="none" rtlCol="0">
            <a:spAutoFit/>
          </a:bodyPr>
          <a:lstStyle/>
          <a:p>
            <a:r>
              <a:rPr lang="en-US" sz="600" dirty="0" smtClean="0"/>
              <a:t>R5 South Atlantic</a:t>
            </a:r>
            <a:endParaRPr lang="en-US" sz="600" dirty="0"/>
          </a:p>
        </p:txBody>
      </p:sp>
      <p:sp>
        <p:nvSpPr>
          <p:cNvPr id="33" name="TextBox 32"/>
          <p:cNvSpPr txBox="1"/>
          <p:nvPr/>
        </p:nvSpPr>
        <p:spPr>
          <a:xfrm>
            <a:off x="3390900" y="4248150"/>
            <a:ext cx="992579" cy="184666"/>
          </a:xfrm>
          <a:prstGeom prst="rect">
            <a:avLst/>
          </a:prstGeom>
          <a:solidFill>
            <a:schemeClr val="bg1"/>
          </a:solidFill>
          <a:ln>
            <a:solidFill>
              <a:schemeClr val="tx1"/>
            </a:solidFill>
          </a:ln>
        </p:spPr>
        <p:txBody>
          <a:bodyPr wrap="none" rtlCol="0">
            <a:spAutoFit/>
          </a:bodyPr>
          <a:lstStyle/>
          <a:p>
            <a:r>
              <a:rPr lang="en-US" sz="600" dirty="0" smtClean="0"/>
              <a:t>R6 East South Central</a:t>
            </a:r>
            <a:endParaRPr lang="en-US" sz="600" dirty="0"/>
          </a:p>
        </p:txBody>
      </p:sp>
      <p:sp>
        <p:nvSpPr>
          <p:cNvPr id="34" name="TextBox 33"/>
          <p:cNvSpPr txBox="1"/>
          <p:nvPr/>
        </p:nvSpPr>
        <p:spPr>
          <a:xfrm>
            <a:off x="2009775" y="4867275"/>
            <a:ext cx="1013419" cy="184666"/>
          </a:xfrm>
          <a:prstGeom prst="rect">
            <a:avLst/>
          </a:prstGeom>
          <a:solidFill>
            <a:schemeClr val="bg1"/>
          </a:solidFill>
          <a:ln>
            <a:solidFill>
              <a:schemeClr val="tx1"/>
            </a:solidFill>
          </a:ln>
        </p:spPr>
        <p:txBody>
          <a:bodyPr wrap="none" rtlCol="0">
            <a:spAutoFit/>
          </a:bodyPr>
          <a:lstStyle/>
          <a:p>
            <a:r>
              <a:rPr lang="en-US" sz="600" dirty="0" smtClean="0"/>
              <a:t>R7 West South Central</a:t>
            </a:r>
            <a:endParaRPr lang="en-US" sz="600" dirty="0"/>
          </a:p>
        </p:txBody>
      </p:sp>
      <p:sp>
        <p:nvSpPr>
          <p:cNvPr id="35" name="TextBox 34"/>
          <p:cNvSpPr txBox="1"/>
          <p:nvPr/>
        </p:nvSpPr>
        <p:spPr>
          <a:xfrm>
            <a:off x="3409950" y="3057525"/>
            <a:ext cx="981359" cy="184666"/>
          </a:xfrm>
          <a:prstGeom prst="rect">
            <a:avLst/>
          </a:prstGeom>
          <a:solidFill>
            <a:schemeClr val="bg1"/>
          </a:solidFill>
          <a:ln>
            <a:solidFill>
              <a:schemeClr val="tx1"/>
            </a:solidFill>
          </a:ln>
        </p:spPr>
        <p:txBody>
          <a:bodyPr wrap="none" rtlCol="0">
            <a:spAutoFit/>
          </a:bodyPr>
          <a:lstStyle/>
          <a:p>
            <a:r>
              <a:rPr lang="en-US" sz="600" dirty="0" smtClean="0"/>
              <a:t>R3 East North Central</a:t>
            </a:r>
            <a:endParaRPr lang="en-US" sz="600" dirty="0"/>
          </a:p>
        </p:txBody>
      </p:sp>
      <p:sp>
        <p:nvSpPr>
          <p:cNvPr id="36" name="TextBox 35"/>
          <p:cNvSpPr txBox="1"/>
          <p:nvPr/>
        </p:nvSpPr>
        <p:spPr>
          <a:xfrm>
            <a:off x="2009775" y="2324100"/>
            <a:ext cx="1002197" cy="184666"/>
          </a:xfrm>
          <a:prstGeom prst="rect">
            <a:avLst/>
          </a:prstGeom>
          <a:solidFill>
            <a:schemeClr val="bg1"/>
          </a:solidFill>
          <a:ln>
            <a:solidFill>
              <a:schemeClr val="tx1"/>
            </a:solidFill>
          </a:ln>
        </p:spPr>
        <p:txBody>
          <a:bodyPr wrap="none" rtlCol="0">
            <a:spAutoFit/>
          </a:bodyPr>
          <a:lstStyle/>
          <a:p>
            <a:r>
              <a:rPr lang="en-US" sz="600" dirty="0" smtClean="0"/>
              <a:t>R4 West North Central</a:t>
            </a:r>
            <a:endParaRPr lang="en-US" sz="600" dirty="0"/>
          </a:p>
        </p:txBody>
      </p:sp>
      <p:sp>
        <p:nvSpPr>
          <p:cNvPr id="37" name="TextBox 36"/>
          <p:cNvSpPr txBox="1"/>
          <p:nvPr/>
        </p:nvSpPr>
        <p:spPr>
          <a:xfrm>
            <a:off x="1571625" y="3543300"/>
            <a:ext cx="644728" cy="184666"/>
          </a:xfrm>
          <a:prstGeom prst="rect">
            <a:avLst/>
          </a:prstGeom>
          <a:solidFill>
            <a:schemeClr val="bg1"/>
          </a:solidFill>
          <a:ln>
            <a:solidFill>
              <a:schemeClr val="tx1"/>
            </a:solidFill>
          </a:ln>
        </p:spPr>
        <p:txBody>
          <a:bodyPr wrap="none" rtlCol="0">
            <a:spAutoFit/>
          </a:bodyPr>
          <a:lstStyle/>
          <a:p>
            <a:r>
              <a:rPr lang="en-US" sz="600" dirty="0" smtClean="0"/>
              <a:t>R8 Mountain</a:t>
            </a:r>
            <a:endParaRPr lang="en-US" sz="600" dirty="0"/>
          </a:p>
        </p:txBody>
      </p:sp>
      <p:sp>
        <p:nvSpPr>
          <p:cNvPr id="38" name="TextBox 37"/>
          <p:cNvSpPr txBox="1"/>
          <p:nvPr/>
        </p:nvSpPr>
        <p:spPr>
          <a:xfrm>
            <a:off x="666750" y="2333625"/>
            <a:ext cx="553357" cy="184666"/>
          </a:xfrm>
          <a:prstGeom prst="rect">
            <a:avLst/>
          </a:prstGeom>
          <a:solidFill>
            <a:schemeClr val="bg1"/>
          </a:solidFill>
          <a:ln>
            <a:solidFill>
              <a:schemeClr val="tx1"/>
            </a:solidFill>
          </a:ln>
        </p:spPr>
        <p:txBody>
          <a:bodyPr wrap="none" rtlCol="0">
            <a:spAutoFit/>
          </a:bodyPr>
          <a:lstStyle/>
          <a:p>
            <a:r>
              <a:rPr lang="en-US" sz="600" dirty="0" smtClean="0"/>
              <a:t>R9 Pacific</a:t>
            </a:r>
            <a:endParaRPr lang="en-US" sz="600" dirty="0"/>
          </a:p>
        </p:txBody>
      </p:sp>
      <p:sp>
        <p:nvSpPr>
          <p:cNvPr id="39" name="Rectangle 38"/>
          <p:cNvSpPr/>
          <p:nvPr/>
        </p:nvSpPr>
        <p:spPr bwMode="auto">
          <a:xfrm>
            <a:off x="504967" y="4660710"/>
            <a:ext cx="498143" cy="3070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350292" y="4954137"/>
            <a:ext cx="1389798" cy="98470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3136710" y="5356746"/>
            <a:ext cx="991738" cy="495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43" name="TextBox 42"/>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6"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24" name="Chart 23"/>
          <p:cNvGraphicFramePr>
            <a:graphicFrameLocks noGrp="1"/>
          </p:cNvGraphicFramePr>
          <p:nvPr/>
        </p:nvGraphicFramePr>
        <p:xfrm>
          <a:off x="242887" y="1381125"/>
          <a:ext cx="5815013" cy="508158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2503488" y="4257675"/>
            <a:ext cx="918841" cy="461665"/>
          </a:xfrm>
          <a:prstGeom prst="rect">
            <a:avLst/>
          </a:prstGeom>
          <a:noFill/>
        </p:spPr>
        <p:txBody>
          <a:bodyPr wrap="none" rtlCol="0">
            <a:spAutoFit/>
          </a:bodyPr>
          <a:lstStyle/>
          <a:p>
            <a:r>
              <a:rPr lang="en-US" sz="1200" dirty="0" smtClean="0"/>
              <a:t>Advanced</a:t>
            </a:r>
          </a:p>
          <a:p>
            <a:r>
              <a:rPr lang="en-US" sz="1200" dirty="0" smtClean="0"/>
              <a:t>gasoline</a:t>
            </a:r>
            <a:endParaRPr lang="en-US" sz="1200" dirty="0"/>
          </a:p>
        </p:txBody>
      </p:sp>
      <p:sp>
        <p:nvSpPr>
          <p:cNvPr id="25" name="TextBox 24"/>
          <p:cNvSpPr txBox="1"/>
          <p:nvPr/>
        </p:nvSpPr>
        <p:spPr>
          <a:xfrm>
            <a:off x="1008063" y="5372100"/>
            <a:ext cx="1160895" cy="461665"/>
          </a:xfrm>
          <a:prstGeom prst="rect">
            <a:avLst/>
          </a:prstGeom>
          <a:noFill/>
        </p:spPr>
        <p:txBody>
          <a:bodyPr wrap="none" rtlCol="0">
            <a:spAutoFit/>
          </a:bodyPr>
          <a:lstStyle/>
          <a:p>
            <a:r>
              <a:rPr lang="en-US" sz="1200" dirty="0" smtClean="0">
                <a:solidFill>
                  <a:schemeClr val="bg1"/>
                </a:solidFill>
              </a:rPr>
              <a:t>Conventional</a:t>
            </a:r>
          </a:p>
          <a:p>
            <a:r>
              <a:rPr lang="en-US" sz="1200" dirty="0" smtClean="0">
                <a:solidFill>
                  <a:schemeClr val="bg1"/>
                </a:solidFill>
              </a:rPr>
              <a:t>gasoline</a:t>
            </a:r>
            <a:endParaRPr lang="en-US" sz="1200" dirty="0">
              <a:solidFill>
                <a:schemeClr val="bg1"/>
              </a:solidFill>
            </a:endParaRPr>
          </a:p>
        </p:txBody>
      </p:sp>
      <p:sp>
        <p:nvSpPr>
          <p:cNvPr id="26" name="TextBox 25"/>
          <p:cNvSpPr txBox="1"/>
          <p:nvPr/>
        </p:nvSpPr>
        <p:spPr>
          <a:xfrm>
            <a:off x="3227388" y="2533650"/>
            <a:ext cx="739305" cy="276999"/>
          </a:xfrm>
          <a:prstGeom prst="rect">
            <a:avLst/>
          </a:prstGeom>
          <a:noFill/>
        </p:spPr>
        <p:txBody>
          <a:bodyPr wrap="none" rtlCol="0">
            <a:spAutoFit/>
          </a:bodyPr>
          <a:lstStyle/>
          <a:p>
            <a:r>
              <a:rPr lang="en-US" sz="1200" dirty="0" smtClean="0"/>
              <a:t>Electric</a:t>
            </a:r>
            <a:endParaRPr lang="en-US" sz="1200" dirty="0"/>
          </a:p>
        </p:txBody>
      </p:sp>
      <p:sp>
        <p:nvSpPr>
          <p:cNvPr id="29" name="TextBox 28"/>
          <p:cNvSpPr txBox="1"/>
          <p:nvPr/>
        </p:nvSpPr>
        <p:spPr>
          <a:xfrm>
            <a:off x="1093788" y="3162300"/>
            <a:ext cx="457176" cy="276999"/>
          </a:xfrm>
          <a:prstGeom prst="rect">
            <a:avLst/>
          </a:prstGeom>
          <a:noFill/>
        </p:spPr>
        <p:txBody>
          <a:bodyPr wrap="none" rtlCol="0">
            <a:spAutoFit/>
          </a:bodyPr>
          <a:lstStyle/>
          <a:p>
            <a:r>
              <a:rPr lang="en-US" sz="1200" dirty="0" smtClean="0"/>
              <a:t>E85</a:t>
            </a:r>
            <a:endParaRPr lang="en-US" sz="1200" dirty="0"/>
          </a:p>
        </p:txBody>
      </p:sp>
      <p:sp>
        <p:nvSpPr>
          <p:cNvPr id="31" name="TextBox 30"/>
          <p:cNvSpPr txBox="1"/>
          <p:nvPr/>
        </p:nvSpPr>
        <p:spPr>
          <a:xfrm>
            <a:off x="1169988" y="2428875"/>
            <a:ext cx="1479892" cy="276999"/>
          </a:xfrm>
          <a:prstGeom prst="rect">
            <a:avLst/>
          </a:prstGeom>
          <a:noFill/>
        </p:spPr>
        <p:txBody>
          <a:bodyPr wrap="none" rtlCol="0">
            <a:spAutoFit/>
          </a:bodyPr>
          <a:lstStyle/>
          <a:p>
            <a:r>
              <a:rPr lang="en-US" sz="1200" dirty="0" smtClean="0"/>
              <a:t>E85 </a:t>
            </a:r>
            <a:r>
              <a:rPr lang="en-US" sz="1200" dirty="0" err="1" smtClean="0"/>
              <a:t>plugin</a:t>
            </a:r>
            <a:r>
              <a:rPr lang="en-US" sz="1200" dirty="0" smtClean="0"/>
              <a:t> hybrid</a:t>
            </a:r>
            <a:endParaRPr lang="en-US" sz="1200" dirty="0"/>
          </a:p>
        </p:txBody>
      </p:sp>
      <p:sp>
        <p:nvSpPr>
          <p:cNvPr id="32" name="TextBox 31"/>
          <p:cNvSpPr txBox="1"/>
          <p:nvPr/>
        </p:nvSpPr>
        <p:spPr>
          <a:xfrm>
            <a:off x="1274763" y="2790825"/>
            <a:ext cx="636713" cy="276999"/>
          </a:xfrm>
          <a:prstGeom prst="rect">
            <a:avLst/>
          </a:prstGeom>
          <a:noFill/>
        </p:spPr>
        <p:txBody>
          <a:bodyPr wrap="none" rtlCol="0">
            <a:spAutoFit/>
          </a:bodyPr>
          <a:lstStyle/>
          <a:p>
            <a:r>
              <a:rPr lang="en-US" sz="1200" dirty="0" smtClean="0"/>
              <a:t>Diesel</a:t>
            </a:r>
            <a:endParaRPr lang="en-US" sz="1200" dirty="0"/>
          </a:p>
        </p:txBody>
      </p:sp>
      <p:cxnSp>
        <p:nvCxnSpPr>
          <p:cNvPr id="34" name="Straight Arrow Connector 33"/>
          <p:cNvCxnSpPr/>
          <p:nvPr/>
        </p:nvCxnSpPr>
        <p:spPr bwMode="auto">
          <a:xfrm>
            <a:off x="1438275" y="3381375"/>
            <a:ext cx="4572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1800225" y="3038475"/>
            <a:ext cx="390525" cy="2190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2000250" y="2705100"/>
            <a:ext cx="8382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28" name="TextBox 27"/>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5"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23" name="Chart 22"/>
          <p:cNvGraphicFramePr>
            <a:graphicFrameLocks noGrp="1"/>
          </p:cNvGraphicFramePr>
          <p:nvPr/>
        </p:nvGraphicFramePr>
        <p:xfrm>
          <a:off x="223837" y="1409700"/>
          <a:ext cx="5834063" cy="508158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247900" y="2443163"/>
            <a:ext cx="795411" cy="276999"/>
          </a:xfrm>
          <a:prstGeom prst="rect">
            <a:avLst/>
          </a:prstGeom>
          <a:noFill/>
        </p:spPr>
        <p:txBody>
          <a:bodyPr wrap="none" rtlCol="0">
            <a:spAutoFit/>
          </a:bodyPr>
          <a:lstStyle/>
          <a:p>
            <a:r>
              <a:rPr lang="en-US" sz="1200" dirty="0" smtClean="0"/>
              <a:t>Lighting</a:t>
            </a:r>
            <a:endParaRPr lang="en-US" sz="1200" dirty="0"/>
          </a:p>
        </p:txBody>
      </p:sp>
      <p:sp>
        <p:nvSpPr>
          <p:cNvPr id="15" name="TextBox 14"/>
          <p:cNvSpPr txBox="1"/>
          <p:nvPr/>
        </p:nvSpPr>
        <p:spPr>
          <a:xfrm>
            <a:off x="2085975" y="4010025"/>
            <a:ext cx="1141659" cy="276999"/>
          </a:xfrm>
          <a:prstGeom prst="rect">
            <a:avLst/>
          </a:prstGeom>
          <a:noFill/>
        </p:spPr>
        <p:txBody>
          <a:bodyPr wrap="none" rtlCol="0">
            <a:spAutoFit/>
          </a:bodyPr>
          <a:lstStyle/>
          <a:p>
            <a:r>
              <a:rPr lang="en-US" sz="1200" dirty="0" smtClean="0"/>
              <a:t>Refrigeration</a:t>
            </a:r>
            <a:endParaRPr lang="en-US" sz="1200" dirty="0"/>
          </a:p>
        </p:txBody>
      </p:sp>
      <p:sp>
        <p:nvSpPr>
          <p:cNvPr id="16" name="TextBox 15"/>
          <p:cNvSpPr txBox="1"/>
          <p:nvPr/>
        </p:nvSpPr>
        <p:spPr>
          <a:xfrm>
            <a:off x="2962275" y="4448175"/>
            <a:ext cx="760144" cy="276999"/>
          </a:xfrm>
          <a:prstGeom prst="rect">
            <a:avLst/>
          </a:prstGeom>
          <a:noFill/>
        </p:spPr>
        <p:txBody>
          <a:bodyPr wrap="none" rtlCol="0">
            <a:spAutoFit/>
          </a:bodyPr>
          <a:lstStyle/>
          <a:p>
            <a:r>
              <a:rPr lang="en-US" sz="1200" dirty="0" smtClean="0"/>
              <a:t>Cooling</a:t>
            </a:r>
            <a:endParaRPr lang="en-US" sz="1200" dirty="0"/>
          </a:p>
        </p:txBody>
      </p:sp>
      <p:sp>
        <p:nvSpPr>
          <p:cNvPr id="17" name="TextBox 16"/>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18" name="TextBox 17"/>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5"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15" name="Chart 14"/>
          <p:cNvGraphicFramePr>
            <a:graphicFrameLocks noGrp="1"/>
          </p:cNvGraphicFramePr>
          <p:nvPr/>
        </p:nvGraphicFramePr>
        <p:xfrm>
          <a:off x="219075" y="1476375"/>
          <a:ext cx="3094038" cy="2490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noGrp="1"/>
          </p:cNvGraphicFramePr>
          <p:nvPr/>
        </p:nvGraphicFramePr>
        <p:xfrm>
          <a:off x="3313113" y="1476375"/>
          <a:ext cx="2754312" cy="249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Grp="1"/>
          </p:cNvGraphicFramePr>
          <p:nvPr/>
        </p:nvGraphicFramePr>
        <p:xfrm>
          <a:off x="247650" y="3967163"/>
          <a:ext cx="3065463" cy="2562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noGrp="1"/>
          </p:cNvGraphicFramePr>
          <p:nvPr/>
        </p:nvGraphicFramePr>
        <p:xfrm>
          <a:off x="3313113" y="3967163"/>
          <a:ext cx="2716211" cy="2586037"/>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1209675" y="2305050"/>
            <a:ext cx="793807" cy="246221"/>
          </a:xfrm>
          <a:prstGeom prst="rect">
            <a:avLst/>
          </a:prstGeom>
          <a:noFill/>
        </p:spPr>
        <p:txBody>
          <a:bodyPr wrap="none" rtlCol="0">
            <a:spAutoFit/>
          </a:bodyPr>
          <a:lstStyle/>
          <a:p>
            <a:r>
              <a:rPr lang="en-US" sz="1000" dirty="0" smtClean="0"/>
              <a:t>Electricity</a:t>
            </a:r>
            <a:endParaRPr lang="en-US" sz="1000" dirty="0"/>
          </a:p>
        </p:txBody>
      </p:sp>
      <p:sp>
        <p:nvSpPr>
          <p:cNvPr id="20" name="TextBox 19"/>
          <p:cNvSpPr txBox="1"/>
          <p:nvPr/>
        </p:nvSpPr>
        <p:spPr>
          <a:xfrm>
            <a:off x="1238250" y="2971800"/>
            <a:ext cx="880369" cy="246221"/>
          </a:xfrm>
          <a:prstGeom prst="rect">
            <a:avLst/>
          </a:prstGeom>
          <a:noFill/>
        </p:spPr>
        <p:txBody>
          <a:bodyPr wrap="none" rtlCol="0">
            <a:spAutoFit/>
          </a:bodyPr>
          <a:lstStyle/>
          <a:p>
            <a:r>
              <a:rPr lang="en-US" sz="1000" dirty="0" smtClean="0"/>
              <a:t>Natural gas</a:t>
            </a:r>
            <a:endParaRPr lang="en-US" sz="1000" dirty="0"/>
          </a:p>
        </p:txBody>
      </p:sp>
      <p:sp>
        <p:nvSpPr>
          <p:cNvPr id="21" name="TextBox 20"/>
          <p:cNvSpPr txBox="1"/>
          <p:nvPr/>
        </p:nvSpPr>
        <p:spPr>
          <a:xfrm>
            <a:off x="4171950" y="4981575"/>
            <a:ext cx="723275" cy="246221"/>
          </a:xfrm>
          <a:prstGeom prst="rect">
            <a:avLst/>
          </a:prstGeom>
          <a:noFill/>
        </p:spPr>
        <p:txBody>
          <a:bodyPr wrap="none" rtlCol="0">
            <a:spAutoFit/>
          </a:bodyPr>
          <a:lstStyle/>
          <a:p>
            <a:r>
              <a:rPr lang="en-US" sz="1000" dirty="0" smtClean="0">
                <a:solidFill>
                  <a:schemeClr val="bg1"/>
                </a:solidFill>
              </a:rPr>
              <a:t>Gasoline</a:t>
            </a:r>
            <a:endParaRPr lang="en-US" sz="1000" dirty="0">
              <a:solidFill>
                <a:schemeClr val="bg1"/>
              </a:solidFill>
            </a:endParaRPr>
          </a:p>
        </p:txBody>
      </p:sp>
      <p:sp>
        <p:nvSpPr>
          <p:cNvPr id="22" name="TextBox 21"/>
          <p:cNvSpPr txBox="1"/>
          <p:nvPr/>
        </p:nvSpPr>
        <p:spPr>
          <a:xfrm>
            <a:off x="4391025" y="5661839"/>
            <a:ext cx="559769" cy="246221"/>
          </a:xfrm>
          <a:prstGeom prst="rect">
            <a:avLst/>
          </a:prstGeom>
          <a:noFill/>
        </p:spPr>
        <p:txBody>
          <a:bodyPr wrap="none" rtlCol="0">
            <a:spAutoFit/>
          </a:bodyPr>
          <a:lstStyle/>
          <a:p>
            <a:r>
              <a:rPr lang="en-US" sz="1000" dirty="0" smtClean="0"/>
              <a:t>Diesel</a:t>
            </a:r>
            <a:endParaRPr lang="en-US" sz="1000" dirty="0"/>
          </a:p>
        </p:txBody>
      </p:sp>
      <p:sp>
        <p:nvSpPr>
          <p:cNvPr id="23" name="TextBox 22"/>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24" name="TextBox 23"/>
          <p:cNvSpPr txBox="1"/>
          <p:nvPr/>
        </p:nvSpPr>
        <p:spPr>
          <a:xfrm>
            <a:off x="4247779" y="2528702"/>
            <a:ext cx="793807" cy="246221"/>
          </a:xfrm>
          <a:prstGeom prst="rect">
            <a:avLst/>
          </a:prstGeom>
          <a:noFill/>
        </p:spPr>
        <p:txBody>
          <a:bodyPr wrap="none" rtlCol="0">
            <a:spAutoFit/>
          </a:bodyPr>
          <a:lstStyle/>
          <a:p>
            <a:r>
              <a:rPr lang="en-US" sz="1000" dirty="0" smtClean="0"/>
              <a:t>Electricity</a:t>
            </a:r>
            <a:endParaRPr lang="en-US" sz="1000" dirty="0"/>
          </a:p>
        </p:txBody>
      </p:sp>
      <p:sp>
        <p:nvSpPr>
          <p:cNvPr id="25" name="TextBox 24"/>
          <p:cNvSpPr txBox="1"/>
          <p:nvPr/>
        </p:nvSpPr>
        <p:spPr>
          <a:xfrm>
            <a:off x="4252603" y="3076699"/>
            <a:ext cx="880369" cy="246221"/>
          </a:xfrm>
          <a:prstGeom prst="rect">
            <a:avLst/>
          </a:prstGeom>
          <a:noFill/>
        </p:spPr>
        <p:txBody>
          <a:bodyPr wrap="none" rtlCol="0">
            <a:spAutoFit/>
          </a:bodyPr>
          <a:lstStyle/>
          <a:p>
            <a:r>
              <a:rPr lang="en-US" sz="1000" dirty="0" smtClean="0"/>
              <a:t>Natural gas</a:t>
            </a:r>
            <a:endParaRPr lang="en-US" sz="1000" dirty="0"/>
          </a:p>
        </p:txBody>
      </p:sp>
      <p:sp>
        <p:nvSpPr>
          <p:cNvPr id="26" name="TextBox 25"/>
          <p:cNvSpPr txBox="1"/>
          <p:nvPr/>
        </p:nvSpPr>
        <p:spPr>
          <a:xfrm>
            <a:off x="1258042" y="5402284"/>
            <a:ext cx="880369" cy="246221"/>
          </a:xfrm>
          <a:prstGeom prst="rect">
            <a:avLst/>
          </a:prstGeom>
          <a:noFill/>
        </p:spPr>
        <p:txBody>
          <a:bodyPr wrap="none" rtlCol="0">
            <a:spAutoFit/>
          </a:bodyPr>
          <a:lstStyle/>
          <a:p>
            <a:r>
              <a:rPr lang="en-US" sz="1000" dirty="0" smtClean="0"/>
              <a:t>Natural gas</a:t>
            </a:r>
            <a:endParaRPr lang="en-US" sz="1000" dirty="0"/>
          </a:p>
        </p:txBody>
      </p:sp>
      <p:sp>
        <p:nvSpPr>
          <p:cNvPr id="27" name="TextBox 26"/>
          <p:cNvSpPr txBox="1"/>
          <p:nvPr/>
        </p:nvSpPr>
        <p:spPr>
          <a:xfrm>
            <a:off x="1193841" y="4486152"/>
            <a:ext cx="793807" cy="246221"/>
          </a:xfrm>
          <a:prstGeom prst="rect">
            <a:avLst/>
          </a:prstGeom>
          <a:noFill/>
        </p:spPr>
        <p:txBody>
          <a:bodyPr wrap="none" rtlCol="0">
            <a:spAutoFit/>
          </a:bodyPr>
          <a:lstStyle/>
          <a:p>
            <a:r>
              <a:rPr lang="en-US" sz="1000" dirty="0" smtClean="0"/>
              <a:t>Electricity</a:t>
            </a:r>
            <a:endParaRPr lang="en-US" sz="1000" dirty="0"/>
          </a:p>
        </p:txBody>
      </p:sp>
      <p:sp>
        <p:nvSpPr>
          <p:cNvPr id="28" name="TextBox 27"/>
          <p:cNvSpPr txBox="1"/>
          <p:nvPr/>
        </p:nvSpPr>
        <p:spPr>
          <a:xfrm>
            <a:off x="1583748" y="4222916"/>
            <a:ext cx="716863" cy="246221"/>
          </a:xfrm>
          <a:prstGeom prst="rect">
            <a:avLst/>
          </a:prstGeom>
          <a:noFill/>
        </p:spPr>
        <p:txBody>
          <a:bodyPr wrap="none" rtlCol="0">
            <a:spAutoFit/>
          </a:bodyPr>
          <a:lstStyle/>
          <a:p>
            <a:r>
              <a:rPr lang="en-US" sz="1000" dirty="0" smtClean="0"/>
              <a:t>Biomass</a:t>
            </a:r>
            <a:endParaRPr lang="en-US" sz="1000" dirty="0"/>
          </a:p>
        </p:txBody>
      </p:sp>
      <p:cxnSp>
        <p:nvCxnSpPr>
          <p:cNvPr id="30" name="Straight Connector 29"/>
          <p:cNvCxnSpPr/>
          <p:nvPr/>
        </p:nvCxnSpPr>
        <p:spPr bwMode="auto">
          <a:xfrm rot="16200000" flipH="1">
            <a:off x="2042556" y="4524497"/>
            <a:ext cx="368135" cy="2018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Box 30"/>
          <p:cNvSpPr txBox="1"/>
          <p:nvPr/>
        </p:nvSpPr>
        <p:spPr>
          <a:xfrm>
            <a:off x="1595622" y="4982937"/>
            <a:ext cx="447558" cy="246221"/>
          </a:xfrm>
          <a:prstGeom prst="rect">
            <a:avLst/>
          </a:prstGeom>
          <a:noFill/>
        </p:spPr>
        <p:txBody>
          <a:bodyPr wrap="none" rtlCol="0">
            <a:spAutoFit/>
          </a:bodyPr>
          <a:lstStyle/>
          <a:p>
            <a:r>
              <a:rPr lang="en-US" sz="1000" dirty="0" smtClean="0">
                <a:solidFill>
                  <a:schemeClr val="bg1"/>
                </a:solidFill>
              </a:rPr>
              <a:t>LPG</a:t>
            </a:r>
            <a:endParaRPr lang="en-US" sz="1000" dirty="0">
              <a:solidFill>
                <a:schemeClr val="bg1"/>
              </a:solidFill>
            </a:endParaRPr>
          </a:p>
        </p:txBody>
      </p:sp>
      <p:sp>
        <p:nvSpPr>
          <p:cNvPr id="32" name="TextBox 31"/>
          <p:cNvSpPr txBox="1"/>
          <p:nvPr/>
        </p:nvSpPr>
        <p:spPr>
          <a:xfrm>
            <a:off x="4490600" y="4183948"/>
            <a:ext cx="667170" cy="246221"/>
          </a:xfrm>
          <a:prstGeom prst="rect">
            <a:avLst/>
          </a:prstGeom>
          <a:noFill/>
        </p:spPr>
        <p:txBody>
          <a:bodyPr wrap="none" rtlCol="0">
            <a:spAutoFit/>
          </a:bodyPr>
          <a:lstStyle/>
          <a:p>
            <a:r>
              <a:rPr lang="en-US" sz="1000" dirty="0" smtClean="0"/>
              <a:t>Jet Fuel</a:t>
            </a:r>
            <a:endParaRPr lang="en-US" sz="1000" dirty="0"/>
          </a:p>
        </p:txBody>
      </p:sp>
      <p:cxnSp>
        <p:nvCxnSpPr>
          <p:cNvPr id="34" name="Straight Connector 33"/>
          <p:cNvCxnSpPr/>
          <p:nvPr/>
        </p:nvCxnSpPr>
        <p:spPr bwMode="auto">
          <a:xfrm rot="16200000" flipH="1">
            <a:off x="4904510" y="4405747"/>
            <a:ext cx="178130" cy="15437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p:cNvSpPr txBox="1"/>
          <p:nvPr/>
        </p:nvSpPr>
        <p:spPr>
          <a:xfrm>
            <a:off x="3989857" y="4253221"/>
            <a:ext cx="654346" cy="246221"/>
          </a:xfrm>
          <a:prstGeom prst="rect">
            <a:avLst/>
          </a:prstGeom>
          <a:noFill/>
        </p:spPr>
        <p:txBody>
          <a:bodyPr wrap="none" rtlCol="0">
            <a:spAutoFit/>
          </a:bodyPr>
          <a:lstStyle/>
          <a:p>
            <a:r>
              <a:rPr lang="en-US" sz="1000" dirty="0" smtClean="0"/>
              <a:t>Ethanol</a:t>
            </a:r>
            <a:endParaRPr lang="en-US" sz="1000" dirty="0"/>
          </a:p>
        </p:txBody>
      </p:sp>
      <p:cxnSp>
        <p:nvCxnSpPr>
          <p:cNvPr id="37" name="Straight Connector 36"/>
          <p:cNvCxnSpPr/>
          <p:nvPr/>
        </p:nvCxnSpPr>
        <p:spPr bwMode="auto">
          <a:xfrm rot="16200000" flipH="1">
            <a:off x="4334493" y="4536373"/>
            <a:ext cx="344389" cy="1543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Box 32"/>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5"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17" name="Chart 16"/>
          <p:cNvGraphicFramePr>
            <a:graphicFrameLocks noGrp="1"/>
          </p:cNvGraphicFramePr>
          <p:nvPr/>
        </p:nvGraphicFramePr>
        <p:xfrm>
          <a:off x="242888" y="1409700"/>
          <a:ext cx="5786438" cy="515778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15" name="TextBox 14"/>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Output</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grpSp>
        <p:nvGrpSpPr>
          <p:cNvPr id="5" name="Group 13"/>
          <p:cNvGrpSpPr/>
          <p:nvPr/>
        </p:nvGrpSpPr>
        <p:grpSpPr>
          <a:xfrm flipH="1">
            <a:off x="200024" y="1362075"/>
            <a:ext cx="8875857" cy="5143500"/>
            <a:chOff x="-116608" y="1362075"/>
            <a:chExt cx="8875857" cy="5143500"/>
          </a:xfrm>
        </p:grpSpPr>
        <p:sp>
          <p:nvSpPr>
            <p:cNvPr id="11" name="Freeform 10"/>
            <p:cNvSpPr/>
            <p:nvPr/>
          </p:nvSpPr>
          <p:spPr bwMode="auto">
            <a:xfrm>
              <a:off x="2619952" y="1400176"/>
              <a:ext cx="6063416" cy="501678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653593 h 5135419"/>
                <a:gd name="connsiteX4" fmla="*/ 9237 w 6160655"/>
                <a:gd name="connsiteY4" fmla="*/ 997528 h 5135419"/>
                <a:gd name="connsiteX0" fmla="*/ 9237 w 6151418"/>
                <a:gd name="connsiteY0" fmla="*/ 997528 h 5183351"/>
                <a:gd name="connsiteX1" fmla="*/ 6151418 w 6151418"/>
                <a:gd name="connsiteY1" fmla="*/ 0 h 5183351"/>
                <a:gd name="connsiteX2" fmla="*/ 6074632 w 6151418"/>
                <a:gd name="connsiteY2" fmla="*/ 5183351 h 5183351"/>
                <a:gd name="connsiteX3" fmla="*/ 0 w 6151418"/>
                <a:gd name="connsiteY3" fmla="*/ 4653593 h 5183351"/>
                <a:gd name="connsiteX4" fmla="*/ 9237 w 6151418"/>
                <a:gd name="connsiteY4" fmla="*/ 997528 h 5183351"/>
                <a:gd name="connsiteX0" fmla="*/ 9237 w 6084511"/>
                <a:gd name="connsiteY0" fmla="*/ 863318 h 5049141"/>
                <a:gd name="connsiteX1" fmla="*/ 6084511 w 6084511"/>
                <a:gd name="connsiteY1" fmla="*/ 0 h 5049141"/>
                <a:gd name="connsiteX2" fmla="*/ 6074632 w 6084511"/>
                <a:gd name="connsiteY2" fmla="*/ 5049141 h 5049141"/>
                <a:gd name="connsiteX3" fmla="*/ 0 w 6084511"/>
                <a:gd name="connsiteY3" fmla="*/ 4519383 h 5049141"/>
                <a:gd name="connsiteX4" fmla="*/ 9237 w 6084511"/>
                <a:gd name="connsiteY4" fmla="*/ 863318 h 50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511" h="5049141">
                  <a:moveTo>
                    <a:pt x="9237" y="863318"/>
                  </a:moveTo>
                  <a:lnTo>
                    <a:pt x="6084511" y="0"/>
                  </a:lnTo>
                  <a:lnTo>
                    <a:pt x="6074632" y="5049141"/>
                  </a:lnTo>
                  <a:lnTo>
                    <a:pt x="0" y="4519383"/>
                  </a:lnTo>
                  <a:lnTo>
                    <a:pt x="9237" y="86331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0485" y="1362075"/>
              <a:ext cx="8829733" cy="904298"/>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16608" y="5876636"/>
              <a:ext cx="8875857" cy="628939"/>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 name="connsiteX0" fmla="*/ 2641600 w 8793018"/>
                <a:gd name="connsiteY0" fmla="*/ 0 h 712758"/>
                <a:gd name="connsiteX1" fmla="*/ 8793018 w 8793018"/>
                <a:gd name="connsiteY1" fmla="*/ 701964 h 712758"/>
                <a:gd name="connsiteX2" fmla="*/ 2975308 w 8793018"/>
                <a:gd name="connsiteY2" fmla="*/ 712758 h 712758"/>
                <a:gd name="connsiteX3" fmla="*/ 0 w 8793018"/>
                <a:gd name="connsiteY3" fmla="*/ 0 h 712758"/>
                <a:gd name="connsiteX4" fmla="*/ 2641600 w 8793018"/>
                <a:gd name="connsiteY4" fmla="*/ 0 h 71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12758">
                  <a:moveTo>
                    <a:pt x="2641600" y="0"/>
                  </a:moveTo>
                  <a:lnTo>
                    <a:pt x="8793018" y="701964"/>
                  </a:lnTo>
                  <a:lnTo>
                    <a:pt x="2975308" y="712758"/>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0" name="Rectangle 9"/>
          <p:cNvSpPr/>
          <p:nvPr/>
        </p:nvSpPr>
        <p:spPr bwMode="auto">
          <a:xfrm>
            <a:off x="200025"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aphicFrame>
        <p:nvGraphicFramePr>
          <p:cNvPr id="14" name="Chart 13"/>
          <p:cNvGraphicFramePr>
            <a:graphicFrameLocks noGrp="1"/>
          </p:cNvGraphicFramePr>
          <p:nvPr/>
        </p:nvGraphicFramePr>
        <p:xfrm>
          <a:off x="242888" y="1381125"/>
          <a:ext cx="5805488"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15" name="Straight Connector 14"/>
          <p:cNvSpPr/>
          <p:nvPr/>
        </p:nvSpPr>
        <p:spPr bwMode="auto">
          <a:xfrm flipV="1">
            <a:off x="969963" y="2595562"/>
            <a:ext cx="3811587" cy="0"/>
          </a:xfrm>
          <a:prstGeom prst="lin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 name="TextBox 1"/>
          <p:cNvSpPr txBox="1"/>
          <p:nvPr/>
        </p:nvSpPr>
        <p:spPr>
          <a:xfrm>
            <a:off x="5353051" y="2441574"/>
            <a:ext cx="447674" cy="2292351"/>
          </a:xfrm>
          <a:prstGeom prst="rect">
            <a:avLst/>
          </a:prstGeom>
          <a:solidFill>
            <a:schemeClr val="bg1"/>
          </a:solidFill>
        </p:spPr>
        <p:txBody>
          <a:bodyPr wrap="none" lIns="0" rIns="9144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 CO</a:t>
            </a:r>
            <a:r>
              <a:rPr lang="en-US" sz="1400" b="1" baseline="-25000" dirty="0" smtClean="0"/>
              <a:t>2</a:t>
            </a:r>
          </a:p>
          <a:p>
            <a:endParaRPr lang="en-US" sz="800" b="1" dirty="0"/>
          </a:p>
          <a:p>
            <a:r>
              <a:rPr lang="en-US" sz="1400" b="1" dirty="0" smtClean="0"/>
              <a:t> SO</a:t>
            </a:r>
            <a:r>
              <a:rPr lang="en-US" sz="1400" b="1" baseline="-25000" dirty="0" smtClean="0"/>
              <a:t>2</a:t>
            </a:r>
          </a:p>
          <a:p>
            <a:endParaRPr lang="en-US" sz="1200" b="1" dirty="0" smtClean="0"/>
          </a:p>
          <a:p>
            <a:r>
              <a:rPr lang="en-US" sz="1400" b="1" dirty="0" smtClean="0"/>
              <a:t> N</a:t>
            </a:r>
            <a:r>
              <a:rPr lang="en-US" sz="1400" b="1" baseline="-25000" dirty="0" smtClean="0"/>
              <a:t>2</a:t>
            </a:r>
            <a:r>
              <a:rPr lang="en-US" sz="1400" b="1" dirty="0" smtClean="0"/>
              <a:t>O</a:t>
            </a:r>
          </a:p>
          <a:p>
            <a:endParaRPr lang="en-US" sz="1200" b="1" dirty="0"/>
          </a:p>
          <a:p>
            <a:r>
              <a:rPr lang="en-US" sz="1400" b="1" dirty="0" smtClean="0"/>
              <a:t> CH</a:t>
            </a:r>
            <a:r>
              <a:rPr lang="en-US" sz="1400" b="1" baseline="-25000" dirty="0" smtClean="0"/>
              <a:t>4</a:t>
            </a:r>
          </a:p>
          <a:p>
            <a:endParaRPr lang="en-US" sz="1200" b="1" dirty="0"/>
          </a:p>
          <a:p>
            <a:r>
              <a:rPr lang="en-US" sz="1400" b="1" dirty="0" smtClean="0"/>
              <a:t> BC</a:t>
            </a:r>
          </a:p>
          <a:p>
            <a:endParaRPr lang="en-US" b="1" dirty="0"/>
          </a:p>
          <a:p>
            <a:r>
              <a:rPr lang="en-US" sz="1400" b="1" dirty="0" smtClean="0"/>
              <a:t> OC</a:t>
            </a:r>
            <a:endParaRPr lang="en-US" sz="1400" b="1" dirty="0"/>
          </a:p>
        </p:txBody>
      </p:sp>
      <p:sp>
        <p:nvSpPr>
          <p:cNvPr id="17" name="TextBox 16"/>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18" name="TextBox 17"/>
          <p:cNvSpPr txBox="1"/>
          <p:nvPr/>
        </p:nvSpPr>
        <p:spPr>
          <a:xfrm>
            <a:off x="6343135" y="2266950"/>
            <a:ext cx="2743200" cy="3611336"/>
          </a:xfrm>
          <a:prstGeom prst="rect">
            <a:avLst/>
          </a:prstGeom>
          <a:noFill/>
          <a:ln>
            <a:solidFill>
              <a:schemeClr val="bg1">
                <a:lumMod val="75000"/>
              </a:schemeClr>
            </a:solidFill>
          </a:ln>
        </p:spPr>
        <p:txBody>
          <a:bodyPr wrap="square" rtlCol="0">
            <a:spAutoFit/>
          </a:bodyPr>
          <a:lstStyle/>
          <a:p>
            <a:r>
              <a:rPr lang="en-US" u="sng" dirty="0" smtClean="0"/>
              <a:t>Outputs</a:t>
            </a:r>
          </a:p>
          <a:p>
            <a:endParaRPr lang="en-US" sz="1400" dirty="0"/>
          </a:p>
          <a:p>
            <a:r>
              <a:rPr lang="en-US" sz="1600" dirty="0" smtClean="0"/>
              <a:t>Technology pathway</a:t>
            </a:r>
          </a:p>
          <a:p>
            <a:endParaRPr lang="en-US" sz="1200" dirty="0"/>
          </a:p>
          <a:p>
            <a:r>
              <a:rPr lang="en-US" sz="1600" dirty="0" smtClean="0"/>
              <a:t>Fuel use</a:t>
            </a:r>
          </a:p>
          <a:p>
            <a:endParaRPr lang="en-US" sz="1200" dirty="0"/>
          </a:p>
          <a:p>
            <a:r>
              <a:rPr lang="en-US" sz="1600" dirty="0" smtClean="0"/>
              <a:t>Criteria air pollutant </a:t>
            </a:r>
          </a:p>
          <a:p>
            <a:r>
              <a:rPr lang="en-US" sz="1600" dirty="0" smtClean="0"/>
              <a:t>emissions</a:t>
            </a:r>
          </a:p>
          <a:p>
            <a:endParaRPr lang="en-US" sz="1200" dirty="0"/>
          </a:p>
          <a:p>
            <a:r>
              <a:rPr lang="en-US" sz="1600" dirty="0" smtClean="0"/>
              <a:t>Greenhouse gas  (GHG)</a:t>
            </a:r>
          </a:p>
          <a:p>
            <a:r>
              <a:rPr lang="en-US" sz="1600" dirty="0"/>
              <a:t>e</a:t>
            </a:r>
            <a:r>
              <a:rPr lang="en-US" sz="1600" dirty="0" smtClean="0"/>
              <a:t>missions</a:t>
            </a:r>
          </a:p>
          <a:p>
            <a:endParaRPr lang="en-US" sz="12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dirty="0" smtClean="0"/>
              <a:t>Overview of MARKAL: Application</a:t>
            </a:r>
            <a:endParaRPr lang="en-US" dirty="0"/>
          </a:p>
        </p:txBody>
      </p:sp>
      <p:sp>
        <p:nvSpPr>
          <p:cNvPr id="5" name="Content Placeholder 4"/>
          <p:cNvSpPr>
            <a:spLocks noGrp="1"/>
          </p:cNvSpPr>
          <p:nvPr>
            <p:ph idx="1"/>
          </p:nvPr>
        </p:nvSpPr>
        <p:spPr>
          <a:xfrm>
            <a:off x="685800" y="1219200"/>
            <a:ext cx="8229600" cy="5410200"/>
          </a:xfrm>
        </p:spPr>
        <p:txBody>
          <a:bodyPr/>
          <a:lstStyle/>
          <a:p>
            <a:pPr>
              <a:buNone/>
            </a:pPr>
            <a:r>
              <a:rPr lang="en-US" sz="2400" b="1" dirty="0" smtClean="0"/>
              <a:t>Use of MARKAL:</a:t>
            </a:r>
          </a:p>
          <a:p>
            <a:pPr>
              <a:buNone/>
            </a:pPr>
            <a:r>
              <a:rPr lang="en-US" sz="2400" dirty="0" smtClean="0"/>
              <a:t>   What is the technology/fuel pathway that meets energy demands and constraints (e.g., emission limits) at least cost?</a:t>
            </a:r>
          </a:p>
          <a:p>
            <a:pPr>
              <a:buNone/>
            </a:pPr>
            <a:endParaRPr lang="en-US" sz="1050" dirty="0" smtClean="0"/>
          </a:p>
          <a:p>
            <a:pPr>
              <a:buNone/>
            </a:pPr>
            <a:r>
              <a:rPr lang="en-US" sz="2400" dirty="0" smtClean="0"/>
              <a:t>   What are the resulting fuel use and emission impacts?</a:t>
            </a:r>
          </a:p>
          <a:p>
            <a:pPr>
              <a:buNone/>
            </a:pPr>
            <a:endParaRPr lang="en-US" sz="1000" dirty="0" smtClean="0"/>
          </a:p>
          <a:p>
            <a:pPr>
              <a:buNone/>
            </a:pPr>
            <a:r>
              <a:rPr lang="en-US" sz="2400" dirty="0" smtClean="0"/>
              <a:t>   How do the least cost pathway, fuel use, and emissions change when scenario assumptions change?</a:t>
            </a:r>
          </a:p>
          <a:p>
            <a:pPr>
              <a:buNone/>
            </a:pPr>
            <a:r>
              <a:rPr lang="en-US" sz="1800" dirty="0" smtClean="0"/>
              <a:t>		- Alternative assumptions about economic growth</a:t>
            </a:r>
          </a:p>
          <a:p>
            <a:pPr>
              <a:buNone/>
            </a:pPr>
            <a:r>
              <a:rPr lang="en-US" sz="1800" dirty="0" smtClean="0"/>
              <a:t>		- Adoption of a new policy</a:t>
            </a:r>
          </a:p>
          <a:p>
            <a:pPr>
              <a:buNone/>
            </a:pPr>
            <a:endParaRPr lang="en-US" sz="1050" dirty="0" smtClean="0"/>
          </a:p>
          <a:p>
            <a:pPr>
              <a:buNone/>
            </a:pPr>
            <a:r>
              <a:rPr lang="en-US" sz="2400" b="1" dirty="0" smtClean="0"/>
              <a:t>Example: </a:t>
            </a:r>
          </a:p>
          <a:p>
            <a:pPr>
              <a:buNone/>
            </a:pPr>
            <a:r>
              <a:rPr lang="en-US" sz="1800" dirty="0" smtClean="0"/>
              <a:t>     </a:t>
            </a:r>
            <a:r>
              <a:rPr lang="en-US" sz="2400" dirty="0" smtClean="0"/>
              <a:t>Examining the response to a hypothetical CO</a:t>
            </a:r>
            <a:r>
              <a:rPr lang="en-US" sz="2400" baseline="-25000" dirty="0" smtClean="0"/>
              <a:t>2</a:t>
            </a:r>
            <a:r>
              <a:rPr lang="en-US" sz="2400" dirty="0" smtClean="0"/>
              <a:t> policy resulting in 35% reduction from 2005 levels by 2050</a:t>
            </a:r>
          </a:p>
          <a:p>
            <a:pPr>
              <a:buNone/>
            </a:pPr>
            <a:endParaRPr lang="en-US" sz="800" dirty="0" smtClean="0"/>
          </a:p>
          <a:p>
            <a:pPr>
              <a:buNone/>
            </a:pPr>
            <a:r>
              <a:rPr lang="en-US" sz="2400" b="1" dirty="0" smtClean="0"/>
              <a:t>    </a:t>
            </a:r>
          </a:p>
          <a:p>
            <a:pPr>
              <a:buNone/>
            </a:pPr>
            <a:r>
              <a:rPr lang="en-US" sz="2400" dirty="0" smtClean="0"/>
              <a:t>   </a:t>
            </a:r>
          </a:p>
          <a:p>
            <a:pPr>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Application</a:t>
            </a:r>
            <a:endParaRPr lang="en-US" dirty="0"/>
          </a:p>
        </p:txBody>
      </p:sp>
      <p:graphicFrame>
        <p:nvGraphicFramePr>
          <p:cNvPr id="3" name="Chart 2"/>
          <p:cNvGraphicFramePr>
            <a:graphicFrameLocks noGrp="1"/>
          </p:cNvGraphicFramePr>
          <p:nvPr/>
        </p:nvGraphicFramePr>
        <p:xfrm>
          <a:off x="0" y="1323974"/>
          <a:ext cx="4572000" cy="2786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noGrp="1"/>
          </p:cNvGraphicFramePr>
          <p:nvPr/>
        </p:nvGraphicFramePr>
        <p:xfrm>
          <a:off x="4570413" y="1323974"/>
          <a:ext cx="4572000" cy="278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nvGraphicFramePr>
        <p:xfrm>
          <a:off x="-3174" y="3938588"/>
          <a:ext cx="4573587" cy="3043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nvGraphicFramePr>
        <p:xfrm>
          <a:off x="4572000" y="3938587"/>
          <a:ext cx="4572000" cy="304323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3629025" y="1019175"/>
            <a:ext cx="1945789" cy="369332"/>
          </a:xfrm>
          <a:prstGeom prst="rect">
            <a:avLst/>
          </a:prstGeom>
          <a:solidFill>
            <a:schemeClr val="bg1"/>
          </a:solidFill>
          <a:ln>
            <a:noFill/>
          </a:ln>
        </p:spPr>
        <p:txBody>
          <a:bodyPr wrap="none" rtlCol="0">
            <a:spAutoFit/>
          </a:bodyPr>
          <a:lstStyle/>
          <a:p>
            <a:r>
              <a:rPr lang="en-US" dirty="0" smtClean="0"/>
              <a:t>A base scenario</a:t>
            </a:r>
            <a:endParaRPr lang="en-US" dirty="0"/>
          </a:p>
        </p:txBody>
      </p:sp>
      <p:sp>
        <p:nvSpPr>
          <p:cNvPr id="9" name="TextBox 8"/>
          <p:cNvSpPr txBox="1"/>
          <p:nvPr/>
        </p:nvSpPr>
        <p:spPr>
          <a:xfrm>
            <a:off x="8312728" y="4370120"/>
            <a:ext cx="581890" cy="2031325"/>
          </a:xfrm>
          <a:prstGeom prst="rect">
            <a:avLst/>
          </a:prstGeom>
          <a:solidFill>
            <a:schemeClr val="bg1"/>
          </a:solidFill>
        </p:spPr>
        <p:txBody>
          <a:bodyPr wrap="square" rtlCol="0">
            <a:spAutoFit/>
          </a:bodyPr>
          <a:lstStyle/>
          <a:p>
            <a:r>
              <a:rPr lang="en-US" sz="900" b="0" dirty="0" smtClean="0"/>
              <a:t>NO</a:t>
            </a:r>
            <a:r>
              <a:rPr lang="en-US" sz="900" b="0" baseline="-25000" dirty="0" smtClean="0"/>
              <a:t>x</a:t>
            </a:r>
          </a:p>
          <a:p>
            <a:endParaRPr lang="en-US" sz="500" b="0" dirty="0" smtClean="0"/>
          </a:p>
          <a:p>
            <a:endParaRPr lang="en-US" sz="900" b="0" dirty="0" smtClean="0"/>
          </a:p>
          <a:p>
            <a:r>
              <a:rPr lang="en-US" sz="900" b="0" dirty="0" smtClean="0"/>
              <a:t>SO</a:t>
            </a:r>
            <a:r>
              <a:rPr lang="en-US" sz="900" b="0" baseline="-25000" dirty="0" smtClean="0"/>
              <a:t>2</a:t>
            </a:r>
          </a:p>
          <a:p>
            <a:endParaRPr lang="en-US" sz="900" b="0" dirty="0" smtClean="0"/>
          </a:p>
          <a:p>
            <a:endParaRPr lang="en-US" sz="600" b="0" dirty="0" smtClean="0"/>
          </a:p>
          <a:p>
            <a:r>
              <a:rPr lang="en-US" sz="900" b="0" dirty="0" smtClean="0"/>
              <a:t>PM</a:t>
            </a:r>
            <a:r>
              <a:rPr lang="en-US" sz="900" b="0" baseline="-25000" dirty="0" smtClean="0"/>
              <a:t>10</a:t>
            </a:r>
          </a:p>
          <a:p>
            <a:endParaRPr lang="en-US" sz="500" b="0" dirty="0" smtClean="0"/>
          </a:p>
          <a:p>
            <a:endParaRPr lang="en-US" sz="900" b="0" dirty="0" smtClean="0"/>
          </a:p>
          <a:p>
            <a:r>
              <a:rPr lang="en-US" sz="900" b="0" dirty="0" smtClean="0"/>
              <a:t>N</a:t>
            </a:r>
            <a:r>
              <a:rPr lang="en-US" sz="900" b="0" baseline="-25000" dirty="0" smtClean="0"/>
              <a:t>2</a:t>
            </a:r>
            <a:r>
              <a:rPr lang="en-US" sz="900" b="0" dirty="0" smtClean="0"/>
              <a:t>O</a:t>
            </a:r>
          </a:p>
          <a:p>
            <a:endParaRPr lang="en-US" sz="500" b="0" dirty="0" smtClean="0"/>
          </a:p>
          <a:p>
            <a:endParaRPr lang="en-US" sz="900" b="0" dirty="0" smtClean="0"/>
          </a:p>
          <a:p>
            <a:r>
              <a:rPr lang="en-US" sz="900" b="0" dirty="0" smtClean="0"/>
              <a:t>CH</a:t>
            </a:r>
            <a:r>
              <a:rPr lang="en-US" sz="900" b="0" baseline="-25000" dirty="0" smtClean="0"/>
              <a:t>4</a:t>
            </a:r>
          </a:p>
          <a:p>
            <a:endParaRPr lang="en-US" sz="600" b="0" dirty="0" smtClean="0"/>
          </a:p>
          <a:p>
            <a:endParaRPr lang="en-US" sz="900" b="0" dirty="0" smtClean="0"/>
          </a:p>
          <a:p>
            <a:r>
              <a:rPr lang="en-US" sz="900" b="0" dirty="0" smtClean="0"/>
              <a:t>BC</a:t>
            </a:r>
            <a:endParaRPr lang="en-US" sz="900" b="0" dirty="0"/>
          </a:p>
        </p:txBody>
      </p:sp>
      <p:sp>
        <p:nvSpPr>
          <p:cNvPr id="10" name="TextBox 9"/>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11" name="Freeform 10"/>
          <p:cNvSpPr/>
          <p:nvPr/>
        </p:nvSpPr>
        <p:spPr bwMode="auto">
          <a:xfrm>
            <a:off x="914400" y="2125683"/>
            <a:ext cx="2660072" cy="522514"/>
          </a:xfrm>
          <a:custGeom>
            <a:avLst/>
            <a:gdLst>
              <a:gd name="connsiteX0" fmla="*/ 0 w 2660072"/>
              <a:gd name="connsiteY0" fmla="*/ 0 h 522514"/>
              <a:gd name="connsiteX1" fmla="*/ 296883 w 2660072"/>
              <a:gd name="connsiteY1" fmla="*/ 11875 h 522514"/>
              <a:gd name="connsiteX2" fmla="*/ 2386940 w 2660072"/>
              <a:gd name="connsiteY2" fmla="*/ 522514 h 522514"/>
              <a:gd name="connsiteX3" fmla="*/ 2660072 w 2660072"/>
              <a:gd name="connsiteY3" fmla="*/ 522514 h 522514"/>
            </a:gdLst>
            <a:ahLst/>
            <a:cxnLst>
              <a:cxn ang="0">
                <a:pos x="connsiteX0" y="connsiteY0"/>
              </a:cxn>
              <a:cxn ang="0">
                <a:pos x="connsiteX1" y="connsiteY1"/>
              </a:cxn>
              <a:cxn ang="0">
                <a:pos x="connsiteX2" y="connsiteY2"/>
              </a:cxn>
              <a:cxn ang="0">
                <a:pos x="connsiteX3" y="connsiteY3"/>
              </a:cxn>
            </a:cxnLst>
            <a:rect l="l" t="t" r="r" b="b"/>
            <a:pathLst>
              <a:path w="2660072" h="522514">
                <a:moveTo>
                  <a:pt x="0" y="0"/>
                </a:moveTo>
                <a:lnTo>
                  <a:pt x="296883" y="11875"/>
                </a:lnTo>
                <a:lnTo>
                  <a:pt x="2386940" y="522514"/>
                </a:lnTo>
                <a:lnTo>
                  <a:pt x="2660072" y="522514"/>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8" name="Group 17"/>
          <p:cNvGrpSpPr/>
          <p:nvPr/>
        </p:nvGrpSpPr>
        <p:grpSpPr>
          <a:xfrm>
            <a:off x="914400" y="2102727"/>
            <a:ext cx="2671948" cy="548640"/>
            <a:chOff x="914400" y="2102727"/>
            <a:chExt cx="2671948" cy="548640"/>
          </a:xfrm>
        </p:grpSpPr>
        <p:cxnSp>
          <p:nvCxnSpPr>
            <p:cNvPr id="13" name="Straight Connector 12"/>
            <p:cNvCxnSpPr>
              <a:stCxn id="11" idx="0"/>
            </p:cNvCxnSpPr>
            <p:nvPr/>
          </p:nvCxnSpPr>
          <p:spPr bwMode="auto">
            <a:xfrm>
              <a:off x="914400" y="2125683"/>
              <a:ext cx="26719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a:stCxn id="11" idx="2"/>
            </p:cNvCxnSpPr>
            <p:nvPr/>
          </p:nvCxnSpPr>
          <p:spPr bwMode="auto">
            <a:xfrm flipV="1">
              <a:off x="3301340" y="2102727"/>
              <a:ext cx="0" cy="54864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17" name="TextBox 16"/>
            <p:cNvSpPr txBox="1"/>
            <p:nvPr/>
          </p:nvSpPr>
          <p:spPr>
            <a:xfrm>
              <a:off x="2826327" y="2208810"/>
              <a:ext cx="542136" cy="276999"/>
            </a:xfrm>
            <a:prstGeom prst="rect">
              <a:avLst/>
            </a:prstGeom>
            <a:noFill/>
          </p:spPr>
          <p:txBody>
            <a:bodyPr wrap="none" rtlCol="0">
              <a:spAutoFit/>
            </a:bodyPr>
            <a:lstStyle/>
            <a:p>
              <a:r>
                <a:rPr lang="en-US" sz="1200" dirty="0" smtClean="0"/>
                <a:t>-35%</a:t>
              </a:r>
              <a:endParaRPr lang="en-US" sz="1200" dirty="0"/>
            </a:p>
          </p:txBody>
        </p:sp>
      </p:grpSp>
      <p:sp>
        <p:nvSpPr>
          <p:cNvPr id="16" name="TextBox 15"/>
          <p:cNvSpPr txBox="1"/>
          <p:nvPr/>
        </p:nvSpPr>
        <p:spPr>
          <a:xfrm>
            <a:off x="970190" y="2362448"/>
            <a:ext cx="1063112" cy="246221"/>
          </a:xfrm>
          <a:prstGeom prst="rect">
            <a:avLst/>
          </a:prstGeom>
          <a:noFill/>
        </p:spPr>
        <p:txBody>
          <a:bodyPr wrap="none" rtlCol="0">
            <a:spAutoFit/>
          </a:bodyPr>
          <a:lstStyle/>
          <a:p>
            <a:r>
              <a:rPr lang="en-US" sz="1000" dirty="0" smtClean="0">
                <a:solidFill>
                  <a:schemeClr val="bg1"/>
                </a:solidFill>
              </a:rPr>
              <a:t>Electric sector</a:t>
            </a:r>
            <a:endParaRPr lang="en-US" sz="1000" dirty="0">
              <a:solidFill>
                <a:schemeClr val="bg1"/>
              </a:solidFill>
            </a:endParaRPr>
          </a:p>
        </p:txBody>
      </p:sp>
      <p:sp>
        <p:nvSpPr>
          <p:cNvPr id="19" name="TextBox 18"/>
          <p:cNvSpPr txBox="1"/>
          <p:nvPr/>
        </p:nvSpPr>
        <p:spPr>
          <a:xfrm>
            <a:off x="1122590" y="3227368"/>
            <a:ext cx="1088760" cy="246221"/>
          </a:xfrm>
          <a:prstGeom prst="rect">
            <a:avLst/>
          </a:prstGeom>
          <a:noFill/>
        </p:spPr>
        <p:txBody>
          <a:bodyPr wrap="none" rtlCol="0">
            <a:spAutoFit/>
          </a:bodyPr>
          <a:lstStyle/>
          <a:p>
            <a:r>
              <a:rPr lang="en-US" sz="1000" dirty="0" smtClean="0">
                <a:solidFill>
                  <a:schemeClr val="bg1"/>
                </a:solidFill>
              </a:rPr>
              <a:t>Transportation</a:t>
            </a:r>
            <a:endParaRPr lang="en-US" sz="1000" dirty="0">
              <a:solidFill>
                <a:schemeClr val="bg1"/>
              </a:solidFill>
            </a:endParaRPr>
          </a:p>
        </p:txBody>
      </p:sp>
      <p:sp>
        <p:nvSpPr>
          <p:cNvPr id="20" name="TextBox 19"/>
          <p:cNvSpPr txBox="1"/>
          <p:nvPr/>
        </p:nvSpPr>
        <p:spPr>
          <a:xfrm>
            <a:off x="1288845" y="2740479"/>
            <a:ext cx="760144" cy="246221"/>
          </a:xfrm>
          <a:prstGeom prst="rect">
            <a:avLst/>
          </a:prstGeom>
          <a:noFill/>
        </p:spPr>
        <p:txBody>
          <a:bodyPr wrap="none" rtlCol="0">
            <a:spAutoFit/>
          </a:bodyPr>
          <a:lstStyle/>
          <a:p>
            <a:r>
              <a:rPr lang="en-US" sz="1000" dirty="0" smtClean="0"/>
              <a:t>Industrial</a:t>
            </a:r>
            <a:endParaRPr lang="en-US" sz="1000" dirty="0"/>
          </a:p>
        </p:txBody>
      </p:sp>
      <p:sp>
        <p:nvSpPr>
          <p:cNvPr id="21" name="TextBox 20"/>
          <p:cNvSpPr txBox="1"/>
          <p:nvPr/>
        </p:nvSpPr>
        <p:spPr>
          <a:xfrm>
            <a:off x="5597608" y="3213514"/>
            <a:ext cx="461986" cy="246221"/>
          </a:xfrm>
          <a:prstGeom prst="rect">
            <a:avLst/>
          </a:prstGeom>
          <a:noFill/>
        </p:spPr>
        <p:txBody>
          <a:bodyPr wrap="none" rtlCol="0">
            <a:spAutoFit/>
          </a:bodyPr>
          <a:lstStyle/>
          <a:p>
            <a:r>
              <a:rPr lang="en-US" sz="1000" dirty="0" smtClean="0">
                <a:solidFill>
                  <a:schemeClr val="bg1"/>
                </a:solidFill>
              </a:rPr>
              <a:t>Coal</a:t>
            </a:r>
            <a:endParaRPr lang="en-US" sz="1000" dirty="0">
              <a:solidFill>
                <a:schemeClr val="bg1"/>
              </a:solidFill>
            </a:endParaRPr>
          </a:p>
        </p:txBody>
      </p:sp>
      <p:sp>
        <p:nvSpPr>
          <p:cNvPr id="22" name="TextBox 21"/>
          <p:cNvSpPr txBox="1"/>
          <p:nvPr/>
        </p:nvSpPr>
        <p:spPr>
          <a:xfrm>
            <a:off x="5714382" y="2772147"/>
            <a:ext cx="880369" cy="246221"/>
          </a:xfrm>
          <a:prstGeom prst="rect">
            <a:avLst/>
          </a:prstGeom>
          <a:noFill/>
        </p:spPr>
        <p:txBody>
          <a:bodyPr wrap="none" rtlCol="0">
            <a:spAutoFit/>
          </a:bodyPr>
          <a:lstStyle/>
          <a:p>
            <a:r>
              <a:rPr lang="en-US" sz="1000" dirty="0" smtClean="0"/>
              <a:t>Natural gas</a:t>
            </a:r>
            <a:endParaRPr lang="en-US" sz="1000" dirty="0"/>
          </a:p>
        </p:txBody>
      </p:sp>
      <p:sp>
        <p:nvSpPr>
          <p:cNvPr id="23" name="TextBox 22"/>
          <p:cNvSpPr txBox="1"/>
          <p:nvPr/>
        </p:nvSpPr>
        <p:spPr>
          <a:xfrm>
            <a:off x="5510522" y="2544536"/>
            <a:ext cx="652743" cy="246221"/>
          </a:xfrm>
          <a:prstGeom prst="rect">
            <a:avLst/>
          </a:prstGeom>
          <a:noFill/>
        </p:spPr>
        <p:txBody>
          <a:bodyPr wrap="none" rtlCol="0">
            <a:spAutoFit/>
          </a:bodyPr>
          <a:lstStyle/>
          <a:p>
            <a:r>
              <a:rPr lang="en-US" sz="1000" dirty="0" smtClean="0"/>
              <a:t>Nuclear</a:t>
            </a:r>
            <a:endParaRPr lang="en-US" sz="1000" dirty="0"/>
          </a:p>
        </p:txBody>
      </p:sp>
      <p:sp>
        <p:nvSpPr>
          <p:cNvPr id="24" name="TextBox 23"/>
          <p:cNvSpPr txBox="1"/>
          <p:nvPr/>
        </p:nvSpPr>
        <p:spPr>
          <a:xfrm>
            <a:off x="5615421" y="2091294"/>
            <a:ext cx="554960" cy="246221"/>
          </a:xfrm>
          <a:prstGeom prst="rect">
            <a:avLst/>
          </a:prstGeom>
          <a:noFill/>
        </p:spPr>
        <p:txBody>
          <a:bodyPr wrap="none" rtlCol="0">
            <a:spAutoFit/>
          </a:bodyPr>
          <a:lstStyle/>
          <a:p>
            <a:r>
              <a:rPr lang="en-US" sz="1000" dirty="0" smtClean="0"/>
              <a:t>Hydro</a:t>
            </a:r>
            <a:endParaRPr lang="en-US" sz="1000" dirty="0"/>
          </a:p>
        </p:txBody>
      </p:sp>
      <p:sp>
        <p:nvSpPr>
          <p:cNvPr id="25" name="TextBox 24"/>
          <p:cNvSpPr txBox="1"/>
          <p:nvPr/>
        </p:nvSpPr>
        <p:spPr>
          <a:xfrm>
            <a:off x="6219083" y="1887435"/>
            <a:ext cx="498855" cy="246221"/>
          </a:xfrm>
          <a:prstGeom prst="rect">
            <a:avLst/>
          </a:prstGeom>
          <a:noFill/>
        </p:spPr>
        <p:txBody>
          <a:bodyPr wrap="none" rtlCol="0">
            <a:spAutoFit/>
          </a:bodyPr>
          <a:lstStyle/>
          <a:p>
            <a:r>
              <a:rPr lang="en-US" sz="1000" dirty="0" smtClean="0"/>
              <a:t>Wind</a:t>
            </a:r>
            <a:endParaRPr lang="en-US" sz="1000" dirty="0"/>
          </a:p>
        </p:txBody>
      </p:sp>
      <p:cxnSp>
        <p:nvCxnSpPr>
          <p:cNvPr id="27" name="Straight Connector 26"/>
          <p:cNvCxnSpPr/>
          <p:nvPr/>
        </p:nvCxnSpPr>
        <p:spPr bwMode="auto">
          <a:xfrm>
            <a:off x="6032665" y="2303813"/>
            <a:ext cx="225631" cy="1543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6543304" y="2101932"/>
            <a:ext cx="190005" cy="1781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1142382" y="6120989"/>
            <a:ext cx="461986" cy="246221"/>
          </a:xfrm>
          <a:prstGeom prst="rect">
            <a:avLst/>
          </a:prstGeom>
          <a:noFill/>
        </p:spPr>
        <p:txBody>
          <a:bodyPr wrap="none" rtlCol="0">
            <a:spAutoFit/>
          </a:bodyPr>
          <a:lstStyle/>
          <a:p>
            <a:r>
              <a:rPr lang="en-US" sz="1000" dirty="0" smtClean="0">
                <a:solidFill>
                  <a:schemeClr val="bg1"/>
                </a:solidFill>
              </a:rPr>
              <a:t>Coal</a:t>
            </a:r>
            <a:endParaRPr lang="en-US" sz="1000" dirty="0">
              <a:solidFill>
                <a:schemeClr val="bg1"/>
              </a:solidFill>
            </a:endParaRPr>
          </a:p>
        </p:txBody>
      </p:sp>
      <p:sp>
        <p:nvSpPr>
          <p:cNvPr id="31" name="TextBox 30"/>
          <p:cNvSpPr txBox="1"/>
          <p:nvPr/>
        </p:nvSpPr>
        <p:spPr>
          <a:xfrm>
            <a:off x="1057275" y="5727124"/>
            <a:ext cx="880369" cy="246221"/>
          </a:xfrm>
          <a:prstGeom prst="rect">
            <a:avLst/>
          </a:prstGeom>
          <a:noFill/>
        </p:spPr>
        <p:txBody>
          <a:bodyPr wrap="none" rtlCol="0">
            <a:spAutoFit/>
          </a:bodyPr>
          <a:lstStyle/>
          <a:p>
            <a:r>
              <a:rPr lang="en-US" sz="1000" dirty="0" smtClean="0"/>
              <a:t>Natural gas</a:t>
            </a:r>
            <a:endParaRPr lang="en-US" sz="1000" dirty="0"/>
          </a:p>
        </p:txBody>
      </p:sp>
      <p:sp>
        <p:nvSpPr>
          <p:cNvPr id="32" name="TextBox 31"/>
          <p:cNvSpPr txBox="1"/>
          <p:nvPr/>
        </p:nvSpPr>
        <p:spPr>
          <a:xfrm>
            <a:off x="972169" y="5345135"/>
            <a:ext cx="354584" cy="246221"/>
          </a:xfrm>
          <a:prstGeom prst="rect">
            <a:avLst/>
          </a:prstGeom>
          <a:noFill/>
        </p:spPr>
        <p:txBody>
          <a:bodyPr wrap="none" rtlCol="0">
            <a:spAutoFit/>
          </a:bodyPr>
          <a:lstStyle/>
          <a:p>
            <a:r>
              <a:rPr lang="en-US" sz="1000" dirty="0" smtClean="0">
                <a:solidFill>
                  <a:schemeClr val="bg1"/>
                </a:solidFill>
              </a:rPr>
              <a:t>Oil</a:t>
            </a:r>
            <a:endParaRPr lang="en-US" sz="1000" dirty="0">
              <a:solidFill>
                <a:schemeClr val="bg1"/>
              </a:solidFill>
            </a:endParaRPr>
          </a:p>
        </p:txBody>
      </p:sp>
      <p:sp>
        <p:nvSpPr>
          <p:cNvPr id="33" name="TextBox 32"/>
          <p:cNvSpPr txBox="1"/>
          <p:nvPr/>
        </p:nvSpPr>
        <p:spPr>
          <a:xfrm>
            <a:off x="1079046" y="4656366"/>
            <a:ext cx="922047" cy="246221"/>
          </a:xfrm>
          <a:prstGeom prst="rect">
            <a:avLst/>
          </a:prstGeom>
          <a:noFill/>
        </p:spPr>
        <p:txBody>
          <a:bodyPr wrap="none" rtlCol="0">
            <a:spAutoFit/>
          </a:bodyPr>
          <a:lstStyle/>
          <a:p>
            <a:r>
              <a:rPr lang="en-US" sz="1000" dirty="0" smtClean="0"/>
              <a:t>Renewables</a:t>
            </a:r>
            <a:endParaRPr lang="en-US" sz="1000" dirty="0"/>
          </a:p>
        </p:txBody>
      </p:sp>
      <p:cxnSp>
        <p:nvCxnSpPr>
          <p:cNvPr id="35" name="Straight Connector 34"/>
          <p:cNvCxnSpPr/>
          <p:nvPr/>
        </p:nvCxnSpPr>
        <p:spPr bwMode="auto">
          <a:xfrm rot="16200000" flipH="1">
            <a:off x="1668483" y="4886695"/>
            <a:ext cx="118753" cy="831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presentation</a:t>
            </a:r>
            <a:endParaRPr lang="en-US" dirty="0"/>
          </a:p>
        </p:txBody>
      </p:sp>
      <p:sp>
        <p:nvSpPr>
          <p:cNvPr id="3" name="Content Placeholder 2"/>
          <p:cNvSpPr>
            <a:spLocks noGrp="1"/>
          </p:cNvSpPr>
          <p:nvPr>
            <p:ph idx="1"/>
          </p:nvPr>
        </p:nvSpPr>
        <p:spPr>
          <a:xfrm>
            <a:off x="685800" y="1674420"/>
            <a:ext cx="7791449" cy="1776145"/>
          </a:xfrm>
        </p:spPr>
        <p:txBody>
          <a:bodyPr/>
          <a:lstStyle/>
          <a:p>
            <a:pPr marL="0" indent="0">
              <a:buNone/>
            </a:pPr>
            <a:r>
              <a:rPr lang="en-US" sz="2400" dirty="0" smtClean="0"/>
              <a:t>Describe the use of the </a:t>
            </a:r>
            <a:r>
              <a:rPr lang="en-US" sz="2400" dirty="0" err="1" smtClean="0"/>
              <a:t>MARKet</a:t>
            </a:r>
            <a:r>
              <a:rPr lang="en-US" sz="2400" dirty="0" smtClean="0"/>
              <a:t> </a:t>
            </a:r>
            <a:r>
              <a:rPr lang="en-US" sz="2400" dirty="0" err="1" smtClean="0"/>
              <a:t>ALlocation</a:t>
            </a:r>
            <a:r>
              <a:rPr lang="en-US" sz="2400" dirty="0" smtClean="0"/>
              <a:t> (MARKAL) energy system model to develop long-term emission projections for alternative scenarios of the future</a:t>
            </a:r>
          </a:p>
          <a:p>
            <a:pPr marL="0" indent="0">
              <a:buNone/>
            </a:pP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 Application</a:t>
            </a:r>
            <a:endParaRPr lang="en-US" dirty="0"/>
          </a:p>
        </p:txBody>
      </p:sp>
      <p:graphicFrame>
        <p:nvGraphicFramePr>
          <p:cNvPr id="4" name="Chart 3"/>
          <p:cNvGraphicFramePr>
            <a:graphicFrameLocks noGrp="1"/>
          </p:cNvGraphicFramePr>
          <p:nvPr/>
        </p:nvGraphicFramePr>
        <p:xfrm>
          <a:off x="-1587" y="1314450"/>
          <a:ext cx="4572000" cy="2795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nvGraphicFramePr>
        <p:xfrm>
          <a:off x="4572000" y="1323974"/>
          <a:ext cx="4572000" cy="278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nvGraphicFramePr>
        <p:xfrm>
          <a:off x="0" y="3938588"/>
          <a:ext cx="4570413" cy="3043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nvGraphicFramePr>
        <p:xfrm>
          <a:off x="4572000" y="3938587"/>
          <a:ext cx="4572000" cy="304323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2597625" y="1019175"/>
            <a:ext cx="4005648" cy="369332"/>
          </a:xfrm>
          <a:prstGeom prst="rect">
            <a:avLst/>
          </a:prstGeom>
          <a:solidFill>
            <a:schemeClr val="bg1"/>
          </a:solidFill>
          <a:ln>
            <a:noFill/>
          </a:ln>
        </p:spPr>
        <p:txBody>
          <a:bodyPr wrap="none" rtlCol="0">
            <a:spAutoFit/>
          </a:bodyPr>
          <a:lstStyle/>
          <a:p>
            <a:r>
              <a:rPr lang="en-US" dirty="0" smtClean="0"/>
              <a:t>A hypothetical CO</a:t>
            </a:r>
            <a:r>
              <a:rPr lang="en-US" baseline="-25000" dirty="0" smtClean="0"/>
              <a:t>2</a:t>
            </a:r>
            <a:r>
              <a:rPr lang="en-US" dirty="0" smtClean="0"/>
              <a:t> policy scenario</a:t>
            </a:r>
            <a:endParaRPr lang="en-US" dirty="0"/>
          </a:p>
        </p:txBody>
      </p:sp>
      <p:grpSp>
        <p:nvGrpSpPr>
          <p:cNvPr id="15" name="Group 14"/>
          <p:cNvGrpSpPr/>
          <p:nvPr/>
        </p:nvGrpSpPr>
        <p:grpSpPr>
          <a:xfrm>
            <a:off x="914400" y="1828800"/>
            <a:ext cx="6912591" cy="4053385"/>
            <a:chOff x="914400" y="1828800"/>
            <a:chExt cx="6912591" cy="4053385"/>
          </a:xfrm>
        </p:grpSpPr>
        <p:sp>
          <p:nvSpPr>
            <p:cNvPr id="9" name="Freeform 8"/>
            <p:cNvSpPr/>
            <p:nvPr/>
          </p:nvSpPr>
          <p:spPr bwMode="auto">
            <a:xfrm>
              <a:off x="914400" y="1828800"/>
              <a:ext cx="2655418" cy="307239"/>
            </a:xfrm>
            <a:custGeom>
              <a:avLst/>
              <a:gdLst>
                <a:gd name="connsiteX0" fmla="*/ 0 w 2655418"/>
                <a:gd name="connsiteY0" fmla="*/ 285293 h 307239"/>
                <a:gd name="connsiteX1" fmla="*/ 512064 w 2655418"/>
                <a:gd name="connsiteY1" fmla="*/ 299923 h 307239"/>
                <a:gd name="connsiteX2" fmla="*/ 811987 w 2655418"/>
                <a:gd name="connsiteY2" fmla="*/ 285293 h 307239"/>
                <a:gd name="connsiteX3" fmla="*/ 1089965 w 2655418"/>
                <a:gd name="connsiteY3" fmla="*/ 307239 h 307239"/>
                <a:gd name="connsiteX4" fmla="*/ 1360627 w 2655418"/>
                <a:gd name="connsiteY4" fmla="*/ 277978 h 307239"/>
                <a:gd name="connsiteX5" fmla="*/ 1631290 w 2655418"/>
                <a:gd name="connsiteY5" fmla="*/ 241402 h 307239"/>
                <a:gd name="connsiteX6" fmla="*/ 2165299 w 2655418"/>
                <a:gd name="connsiteY6" fmla="*/ 124359 h 307239"/>
                <a:gd name="connsiteX7" fmla="*/ 2655418 w 2655418"/>
                <a:gd name="connsiteY7" fmla="*/ 0 h 30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418" h="307239">
                  <a:moveTo>
                    <a:pt x="0" y="285293"/>
                  </a:moveTo>
                  <a:lnTo>
                    <a:pt x="512064" y="299923"/>
                  </a:lnTo>
                  <a:lnTo>
                    <a:pt x="811987" y="285293"/>
                  </a:lnTo>
                  <a:lnTo>
                    <a:pt x="1089965" y="307239"/>
                  </a:lnTo>
                  <a:lnTo>
                    <a:pt x="1360627" y="277978"/>
                  </a:lnTo>
                  <a:lnTo>
                    <a:pt x="1631290" y="241402"/>
                  </a:lnTo>
                  <a:lnTo>
                    <a:pt x="2165299" y="124359"/>
                  </a:lnTo>
                  <a:lnTo>
                    <a:pt x="2655418" y="0"/>
                  </a:lnTo>
                </a:path>
              </a:pathLst>
            </a:cu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5486400" y="1938528"/>
              <a:ext cx="2333549" cy="504749"/>
            </a:xfrm>
            <a:custGeom>
              <a:avLst/>
              <a:gdLst>
                <a:gd name="connsiteX0" fmla="*/ 0 w 2333549"/>
                <a:gd name="connsiteY0" fmla="*/ 482803 h 504749"/>
                <a:gd name="connsiteX1" fmla="*/ 212141 w 2333549"/>
                <a:gd name="connsiteY1" fmla="*/ 504749 h 504749"/>
                <a:gd name="connsiteX2" fmla="*/ 475488 w 2333549"/>
                <a:gd name="connsiteY2" fmla="*/ 438912 h 504749"/>
                <a:gd name="connsiteX3" fmla="*/ 702259 w 2333549"/>
                <a:gd name="connsiteY3" fmla="*/ 431597 h 504749"/>
                <a:gd name="connsiteX4" fmla="*/ 1075334 w 2333549"/>
                <a:gd name="connsiteY4" fmla="*/ 351130 h 504749"/>
                <a:gd name="connsiteX5" fmla="*/ 1448410 w 2333549"/>
                <a:gd name="connsiteY5" fmla="*/ 256032 h 504749"/>
                <a:gd name="connsiteX6" fmla="*/ 1653235 w 2333549"/>
                <a:gd name="connsiteY6" fmla="*/ 219456 h 504749"/>
                <a:gd name="connsiteX7" fmla="*/ 2333549 w 2333549"/>
                <a:gd name="connsiteY7" fmla="*/ 0 h 50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549" h="504749">
                  <a:moveTo>
                    <a:pt x="0" y="482803"/>
                  </a:moveTo>
                  <a:lnTo>
                    <a:pt x="212141" y="504749"/>
                  </a:lnTo>
                  <a:lnTo>
                    <a:pt x="475488" y="438912"/>
                  </a:lnTo>
                  <a:lnTo>
                    <a:pt x="702259" y="431597"/>
                  </a:lnTo>
                  <a:lnTo>
                    <a:pt x="1075334" y="351130"/>
                  </a:lnTo>
                  <a:lnTo>
                    <a:pt x="1448410" y="256032"/>
                  </a:lnTo>
                  <a:lnTo>
                    <a:pt x="1653235" y="219456"/>
                  </a:lnTo>
                  <a:lnTo>
                    <a:pt x="2333549" y="0"/>
                  </a:lnTo>
                </a:path>
              </a:pathLst>
            </a:cu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Freeform 10"/>
            <p:cNvSpPr/>
            <p:nvPr/>
          </p:nvSpPr>
          <p:spPr bwMode="auto">
            <a:xfrm>
              <a:off x="914400" y="4674413"/>
              <a:ext cx="2655418" cy="292608"/>
            </a:xfrm>
            <a:custGeom>
              <a:avLst/>
              <a:gdLst>
                <a:gd name="connsiteX0" fmla="*/ 0 w 2655418"/>
                <a:gd name="connsiteY0" fmla="*/ 219456 h 292608"/>
                <a:gd name="connsiteX1" fmla="*/ 299923 w 2655418"/>
                <a:gd name="connsiteY1" fmla="*/ 292608 h 292608"/>
                <a:gd name="connsiteX2" fmla="*/ 775411 w 2655418"/>
                <a:gd name="connsiteY2" fmla="*/ 277977 h 292608"/>
                <a:gd name="connsiteX3" fmla="*/ 1068019 w 2655418"/>
                <a:gd name="connsiteY3" fmla="*/ 285293 h 292608"/>
                <a:gd name="connsiteX4" fmla="*/ 1484986 w 2655418"/>
                <a:gd name="connsiteY4" fmla="*/ 241401 h 292608"/>
                <a:gd name="connsiteX5" fmla="*/ 1967789 w 2655418"/>
                <a:gd name="connsiteY5" fmla="*/ 168249 h 292608"/>
                <a:gd name="connsiteX6" fmla="*/ 2377440 w 2655418"/>
                <a:gd name="connsiteY6" fmla="*/ 87782 h 292608"/>
                <a:gd name="connsiteX7" fmla="*/ 2655418 w 2655418"/>
                <a:gd name="connsiteY7" fmla="*/ 0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418" h="292608">
                  <a:moveTo>
                    <a:pt x="0" y="219456"/>
                  </a:moveTo>
                  <a:lnTo>
                    <a:pt x="299923" y="292608"/>
                  </a:lnTo>
                  <a:lnTo>
                    <a:pt x="775411" y="277977"/>
                  </a:lnTo>
                  <a:lnTo>
                    <a:pt x="1068019" y="285293"/>
                  </a:lnTo>
                  <a:lnTo>
                    <a:pt x="1484986" y="241401"/>
                  </a:lnTo>
                  <a:lnTo>
                    <a:pt x="1967789" y="168249"/>
                  </a:lnTo>
                  <a:lnTo>
                    <a:pt x="2377440" y="87782"/>
                  </a:lnTo>
                  <a:lnTo>
                    <a:pt x="2655418" y="0"/>
                  </a:lnTo>
                </a:path>
              </a:pathLst>
            </a:cu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5500048" y="4360460"/>
              <a:ext cx="2326943" cy="504967"/>
            </a:xfrm>
            <a:custGeom>
              <a:avLst/>
              <a:gdLst>
                <a:gd name="connsiteX0" fmla="*/ 0 w 2326943"/>
                <a:gd name="connsiteY0" fmla="*/ 313898 h 504967"/>
                <a:gd name="connsiteX1" fmla="*/ 218364 w 2326943"/>
                <a:gd name="connsiteY1" fmla="*/ 423080 h 504967"/>
                <a:gd name="connsiteX2" fmla="*/ 470848 w 2326943"/>
                <a:gd name="connsiteY2" fmla="*/ 504967 h 504967"/>
                <a:gd name="connsiteX3" fmla="*/ 723331 w 2326943"/>
                <a:gd name="connsiteY3" fmla="*/ 504967 h 504967"/>
                <a:gd name="connsiteX4" fmla="*/ 1173707 w 2326943"/>
                <a:gd name="connsiteY4" fmla="*/ 423080 h 504967"/>
                <a:gd name="connsiteX5" fmla="*/ 1671851 w 2326943"/>
                <a:gd name="connsiteY5" fmla="*/ 266131 h 504967"/>
                <a:gd name="connsiteX6" fmla="*/ 1897039 w 2326943"/>
                <a:gd name="connsiteY6" fmla="*/ 184244 h 504967"/>
                <a:gd name="connsiteX7" fmla="*/ 2326943 w 2326943"/>
                <a:gd name="connsiteY7" fmla="*/ 0 h 5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943" h="504967">
                  <a:moveTo>
                    <a:pt x="0" y="313898"/>
                  </a:moveTo>
                  <a:lnTo>
                    <a:pt x="218364" y="423080"/>
                  </a:lnTo>
                  <a:lnTo>
                    <a:pt x="470848" y="504967"/>
                  </a:lnTo>
                  <a:lnTo>
                    <a:pt x="723331" y="504967"/>
                  </a:lnTo>
                  <a:lnTo>
                    <a:pt x="1173707" y="423080"/>
                  </a:lnTo>
                  <a:lnTo>
                    <a:pt x="1671851" y="266131"/>
                  </a:lnTo>
                  <a:lnTo>
                    <a:pt x="1897039" y="184244"/>
                  </a:lnTo>
                  <a:lnTo>
                    <a:pt x="2326943" y="0"/>
                  </a:lnTo>
                </a:path>
              </a:pathLst>
            </a:custGeom>
            <a:noFill/>
            <a:ln w="12700" cap="flat" cmpd="sng" algn="ctr">
              <a:solidFill>
                <a:srgbClr val="00B0F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5486400" y="4674358"/>
              <a:ext cx="2333767" cy="1207827"/>
            </a:xfrm>
            <a:custGeom>
              <a:avLst/>
              <a:gdLst>
                <a:gd name="connsiteX0" fmla="*/ 0 w 2333767"/>
                <a:gd name="connsiteY0" fmla="*/ 0 h 1207827"/>
                <a:gd name="connsiteX1" fmla="*/ 232012 w 2333767"/>
                <a:gd name="connsiteY1" fmla="*/ 689212 h 1207827"/>
                <a:gd name="connsiteX2" fmla="*/ 464024 w 2333767"/>
                <a:gd name="connsiteY2" fmla="*/ 1016758 h 1207827"/>
                <a:gd name="connsiteX3" fmla="*/ 696036 w 2333767"/>
                <a:gd name="connsiteY3" fmla="*/ 1153236 h 1207827"/>
                <a:gd name="connsiteX4" fmla="*/ 1303361 w 2333767"/>
                <a:gd name="connsiteY4" fmla="*/ 1207827 h 1207827"/>
                <a:gd name="connsiteX5" fmla="*/ 1856096 w 2333767"/>
                <a:gd name="connsiteY5" fmla="*/ 1180532 h 1207827"/>
                <a:gd name="connsiteX6" fmla="*/ 2204113 w 2333767"/>
                <a:gd name="connsiteY6" fmla="*/ 1125941 h 1207827"/>
                <a:gd name="connsiteX7" fmla="*/ 2333767 w 2333767"/>
                <a:gd name="connsiteY7" fmla="*/ 1112293 h 120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767" h="1207827">
                  <a:moveTo>
                    <a:pt x="0" y="0"/>
                  </a:moveTo>
                  <a:lnTo>
                    <a:pt x="232012" y="689212"/>
                  </a:lnTo>
                  <a:lnTo>
                    <a:pt x="464024" y="1016758"/>
                  </a:lnTo>
                  <a:lnTo>
                    <a:pt x="696036" y="1153236"/>
                  </a:lnTo>
                  <a:lnTo>
                    <a:pt x="1303361" y="1207827"/>
                  </a:lnTo>
                  <a:lnTo>
                    <a:pt x="1856096" y="1180532"/>
                  </a:lnTo>
                  <a:lnTo>
                    <a:pt x="2204113" y="1125941"/>
                  </a:lnTo>
                  <a:lnTo>
                    <a:pt x="2333767" y="1112293"/>
                  </a:lnTo>
                </a:path>
              </a:pathLst>
            </a:custGeom>
            <a:noFill/>
            <a:ln w="127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Freeform 13"/>
            <p:cNvSpPr/>
            <p:nvPr/>
          </p:nvSpPr>
          <p:spPr bwMode="auto">
            <a:xfrm>
              <a:off x="5486400" y="4674358"/>
              <a:ext cx="2333767" cy="928048"/>
            </a:xfrm>
            <a:custGeom>
              <a:avLst/>
              <a:gdLst>
                <a:gd name="connsiteX0" fmla="*/ 0 w 2333767"/>
                <a:gd name="connsiteY0" fmla="*/ 0 h 928048"/>
                <a:gd name="connsiteX1" fmla="*/ 464024 w 2333767"/>
                <a:gd name="connsiteY1" fmla="*/ 627797 h 928048"/>
                <a:gd name="connsiteX2" fmla="*/ 723331 w 2333767"/>
                <a:gd name="connsiteY2" fmla="*/ 764275 h 928048"/>
                <a:gd name="connsiteX3" fmla="*/ 1398896 w 2333767"/>
                <a:gd name="connsiteY3" fmla="*/ 928048 h 928048"/>
                <a:gd name="connsiteX4" fmla="*/ 2156346 w 2333767"/>
                <a:gd name="connsiteY4" fmla="*/ 846161 h 928048"/>
                <a:gd name="connsiteX5" fmla="*/ 2333767 w 2333767"/>
                <a:gd name="connsiteY5" fmla="*/ 825690 h 9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767" h="928048">
                  <a:moveTo>
                    <a:pt x="0" y="0"/>
                  </a:moveTo>
                  <a:lnTo>
                    <a:pt x="464024" y="627797"/>
                  </a:lnTo>
                  <a:lnTo>
                    <a:pt x="723331" y="764275"/>
                  </a:lnTo>
                  <a:lnTo>
                    <a:pt x="1398896" y="928048"/>
                  </a:lnTo>
                  <a:lnTo>
                    <a:pt x="2156346" y="846161"/>
                  </a:lnTo>
                  <a:lnTo>
                    <a:pt x="2333767" y="825690"/>
                  </a:lnTo>
                </a:path>
              </a:pathLst>
            </a:cu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6" name="TextBox 15"/>
          <p:cNvSpPr txBox="1"/>
          <p:nvPr/>
        </p:nvSpPr>
        <p:spPr>
          <a:xfrm>
            <a:off x="8300853" y="4370120"/>
            <a:ext cx="581890" cy="2031325"/>
          </a:xfrm>
          <a:prstGeom prst="rect">
            <a:avLst/>
          </a:prstGeom>
          <a:solidFill>
            <a:schemeClr val="bg1"/>
          </a:solidFill>
        </p:spPr>
        <p:txBody>
          <a:bodyPr wrap="square" rtlCol="0">
            <a:spAutoFit/>
          </a:bodyPr>
          <a:lstStyle/>
          <a:p>
            <a:r>
              <a:rPr lang="en-US" sz="900" b="0" dirty="0" smtClean="0"/>
              <a:t>NO</a:t>
            </a:r>
            <a:r>
              <a:rPr lang="en-US" sz="900" b="0" baseline="-25000" dirty="0" smtClean="0"/>
              <a:t>x</a:t>
            </a:r>
          </a:p>
          <a:p>
            <a:endParaRPr lang="en-US" sz="500" b="0" dirty="0" smtClean="0"/>
          </a:p>
          <a:p>
            <a:endParaRPr lang="en-US" sz="900" b="0" dirty="0" smtClean="0"/>
          </a:p>
          <a:p>
            <a:r>
              <a:rPr lang="en-US" sz="900" b="0" dirty="0" smtClean="0"/>
              <a:t>SO</a:t>
            </a:r>
            <a:r>
              <a:rPr lang="en-US" sz="900" b="0" baseline="-25000" dirty="0" smtClean="0"/>
              <a:t>2</a:t>
            </a:r>
          </a:p>
          <a:p>
            <a:endParaRPr lang="en-US" sz="900" b="0" dirty="0" smtClean="0"/>
          </a:p>
          <a:p>
            <a:endParaRPr lang="en-US" sz="600" b="0" dirty="0" smtClean="0"/>
          </a:p>
          <a:p>
            <a:r>
              <a:rPr lang="en-US" sz="900" b="0" dirty="0" smtClean="0"/>
              <a:t>PM</a:t>
            </a:r>
            <a:r>
              <a:rPr lang="en-US" sz="900" b="0" baseline="-25000" dirty="0" smtClean="0"/>
              <a:t>10</a:t>
            </a:r>
          </a:p>
          <a:p>
            <a:endParaRPr lang="en-US" sz="500" b="0" dirty="0" smtClean="0"/>
          </a:p>
          <a:p>
            <a:endParaRPr lang="en-US" sz="900" b="0" dirty="0" smtClean="0"/>
          </a:p>
          <a:p>
            <a:r>
              <a:rPr lang="en-US" sz="900" b="0" dirty="0" smtClean="0"/>
              <a:t>N</a:t>
            </a:r>
            <a:r>
              <a:rPr lang="en-US" sz="900" b="0" baseline="-25000" dirty="0" smtClean="0"/>
              <a:t>2</a:t>
            </a:r>
            <a:r>
              <a:rPr lang="en-US" sz="900" b="0" dirty="0" smtClean="0"/>
              <a:t>O</a:t>
            </a:r>
          </a:p>
          <a:p>
            <a:endParaRPr lang="en-US" sz="500" b="0" dirty="0" smtClean="0"/>
          </a:p>
          <a:p>
            <a:endParaRPr lang="en-US" sz="900" b="0" dirty="0" smtClean="0"/>
          </a:p>
          <a:p>
            <a:r>
              <a:rPr lang="en-US" sz="900" b="0" dirty="0" smtClean="0"/>
              <a:t>CH</a:t>
            </a:r>
            <a:r>
              <a:rPr lang="en-US" sz="900" b="0" baseline="-25000" dirty="0" smtClean="0"/>
              <a:t>4</a:t>
            </a:r>
          </a:p>
          <a:p>
            <a:endParaRPr lang="en-US" sz="600" b="0" dirty="0" smtClean="0"/>
          </a:p>
          <a:p>
            <a:endParaRPr lang="en-US" sz="900" b="0" dirty="0" smtClean="0"/>
          </a:p>
          <a:p>
            <a:r>
              <a:rPr lang="en-US" sz="900" b="0" dirty="0" smtClean="0"/>
              <a:t>BC</a:t>
            </a:r>
            <a:endParaRPr lang="en-US" sz="900" b="0" dirty="0"/>
          </a:p>
        </p:txBody>
      </p:sp>
      <p:sp>
        <p:nvSpPr>
          <p:cNvPr id="17" name="TextBox 16"/>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
        <p:nvSpPr>
          <p:cNvPr id="18" name="TextBox 17"/>
          <p:cNvSpPr txBox="1"/>
          <p:nvPr/>
        </p:nvSpPr>
        <p:spPr>
          <a:xfrm>
            <a:off x="970190" y="2362448"/>
            <a:ext cx="1063112" cy="246221"/>
          </a:xfrm>
          <a:prstGeom prst="rect">
            <a:avLst/>
          </a:prstGeom>
          <a:noFill/>
        </p:spPr>
        <p:txBody>
          <a:bodyPr wrap="none" rtlCol="0">
            <a:spAutoFit/>
          </a:bodyPr>
          <a:lstStyle/>
          <a:p>
            <a:r>
              <a:rPr lang="en-US" sz="1000" dirty="0" smtClean="0">
                <a:solidFill>
                  <a:schemeClr val="bg1"/>
                </a:solidFill>
              </a:rPr>
              <a:t>Electric sector</a:t>
            </a:r>
            <a:endParaRPr lang="en-US" sz="1000" dirty="0">
              <a:solidFill>
                <a:schemeClr val="bg1"/>
              </a:solidFill>
            </a:endParaRPr>
          </a:p>
        </p:txBody>
      </p:sp>
      <p:sp>
        <p:nvSpPr>
          <p:cNvPr id="19" name="TextBox 18"/>
          <p:cNvSpPr txBox="1"/>
          <p:nvPr/>
        </p:nvSpPr>
        <p:spPr>
          <a:xfrm>
            <a:off x="1122590" y="3227368"/>
            <a:ext cx="1088760" cy="246221"/>
          </a:xfrm>
          <a:prstGeom prst="rect">
            <a:avLst/>
          </a:prstGeom>
          <a:noFill/>
        </p:spPr>
        <p:txBody>
          <a:bodyPr wrap="none" rtlCol="0">
            <a:spAutoFit/>
          </a:bodyPr>
          <a:lstStyle/>
          <a:p>
            <a:r>
              <a:rPr lang="en-US" sz="1000" dirty="0" smtClean="0">
                <a:solidFill>
                  <a:schemeClr val="bg1"/>
                </a:solidFill>
              </a:rPr>
              <a:t>Transportation</a:t>
            </a:r>
            <a:endParaRPr lang="en-US" sz="1000" dirty="0">
              <a:solidFill>
                <a:schemeClr val="bg1"/>
              </a:solidFill>
            </a:endParaRPr>
          </a:p>
        </p:txBody>
      </p:sp>
      <p:sp>
        <p:nvSpPr>
          <p:cNvPr id="20" name="TextBox 19"/>
          <p:cNvSpPr txBox="1"/>
          <p:nvPr/>
        </p:nvSpPr>
        <p:spPr>
          <a:xfrm>
            <a:off x="1288845" y="2764229"/>
            <a:ext cx="760144" cy="246221"/>
          </a:xfrm>
          <a:prstGeom prst="rect">
            <a:avLst/>
          </a:prstGeom>
          <a:noFill/>
        </p:spPr>
        <p:txBody>
          <a:bodyPr wrap="none" rtlCol="0">
            <a:spAutoFit/>
          </a:bodyPr>
          <a:lstStyle/>
          <a:p>
            <a:r>
              <a:rPr lang="en-US" sz="1000" dirty="0" smtClean="0"/>
              <a:t>Industrial</a:t>
            </a:r>
            <a:endParaRPr lang="en-US" sz="1000" dirty="0"/>
          </a:p>
        </p:txBody>
      </p:sp>
      <p:sp>
        <p:nvSpPr>
          <p:cNvPr id="21" name="TextBox 20"/>
          <p:cNvSpPr txBox="1"/>
          <p:nvPr/>
        </p:nvSpPr>
        <p:spPr>
          <a:xfrm>
            <a:off x="5597608" y="3213514"/>
            <a:ext cx="461986" cy="246221"/>
          </a:xfrm>
          <a:prstGeom prst="rect">
            <a:avLst/>
          </a:prstGeom>
          <a:noFill/>
        </p:spPr>
        <p:txBody>
          <a:bodyPr wrap="none" rtlCol="0">
            <a:spAutoFit/>
          </a:bodyPr>
          <a:lstStyle/>
          <a:p>
            <a:r>
              <a:rPr lang="en-US" sz="1000" dirty="0" smtClean="0">
                <a:solidFill>
                  <a:schemeClr val="bg1"/>
                </a:solidFill>
              </a:rPr>
              <a:t>Coal</a:t>
            </a:r>
            <a:endParaRPr lang="en-US" sz="1000" dirty="0">
              <a:solidFill>
                <a:schemeClr val="bg1"/>
              </a:solidFill>
            </a:endParaRPr>
          </a:p>
        </p:txBody>
      </p:sp>
      <p:sp>
        <p:nvSpPr>
          <p:cNvPr id="22" name="TextBox 21"/>
          <p:cNvSpPr txBox="1"/>
          <p:nvPr/>
        </p:nvSpPr>
        <p:spPr>
          <a:xfrm>
            <a:off x="5892512" y="2855274"/>
            <a:ext cx="880369" cy="246221"/>
          </a:xfrm>
          <a:prstGeom prst="rect">
            <a:avLst/>
          </a:prstGeom>
          <a:noFill/>
        </p:spPr>
        <p:txBody>
          <a:bodyPr wrap="none" rtlCol="0">
            <a:spAutoFit/>
          </a:bodyPr>
          <a:lstStyle/>
          <a:p>
            <a:r>
              <a:rPr lang="en-US" sz="1000" dirty="0" smtClean="0"/>
              <a:t>Natural gas</a:t>
            </a:r>
            <a:endParaRPr lang="en-US" sz="1000" dirty="0"/>
          </a:p>
        </p:txBody>
      </p:sp>
      <p:sp>
        <p:nvSpPr>
          <p:cNvPr id="23" name="TextBox 22"/>
          <p:cNvSpPr txBox="1"/>
          <p:nvPr/>
        </p:nvSpPr>
        <p:spPr>
          <a:xfrm>
            <a:off x="5510522" y="2544536"/>
            <a:ext cx="652743" cy="246221"/>
          </a:xfrm>
          <a:prstGeom prst="rect">
            <a:avLst/>
          </a:prstGeom>
          <a:noFill/>
        </p:spPr>
        <p:txBody>
          <a:bodyPr wrap="none" rtlCol="0">
            <a:spAutoFit/>
          </a:bodyPr>
          <a:lstStyle/>
          <a:p>
            <a:r>
              <a:rPr lang="en-US" sz="1000" dirty="0" smtClean="0"/>
              <a:t>Nuclear</a:t>
            </a:r>
            <a:endParaRPr lang="en-US" sz="1000" dirty="0"/>
          </a:p>
        </p:txBody>
      </p:sp>
      <p:sp>
        <p:nvSpPr>
          <p:cNvPr id="24" name="TextBox 23"/>
          <p:cNvSpPr txBox="1"/>
          <p:nvPr/>
        </p:nvSpPr>
        <p:spPr>
          <a:xfrm>
            <a:off x="5615421" y="2091294"/>
            <a:ext cx="554960" cy="246221"/>
          </a:xfrm>
          <a:prstGeom prst="rect">
            <a:avLst/>
          </a:prstGeom>
          <a:noFill/>
        </p:spPr>
        <p:txBody>
          <a:bodyPr wrap="none" rtlCol="0">
            <a:spAutoFit/>
          </a:bodyPr>
          <a:lstStyle/>
          <a:p>
            <a:r>
              <a:rPr lang="en-US" sz="1000" dirty="0" smtClean="0"/>
              <a:t>Hydro</a:t>
            </a:r>
            <a:endParaRPr lang="en-US" sz="1000" dirty="0"/>
          </a:p>
        </p:txBody>
      </p:sp>
      <p:sp>
        <p:nvSpPr>
          <p:cNvPr id="25" name="TextBox 24"/>
          <p:cNvSpPr txBox="1"/>
          <p:nvPr/>
        </p:nvSpPr>
        <p:spPr>
          <a:xfrm>
            <a:off x="6171582" y="1887435"/>
            <a:ext cx="498855" cy="246221"/>
          </a:xfrm>
          <a:prstGeom prst="rect">
            <a:avLst/>
          </a:prstGeom>
          <a:noFill/>
        </p:spPr>
        <p:txBody>
          <a:bodyPr wrap="none" rtlCol="0">
            <a:spAutoFit/>
          </a:bodyPr>
          <a:lstStyle/>
          <a:p>
            <a:r>
              <a:rPr lang="en-US" sz="1000" dirty="0" smtClean="0"/>
              <a:t>Wind</a:t>
            </a:r>
            <a:endParaRPr lang="en-US" sz="1000" dirty="0"/>
          </a:p>
        </p:txBody>
      </p:sp>
      <p:cxnSp>
        <p:nvCxnSpPr>
          <p:cNvPr id="26" name="Straight Connector 25"/>
          <p:cNvCxnSpPr/>
          <p:nvPr/>
        </p:nvCxnSpPr>
        <p:spPr bwMode="auto">
          <a:xfrm rot="16200000" flipH="1">
            <a:off x="6002977" y="2333501"/>
            <a:ext cx="273132" cy="2137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16200000" flipH="1">
            <a:off x="6507678" y="2137558"/>
            <a:ext cx="391886" cy="3206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1142382" y="6120989"/>
            <a:ext cx="461986" cy="246221"/>
          </a:xfrm>
          <a:prstGeom prst="rect">
            <a:avLst/>
          </a:prstGeom>
          <a:noFill/>
        </p:spPr>
        <p:txBody>
          <a:bodyPr wrap="none" rtlCol="0">
            <a:spAutoFit/>
          </a:bodyPr>
          <a:lstStyle/>
          <a:p>
            <a:r>
              <a:rPr lang="en-US" sz="1000" dirty="0" smtClean="0">
                <a:solidFill>
                  <a:schemeClr val="bg1"/>
                </a:solidFill>
              </a:rPr>
              <a:t>Coal</a:t>
            </a:r>
            <a:endParaRPr lang="en-US" sz="1000" dirty="0">
              <a:solidFill>
                <a:schemeClr val="bg1"/>
              </a:solidFill>
            </a:endParaRPr>
          </a:p>
        </p:txBody>
      </p:sp>
      <p:sp>
        <p:nvSpPr>
          <p:cNvPr id="29" name="TextBox 28"/>
          <p:cNvSpPr txBox="1"/>
          <p:nvPr/>
        </p:nvSpPr>
        <p:spPr>
          <a:xfrm>
            <a:off x="1057275" y="5727124"/>
            <a:ext cx="880369" cy="246221"/>
          </a:xfrm>
          <a:prstGeom prst="rect">
            <a:avLst/>
          </a:prstGeom>
          <a:noFill/>
        </p:spPr>
        <p:txBody>
          <a:bodyPr wrap="none" rtlCol="0">
            <a:spAutoFit/>
          </a:bodyPr>
          <a:lstStyle/>
          <a:p>
            <a:r>
              <a:rPr lang="en-US" sz="1000" dirty="0" smtClean="0"/>
              <a:t>Natural gas</a:t>
            </a:r>
            <a:endParaRPr lang="en-US" sz="1000" dirty="0"/>
          </a:p>
        </p:txBody>
      </p:sp>
      <p:sp>
        <p:nvSpPr>
          <p:cNvPr id="30" name="TextBox 29"/>
          <p:cNvSpPr txBox="1"/>
          <p:nvPr/>
        </p:nvSpPr>
        <p:spPr>
          <a:xfrm>
            <a:off x="972169" y="5345135"/>
            <a:ext cx="354584" cy="246221"/>
          </a:xfrm>
          <a:prstGeom prst="rect">
            <a:avLst/>
          </a:prstGeom>
          <a:noFill/>
        </p:spPr>
        <p:txBody>
          <a:bodyPr wrap="none" rtlCol="0">
            <a:spAutoFit/>
          </a:bodyPr>
          <a:lstStyle/>
          <a:p>
            <a:r>
              <a:rPr lang="en-US" sz="1000" dirty="0" smtClean="0">
                <a:solidFill>
                  <a:schemeClr val="bg1"/>
                </a:solidFill>
              </a:rPr>
              <a:t>Oil</a:t>
            </a:r>
            <a:endParaRPr lang="en-US" sz="1000" dirty="0">
              <a:solidFill>
                <a:schemeClr val="bg1"/>
              </a:solidFill>
            </a:endParaRPr>
          </a:p>
        </p:txBody>
      </p:sp>
      <p:sp>
        <p:nvSpPr>
          <p:cNvPr id="31" name="TextBox 30"/>
          <p:cNvSpPr txBox="1"/>
          <p:nvPr/>
        </p:nvSpPr>
        <p:spPr>
          <a:xfrm>
            <a:off x="1079046" y="4656366"/>
            <a:ext cx="922047" cy="246221"/>
          </a:xfrm>
          <a:prstGeom prst="rect">
            <a:avLst/>
          </a:prstGeom>
          <a:noFill/>
        </p:spPr>
        <p:txBody>
          <a:bodyPr wrap="none" rtlCol="0">
            <a:spAutoFit/>
          </a:bodyPr>
          <a:lstStyle/>
          <a:p>
            <a:r>
              <a:rPr lang="en-US" sz="1000" dirty="0" smtClean="0"/>
              <a:t>Renewables</a:t>
            </a:r>
            <a:endParaRPr lang="en-US" sz="1000" dirty="0"/>
          </a:p>
        </p:txBody>
      </p:sp>
      <p:cxnSp>
        <p:nvCxnSpPr>
          <p:cNvPr id="32" name="Straight Connector 31"/>
          <p:cNvCxnSpPr/>
          <p:nvPr/>
        </p:nvCxnSpPr>
        <p:spPr bwMode="auto">
          <a:xfrm rot="16200000" flipH="1">
            <a:off x="1662545" y="4892632"/>
            <a:ext cx="213757" cy="1662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p:cNvSpPr txBox="1"/>
          <p:nvPr/>
        </p:nvSpPr>
        <p:spPr>
          <a:xfrm>
            <a:off x="6846497" y="1719202"/>
            <a:ext cx="503664" cy="246221"/>
          </a:xfrm>
          <a:prstGeom prst="rect">
            <a:avLst/>
          </a:prstGeom>
          <a:noFill/>
        </p:spPr>
        <p:txBody>
          <a:bodyPr wrap="none" rtlCol="0">
            <a:spAutoFit/>
          </a:bodyPr>
          <a:lstStyle/>
          <a:p>
            <a:r>
              <a:rPr lang="en-US" sz="1000" dirty="0" smtClean="0"/>
              <a:t>Solar</a:t>
            </a:r>
            <a:endParaRPr lang="en-US" sz="1000" dirty="0"/>
          </a:p>
        </p:txBody>
      </p:sp>
      <p:cxnSp>
        <p:nvCxnSpPr>
          <p:cNvPr id="36" name="Straight Connector 35"/>
          <p:cNvCxnSpPr/>
          <p:nvPr/>
        </p:nvCxnSpPr>
        <p:spPr bwMode="auto">
          <a:xfrm rot="16200000" flipH="1">
            <a:off x="7194468" y="1957450"/>
            <a:ext cx="263236" cy="2157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6999197" y="3072988"/>
            <a:ext cx="455574" cy="246221"/>
          </a:xfrm>
          <a:prstGeom prst="rect">
            <a:avLst/>
          </a:prstGeom>
          <a:noFill/>
        </p:spPr>
        <p:txBody>
          <a:bodyPr wrap="none" rtlCol="0">
            <a:spAutoFit/>
          </a:bodyPr>
          <a:lstStyle/>
          <a:p>
            <a:r>
              <a:rPr lang="en-US" sz="1000" dirty="0" smtClean="0"/>
              <a:t>CCS</a:t>
            </a:r>
            <a:endParaRPr lang="en-US" sz="1000" dirty="0"/>
          </a:p>
        </p:txBody>
      </p:sp>
      <p:cxnSp>
        <p:nvCxnSpPr>
          <p:cNvPr id="40" name="Straight Connector 39"/>
          <p:cNvCxnSpPr/>
          <p:nvPr/>
        </p:nvCxnSpPr>
        <p:spPr bwMode="auto">
          <a:xfrm flipV="1">
            <a:off x="7410203" y="3123210"/>
            <a:ext cx="95002" cy="475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6200000" flipH="1">
            <a:off x="7255826" y="3336969"/>
            <a:ext cx="213752" cy="949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Freeform 45"/>
          <p:cNvSpPr/>
          <p:nvPr/>
        </p:nvSpPr>
        <p:spPr bwMode="auto">
          <a:xfrm>
            <a:off x="914400" y="2125683"/>
            <a:ext cx="2660072" cy="522514"/>
          </a:xfrm>
          <a:custGeom>
            <a:avLst/>
            <a:gdLst>
              <a:gd name="connsiteX0" fmla="*/ 0 w 2660072"/>
              <a:gd name="connsiteY0" fmla="*/ 0 h 522514"/>
              <a:gd name="connsiteX1" fmla="*/ 296883 w 2660072"/>
              <a:gd name="connsiteY1" fmla="*/ 11875 h 522514"/>
              <a:gd name="connsiteX2" fmla="*/ 2386940 w 2660072"/>
              <a:gd name="connsiteY2" fmla="*/ 522514 h 522514"/>
              <a:gd name="connsiteX3" fmla="*/ 2660072 w 2660072"/>
              <a:gd name="connsiteY3" fmla="*/ 522514 h 522514"/>
            </a:gdLst>
            <a:ahLst/>
            <a:cxnLst>
              <a:cxn ang="0">
                <a:pos x="connsiteX0" y="connsiteY0"/>
              </a:cxn>
              <a:cxn ang="0">
                <a:pos x="connsiteX1" y="connsiteY1"/>
              </a:cxn>
              <a:cxn ang="0">
                <a:pos x="connsiteX2" y="connsiteY2"/>
              </a:cxn>
              <a:cxn ang="0">
                <a:pos x="connsiteX3" y="connsiteY3"/>
              </a:cxn>
            </a:cxnLst>
            <a:rect l="l" t="t" r="r" b="b"/>
            <a:pathLst>
              <a:path w="2660072" h="522514">
                <a:moveTo>
                  <a:pt x="0" y="0"/>
                </a:moveTo>
                <a:lnTo>
                  <a:pt x="296883" y="11875"/>
                </a:lnTo>
                <a:lnTo>
                  <a:pt x="2386940" y="522514"/>
                </a:lnTo>
                <a:lnTo>
                  <a:pt x="2660072" y="522514"/>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30388"/>
            <a:ext cx="7772400" cy="1500187"/>
          </a:xfrm>
        </p:spPr>
        <p:txBody>
          <a:bodyPr anchor="ctr"/>
          <a:lstStyle/>
          <a:p>
            <a:pPr algn="ctr"/>
            <a:r>
              <a:rPr lang="en-US" sz="4400" dirty="0" smtClean="0"/>
              <a:t>Part 2. Generating CMAQ-ready future emissions</a:t>
            </a:r>
            <a:endParaRPr lang="en-US" sz="4400" dirty="0"/>
          </a:p>
        </p:txBody>
      </p:sp>
      <p:sp>
        <p:nvSpPr>
          <p:cNvPr id="4" name="Rectangle 3"/>
          <p:cNvSpPr/>
          <p:nvPr/>
        </p:nvSpPr>
        <p:spPr>
          <a:xfrm>
            <a:off x="1285333" y="4708441"/>
            <a:ext cx="6538823" cy="1169551"/>
          </a:xfrm>
          <a:prstGeom prst="rect">
            <a:avLst/>
          </a:prstGeom>
        </p:spPr>
        <p:txBody>
          <a:bodyPr wrap="square">
            <a:spAutoFit/>
          </a:bodyPr>
          <a:lstStyle/>
          <a:p>
            <a:r>
              <a:rPr lang="en-US" sz="1400" dirty="0" smtClean="0"/>
              <a:t>Methodology described and demonstrated in:</a:t>
            </a:r>
          </a:p>
          <a:p>
            <a:endParaRPr lang="en-US" sz="1200" b="0" dirty="0" smtClean="0"/>
          </a:p>
          <a:p>
            <a:r>
              <a:rPr lang="en-US" sz="1400" b="0" dirty="0" smtClean="0"/>
              <a:t>Loughlin, D.H., </a:t>
            </a:r>
            <a:r>
              <a:rPr lang="en-US" sz="1400" b="0" dirty="0" err="1" smtClean="0"/>
              <a:t>Benjey</a:t>
            </a:r>
            <a:r>
              <a:rPr lang="en-US" sz="1400" b="0" dirty="0" smtClean="0"/>
              <a:t>, W. G., and C.G. Nolte (2011). “ESP v1.0: methodology for exploring emission impacts of future scenarios in the United States.” </a:t>
            </a:r>
            <a:r>
              <a:rPr lang="en-US" sz="1400" b="0" i="1" dirty="0" err="1" smtClean="0"/>
              <a:t>Geoscientific</a:t>
            </a:r>
            <a:r>
              <a:rPr lang="en-US" sz="1400" b="0" i="1" dirty="0" smtClean="0"/>
              <a:t> Model Development</a:t>
            </a:r>
            <a:r>
              <a:rPr lang="en-US" sz="1400" b="0" dirty="0" smtClean="0"/>
              <a:t>, 4, 287-297, doi:10.5194/gmd-4-287-2011.</a:t>
            </a:r>
            <a:endParaRPr lang="en-US" sz="1400" b="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0" y="0"/>
            <a:ext cx="9144000" cy="914400"/>
          </a:xfrm>
        </p:spPr>
        <p:txBody>
          <a:bodyPr/>
          <a:lstStyle/>
          <a:p>
            <a:r>
              <a:rPr lang="en-US" sz="3200" dirty="0"/>
              <a:t>Generating </a:t>
            </a:r>
            <a:r>
              <a:rPr lang="en-US" sz="3200" dirty="0" smtClean="0"/>
              <a:t>CMAQ-ready future emissions</a:t>
            </a:r>
            <a:endParaRPr lang="en-US" sz="3200" dirty="0"/>
          </a:p>
        </p:txBody>
      </p:sp>
      <p:graphicFrame>
        <p:nvGraphicFramePr>
          <p:cNvPr id="4" name="Chart 3"/>
          <p:cNvGraphicFramePr>
            <a:graphicFrameLocks noGrp="1"/>
          </p:cNvGraphicFramePr>
          <p:nvPr/>
        </p:nvGraphicFramePr>
        <p:xfrm>
          <a:off x="191329" y="1567543"/>
          <a:ext cx="8643913" cy="50826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90649" y="1197305"/>
            <a:ext cx="7647709" cy="338554"/>
          </a:xfrm>
          <a:prstGeom prst="rect">
            <a:avLst/>
          </a:prstGeom>
          <a:solidFill>
            <a:schemeClr val="bg1"/>
          </a:solidFill>
          <a:ln>
            <a:noFill/>
          </a:ln>
        </p:spPr>
        <p:txBody>
          <a:bodyPr wrap="square" rtlCol="0">
            <a:spAutoFit/>
          </a:bodyPr>
          <a:lstStyle/>
          <a:p>
            <a:pPr algn="ctr"/>
            <a:r>
              <a:rPr lang="en-US" sz="1600" dirty="0" smtClean="0"/>
              <a:t>Region 5 (South Atlantic) NO</a:t>
            </a:r>
            <a:r>
              <a:rPr lang="en-US" sz="1600" baseline="-25000" dirty="0" smtClean="0"/>
              <a:t>x</a:t>
            </a:r>
            <a:r>
              <a:rPr lang="en-US" sz="1600" dirty="0" smtClean="0"/>
              <a:t> emissions by MARKAL source category</a:t>
            </a:r>
            <a:endParaRPr lang="en-US" sz="1600" dirty="0"/>
          </a:p>
        </p:txBody>
      </p:sp>
      <p:sp>
        <p:nvSpPr>
          <p:cNvPr id="7" name="TextBox 6"/>
          <p:cNvSpPr txBox="1"/>
          <p:nvPr/>
        </p:nvSpPr>
        <p:spPr>
          <a:xfrm>
            <a:off x="1113188" y="5911808"/>
            <a:ext cx="902811" cy="276999"/>
          </a:xfrm>
          <a:prstGeom prst="rect">
            <a:avLst/>
          </a:prstGeom>
          <a:noFill/>
          <a:ln>
            <a:noFill/>
          </a:ln>
        </p:spPr>
        <p:txBody>
          <a:bodyPr wrap="none" rtlCol="0">
            <a:spAutoFit/>
          </a:bodyPr>
          <a:lstStyle/>
          <a:p>
            <a:r>
              <a:rPr lang="en-US" sz="1200" dirty="0" smtClean="0">
                <a:solidFill>
                  <a:schemeClr val="bg1"/>
                </a:solidFill>
              </a:rPr>
              <a:t>EGU-Coal</a:t>
            </a:r>
            <a:endParaRPr lang="en-US" sz="1200" dirty="0">
              <a:solidFill>
                <a:schemeClr val="bg1"/>
              </a:solidFill>
            </a:endParaRPr>
          </a:p>
        </p:txBody>
      </p:sp>
      <p:sp>
        <p:nvSpPr>
          <p:cNvPr id="8" name="TextBox 7"/>
          <p:cNvSpPr txBox="1"/>
          <p:nvPr/>
        </p:nvSpPr>
        <p:spPr>
          <a:xfrm>
            <a:off x="1408093" y="4544166"/>
            <a:ext cx="1577676" cy="276999"/>
          </a:xfrm>
          <a:prstGeom prst="rect">
            <a:avLst/>
          </a:prstGeom>
          <a:solidFill>
            <a:srgbClr val="FF0000"/>
          </a:solidFill>
          <a:ln>
            <a:noFill/>
          </a:ln>
        </p:spPr>
        <p:txBody>
          <a:bodyPr wrap="none" rtlCol="0">
            <a:spAutoFit/>
          </a:bodyPr>
          <a:lstStyle/>
          <a:p>
            <a:r>
              <a:rPr lang="en-US" sz="1200" dirty="0" smtClean="0"/>
              <a:t>Heavy duty - diesel</a:t>
            </a:r>
            <a:endParaRPr lang="en-US" sz="1200" dirty="0"/>
          </a:p>
        </p:txBody>
      </p:sp>
      <p:sp>
        <p:nvSpPr>
          <p:cNvPr id="9" name="TextBox 8"/>
          <p:cNvSpPr txBox="1"/>
          <p:nvPr/>
        </p:nvSpPr>
        <p:spPr>
          <a:xfrm>
            <a:off x="1346738" y="1917741"/>
            <a:ext cx="1766830" cy="276999"/>
          </a:xfrm>
          <a:prstGeom prst="rect">
            <a:avLst/>
          </a:prstGeom>
          <a:noFill/>
          <a:ln>
            <a:noFill/>
          </a:ln>
        </p:spPr>
        <p:txBody>
          <a:bodyPr wrap="none" rtlCol="0">
            <a:spAutoFit/>
          </a:bodyPr>
          <a:lstStyle/>
          <a:p>
            <a:r>
              <a:rPr lang="en-US" sz="1200" dirty="0" smtClean="0"/>
              <a:t>Heavy duty - gasoline</a:t>
            </a:r>
            <a:endParaRPr lang="en-US" sz="1200" dirty="0"/>
          </a:p>
        </p:txBody>
      </p:sp>
      <p:cxnSp>
        <p:nvCxnSpPr>
          <p:cNvPr id="11" name="Straight Connector 10"/>
          <p:cNvCxnSpPr/>
          <p:nvPr/>
        </p:nvCxnSpPr>
        <p:spPr bwMode="auto">
          <a:xfrm rot="5400000">
            <a:off x="973777" y="2327564"/>
            <a:ext cx="926276" cy="61751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1807897" y="2283897"/>
            <a:ext cx="1154483" cy="461665"/>
          </a:xfrm>
          <a:prstGeom prst="rect">
            <a:avLst/>
          </a:prstGeom>
          <a:noFill/>
          <a:ln>
            <a:noFill/>
          </a:ln>
        </p:spPr>
        <p:txBody>
          <a:bodyPr wrap="none" rtlCol="0">
            <a:spAutoFit/>
          </a:bodyPr>
          <a:lstStyle/>
          <a:p>
            <a:r>
              <a:rPr lang="en-US" sz="1200" dirty="0" smtClean="0"/>
              <a:t>Off highway </a:t>
            </a:r>
          </a:p>
          <a:p>
            <a:r>
              <a:rPr lang="en-US" sz="1200" dirty="0" smtClean="0"/>
              <a:t>    - diesel</a:t>
            </a:r>
            <a:endParaRPr lang="en-US" sz="1200" dirty="0"/>
          </a:p>
        </p:txBody>
      </p:sp>
      <p:cxnSp>
        <p:nvCxnSpPr>
          <p:cNvPr id="14" name="Straight Connector 13"/>
          <p:cNvCxnSpPr/>
          <p:nvPr/>
        </p:nvCxnSpPr>
        <p:spPr bwMode="auto">
          <a:xfrm rot="5400000">
            <a:off x="1466603" y="2618509"/>
            <a:ext cx="451262" cy="3443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6828312" y="6548636"/>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cxnSp>
        <p:nvCxnSpPr>
          <p:cNvPr id="17" name="Straight Connector 16"/>
          <p:cNvCxnSpPr/>
          <p:nvPr/>
        </p:nvCxnSpPr>
        <p:spPr bwMode="auto">
          <a:xfrm>
            <a:off x="3479470" y="3906982"/>
            <a:ext cx="4963886"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8" name="Straight Connector 17"/>
          <p:cNvCxnSpPr/>
          <p:nvPr/>
        </p:nvCxnSpPr>
        <p:spPr bwMode="auto">
          <a:xfrm flipV="1">
            <a:off x="3467595" y="3263758"/>
            <a:ext cx="4985661" cy="1956"/>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9" name="Straight Connector 18"/>
          <p:cNvCxnSpPr/>
          <p:nvPr/>
        </p:nvCxnSpPr>
        <p:spPr bwMode="auto">
          <a:xfrm flipV="1">
            <a:off x="3479470" y="2798657"/>
            <a:ext cx="4959936" cy="392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28" name="TextBox 27"/>
          <p:cNvSpPr txBox="1"/>
          <p:nvPr/>
        </p:nvSpPr>
        <p:spPr>
          <a:xfrm>
            <a:off x="2496665" y="2818286"/>
            <a:ext cx="466794" cy="276999"/>
          </a:xfrm>
          <a:prstGeom prst="rect">
            <a:avLst/>
          </a:prstGeom>
          <a:noFill/>
          <a:ln>
            <a:noFill/>
          </a:ln>
        </p:spPr>
        <p:txBody>
          <a:bodyPr wrap="none" rtlCol="0">
            <a:spAutoFit/>
          </a:bodyPr>
          <a:lstStyle/>
          <a:p>
            <a:r>
              <a:rPr lang="en-US" sz="1200" dirty="0" smtClean="0"/>
              <a:t>Rail</a:t>
            </a:r>
            <a:endParaRPr lang="en-US" sz="1200" dirty="0"/>
          </a:p>
        </p:txBody>
      </p:sp>
      <p:cxnSp>
        <p:nvCxnSpPr>
          <p:cNvPr id="29" name="Straight Connector 28"/>
          <p:cNvCxnSpPr/>
          <p:nvPr/>
        </p:nvCxnSpPr>
        <p:spPr bwMode="auto">
          <a:xfrm rot="5400000">
            <a:off x="2315690" y="3144984"/>
            <a:ext cx="318653" cy="2038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0" y="0"/>
            <a:ext cx="9144000" cy="914400"/>
          </a:xfrm>
        </p:spPr>
        <p:txBody>
          <a:bodyPr/>
          <a:lstStyle/>
          <a:p>
            <a:r>
              <a:rPr lang="en-US" sz="3200" dirty="0"/>
              <a:t>Generating </a:t>
            </a:r>
            <a:r>
              <a:rPr lang="en-US" sz="3200" dirty="0" smtClean="0"/>
              <a:t>CMAQ-ready future emissions</a:t>
            </a:r>
            <a:endParaRPr lang="en-US" sz="3200" dirty="0"/>
          </a:p>
        </p:txBody>
      </p:sp>
      <p:sp>
        <p:nvSpPr>
          <p:cNvPr id="311299" name="Rectangle 3"/>
          <p:cNvSpPr>
            <a:spLocks noGrp="1" noChangeArrowheads="1"/>
          </p:cNvSpPr>
          <p:nvPr>
            <p:ph type="body" idx="1"/>
          </p:nvPr>
        </p:nvSpPr>
        <p:spPr/>
        <p:txBody>
          <a:bodyPr/>
          <a:lstStyle/>
          <a:p>
            <a:r>
              <a:rPr lang="en-US" i="1" dirty="0"/>
              <a:t>Step 1.</a:t>
            </a:r>
            <a:r>
              <a:rPr lang="en-US" dirty="0"/>
              <a:t> </a:t>
            </a:r>
            <a:endParaRPr lang="en-US" dirty="0" smtClean="0"/>
          </a:p>
          <a:p>
            <a:pPr>
              <a:buNone/>
            </a:pPr>
            <a:r>
              <a:rPr lang="en-US" dirty="0" smtClean="0"/>
              <a:t>   Annual emissions are </a:t>
            </a:r>
            <a:r>
              <a:rPr lang="en-US" dirty="0"/>
              <a:t>summed for </a:t>
            </a:r>
            <a:r>
              <a:rPr lang="en-US" dirty="0" smtClean="0"/>
              <a:t>each combination of:</a:t>
            </a:r>
          </a:p>
          <a:p>
            <a:pPr lvl="1"/>
            <a:r>
              <a:rPr lang="en-US" dirty="0" smtClean="0"/>
              <a:t> pollutant species</a:t>
            </a:r>
          </a:p>
          <a:p>
            <a:pPr lvl="1"/>
            <a:r>
              <a:rPr lang="en-US" dirty="0" smtClean="0"/>
              <a:t> MARKAL </a:t>
            </a:r>
            <a:r>
              <a:rPr lang="en-US" dirty="0"/>
              <a:t>emission </a:t>
            </a:r>
            <a:r>
              <a:rPr lang="en-US" dirty="0" smtClean="0"/>
              <a:t>category</a:t>
            </a:r>
          </a:p>
          <a:p>
            <a:pPr lvl="1"/>
            <a:r>
              <a:rPr lang="en-US" dirty="0" smtClean="0"/>
              <a:t> Census Division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sp>
        <p:nvSpPr>
          <p:cNvPr id="312323" name="Rectangle 3"/>
          <p:cNvSpPr>
            <a:spLocks noGrp="1" noChangeArrowheads="1"/>
          </p:cNvSpPr>
          <p:nvPr>
            <p:ph type="body" idx="1"/>
          </p:nvPr>
        </p:nvSpPr>
        <p:spPr/>
        <p:txBody>
          <a:bodyPr/>
          <a:lstStyle/>
          <a:p>
            <a:r>
              <a:rPr lang="en-US" i="1" dirty="0"/>
              <a:t>Step 2.</a:t>
            </a:r>
            <a:r>
              <a:rPr lang="en-US" dirty="0"/>
              <a:t> </a:t>
            </a:r>
            <a:endParaRPr lang="en-US" dirty="0" smtClean="0"/>
          </a:p>
          <a:p>
            <a:pPr>
              <a:buNone/>
            </a:pPr>
            <a:r>
              <a:rPr lang="en-US" dirty="0" smtClean="0"/>
              <a:t>  A </a:t>
            </a:r>
            <a:r>
              <a:rPr lang="en-US" dirty="0"/>
              <a:t>cross-walk </a:t>
            </a:r>
            <a:r>
              <a:rPr lang="en-US" dirty="0" smtClean="0"/>
              <a:t>is used to link MARKAL </a:t>
            </a:r>
            <a:r>
              <a:rPr lang="en-US" dirty="0"/>
              <a:t>emissions categories </a:t>
            </a:r>
            <a:r>
              <a:rPr lang="en-US" dirty="0" smtClean="0"/>
              <a:t>to aggregated Source </a:t>
            </a:r>
            <a:r>
              <a:rPr lang="en-US" dirty="0"/>
              <a:t>Classification Codes (</a:t>
            </a:r>
            <a:r>
              <a:rPr lang="en-US" dirty="0" smtClean="0"/>
              <a:t>SCCs)</a:t>
            </a:r>
          </a:p>
          <a:p>
            <a:pPr>
              <a:buNone/>
            </a:pPr>
            <a:r>
              <a:rPr lang="en-US" dirty="0" smtClean="0"/>
              <a:t>  The MARKAL </a:t>
            </a:r>
            <a:r>
              <a:rPr lang="en-US" dirty="0"/>
              <a:t>emissions are allocated </a:t>
            </a:r>
            <a:r>
              <a:rPr lang="en-US" dirty="0" smtClean="0"/>
              <a:t>fully to each of the </a:t>
            </a:r>
            <a:r>
              <a:rPr lang="en-US" dirty="0"/>
              <a:t>matching </a:t>
            </a:r>
            <a:r>
              <a:rPr lang="en-US" dirty="0" smtClean="0"/>
              <a:t>aggregated SCCs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649857" y="1715219"/>
            <a:ext cx="7263831" cy="4292264"/>
          </a:xfrm>
          <a:prstGeom prst="rect">
            <a:avLst/>
          </a:prstGeom>
          <a:noFill/>
          <a:ln w="9525">
            <a:noFill/>
            <a:miter lim="800000"/>
            <a:headEnd/>
            <a:tailEnd/>
          </a:ln>
        </p:spPr>
      </p:pic>
      <p:sp>
        <p:nvSpPr>
          <p:cNvPr id="6" name="TextBox 5"/>
          <p:cNvSpPr txBox="1"/>
          <p:nvPr/>
        </p:nvSpPr>
        <p:spPr>
          <a:xfrm>
            <a:off x="615856" y="1311215"/>
            <a:ext cx="7297832" cy="369332"/>
          </a:xfrm>
          <a:prstGeom prst="rect">
            <a:avLst/>
          </a:prstGeom>
          <a:noFill/>
        </p:spPr>
        <p:txBody>
          <a:bodyPr wrap="none" rtlCol="0">
            <a:spAutoFit/>
          </a:bodyPr>
          <a:lstStyle/>
          <a:p>
            <a:r>
              <a:rPr lang="en-US" dirty="0" smtClean="0"/>
              <a:t>Crosswalk linking MARKAL emission categories with SCC codes</a:t>
            </a:r>
            <a:endParaRPr lang="en-US" dirty="0"/>
          </a:p>
        </p:txBody>
      </p:sp>
      <p:sp>
        <p:nvSpPr>
          <p:cNvPr id="7" name="TextBox 6"/>
          <p:cNvSpPr txBox="1"/>
          <p:nvPr/>
        </p:nvSpPr>
        <p:spPr>
          <a:xfrm>
            <a:off x="957261" y="6021237"/>
            <a:ext cx="7231467" cy="646331"/>
          </a:xfrm>
          <a:prstGeom prst="rect">
            <a:avLst/>
          </a:prstGeom>
          <a:noFill/>
        </p:spPr>
        <p:txBody>
          <a:bodyPr wrap="none" rtlCol="0">
            <a:spAutoFit/>
          </a:bodyPr>
          <a:lstStyle/>
          <a:p>
            <a:r>
              <a:rPr lang="en-US" sz="1200" dirty="0" smtClean="0">
                <a:solidFill>
                  <a:srgbClr val="C00000"/>
                </a:solidFill>
              </a:rPr>
              <a:t>Notes:</a:t>
            </a:r>
          </a:p>
          <a:p>
            <a:r>
              <a:rPr lang="en-US" sz="1200" dirty="0" smtClean="0">
                <a:solidFill>
                  <a:srgbClr val="C00000"/>
                </a:solidFill>
              </a:rPr>
              <a:t>“?” is a wildcard that signifies a match with any digit</a:t>
            </a:r>
          </a:p>
          <a:p>
            <a:r>
              <a:rPr lang="en-US" sz="1200" dirty="0" smtClean="0">
                <a:solidFill>
                  <a:srgbClr val="C00000"/>
                </a:solidFill>
              </a:rPr>
              <a:t>The crosswalk can be made more specific for shorter-term projections by using less aggregation</a:t>
            </a:r>
            <a:endParaRPr lang="en-US" sz="1200"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sp>
        <p:nvSpPr>
          <p:cNvPr id="315395" name="Rectangle 3"/>
          <p:cNvSpPr>
            <a:spLocks noGrp="1" noChangeArrowheads="1"/>
          </p:cNvSpPr>
          <p:nvPr>
            <p:ph type="body" idx="1"/>
          </p:nvPr>
        </p:nvSpPr>
        <p:spPr/>
        <p:txBody>
          <a:bodyPr/>
          <a:lstStyle/>
          <a:p>
            <a:r>
              <a:rPr lang="en-US" i="1" dirty="0"/>
              <a:t>Step 3.</a:t>
            </a:r>
            <a:r>
              <a:rPr lang="en-US" dirty="0"/>
              <a:t> </a:t>
            </a:r>
            <a:r>
              <a:rPr lang="en-US" dirty="0" smtClean="0"/>
              <a:t>For each aggregated SCC</a:t>
            </a:r>
            <a:r>
              <a:rPr lang="en-US" dirty="0"/>
              <a:t>, multiplicative emission growth factors are calculated by dividing </a:t>
            </a:r>
            <a:r>
              <a:rPr lang="en-US" dirty="0" smtClean="0"/>
              <a:t>future-year emissions by base-year emissions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sp>
        <p:nvSpPr>
          <p:cNvPr id="316419" name="Rectangle 3"/>
          <p:cNvSpPr>
            <a:spLocks noGrp="1" noChangeArrowheads="1"/>
          </p:cNvSpPr>
          <p:nvPr>
            <p:ph type="body" idx="1"/>
          </p:nvPr>
        </p:nvSpPr>
        <p:spPr>
          <a:xfrm>
            <a:off x="685799" y="1231900"/>
            <a:ext cx="8303821" cy="5397500"/>
          </a:xfrm>
        </p:spPr>
        <p:txBody>
          <a:bodyPr/>
          <a:lstStyle/>
          <a:p>
            <a:r>
              <a:rPr lang="en-US" i="1" dirty="0"/>
              <a:t>Step 4.</a:t>
            </a:r>
            <a:r>
              <a:rPr lang="en-US" dirty="0"/>
              <a:t> Copies of the resulting </a:t>
            </a:r>
            <a:r>
              <a:rPr lang="en-US" dirty="0" smtClean="0"/>
              <a:t>growth factors are </a:t>
            </a:r>
            <a:r>
              <a:rPr lang="en-US" dirty="0"/>
              <a:t>made for </a:t>
            </a:r>
            <a:r>
              <a:rPr lang="en-US" dirty="0" smtClean="0"/>
              <a:t>each matching combination of:</a:t>
            </a:r>
          </a:p>
          <a:p>
            <a:pPr lvl="1"/>
            <a:r>
              <a:rPr lang="en-US" dirty="0" smtClean="0"/>
              <a:t>pollutant</a:t>
            </a:r>
          </a:p>
          <a:p>
            <a:pPr lvl="1"/>
            <a:r>
              <a:rPr lang="en-US" dirty="0" smtClean="0"/>
              <a:t>SCC</a:t>
            </a:r>
          </a:p>
          <a:p>
            <a:pPr lvl="1"/>
            <a:r>
              <a:rPr lang="en-US" dirty="0" smtClean="0"/>
              <a:t>state within </a:t>
            </a:r>
            <a:r>
              <a:rPr lang="en-US" dirty="0"/>
              <a:t>the </a:t>
            </a:r>
            <a:r>
              <a:rPr lang="en-US" dirty="0" smtClean="0"/>
              <a:t>region</a:t>
            </a:r>
          </a:p>
          <a:p>
            <a:pPr indent="0">
              <a:buNone/>
            </a:pPr>
            <a:r>
              <a:rPr lang="en-US" sz="3000" dirty="0" smtClean="0"/>
              <a:t>The resulting emissions growth factors are placed in a projection packet in a SMOKE growth-and-control file</a:t>
            </a:r>
            <a:endParaRPr lang="en-US" sz="3000" dirty="0"/>
          </a:p>
          <a:p>
            <a:endParaRPr lang="en-US" sz="7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sp>
        <p:nvSpPr>
          <p:cNvPr id="316419" name="Rectangle 3"/>
          <p:cNvSpPr>
            <a:spLocks noGrp="1" noChangeArrowheads="1"/>
          </p:cNvSpPr>
          <p:nvPr>
            <p:ph type="body" idx="1"/>
          </p:nvPr>
        </p:nvSpPr>
        <p:spPr>
          <a:xfrm>
            <a:off x="685799" y="1231900"/>
            <a:ext cx="8303821" cy="5397500"/>
          </a:xfrm>
        </p:spPr>
        <p:txBody>
          <a:bodyPr/>
          <a:lstStyle/>
          <a:p>
            <a:r>
              <a:rPr lang="en-US" i="1" dirty="0"/>
              <a:t>Step </a:t>
            </a:r>
            <a:r>
              <a:rPr lang="en-US" i="1" dirty="0" smtClean="0"/>
              <a:t>5.</a:t>
            </a:r>
            <a:r>
              <a:rPr lang="en-US" dirty="0" smtClean="0"/>
              <a:t> SMOKE is used to apply </a:t>
            </a:r>
            <a:r>
              <a:rPr lang="en-US" dirty="0"/>
              <a:t>the growth factors to the base-year inventory to develop </a:t>
            </a:r>
            <a:r>
              <a:rPr lang="en-US" dirty="0" smtClean="0"/>
              <a:t>a CMAQ-ready future-year inventory</a:t>
            </a:r>
          </a:p>
          <a:p>
            <a:pPr>
              <a:buFontTx/>
              <a:buNone/>
            </a:pPr>
            <a:endParaRPr lang="en-US" sz="2400" dirty="0" smtClean="0"/>
          </a:p>
          <a:p>
            <a:pPr>
              <a:buFontTx/>
              <a:buNone/>
            </a:pPr>
            <a:r>
              <a:rPr lang="en-US" sz="2400" dirty="0" smtClean="0"/>
              <a:t>Alternatively, these factors can be used within EPA’s </a:t>
            </a:r>
            <a:r>
              <a:rPr lang="en-US" sz="2400" dirty="0" err="1" smtClean="0"/>
              <a:t>CoST</a:t>
            </a:r>
            <a:r>
              <a:rPr lang="en-US" sz="2400" dirty="0" smtClean="0"/>
              <a:t> model to develop a projected emissions inventory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07366" y="2081096"/>
            <a:ext cx="4511615" cy="314864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6418"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sp>
        <p:nvSpPr>
          <p:cNvPr id="5" name="TextBox 4"/>
          <p:cNvSpPr txBox="1"/>
          <p:nvPr/>
        </p:nvSpPr>
        <p:spPr>
          <a:xfrm>
            <a:off x="1000664" y="1319842"/>
            <a:ext cx="7190815" cy="369332"/>
          </a:xfrm>
          <a:prstGeom prst="rect">
            <a:avLst/>
          </a:prstGeom>
          <a:noFill/>
        </p:spPr>
        <p:txBody>
          <a:bodyPr wrap="none" rtlCol="0">
            <a:spAutoFit/>
          </a:bodyPr>
          <a:lstStyle/>
          <a:p>
            <a:r>
              <a:rPr lang="en-US" dirty="0" smtClean="0"/>
              <a:t>Results for a baseline scenario, South Atlantic Census Division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05043" y="2522751"/>
            <a:ext cx="4238625" cy="2524125"/>
          </a:xfrm>
          <a:prstGeom prst="rect">
            <a:avLst/>
          </a:prstGeom>
          <a:noFill/>
          <a:ln w="9525">
            <a:noFill/>
            <a:miter lim="800000"/>
            <a:headEnd/>
            <a:tailEnd/>
          </a:ln>
        </p:spPr>
      </p:pic>
      <p:sp>
        <p:nvSpPr>
          <p:cNvPr id="7" name="TextBox 6"/>
          <p:cNvSpPr txBox="1"/>
          <p:nvPr/>
        </p:nvSpPr>
        <p:spPr>
          <a:xfrm>
            <a:off x="953274" y="2146859"/>
            <a:ext cx="3998736" cy="307777"/>
          </a:xfrm>
          <a:prstGeom prst="rect">
            <a:avLst/>
          </a:prstGeom>
          <a:noFill/>
        </p:spPr>
        <p:txBody>
          <a:bodyPr wrap="square" rtlCol="0">
            <a:spAutoFit/>
          </a:bodyPr>
          <a:lstStyle/>
          <a:p>
            <a:pPr algn="ctr"/>
            <a:r>
              <a:rPr lang="en-US" sz="1400" dirty="0" smtClean="0"/>
              <a:t>Regional growth factors – 2005 to 2055</a:t>
            </a:r>
            <a:endParaRPr lang="en-US" sz="1400" dirty="0"/>
          </a:p>
        </p:txBody>
      </p:sp>
      <p:pic>
        <p:nvPicPr>
          <p:cNvPr id="2051" name="Picture 3"/>
          <p:cNvPicPr>
            <a:picLocks noChangeAspect="1" noChangeArrowheads="1"/>
          </p:cNvPicPr>
          <p:nvPr/>
        </p:nvPicPr>
        <p:blipFill>
          <a:blip r:embed="rId3" cstate="print"/>
          <a:srcRect/>
          <a:stretch>
            <a:fillRect/>
          </a:stretch>
        </p:blipFill>
        <p:spPr bwMode="auto">
          <a:xfrm>
            <a:off x="5509035" y="2104210"/>
            <a:ext cx="1167802" cy="215487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727855" y="2078959"/>
            <a:ext cx="811624" cy="2219284"/>
          </a:xfrm>
          <a:prstGeom prst="rect">
            <a:avLst/>
          </a:prstGeom>
          <a:noFill/>
          <a:ln w="9525">
            <a:noFill/>
            <a:miter lim="800000"/>
            <a:headEnd/>
            <a:tailEnd/>
          </a:ln>
        </p:spPr>
      </p:pic>
      <p:sp>
        <p:nvSpPr>
          <p:cNvPr id="11" name="TextBox 10"/>
          <p:cNvSpPr txBox="1"/>
          <p:nvPr/>
        </p:nvSpPr>
        <p:spPr>
          <a:xfrm>
            <a:off x="5451895" y="1820170"/>
            <a:ext cx="2165230" cy="246221"/>
          </a:xfrm>
          <a:prstGeom prst="rect">
            <a:avLst/>
          </a:prstGeom>
          <a:noFill/>
        </p:spPr>
        <p:txBody>
          <a:bodyPr wrap="square" rtlCol="0">
            <a:spAutoFit/>
          </a:bodyPr>
          <a:lstStyle/>
          <a:p>
            <a:r>
              <a:rPr lang="en-US" sz="1000" dirty="0" smtClean="0"/>
              <a:t>Changes in daily NOx emissions</a:t>
            </a:r>
            <a:endParaRPr lang="en-US" sz="1000" dirty="0"/>
          </a:p>
        </p:txBody>
      </p:sp>
      <p:pic>
        <p:nvPicPr>
          <p:cNvPr id="2053" name="Picture 5"/>
          <p:cNvPicPr>
            <a:picLocks noChangeAspect="1" noChangeArrowheads="1"/>
          </p:cNvPicPr>
          <p:nvPr/>
        </p:nvPicPr>
        <p:blipFill>
          <a:blip r:embed="rId5" cstate="print"/>
          <a:srcRect/>
          <a:stretch>
            <a:fillRect/>
          </a:stretch>
        </p:blipFill>
        <p:spPr bwMode="auto">
          <a:xfrm>
            <a:off x="5494756" y="4593385"/>
            <a:ext cx="1201386" cy="2126591"/>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728515" y="4570472"/>
            <a:ext cx="776466" cy="2167893"/>
          </a:xfrm>
          <a:prstGeom prst="rect">
            <a:avLst/>
          </a:prstGeom>
          <a:noFill/>
          <a:ln w="9525">
            <a:noFill/>
            <a:miter lim="800000"/>
            <a:headEnd/>
            <a:tailEnd/>
          </a:ln>
        </p:spPr>
      </p:pic>
      <p:sp>
        <p:nvSpPr>
          <p:cNvPr id="14" name="TextBox 13"/>
          <p:cNvSpPr txBox="1"/>
          <p:nvPr/>
        </p:nvSpPr>
        <p:spPr>
          <a:xfrm>
            <a:off x="5408762" y="4327581"/>
            <a:ext cx="2205488" cy="246221"/>
          </a:xfrm>
          <a:prstGeom prst="rect">
            <a:avLst/>
          </a:prstGeom>
          <a:noFill/>
        </p:spPr>
        <p:txBody>
          <a:bodyPr wrap="square" rtlCol="0">
            <a:spAutoFit/>
          </a:bodyPr>
          <a:lstStyle/>
          <a:p>
            <a:r>
              <a:rPr lang="en-US" sz="1000" dirty="0" smtClean="0"/>
              <a:t>Changes in daily PM</a:t>
            </a:r>
            <a:r>
              <a:rPr lang="en-US" sz="1000" baseline="-25000" dirty="0" smtClean="0"/>
              <a:t>10</a:t>
            </a:r>
            <a:r>
              <a:rPr lang="en-US" sz="1000" dirty="0" smtClean="0"/>
              <a:t> emissions</a:t>
            </a:r>
            <a:endParaRPr lang="en-US" sz="1000" dirty="0"/>
          </a:p>
        </p:txBody>
      </p:sp>
      <p:sp>
        <p:nvSpPr>
          <p:cNvPr id="13" name="TextBox 12"/>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5" name="Content Placeholder 4"/>
          <p:cNvSpPr>
            <a:spLocks noGrp="1"/>
          </p:cNvSpPr>
          <p:nvPr>
            <p:ph idx="1"/>
          </p:nvPr>
        </p:nvSpPr>
        <p:spPr>
          <a:xfrm>
            <a:off x="507671" y="1481281"/>
            <a:ext cx="7603176" cy="4788889"/>
          </a:xfrm>
        </p:spPr>
        <p:txBody>
          <a:bodyPr/>
          <a:lstStyle/>
          <a:p>
            <a:pPr>
              <a:defRPr/>
            </a:pPr>
            <a:r>
              <a:rPr lang="en-US" sz="2000" dirty="0" smtClean="0"/>
              <a:t>Abbreviations are defined in the extra slides at the end of the presentation</a:t>
            </a:r>
          </a:p>
          <a:p>
            <a:pPr>
              <a:defRPr/>
            </a:pPr>
            <a:r>
              <a:rPr lang="en-US" sz="2000" dirty="0" smtClean="0"/>
              <a:t>Results are provided for illustrative purposes only</a:t>
            </a:r>
          </a:p>
          <a:p>
            <a:pPr>
              <a:defRPr/>
            </a:pPr>
            <a:r>
              <a:rPr lang="en-US" sz="2000" dirty="0" smtClean="0"/>
              <a:t>DISCLAIMER: </a:t>
            </a:r>
          </a:p>
          <a:p>
            <a:pPr lvl="1">
              <a:buNone/>
              <a:defRPr/>
            </a:pPr>
            <a:r>
              <a:rPr lang="en-US" sz="1800" dirty="0" smtClean="0"/>
              <a:t>     The views expressed in this presentation are those of the authors and do not necessarily reflect the views or policies of the U.S. Environmental Protection Agency or the University of Colorado</a:t>
            </a:r>
          </a:p>
          <a:p>
            <a:pPr>
              <a:defRPr/>
            </a:pPr>
            <a:endParaRPr lang="en-US" sz="2000" dirty="0" smtClean="0"/>
          </a:p>
          <a:p>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0"/>
            <a:ext cx="9144000" cy="914400"/>
          </a:xfrm>
        </p:spPr>
        <p:txBody>
          <a:bodyPr/>
          <a:lstStyle/>
          <a:p>
            <a:r>
              <a:rPr lang="en-US" sz="3200" dirty="0" smtClean="0"/>
              <a:t>Generating CMAQ-ready future emissions</a:t>
            </a:r>
            <a:endParaRPr lang="en-US" sz="3200" dirty="0"/>
          </a:p>
        </p:txBody>
      </p:sp>
      <p:sp>
        <p:nvSpPr>
          <p:cNvPr id="322563" name="Rectangle 3"/>
          <p:cNvSpPr>
            <a:spLocks noGrp="1" noChangeArrowheads="1"/>
          </p:cNvSpPr>
          <p:nvPr>
            <p:ph type="body" idx="1"/>
          </p:nvPr>
        </p:nvSpPr>
        <p:spPr/>
        <p:txBody>
          <a:bodyPr/>
          <a:lstStyle/>
          <a:p>
            <a:pPr>
              <a:buNone/>
            </a:pPr>
            <a:r>
              <a:rPr lang="en-US" dirty="0" smtClean="0"/>
              <a:t>Important considerations:</a:t>
            </a:r>
          </a:p>
          <a:p>
            <a:r>
              <a:rPr lang="en-US" sz="2400" dirty="0" smtClean="0"/>
              <a:t>How </a:t>
            </a:r>
            <a:r>
              <a:rPr lang="en-US" sz="2400" dirty="0"/>
              <a:t>do you apply growth factors to a technology that </a:t>
            </a:r>
            <a:r>
              <a:rPr lang="en-US" sz="2400" dirty="0" smtClean="0"/>
              <a:t>does not </a:t>
            </a:r>
            <a:r>
              <a:rPr lang="en-US" sz="2400" dirty="0"/>
              <a:t>exist in the base year?</a:t>
            </a:r>
          </a:p>
          <a:p>
            <a:r>
              <a:rPr lang="en-US" sz="2400" dirty="0"/>
              <a:t>How do you site new emission sources?</a:t>
            </a:r>
          </a:p>
          <a:p>
            <a:endParaRPr lang="en-US" sz="2400" dirty="0"/>
          </a:p>
          <a:p>
            <a:pPr>
              <a:buFontTx/>
              <a:buNone/>
            </a:pPr>
            <a:r>
              <a:rPr lang="en-US" sz="2400" dirty="0" smtClean="0"/>
              <a:t>We address </a:t>
            </a:r>
            <a:r>
              <a:rPr lang="en-US" sz="2400" dirty="0"/>
              <a:t>these </a:t>
            </a:r>
            <a:r>
              <a:rPr lang="en-US" sz="2400" dirty="0" smtClean="0"/>
              <a:t>issues by </a:t>
            </a:r>
            <a:r>
              <a:rPr lang="en-US" sz="2400" dirty="0"/>
              <a:t>interpreting MARKAL-projected changes as </a:t>
            </a:r>
            <a:r>
              <a:rPr lang="en-US" sz="2400" dirty="0" smtClean="0"/>
              <a:t>long-term trends</a:t>
            </a:r>
            <a:r>
              <a:rPr lang="en-US" sz="2400" dirty="0"/>
              <a:t>, not source-specific changes</a:t>
            </a:r>
          </a:p>
          <a:p>
            <a:pPr>
              <a:buNone/>
            </a:pPr>
            <a:r>
              <a:rPr lang="en-US" sz="2400" dirty="0" smtClean="0"/>
              <a:t>Aggregating </a:t>
            </a:r>
            <a:r>
              <a:rPr lang="en-US" sz="2400" dirty="0"/>
              <a:t>by </a:t>
            </a:r>
            <a:r>
              <a:rPr lang="en-US" sz="2400" dirty="0" smtClean="0"/>
              <a:t>SCC allows us to capture trends by emission category, with the assumptions that (</a:t>
            </a:r>
            <a:r>
              <a:rPr lang="en-US" sz="2400" dirty="0" err="1" smtClean="0"/>
              <a:t>i</a:t>
            </a:r>
            <a:r>
              <a:rPr lang="en-US" sz="2400" dirty="0" smtClean="0"/>
              <a:t>) all sources in a category will follow the trend of that category, and (ii) new sources in the category will be co-sited with existing sources </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30388"/>
            <a:ext cx="7772400" cy="1500187"/>
          </a:xfrm>
        </p:spPr>
        <p:txBody>
          <a:bodyPr anchor="ctr"/>
          <a:lstStyle/>
          <a:p>
            <a:pPr algn="ctr"/>
            <a:r>
              <a:rPr lang="en-US" sz="4400" dirty="0" smtClean="0"/>
              <a:t>Part 3. On the horizon: GLIMPSE</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0"/>
            <a:ext cx="8229600" cy="1143000"/>
          </a:xfrm>
        </p:spPr>
        <p:txBody>
          <a:bodyPr/>
          <a:lstStyle/>
          <a:p>
            <a:r>
              <a:rPr lang="en-US" sz="5400" b="1" dirty="0" smtClean="0"/>
              <a:t>What is GLIMPSE?</a:t>
            </a:r>
            <a:endParaRPr lang="en-US" b="1" dirty="0"/>
          </a:p>
        </p:txBody>
      </p:sp>
      <p:sp>
        <p:nvSpPr>
          <p:cNvPr id="3" name="Rectangle 2"/>
          <p:cNvSpPr>
            <a:spLocks noGrp="1"/>
          </p:cNvSpPr>
          <p:nvPr>
            <p:ph sz="quarter" idx="1"/>
          </p:nvPr>
        </p:nvSpPr>
        <p:spPr>
          <a:xfrm>
            <a:off x="3505200" y="1420475"/>
            <a:ext cx="5638800" cy="5257800"/>
          </a:xfrm>
        </p:spPr>
        <p:txBody>
          <a:bodyPr>
            <a:normAutofit fontScale="77500" lnSpcReduction="20000"/>
          </a:bodyPr>
          <a:lstStyle/>
          <a:p>
            <a:pPr marL="320040" lvl="0" indent="-320040">
              <a:lnSpc>
                <a:spcPct val="90000"/>
              </a:lnSpc>
              <a:spcBef>
                <a:spcPts val="700"/>
              </a:spcBef>
              <a:buClr>
                <a:schemeClr val="accent2"/>
              </a:buClr>
              <a:buSzPct val="60000"/>
              <a:buNone/>
              <a:defRPr/>
            </a:pPr>
            <a:r>
              <a:rPr lang="en-US" i="1" dirty="0" smtClean="0"/>
              <a:t>Goals:</a:t>
            </a:r>
          </a:p>
          <a:p>
            <a:pPr lvl="1"/>
            <a:r>
              <a:rPr lang="en-US" dirty="0" smtClean="0"/>
              <a:t>Screening tool for simultaneous analysis of climate change (radiative forcing) and air quality/health effects of GHGs and short-lived pollutant species</a:t>
            </a:r>
          </a:p>
          <a:p>
            <a:pPr lvl="1"/>
            <a:r>
              <a:rPr lang="en-US" dirty="0" smtClean="0"/>
              <a:t>Rapidly consider tradeoffs between the environmental and climate impacts with mitigation options and costs</a:t>
            </a:r>
          </a:p>
          <a:p>
            <a:pPr lvl="1">
              <a:buNone/>
            </a:pPr>
            <a:endParaRPr lang="en-US" dirty="0" smtClean="0"/>
          </a:p>
          <a:p>
            <a:pPr>
              <a:buNone/>
            </a:pPr>
            <a:r>
              <a:rPr lang="en-US" i="1" dirty="0" smtClean="0"/>
              <a:t>Framework links economic and atmospheric models: </a:t>
            </a:r>
          </a:p>
          <a:p>
            <a:pPr lvl="1"/>
            <a:r>
              <a:rPr lang="en-US" dirty="0" smtClean="0"/>
              <a:t>Energy use and production market model of emissions growth and mitigation using </a:t>
            </a:r>
            <a:r>
              <a:rPr lang="en-US" b="1" dirty="0" smtClean="0"/>
              <a:t>MARKAL </a:t>
            </a:r>
          </a:p>
          <a:p>
            <a:pPr lvl="1"/>
            <a:r>
              <a:rPr lang="en-US" b="1" dirty="0" smtClean="0"/>
              <a:t>GEOS-Chem/LIDORT Adjoint model </a:t>
            </a:r>
            <a:r>
              <a:rPr lang="en-US" dirty="0" smtClean="0"/>
              <a:t>for determining the radiative forcing impacts and air quality effects of spatial emissions of SLCFs</a:t>
            </a:r>
          </a:p>
        </p:txBody>
      </p:sp>
      <p:sp>
        <p:nvSpPr>
          <p:cNvPr id="5" name="Rectangle 4"/>
          <p:cNvSpPr/>
          <p:nvPr/>
        </p:nvSpPr>
        <p:spPr>
          <a:xfrm>
            <a:off x="228600" y="1404250"/>
            <a:ext cx="3200400" cy="3345531"/>
          </a:xfrm>
          <a:prstGeom prst="rect">
            <a:avLst/>
          </a:prstGeom>
          <a:solidFill>
            <a:schemeClr val="tx2">
              <a:lumMod val="20000"/>
              <a:lumOff val="80000"/>
            </a:schemeClr>
          </a:solidFill>
        </p:spPr>
        <p:txBody>
          <a:bodyPr wrap="square">
            <a:spAutoFit/>
          </a:bodyPr>
          <a:lstStyle/>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G</a:t>
            </a:r>
            <a:r>
              <a:rPr lang="en-US" b="1" dirty="0" smtClean="0">
                <a:solidFill>
                  <a:schemeClr val="tx2"/>
                </a:solidFill>
                <a:latin typeface="Arial Narrow" pitchFamily="34" charset="0"/>
              </a:rPr>
              <a:t>EOS-Chem </a:t>
            </a:r>
            <a:r>
              <a:rPr lang="en-US" b="1" dirty="0" err="1" smtClean="0">
                <a:solidFill>
                  <a:schemeClr val="tx2"/>
                </a:solidFill>
                <a:latin typeface="Arial Narrow" pitchFamily="34" charset="0"/>
              </a:rPr>
              <a:t>Adjoint</a:t>
            </a:r>
            <a:r>
              <a:rPr lang="en-US" b="1" dirty="0" smtClean="0">
                <a:solidFill>
                  <a:schemeClr val="tx2"/>
                </a:solidFill>
                <a:latin typeface="Arial Narrow" pitchFamily="34" charset="0"/>
              </a:rPr>
              <a:t> </a:t>
            </a:r>
          </a:p>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L</a:t>
            </a:r>
            <a:r>
              <a:rPr lang="en-US" b="1" dirty="0" smtClean="0">
                <a:solidFill>
                  <a:schemeClr val="tx2"/>
                </a:solidFill>
                <a:latin typeface="Arial Narrow" pitchFamily="34" charset="0"/>
              </a:rPr>
              <a:t>IDORT radiative transfer model</a:t>
            </a:r>
          </a:p>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I</a:t>
            </a:r>
            <a:r>
              <a:rPr lang="en-US" b="1" dirty="0" smtClean="0">
                <a:solidFill>
                  <a:schemeClr val="tx2"/>
                </a:solidFill>
                <a:latin typeface="Arial Narrow" pitchFamily="34" charset="0"/>
              </a:rPr>
              <a:t>ntegrated with</a:t>
            </a:r>
          </a:p>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M</a:t>
            </a:r>
            <a:r>
              <a:rPr lang="en-US" b="1" dirty="0" smtClean="0">
                <a:solidFill>
                  <a:schemeClr val="tx2"/>
                </a:solidFill>
                <a:latin typeface="Arial Narrow" pitchFamily="34" charset="0"/>
              </a:rPr>
              <a:t>ARKAL for the </a:t>
            </a:r>
          </a:p>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P</a:t>
            </a:r>
            <a:r>
              <a:rPr lang="en-US" b="1" dirty="0" smtClean="0">
                <a:solidFill>
                  <a:schemeClr val="tx2"/>
                </a:solidFill>
                <a:latin typeface="Arial Narrow" pitchFamily="34" charset="0"/>
              </a:rPr>
              <a:t>urpose of </a:t>
            </a:r>
          </a:p>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S</a:t>
            </a:r>
            <a:r>
              <a:rPr lang="en-US" b="1" dirty="0" smtClean="0">
                <a:solidFill>
                  <a:schemeClr val="tx2"/>
                </a:solidFill>
                <a:latin typeface="Arial Narrow" pitchFamily="34" charset="0"/>
              </a:rPr>
              <a:t>cenario</a:t>
            </a:r>
          </a:p>
          <a:p>
            <a:pPr marL="320040" lvl="0" indent="-320040">
              <a:lnSpc>
                <a:spcPct val="90000"/>
              </a:lnSpc>
              <a:spcBef>
                <a:spcPts val="700"/>
              </a:spcBef>
              <a:buClr>
                <a:schemeClr val="accent2"/>
              </a:buClr>
              <a:buSzPct val="60000"/>
              <a:buNone/>
              <a:defRPr/>
            </a:pPr>
            <a:r>
              <a:rPr lang="en-US" sz="2800" b="1" dirty="0" smtClean="0">
                <a:solidFill>
                  <a:schemeClr val="tx2"/>
                </a:solidFill>
                <a:latin typeface="Arial Narrow" pitchFamily="34" charset="0"/>
              </a:rPr>
              <a:t>E</a:t>
            </a:r>
            <a:r>
              <a:rPr lang="en-US" b="1" dirty="0" smtClean="0">
                <a:solidFill>
                  <a:schemeClr val="tx2"/>
                </a:solidFill>
                <a:latin typeface="Arial Narrow" pitchFamily="34" charset="0"/>
              </a:rPr>
              <a:t>xploration </a:t>
            </a:r>
          </a:p>
        </p:txBody>
      </p:sp>
      <p:sp>
        <p:nvSpPr>
          <p:cNvPr id="6" name="TextBox 5"/>
          <p:cNvSpPr txBox="1"/>
          <p:nvPr/>
        </p:nvSpPr>
        <p:spPr>
          <a:xfrm>
            <a:off x="228601" y="4909450"/>
            <a:ext cx="3200400" cy="1169551"/>
          </a:xfrm>
          <a:prstGeom prst="rect">
            <a:avLst/>
          </a:prstGeom>
          <a:solidFill>
            <a:schemeClr val="accent2">
              <a:lumMod val="40000"/>
              <a:lumOff val="60000"/>
            </a:schemeClr>
          </a:solidFill>
        </p:spPr>
        <p:txBody>
          <a:bodyPr wrap="square" rtlCol="0">
            <a:spAutoFit/>
          </a:bodyPr>
          <a:lstStyle/>
          <a:p>
            <a:r>
              <a:rPr lang="en-US" sz="1400" b="1" dirty="0" smtClean="0"/>
              <a:t>Collaborators:</a:t>
            </a:r>
          </a:p>
          <a:p>
            <a:r>
              <a:rPr lang="en-US" sz="1400" dirty="0" smtClean="0"/>
              <a:t>Rob </a:t>
            </a:r>
            <a:r>
              <a:rPr lang="en-US" sz="1400" dirty="0" err="1" smtClean="0"/>
              <a:t>Pinder</a:t>
            </a:r>
            <a:r>
              <a:rPr lang="en-US" sz="1400" dirty="0" smtClean="0"/>
              <a:t> (EPA/ORD/NERL)</a:t>
            </a:r>
          </a:p>
          <a:p>
            <a:r>
              <a:rPr lang="en-US" sz="1400" dirty="0" err="1" smtClean="0"/>
              <a:t>Farhan</a:t>
            </a:r>
            <a:r>
              <a:rPr lang="en-US" sz="1400" dirty="0" smtClean="0"/>
              <a:t> </a:t>
            </a:r>
            <a:r>
              <a:rPr lang="en-US" sz="1400" dirty="0" err="1" smtClean="0"/>
              <a:t>Akhtar</a:t>
            </a:r>
            <a:r>
              <a:rPr lang="en-US" sz="1400" dirty="0" smtClean="0"/>
              <a:t> (EPA/ORD/NERL)</a:t>
            </a:r>
          </a:p>
          <a:p>
            <a:r>
              <a:rPr lang="en-US" sz="1400" dirty="0" err="1" smtClean="0"/>
              <a:t>Daven</a:t>
            </a:r>
            <a:r>
              <a:rPr lang="en-US" sz="1400" dirty="0" smtClean="0"/>
              <a:t> </a:t>
            </a:r>
            <a:r>
              <a:rPr lang="en-US" sz="1400" dirty="0" err="1" smtClean="0"/>
              <a:t>Henze</a:t>
            </a:r>
            <a:r>
              <a:rPr lang="en-US" sz="1400" dirty="0" smtClean="0"/>
              <a:t> (Univ. of Colorado)</a:t>
            </a:r>
          </a:p>
          <a:p>
            <a:r>
              <a:rPr lang="en-US" sz="1400" dirty="0" smtClean="0"/>
              <a:t>Dan Loughlin (EPA/ORD/NRMRL)</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to MARKAL</a:t>
            </a:r>
            <a:endParaRPr lang="en-US" dirty="0"/>
          </a:p>
        </p:txBody>
      </p:sp>
      <p:sp>
        <p:nvSpPr>
          <p:cNvPr id="4" name="Content Placeholder 3"/>
          <p:cNvSpPr>
            <a:spLocks noGrp="1"/>
          </p:cNvSpPr>
          <p:nvPr>
            <p:ph idx="1"/>
          </p:nvPr>
        </p:nvSpPr>
        <p:spPr>
          <a:xfrm>
            <a:off x="522513" y="1231900"/>
            <a:ext cx="8419605" cy="5397500"/>
          </a:xfrm>
        </p:spPr>
        <p:txBody>
          <a:bodyPr/>
          <a:lstStyle/>
          <a:p>
            <a:pPr>
              <a:buNone/>
            </a:pPr>
            <a:r>
              <a:rPr lang="en-US" dirty="0" smtClean="0"/>
              <a:t>Added 20- and 100-year global warming potentials</a:t>
            </a:r>
          </a:p>
          <a:p>
            <a:pPr lvl="1">
              <a:buNone/>
            </a:pPr>
            <a:r>
              <a:rPr lang="en-US" dirty="0" smtClean="0"/>
              <a:t>for CO</a:t>
            </a:r>
            <a:r>
              <a:rPr lang="en-US" baseline="-25000" dirty="0" smtClean="0"/>
              <a:t>2</a:t>
            </a:r>
            <a:r>
              <a:rPr lang="en-US" dirty="0" smtClean="0"/>
              <a:t>, NO</a:t>
            </a:r>
            <a:r>
              <a:rPr lang="en-US" baseline="-25000" dirty="0" smtClean="0"/>
              <a:t>x</a:t>
            </a:r>
            <a:r>
              <a:rPr lang="en-US" dirty="0" smtClean="0"/>
              <a:t>, SO</a:t>
            </a:r>
            <a:r>
              <a:rPr lang="en-US" baseline="-25000" dirty="0" smtClean="0"/>
              <a:t>2</a:t>
            </a:r>
            <a:r>
              <a:rPr lang="en-US" dirty="0" smtClean="0"/>
              <a:t>, VOC, CO, BC, OC, CH</a:t>
            </a:r>
            <a:r>
              <a:rPr lang="en-US" baseline="-25000" dirty="0" smtClean="0"/>
              <a:t>4</a:t>
            </a:r>
            <a:r>
              <a:rPr lang="en-US" dirty="0" smtClean="0"/>
              <a:t> and N</a:t>
            </a:r>
            <a:r>
              <a:rPr lang="en-US" baseline="-25000" dirty="0" smtClean="0"/>
              <a:t>2</a:t>
            </a:r>
            <a:r>
              <a:rPr lang="en-US" dirty="0" smtClean="0"/>
              <a:t>O</a:t>
            </a:r>
          </a:p>
          <a:p>
            <a:pPr marL="342900" lvl="1" indent="-342900">
              <a:buNone/>
            </a:pPr>
            <a:endParaRPr lang="en-US" sz="2800" dirty="0" smtClean="0">
              <a:ea typeface="+mn-ea"/>
              <a:cs typeface="+mn-cs"/>
            </a:endParaRPr>
          </a:p>
          <a:p>
            <a:pPr>
              <a:buNone/>
            </a:pPr>
            <a:r>
              <a:rPr lang="en-US" dirty="0" smtClean="0"/>
              <a:t>Added regional direct radiative forcing factors </a:t>
            </a:r>
          </a:p>
          <a:p>
            <a:pPr lvl="1">
              <a:buNone/>
            </a:pPr>
            <a:r>
              <a:rPr lang="en-US" dirty="0" smtClean="0"/>
              <a:t>for SO</a:t>
            </a:r>
            <a:r>
              <a:rPr lang="en-US" baseline="-25000" dirty="0" smtClean="0"/>
              <a:t>2</a:t>
            </a:r>
            <a:r>
              <a:rPr lang="en-US" dirty="0" smtClean="0"/>
              <a:t>, BC and OC</a:t>
            </a:r>
          </a:p>
          <a:p>
            <a:pPr>
              <a:buNone/>
            </a:pPr>
            <a:endParaRPr lang="en-US" dirty="0" smtClean="0"/>
          </a:p>
          <a:p>
            <a:pPr>
              <a:buNone/>
            </a:pPr>
            <a:r>
              <a:rPr lang="en-US" dirty="0" smtClean="0"/>
              <a:t>To do:</a:t>
            </a:r>
          </a:p>
          <a:p>
            <a:pPr lvl="1">
              <a:buNone/>
            </a:pPr>
            <a:r>
              <a:rPr lang="en-US" dirty="0" smtClean="0"/>
              <a:t>- Add air quality impact factors from CMAQ </a:t>
            </a:r>
            <a:r>
              <a:rPr lang="en-US" dirty="0" err="1" smtClean="0"/>
              <a:t>adjoint</a:t>
            </a:r>
            <a:endParaRPr lang="en-US" dirty="0" smtClean="0"/>
          </a:p>
          <a:p>
            <a:pPr lvl="1">
              <a:buNone/>
            </a:pPr>
            <a:r>
              <a:rPr lang="en-US" dirty="0" smtClean="0"/>
              <a:t>- Add health impact factors</a:t>
            </a:r>
          </a:p>
          <a:p>
            <a:pPr marL="342900" lvl="1" indent="-342900">
              <a:buNone/>
            </a:pPr>
            <a:endParaRPr lang="en-US" sz="2800" dirty="0" smtClean="0">
              <a:ea typeface="+mn-ea"/>
              <a:cs typeface="+mn-cs"/>
            </a:endParaRPr>
          </a:p>
          <a:p>
            <a:pPr marL="342900" lvl="1" indent="-342900">
              <a:buNone/>
            </a:pPr>
            <a:endParaRPr lang="en-US" sz="2800" dirty="0" smtClean="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Example application of GLIMPSE</a:t>
            </a:r>
            <a:endParaRPr lang="en-US" dirty="0"/>
          </a:p>
        </p:txBody>
      </p:sp>
      <p:sp>
        <p:nvSpPr>
          <p:cNvPr id="6" name="TextBox 5"/>
          <p:cNvSpPr txBox="1"/>
          <p:nvPr/>
        </p:nvSpPr>
        <p:spPr>
          <a:xfrm>
            <a:off x="3658128" y="1219200"/>
            <a:ext cx="1811714" cy="369332"/>
          </a:xfrm>
          <a:prstGeom prst="rect">
            <a:avLst/>
          </a:prstGeom>
          <a:noFill/>
        </p:spPr>
        <p:txBody>
          <a:bodyPr wrap="none" rtlCol="0">
            <a:spAutoFit/>
          </a:bodyPr>
          <a:lstStyle/>
          <a:p>
            <a:r>
              <a:rPr lang="en-US" dirty="0" smtClean="0"/>
              <a:t>Baseline scenario</a:t>
            </a:r>
            <a:endParaRPr lang="en-US" dirty="0"/>
          </a:p>
        </p:txBody>
      </p:sp>
      <p:graphicFrame>
        <p:nvGraphicFramePr>
          <p:cNvPr id="7" name="Chart 6"/>
          <p:cNvGraphicFramePr>
            <a:graphicFrameLocks noGrp="1"/>
          </p:cNvGraphicFramePr>
          <p:nvPr/>
        </p:nvGraphicFramePr>
        <p:xfrm>
          <a:off x="990600" y="1676400"/>
          <a:ext cx="72263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16310" y="6488668"/>
            <a:ext cx="6911379" cy="369332"/>
          </a:xfrm>
          <a:prstGeom prst="rect">
            <a:avLst/>
          </a:prstGeom>
          <a:noFill/>
        </p:spPr>
        <p:txBody>
          <a:bodyPr wrap="none" rtlCol="0">
            <a:spAutoFit/>
          </a:bodyPr>
          <a:lstStyle/>
          <a:p>
            <a:pPr algn="ctr"/>
            <a:r>
              <a:rPr lang="en-US" dirty="0" smtClean="0"/>
              <a:t>Regulated pollutants decrease relative to 2010. Others tend to increase.</a:t>
            </a:r>
            <a:endParaRPr lang="en-US" dirty="0"/>
          </a:p>
        </p:txBody>
      </p:sp>
      <p:sp>
        <p:nvSpPr>
          <p:cNvPr id="8" name="TextBox 7"/>
          <p:cNvSpPr txBox="1"/>
          <p:nvPr/>
        </p:nvSpPr>
        <p:spPr>
          <a:xfrm>
            <a:off x="7772400" y="3429000"/>
            <a:ext cx="228600" cy="169277"/>
          </a:xfrm>
          <a:prstGeom prst="rect">
            <a:avLst/>
          </a:prstGeom>
          <a:solidFill>
            <a:schemeClr val="bg1"/>
          </a:solidFill>
        </p:spPr>
        <p:txBody>
          <a:bodyPr wrap="square" lIns="18288" tIns="0" rIns="0" bIns="0" rtlCol="0">
            <a:spAutoFit/>
          </a:bodyPr>
          <a:lstStyle/>
          <a:p>
            <a:r>
              <a:rPr lang="en-US" sz="1100" dirty="0" smtClean="0"/>
              <a:t>CO</a:t>
            </a:r>
            <a:endParaRPr lang="en-US" sz="1100" dirty="0"/>
          </a:p>
        </p:txBody>
      </p:sp>
      <p:sp>
        <p:nvSpPr>
          <p:cNvPr id="9" name="TextBox 8"/>
          <p:cNvSpPr txBox="1"/>
          <p:nvPr/>
        </p:nvSpPr>
        <p:spPr>
          <a:xfrm>
            <a:off x="0" y="1045000"/>
            <a:ext cx="1715534" cy="307777"/>
          </a:xfrm>
          <a:prstGeom prst="rect">
            <a:avLst/>
          </a:prstGeom>
          <a:noFill/>
        </p:spPr>
        <p:txBody>
          <a:bodyPr wrap="none" rtlCol="0">
            <a:spAutoFit/>
          </a:bodyPr>
          <a:lstStyle/>
          <a:p>
            <a:r>
              <a:rPr lang="en-US" sz="1400" dirty="0" smtClean="0">
                <a:solidFill>
                  <a:srgbClr val="FF0000"/>
                </a:solidFill>
              </a:rPr>
              <a:t>Illustrative results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Example application of GLIMPSE</a:t>
            </a:r>
            <a:endParaRPr lang="en-US" dirty="0"/>
          </a:p>
        </p:txBody>
      </p:sp>
      <p:sp>
        <p:nvSpPr>
          <p:cNvPr id="6" name="TextBox 5"/>
          <p:cNvSpPr txBox="1"/>
          <p:nvPr/>
        </p:nvSpPr>
        <p:spPr>
          <a:xfrm>
            <a:off x="3556465" y="1219200"/>
            <a:ext cx="2031069" cy="369332"/>
          </a:xfrm>
          <a:prstGeom prst="rect">
            <a:avLst/>
          </a:prstGeom>
          <a:noFill/>
        </p:spPr>
        <p:txBody>
          <a:bodyPr wrap="none" rtlCol="0">
            <a:spAutoFit/>
          </a:bodyPr>
          <a:lstStyle/>
          <a:p>
            <a:r>
              <a:rPr lang="en-US" dirty="0" smtClean="0"/>
              <a:t>CO</a:t>
            </a:r>
            <a:r>
              <a:rPr lang="en-US" baseline="-25000" dirty="0" smtClean="0"/>
              <a:t>2</a:t>
            </a:r>
            <a:r>
              <a:rPr lang="en-US" dirty="0" smtClean="0"/>
              <a:t> policy scenario</a:t>
            </a:r>
            <a:endParaRPr lang="en-US" dirty="0"/>
          </a:p>
        </p:txBody>
      </p:sp>
      <p:graphicFrame>
        <p:nvGraphicFramePr>
          <p:cNvPr id="5" name="Chart 4"/>
          <p:cNvGraphicFramePr>
            <a:graphicFrameLocks noGrp="1"/>
          </p:cNvGraphicFramePr>
          <p:nvPr/>
        </p:nvGraphicFramePr>
        <p:xfrm>
          <a:off x="990600" y="1676400"/>
          <a:ext cx="7239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234772" y="6488668"/>
            <a:ext cx="7733207" cy="369332"/>
          </a:xfrm>
          <a:prstGeom prst="rect">
            <a:avLst/>
          </a:prstGeom>
          <a:noFill/>
        </p:spPr>
        <p:txBody>
          <a:bodyPr wrap="none" rtlCol="0">
            <a:spAutoFit/>
          </a:bodyPr>
          <a:lstStyle/>
          <a:p>
            <a:r>
              <a:rPr lang="en-US" dirty="0" smtClean="0"/>
              <a:t>Different species react differently to the application of the CO</a:t>
            </a:r>
            <a:r>
              <a:rPr lang="en-US" baseline="-25000" dirty="0" smtClean="0"/>
              <a:t>2</a:t>
            </a:r>
            <a:r>
              <a:rPr lang="en-US" dirty="0" smtClean="0"/>
              <a:t> policy</a:t>
            </a:r>
            <a:endParaRPr lang="en-US" dirty="0"/>
          </a:p>
        </p:txBody>
      </p:sp>
      <p:sp>
        <p:nvSpPr>
          <p:cNvPr id="15" name="TextBox 14"/>
          <p:cNvSpPr txBox="1"/>
          <p:nvPr/>
        </p:nvSpPr>
        <p:spPr>
          <a:xfrm>
            <a:off x="7772400" y="3429000"/>
            <a:ext cx="228600" cy="169277"/>
          </a:xfrm>
          <a:prstGeom prst="rect">
            <a:avLst/>
          </a:prstGeom>
          <a:solidFill>
            <a:schemeClr val="bg1"/>
          </a:solidFill>
        </p:spPr>
        <p:txBody>
          <a:bodyPr wrap="square" lIns="18288" tIns="0" rIns="0" bIns="0" rtlCol="0">
            <a:spAutoFit/>
          </a:bodyPr>
          <a:lstStyle/>
          <a:p>
            <a:r>
              <a:rPr lang="en-US" sz="1100" dirty="0" smtClean="0"/>
              <a:t>CO</a:t>
            </a:r>
            <a:endParaRPr lang="en-US" sz="1100" dirty="0"/>
          </a:p>
        </p:txBody>
      </p:sp>
      <p:sp>
        <p:nvSpPr>
          <p:cNvPr id="19" name="TextBox 18"/>
          <p:cNvSpPr txBox="1"/>
          <p:nvPr/>
        </p:nvSpPr>
        <p:spPr>
          <a:xfrm>
            <a:off x="0" y="1045000"/>
            <a:ext cx="1549783" cy="307777"/>
          </a:xfrm>
          <a:prstGeom prst="rect">
            <a:avLst/>
          </a:prstGeom>
          <a:noFill/>
        </p:spPr>
        <p:txBody>
          <a:bodyPr wrap="none" rtlCol="0">
            <a:spAutoFit/>
          </a:bodyPr>
          <a:lstStyle/>
          <a:p>
            <a:r>
              <a:rPr lang="en-US" sz="1400" dirty="0" smtClean="0">
                <a:solidFill>
                  <a:srgbClr val="FF0000"/>
                </a:solidFill>
              </a:rPr>
              <a:t>Preliminary results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1995050"/>
          <a:ext cx="4572000" cy="4508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72000" y="1995050"/>
          <a:ext cx="4572000" cy="45190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53188" y="1975258"/>
            <a:ext cx="1997663" cy="569387"/>
          </a:xfrm>
          <a:prstGeom prst="rect">
            <a:avLst/>
          </a:prstGeom>
          <a:noFill/>
        </p:spPr>
        <p:txBody>
          <a:bodyPr wrap="none" rtlCol="0">
            <a:spAutoFit/>
          </a:bodyPr>
          <a:lstStyle/>
          <a:p>
            <a:r>
              <a:rPr lang="en-US" sz="1200" dirty="0" smtClean="0"/>
              <a:t>Change in annual GWP</a:t>
            </a:r>
            <a:r>
              <a:rPr lang="en-US" sz="1200" baseline="-25000" dirty="0" smtClean="0"/>
              <a:t>20</a:t>
            </a:r>
          </a:p>
          <a:p>
            <a:endParaRPr lang="en-US" sz="700" dirty="0" smtClean="0"/>
          </a:p>
          <a:p>
            <a:r>
              <a:rPr lang="en-US" sz="1200" dirty="0" smtClean="0"/>
              <a:t>(CO</a:t>
            </a:r>
            <a:r>
              <a:rPr lang="en-US" sz="1200" baseline="-25000" dirty="0" smtClean="0"/>
              <a:t>2</a:t>
            </a:r>
            <a:r>
              <a:rPr lang="en-US" sz="1200" dirty="0" smtClean="0"/>
              <a:t> policy – baseline)</a:t>
            </a:r>
            <a:endParaRPr lang="en-US" sz="1200" dirty="0"/>
          </a:p>
        </p:txBody>
      </p:sp>
      <p:sp>
        <p:nvSpPr>
          <p:cNvPr id="8" name="TextBox 7"/>
          <p:cNvSpPr txBox="1"/>
          <p:nvPr/>
        </p:nvSpPr>
        <p:spPr>
          <a:xfrm>
            <a:off x="6343697" y="1987133"/>
            <a:ext cx="2055371" cy="615553"/>
          </a:xfrm>
          <a:prstGeom prst="rect">
            <a:avLst/>
          </a:prstGeom>
          <a:noFill/>
        </p:spPr>
        <p:txBody>
          <a:bodyPr wrap="none" rtlCol="0">
            <a:spAutoFit/>
          </a:bodyPr>
          <a:lstStyle/>
          <a:p>
            <a:r>
              <a:rPr lang="en-US" sz="1200" dirty="0" smtClean="0"/>
              <a:t>Change in annual GWP</a:t>
            </a:r>
            <a:r>
              <a:rPr lang="en-US" sz="1200" baseline="-25000" dirty="0" smtClean="0"/>
              <a:t>100</a:t>
            </a:r>
          </a:p>
          <a:p>
            <a:endParaRPr lang="en-US" sz="1000" dirty="0" smtClean="0"/>
          </a:p>
          <a:p>
            <a:r>
              <a:rPr lang="en-US" sz="1200" dirty="0" smtClean="0"/>
              <a:t>(CO</a:t>
            </a:r>
            <a:r>
              <a:rPr lang="en-US" sz="1200" baseline="-25000" dirty="0" smtClean="0"/>
              <a:t>2</a:t>
            </a:r>
            <a:r>
              <a:rPr lang="en-US" sz="1200" dirty="0" smtClean="0"/>
              <a:t> policy – baseline)</a:t>
            </a:r>
            <a:endParaRPr lang="en-US" sz="1200" dirty="0"/>
          </a:p>
        </p:txBody>
      </p:sp>
      <p:sp>
        <p:nvSpPr>
          <p:cNvPr id="9" name="TextBox 8"/>
          <p:cNvSpPr txBox="1"/>
          <p:nvPr/>
        </p:nvSpPr>
        <p:spPr>
          <a:xfrm>
            <a:off x="2057400" y="6488668"/>
            <a:ext cx="5775940" cy="338554"/>
          </a:xfrm>
          <a:prstGeom prst="rect">
            <a:avLst/>
          </a:prstGeom>
          <a:noFill/>
        </p:spPr>
        <p:txBody>
          <a:bodyPr wrap="none" rtlCol="0">
            <a:spAutoFit/>
          </a:bodyPr>
          <a:lstStyle/>
          <a:p>
            <a:r>
              <a:rPr lang="en-US" sz="1600" dirty="0" smtClean="0"/>
              <a:t>Changes in these emissions have a net warming effect… </a:t>
            </a:r>
            <a:endParaRPr lang="en-US" sz="1600" dirty="0"/>
          </a:p>
        </p:txBody>
      </p:sp>
      <p:pic>
        <p:nvPicPr>
          <p:cNvPr id="1028" name="Picture 4"/>
          <p:cNvPicPr>
            <a:picLocks noChangeAspect="1" noChangeArrowheads="1"/>
          </p:cNvPicPr>
          <p:nvPr/>
        </p:nvPicPr>
        <p:blipFill>
          <a:blip r:embed="rId4" cstate="print"/>
          <a:srcRect/>
          <a:stretch>
            <a:fillRect/>
          </a:stretch>
        </p:blipFill>
        <p:spPr bwMode="auto">
          <a:xfrm>
            <a:off x="3916204" y="3138050"/>
            <a:ext cx="655796" cy="2242661"/>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8488204" y="3214250"/>
            <a:ext cx="655796" cy="2242661"/>
          </a:xfrm>
          <a:prstGeom prst="rect">
            <a:avLst/>
          </a:prstGeom>
          <a:noFill/>
          <a:ln w="9525">
            <a:noFill/>
            <a:miter lim="800000"/>
            <a:headEnd/>
            <a:tailEnd/>
          </a:ln>
        </p:spPr>
      </p:pic>
      <p:sp>
        <p:nvSpPr>
          <p:cNvPr id="12" name="Rectangle 11"/>
          <p:cNvSpPr/>
          <p:nvPr/>
        </p:nvSpPr>
        <p:spPr>
          <a:xfrm>
            <a:off x="3886200" y="412865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313805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58200" y="420485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58200" y="3214250"/>
            <a:ext cx="685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7200" y="3761551"/>
            <a:ext cx="228600" cy="138499"/>
          </a:xfrm>
          <a:prstGeom prst="rect">
            <a:avLst/>
          </a:prstGeom>
          <a:solidFill>
            <a:schemeClr val="bg1"/>
          </a:solidFill>
        </p:spPr>
        <p:txBody>
          <a:bodyPr wrap="square" lIns="18288" tIns="0" rIns="0" bIns="0" rtlCol="0">
            <a:spAutoFit/>
          </a:bodyPr>
          <a:lstStyle/>
          <a:p>
            <a:r>
              <a:rPr lang="en-US" sz="900" dirty="0" smtClean="0"/>
              <a:t>CO</a:t>
            </a:r>
            <a:endParaRPr lang="en-US" sz="900" dirty="0"/>
          </a:p>
        </p:txBody>
      </p:sp>
      <p:sp>
        <p:nvSpPr>
          <p:cNvPr id="17" name="TextBox 16"/>
          <p:cNvSpPr txBox="1"/>
          <p:nvPr/>
        </p:nvSpPr>
        <p:spPr>
          <a:xfrm>
            <a:off x="8839200" y="3837751"/>
            <a:ext cx="228600" cy="138499"/>
          </a:xfrm>
          <a:prstGeom prst="rect">
            <a:avLst/>
          </a:prstGeom>
          <a:solidFill>
            <a:schemeClr val="bg1"/>
          </a:solidFill>
        </p:spPr>
        <p:txBody>
          <a:bodyPr wrap="square" lIns="18288" tIns="0" rIns="0" bIns="0" rtlCol="0">
            <a:spAutoFit/>
          </a:bodyPr>
          <a:lstStyle/>
          <a:p>
            <a:r>
              <a:rPr lang="en-US" sz="900" dirty="0" smtClean="0"/>
              <a:t>CO</a:t>
            </a:r>
            <a:endParaRPr lang="en-US" sz="900" dirty="0"/>
          </a:p>
        </p:txBody>
      </p:sp>
      <p:sp>
        <p:nvSpPr>
          <p:cNvPr id="18" name="Freeform 17"/>
          <p:cNvSpPr/>
          <p:nvPr/>
        </p:nvSpPr>
        <p:spPr>
          <a:xfrm>
            <a:off x="1333501" y="3042800"/>
            <a:ext cx="2438400" cy="1390650"/>
          </a:xfrm>
          <a:custGeom>
            <a:avLst/>
            <a:gdLst>
              <a:gd name="connsiteX0" fmla="*/ 0 w 2435679"/>
              <a:gd name="connsiteY0" fmla="*/ 312965 h 707572"/>
              <a:gd name="connsiteX1" fmla="*/ 258536 w 2435679"/>
              <a:gd name="connsiteY1" fmla="*/ 462643 h 707572"/>
              <a:gd name="connsiteX2" fmla="*/ 530679 w 2435679"/>
              <a:gd name="connsiteY2" fmla="*/ 421822 h 707572"/>
              <a:gd name="connsiteX3" fmla="*/ 802822 w 2435679"/>
              <a:gd name="connsiteY3" fmla="*/ 54429 h 707572"/>
              <a:gd name="connsiteX4" fmla="*/ 1074965 w 2435679"/>
              <a:gd name="connsiteY4" fmla="*/ 163286 h 707572"/>
              <a:gd name="connsiteX5" fmla="*/ 1347108 w 2435679"/>
              <a:gd name="connsiteY5" fmla="*/ 0 h 707572"/>
              <a:gd name="connsiteX6" fmla="*/ 1619250 w 2435679"/>
              <a:gd name="connsiteY6" fmla="*/ 299358 h 707572"/>
              <a:gd name="connsiteX7" fmla="*/ 1905000 w 2435679"/>
              <a:gd name="connsiteY7" fmla="*/ 81643 h 707572"/>
              <a:gd name="connsiteX8" fmla="*/ 2177143 w 2435679"/>
              <a:gd name="connsiteY8" fmla="*/ 503465 h 707572"/>
              <a:gd name="connsiteX9" fmla="*/ 2435679 w 2435679"/>
              <a:gd name="connsiteY9" fmla="*/ 707572 h 7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5679" h="707572">
                <a:moveTo>
                  <a:pt x="0" y="312965"/>
                </a:moveTo>
                <a:lnTo>
                  <a:pt x="258536" y="462643"/>
                </a:lnTo>
                <a:lnTo>
                  <a:pt x="530679" y="421822"/>
                </a:lnTo>
                <a:lnTo>
                  <a:pt x="802822" y="54429"/>
                </a:lnTo>
                <a:lnTo>
                  <a:pt x="1074965" y="163286"/>
                </a:lnTo>
                <a:lnTo>
                  <a:pt x="1347108" y="0"/>
                </a:lnTo>
                <a:lnTo>
                  <a:pt x="1619250" y="299358"/>
                </a:lnTo>
                <a:lnTo>
                  <a:pt x="1905000" y="81643"/>
                </a:lnTo>
                <a:lnTo>
                  <a:pt x="2177143" y="503465"/>
                </a:lnTo>
                <a:lnTo>
                  <a:pt x="2435679" y="707572"/>
                </a:lnTo>
              </a:path>
            </a:pathLst>
          </a:cu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0" name="Freeform 19"/>
          <p:cNvSpPr/>
          <p:nvPr/>
        </p:nvSpPr>
        <p:spPr>
          <a:xfrm>
            <a:off x="5900057" y="3957200"/>
            <a:ext cx="2449285" cy="495300"/>
          </a:xfrm>
          <a:custGeom>
            <a:avLst/>
            <a:gdLst>
              <a:gd name="connsiteX0" fmla="*/ 0 w 2449285"/>
              <a:gd name="connsiteY0" fmla="*/ 81643 h 217714"/>
              <a:gd name="connsiteX1" fmla="*/ 217714 w 2449285"/>
              <a:gd name="connsiteY1" fmla="*/ 122464 h 217714"/>
              <a:gd name="connsiteX2" fmla="*/ 544285 w 2449285"/>
              <a:gd name="connsiteY2" fmla="*/ 122464 h 217714"/>
              <a:gd name="connsiteX3" fmla="*/ 816428 w 2449285"/>
              <a:gd name="connsiteY3" fmla="*/ 13607 h 217714"/>
              <a:gd name="connsiteX4" fmla="*/ 1061357 w 2449285"/>
              <a:gd name="connsiteY4" fmla="*/ 54429 h 217714"/>
              <a:gd name="connsiteX5" fmla="*/ 1347107 w 2449285"/>
              <a:gd name="connsiteY5" fmla="*/ 0 h 217714"/>
              <a:gd name="connsiteX6" fmla="*/ 1619250 w 2449285"/>
              <a:gd name="connsiteY6" fmla="*/ 108857 h 217714"/>
              <a:gd name="connsiteX7" fmla="*/ 1905000 w 2449285"/>
              <a:gd name="connsiteY7" fmla="*/ 54429 h 217714"/>
              <a:gd name="connsiteX8" fmla="*/ 2149928 w 2449285"/>
              <a:gd name="connsiteY8" fmla="*/ 163286 h 217714"/>
              <a:gd name="connsiteX9" fmla="*/ 2449285 w 2449285"/>
              <a:gd name="connsiteY9" fmla="*/ 217714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285" h="217714">
                <a:moveTo>
                  <a:pt x="0" y="81643"/>
                </a:moveTo>
                <a:lnTo>
                  <a:pt x="217714" y="122464"/>
                </a:lnTo>
                <a:lnTo>
                  <a:pt x="544285" y="122464"/>
                </a:lnTo>
                <a:lnTo>
                  <a:pt x="816428" y="13607"/>
                </a:lnTo>
                <a:lnTo>
                  <a:pt x="1061357" y="54429"/>
                </a:lnTo>
                <a:lnTo>
                  <a:pt x="1347107" y="0"/>
                </a:lnTo>
                <a:lnTo>
                  <a:pt x="1619250" y="108857"/>
                </a:lnTo>
                <a:lnTo>
                  <a:pt x="1905000" y="54429"/>
                </a:lnTo>
                <a:lnTo>
                  <a:pt x="2149928" y="163286"/>
                </a:lnTo>
                <a:lnTo>
                  <a:pt x="2449285" y="217714"/>
                </a:lnTo>
              </a:path>
            </a:pathLst>
          </a:cu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sz="1100"/>
          </a:p>
        </p:txBody>
      </p:sp>
      <p:sp>
        <p:nvSpPr>
          <p:cNvPr id="19" name="TextBox 18"/>
          <p:cNvSpPr txBox="1"/>
          <p:nvPr/>
        </p:nvSpPr>
        <p:spPr>
          <a:xfrm>
            <a:off x="1306286" y="5735781"/>
            <a:ext cx="1451038" cy="261610"/>
          </a:xfrm>
          <a:prstGeom prst="rect">
            <a:avLst/>
          </a:prstGeom>
          <a:noFill/>
        </p:spPr>
        <p:txBody>
          <a:bodyPr wrap="none" rtlCol="0">
            <a:spAutoFit/>
          </a:bodyPr>
          <a:lstStyle/>
          <a:p>
            <a:r>
              <a:rPr lang="en-US" sz="1050" dirty="0" smtClean="0">
                <a:solidFill>
                  <a:srgbClr val="FF0000"/>
                </a:solidFill>
              </a:rPr>
              <a:t>Preliminary results</a:t>
            </a:r>
            <a:endParaRPr lang="en-US" sz="1050" dirty="0">
              <a:solidFill>
                <a:srgbClr val="FF0000"/>
              </a:solidFill>
            </a:endParaRPr>
          </a:p>
        </p:txBody>
      </p:sp>
      <p:grpSp>
        <p:nvGrpSpPr>
          <p:cNvPr id="2" name="Group 23"/>
          <p:cNvGrpSpPr/>
          <p:nvPr/>
        </p:nvGrpSpPr>
        <p:grpSpPr>
          <a:xfrm>
            <a:off x="3339549" y="2339607"/>
            <a:ext cx="1427451" cy="1126434"/>
            <a:chOff x="3339549" y="2173357"/>
            <a:chExt cx="1427451" cy="1126434"/>
          </a:xfrm>
        </p:grpSpPr>
        <p:cxnSp>
          <p:nvCxnSpPr>
            <p:cNvPr id="22" name="Straight Connector 21"/>
            <p:cNvCxnSpPr/>
            <p:nvPr/>
          </p:nvCxnSpPr>
          <p:spPr>
            <a:xfrm rot="5400000" flipH="1" flipV="1">
              <a:off x="3286540" y="2623931"/>
              <a:ext cx="728869" cy="622852"/>
            </a:xfrm>
            <a:prstGeom prst="line">
              <a:avLst/>
            </a:prstGeom>
            <a:ln>
              <a:solidFill>
                <a:schemeClr val="accent1"/>
              </a:solidFill>
              <a:head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49147" y="2173357"/>
              <a:ext cx="817853" cy="461665"/>
            </a:xfrm>
            <a:prstGeom prst="rect">
              <a:avLst/>
            </a:prstGeom>
            <a:noFill/>
          </p:spPr>
          <p:txBody>
            <a:bodyPr wrap="none" rtlCol="0">
              <a:spAutoFit/>
            </a:bodyPr>
            <a:lstStyle/>
            <a:p>
              <a:r>
                <a:rPr lang="en-US" sz="1200" dirty="0" smtClean="0"/>
                <a:t>Net </a:t>
              </a:r>
            </a:p>
            <a:p>
              <a:r>
                <a:rPr lang="en-US" sz="1200" dirty="0" smtClean="0"/>
                <a:t>warming</a:t>
              </a:r>
              <a:endParaRPr lang="en-US" sz="1200" dirty="0"/>
            </a:p>
          </p:txBody>
        </p:sp>
      </p:grpSp>
      <p:sp>
        <p:nvSpPr>
          <p:cNvPr id="24" name="Title 23"/>
          <p:cNvSpPr>
            <a:spLocks noGrp="1"/>
          </p:cNvSpPr>
          <p:nvPr>
            <p:ph type="title"/>
          </p:nvPr>
        </p:nvSpPr>
        <p:spPr/>
        <p:txBody>
          <a:bodyPr/>
          <a:lstStyle/>
          <a:p>
            <a:r>
              <a:rPr lang="en-US" dirty="0" smtClean="0"/>
              <a:t>Example application of GLIMPSE</a:t>
            </a:r>
            <a:endParaRPr lang="en-US" dirty="0"/>
          </a:p>
        </p:txBody>
      </p:sp>
      <p:sp>
        <p:nvSpPr>
          <p:cNvPr id="26" name="TextBox 25"/>
          <p:cNvSpPr txBox="1"/>
          <p:nvPr/>
        </p:nvSpPr>
        <p:spPr>
          <a:xfrm>
            <a:off x="1092529" y="1246909"/>
            <a:ext cx="7289175" cy="461665"/>
          </a:xfrm>
          <a:prstGeom prst="rect">
            <a:avLst/>
          </a:prstGeom>
          <a:noFill/>
        </p:spPr>
        <p:txBody>
          <a:bodyPr wrap="none" rtlCol="0">
            <a:spAutoFit/>
          </a:bodyPr>
          <a:lstStyle/>
          <a:p>
            <a:r>
              <a:rPr lang="en-US" sz="2400" dirty="0" smtClean="0"/>
              <a:t>Global warming potential  of non-CO</a:t>
            </a:r>
            <a:r>
              <a:rPr lang="en-US" sz="2400" baseline="-25000" dirty="0" smtClean="0"/>
              <a:t>2</a:t>
            </a:r>
            <a:r>
              <a:rPr lang="en-US" sz="2400" dirty="0" smtClean="0"/>
              <a:t> emissions</a:t>
            </a:r>
            <a:endParaRPr lang="en-US" sz="2400" dirty="0"/>
          </a:p>
        </p:txBody>
      </p:sp>
      <p:sp>
        <p:nvSpPr>
          <p:cNvPr id="27" name="TextBox 26"/>
          <p:cNvSpPr txBox="1"/>
          <p:nvPr/>
        </p:nvSpPr>
        <p:spPr>
          <a:xfrm>
            <a:off x="5828806" y="5710051"/>
            <a:ext cx="1451038" cy="261610"/>
          </a:xfrm>
          <a:prstGeom prst="rect">
            <a:avLst/>
          </a:prstGeom>
          <a:noFill/>
        </p:spPr>
        <p:txBody>
          <a:bodyPr wrap="none" rtlCol="0">
            <a:spAutoFit/>
          </a:bodyPr>
          <a:lstStyle/>
          <a:p>
            <a:r>
              <a:rPr lang="en-US" sz="1050" dirty="0" smtClean="0">
                <a:solidFill>
                  <a:srgbClr val="FF0000"/>
                </a:solidFill>
              </a:rPr>
              <a:t>Preliminary results</a:t>
            </a:r>
            <a:endParaRPr lang="en-US" sz="105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Example application of GLIMPSE</a:t>
            </a:r>
            <a:endParaRPr lang="en-US" dirty="0"/>
          </a:p>
        </p:txBody>
      </p:sp>
      <p:graphicFrame>
        <p:nvGraphicFramePr>
          <p:cNvPr id="5" name="Chart 4"/>
          <p:cNvGraphicFramePr/>
          <p:nvPr/>
        </p:nvGraphicFramePr>
        <p:xfrm>
          <a:off x="0" y="2090050"/>
          <a:ext cx="4572000" cy="4508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72000" y="2090050"/>
          <a:ext cx="4572000" cy="45190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39333" y="1915879"/>
            <a:ext cx="1997663" cy="615553"/>
          </a:xfrm>
          <a:prstGeom prst="rect">
            <a:avLst/>
          </a:prstGeom>
          <a:noFill/>
        </p:spPr>
        <p:txBody>
          <a:bodyPr wrap="none" rtlCol="0">
            <a:spAutoFit/>
          </a:bodyPr>
          <a:lstStyle/>
          <a:p>
            <a:r>
              <a:rPr lang="en-US" sz="1200" dirty="0" smtClean="0"/>
              <a:t>Change in annual GWP</a:t>
            </a:r>
            <a:r>
              <a:rPr lang="en-US" sz="1200" baseline="-25000" dirty="0" smtClean="0"/>
              <a:t>20</a:t>
            </a:r>
          </a:p>
          <a:p>
            <a:endParaRPr lang="en-US" sz="1000" dirty="0" smtClean="0"/>
          </a:p>
          <a:p>
            <a:r>
              <a:rPr lang="en-US" sz="1200" dirty="0" smtClean="0"/>
              <a:t>(CO</a:t>
            </a:r>
            <a:r>
              <a:rPr lang="en-US" sz="1200" baseline="-25000" dirty="0" smtClean="0"/>
              <a:t>2</a:t>
            </a:r>
            <a:r>
              <a:rPr lang="en-US" sz="1200" dirty="0" smtClean="0"/>
              <a:t> policy – baseline)</a:t>
            </a:r>
            <a:endParaRPr lang="en-US" sz="1200" dirty="0"/>
          </a:p>
        </p:txBody>
      </p:sp>
      <p:sp>
        <p:nvSpPr>
          <p:cNvPr id="9" name="TextBox 8"/>
          <p:cNvSpPr txBox="1"/>
          <p:nvPr/>
        </p:nvSpPr>
        <p:spPr>
          <a:xfrm>
            <a:off x="6221606" y="1904003"/>
            <a:ext cx="2055371" cy="615553"/>
          </a:xfrm>
          <a:prstGeom prst="rect">
            <a:avLst/>
          </a:prstGeom>
          <a:noFill/>
        </p:spPr>
        <p:txBody>
          <a:bodyPr wrap="none" rtlCol="0">
            <a:spAutoFit/>
          </a:bodyPr>
          <a:lstStyle/>
          <a:p>
            <a:r>
              <a:rPr lang="en-US" sz="1200" dirty="0" smtClean="0"/>
              <a:t>Change in annual GWP</a:t>
            </a:r>
            <a:r>
              <a:rPr lang="en-US" sz="1200" baseline="-25000" dirty="0" smtClean="0"/>
              <a:t>100</a:t>
            </a:r>
          </a:p>
          <a:p>
            <a:endParaRPr lang="en-US" sz="1000" dirty="0" smtClean="0"/>
          </a:p>
          <a:p>
            <a:r>
              <a:rPr lang="en-US" sz="1200" dirty="0" smtClean="0"/>
              <a:t>(CO</a:t>
            </a:r>
            <a:r>
              <a:rPr lang="en-US" sz="1200" baseline="-25000" dirty="0" smtClean="0"/>
              <a:t>2</a:t>
            </a:r>
            <a:r>
              <a:rPr lang="en-US" sz="1200" dirty="0" smtClean="0"/>
              <a:t> policy – baseline)</a:t>
            </a:r>
            <a:endParaRPr lang="en-US" sz="1200" dirty="0"/>
          </a:p>
        </p:txBody>
      </p:sp>
      <p:sp>
        <p:nvSpPr>
          <p:cNvPr id="7" name="TextBox 6"/>
          <p:cNvSpPr txBox="1"/>
          <p:nvPr/>
        </p:nvSpPr>
        <p:spPr>
          <a:xfrm>
            <a:off x="1666685" y="6488668"/>
            <a:ext cx="6771405" cy="369332"/>
          </a:xfrm>
          <a:prstGeom prst="rect">
            <a:avLst/>
          </a:prstGeom>
          <a:noFill/>
        </p:spPr>
        <p:txBody>
          <a:bodyPr wrap="none" rtlCol="0">
            <a:spAutoFit/>
          </a:bodyPr>
          <a:lstStyle/>
          <a:p>
            <a:r>
              <a:rPr lang="en-US" dirty="0" smtClean="0"/>
              <a:t>… but this effect is dwarfed by the impact of CO</a:t>
            </a:r>
            <a:r>
              <a:rPr lang="en-US" baseline="-25000" dirty="0" smtClean="0"/>
              <a:t>2</a:t>
            </a:r>
            <a:r>
              <a:rPr lang="en-US" dirty="0" smtClean="0"/>
              <a:t> reductions</a:t>
            </a:r>
            <a:endParaRPr lang="en-US" dirty="0"/>
          </a:p>
        </p:txBody>
      </p:sp>
      <p:pic>
        <p:nvPicPr>
          <p:cNvPr id="10" name="Picture 4"/>
          <p:cNvPicPr>
            <a:picLocks noChangeAspect="1" noChangeArrowheads="1"/>
          </p:cNvPicPr>
          <p:nvPr/>
        </p:nvPicPr>
        <p:blipFill>
          <a:blip r:embed="rId4" cstate="print"/>
          <a:srcRect/>
          <a:stretch>
            <a:fillRect/>
          </a:stretch>
        </p:blipFill>
        <p:spPr bwMode="auto">
          <a:xfrm>
            <a:off x="3916204" y="3276389"/>
            <a:ext cx="655796" cy="2242661"/>
          </a:xfrm>
          <a:prstGeom prst="rect">
            <a:avLst/>
          </a:prstGeom>
          <a:noFill/>
          <a:ln w="9525">
            <a:noFill/>
            <a:miter lim="800000"/>
            <a:headEnd/>
            <a:tailEnd/>
          </a:ln>
        </p:spPr>
      </p:pic>
      <p:sp>
        <p:nvSpPr>
          <p:cNvPr id="11" name="Rectangle 10"/>
          <p:cNvSpPr/>
          <p:nvPr/>
        </p:nvSpPr>
        <p:spPr>
          <a:xfrm>
            <a:off x="3886200" y="429985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p:cNvPicPr>
            <a:picLocks noChangeAspect="1" noChangeArrowheads="1"/>
          </p:cNvPicPr>
          <p:nvPr/>
        </p:nvPicPr>
        <p:blipFill>
          <a:blip r:embed="rId4" cstate="print"/>
          <a:srcRect/>
          <a:stretch>
            <a:fillRect/>
          </a:stretch>
        </p:blipFill>
        <p:spPr bwMode="auto">
          <a:xfrm>
            <a:off x="8488204" y="3276389"/>
            <a:ext cx="655796" cy="2242661"/>
          </a:xfrm>
          <a:prstGeom prst="rect">
            <a:avLst/>
          </a:prstGeom>
          <a:noFill/>
          <a:ln w="9525">
            <a:noFill/>
            <a:miter lim="800000"/>
            <a:headEnd/>
            <a:tailEnd/>
          </a:ln>
        </p:spPr>
      </p:pic>
      <p:sp>
        <p:nvSpPr>
          <p:cNvPr id="14" name="Rectangle 13"/>
          <p:cNvSpPr/>
          <p:nvPr/>
        </p:nvSpPr>
        <p:spPr>
          <a:xfrm>
            <a:off x="8458200" y="4266989"/>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67200" y="3932751"/>
            <a:ext cx="228600" cy="138499"/>
          </a:xfrm>
          <a:prstGeom prst="rect">
            <a:avLst/>
          </a:prstGeom>
          <a:solidFill>
            <a:schemeClr val="bg1"/>
          </a:solidFill>
        </p:spPr>
        <p:txBody>
          <a:bodyPr wrap="square" lIns="18288" tIns="0" rIns="0" bIns="0" rtlCol="0">
            <a:spAutoFit/>
          </a:bodyPr>
          <a:lstStyle/>
          <a:p>
            <a:r>
              <a:rPr lang="en-US" sz="900" dirty="0" smtClean="0"/>
              <a:t>CO</a:t>
            </a:r>
            <a:endParaRPr lang="en-US" sz="900" dirty="0"/>
          </a:p>
        </p:txBody>
      </p:sp>
      <p:sp>
        <p:nvSpPr>
          <p:cNvPr id="16" name="TextBox 15"/>
          <p:cNvSpPr txBox="1"/>
          <p:nvPr/>
        </p:nvSpPr>
        <p:spPr>
          <a:xfrm>
            <a:off x="8839200" y="3932751"/>
            <a:ext cx="228600" cy="138499"/>
          </a:xfrm>
          <a:prstGeom prst="rect">
            <a:avLst/>
          </a:prstGeom>
          <a:solidFill>
            <a:schemeClr val="bg1"/>
          </a:solidFill>
        </p:spPr>
        <p:txBody>
          <a:bodyPr wrap="square" lIns="18288" tIns="0" rIns="0" bIns="0" rtlCol="0">
            <a:spAutoFit/>
          </a:bodyPr>
          <a:lstStyle/>
          <a:p>
            <a:r>
              <a:rPr lang="en-US" sz="900" dirty="0" smtClean="0"/>
              <a:t>CO</a:t>
            </a:r>
            <a:endParaRPr lang="en-US" sz="900" dirty="0"/>
          </a:p>
        </p:txBody>
      </p:sp>
      <p:sp>
        <p:nvSpPr>
          <p:cNvPr id="17" name="Freeform 16"/>
          <p:cNvSpPr/>
          <p:nvPr/>
        </p:nvSpPr>
        <p:spPr>
          <a:xfrm>
            <a:off x="1431472" y="3156850"/>
            <a:ext cx="2349954" cy="2486025"/>
          </a:xfrm>
          <a:custGeom>
            <a:avLst/>
            <a:gdLst>
              <a:gd name="connsiteX0" fmla="*/ 0 w 5347607"/>
              <a:gd name="connsiteY0" fmla="*/ 0 h 2694215"/>
              <a:gd name="connsiteX1" fmla="*/ 585107 w 5347607"/>
              <a:gd name="connsiteY1" fmla="*/ 68036 h 2694215"/>
              <a:gd name="connsiteX2" fmla="*/ 1006929 w 5347607"/>
              <a:gd name="connsiteY2" fmla="*/ 231322 h 2694215"/>
              <a:gd name="connsiteX3" fmla="*/ 1823357 w 5347607"/>
              <a:gd name="connsiteY3" fmla="*/ 585107 h 2694215"/>
              <a:gd name="connsiteX4" fmla="*/ 2340429 w 5347607"/>
              <a:gd name="connsiteY4" fmla="*/ 734786 h 2694215"/>
              <a:gd name="connsiteX5" fmla="*/ 2979964 w 5347607"/>
              <a:gd name="connsiteY5" fmla="*/ 979715 h 2694215"/>
              <a:gd name="connsiteX6" fmla="*/ 3578679 w 5347607"/>
              <a:gd name="connsiteY6" fmla="*/ 1415143 h 2694215"/>
              <a:gd name="connsiteX7" fmla="*/ 4204607 w 5347607"/>
              <a:gd name="connsiteY7" fmla="*/ 1741715 h 2694215"/>
              <a:gd name="connsiteX8" fmla="*/ 4993821 w 5347607"/>
              <a:gd name="connsiteY8" fmla="*/ 2367643 h 2694215"/>
              <a:gd name="connsiteX9" fmla="*/ 5347607 w 5347607"/>
              <a:gd name="connsiteY9" fmla="*/ 2694215 h 269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7607" h="2694215">
                <a:moveTo>
                  <a:pt x="0" y="0"/>
                </a:moveTo>
                <a:lnTo>
                  <a:pt x="585107" y="68036"/>
                </a:lnTo>
                <a:lnTo>
                  <a:pt x="1006929" y="231322"/>
                </a:lnTo>
                <a:lnTo>
                  <a:pt x="1823357" y="585107"/>
                </a:lnTo>
                <a:lnTo>
                  <a:pt x="2340429" y="734786"/>
                </a:lnTo>
                <a:lnTo>
                  <a:pt x="2979964" y="979715"/>
                </a:lnTo>
                <a:lnTo>
                  <a:pt x="3578679" y="1415143"/>
                </a:lnTo>
                <a:lnTo>
                  <a:pt x="4204607" y="1741715"/>
                </a:lnTo>
                <a:lnTo>
                  <a:pt x="4993821" y="2367643"/>
                </a:lnTo>
                <a:lnTo>
                  <a:pt x="5347607" y="2694215"/>
                </a:lnTo>
              </a:path>
            </a:pathLst>
          </a:cu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8" name="Freeform 17"/>
          <p:cNvSpPr/>
          <p:nvPr/>
        </p:nvSpPr>
        <p:spPr>
          <a:xfrm>
            <a:off x="6048375" y="3214000"/>
            <a:ext cx="2309132" cy="2419350"/>
          </a:xfrm>
          <a:custGeom>
            <a:avLst/>
            <a:gdLst>
              <a:gd name="connsiteX0" fmla="*/ 0 w 5361214"/>
              <a:gd name="connsiteY0" fmla="*/ 0 h 2639786"/>
              <a:gd name="connsiteX1" fmla="*/ 571500 w 5361214"/>
              <a:gd name="connsiteY1" fmla="*/ 40821 h 2639786"/>
              <a:gd name="connsiteX2" fmla="*/ 1211036 w 5361214"/>
              <a:gd name="connsiteY2" fmla="*/ 285750 h 2639786"/>
              <a:gd name="connsiteX3" fmla="*/ 1768929 w 5361214"/>
              <a:gd name="connsiteY3" fmla="*/ 585107 h 2639786"/>
              <a:gd name="connsiteX4" fmla="*/ 2354036 w 5361214"/>
              <a:gd name="connsiteY4" fmla="*/ 748393 h 2639786"/>
              <a:gd name="connsiteX5" fmla="*/ 2911929 w 5361214"/>
              <a:gd name="connsiteY5" fmla="*/ 993321 h 2639786"/>
              <a:gd name="connsiteX6" fmla="*/ 3646714 w 5361214"/>
              <a:gd name="connsiteY6" fmla="*/ 1442357 h 2639786"/>
              <a:gd name="connsiteX7" fmla="*/ 4163786 w 5361214"/>
              <a:gd name="connsiteY7" fmla="*/ 1728107 h 2639786"/>
              <a:gd name="connsiteX8" fmla="*/ 4884964 w 5361214"/>
              <a:gd name="connsiteY8" fmla="*/ 2258786 h 2639786"/>
              <a:gd name="connsiteX9" fmla="*/ 5361214 w 5361214"/>
              <a:gd name="connsiteY9" fmla="*/ 2639786 h 263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1214" h="2639786">
                <a:moveTo>
                  <a:pt x="0" y="0"/>
                </a:moveTo>
                <a:lnTo>
                  <a:pt x="571500" y="40821"/>
                </a:lnTo>
                <a:lnTo>
                  <a:pt x="1211036" y="285750"/>
                </a:lnTo>
                <a:lnTo>
                  <a:pt x="1768929" y="585107"/>
                </a:lnTo>
                <a:lnTo>
                  <a:pt x="2354036" y="748393"/>
                </a:lnTo>
                <a:lnTo>
                  <a:pt x="2911929" y="993321"/>
                </a:lnTo>
                <a:lnTo>
                  <a:pt x="3646714" y="1442357"/>
                </a:lnTo>
                <a:lnTo>
                  <a:pt x="4163786" y="1728107"/>
                </a:lnTo>
                <a:lnTo>
                  <a:pt x="4884964" y="2258786"/>
                </a:lnTo>
                <a:lnTo>
                  <a:pt x="5361214" y="2639786"/>
                </a:lnTo>
              </a:path>
            </a:pathLst>
          </a:cu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nvGrpSpPr>
          <p:cNvPr id="2" name="Group 24"/>
          <p:cNvGrpSpPr/>
          <p:nvPr/>
        </p:nvGrpSpPr>
        <p:grpSpPr>
          <a:xfrm>
            <a:off x="1922227" y="4665608"/>
            <a:ext cx="1110537" cy="897664"/>
            <a:chOff x="1922227" y="4404358"/>
            <a:chExt cx="1110537" cy="897664"/>
          </a:xfrm>
        </p:grpSpPr>
        <p:cxnSp>
          <p:nvCxnSpPr>
            <p:cNvPr id="21" name="Straight Connector 20"/>
            <p:cNvCxnSpPr/>
            <p:nvPr/>
          </p:nvCxnSpPr>
          <p:spPr>
            <a:xfrm rot="10800000" flipV="1">
              <a:off x="2377441" y="4404358"/>
              <a:ext cx="655323" cy="533401"/>
            </a:xfrm>
            <a:prstGeom prst="line">
              <a:avLst/>
            </a:prstGeom>
            <a:ln>
              <a:solidFill>
                <a:schemeClr val="accent1"/>
              </a:solidFill>
              <a:head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22227" y="4840357"/>
              <a:ext cx="734496" cy="461665"/>
            </a:xfrm>
            <a:prstGeom prst="rect">
              <a:avLst/>
            </a:prstGeom>
            <a:solidFill>
              <a:schemeClr val="bg1"/>
            </a:solidFill>
          </p:spPr>
          <p:txBody>
            <a:bodyPr wrap="none" rtlCol="0">
              <a:spAutoFit/>
            </a:bodyPr>
            <a:lstStyle/>
            <a:p>
              <a:r>
                <a:rPr lang="en-US" sz="1200" dirty="0" smtClean="0"/>
                <a:t>Net </a:t>
              </a:r>
            </a:p>
            <a:p>
              <a:r>
                <a:rPr lang="en-US" sz="1200" dirty="0" smtClean="0"/>
                <a:t>cooling</a:t>
              </a:r>
              <a:endParaRPr lang="en-US" sz="1200" dirty="0"/>
            </a:p>
          </p:txBody>
        </p:sp>
      </p:grpSp>
      <p:sp>
        <p:nvSpPr>
          <p:cNvPr id="23" name="TextBox 22"/>
          <p:cNvSpPr txBox="1"/>
          <p:nvPr/>
        </p:nvSpPr>
        <p:spPr>
          <a:xfrm>
            <a:off x="961904" y="1246909"/>
            <a:ext cx="7513595" cy="461665"/>
          </a:xfrm>
          <a:prstGeom prst="rect">
            <a:avLst/>
          </a:prstGeom>
          <a:noFill/>
        </p:spPr>
        <p:txBody>
          <a:bodyPr wrap="none" rtlCol="0">
            <a:spAutoFit/>
          </a:bodyPr>
          <a:lstStyle/>
          <a:p>
            <a:r>
              <a:rPr lang="en-US" sz="2400" dirty="0" smtClean="0"/>
              <a:t>Global warming potential  of all tracked emissions</a:t>
            </a:r>
            <a:endParaRPr lang="en-US" sz="2400" dirty="0"/>
          </a:p>
        </p:txBody>
      </p:sp>
      <p:sp>
        <p:nvSpPr>
          <p:cNvPr id="24" name="TextBox 23"/>
          <p:cNvSpPr txBox="1"/>
          <p:nvPr/>
        </p:nvSpPr>
        <p:spPr>
          <a:xfrm>
            <a:off x="1306286" y="5735781"/>
            <a:ext cx="1451038" cy="261610"/>
          </a:xfrm>
          <a:prstGeom prst="rect">
            <a:avLst/>
          </a:prstGeom>
          <a:noFill/>
        </p:spPr>
        <p:txBody>
          <a:bodyPr wrap="none" rtlCol="0">
            <a:spAutoFit/>
          </a:bodyPr>
          <a:lstStyle/>
          <a:p>
            <a:r>
              <a:rPr lang="en-US" sz="1050" dirty="0" smtClean="0">
                <a:solidFill>
                  <a:srgbClr val="FF0000"/>
                </a:solidFill>
              </a:rPr>
              <a:t>Preliminary results</a:t>
            </a:r>
            <a:endParaRPr lang="en-US" sz="1050" dirty="0">
              <a:solidFill>
                <a:srgbClr val="FF0000"/>
              </a:solidFill>
            </a:endParaRPr>
          </a:p>
        </p:txBody>
      </p:sp>
      <p:sp>
        <p:nvSpPr>
          <p:cNvPr id="25" name="TextBox 24"/>
          <p:cNvSpPr txBox="1"/>
          <p:nvPr/>
        </p:nvSpPr>
        <p:spPr>
          <a:xfrm>
            <a:off x="5828806" y="5710051"/>
            <a:ext cx="1451038" cy="261610"/>
          </a:xfrm>
          <a:prstGeom prst="rect">
            <a:avLst/>
          </a:prstGeom>
          <a:noFill/>
        </p:spPr>
        <p:txBody>
          <a:bodyPr wrap="none" rtlCol="0">
            <a:spAutoFit/>
          </a:bodyPr>
          <a:lstStyle/>
          <a:p>
            <a:r>
              <a:rPr lang="en-US" sz="1050" dirty="0" smtClean="0">
                <a:solidFill>
                  <a:srgbClr val="FF0000"/>
                </a:solidFill>
              </a:rPr>
              <a:t>Preliminary results</a:t>
            </a:r>
            <a:endParaRPr lang="en-US" sz="105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Use GLIMPSE to identify emission control strategies that simultaneously address criteria pollutants, GHGs and SLCFs goals</a:t>
            </a:r>
          </a:p>
          <a:p>
            <a:r>
              <a:rPr lang="en-US" dirty="0" smtClean="0"/>
              <a:t>Identify synergies in technological pathways that efficiently address all three, accounting for regional differences in resources and impacts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For more information…</a:t>
            </a:r>
          </a:p>
          <a:p>
            <a:pPr lvl="1"/>
            <a:r>
              <a:rPr lang="en-US" sz="2400" dirty="0" smtClean="0"/>
              <a:t>Dan Loughlin: </a:t>
            </a:r>
          </a:p>
          <a:p>
            <a:pPr lvl="2">
              <a:buNone/>
            </a:pPr>
            <a:r>
              <a:rPr lang="en-US" sz="2000" dirty="0" smtClean="0">
                <a:hlinkClick r:id="rId2"/>
              </a:rPr>
              <a:t>Loughlin.Dan@epa.gov</a:t>
            </a:r>
            <a:endParaRPr lang="en-US" sz="2000" dirty="0" smtClean="0"/>
          </a:p>
          <a:p>
            <a:pPr lvl="2">
              <a:buNone/>
            </a:pPr>
            <a:r>
              <a:rPr lang="en-US" sz="2000" dirty="0" smtClean="0"/>
              <a:t>919-541-3928</a:t>
            </a:r>
          </a:p>
          <a:p>
            <a:r>
              <a:rPr lang="en-US" dirty="0" smtClean="0"/>
              <a:t>Also…</a:t>
            </a:r>
          </a:p>
          <a:p>
            <a:pPr lvl="1"/>
            <a:r>
              <a:rPr lang="en-US" sz="2400" dirty="0" smtClean="0"/>
              <a:t>CMAS poster on GLIMPSE by </a:t>
            </a:r>
            <a:r>
              <a:rPr lang="en-US" sz="2400" dirty="0" err="1" smtClean="0"/>
              <a:t>Farhan</a:t>
            </a:r>
            <a:r>
              <a:rPr lang="en-US" sz="2400" dirty="0" smtClean="0"/>
              <a:t> </a:t>
            </a:r>
            <a:r>
              <a:rPr lang="en-US" sz="2400" dirty="0" err="1" smtClean="0"/>
              <a:t>Akhtar</a:t>
            </a:r>
            <a:r>
              <a:rPr lang="en-US" sz="2400" dirty="0" smtClean="0"/>
              <a:t> et al.</a:t>
            </a:r>
          </a:p>
          <a:p>
            <a:pPr lvl="1"/>
            <a:r>
              <a:rPr lang="en-US" sz="2400" dirty="0" smtClean="0"/>
              <a:t>Loughlin, D.H., </a:t>
            </a:r>
            <a:r>
              <a:rPr lang="en-US" sz="2400" dirty="0" err="1" smtClean="0"/>
              <a:t>Benjey</a:t>
            </a:r>
            <a:r>
              <a:rPr lang="en-US" sz="2400" dirty="0" smtClean="0"/>
              <a:t>, W. G., and C.G. Nolte (2011). “ESP v1.0: methodology for exploring emission impacts of future scenarios in the United States.” </a:t>
            </a:r>
            <a:r>
              <a:rPr lang="en-US" sz="2400" i="1" dirty="0" err="1" smtClean="0"/>
              <a:t>Geoscientific</a:t>
            </a:r>
            <a:r>
              <a:rPr lang="en-US" sz="2400" i="1" dirty="0" smtClean="0"/>
              <a:t> Model Development</a:t>
            </a:r>
            <a:r>
              <a:rPr lang="en-US" sz="2400" dirty="0" smtClean="0"/>
              <a:t>, 4, 287-297, doi:10.5194/gmd-4-287-2011</a:t>
            </a:r>
          </a:p>
          <a:p>
            <a:pPr lvl="1"/>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558140" y="1231900"/>
            <a:ext cx="8357260" cy="5397500"/>
          </a:xfrm>
        </p:spPr>
        <p:txBody>
          <a:bodyPr/>
          <a:lstStyle/>
          <a:p>
            <a:r>
              <a:rPr lang="en-US" dirty="0" smtClean="0"/>
              <a:t>Part 1. Overview of MARKAL</a:t>
            </a:r>
          </a:p>
          <a:p>
            <a:pPr lvl="1"/>
            <a:r>
              <a:rPr lang="en-US" sz="2000" dirty="0" smtClean="0"/>
              <a:t>Assumptions</a:t>
            </a:r>
          </a:p>
          <a:p>
            <a:pPr lvl="1"/>
            <a:r>
              <a:rPr lang="en-US" sz="2000" dirty="0" smtClean="0"/>
              <a:t>Scope and detail</a:t>
            </a:r>
          </a:p>
          <a:p>
            <a:pPr lvl="1"/>
            <a:r>
              <a:rPr lang="en-US" sz="2000" dirty="0" smtClean="0"/>
              <a:t>Outputs</a:t>
            </a:r>
          </a:p>
          <a:p>
            <a:pPr lvl="1"/>
            <a:r>
              <a:rPr lang="en-US" sz="2000" dirty="0" smtClean="0"/>
              <a:t>Use</a:t>
            </a:r>
          </a:p>
          <a:p>
            <a:r>
              <a:rPr lang="en-US" dirty="0" smtClean="0"/>
              <a:t>Part 2. Generating CMAQ-ready future emissions</a:t>
            </a:r>
          </a:p>
          <a:p>
            <a:pPr lvl="1"/>
            <a:r>
              <a:rPr lang="en-US" sz="2000" dirty="0" smtClean="0"/>
              <a:t>Translation of MARKAL emissions into growth-and-control factors</a:t>
            </a:r>
          </a:p>
          <a:p>
            <a:pPr lvl="1"/>
            <a:r>
              <a:rPr lang="en-US" sz="2000" dirty="0" smtClean="0"/>
              <a:t>Use of growth-and-control factors in developing future air quality modeling inventories</a:t>
            </a:r>
          </a:p>
          <a:p>
            <a:r>
              <a:rPr lang="en-US" dirty="0" smtClean="0"/>
              <a:t>Part 3. On the horizon: GLIMPSE</a:t>
            </a:r>
          </a:p>
          <a:p>
            <a:pPr lvl="1"/>
            <a:r>
              <a:rPr lang="en-US" sz="2400" dirty="0" smtClean="0"/>
              <a:t>Example results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2511425"/>
            <a:ext cx="7772400" cy="1362075"/>
          </a:xfrm>
        </p:spPr>
        <p:txBody>
          <a:bodyPr/>
          <a:lstStyle/>
          <a:p>
            <a:pPr algn="ctr"/>
            <a:r>
              <a:rPr lang="en-US" dirty="0" smtClean="0">
                <a:solidFill>
                  <a:schemeClr val="tx1"/>
                </a:solidFill>
              </a:rPr>
              <a:t>Extra Slides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9828" name="Group 52"/>
          <p:cNvGraphicFramePr>
            <a:graphicFrameLocks noGrp="1"/>
          </p:cNvGraphicFramePr>
          <p:nvPr>
            <p:ph idx="1"/>
          </p:nvPr>
        </p:nvGraphicFramePr>
        <p:xfrm>
          <a:off x="404964" y="1140030"/>
          <a:ext cx="8143813" cy="5145859"/>
        </p:xfrm>
        <a:graphic>
          <a:graphicData uri="http://schemas.openxmlformats.org/drawingml/2006/table">
            <a:tbl>
              <a:tblPr firstRow="1" firstCol="1" bandRow="1">
                <a:tableStyleId>{10A1B5D5-9B99-4C35-A422-299274C87663}</a:tableStyleId>
              </a:tblPr>
              <a:tblGrid>
                <a:gridCol w="1768893"/>
                <a:gridCol w="3836569"/>
                <a:gridCol w="2538351"/>
              </a:tblGrid>
              <a:tr h="3316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Roles</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Contact Information</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5398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Cynthia Gage</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Transportation, refrigeration, energy demands</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Gage.Cynthia@epa.gov</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5398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Tyler </a:t>
                      </a:r>
                      <a:r>
                        <a:rPr kumimoji="0" lang="en-US" sz="1400" u="none" strike="noStrike" cap="none" normalizeH="0" baseline="0" dirty="0" err="1" smtClean="0">
                          <a:ln>
                            <a:noFill/>
                          </a:ln>
                          <a:effectLst/>
                        </a:rPr>
                        <a:t>Felgenhauer</a:t>
                      </a:r>
                      <a:endParaRPr kumimoji="0" lang="en-US" sz="1400" u="none" strike="noStrike" cap="none" normalizeH="0" baseline="0" dirty="0" smtClean="0">
                        <a:ln>
                          <a:noFill/>
                        </a:ln>
                        <a:effectLst/>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Integrated assessment modeling, adaptation</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Felgenhauer.Tyler@epa.gov</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563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Tim Johnson</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Regional assessments, geographic and systems, uncertainty analysis, biofuels</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Johnson.Tim@epa.gov</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563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Dan Loughlin </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Co-team lead, emissions, light duty vehicles, sensitivity analysis, scenarios</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Loughlin.Dan@epa.gov</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r>
              <a:tr h="563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Carol Shay Lenox</a:t>
                      </a:r>
                      <a:endParaRPr kumimoji="0" lang="en-US" sz="28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Co-team lead, energy efficiency, database management, model calibration</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Lenox.Carol@epa.gov</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5398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Rebecca Dodder</a:t>
                      </a:r>
                      <a:endParaRPr kumimoji="0" lang="en-US" sz="1400" b="1" i="0" u="none" strike="noStrike" cap="none" normalizeH="0" baseline="3000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Biofuels, renewables, energy &amp; water linkages</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Dodder.Rebecca@epa.gov</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4698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Ozge</a:t>
                      </a:r>
                      <a:r>
                        <a:rPr kumimoji="0" lang="en-US" sz="1400" u="none" strike="noStrike" cap="none" normalizeH="0" baseline="0" dirty="0" smtClean="0">
                          <a:ln>
                            <a:noFill/>
                          </a:ln>
                          <a:effectLst/>
                        </a:rPr>
                        <a:t> Kaplan</a:t>
                      </a:r>
                      <a:endParaRPr kumimoji="0" lang="en-US" sz="1400" b="1" i="0" u="none" strike="noStrike" cap="none" normalizeH="0" baseline="3000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Industrial sector, waste-to-energy, biofuels</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Kaplan.Ozge@epa.gov</a:t>
                      </a:r>
                      <a:endParaRPr kumimoji="0" lang="en-US" sz="2800" b="0" i="0" u="none" strike="noStrike" cap="none" normalizeH="0" baseline="0" dirty="0" smtClean="0">
                        <a:ln>
                          <a:noFill/>
                        </a:ln>
                        <a:solidFill>
                          <a:schemeClr val="tx1"/>
                        </a:solidFill>
                        <a:effectLst/>
                        <a:latin typeface="Arial" charset="0"/>
                      </a:endParaRPr>
                    </a:p>
                  </a:txBody>
                  <a:tcPr anchor="ctr" horzOverflow="overflow"/>
                </a:tc>
              </a:tr>
              <a:tr h="4698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Tai Wu</a:t>
                      </a:r>
                      <a:endParaRPr kumimoji="0" lang="en-US" sz="1400" b="1" i="0" u="none" strike="noStrike" kern="1200" cap="none" normalizeH="0" baseline="0" dirty="0" smtClean="0">
                        <a:ln>
                          <a:noFill/>
                        </a:ln>
                        <a:solidFill>
                          <a:schemeClr val="tx1"/>
                        </a:solidFill>
                        <a:effectLst/>
                        <a:latin typeface="Arial" charset="0"/>
                        <a:ea typeface="+mn-ea"/>
                        <a:cs typeface="+mn-cs"/>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Software development, GIS</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effectLst/>
                        </a:rPr>
                        <a:t>Wu.Tai@epa.gov</a:t>
                      </a:r>
                      <a:endParaRPr kumimoji="0" lang="en-US" sz="1400" b="0" i="0" u="none" strike="noStrike" kern="1200" cap="none" normalizeH="0" baseline="0" dirty="0" smtClean="0">
                        <a:ln>
                          <a:noFill/>
                        </a:ln>
                        <a:solidFill>
                          <a:schemeClr val="tx1"/>
                        </a:solidFill>
                        <a:effectLst/>
                        <a:latin typeface="Arial" charset="0"/>
                        <a:ea typeface="+mn-ea"/>
                        <a:cs typeface="+mn-cs"/>
                      </a:endParaRPr>
                    </a:p>
                  </a:txBody>
                  <a:tcPr anchor="ctr" horzOverflow="overflow"/>
                </a:tc>
              </a:tr>
              <a:tr h="563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William Yelverton</a:t>
                      </a:r>
                      <a:endParaRPr kumimoji="0" lang="en-US" sz="14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Electric sector, renewables, energy &amp; water linkages</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Yelverton.William@epa.gov </a:t>
                      </a:r>
                      <a:endParaRPr kumimoji="0" lang="en-US" sz="1400" b="0"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
        <p:nvSpPr>
          <p:cNvPr id="5" name="Title 1"/>
          <p:cNvSpPr>
            <a:spLocks noGrp="1"/>
          </p:cNvSpPr>
          <p:nvPr>
            <p:ph type="title"/>
          </p:nvPr>
        </p:nvSpPr>
        <p:spPr>
          <a:xfrm>
            <a:off x="0" y="166254"/>
            <a:ext cx="9143999" cy="700645"/>
          </a:xfrm>
        </p:spPr>
        <p:txBody>
          <a:bodyPr/>
          <a:lstStyle/>
          <a:p>
            <a:r>
              <a:rPr lang="en-US" sz="2800" dirty="0" smtClean="0"/>
              <a:t>U.S. EPA MARKAL database development team</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z="3000" dirty="0" smtClean="0"/>
              <a:t>Recent EPA MARKAL database </a:t>
            </a:r>
            <a:r>
              <a:rPr lang="en-US" sz="3000" dirty="0"/>
              <a:t>developments</a:t>
            </a:r>
          </a:p>
        </p:txBody>
      </p:sp>
      <p:sp>
        <p:nvSpPr>
          <p:cNvPr id="304131" name="Rectangle 3"/>
          <p:cNvSpPr>
            <a:spLocks noGrp="1" noChangeArrowheads="1"/>
          </p:cNvSpPr>
          <p:nvPr>
            <p:ph type="body" idx="1"/>
          </p:nvPr>
        </p:nvSpPr>
        <p:spPr>
          <a:xfrm>
            <a:off x="565150" y="1285875"/>
            <a:ext cx="8237538" cy="4819650"/>
          </a:xfrm>
        </p:spPr>
        <p:txBody>
          <a:bodyPr/>
          <a:lstStyle/>
          <a:p>
            <a:r>
              <a:rPr lang="en-US" sz="1900" dirty="0" smtClean="0"/>
              <a:t>Expanded </a:t>
            </a:r>
            <a:r>
              <a:rPr lang="en-US" sz="1900" dirty="0"/>
              <a:t>pollutant </a:t>
            </a:r>
            <a:r>
              <a:rPr lang="en-US" sz="1900" dirty="0" smtClean="0"/>
              <a:t>provide energy system coverage for:</a:t>
            </a:r>
            <a:endParaRPr lang="en-US" sz="1900" dirty="0"/>
          </a:p>
          <a:p>
            <a:pPr lvl="1"/>
            <a:r>
              <a:rPr lang="en-US" sz="1900" dirty="0" smtClean="0"/>
              <a:t>CO</a:t>
            </a:r>
            <a:r>
              <a:rPr lang="en-US" sz="1900" baseline="-25000" dirty="0" smtClean="0"/>
              <a:t>2</a:t>
            </a:r>
            <a:r>
              <a:rPr lang="en-US" sz="1900" dirty="0" smtClean="0"/>
              <a:t>, NO</a:t>
            </a:r>
            <a:r>
              <a:rPr lang="en-US" sz="1900" baseline="-25000" dirty="0" smtClean="0"/>
              <a:t>x</a:t>
            </a:r>
            <a:r>
              <a:rPr lang="en-US" sz="1900" dirty="0" smtClean="0"/>
              <a:t>, SO</a:t>
            </a:r>
            <a:r>
              <a:rPr lang="en-US" sz="1900" baseline="-25000" dirty="0" smtClean="0"/>
              <a:t>2</a:t>
            </a:r>
            <a:r>
              <a:rPr lang="en-US" sz="1900" dirty="0" smtClean="0"/>
              <a:t>, PM</a:t>
            </a:r>
            <a:r>
              <a:rPr lang="en-US" sz="1900" baseline="-25000" dirty="0" smtClean="0"/>
              <a:t>10</a:t>
            </a:r>
            <a:r>
              <a:rPr lang="en-US" sz="1900" dirty="0" smtClean="0"/>
              <a:t>, </a:t>
            </a:r>
            <a:r>
              <a:rPr lang="en-US" sz="1700" dirty="0"/>
              <a:t>PM</a:t>
            </a:r>
            <a:r>
              <a:rPr lang="en-US" sz="1700" baseline="-25000" dirty="0"/>
              <a:t>2.5</a:t>
            </a:r>
            <a:r>
              <a:rPr lang="en-US" sz="1700" dirty="0"/>
              <a:t>, CO, CH</a:t>
            </a:r>
            <a:r>
              <a:rPr lang="en-US" sz="1700" baseline="-25000" dirty="0"/>
              <a:t>4</a:t>
            </a:r>
            <a:r>
              <a:rPr lang="en-US" sz="1700" dirty="0"/>
              <a:t>, N</a:t>
            </a:r>
            <a:r>
              <a:rPr lang="en-US" sz="1700" baseline="-25000" dirty="0"/>
              <a:t>2</a:t>
            </a:r>
            <a:r>
              <a:rPr lang="en-US" sz="1700" dirty="0"/>
              <a:t>O, VOCs, </a:t>
            </a:r>
            <a:r>
              <a:rPr lang="en-US" sz="1700" dirty="0" smtClean="0"/>
              <a:t>BC and OC</a:t>
            </a:r>
            <a:endParaRPr lang="en-US" sz="1700" dirty="0"/>
          </a:p>
          <a:p>
            <a:r>
              <a:rPr lang="en-US" sz="1900" dirty="0"/>
              <a:t>Reviewing and updating emission factors to be more consistent with recent EPA regulations and modeling</a:t>
            </a:r>
          </a:p>
          <a:p>
            <a:r>
              <a:rPr lang="en-US" sz="1900" dirty="0" smtClean="0"/>
              <a:t>Add </a:t>
            </a:r>
            <a:r>
              <a:rPr lang="en-US" sz="1900" dirty="0"/>
              <a:t>factors to track water withdrawals and consumption from </a:t>
            </a:r>
            <a:r>
              <a:rPr lang="en-US" sz="1900" dirty="0" smtClean="0"/>
              <a:t>electricity production activities</a:t>
            </a:r>
            <a:endParaRPr lang="en-US" sz="1900" dirty="0"/>
          </a:p>
          <a:p>
            <a:r>
              <a:rPr lang="en-US" sz="1900" dirty="0"/>
              <a:t>Adding additional biofuels production technologies and improving biomass resource characterization</a:t>
            </a:r>
          </a:p>
          <a:p>
            <a:r>
              <a:rPr lang="en-US" sz="1900" dirty="0"/>
              <a:t>Revamping characterization of heavy duty transportation technologies (incl. trucks, buses, airplanes, trains, shipping)</a:t>
            </a:r>
          </a:p>
          <a:p>
            <a:r>
              <a:rPr lang="en-US" sz="1900" dirty="0"/>
              <a:t>Binning existing coal plants by plant age and size, and characterizing </a:t>
            </a:r>
            <a:r>
              <a:rPr lang="en-US" sz="1900" dirty="0" smtClean="0"/>
              <a:t>emission control </a:t>
            </a:r>
            <a:r>
              <a:rPr lang="en-US" sz="1900" dirty="0"/>
              <a:t>options for each bin</a:t>
            </a:r>
          </a:p>
          <a:p>
            <a:r>
              <a:rPr lang="en-US" sz="1900" dirty="0"/>
              <a:t>Improving characterization of climate change impacts on heating and cooling </a:t>
            </a:r>
            <a:r>
              <a:rPr lang="en-US" sz="1900" dirty="0" smtClean="0"/>
              <a:t>demands</a:t>
            </a:r>
            <a:endParaRPr lang="en-US" sz="19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0"/>
            <a:ext cx="9142413" cy="855663"/>
          </a:xfrm>
        </p:spPr>
        <p:txBody>
          <a:bodyPr/>
          <a:lstStyle/>
          <a:p>
            <a:r>
              <a:rPr lang="en-US" sz="3200"/>
              <a:t>Recent and ongoing MARKAL applications</a:t>
            </a:r>
          </a:p>
        </p:txBody>
      </p:sp>
      <p:sp>
        <p:nvSpPr>
          <p:cNvPr id="303107" name="Rectangle 3"/>
          <p:cNvSpPr>
            <a:spLocks noGrp="1" noChangeArrowheads="1"/>
          </p:cNvSpPr>
          <p:nvPr>
            <p:ph type="body" idx="1"/>
          </p:nvPr>
        </p:nvSpPr>
        <p:spPr>
          <a:xfrm>
            <a:off x="627063" y="1105526"/>
            <a:ext cx="8429625" cy="5295900"/>
          </a:xfrm>
        </p:spPr>
        <p:txBody>
          <a:bodyPr/>
          <a:lstStyle/>
          <a:p>
            <a:pPr>
              <a:lnSpc>
                <a:spcPct val="80000"/>
              </a:lnSpc>
            </a:pPr>
            <a:r>
              <a:rPr lang="en-US" sz="2400" dirty="0"/>
              <a:t>Developing air pollutant emission scenarios for the ORD Global Change Air Quality Assessment</a:t>
            </a:r>
          </a:p>
          <a:p>
            <a:pPr>
              <a:lnSpc>
                <a:spcPct val="80000"/>
              </a:lnSpc>
            </a:pPr>
            <a:r>
              <a:rPr lang="en-US" sz="2400" dirty="0"/>
              <a:t>Evaluating alternative biofuels production technologies, and examining tradeoffs associated with using biomass for liquid fuels or in electricity production </a:t>
            </a:r>
          </a:p>
          <a:p>
            <a:pPr>
              <a:lnSpc>
                <a:spcPct val="80000"/>
              </a:lnSpc>
            </a:pPr>
            <a:r>
              <a:rPr lang="en-US" sz="2400" dirty="0"/>
              <a:t>Examining the performance requirements and potential impacts of breakthrough technologies</a:t>
            </a:r>
          </a:p>
          <a:p>
            <a:pPr>
              <a:lnSpc>
                <a:spcPct val="80000"/>
              </a:lnSpc>
            </a:pPr>
            <a:r>
              <a:rPr lang="en-US" sz="2400" dirty="0"/>
              <a:t>Assessing specific technologies:</a:t>
            </a:r>
          </a:p>
          <a:p>
            <a:pPr lvl="1">
              <a:lnSpc>
                <a:spcPct val="80000"/>
              </a:lnSpc>
            </a:pPr>
            <a:r>
              <a:rPr lang="en-US" sz="1800" dirty="0"/>
              <a:t>Hydrogen fuel cell vehicles</a:t>
            </a:r>
          </a:p>
          <a:p>
            <a:pPr lvl="1">
              <a:lnSpc>
                <a:spcPct val="80000"/>
              </a:lnSpc>
            </a:pPr>
            <a:r>
              <a:rPr lang="en-US" sz="1800" dirty="0"/>
              <a:t>Plug-in hybrids</a:t>
            </a:r>
          </a:p>
          <a:p>
            <a:pPr lvl="1">
              <a:lnSpc>
                <a:spcPct val="80000"/>
              </a:lnSpc>
            </a:pPr>
            <a:r>
              <a:rPr lang="en-US" sz="1800" dirty="0"/>
              <a:t>Advanced nuclear power</a:t>
            </a:r>
          </a:p>
          <a:p>
            <a:pPr lvl="1">
              <a:lnSpc>
                <a:spcPct val="80000"/>
              </a:lnSpc>
            </a:pPr>
            <a:r>
              <a:rPr lang="en-US" sz="1800" dirty="0"/>
              <a:t>Coal gasification with CCS</a:t>
            </a:r>
          </a:p>
          <a:p>
            <a:pPr lvl="1">
              <a:lnSpc>
                <a:spcPct val="80000"/>
              </a:lnSpc>
            </a:pPr>
            <a:r>
              <a:rPr lang="en-US" sz="1800" dirty="0"/>
              <a:t>Outdoor wood hydronic heaters</a:t>
            </a:r>
          </a:p>
          <a:p>
            <a:pPr>
              <a:lnSpc>
                <a:spcPct val="80000"/>
              </a:lnSpc>
            </a:pPr>
            <a:r>
              <a:rPr lang="en-US" sz="2400" dirty="0"/>
              <a:t>Investigating the role of energy efficiency in meeting greenhouse gas mitigation targets</a:t>
            </a:r>
          </a:p>
          <a:p>
            <a:pPr>
              <a:lnSpc>
                <a:spcPct val="80000"/>
              </a:lnSpc>
            </a:pPr>
            <a:r>
              <a:rPr lang="en-US" sz="2400" dirty="0"/>
              <a:t>Examining how technology growth limits impact mitigation pathways and natural gas demands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3" name="Content Placeholder 2"/>
          <p:cNvSpPr>
            <a:spLocks noGrp="1"/>
          </p:cNvSpPr>
          <p:nvPr>
            <p:ph idx="1"/>
          </p:nvPr>
        </p:nvSpPr>
        <p:spPr/>
        <p:txBody>
          <a:bodyPr/>
          <a:lstStyle/>
          <a:p>
            <a:pPr>
              <a:buNone/>
            </a:pPr>
            <a:r>
              <a:rPr lang="en-US" sz="1800" b="1" dirty="0" smtClean="0"/>
              <a:t>Models and databases:</a:t>
            </a:r>
          </a:p>
          <a:p>
            <a:r>
              <a:rPr lang="en-US" sz="1800" dirty="0" smtClean="0"/>
              <a:t>AP-42 – U.S. EPA compilation of air pollutant emission factors</a:t>
            </a:r>
          </a:p>
          <a:p>
            <a:r>
              <a:rPr lang="en-US" sz="1800" dirty="0" smtClean="0"/>
              <a:t>CMAQ – Community </a:t>
            </a:r>
            <a:r>
              <a:rPr lang="en-US" sz="1800" dirty="0" err="1" smtClean="0"/>
              <a:t>Multiscale</a:t>
            </a:r>
            <a:r>
              <a:rPr lang="en-US" sz="1800" dirty="0" smtClean="0"/>
              <a:t> Air Quality modeling system</a:t>
            </a:r>
          </a:p>
          <a:p>
            <a:r>
              <a:rPr lang="en-US" sz="1800" dirty="0" err="1" smtClean="0"/>
              <a:t>CoST</a:t>
            </a:r>
            <a:r>
              <a:rPr lang="en-US" sz="1800" dirty="0" smtClean="0"/>
              <a:t> – Control Strategy Tool model</a:t>
            </a:r>
          </a:p>
          <a:p>
            <a:r>
              <a:rPr lang="en-US" sz="1800" dirty="0" err="1" smtClean="0"/>
              <a:t>eGRID</a:t>
            </a:r>
            <a:r>
              <a:rPr lang="en-US" sz="1800" dirty="0" smtClean="0"/>
              <a:t> – Emissions and Generation Resource Integrated Database</a:t>
            </a:r>
          </a:p>
          <a:p>
            <a:r>
              <a:rPr lang="en-US" sz="1800" dirty="0" smtClean="0"/>
              <a:t>GEOS-Chem – 3-D chemical transport model (CTM), driven by input from the Goddard Earth Observing System (GEOS)</a:t>
            </a:r>
          </a:p>
          <a:p>
            <a:r>
              <a:rPr lang="en-US" sz="1800" dirty="0" smtClean="0"/>
              <a:t>GLIMPSE – GEOS-Chem </a:t>
            </a:r>
            <a:r>
              <a:rPr lang="en-US" sz="1800" dirty="0" err="1" smtClean="0"/>
              <a:t>adjoint</a:t>
            </a:r>
            <a:r>
              <a:rPr lang="en-US" sz="1800" dirty="0" smtClean="0"/>
              <a:t> LIDORT Integrated with MARKAL for the Purpose of Scenario Exploration</a:t>
            </a:r>
          </a:p>
          <a:p>
            <a:r>
              <a:rPr lang="en-US" sz="1800" dirty="0" smtClean="0"/>
              <a:t>GREET – Greenhouse gases, Regulated Emissions, and Energy use in Transportation model</a:t>
            </a:r>
          </a:p>
          <a:p>
            <a:r>
              <a:rPr lang="en-US" sz="1800" dirty="0" smtClean="0"/>
              <a:t>LIDORT – Linearized Discrete Ordinate Radiative Transfer model</a:t>
            </a:r>
          </a:p>
          <a:p>
            <a:r>
              <a:rPr lang="en-US" sz="1800" dirty="0" smtClean="0"/>
              <a:t>MARKAL – </a:t>
            </a:r>
            <a:r>
              <a:rPr lang="en-US" sz="1800" dirty="0" err="1" smtClean="0"/>
              <a:t>MARKet</a:t>
            </a:r>
            <a:r>
              <a:rPr lang="en-US" sz="1800" dirty="0" smtClean="0"/>
              <a:t> </a:t>
            </a:r>
            <a:r>
              <a:rPr lang="en-US" sz="1800" dirty="0" err="1" smtClean="0"/>
              <a:t>ALlocation</a:t>
            </a:r>
            <a:r>
              <a:rPr lang="en-US" sz="1800" dirty="0" smtClean="0"/>
              <a:t> energy system model</a:t>
            </a:r>
          </a:p>
          <a:p>
            <a:r>
              <a:rPr lang="en-US" sz="1800" dirty="0" smtClean="0"/>
              <a:t>MOVES – Motor Vehicle Emission Simulator model</a:t>
            </a:r>
          </a:p>
          <a:p>
            <a:r>
              <a:rPr lang="en-US" sz="1800" dirty="0" smtClean="0"/>
              <a:t>SMOKE – Sparse Matrix Operator </a:t>
            </a:r>
            <a:r>
              <a:rPr lang="en-US" sz="1800" dirty="0" err="1" smtClean="0"/>
              <a:t>Kernal</a:t>
            </a:r>
            <a:r>
              <a:rPr lang="en-US" sz="1800" dirty="0" smtClean="0"/>
              <a:t> Emissions modeling system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 cont’d</a:t>
            </a:r>
            <a:endParaRPr lang="en-US" dirty="0"/>
          </a:p>
        </p:txBody>
      </p:sp>
      <p:sp>
        <p:nvSpPr>
          <p:cNvPr id="3" name="Content Placeholder 2"/>
          <p:cNvSpPr>
            <a:spLocks noGrp="1"/>
          </p:cNvSpPr>
          <p:nvPr>
            <p:ph idx="1"/>
          </p:nvPr>
        </p:nvSpPr>
        <p:spPr/>
        <p:txBody>
          <a:bodyPr/>
          <a:lstStyle/>
          <a:p>
            <a:pPr>
              <a:buNone/>
            </a:pPr>
            <a:r>
              <a:rPr lang="en-US" sz="1800" b="1" dirty="0" smtClean="0"/>
              <a:t>Pollutants and related metrics:</a:t>
            </a:r>
          </a:p>
          <a:p>
            <a:r>
              <a:rPr lang="en-US" sz="1800" dirty="0" smtClean="0"/>
              <a:t>BC – black carbon</a:t>
            </a:r>
          </a:p>
          <a:p>
            <a:r>
              <a:rPr lang="en-US" sz="1800" dirty="0" smtClean="0"/>
              <a:t>CH</a:t>
            </a:r>
            <a:r>
              <a:rPr lang="en-US" sz="1800" baseline="-25000" dirty="0" smtClean="0"/>
              <a:t>4</a:t>
            </a:r>
            <a:r>
              <a:rPr lang="en-US" sz="1800" dirty="0" smtClean="0"/>
              <a:t> - methane</a:t>
            </a:r>
          </a:p>
          <a:p>
            <a:r>
              <a:rPr lang="en-US" sz="1800" dirty="0" smtClean="0"/>
              <a:t>CO – carbon monoxide</a:t>
            </a:r>
          </a:p>
          <a:p>
            <a:r>
              <a:rPr lang="en-US" sz="1800" dirty="0" smtClean="0"/>
              <a:t>CO</a:t>
            </a:r>
            <a:r>
              <a:rPr lang="en-US" sz="1800" baseline="-25000" dirty="0" smtClean="0"/>
              <a:t>2</a:t>
            </a:r>
            <a:r>
              <a:rPr lang="en-US" sz="1800" dirty="0" smtClean="0"/>
              <a:t> – carbon dioxide</a:t>
            </a:r>
          </a:p>
          <a:p>
            <a:r>
              <a:rPr lang="en-US" sz="1800" dirty="0" smtClean="0"/>
              <a:t>GHGs – greenhouse gases</a:t>
            </a:r>
          </a:p>
          <a:p>
            <a:r>
              <a:rPr lang="en-US" sz="1800" dirty="0" smtClean="0"/>
              <a:t>GWP</a:t>
            </a:r>
            <a:r>
              <a:rPr lang="en-US" sz="1800" baseline="-25000" dirty="0" smtClean="0"/>
              <a:t>20</a:t>
            </a:r>
            <a:r>
              <a:rPr lang="en-US" sz="1800" dirty="0" smtClean="0"/>
              <a:t> – 20-yr global warming potential</a:t>
            </a:r>
          </a:p>
          <a:p>
            <a:r>
              <a:rPr lang="en-US" sz="1800" dirty="0" smtClean="0"/>
              <a:t>GWP</a:t>
            </a:r>
            <a:r>
              <a:rPr lang="en-US" sz="1800" baseline="-25000" dirty="0" smtClean="0"/>
              <a:t>100</a:t>
            </a:r>
            <a:r>
              <a:rPr lang="en-US" sz="1800" dirty="0" smtClean="0"/>
              <a:t> – 100-yr global warming potential</a:t>
            </a:r>
          </a:p>
          <a:p>
            <a:r>
              <a:rPr lang="en-US" sz="1800" dirty="0" smtClean="0"/>
              <a:t>NO</a:t>
            </a:r>
            <a:r>
              <a:rPr lang="en-US" sz="1800" baseline="-25000" dirty="0" smtClean="0"/>
              <a:t>x</a:t>
            </a:r>
            <a:r>
              <a:rPr lang="en-US" sz="1800" dirty="0" smtClean="0"/>
              <a:t> – nitrogen oxides</a:t>
            </a:r>
          </a:p>
          <a:p>
            <a:r>
              <a:rPr lang="en-US" sz="1800" dirty="0" smtClean="0"/>
              <a:t>N</a:t>
            </a:r>
            <a:r>
              <a:rPr lang="en-US" sz="1800" baseline="-25000" dirty="0" smtClean="0"/>
              <a:t>2</a:t>
            </a:r>
            <a:r>
              <a:rPr lang="en-US" sz="1800" dirty="0" smtClean="0"/>
              <a:t>O – nitrous oxide</a:t>
            </a:r>
          </a:p>
          <a:p>
            <a:r>
              <a:rPr lang="en-US" sz="1800" dirty="0" smtClean="0"/>
              <a:t>OC – organic carbon</a:t>
            </a:r>
          </a:p>
          <a:p>
            <a:r>
              <a:rPr lang="en-US" sz="1800" dirty="0" smtClean="0"/>
              <a:t>PM</a:t>
            </a:r>
            <a:r>
              <a:rPr lang="en-US" sz="1800" baseline="-25000" dirty="0" smtClean="0"/>
              <a:t>10</a:t>
            </a:r>
            <a:r>
              <a:rPr lang="en-US" sz="1800" dirty="0" smtClean="0"/>
              <a:t> – particulate matter of 10 micrometers or less</a:t>
            </a:r>
          </a:p>
          <a:p>
            <a:r>
              <a:rPr lang="en-US" sz="1800" dirty="0" smtClean="0"/>
              <a:t>PM</a:t>
            </a:r>
            <a:r>
              <a:rPr lang="en-US" sz="1800" baseline="-25000" dirty="0" smtClean="0"/>
              <a:t>2.5</a:t>
            </a:r>
            <a:r>
              <a:rPr lang="en-US" sz="1800" dirty="0" smtClean="0"/>
              <a:t> – particulate matter of 2.5 micrometers or less</a:t>
            </a:r>
          </a:p>
          <a:p>
            <a:r>
              <a:rPr lang="en-US" sz="1800" dirty="0" smtClean="0"/>
              <a:t>SLCFs – short-lived climate forcers</a:t>
            </a:r>
          </a:p>
          <a:p>
            <a:r>
              <a:rPr lang="en-US" sz="1800" dirty="0" smtClean="0"/>
              <a:t>SO</a:t>
            </a:r>
            <a:r>
              <a:rPr lang="en-US" sz="1800" baseline="-25000" dirty="0" smtClean="0"/>
              <a:t>2</a:t>
            </a:r>
            <a:r>
              <a:rPr lang="en-US" sz="1800" dirty="0" smtClean="0"/>
              <a:t> – sulfur dioxide</a:t>
            </a:r>
          </a:p>
          <a:p>
            <a:r>
              <a:rPr lang="en-US" sz="1800" dirty="0" smtClean="0"/>
              <a:t>VOC – volatile organic compounds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 cont’d</a:t>
            </a:r>
            <a:endParaRPr lang="en-US" dirty="0"/>
          </a:p>
        </p:txBody>
      </p:sp>
      <p:sp>
        <p:nvSpPr>
          <p:cNvPr id="3" name="Content Placeholder 2"/>
          <p:cNvSpPr>
            <a:spLocks noGrp="1"/>
          </p:cNvSpPr>
          <p:nvPr>
            <p:ph idx="1"/>
          </p:nvPr>
        </p:nvSpPr>
        <p:spPr/>
        <p:txBody>
          <a:bodyPr/>
          <a:lstStyle/>
          <a:p>
            <a:pPr>
              <a:buNone/>
            </a:pPr>
            <a:r>
              <a:rPr lang="en-US" sz="1800" b="1" dirty="0" smtClean="0"/>
              <a:t>Technologies and fuels:</a:t>
            </a:r>
          </a:p>
          <a:p>
            <a:r>
              <a:rPr lang="en-US" sz="1800" dirty="0" smtClean="0"/>
              <a:t>CCS – carbon capture and sequestration</a:t>
            </a:r>
          </a:p>
          <a:p>
            <a:r>
              <a:rPr lang="en-US" sz="1800" dirty="0" smtClean="0"/>
              <a:t>CHP – combined heat and power technologies</a:t>
            </a:r>
          </a:p>
          <a:p>
            <a:r>
              <a:rPr lang="en-US" sz="1800" dirty="0" smtClean="0"/>
              <a:t>CNG – compressed natural gas</a:t>
            </a:r>
          </a:p>
          <a:p>
            <a:r>
              <a:rPr lang="en-US" sz="1800" dirty="0" smtClean="0"/>
              <a:t>EGU – electricity generating unit</a:t>
            </a:r>
          </a:p>
          <a:p>
            <a:r>
              <a:rPr lang="en-US" sz="1800" dirty="0" smtClean="0"/>
              <a:t>E85 – blend of approximately 85% ethanol, 15% gasoline</a:t>
            </a:r>
          </a:p>
          <a:p>
            <a:r>
              <a:rPr lang="en-US" sz="1800" dirty="0" smtClean="0"/>
              <a:t>HDV – heavy duty vehicles</a:t>
            </a:r>
          </a:p>
          <a:p>
            <a:r>
              <a:rPr lang="en-US" sz="1800" dirty="0" smtClean="0"/>
              <a:t>IGCC – integrated gasification and combined cycle using coal</a:t>
            </a:r>
          </a:p>
          <a:p>
            <a:r>
              <a:rPr lang="en-US" sz="1800" dirty="0" smtClean="0"/>
              <a:t>LDV – light duty vehicles</a:t>
            </a:r>
          </a:p>
          <a:p>
            <a:r>
              <a:rPr lang="en-US" sz="1800" dirty="0" smtClean="0"/>
              <a:t>LPG – liquid petroleum gas</a:t>
            </a:r>
          </a:p>
          <a:p>
            <a:r>
              <a:rPr lang="en-US" sz="1800" dirty="0" smtClean="0"/>
              <a:t>NGA – natural gas</a:t>
            </a:r>
          </a:p>
          <a:p>
            <a:r>
              <a:rPr lang="en-US" sz="1800" dirty="0" smtClean="0"/>
              <a:t>NGCC – natural gas combined cycle</a:t>
            </a:r>
          </a:p>
          <a:p>
            <a:r>
              <a:rPr lang="en-US" sz="1800" dirty="0" smtClean="0"/>
              <a:t>PV – photovoltaic</a:t>
            </a:r>
          </a:p>
          <a:p>
            <a:pPr>
              <a:buNone/>
            </a:pPr>
            <a:endParaRPr lang="en-US" sz="900" dirty="0" smtClean="0"/>
          </a:p>
          <a:p>
            <a:pPr>
              <a:buNone/>
            </a:pPr>
            <a:r>
              <a:rPr lang="en-US" sz="1800" b="1" dirty="0" smtClean="0"/>
              <a:t>Other:</a:t>
            </a:r>
          </a:p>
          <a:p>
            <a:r>
              <a:rPr lang="en-US" sz="1800" dirty="0" smtClean="0"/>
              <a:t>U.S. EIA – U.S. Energy Information Administration</a:t>
            </a:r>
          </a:p>
          <a:p>
            <a:r>
              <a:rPr lang="en-US" sz="1800" dirty="0" smtClean="0"/>
              <a:t>SCC – Source classification code</a:t>
            </a:r>
          </a:p>
          <a:p>
            <a:pPr>
              <a:buNone/>
            </a:pPr>
            <a:endParaRPr lang="en-US" sz="1800" dirty="0" smtClean="0"/>
          </a:p>
          <a:p>
            <a:pPr>
              <a:buNone/>
            </a:pPr>
            <a:endParaRPr lang="en-US" sz="18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30388"/>
            <a:ext cx="7772400" cy="1500187"/>
          </a:xfrm>
        </p:spPr>
        <p:txBody>
          <a:bodyPr anchor="ctr"/>
          <a:lstStyle/>
          <a:p>
            <a:pPr algn="ctr"/>
            <a:r>
              <a:rPr lang="en-US" sz="4400" dirty="0" smtClean="0"/>
              <a:t>Part 1. Overview of MARKAL</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MARKAL</a:t>
            </a:r>
            <a:endParaRPr lang="en-US" dirty="0"/>
          </a:p>
        </p:txBody>
      </p:sp>
      <p:sp>
        <p:nvSpPr>
          <p:cNvPr id="3" name="Rectangle 2"/>
          <p:cNvSpPr/>
          <p:nvPr/>
        </p:nvSpPr>
        <p:spPr bwMode="auto">
          <a:xfrm>
            <a:off x="3143250" y="3086100"/>
            <a:ext cx="2762250" cy="2095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sz="1500" dirty="0" smtClean="0">
                <a:solidFill>
                  <a:schemeClr val="bg1"/>
                </a:solidFill>
              </a:rPr>
              <a:t>energy system model </a:t>
            </a:r>
            <a:r>
              <a:rPr kumimoji="0" lang="en-US" sz="1500" b="1" i="0" u="none" strike="noStrike" cap="none" normalizeH="0" baseline="0" dirty="0" smtClean="0">
                <a:ln>
                  <a:noFill/>
                </a:ln>
                <a:solidFill>
                  <a:schemeClr val="bg1"/>
                </a:solidFill>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ial" charset="0"/>
              </a:rPr>
              <a:t>U.S. EPA MARKAL database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t>Scenario assumptions</a:t>
            </a:r>
          </a:p>
          <a:p>
            <a:endParaRPr lang="en-US" dirty="0"/>
          </a:p>
          <a:p>
            <a:r>
              <a:rPr lang="en-US" sz="1600" dirty="0" smtClean="0"/>
              <a:t>Population growth</a:t>
            </a:r>
          </a:p>
          <a:p>
            <a:endParaRPr lang="en-US" sz="1600" dirty="0"/>
          </a:p>
          <a:p>
            <a:r>
              <a:rPr lang="en-US" sz="1600" dirty="0" smtClean="0"/>
              <a:t>Economy</a:t>
            </a:r>
          </a:p>
          <a:p>
            <a:endParaRPr lang="en-US" sz="1600" dirty="0"/>
          </a:p>
          <a:p>
            <a:r>
              <a:rPr lang="en-US" sz="1600" dirty="0" smtClean="0"/>
              <a:t>Climate change</a:t>
            </a:r>
          </a:p>
          <a:p>
            <a:endParaRPr lang="en-US" sz="1600" dirty="0"/>
          </a:p>
          <a:p>
            <a:r>
              <a:rPr lang="en-US" sz="1600" dirty="0" smtClean="0"/>
              <a:t>Technology development</a:t>
            </a:r>
          </a:p>
          <a:p>
            <a:endParaRPr lang="en-US" sz="1600" dirty="0"/>
          </a:p>
          <a:p>
            <a:r>
              <a:rPr lang="en-US" sz="1600" dirty="0" smtClean="0"/>
              <a:t>Behavior</a:t>
            </a:r>
          </a:p>
          <a:p>
            <a:endParaRPr lang="en-US" sz="1600" dirty="0"/>
          </a:p>
          <a:p>
            <a:r>
              <a:rPr lang="en-US" sz="1600" dirty="0" smtClean="0"/>
              <a:t>Policies</a:t>
            </a:r>
            <a:endParaRPr lang="en-US" sz="1600" dirty="0"/>
          </a:p>
        </p:txBody>
      </p:sp>
      <p:sp>
        <p:nvSpPr>
          <p:cNvPr id="5" name="Right Brace 4"/>
          <p:cNvSpPr/>
          <p:nvPr/>
        </p:nvSpPr>
        <p:spPr bwMode="auto">
          <a:xfrm>
            <a:off x="2743200" y="268605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6343135" y="2266950"/>
            <a:ext cx="2672526" cy="3847207"/>
          </a:xfrm>
          <a:prstGeom prst="rect">
            <a:avLst/>
          </a:prstGeom>
          <a:noFill/>
          <a:ln>
            <a:solidFill>
              <a:schemeClr val="bg1">
                <a:lumMod val="75000"/>
              </a:schemeClr>
            </a:solidFill>
          </a:ln>
        </p:spPr>
        <p:txBody>
          <a:bodyPr wrap="none" rtlCol="0">
            <a:spAutoFit/>
          </a:bodyPr>
          <a:lstStyle/>
          <a:p>
            <a:r>
              <a:rPr lang="en-US" u="sng" dirty="0" smtClean="0"/>
              <a:t>Outputs</a:t>
            </a:r>
          </a:p>
          <a:p>
            <a:endParaRPr lang="en-US" dirty="0"/>
          </a:p>
          <a:p>
            <a:r>
              <a:rPr lang="en-US" sz="1600" dirty="0" smtClean="0"/>
              <a:t>Technology pathway</a:t>
            </a:r>
          </a:p>
          <a:p>
            <a:endParaRPr lang="en-US" sz="1600" dirty="0"/>
          </a:p>
          <a:p>
            <a:r>
              <a:rPr lang="en-US" sz="1600" dirty="0" smtClean="0"/>
              <a:t>Fuel use</a:t>
            </a:r>
          </a:p>
          <a:p>
            <a:endParaRPr lang="en-US" sz="1600" dirty="0"/>
          </a:p>
          <a:p>
            <a:r>
              <a:rPr lang="en-US" sz="1600" dirty="0" smtClean="0"/>
              <a:t>Criteria air pollutant </a:t>
            </a:r>
          </a:p>
          <a:p>
            <a:r>
              <a:rPr lang="en-US" sz="1600" dirty="0" smtClean="0"/>
              <a:t>emissions</a:t>
            </a:r>
          </a:p>
          <a:p>
            <a:endParaRPr lang="en-US" sz="1600" dirty="0"/>
          </a:p>
          <a:p>
            <a:r>
              <a:rPr lang="en-US" sz="1600" dirty="0" smtClean="0"/>
              <a:t>Greenhouse gas  (GHG)</a:t>
            </a:r>
          </a:p>
          <a:p>
            <a:r>
              <a:rPr lang="en-US" sz="1600" dirty="0"/>
              <a:t>e</a:t>
            </a:r>
            <a:r>
              <a:rPr lang="en-US" sz="1600" dirty="0" smtClean="0"/>
              <a:t>missions</a:t>
            </a:r>
          </a:p>
          <a:p>
            <a:endParaRPr lang="en-US" sz="16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t>Modeling U.S. energy system scenarios with MARKAL</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43135" y="2266950"/>
            <a:ext cx="2728632" cy="3847207"/>
          </a:xfrm>
          <a:prstGeom prst="rect">
            <a:avLst/>
          </a:prstGeom>
          <a:noFill/>
          <a:ln>
            <a:solidFill>
              <a:schemeClr val="bg1">
                <a:lumMod val="75000"/>
              </a:schemeClr>
            </a:solidFill>
          </a:ln>
        </p:spPr>
        <p:txBody>
          <a:bodyPr wrap="none" rtlCol="0">
            <a:spAutoFit/>
          </a:bodyPr>
          <a:lstStyle/>
          <a:p>
            <a:r>
              <a:rPr lang="en-US" u="sng" dirty="0" smtClean="0"/>
              <a:t>Outputs</a:t>
            </a:r>
          </a:p>
          <a:p>
            <a:endParaRPr lang="en-US" dirty="0"/>
          </a:p>
          <a:p>
            <a:r>
              <a:rPr lang="en-US" sz="1600" dirty="0" smtClean="0"/>
              <a:t>Technology pathway</a:t>
            </a:r>
          </a:p>
          <a:p>
            <a:endParaRPr lang="en-US" sz="1600" dirty="0"/>
          </a:p>
          <a:p>
            <a:r>
              <a:rPr lang="en-US" sz="1600" dirty="0" smtClean="0"/>
              <a:t>Fuel use</a:t>
            </a:r>
          </a:p>
          <a:p>
            <a:endParaRPr lang="en-US" sz="1600" dirty="0"/>
          </a:p>
          <a:p>
            <a:r>
              <a:rPr lang="en-US" sz="1600" dirty="0" err="1" smtClean="0"/>
              <a:t>Criterial</a:t>
            </a:r>
            <a:r>
              <a:rPr lang="en-US" sz="1600" dirty="0" smtClean="0"/>
              <a:t> air pollutant </a:t>
            </a:r>
          </a:p>
          <a:p>
            <a:r>
              <a:rPr lang="en-US" sz="1600" dirty="0" smtClean="0"/>
              <a:t>emissions</a:t>
            </a:r>
          </a:p>
          <a:p>
            <a:endParaRPr lang="en-US" sz="1600" dirty="0"/>
          </a:p>
          <a:p>
            <a:r>
              <a:rPr lang="en-US" sz="1600" dirty="0" smtClean="0"/>
              <a:t>Greenhouse gas  (GHG)</a:t>
            </a:r>
          </a:p>
          <a:p>
            <a:r>
              <a:rPr lang="en-US" sz="1600" dirty="0"/>
              <a:t>e</a:t>
            </a:r>
            <a:r>
              <a:rPr lang="en-US" sz="1600" dirty="0" smtClean="0"/>
              <a:t>missions</a:t>
            </a:r>
          </a:p>
          <a:p>
            <a:endParaRPr lang="en-US" sz="1600" dirty="0"/>
          </a:p>
          <a:p>
            <a:r>
              <a:rPr lang="en-US" sz="1600" dirty="0" smtClean="0"/>
              <a:t>Short-lived climate</a:t>
            </a:r>
          </a:p>
          <a:p>
            <a:r>
              <a:rPr lang="en-US" sz="1600" dirty="0" smtClean="0"/>
              <a:t>forcer (SLCF) emissions  </a:t>
            </a:r>
          </a:p>
          <a:p>
            <a:r>
              <a:rPr lang="en-US" sz="1600" dirty="0" smtClean="0"/>
              <a:t>and radiative impact</a:t>
            </a:r>
            <a:endParaRPr lang="en-US" sz="1600" dirty="0"/>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ight Brace 4"/>
          <p:cNvSpPr/>
          <p:nvPr/>
        </p:nvSpPr>
        <p:spPr bwMode="auto">
          <a:xfrm>
            <a:off x="2743200" y="268605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Freeform 20"/>
          <p:cNvSpPr/>
          <p:nvPr/>
        </p:nvSpPr>
        <p:spPr bwMode="auto">
          <a:xfrm>
            <a:off x="2724727" y="1357745"/>
            <a:ext cx="6160655" cy="5135419"/>
          </a:xfrm>
          <a:custGeom>
            <a:avLst/>
            <a:gdLst>
              <a:gd name="connsiteX0" fmla="*/ 9237 w 6160655"/>
              <a:gd name="connsiteY0" fmla="*/ 997528 h 5135419"/>
              <a:gd name="connsiteX1" fmla="*/ 6151418 w 6160655"/>
              <a:gd name="connsiteY1" fmla="*/ 0 h 5135419"/>
              <a:gd name="connsiteX2" fmla="*/ 6160655 w 6160655"/>
              <a:gd name="connsiteY2" fmla="*/ 5135419 h 5135419"/>
              <a:gd name="connsiteX3" fmla="*/ 0 w 6160655"/>
              <a:gd name="connsiteY3" fmla="*/ 4442691 h 5135419"/>
              <a:gd name="connsiteX4" fmla="*/ 9237 w 6160655"/>
              <a:gd name="connsiteY4" fmla="*/ 997528 h 5135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0655" h="5135419">
                <a:moveTo>
                  <a:pt x="9237" y="997528"/>
                </a:moveTo>
                <a:lnTo>
                  <a:pt x="6151418" y="0"/>
                </a:lnTo>
                <a:lnTo>
                  <a:pt x="6160655" y="5135419"/>
                </a:lnTo>
                <a:lnTo>
                  <a:pt x="0" y="4442691"/>
                </a:lnTo>
                <a:lnTo>
                  <a:pt x="9237" y="997528"/>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Overview of MARKAL: Assumptions</a:t>
            </a:r>
            <a:endParaRPr lang="en-US" dirty="0"/>
          </a:p>
        </p:txBody>
      </p:sp>
      <p:sp>
        <p:nvSpPr>
          <p:cNvPr id="3" name="Rectangle 2"/>
          <p:cNvSpPr/>
          <p:nvPr/>
        </p:nvSpPr>
        <p:spPr bwMode="auto">
          <a:xfrm>
            <a:off x="3143250" y="3086100"/>
            <a:ext cx="2762250" cy="2095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energy system model</a:t>
            </a:r>
            <a:r>
              <a:rPr kumimoji="0" lang="en-US" b="1" i="0" u="none" strike="noStrike" cap="none" normalizeH="0" baseline="0" dirty="0" smtClean="0">
                <a:ln>
                  <a:noFill/>
                </a:ln>
                <a:solidFill>
                  <a:schemeClr val="tx1"/>
                </a:solidFill>
                <a:effectLst/>
                <a:latin typeface="Arial" charset="0"/>
              </a:rPr>
              <a:t>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t>Scenario assumptions</a:t>
            </a:r>
          </a:p>
          <a:p>
            <a:endParaRPr lang="en-US" dirty="0"/>
          </a:p>
          <a:p>
            <a:r>
              <a:rPr lang="en-US" sz="1600" dirty="0" smtClean="0"/>
              <a:t>Population growth</a:t>
            </a:r>
          </a:p>
          <a:p>
            <a:endParaRPr lang="en-US" sz="1600" dirty="0"/>
          </a:p>
          <a:p>
            <a:r>
              <a:rPr lang="en-US" sz="1600" dirty="0" smtClean="0"/>
              <a:t>Economy</a:t>
            </a:r>
          </a:p>
          <a:p>
            <a:endParaRPr lang="en-US" sz="1600" dirty="0"/>
          </a:p>
          <a:p>
            <a:r>
              <a:rPr lang="en-US" sz="1600" dirty="0" smtClean="0"/>
              <a:t>Climate change</a:t>
            </a:r>
          </a:p>
          <a:p>
            <a:endParaRPr lang="en-US" sz="1600" dirty="0"/>
          </a:p>
          <a:p>
            <a:r>
              <a:rPr lang="en-US" sz="1600" dirty="0" smtClean="0"/>
              <a:t>Technology development</a:t>
            </a:r>
          </a:p>
          <a:p>
            <a:endParaRPr lang="en-US" sz="1600" dirty="0"/>
          </a:p>
          <a:p>
            <a:r>
              <a:rPr lang="en-US" sz="1600" dirty="0" smtClean="0"/>
              <a:t>Behavior</a:t>
            </a:r>
          </a:p>
          <a:p>
            <a:endParaRPr lang="en-US" sz="1600" dirty="0"/>
          </a:p>
          <a:p>
            <a:r>
              <a:rPr lang="en-US" sz="1600" dirty="0" smtClean="0"/>
              <a:t>Policies</a:t>
            </a:r>
            <a:endParaRPr lang="en-US" sz="1600" dirty="0"/>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cxnSp>
        <p:nvCxnSpPr>
          <p:cNvPr id="16" name="Straight Connector 15"/>
          <p:cNvCxnSpPr/>
          <p:nvPr/>
        </p:nvCxnSpPr>
        <p:spPr bwMode="auto">
          <a:xfrm flipV="1">
            <a:off x="2705100" y="2305050"/>
            <a:ext cx="266700" cy="381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9" name="Freeform 18"/>
          <p:cNvSpPr/>
          <p:nvPr/>
        </p:nvSpPr>
        <p:spPr bwMode="auto">
          <a:xfrm>
            <a:off x="91440" y="1352551"/>
            <a:ext cx="8778240" cy="990022"/>
          </a:xfrm>
          <a:custGeom>
            <a:avLst/>
            <a:gdLst>
              <a:gd name="connsiteX0" fmla="*/ 0 w 8782050"/>
              <a:gd name="connsiteY0" fmla="*/ 952500 h 971550"/>
              <a:gd name="connsiteX1" fmla="*/ 2914650 w 8782050"/>
              <a:gd name="connsiteY1" fmla="*/ 0 h 971550"/>
              <a:gd name="connsiteX2" fmla="*/ 8782050 w 8782050"/>
              <a:gd name="connsiteY2" fmla="*/ 0 h 971550"/>
              <a:gd name="connsiteX3" fmla="*/ 2609850 w 8782050"/>
              <a:gd name="connsiteY3" fmla="*/ 971550 h 971550"/>
              <a:gd name="connsiteX4" fmla="*/ 0 w 8782050"/>
              <a:gd name="connsiteY4" fmla="*/ 952500 h 971550"/>
              <a:gd name="connsiteX0" fmla="*/ 0 w 8763577"/>
              <a:gd name="connsiteY0" fmla="*/ 980209 h 980209"/>
              <a:gd name="connsiteX1" fmla="*/ 2896177 w 8763577"/>
              <a:gd name="connsiteY1" fmla="*/ 0 h 980209"/>
              <a:gd name="connsiteX2" fmla="*/ 8763577 w 8763577"/>
              <a:gd name="connsiteY2" fmla="*/ 0 h 980209"/>
              <a:gd name="connsiteX3" fmla="*/ 2591377 w 8763577"/>
              <a:gd name="connsiteY3" fmla="*/ 971550 h 980209"/>
              <a:gd name="connsiteX4" fmla="*/ 0 w 8763577"/>
              <a:gd name="connsiteY4" fmla="*/ 980209 h 980209"/>
              <a:gd name="connsiteX0" fmla="*/ 0 w 8763577"/>
              <a:gd name="connsiteY0" fmla="*/ 980209 h 980209"/>
              <a:gd name="connsiteX1" fmla="*/ 2896177 w 8763577"/>
              <a:gd name="connsiteY1" fmla="*/ 0 h 980209"/>
              <a:gd name="connsiteX2" fmla="*/ 8763577 w 8763577"/>
              <a:gd name="connsiteY2" fmla="*/ 0 h 980209"/>
              <a:gd name="connsiteX3" fmla="*/ 2582141 w 8763577"/>
              <a:gd name="connsiteY3" fmla="*/ 953077 h 980209"/>
              <a:gd name="connsiteX4" fmla="*/ 0 w 8763577"/>
              <a:gd name="connsiteY4" fmla="*/ 980209 h 980209"/>
              <a:gd name="connsiteX0" fmla="*/ 0 w 8763577"/>
              <a:gd name="connsiteY0" fmla="*/ 980209 h 990022"/>
              <a:gd name="connsiteX1" fmla="*/ 2896177 w 8763577"/>
              <a:gd name="connsiteY1" fmla="*/ 0 h 990022"/>
              <a:gd name="connsiteX2" fmla="*/ 8763577 w 8763577"/>
              <a:gd name="connsiteY2" fmla="*/ 0 h 990022"/>
              <a:gd name="connsiteX3" fmla="*/ 2628323 w 8763577"/>
              <a:gd name="connsiteY3" fmla="*/ 990022 h 990022"/>
              <a:gd name="connsiteX4" fmla="*/ 0 w 8763577"/>
              <a:gd name="connsiteY4" fmla="*/ 980209 h 990022"/>
              <a:gd name="connsiteX0" fmla="*/ 0 w 8763577"/>
              <a:gd name="connsiteY0" fmla="*/ 980209 h 990022"/>
              <a:gd name="connsiteX1" fmla="*/ 2896177 w 8763577"/>
              <a:gd name="connsiteY1" fmla="*/ 0 h 990022"/>
              <a:gd name="connsiteX2" fmla="*/ 8763577 w 8763577"/>
              <a:gd name="connsiteY2" fmla="*/ 0 h 990022"/>
              <a:gd name="connsiteX3" fmla="*/ 2600614 w 8763577"/>
              <a:gd name="connsiteY3" fmla="*/ 990022 h 990022"/>
              <a:gd name="connsiteX4" fmla="*/ 0 w 8763577"/>
              <a:gd name="connsiteY4" fmla="*/ 980209 h 99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577" h="990022">
                <a:moveTo>
                  <a:pt x="0" y="980209"/>
                </a:moveTo>
                <a:lnTo>
                  <a:pt x="2896177" y="0"/>
                </a:lnTo>
                <a:lnTo>
                  <a:pt x="8763577" y="0"/>
                </a:lnTo>
                <a:lnTo>
                  <a:pt x="2600614" y="990022"/>
                </a:lnTo>
                <a:lnTo>
                  <a:pt x="0" y="980209"/>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0" name="Freeform 19"/>
          <p:cNvSpPr/>
          <p:nvPr/>
        </p:nvSpPr>
        <p:spPr bwMode="auto">
          <a:xfrm>
            <a:off x="73891" y="5800436"/>
            <a:ext cx="8793018" cy="701964"/>
          </a:xfrm>
          <a:custGeom>
            <a:avLst/>
            <a:gdLst>
              <a:gd name="connsiteX0" fmla="*/ 2641600 w 8793018"/>
              <a:gd name="connsiteY0" fmla="*/ 0 h 701964"/>
              <a:gd name="connsiteX1" fmla="*/ 8793018 w 8793018"/>
              <a:gd name="connsiteY1" fmla="*/ 701964 h 701964"/>
              <a:gd name="connsiteX2" fmla="*/ 2918691 w 8793018"/>
              <a:gd name="connsiteY2" fmla="*/ 701964 h 701964"/>
              <a:gd name="connsiteX3" fmla="*/ 0 w 8793018"/>
              <a:gd name="connsiteY3" fmla="*/ 0 h 701964"/>
              <a:gd name="connsiteX4" fmla="*/ 2641600 w 8793018"/>
              <a:gd name="connsiteY4" fmla="*/ 0 h 70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18" h="701964">
                <a:moveTo>
                  <a:pt x="2641600" y="0"/>
                </a:moveTo>
                <a:lnTo>
                  <a:pt x="8793018" y="701964"/>
                </a:lnTo>
                <a:lnTo>
                  <a:pt x="2918691" y="701964"/>
                </a:lnTo>
                <a:lnTo>
                  <a:pt x="0" y="0"/>
                </a:lnTo>
                <a:lnTo>
                  <a:pt x="2641600" y="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990850" y="1357313"/>
            <a:ext cx="5886450" cy="5143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3297383" y="1505526"/>
            <a:ext cx="5397631" cy="4916731"/>
          </a:xfrm>
          <a:prstGeom prst="rect">
            <a:avLst/>
          </a:prstGeom>
          <a:noFill/>
        </p:spPr>
        <p:txBody>
          <a:bodyPr wrap="none" rtlCol="0">
            <a:spAutoFit/>
          </a:bodyPr>
          <a:lstStyle/>
          <a:p>
            <a:r>
              <a:rPr lang="en-US" sz="2000" dirty="0" smtClean="0"/>
              <a:t>Baseline assumptions</a:t>
            </a:r>
          </a:p>
          <a:p>
            <a:endParaRPr lang="en-US" sz="1050" dirty="0"/>
          </a:p>
          <a:p>
            <a:r>
              <a:rPr lang="en-US" u="sng" dirty="0" smtClean="0"/>
              <a:t>Data sources include:</a:t>
            </a:r>
          </a:p>
          <a:p>
            <a:r>
              <a:rPr lang="en-US" sz="1600" dirty="0" smtClean="0"/>
              <a:t>U.S. EIA:</a:t>
            </a:r>
          </a:p>
          <a:p>
            <a:r>
              <a:rPr lang="en-US" sz="1600" dirty="0" smtClean="0"/>
              <a:t>     Annual Energy Outlook 2010</a:t>
            </a:r>
          </a:p>
          <a:p>
            <a:r>
              <a:rPr lang="en-US" sz="1600" dirty="0"/>
              <a:t> </a:t>
            </a:r>
            <a:r>
              <a:rPr lang="en-US" sz="1600" dirty="0" smtClean="0"/>
              <a:t>    Commercial Building Energy Consumption Survey</a:t>
            </a:r>
          </a:p>
          <a:p>
            <a:r>
              <a:rPr lang="en-US" sz="1600" dirty="0"/>
              <a:t> </a:t>
            </a:r>
            <a:r>
              <a:rPr lang="en-US" sz="1600" dirty="0" smtClean="0"/>
              <a:t>    Residential Energy Consumption Survey</a:t>
            </a:r>
          </a:p>
          <a:p>
            <a:r>
              <a:rPr lang="en-US" sz="1600" dirty="0"/>
              <a:t> </a:t>
            </a:r>
            <a:r>
              <a:rPr lang="en-US" sz="1600" dirty="0" smtClean="0"/>
              <a:t>    Transportation Energy Data Book</a:t>
            </a:r>
          </a:p>
          <a:p>
            <a:endParaRPr lang="en-US" sz="900" dirty="0" smtClean="0"/>
          </a:p>
          <a:p>
            <a:r>
              <a:rPr lang="en-US" sz="1600" dirty="0" smtClean="0"/>
              <a:t>U.S. EPA:</a:t>
            </a:r>
          </a:p>
          <a:p>
            <a:r>
              <a:rPr lang="en-US" sz="1600" dirty="0"/>
              <a:t> </a:t>
            </a:r>
            <a:r>
              <a:rPr lang="en-US" sz="1600" dirty="0" smtClean="0"/>
              <a:t>    </a:t>
            </a:r>
            <a:r>
              <a:rPr lang="en-US" sz="1600" dirty="0" err="1" smtClean="0"/>
              <a:t>eGRID</a:t>
            </a:r>
            <a:r>
              <a:rPr lang="en-US" sz="1600" dirty="0" smtClean="0"/>
              <a:t> database</a:t>
            </a:r>
          </a:p>
          <a:p>
            <a:r>
              <a:rPr lang="en-US" sz="1600" dirty="0" smtClean="0"/>
              <a:t>     AP-42 emission factors</a:t>
            </a:r>
          </a:p>
          <a:p>
            <a:r>
              <a:rPr lang="en-US" sz="1600" dirty="0" smtClean="0"/>
              <a:t>     Greenhouse Gas Inventory</a:t>
            </a:r>
          </a:p>
          <a:p>
            <a:r>
              <a:rPr lang="en-US" sz="1600" dirty="0"/>
              <a:t> </a:t>
            </a:r>
            <a:r>
              <a:rPr lang="en-US" sz="1600" dirty="0" smtClean="0"/>
              <a:t>    </a:t>
            </a:r>
            <a:r>
              <a:rPr lang="en-US" sz="1600" dirty="0" err="1" smtClean="0"/>
              <a:t>Speciate</a:t>
            </a:r>
            <a:r>
              <a:rPr lang="en-US" sz="1600" dirty="0" smtClean="0"/>
              <a:t> database</a:t>
            </a:r>
          </a:p>
          <a:p>
            <a:r>
              <a:rPr lang="en-US" sz="1600" dirty="0"/>
              <a:t> </a:t>
            </a:r>
            <a:r>
              <a:rPr lang="en-US" sz="1600" dirty="0" smtClean="0"/>
              <a:t>    Regulatory impact assessments</a:t>
            </a:r>
          </a:p>
          <a:p>
            <a:r>
              <a:rPr lang="en-US" sz="1600" dirty="0"/>
              <a:t> </a:t>
            </a:r>
            <a:r>
              <a:rPr lang="en-US" sz="1600" dirty="0" smtClean="0"/>
              <a:t>    MOVES model </a:t>
            </a:r>
          </a:p>
          <a:p>
            <a:endParaRPr lang="en-US" sz="900" dirty="0"/>
          </a:p>
          <a:p>
            <a:r>
              <a:rPr lang="en-US" sz="1600" dirty="0" smtClean="0"/>
              <a:t>Other:</a:t>
            </a:r>
          </a:p>
          <a:p>
            <a:r>
              <a:rPr lang="en-US" sz="1600" dirty="0"/>
              <a:t> </a:t>
            </a:r>
            <a:r>
              <a:rPr lang="en-US" sz="1600" dirty="0" smtClean="0"/>
              <a:t>    Argonne’s GREET model</a:t>
            </a:r>
          </a:p>
          <a:p>
            <a:r>
              <a:rPr lang="en-US" sz="1600" dirty="0"/>
              <a:t> </a:t>
            </a:r>
            <a:r>
              <a:rPr lang="en-US" sz="1600" dirty="0" smtClean="0"/>
              <a:t>    Scientific literature</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6343135" y="2266950"/>
            <a:ext cx="2728632" cy="3847207"/>
          </a:xfrm>
          <a:prstGeom prst="rect">
            <a:avLst/>
          </a:prstGeom>
          <a:noFill/>
          <a:ln>
            <a:solidFill>
              <a:schemeClr val="bg1">
                <a:lumMod val="75000"/>
              </a:schemeClr>
            </a:solidFill>
          </a:ln>
        </p:spPr>
        <p:txBody>
          <a:bodyPr wrap="none" rtlCol="0">
            <a:spAutoFit/>
          </a:bodyPr>
          <a:lstStyle/>
          <a:p>
            <a:r>
              <a:rPr lang="en-US" u="sng" dirty="0" smtClean="0">
                <a:solidFill>
                  <a:schemeClr val="bg1">
                    <a:lumMod val="85000"/>
                  </a:schemeClr>
                </a:solidFill>
              </a:rPr>
              <a:t>Outputs</a:t>
            </a:r>
          </a:p>
          <a:p>
            <a:endParaRPr lang="en-US" dirty="0">
              <a:solidFill>
                <a:schemeClr val="bg1">
                  <a:lumMod val="85000"/>
                </a:schemeClr>
              </a:solidFill>
            </a:endParaRPr>
          </a:p>
          <a:p>
            <a:r>
              <a:rPr lang="en-US" sz="1600" dirty="0" smtClean="0">
                <a:solidFill>
                  <a:schemeClr val="bg1">
                    <a:lumMod val="85000"/>
                  </a:schemeClr>
                </a:solidFill>
              </a:rPr>
              <a:t>Technology pathway</a:t>
            </a:r>
          </a:p>
          <a:p>
            <a:endParaRPr lang="en-US" sz="1600" dirty="0">
              <a:solidFill>
                <a:schemeClr val="bg1">
                  <a:lumMod val="85000"/>
                </a:schemeClr>
              </a:solidFill>
            </a:endParaRPr>
          </a:p>
          <a:p>
            <a:r>
              <a:rPr lang="en-US" sz="1600" dirty="0" smtClean="0">
                <a:solidFill>
                  <a:schemeClr val="bg1">
                    <a:lumMod val="85000"/>
                  </a:schemeClr>
                </a:solidFill>
              </a:rPr>
              <a:t>Fuel use</a:t>
            </a:r>
          </a:p>
          <a:p>
            <a:endParaRPr lang="en-US" sz="1600" dirty="0">
              <a:solidFill>
                <a:schemeClr val="bg1">
                  <a:lumMod val="85000"/>
                </a:schemeClr>
              </a:solidFill>
            </a:endParaRPr>
          </a:p>
          <a:p>
            <a:r>
              <a:rPr lang="en-US" sz="1600" dirty="0" err="1" smtClean="0">
                <a:solidFill>
                  <a:schemeClr val="bg1">
                    <a:lumMod val="85000"/>
                  </a:schemeClr>
                </a:solidFill>
              </a:rPr>
              <a:t>Criterial</a:t>
            </a:r>
            <a:r>
              <a:rPr lang="en-US" sz="1600" dirty="0" smtClean="0">
                <a:solidFill>
                  <a:schemeClr val="bg1">
                    <a:lumMod val="85000"/>
                  </a:schemeClr>
                </a:solidFill>
              </a:rPr>
              <a:t> air pollutant </a:t>
            </a:r>
          </a:p>
          <a:p>
            <a:r>
              <a:rPr lang="en-US" sz="1600" dirty="0" smtClean="0">
                <a:solidFill>
                  <a:schemeClr val="bg1">
                    <a:lumMod val="85000"/>
                  </a:schemeClr>
                </a:solidFill>
              </a:rPr>
              <a:t>emissions</a:t>
            </a:r>
          </a:p>
          <a:p>
            <a:endParaRPr lang="en-US" sz="1600" dirty="0">
              <a:solidFill>
                <a:schemeClr val="bg1">
                  <a:lumMod val="85000"/>
                </a:schemeClr>
              </a:solidFill>
            </a:endParaRPr>
          </a:p>
          <a:p>
            <a:r>
              <a:rPr lang="en-US" sz="1600" dirty="0" smtClean="0">
                <a:solidFill>
                  <a:schemeClr val="bg1">
                    <a:lumMod val="85000"/>
                  </a:schemeClr>
                </a:solidFill>
              </a:rPr>
              <a:t>Greenhouse gas  (GHG)</a:t>
            </a:r>
          </a:p>
          <a:p>
            <a:r>
              <a:rPr lang="en-US" sz="1600" dirty="0">
                <a:solidFill>
                  <a:schemeClr val="bg1">
                    <a:lumMod val="85000"/>
                  </a:schemeClr>
                </a:solidFill>
              </a:rPr>
              <a:t>e</a:t>
            </a:r>
            <a:r>
              <a:rPr lang="en-US" sz="1600" dirty="0" smtClean="0">
                <a:solidFill>
                  <a:schemeClr val="bg1">
                    <a:lumMod val="85000"/>
                  </a:schemeClr>
                </a:solidFill>
              </a:rPr>
              <a:t>missions</a:t>
            </a:r>
          </a:p>
          <a:p>
            <a:endParaRPr lang="en-US" sz="1600" dirty="0">
              <a:solidFill>
                <a:schemeClr val="bg1">
                  <a:lumMod val="85000"/>
                </a:schemeClr>
              </a:solidFill>
            </a:endParaRPr>
          </a:p>
          <a:p>
            <a:r>
              <a:rPr lang="en-US" sz="1600" dirty="0" smtClean="0">
                <a:solidFill>
                  <a:schemeClr val="bg1">
                    <a:lumMod val="85000"/>
                  </a:schemeClr>
                </a:solidFill>
              </a:rPr>
              <a:t>Short-lived climate</a:t>
            </a:r>
          </a:p>
          <a:p>
            <a:r>
              <a:rPr lang="en-US" sz="1600" dirty="0" smtClean="0">
                <a:solidFill>
                  <a:schemeClr val="bg1">
                    <a:lumMod val="85000"/>
                  </a:schemeClr>
                </a:solidFill>
              </a:rPr>
              <a:t>forcer (SLCF) emissions  </a:t>
            </a:r>
          </a:p>
          <a:p>
            <a:r>
              <a:rPr lang="en-US" sz="1600" dirty="0" smtClean="0">
                <a:solidFill>
                  <a:schemeClr val="bg1">
                    <a:lumMod val="85000"/>
                  </a:schemeClr>
                </a:solidFill>
              </a:rPr>
              <a:t>and radiative impact</a:t>
            </a:r>
            <a:endParaRPr lang="en-US" sz="1600" dirty="0">
              <a:solidFill>
                <a:schemeClr val="bg1">
                  <a:lumMod val="85000"/>
                </a:schemeClr>
              </a:solidFill>
            </a:endParaRPr>
          </a:p>
        </p:txBody>
      </p:sp>
      <p:sp>
        <p:nvSpPr>
          <p:cNvPr id="5" name="Right Brace 4"/>
          <p:cNvSpPr/>
          <p:nvPr/>
        </p:nvSpPr>
        <p:spPr bwMode="auto">
          <a:xfrm>
            <a:off x="2743200" y="268605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0"/>
            <a:ext cx="9144000" cy="914400"/>
          </a:xfrm>
        </p:spPr>
        <p:txBody>
          <a:bodyPr/>
          <a:lstStyle/>
          <a:p>
            <a:r>
              <a:rPr lang="en-US" dirty="0" smtClean="0"/>
              <a:t>Overview of MARKAL: Scope and detail </a:t>
            </a:r>
            <a:endParaRPr lang="en-US" dirty="0"/>
          </a:p>
        </p:txBody>
      </p:sp>
      <p:sp>
        <p:nvSpPr>
          <p:cNvPr id="3" name="Rectangle 2"/>
          <p:cNvSpPr/>
          <p:nvPr/>
        </p:nvSpPr>
        <p:spPr bwMode="auto">
          <a:xfrm>
            <a:off x="3143250" y="3086100"/>
            <a:ext cx="2762250" cy="2095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Arial" charset="0"/>
              </a:rPr>
              <a:t>MARKAL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energy system model</a:t>
            </a:r>
            <a:r>
              <a:rPr kumimoji="0" lang="en-US" b="1" i="0" u="none" strike="noStrike" cap="none" normalizeH="0" baseline="0" dirty="0" smtClean="0">
                <a:ln>
                  <a:noFill/>
                </a:ln>
                <a:solidFill>
                  <a:schemeClr val="tx1"/>
                </a:solidFill>
                <a:effectLst/>
                <a:latin typeface="Arial" charset="0"/>
              </a:rPr>
              <a:t> </a:t>
            </a:r>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8" name="Right Brace 7"/>
          <p:cNvSpPr/>
          <p:nvPr/>
        </p:nvSpPr>
        <p:spPr bwMode="auto">
          <a:xfrm>
            <a:off x="5924550" y="2667000"/>
            <a:ext cx="400050" cy="27813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sp>
        <p:nvSpPr>
          <p:cNvPr id="10" name="Rectangle 9"/>
          <p:cNvSpPr/>
          <p:nvPr/>
        </p:nvSpPr>
        <p:spPr bwMode="auto">
          <a:xfrm>
            <a:off x="1485899" y="1357313"/>
            <a:ext cx="6115051" cy="514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15" name="Picture 4"/>
          <p:cNvPicPr>
            <a:picLocks noChangeAspect="1" noChangeArrowheads="1"/>
          </p:cNvPicPr>
          <p:nvPr/>
        </p:nvPicPr>
        <p:blipFill>
          <a:blip r:embed="rId2" cstate="print"/>
          <a:srcRect/>
          <a:stretch>
            <a:fillRect/>
          </a:stretch>
        </p:blipFill>
        <p:spPr bwMode="auto">
          <a:xfrm>
            <a:off x="1681015" y="2429162"/>
            <a:ext cx="5731050" cy="3916218"/>
          </a:xfrm>
          <a:prstGeom prst="rect">
            <a:avLst/>
          </a:prstGeom>
          <a:solidFill>
            <a:schemeClr val="bg1">
              <a:lumMod val="95000"/>
            </a:schemeClr>
          </a:solidFill>
          <a:ln w="9525">
            <a:solidFill>
              <a:schemeClr val="tx1"/>
            </a:solidFill>
            <a:miter lim="800000"/>
            <a:headEnd/>
            <a:tailEnd/>
          </a:ln>
          <a:effectLst/>
        </p:spPr>
      </p:pic>
      <p:sp>
        <p:nvSpPr>
          <p:cNvPr id="17" name="TextBox 16"/>
          <p:cNvSpPr txBox="1"/>
          <p:nvPr/>
        </p:nvSpPr>
        <p:spPr>
          <a:xfrm>
            <a:off x="1856507" y="2445378"/>
            <a:ext cx="755335" cy="430887"/>
          </a:xfrm>
          <a:prstGeom prst="rect">
            <a:avLst/>
          </a:prstGeom>
          <a:solidFill>
            <a:schemeClr val="bg1">
              <a:lumMod val="95000"/>
            </a:schemeClr>
          </a:solidFill>
        </p:spPr>
        <p:txBody>
          <a:bodyPr wrap="square" rtlCol="0">
            <a:spAutoFit/>
          </a:bodyPr>
          <a:lstStyle/>
          <a:p>
            <a:r>
              <a:rPr lang="en-US" sz="1100" dirty="0" smtClean="0"/>
              <a:t>Primary</a:t>
            </a:r>
          </a:p>
          <a:p>
            <a:r>
              <a:rPr lang="en-US" sz="1100" dirty="0" smtClean="0"/>
              <a:t>energy</a:t>
            </a:r>
            <a:endParaRPr lang="en-US" sz="1100" dirty="0"/>
          </a:p>
        </p:txBody>
      </p:sp>
      <p:sp>
        <p:nvSpPr>
          <p:cNvPr id="18" name="TextBox 17"/>
          <p:cNvSpPr txBox="1"/>
          <p:nvPr/>
        </p:nvSpPr>
        <p:spPr>
          <a:xfrm>
            <a:off x="2553852" y="2461485"/>
            <a:ext cx="3542147" cy="261610"/>
          </a:xfrm>
          <a:prstGeom prst="rect">
            <a:avLst/>
          </a:prstGeom>
          <a:solidFill>
            <a:schemeClr val="bg1">
              <a:lumMod val="95000"/>
            </a:schemeClr>
          </a:solidFill>
        </p:spPr>
        <p:txBody>
          <a:bodyPr wrap="square" rtlCol="0">
            <a:spAutoFit/>
          </a:bodyPr>
          <a:lstStyle/>
          <a:p>
            <a:pPr algn="ctr"/>
            <a:r>
              <a:rPr lang="en-US" sz="1100" dirty="0" smtClean="0"/>
              <a:t>Processing and conversion of energy carriers</a:t>
            </a:r>
            <a:endParaRPr lang="en-US" sz="1100" dirty="0"/>
          </a:p>
        </p:txBody>
      </p:sp>
      <p:sp>
        <p:nvSpPr>
          <p:cNvPr id="23" name="TextBox 22"/>
          <p:cNvSpPr txBox="1"/>
          <p:nvPr/>
        </p:nvSpPr>
        <p:spPr>
          <a:xfrm>
            <a:off x="5980543" y="2470719"/>
            <a:ext cx="1334657" cy="261610"/>
          </a:xfrm>
          <a:prstGeom prst="rect">
            <a:avLst/>
          </a:prstGeom>
          <a:solidFill>
            <a:schemeClr val="bg1">
              <a:lumMod val="95000"/>
            </a:schemeClr>
          </a:solidFill>
        </p:spPr>
        <p:txBody>
          <a:bodyPr wrap="square" rtlCol="0">
            <a:spAutoFit/>
          </a:bodyPr>
          <a:lstStyle/>
          <a:p>
            <a:r>
              <a:rPr lang="en-US" sz="1100" dirty="0" smtClean="0"/>
              <a:t>End-use sectors</a:t>
            </a:r>
            <a:endParaRPr lang="en-US" sz="1100" dirty="0"/>
          </a:p>
        </p:txBody>
      </p:sp>
      <p:sp>
        <p:nvSpPr>
          <p:cNvPr id="24" name="TextBox 23"/>
          <p:cNvSpPr txBox="1"/>
          <p:nvPr/>
        </p:nvSpPr>
        <p:spPr>
          <a:xfrm>
            <a:off x="1736437" y="1570179"/>
            <a:ext cx="5641288" cy="600164"/>
          </a:xfrm>
          <a:prstGeom prst="rect">
            <a:avLst/>
          </a:prstGeom>
          <a:noFill/>
        </p:spPr>
        <p:txBody>
          <a:bodyPr wrap="none" rtlCol="0">
            <a:spAutoFit/>
          </a:bodyPr>
          <a:lstStyle/>
          <a:p>
            <a:r>
              <a:rPr lang="en-US" sz="3300" dirty="0" smtClean="0">
                <a:solidFill>
                  <a:schemeClr val="bg1"/>
                </a:solidFill>
              </a:rPr>
              <a:t>Energy system in MARKAL</a:t>
            </a:r>
            <a:endParaRPr lang="en-US" sz="3300" dirty="0">
              <a:solidFill>
                <a:schemeClr val="bg1"/>
              </a:solidFill>
            </a:endParaRPr>
          </a:p>
        </p:txBody>
      </p:sp>
      <p:grpSp>
        <p:nvGrpSpPr>
          <p:cNvPr id="37" name="Group 36"/>
          <p:cNvGrpSpPr/>
          <p:nvPr/>
        </p:nvGrpSpPr>
        <p:grpSpPr>
          <a:xfrm>
            <a:off x="3788864" y="4513657"/>
            <a:ext cx="667925" cy="645197"/>
            <a:chOff x="6586655" y="-1109221"/>
            <a:chExt cx="766602" cy="727085"/>
          </a:xfrm>
        </p:grpSpPr>
        <p:sp>
          <p:nvSpPr>
            <p:cNvPr id="36" name="Rectangle 35"/>
            <p:cNvSpPr/>
            <p:nvPr/>
          </p:nvSpPr>
          <p:spPr bwMode="auto">
            <a:xfrm>
              <a:off x="6591869" y="-1050878"/>
              <a:ext cx="736979" cy="6277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27" name="Picture 48" descr="j0287355[1]"/>
            <p:cNvPicPr>
              <a:picLocks noChangeAspect="1" noChangeArrowheads="1"/>
            </p:cNvPicPr>
            <p:nvPr/>
          </p:nvPicPr>
          <p:blipFill>
            <a:blip r:embed="rId3" cstate="print"/>
            <a:srcRect/>
            <a:stretch>
              <a:fillRect/>
            </a:stretch>
          </p:blipFill>
          <p:spPr bwMode="auto">
            <a:xfrm>
              <a:off x="6827936" y="-963606"/>
              <a:ext cx="525321" cy="451977"/>
            </a:xfrm>
            <a:prstGeom prst="rect">
              <a:avLst/>
            </a:prstGeom>
            <a:noFill/>
            <a:ln w="9525">
              <a:noFill/>
              <a:miter lim="800000"/>
              <a:headEnd/>
              <a:tailEnd/>
            </a:ln>
          </p:spPr>
        </p:pic>
        <p:pic>
          <p:nvPicPr>
            <p:cNvPr id="29" name="Picture 50" descr="BL00550_[1]"/>
            <p:cNvPicPr>
              <a:picLocks noChangeAspect="1" noChangeArrowheads="1"/>
            </p:cNvPicPr>
            <p:nvPr/>
          </p:nvPicPr>
          <p:blipFill>
            <a:blip r:embed="rId4" cstate="print"/>
            <a:srcRect/>
            <a:stretch>
              <a:fillRect/>
            </a:stretch>
          </p:blipFill>
          <p:spPr bwMode="auto">
            <a:xfrm>
              <a:off x="6586655" y="-1109221"/>
              <a:ext cx="537475" cy="727085"/>
            </a:xfrm>
            <a:prstGeom prst="rect">
              <a:avLst/>
            </a:prstGeom>
            <a:noFill/>
            <a:ln w="9525">
              <a:noFill/>
              <a:miter lim="800000"/>
              <a:headEnd/>
              <a:tailEnd/>
            </a:ln>
          </p:spPr>
        </p:pic>
      </p:grpSp>
      <p:grpSp>
        <p:nvGrpSpPr>
          <p:cNvPr id="87" name="Group 86"/>
          <p:cNvGrpSpPr/>
          <p:nvPr/>
        </p:nvGrpSpPr>
        <p:grpSpPr>
          <a:xfrm>
            <a:off x="6315741" y="5571461"/>
            <a:ext cx="659218" cy="563526"/>
            <a:chOff x="1924494" y="-414670"/>
            <a:chExt cx="659218" cy="563526"/>
          </a:xfrm>
        </p:grpSpPr>
        <p:sp>
          <p:nvSpPr>
            <p:cNvPr id="86" name="Rectangle 85"/>
            <p:cNvSpPr/>
            <p:nvPr/>
          </p:nvSpPr>
          <p:spPr bwMode="auto">
            <a:xfrm>
              <a:off x="1924494" y="-414670"/>
              <a:ext cx="659218" cy="56352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0" name="Picture 51"/>
            <p:cNvPicPr>
              <a:picLocks noChangeAspect="1" noChangeArrowheads="1"/>
            </p:cNvPicPr>
            <p:nvPr/>
          </p:nvPicPr>
          <p:blipFill>
            <a:blip r:embed="rId5" cstate="print"/>
            <a:srcRect/>
            <a:stretch>
              <a:fillRect/>
            </a:stretch>
          </p:blipFill>
          <p:spPr bwMode="auto">
            <a:xfrm>
              <a:off x="1935030" y="-414476"/>
              <a:ext cx="603215" cy="552493"/>
            </a:xfrm>
            <a:prstGeom prst="rect">
              <a:avLst/>
            </a:prstGeom>
            <a:noFill/>
            <a:ln w="9525">
              <a:noFill/>
              <a:miter lim="800000"/>
              <a:headEnd/>
              <a:tailEnd/>
            </a:ln>
          </p:spPr>
        </p:pic>
      </p:grpSp>
      <p:pic>
        <p:nvPicPr>
          <p:cNvPr id="31" name="Picture 52" descr="j0094921[1]"/>
          <p:cNvPicPr>
            <a:picLocks noChangeAspect="1" noChangeArrowheads="1"/>
          </p:cNvPicPr>
          <p:nvPr/>
        </p:nvPicPr>
        <p:blipFill>
          <a:blip r:embed="rId6" cstate="print"/>
          <a:srcRect/>
          <a:stretch>
            <a:fillRect/>
          </a:stretch>
        </p:blipFill>
        <p:spPr bwMode="auto">
          <a:xfrm>
            <a:off x="6260313" y="4476466"/>
            <a:ext cx="808690" cy="733398"/>
          </a:xfrm>
          <a:prstGeom prst="rect">
            <a:avLst/>
          </a:prstGeom>
          <a:noFill/>
          <a:ln w="9525">
            <a:noFill/>
            <a:miter lim="800000"/>
            <a:headEnd/>
            <a:tailEnd/>
          </a:ln>
        </p:spPr>
      </p:pic>
      <p:grpSp>
        <p:nvGrpSpPr>
          <p:cNvPr id="42" name="Group 41"/>
          <p:cNvGrpSpPr/>
          <p:nvPr/>
        </p:nvGrpSpPr>
        <p:grpSpPr>
          <a:xfrm>
            <a:off x="4080680" y="2861954"/>
            <a:ext cx="518615" cy="419736"/>
            <a:chOff x="6155140" y="-996287"/>
            <a:chExt cx="518615" cy="442956"/>
          </a:xfrm>
        </p:grpSpPr>
        <p:sp>
          <p:nvSpPr>
            <p:cNvPr id="41" name="Rectangle 40"/>
            <p:cNvSpPr/>
            <p:nvPr/>
          </p:nvSpPr>
          <p:spPr bwMode="auto">
            <a:xfrm>
              <a:off x="6155140" y="-996287"/>
              <a:ext cx="518615" cy="423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2" name="Picture 82" descr="j0364130[1]"/>
            <p:cNvPicPr>
              <a:picLocks noChangeAspect="1" noChangeArrowheads="1"/>
            </p:cNvPicPr>
            <p:nvPr/>
          </p:nvPicPr>
          <p:blipFill>
            <a:blip r:embed="rId7" cstate="print"/>
            <a:srcRect/>
            <a:stretch>
              <a:fillRect/>
            </a:stretch>
          </p:blipFill>
          <p:spPr bwMode="auto">
            <a:xfrm>
              <a:off x="6209730" y="-955105"/>
              <a:ext cx="410975" cy="401774"/>
            </a:xfrm>
            <a:prstGeom prst="rect">
              <a:avLst/>
            </a:prstGeom>
            <a:noFill/>
            <a:ln w="9525">
              <a:noFill/>
              <a:miter lim="800000"/>
              <a:headEnd/>
              <a:tailEnd/>
            </a:ln>
          </p:spPr>
        </p:pic>
      </p:grpSp>
      <p:grpSp>
        <p:nvGrpSpPr>
          <p:cNvPr id="44" name="Group 43"/>
          <p:cNvGrpSpPr/>
          <p:nvPr/>
        </p:nvGrpSpPr>
        <p:grpSpPr>
          <a:xfrm>
            <a:off x="1946064" y="4658364"/>
            <a:ext cx="496885" cy="441528"/>
            <a:chOff x="5699199" y="-1114639"/>
            <a:chExt cx="496885" cy="441528"/>
          </a:xfrm>
        </p:grpSpPr>
        <p:sp>
          <p:nvSpPr>
            <p:cNvPr id="43" name="Rectangle 42"/>
            <p:cNvSpPr/>
            <p:nvPr/>
          </p:nvSpPr>
          <p:spPr bwMode="auto">
            <a:xfrm>
              <a:off x="5704764" y="-1078173"/>
              <a:ext cx="491320" cy="3821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4" name="Picture 103" descr="j0278996[1]"/>
            <p:cNvPicPr>
              <a:picLocks noChangeAspect="1" noChangeArrowheads="1"/>
            </p:cNvPicPr>
            <p:nvPr/>
          </p:nvPicPr>
          <p:blipFill>
            <a:blip r:embed="rId8" cstate="print"/>
            <a:srcRect/>
            <a:stretch>
              <a:fillRect/>
            </a:stretch>
          </p:blipFill>
          <p:spPr bwMode="auto">
            <a:xfrm>
              <a:off x="5699199" y="-1114639"/>
              <a:ext cx="465159" cy="441528"/>
            </a:xfrm>
            <a:prstGeom prst="rect">
              <a:avLst/>
            </a:prstGeom>
            <a:noFill/>
            <a:ln w="9525">
              <a:noFill/>
              <a:miter lim="800000"/>
              <a:headEnd/>
              <a:tailEnd/>
            </a:ln>
          </p:spPr>
        </p:pic>
      </p:grpSp>
      <p:grpSp>
        <p:nvGrpSpPr>
          <p:cNvPr id="40" name="Group 39"/>
          <p:cNvGrpSpPr/>
          <p:nvPr/>
        </p:nvGrpSpPr>
        <p:grpSpPr>
          <a:xfrm>
            <a:off x="1869306" y="2975213"/>
            <a:ext cx="710117" cy="682388"/>
            <a:chOff x="6168351" y="-1514900"/>
            <a:chExt cx="710117" cy="682388"/>
          </a:xfrm>
        </p:grpSpPr>
        <p:sp>
          <p:nvSpPr>
            <p:cNvPr id="38" name="Rectangle 37"/>
            <p:cNvSpPr/>
            <p:nvPr/>
          </p:nvSpPr>
          <p:spPr bwMode="auto">
            <a:xfrm>
              <a:off x="6168788" y="-1446663"/>
              <a:ext cx="655093" cy="5732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39" name="Group 38"/>
            <p:cNvGrpSpPr/>
            <p:nvPr/>
          </p:nvGrpSpPr>
          <p:grpSpPr>
            <a:xfrm>
              <a:off x="6168351" y="-1514900"/>
              <a:ext cx="710117" cy="682388"/>
              <a:chOff x="7587720" y="-1115626"/>
              <a:chExt cx="744972" cy="768592"/>
            </a:xfrm>
          </p:grpSpPr>
          <p:pic>
            <p:nvPicPr>
              <p:cNvPr id="25" name="Picture 45" descr="SY00607_[1]"/>
              <p:cNvPicPr>
                <a:picLocks noChangeAspect="1" noChangeArrowheads="1"/>
              </p:cNvPicPr>
              <p:nvPr/>
            </p:nvPicPr>
            <p:blipFill>
              <a:blip r:embed="rId9" cstate="print"/>
              <a:srcRect/>
              <a:stretch>
                <a:fillRect/>
              </a:stretch>
            </p:blipFill>
            <p:spPr bwMode="auto">
              <a:xfrm>
                <a:off x="7984444" y="-989678"/>
                <a:ext cx="348248" cy="550978"/>
              </a:xfrm>
              <a:prstGeom prst="rect">
                <a:avLst/>
              </a:prstGeom>
              <a:noFill/>
              <a:ln w="9525">
                <a:noFill/>
                <a:miter lim="800000"/>
                <a:headEnd/>
                <a:tailEnd/>
              </a:ln>
            </p:spPr>
          </p:pic>
          <p:pic>
            <p:nvPicPr>
              <p:cNvPr id="33" name="Picture 96" descr="j0197509[1]"/>
              <p:cNvPicPr>
                <a:picLocks noChangeAspect="1" noChangeArrowheads="1"/>
              </p:cNvPicPr>
              <p:nvPr/>
            </p:nvPicPr>
            <p:blipFill>
              <a:blip r:embed="rId10" cstate="print"/>
              <a:srcRect/>
              <a:stretch>
                <a:fillRect/>
              </a:stretch>
            </p:blipFill>
            <p:spPr bwMode="auto">
              <a:xfrm>
                <a:off x="7587720" y="-1115626"/>
                <a:ext cx="468891" cy="522371"/>
              </a:xfrm>
              <a:prstGeom prst="rect">
                <a:avLst/>
              </a:prstGeom>
              <a:noFill/>
              <a:ln w="9525">
                <a:noFill/>
                <a:miter lim="800000"/>
                <a:headEnd/>
                <a:tailEnd/>
              </a:ln>
            </p:spPr>
          </p:pic>
          <p:pic>
            <p:nvPicPr>
              <p:cNvPr id="26" name="Picture 46" descr="IN00480_[1]"/>
              <p:cNvPicPr>
                <a:picLocks noChangeAspect="1" noChangeArrowheads="1"/>
              </p:cNvPicPr>
              <p:nvPr/>
            </p:nvPicPr>
            <p:blipFill>
              <a:blip r:embed="rId11" cstate="print"/>
              <a:srcRect/>
              <a:stretch>
                <a:fillRect/>
              </a:stretch>
            </p:blipFill>
            <p:spPr bwMode="auto">
              <a:xfrm>
                <a:off x="7694750" y="-823387"/>
                <a:ext cx="486303" cy="476353"/>
              </a:xfrm>
              <a:prstGeom prst="rect">
                <a:avLst/>
              </a:prstGeom>
              <a:noFill/>
              <a:ln w="9525">
                <a:noFill/>
                <a:miter lim="800000"/>
                <a:headEnd/>
                <a:tailEnd/>
              </a:ln>
            </p:spPr>
          </p:pic>
        </p:grpSp>
      </p:grpSp>
      <p:grpSp>
        <p:nvGrpSpPr>
          <p:cNvPr id="47" name="Group 46"/>
          <p:cNvGrpSpPr/>
          <p:nvPr/>
        </p:nvGrpSpPr>
        <p:grpSpPr>
          <a:xfrm>
            <a:off x="3875964" y="3661776"/>
            <a:ext cx="789242" cy="666646"/>
            <a:chOff x="2320119" y="-1210475"/>
            <a:chExt cx="789242" cy="666646"/>
          </a:xfrm>
        </p:grpSpPr>
        <p:sp>
          <p:nvSpPr>
            <p:cNvPr id="46" name="Rectangle 45"/>
            <p:cNvSpPr/>
            <p:nvPr/>
          </p:nvSpPr>
          <p:spPr bwMode="auto">
            <a:xfrm>
              <a:off x="2320119" y="-1119116"/>
              <a:ext cx="723331" cy="5322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45" name="Picture 48" descr="j0287355[1]"/>
            <p:cNvPicPr>
              <a:picLocks noChangeAspect="1" noChangeArrowheads="1"/>
            </p:cNvPicPr>
            <p:nvPr/>
          </p:nvPicPr>
          <p:blipFill>
            <a:blip r:embed="rId3" cstate="print"/>
            <a:srcRect/>
            <a:stretch>
              <a:fillRect/>
            </a:stretch>
          </p:blipFill>
          <p:spPr bwMode="auto">
            <a:xfrm>
              <a:off x="2651659" y="-1033912"/>
              <a:ext cx="457702" cy="401073"/>
            </a:xfrm>
            <a:prstGeom prst="rect">
              <a:avLst/>
            </a:prstGeom>
            <a:noFill/>
            <a:ln w="9525">
              <a:noFill/>
              <a:miter lim="800000"/>
              <a:headEnd/>
              <a:tailEnd/>
            </a:ln>
          </p:spPr>
        </p:pic>
        <p:pic>
          <p:nvPicPr>
            <p:cNvPr id="28" name="Picture 49" descr="BL00104_[1]"/>
            <p:cNvPicPr>
              <a:picLocks noChangeAspect="1" noChangeArrowheads="1"/>
            </p:cNvPicPr>
            <p:nvPr/>
          </p:nvPicPr>
          <p:blipFill>
            <a:blip r:embed="rId12" cstate="print"/>
            <a:srcRect/>
            <a:stretch>
              <a:fillRect/>
            </a:stretch>
          </p:blipFill>
          <p:spPr bwMode="auto">
            <a:xfrm>
              <a:off x="2339623" y="-1210475"/>
              <a:ext cx="477597" cy="666646"/>
            </a:xfrm>
            <a:prstGeom prst="rect">
              <a:avLst/>
            </a:prstGeom>
            <a:noFill/>
            <a:ln w="9525">
              <a:noFill/>
              <a:miter lim="800000"/>
              <a:headEnd/>
              <a:tailEnd/>
            </a:ln>
          </p:spPr>
        </p:pic>
      </p:grpSp>
      <p:grpSp>
        <p:nvGrpSpPr>
          <p:cNvPr id="55" name="Group 54"/>
          <p:cNvGrpSpPr/>
          <p:nvPr/>
        </p:nvGrpSpPr>
        <p:grpSpPr>
          <a:xfrm>
            <a:off x="3104707" y="3763925"/>
            <a:ext cx="414670" cy="552893"/>
            <a:chOff x="701749" y="-499732"/>
            <a:chExt cx="414670" cy="548640"/>
          </a:xfrm>
        </p:grpSpPr>
        <p:sp>
          <p:nvSpPr>
            <p:cNvPr id="54" name="Rectangle 53"/>
            <p:cNvSpPr/>
            <p:nvPr/>
          </p:nvSpPr>
          <p:spPr bwMode="auto">
            <a:xfrm>
              <a:off x="701749" y="-478465"/>
              <a:ext cx="414670" cy="4784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48" name="Picture 101" descr="BD10494_[1]"/>
            <p:cNvPicPr>
              <a:picLocks noChangeAspect="1" noChangeArrowheads="1"/>
            </p:cNvPicPr>
            <p:nvPr/>
          </p:nvPicPr>
          <p:blipFill>
            <a:blip r:embed="rId13" cstate="print"/>
            <a:srcRect/>
            <a:stretch>
              <a:fillRect/>
            </a:stretch>
          </p:blipFill>
          <p:spPr bwMode="auto">
            <a:xfrm>
              <a:off x="746679" y="-499732"/>
              <a:ext cx="322805" cy="548640"/>
            </a:xfrm>
            <a:prstGeom prst="rect">
              <a:avLst/>
            </a:prstGeom>
            <a:noFill/>
            <a:ln w="9525">
              <a:noFill/>
              <a:miter lim="800000"/>
              <a:headEnd/>
              <a:tailEnd/>
            </a:ln>
          </p:spPr>
        </p:pic>
      </p:grpSp>
      <p:grpSp>
        <p:nvGrpSpPr>
          <p:cNvPr id="56" name="Group 55"/>
          <p:cNvGrpSpPr/>
          <p:nvPr/>
        </p:nvGrpSpPr>
        <p:grpSpPr>
          <a:xfrm>
            <a:off x="3688205" y="5357258"/>
            <a:ext cx="905060" cy="735197"/>
            <a:chOff x="1306512" y="104775"/>
            <a:chExt cx="1162050" cy="1000125"/>
          </a:xfrm>
        </p:grpSpPr>
        <p:sp>
          <p:nvSpPr>
            <p:cNvPr id="49" name="Rectangle 122"/>
            <p:cNvSpPr>
              <a:spLocks noChangeArrowheads="1"/>
            </p:cNvSpPr>
            <p:nvPr/>
          </p:nvSpPr>
          <p:spPr bwMode="auto">
            <a:xfrm>
              <a:off x="1312862" y="104775"/>
              <a:ext cx="1049338" cy="941388"/>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sz="1800" b="0"/>
            </a:p>
          </p:txBody>
        </p:sp>
        <p:pic>
          <p:nvPicPr>
            <p:cNvPr id="50" name="Picture 126" descr="j0104970[1]"/>
            <p:cNvPicPr>
              <a:picLocks noChangeAspect="1" noChangeArrowheads="1"/>
            </p:cNvPicPr>
            <p:nvPr/>
          </p:nvPicPr>
          <p:blipFill>
            <a:blip r:embed="rId14" cstate="print"/>
            <a:srcRect/>
            <a:stretch>
              <a:fillRect/>
            </a:stretch>
          </p:blipFill>
          <p:spPr bwMode="auto">
            <a:xfrm>
              <a:off x="1881187" y="531813"/>
              <a:ext cx="534988" cy="536575"/>
            </a:xfrm>
            <a:prstGeom prst="rect">
              <a:avLst/>
            </a:prstGeom>
            <a:noFill/>
            <a:ln w="9525">
              <a:noFill/>
              <a:miter lim="800000"/>
              <a:headEnd/>
              <a:tailEnd/>
            </a:ln>
          </p:spPr>
        </p:pic>
        <p:pic>
          <p:nvPicPr>
            <p:cNvPr id="51" name="Picture 127" descr="j0104526[1]"/>
            <p:cNvPicPr>
              <a:picLocks noChangeAspect="1" noChangeArrowheads="1"/>
            </p:cNvPicPr>
            <p:nvPr/>
          </p:nvPicPr>
          <p:blipFill>
            <a:blip r:embed="rId15" cstate="print"/>
            <a:srcRect/>
            <a:stretch>
              <a:fillRect/>
            </a:stretch>
          </p:blipFill>
          <p:spPr bwMode="auto">
            <a:xfrm>
              <a:off x="1308100" y="115888"/>
              <a:ext cx="681037" cy="795337"/>
            </a:xfrm>
            <a:prstGeom prst="rect">
              <a:avLst/>
            </a:prstGeom>
            <a:noFill/>
            <a:ln w="9525">
              <a:noFill/>
              <a:miter lim="800000"/>
              <a:headEnd/>
              <a:tailEnd/>
            </a:ln>
          </p:spPr>
        </p:pic>
        <p:pic>
          <p:nvPicPr>
            <p:cNvPr id="52" name="Picture 128" descr="j0149659[1]"/>
            <p:cNvPicPr>
              <a:picLocks noChangeAspect="1" noChangeArrowheads="1"/>
            </p:cNvPicPr>
            <p:nvPr/>
          </p:nvPicPr>
          <p:blipFill>
            <a:blip r:embed="rId16" cstate="print"/>
            <a:srcRect/>
            <a:stretch>
              <a:fillRect/>
            </a:stretch>
          </p:blipFill>
          <p:spPr bwMode="auto">
            <a:xfrm>
              <a:off x="1306512" y="600075"/>
              <a:ext cx="736600" cy="504825"/>
            </a:xfrm>
            <a:prstGeom prst="rect">
              <a:avLst/>
            </a:prstGeom>
            <a:noFill/>
            <a:ln w="9525">
              <a:noFill/>
              <a:miter lim="800000"/>
              <a:headEnd/>
              <a:tailEnd/>
            </a:ln>
          </p:spPr>
        </p:pic>
        <p:pic>
          <p:nvPicPr>
            <p:cNvPr id="53" name="Picture 161" descr="j0287355[1]"/>
            <p:cNvPicPr>
              <a:picLocks noChangeAspect="1" noChangeArrowheads="1"/>
            </p:cNvPicPr>
            <p:nvPr/>
          </p:nvPicPr>
          <p:blipFill>
            <a:blip r:embed="rId3" cstate="print"/>
            <a:srcRect/>
            <a:stretch>
              <a:fillRect/>
            </a:stretch>
          </p:blipFill>
          <p:spPr bwMode="auto">
            <a:xfrm>
              <a:off x="1946275" y="173038"/>
              <a:ext cx="522287" cy="449262"/>
            </a:xfrm>
            <a:prstGeom prst="rect">
              <a:avLst/>
            </a:prstGeom>
            <a:noFill/>
            <a:ln w="9525">
              <a:noFill/>
              <a:miter lim="800000"/>
              <a:headEnd/>
              <a:tailEnd/>
            </a:ln>
          </p:spPr>
        </p:pic>
      </p:grpSp>
      <p:grpSp>
        <p:nvGrpSpPr>
          <p:cNvPr id="57" name="Group 56"/>
          <p:cNvGrpSpPr/>
          <p:nvPr/>
        </p:nvGrpSpPr>
        <p:grpSpPr>
          <a:xfrm>
            <a:off x="1903744" y="3884097"/>
            <a:ext cx="658702" cy="613476"/>
            <a:chOff x="117475" y="5118100"/>
            <a:chExt cx="782638" cy="695325"/>
          </a:xfrm>
        </p:grpSpPr>
        <p:sp>
          <p:nvSpPr>
            <p:cNvPr id="58" name="Rectangle 145"/>
            <p:cNvSpPr>
              <a:spLocks noChangeArrowheads="1"/>
            </p:cNvSpPr>
            <p:nvPr/>
          </p:nvSpPr>
          <p:spPr bwMode="auto">
            <a:xfrm>
              <a:off x="117475" y="5124450"/>
              <a:ext cx="782638" cy="608013"/>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sz="1800" b="0"/>
            </a:p>
          </p:txBody>
        </p:sp>
        <p:pic>
          <p:nvPicPr>
            <p:cNvPr id="59" name="Picture 152" descr="j0279164[1]"/>
            <p:cNvPicPr>
              <a:picLocks noChangeAspect="1" noChangeArrowheads="1"/>
            </p:cNvPicPr>
            <p:nvPr/>
          </p:nvPicPr>
          <p:blipFill>
            <a:blip r:embed="rId17" cstate="print"/>
            <a:srcRect/>
            <a:stretch>
              <a:fillRect/>
            </a:stretch>
          </p:blipFill>
          <p:spPr bwMode="auto">
            <a:xfrm>
              <a:off x="458788" y="5118100"/>
              <a:ext cx="396875" cy="523875"/>
            </a:xfrm>
            <a:prstGeom prst="rect">
              <a:avLst/>
            </a:prstGeom>
            <a:noFill/>
            <a:ln w="9525">
              <a:noFill/>
              <a:miter lim="800000"/>
              <a:headEnd/>
              <a:tailEnd/>
            </a:ln>
          </p:spPr>
        </p:pic>
        <p:pic>
          <p:nvPicPr>
            <p:cNvPr id="60" name="Picture 153" descr="ckzivj1g[1]"/>
            <p:cNvPicPr>
              <a:picLocks noChangeAspect="1" noChangeArrowheads="1"/>
            </p:cNvPicPr>
            <p:nvPr/>
          </p:nvPicPr>
          <p:blipFill>
            <a:blip r:embed="rId18" cstate="print"/>
            <a:srcRect/>
            <a:stretch>
              <a:fillRect/>
            </a:stretch>
          </p:blipFill>
          <p:spPr bwMode="auto">
            <a:xfrm>
              <a:off x="125413" y="5191125"/>
              <a:ext cx="304800" cy="430213"/>
            </a:xfrm>
            <a:prstGeom prst="rect">
              <a:avLst/>
            </a:prstGeom>
            <a:noFill/>
            <a:ln w="9525">
              <a:noFill/>
              <a:miter lim="800000"/>
              <a:headEnd/>
              <a:tailEnd/>
            </a:ln>
          </p:spPr>
        </p:pic>
        <p:pic>
          <p:nvPicPr>
            <p:cNvPr id="61" name="Picture 154" descr="ckzivj1g[1]"/>
            <p:cNvPicPr>
              <a:picLocks noChangeAspect="1" noChangeArrowheads="1"/>
            </p:cNvPicPr>
            <p:nvPr/>
          </p:nvPicPr>
          <p:blipFill>
            <a:blip r:embed="rId18" cstate="print"/>
            <a:srcRect/>
            <a:stretch>
              <a:fillRect/>
            </a:stretch>
          </p:blipFill>
          <p:spPr bwMode="auto">
            <a:xfrm>
              <a:off x="258763" y="5172075"/>
              <a:ext cx="304800" cy="430213"/>
            </a:xfrm>
            <a:prstGeom prst="rect">
              <a:avLst/>
            </a:prstGeom>
            <a:noFill/>
            <a:ln w="9525">
              <a:noFill/>
              <a:miter lim="800000"/>
              <a:headEnd/>
              <a:tailEnd/>
            </a:ln>
          </p:spPr>
        </p:pic>
        <p:pic>
          <p:nvPicPr>
            <p:cNvPr id="62" name="Picture 155" descr="ckzivj1g[1]"/>
            <p:cNvPicPr>
              <a:picLocks noChangeAspect="1" noChangeArrowheads="1"/>
            </p:cNvPicPr>
            <p:nvPr/>
          </p:nvPicPr>
          <p:blipFill>
            <a:blip r:embed="rId18" cstate="print"/>
            <a:srcRect/>
            <a:stretch>
              <a:fillRect/>
            </a:stretch>
          </p:blipFill>
          <p:spPr bwMode="auto">
            <a:xfrm>
              <a:off x="201613" y="5305425"/>
              <a:ext cx="304800" cy="430213"/>
            </a:xfrm>
            <a:prstGeom prst="rect">
              <a:avLst/>
            </a:prstGeom>
            <a:noFill/>
            <a:ln w="9525">
              <a:noFill/>
              <a:miter lim="800000"/>
              <a:headEnd/>
              <a:tailEnd/>
            </a:ln>
          </p:spPr>
        </p:pic>
        <p:pic>
          <p:nvPicPr>
            <p:cNvPr id="63" name="Picture 156" descr="j0281762[1]"/>
            <p:cNvPicPr>
              <a:picLocks noChangeAspect="1" noChangeArrowheads="1"/>
            </p:cNvPicPr>
            <p:nvPr/>
          </p:nvPicPr>
          <p:blipFill>
            <a:blip r:embed="rId19" cstate="print"/>
            <a:srcRect/>
            <a:stretch>
              <a:fillRect/>
            </a:stretch>
          </p:blipFill>
          <p:spPr bwMode="auto">
            <a:xfrm>
              <a:off x="460375" y="5391150"/>
              <a:ext cx="423863" cy="422275"/>
            </a:xfrm>
            <a:prstGeom prst="rect">
              <a:avLst/>
            </a:prstGeom>
            <a:noFill/>
            <a:ln w="9525">
              <a:noFill/>
              <a:miter lim="800000"/>
              <a:headEnd/>
              <a:tailEnd/>
            </a:ln>
          </p:spPr>
        </p:pic>
      </p:grpSp>
      <p:grpSp>
        <p:nvGrpSpPr>
          <p:cNvPr id="74" name="Group 73"/>
          <p:cNvGrpSpPr/>
          <p:nvPr/>
        </p:nvGrpSpPr>
        <p:grpSpPr>
          <a:xfrm>
            <a:off x="1828800" y="5318125"/>
            <a:ext cx="798734" cy="572312"/>
            <a:chOff x="1811854" y="5318125"/>
            <a:chExt cx="815680" cy="609600"/>
          </a:xfrm>
        </p:grpSpPr>
        <p:grpSp>
          <p:nvGrpSpPr>
            <p:cNvPr id="68" name="Group 67"/>
            <p:cNvGrpSpPr/>
            <p:nvPr/>
          </p:nvGrpSpPr>
          <p:grpSpPr>
            <a:xfrm>
              <a:off x="1811854" y="5318125"/>
              <a:ext cx="747712" cy="609600"/>
              <a:chOff x="1471613" y="4822825"/>
              <a:chExt cx="747712" cy="609600"/>
            </a:xfrm>
          </p:grpSpPr>
          <p:sp>
            <p:nvSpPr>
              <p:cNvPr id="69" name="Rectangle 149"/>
              <p:cNvSpPr>
                <a:spLocks noChangeArrowheads="1"/>
              </p:cNvSpPr>
              <p:nvPr/>
            </p:nvSpPr>
            <p:spPr bwMode="auto">
              <a:xfrm>
                <a:off x="1474788" y="4822825"/>
                <a:ext cx="744537" cy="60801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pic>
            <p:nvPicPr>
              <p:cNvPr id="70" name="Picture 152"/>
              <p:cNvPicPr>
                <a:picLocks noChangeAspect="1" noChangeArrowheads="1"/>
              </p:cNvPicPr>
              <p:nvPr/>
            </p:nvPicPr>
            <p:blipFill>
              <a:blip r:embed="rId20" cstate="print"/>
              <a:srcRect/>
              <a:stretch>
                <a:fillRect/>
              </a:stretch>
            </p:blipFill>
            <p:spPr bwMode="auto">
              <a:xfrm>
                <a:off x="1474788" y="5145088"/>
                <a:ext cx="738187" cy="287337"/>
              </a:xfrm>
              <a:prstGeom prst="rect">
                <a:avLst/>
              </a:prstGeom>
              <a:noFill/>
              <a:ln w="9525">
                <a:noFill/>
                <a:miter lim="800000"/>
                <a:headEnd/>
                <a:tailEnd/>
              </a:ln>
            </p:spPr>
          </p:pic>
          <p:pic>
            <p:nvPicPr>
              <p:cNvPr id="71" name="Picture 153" descr="qgxkojyl[1]"/>
              <p:cNvPicPr>
                <a:picLocks noChangeAspect="1" noChangeArrowheads="1"/>
              </p:cNvPicPr>
              <p:nvPr/>
            </p:nvPicPr>
            <p:blipFill>
              <a:blip r:embed="rId21" cstate="print"/>
              <a:srcRect/>
              <a:stretch>
                <a:fillRect/>
              </a:stretch>
            </p:blipFill>
            <p:spPr bwMode="auto">
              <a:xfrm>
                <a:off x="1471613" y="4837113"/>
                <a:ext cx="312737" cy="312737"/>
              </a:xfrm>
              <a:prstGeom prst="rect">
                <a:avLst/>
              </a:prstGeom>
              <a:noFill/>
              <a:ln w="9525">
                <a:noFill/>
                <a:miter lim="800000"/>
                <a:headEnd/>
                <a:tailEnd/>
              </a:ln>
            </p:spPr>
          </p:pic>
        </p:grpSp>
        <p:pic>
          <p:nvPicPr>
            <p:cNvPr id="73" name="Picture 164" descr="still kite 3.png"/>
            <p:cNvPicPr>
              <a:picLocks noChangeAspect="1"/>
            </p:cNvPicPr>
            <p:nvPr/>
          </p:nvPicPr>
          <p:blipFill>
            <a:blip r:embed="rId22" cstate="print"/>
            <a:srcRect/>
            <a:stretch>
              <a:fillRect/>
            </a:stretch>
          </p:blipFill>
          <p:spPr bwMode="auto">
            <a:xfrm>
              <a:off x="1925859" y="5337766"/>
              <a:ext cx="701675" cy="552450"/>
            </a:xfrm>
            <a:prstGeom prst="rect">
              <a:avLst/>
            </a:prstGeom>
            <a:noFill/>
            <a:ln w="9525">
              <a:noFill/>
              <a:miter lim="800000"/>
              <a:headEnd/>
              <a:tailEnd/>
            </a:ln>
          </p:spPr>
        </p:pic>
      </p:grpSp>
      <p:grpSp>
        <p:nvGrpSpPr>
          <p:cNvPr id="77" name="Group 76"/>
          <p:cNvGrpSpPr/>
          <p:nvPr/>
        </p:nvGrpSpPr>
        <p:grpSpPr>
          <a:xfrm>
            <a:off x="6315038" y="3604437"/>
            <a:ext cx="715962" cy="542261"/>
            <a:chOff x="5698350" y="-542261"/>
            <a:chExt cx="715962" cy="542261"/>
          </a:xfrm>
        </p:grpSpPr>
        <p:sp>
          <p:nvSpPr>
            <p:cNvPr id="76" name="Rectangle 75"/>
            <p:cNvSpPr/>
            <p:nvPr/>
          </p:nvSpPr>
          <p:spPr bwMode="auto">
            <a:xfrm>
              <a:off x="5699051" y="-542261"/>
              <a:ext cx="691116" cy="5422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75" name="Picture 53" descr="MCj01512450000[1]"/>
            <p:cNvPicPr>
              <a:picLocks noChangeAspect="1" noChangeArrowheads="1"/>
            </p:cNvPicPr>
            <p:nvPr/>
          </p:nvPicPr>
          <p:blipFill>
            <a:blip r:embed="rId23" cstate="print"/>
            <a:srcRect/>
            <a:stretch>
              <a:fillRect/>
            </a:stretch>
          </p:blipFill>
          <p:spPr bwMode="auto">
            <a:xfrm>
              <a:off x="5698350" y="-495300"/>
              <a:ext cx="715962" cy="495300"/>
            </a:xfrm>
            <a:prstGeom prst="rect">
              <a:avLst/>
            </a:prstGeom>
            <a:noFill/>
            <a:ln w="9525">
              <a:noFill/>
              <a:miter lim="800000"/>
              <a:headEnd/>
              <a:tailEnd/>
            </a:ln>
          </p:spPr>
        </p:pic>
      </p:grpSp>
      <p:grpSp>
        <p:nvGrpSpPr>
          <p:cNvPr id="79" name="Group 78"/>
          <p:cNvGrpSpPr/>
          <p:nvPr/>
        </p:nvGrpSpPr>
        <p:grpSpPr>
          <a:xfrm>
            <a:off x="5050464" y="3806455"/>
            <a:ext cx="661619" cy="496002"/>
            <a:chOff x="4797425" y="2822575"/>
            <a:chExt cx="744538" cy="608013"/>
          </a:xfrm>
        </p:grpSpPr>
        <p:sp>
          <p:nvSpPr>
            <p:cNvPr id="80" name="Rectangle 107"/>
            <p:cNvSpPr>
              <a:spLocks noChangeArrowheads="1"/>
            </p:cNvSpPr>
            <p:nvPr/>
          </p:nvSpPr>
          <p:spPr bwMode="auto">
            <a:xfrm>
              <a:off x="4797425" y="2822575"/>
              <a:ext cx="744538" cy="60801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pic>
          <p:nvPicPr>
            <p:cNvPr id="81" name="Picture 109"/>
            <p:cNvPicPr>
              <a:picLocks noChangeAspect="1" noChangeArrowheads="1"/>
            </p:cNvPicPr>
            <p:nvPr/>
          </p:nvPicPr>
          <p:blipFill>
            <a:blip r:embed="rId24" cstate="print"/>
            <a:srcRect/>
            <a:stretch>
              <a:fillRect/>
            </a:stretch>
          </p:blipFill>
          <p:spPr bwMode="auto">
            <a:xfrm>
              <a:off x="4829175" y="3060700"/>
              <a:ext cx="685800" cy="333375"/>
            </a:xfrm>
            <a:prstGeom prst="rect">
              <a:avLst/>
            </a:prstGeom>
            <a:noFill/>
            <a:ln w="9525">
              <a:noFill/>
              <a:miter lim="800000"/>
              <a:headEnd/>
              <a:tailEnd/>
            </a:ln>
          </p:spPr>
        </p:pic>
        <p:pic>
          <p:nvPicPr>
            <p:cNvPr id="82" name="Picture 110" descr="DD00943_[1]"/>
            <p:cNvPicPr>
              <a:picLocks noChangeAspect="1" noChangeArrowheads="1"/>
            </p:cNvPicPr>
            <p:nvPr/>
          </p:nvPicPr>
          <p:blipFill>
            <a:blip r:embed="rId25" cstate="print"/>
            <a:srcRect/>
            <a:stretch>
              <a:fillRect/>
            </a:stretch>
          </p:blipFill>
          <p:spPr bwMode="auto">
            <a:xfrm>
              <a:off x="4906963" y="2862263"/>
              <a:ext cx="495300" cy="506412"/>
            </a:xfrm>
            <a:prstGeom prst="rect">
              <a:avLst/>
            </a:prstGeom>
            <a:noFill/>
            <a:ln w="9525">
              <a:noFill/>
              <a:miter lim="800000"/>
              <a:headEnd/>
              <a:tailEnd/>
            </a:ln>
          </p:spPr>
        </p:pic>
      </p:grpSp>
      <p:grpSp>
        <p:nvGrpSpPr>
          <p:cNvPr id="85" name="Group 84"/>
          <p:cNvGrpSpPr/>
          <p:nvPr/>
        </p:nvGrpSpPr>
        <p:grpSpPr>
          <a:xfrm>
            <a:off x="6311964" y="2838893"/>
            <a:ext cx="705524" cy="435935"/>
            <a:chOff x="2229062" y="-435935"/>
            <a:chExt cx="705524" cy="435935"/>
          </a:xfrm>
        </p:grpSpPr>
        <p:sp>
          <p:nvSpPr>
            <p:cNvPr id="83" name="Rectangle 82"/>
            <p:cNvSpPr/>
            <p:nvPr/>
          </p:nvSpPr>
          <p:spPr bwMode="auto">
            <a:xfrm>
              <a:off x="2232838" y="-361507"/>
              <a:ext cx="701748" cy="36150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84" name="Group 83"/>
            <p:cNvGrpSpPr/>
            <p:nvPr/>
          </p:nvGrpSpPr>
          <p:grpSpPr>
            <a:xfrm>
              <a:off x="2229062" y="-435935"/>
              <a:ext cx="705523" cy="435935"/>
              <a:chOff x="347100" y="0"/>
              <a:chExt cx="1039680" cy="522588"/>
            </a:xfrm>
          </p:grpSpPr>
          <p:pic>
            <p:nvPicPr>
              <p:cNvPr id="327682" name="Picture 2" descr="C:\Documents and Settings\dloughli\Local Settings\Temporary Internet Files\Content.IE5\PUL16E7L\MC900320932[1].wmf"/>
              <p:cNvPicPr>
                <a:picLocks noChangeAspect="1" noChangeArrowheads="1"/>
              </p:cNvPicPr>
              <p:nvPr/>
            </p:nvPicPr>
            <p:blipFill>
              <a:blip r:embed="rId26" cstate="print"/>
              <a:srcRect/>
              <a:stretch>
                <a:fillRect/>
              </a:stretch>
            </p:blipFill>
            <p:spPr bwMode="auto">
              <a:xfrm>
                <a:off x="477434" y="0"/>
                <a:ext cx="909346" cy="274320"/>
              </a:xfrm>
              <a:prstGeom prst="rect">
                <a:avLst/>
              </a:prstGeom>
              <a:noFill/>
            </p:spPr>
          </p:pic>
          <p:pic>
            <p:nvPicPr>
              <p:cNvPr id="35" name="Picture 113" descr="j0337842[1]"/>
              <p:cNvPicPr>
                <a:picLocks noChangeAspect="1" noChangeArrowheads="1"/>
              </p:cNvPicPr>
              <p:nvPr/>
            </p:nvPicPr>
            <p:blipFill>
              <a:blip r:embed="rId27" cstate="print"/>
              <a:srcRect/>
              <a:stretch>
                <a:fillRect/>
              </a:stretch>
            </p:blipFill>
            <p:spPr bwMode="auto">
              <a:xfrm>
                <a:off x="817314" y="248268"/>
                <a:ext cx="534776" cy="274320"/>
              </a:xfrm>
              <a:prstGeom prst="rect">
                <a:avLst/>
              </a:prstGeom>
              <a:noFill/>
              <a:ln w="9525">
                <a:noFill/>
                <a:miter lim="800000"/>
                <a:headEnd/>
                <a:tailEnd/>
              </a:ln>
            </p:spPr>
          </p:pic>
          <p:pic>
            <p:nvPicPr>
              <p:cNvPr id="327683" name="Picture 3" descr="C:\Documents and Settings\dloughli\Local Settings\Temporary Internet Files\Content.IE5\O919BXRQ\MC900320930[1].wmf"/>
              <p:cNvPicPr>
                <a:picLocks noChangeAspect="1" noChangeArrowheads="1"/>
              </p:cNvPicPr>
              <p:nvPr/>
            </p:nvPicPr>
            <p:blipFill>
              <a:blip r:embed="rId28" cstate="print"/>
              <a:srcRect/>
              <a:stretch>
                <a:fillRect/>
              </a:stretch>
            </p:blipFill>
            <p:spPr bwMode="auto">
              <a:xfrm>
                <a:off x="347100" y="193629"/>
                <a:ext cx="522267" cy="295469"/>
              </a:xfrm>
              <a:prstGeom prst="rect">
                <a:avLst/>
              </a:prstGeom>
              <a:noFill/>
            </p:spPr>
          </p:pic>
        </p:gr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43135" y="2266950"/>
            <a:ext cx="2728632" cy="3847207"/>
          </a:xfrm>
          <a:prstGeom prst="rect">
            <a:avLst/>
          </a:prstGeom>
          <a:noFill/>
          <a:ln>
            <a:solidFill>
              <a:schemeClr val="bg1">
                <a:lumMod val="75000"/>
              </a:schemeClr>
            </a:solidFill>
          </a:ln>
        </p:spPr>
        <p:txBody>
          <a:bodyPr wrap="none" rtlCol="0">
            <a:spAutoFit/>
          </a:bodyPr>
          <a:lstStyle/>
          <a:p>
            <a:r>
              <a:rPr lang="en-US" u="sng" dirty="0" smtClean="0">
                <a:solidFill>
                  <a:schemeClr val="bg1">
                    <a:lumMod val="85000"/>
                  </a:schemeClr>
                </a:solidFill>
              </a:rPr>
              <a:t>Outputs</a:t>
            </a:r>
          </a:p>
          <a:p>
            <a:endParaRPr lang="en-US" dirty="0">
              <a:solidFill>
                <a:schemeClr val="bg1">
                  <a:lumMod val="85000"/>
                </a:schemeClr>
              </a:solidFill>
            </a:endParaRPr>
          </a:p>
          <a:p>
            <a:r>
              <a:rPr lang="en-US" sz="1600" dirty="0" smtClean="0">
                <a:solidFill>
                  <a:schemeClr val="bg1">
                    <a:lumMod val="85000"/>
                  </a:schemeClr>
                </a:solidFill>
              </a:rPr>
              <a:t>Technology pathway</a:t>
            </a:r>
          </a:p>
          <a:p>
            <a:endParaRPr lang="en-US" sz="1600" dirty="0">
              <a:solidFill>
                <a:schemeClr val="bg1">
                  <a:lumMod val="85000"/>
                </a:schemeClr>
              </a:solidFill>
            </a:endParaRPr>
          </a:p>
          <a:p>
            <a:r>
              <a:rPr lang="en-US" sz="1600" dirty="0" smtClean="0">
                <a:solidFill>
                  <a:schemeClr val="bg1">
                    <a:lumMod val="85000"/>
                  </a:schemeClr>
                </a:solidFill>
              </a:rPr>
              <a:t>Fuel use</a:t>
            </a:r>
          </a:p>
          <a:p>
            <a:endParaRPr lang="en-US" sz="1600" dirty="0">
              <a:solidFill>
                <a:schemeClr val="bg1">
                  <a:lumMod val="85000"/>
                </a:schemeClr>
              </a:solidFill>
            </a:endParaRPr>
          </a:p>
          <a:p>
            <a:r>
              <a:rPr lang="en-US" sz="1600" dirty="0" err="1" smtClean="0">
                <a:solidFill>
                  <a:schemeClr val="bg1">
                    <a:lumMod val="85000"/>
                  </a:schemeClr>
                </a:solidFill>
              </a:rPr>
              <a:t>Criterial</a:t>
            </a:r>
            <a:r>
              <a:rPr lang="en-US" sz="1600" dirty="0" smtClean="0">
                <a:solidFill>
                  <a:schemeClr val="bg1">
                    <a:lumMod val="85000"/>
                  </a:schemeClr>
                </a:solidFill>
              </a:rPr>
              <a:t> air pollutant </a:t>
            </a:r>
          </a:p>
          <a:p>
            <a:r>
              <a:rPr lang="en-US" sz="1600" dirty="0" smtClean="0">
                <a:solidFill>
                  <a:schemeClr val="bg1">
                    <a:lumMod val="85000"/>
                  </a:schemeClr>
                </a:solidFill>
              </a:rPr>
              <a:t>emissions</a:t>
            </a:r>
          </a:p>
          <a:p>
            <a:endParaRPr lang="en-US" sz="1600" dirty="0">
              <a:solidFill>
                <a:schemeClr val="bg1">
                  <a:lumMod val="85000"/>
                </a:schemeClr>
              </a:solidFill>
            </a:endParaRPr>
          </a:p>
          <a:p>
            <a:r>
              <a:rPr lang="en-US" sz="1600" dirty="0" smtClean="0">
                <a:solidFill>
                  <a:schemeClr val="bg1">
                    <a:lumMod val="85000"/>
                  </a:schemeClr>
                </a:solidFill>
              </a:rPr>
              <a:t>Greenhouse gas  (GHG)</a:t>
            </a:r>
          </a:p>
          <a:p>
            <a:r>
              <a:rPr lang="en-US" sz="1600" dirty="0">
                <a:solidFill>
                  <a:schemeClr val="bg1">
                    <a:lumMod val="85000"/>
                  </a:schemeClr>
                </a:solidFill>
              </a:rPr>
              <a:t>e</a:t>
            </a:r>
            <a:r>
              <a:rPr lang="en-US" sz="1600" dirty="0" smtClean="0">
                <a:solidFill>
                  <a:schemeClr val="bg1">
                    <a:lumMod val="85000"/>
                  </a:schemeClr>
                </a:solidFill>
              </a:rPr>
              <a:t>missions</a:t>
            </a:r>
          </a:p>
          <a:p>
            <a:endParaRPr lang="en-US" sz="1600" dirty="0">
              <a:solidFill>
                <a:schemeClr val="bg1">
                  <a:lumMod val="85000"/>
                </a:schemeClr>
              </a:solidFill>
            </a:endParaRPr>
          </a:p>
          <a:p>
            <a:r>
              <a:rPr lang="en-US" sz="1600" dirty="0" smtClean="0">
                <a:solidFill>
                  <a:schemeClr val="bg1">
                    <a:lumMod val="85000"/>
                  </a:schemeClr>
                </a:solidFill>
              </a:rPr>
              <a:t>Short-lived climate</a:t>
            </a:r>
          </a:p>
          <a:p>
            <a:r>
              <a:rPr lang="en-US" sz="1600" dirty="0" smtClean="0">
                <a:solidFill>
                  <a:schemeClr val="bg1">
                    <a:lumMod val="85000"/>
                  </a:schemeClr>
                </a:solidFill>
              </a:rPr>
              <a:t>forcer (SLCF) emissions  </a:t>
            </a:r>
          </a:p>
          <a:p>
            <a:r>
              <a:rPr lang="en-US" sz="1600" dirty="0" smtClean="0">
                <a:solidFill>
                  <a:schemeClr val="bg1">
                    <a:lumMod val="85000"/>
                  </a:schemeClr>
                </a:solidFill>
              </a:rPr>
              <a:t>and radiative impact</a:t>
            </a:r>
            <a:endParaRPr lang="en-US" sz="1600" dirty="0">
              <a:solidFill>
                <a:schemeClr val="bg1">
                  <a:lumMod val="85000"/>
                </a:schemeClr>
              </a:solidFill>
            </a:endParaRPr>
          </a:p>
        </p:txBody>
      </p:sp>
      <p:sp>
        <p:nvSpPr>
          <p:cNvPr id="2" name="Title 1"/>
          <p:cNvSpPr>
            <a:spLocks noGrp="1"/>
          </p:cNvSpPr>
          <p:nvPr>
            <p:ph type="title"/>
          </p:nvPr>
        </p:nvSpPr>
        <p:spPr>
          <a:xfrm>
            <a:off x="0" y="0"/>
            <a:ext cx="9144000" cy="914400"/>
          </a:xfrm>
        </p:spPr>
        <p:txBody>
          <a:bodyPr/>
          <a:lstStyle/>
          <a:p>
            <a:r>
              <a:rPr lang="en-US" dirty="0" smtClean="0"/>
              <a:t>Overview of MARKAL: Scope and detail</a:t>
            </a:r>
            <a:endParaRPr lang="en-US" dirty="0"/>
          </a:p>
        </p:txBody>
      </p:sp>
      <p:sp>
        <p:nvSpPr>
          <p:cNvPr id="4" name="TextBox 3"/>
          <p:cNvSpPr txBox="1"/>
          <p:nvPr/>
        </p:nvSpPr>
        <p:spPr>
          <a:xfrm>
            <a:off x="76200" y="2324100"/>
            <a:ext cx="2646878" cy="3477875"/>
          </a:xfrm>
          <a:prstGeom prst="rect">
            <a:avLst/>
          </a:prstGeom>
          <a:noFill/>
          <a:ln w="3175">
            <a:solidFill>
              <a:schemeClr val="bg1">
                <a:lumMod val="75000"/>
              </a:schemeClr>
            </a:solidFill>
          </a:ln>
        </p:spPr>
        <p:txBody>
          <a:bodyPr wrap="none" rtlCol="0">
            <a:spAutoFit/>
          </a:bodyPr>
          <a:lstStyle/>
          <a:p>
            <a:r>
              <a:rPr lang="en-US" u="sng" dirty="0" smtClean="0">
                <a:solidFill>
                  <a:schemeClr val="bg1">
                    <a:lumMod val="85000"/>
                  </a:schemeClr>
                </a:solidFill>
              </a:rPr>
              <a:t>Scenario assumptions</a:t>
            </a:r>
          </a:p>
          <a:p>
            <a:endParaRPr lang="en-US" dirty="0">
              <a:solidFill>
                <a:schemeClr val="bg1">
                  <a:lumMod val="85000"/>
                </a:schemeClr>
              </a:solidFill>
            </a:endParaRPr>
          </a:p>
          <a:p>
            <a:r>
              <a:rPr lang="en-US" sz="1600" dirty="0" smtClean="0">
                <a:solidFill>
                  <a:schemeClr val="bg1">
                    <a:lumMod val="85000"/>
                  </a:schemeClr>
                </a:solidFill>
              </a:rPr>
              <a:t>Population growth</a:t>
            </a:r>
          </a:p>
          <a:p>
            <a:endParaRPr lang="en-US" sz="1600" dirty="0">
              <a:solidFill>
                <a:schemeClr val="bg1">
                  <a:lumMod val="85000"/>
                </a:schemeClr>
              </a:solidFill>
            </a:endParaRPr>
          </a:p>
          <a:p>
            <a:r>
              <a:rPr lang="en-US" sz="1600" dirty="0" smtClean="0">
                <a:solidFill>
                  <a:schemeClr val="bg1">
                    <a:lumMod val="85000"/>
                  </a:schemeClr>
                </a:solidFill>
              </a:rPr>
              <a:t>Economy</a:t>
            </a:r>
          </a:p>
          <a:p>
            <a:endParaRPr lang="en-US" sz="1600" dirty="0">
              <a:solidFill>
                <a:schemeClr val="bg1">
                  <a:lumMod val="85000"/>
                </a:schemeClr>
              </a:solidFill>
            </a:endParaRPr>
          </a:p>
          <a:p>
            <a:r>
              <a:rPr lang="en-US" sz="1600" dirty="0" smtClean="0">
                <a:solidFill>
                  <a:schemeClr val="bg1">
                    <a:lumMod val="85000"/>
                  </a:schemeClr>
                </a:solidFill>
              </a:rPr>
              <a:t>Climate change</a:t>
            </a:r>
          </a:p>
          <a:p>
            <a:endParaRPr lang="en-US" sz="1600" dirty="0">
              <a:solidFill>
                <a:schemeClr val="bg1">
                  <a:lumMod val="85000"/>
                </a:schemeClr>
              </a:solidFill>
            </a:endParaRPr>
          </a:p>
          <a:p>
            <a:r>
              <a:rPr lang="en-US" sz="1600" dirty="0" smtClean="0">
                <a:solidFill>
                  <a:schemeClr val="bg1">
                    <a:lumMod val="85000"/>
                  </a:schemeClr>
                </a:solidFill>
              </a:rPr>
              <a:t>Technology development</a:t>
            </a:r>
          </a:p>
          <a:p>
            <a:endParaRPr lang="en-US" sz="1600" dirty="0">
              <a:solidFill>
                <a:schemeClr val="bg1">
                  <a:lumMod val="85000"/>
                </a:schemeClr>
              </a:solidFill>
            </a:endParaRPr>
          </a:p>
          <a:p>
            <a:r>
              <a:rPr lang="en-US" sz="1600" dirty="0" smtClean="0">
                <a:solidFill>
                  <a:schemeClr val="bg1">
                    <a:lumMod val="85000"/>
                  </a:schemeClr>
                </a:solidFill>
              </a:rPr>
              <a:t>Behavior</a:t>
            </a:r>
          </a:p>
          <a:p>
            <a:endParaRPr lang="en-US" sz="1600" dirty="0">
              <a:solidFill>
                <a:schemeClr val="bg1">
                  <a:lumMod val="85000"/>
                </a:schemeClr>
              </a:solidFill>
            </a:endParaRPr>
          </a:p>
          <a:p>
            <a:r>
              <a:rPr lang="en-US" sz="1600" dirty="0" smtClean="0">
                <a:solidFill>
                  <a:schemeClr val="bg1">
                    <a:lumMod val="85000"/>
                  </a:schemeClr>
                </a:solidFill>
              </a:rPr>
              <a:t>Policies</a:t>
            </a:r>
            <a:endParaRPr lang="en-US" sz="1600" dirty="0">
              <a:solidFill>
                <a:schemeClr val="bg1">
                  <a:lumMod val="85000"/>
                </a:schemeClr>
              </a:solidFill>
            </a:endParaRPr>
          </a:p>
        </p:txBody>
      </p:sp>
      <p:sp>
        <p:nvSpPr>
          <p:cNvPr id="9" name="TextBox 8"/>
          <p:cNvSpPr txBox="1"/>
          <p:nvPr/>
        </p:nvSpPr>
        <p:spPr>
          <a:xfrm>
            <a:off x="590550" y="1390650"/>
            <a:ext cx="8100294" cy="461665"/>
          </a:xfrm>
          <a:prstGeom prst="rect">
            <a:avLst/>
          </a:prstGeom>
          <a:noFill/>
        </p:spPr>
        <p:txBody>
          <a:bodyPr wrap="none" rtlCol="0">
            <a:spAutoFit/>
          </a:bodyPr>
          <a:lstStyle/>
          <a:p>
            <a:r>
              <a:rPr lang="en-US" sz="2400" dirty="0" smtClean="0">
                <a:solidFill>
                  <a:schemeClr val="bg1">
                    <a:lumMod val="85000"/>
                  </a:schemeClr>
                </a:solidFill>
              </a:rPr>
              <a:t>Modeling U.S. energy system scenarios with MARKAL</a:t>
            </a:r>
            <a:endParaRPr lang="en-US" sz="2400" dirty="0">
              <a:solidFill>
                <a:schemeClr val="bg1">
                  <a:lumMod val="85000"/>
                </a:schemeClr>
              </a:solidFill>
            </a:endParaRPr>
          </a:p>
        </p:txBody>
      </p:sp>
      <p:sp>
        <p:nvSpPr>
          <p:cNvPr id="10" name="Rectangle 9"/>
          <p:cNvSpPr/>
          <p:nvPr/>
        </p:nvSpPr>
        <p:spPr bwMode="auto">
          <a:xfrm>
            <a:off x="1485899" y="1357313"/>
            <a:ext cx="6115051" cy="514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4" name="TextBox 23"/>
          <p:cNvSpPr txBox="1"/>
          <p:nvPr/>
        </p:nvSpPr>
        <p:spPr>
          <a:xfrm>
            <a:off x="1736437" y="1570179"/>
            <a:ext cx="5641288" cy="600164"/>
          </a:xfrm>
          <a:prstGeom prst="rect">
            <a:avLst/>
          </a:prstGeom>
          <a:noFill/>
        </p:spPr>
        <p:txBody>
          <a:bodyPr wrap="none" rtlCol="0">
            <a:spAutoFit/>
          </a:bodyPr>
          <a:lstStyle/>
          <a:p>
            <a:r>
              <a:rPr lang="en-US" sz="3300" dirty="0" smtClean="0">
                <a:solidFill>
                  <a:schemeClr val="bg1"/>
                </a:solidFill>
              </a:rPr>
              <a:t>Energy system in MARKAL</a:t>
            </a:r>
            <a:endParaRPr lang="en-US" sz="3300" dirty="0">
              <a:solidFill>
                <a:schemeClr val="bg1"/>
              </a:solidFill>
            </a:endParaRPr>
          </a:p>
        </p:txBody>
      </p:sp>
      <p:sp>
        <p:nvSpPr>
          <p:cNvPr id="74" name="Rectangle 73"/>
          <p:cNvSpPr/>
          <p:nvPr/>
        </p:nvSpPr>
        <p:spPr bwMode="auto">
          <a:xfrm>
            <a:off x="1619250" y="2400300"/>
            <a:ext cx="5867400" cy="402907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400" dirty="0" smtClean="0"/>
              <a:t>The full energy system diagram represented in MARKAL is much larger than this. For example, the U.S. EPA 9-Region MARKAL database includes:</a:t>
            </a:r>
          </a:p>
          <a:p>
            <a:endParaRPr lang="en-US" sz="1400" dirty="0" smtClean="0"/>
          </a:p>
          <a:p>
            <a:pPr lvl="1"/>
            <a:r>
              <a:rPr lang="en-US" sz="1400" dirty="0" smtClean="0"/>
              <a:t>98 energy service demands (x9, one for each region)</a:t>
            </a:r>
          </a:p>
          <a:p>
            <a:pPr lvl="1"/>
            <a:r>
              <a:rPr lang="en-US" sz="1400" dirty="0" smtClean="0"/>
              <a:t>346 residential and commercial technologies (x9)</a:t>
            </a:r>
          </a:p>
          <a:p>
            <a:pPr lvl="1"/>
            <a:r>
              <a:rPr lang="en-US" sz="1400" dirty="0" smtClean="0"/>
              <a:t>149 transportation technologies (x9)</a:t>
            </a:r>
          </a:p>
          <a:p>
            <a:pPr lvl="1"/>
            <a:r>
              <a:rPr lang="en-US" sz="1400" dirty="0" smtClean="0"/>
              <a:t>527 industrial technologies across 12 industries (x9)</a:t>
            </a:r>
          </a:p>
          <a:p>
            <a:pPr lvl="1"/>
            <a:r>
              <a:rPr lang="en-US" sz="1400" dirty="0" smtClean="0"/>
              <a:t>48 electricity production technologies (x9)</a:t>
            </a:r>
          </a:p>
          <a:p>
            <a:pPr lvl="1"/>
            <a:r>
              <a:rPr lang="en-US" sz="1400" dirty="0" smtClean="0"/>
              <a:t>38 other conversion technologies (x9)</a:t>
            </a:r>
          </a:p>
          <a:p>
            <a:pPr lvl="1"/>
            <a:r>
              <a:rPr lang="en-US" sz="1400" dirty="0" smtClean="0"/>
              <a:t>462 resource extraction steps</a:t>
            </a:r>
          </a:p>
          <a:p>
            <a:pPr lvl="1"/>
            <a:endParaRPr lang="en-US" sz="1400" dirty="0" smtClean="0"/>
          </a:p>
          <a:p>
            <a:pPr lvl="1"/>
            <a:r>
              <a:rPr lang="en-US" sz="1400" dirty="0" smtClean="0"/>
              <a:t>More than 11,000 components</a:t>
            </a:r>
          </a:p>
          <a:p>
            <a:pPr lvl="1"/>
            <a:endParaRPr lang="en-US" sz="1400" dirty="0" smtClean="0"/>
          </a:p>
          <a:p>
            <a:r>
              <a:rPr lang="en-US" sz="1400" dirty="0" smtClean="0"/>
              <a:t>MARKAL is also an inter-temporal model, representing the energy system in time steps over the 2005-to-2055 time horizon.  This allows the evolution of the system to be modeled over a multi-decadal period.</a:t>
            </a:r>
          </a:p>
          <a:p>
            <a:pPr lvl="1"/>
            <a:endParaRPr lang="en-US" sz="1400"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p:txBody>
      </p:sp>
      <p:cxnSp>
        <p:nvCxnSpPr>
          <p:cNvPr id="78" name="Straight Connector 77"/>
          <p:cNvCxnSpPr/>
          <p:nvPr/>
        </p:nvCxnSpPr>
        <p:spPr bwMode="auto">
          <a:xfrm>
            <a:off x="2114550" y="4886325"/>
            <a:ext cx="45529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7954</TotalTime>
  <Words>3152</Words>
  <Application>Microsoft Macintosh PowerPoint</Application>
  <PresentationFormat>On-screen Show (4:3)</PresentationFormat>
  <Paragraphs>915</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Modeling emission trends for scenarios  of the future using MARKAL</vt:lpstr>
      <vt:lpstr>Purpose of presentation</vt:lpstr>
      <vt:lpstr>Notes</vt:lpstr>
      <vt:lpstr>Presentation outline</vt:lpstr>
      <vt:lpstr>PowerPoint Presentation</vt:lpstr>
      <vt:lpstr>Overview of MARKAL</vt:lpstr>
      <vt:lpstr>Overview of MARKAL: Assumptions</vt:lpstr>
      <vt:lpstr>Overview of MARKAL: Scope and detail </vt:lpstr>
      <vt:lpstr>Overview of MARKAL: Scope and detail</vt:lpstr>
      <vt:lpstr>Overview of MARKAL: Scope and detail</vt:lpstr>
      <vt:lpstr>Overview of MARKAL: Output</vt:lpstr>
      <vt:lpstr>Overview of MARKAL: Output</vt:lpstr>
      <vt:lpstr>Overview of MARKAL: Output</vt:lpstr>
      <vt:lpstr>Overview of MARKAL: Output</vt:lpstr>
      <vt:lpstr>Overview of MARKAL: Output</vt:lpstr>
      <vt:lpstr>Overview of MARKAL: Output</vt:lpstr>
      <vt:lpstr>Overview of MARKAL: Output</vt:lpstr>
      <vt:lpstr>Overview of MARKAL: Application</vt:lpstr>
      <vt:lpstr>Overview of MARKAL: Application</vt:lpstr>
      <vt:lpstr>Overview of MARKAL: Application</vt:lpstr>
      <vt:lpstr>PowerPoint Presentation</vt:lpstr>
      <vt:lpstr>Generating CMAQ-ready future emissions</vt:lpstr>
      <vt:lpstr>Generating CMAQ-ready future emissions</vt:lpstr>
      <vt:lpstr>Generating CMAQ-ready future emissions</vt:lpstr>
      <vt:lpstr>Generating CMAQ-ready future emissions</vt:lpstr>
      <vt:lpstr>Generating CMAQ-ready future emissions</vt:lpstr>
      <vt:lpstr>Generating CMAQ-ready future emissions</vt:lpstr>
      <vt:lpstr>Generating CMAQ-ready future emissions</vt:lpstr>
      <vt:lpstr>Generating CMAQ-ready future emissions</vt:lpstr>
      <vt:lpstr>Generating CMAQ-ready future emissions</vt:lpstr>
      <vt:lpstr>PowerPoint Presentation</vt:lpstr>
      <vt:lpstr>What is GLIMPSE?</vt:lpstr>
      <vt:lpstr>Modifications to MARKAL</vt:lpstr>
      <vt:lpstr>Example application of GLIMPSE</vt:lpstr>
      <vt:lpstr>Example application of GLIMPSE</vt:lpstr>
      <vt:lpstr>Example application of GLIMPSE</vt:lpstr>
      <vt:lpstr>Example application of GLIMPSE</vt:lpstr>
      <vt:lpstr>Next steps</vt:lpstr>
      <vt:lpstr>Questions?</vt:lpstr>
      <vt:lpstr>Extra Slides</vt:lpstr>
      <vt:lpstr>U.S. EPA MARKAL database development team</vt:lpstr>
      <vt:lpstr>Recent EPA MARKAL database developments</vt:lpstr>
      <vt:lpstr>Recent and ongoing MARKAL applications</vt:lpstr>
      <vt:lpstr>Abbreviations</vt:lpstr>
      <vt:lpstr>Abbreviations, cont’d</vt:lpstr>
      <vt:lpstr>Abbreviations, cont’d</vt:lpstr>
    </vt:vector>
  </TitlesOfParts>
  <Manager/>
  <Company>EPA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ktarpley</dc:creator>
  <cp:keywords/>
  <dc:description/>
  <cp:lastModifiedBy>Brian Naess</cp:lastModifiedBy>
  <cp:revision>289</cp:revision>
  <dcterms:created xsi:type="dcterms:W3CDTF">2008-03-21T18:32:27Z</dcterms:created>
  <dcterms:modified xsi:type="dcterms:W3CDTF">2011-10-26T12:50:59Z</dcterms:modified>
  <cp:category/>
</cp:coreProperties>
</file>