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82" r:id="rId2"/>
    <p:sldId id="379" r:id="rId3"/>
    <p:sldId id="399" r:id="rId4"/>
    <p:sldId id="404" r:id="rId5"/>
    <p:sldId id="421" r:id="rId6"/>
    <p:sldId id="429" r:id="rId7"/>
    <p:sldId id="443" r:id="rId8"/>
    <p:sldId id="444" r:id="rId9"/>
    <p:sldId id="445" r:id="rId10"/>
    <p:sldId id="441" r:id="rId11"/>
    <p:sldId id="442" r:id="rId12"/>
    <p:sldId id="424" r:id="rId13"/>
    <p:sldId id="425" r:id="rId14"/>
    <p:sldId id="438" r:id="rId15"/>
    <p:sldId id="439" r:id="rId16"/>
    <p:sldId id="426" r:id="rId17"/>
    <p:sldId id="435" r:id="rId18"/>
    <p:sldId id="436" r:id="rId19"/>
    <p:sldId id="437" r:id="rId20"/>
    <p:sldId id="412" r:id="rId21"/>
  </p:sldIdLst>
  <p:sldSz cx="9144000" cy="6858000" type="screen4x3"/>
  <p:notesSz cx="7010400" cy="9296400"/>
  <p:defaultTextStyle>
    <a:defPPr>
      <a:defRPr lang="en-US"/>
    </a:defPPr>
    <a:lvl1pPr algn="l" rtl="0" fontAlgn="base">
      <a:spcBef>
        <a:spcPct val="0"/>
      </a:spcBef>
      <a:spcAft>
        <a:spcPct val="0"/>
      </a:spcAft>
      <a:defRPr sz="1600" kern="1200">
        <a:solidFill>
          <a:srgbClr val="000000"/>
        </a:solidFill>
        <a:latin typeface="Arial" charset="0"/>
        <a:ea typeface="+mn-ea"/>
        <a:cs typeface="+mn-cs"/>
      </a:defRPr>
    </a:lvl1pPr>
    <a:lvl2pPr marL="457200" algn="l" rtl="0" fontAlgn="base">
      <a:spcBef>
        <a:spcPct val="0"/>
      </a:spcBef>
      <a:spcAft>
        <a:spcPct val="0"/>
      </a:spcAft>
      <a:defRPr sz="1600" kern="1200">
        <a:solidFill>
          <a:srgbClr val="000000"/>
        </a:solidFill>
        <a:latin typeface="Arial" charset="0"/>
        <a:ea typeface="+mn-ea"/>
        <a:cs typeface="+mn-cs"/>
      </a:defRPr>
    </a:lvl2pPr>
    <a:lvl3pPr marL="914400" algn="l" rtl="0" fontAlgn="base">
      <a:spcBef>
        <a:spcPct val="0"/>
      </a:spcBef>
      <a:spcAft>
        <a:spcPct val="0"/>
      </a:spcAft>
      <a:defRPr sz="1600" kern="1200">
        <a:solidFill>
          <a:srgbClr val="000000"/>
        </a:solidFill>
        <a:latin typeface="Arial" charset="0"/>
        <a:ea typeface="+mn-ea"/>
        <a:cs typeface="+mn-cs"/>
      </a:defRPr>
    </a:lvl3pPr>
    <a:lvl4pPr marL="1371600" algn="l" rtl="0" fontAlgn="base">
      <a:spcBef>
        <a:spcPct val="0"/>
      </a:spcBef>
      <a:spcAft>
        <a:spcPct val="0"/>
      </a:spcAft>
      <a:defRPr sz="1600" kern="1200">
        <a:solidFill>
          <a:srgbClr val="000000"/>
        </a:solidFill>
        <a:latin typeface="Arial" charset="0"/>
        <a:ea typeface="+mn-ea"/>
        <a:cs typeface="+mn-cs"/>
      </a:defRPr>
    </a:lvl4pPr>
    <a:lvl5pPr marL="1828800" algn="l" rtl="0" fontAlgn="base">
      <a:spcBef>
        <a:spcPct val="0"/>
      </a:spcBef>
      <a:spcAft>
        <a:spcPct val="0"/>
      </a:spcAft>
      <a:defRPr sz="1600" kern="1200">
        <a:solidFill>
          <a:srgbClr val="000000"/>
        </a:solidFill>
        <a:latin typeface="Arial" charset="0"/>
        <a:ea typeface="+mn-ea"/>
        <a:cs typeface="+mn-cs"/>
      </a:defRPr>
    </a:lvl5pPr>
    <a:lvl6pPr marL="2286000" algn="l" defTabSz="914400" rtl="0" eaLnBrk="1" latinLnBrk="0" hangingPunct="1">
      <a:defRPr sz="1600" kern="1200">
        <a:solidFill>
          <a:srgbClr val="000000"/>
        </a:solidFill>
        <a:latin typeface="Arial" charset="0"/>
        <a:ea typeface="+mn-ea"/>
        <a:cs typeface="+mn-cs"/>
      </a:defRPr>
    </a:lvl6pPr>
    <a:lvl7pPr marL="2743200" algn="l" defTabSz="914400" rtl="0" eaLnBrk="1" latinLnBrk="0" hangingPunct="1">
      <a:defRPr sz="1600" kern="1200">
        <a:solidFill>
          <a:srgbClr val="000000"/>
        </a:solidFill>
        <a:latin typeface="Arial" charset="0"/>
        <a:ea typeface="+mn-ea"/>
        <a:cs typeface="+mn-cs"/>
      </a:defRPr>
    </a:lvl7pPr>
    <a:lvl8pPr marL="3200400" algn="l" defTabSz="914400" rtl="0" eaLnBrk="1" latinLnBrk="0" hangingPunct="1">
      <a:defRPr sz="1600" kern="1200">
        <a:solidFill>
          <a:srgbClr val="000000"/>
        </a:solidFill>
        <a:latin typeface="Arial" charset="0"/>
        <a:ea typeface="+mn-ea"/>
        <a:cs typeface="+mn-cs"/>
      </a:defRPr>
    </a:lvl8pPr>
    <a:lvl9pPr marL="3657600" algn="l" defTabSz="914400" rtl="0" eaLnBrk="1" latinLnBrk="0" hangingPunct="1">
      <a:defRPr sz="1600" kern="1200">
        <a:solidFill>
          <a:srgbClr val="000000"/>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nout Ter Schur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F8F8F8"/>
    <a:srgbClr val="000099"/>
    <a:srgbClr val="008000"/>
    <a:srgbClr val="0099CC"/>
    <a:srgbClr val="C0C0C0"/>
    <a:srgbClr val="808080"/>
    <a:srgbClr val="B2B2B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9834" autoAdjust="0"/>
  </p:normalViewPr>
  <p:slideViewPr>
    <p:cSldViewPr snapToGrid="0">
      <p:cViewPr varScale="1">
        <p:scale>
          <a:sx n="75" d="100"/>
          <a:sy n="75" d="100"/>
        </p:scale>
        <p:origin x="-93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3172" tIns="46586" rIns="93172" bIns="46586" numCol="1" anchor="ctr" anchorCtr="0" compatLnSpc="1">
            <a:prstTxWarp prst="textNoShape">
              <a:avLst/>
            </a:prstTxWarp>
          </a:bodyPr>
          <a:lstStyle>
            <a:lvl1pPr algn="l" defTabSz="931863" eaLnBrk="0" hangingPunct="0">
              <a:spcBef>
                <a:spcPct val="50000"/>
              </a:spcBef>
              <a:defRPr sz="1200">
                <a:latin typeface="Calibri" pitchFamily="34" charset="0"/>
              </a:defRPr>
            </a:lvl1pPr>
          </a:lstStyle>
          <a:p>
            <a:pPr>
              <a:defRPr/>
            </a:pPr>
            <a:endParaRPr lang="en-US"/>
          </a:p>
        </p:txBody>
      </p:sp>
      <p:sp>
        <p:nvSpPr>
          <p:cNvPr id="114691" name="Rectangle 3"/>
          <p:cNvSpPr>
            <a:spLocks noGrp="1" noChangeArrowheads="1"/>
          </p:cNvSpPr>
          <p:nvPr>
            <p:ph type="dt" sz="quarter" idx="1"/>
          </p:nvPr>
        </p:nvSpPr>
        <p:spPr bwMode="auto">
          <a:xfrm>
            <a:off x="3973513" y="0"/>
            <a:ext cx="3036887" cy="465138"/>
          </a:xfrm>
          <a:prstGeom prst="rect">
            <a:avLst/>
          </a:prstGeom>
          <a:noFill/>
          <a:ln w="9525">
            <a:noFill/>
            <a:miter lim="800000"/>
            <a:headEnd/>
            <a:tailEnd/>
          </a:ln>
        </p:spPr>
        <p:txBody>
          <a:bodyPr vert="horz" wrap="square" lIns="93172" tIns="46586" rIns="93172" bIns="46586" numCol="1" anchor="ctr" anchorCtr="0" compatLnSpc="1">
            <a:prstTxWarp prst="textNoShape">
              <a:avLst/>
            </a:prstTxWarp>
          </a:bodyPr>
          <a:lstStyle>
            <a:lvl1pPr algn="r" defTabSz="931863" eaLnBrk="0" hangingPunct="0">
              <a:spcBef>
                <a:spcPct val="50000"/>
              </a:spcBef>
              <a:defRPr sz="1200">
                <a:latin typeface="Calibri" pitchFamily="34" charset="0"/>
              </a:defRPr>
            </a:lvl1pPr>
          </a:lstStyle>
          <a:p>
            <a:pPr>
              <a:defRPr/>
            </a:pPr>
            <a:endParaRPr lang="en-US"/>
          </a:p>
        </p:txBody>
      </p:sp>
      <p:sp>
        <p:nvSpPr>
          <p:cNvPr id="114692" name="Rectangle 4"/>
          <p:cNvSpPr>
            <a:spLocks noGrp="1" noChangeArrowheads="1"/>
          </p:cNvSpPr>
          <p:nvPr>
            <p:ph type="ftr" sz="quarter" idx="2"/>
          </p:nvPr>
        </p:nvSpPr>
        <p:spPr bwMode="auto">
          <a:xfrm>
            <a:off x="0" y="8831263"/>
            <a:ext cx="3036888" cy="465137"/>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l" defTabSz="931863" eaLnBrk="0" hangingPunct="0">
              <a:spcBef>
                <a:spcPct val="50000"/>
              </a:spcBef>
              <a:defRPr sz="1200">
                <a:latin typeface="Calibri" pitchFamily="34" charset="0"/>
              </a:defRPr>
            </a:lvl1pPr>
          </a:lstStyle>
          <a:p>
            <a:pPr>
              <a:defRPr/>
            </a:pPr>
            <a:endParaRPr lang="en-US"/>
          </a:p>
        </p:txBody>
      </p:sp>
      <p:sp>
        <p:nvSpPr>
          <p:cNvPr id="114693" name="Rectangle 5"/>
          <p:cNvSpPr>
            <a:spLocks noGrp="1" noChangeArrowheads="1"/>
          </p:cNvSpPr>
          <p:nvPr>
            <p:ph type="sldNum" sz="quarter" idx="3"/>
          </p:nvPr>
        </p:nvSpPr>
        <p:spPr bwMode="auto">
          <a:xfrm>
            <a:off x="3973513" y="8831263"/>
            <a:ext cx="3036887" cy="465137"/>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defTabSz="931863" eaLnBrk="0" hangingPunct="0">
              <a:spcBef>
                <a:spcPct val="50000"/>
              </a:spcBef>
              <a:defRPr sz="1200">
                <a:latin typeface="Calibri" pitchFamily="34" charset="0"/>
              </a:defRPr>
            </a:lvl1pPr>
          </a:lstStyle>
          <a:p>
            <a:pPr>
              <a:defRPr/>
            </a:pPr>
            <a:fld id="{BD01E869-6A38-4B6F-BC98-8F4FAE4D52F4}"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l" defTabSz="931863" eaLnBrk="0" hangingPunct="0">
              <a:spcBef>
                <a:spcPct val="0"/>
              </a:spcBef>
              <a:defRPr sz="1200">
                <a:solidFill>
                  <a:schemeClr val="tx1"/>
                </a:solidFill>
                <a:latin typeface="Calibri" pitchFamily="34" charset="0"/>
              </a:defRPr>
            </a:lvl1pPr>
          </a:lstStyle>
          <a:p>
            <a:pPr>
              <a:defRPr/>
            </a:pPr>
            <a:endParaRPr lang="en-US"/>
          </a:p>
        </p:txBody>
      </p:sp>
      <p:sp>
        <p:nvSpPr>
          <p:cNvPr id="30723" name="Rectangle 3"/>
          <p:cNvSpPr>
            <a:spLocks noGrp="1" noChangeArrowheads="1"/>
          </p:cNvSpPr>
          <p:nvPr>
            <p:ph type="dt" idx="1"/>
          </p:nvPr>
        </p:nvSpPr>
        <p:spPr bwMode="auto">
          <a:xfrm>
            <a:off x="3973513" y="0"/>
            <a:ext cx="3036887" cy="465138"/>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defTabSz="931863" eaLnBrk="0" hangingPunct="0">
              <a:spcBef>
                <a:spcPct val="0"/>
              </a:spcBef>
              <a:defRPr sz="1200">
                <a:solidFill>
                  <a:schemeClr val="tx1"/>
                </a:solidFill>
                <a:latin typeface="Calibri" pitchFamily="34"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30726" name="Rectangle 6"/>
          <p:cNvSpPr>
            <a:spLocks noGrp="1" noChangeArrowheads="1"/>
          </p:cNvSpPr>
          <p:nvPr>
            <p:ph type="ftr" sz="quarter" idx="4"/>
          </p:nvPr>
        </p:nvSpPr>
        <p:spPr bwMode="auto">
          <a:xfrm>
            <a:off x="0" y="8831263"/>
            <a:ext cx="3036888" cy="465137"/>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l" defTabSz="931863" eaLnBrk="0" hangingPunct="0">
              <a:spcBef>
                <a:spcPct val="0"/>
              </a:spcBef>
              <a:defRPr sz="1200">
                <a:solidFill>
                  <a:schemeClr val="tx1"/>
                </a:solidFill>
                <a:latin typeface="Calibri" pitchFamily="34" charset="0"/>
              </a:defRPr>
            </a:lvl1pPr>
          </a:lstStyle>
          <a:p>
            <a:pPr>
              <a:defRPr/>
            </a:pPr>
            <a:endParaRPr lang="en-US"/>
          </a:p>
        </p:txBody>
      </p:sp>
      <p:sp>
        <p:nvSpPr>
          <p:cNvPr id="30727" name="Rectangle 7"/>
          <p:cNvSpPr>
            <a:spLocks noGrp="1" noChangeArrowheads="1"/>
          </p:cNvSpPr>
          <p:nvPr>
            <p:ph type="sldNum" sz="quarter" idx="5"/>
          </p:nvPr>
        </p:nvSpPr>
        <p:spPr bwMode="auto">
          <a:xfrm>
            <a:off x="3973513" y="8831263"/>
            <a:ext cx="3036887" cy="465137"/>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defTabSz="931863" eaLnBrk="0" hangingPunct="0">
              <a:spcBef>
                <a:spcPct val="0"/>
              </a:spcBef>
              <a:defRPr sz="1200">
                <a:solidFill>
                  <a:schemeClr val="tx1"/>
                </a:solidFill>
                <a:latin typeface="Calibri" pitchFamily="34" charset="0"/>
              </a:defRPr>
            </a:lvl1pPr>
          </a:lstStyle>
          <a:p>
            <a:pPr>
              <a:defRPr/>
            </a:pPr>
            <a:fld id="{F103EC59-40D1-4C5E-B6A3-87442F83B9B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Calibri" pitchFamily="34" charset="0"/>
        <a:cs typeface="Calibri" pitchFamily="34" charset="0"/>
      </a:defRPr>
    </a:lvl1pPr>
    <a:lvl2pPr marL="457200" algn="l" rtl="0" eaLnBrk="0" fontAlgn="base" hangingPunct="0">
      <a:spcBef>
        <a:spcPct val="30000"/>
      </a:spcBef>
      <a:spcAft>
        <a:spcPct val="0"/>
      </a:spcAft>
      <a:defRPr sz="1200" kern="1200">
        <a:solidFill>
          <a:schemeClr val="tx1"/>
        </a:solidFill>
        <a:latin typeface="Calibri" pitchFamily="34" charset="0"/>
        <a:ea typeface="Calibri" pitchFamily="34" charset="0"/>
        <a:cs typeface="Calibri" pitchFamily="34" charset="0"/>
      </a:defRPr>
    </a:lvl2pPr>
    <a:lvl3pPr marL="914400" algn="l" rtl="0" eaLnBrk="0" fontAlgn="base" hangingPunct="0">
      <a:spcBef>
        <a:spcPct val="30000"/>
      </a:spcBef>
      <a:spcAft>
        <a:spcPct val="0"/>
      </a:spcAft>
      <a:defRPr sz="1200" kern="1200">
        <a:solidFill>
          <a:schemeClr val="tx1"/>
        </a:solidFill>
        <a:latin typeface="Calibri" pitchFamily="34" charset="0"/>
        <a:ea typeface="Calibri" pitchFamily="34" charset="0"/>
        <a:cs typeface="Calibri" pitchFamily="34" charset="0"/>
      </a:defRPr>
    </a:lvl3pPr>
    <a:lvl4pPr marL="1371600" algn="l" rtl="0" eaLnBrk="0" fontAlgn="base" hangingPunct="0">
      <a:spcBef>
        <a:spcPct val="30000"/>
      </a:spcBef>
      <a:spcAft>
        <a:spcPct val="0"/>
      </a:spcAft>
      <a:defRPr sz="1200" kern="1200">
        <a:solidFill>
          <a:schemeClr val="tx1"/>
        </a:solidFill>
        <a:latin typeface="Calibri" pitchFamily="34" charset="0"/>
        <a:ea typeface="Calibri" pitchFamily="34" charset="0"/>
        <a:cs typeface="Calibri" pitchFamily="34" charset="0"/>
      </a:defRPr>
    </a:lvl4pPr>
    <a:lvl5pPr marL="1828800" algn="l" rtl="0" eaLnBrk="0" fontAlgn="base" hangingPunct="0">
      <a:spcBef>
        <a:spcPct val="30000"/>
      </a:spcBef>
      <a:spcAft>
        <a:spcPct val="0"/>
      </a:spcAft>
      <a:defRPr sz="1200" kern="1200">
        <a:solidFill>
          <a:schemeClr val="tx1"/>
        </a:solidFill>
        <a:latin typeface="Calibri" pitchFamily="34" charset="0"/>
        <a:ea typeface="Calibri" pitchFamily="34" charset="0"/>
        <a:cs typeface="Calibri"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1C3A4E30-2844-4EF6-8086-8F0DC4E6EE67}" type="slidenum">
              <a:rPr lang="en-US" smtClean="0"/>
              <a:pPr/>
              <a:t>1</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xfrm>
            <a:off x="1182688" y="696913"/>
            <a:ext cx="4648200" cy="3486150"/>
          </a:xfrm>
          <a:ln/>
        </p:spPr>
      </p:sp>
      <p:sp>
        <p:nvSpPr>
          <p:cNvPr id="22530" name="Rectangle 3"/>
          <p:cNvSpPr>
            <a:spLocks noGrp="1" noChangeArrowheads="1"/>
          </p:cNvSpPr>
          <p:nvPr>
            <p:ph type="body" idx="1"/>
          </p:nvPr>
        </p:nvSpPr>
        <p:spPr>
          <a:xfrm>
            <a:off x="701675" y="4416425"/>
            <a:ext cx="5608638" cy="4183063"/>
          </a:xfrm>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103EC59-40D1-4C5E-B6A3-87442F83B9B7}" type="slidenum">
              <a:rPr lang="en-US" smtClean="0"/>
              <a:pPr>
                <a:defRPr/>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103EC59-40D1-4C5E-B6A3-87442F83B9B7}"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103EC59-40D1-4C5E-B6A3-87442F83B9B7}" type="slidenum">
              <a:rPr lang="en-US" smtClean="0"/>
              <a:pPr>
                <a:defRPr/>
              </a:pPr>
              <a:t>11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103EC59-40D1-4C5E-B6A3-87442F83B9B7}" type="slidenum">
              <a:rPr lang="en-US" smtClean="0"/>
              <a:pPr>
                <a:defRPr/>
              </a:pPr>
              <a:t>12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103EC59-40D1-4C5E-B6A3-87442F83B9B7}" type="slidenum">
              <a:rPr lang="en-US" smtClean="0"/>
              <a:pPr>
                <a:defRPr/>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2" descr="EPRI logo_RGB_4"/>
          <p:cNvPicPr>
            <a:picLocks noChangeAspect="1" noChangeArrowheads="1"/>
          </p:cNvPicPr>
          <p:nvPr/>
        </p:nvPicPr>
        <p:blipFill>
          <a:blip r:embed="rId2" cstate="print"/>
          <a:srcRect/>
          <a:stretch>
            <a:fillRect/>
          </a:stretch>
        </p:blipFill>
        <p:spPr bwMode="auto">
          <a:xfrm>
            <a:off x="3817938" y="730250"/>
            <a:ext cx="3932237" cy="639763"/>
          </a:xfrm>
          <a:prstGeom prst="rect">
            <a:avLst/>
          </a:prstGeom>
          <a:noFill/>
          <a:ln w="9525">
            <a:noFill/>
            <a:miter lim="800000"/>
            <a:headEnd/>
            <a:tailEnd/>
          </a:ln>
        </p:spPr>
      </p:pic>
      <p:pic>
        <p:nvPicPr>
          <p:cNvPr id="5" name="Picture 69" descr="2011 Title Slide_v4_FINAL"/>
          <p:cNvPicPr>
            <a:picLocks noChangeAspect="1" noChangeArrowheads="1"/>
          </p:cNvPicPr>
          <p:nvPr/>
        </p:nvPicPr>
        <p:blipFill>
          <a:blip r:embed="rId3" cstate="print"/>
          <a:srcRect/>
          <a:stretch>
            <a:fillRect/>
          </a:stretch>
        </p:blipFill>
        <p:spPr bwMode="auto">
          <a:xfrm>
            <a:off x="0" y="0"/>
            <a:ext cx="3657600" cy="6858000"/>
          </a:xfrm>
          <a:prstGeom prst="rect">
            <a:avLst/>
          </a:prstGeom>
          <a:noFill/>
          <a:ln w="9525">
            <a:noFill/>
            <a:miter lim="800000"/>
            <a:headEnd/>
            <a:tailEnd/>
          </a:ln>
        </p:spPr>
      </p:pic>
      <p:sp>
        <p:nvSpPr>
          <p:cNvPr id="28708" name="Rectangle 36"/>
          <p:cNvSpPr>
            <a:spLocks noGrp="1" noChangeArrowheads="1"/>
          </p:cNvSpPr>
          <p:nvPr>
            <p:ph type="subTitle" sz="quarter" idx="1"/>
          </p:nvPr>
        </p:nvSpPr>
        <p:spPr>
          <a:xfrm>
            <a:off x="3746500" y="4478338"/>
            <a:ext cx="5119688" cy="2101850"/>
          </a:xfrm>
        </p:spPr>
        <p:txBody>
          <a:bodyPr/>
          <a:lstStyle>
            <a:lvl1pPr marL="0" indent="0">
              <a:buFontTx/>
              <a:buNone/>
              <a:defRPr sz="2000"/>
            </a:lvl1pPr>
          </a:lstStyle>
          <a:p>
            <a:r>
              <a:rPr lang="en-US"/>
              <a:t>Click to edit Master subtitle style</a:t>
            </a:r>
          </a:p>
        </p:txBody>
      </p:sp>
      <p:sp>
        <p:nvSpPr>
          <p:cNvPr id="28707" name="Rectangle 35"/>
          <p:cNvSpPr>
            <a:spLocks noGrp="1" noChangeArrowheads="1"/>
          </p:cNvSpPr>
          <p:nvPr>
            <p:ph type="ctrTitle" sz="quarter"/>
          </p:nvPr>
        </p:nvSpPr>
        <p:spPr>
          <a:xfrm>
            <a:off x="3746500" y="2101850"/>
            <a:ext cx="5119688" cy="2286000"/>
          </a:xfrm>
        </p:spPr>
        <p:txBody>
          <a:bodyPr anchor="t"/>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82563"/>
            <a:ext cx="2055812" cy="6169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82563"/>
            <a:ext cx="6018213" cy="6169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226425" cy="914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416050"/>
            <a:ext cx="8226425" cy="4935538"/>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226425" cy="9144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416050"/>
            <a:ext cx="8226425" cy="4935538"/>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16050"/>
            <a:ext cx="4037013" cy="493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416050"/>
            <a:ext cx="4037012" cy="493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6" name="Rectangle 62"/>
          <p:cNvSpPr>
            <a:spLocks noChangeArrowheads="1"/>
          </p:cNvSpPr>
          <p:nvPr/>
        </p:nvSpPr>
        <p:spPr bwMode="auto">
          <a:xfrm>
            <a:off x="227013" y="1150938"/>
            <a:ext cx="8739187" cy="128587"/>
          </a:xfrm>
          <a:prstGeom prst="rect">
            <a:avLst/>
          </a:prstGeom>
          <a:gradFill rotWithShape="1">
            <a:gsLst>
              <a:gs pos="0">
                <a:srgbClr val="0000C5">
                  <a:alpha val="89999"/>
                </a:srgbClr>
              </a:gs>
              <a:gs pos="100000">
                <a:srgbClr val="FFFFFF"/>
              </a:gs>
            </a:gsLst>
            <a:lin ang="0" scaled="1"/>
          </a:gradFill>
          <a:ln w="9525" algn="ctr">
            <a:noFill/>
            <a:miter lim="800000"/>
            <a:headEnd/>
            <a:tailEnd/>
          </a:ln>
          <a:effectLst/>
        </p:spPr>
        <p:txBody>
          <a:bodyPr wrap="none" anchor="ctr"/>
          <a:lstStyle/>
          <a:p>
            <a:pPr algn="ctr" eaLnBrk="0" hangingPunct="0">
              <a:spcBef>
                <a:spcPct val="50000"/>
              </a:spcBef>
              <a:defRPr/>
            </a:pPr>
            <a:endParaRPr lang="en-US" dirty="0">
              <a:latin typeface="Calibri" pitchFamily="34" charset="0"/>
            </a:endParaRPr>
          </a:p>
        </p:txBody>
      </p:sp>
      <p:sp>
        <p:nvSpPr>
          <p:cNvPr id="1060" name="Text Box 36"/>
          <p:cNvSpPr txBox="1">
            <a:spLocks noChangeArrowheads="1"/>
          </p:cNvSpPr>
          <p:nvPr/>
        </p:nvSpPr>
        <p:spPr bwMode="auto">
          <a:xfrm>
            <a:off x="4267200" y="6594475"/>
            <a:ext cx="608013" cy="244475"/>
          </a:xfrm>
          <a:prstGeom prst="rect">
            <a:avLst/>
          </a:prstGeom>
          <a:noFill/>
          <a:ln w="9525">
            <a:noFill/>
            <a:miter lim="800000"/>
            <a:headEnd/>
            <a:tailEnd/>
          </a:ln>
          <a:effectLst/>
        </p:spPr>
        <p:txBody>
          <a:bodyPr>
            <a:spAutoFit/>
          </a:bodyPr>
          <a:lstStyle/>
          <a:p>
            <a:pPr algn="ctr" eaLnBrk="0" hangingPunct="0">
              <a:spcBef>
                <a:spcPct val="50000"/>
              </a:spcBef>
              <a:defRPr/>
            </a:pPr>
            <a:fld id="{BCBCBF57-0CAC-4405-A085-DFFB8A164D23}" type="slidenum">
              <a:rPr lang="en-US" sz="1000">
                <a:solidFill>
                  <a:srgbClr val="4D4D4D"/>
                </a:solidFill>
                <a:latin typeface="Calibri" pitchFamily="34" charset="0"/>
              </a:rPr>
              <a:pPr algn="ctr" eaLnBrk="0" hangingPunct="0">
                <a:spcBef>
                  <a:spcPct val="50000"/>
                </a:spcBef>
                <a:defRPr/>
              </a:pPr>
              <a:t>‹#›</a:t>
            </a:fld>
            <a:endParaRPr lang="en-US" sz="1000" dirty="0">
              <a:solidFill>
                <a:srgbClr val="4D4D4D"/>
              </a:solidFill>
              <a:latin typeface="Calibri" pitchFamily="34" charset="0"/>
            </a:endParaRPr>
          </a:p>
        </p:txBody>
      </p:sp>
      <p:sp>
        <p:nvSpPr>
          <p:cNvPr id="1028" name="Rectangle 2"/>
          <p:cNvSpPr>
            <a:spLocks noGrp="1" noChangeArrowheads="1"/>
          </p:cNvSpPr>
          <p:nvPr>
            <p:ph type="title"/>
          </p:nvPr>
        </p:nvSpPr>
        <p:spPr bwMode="auto">
          <a:xfrm>
            <a:off x="457200" y="182563"/>
            <a:ext cx="8226425"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457200" y="1416050"/>
            <a:ext cx="8226425" cy="49355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63" name="Rectangle 39"/>
          <p:cNvSpPr>
            <a:spLocks noChangeArrowheads="1"/>
          </p:cNvSpPr>
          <p:nvPr/>
        </p:nvSpPr>
        <p:spPr bwMode="auto">
          <a:xfrm>
            <a:off x="0" y="0"/>
            <a:ext cx="304800" cy="1600200"/>
          </a:xfrm>
          <a:prstGeom prst="rect">
            <a:avLst/>
          </a:prstGeom>
          <a:gradFill rotWithShape="1">
            <a:gsLst>
              <a:gs pos="0">
                <a:srgbClr val="0000C5"/>
              </a:gs>
              <a:gs pos="100000">
                <a:schemeClr val="bg1"/>
              </a:gs>
            </a:gsLst>
            <a:lin ang="5400000" scaled="1"/>
          </a:gradFill>
          <a:ln w="9525">
            <a:noFill/>
            <a:miter lim="800000"/>
            <a:headEnd/>
            <a:tailEnd/>
          </a:ln>
          <a:effectLst/>
        </p:spPr>
        <p:txBody>
          <a:bodyPr wrap="none" anchor="ctr"/>
          <a:lstStyle/>
          <a:p>
            <a:pPr algn="ctr" eaLnBrk="0" hangingPunct="0">
              <a:spcBef>
                <a:spcPct val="50000"/>
              </a:spcBef>
              <a:defRPr/>
            </a:pPr>
            <a:endParaRPr lang="en-US" dirty="0">
              <a:latin typeface="Calibri" pitchFamily="34" charset="0"/>
            </a:endParaRPr>
          </a:p>
        </p:txBody>
      </p:sp>
      <p:sp>
        <p:nvSpPr>
          <p:cNvPr id="1071" name="Text Box 47"/>
          <p:cNvSpPr txBox="1">
            <a:spLocks noChangeArrowheads="1"/>
          </p:cNvSpPr>
          <p:nvPr/>
        </p:nvSpPr>
        <p:spPr bwMode="auto">
          <a:xfrm>
            <a:off x="215900" y="6613525"/>
            <a:ext cx="2568575" cy="200025"/>
          </a:xfrm>
          <a:prstGeom prst="rect">
            <a:avLst/>
          </a:prstGeom>
          <a:noFill/>
          <a:ln w="9525">
            <a:noFill/>
            <a:miter lim="800000"/>
            <a:headEnd/>
            <a:tailEnd/>
          </a:ln>
          <a:effectLst/>
        </p:spPr>
        <p:txBody>
          <a:bodyPr wrap="none">
            <a:spAutoFit/>
          </a:bodyPr>
          <a:lstStyle/>
          <a:p>
            <a:pPr eaLnBrk="0" hangingPunct="0">
              <a:spcBef>
                <a:spcPct val="50000"/>
              </a:spcBef>
              <a:defRPr/>
            </a:pPr>
            <a:r>
              <a:rPr lang="en-US" sz="700">
                <a:solidFill>
                  <a:srgbClr val="4D4D4D"/>
                </a:solidFill>
                <a:latin typeface="Calibri" pitchFamily="34" charset="0"/>
              </a:rPr>
              <a:t>© 2011 Electric Power Research Institute, Inc. All rights reserved.</a:t>
            </a:r>
          </a:p>
        </p:txBody>
      </p:sp>
      <p:pic>
        <p:nvPicPr>
          <p:cNvPr id="1032" name="Picture 61" descr="EPRI logo_RGB_2@300"/>
          <p:cNvPicPr>
            <a:picLocks noChangeAspect="1" noChangeArrowheads="1"/>
          </p:cNvPicPr>
          <p:nvPr/>
        </p:nvPicPr>
        <p:blipFill>
          <a:blip r:embed="rId15" cstate="print"/>
          <a:srcRect/>
          <a:stretch>
            <a:fillRect/>
          </a:stretch>
        </p:blipFill>
        <p:spPr bwMode="auto">
          <a:xfrm>
            <a:off x="7018338" y="6446838"/>
            <a:ext cx="1828800" cy="3016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0" fontAlgn="base" hangingPunct="0">
        <a:lnSpc>
          <a:spcPct val="95000"/>
        </a:lnSpc>
        <a:spcBef>
          <a:spcPct val="0"/>
        </a:spcBef>
        <a:spcAft>
          <a:spcPct val="0"/>
        </a:spcAft>
        <a:defRPr sz="2800" b="1">
          <a:solidFill>
            <a:schemeClr val="tx2"/>
          </a:solidFill>
          <a:latin typeface="Calibri" pitchFamily="34" charset="0"/>
          <a:ea typeface="+mj-ea"/>
          <a:cs typeface="+mj-cs"/>
        </a:defRPr>
      </a:lvl1pPr>
      <a:lvl2pPr algn="l" rtl="0" eaLnBrk="0" fontAlgn="base" hangingPunct="0">
        <a:lnSpc>
          <a:spcPct val="95000"/>
        </a:lnSpc>
        <a:spcBef>
          <a:spcPct val="0"/>
        </a:spcBef>
        <a:spcAft>
          <a:spcPct val="0"/>
        </a:spcAft>
        <a:defRPr sz="2800" b="1">
          <a:solidFill>
            <a:schemeClr val="tx2"/>
          </a:solidFill>
          <a:latin typeface="Calibri" pitchFamily="34" charset="0"/>
        </a:defRPr>
      </a:lvl2pPr>
      <a:lvl3pPr algn="l" rtl="0" eaLnBrk="0" fontAlgn="base" hangingPunct="0">
        <a:lnSpc>
          <a:spcPct val="95000"/>
        </a:lnSpc>
        <a:spcBef>
          <a:spcPct val="0"/>
        </a:spcBef>
        <a:spcAft>
          <a:spcPct val="0"/>
        </a:spcAft>
        <a:defRPr sz="2800" b="1">
          <a:solidFill>
            <a:schemeClr val="tx2"/>
          </a:solidFill>
          <a:latin typeface="Calibri" pitchFamily="34" charset="0"/>
        </a:defRPr>
      </a:lvl3pPr>
      <a:lvl4pPr algn="l" rtl="0" eaLnBrk="0" fontAlgn="base" hangingPunct="0">
        <a:lnSpc>
          <a:spcPct val="95000"/>
        </a:lnSpc>
        <a:spcBef>
          <a:spcPct val="0"/>
        </a:spcBef>
        <a:spcAft>
          <a:spcPct val="0"/>
        </a:spcAft>
        <a:defRPr sz="2800" b="1">
          <a:solidFill>
            <a:schemeClr val="tx2"/>
          </a:solidFill>
          <a:latin typeface="Calibri" pitchFamily="34" charset="0"/>
        </a:defRPr>
      </a:lvl4pPr>
      <a:lvl5pPr algn="l" rtl="0" eaLnBrk="0" fontAlgn="base" hangingPunct="0">
        <a:lnSpc>
          <a:spcPct val="95000"/>
        </a:lnSpc>
        <a:spcBef>
          <a:spcPct val="0"/>
        </a:spcBef>
        <a:spcAft>
          <a:spcPct val="0"/>
        </a:spcAft>
        <a:defRPr sz="2800" b="1">
          <a:solidFill>
            <a:schemeClr val="tx2"/>
          </a:solidFill>
          <a:latin typeface="Calibri" pitchFamily="34" charset="0"/>
        </a:defRPr>
      </a:lvl5pPr>
      <a:lvl6pPr marL="457200" algn="l" rtl="0" fontAlgn="base">
        <a:lnSpc>
          <a:spcPct val="95000"/>
        </a:lnSpc>
        <a:spcBef>
          <a:spcPct val="0"/>
        </a:spcBef>
        <a:spcAft>
          <a:spcPct val="0"/>
        </a:spcAft>
        <a:defRPr sz="2800" b="1">
          <a:solidFill>
            <a:schemeClr val="tx2"/>
          </a:solidFill>
          <a:latin typeface="Arial" charset="0"/>
        </a:defRPr>
      </a:lvl6pPr>
      <a:lvl7pPr marL="914400" algn="l" rtl="0" fontAlgn="base">
        <a:lnSpc>
          <a:spcPct val="95000"/>
        </a:lnSpc>
        <a:spcBef>
          <a:spcPct val="0"/>
        </a:spcBef>
        <a:spcAft>
          <a:spcPct val="0"/>
        </a:spcAft>
        <a:defRPr sz="2800" b="1">
          <a:solidFill>
            <a:schemeClr val="tx2"/>
          </a:solidFill>
          <a:latin typeface="Arial" charset="0"/>
        </a:defRPr>
      </a:lvl7pPr>
      <a:lvl8pPr marL="1371600" algn="l" rtl="0" fontAlgn="base">
        <a:lnSpc>
          <a:spcPct val="95000"/>
        </a:lnSpc>
        <a:spcBef>
          <a:spcPct val="0"/>
        </a:spcBef>
        <a:spcAft>
          <a:spcPct val="0"/>
        </a:spcAft>
        <a:defRPr sz="2800" b="1">
          <a:solidFill>
            <a:schemeClr val="tx2"/>
          </a:solidFill>
          <a:latin typeface="Arial" charset="0"/>
        </a:defRPr>
      </a:lvl8pPr>
      <a:lvl9pPr marL="1828800" algn="l" rtl="0" fontAlgn="base">
        <a:lnSpc>
          <a:spcPct val="95000"/>
        </a:lnSpc>
        <a:spcBef>
          <a:spcPct val="0"/>
        </a:spcBef>
        <a:spcAft>
          <a:spcPct val="0"/>
        </a:spcAft>
        <a:defRPr sz="2800" b="1">
          <a:solidFill>
            <a:schemeClr val="tx2"/>
          </a:solidFill>
          <a:latin typeface="Arial" charset="0"/>
        </a:defRPr>
      </a:lvl9pPr>
    </p:titleStyle>
    <p:bodyStyle>
      <a:lvl1pPr marL="173038" indent="-173038" algn="l" rtl="0" eaLnBrk="0" fontAlgn="base" hangingPunct="0">
        <a:lnSpc>
          <a:spcPct val="95000"/>
        </a:lnSpc>
        <a:spcBef>
          <a:spcPct val="0"/>
        </a:spcBef>
        <a:spcAft>
          <a:spcPct val="25000"/>
        </a:spcAft>
        <a:buChar char="•"/>
        <a:defRPr sz="2400">
          <a:solidFill>
            <a:srgbClr val="000000"/>
          </a:solidFill>
          <a:latin typeface="Calibri" pitchFamily="34" charset="0"/>
          <a:ea typeface="+mn-ea"/>
          <a:cs typeface="+mn-cs"/>
        </a:defRPr>
      </a:lvl1pPr>
      <a:lvl2pPr marL="515938" indent="-228600" algn="l" rtl="0" eaLnBrk="0" fontAlgn="base" hangingPunct="0">
        <a:lnSpc>
          <a:spcPct val="95000"/>
        </a:lnSpc>
        <a:spcBef>
          <a:spcPct val="0"/>
        </a:spcBef>
        <a:spcAft>
          <a:spcPct val="25000"/>
        </a:spcAft>
        <a:buChar char="–"/>
        <a:defRPr sz="2400">
          <a:solidFill>
            <a:srgbClr val="000000"/>
          </a:solidFill>
          <a:latin typeface="Calibri" pitchFamily="34" charset="0"/>
        </a:defRPr>
      </a:lvl2pPr>
      <a:lvl3pPr marL="798513" indent="-166688" algn="l" rtl="0" eaLnBrk="0" fontAlgn="base" hangingPunct="0">
        <a:lnSpc>
          <a:spcPct val="95000"/>
        </a:lnSpc>
        <a:spcBef>
          <a:spcPct val="0"/>
        </a:spcBef>
        <a:spcAft>
          <a:spcPct val="25000"/>
        </a:spcAft>
        <a:buChar char="•"/>
        <a:defRPr sz="2400">
          <a:solidFill>
            <a:srgbClr val="000000"/>
          </a:solidFill>
          <a:latin typeface="Calibri" pitchFamily="34" charset="0"/>
        </a:defRPr>
      </a:lvl3pPr>
      <a:lvl4pPr marL="1196975" indent="-223838" algn="l" rtl="0" eaLnBrk="0" fontAlgn="base" hangingPunct="0">
        <a:lnSpc>
          <a:spcPct val="95000"/>
        </a:lnSpc>
        <a:spcBef>
          <a:spcPct val="0"/>
        </a:spcBef>
        <a:spcAft>
          <a:spcPct val="25000"/>
        </a:spcAft>
        <a:buChar char="–"/>
        <a:defRPr sz="2400">
          <a:solidFill>
            <a:srgbClr val="000000"/>
          </a:solidFill>
          <a:latin typeface="Calibri" pitchFamily="34" charset="0"/>
        </a:defRPr>
      </a:lvl4pPr>
      <a:lvl5pPr marL="1487488" indent="-174625" algn="l" rtl="0" eaLnBrk="0" fontAlgn="base" hangingPunct="0">
        <a:lnSpc>
          <a:spcPct val="95000"/>
        </a:lnSpc>
        <a:spcBef>
          <a:spcPct val="0"/>
        </a:spcBef>
        <a:spcAft>
          <a:spcPct val="25000"/>
        </a:spcAft>
        <a:buChar char="•"/>
        <a:defRPr sz="2400">
          <a:solidFill>
            <a:srgbClr val="000000"/>
          </a:solidFill>
          <a:latin typeface="Calibri" pitchFamily="34" charset="0"/>
        </a:defRPr>
      </a:lvl5pPr>
      <a:lvl6pPr marL="1944688" indent="-174625" algn="l" rtl="0" fontAlgn="base">
        <a:lnSpc>
          <a:spcPct val="95000"/>
        </a:lnSpc>
        <a:spcBef>
          <a:spcPct val="0"/>
        </a:spcBef>
        <a:spcAft>
          <a:spcPct val="25000"/>
        </a:spcAft>
        <a:buChar char="•"/>
        <a:defRPr sz="2400">
          <a:solidFill>
            <a:srgbClr val="000000"/>
          </a:solidFill>
          <a:latin typeface="+mn-lt"/>
        </a:defRPr>
      </a:lvl6pPr>
      <a:lvl7pPr marL="2401888" indent="-174625" algn="l" rtl="0" fontAlgn="base">
        <a:lnSpc>
          <a:spcPct val="95000"/>
        </a:lnSpc>
        <a:spcBef>
          <a:spcPct val="0"/>
        </a:spcBef>
        <a:spcAft>
          <a:spcPct val="25000"/>
        </a:spcAft>
        <a:buChar char="•"/>
        <a:defRPr sz="2400">
          <a:solidFill>
            <a:srgbClr val="000000"/>
          </a:solidFill>
          <a:latin typeface="+mn-lt"/>
        </a:defRPr>
      </a:lvl7pPr>
      <a:lvl8pPr marL="2859088" indent="-174625" algn="l" rtl="0" fontAlgn="base">
        <a:lnSpc>
          <a:spcPct val="95000"/>
        </a:lnSpc>
        <a:spcBef>
          <a:spcPct val="0"/>
        </a:spcBef>
        <a:spcAft>
          <a:spcPct val="25000"/>
        </a:spcAft>
        <a:buChar char="•"/>
        <a:defRPr sz="2400">
          <a:solidFill>
            <a:srgbClr val="000000"/>
          </a:solidFill>
          <a:latin typeface="+mn-lt"/>
        </a:defRPr>
      </a:lvl8pPr>
      <a:lvl9pPr marL="3316288" indent="-174625" algn="l" rtl="0" fontAlgn="base">
        <a:lnSpc>
          <a:spcPct val="95000"/>
        </a:lnSpc>
        <a:spcBef>
          <a:spcPct val="0"/>
        </a:spcBef>
        <a:spcAft>
          <a:spcPct val="25000"/>
        </a:spcAft>
        <a:buChar char="•"/>
        <a:defRPr sz="2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image" Target="../media/image5.png"/><Relationship Id="rId7" Type="http://schemas.openxmlformats.org/officeDocument/2006/relationships/image" Target="../media/image8.gif"/><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weblakes.com/index.html" TargetMode="External"/><Relationship Id="rId4" Type="http://schemas.openxmlformats.org/officeDocument/2006/relationships/image" Target="../media/image6.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vents.awma.org/epri_proceedings/proceeding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p:nvPr>
        </p:nvSpPr>
        <p:spPr>
          <a:xfrm>
            <a:off x="3671856" y="1859254"/>
            <a:ext cx="5119688" cy="2286000"/>
          </a:xfrm>
        </p:spPr>
        <p:txBody>
          <a:bodyPr/>
          <a:lstStyle/>
          <a:p>
            <a:r>
              <a:rPr lang="en-US" dirty="0" smtClean="0">
                <a:latin typeface="+mj-lt"/>
              </a:rPr>
              <a:t>Summary of EPRI-AWMA Workshop on Future Air Quality Model Development Needs</a:t>
            </a:r>
            <a:endParaRPr lang="en-US" sz="1200" b="0" i="1" dirty="0" smtClean="0">
              <a:latin typeface="+mj-lt"/>
            </a:endParaRPr>
          </a:p>
        </p:txBody>
      </p:sp>
      <p:sp>
        <p:nvSpPr>
          <p:cNvPr id="17410" name="Rectangle 3"/>
          <p:cNvSpPr>
            <a:spLocks noGrp="1" noChangeArrowheads="1"/>
          </p:cNvSpPr>
          <p:nvPr>
            <p:ph type="subTitle" idx="1"/>
          </p:nvPr>
        </p:nvSpPr>
        <p:spPr>
          <a:xfrm>
            <a:off x="3731986" y="3432628"/>
            <a:ext cx="5119688" cy="3425372"/>
          </a:xfrm>
        </p:spPr>
        <p:txBody>
          <a:bodyPr/>
          <a:lstStyle/>
          <a:p>
            <a:pPr eaLnBrk="1" hangingPunct="1"/>
            <a:endParaRPr lang="en-US" sz="1800" b="1" dirty="0" smtClean="0">
              <a:latin typeface="+mj-lt"/>
            </a:endParaRPr>
          </a:p>
          <a:p>
            <a:pPr eaLnBrk="1" hangingPunct="1"/>
            <a:r>
              <a:rPr lang="en-US" sz="1800" dirty="0" smtClean="0">
                <a:latin typeface="+mj-lt"/>
              </a:rPr>
              <a:t>Naresh Kumar, EPRI</a:t>
            </a:r>
          </a:p>
          <a:p>
            <a:pPr eaLnBrk="1" hangingPunct="1"/>
            <a:r>
              <a:rPr lang="en-US" sz="1800" dirty="0" smtClean="0">
                <a:latin typeface="+mj-lt"/>
              </a:rPr>
              <a:t>Donald </a:t>
            </a:r>
            <a:r>
              <a:rPr lang="en-US" sz="1800" dirty="0" err="1" smtClean="0">
                <a:latin typeface="+mj-lt"/>
              </a:rPr>
              <a:t>Dabdub</a:t>
            </a:r>
            <a:r>
              <a:rPr lang="en-US" sz="1800" dirty="0" smtClean="0">
                <a:latin typeface="+mj-lt"/>
              </a:rPr>
              <a:t>, UC Irvine</a:t>
            </a:r>
          </a:p>
          <a:p>
            <a:pPr eaLnBrk="1" hangingPunct="1"/>
            <a:r>
              <a:rPr lang="en-US" sz="1800" dirty="0" err="1" smtClean="0">
                <a:latin typeface="+mj-lt"/>
              </a:rPr>
              <a:t>Gookyoung</a:t>
            </a:r>
            <a:r>
              <a:rPr lang="en-US" sz="1800" dirty="0" smtClean="0">
                <a:latin typeface="+mj-lt"/>
              </a:rPr>
              <a:t> </a:t>
            </a:r>
            <a:r>
              <a:rPr lang="en-US" sz="1800" dirty="0" err="1" smtClean="0">
                <a:latin typeface="+mj-lt"/>
              </a:rPr>
              <a:t>Heo</a:t>
            </a:r>
            <a:r>
              <a:rPr lang="en-US" sz="1800" dirty="0" smtClean="0">
                <a:latin typeface="+mj-lt"/>
              </a:rPr>
              <a:t>, UC Riverside</a:t>
            </a:r>
          </a:p>
          <a:p>
            <a:pPr eaLnBrk="1" hangingPunct="1"/>
            <a:r>
              <a:rPr lang="en-US" sz="1800" dirty="0" smtClean="0">
                <a:latin typeface="+mj-lt"/>
              </a:rPr>
              <a:t>Eladio Knipping, EPRI</a:t>
            </a:r>
          </a:p>
          <a:p>
            <a:pPr eaLnBrk="1" hangingPunct="1"/>
            <a:r>
              <a:rPr lang="en-US" sz="1800" dirty="0" smtClean="0">
                <a:latin typeface="+mj-lt"/>
              </a:rPr>
              <a:t>Deborah </a:t>
            </a:r>
            <a:r>
              <a:rPr lang="en-US" sz="1800" dirty="0" err="1" smtClean="0">
                <a:latin typeface="+mj-lt"/>
              </a:rPr>
              <a:t>Luecken</a:t>
            </a:r>
            <a:r>
              <a:rPr lang="en-US" sz="1800" dirty="0" smtClean="0">
                <a:latin typeface="+mj-lt"/>
              </a:rPr>
              <a:t>, US EPA</a:t>
            </a:r>
          </a:p>
          <a:p>
            <a:pPr eaLnBrk="1" hangingPunct="1"/>
            <a:r>
              <a:rPr lang="en-US" sz="1800" dirty="0" err="1" smtClean="0">
                <a:latin typeface="+mj-lt"/>
              </a:rPr>
              <a:t>Rohit</a:t>
            </a:r>
            <a:r>
              <a:rPr lang="en-US" sz="1800" dirty="0" smtClean="0">
                <a:latin typeface="+mj-lt"/>
              </a:rPr>
              <a:t> </a:t>
            </a:r>
            <a:r>
              <a:rPr lang="en-US" sz="1800" dirty="0" err="1" smtClean="0">
                <a:latin typeface="+mj-lt"/>
              </a:rPr>
              <a:t>Mathur</a:t>
            </a:r>
            <a:r>
              <a:rPr lang="en-US" sz="1800" dirty="0" smtClean="0">
                <a:latin typeface="+mj-lt"/>
              </a:rPr>
              <a:t>, US EPA</a:t>
            </a:r>
          </a:p>
          <a:p>
            <a:pPr eaLnBrk="1" hangingPunct="1"/>
            <a:r>
              <a:rPr lang="en-US" sz="1800" dirty="0" smtClean="0">
                <a:latin typeface="+mj-lt"/>
              </a:rPr>
              <a:t>Stu </a:t>
            </a:r>
            <a:r>
              <a:rPr lang="en-US" sz="1800" dirty="0" err="1" smtClean="0">
                <a:latin typeface="+mj-lt"/>
              </a:rPr>
              <a:t>McKeen</a:t>
            </a:r>
            <a:r>
              <a:rPr lang="en-US" sz="1800" dirty="0" smtClean="0">
                <a:latin typeface="+mj-lt"/>
              </a:rPr>
              <a:t>, NOAA</a:t>
            </a:r>
          </a:p>
          <a:p>
            <a:pPr eaLnBrk="1" hangingPunct="1"/>
            <a:r>
              <a:rPr lang="en-US" sz="1800" dirty="0" smtClean="0">
                <a:latin typeface="+mj-lt"/>
              </a:rPr>
              <a:t>Jon </a:t>
            </a:r>
            <a:r>
              <a:rPr lang="en-US" sz="1800" dirty="0" err="1" smtClean="0">
                <a:latin typeface="+mj-lt"/>
              </a:rPr>
              <a:t>Pleim</a:t>
            </a:r>
            <a:r>
              <a:rPr lang="en-US" sz="1800" dirty="0" smtClean="0">
                <a:latin typeface="+mj-lt"/>
              </a:rPr>
              <a:t>, US EPA</a:t>
            </a:r>
          </a:p>
          <a:p>
            <a:pPr eaLnBrk="1" hangingPunct="1"/>
            <a:r>
              <a:rPr lang="en-US" sz="1800" dirty="0" smtClean="0">
                <a:latin typeface="+mj-lt"/>
              </a:rPr>
              <a:t>Greg Yarwood, ENVIRON</a:t>
            </a:r>
            <a:endParaRPr lang="en-US"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cs typeface="Arial" pitchFamily="34" charset="0"/>
              </a:rPr>
              <a:t>Heterogeneous-phase Chemistry:</a:t>
            </a:r>
            <a:br>
              <a:rPr lang="en-US" dirty="0" smtClean="0">
                <a:latin typeface="Arial" pitchFamily="34" charset="0"/>
                <a:cs typeface="Arial" pitchFamily="34" charset="0"/>
              </a:rPr>
            </a:br>
            <a:r>
              <a:rPr lang="en-US" dirty="0" smtClean="0">
                <a:latin typeface="Arial" pitchFamily="34" charset="0"/>
                <a:cs typeface="Arial" pitchFamily="34" charset="0"/>
              </a:rPr>
              <a:t>Why is it Critical?</a:t>
            </a:r>
            <a:endParaRPr lang="en-US" dirty="0">
              <a:latin typeface="+mj-lt"/>
            </a:endParaRPr>
          </a:p>
        </p:txBody>
      </p:sp>
      <p:sp>
        <p:nvSpPr>
          <p:cNvPr id="5" name="Content Placeholder 4"/>
          <p:cNvSpPr>
            <a:spLocks noGrp="1"/>
          </p:cNvSpPr>
          <p:nvPr>
            <p:ph idx="1"/>
          </p:nvPr>
        </p:nvSpPr>
        <p:spPr/>
        <p:txBody>
          <a:bodyPr/>
          <a:lstStyle/>
          <a:p>
            <a:pPr eaLnBrk="1" hangingPunct="1">
              <a:lnSpc>
                <a:spcPct val="80000"/>
              </a:lnSpc>
            </a:pPr>
            <a:r>
              <a:rPr lang="en-US" dirty="0" smtClean="0"/>
              <a:t>Heterogeneous surfaces are ubiquitous (aerosol particles, buildings, clouds/fog)</a:t>
            </a:r>
          </a:p>
          <a:p>
            <a:pPr lvl="1" eaLnBrk="1" hangingPunct="1">
              <a:lnSpc>
                <a:spcPct val="80000"/>
              </a:lnSpc>
            </a:pPr>
            <a:r>
              <a:rPr lang="en-US" dirty="0" smtClean="0"/>
              <a:t>Sulfate production</a:t>
            </a:r>
          </a:p>
          <a:p>
            <a:pPr lvl="1" eaLnBrk="1" hangingPunct="1">
              <a:lnSpc>
                <a:spcPct val="80000"/>
              </a:lnSpc>
            </a:pPr>
            <a:r>
              <a:rPr lang="en-US" dirty="0" smtClean="0"/>
              <a:t>Pathways for inter-conversion between </a:t>
            </a:r>
            <a:r>
              <a:rPr lang="en-US" dirty="0" err="1" smtClean="0"/>
              <a:t>NOy</a:t>
            </a:r>
            <a:r>
              <a:rPr lang="en-US" dirty="0" smtClean="0"/>
              <a:t> species</a:t>
            </a:r>
          </a:p>
          <a:p>
            <a:pPr lvl="1" eaLnBrk="1" hangingPunct="1">
              <a:lnSpc>
                <a:spcPct val="80000"/>
              </a:lnSpc>
            </a:pPr>
            <a:r>
              <a:rPr lang="en-US" dirty="0" smtClean="0"/>
              <a:t>Gas-particle partitioning of </a:t>
            </a:r>
            <a:r>
              <a:rPr lang="en-US" dirty="0" err="1" smtClean="0"/>
              <a:t>NOy</a:t>
            </a:r>
            <a:r>
              <a:rPr lang="en-US" dirty="0" smtClean="0"/>
              <a:t> and consequently impacts on transport distances of airborne N</a:t>
            </a:r>
          </a:p>
          <a:p>
            <a:pPr lvl="1" eaLnBrk="1" hangingPunct="1">
              <a:lnSpc>
                <a:spcPct val="80000"/>
              </a:lnSpc>
            </a:pPr>
            <a:r>
              <a:rPr lang="en-US" dirty="0" smtClean="0"/>
              <a:t>Pathways for conversion of non-volatile to volatile species and vice-versa (e.g., </a:t>
            </a:r>
            <a:r>
              <a:rPr lang="en-US" dirty="0" err="1" smtClean="0"/>
              <a:t>Glyoxal</a:t>
            </a:r>
            <a:r>
              <a:rPr lang="en-US" dirty="0" smtClean="0"/>
              <a:t>)</a:t>
            </a:r>
          </a:p>
          <a:p>
            <a:endParaRPr lang="en-US"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cs typeface="Arial" pitchFamily="34" charset="0"/>
              </a:rPr>
              <a:t>Heterogeneous-phase Chemistry:</a:t>
            </a:r>
            <a:br>
              <a:rPr lang="en-US" dirty="0" smtClean="0">
                <a:latin typeface="Arial" pitchFamily="34" charset="0"/>
                <a:cs typeface="Arial" pitchFamily="34" charset="0"/>
              </a:rPr>
            </a:br>
            <a:r>
              <a:rPr lang="en-US" dirty="0" smtClean="0">
                <a:latin typeface="Arial" pitchFamily="34" charset="0"/>
                <a:cs typeface="Arial" pitchFamily="34" charset="0"/>
              </a:rPr>
              <a:t>What are the Gaps?</a:t>
            </a:r>
            <a:endParaRPr lang="en-US" dirty="0">
              <a:latin typeface="+mj-lt"/>
            </a:endParaRPr>
          </a:p>
        </p:txBody>
      </p:sp>
      <p:sp>
        <p:nvSpPr>
          <p:cNvPr id="5" name="Content Placeholder 4"/>
          <p:cNvSpPr>
            <a:spLocks noGrp="1"/>
          </p:cNvSpPr>
          <p:nvPr>
            <p:ph idx="1"/>
          </p:nvPr>
        </p:nvSpPr>
        <p:spPr/>
        <p:txBody>
          <a:bodyPr/>
          <a:lstStyle/>
          <a:p>
            <a:pPr eaLnBrk="1" hangingPunct="1">
              <a:lnSpc>
                <a:spcPct val="80000"/>
              </a:lnSpc>
            </a:pPr>
            <a:r>
              <a:rPr lang="en-US" dirty="0" smtClean="0"/>
              <a:t>Large uncertainties currently exist in characterizing both the surface area, surface characteristics, and the kinetics</a:t>
            </a:r>
          </a:p>
          <a:p>
            <a:pPr eaLnBrk="1" hangingPunct="1">
              <a:lnSpc>
                <a:spcPct val="80000"/>
              </a:lnSpc>
            </a:pPr>
            <a:endParaRPr lang="en-US" dirty="0" smtClean="0"/>
          </a:p>
          <a:p>
            <a:pPr eaLnBrk="1" hangingPunct="1">
              <a:lnSpc>
                <a:spcPct val="80000"/>
              </a:lnSpc>
            </a:pPr>
            <a:r>
              <a:rPr lang="en-US" dirty="0" smtClean="0"/>
              <a:t>Compared to gas-phase chemistry, experimental set-up is challenging</a:t>
            </a:r>
          </a:p>
          <a:p>
            <a:pPr eaLnBrk="1" hangingPunct="1">
              <a:lnSpc>
                <a:spcPct val="80000"/>
              </a:lnSpc>
            </a:pPr>
            <a:endParaRPr lang="en-US" dirty="0" smtClean="0"/>
          </a:p>
          <a:p>
            <a:pPr eaLnBrk="1" hangingPunct="1">
              <a:lnSpc>
                <a:spcPct val="80000"/>
              </a:lnSpc>
            </a:pPr>
            <a:r>
              <a:rPr lang="en-US" dirty="0" smtClean="0"/>
              <a:t>Emerging laboratory and field studies and computational studies suggest the importance of these pathways, but their impact on changing the chemical composition of the atmosphere still need to be accurately quantified</a:t>
            </a:r>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cs typeface="Arial" pitchFamily="34" charset="0"/>
              </a:rPr>
              <a:t>Heterogeneous-phase Chemistry:</a:t>
            </a:r>
            <a:br>
              <a:rPr lang="en-US" dirty="0" smtClean="0">
                <a:latin typeface="Arial" pitchFamily="34" charset="0"/>
                <a:cs typeface="Arial" pitchFamily="34" charset="0"/>
              </a:rPr>
            </a:br>
            <a:r>
              <a:rPr lang="en-US" dirty="0" smtClean="0">
                <a:latin typeface="+mj-lt"/>
              </a:rPr>
              <a:t>Research Recommendations</a:t>
            </a:r>
            <a:endParaRPr lang="en-US" dirty="0">
              <a:latin typeface="+mj-lt"/>
            </a:endParaRPr>
          </a:p>
        </p:txBody>
      </p:sp>
      <p:sp>
        <p:nvSpPr>
          <p:cNvPr id="5" name="Content Placeholder 4"/>
          <p:cNvSpPr>
            <a:spLocks noGrp="1"/>
          </p:cNvSpPr>
          <p:nvPr>
            <p:ph idx="1"/>
          </p:nvPr>
        </p:nvSpPr>
        <p:spPr/>
        <p:txBody>
          <a:bodyPr/>
          <a:lstStyle/>
          <a:p>
            <a:pPr eaLnBrk="1" hangingPunct="1">
              <a:lnSpc>
                <a:spcPct val="80000"/>
              </a:lnSpc>
              <a:buFont typeface="Arial" charset="0"/>
              <a:buNone/>
            </a:pPr>
            <a:r>
              <a:rPr lang="en-US" u="sng" dirty="0" smtClean="0"/>
              <a:t>Multiphase chemistry uncertainties</a:t>
            </a:r>
            <a:r>
              <a:rPr lang="en-US" dirty="0" smtClean="0"/>
              <a:t> </a:t>
            </a:r>
          </a:p>
          <a:p>
            <a:pPr eaLnBrk="1" hangingPunct="1"/>
            <a:r>
              <a:rPr lang="en-US" sz="2000" dirty="0" smtClean="0"/>
              <a:t>Determine the magnitude of the effects of ClNO</a:t>
            </a:r>
            <a:r>
              <a:rPr lang="en-US" sz="2000" baseline="-25000" dirty="0" smtClean="0"/>
              <a:t>2</a:t>
            </a:r>
            <a:r>
              <a:rPr lang="en-US" sz="2000" dirty="0" smtClean="0"/>
              <a:t> formation from aerosols on ozone, PM</a:t>
            </a:r>
            <a:r>
              <a:rPr lang="en-US" sz="2000" baseline="-25000" dirty="0" smtClean="0"/>
              <a:t>2.5</a:t>
            </a:r>
            <a:r>
              <a:rPr lang="en-US" sz="2000" dirty="0" smtClean="0"/>
              <a:t>, other species</a:t>
            </a:r>
          </a:p>
          <a:p>
            <a:pPr eaLnBrk="1" hangingPunct="1"/>
            <a:r>
              <a:rPr lang="en-US" sz="2000" dirty="0" smtClean="0"/>
              <a:t>Need to understand importance of homogeneous and heterogeneous N</a:t>
            </a:r>
            <a:r>
              <a:rPr lang="en-US" sz="2000" baseline="-25000" dirty="0" smtClean="0"/>
              <a:t>2</a:t>
            </a:r>
            <a:r>
              <a:rPr lang="en-US" sz="2000" dirty="0" smtClean="0"/>
              <a:t>O</a:t>
            </a:r>
            <a:r>
              <a:rPr lang="en-US" sz="2000" baseline="-25000" dirty="0" smtClean="0"/>
              <a:t>5</a:t>
            </a:r>
            <a:r>
              <a:rPr lang="en-US" sz="2000" dirty="0" smtClean="0"/>
              <a:t> hydrolysis pathways</a:t>
            </a:r>
          </a:p>
          <a:p>
            <a:pPr eaLnBrk="1" hangingPunct="1"/>
            <a:endParaRPr lang="en-US" sz="2000" dirty="0" smtClean="0"/>
          </a:p>
          <a:p>
            <a:pPr eaLnBrk="1" hangingPunct="1">
              <a:buNone/>
            </a:pPr>
            <a:r>
              <a:rPr lang="en-US" u="sng" dirty="0" smtClean="0"/>
              <a:t>Other surface chemistry uncertainties </a:t>
            </a:r>
            <a:endParaRPr lang="en-US" dirty="0" smtClean="0"/>
          </a:p>
          <a:p>
            <a:pPr eaLnBrk="1" hangingPunct="1"/>
            <a:r>
              <a:rPr lang="en-US" sz="2000" dirty="0" smtClean="0"/>
              <a:t>Determine the magnitude of the effects of HONO formation from urban, soil , and possibly canopy surfaces on ozone, PM</a:t>
            </a:r>
            <a:r>
              <a:rPr lang="en-US" sz="2000" baseline="-25000" dirty="0" smtClean="0"/>
              <a:t>2.5</a:t>
            </a:r>
            <a:r>
              <a:rPr lang="en-US" sz="2000" dirty="0" smtClean="0"/>
              <a:t>, other species.  </a:t>
            </a:r>
          </a:p>
          <a:p>
            <a:pPr eaLnBrk="1" hangingPunct="1"/>
            <a:r>
              <a:rPr lang="en-US" sz="2000" dirty="0" smtClean="0"/>
              <a:t>Evaluate the importance of snow /ice chemistry for ozone, PM</a:t>
            </a:r>
            <a:r>
              <a:rPr lang="en-US" sz="2000" baseline="-25000" dirty="0" smtClean="0"/>
              <a:t>2.5</a:t>
            </a:r>
            <a:r>
              <a:rPr lang="en-US" sz="2000" dirty="0" smtClean="0"/>
              <a:t> and HAPs formation (based on </a:t>
            </a:r>
            <a:r>
              <a:rPr lang="en-US" sz="2000" dirty="0" err="1" smtClean="0"/>
              <a:t>on</a:t>
            </a:r>
            <a:r>
              <a:rPr lang="en-US" sz="2000" dirty="0" smtClean="0"/>
              <a:t>-going studies)</a:t>
            </a:r>
          </a:p>
          <a:p>
            <a:pPr eaLnBrk="1" hangingPunct="1"/>
            <a:r>
              <a:rPr lang="en-US" sz="2000" dirty="0" smtClean="0"/>
              <a:t>Assess the importance of multi-phase chemistry on dust particles for regional calculations</a:t>
            </a:r>
            <a:endParaRPr lang="en-US" sz="2000"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Heterogeneous-phase Chemistry:</a:t>
            </a:r>
            <a:br>
              <a:rPr lang="en-US" dirty="0" smtClean="0">
                <a:latin typeface="Arial" pitchFamily="34" charset="0"/>
                <a:cs typeface="Arial" pitchFamily="34" charset="0"/>
              </a:rPr>
            </a:br>
            <a:r>
              <a:rPr lang="en-US" dirty="0" smtClean="0"/>
              <a:t>Research Recommendations, Contd.</a:t>
            </a:r>
            <a:endParaRPr lang="en-US" dirty="0">
              <a:latin typeface="Arial" pitchFamily="34" charset="0"/>
              <a:cs typeface="Arial" pitchFamily="34" charset="0"/>
            </a:endParaRPr>
          </a:p>
        </p:txBody>
      </p:sp>
      <p:sp>
        <p:nvSpPr>
          <p:cNvPr id="5" name="Content Placeholder 4"/>
          <p:cNvSpPr>
            <a:spLocks noGrp="1"/>
          </p:cNvSpPr>
          <p:nvPr>
            <p:ph idx="1"/>
          </p:nvPr>
        </p:nvSpPr>
        <p:spPr/>
        <p:txBody>
          <a:bodyPr/>
          <a:lstStyle/>
          <a:p>
            <a:pPr eaLnBrk="1" hangingPunct="1">
              <a:buNone/>
            </a:pPr>
            <a:endParaRPr lang="en-US" sz="1400" dirty="0" smtClean="0"/>
          </a:p>
          <a:p>
            <a:pPr eaLnBrk="1" hangingPunct="1">
              <a:buFont typeface="Arial" charset="0"/>
              <a:buNone/>
            </a:pPr>
            <a:r>
              <a:rPr lang="en-US" u="sng" dirty="0" smtClean="0"/>
              <a:t>Modeling issues</a:t>
            </a:r>
          </a:p>
          <a:p>
            <a:pPr eaLnBrk="1" hangingPunct="1"/>
            <a:r>
              <a:rPr lang="en-US" sz="2000" dirty="0" smtClean="0"/>
              <a:t>Examine the most appropriate way to solve chemistry in all phases – is time splitting appropriate or should all chemistry be solved simultaneously?</a:t>
            </a:r>
          </a:p>
          <a:p>
            <a:pPr eaLnBrk="1" hangingPunct="1"/>
            <a:r>
              <a:rPr lang="en-US" sz="2000" dirty="0" smtClean="0"/>
              <a:t>Use detailed aqueous schemes (e.g., CAPRAM) to create condensed descriptions that can be used in regional models</a:t>
            </a:r>
          </a:p>
          <a:p>
            <a:pPr eaLnBrk="1" hangingPunct="1"/>
            <a:r>
              <a:rPr lang="en-US" sz="2000" dirty="0" smtClean="0"/>
              <a:t>Improve gas-phase predictions and evaluations (including measurements)</a:t>
            </a:r>
            <a:endParaRPr lang="en-US" sz="2000" baseline="-25000" dirty="0" smtClean="0"/>
          </a:p>
          <a:p>
            <a:pPr eaLnBrk="1" hangingPunct="1"/>
            <a:r>
              <a:rPr lang="en-US" sz="2000" dirty="0" smtClean="0"/>
              <a:t>Reduce uncertainties in meteorological parameters</a:t>
            </a:r>
            <a:endParaRPr lang="en-US" dirty="0" smtClean="0"/>
          </a:p>
          <a:p>
            <a:pPr>
              <a:buNone/>
            </a:pPr>
            <a:endParaRPr lang="en-US"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Secondary Organic Aerosol:</a:t>
            </a:r>
            <a:br>
              <a:rPr lang="en-US" dirty="0" smtClean="0">
                <a:latin typeface="Arial" pitchFamily="34" charset="0"/>
                <a:cs typeface="Arial" pitchFamily="34" charset="0"/>
              </a:rPr>
            </a:br>
            <a:r>
              <a:rPr lang="en-US" dirty="0" smtClean="0">
                <a:latin typeface="Arial" pitchFamily="34" charset="0"/>
                <a:cs typeface="Arial" pitchFamily="34" charset="0"/>
              </a:rPr>
              <a:t>Why are they Critical?</a:t>
            </a:r>
            <a:endParaRPr lang="en-US" dirty="0"/>
          </a:p>
        </p:txBody>
      </p:sp>
      <p:sp>
        <p:nvSpPr>
          <p:cNvPr id="3" name="Content Placeholder 2"/>
          <p:cNvSpPr>
            <a:spLocks noGrp="1"/>
          </p:cNvSpPr>
          <p:nvPr>
            <p:ph idx="1"/>
          </p:nvPr>
        </p:nvSpPr>
        <p:spPr/>
        <p:txBody>
          <a:bodyPr/>
          <a:lstStyle/>
          <a:p>
            <a:r>
              <a:rPr lang="en-US" dirty="0" smtClean="0"/>
              <a:t>Organic aerosol (OA) accounts for a significant fraction of ambient </a:t>
            </a:r>
            <a:r>
              <a:rPr lang="en-US" dirty="0" err="1" smtClean="0"/>
              <a:t>tropospheric</a:t>
            </a:r>
            <a:r>
              <a:rPr lang="en-US" dirty="0" smtClean="0"/>
              <a:t> aerosol. Secondary organic aerosol (SOA) in turn is large portion of OA.</a:t>
            </a:r>
          </a:p>
          <a:p>
            <a:r>
              <a:rPr lang="en-US" dirty="0" smtClean="0"/>
              <a:t>In spite of its ubiquity and importance, air quality models are unable to characterize the following aspects of SOA adequately to inform policy</a:t>
            </a:r>
          </a:p>
          <a:p>
            <a:pPr lvl="1"/>
            <a:r>
              <a:rPr lang="en-US" dirty="0" smtClean="0"/>
              <a:t>Total mass</a:t>
            </a:r>
          </a:p>
          <a:p>
            <a:pPr lvl="1"/>
            <a:r>
              <a:rPr lang="en-US" dirty="0" smtClean="0"/>
              <a:t>Source origin</a:t>
            </a:r>
          </a:p>
          <a:p>
            <a:pPr lvl="1"/>
            <a:r>
              <a:rPr lang="en-US" dirty="0" smtClean="0"/>
              <a:t>Chemical composition</a:t>
            </a:r>
          </a:p>
          <a:p>
            <a:pPr lvl="1"/>
            <a:r>
              <a:rPr lang="en-US" dirty="0" smtClean="0"/>
              <a:t>Physical properties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Secondary Organic Aerosol: </a:t>
            </a:r>
            <a:br>
              <a:rPr lang="en-US" dirty="0" smtClean="0">
                <a:latin typeface="Arial" pitchFamily="34" charset="0"/>
                <a:cs typeface="Arial" pitchFamily="34" charset="0"/>
              </a:rPr>
            </a:br>
            <a:r>
              <a:rPr lang="en-US" dirty="0" smtClean="0">
                <a:latin typeface="Arial" pitchFamily="34" charset="0"/>
                <a:cs typeface="Arial" pitchFamily="34" charset="0"/>
              </a:rPr>
              <a:t>What are the Gaps?</a:t>
            </a:r>
            <a:endParaRPr lang="en-US" dirty="0"/>
          </a:p>
        </p:txBody>
      </p:sp>
      <p:sp>
        <p:nvSpPr>
          <p:cNvPr id="3" name="Content Placeholder 2"/>
          <p:cNvSpPr>
            <a:spLocks noGrp="1"/>
          </p:cNvSpPr>
          <p:nvPr>
            <p:ph idx="1"/>
          </p:nvPr>
        </p:nvSpPr>
        <p:spPr/>
        <p:txBody>
          <a:bodyPr/>
          <a:lstStyle/>
          <a:p>
            <a:r>
              <a:rPr lang="en-US" dirty="0" smtClean="0"/>
              <a:t>SOA experiments are limited in their scope:</a:t>
            </a:r>
          </a:p>
          <a:p>
            <a:pPr lvl="1"/>
            <a:r>
              <a:rPr lang="en-US" dirty="0" smtClean="0"/>
              <a:t>Shorter time scales </a:t>
            </a:r>
          </a:p>
          <a:p>
            <a:pPr lvl="1"/>
            <a:r>
              <a:rPr lang="en-US" dirty="0" smtClean="0"/>
              <a:t>Use relatively high VOC concentration</a:t>
            </a:r>
          </a:p>
          <a:p>
            <a:pPr lvl="1"/>
            <a:r>
              <a:rPr lang="en-US" dirty="0" smtClean="0"/>
              <a:t>Use of high concentrations of seed particles</a:t>
            </a:r>
          </a:p>
          <a:p>
            <a:pPr lvl="1"/>
            <a:r>
              <a:rPr lang="en-US" dirty="0" smtClean="0"/>
              <a:t>SOA formation under different </a:t>
            </a:r>
            <a:r>
              <a:rPr lang="en-US" dirty="0" err="1" smtClean="0"/>
              <a:t>NOx</a:t>
            </a:r>
            <a:r>
              <a:rPr lang="en-US" dirty="0" smtClean="0"/>
              <a:t> (and NO) regimes</a:t>
            </a:r>
          </a:p>
          <a:p>
            <a:pPr lvl="1"/>
            <a:r>
              <a:rPr lang="en-US" dirty="0" smtClean="0"/>
              <a:t>Limited range of RH conditions</a:t>
            </a:r>
          </a:p>
          <a:p>
            <a:r>
              <a:rPr lang="en-US" dirty="0" smtClean="0"/>
              <a:t>Limited data for evaluation: </a:t>
            </a:r>
          </a:p>
          <a:p>
            <a:pPr lvl="1"/>
            <a:r>
              <a:rPr lang="en-US" dirty="0" smtClean="0"/>
              <a:t>Need for a data clearing house</a:t>
            </a:r>
          </a:p>
          <a:p>
            <a:pPr lvl="1"/>
            <a:r>
              <a:rPr lang="en-US" dirty="0" smtClean="0"/>
              <a:t>Rigorous model evaluation (right answer for the right reasons)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cs typeface="Arial" pitchFamily="34" charset="0"/>
              </a:rPr>
              <a:t>Secondary Organic Aerosol: </a:t>
            </a:r>
            <a:br>
              <a:rPr lang="en-US" dirty="0" smtClean="0">
                <a:latin typeface="Arial" pitchFamily="34" charset="0"/>
                <a:cs typeface="Arial" pitchFamily="34" charset="0"/>
              </a:rPr>
            </a:br>
            <a:r>
              <a:rPr lang="en-US" dirty="0" smtClean="0">
                <a:latin typeface="+mj-lt"/>
              </a:rPr>
              <a:t>Research Recommendations</a:t>
            </a:r>
            <a:endParaRPr lang="en-US" dirty="0">
              <a:latin typeface="+mj-lt"/>
            </a:endParaRPr>
          </a:p>
        </p:txBody>
      </p:sp>
      <p:sp>
        <p:nvSpPr>
          <p:cNvPr id="5" name="Content Placeholder 4"/>
          <p:cNvSpPr>
            <a:spLocks noGrp="1"/>
          </p:cNvSpPr>
          <p:nvPr>
            <p:ph idx="1"/>
          </p:nvPr>
        </p:nvSpPr>
        <p:spPr/>
        <p:txBody>
          <a:bodyPr/>
          <a:lstStyle/>
          <a:p>
            <a:r>
              <a:rPr lang="en-US" dirty="0" smtClean="0"/>
              <a:t>Improve treatment (emissions, characterization, processing) of Unidentified Carbon Mass (UCM) and biogenic emissions (isoprene, </a:t>
            </a:r>
            <a:r>
              <a:rPr lang="en-US" dirty="0" err="1" smtClean="0"/>
              <a:t>sesquiterpenes</a:t>
            </a:r>
            <a:r>
              <a:rPr lang="en-US" dirty="0" smtClean="0"/>
              <a:t>)</a:t>
            </a:r>
          </a:p>
          <a:p>
            <a:r>
              <a:rPr lang="en-US" dirty="0" smtClean="0"/>
              <a:t>Conduct experiments under wide range of conditions </a:t>
            </a:r>
          </a:p>
          <a:p>
            <a:r>
              <a:rPr lang="en-US" dirty="0" smtClean="0"/>
              <a:t>Develop new modules incorporating physics and chemistry from new experimental work</a:t>
            </a:r>
          </a:p>
          <a:p>
            <a:pPr lvl="1"/>
            <a:r>
              <a:rPr lang="en-US" dirty="0" smtClean="0"/>
              <a:t>Encourage different algorithm  approaches</a:t>
            </a:r>
          </a:p>
          <a:p>
            <a:pPr lvl="1"/>
            <a:r>
              <a:rPr lang="en-US" dirty="0" smtClean="0"/>
              <a:t>Compare different algorithm approaches</a:t>
            </a:r>
          </a:p>
          <a:p>
            <a:r>
              <a:rPr lang="en-US" dirty="0" smtClean="0"/>
              <a:t>Evaluate model results using the richer data obtained from new measurements</a:t>
            </a:r>
            <a:endParaRPr lang="en-US"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369300" cy="914400"/>
          </a:xfrm>
        </p:spPr>
        <p:txBody>
          <a:bodyPr/>
          <a:lstStyle/>
          <a:p>
            <a:r>
              <a:rPr lang="en-US" dirty="0" smtClean="0">
                <a:latin typeface="Arial" pitchFamily="34" charset="0"/>
                <a:cs typeface="Arial" pitchFamily="34" charset="0"/>
              </a:rPr>
              <a:t>Meteorological Processes Affecting Air Quality: </a:t>
            </a:r>
            <a:br>
              <a:rPr lang="en-US" dirty="0" smtClean="0">
                <a:latin typeface="Arial" pitchFamily="34" charset="0"/>
                <a:cs typeface="Arial" pitchFamily="34" charset="0"/>
              </a:rPr>
            </a:br>
            <a:r>
              <a:rPr lang="en-US" dirty="0" smtClean="0">
                <a:latin typeface="Arial" pitchFamily="34" charset="0"/>
                <a:cs typeface="Arial" pitchFamily="34" charset="0"/>
              </a:rPr>
              <a:t>Why are they Critical?</a:t>
            </a:r>
            <a:endParaRPr lang="en-US" dirty="0">
              <a:latin typeface="Arial" pitchFamily="34" charset="0"/>
              <a:cs typeface="Arial" pitchFamily="34" charset="0"/>
            </a:endParaRPr>
          </a:p>
        </p:txBody>
      </p:sp>
      <p:sp>
        <p:nvSpPr>
          <p:cNvPr id="5" name="Content Placeholder 4"/>
          <p:cNvSpPr>
            <a:spLocks noGrp="1"/>
          </p:cNvSpPr>
          <p:nvPr>
            <p:ph idx="1"/>
          </p:nvPr>
        </p:nvSpPr>
        <p:spPr/>
        <p:txBody>
          <a:bodyPr/>
          <a:lstStyle/>
          <a:p>
            <a:endParaRPr lang="en-US" sz="2000" dirty="0" smtClean="0"/>
          </a:p>
          <a:p>
            <a:pPr>
              <a:buNone/>
            </a:pPr>
            <a:endParaRPr lang="en-US" sz="2000"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
        <p:nvSpPr>
          <p:cNvPr id="6" name="Rectangle 5"/>
          <p:cNvSpPr/>
          <p:nvPr/>
        </p:nvSpPr>
        <p:spPr>
          <a:xfrm>
            <a:off x="598311" y="1381577"/>
            <a:ext cx="7936089" cy="4884414"/>
          </a:xfrm>
          <a:prstGeom prst="rect">
            <a:avLst/>
          </a:prstGeom>
        </p:spPr>
        <p:txBody>
          <a:bodyPr wrap="square">
            <a:spAutoFit/>
          </a:bodyPr>
          <a:lstStyle/>
          <a:p>
            <a:pPr marL="173038" lvl="0" indent="-173038" eaLnBrk="0" hangingPunct="0">
              <a:lnSpc>
                <a:spcPct val="95000"/>
              </a:lnSpc>
              <a:spcAft>
                <a:spcPct val="25000"/>
              </a:spcAft>
              <a:buFontTx/>
              <a:buChar char="•"/>
            </a:pPr>
            <a:r>
              <a:rPr lang="en-US" sz="2400" kern="0" dirty="0" smtClean="0">
                <a:latin typeface="Calibri" pitchFamily="34" charset="0"/>
              </a:rPr>
              <a:t>Direct influence on chemistry</a:t>
            </a:r>
          </a:p>
          <a:p>
            <a:pPr marL="630238" lvl="1" indent="-173038" eaLnBrk="0" hangingPunct="0">
              <a:lnSpc>
                <a:spcPct val="95000"/>
              </a:lnSpc>
              <a:spcAft>
                <a:spcPct val="25000"/>
              </a:spcAft>
              <a:buFontTx/>
              <a:buChar char="•"/>
            </a:pPr>
            <a:r>
              <a:rPr lang="en-US" sz="2000" kern="0" dirty="0" smtClean="0">
                <a:latin typeface="Calibri" pitchFamily="34" charset="0"/>
              </a:rPr>
              <a:t>RH affects gas, aerosol, and heterogeneous chemistry</a:t>
            </a:r>
          </a:p>
          <a:p>
            <a:pPr marL="630238" lvl="1" indent="-173038" eaLnBrk="0" hangingPunct="0">
              <a:lnSpc>
                <a:spcPct val="95000"/>
              </a:lnSpc>
              <a:spcAft>
                <a:spcPct val="25000"/>
              </a:spcAft>
              <a:buFontTx/>
              <a:buChar char="•"/>
            </a:pPr>
            <a:r>
              <a:rPr lang="en-US" sz="2000" kern="0" dirty="0" smtClean="0">
                <a:latin typeface="Calibri" pitchFamily="34" charset="0"/>
              </a:rPr>
              <a:t>Radiation and cloud extent affect photolysis</a:t>
            </a:r>
          </a:p>
          <a:p>
            <a:pPr marL="630238" lvl="1" indent="-173038" eaLnBrk="0" hangingPunct="0">
              <a:lnSpc>
                <a:spcPct val="95000"/>
              </a:lnSpc>
              <a:spcAft>
                <a:spcPct val="25000"/>
              </a:spcAft>
              <a:buFontTx/>
              <a:buChar char="•"/>
            </a:pPr>
            <a:r>
              <a:rPr lang="en-US" sz="2000" kern="0" dirty="0" smtClean="0">
                <a:latin typeface="Calibri" pitchFamily="34" charset="0"/>
              </a:rPr>
              <a:t>Clouds affect aqueous chemistry, aerosol activation and modification of size distributions</a:t>
            </a:r>
          </a:p>
          <a:p>
            <a:pPr marL="173038" lvl="0" indent="-173038" eaLnBrk="0" hangingPunct="0">
              <a:lnSpc>
                <a:spcPct val="95000"/>
              </a:lnSpc>
              <a:spcAft>
                <a:spcPct val="25000"/>
              </a:spcAft>
              <a:buFontTx/>
              <a:buChar char="•"/>
            </a:pPr>
            <a:r>
              <a:rPr lang="en-US" sz="2400" kern="0" dirty="0" smtClean="0">
                <a:latin typeface="Calibri" pitchFamily="34" charset="0"/>
              </a:rPr>
              <a:t>Transport</a:t>
            </a:r>
          </a:p>
          <a:p>
            <a:pPr marL="630238" lvl="1" indent="-173038" eaLnBrk="0" hangingPunct="0">
              <a:lnSpc>
                <a:spcPct val="95000"/>
              </a:lnSpc>
              <a:spcAft>
                <a:spcPct val="25000"/>
              </a:spcAft>
              <a:buFontTx/>
              <a:buChar char="•"/>
            </a:pPr>
            <a:r>
              <a:rPr lang="en-US" sz="2000" kern="0" dirty="0" smtClean="0">
                <a:latin typeface="Calibri" pitchFamily="34" charset="0"/>
              </a:rPr>
              <a:t>PBL dynamics control vertical dilution and entrainment</a:t>
            </a:r>
          </a:p>
          <a:p>
            <a:pPr marL="630238" lvl="1" indent="-173038" eaLnBrk="0" hangingPunct="0">
              <a:lnSpc>
                <a:spcPct val="95000"/>
              </a:lnSpc>
              <a:spcAft>
                <a:spcPct val="25000"/>
              </a:spcAft>
              <a:buFontTx/>
              <a:buChar char="•"/>
            </a:pPr>
            <a:r>
              <a:rPr lang="en-US" sz="2000" kern="0" dirty="0" smtClean="0">
                <a:latin typeface="Calibri" pitchFamily="34" charset="0"/>
              </a:rPr>
              <a:t>Wind fields control horizontal dilution, short and long range transport, and dispersion by wind shear</a:t>
            </a:r>
          </a:p>
          <a:p>
            <a:pPr marL="173038" lvl="0" indent="-173038" eaLnBrk="0" hangingPunct="0">
              <a:lnSpc>
                <a:spcPct val="95000"/>
              </a:lnSpc>
              <a:spcAft>
                <a:spcPct val="25000"/>
              </a:spcAft>
              <a:buFontTx/>
              <a:buChar char="•"/>
            </a:pPr>
            <a:r>
              <a:rPr lang="en-US" sz="2400" kern="0" dirty="0" smtClean="0">
                <a:latin typeface="Calibri" pitchFamily="34" charset="0"/>
              </a:rPr>
              <a:t>Source/sink processes</a:t>
            </a:r>
          </a:p>
          <a:p>
            <a:pPr marL="630238" lvl="1" indent="-173038" eaLnBrk="0" hangingPunct="0">
              <a:lnSpc>
                <a:spcPct val="95000"/>
              </a:lnSpc>
              <a:spcAft>
                <a:spcPct val="25000"/>
              </a:spcAft>
              <a:buFontTx/>
              <a:buChar char="•"/>
            </a:pPr>
            <a:r>
              <a:rPr lang="en-US" sz="2000" kern="0" dirty="0" smtClean="0">
                <a:latin typeface="Calibri" pitchFamily="34" charset="0"/>
              </a:rPr>
              <a:t>Dry deposition/bi-directional flux</a:t>
            </a:r>
          </a:p>
          <a:p>
            <a:pPr marL="630238" lvl="1" indent="-173038" eaLnBrk="0" hangingPunct="0">
              <a:lnSpc>
                <a:spcPct val="95000"/>
              </a:lnSpc>
              <a:spcAft>
                <a:spcPct val="25000"/>
              </a:spcAft>
              <a:buFontTx/>
              <a:buChar char="•"/>
            </a:pPr>
            <a:r>
              <a:rPr lang="en-US" sz="2000" kern="0" dirty="0" smtClean="0">
                <a:latin typeface="Calibri" pitchFamily="34" charset="0"/>
              </a:rPr>
              <a:t>Wet deposition – clouds/precipitation</a:t>
            </a:r>
          </a:p>
          <a:p>
            <a:pPr marL="630238" lvl="1" indent="-173038" eaLnBrk="0" hangingPunct="0">
              <a:lnSpc>
                <a:spcPct val="95000"/>
              </a:lnSpc>
              <a:spcAft>
                <a:spcPct val="25000"/>
              </a:spcAft>
              <a:buFontTx/>
              <a:buChar char="•"/>
            </a:pPr>
            <a:r>
              <a:rPr lang="en-US" sz="2000" kern="0" dirty="0" smtClean="0">
                <a:latin typeface="Calibri" pitchFamily="34" charset="0"/>
              </a:rPr>
              <a:t>Temperature and radiation effects on Biogenic emissions</a:t>
            </a:r>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509000" cy="914400"/>
          </a:xfrm>
        </p:spPr>
        <p:txBody>
          <a:bodyPr/>
          <a:lstStyle/>
          <a:p>
            <a:r>
              <a:rPr lang="en-US" dirty="0" smtClean="0">
                <a:latin typeface="Arial" pitchFamily="34" charset="0"/>
                <a:cs typeface="Arial" pitchFamily="34" charset="0"/>
              </a:rPr>
              <a:t>Meteorological Processes Affecting Air Quality: </a:t>
            </a:r>
            <a:br>
              <a:rPr lang="en-US" dirty="0" smtClean="0">
                <a:latin typeface="Arial" pitchFamily="34" charset="0"/>
                <a:cs typeface="Arial" pitchFamily="34" charset="0"/>
              </a:rPr>
            </a:br>
            <a:r>
              <a:rPr lang="en-US" dirty="0" smtClean="0">
                <a:latin typeface="Arial" pitchFamily="34" charset="0"/>
                <a:cs typeface="Arial" pitchFamily="34" charset="0"/>
              </a:rPr>
              <a:t>What are the Gaps?</a:t>
            </a:r>
            <a:endParaRPr lang="en-US" dirty="0">
              <a:latin typeface="Arial" pitchFamily="34" charset="0"/>
              <a:cs typeface="Arial" pitchFamily="34" charset="0"/>
            </a:endParaRPr>
          </a:p>
        </p:txBody>
      </p:sp>
      <p:sp>
        <p:nvSpPr>
          <p:cNvPr id="5" name="Content Placeholder 4"/>
          <p:cNvSpPr>
            <a:spLocks noGrp="1"/>
          </p:cNvSpPr>
          <p:nvPr>
            <p:ph idx="1"/>
          </p:nvPr>
        </p:nvSpPr>
        <p:spPr/>
        <p:txBody>
          <a:bodyPr/>
          <a:lstStyle/>
          <a:p>
            <a:endParaRPr lang="en-US" sz="2000" dirty="0" smtClean="0"/>
          </a:p>
          <a:p>
            <a:pPr>
              <a:buNone/>
            </a:pPr>
            <a:endParaRPr lang="en-US" sz="2000"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
        <p:nvSpPr>
          <p:cNvPr id="4" name="Rectangle 3"/>
          <p:cNvSpPr/>
          <p:nvPr/>
        </p:nvSpPr>
        <p:spPr>
          <a:xfrm>
            <a:off x="598311" y="1336422"/>
            <a:ext cx="7936089" cy="5173724"/>
          </a:xfrm>
          <a:prstGeom prst="rect">
            <a:avLst/>
          </a:prstGeom>
        </p:spPr>
        <p:txBody>
          <a:bodyPr wrap="square">
            <a:spAutoFit/>
          </a:bodyPr>
          <a:lstStyle/>
          <a:p>
            <a:pPr marL="173038" lvl="0" indent="-173038" eaLnBrk="0" hangingPunct="0">
              <a:lnSpc>
                <a:spcPct val="95000"/>
              </a:lnSpc>
              <a:spcAft>
                <a:spcPct val="25000"/>
              </a:spcAft>
              <a:buFontTx/>
              <a:buChar char="•"/>
            </a:pPr>
            <a:r>
              <a:rPr lang="en-US" sz="2400" kern="0" dirty="0" smtClean="0">
                <a:latin typeface="Calibri" pitchFamily="34" charset="0"/>
              </a:rPr>
              <a:t>Clouds</a:t>
            </a:r>
          </a:p>
          <a:p>
            <a:pPr marL="630238" lvl="1" indent="-173038" eaLnBrk="0" hangingPunct="0">
              <a:lnSpc>
                <a:spcPct val="95000"/>
              </a:lnSpc>
              <a:spcAft>
                <a:spcPct val="25000"/>
              </a:spcAft>
              <a:buFontTx/>
              <a:buChar char="•"/>
            </a:pPr>
            <a:r>
              <a:rPr lang="en-US" sz="2000" kern="0" dirty="0" smtClean="0">
                <a:latin typeface="Calibri" pitchFamily="34" charset="0"/>
              </a:rPr>
              <a:t>Shallow convective clouds are poorly modeled </a:t>
            </a:r>
          </a:p>
          <a:p>
            <a:pPr marL="173038" indent="-173038" eaLnBrk="0" hangingPunct="0">
              <a:lnSpc>
                <a:spcPct val="95000"/>
              </a:lnSpc>
              <a:spcAft>
                <a:spcPct val="25000"/>
              </a:spcAft>
              <a:buFontTx/>
              <a:buChar char="•"/>
            </a:pPr>
            <a:r>
              <a:rPr lang="en-US" sz="2400" kern="0" dirty="0" smtClean="0">
                <a:latin typeface="Calibri" pitchFamily="34" charset="0"/>
              </a:rPr>
              <a:t>PBL</a:t>
            </a:r>
          </a:p>
          <a:p>
            <a:pPr marL="630238" lvl="1" indent="-173038" eaLnBrk="0" hangingPunct="0">
              <a:lnSpc>
                <a:spcPct val="95000"/>
              </a:lnSpc>
              <a:spcAft>
                <a:spcPct val="25000"/>
              </a:spcAft>
              <a:buFontTx/>
              <a:buChar char="•"/>
            </a:pPr>
            <a:r>
              <a:rPr lang="en-US" sz="2000" kern="0" dirty="0" smtClean="0">
                <a:latin typeface="Calibri" pitchFamily="34" charset="0"/>
              </a:rPr>
              <a:t>Morning and Evening transitions are critical for concentrations during rush hours, but are not well characterized</a:t>
            </a:r>
          </a:p>
          <a:p>
            <a:pPr marL="630238" lvl="1" indent="-173038" eaLnBrk="0" hangingPunct="0">
              <a:lnSpc>
                <a:spcPct val="95000"/>
              </a:lnSpc>
              <a:spcAft>
                <a:spcPct val="25000"/>
              </a:spcAft>
              <a:buFontTx/>
              <a:buChar char="•"/>
            </a:pPr>
            <a:r>
              <a:rPr lang="en-US" sz="2000" kern="0" dirty="0" smtClean="0">
                <a:latin typeface="Calibri" pitchFamily="34" charset="0"/>
              </a:rPr>
              <a:t>Stable BL and nocturnal LLJ (200 to 600 m) control long range  transport – models don’t do a very good job</a:t>
            </a:r>
          </a:p>
          <a:p>
            <a:pPr marL="173038" lvl="0" indent="-173038" eaLnBrk="0" hangingPunct="0">
              <a:lnSpc>
                <a:spcPct val="95000"/>
              </a:lnSpc>
              <a:spcAft>
                <a:spcPct val="25000"/>
              </a:spcAft>
              <a:buFontTx/>
              <a:buChar char="•"/>
            </a:pPr>
            <a:r>
              <a:rPr lang="en-US" sz="2400" kern="0" dirty="0" smtClean="0">
                <a:latin typeface="Calibri" pitchFamily="34" charset="0"/>
              </a:rPr>
              <a:t>Land surface </a:t>
            </a:r>
          </a:p>
          <a:p>
            <a:pPr marL="630238" lvl="1" indent="-173038" eaLnBrk="0" hangingPunct="0">
              <a:lnSpc>
                <a:spcPct val="95000"/>
              </a:lnSpc>
              <a:spcAft>
                <a:spcPct val="25000"/>
              </a:spcAft>
              <a:buFontTx/>
              <a:buChar char="•"/>
            </a:pPr>
            <a:r>
              <a:rPr lang="en-US" sz="2000" kern="0" dirty="0" smtClean="0">
                <a:latin typeface="Calibri" pitchFamily="34" charset="0"/>
              </a:rPr>
              <a:t>Accurate land use information needed for surface fluxes of heat, moisture, and chemistry </a:t>
            </a:r>
          </a:p>
          <a:p>
            <a:pPr marL="173038" lvl="0" indent="-173038" eaLnBrk="0" hangingPunct="0">
              <a:lnSpc>
                <a:spcPct val="95000"/>
              </a:lnSpc>
              <a:spcAft>
                <a:spcPct val="25000"/>
              </a:spcAft>
              <a:buFontTx/>
              <a:buChar char="•"/>
            </a:pPr>
            <a:r>
              <a:rPr lang="en-US" sz="2400" kern="0" dirty="0" smtClean="0">
                <a:latin typeface="Calibri" pitchFamily="34" charset="0"/>
              </a:rPr>
              <a:t>Cold Pools</a:t>
            </a:r>
            <a:endParaRPr lang="en-US" sz="2400" b="1" kern="0" dirty="0" smtClean="0">
              <a:latin typeface="Calibri" pitchFamily="34" charset="0"/>
            </a:endParaRPr>
          </a:p>
          <a:p>
            <a:pPr marL="630238" lvl="1" indent="-173038" eaLnBrk="0" hangingPunct="0">
              <a:lnSpc>
                <a:spcPct val="95000"/>
              </a:lnSpc>
              <a:spcAft>
                <a:spcPct val="25000"/>
              </a:spcAft>
              <a:buFontTx/>
              <a:buChar char="•"/>
            </a:pPr>
            <a:r>
              <a:rPr lang="en-US" sz="2000" kern="0" dirty="0" smtClean="0">
                <a:latin typeface="Calibri" pitchFamily="34" charset="0"/>
              </a:rPr>
              <a:t>Models have difficulty representing flow separation and isolation of stable cold pools</a:t>
            </a:r>
          </a:p>
          <a:p>
            <a:pPr marL="173038" lvl="0" indent="-173038" eaLnBrk="0" hangingPunct="0">
              <a:lnSpc>
                <a:spcPct val="95000"/>
              </a:lnSpc>
              <a:spcAft>
                <a:spcPct val="25000"/>
              </a:spcAft>
              <a:buFontTx/>
              <a:buChar char="•"/>
            </a:pPr>
            <a:endParaRPr lang="en-US" sz="2000" kern="0" dirty="0" smtClean="0">
              <a:latin typeface="Calibri" pitchFamily="34" charset="0"/>
            </a:endParaRPr>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3"/>
            <a:ext cx="8420100" cy="914400"/>
          </a:xfrm>
        </p:spPr>
        <p:txBody>
          <a:bodyPr/>
          <a:lstStyle/>
          <a:p>
            <a:pPr lvl="0"/>
            <a:r>
              <a:rPr lang="en-US" dirty="0" smtClean="0">
                <a:latin typeface="Arial" pitchFamily="34" charset="0"/>
                <a:cs typeface="Arial" pitchFamily="34" charset="0"/>
              </a:rPr>
              <a:t>Meteorological Processes Affecting Air Quality:  </a:t>
            </a:r>
            <a:r>
              <a:rPr lang="en-US" dirty="0" smtClean="0">
                <a:latin typeface="+mj-lt"/>
              </a:rPr>
              <a:t>Research Recommendations</a:t>
            </a:r>
            <a:endParaRPr lang="en-US" dirty="0">
              <a:latin typeface="+mj-lt"/>
            </a:endParaRPr>
          </a:p>
        </p:txBody>
      </p:sp>
      <p:sp>
        <p:nvSpPr>
          <p:cNvPr id="5" name="Content Placeholder 4"/>
          <p:cNvSpPr>
            <a:spLocks noGrp="1"/>
          </p:cNvSpPr>
          <p:nvPr>
            <p:ph idx="1"/>
          </p:nvPr>
        </p:nvSpPr>
        <p:spPr/>
        <p:txBody>
          <a:bodyPr/>
          <a:lstStyle/>
          <a:p>
            <a:r>
              <a:rPr lang="en-US" dirty="0" smtClean="0"/>
              <a:t>Improve data assimilation including new data sources for wind, temperature, water vapor, and clouds</a:t>
            </a:r>
          </a:p>
          <a:p>
            <a:pPr lvl="1"/>
            <a:r>
              <a:rPr lang="en-US" sz="2000" dirty="0" smtClean="0"/>
              <a:t>Satellite data for clouds, moisture, and surface T </a:t>
            </a:r>
          </a:p>
          <a:p>
            <a:pPr lvl="1"/>
            <a:r>
              <a:rPr lang="en-US" sz="2000" dirty="0" smtClean="0"/>
              <a:t>Vertical profile data </a:t>
            </a:r>
          </a:p>
          <a:p>
            <a:r>
              <a:rPr lang="en-US" dirty="0" smtClean="0"/>
              <a:t>Improve model physics for PBL, shallow convective clouds, LSM/surface flux, deep convection, precipitation</a:t>
            </a:r>
          </a:p>
          <a:p>
            <a:r>
              <a:rPr lang="en-US" dirty="0" smtClean="0"/>
              <a:t>Improve modeling of removal processes</a:t>
            </a:r>
          </a:p>
          <a:p>
            <a:pPr lvl="1"/>
            <a:r>
              <a:rPr lang="en-US" sz="2000" dirty="0" smtClean="0"/>
              <a:t>Need more deposition measurements with increased coverage</a:t>
            </a:r>
          </a:p>
          <a:p>
            <a:pPr lvl="1"/>
            <a:r>
              <a:rPr lang="en-US" sz="2000" dirty="0" smtClean="0"/>
              <a:t>Research on PM deposition</a:t>
            </a:r>
          </a:p>
          <a:p>
            <a:r>
              <a:rPr lang="en-US" dirty="0" smtClean="0"/>
              <a:t>Develop better coupled or integrated Met/</a:t>
            </a:r>
            <a:r>
              <a:rPr lang="en-US" dirty="0" err="1" smtClean="0"/>
              <a:t>Chem</a:t>
            </a:r>
            <a:r>
              <a:rPr lang="en-US" dirty="0" smtClean="0"/>
              <a:t> models</a:t>
            </a:r>
          </a:p>
          <a:p>
            <a:pPr lvl="1"/>
            <a:r>
              <a:rPr lang="en-US" sz="2000" dirty="0" smtClean="0"/>
              <a:t>Focus on aerosol feedbacks (direct and indirect)</a:t>
            </a:r>
          </a:p>
          <a:p>
            <a:endParaRPr lang="en-US" dirty="0" smtClean="0"/>
          </a:p>
          <a:p>
            <a:endParaRPr lang="en-US"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8"/>
          <p:cNvSpPr>
            <a:spLocks noGrp="1" noChangeArrowheads="1"/>
          </p:cNvSpPr>
          <p:nvPr>
            <p:ph type="title"/>
          </p:nvPr>
        </p:nvSpPr>
        <p:spPr/>
        <p:txBody>
          <a:bodyPr/>
          <a:lstStyle/>
          <a:p>
            <a:r>
              <a:rPr lang="en-US" dirty="0" smtClean="0">
                <a:latin typeface="+mj-lt"/>
              </a:rPr>
              <a:t>Workshop Objectives</a:t>
            </a:r>
          </a:p>
        </p:txBody>
      </p:sp>
      <p:sp>
        <p:nvSpPr>
          <p:cNvPr id="10" name="Rectangle 3"/>
          <p:cNvSpPr txBox="1">
            <a:spLocks noChangeArrowheads="1"/>
          </p:cNvSpPr>
          <p:nvPr/>
        </p:nvSpPr>
        <p:spPr bwMode="auto">
          <a:xfrm>
            <a:off x="471714" y="1401534"/>
            <a:ext cx="7554685" cy="3589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15888" indent="-115888">
              <a:buFont typeface="Arial" pitchFamily="34" charset="0"/>
              <a:buChar char="•"/>
            </a:pPr>
            <a:r>
              <a:rPr lang="en-US" sz="2400" dirty="0" smtClean="0">
                <a:latin typeface="Arial" pitchFamily="34" charset="0"/>
                <a:cs typeface="Arial" pitchFamily="34" charset="0"/>
              </a:rPr>
              <a:t>Brainstorm on future air quality model development </a:t>
            </a:r>
            <a:r>
              <a:rPr lang="en-US" sz="2400" dirty="0" smtClean="0">
                <a:latin typeface="Arial" pitchFamily="34" charset="0"/>
                <a:cs typeface="Arial" pitchFamily="34" charset="0"/>
              </a:rPr>
              <a:t>needs</a:t>
            </a:r>
          </a:p>
          <a:p>
            <a:pPr marL="573088" lvl="1" indent="-115888">
              <a:buFont typeface="Arial" pitchFamily="34" charset="0"/>
              <a:buChar char="•"/>
            </a:pPr>
            <a:r>
              <a:rPr lang="en-US" sz="2400" dirty="0" smtClean="0">
                <a:latin typeface="Arial" pitchFamily="34" charset="0"/>
                <a:cs typeface="Arial" pitchFamily="34" charset="0"/>
              </a:rPr>
              <a:t>Identification of research gaps</a:t>
            </a:r>
          </a:p>
          <a:p>
            <a:pPr marL="573088" lvl="1" indent="-115888">
              <a:buFont typeface="Arial" pitchFamily="34" charset="0"/>
              <a:buChar char="•"/>
            </a:pPr>
            <a:endParaRPr lang="en-US" sz="2400" dirty="0" smtClean="0">
              <a:latin typeface="Arial" pitchFamily="34" charset="0"/>
              <a:cs typeface="Arial" pitchFamily="34" charset="0"/>
            </a:endParaRPr>
          </a:p>
          <a:p>
            <a:pPr marL="115888" indent="-115888">
              <a:buFont typeface="Arial" pitchFamily="34" charset="0"/>
              <a:buChar char="•"/>
            </a:pPr>
            <a:r>
              <a:rPr lang="en-US" sz="2400" dirty="0" smtClean="0">
                <a:latin typeface="Arial" pitchFamily="34" charset="0"/>
                <a:cs typeface="Arial" pitchFamily="34" charset="0"/>
              </a:rPr>
              <a:t>Develop a research agenda for future model </a:t>
            </a:r>
            <a:r>
              <a:rPr lang="en-US" sz="2400" dirty="0" smtClean="0">
                <a:latin typeface="Arial" pitchFamily="34" charset="0"/>
                <a:cs typeface="Arial" pitchFamily="34" charset="0"/>
              </a:rPr>
              <a:t>development needs</a:t>
            </a:r>
            <a:endParaRPr lang="en-US" sz="2400" dirty="0" smtClean="0">
              <a:latin typeface="Arial" pitchFamily="34" charset="0"/>
              <a:cs typeface="Arial" pitchFamily="34" charset="0"/>
            </a:endParaRPr>
          </a:p>
          <a:p>
            <a:pPr marL="573088" lvl="1" indent="-115888">
              <a:buFont typeface="Arial" pitchFamily="34" charset="0"/>
              <a:buChar char="•"/>
            </a:pPr>
            <a:r>
              <a:rPr lang="en-US" sz="2400" dirty="0" smtClean="0">
                <a:latin typeface="Arial" pitchFamily="34" charset="0"/>
                <a:cs typeface="Arial" pitchFamily="34" charset="0"/>
              </a:rPr>
              <a:t>Limited to regional scale models</a:t>
            </a:r>
          </a:p>
          <a:p>
            <a:pPr marL="573088" lvl="1" indent="-115888">
              <a:buFont typeface="Arial" pitchFamily="34" charset="0"/>
              <a:buChar char="•"/>
            </a:pPr>
            <a:r>
              <a:rPr kumimoji="0" lang="en-US" sz="2400" i="0" u="none" strike="noStrike" kern="0" cap="none" spc="0" normalizeH="0" baseline="0" noProof="0" dirty="0" smtClean="0">
                <a:ln>
                  <a:noFill/>
                </a:ln>
                <a:solidFill>
                  <a:schemeClr val="tx1"/>
                </a:solidFill>
                <a:effectLst/>
                <a:uLnTx/>
                <a:uFillTx/>
                <a:latin typeface="Arial" pitchFamily="34" charset="0"/>
                <a:ea typeface="Geneva"/>
                <a:cs typeface="Arial" pitchFamily="34" charset="0"/>
              </a:rPr>
              <a:t>For </a:t>
            </a:r>
            <a:r>
              <a:rPr kumimoji="0" lang="en-US" sz="2400" i="0" u="none" strike="noStrike" kern="0" cap="none" spc="0" normalizeH="0" baseline="0" noProof="0" dirty="0" smtClean="0">
                <a:ln>
                  <a:noFill/>
                </a:ln>
                <a:solidFill>
                  <a:schemeClr val="tx1"/>
                </a:solidFill>
                <a:effectLst/>
                <a:uLnTx/>
                <a:uFillTx/>
                <a:latin typeface="Arial" pitchFamily="34" charset="0"/>
                <a:ea typeface="Geneva"/>
                <a:cs typeface="Arial" pitchFamily="34" charset="0"/>
              </a:rPr>
              <a:t>use by the research community</a:t>
            </a:r>
          </a:p>
          <a:p>
            <a:pPr marL="573088" lvl="1" indent="-115888">
              <a:buFont typeface="Arial" pitchFamily="34" charset="0"/>
              <a:buChar char="•"/>
            </a:pPr>
            <a:endParaRPr lang="en-US" sz="2400" kern="0" dirty="0" smtClean="0">
              <a:solidFill>
                <a:schemeClr val="tx1"/>
              </a:solidFill>
              <a:latin typeface="Arial" pitchFamily="34" charset="0"/>
              <a:ea typeface="Geneva"/>
              <a:cs typeface="Arial" pitchFamily="34" charset="0"/>
            </a:endParaRPr>
          </a:p>
          <a:p>
            <a:pPr marL="115888" indent="-115888">
              <a:buFont typeface="Arial" pitchFamily="34" charset="0"/>
              <a:buChar char="•"/>
            </a:pPr>
            <a:r>
              <a:rPr kumimoji="0" lang="en-US" sz="2400" i="0" u="none" strike="noStrike" kern="0" cap="none" spc="0" normalizeH="0" baseline="0" noProof="0" dirty="0" smtClean="0">
                <a:ln>
                  <a:noFill/>
                </a:ln>
                <a:solidFill>
                  <a:schemeClr val="tx1"/>
                </a:solidFill>
                <a:effectLst/>
                <a:uLnTx/>
                <a:uFillTx/>
                <a:latin typeface="Arial" pitchFamily="34" charset="0"/>
                <a:ea typeface="Geneva"/>
                <a:cs typeface="Arial" pitchFamily="34" charset="0"/>
              </a:rPr>
              <a:t>Summary report to be made available publicly</a:t>
            </a:r>
          </a:p>
          <a:p>
            <a:pPr marL="573088" lvl="1" indent="-115888">
              <a:buFont typeface="Arial" pitchFamily="34" charset="0"/>
              <a:buChar char="•"/>
            </a:pPr>
            <a:endParaRPr kumimoji="0" lang="en-US" sz="2400" i="0" u="none" strike="noStrike" kern="0" cap="none" spc="0" normalizeH="0" baseline="0" noProof="0" dirty="0" smtClean="0">
              <a:ln>
                <a:noFill/>
              </a:ln>
              <a:solidFill>
                <a:schemeClr val="tx1"/>
              </a:solidFill>
              <a:effectLst/>
              <a:uLnTx/>
              <a:uFillTx/>
              <a:latin typeface="Arial" pitchFamily="34" charset="0"/>
              <a:ea typeface="Geneva"/>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Sponsors/Supporters</a:t>
            </a:r>
            <a:endParaRPr lang="en-US" dirty="0">
              <a:latin typeface="+mj-lt"/>
            </a:endParaRPr>
          </a:p>
        </p:txBody>
      </p:sp>
      <p:pic>
        <p:nvPicPr>
          <p:cNvPr id="1027" name="Picture 3"/>
          <p:cNvPicPr>
            <a:picLocks noChangeAspect="1" noChangeArrowheads="1"/>
          </p:cNvPicPr>
          <p:nvPr/>
        </p:nvPicPr>
        <p:blipFill>
          <a:blip r:embed="rId2" cstate="print"/>
          <a:srcRect/>
          <a:stretch>
            <a:fillRect/>
          </a:stretch>
        </p:blipFill>
        <p:spPr bwMode="auto">
          <a:xfrm>
            <a:off x="0" y="2248127"/>
            <a:ext cx="3429000" cy="1781175"/>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1428978" y="4489678"/>
            <a:ext cx="1795009" cy="551224"/>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srcRect/>
          <a:stretch>
            <a:fillRect/>
          </a:stretch>
        </p:blipFill>
        <p:spPr bwMode="auto">
          <a:xfrm>
            <a:off x="5164591" y="4046991"/>
            <a:ext cx="1743075" cy="1743075"/>
          </a:xfrm>
          <a:prstGeom prst="rect">
            <a:avLst/>
          </a:prstGeom>
          <a:noFill/>
          <a:ln w="9525">
            <a:noFill/>
            <a:miter lim="800000"/>
            <a:headEnd/>
            <a:tailEnd/>
          </a:ln>
          <a:effectLst/>
        </p:spPr>
      </p:pic>
      <p:pic>
        <p:nvPicPr>
          <p:cNvPr id="1031" name="Picture 7" descr="Lakes Environmental">
            <a:hlinkClick r:id="rId5"/>
          </p:cNvPr>
          <p:cNvPicPr>
            <a:picLocks noChangeAspect="1" noChangeArrowheads="1"/>
          </p:cNvPicPr>
          <p:nvPr/>
        </p:nvPicPr>
        <p:blipFill>
          <a:blip r:embed="rId6" cstate="print"/>
          <a:srcRect/>
          <a:stretch>
            <a:fillRect/>
          </a:stretch>
        </p:blipFill>
        <p:spPr bwMode="auto">
          <a:xfrm>
            <a:off x="3661228" y="2751589"/>
            <a:ext cx="1257300" cy="895351"/>
          </a:xfrm>
          <a:prstGeom prst="rect">
            <a:avLst/>
          </a:prstGeom>
          <a:noFill/>
        </p:spPr>
      </p:pic>
      <p:pic>
        <p:nvPicPr>
          <p:cNvPr id="10" name="Picture 9" descr="banner_api_logo.gif"/>
          <p:cNvPicPr>
            <a:picLocks noChangeAspect="1"/>
          </p:cNvPicPr>
          <p:nvPr/>
        </p:nvPicPr>
        <p:blipFill>
          <a:blip r:embed="rId7" cstate="print"/>
          <a:stretch>
            <a:fillRect/>
          </a:stretch>
        </p:blipFill>
        <p:spPr>
          <a:xfrm>
            <a:off x="6263555" y="2871788"/>
            <a:ext cx="1589353" cy="894669"/>
          </a:xfrm>
          <a:prstGeom prst="rect">
            <a:avLst/>
          </a:prstGeom>
        </p:spPr>
      </p:pic>
      <p:pic>
        <p:nvPicPr>
          <p:cNvPr id="11" name="Picture 62" descr="EPRI logo_RGB_4"/>
          <p:cNvPicPr>
            <a:picLocks noChangeAspect="1" noChangeArrowheads="1"/>
          </p:cNvPicPr>
          <p:nvPr/>
        </p:nvPicPr>
        <p:blipFill>
          <a:blip r:embed="rId8" cstate="print"/>
          <a:srcRect/>
          <a:stretch>
            <a:fillRect/>
          </a:stretch>
        </p:blipFill>
        <p:spPr bwMode="auto">
          <a:xfrm>
            <a:off x="581252" y="1506764"/>
            <a:ext cx="3932237" cy="639763"/>
          </a:xfrm>
          <a:prstGeom prst="rect">
            <a:avLst/>
          </a:prstGeom>
          <a:noFill/>
          <a:ln w="9525">
            <a:noFill/>
            <a:miter lim="800000"/>
            <a:headEnd/>
            <a:tailEnd/>
          </a:ln>
        </p:spPr>
      </p:pic>
      <p:pic>
        <p:nvPicPr>
          <p:cNvPr id="1033" name="Picture 1" descr="image001"/>
          <p:cNvPicPr>
            <a:picLocks noChangeAspect="1" noChangeArrowheads="1"/>
          </p:cNvPicPr>
          <p:nvPr/>
        </p:nvPicPr>
        <p:blipFill>
          <a:blip r:embed="rId9" cstate="print"/>
          <a:srcRect/>
          <a:stretch>
            <a:fillRect/>
          </a:stretch>
        </p:blipFill>
        <p:spPr bwMode="auto">
          <a:xfrm>
            <a:off x="5087257" y="1422401"/>
            <a:ext cx="3048000" cy="733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mj-lt"/>
              </a:rPr>
              <a:t>Workshop Topics</a:t>
            </a:r>
            <a:endParaRPr lang="en-US" dirty="0">
              <a:latin typeface="+mj-lt"/>
            </a:endParaRPr>
          </a:p>
        </p:txBody>
      </p:sp>
      <p:sp>
        <p:nvSpPr>
          <p:cNvPr id="6" name="Content Placeholder 5"/>
          <p:cNvSpPr>
            <a:spLocks noGrp="1"/>
          </p:cNvSpPr>
          <p:nvPr>
            <p:ph idx="1"/>
          </p:nvPr>
        </p:nvSpPr>
        <p:spPr>
          <a:xfrm>
            <a:off x="457200" y="1416050"/>
            <a:ext cx="7785099" cy="4935538"/>
          </a:xfrm>
        </p:spPr>
        <p:txBody>
          <a:bodyPr/>
          <a:lstStyle/>
          <a:p>
            <a:pPr lvl="0"/>
            <a:r>
              <a:rPr lang="en-US" dirty="0" smtClean="0">
                <a:latin typeface="+mj-lt"/>
              </a:rPr>
              <a:t>Homogeneous-phase chemistry</a:t>
            </a:r>
          </a:p>
          <a:p>
            <a:pPr lvl="0"/>
            <a:endParaRPr lang="en-US" dirty="0" smtClean="0">
              <a:latin typeface="+mj-lt"/>
            </a:endParaRPr>
          </a:p>
          <a:p>
            <a:pPr lvl="0"/>
            <a:r>
              <a:rPr lang="en-US" dirty="0" smtClean="0">
                <a:latin typeface="+mj-lt"/>
              </a:rPr>
              <a:t>Heterogeneous-phase chemistry (including inorganic and organic aqueous-phase chemistry)</a:t>
            </a:r>
          </a:p>
          <a:p>
            <a:pPr lvl="0"/>
            <a:endParaRPr lang="en-US" dirty="0" smtClean="0">
              <a:latin typeface="+mj-lt"/>
            </a:endParaRPr>
          </a:p>
          <a:p>
            <a:pPr lvl="0"/>
            <a:r>
              <a:rPr lang="en-US" dirty="0" smtClean="0">
                <a:latin typeface="+mj-lt"/>
              </a:rPr>
              <a:t>Organic particulate matter: formation and aging of secondary organic aerosol</a:t>
            </a:r>
          </a:p>
          <a:p>
            <a:endParaRPr lang="en-US" dirty="0" smtClean="0">
              <a:latin typeface="+mj-lt"/>
            </a:endParaRPr>
          </a:p>
          <a:p>
            <a:r>
              <a:rPr lang="en-US" dirty="0" smtClean="0">
                <a:latin typeface="+mj-lt"/>
              </a:rPr>
              <a:t>Meteorological processes affecting air quality</a:t>
            </a:r>
          </a:p>
        </p:txBody>
      </p:sp>
      <p:sp>
        <p:nvSpPr>
          <p:cNvPr id="9" name="TextBox 8"/>
          <p:cNvSpPr txBox="1"/>
          <p:nvPr/>
        </p:nvSpPr>
        <p:spPr>
          <a:xfrm>
            <a:off x="5524500" y="2438400"/>
            <a:ext cx="184731" cy="338554"/>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 val="2272564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Workshop Organization and Process</a:t>
            </a:r>
            <a:endParaRPr lang="en-US" dirty="0">
              <a:latin typeface="+mj-lt"/>
            </a:endParaRPr>
          </a:p>
        </p:txBody>
      </p:sp>
      <p:sp>
        <p:nvSpPr>
          <p:cNvPr id="5" name="Content Placeholder 4"/>
          <p:cNvSpPr>
            <a:spLocks noGrp="1"/>
          </p:cNvSpPr>
          <p:nvPr>
            <p:ph idx="1"/>
          </p:nvPr>
        </p:nvSpPr>
        <p:spPr/>
        <p:txBody>
          <a:bodyPr/>
          <a:lstStyle/>
          <a:p>
            <a:r>
              <a:rPr lang="en-US" dirty="0" smtClean="0">
                <a:latin typeface="+mj-lt"/>
              </a:rPr>
              <a:t>First Day – Plenary Session</a:t>
            </a:r>
          </a:p>
          <a:p>
            <a:pPr lvl="1"/>
            <a:r>
              <a:rPr lang="en-US" dirty="0" smtClean="0">
                <a:latin typeface="+mj-lt"/>
              </a:rPr>
              <a:t>Two speakers per topic</a:t>
            </a:r>
          </a:p>
          <a:p>
            <a:pPr lvl="1"/>
            <a:r>
              <a:rPr lang="en-US" dirty="0" smtClean="0">
                <a:latin typeface="+mj-lt"/>
                <a:hlinkClick r:id="rId2"/>
              </a:rPr>
              <a:t>http://events.awma.org/epri_proceedings/proceedings.html</a:t>
            </a:r>
            <a:endParaRPr lang="en-US" dirty="0" smtClean="0">
              <a:latin typeface="+mj-lt"/>
            </a:endParaRPr>
          </a:p>
          <a:p>
            <a:endParaRPr lang="en-US" dirty="0" smtClean="0">
              <a:latin typeface="+mj-lt"/>
            </a:endParaRPr>
          </a:p>
          <a:p>
            <a:r>
              <a:rPr lang="en-US" dirty="0" smtClean="0">
                <a:latin typeface="+mj-lt"/>
              </a:rPr>
              <a:t>Second Day – Four Breakout Sessions</a:t>
            </a:r>
          </a:p>
          <a:p>
            <a:pPr lvl="1"/>
            <a:r>
              <a:rPr lang="en-US" dirty="0" smtClean="0">
                <a:latin typeface="+mj-lt"/>
              </a:rPr>
              <a:t>Key to meeting the workshop objectives</a:t>
            </a:r>
          </a:p>
          <a:p>
            <a:pPr lvl="1"/>
            <a:endParaRPr lang="en-US" dirty="0" smtClean="0">
              <a:latin typeface="+mj-lt"/>
            </a:endParaRPr>
          </a:p>
          <a:p>
            <a:r>
              <a:rPr lang="en-US" dirty="0" smtClean="0">
                <a:latin typeface="+mj-lt"/>
              </a:rPr>
              <a:t>79 Attendees</a:t>
            </a:r>
          </a:p>
          <a:p>
            <a:pPr lvl="1"/>
            <a:r>
              <a:rPr lang="en-US" dirty="0" smtClean="0">
                <a:latin typeface="+mj-lt"/>
              </a:rPr>
              <a:t>North America and Europe</a:t>
            </a:r>
          </a:p>
          <a:p>
            <a:endParaRPr lang="en-US"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ea typeface="Geneva"/>
              </a:rPr>
              <a:t>Contributors</a:t>
            </a:r>
            <a:endParaRPr lang="en-US" dirty="0">
              <a:latin typeface="+mj-lt"/>
            </a:endParaRPr>
          </a:p>
        </p:txBody>
      </p:sp>
      <p:sp>
        <p:nvSpPr>
          <p:cNvPr id="16385" name="Rectangle 1"/>
          <p:cNvSpPr>
            <a:spLocks noChangeArrowheads="1"/>
          </p:cNvSpPr>
          <p:nvPr/>
        </p:nvSpPr>
        <p:spPr bwMode="auto">
          <a:xfrm>
            <a:off x="638628" y="1800834"/>
            <a:ext cx="378097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Times New Roman" pitchFamily="18" charset="0"/>
                <a:cs typeface="Times New Roman" pitchFamily="18" charset="0"/>
              </a:rPr>
              <a:t>Organizing Committee</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Naresh Kumar, EPRI (Chair)</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Eladio Knipping, EPRI</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Rohit</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Mathur</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US EPA</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Stu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McKeen</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NOAA</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Michael Moran, Environment Canada</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Talat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Odman</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Georgia Institute of Technology</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Jon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Pleim</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US EPA</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Ivanka</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Stajner</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NOAA</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Greg Yarwood, ENVIRON International Corp. </a:t>
            </a:r>
            <a:endParaRPr kumimoji="0" lang="en-US" sz="1400" b="0" i="0" u="none" strike="noStrike" cap="none" normalizeH="0" baseline="0" dirty="0" smtClean="0">
              <a:ln>
                <a:noFill/>
              </a:ln>
              <a:solidFill>
                <a:schemeClr val="tx1"/>
              </a:solidFill>
              <a:effectLst/>
              <a:latin typeface="+mj-lt"/>
            </a:endParaRPr>
          </a:p>
        </p:txBody>
      </p:sp>
      <p:sp>
        <p:nvSpPr>
          <p:cNvPr id="6" name="Rectangle 1"/>
          <p:cNvSpPr>
            <a:spLocks noChangeArrowheads="1"/>
          </p:cNvSpPr>
          <p:nvPr/>
        </p:nvSpPr>
        <p:spPr bwMode="auto">
          <a:xfrm>
            <a:off x="4880428" y="1695854"/>
            <a:ext cx="3606801"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Times New Roman" pitchFamily="18" charset="0"/>
                <a:cs typeface="Times New Roman" pitchFamily="18" charset="0"/>
              </a:rPr>
              <a:t>Speakers</a:t>
            </a:r>
            <a:endParaRPr kumimoji="0" lang="en-US" sz="1400" b="0" i="0" u="none" strike="noStrike" cap="none" normalizeH="0" baseline="0" dirty="0" smtClean="0">
              <a:ln>
                <a:noFill/>
              </a:ln>
              <a:solidFill>
                <a:schemeClr val="tx1"/>
              </a:solidFill>
              <a:effectLst/>
              <a:latin typeface="+mj-lt"/>
            </a:endParaRPr>
          </a:p>
          <a:p>
            <a:pPr lvl="0" eaLnBrk="0" hangingPunct="0"/>
            <a:r>
              <a:rPr lang="en-US" sz="1400" dirty="0" smtClean="0">
                <a:latin typeface="+mj-lt"/>
              </a:rPr>
              <a:t>John Seinfeld, Caltech</a:t>
            </a:r>
          </a:p>
          <a:p>
            <a:pPr lvl="0" eaLnBrk="0" hangingPunct="0"/>
            <a:r>
              <a:rPr lang="en-US" sz="1400" dirty="0" smtClean="0">
                <a:latin typeface="+mj-lt"/>
              </a:rPr>
              <a:t>Ron Cohen, UC Berkeley</a:t>
            </a:r>
          </a:p>
          <a:p>
            <a:pPr lvl="0" eaLnBrk="0" hangingPunct="0"/>
            <a:r>
              <a:rPr lang="en-US" sz="1400" dirty="0" smtClean="0">
                <a:latin typeface="+mj-lt"/>
              </a:rPr>
              <a:t>Dick </a:t>
            </a:r>
            <a:r>
              <a:rPr lang="en-US" sz="1400" dirty="0" err="1" smtClean="0">
                <a:latin typeface="+mj-lt"/>
              </a:rPr>
              <a:t>Derwent</a:t>
            </a:r>
            <a:r>
              <a:rPr lang="en-US" sz="1400" dirty="0" smtClean="0">
                <a:latin typeface="+mj-lt"/>
              </a:rPr>
              <a:t>, </a:t>
            </a:r>
            <a:r>
              <a:rPr lang="en-US" sz="1400" dirty="0" err="1" smtClean="0">
                <a:latin typeface="+mj-lt"/>
              </a:rPr>
              <a:t>Rdscientific</a:t>
            </a:r>
            <a:r>
              <a:rPr lang="en-US" sz="1400" dirty="0" smtClean="0">
                <a:latin typeface="+mj-lt"/>
              </a:rPr>
              <a:t>, UK</a:t>
            </a:r>
          </a:p>
          <a:p>
            <a:pPr lvl="0" eaLnBrk="0" hangingPunct="0"/>
            <a:r>
              <a:rPr lang="en-US" sz="1400" dirty="0" smtClean="0">
                <a:latin typeface="+mj-lt"/>
              </a:rPr>
              <a:t>Hartmut Herrmann, Leibniz Institute for </a:t>
            </a:r>
            <a:r>
              <a:rPr lang="en-US" sz="1400" dirty="0" err="1" smtClean="0">
                <a:latin typeface="+mj-lt"/>
              </a:rPr>
              <a:t>Tropospheric</a:t>
            </a:r>
            <a:r>
              <a:rPr lang="en-US" sz="1400" dirty="0" smtClean="0">
                <a:latin typeface="+mj-lt"/>
              </a:rPr>
              <a:t> Research</a:t>
            </a:r>
          </a:p>
          <a:p>
            <a:pPr lvl="0" eaLnBrk="0" hangingPunct="0"/>
            <a:r>
              <a:rPr lang="en-US" sz="1400" dirty="0" smtClean="0">
                <a:latin typeface="+mj-lt"/>
              </a:rPr>
              <a:t>Barbara Turpin, Rutgers University</a:t>
            </a:r>
          </a:p>
          <a:p>
            <a:pPr lvl="0" eaLnBrk="0" hangingPunct="0"/>
            <a:r>
              <a:rPr lang="en-US" sz="1400" dirty="0" err="1" smtClean="0">
                <a:latin typeface="+mj-lt"/>
              </a:rPr>
              <a:t>Prakash</a:t>
            </a:r>
            <a:r>
              <a:rPr lang="en-US" sz="1400" dirty="0" smtClean="0">
                <a:latin typeface="+mj-lt"/>
              </a:rPr>
              <a:t> </a:t>
            </a:r>
            <a:r>
              <a:rPr lang="en-US" sz="1400" dirty="0" err="1" smtClean="0">
                <a:latin typeface="+mj-lt"/>
              </a:rPr>
              <a:t>Bhave</a:t>
            </a:r>
            <a:r>
              <a:rPr lang="en-US" sz="1400" dirty="0" smtClean="0">
                <a:latin typeface="+mj-lt"/>
              </a:rPr>
              <a:t>, US EPA</a:t>
            </a:r>
          </a:p>
          <a:p>
            <a:pPr lvl="0" eaLnBrk="0" hangingPunct="0"/>
            <a:r>
              <a:rPr lang="en-US" sz="1400" dirty="0" smtClean="0">
                <a:latin typeface="+mj-lt"/>
              </a:rPr>
              <a:t>Allen Robinson, Carnegie Mellon University</a:t>
            </a:r>
          </a:p>
          <a:p>
            <a:pPr lvl="0" eaLnBrk="0" hangingPunct="0"/>
            <a:r>
              <a:rPr lang="en-US" sz="1400" dirty="0" smtClean="0">
                <a:latin typeface="+mj-lt"/>
              </a:rPr>
              <a:t>Jerome Fast, </a:t>
            </a:r>
            <a:r>
              <a:rPr lang="en-US" sz="1400" dirty="0" smtClean="0">
                <a:latin typeface="+mj-lt"/>
              </a:rPr>
              <a:t>PNNL</a:t>
            </a:r>
            <a:endParaRPr lang="en-US" sz="1400" dirty="0" smtClean="0">
              <a:latin typeface="+mj-lt"/>
            </a:endParaRPr>
          </a:p>
          <a:p>
            <a:pPr lvl="0" eaLnBrk="0" hangingPunct="0"/>
            <a:r>
              <a:rPr lang="en-US" sz="1400" dirty="0" err="1" smtClean="0">
                <a:latin typeface="+mj-lt"/>
              </a:rPr>
              <a:t>Leiming</a:t>
            </a:r>
            <a:r>
              <a:rPr lang="en-US" sz="1400" dirty="0" smtClean="0">
                <a:latin typeface="+mj-lt"/>
              </a:rPr>
              <a:t> Zhang, Environment Canada</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mj-lt"/>
            </a:endParaRPr>
          </a:p>
        </p:txBody>
      </p:sp>
      <p:sp>
        <p:nvSpPr>
          <p:cNvPr id="7" name="Rectangle 1"/>
          <p:cNvSpPr>
            <a:spLocks noChangeArrowheads="1"/>
          </p:cNvSpPr>
          <p:nvPr/>
        </p:nvSpPr>
        <p:spPr bwMode="auto">
          <a:xfrm>
            <a:off x="631372" y="4368728"/>
            <a:ext cx="378097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Times New Roman" pitchFamily="18" charset="0"/>
                <a:cs typeface="Times New Roman" pitchFamily="18" charset="0"/>
              </a:rPr>
              <a:t>Session Facilitators</a:t>
            </a:r>
            <a:endParaRPr kumimoji="0" lang="en-US" sz="1400" b="0" i="0" u="none" strike="noStrike" cap="none" normalizeH="0" baseline="0" dirty="0" smtClean="0">
              <a:ln>
                <a:noFill/>
              </a:ln>
              <a:solidFill>
                <a:schemeClr val="tx1"/>
              </a:solidFill>
              <a:effectLst/>
              <a:latin typeface="+mj-lt"/>
            </a:endParaRPr>
          </a:p>
          <a:p>
            <a:pPr eaLnBrk="0" hangingPunct="0"/>
            <a:r>
              <a:rPr lang="en-US" sz="1400" dirty="0" smtClean="0">
                <a:solidFill>
                  <a:schemeClr val="tx1"/>
                </a:solidFill>
                <a:ea typeface="Times New Roman" pitchFamily="18" charset="0"/>
                <a:cs typeface="Times New Roman" pitchFamily="18" charset="0"/>
              </a:rPr>
              <a:t>Greg Yarwood, ENVIRON International Corp. </a:t>
            </a:r>
            <a:endParaRPr lang="en-US" sz="1400" dirty="0" smtClean="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Gookyoung</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Heo</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UC Riverside</a:t>
            </a:r>
          </a:p>
          <a:p>
            <a:pPr eaLnBrk="0" hangingPunct="0"/>
            <a:r>
              <a:rPr lang="en-US" sz="1400" dirty="0" err="1" smtClean="0">
                <a:solidFill>
                  <a:schemeClr val="tx1"/>
                </a:solidFill>
                <a:ea typeface="Times New Roman" pitchFamily="18" charset="0"/>
                <a:cs typeface="Times New Roman" pitchFamily="18" charset="0"/>
              </a:rPr>
              <a:t>Rohit</a:t>
            </a:r>
            <a:r>
              <a:rPr lang="en-US" sz="1400" dirty="0" smtClean="0">
                <a:solidFill>
                  <a:schemeClr val="tx1"/>
                </a:solidFill>
                <a:ea typeface="Times New Roman" pitchFamily="18" charset="0"/>
                <a:cs typeface="Times New Roman" pitchFamily="18" charset="0"/>
              </a:rPr>
              <a:t> </a:t>
            </a:r>
            <a:r>
              <a:rPr lang="en-US" sz="1400" dirty="0" err="1" smtClean="0">
                <a:solidFill>
                  <a:schemeClr val="tx1"/>
                </a:solidFill>
                <a:ea typeface="Times New Roman" pitchFamily="18" charset="0"/>
                <a:cs typeface="Times New Roman" pitchFamily="18" charset="0"/>
              </a:rPr>
              <a:t>Mathur</a:t>
            </a:r>
            <a:r>
              <a:rPr lang="en-US" sz="1400" dirty="0" smtClean="0">
                <a:solidFill>
                  <a:schemeClr val="tx1"/>
                </a:solidFill>
                <a:ea typeface="Times New Roman" pitchFamily="18" charset="0"/>
                <a:cs typeface="Times New Roman" pitchFamily="18" charset="0"/>
              </a:rPr>
              <a:t>, US EPA</a:t>
            </a:r>
            <a:endParaRPr lang="en-US" sz="1400" dirty="0" smtClean="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Deborah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Luecken</a:t>
            </a:r>
            <a:r>
              <a:rPr lang="en-US" sz="1400" dirty="0" smtClean="0">
                <a:solidFill>
                  <a:schemeClr val="tx1"/>
                </a:solidFill>
                <a:latin typeface="+mj-lt"/>
                <a:ea typeface="Times New Roman" pitchFamily="18" charset="0"/>
                <a:cs typeface="Times New Roman" pitchFamily="18" charset="0"/>
              </a:rPr>
              <a:t>, US EPA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Eladio Knipping, EPRI</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Donald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Dabdub</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UC Irvine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Stu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McKeen</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NOAA</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Jon </a:t>
            </a:r>
            <a:r>
              <a:rPr kumimoji="0" lang="en-US" sz="1400" b="0" i="0" u="none" strike="noStrike" cap="none" normalizeH="0" baseline="0" dirty="0" err="1" smtClean="0">
                <a:ln>
                  <a:noFill/>
                </a:ln>
                <a:solidFill>
                  <a:schemeClr val="tx1"/>
                </a:solidFill>
                <a:effectLst/>
                <a:latin typeface="+mj-lt"/>
                <a:ea typeface="Times New Roman" pitchFamily="18" charset="0"/>
                <a:cs typeface="Times New Roman" pitchFamily="18" charset="0"/>
              </a:rPr>
              <a:t>Pleim</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 US EPA</a:t>
            </a:r>
            <a:endParaRPr kumimoji="0" lang="en-US" sz="1400" b="0" i="0" u="none" strike="noStrike" cap="none" normalizeH="0" baseline="0" dirty="0" smtClean="0">
              <a:ln>
                <a:noFill/>
              </a:ln>
              <a:solidFill>
                <a:schemeClr val="tx1"/>
              </a:solidFill>
              <a:effectLst/>
              <a:latin typeface="+mj-lt"/>
            </a:endParaRPr>
          </a:p>
        </p:txBody>
      </p:sp>
      <p:sp>
        <p:nvSpPr>
          <p:cNvPr id="8" name="Rectangle 1"/>
          <p:cNvSpPr>
            <a:spLocks noChangeArrowheads="1"/>
          </p:cNvSpPr>
          <p:nvPr/>
        </p:nvSpPr>
        <p:spPr bwMode="auto">
          <a:xfrm>
            <a:off x="4869544" y="4394127"/>
            <a:ext cx="378097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ea typeface="Times New Roman" pitchFamily="18" charset="0"/>
                <a:cs typeface="Times New Roman" pitchFamily="18" charset="0"/>
              </a:rPr>
              <a:t>A&amp;WMA Staff</a:t>
            </a:r>
            <a:endParaRPr kumimoji="0" lang="en-US" sz="1400" b="0" i="0" u="none" strike="noStrike" cap="none" normalizeH="0" baseline="0" dirty="0" smtClean="0">
              <a:ln>
                <a:noFill/>
              </a:ln>
              <a:solidFill>
                <a:schemeClr val="tx1"/>
              </a:solidFill>
              <a:effectLst/>
              <a:latin typeface="+mj-lt"/>
            </a:endParaRPr>
          </a:p>
          <a:p>
            <a:pPr eaLnBrk="0" hangingPunct="0"/>
            <a:r>
              <a:rPr lang="en-US" sz="1400" dirty="0" smtClean="0">
                <a:solidFill>
                  <a:schemeClr val="tx1"/>
                </a:solidFill>
                <a:ea typeface="Times New Roman" pitchFamily="18" charset="0"/>
                <a:cs typeface="Times New Roman" pitchFamily="18" charset="0"/>
              </a:rPr>
              <a:t>Dorothy Chmiel</a:t>
            </a:r>
            <a:endParaRPr lang="en-US" sz="1400" dirty="0" smtClean="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Gary Gasperino</a:t>
            </a:r>
          </a:p>
          <a:p>
            <a:pPr eaLnBrk="0" hangingPunct="0"/>
            <a:r>
              <a:rPr lang="en-US" sz="1400" dirty="0" err="1" smtClean="0">
                <a:solidFill>
                  <a:schemeClr val="tx1"/>
                </a:solidFill>
                <a:ea typeface="Times New Roman" pitchFamily="18" charset="0"/>
                <a:cs typeface="Times New Roman" pitchFamily="18" charset="0"/>
              </a:rPr>
              <a:t>Melynda</a:t>
            </a:r>
            <a:r>
              <a:rPr lang="en-US" sz="1400" dirty="0" smtClean="0">
                <a:solidFill>
                  <a:schemeClr val="tx1"/>
                </a:solidFill>
                <a:ea typeface="Times New Roman" pitchFamily="18" charset="0"/>
                <a:cs typeface="Times New Roman" pitchFamily="18" charset="0"/>
              </a:rPr>
              <a:t> Johnson</a:t>
            </a:r>
            <a:endParaRPr lang="en-US" sz="1400" dirty="0" smtClean="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Mike Kelly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Eric Perl</a:t>
            </a:r>
            <a:endParaRPr kumimoji="0" lang="en-US" sz="1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Malissa </a:t>
            </a:r>
            <a:r>
              <a:rPr kumimoji="0" lang="en-US" sz="1400" b="0" i="0" u="none" strike="noStrike" cap="none" normalizeH="0" baseline="0" dirty="0" smtClean="0">
                <a:ln>
                  <a:noFill/>
                </a:ln>
                <a:solidFill>
                  <a:schemeClr val="tx1"/>
                </a:solidFill>
                <a:effectLst/>
                <a:latin typeface="+mj-lt"/>
                <a:ea typeface="Times New Roman" pitchFamily="18" charset="0"/>
                <a:cs typeface="Times New Roman" pitchFamily="18" charset="0"/>
              </a:rPr>
              <a:t>Wood</a:t>
            </a:r>
          </a:p>
          <a:p>
            <a:pPr marL="0" marR="0" lvl="0" indent="0" algn="l" defTabSz="914400" rtl="0" eaLnBrk="0" fontAlgn="base" latinLnBrk="0" hangingPunct="0">
              <a:lnSpc>
                <a:spcPct val="100000"/>
              </a:lnSpc>
              <a:spcBef>
                <a:spcPct val="0"/>
              </a:spcBef>
              <a:spcAft>
                <a:spcPct val="0"/>
              </a:spcAft>
              <a:buClrTx/>
              <a:buSzTx/>
              <a:buFontTx/>
              <a:buNone/>
              <a:tabLst/>
            </a:pPr>
            <a:endParaRPr lang="en-US" sz="1400" dirty="0" smtClean="0">
              <a:solidFill>
                <a:schemeClr val="tx1"/>
              </a:solidFill>
              <a:latin typeface="+mj-l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j-lt"/>
                <a:cs typeface="Times New Roman" pitchFamily="18" charset="0"/>
              </a:rPr>
              <a:t>Participants in Breakout Sessions</a:t>
            </a:r>
            <a:endParaRPr kumimoji="0" lang="en-US" sz="1400" b="1"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Homogeneous-phase Chemistry:</a:t>
            </a:r>
            <a:br>
              <a:rPr lang="en-US" dirty="0" smtClean="0">
                <a:latin typeface="Arial" pitchFamily="34" charset="0"/>
                <a:cs typeface="Arial" pitchFamily="34" charset="0"/>
              </a:rPr>
            </a:br>
            <a:r>
              <a:rPr lang="en-US" dirty="0" smtClean="0">
                <a:latin typeface="Arial" pitchFamily="34" charset="0"/>
                <a:cs typeface="Arial" pitchFamily="34" charset="0"/>
              </a:rPr>
              <a:t>Why is it Critical?</a:t>
            </a:r>
            <a:endParaRPr lang="en-US" dirty="0">
              <a:latin typeface="Arial" pitchFamily="34" charset="0"/>
              <a:cs typeface="Arial" pitchFamily="34" charset="0"/>
            </a:endParaRPr>
          </a:p>
        </p:txBody>
      </p:sp>
      <p:sp>
        <p:nvSpPr>
          <p:cNvPr id="5" name="Content Placeholder 4"/>
          <p:cNvSpPr>
            <a:spLocks noGrp="1"/>
          </p:cNvSpPr>
          <p:nvPr>
            <p:ph idx="1"/>
          </p:nvPr>
        </p:nvSpPr>
        <p:spPr/>
        <p:txBody>
          <a:bodyPr/>
          <a:lstStyle/>
          <a:p>
            <a:r>
              <a:rPr lang="en-US" dirty="0" smtClean="0"/>
              <a:t>Traditional needs:</a:t>
            </a:r>
          </a:p>
          <a:p>
            <a:pPr lvl="1"/>
            <a:r>
              <a:rPr lang="en-US" sz="2000" dirty="0" smtClean="0"/>
              <a:t>Ozone and oxidants; NO</a:t>
            </a:r>
            <a:r>
              <a:rPr lang="en-US" sz="2000" baseline="-25000" dirty="0" smtClean="0"/>
              <a:t>2</a:t>
            </a:r>
            <a:r>
              <a:rPr lang="en-US" sz="2000" dirty="0" smtClean="0"/>
              <a:t> (e.g., near roads)</a:t>
            </a:r>
          </a:p>
          <a:p>
            <a:pPr lvl="1"/>
            <a:r>
              <a:rPr lang="en-US" sz="2000" dirty="0" smtClean="0"/>
              <a:t>Secondary PM formation</a:t>
            </a:r>
          </a:p>
          <a:p>
            <a:pPr lvl="1"/>
            <a:r>
              <a:rPr lang="en-US" sz="2000" dirty="0" smtClean="0"/>
              <a:t>Air toxics</a:t>
            </a:r>
          </a:p>
          <a:p>
            <a:r>
              <a:rPr lang="en-US" dirty="0" smtClean="0"/>
              <a:t>New Needs:</a:t>
            </a:r>
          </a:p>
          <a:p>
            <a:pPr lvl="1"/>
            <a:r>
              <a:rPr lang="en-US" sz="2000" dirty="0" smtClean="0"/>
              <a:t>Winter ozone (e.g., in Wyoming and Utah)</a:t>
            </a:r>
          </a:p>
          <a:p>
            <a:pPr lvl="1"/>
            <a:r>
              <a:rPr lang="en-US" sz="2000" dirty="0" smtClean="0"/>
              <a:t>Background ozone</a:t>
            </a:r>
          </a:p>
          <a:p>
            <a:pPr lvl="1"/>
            <a:r>
              <a:rPr lang="en-US" sz="2000" dirty="0" smtClean="0"/>
              <a:t>Modeling the impact of wildfires</a:t>
            </a:r>
          </a:p>
          <a:p>
            <a:pPr lvl="1"/>
            <a:r>
              <a:rPr lang="en-US" sz="2000" dirty="0" smtClean="0"/>
              <a:t>New </a:t>
            </a:r>
            <a:r>
              <a:rPr lang="en-US" sz="2000" dirty="0" smtClean="0"/>
              <a:t>emission issues: Higher amines (e.g., CO</a:t>
            </a:r>
            <a:r>
              <a:rPr lang="en-US" sz="2000" baseline="-25000" dirty="0" smtClean="0"/>
              <a:t>2</a:t>
            </a:r>
            <a:r>
              <a:rPr lang="en-US" sz="2000" dirty="0" smtClean="0"/>
              <a:t> capture); solid and liquid </a:t>
            </a:r>
            <a:r>
              <a:rPr lang="en-US" sz="2000" dirty="0" err="1" smtClean="0"/>
              <a:t>biofuel</a:t>
            </a:r>
            <a:r>
              <a:rPr lang="en-US" sz="2000" dirty="0" smtClean="0"/>
              <a:t> combustion, oil &amp; gas (e.g., </a:t>
            </a:r>
            <a:r>
              <a:rPr lang="en-US" sz="2000" dirty="0" err="1" smtClean="0"/>
              <a:t>fracking</a:t>
            </a:r>
            <a:r>
              <a:rPr lang="en-US" sz="2000" dirty="0" smtClean="0"/>
              <a:t> fluids), industrial event-emissions (e.g., petrochemicals)</a:t>
            </a:r>
          </a:p>
          <a:p>
            <a:pPr lvl="1"/>
            <a:endParaRPr lang="en-US" sz="2000" dirty="0" smtClean="0"/>
          </a:p>
          <a:p>
            <a:endParaRPr lang="en-US" sz="2000" dirty="0" smtClean="0"/>
          </a:p>
          <a:p>
            <a:pPr>
              <a:buNone/>
            </a:pPr>
            <a:endParaRPr lang="en-US" sz="2000"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Homogeneous-phase Chemistry:</a:t>
            </a:r>
            <a:br>
              <a:rPr lang="en-US" dirty="0" smtClean="0">
                <a:latin typeface="Arial" pitchFamily="34" charset="0"/>
                <a:cs typeface="Arial" pitchFamily="34" charset="0"/>
              </a:rPr>
            </a:br>
            <a:r>
              <a:rPr lang="en-US" dirty="0" smtClean="0">
                <a:latin typeface="Arial" pitchFamily="34" charset="0"/>
                <a:cs typeface="Arial" pitchFamily="34" charset="0"/>
              </a:rPr>
              <a:t>What are the Gaps?</a:t>
            </a:r>
            <a:endParaRPr lang="en-US" dirty="0">
              <a:latin typeface="Arial" pitchFamily="34" charset="0"/>
              <a:cs typeface="Arial" pitchFamily="34" charset="0"/>
            </a:endParaRPr>
          </a:p>
        </p:txBody>
      </p:sp>
      <p:sp>
        <p:nvSpPr>
          <p:cNvPr id="5" name="Content Placeholder 4"/>
          <p:cNvSpPr>
            <a:spLocks noGrp="1"/>
          </p:cNvSpPr>
          <p:nvPr>
            <p:ph idx="1"/>
          </p:nvPr>
        </p:nvSpPr>
        <p:spPr/>
        <p:txBody>
          <a:bodyPr/>
          <a:lstStyle/>
          <a:p>
            <a:endParaRPr lang="en-US" sz="2000" dirty="0" smtClean="0"/>
          </a:p>
          <a:p>
            <a:pPr>
              <a:buNone/>
            </a:pPr>
            <a:endParaRPr lang="en-US" sz="2000"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
        <p:nvSpPr>
          <p:cNvPr id="4" name="Content Placeholder 4"/>
          <p:cNvSpPr txBox="1">
            <a:spLocks/>
          </p:cNvSpPr>
          <p:nvPr/>
        </p:nvSpPr>
        <p:spPr bwMode="auto">
          <a:xfrm>
            <a:off x="609600" y="1372514"/>
            <a:ext cx="8226425" cy="509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3038" indent="-173038" algn="l" rtl="0" eaLnBrk="0" fontAlgn="base" hangingPunct="0">
              <a:lnSpc>
                <a:spcPct val="95000"/>
              </a:lnSpc>
              <a:spcBef>
                <a:spcPct val="0"/>
              </a:spcBef>
              <a:spcAft>
                <a:spcPct val="25000"/>
              </a:spcAft>
              <a:buChar char="•"/>
              <a:defRPr sz="2400">
                <a:solidFill>
                  <a:srgbClr val="000000"/>
                </a:solidFill>
                <a:latin typeface="Calibri" pitchFamily="34" charset="0"/>
                <a:ea typeface="+mn-ea"/>
                <a:cs typeface="+mn-cs"/>
              </a:defRPr>
            </a:lvl1pPr>
            <a:lvl2pPr marL="515938" indent="-228600" algn="l" rtl="0" eaLnBrk="0" fontAlgn="base" hangingPunct="0">
              <a:lnSpc>
                <a:spcPct val="95000"/>
              </a:lnSpc>
              <a:spcBef>
                <a:spcPct val="0"/>
              </a:spcBef>
              <a:spcAft>
                <a:spcPct val="25000"/>
              </a:spcAft>
              <a:buChar char="–"/>
              <a:defRPr sz="2400">
                <a:solidFill>
                  <a:srgbClr val="000000"/>
                </a:solidFill>
                <a:latin typeface="Calibri" pitchFamily="34" charset="0"/>
              </a:defRPr>
            </a:lvl2pPr>
            <a:lvl3pPr marL="798513" indent="-166688" algn="l" rtl="0" eaLnBrk="0" fontAlgn="base" hangingPunct="0">
              <a:lnSpc>
                <a:spcPct val="95000"/>
              </a:lnSpc>
              <a:spcBef>
                <a:spcPct val="0"/>
              </a:spcBef>
              <a:spcAft>
                <a:spcPct val="25000"/>
              </a:spcAft>
              <a:buChar char="•"/>
              <a:defRPr sz="2400">
                <a:solidFill>
                  <a:srgbClr val="000000"/>
                </a:solidFill>
                <a:latin typeface="Calibri" pitchFamily="34" charset="0"/>
              </a:defRPr>
            </a:lvl3pPr>
            <a:lvl4pPr marL="1196975" indent="-223838" algn="l" rtl="0" eaLnBrk="0" fontAlgn="base" hangingPunct="0">
              <a:lnSpc>
                <a:spcPct val="95000"/>
              </a:lnSpc>
              <a:spcBef>
                <a:spcPct val="0"/>
              </a:spcBef>
              <a:spcAft>
                <a:spcPct val="25000"/>
              </a:spcAft>
              <a:buChar char="–"/>
              <a:defRPr sz="2400">
                <a:solidFill>
                  <a:srgbClr val="000000"/>
                </a:solidFill>
                <a:latin typeface="Calibri" pitchFamily="34" charset="0"/>
              </a:defRPr>
            </a:lvl4pPr>
            <a:lvl5pPr marL="1487488" indent="-174625" algn="l" rtl="0" eaLnBrk="0" fontAlgn="base" hangingPunct="0">
              <a:lnSpc>
                <a:spcPct val="95000"/>
              </a:lnSpc>
              <a:spcBef>
                <a:spcPct val="0"/>
              </a:spcBef>
              <a:spcAft>
                <a:spcPct val="25000"/>
              </a:spcAft>
              <a:buChar char="•"/>
              <a:defRPr sz="2400">
                <a:solidFill>
                  <a:srgbClr val="000000"/>
                </a:solidFill>
                <a:latin typeface="Calibri" pitchFamily="34" charset="0"/>
              </a:defRPr>
            </a:lvl5pPr>
            <a:lvl6pPr marL="1944688" indent="-174625" algn="l" rtl="0" fontAlgn="base">
              <a:lnSpc>
                <a:spcPct val="95000"/>
              </a:lnSpc>
              <a:spcBef>
                <a:spcPct val="0"/>
              </a:spcBef>
              <a:spcAft>
                <a:spcPct val="25000"/>
              </a:spcAft>
              <a:buChar char="•"/>
              <a:defRPr sz="2400">
                <a:solidFill>
                  <a:srgbClr val="000000"/>
                </a:solidFill>
                <a:latin typeface="+mn-lt"/>
              </a:defRPr>
            </a:lvl6pPr>
            <a:lvl7pPr marL="2401888" indent="-174625" algn="l" rtl="0" fontAlgn="base">
              <a:lnSpc>
                <a:spcPct val="95000"/>
              </a:lnSpc>
              <a:spcBef>
                <a:spcPct val="0"/>
              </a:spcBef>
              <a:spcAft>
                <a:spcPct val="25000"/>
              </a:spcAft>
              <a:buChar char="•"/>
              <a:defRPr sz="2400">
                <a:solidFill>
                  <a:srgbClr val="000000"/>
                </a:solidFill>
                <a:latin typeface="+mn-lt"/>
              </a:defRPr>
            </a:lvl7pPr>
            <a:lvl8pPr marL="2859088" indent="-174625" algn="l" rtl="0" fontAlgn="base">
              <a:lnSpc>
                <a:spcPct val="95000"/>
              </a:lnSpc>
              <a:spcBef>
                <a:spcPct val="0"/>
              </a:spcBef>
              <a:spcAft>
                <a:spcPct val="25000"/>
              </a:spcAft>
              <a:buChar char="•"/>
              <a:defRPr sz="2400">
                <a:solidFill>
                  <a:srgbClr val="000000"/>
                </a:solidFill>
                <a:latin typeface="+mn-lt"/>
              </a:defRPr>
            </a:lvl8pPr>
            <a:lvl9pPr marL="3316288" indent="-174625" algn="l" rtl="0" fontAlgn="base">
              <a:lnSpc>
                <a:spcPct val="95000"/>
              </a:lnSpc>
              <a:spcBef>
                <a:spcPct val="0"/>
              </a:spcBef>
              <a:spcAft>
                <a:spcPct val="25000"/>
              </a:spcAft>
              <a:buChar char="•"/>
              <a:defRPr sz="2400">
                <a:solidFill>
                  <a:srgbClr val="000000"/>
                </a:solidFill>
                <a:latin typeface="+mn-lt"/>
              </a:defRPr>
            </a:lvl9pPr>
          </a:lstStyle>
          <a:p>
            <a:r>
              <a:rPr lang="en-US" dirty="0" smtClean="0"/>
              <a:t>Measurement data:</a:t>
            </a:r>
          </a:p>
          <a:p>
            <a:pPr lvl="1"/>
            <a:r>
              <a:rPr lang="en-US" sz="2000" dirty="0"/>
              <a:t>VOC chemistry under low </a:t>
            </a:r>
            <a:r>
              <a:rPr lang="en-US" sz="2000" dirty="0" err="1"/>
              <a:t>NOx</a:t>
            </a:r>
            <a:r>
              <a:rPr lang="en-US" sz="2000" dirty="0"/>
              <a:t> </a:t>
            </a:r>
            <a:r>
              <a:rPr lang="en-US" sz="2000" dirty="0" smtClean="0"/>
              <a:t>and low </a:t>
            </a:r>
            <a:r>
              <a:rPr lang="en-US" sz="2000" dirty="0" smtClean="0"/>
              <a:t>NO (</a:t>
            </a:r>
            <a:r>
              <a:rPr lang="en-US" sz="2000" dirty="0" err="1" smtClean="0"/>
              <a:t>HOx</a:t>
            </a:r>
            <a:r>
              <a:rPr lang="en-US" sz="2000" dirty="0" smtClean="0"/>
              <a:t> production, </a:t>
            </a:r>
            <a:r>
              <a:rPr lang="en-US" sz="2000" dirty="0" err="1" smtClean="0"/>
              <a:t>NOx</a:t>
            </a:r>
            <a:r>
              <a:rPr lang="en-US" sz="2000" dirty="0" smtClean="0"/>
              <a:t> recycling, mechanisms for isoprene, aromatics, and oxygenated intermediates)</a:t>
            </a:r>
            <a:endParaRPr lang="en-US" sz="2000" dirty="0" smtClean="0"/>
          </a:p>
          <a:p>
            <a:pPr lvl="1"/>
            <a:r>
              <a:rPr lang="en-US" sz="2000" dirty="0" smtClean="0"/>
              <a:t>SOA formation (e.g., improve reliability of  OH concentration and NO/HO</a:t>
            </a:r>
            <a:r>
              <a:rPr lang="en-US" sz="2000" baseline="-25000" dirty="0" smtClean="0"/>
              <a:t>2</a:t>
            </a:r>
            <a:r>
              <a:rPr lang="en-US" sz="2000" dirty="0" smtClean="0"/>
              <a:t> ratio; NO</a:t>
            </a:r>
            <a:r>
              <a:rPr lang="en-US" sz="2000" baseline="-25000" dirty="0" smtClean="0"/>
              <a:t>3</a:t>
            </a:r>
            <a:r>
              <a:rPr lang="en-US" sz="2000" dirty="0" smtClean="0"/>
              <a:t> reactions leading to SOA) </a:t>
            </a:r>
          </a:p>
          <a:p>
            <a:pPr lvl="1"/>
            <a:r>
              <a:rPr lang="en-US" sz="2000" dirty="0" smtClean="0"/>
              <a:t>Hg/Br/I chemistry </a:t>
            </a:r>
          </a:p>
          <a:p>
            <a:r>
              <a:rPr lang="en-US" dirty="0" smtClean="0"/>
              <a:t>Implementing </a:t>
            </a:r>
            <a:r>
              <a:rPr lang="en-US" dirty="0" smtClean="0"/>
              <a:t>mechanisms:</a:t>
            </a:r>
          </a:p>
          <a:p>
            <a:pPr lvl="1"/>
            <a:r>
              <a:rPr lang="en-US" sz="2000" dirty="0" smtClean="0"/>
              <a:t>Linking oxidants, SOA and aqueous chemistry</a:t>
            </a:r>
          </a:p>
          <a:p>
            <a:pPr lvl="1"/>
            <a:r>
              <a:rPr lang="en-US" sz="2000" dirty="0" err="1" smtClean="0"/>
              <a:t>NOx</a:t>
            </a:r>
            <a:r>
              <a:rPr lang="en-US" sz="2000" dirty="0" smtClean="0"/>
              <a:t> recycling from organic nitrogen compounds (e.g., alkyl nitrates) </a:t>
            </a:r>
          </a:p>
          <a:p>
            <a:pPr lvl="1"/>
            <a:r>
              <a:rPr lang="en-US" sz="2000" dirty="0" smtClean="0"/>
              <a:t>Winter ozone (e.g., nitrate yields; </a:t>
            </a:r>
            <a:r>
              <a:rPr lang="en-US" sz="2000" dirty="0" err="1" smtClean="0"/>
              <a:t>alkoxy</a:t>
            </a:r>
            <a:r>
              <a:rPr lang="en-US" sz="2000" dirty="0" smtClean="0"/>
              <a:t>-radical fate; HONO formation)</a:t>
            </a:r>
          </a:p>
          <a:p>
            <a:r>
              <a:rPr lang="en-US" dirty="0" smtClean="0"/>
              <a:t>Evaluating mechanisms:</a:t>
            </a:r>
          </a:p>
          <a:p>
            <a:pPr lvl="1"/>
            <a:r>
              <a:rPr lang="en-US" sz="2000" dirty="0" smtClean="0"/>
              <a:t>Improved approaches to evaluating mechanisms</a:t>
            </a:r>
          </a:p>
          <a:p>
            <a:pPr>
              <a:buFontTx/>
              <a:buNone/>
            </a:pPr>
            <a:endParaRPr lang="en-US" sz="2000" dirty="0" smtClean="0">
              <a:latin typeface="+mj-lt"/>
            </a:endParaRPr>
          </a:p>
          <a:p>
            <a:endParaRPr lang="en-US" altLang="ja-JP" sz="2000" dirty="0" smtClean="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cs typeface="Arial" pitchFamily="34" charset="0"/>
              </a:rPr>
              <a:t>Homogeneous-phase Chemistry:</a:t>
            </a:r>
            <a:br>
              <a:rPr lang="en-US" dirty="0" smtClean="0">
                <a:latin typeface="Arial" pitchFamily="34" charset="0"/>
                <a:cs typeface="Arial" pitchFamily="34" charset="0"/>
              </a:rPr>
            </a:br>
            <a:r>
              <a:rPr lang="en-US" dirty="0" smtClean="0">
                <a:latin typeface="Arial" pitchFamily="34" charset="0"/>
                <a:cs typeface="Arial" pitchFamily="34" charset="0"/>
              </a:rPr>
              <a:t>Research Recommendations</a:t>
            </a:r>
            <a:endParaRPr lang="en-US" dirty="0">
              <a:latin typeface="+mj-lt"/>
            </a:endParaRPr>
          </a:p>
        </p:txBody>
      </p:sp>
      <p:sp>
        <p:nvSpPr>
          <p:cNvPr id="5" name="Content Placeholder 4"/>
          <p:cNvSpPr>
            <a:spLocks noGrp="1"/>
          </p:cNvSpPr>
          <p:nvPr>
            <p:ph idx="1"/>
          </p:nvPr>
        </p:nvSpPr>
        <p:spPr/>
        <p:txBody>
          <a:bodyPr/>
          <a:lstStyle/>
          <a:p>
            <a:r>
              <a:rPr lang="en-US" dirty="0" smtClean="0"/>
              <a:t>Collect data to better understand gas-phase chemistry under low </a:t>
            </a:r>
            <a:r>
              <a:rPr lang="en-US" dirty="0" err="1" smtClean="0"/>
              <a:t>NOx</a:t>
            </a:r>
            <a:r>
              <a:rPr lang="en-US" dirty="0" smtClean="0"/>
              <a:t> conditions, recycling of </a:t>
            </a:r>
            <a:r>
              <a:rPr lang="en-US" dirty="0" err="1" smtClean="0"/>
              <a:t>NOx</a:t>
            </a:r>
            <a:r>
              <a:rPr lang="en-US" dirty="0" smtClean="0"/>
              <a:t> from organic nitrogen compounds, the role of halogen chemistry and</a:t>
            </a:r>
            <a:r>
              <a:rPr lang="en-US" sz="1400" dirty="0" smtClean="0"/>
              <a:t> </a:t>
            </a:r>
            <a:r>
              <a:rPr lang="en-US" dirty="0" smtClean="0"/>
              <a:t> mercury chemistry</a:t>
            </a:r>
            <a:r>
              <a:rPr lang="en-US" sz="1400" dirty="0" smtClean="0"/>
              <a:t> </a:t>
            </a:r>
            <a:endParaRPr lang="en-US" dirty="0" smtClean="0"/>
          </a:p>
          <a:p>
            <a:r>
              <a:rPr lang="en-US" dirty="0" smtClean="0"/>
              <a:t>Implement new chemistry into chemical mechanisms, including isoprene chemistry, aromatics chemistry and winter ozone chemistry</a:t>
            </a:r>
          </a:p>
          <a:p>
            <a:r>
              <a:rPr lang="en-US" dirty="0" smtClean="0"/>
              <a:t>Improve</a:t>
            </a:r>
            <a:r>
              <a:rPr lang="en-US" sz="1400" dirty="0" smtClean="0"/>
              <a:t> </a:t>
            </a:r>
            <a:r>
              <a:rPr lang="en-US" dirty="0" smtClean="0"/>
              <a:t> and implement mechanisms to better represent certain emission categories, e.g., wildfires, industrial process emissions, </a:t>
            </a:r>
            <a:r>
              <a:rPr lang="en-US" dirty="0" err="1" smtClean="0"/>
              <a:t>biofuels</a:t>
            </a:r>
            <a:r>
              <a:rPr lang="en-US" dirty="0" smtClean="0"/>
              <a:t>, amines</a:t>
            </a:r>
          </a:p>
          <a:p>
            <a:endParaRPr lang="en-US"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Homogeneous-phase Chemistry:</a:t>
            </a:r>
            <a:br>
              <a:rPr lang="en-US" dirty="0" smtClean="0">
                <a:latin typeface="Arial" pitchFamily="34" charset="0"/>
                <a:cs typeface="Arial" pitchFamily="34" charset="0"/>
              </a:rPr>
            </a:br>
            <a:r>
              <a:rPr lang="en-US" dirty="0" smtClean="0">
                <a:latin typeface="Arial" pitchFamily="34" charset="0"/>
                <a:cs typeface="Arial" pitchFamily="34" charset="0"/>
              </a:rPr>
              <a:t>Research Recommendations, Contd.</a:t>
            </a:r>
            <a:endParaRPr lang="en-US" dirty="0">
              <a:latin typeface="Arial" pitchFamily="34" charset="0"/>
              <a:cs typeface="Arial" pitchFamily="34" charset="0"/>
            </a:endParaRPr>
          </a:p>
        </p:txBody>
      </p:sp>
      <p:sp>
        <p:nvSpPr>
          <p:cNvPr id="5" name="Content Placeholder 4"/>
          <p:cNvSpPr>
            <a:spLocks noGrp="1"/>
          </p:cNvSpPr>
          <p:nvPr>
            <p:ph idx="1"/>
          </p:nvPr>
        </p:nvSpPr>
        <p:spPr/>
        <p:txBody>
          <a:bodyPr/>
          <a:lstStyle/>
          <a:p>
            <a:r>
              <a:rPr lang="en-US" dirty="0" smtClean="0"/>
              <a:t>Evaluate chemical mechanisms before implementing in air quality models using atmospherically relevant chamber data and field data with richer chemical detail </a:t>
            </a:r>
            <a:endParaRPr lang="en-US" dirty="0" smtClean="0"/>
          </a:p>
          <a:p>
            <a:endParaRPr lang="en-US" dirty="0" smtClean="0"/>
          </a:p>
          <a:p>
            <a:r>
              <a:rPr lang="en-US" dirty="0" smtClean="0"/>
              <a:t>Use multiple chemical mechanisms and evaluate sensitivity in real life applications  </a:t>
            </a:r>
            <a:endParaRPr lang="en-US" dirty="0" smtClean="0"/>
          </a:p>
          <a:p>
            <a:endParaRPr lang="en-US" dirty="0" smtClean="0"/>
          </a:p>
          <a:p>
            <a:r>
              <a:rPr lang="en-US" dirty="0" smtClean="0"/>
              <a:t>Develop research-grade chemistry mechanisms that unify oxidants, SOA and aqueous chemistry</a:t>
            </a:r>
          </a:p>
          <a:p>
            <a:pPr>
              <a:buNone/>
            </a:pPr>
            <a:endParaRPr lang="en-US" dirty="0" smtClean="0">
              <a:latin typeface="+mj-lt"/>
            </a:endParaRPr>
          </a:p>
          <a:p>
            <a:endParaRPr lang="en-US" altLang="ja-JP" sz="2000" dirty="0">
              <a:ea typeface="ＭＳ Ｐゴシック" pitchFamily="34" charset="-128"/>
              <a:sym typeface="Symbol" pitchFamily="18" charset="2"/>
            </a:endParaRPr>
          </a:p>
          <a:p>
            <a:endParaRPr lang="en-US" sz="2000" dirty="0" smtClean="0"/>
          </a:p>
        </p:txBody>
      </p:sp>
    </p:spTree>
    <p:extLst>
      <p:ext uri="{BB962C8B-B14F-4D97-AF65-F5344CB8AC3E}">
        <p14:creationId xmlns:p14="http://schemas.microsoft.com/office/powerpoint/2010/main" xmlns="" val="806706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1 EPRI Template">
  <a:themeElements>
    <a:clrScheme name="2011 EPRI Template 16">
      <a:dk1>
        <a:srgbClr val="000000"/>
      </a:dk1>
      <a:lt1>
        <a:srgbClr val="FFFFFF"/>
      </a:lt1>
      <a:dk2>
        <a:srgbClr val="0013C5"/>
      </a:dk2>
      <a:lt2>
        <a:srgbClr val="B2B2B2"/>
      </a:lt2>
      <a:accent1>
        <a:srgbClr val="A50021"/>
      </a:accent1>
      <a:accent2>
        <a:srgbClr val="006699"/>
      </a:accent2>
      <a:accent3>
        <a:srgbClr val="FFFFFF"/>
      </a:accent3>
      <a:accent4>
        <a:srgbClr val="000000"/>
      </a:accent4>
      <a:accent5>
        <a:srgbClr val="CFAAAB"/>
      </a:accent5>
      <a:accent6>
        <a:srgbClr val="005C8A"/>
      </a:accent6>
      <a:hlink>
        <a:srgbClr val="FF9933"/>
      </a:hlink>
      <a:folHlink>
        <a:srgbClr val="33CC33"/>
      </a:folHlink>
    </a:clrScheme>
    <a:fontScheme name="2011 EPRI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219075" marR="0" indent="-219075"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219075" marR="0" indent="-219075"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defRPr>
        </a:defPPr>
      </a:lstStyle>
    </a:lnDef>
  </a:objectDefaults>
  <a:extraClrSchemeLst>
    <a:extraClrScheme>
      <a:clrScheme name="2011 EPRI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11 EPRI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11 EPRI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11 EPRI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11 EPRI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11 EPRI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11 EPRI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11 EPRI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11 EPRI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11 EPRI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11 EPRI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11 EPRI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011 EPRI Template 13">
        <a:dk1>
          <a:srgbClr val="000000"/>
        </a:dk1>
        <a:lt1>
          <a:srgbClr val="FFFFFF"/>
        </a:lt1>
        <a:dk2>
          <a:srgbClr val="0013C5"/>
        </a:dk2>
        <a:lt2>
          <a:srgbClr val="B2B2B2"/>
        </a:lt2>
        <a:accent1>
          <a:srgbClr val="B04359"/>
        </a:accent1>
        <a:accent2>
          <a:srgbClr val="006699"/>
        </a:accent2>
        <a:accent3>
          <a:srgbClr val="FFFFFF"/>
        </a:accent3>
        <a:accent4>
          <a:srgbClr val="000000"/>
        </a:accent4>
        <a:accent5>
          <a:srgbClr val="D4B0B5"/>
        </a:accent5>
        <a:accent6>
          <a:srgbClr val="005C8A"/>
        </a:accent6>
        <a:hlink>
          <a:srgbClr val="FFA432"/>
        </a:hlink>
        <a:folHlink>
          <a:srgbClr val="4FE37C"/>
        </a:folHlink>
      </a:clrScheme>
      <a:clrMap bg1="lt1" tx1="dk1" bg2="lt2" tx2="dk2" accent1="accent1" accent2="accent2" accent3="accent3" accent4="accent4" accent5="accent5" accent6="accent6" hlink="hlink" folHlink="folHlink"/>
    </a:extraClrScheme>
    <a:extraClrScheme>
      <a:clrScheme name="2011 EPRI Template 14">
        <a:dk1>
          <a:srgbClr val="000000"/>
        </a:dk1>
        <a:lt1>
          <a:srgbClr val="FFFFFF"/>
        </a:lt1>
        <a:dk2>
          <a:srgbClr val="0013C5"/>
        </a:dk2>
        <a:lt2>
          <a:srgbClr val="B2B2B2"/>
        </a:lt2>
        <a:accent1>
          <a:srgbClr val="A50021"/>
        </a:accent1>
        <a:accent2>
          <a:srgbClr val="006699"/>
        </a:accent2>
        <a:accent3>
          <a:srgbClr val="FFFFFF"/>
        </a:accent3>
        <a:accent4>
          <a:srgbClr val="000000"/>
        </a:accent4>
        <a:accent5>
          <a:srgbClr val="CFAAAB"/>
        </a:accent5>
        <a:accent6>
          <a:srgbClr val="005C8A"/>
        </a:accent6>
        <a:hlink>
          <a:srgbClr val="FFA432"/>
        </a:hlink>
        <a:folHlink>
          <a:srgbClr val="4FE37C"/>
        </a:folHlink>
      </a:clrScheme>
      <a:clrMap bg1="lt1" tx1="dk1" bg2="lt2" tx2="dk2" accent1="accent1" accent2="accent2" accent3="accent3" accent4="accent4" accent5="accent5" accent6="accent6" hlink="hlink" folHlink="folHlink"/>
    </a:extraClrScheme>
    <a:extraClrScheme>
      <a:clrScheme name="2011 EPRI Template 15">
        <a:dk1>
          <a:srgbClr val="000000"/>
        </a:dk1>
        <a:lt1>
          <a:srgbClr val="FFFFFF"/>
        </a:lt1>
        <a:dk2>
          <a:srgbClr val="0013C5"/>
        </a:dk2>
        <a:lt2>
          <a:srgbClr val="B2B2B2"/>
        </a:lt2>
        <a:accent1>
          <a:srgbClr val="A50021"/>
        </a:accent1>
        <a:accent2>
          <a:srgbClr val="006699"/>
        </a:accent2>
        <a:accent3>
          <a:srgbClr val="FFFFFF"/>
        </a:accent3>
        <a:accent4>
          <a:srgbClr val="000000"/>
        </a:accent4>
        <a:accent5>
          <a:srgbClr val="CFAAAB"/>
        </a:accent5>
        <a:accent6>
          <a:srgbClr val="005C8A"/>
        </a:accent6>
        <a:hlink>
          <a:srgbClr val="FF9933"/>
        </a:hlink>
        <a:folHlink>
          <a:srgbClr val="4FE37C"/>
        </a:folHlink>
      </a:clrScheme>
      <a:clrMap bg1="lt1" tx1="dk1" bg2="lt2" tx2="dk2" accent1="accent1" accent2="accent2" accent3="accent3" accent4="accent4" accent5="accent5" accent6="accent6" hlink="hlink" folHlink="folHlink"/>
    </a:extraClrScheme>
    <a:extraClrScheme>
      <a:clrScheme name="2011 EPRI Template 16">
        <a:dk1>
          <a:srgbClr val="000000"/>
        </a:dk1>
        <a:lt1>
          <a:srgbClr val="FFFFFF"/>
        </a:lt1>
        <a:dk2>
          <a:srgbClr val="0013C5"/>
        </a:dk2>
        <a:lt2>
          <a:srgbClr val="B2B2B2"/>
        </a:lt2>
        <a:accent1>
          <a:srgbClr val="A50021"/>
        </a:accent1>
        <a:accent2>
          <a:srgbClr val="006699"/>
        </a:accent2>
        <a:accent3>
          <a:srgbClr val="FFFFFF"/>
        </a:accent3>
        <a:accent4>
          <a:srgbClr val="000000"/>
        </a:accent4>
        <a:accent5>
          <a:srgbClr val="CFAAAB"/>
        </a:accent5>
        <a:accent6>
          <a:srgbClr val="005C8A"/>
        </a:accent6>
        <a:hlink>
          <a:srgbClr val="FF9933"/>
        </a:hlink>
        <a:folHlink>
          <a:srgbClr val="33CC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4091</TotalTime>
  <Words>1198</Words>
  <Application>Microsoft Office PowerPoint</Application>
  <PresentationFormat>On-screen Show (4:3)</PresentationFormat>
  <Paragraphs>216</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2011 EPRI Template</vt:lpstr>
      <vt:lpstr>Summary of EPRI-AWMA Workshop on Future Air Quality Model Development Needs</vt:lpstr>
      <vt:lpstr>Workshop Objectives</vt:lpstr>
      <vt:lpstr>Workshop Topics</vt:lpstr>
      <vt:lpstr>Workshop Organization and Process</vt:lpstr>
      <vt:lpstr>Contributors</vt:lpstr>
      <vt:lpstr>Homogeneous-phase Chemistry: Why is it Critical?</vt:lpstr>
      <vt:lpstr>Homogeneous-phase Chemistry: What are the Gaps?</vt:lpstr>
      <vt:lpstr>Homogeneous-phase Chemistry: Research Recommendations</vt:lpstr>
      <vt:lpstr>Homogeneous-phase Chemistry: Research Recommendations, Contd.</vt:lpstr>
      <vt:lpstr>Heterogeneous-phase Chemistry: Why is it Critical?</vt:lpstr>
      <vt:lpstr>Heterogeneous-phase Chemistry: What are the Gaps?</vt:lpstr>
      <vt:lpstr>Heterogeneous-phase Chemistry: Research Recommendations</vt:lpstr>
      <vt:lpstr>Heterogeneous-phase Chemistry: Research Recommendations, Contd.</vt:lpstr>
      <vt:lpstr>Secondary Organic Aerosol: Why are they Critical?</vt:lpstr>
      <vt:lpstr>Secondary Organic Aerosol:  What are the Gaps?</vt:lpstr>
      <vt:lpstr>Secondary Organic Aerosol:  Research Recommendations</vt:lpstr>
      <vt:lpstr>Meteorological Processes Affecting Air Quality:  Why are they Critical?</vt:lpstr>
      <vt:lpstr>Meteorological Processes Affecting Air Quality:  What are the Gaps?</vt:lpstr>
      <vt:lpstr>Meteorological Processes Affecting Air Quality:  Research Recommendations</vt:lpstr>
      <vt:lpstr>Sponsors/Supporters</vt:lpstr>
    </vt:vector>
  </TitlesOfParts>
  <Company>EPRI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PowerPoint Template (includes guidelines and instructions)  Revised 4/7/11</dc:title>
  <dc:creator>Naresh Kumar</dc:creator>
  <dc:description>Copyright 2011</dc:description>
  <cp:lastModifiedBy>pnku001</cp:lastModifiedBy>
  <cp:revision>238</cp:revision>
  <cp:lastPrinted>2005-05-03T23:36:11Z</cp:lastPrinted>
  <dcterms:created xsi:type="dcterms:W3CDTF">2011-04-20T20:33:44Z</dcterms:created>
  <dcterms:modified xsi:type="dcterms:W3CDTF">2011-10-25T10:31:48Z</dcterms:modified>
</cp:coreProperties>
</file>