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198.xml" ContentType="application/vnd.openxmlformats-officedocument.presentationml.slideLayout+xml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Default Extension="wmf" ContentType="image/x-wmf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notesSlides/notesSlide18.xml" ContentType="application/vnd.openxmlformats-officedocument.presentationml.notesSlide+xml"/>
  <Override PartName="/ppt/theme/themeOverride3.xml" ContentType="application/vnd.openxmlformats-officedocument.themeOverr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8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92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70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7.xml" ContentType="application/vnd.openxmlformats-officedocument.theme+xml"/>
  <Override PartName="/ppt/notesSlides/notesSlide22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20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notesSlides/notesSlide23.xml" ContentType="application/vnd.openxmlformats-officedocument.presentationml.notesSlide+xml"/>
  <Override PartName="/ppt/theme/theme14.xml" ContentType="application/vnd.openxmlformats-officedocument.theme+xml"/>
  <Override PartName="/ppt/notesSlides/notesSlide12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theme/themeOverride2.xml" ContentType="application/vnd.openxmlformats-officedocument.themeOverride+xml"/>
  <Override PartName="/ppt/slideLayouts/slideLayout5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Default Extension="vml" ContentType="application/vnd.openxmlformats-officedocument.vmlDrawing"/>
  <Override PartName="/ppt/notesSlides/notesSlide8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notesSlides/notesSlide1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4318" r:id="rId2"/>
    <p:sldMasterId id="2147484320" r:id="rId3"/>
    <p:sldMasterId id="2147484454" r:id="rId4"/>
    <p:sldMasterId id="2147484502" r:id="rId5"/>
    <p:sldMasterId id="2147484540" r:id="rId6"/>
    <p:sldMasterId id="2147484574" r:id="rId7"/>
    <p:sldMasterId id="2147484586" r:id="rId8"/>
    <p:sldMasterId id="2147484621" r:id="rId9"/>
    <p:sldMasterId id="2147484693" r:id="rId10"/>
    <p:sldMasterId id="2147484719" r:id="rId11"/>
    <p:sldMasterId id="2147484732" r:id="rId12"/>
    <p:sldMasterId id="2147484871" r:id="rId13"/>
    <p:sldMasterId id="2147484883" r:id="rId14"/>
    <p:sldMasterId id="2147484895" r:id="rId15"/>
    <p:sldMasterId id="2147484919" r:id="rId16"/>
    <p:sldMasterId id="2147484931" r:id="rId17"/>
    <p:sldMasterId id="2147484955" r:id="rId18"/>
  </p:sldMasterIdLst>
  <p:notesMasterIdLst>
    <p:notesMasterId r:id="rId47"/>
  </p:notesMasterIdLst>
  <p:handoutMasterIdLst>
    <p:handoutMasterId r:id="rId48"/>
  </p:handoutMasterIdLst>
  <p:sldIdLst>
    <p:sldId id="1947" r:id="rId19"/>
    <p:sldId id="1862" r:id="rId20"/>
    <p:sldId id="1948" r:id="rId21"/>
    <p:sldId id="1953" r:id="rId22"/>
    <p:sldId id="1714" r:id="rId23"/>
    <p:sldId id="1951" r:id="rId24"/>
    <p:sldId id="1883" r:id="rId25"/>
    <p:sldId id="1940" r:id="rId26"/>
    <p:sldId id="1886" r:id="rId27"/>
    <p:sldId id="1891" r:id="rId28"/>
    <p:sldId id="1941" r:id="rId29"/>
    <p:sldId id="1943" r:id="rId30"/>
    <p:sldId id="1942" r:id="rId31"/>
    <p:sldId id="1898" r:id="rId32"/>
    <p:sldId id="1893" r:id="rId33"/>
    <p:sldId id="1944" r:id="rId34"/>
    <p:sldId id="1910" r:id="rId35"/>
    <p:sldId id="1954" r:id="rId36"/>
    <p:sldId id="1958" r:id="rId37"/>
    <p:sldId id="1904" r:id="rId38"/>
    <p:sldId id="1960" r:id="rId39"/>
    <p:sldId id="1959" r:id="rId40"/>
    <p:sldId id="1939" r:id="rId41"/>
    <p:sldId id="1962" r:id="rId42"/>
    <p:sldId id="1825" r:id="rId43"/>
    <p:sldId id="1957" r:id="rId44"/>
    <p:sldId id="1956" r:id="rId45"/>
    <p:sldId id="1935" r:id="rId46"/>
  </p:sldIdLst>
  <p:sldSz cx="9144000" cy="6858000" type="screen4x3"/>
  <p:notesSz cx="7019925" cy="93059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  <a:srgbClr val="FFFFCC"/>
    <a:srgbClr val="DDDDDD"/>
    <a:srgbClr val="FF9900"/>
    <a:srgbClr val="000000"/>
    <a:srgbClr val="FF99CC"/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17" autoAdjust="0"/>
    <p:restoredTop sz="88505" autoAdjust="0"/>
  </p:normalViewPr>
  <p:slideViewPr>
    <p:cSldViewPr>
      <p:cViewPr>
        <p:scale>
          <a:sx n="61" d="100"/>
          <a:sy n="61" d="100"/>
        </p:scale>
        <p:origin x="-858" y="-3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1866"/>
    </p:cViewPr>
  </p:sorterViewPr>
  <p:notesViewPr>
    <p:cSldViewPr>
      <p:cViewPr>
        <p:scale>
          <a:sx n="100" d="100"/>
          <a:sy n="100" d="100"/>
        </p:scale>
        <p:origin x="-3324" y="-18"/>
      </p:cViewPr>
      <p:guideLst>
        <p:guide orient="horz" pos="2931"/>
        <p:guide pos="2211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2.xml"/><Relationship Id="rId29" Type="http://schemas.openxmlformats.org/officeDocument/2006/relationships/slide" Target="slides/slide11.xml"/><Relationship Id="rId41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image" Target="../media/image3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5.emf"/><Relationship Id="rId1" Type="http://schemas.openxmlformats.org/officeDocument/2006/relationships/image" Target="../media/image9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0749" cy="467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867" tIns="46933" rIns="93867" bIns="46933" numCol="1" anchor="t" anchorCtr="0" compatLnSpc="1">
            <a:prstTxWarp prst="textNoShape">
              <a:avLst/>
            </a:prstTxWarp>
          </a:bodyPr>
          <a:lstStyle>
            <a:lvl1pPr defTabSz="942142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9176" y="0"/>
            <a:ext cx="3040749" cy="467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867" tIns="46933" rIns="93867" bIns="46933" numCol="1" anchor="t" anchorCtr="0" compatLnSpc="1">
            <a:prstTxWarp prst="textNoShape">
              <a:avLst/>
            </a:prstTxWarp>
          </a:bodyPr>
          <a:lstStyle>
            <a:lvl1pPr algn="r" defTabSz="942142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8167"/>
            <a:ext cx="3040749" cy="467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867" tIns="46933" rIns="93867" bIns="46933" numCol="1" anchor="b" anchorCtr="0" compatLnSpc="1">
            <a:prstTxWarp prst="textNoShape">
              <a:avLst/>
            </a:prstTxWarp>
          </a:bodyPr>
          <a:lstStyle>
            <a:lvl1pPr defTabSz="942142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9176" y="8838167"/>
            <a:ext cx="3040749" cy="467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867" tIns="46933" rIns="93867" bIns="46933" numCol="1" anchor="b" anchorCtr="0" compatLnSpc="1">
            <a:prstTxWarp prst="textNoShape">
              <a:avLst/>
            </a:prstTxWarp>
          </a:bodyPr>
          <a:lstStyle>
            <a:lvl1pPr algn="r" defTabSz="942142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5ADCEEB5-844B-4C42-A939-67D0BB9218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0749" cy="467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867" tIns="46933" rIns="93867" bIns="46933" numCol="1" anchor="t" anchorCtr="0" compatLnSpc="1">
            <a:prstTxWarp prst="textNoShape">
              <a:avLst/>
            </a:prstTxWarp>
          </a:bodyPr>
          <a:lstStyle>
            <a:lvl1pPr defTabSz="942142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9176" y="0"/>
            <a:ext cx="3040749" cy="467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867" tIns="46933" rIns="93867" bIns="46933" numCol="1" anchor="t" anchorCtr="0" compatLnSpc="1">
            <a:prstTxWarp prst="textNoShape">
              <a:avLst/>
            </a:prstTxWarp>
          </a:bodyPr>
          <a:lstStyle>
            <a:lvl1pPr algn="r" defTabSz="942142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5863" y="695325"/>
            <a:ext cx="4651375" cy="34893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381" y="4420623"/>
            <a:ext cx="5149164" cy="4189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867" tIns="46933" rIns="93867" bIns="469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8167"/>
            <a:ext cx="3040749" cy="467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867" tIns="46933" rIns="93867" bIns="46933" numCol="1" anchor="b" anchorCtr="0" compatLnSpc="1">
            <a:prstTxWarp prst="textNoShape">
              <a:avLst/>
            </a:prstTxWarp>
          </a:bodyPr>
          <a:lstStyle>
            <a:lvl1pPr defTabSz="942142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9176" y="8838167"/>
            <a:ext cx="3040749" cy="467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867" tIns="46933" rIns="93867" bIns="46933" numCol="1" anchor="b" anchorCtr="0" compatLnSpc="1">
            <a:prstTxWarp prst="textNoShape">
              <a:avLst/>
            </a:prstTxWarp>
          </a:bodyPr>
          <a:lstStyle>
            <a:lvl1pPr algn="r" defTabSz="942142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8BA22495-CD43-4D35-AE9B-980397874B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A22495-CD43-4D35-AE9B-980397874B83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F03B084-1679-456B-8D36-27DB7E1DAB19}" type="slidenum">
              <a:rPr lang="zh-TW" altLang="en-US" sz="1200">
                <a:solidFill>
                  <a:prstClr val="black"/>
                </a:solidFill>
                <a:latin typeface="Arial" charset="0"/>
                <a:ea typeface="新細明體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zh-TW" sz="1200" dirty="0">
              <a:solidFill>
                <a:prstClr val="black"/>
              </a:solidFill>
              <a:latin typeface="Arial" charset="0"/>
              <a:ea typeface="新細明體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A22495-CD43-4D35-AE9B-980397874B8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87044" name="Slide Number Placeholder 3"/>
          <p:cNvSpPr txBox="1">
            <a:spLocks noGrp="1"/>
          </p:cNvSpPr>
          <p:nvPr/>
        </p:nvSpPr>
        <p:spPr bwMode="auto">
          <a:xfrm>
            <a:off x="3976129" y="8839706"/>
            <a:ext cx="3042273" cy="464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276" tIns="46638" rIns="93276" bIns="46638" anchor="b"/>
          <a:lstStyle/>
          <a:p>
            <a:pPr algn="r" defTabSz="932950" rtl="0" fontAlgn="base">
              <a:spcBef>
                <a:spcPct val="0"/>
              </a:spcBef>
              <a:spcAft>
                <a:spcPct val="0"/>
              </a:spcAft>
            </a:pPr>
            <a:fld id="{30E1A810-0162-47C2-BE2B-A607A69EA818}" type="slidenum">
              <a:rPr lang="zh-TW" altLang="en-US" sz="1400" kern="1200">
                <a:solidFill>
                  <a:srgbClr val="000000"/>
                </a:solidFill>
                <a:latin typeface="Arial" pitchFamily="34" charset="0"/>
                <a:cs typeface="新細明體"/>
              </a:rPr>
              <a:pPr algn="r" defTabSz="932950" rtl="0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zh-TW" sz="1400" kern="1200" dirty="0">
              <a:solidFill>
                <a:srgbClr val="000000"/>
              </a:solidFill>
              <a:latin typeface="Arial" pitchFamily="34" charset="0"/>
              <a:cs typeface="新細明體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87044" name="Slide Number Placeholder 3"/>
          <p:cNvSpPr txBox="1">
            <a:spLocks noGrp="1"/>
          </p:cNvSpPr>
          <p:nvPr/>
        </p:nvSpPr>
        <p:spPr bwMode="auto">
          <a:xfrm>
            <a:off x="3976129" y="8839706"/>
            <a:ext cx="3042273" cy="464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276" tIns="46638" rIns="93276" bIns="46638" anchor="b"/>
          <a:lstStyle/>
          <a:p>
            <a:pPr algn="r" defTabSz="932950" rtl="0" fontAlgn="base">
              <a:spcBef>
                <a:spcPct val="0"/>
              </a:spcBef>
              <a:spcAft>
                <a:spcPct val="0"/>
              </a:spcAft>
            </a:pPr>
            <a:fld id="{30E1A810-0162-47C2-BE2B-A607A69EA818}" type="slidenum">
              <a:rPr lang="zh-TW" altLang="en-US" sz="1400" kern="1200">
                <a:solidFill>
                  <a:srgbClr val="000000"/>
                </a:solidFill>
                <a:latin typeface="Arial" pitchFamily="34" charset="0"/>
                <a:cs typeface="新細明體"/>
              </a:rPr>
              <a:pPr algn="r" defTabSz="932950" rtl="0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zh-TW" sz="1400" kern="1200" dirty="0">
              <a:solidFill>
                <a:srgbClr val="000000"/>
              </a:solidFill>
              <a:latin typeface="Arial" pitchFamily="34" charset="0"/>
              <a:cs typeface="新細明體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7663668-FF8C-4E41-B49A-2925BED1FF40}" type="slidenum">
              <a:rPr lang="zh-TW" altLang="en-US" sz="1200">
                <a:solidFill>
                  <a:prstClr val="black"/>
                </a:solidFill>
                <a:latin typeface="Arial" charset="0"/>
                <a:ea typeface="新細明體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zh-TW" sz="1200" dirty="0">
              <a:solidFill>
                <a:prstClr val="black"/>
              </a:solidFill>
              <a:latin typeface="Arial" charset="0"/>
              <a:ea typeface="新細明體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8E00283-EDB7-4589-B78E-9902E118A248}" type="slidenum">
              <a:rPr lang="en-US" sz="1200">
                <a:solidFill>
                  <a:srgbClr val="000000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698500"/>
            <a:ext cx="4651375" cy="3489325"/>
          </a:xfrm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dirty="0" smtClean="0"/>
              <a:t>Comment:</a:t>
            </a:r>
            <a:r>
              <a:rPr lang="en-US" altLang="zh-CN" baseline="0" dirty="0" smtClean="0"/>
              <a:t>  This is an important slide, but needs to be improved.  Consider to use animations to highlight the key features &amp; differences</a:t>
            </a:r>
            <a:endParaRPr lang="zh-CN" altLang="zh-CN" dirty="0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7884" indent="-29149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5976" indent="-23319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2366" indent="-23319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8757" indent="-23319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5148" indent="-2331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31538" indent="-2331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7928" indent="-2331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64318" indent="-2331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rtl="0" eaLnBrk="1" fontAlgn="base" hangingPunct="1">
              <a:spcBef>
                <a:spcPct val="0"/>
              </a:spcBef>
              <a:spcAft>
                <a:spcPct val="0"/>
              </a:spcAft>
            </a:pPr>
            <a:fld id="{5FA5E13A-8290-41C7-B236-9153BC6CED59}" type="slidenum">
              <a:rPr lang="zh-CN" altLang="en-US" sz="1300" kern="1200" smtClean="0">
                <a:solidFill>
                  <a:prstClr val="black"/>
                </a:solidFill>
                <a:ea typeface="宋体"/>
                <a:cs typeface="+mn-cs"/>
              </a:rPr>
              <a:pPr algn="r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zh-CN" altLang="en-US" sz="1300" kern="1200" dirty="0" smtClean="0">
              <a:solidFill>
                <a:prstClr val="black"/>
              </a:solidFill>
              <a:ea typeface="宋体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66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1A46115-BB86-435B-8D3C-29494784D6D2}" type="slidenum">
              <a:rPr lang="en-US" sz="1200">
                <a:solidFill>
                  <a:srgbClr val="000000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D63C40E-784F-4443-9A71-22A5A525DC47}" type="slidenum">
              <a:rPr lang="en-US" sz="1200" kern="120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200" kern="1200" dirty="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A22495-CD43-4D35-AE9B-980397874B83}" type="slidenum">
              <a:rPr lang="en-US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BA22495-CD43-4D35-AE9B-980397874B83}" type="slidenum">
              <a:rPr lang="en-US" sz="1200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sz="1200" dirty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dirty="0" smtClean="0"/>
              <a:t>Comment:</a:t>
            </a:r>
            <a:r>
              <a:rPr lang="en-US" altLang="zh-CN" baseline="0" dirty="0" smtClean="0"/>
              <a:t>  This is an important slide, but needs to be improved.  Consider to use animations to highlight the key features &amp; differences</a:t>
            </a:r>
            <a:endParaRPr lang="zh-CN" altLang="zh-CN" dirty="0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7884" indent="-29149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5976" indent="-23319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2366" indent="-23319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8757" indent="-23319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5148" indent="-2331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31538" indent="-2331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7928" indent="-2331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64318" indent="-2331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rtl="0" eaLnBrk="1" fontAlgn="base" hangingPunct="1">
              <a:spcBef>
                <a:spcPct val="0"/>
              </a:spcBef>
              <a:spcAft>
                <a:spcPct val="0"/>
              </a:spcAft>
            </a:pPr>
            <a:fld id="{5FA5E13A-8290-41C7-B236-9153BC6CED59}" type="slidenum">
              <a:rPr lang="zh-CN" altLang="en-US" sz="1300" smtClean="0">
                <a:solidFill>
                  <a:prstClr val="black"/>
                </a:solidFill>
                <a:ea typeface="宋体"/>
              </a:rPr>
              <a:pPr algn="r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zh-CN" altLang="en-US" sz="1300" dirty="0" smtClean="0">
              <a:solidFill>
                <a:prstClr val="black"/>
              </a:solidFill>
              <a:ea typeface="宋体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dirty="0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7958" indent="-291522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6089" indent="-23321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2524" indent="-23321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8959" indent="-23321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5395" indent="-2332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31830" indent="-2332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8266" indent="-2332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64701" indent="-2332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rtl="0" eaLnBrk="1" fontAlgn="base" hangingPunct="1">
              <a:spcBef>
                <a:spcPct val="0"/>
              </a:spcBef>
              <a:spcAft>
                <a:spcPct val="0"/>
              </a:spcAft>
            </a:pPr>
            <a:fld id="{FE0D3AC7-11F4-4D6D-A8EC-0EA70B1C9FC4}" type="slidenum">
              <a:rPr lang="zh-CN" altLang="en-US" sz="1200" smtClean="0">
                <a:solidFill>
                  <a:prstClr val="black"/>
                </a:solidFill>
                <a:ea typeface="宋体"/>
              </a:rPr>
              <a:pPr algn="r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zh-CN" altLang="en-US" sz="1200" dirty="0" smtClean="0">
              <a:solidFill>
                <a:prstClr val="black"/>
              </a:solidFill>
              <a:ea typeface="宋体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dirty="0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7958" indent="-291522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6089" indent="-23321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2524" indent="-23321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8959" indent="-23321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5395" indent="-2332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31830" indent="-2332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8266" indent="-2332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64701" indent="-2332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rtl="0" eaLnBrk="1" fontAlgn="base" hangingPunct="1">
              <a:spcBef>
                <a:spcPct val="0"/>
              </a:spcBef>
              <a:spcAft>
                <a:spcPct val="0"/>
              </a:spcAft>
            </a:pPr>
            <a:fld id="{A3141036-2A27-4821-AB2A-52DD3211C4FF}" type="slidenum">
              <a:rPr lang="zh-CN" altLang="en-US" sz="1200" smtClean="0">
                <a:solidFill>
                  <a:prstClr val="black"/>
                </a:solidFill>
                <a:ea typeface="宋体"/>
              </a:rPr>
              <a:pPr algn="r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zh-CN" altLang="en-US" sz="1200" dirty="0" smtClean="0">
              <a:solidFill>
                <a:prstClr val="black"/>
              </a:solidFill>
              <a:ea typeface="宋体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A22495-CD43-4D35-AE9B-980397874B83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dirty="0" smtClean="0"/>
              <a:t>Comment:</a:t>
            </a:r>
            <a:r>
              <a:rPr lang="en-US" altLang="zh-CN" baseline="0" dirty="0" smtClean="0"/>
              <a:t>  This is an important slide, but needs to be improved.  Consider to use animations to highlight the key features &amp; differences</a:t>
            </a:r>
            <a:endParaRPr lang="zh-CN" altLang="zh-CN" dirty="0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7884" indent="-29149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5976" indent="-23319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2366" indent="-23319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8757" indent="-23319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5148" indent="-2331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31538" indent="-2331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7928" indent="-2331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64318" indent="-2331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rtl="0" eaLnBrk="1" fontAlgn="base" hangingPunct="1">
              <a:spcBef>
                <a:spcPct val="0"/>
              </a:spcBef>
              <a:spcAft>
                <a:spcPct val="0"/>
              </a:spcAft>
            </a:pPr>
            <a:fld id="{5FA5E13A-8290-41C7-B236-9153BC6CED59}" type="slidenum">
              <a:rPr lang="zh-CN" altLang="en-US" sz="1300" kern="1200" smtClean="0">
                <a:solidFill>
                  <a:prstClr val="black"/>
                </a:solidFill>
                <a:ea typeface="宋体"/>
                <a:cs typeface="+mn-cs"/>
              </a:rPr>
              <a:pPr algn="r" rtl="0" eaLnBrk="1" fontAlgn="base" hangingPunct="1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zh-CN" altLang="en-US" sz="1300" kern="1200" dirty="0" smtClean="0">
              <a:solidFill>
                <a:prstClr val="black"/>
              </a:solidFill>
              <a:ea typeface="宋体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1375" cy="3489325"/>
          </a:xfrm>
          <a:ln/>
        </p:spPr>
      </p:sp>
      <p:sp>
        <p:nvSpPr>
          <p:cNvPr id="331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381" y="4420623"/>
            <a:ext cx="5149164" cy="4186743"/>
          </a:xfrm>
          <a:noFill/>
          <a:ln/>
        </p:spPr>
        <p:txBody>
          <a:bodyPr lIns="93855" tIns="46927" rIns="93855" bIns="46927"/>
          <a:lstStyle/>
          <a:p>
            <a:endParaRPr lang="zh-TW" alt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6913"/>
            <a:ext cx="4654550" cy="3490912"/>
          </a:xfrm>
          <a:ln/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905" y="4420623"/>
            <a:ext cx="5146117" cy="4188282"/>
          </a:xfrm>
          <a:noFill/>
          <a:ln/>
        </p:spPr>
        <p:txBody>
          <a:bodyPr lIns="93856" tIns="46928" rIns="93856" bIns="46928"/>
          <a:lstStyle/>
          <a:p>
            <a:pPr marL="219068" indent="-219068">
              <a:spcBef>
                <a:spcPct val="0"/>
              </a:spcBef>
            </a:pPr>
            <a:endParaRPr lang="zh-TW" altLang="en-US" sz="2300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BCBA0A7-26EF-42F8-B77E-AAC17BFFE192}" type="slidenum">
              <a:rPr lang="en-US" sz="1200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200" i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6913"/>
            <a:ext cx="4654550" cy="3490912"/>
          </a:xfrm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905" y="4420623"/>
            <a:ext cx="5146117" cy="4188282"/>
          </a:xfrm>
          <a:noFill/>
          <a:ln/>
        </p:spPr>
        <p:txBody>
          <a:bodyPr/>
          <a:lstStyle/>
          <a:p>
            <a:pPr eaLnBrk="1" hangingPunct="1"/>
            <a:r>
              <a:rPr lang="en-US" smtClean="0"/>
              <a:t> In December of this year, EPA will celebrate a major milestone, its 40</a:t>
            </a:r>
            <a:r>
              <a:rPr lang="en-US" baseline="30000" smtClean="0"/>
              <a:t>th</a:t>
            </a:r>
            <a:r>
              <a:rPr lang="en-US" smtClean="0"/>
              <a:t> anniversary as an Agency and also the 40</a:t>
            </a:r>
            <a:r>
              <a:rPr lang="en-US" baseline="30000" smtClean="0"/>
              <a:t>th</a:t>
            </a:r>
            <a:r>
              <a:rPr lang="en-US" smtClean="0"/>
              <a:t> anniversary of the US Clean Air Act, our primary law for air quality management.   </a:t>
            </a:r>
          </a:p>
          <a:p>
            <a:pPr eaLnBrk="1" hangingPunct="1"/>
            <a:r>
              <a:rPr lang="en-US" smtClean="0"/>
              <a:t> </a:t>
            </a:r>
          </a:p>
          <a:p>
            <a:pPr eaLnBrk="1" hangingPunct="1"/>
            <a:r>
              <a:rPr lang="en-US" smtClean="0"/>
              <a:t>EPA compared environmental conditions with and without the U.S. Clean Air Act and associated federal, State and local rules between 1970 and 1990:</a:t>
            </a:r>
          </a:p>
          <a:p>
            <a:pPr lvl="1" eaLnBrk="1" hangingPunct="1"/>
            <a:r>
              <a:rPr lang="en-US" smtClean="0"/>
              <a:t>The economic value of the public health and environmental benefits that Americans have enjoyed from the Clean Air Act of 1970 were estimated to exceed their costs by a margin of 42 to 1.</a:t>
            </a:r>
          </a:p>
          <a:p>
            <a:pPr eaLnBrk="1" hangingPunct="1"/>
            <a:r>
              <a:rPr lang="en-US" smtClean="0"/>
              <a:t> </a:t>
            </a:r>
          </a:p>
          <a:p>
            <a:pPr eaLnBrk="1" hangingPunct="1"/>
            <a:r>
              <a:rPr lang="en-US" smtClean="0"/>
              <a:t>A second comparison study of the period 1990-2010, when more expensive programs were necessary to get additional air quality improvements: </a:t>
            </a:r>
          </a:p>
          <a:p>
            <a:pPr lvl="1" eaLnBrk="1" hangingPunct="1"/>
            <a:r>
              <a:rPr lang="en-US" smtClean="0"/>
              <a:t>EPA estimated that by 2010 the benefits of these Clean Air Act amendment programs would exceed their costs by a margin of 4 to 1. </a:t>
            </a:r>
          </a:p>
          <a:p>
            <a:pPr eaLnBrk="1" hangingPunct="1"/>
            <a:r>
              <a:rPr lang="en-US" smtClean="0"/>
              <a:t> </a:t>
            </a:r>
          </a:p>
          <a:p>
            <a:pPr eaLnBrk="1" hangingPunct="1"/>
            <a:r>
              <a:rPr lang="en-US" smtClean="0"/>
              <a:t>These studies show that the CAA, its amendments and associated programs are preventing:</a:t>
            </a:r>
          </a:p>
          <a:p>
            <a:pPr lvl="1" eaLnBrk="1" hangingPunct="1"/>
            <a:r>
              <a:rPr lang="en-US" smtClean="0"/>
              <a:t>hundreds of thousands of premature deaths related to air pollution</a:t>
            </a:r>
          </a:p>
          <a:p>
            <a:pPr lvl="1" eaLnBrk="1" hangingPunct="1"/>
            <a:r>
              <a:rPr lang="en-US" smtClean="0"/>
              <a:t>millions of cases of respiratory illness </a:t>
            </a:r>
          </a:p>
          <a:p>
            <a:pPr lvl="1" eaLnBrk="1" hangingPunct="1"/>
            <a:r>
              <a:rPr lang="en-US" smtClean="0"/>
              <a:t>wide range of other human health, human welfare, and ecological effects.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19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11972" name="Slide Number Placeholder 3"/>
          <p:cNvSpPr txBox="1">
            <a:spLocks noGrp="1"/>
          </p:cNvSpPr>
          <p:nvPr/>
        </p:nvSpPr>
        <p:spPr bwMode="auto">
          <a:xfrm>
            <a:off x="3976129" y="8839706"/>
            <a:ext cx="3042273" cy="464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276" tIns="46638" rIns="93276" bIns="46638" anchor="b"/>
          <a:lstStyle/>
          <a:p>
            <a:pPr algn="r" defTabSz="932950"/>
            <a:fld id="{1509CE4A-F955-45F5-A8B9-620F35AFEB01}" type="slidenum">
              <a:rPr lang="zh-TW" altLang="en-US" sz="1400">
                <a:solidFill>
                  <a:prstClr val="black"/>
                </a:solidFill>
                <a:latin typeface="Arial" charset="0"/>
                <a:ea typeface="新細明體"/>
              </a:rPr>
              <a:pPr algn="r" defTabSz="932950"/>
              <a:t>28</a:t>
            </a:fld>
            <a:endParaRPr lang="en-US" altLang="zh-TW" sz="1400" dirty="0">
              <a:solidFill>
                <a:prstClr val="black"/>
              </a:solidFill>
              <a:latin typeface="Arial" charset="0"/>
              <a:ea typeface="新細明體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A22495-CD43-4D35-AE9B-980397874B8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B5E75C-CF21-4812-B3B2-A1F477FF8A26}" type="slidenum">
              <a:rPr lang="en-US"/>
              <a:pPr/>
              <a:t>4</a:t>
            </a:fld>
            <a:endParaRPr lang="en-US"/>
          </a:p>
        </p:txBody>
      </p:sp>
      <p:sp>
        <p:nvSpPr>
          <p:cNvPr id="366594" name="Rectangle 7"/>
          <p:cNvSpPr txBox="1">
            <a:spLocks noGrp="1" noChangeArrowheads="1"/>
          </p:cNvSpPr>
          <p:nvPr/>
        </p:nvSpPr>
        <p:spPr bwMode="auto">
          <a:xfrm>
            <a:off x="3979176" y="8838167"/>
            <a:ext cx="3040749" cy="467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867" tIns="46933" rIns="93867" bIns="46933" anchor="b"/>
          <a:lstStyle/>
          <a:p>
            <a:pPr algn="r" defTabSz="942142"/>
            <a:fld id="{210DA7AE-4E01-47A3-88B0-2DE19B05C7A9}" type="slidenum">
              <a:rPr lang="en-US" altLang="zh-CN" sz="1400">
                <a:solidFill>
                  <a:srgbClr val="000000"/>
                </a:solidFill>
              </a:rPr>
              <a:pPr algn="r" defTabSz="942142"/>
              <a:t>4</a:t>
            </a:fld>
            <a:endParaRPr lang="en-US" altLang="zh-CN" sz="1400" dirty="0">
              <a:solidFill>
                <a:srgbClr val="000000"/>
              </a:solidFill>
            </a:endParaRPr>
          </a:p>
        </p:txBody>
      </p:sp>
      <p:sp>
        <p:nvSpPr>
          <p:cNvPr id="366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695325"/>
            <a:ext cx="4651375" cy="3489325"/>
          </a:xfrm>
          <a:ln/>
        </p:spPr>
      </p:sp>
      <p:sp>
        <p:nvSpPr>
          <p:cNvPr id="3665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381" y="4420623"/>
            <a:ext cx="5149164" cy="4189820"/>
          </a:xfrm>
        </p:spPr>
        <p:txBody>
          <a:bodyPr lIns="93867" tIns="46933" rIns="93867" bIns="4693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A0D2CE-B68B-4B34-8345-FB42D3BD5E72}" type="slidenum">
              <a:rPr lang="en-US" smtClean="0"/>
              <a:pPr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C86208C-5C92-4182-92E2-B8F52B3A9ACC}" type="slidenum">
              <a:rPr lang="en-US" sz="1200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364546" name="Rectangle 7"/>
          <p:cNvSpPr txBox="1">
            <a:spLocks noGrp="1" noChangeArrowheads="1"/>
          </p:cNvSpPr>
          <p:nvPr/>
        </p:nvSpPr>
        <p:spPr bwMode="auto">
          <a:xfrm>
            <a:off x="3979176" y="8838167"/>
            <a:ext cx="3040749" cy="467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867" tIns="46933" rIns="93867" bIns="46933" anchor="b"/>
          <a:lstStyle/>
          <a:p>
            <a:pPr algn="r" defTabSz="942142"/>
            <a:fld id="{94A78C67-C607-42BC-BF78-D0D0E05C8654}" type="slidenum">
              <a:rPr lang="en-US" altLang="zh-CN" sz="1400">
                <a:solidFill>
                  <a:srgbClr val="000000"/>
                </a:solidFill>
                <a:ea typeface="宋体"/>
              </a:rPr>
              <a:pPr algn="r" defTabSz="942142"/>
              <a:t>6</a:t>
            </a:fld>
            <a:endParaRPr lang="en-US" altLang="zh-CN" sz="1400" dirty="0">
              <a:solidFill>
                <a:srgbClr val="000000"/>
              </a:solidFill>
              <a:ea typeface="宋体"/>
            </a:endParaRPr>
          </a:p>
        </p:txBody>
      </p:sp>
      <p:sp>
        <p:nvSpPr>
          <p:cNvPr id="364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695325"/>
            <a:ext cx="4651375" cy="3489325"/>
          </a:xfrm>
          <a:ln/>
        </p:spPr>
      </p:sp>
      <p:sp>
        <p:nvSpPr>
          <p:cNvPr id="3645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381" y="4420623"/>
            <a:ext cx="5149164" cy="4189820"/>
          </a:xfrm>
        </p:spPr>
        <p:txBody>
          <a:bodyPr lIns="93867" tIns="46933" rIns="93867" bIns="4693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A22495-CD43-4D35-AE9B-980397874B8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439D885-6CB9-426D-80E7-6BBC72E52B95}" type="slidenum">
              <a:rPr lang="zh-TW" altLang="en-US" sz="1200" kern="1200">
                <a:solidFill>
                  <a:prstClr val="black"/>
                </a:solidFill>
                <a:latin typeface="Arial" pitchFamily="34" charset="0"/>
                <a:cs typeface="新細明體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zh-TW" sz="1200" kern="1200">
              <a:solidFill>
                <a:prstClr val="black"/>
              </a:solidFill>
              <a:latin typeface="Arial" pitchFamily="34" charset="0"/>
              <a:cs typeface="新細明體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6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16068" name="Slide Number Placeholder 3"/>
          <p:cNvSpPr txBox="1">
            <a:spLocks noGrp="1"/>
          </p:cNvSpPr>
          <p:nvPr/>
        </p:nvSpPr>
        <p:spPr bwMode="auto">
          <a:xfrm>
            <a:off x="3976129" y="8839706"/>
            <a:ext cx="3042273" cy="464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276" tIns="46638" rIns="93276" bIns="46638" anchor="b"/>
          <a:lstStyle/>
          <a:p>
            <a:pPr algn="r" defTabSz="932950"/>
            <a:fld id="{29F1BBA4-8625-452F-85E6-D4A763466796}" type="slidenum">
              <a:rPr lang="zh-TW" altLang="en-US" sz="1400">
                <a:solidFill>
                  <a:prstClr val="black"/>
                </a:solidFill>
                <a:latin typeface="Arial" charset="0"/>
                <a:ea typeface="新細明體"/>
              </a:rPr>
              <a:pPr algn="r" defTabSz="932950"/>
              <a:t>9</a:t>
            </a:fld>
            <a:endParaRPr lang="en-US" altLang="zh-TW" sz="1400" dirty="0">
              <a:solidFill>
                <a:prstClr val="black"/>
              </a:solidFill>
              <a:latin typeface="Arial" charset="0"/>
              <a:ea typeface="新細明體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7.png"/><Relationship Id="rId7" Type="http://schemas.openxmlformats.org/officeDocument/2006/relationships/image" Target="../media/image13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2.png"/><Relationship Id="rId11" Type="http://schemas.openxmlformats.org/officeDocument/2006/relationships/image" Target="../media/image25.png"/><Relationship Id="rId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28.png"/><Relationship Id="rId9" Type="http://schemas.openxmlformats.org/officeDocument/2006/relationships/image" Target="../media/image15.png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527604-A385-4982-90D8-2134C76F006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55C36-7DDA-4C0E-A701-A66A92BA727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200" kern="1200">
              <a:solidFill>
                <a:srgbClr val="000000"/>
              </a:solidFill>
              <a:latin typeface="Garamond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200" kern="1200">
              <a:solidFill>
                <a:srgbClr val="000000"/>
              </a:solidFill>
              <a:latin typeface="Garamond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F6BC82F-6726-4040-9622-921784A12E88}" type="slidenum">
              <a:rPr lang="en-US" altLang="en-US" sz="1200" kern="1200">
                <a:solidFill>
                  <a:srgbClr val="000000"/>
                </a:solidFill>
                <a:latin typeface="Garamond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200" kern="1200">
              <a:solidFill>
                <a:srgbClr val="000000"/>
              </a:solidFill>
              <a:latin typeface="Garamond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altLang="zh-CN" sz="1200" kern="1200">
              <a:solidFill>
                <a:srgbClr val="898989"/>
              </a:solidFill>
              <a:latin typeface="Calibri" pitchFamily="34" charset="0"/>
              <a:ea typeface="SimSu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zh-CN" altLang="en-US" sz="1200" kern="1200">
              <a:solidFill>
                <a:srgbClr val="898989"/>
              </a:solidFill>
              <a:latin typeface="Calibri" pitchFamily="34" charset="0"/>
              <a:ea typeface="SimSu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0D322B6-D745-4D9A-8FEA-6B442494A852}" type="slidenum">
              <a:rPr lang="zh-CN" altLang="en-US" sz="1200" kern="1200">
                <a:solidFill>
                  <a:srgbClr val="898989"/>
                </a:solidFill>
                <a:latin typeface="Calibri" pitchFamily="34" charset="0"/>
                <a:ea typeface="SimSun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200" kern="1200">
              <a:solidFill>
                <a:srgbClr val="898989"/>
              </a:solidFill>
              <a:latin typeface="Calibri" pitchFamily="34" charset="0"/>
              <a:ea typeface="SimSun"/>
              <a:cs typeface="+mn-cs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altLang="zh-CN" sz="1200" kern="1200">
              <a:solidFill>
                <a:srgbClr val="898989"/>
              </a:solidFill>
              <a:latin typeface="Calibri" pitchFamily="34" charset="0"/>
              <a:ea typeface="SimSu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zh-CN" altLang="en-US" sz="1200" kern="1200">
              <a:solidFill>
                <a:srgbClr val="898989"/>
              </a:solidFill>
              <a:latin typeface="Calibri" pitchFamily="34" charset="0"/>
              <a:ea typeface="SimSu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6B2F26F-5A54-4F16-A8BB-C0236D76FC9E}" type="slidenum">
              <a:rPr lang="zh-CN" altLang="en-US" sz="1200" kern="1200">
                <a:solidFill>
                  <a:srgbClr val="898989"/>
                </a:solidFill>
                <a:latin typeface="Calibri" pitchFamily="34" charset="0"/>
                <a:ea typeface="SimSun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200" kern="1200">
              <a:solidFill>
                <a:srgbClr val="898989"/>
              </a:solidFill>
              <a:latin typeface="Calibri" pitchFamily="34" charset="0"/>
              <a:ea typeface="SimSun"/>
              <a:cs typeface="+mn-cs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altLang="zh-CN" sz="1200" kern="1200">
              <a:solidFill>
                <a:srgbClr val="898989"/>
              </a:solidFill>
              <a:latin typeface="Calibri" pitchFamily="34" charset="0"/>
              <a:ea typeface="SimSu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zh-CN" altLang="en-US" sz="1200" kern="1200">
              <a:solidFill>
                <a:srgbClr val="898989"/>
              </a:solidFill>
              <a:latin typeface="Calibri" pitchFamily="34" charset="0"/>
              <a:ea typeface="SimSu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7497B40-8D02-4E8F-88C2-41C3C0DEE23B}" type="slidenum">
              <a:rPr lang="zh-CN" altLang="en-US" sz="1200" kern="1200">
                <a:solidFill>
                  <a:srgbClr val="898989"/>
                </a:solidFill>
                <a:latin typeface="Calibri" pitchFamily="34" charset="0"/>
                <a:ea typeface="SimSun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200" kern="1200">
              <a:solidFill>
                <a:srgbClr val="898989"/>
              </a:solidFill>
              <a:latin typeface="Calibri" pitchFamily="34" charset="0"/>
              <a:ea typeface="SimSun"/>
              <a:cs typeface="+mn-cs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altLang="zh-CN" sz="1200" kern="1200">
              <a:solidFill>
                <a:srgbClr val="898989"/>
              </a:solidFill>
              <a:latin typeface="Calibri" pitchFamily="34" charset="0"/>
              <a:ea typeface="SimSun"/>
              <a:cs typeface="+mn-cs"/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zh-CN" altLang="en-US" sz="1200" kern="1200">
              <a:solidFill>
                <a:srgbClr val="898989"/>
              </a:solidFill>
              <a:latin typeface="Calibri" pitchFamily="34" charset="0"/>
              <a:ea typeface="SimSun"/>
              <a:cs typeface="+mn-cs"/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2A55810-0FDD-489F-B6F2-1A7023DF1738}" type="slidenum">
              <a:rPr lang="zh-CN" altLang="en-US" sz="1200" kern="1200">
                <a:solidFill>
                  <a:srgbClr val="898989"/>
                </a:solidFill>
                <a:latin typeface="Calibri" pitchFamily="34" charset="0"/>
                <a:ea typeface="SimSun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200" kern="1200">
              <a:solidFill>
                <a:srgbClr val="898989"/>
              </a:solidFill>
              <a:latin typeface="Calibri" pitchFamily="34" charset="0"/>
              <a:ea typeface="SimSun"/>
              <a:cs typeface="+mn-cs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altLang="zh-CN" sz="1200" kern="1200">
              <a:solidFill>
                <a:srgbClr val="898989"/>
              </a:solidFill>
              <a:latin typeface="Calibri" pitchFamily="34" charset="0"/>
              <a:ea typeface="SimSun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zh-CN" altLang="en-US" sz="1200" kern="1200">
              <a:solidFill>
                <a:srgbClr val="898989"/>
              </a:solidFill>
              <a:latin typeface="Calibri" pitchFamily="34" charset="0"/>
              <a:ea typeface="SimSun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0A9D1E2-E127-457C-9E81-805BF06E63EA}" type="slidenum">
              <a:rPr lang="zh-CN" altLang="en-US" sz="1200" kern="1200">
                <a:solidFill>
                  <a:srgbClr val="898989"/>
                </a:solidFill>
                <a:latin typeface="Calibri" pitchFamily="34" charset="0"/>
                <a:ea typeface="SimSun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200" kern="1200">
              <a:solidFill>
                <a:srgbClr val="898989"/>
              </a:solidFill>
              <a:latin typeface="Calibri" pitchFamily="34" charset="0"/>
              <a:ea typeface="SimSun"/>
              <a:cs typeface="+mn-cs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altLang="zh-CN" sz="1200" kern="1200">
              <a:solidFill>
                <a:srgbClr val="898989"/>
              </a:solidFill>
              <a:latin typeface="Calibri" pitchFamily="34" charset="0"/>
              <a:ea typeface="SimSun"/>
              <a:cs typeface="+mn-cs"/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zh-CN" altLang="en-US" sz="1200" kern="1200">
              <a:solidFill>
                <a:srgbClr val="898989"/>
              </a:solidFill>
              <a:latin typeface="Calibri" pitchFamily="34" charset="0"/>
              <a:ea typeface="SimSun"/>
              <a:cs typeface="+mn-cs"/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11A572E-6EB0-42DD-AF4F-E352FEBDEF6E}" type="slidenum">
              <a:rPr lang="zh-CN" altLang="en-US" sz="1200" kern="1200">
                <a:solidFill>
                  <a:srgbClr val="898989"/>
                </a:solidFill>
                <a:latin typeface="Calibri" pitchFamily="34" charset="0"/>
                <a:ea typeface="SimSun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200" kern="1200">
              <a:solidFill>
                <a:srgbClr val="898989"/>
              </a:solidFill>
              <a:latin typeface="Calibri" pitchFamily="34" charset="0"/>
              <a:ea typeface="SimSun"/>
              <a:cs typeface="+mn-cs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altLang="zh-CN" sz="1200" kern="1200">
              <a:solidFill>
                <a:srgbClr val="898989"/>
              </a:solidFill>
              <a:latin typeface="Calibri" pitchFamily="34" charset="0"/>
              <a:ea typeface="SimSun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zh-CN" altLang="en-US" sz="1200" kern="1200">
              <a:solidFill>
                <a:srgbClr val="898989"/>
              </a:solidFill>
              <a:latin typeface="Calibri" pitchFamily="34" charset="0"/>
              <a:ea typeface="SimSun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4E12ADF-2A1C-4642-BE5F-41B0DC6EC654}" type="slidenum">
              <a:rPr lang="zh-CN" altLang="en-US" sz="1200" kern="1200">
                <a:solidFill>
                  <a:srgbClr val="898989"/>
                </a:solidFill>
                <a:latin typeface="Calibri" pitchFamily="34" charset="0"/>
                <a:ea typeface="SimSun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200" kern="1200">
              <a:solidFill>
                <a:srgbClr val="898989"/>
              </a:solidFill>
              <a:latin typeface="Calibri" pitchFamily="34" charset="0"/>
              <a:ea typeface="SimSun"/>
              <a:cs typeface="+mn-cs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altLang="zh-CN" sz="1200" kern="1200">
              <a:solidFill>
                <a:srgbClr val="898989"/>
              </a:solidFill>
              <a:latin typeface="Calibri" pitchFamily="34" charset="0"/>
              <a:ea typeface="SimSun"/>
              <a:cs typeface="+mn-cs"/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zh-CN" altLang="en-US" sz="1200" kern="1200">
              <a:solidFill>
                <a:srgbClr val="898989"/>
              </a:solidFill>
              <a:latin typeface="Calibri" pitchFamily="34" charset="0"/>
              <a:ea typeface="SimSun"/>
              <a:cs typeface="+mn-cs"/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240BAA3-885F-4E14-950B-75002F04D190}" type="slidenum">
              <a:rPr lang="zh-CN" altLang="en-US" sz="1200" kern="1200">
                <a:solidFill>
                  <a:srgbClr val="898989"/>
                </a:solidFill>
                <a:latin typeface="Calibri" pitchFamily="34" charset="0"/>
                <a:ea typeface="SimSun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200" kern="1200">
              <a:solidFill>
                <a:srgbClr val="898989"/>
              </a:solidFill>
              <a:latin typeface="Calibri" pitchFamily="34" charset="0"/>
              <a:ea typeface="SimSun"/>
              <a:cs typeface="+mn-cs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altLang="zh-CN" sz="1200" kern="1200">
              <a:solidFill>
                <a:srgbClr val="898989"/>
              </a:solidFill>
              <a:latin typeface="Calibri" pitchFamily="34" charset="0"/>
              <a:ea typeface="SimSun"/>
              <a:cs typeface="+mn-cs"/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zh-CN" altLang="en-US" sz="1200" kern="1200">
              <a:solidFill>
                <a:srgbClr val="898989"/>
              </a:solidFill>
              <a:latin typeface="Calibri" pitchFamily="34" charset="0"/>
              <a:ea typeface="SimSun"/>
              <a:cs typeface="+mn-cs"/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A266805-742D-499A-8264-4CBEC94741FE}" type="slidenum">
              <a:rPr lang="zh-CN" altLang="en-US" sz="1200" kern="1200">
                <a:solidFill>
                  <a:srgbClr val="898989"/>
                </a:solidFill>
                <a:latin typeface="Calibri" pitchFamily="34" charset="0"/>
                <a:ea typeface="SimSun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200" kern="1200">
              <a:solidFill>
                <a:srgbClr val="898989"/>
              </a:solidFill>
              <a:latin typeface="Calibri" pitchFamily="34" charset="0"/>
              <a:ea typeface="SimSun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296F37-5CF2-4DB4-B7C8-87C96F4B774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altLang="zh-CN" sz="1200" kern="1200">
              <a:solidFill>
                <a:srgbClr val="898989"/>
              </a:solidFill>
              <a:latin typeface="Calibri" pitchFamily="34" charset="0"/>
              <a:ea typeface="SimSu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zh-CN" altLang="en-US" sz="1200" kern="1200">
              <a:solidFill>
                <a:srgbClr val="898989"/>
              </a:solidFill>
              <a:latin typeface="Calibri" pitchFamily="34" charset="0"/>
              <a:ea typeface="SimSu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3DAFC84-C94A-4F59-BE9C-F05EC7162D89}" type="slidenum">
              <a:rPr lang="zh-CN" altLang="en-US" sz="1200" kern="1200">
                <a:solidFill>
                  <a:srgbClr val="898989"/>
                </a:solidFill>
                <a:latin typeface="Calibri" pitchFamily="34" charset="0"/>
                <a:ea typeface="SimSun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200" kern="1200">
              <a:solidFill>
                <a:srgbClr val="898989"/>
              </a:solidFill>
              <a:latin typeface="Calibri" pitchFamily="34" charset="0"/>
              <a:ea typeface="SimSun"/>
              <a:cs typeface="+mn-cs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altLang="zh-CN" sz="1200" kern="1200">
              <a:solidFill>
                <a:srgbClr val="898989"/>
              </a:solidFill>
              <a:latin typeface="Calibri" pitchFamily="34" charset="0"/>
              <a:ea typeface="SimSu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zh-CN" altLang="en-US" sz="1200" kern="1200">
              <a:solidFill>
                <a:srgbClr val="898989"/>
              </a:solidFill>
              <a:latin typeface="Calibri" pitchFamily="34" charset="0"/>
              <a:ea typeface="SimSu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BBAC7D0-59B2-4ED6-ABC7-5D0B98002243}" type="slidenum">
              <a:rPr lang="zh-CN" altLang="en-US" sz="1200" kern="1200">
                <a:solidFill>
                  <a:srgbClr val="898989"/>
                </a:solidFill>
                <a:latin typeface="Calibri" pitchFamily="34" charset="0"/>
                <a:ea typeface="SimSun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1200" kern="1200">
              <a:solidFill>
                <a:srgbClr val="898989"/>
              </a:solidFill>
              <a:latin typeface="Calibri" pitchFamily="34" charset="0"/>
              <a:ea typeface="SimSun"/>
              <a:cs typeface="+mn-cs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标题幻灯片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7"/>
          <p:cNvSpPr>
            <a:spLocks noChangeArrowheads="1"/>
          </p:cNvSpPr>
          <p:nvPr/>
        </p:nvSpPr>
        <p:spPr bwMode="gray">
          <a:xfrm>
            <a:off x="0" y="0"/>
            <a:ext cx="9144000" cy="18288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kern="1200">
              <a:solidFill>
                <a:srgbClr val="080808"/>
              </a:solidFill>
              <a:latin typeface="Arial" charset="0"/>
              <a:ea typeface="宋体" charset="-122"/>
              <a:cs typeface="+mn-cs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152400" y="381000"/>
            <a:ext cx="6838950" cy="3365500"/>
            <a:chOff x="664" y="1951"/>
            <a:chExt cx="4308" cy="2120"/>
          </a:xfrm>
        </p:grpSpPr>
        <p:sp>
          <p:nvSpPr>
            <p:cNvPr id="6" name="Freeform 16"/>
            <p:cNvSpPr>
              <a:spLocks/>
            </p:cNvSpPr>
            <p:nvPr/>
          </p:nvSpPr>
          <p:spPr bwMode="invGray">
            <a:xfrm>
              <a:off x="743" y="2045"/>
              <a:ext cx="1267" cy="1938"/>
            </a:xfrm>
            <a:custGeom>
              <a:avLst/>
              <a:gdLst>
                <a:gd name="T0" fmla="*/ 21 w 1692"/>
                <a:gd name="T1" fmla="*/ 46 h 2586"/>
                <a:gd name="T2" fmla="*/ 57 w 1692"/>
                <a:gd name="T3" fmla="*/ 37 h 2586"/>
                <a:gd name="T4" fmla="*/ 76 w 1692"/>
                <a:gd name="T5" fmla="*/ 43 h 2586"/>
                <a:gd name="T6" fmla="*/ 73 w 1692"/>
                <a:gd name="T7" fmla="*/ 79 h 2586"/>
                <a:gd name="T8" fmla="*/ 48 w 1692"/>
                <a:gd name="T9" fmla="*/ 103 h 2586"/>
                <a:gd name="T10" fmla="*/ 38 w 1692"/>
                <a:gd name="T11" fmla="*/ 127 h 2586"/>
                <a:gd name="T12" fmla="*/ 50 w 1692"/>
                <a:gd name="T13" fmla="*/ 171 h 2586"/>
                <a:gd name="T14" fmla="*/ 56 w 1692"/>
                <a:gd name="T15" fmla="*/ 170 h 2586"/>
                <a:gd name="T16" fmla="*/ 58 w 1692"/>
                <a:gd name="T17" fmla="*/ 160 h 2586"/>
                <a:gd name="T18" fmla="*/ 85 w 1692"/>
                <a:gd name="T19" fmla="*/ 205 h 2586"/>
                <a:gd name="T20" fmla="*/ 115 w 1692"/>
                <a:gd name="T21" fmla="*/ 212 h 2586"/>
                <a:gd name="T22" fmla="*/ 140 w 1692"/>
                <a:gd name="T23" fmla="*/ 239 h 2586"/>
                <a:gd name="T24" fmla="*/ 151 w 1692"/>
                <a:gd name="T25" fmla="*/ 252 h 2586"/>
                <a:gd name="T26" fmla="*/ 136 w 1692"/>
                <a:gd name="T27" fmla="*/ 285 h 2586"/>
                <a:gd name="T28" fmla="*/ 162 w 1692"/>
                <a:gd name="T29" fmla="*/ 315 h 2586"/>
                <a:gd name="T30" fmla="*/ 182 w 1692"/>
                <a:gd name="T31" fmla="*/ 358 h 2586"/>
                <a:gd name="T32" fmla="*/ 193 w 1692"/>
                <a:gd name="T33" fmla="*/ 409 h 2586"/>
                <a:gd name="T34" fmla="*/ 210 w 1692"/>
                <a:gd name="T35" fmla="*/ 450 h 2586"/>
                <a:gd name="T36" fmla="*/ 225 w 1692"/>
                <a:gd name="T37" fmla="*/ 447 h 2586"/>
                <a:gd name="T38" fmla="*/ 220 w 1692"/>
                <a:gd name="T39" fmla="*/ 424 h 2586"/>
                <a:gd name="T40" fmla="*/ 227 w 1692"/>
                <a:gd name="T41" fmla="*/ 408 h 2586"/>
                <a:gd name="T42" fmla="*/ 241 w 1692"/>
                <a:gd name="T43" fmla="*/ 395 h 2586"/>
                <a:gd name="T44" fmla="*/ 255 w 1692"/>
                <a:gd name="T45" fmla="*/ 368 h 2586"/>
                <a:gd name="T46" fmla="*/ 276 w 1692"/>
                <a:gd name="T47" fmla="*/ 345 h 2586"/>
                <a:gd name="T48" fmla="*/ 286 w 1692"/>
                <a:gd name="T49" fmla="*/ 309 h 2586"/>
                <a:gd name="T50" fmla="*/ 273 w 1692"/>
                <a:gd name="T51" fmla="*/ 272 h 2586"/>
                <a:gd name="T52" fmla="*/ 242 w 1692"/>
                <a:gd name="T53" fmla="*/ 250 h 2586"/>
                <a:gd name="T54" fmla="*/ 195 w 1692"/>
                <a:gd name="T55" fmla="*/ 227 h 2586"/>
                <a:gd name="T56" fmla="*/ 171 w 1692"/>
                <a:gd name="T57" fmla="*/ 223 h 2586"/>
                <a:gd name="T58" fmla="*/ 159 w 1692"/>
                <a:gd name="T59" fmla="*/ 225 h 2586"/>
                <a:gd name="T60" fmla="*/ 140 w 1692"/>
                <a:gd name="T61" fmla="*/ 232 h 2586"/>
                <a:gd name="T62" fmla="*/ 133 w 1692"/>
                <a:gd name="T63" fmla="*/ 208 h 2586"/>
                <a:gd name="T64" fmla="*/ 130 w 1692"/>
                <a:gd name="T65" fmla="*/ 188 h 2586"/>
                <a:gd name="T66" fmla="*/ 111 w 1692"/>
                <a:gd name="T67" fmla="*/ 196 h 2586"/>
                <a:gd name="T68" fmla="*/ 100 w 1692"/>
                <a:gd name="T69" fmla="*/ 169 h 2586"/>
                <a:gd name="T70" fmla="*/ 130 w 1692"/>
                <a:gd name="T71" fmla="*/ 162 h 2586"/>
                <a:gd name="T72" fmla="*/ 148 w 1692"/>
                <a:gd name="T73" fmla="*/ 160 h 2586"/>
                <a:gd name="T74" fmla="*/ 158 w 1692"/>
                <a:gd name="T75" fmla="*/ 159 h 2586"/>
                <a:gd name="T76" fmla="*/ 186 w 1692"/>
                <a:gd name="T77" fmla="*/ 133 h 2586"/>
                <a:gd name="T78" fmla="*/ 209 w 1692"/>
                <a:gd name="T79" fmla="*/ 120 h 2586"/>
                <a:gd name="T80" fmla="*/ 225 w 1692"/>
                <a:gd name="T81" fmla="*/ 113 h 2586"/>
                <a:gd name="T82" fmla="*/ 236 w 1692"/>
                <a:gd name="T83" fmla="*/ 95 h 2586"/>
                <a:gd name="T84" fmla="*/ 227 w 1692"/>
                <a:gd name="T85" fmla="*/ 91 h 2586"/>
                <a:gd name="T86" fmla="*/ 269 w 1692"/>
                <a:gd name="T87" fmla="*/ 81 h 2586"/>
                <a:gd name="T88" fmla="*/ 249 w 1692"/>
                <a:gd name="T89" fmla="*/ 61 h 2586"/>
                <a:gd name="T90" fmla="*/ 234 w 1692"/>
                <a:gd name="T91" fmla="*/ 46 h 2586"/>
                <a:gd name="T92" fmla="*/ 216 w 1692"/>
                <a:gd name="T93" fmla="*/ 64 h 2586"/>
                <a:gd name="T94" fmla="*/ 195 w 1692"/>
                <a:gd name="T95" fmla="*/ 79 h 2586"/>
                <a:gd name="T96" fmla="*/ 180 w 1692"/>
                <a:gd name="T97" fmla="*/ 54 h 2586"/>
                <a:gd name="T98" fmla="*/ 213 w 1692"/>
                <a:gd name="T99" fmla="*/ 43 h 2586"/>
                <a:gd name="T100" fmla="*/ 223 w 1692"/>
                <a:gd name="T101" fmla="*/ 34 h 2586"/>
                <a:gd name="T102" fmla="*/ 234 w 1692"/>
                <a:gd name="T103" fmla="*/ 31 h 2586"/>
                <a:gd name="T104" fmla="*/ 227 w 1692"/>
                <a:gd name="T105" fmla="*/ 25 h 2586"/>
                <a:gd name="T106" fmla="*/ 222 w 1692"/>
                <a:gd name="T107" fmla="*/ 21 h 2586"/>
                <a:gd name="T108" fmla="*/ 212 w 1692"/>
                <a:gd name="T109" fmla="*/ 18 h 2586"/>
                <a:gd name="T110" fmla="*/ 195 w 1692"/>
                <a:gd name="T111" fmla="*/ 24 h 2586"/>
                <a:gd name="T112" fmla="*/ 167 w 1692"/>
                <a:gd name="T113" fmla="*/ 21 h 2586"/>
                <a:gd name="T114" fmla="*/ 97 w 1692"/>
                <a:gd name="T115" fmla="*/ 0 h 2586"/>
                <a:gd name="T116" fmla="*/ 61 w 1692"/>
                <a:gd name="T117" fmla="*/ 5 h 2586"/>
                <a:gd name="T118" fmla="*/ 51 w 1692"/>
                <a:gd name="T119" fmla="*/ 18 h 2586"/>
                <a:gd name="T120" fmla="*/ 22 w 1692"/>
                <a:gd name="T121" fmla="*/ 31 h 2586"/>
                <a:gd name="T122" fmla="*/ 22 w 1692"/>
                <a:gd name="T123" fmla="*/ 38 h 2586"/>
                <a:gd name="T124" fmla="*/ 1 w 1692"/>
                <a:gd name="T125" fmla="*/ 44 h 25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692" h="2586">
                  <a:moveTo>
                    <a:pt x="2" y="252"/>
                  </a:moveTo>
                  <a:lnTo>
                    <a:pt x="68" y="264"/>
                  </a:lnTo>
                  <a:lnTo>
                    <a:pt x="116" y="258"/>
                  </a:lnTo>
                  <a:lnTo>
                    <a:pt x="188" y="216"/>
                  </a:lnTo>
                  <a:lnTo>
                    <a:pt x="236" y="210"/>
                  </a:lnTo>
                  <a:lnTo>
                    <a:pt x="320" y="210"/>
                  </a:lnTo>
                  <a:lnTo>
                    <a:pt x="368" y="216"/>
                  </a:lnTo>
                  <a:lnTo>
                    <a:pt x="398" y="246"/>
                  </a:lnTo>
                  <a:lnTo>
                    <a:pt x="434" y="240"/>
                  </a:lnTo>
                  <a:lnTo>
                    <a:pt x="422" y="294"/>
                  </a:lnTo>
                  <a:lnTo>
                    <a:pt x="404" y="354"/>
                  </a:lnTo>
                  <a:lnTo>
                    <a:pt x="416" y="444"/>
                  </a:lnTo>
                  <a:lnTo>
                    <a:pt x="408" y="480"/>
                  </a:lnTo>
                  <a:lnTo>
                    <a:pt x="380" y="474"/>
                  </a:lnTo>
                  <a:lnTo>
                    <a:pt x="272" y="582"/>
                  </a:lnTo>
                  <a:lnTo>
                    <a:pt x="236" y="628"/>
                  </a:lnTo>
                  <a:lnTo>
                    <a:pt x="242" y="672"/>
                  </a:lnTo>
                  <a:lnTo>
                    <a:pt x="218" y="714"/>
                  </a:lnTo>
                  <a:lnTo>
                    <a:pt x="268" y="774"/>
                  </a:lnTo>
                  <a:lnTo>
                    <a:pt x="262" y="844"/>
                  </a:lnTo>
                  <a:lnTo>
                    <a:pt x="284" y="964"/>
                  </a:lnTo>
                  <a:lnTo>
                    <a:pt x="320" y="1010"/>
                  </a:lnTo>
                  <a:lnTo>
                    <a:pt x="324" y="970"/>
                  </a:lnTo>
                  <a:lnTo>
                    <a:pt x="316" y="960"/>
                  </a:lnTo>
                  <a:lnTo>
                    <a:pt x="302" y="834"/>
                  </a:lnTo>
                  <a:lnTo>
                    <a:pt x="326" y="830"/>
                  </a:lnTo>
                  <a:lnTo>
                    <a:pt x="328" y="906"/>
                  </a:lnTo>
                  <a:lnTo>
                    <a:pt x="380" y="996"/>
                  </a:lnTo>
                  <a:lnTo>
                    <a:pt x="368" y="1074"/>
                  </a:lnTo>
                  <a:lnTo>
                    <a:pt x="478" y="1154"/>
                  </a:lnTo>
                  <a:lnTo>
                    <a:pt x="564" y="1164"/>
                  </a:lnTo>
                  <a:lnTo>
                    <a:pt x="612" y="1208"/>
                  </a:lnTo>
                  <a:lnTo>
                    <a:pt x="650" y="1200"/>
                  </a:lnTo>
                  <a:lnTo>
                    <a:pt x="680" y="1224"/>
                  </a:lnTo>
                  <a:lnTo>
                    <a:pt x="698" y="1272"/>
                  </a:lnTo>
                  <a:lnTo>
                    <a:pt x="794" y="1350"/>
                  </a:lnTo>
                  <a:lnTo>
                    <a:pt x="842" y="1308"/>
                  </a:lnTo>
                  <a:lnTo>
                    <a:pt x="848" y="1350"/>
                  </a:lnTo>
                  <a:lnTo>
                    <a:pt x="854" y="1422"/>
                  </a:lnTo>
                  <a:lnTo>
                    <a:pt x="786" y="1490"/>
                  </a:lnTo>
                  <a:lnTo>
                    <a:pt x="788" y="1542"/>
                  </a:lnTo>
                  <a:lnTo>
                    <a:pt x="770" y="1608"/>
                  </a:lnTo>
                  <a:lnTo>
                    <a:pt x="802" y="1634"/>
                  </a:lnTo>
                  <a:lnTo>
                    <a:pt x="848" y="1668"/>
                  </a:lnTo>
                  <a:lnTo>
                    <a:pt x="916" y="1782"/>
                  </a:lnTo>
                  <a:lnTo>
                    <a:pt x="956" y="1800"/>
                  </a:lnTo>
                  <a:lnTo>
                    <a:pt x="1010" y="1848"/>
                  </a:lnTo>
                  <a:lnTo>
                    <a:pt x="1034" y="2022"/>
                  </a:lnTo>
                  <a:lnTo>
                    <a:pt x="1058" y="2178"/>
                  </a:lnTo>
                  <a:lnTo>
                    <a:pt x="1046" y="2244"/>
                  </a:lnTo>
                  <a:lnTo>
                    <a:pt x="1094" y="2310"/>
                  </a:lnTo>
                  <a:lnTo>
                    <a:pt x="1118" y="2364"/>
                  </a:lnTo>
                  <a:lnTo>
                    <a:pt x="1138" y="2458"/>
                  </a:lnTo>
                  <a:lnTo>
                    <a:pt x="1194" y="2540"/>
                  </a:lnTo>
                  <a:lnTo>
                    <a:pt x="1286" y="2586"/>
                  </a:lnTo>
                  <a:lnTo>
                    <a:pt x="1382" y="2574"/>
                  </a:lnTo>
                  <a:lnTo>
                    <a:pt x="1280" y="2520"/>
                  </a:lnTo>
                  <a:lnTo>
                    <a:pt x="1266" y="2472"/>
                  </a:lnTo>
                  <a:lnTo>
                    <a:pt x="1288" y="2428"/>
                  </a:lnTo>
                  <a:lnTo>
                    <a:pt x="1244" y="2394"/>
                  </a:lnTo>
                  <a:lnTo>
                    <a:pt x="1284" y="2334"/>
                  </a:lnTo>
                  <a:lnTo>
                    <a:pt x="1244" y="2300"/>
                  </a:lnTo>
                  <a:lnTo>
                    <a:pt x="1288" y="2306"/>
                  </a:lnTo>
                  <a:lnTo>
                    <a:pt x="1286" y="2244"/>
                  </a:lnTo>
                  <a:lnTo>
                    <a:pt x="1330" y="2268"/>
                  </a:lnTo>
                  <a:lnTo>
                    <a:pt x="1368" y="2228"/>
                  </a:lnTo>
                  <a:lnTo>
                    <a:pt x="1334" y="2160"/>
                  </a:lnTo>
                  <a:lnTo>
                    <a:pt x="1382" y="2184"/>
                  </a:lnTo>
                  <a:lnTo>
                    <a:pt x="1448" y="2076"/>
                  </a:lnTo>
                  <a:lnTo>
                    <a:pt x="1468" y="2052"/>
                  </a:lnTo>
                  <a:lnTo>
                    <a:pt x="1476" y="1982"/>
                  </a:lnTo>
                  <a:lnTo>
                    <a:pt x="1568" y="1950"/>
                  </a:lnTo>
                  <a:lnTo>
                    <a:pt x="1612" y="1880"/>
                  </a:lnTo>
                  <a:lnTo>
                    <a:pt x="1628" y="1830"/>
                  </a:lnTo>
                  <a:lnTo>
                    <a:pt x="1622" y="1746"/>
                  </a:lnTo>
                  <a:lnTo>
                    <a:pt x="1692" y="1644"/>
                  </a:lnTo>
                  <a:lnTo>
                    <a:pt x="1652" y="1578"/>
                  </a:lnTo>
                  <a:lnTo>
                    <a:pt x="1552" y="1538"/>
                  </a:lnTo>
                  <a:lnTo>
                    <a:pt x="1448" y="1500"/>
                  </a:lnTo>
                  <a:lnTo>
                    <a:pt x="1376" y="1494"/>
                  </a:lnTo>
                  <a:lnTo>
                    <a:pt x="1376" y="1410"/>
                  </a:lnTo>
                  <a:lnTo>
                    <a:pt x="1262" y="1356"/>
                  </a:lnTo>
                  <a:lnTo>
                    <a:pt x="1166" y="1272"/>
                  </a:lnTo>
                  <a:lnTo>
                    <a:pt x="1104" y="1280"/>
                  </a:lnTo>
                  <a:lnTo>
                    <a:pt x="1048" y="1276"/>
                  </a:lnTo>
                  <a:lnTo>
                    <a:pt x="1020" y="1244"/>
                  </a:lnTo>
                  <a:lnTo>
                    <a:pt x="974" y="1260"/>
                  </a:lnTo>
                  <a:lnTo>
                    <a:pt x="984" y="1238"/>
                  </a:lnTo>
                  <a:lnTo>
                    <a:pt x="934" y="1268"/>
                  </a:lnTo>
                  <a:lnTo>
                    <a:pt x="904" y="1268"/>
                  </a:lnTo>
                  <a:lnTo>
                    <a:pt x="872" y="1314"/>
                  </a:lnTo>
                  <a:lnTo>
                    <a:pt x="836" y="1272"/>
                  </a:lnTo>
                  <a:lnTo>
                    <a:pt x="794" y="1308"/>
                  </a:lnTo>
                  <a:lnTo>
                    <a:pt x="748" y="1278"/>
                  </a:lnTo>
                  <a:lnTo>
                    <a:pt x="758" y="1242"/>
                  </a:lnTo>
                  <a:lnTo>
                    <a:pt x="758" y="1174"/>
                  </a:lnTo>
                  <a:lnTo>
                    <a:pt x="698" y="1176"/>
                  </a:lnTo>
                  <a:lnTo>
                    <a:pt x="668" y="1140"/>
                  </a:lnTo>
                  <a:lnTo>
                    <a:pt x="736" y="1062"/>
                  </a:lnTo>
                  <a:lnTo>
                    <a:pt x="712" y="1050"/>
                  </a:lnTo>
                  <a:lnTo>
                    <a:pt x="658" y="1062"/>
                  </a:lnTo>
                  <a:lnTo>
                    <a:pt x="632" y="1104"/>
                  </a:lnTo>
                  <a:lnTo>
                    <a:pt x="596" y="1110"/>
                  </a:lnTo>
                  <a:lnTo>
                    <a:pt x="538" y="1066"/>
                  </a:lnTo>
                  <a:lnTo>
                    <a:pt x="568" y="950"/>
                  </a:lnTo>
                  <a:lnTo>
                    <a:pt x="632" y="894"/>
                  </a:lnTo>
                  <a:lnTo>
                    <a:pt x="686" y="894"/>
                  </a:lnTo>
                  <a:lnTo>
                    <a:pt x="740" y="912"/>
                  </a:lnTo>
                  <a:lnTo>
                    <a:pt x="736" y="900"/>
                  </a:lnTo>
                  <a:lnTo>
                    <a:pt x="766" y="868"/>
                  </a:lnTo>
                  <a:lnTo>
                    <a:pt x="842" y="906"/>
                  </a:lnTo>
                  <a:lnTo>
                    <a:pt x="848" y="966"/>
                  </a:lnTo>
                  <a:lnTo>
                    <a:pt x="884" y="984"/>
                  </a:lnTo>
                  <a:lnTo>
                    <a:pt x="896" y="900"/>
                  </a:lnTo>
                  <a:lnTo>
                    <a:pt x="878" y="858"/>
                  </a:lnTo>
                  <a:lnTo>
                    <a:pt x="998" y="806"/>
                  </a:lnTo>
                  <a:lnTo>
                    <a:pt x="1058" y="750"/>
                  </a:lnTo>
                  <a:lnTo>
                    <a:pt x="1100" y="696"/>
                  </a:lnTo>
                  <a:lnTo>
                    <a:pt x="1130" y="672"/>
                  </a:lnTo>
                  <a:lnTo>
                    <a:pt x="1184" y="678"/>
                  </a:lnTo>
                  <a:lnTo>
                    <a:pt x="1190" y="636"/>
                  </a:lnTo>
                  <a:lnTo>
                    <a:pt x="1280" y="588"/>
                  </a:lnTo>
                  <a:lnTo>
                    <a:pt x="1278" y="636"/>
                  </a:lnTo>
                  <a:lnTo>
                    <a:pt x="1360" y="602"/>
                  </a:lnTo>
                  <a:lnTo>
                    <a:pt x="1322" y="570"/>
                  </a:lnTo>
                  <a:lnTo>
                    <a:pt x="1340" y="538"/>
                  </a:lnTo>
                  <a:lnTo>
                    <a:pt x="1320" y="522"/>
                  </a:lnTo>
                  <a:lnTo>
                    <a:pt x="1286" y="546"/>
                  </a:lnTo>
                  <a:lnTo>
                    <a:pt x="1288" y="512"/>
                  </a:lnTo>
                  <a:lnTo>
                    <a:pt x="1400" y="504"/>
                  </a:lnTo>
                  <a:lnTo>
                    <a:pt x="1490" y="480"/>
                  </a:lnTo>
                  <a:lnTo>
                    <a:pt x="1526" y="456"/>
                  </a:lnTo>
                  <a:lnTo>
                    <a:pt x="1484" y="394"/>
                  </a:lnTo>
                  <a:cubicBezTo>
                    <a:pt x="1474" y="370"/>
                    <a:pt x="1479" y="319"/>
                    <a:pt x="1466" y="310"/>
                  </a:cubicBezTo>
                  <a:cubicBezTo>
                    <a:pt x="1456" y="300"/>
                    <a:pt x="1423" y="343"/>
                    <a:pt x="1406" y="342"/>
                  </a:cubicBezTo>
                  <a:lnTo>
                    <a:pt x="1376" y="312"/>
                  </a:lnTo>
                  <a:lnTo>
                    <a:pt x="1376" y="270"/>
                  </a:lnTo>
                  <a:lnTo>
                    <a:pt x="1328" y="264"/>
                  </a:lnTo>
                  <a:lnTo>
                    <a:pt x="1312" y="252"/>
                  </a:lnTo>
                  <a:lnTo>
                    <a:pt x="1256" y="314"/>
                  </a:lnTo>
                  <a:lnTo>
                    <a:pt x="1222" y="364"/>
                  </a:lnTo>
                  <a:lnTo>
                    <a:pt x="1172" y="402"/>
                  </a:lnTo>
                  <a:lnTo>
                    <a:pt x="1136" y="474"/>
                  </a:lnTo>
                  <a:lnTo>
                    <a:pt x="1110" y="444"/>
                  </a:lnTo>
                  <a:lnTo>
                    <a:pt x="1128" y="394"/>
                  </a:lnTo>
                  <a:lnTo>
                    <a:pt x="1038" y="334"/>
                  </a:lnTo>
                  <a:lnTo>
                    <a:pt x="1022" y="304"/>
                  </a:lnTo>
                  <a:lnTo>
                    <a:pt x="1122" y="226"/>
                  </a:lnTo>
                  <a:lnTo>
                    <a:pt x="1184" y="222"/>
                  </a:lnTo>
                  <a:lnTo>
                    <a:pt x="1212" y="240"/>
                  </a:lnTo>
                  <a:lnTo>
                    <a:pt x="1248" y="220"/>
                  </a:lnTo>
                  <a:lnTo>
                    <a:pt x="1300" y="220"/>
                  </a:lnTo>
                  <a:lnTo>
                    <a:pt x="1266" y="198"/>
                  </a:lnTo>
                  <a:lnTo>
                    <a:pt x="1208" y="196"/>
                  </a:lnTo>
                  <a:lnTo>
                    <a:pt x="1250" y="174"/>
                  </a:lnTo>
                  <a:lnTo>
                    <a:pt x="1328" y="172"/>
                  </a:lnTo>
                  <a:lnTo>
                    <a:pt x="1364" y="132"/>
                  </a:lnTo>
                  <a:cubicBezTo>
                    <a:pt x="1346" y="124"/>
                    <a:pt x="1343" y="119"/>
                    <a:pt x="1324" y="122"/>
                  </a:cubicBezTo>
                  <a:cubicBezTo>
                    <a:pt x="1310" y="124"/>
                    <a:pt x="1294" y="132"/>
                    <a:pt x="1286" y="144"/>
                  </a:cubicBezTo>
                  <a:cubicBezTo>
                    <a:pt x="1282" y="149"/>
                    <a:pt x="1274" y="148"/>
                    <a:pt x="1268" y="150"/>
                  </a:cubicBezTo>
                  <a:cubicBezTo>
                    <a:pt x="1266" y="144"/>
                    <a:pt x="1259" y="138"/>
                    <a:pt x="1262" y="132"/>
                  </a:cubicBezTo>
                  <a:cubicBezTo>
                    <a:pt x="1269" y="118"/>
                    <a:pt x="1303" y="134"/>
                    <a:pt x="1262" y="120"/>
                  </a:cubicBezTo>
                  <a:cubicBezTo>
                    <a:pt x="1221" y="134"/>
                    <a:pt x="1252" y="105"/>
                    <a:pt x="1262" y="90"/>
                  </a:cubicBezTo>
                  <a:cubicBezTo>
                    <a:pt x="1260" y="84"/>
                    <a:pt x="1262" y="75"/>
                    <a:pt x="1256" y="72"/>
                  </a:cubicBezTo>
                  <a:cubicBezTo>
                    <a:pt x="1238" y="63"/>
                    <a:pt x="1202" y="102"/>
                    <a:pt x="1202" y="102"/>
                  </a:cubicBezTo>
                  <a:cubicBezTo>
                    <a:pt x="1198" y="108"/>
                    <a:pt x="1186" y="140"/>
                    <a:pt x="1180" y="144"/>
                  </a:cubicBezTo>
                  <a:cubicBezTo>
                    <a:pt x="1169" y="151"/>
                    <a:pt x="1148" y="122"/>
                    <a:pt x="1148" y="122"/>
                  </a:cubicBezTo>
                  <a:cubicBezTo>
                    <a:pt x="1138" y="123"/>
                    <a:pt x="1121" y="137"/>
                    <a:pt x="1106" y="136"/>
                  </a:cubicBezTo>
                  <a:cubicBezTo>
                    <a:pt x="1091" y="135"/>
                    <a:pt x="1074" y="117"/>
                    <a:pt x="1056" y="116"/>
                  </a:cubicBezTo>
                  <a:cubicBezTo>
                    <a:pt x="1038" y="115"/>
                    <a:pt x="1016" y="131"/>
                    <a:pt x="998" y="132"/>
                  </a:cubicBezTo>
                  <a:cubicBezTo>
                    <a:pt x="997" y="132"/>
                    <a:pt x="956" y="125"/>
                    <a:pt x="950" y="120"/>
                  </a:cubicBezTo>
                  <a:cubicBezTo>
                    <a:pt x="918" y="94"/>
                    <a:pt x="960" y="108"/>
                    <a:pt x="920" y="90"/>
                  </a:cubicBezTo>
                  <a:cubicBezTo>
                    <a:pt x="852" y="60"/>
                    <a:pt x="806" y="58"/>
                    <a:pt x="730" y="54"/>
                  </a:cubicBezTo>
                  <a:cubicBezTo>
                    <a:pt x="656" y="39"/>
                    <a:pt x="625" y="15"/>
                    <a:pt x="550" y="0"/>
                  </a:cubicBezTo>
                  <a:cubicBezTo>
                    <a:pt x="510" y="2"/>
                    <a:pt x="486" y="5"/>
                    <a:pt x="446" y="8"/>
                  </a:cubicBezTo>
                  <a:cubicBezTo>
                    <a:pt x="424" y="9"/>
                    <a:pt x="423" y="14"/>
                    <a:pt x="406" y="18"/>
                  </a:cubicBezTo>
                  <a:cubicBezTo>
                    <a:pt x="389" y="22"/>
                    <a:pt x="353" y="24"/>
                    <a:pt x="344" y="32"/>
                  </a:cubicBezTo>
                  <a:cubicBezTo>
                    <a:pt x="346" y="38"/>
                    <a:pt x="354" y="60"/>
                    <a:pt x="350" y="64"/>
                  </a:cubicBezTo>
                  <a:cubicBezTo>
                    <a:pt x="274" y="50"/>
                    <a:pt x="250" y="81"/>
                    <a:pt x="236" y="82"/>
                  </a:cubicBezTo>
                  <a:cubicBezTo>
                    <a:pt x="278" y="110"/>
                    <a:pt x="270" y="72"/>
                    <a:pt x="290" y="102"/>
                  </a:cubicBezTo>
                  <a:cubicBezTo>
                    <a:pt x="234" y="121"/>
                    <a:pt x="178" y="104"/>
                    <a:pt x="128" y="138"/>
                  </a:cubicBezTo>
                  <a:cubicBezTo>
                    <a:pt x="126" y="144"/>
                    <a:pt x="122" y="150"/>
                    <a:pt x="122" y="156"/>
                  </a:cubicBezTo>
                  <a:cubicBezTo>
                    <a:pt x="122" y="162"/>
                    <a:pt x="132" y="170"/>
                    <a:pt x="128" y="174"/>
                  </a:cubicBezTo>
                  <a:cubicBezTo>
                    <a:pt x="126" y="182"/>
                    <a:pt x="109" y="197"/>
                    <a:pt x="112" y="202"/>
                  </a:cubicBezTo>
                  <a:cubicBezTo>
                    <a:pt x="124" y="206"/>
                    <a:pt x="137" y="195"/>
                    <a:pt x="146" y="204"/>
                  </a:cubicBezTo>
                  <a:cubicBezTo>
                    <a:pt x="151" y="209"/>
                    <a:pt x="135" y="213"/>
                    <a:pt x="128" y="216"/>
                  </a:cubicBezTo>
                  <a:cubicBezTo>
                    <a:pt x="116" y="221"/>
                    <a:pt x="104" y="226"/>
                    <a:pt x="92" y="228"/>
                  </a:cubicBezTo>
                  <a:cubicBezTo>
                    <a:pt x="48" y="237"/>
                    <a:pt x="72" y="233"/>
                    <a:pt x="20" y="240"/>
                  </a:cubicBezTo>
                  <a:cubicBezTo>
                    <a:pt x="0" y="247"/>
                    <a:pt x="2" y="240"/>
                    <a:pt x="2" y="252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Freeform 17"/>
            <p:cNvSpPr>
              <a:spLocks/>
            </p:cNvSpPr>
            <p:nvPr/>
          </p:nvSpPr>
          <p:spPr bwMode="invGray">
            <a:xfrm>
              <a:off x="703" y="2230"/>
              <a:ext cx="34" cy="28"/>
            </a:xfrm>
            <a:custGeom>
              <a:avLst/>
              <a:gdLst>
                <a:gd name="T0" fmla="*/ 3 w 46"/>
                <a:gd name="T1" fmla="*/ 1 h 38"/>
                <a:gd name="T2" fmla="*/ 0 w 46"/>
                <a:gd name="T3" fmla="*/ 4 h 38"/>
                <a:gd name="T4" fmla="*/ 4 w 46"/>
                <a:gd name="T5" fmla="*/ 6 h 38"/>
                <a:gd name="T6" fmla="*/ 7 w 46"/>
                <a:gd name="T7" fmla="*/ 4 h 38"/>
                <a:gd name="T8" fmla="*/ 5 w 46"/>
                <a:gd name="T9" fmla="*/ 0 h 38"/>
                <a:gd name="T10" fmla="*/ 3 w 46"/>
                <a:gd name="T11" fmla="*/ 1 h 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6" h="38">
                  <a:moveTo>
                    <a:pt x="16" y="4"/>
                  </a:moveTo>
                  <a:lnTo>
                    <a:pt x="0" y="22"/>
                  </a:lnTo>
                  <a:lnTo>
                    <a:pt x="22" y="38"/>
                  </a:lnTo>
                  <a:lnTo>
                    <a:pt x="46" y="26"/>
                  </a:lnTo>
                  <a:lnTo>
                    <a:pt x="30" y="0"/>
                  </a:lnTo>
                  <a:lnTo>
                    <a:pt x="16" y="4"/>
                  </a:ln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invGray">
            <a:xfrm>
              <a:off x="1010" y="2353"/>
              <a:ext cx="39" cy="32"/>
            </a:xfrm>
            <a:custGeom>
              <a:avLst/>
              <a:gdLst>
                <a:gd name="T0" fmla="*/ 2 w 52"/>
                <a:gd name="T1" fmla="*/ 0 h 44"/>
                <a:gd name="T2" fmla="*/ 5 w 52"/>
                <a:gd name="T3" fmla="*/ 7 h 44"/>
                <a:gd name="T4" fmla="*/ 8 w 52"/>
                <a:gd name="T5" fmla="*/ 7 h 44"/>
                <a:gd name="T6" fmla="*/ 8 w 52"/>
                <a:gd name="T7" fmla="*/ 3 h 44"/>
                <a:gd name="T8" fmla="*/ 5 w 52"/>
                <a:gd name="T9" fmla="*/ 1 h 44"/>
                <a:gd name="T10" fmla="*/ 2 w 52"/>
                <a:gd name="T11" fmla="*/ 0 h 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2" h="44">
                  <a:moveTo>
                    <a:pt x="12" y="0"/>
                  </a:moveTo>
                  <a:cubicBezTo>
                    <a:pt x="16" y="14"/>
                    <a:pt x="18" y="32"/>
                    <a:pt x="26" y="44"/>
                  </a:cubicBezTo>
                  <a:cubicBezTo>
                    <a:pt x="31" y="43"/>
                    <a:pt x="37" y="44"/>
                    <a:pt x="42" y="42"/>
                  </a:cubicBezTo>
                  <a:cubicBezTo>
                    <a:pt x="52" y="38"/>
                    <a:pt x="48" y="19"/>
                    <a:pt x="38" y="16"/>
                  </a:cubicBezTo>
                  <a:cubicBezTo>
                    <a:pt x="33" y="9"/>
                    <a:pt x="34" y="5"/>
                    <a:pt x="26" y="2"/>
                  </a:cubicBezTo>
                  <a:cubicBezTo>
                    <a:pt x="4" y="4"/>
                    <a:pt x="0" y="8"/>
                    <a:pt x="12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" name="Freeform 19"/>
            <p:cNvSpPr>
              <a:spLocks/>
            </p:cNvSpPr>
            <p:nvPr/>
          </p:nvSpPr>
          <p:spPr bwMode="invGray">
            <a:xfrm>
              <a:off x="1792" y="2409"/>
              <a:ext cx="98" cy="74"/>
            </a:xfrm>
            <a:custGeom>
              <a:avLst/>
              <a:gdLst>
                <a:gd name="T0" fmla="*/ 17 w 131"/>
                <a:gd name="T1" fmla="*/ 0 h 98"/>
                <a:gd name="T2" fmla="*/ 14 w 131"/>
                <a:gd name="T3" fmla="*/ 2 h 98"/>
                <a:gd name="T4" fmla="*/ 9 w 131"/>
                <a:gd name="T5" fmla="*/ 5 h 98"/>
                <a:gd name="T6" fmla="*/ 7 w 131"/>
                <a:gd name="T7" fmla="*/ 8 h 98"/>
                <a:gd name="T8" fmla="*/ 4 w 131"/>
                <a:gd name="T9" fmla="*/ 10 h 98"/>
                <a:gd name="T10" fmla="*/ 10 w 131"/>
                <a:gd name="T11" fmla="*/ 15 h 98"/>
                <a:gd name="T12" fmla="*/ 14 w 131"/>
                <a:gd name="T13" fmla="*/ 17 h 98"/>
                <a:gd name="T14" fmla="*/ 15 w 131"/>
                <a:gd name="T15" fmla="*/ 17 h 98"/>
                <a:gd name="T16" fmla="*/ 16 w 131"/>
                <a:gd name="T17" fmla="*/ 16 h 98"/>
                <a:gd name="T18" fmla="*/ 17 w 131"/>
                <a:gd name="T19" fmla="*/ 18 h 98"/>
                <a:gd name="T20" fmla="*/ 22 w 131"/>
                <a:gd name="T21" fmla="*/ 16 h 98"/>
                <a:gd name="T22" fmla="*/ 23 w 131"/>
                <a:gd name="T23" fmla="*/ 14 h 98"/>
                <a:gd name="T24" fmla="*/ 18 w 131"/>
                <a:gd name="T25" fmla="*/ 8 h 98"/>
                <a:gd name="T26" fmla="*/ 20 w 131"/>
                <a:gd name="T27" fmla="*/ 5 h 98"/>
                <a:gd name="T28" fmla="*/ 19 w 131"/>
                <a:gd name="T29" fmla="*/ 2 h 98"/>
                <a:gd name="T30" fmla="*/ 17 w 131"/>
                <a:gd name="T31" fmla="*/ 0 h 9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1" h="98">
                  <a:moveTo>
                    <a:pt x="97" y="0"/>
                  </a:moveTo>
                  <a:cubicBezTo>
                    <a:pt x="83" y="5"/>
                    <a:pt x="89" y="2"/>
                    <a:pt x="79" y="8"/>
                  </a:cubicBezTo>
                  <a:cubicBezTo>
                    <a:pt x="76" y="18"/>
                    <a:pt x="62" y="18"/>
                    <a:pt x="53" y="24"/>
                  </a:cubicBezTo>
                  <a:cubicBezTo>
                    <a:pt x="49" y="29"/>
                    <a:pt x="44" y="36"/>
                    <a:pt x="39" y="40"/>
                  </a:cubicBezTo>
                  <a:cubicBezTo>
                    <a:pt x="34" y="45"/>
                    <a:pt x="21" y="52"/>
                    <a:pt x="21" y="52"/>
                  </a:cubicBezTo>
                  <a:cubicBezTo>
                    <a:pt x="0" y="84"/>
                    <a:pt x="41" y="75"/>
                    <a:pt x="63" y="82"/>
                  </a:cubicBezTo>
                  <a:cubicBezTo>
                    <a:pt x="68" y="89"/>
                    <a:pt x="71" y="91"/>
                    <a:pt x="79" y="94"/>
                  </a:cubicBezTo>
                  <a:cubicBezTo>
                    <a:pt x="81" y="93"/>
                    <a:pt x="83" y="93"/>
                    <a:pt x="85" y="92"/>
                  </a:cubicBezTo>
                  <a:cubicBezTo>
                    <a:pt x="87" y="90"/>
                    <a:pt x="87" y="85"/>
                    <a:pt x="89" y="86"/>
                  </a:cubicBezTo>
                  <a:cubicBezTo>
                    <a:pt x="93" y="88"/>
                    <a:pt x="97" y="98"/>
                    <a:pt x="97" y="98"/>
                  </a:cubicBezTo>
                  <a:cubicBezTo>
                    <a:pt x="112" y="95"/>
                    <a:pt x="111" y="90"/>
                    <a:pt x="123" y="86"/>
                  </a:cubicBezTo>
                  <a:cubicBezTo>
                    <a:pt x="124" y="82"/>
                    <a:pt x="128" y="78"/>
                    <a:pt x="129" y="74"/>
                  </a:cubicBezTo>
                  <a:cubicBezTo>
                    <a:pt x="131" y="61"/>
                    <a:pt x="108" y="47"/>
                    <a:pt x="101" y="40"/>
                  </a:cubicBezTo>
                  <a:cubicBezTo>
                    <a:pt x="103" y="33"/>
                    <a:pt x="115" y="24"/>
                    <a:pt x="115" y="24"/>
                  </a:cubicBezTo>
                  <a:cubicBezTo>
                    <a:pt x="121" y="15"/>
                    <a:pt x="124" y="8"/>
                    <a:pt x="111" y="4"/>
                  </a:cubicBezTo>
                  <a:cubicBezTo>
                    <a:pt x="101" y="7"/>
                    <a:pt x="97" y="13"/>
                    <a:pt x="97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" name="Freeform 20"/>
            <p:cNvSpPr>
              <a:spLocks/>
            </p:cNvSpPr>
            <p:nvPr/>
          </p:nvSpPr>
          <p:spPr bwMode="invGray">
            <a:xfrm>
              <a:off x="1318" y="2793"/>
              <a:ext cx="158" cy="84"/>
            </a:xfrm>
            <a:custGeom>
              <a:avLst/>
              <a:gdLst>
                <a:gd name="T0" fmla="*/ 7 w 212"/>
                <a:gd name="T1" fmla="*/ 2 h 112"/>
                <a:gd name="T2" fmla="*/ 3 w 212"/>
                <a:gd name="T3" fmla="*/ 2 h 112"/>
                <a:gd name="T4" fmla="*/ 1 w 212"/>
                <a:gd name="T5" fmla="*/ 3 h 112"/>
                <a:gd name="T6" fmla="*/ 4 w 212"/>
                <a:gd name="T7" fmla="*/ 10 h 112"/>
                <a:gd name="T8" fmla="*/ 9 w 212"/>
                <a:gd name="T9" fmla="*/ 8 h 112"/>
                <a:gd name="T10" fmla="*/ 16 w 212"/>
                <a:gd name="T11" fmla="*/ 10 h 112"/>
                <a:gd name="T12" fmla="*/ 19 w 212"/>
                <a:gd name="T13" fmla="*/ 11 h 112"/>
                <a:gd name="T14" fmla="*/ 23 w 212"/>
                <a:gd name="T15" fmla="*/ 17 h 112"/>
                <a:gd name="T16" fmla="*/ 24 w 212"/>
                <a:gd name="T17" fmla="*/ 20 h 112"/>
                <a:gd name="T18" fmla="*/ 27 w 212"/>
                <a:gd name="T19" fmla="*/ 18 h 112"/>
                <a:gd name="T20" fmla="*/ 29 w 212"/>
                <a:gd name="T21" fmla="*/ 17 h 112"/>
                <a:gd name="T22" fmla="*/ 32 w 212"/>
                <a:gd name="T23" fmla="*/ 19 h 112"/>
                <a:gd name="T24" fmla="*/ 34 w 212"/>
                <a:gd name="T25" fmla="*/ 15 h 112"/>
                <a:gd name="T26" fmla="*/ 26 w 212"/>
                <a:gd name="T27" fmla="*/ 10 h 112"/>
                <a:gd name="T28" fmla="*/ 18 w 212"/>
                <a:gd name="T29" fmla="*/ 4 h 112"/>
                <a:gd name="T30" fmla="*/ 9 w 212"/>
                <a:gd name="T31" fmla="*/ 5 h 112"/>
                <a:gd name="T32" fmla="*/ 7 w 212"/>
                <a:gd name="T33" fmla="*/ 2 h 1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2" h="112">
                  <a:moveTo>
                    <a:pt x="47" y="12"/>
                  </a:moveTo>
                  <a:cubicBezTo>
                    <a:pt x="39" y="0"/>
                    <a:pt x="28" y="7"/>
                    <a:pt x="17" y="12"/>
                  </a:cubicBezTo>
                  <a:cubicBezTo>
                    <a:pt x="13" y="14"/>
                    <a:pt x="5" y="16"/>
                    <a:pt x="5" y="16"/>
                  </a:cubicBezTo>
                  <a:cubicBezTo>
                    <a:pt x="0" y="31"/>
                    <a:pt x="10" y="48"/>
                    <a:pt x="25" y="52"/>
                  </a:cubicBezTo>
                  <a:cubicBezTo>
                    <a:pt x="37" y="50"/>
                    <a:pt x="41" y="47"/>
                    <a:pt x="51" y="44"/>
                  </a:cubicBezTo>
                  <a:cubicBezTo>
                    <a:pt x="65" y="53"/>
                    <a:pt x="76" y="53"/>
                    <a:pt x="93" y="54"/>
                  </a:cubicBezTo>
                  <a:cubicBezTo>
                    <a:pt x="99" y="56"/>
                    <a:pt x="111" y="60"/>
                    <a:pt x="111" y="60"/>
                  </a:cubicBezTo>
                  <a:cubicBezTo>
                    <a:pt x="120" y="69"/>
                    <a:pt x="129" y="75"/>
                    <a:pt x="133" y="88"/>
                  </a:cubicBezTo>
                  <a:cubicBezTo>
                    <a:pt x="125" y="100"/>
                    <a:pt x="126" y="107"/>
                    <a:pt x="141" y="112"/>
                  </a:cubicBezTo>
                  <a:cubicBezTo>
                    <a:pt x="145" y="106"/>
                    <a:pt x="150" y="103"/>
                    <a:pt x="157" y="100"/>
                  </a:cubicBezTo>
                  <a:cubicBezTo>
                    <a:pt x="161" y="98"/>
                    <a:pt x="169" y="96"/>
                    <a:pt x="169" y="96"/>
                  </a:cubicBezTo>
                  <a:cubicBezTo>
                    <a:pt x="175" y="98"/>
                    <a:pt x="187" y="102"/>
                    <a:pt x="187" y="102"/>
                  </a:cubicBezTo>
                  <a:cubicBezTo>
                    <a:pt x="203" y="100"/>
                    <a:pt x="212" y="94"/>
                    <a:pt x="195" y="80"/>
                  </a:cubicBezTo>
                  <a:cubicBezTo>
                    <a:pt x="183" y="70"/>
                    <a:pt x="165" y="66"/>
                    <a:pt x="153" y="54"/>
                  </a:cubicBezTo>
                  <a:cubicBezTo>
                    <a:pt x="141" y="42"/>
                    <a:pt x="122" y="26"/>
                    <a:pt x="105" y="20"/>
                  </a:cubicBezTo>
                  <a:cubicBezTo>
                    <a:pt x="85" y="21"/>
                    <a:pt x="71" y="20"/>
                    <a:pt x="53" y="26"/>
                  </a:cubicBezTo>
                  <a:cubicBezTo>
                    <a:pt x="47" y="24"/>
                    <a:pt x="33" y="12"/>
                    <a:pt x="47" y="12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" name="Freeform 21"/>
            <p:cNvSpPr>
              <a:spLocks/>
            </p:cNvSpPr>
            <p:nvPr/>
          </p:nvSpPr>
          <p:spPr bwMode="invGray">
            <a:xfrm>
              <a:off x="1448" y="2857"/>
              <a:ext cx="99" cy="41"/>
            </a:xfrm>
            <a:custGeom>
              <a:avLst/>
              <a:gdLst>
                <a:gd name="T0" fmla="*/ 10 w 133"/>
                <a:gd name="T1" fmla="*/ 0 h 54"/>
                <a:gd name="T2" fmla="*/ 7 w 133"/>
                <a:gd name="T3" fmla="*/ 2 h 54"/>
                <a:gd name="T4" fmla="*/ 5 w 133"/>
                <a:gd name="T5" fmla="*/ 6 h 54"/>
                <a:gd name="T6" fmla="*/ 2 w 133"/>
                <a:gd name="T7" fmla="*/ 6 h 54"/>
                <a:gd name="T8" fmla="*/ 1 w 133"/>
                <a:gd name="T9" fmla="*/ 8 h 54"/>
                <a:gd name="T10" fmla="*/ 2 w 133"/>
                <a:gd name="T11" fmla="*/ 11 h 54"/>
                <a:gd name="T12" fmla="*/ 23 w 133"/>
                <a:gd name="T13" fmla="*/ 6 h 54"/>
                <a:gd name="T14" fmla="*/ 21 w 133"/>
                <a:gd name="T15" fmla="*/ 3 h 54"/>
                <a:gd name="T16" fmla="*/ 18 w 133"/>
                <a:gd name="T17" fmla="*/ 2 h 54"/>
                <a:gd name="T18" fmla="*/ 17 w 133"/>
                <a:gd name="T19" fmla="*/ 5 h 54"/>
                <a:gd name="T20" fmla="*/ 15 w 133"/>
                <a:gd name="T21" fmla="*/ 4 h 54"/>
                <a:gd name="T22" fmla="*/ 12 w 133"/>
                <a:gd name="T23" fmla="*/ 3 h 54"/>
                <a:gd name="T24" fmla="*/ 10 w 133"/>
                <a:gd name="T25" fmla="*/ 0 h 5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3" h="54">
                  <a:moveTo>
                    <a:pt x="57" y="0"/>
                  </a:moveTo>
                  <a:cubicBezTo>
                    <a:pt x="53" y="3"/>
                    <a:pt x="46" y="2"/>
                    <a:pt x="43" y="6"/>
                  </a:cubicBezTo>
                  <a:cubicBezTo>
                    <a:pt x="36" y="14"/>
                    <a:pt x="43" y="26"/>
                    <a:pt x="31" y="30"/>
                  </a:cubicBezTo>
                  <a:cubicBezTo>
                    <a:pt x="26" y="32"/>
                    <a:pt x="20" y="31"/>
                    <a:pt x="15" y="34"/>
                  </a:cubicBezTo>
                  <a:cubicBezTo>
                    <a:pt x="11" y="36"/>
                    <a:pt x="3" y="42"/>
                    <a:pt x="3" y="42"/>
                  </a:cubicBezTo>
                  <a:cubicBezTo>
                    <a:pt x="0" y="51"/>
                    <a:pt x="5" y="51"/>
                    <a:pt x="13" y="54"/>
                  </a:cubicBezTo>
                  <a:cubicBezTo>
                    <a:pt x="51" y="51"/>
                    <a:pt x="97" y="46"/>
                    <a:pt x="133" y="34"/>
                  </a:cubicBezTo>
                  <a:cubicBezTo>
                    <a:pt x="129" y="28"/>
                    <a:pt x="128" y="21"/>
                    <a:pt x="123" y="16"/>
                  </a:cubicBezTo>
                  <a:cubicBezTo>
                    <a:pt x="118" y="11"/>
                    <a:pt x="105" y="8"/>
                    <a:pt x="105" y="8"/>
                  </a:cubicBezTo>
                  <a:cubicBezTo>
                    <a:pt x="84" y="13"/>
                    <a:pt x="106" y="19"/>
                    <a:pt x="101" y="24"/>
                  </a:cubicBezTo>
                  <a:cubicBezTo>
                    <a:pt x="99" y="26"/>
                    <a:pt x="89" y="18"/>
                    <a:pt x="89" y="18"/>
                  </a:cubicBezTo>
                  <a:cubicBezTo>
                    <a:pt x="83" y="15"/>
                    <a:pt x="73" y="15"/>
                    <a:pt x="67" y="14"/>
                  </a:cubicBezTo>
                  <a:cubicBezTo>
                    <a:pt x="58" y="8"/>
                    <a:pt x="62" y="12"/>
                    <a:pt x="57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invGray">
            <a:xfrm>
              <a:off x="1553" y="2883"/>
              <a:ext cx="38" cy="18"/>
            </a:xfrm>
            <a:custGeom>
              <a:avLst/>
              <a:gdLst>
                <a:gd name="T0" fmla="*/ 2 w 51"/>
                <a:gd name="T1" fmla="*/ 0 h 24"/>
                <a:gd name="T2" fmla="*/ 1 w 51"/>
                <a:gd name="T3" fmla="*/ 4 h 24"/>
                <a:gd name="T4" fmla="*/ 4 w 51"/>
                <a:gd name="T5" fmla="*/ 5 h 24"/>
                <a:gd name="T6" fmla="*/ 5 w 51"/>
                <a:gd name="T7" fmla="*/ 2 h 24"/>
                <a:gd name="T8" fmla="*/ 2 w 51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" name="Freeform 23"/>
            <p:cNvSpPr>
              <a:spLocks/>
            </p:cNvSpPr>
            <p:nvPr/>
          </p:nvSpPr>
          <p:spPr bwMode="invGray">
            <a:xfrm>
              <a:off x="1609" y="2886"/>
              <a:ext cx="12" cy="25"/>
            </a:xfrm>
            <a:custGeom>
              <a:avLst/>
              <a:gdLst>
                <a:gd name="T0" fmla="*/ 3 w 16"/>
                <a:gd name="T1" fmla="*/ 0 h 34"/>
                <a:gd name="T2" fmla="*/ 0 w 16"/>
                <a:gd name="T3" fmla="*/ 2 h 34"/>
                <a:gd name="T4" fmla="*/ 3 w 16"/>
                <a:gd name="T5" fmla="*/ 5 h 34"/>
                <a:gd name="T6" fmla="*/ 2 w 16"/>
                <a:gd name="T7" fmla="*/ 3 h 34"/>
                <a:gd name="T8" fmla="*/ 3 w 16"/>
                <a:gd name="T9" fmla="*/ 1 h 34"/>
                <a:gd name="T10" fmla="*/ 3 w 16"/>
                <a:gd name="T11" fmla="*/ 0 h 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" h="34">
                  <a:moveTo>
                    <a:pt x="14" y="0"/>
                  </a:moveTo>
                  <a:cubicBezTo>
                    <a:pt x="5" y="3"/>
                    <a:pt x="2" y="4"/>
                    <a:pt x="0" y="14"/>
                  </a:cubicBezTo>
                  <a:cubicBezTo>
                    <a:pt x="3" y="26"/>
                    <a:pt x="4" y="30"/>
                    <a:pt x="16" y="34"/>
                  </a:cubicBezTo>
                  <a:cubicBezTo>
                    <a:pt x="15" y="29"/>
                    <a:pt x="11" y="23"/>
                    <a:pt x="12" y="18"/>
                  </a:cubicBezTo>
                  <a:cubicBezTo>
                    <a:pt x="12" y="14"/>
                    <a:pt x="16" y="6"/>
                    <a:pt x="16" y="6"/>
                  </a:cubicBezTo>
                  <a:cubicBezTo>
                    <a:pt x="9" y="1"/>
                    <a:pt x="8" y="3"/>
                    <a:pt x="14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4" name="Freeform 24"/>
            <p:cNvSpPr>
              <a:spLocks/>
            </p:cNvSpPr>
            <p:nvPr/>
          </p:nvSpPr>
          <p:spPr bwMode="invGray">
            <a:xfrm>
              <a:off x="1426" y="2040"/>
              <a:ext cx="180" cy="88"/>
            </a:xfrm>
            <a:custGeom>
              <a:avLst/>
              <a:gdLst>
                <a:gd name="T0" fmla="*/ 11 w 240"/>
                <a:gd name="T1" fmla="*/ 1 h 117"/>
                <a:gd name="T2" fmla="*/ 5 w 240"/>
                <a:gd name="T3" fmla="*/ 6 h 117"/>
                <a:gd name="T4" fmla="*/ 2 w 240"/>
                <a:gd name="T5" fmla="*/ 7 h 117"/>
                <a:gd name="T6" fmla="*/ 0 w 240"/>
                <a:gd name="T7" fmla="*/ 8 h 117"/>
                <a:gd name="T8" fmla="*/ 5 w 240"/>
                <a:gd name="T9" fmla="*/ 11 h 117"/>
                <a:gd name="T10" fmla="*/ 8 w 240"/>
                <a:gd name="T11" fmla="*/ 11 h 117"/>
                <a:gd name="T12" fmla="*/ 13 w 240"/>
                <a:gd name="T13" fmla="*/ 8 h 117"/>
                <a:gd name="T14" fmla="*/ 15 w 240"/>
                <a:gd name="T15" fmla="*/ 8 h 117"/>
                <a:gd name="T16" fmla="*/ 15 w 240"/>
                <a:gd name="T17" fmla="*/ 10 h 117"/>
                <a:gd name="T18" fmla="*/ 11 w 240"/>
                <a:gd name="T19" fmla="*/ 11 h 117"/>
                <a:gd name="T20" fmla="*/ 13 w 240"/>
                <a:gd name="T21" fmla="*/ 13 h 117"/>
                <a:gd name="T22" fmla="*/ 8 w 240"/>
                <a:gd name="T23" fmla="*/ 16 h 117"/>
                <a:gd name="T24" fmla="*/ 13 w 240"/>
                <a:gd name="T25" fmla="*/ 20 h 117"/>
                <a:gd name="T26" fmla="*/ 15 w 240"/>
                <a:gd name="T27" fmla="*/ 20 h 117"/>
                <a:gd name="T28" fmla="*/ 22 w 240"/>
                <a:gd name="T29" fmla="*/ 19 h 117"/>
                <a:gd name="T30" fmla="*/ 27 w 240"/>
                <a:gd name="T31" fmla="*/ 19 h 117"/>
                <a:gd name="T32" fmla="*/ 30 w 240"/>
                <a:gd name="T33" fmla="*/ 22 h 117"/>
                <a:gd name="T34" fmla="*/ 37 w 240"/>
                <a:gd name="T35" fmla="*/ 20 h 117"/>
                <a:gd name="T36" fmla="*/ 40 w 240"/>
                <a:gd name="T37" fmla="*/ 19 h 117"/>
                <a:gd name="T38" fmla="*/ 40 w 240"/>
                <a:gd name="T39" fmla="*/ 14 h 117"/>
                <a:gd name="T40" fmla="*/ 42 w 240"/>
                <a:gd name="T41" fmla="*/ 13 h 117"/>
                <a:gd name="T42" fmla="*/ 43 w 240"/>
                <a:gd name="T43" fmla="*/ 8 h 117"/>
                <a:gd name="T44" fmla="*/ 38 w 240"/>
                <a:gd name="T45" fmla="*/ 11 h 117"/>
                <a:gd name="T46" fmla="*/ 36 w 240"/>
                <a:gd name="T47" fmla="*/ 8 h 117"/>
                <a:gd name="T48" fmla="*/ 31 w 240"/>
                <a:gd name="T49" fmla="*/ 8 h 117"/>
                <a:gd name="T50" fmla="*/ 24 w 240"/>
                <a:gd name="T51" fmla="*/ 2 h 117"/>
                <a:gd name="T52" fmla="*/ 17 w 240"/>
                <a:gd name="T53" fmla="*/ 2 h 117"/>
                <a:gd name="T54" fmla="*/ 15 w 240"/>
                <a:gd name="T55" fmla="*/ 1 h 117"/>
                <a:gd name="T56" fmla="*/ 11 w 240"/>
                <a:gd name="T57" fmla="*/ 1 h 11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240" h="117">
                  <a:moveTo>
                    <a:pt x="64" y="1"/>
                  </a:moveTo>
                  <a:cubicBezTo>
                    <a:pt x="57" y="21"/>
                    <a:pt x="44" y="24"/>
                    <a:pt x="24" y="31"/>
                  </a:cubicBezTo>
                  <a:cubicBezTo>
                    <a:pt x="18" y="33"/>
                    <a:pt x="12" y="35"/>
                    <a:pt x="6" y="37"/>
                  </a:cubicBezTo>
                  <a:cubicBezTo>
                    <a:pt x="4" y="38"/>
                    <a:pt x="0" y="39"/>
                    <a:pt x="0" y="39"/>
                  </a:cubicBezTo>
                  <a:cubicBezTo>
                    <a:pt x="3" y="55"/>
                    <a:pt x="12" y="54"/>
                    <a:pt x="26" y="59"/>
                  </a:cubicBezTo>
                  <a:cubicBezTo>
                    <a:pt x="30" y="60"/>
                    <a:pt x="38" y="63"/>
                    <a:pt x="38" y="63"/>
                  </a:cubicBezTo>
                  <a:cubicBezTo>
                    <a:pt x="50" y="59"/>
                    <a:pt x="57" y="54"/>
                    <a:pt x="68" y="47"/>
                  </a:cubicBezTo>
                  <a:cubicBezTo>
                    <a:pt x="72" y="45"/>
                    <a:pt x="80" y="43"/>
                    <a:pt x="80" y="43"/>
                  </a:cubicBezTo>
                  <a:cubicBezTo>
                    <a:pt x="82" y="46"/>
                    <a:pt x="88" y="51"/>
                    <a:pt x="82" y="55"/>
                  </a:cubicBezTo>
                  <a:cubicBezTo>
                    <a:pt x="77" y="59"/>
                    <a:pt x="64" y="61"/>
                    <a:pt x="64" y="61"/>
                  </a:cubicBezTo>
                  <a:cubicBezTo>
                    <a:pt x="58" y="70"/>
                    <a:pt x="63" y="70"/>
                    <a:pt x="72" y="73"/>
                  </a:cubicBezTo>
                  <a:cubicBezTo>
                    <a:pt x="77" y="88"/>
                    <a:pt x="50" y="86"/>
                    <a:pt x="40" y="87"/>
                  </a:cubicBezTo>
                  <a:cubicBezTo>
                    <a:pt x="47" y="94"/>
                    <a:pt x="60" y="106"/>
                    <a:pt x="70" y="109"/>
                  </a:cubicBezTo>
                  <a:cubicBezTo>
                    <a:pt x="74" y="110"/>
                    <a:pt x="82" y="113"/>
                    <a:pt x="82" y="113"/>
                  </a:cubicBezTo>
                  <a:cubicBezTo>
                    <a:pt x="99" y="111"/>
                    <a:pt x="104" y="108"/>
                    <a:pt x="118" y="103"/>
                  </a:cubicBezTo>
                  <a:cubicBezTo>
                    <a:pt x="129" y="104"/>
                    <a:pt x="140" y="103"/>
                    <a:pt x="150" y="105"/>
                  </a:cubicBezTo>
                  <a:cubicBezTo>
                    <a:pt x="157" y="107"/>
                    <a:pt x="168" y="117"/>
                    <a:pt x="168" y="117"/>
                  </a:cubicBezTo>
                  <a:cubicBezTo>
                    <a:pt x="193" y="115"/>
                    <a:pt x="188" y="116"/>
                    <a:pt x="204" y="109"/>
                  </a:cubicBezTo>
                  <a:cubicBezTo>
                    <a:pt x="210" y="106"/>
                    <a:pt x="224" y="103"/>
                    <a:pt x="224" y="103"/>
                  </a:cubicBezTo>
                  <a:cubicBezTo>
                    <a:pt x="223" y="98"/>
                    <a:pt x="217" y="82"/>
                    <a:pt x="222" y="77"/>
                  </a:cubicBezTo>
                  <a:cubicBezTo>
                    <a:pt x="225" y="73"/>
                    <a:pt x="234" y="69"/>
                    <a:pt x="234" y="69"/>
                  </a:cubicBezTo>
                  <a:cubicBezTo>
                    <a:pt x="237" y="59"/>
                    <a:pt x="240" y="59"/>
                    <a:pt x="238" y="47"/>
                  </a:cubicBezTo>
                  <a:cubicBezTo>
                    <a:pt x="228" y="49"/>
                    <a:pt x="219" y="51"/>
                    <a:pt x="210" y="57"/>
                  </a:cubicBezTo>
                  <a:cubicBezTo>
                    <a:pt x="201" y="71"/>
                    <a:pt x="201" y="50"/>
                    <a:pt x="200" y="43"/>
                  </a:cubicBezTo>
                  <a:cubicBezTo>
                    <a:pt x="189" y="45"/>
                    <a:pt x="182" y="48"/>
                    <a:pt x="172" y="45"/>
                  </a:cubicBezTo>
                  <a:cubicBezTo>
                    <a:pt x="161" y="34"/>
                    <a:pt x="148" y="14"/>
                    <a:pt x="134" y="9"/>
                  </a:cubicBezTo>
                  <a:cubicBezTo>
                    <a:pt x="119" y="11"/>
                    <a:pt x="108" y="13"/>
                    <a:pt x="94" y="11"/>
                  </a:cubicBezTo>
                  <a:cubicBezTo>
                    <a:pt x="92" y="9"/>
                    <a:pt x="85" y="2"/>
                    <a:pt x="82" y="1"/>
                  </a:cubicBezTo>
                  <a:cubicBezTo>
                    <a:pt x="74" y="0"/>
                    <a:pt x="72" y="9"/>
                    <a:pt x="64" y="1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5" name="Freeform 25"/>
            <p:cNvSpPr>
              <a:spLocks/>
            </p:cNvSpPr>
            <p:nvPr/>
          </p:nvSpPr>
          <p:spPr bwMode="invGray">
            <a:xfrm>
              <a:off x="1506" y="1999"/>
              <a:ext cx="146" cy="60"/>
            </a:xfrm>
            <a:custGeom>
              <a:avLst/>
              <a:gdLst>
                <a:gd name="T0" fmla="*/ 17 w 194"/>
                <a:gd name="T1" fmla="*/ 2 h 80"/>
                <a:gd name="T2" fmla="*/ 3 w 194"/>
                <a:gd name="T3" fmla="*/ 5 h 80"/>
                <a:gd name="T4" fmla="*/ 2 w 194"/>
                <a:gd name="T5" fmla="*/ 6 h 80"/>
                <a:gd name="T6" fmla="*/ 11 w 194"/>
                <a:gd name="T7" fmla="*/ 10 h 80"/>
                <a:gd name="T8" fmla="*/ 25 w 194"/>
                <a:gd name="T9" fmla="*/ 14 h 80"/>
                <a:gd name="T10" fmla="*/ 32 w 194"/>
                <a:gd name="T11" fmla="*/ 13 h 80"/>
                <a:gd name="T12" fmla="*/ 34 w 194"/>
                <a:gd name="T13" fmla="*/ 11 h 80"/>
                <a:gd name="T14" fmla="*/ 32 w 194"/>
                <a:gd name="T15" fmla="*/ 8 h 80"/>
                <a:gd name="T16" fmla="*/ 30 w 194"/>
                <a:gd name="T17" fmla="*/ 6 h 80"/>
                <a:gd name="T18" fmla="*/ 23 w 194"/>
                <a:gd name="T19" fmla="*/ 5 h 80"/>
                <a:gd name="T20" fmla="*/ 17 w 194"/>
                <a:gd name="T21" fmla="*/ 2 h 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94" h="80">
                  <a:moveTo>
                    <a:pt x="97" y="10"/>
                  </a:moveTo>
                  <a:cubicBezTo>
                    <a:pt x="70" y="19"/>
                    <a:pt x="42" y="22"/>
                    <a:pt x="13" y="24"/>
                  </a:cubicBezTo>
                  <a:cubicBezTo>
                    <a:pt x="9" y="25"/>
                    <a:pt x="0" y="26"/>
                    <a:pt x="9" y="34"/>
                  </a:cubicBezTo>
                  <a:cubicBezTo>
                    <a:pt x="21" y="44"/>
                    <a:pt x="43" y="43"/>
                    <a:pt x="57" y="52"/>
                  </a:cubicBezTo>
                  <a:cubicBezTo>
                    <a:pt x="75" y="80"/>
                    <a:pt x="104" y="73"/>
                    <a:pt x="135" y="74"/>
                  </a:cubicBezTo>
                  <a:cubicBezTo>
                    <a:pt x="153" y="73"/>
                    <a:pt x="159" y="73"/>
                    <a:pt x="175" y="68"/>
                  </a:cubicBezTo>
                  <a:cubicBezTo>
                    <a:pt x="179" y="67"/>
                    <a:pt x="187" y="64"/>
                    <a:pt x="187" y="64"/>
                  </a:cubicBezTo>
                  <a:cubicBezTo>
                    <a:pt x="194" y="53"/>
                    <a:pt x="184" y="49"/>
                    <a:pt x="175" y="44"/>
                  </a:cubicBezTo>
                  <a:cubicBezTo>
                    <a:pt x="171" y="42"/>
                    <a:pt x="163" y="36"/>
                    <a:pt x="163" y="36"/>
                  </a:cubicBezTo>
                  <a:cubicBezTo>
                    <a:pt x="140" y="41"/>
                    <a:pt x="147" y="38"/>
                    <a:pt x="129" y="26"/>
                  </a:cubicBezTo>
                  <a:cubicBezTo>
                    <a:pt x="123" y="17"/>
                    <a:pt x="107" y="0"/>
                    <a:pt x="97" y="1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6" name="Freeform 26"/>
            <p:cNvSpPr>
              <a:spLocks/>
            </p:cNvSpPr>
            <p:nvPr/>
          </p:nvSpPr>
          <p:spPr bwMode="invGray">
            <a:xfrm>
              <a:off x="1711" y="2069"/>
              <a:ext cx="233" cy="190"/>
            </a:xfrm>
            <a:custGeom>
              <a:avLst/>
              <a:gdLst>
                <a:gd name="T0" fmla="*/ 13 w 310"/>
                <a:gd name="T1" fmla="*/ 1 h 254"/>
                <a:gd name="T2" fmla="*/ 10 w 310"/>
                <a:gd name="T3" fmla="*/ 4 h 254"/>
                <a:gd name="T4" fmla="*/ 4 w 310"/>
                <a:gd name="T5" fmla="*/ 7 h 254"/>
                <a:gd name="T6" fmla="*/ 10 w 310"/>
                <a:gd name="T7" fmla="*/ 13 h 254"/>
                <a:gd name="T8" fmla="*/ 14 w 310"/>
                <a:gd name="T9" fmla="*/ 15 h 254"/>
                <a:gd name="T10" fmla="*/ 19 w 310"/>
                <a:gd name="T11" fmla="*/ 17 h 254"/>
                <a:gd name="T12" fmla="*/ 23 w 310"/>
                <a:gd name="T13" fmla="*/ 15 h 254"/>
                <a:gd name="T14" fmla="*/ 26 w 310"/>
                <a:gd name="T15" fmla="*/ 18 h 254"/>
                <a:gd name="T16" fmla="*/ 26 w 310"/>
                <a:gd name="T17" fmla="*/ 22 h 254"/>
                <a:gd name="T18" fmla="*/ 21 w 310"/>
                <a:gd name="T19" fmla="*/ 27 h 254"/>
                <a:gd name="T20" fmla="*/ 17 w 310"/>
                <a:gd name="T21" fmla="*/ 30 h 254"/>
                <a:gd name="T22" fmla="*/ 13 w 310"/>
                <a:gd name="T23" fmla="*/ 29 h 254"/>
                <a:gd name="T24" fmla="*/ 11 w 310"/>
                <a:gd name="T25" fmla="*/ 29 h 254"/>
                <a:gd name="T26" fmla="*/ 8 w 310"/>
                <a:gd name="T27" fmla="*/ 33 h 254"/>
                <a:gd name="T28" fmla="*/ 8 w 310"/>
                <a:gd name="T29" fmla="*/ 34 h 254"/>
                <a:gd name="T30" fmla="*/ 13 w 310"/>
                <a:gd name="T31" fmla="*/ 36 h 254"/>
                <a:gd name="T32" fmla="*/ 17 w 310"/>
                <a:gd name="T33" fmla="*/ 36 h 254"/>
                <a:gd name="T34" fmla="*/ 21 w 310"/>
                <a:gd name="T35" fmla="*/ 40 h 254"/>
                <a:gd name="T36" fmla="*/ 23 w 310"/>
                <a:gd name="T37" fmla="*/ 41 h 254"/>
                <a:gd name="T38" fmla="*/ 25 w 310"/>
                <a:gd name="T39" fmla="*/ 42 h 254"/>
                <a:gd name="T40" fmla="*/ 29 w 310"/>
                <a:gd name="T41" fmla="*/ 44 h 254"/>
                <a:gd name="T42" fmla="*/ 33 w 310"/>
                <a:gd name="T43" fmla="*/ 41 h 254"/>
                <a:gd name="T44" fmla="*/ 37 w 310"/>
                <a:gd name="T45" fmla="*/ 41 h 254"/>
                <a:gd name="T46" fmla="*/ 41 w 310"/>
                <a:gd name="T47" fmla="*/ 37 h 254"/>
                <a:gd name="T48" fmla="*/ 40 w 310"/>
                <a:gd name="T49" fmla="*/ 32 h 254"/>
                <a:gd name="T50" fmla="*/ 39 w 310"/>
                <a:gd name="T51" fmla="*/ 30 h 254"/>
                <a:gd name="T52" fmla="*/ 42 w 310"/>
                <a:gd name="T53" fmla="*/ 29 h 254"/>
                <a:gd name="T54" fmla="*/ 44 w 310"/>
                <a:gd name="T55" fmla="*/ 32 h 254"/>
                <a:gd name="T56" fmla="*/ 44 w 310"/>
                <a:gd name="T57" fmla="*/ 34 h 254"/>
                <a:gd name="T58" fmla="*/ 47 w 310"/>
                <a:gd name="T59" fmla="*/ 34 h 254"/>
                <a:gd name="T60" fmla="*/ 55 w 310"/>
                <a:gd name="T61" fmla="*/ 29 h 254"/>
                <a:gd name="T62" fmla="*/ 53 w 310"/>
                <a:gd name="T63" fmla="*/ 25 h 254"/>
                <a:gd name="T64" fmla="*/ 47 w 310"/>
                <a:gd name="T65" fmla="*/ 22 h 254"/>
                <a:gd name="T66" fmla="*/ 48 w 310"/>
                <a:gd name="T67" fmla="*/ 19 h 254"/>
                <a:gd name="T68" fmla="*/ 50 w 310"/>
                <a:gd name="T69" fmla="*/ 18 h 254"/>
                <a:gd name="T70" fmla="*/ 45 w 310"/>
                <a:gd name="T71" fmla="*/ 10 h 254"/>
                <a:gd name="T72" fmla="*/ 42 w 310"/>
                <a:gd name="T73" fmla="*/ 10 h 254"/>
                <a:gd name="T74" fmla="*/ 40 w 310"/>
                <a:gd name="T75" fmla="*/ 10 h 254"/>
                <a:gd name="T76" fmla="*/ 36 w 310"/>
                <a:gd name="T77" fmla="*/ 5 h 254"/>
                <a:gd name="T78" fmla="*/ 29 w 310"/>
                <a:gd name="T79" fmla="*/ 7 h 254"/>
                <a:gd name="T80" fmla="*/ 30 w 310"/>
                <a:gd name="T81" fmla="*/ 4 h 254"/>
                <a:gd name="T82" fmla="*/ 25 w 310"/>
                <a:gd name="T83" fmla="*/ 3 h 254"/>
                <a:gd name="T84" fmla="*/ 22 w 310"/>
                <a:gd name="T85" fmla="*/ 3 h 254"/>
                <a:gd name="T86" fmla="*/ 13 w 310"/>
                <a:gd name="T87" fmla="*/ 1 h 25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310" h="254">
                  <a:moveTo>
                    <a:pt x="67" y="9"/>
                  </a:moveTo>
                  <a:cubicBezTo>
                    <a:pt x="63" y="15"/>
                    <a:pt x="51" y="23"/>
                    <a:pt x="51" y="23"/>
                  </a:cubicBezTo>
                  <a:cubicBezTo>
                    <a:pt x="43" y="34"/>
                    <a:pt x="33" y="35"/>
                    <a:pt x="21" y="39"/>
                  </a:cubicBezTo>
                  <a:cubicBezTo>
                    <a:pt x="0" y="71"/>
                    <a:pt x="30" y="74"/>
                    <a:pt x="53" y="77"/>
                  </a:cubicBezTo>
                  <a:cubicBezTo>
                    <a:pt x="61" y="89"/>
                    <a:pt x="63" y="87"/>
                    <a:pt x="79" y="85"/>
                  </a:cubicBezTo>
                  <a:cubicBezTo>
                    <a:pt x="88" y="88"/>
                    <a:pt x="93" y="96"/>
                    <a:pt x="103" y="99"/>
                  </a:cubicBezTo>
                  <a:cubicBezTo>
                    <a:pt x="117" y="96"/>
                    <a:pt x="116" y="89"/>
                    <a:pt x="127" y="85"/>
                  </a:cubicBezTo>
                  <a:cubicBezTo>
                    <a:pt x="134" y="90"/>
                    <a:pt x="138" y="94"/>
                    <a:pt x="143" y="101"/>
                  </a:cubicBezTo>
                  <a:cubicBezTo>
                    <a:pt x="140" y="116"/>
                    <a:pt x="134" y="117"/>
                    <a:pt x="149" y="127"/>
                  </a:cubicBezTo>
                  <a:cubicBezTo>
                    <a:pt x="161" y="144"/>
                    <a:pt x="126" y="147"/>
                    <a:pt x="115" y="151"/>
                  </a:cubicBezTo>
                  <a:cubicBezTo>
                    <a:pt x="109" y="160"/>
                    <a:pt x="100" y="169"/>
                    <a:pt x="89" y="173"/>
                  </a:cubicBezTo>
                  <a:cubicBezTo>
                    <a:pt x="81" y="172"/>
                    <a:pt x="76" y="171"/>
                    <a:pt x="69" y="169"/>
                  </a:cubicBezTo>
                  <a:cubicBezTo>
                    <a:pt x="65" y="168"/>
                    <a:pt x="57" y="165"/>
                    <a:pt x="57" y="165"/>
                  </a:cubicBezTo>
                  <a:cubicBezTo>
                    <a:pt x="46" y="169"/>
                    <a:pt x="46" y="177"/>
                    <a:pt x="43" y="187"/>
                  </a:cubicBezTo>
                  <a:cubicBezTo>
                    <a:pt x="42" y="191"/>
                    <a:pt x="39" y="199"/>
                    <a:pt x="39" y="199"/>
                  </a:cubicBezTo>
                  <a:cubicBezTo>
                    <a:pt x="50" y="203"/>
                    <a:pt x="61" y="204"/>
                    <a:pt x="73" y="205"/>
                  </a:cubicBezTo>
                  <a:cubicBezTo>
                    <a:pt x="82" y="203"/>
                    <a:pt x="86" y="201"/>
                    <a:pt x="95" y="203"/>
                  </a:cubicBezTo>
                  <a:cubicBezTo>
                    <a:pt x="107" y="211"/>
                    <a:pt x="111" y="218"/>
                    <a:pt x="115" y="231"/>
                  </a:cubicBezTo>
                  <a:cubicBezTo>
                    <a:pt x="116" y="235"/>
                    <a:pt x="123" y="234"/>
                    <a:pt x="127" y="235"/>
                  </a:cubicBezTo>
                  <a:cubicBezTo>
                    <a:pt x="131" y="236"/>
                    <a:pt x="139" y="239"/>
                    <a:pt x="139" y="239"/>
                  </a:cubicBezTo>
                  <a:cubicBezTo>
                    <a:pt x="144" y="246"/>
                    <a:pt x="147" y="248"/>
                    <a:pt x="155" y="251"/>
                  </a:cubicBezTo>
                  <a:cubicBezTo>
                    <a:pt x="169" y="250"/>
                    <a:pt x="187" y="254"/>
                    <a:pt x="181" y="237"/>
                  </a:cubicBezTo>
                  <a:cubicBezTo>
                    <a:pt x="184" y="220"/>
                    <a:pt x="192" y="228"/>
                    <a:pt x="203" y="235"/>
                  </a:cubicBezTo>
                  <a:cubicBezTo>
                    <a:pt x="224" y="233"/>
                    <a:pt x="224" y="232"/>
                    <a:pt x="229" y="213"/>
                  </a:cubicBezTo>
                  <a:cubicBezTo>
                    <a:pt x="229" y="211"/>
                    <a:pt x="229" y="192"/>
                    <a:pt x="225" y="185"/>
                  </a:cubicBezTo>
                  <a:cubicBezTo>
                    <a:pt x="223" y="181"/>
                    <a:pt x="217" y="173"/>
                    <a:pt x="217" y="173"/>
                  </a:cubicBezTo>
                  <a:cubicBezTo>
                    <a:pt x="220" y="163"/>
                    <a:pt x="224" y="165"/>
                    <a:pt x="233" y="167"/>
                  </a:cubicBezTo>
                  <a:cubicBezTo>
                    <a:pt x="240" y="172"/>
                    <a:pt x="242" y="175"/>
                    <a:pt x="245" y="183"/>
                  </a:cubicBezTo>
                  <a:cubicBezTo>
                    <a:pt x="246" y="188"/>
                    <a:pt x="244" y="193"/>
                    <a:pt x="247" y="197"/>
                  </a:cubicBezTo>
                  <a:cubicBezTo>
                    <a:pt x="250" y="201"/>
                    <a:pt x="256" y="194"/>
                    <a:pt x="261" y="193"/>
                  </a:cubicBezTo>
                  <a:cubicBezTo>
                    <a:pt x="276" y="188"/>
                    <a:pt x="290" y="178"/>
                    <a:pt x="303" y="169"/>
                  </a:cubicBezTo>
                  <a:cubicBezTo>
                    <a:pt x="310" y="158"/>
                    <a:pt x="302" y="153"/>
                    <a:pt x="293" y="147"/>
                  </a:cubicBezTo>
                  <a:cubicBezTo>
                    <a:pt x="281" y="129"/>
                    <a:pt x="283" y="126"/>
                    <a:pt x="259" y="123"/>
                  </a:cubicBezTo>
                  <a:cubicBezTo>
                    <a:pt x="256" y="115"/>
                    <a:pt x="257" y="111"/>
                    <a:pt x="265" y="107"/>
                  </a:cubicBezTo>
                  <a:cubicBezTo>
                    <a:pt x="269" y="105"/>
                    <a:pt x="277" y="103"/>
                    <a:pt x="277" y="103"/>
                  </a:cubicBezTo>
                  <a:cubicBezTo>
                    <a:pt x="287" y="88"/>
                    <a:pt x="269" y="66"/>
                    <a:pt x="253" y="63"/>
                  </a:cubicBezTo>
                  <a:cubicBezTo>
                    <a:pt x="239" y="60"/>
                    <a:pt x="244" y="62"/>
                    <a:pt x="233" y="59"/>
                  </a:cubicBezTo>
                  <a:cubicBezTo>
                    <a:pt x="229" y="58"/>
                    <a:pt x="221" y="55"/>
                    <a:pt x="221" y="55"/>
                  </a:cubicBezTo>
                  <a:cubicBezTo>
                    <a:pt x="200" y="60"/>
                    <a:pt x="217" y="38"/>
                    <a:pt x="201" y="33"/>
                  </a:cubicBezTo>
                  <a:cubicBezTo>
                    <a:pt x="185" y="35"/>
                    <a:pt x="169" y="36"/>
                    <a:pt x="155" y="45"/>
                  </a:cubicBezTo>
                  <a:cubicBezTo>
                    <a:pt x="145" y="30"/>
                    <a:pt x="152" y="30"/>
                    <a:pt x="167" y="25"/>
                  </a:cubicBezTo>
                  <a:cubicBezTo>
                    <a:pt x="163" y="10"/>
                    <a:pt x="155" y="15"/>
                    <a:pt x="139" y="17"/>
                  </a:cubicBezTo>
                  <a:cubicBezTo>
                    <a:pt x="131" y="20"/>
                    <a:pt x="127" y="22"/>
                    <a:pt x="119" y="19"/>
                  </a:cubicBezTo>
                  <a:cubicBezTo>
                    <a:pt x="106" y="0"/>
                    <a:pt x="74" y="29"/>
                    <a:pt x="67" y="9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7" name="Freeform 27"/>
            <p:cNvSpPr>
              <a:spLocks/>
            </p:cNvSpPr>
            <p:nvPr/>
          </p:nvSpPr>
          <p:spPr bwMode="invGray">
            <a:xfrm>
              <a:off x="1709" y="1987"/>
              <a:ext cx="44" cy="37"/>
            </a:xfrm>
            <a:custGeom>
              <a:avLst/>
              <a:gdLst>
                <a:gd name="T0" fmla="*/ 4 w 59"/>
                <a:gd name="T1" fmla="*/ 0 h 50"/>
                <a:gd name="T2" fmla="*/ 0 w 59"/>
                <a:gd name="T3" fmla="*/ 1 h 50"/>
                <a:gd name="T4" fmla="*/ 5 w 59"/>
                <a:gd name="T5" fmla="*/ 7 h 50"/>
                <a:gd name="T6" fmla="*/ 8 w 59"/>
                <a:gd name="T7" fmla="*/ 8 h 50"/>
                <a:gd name="T8" fmla="*/ 10 w 59"/>
                <a:gd name="T9" fmla="*/ 5 h 50"/>
                <a:gd name="T10" fmla="*/ 7 w 59"/>
                <a:gd name="T11" fmla="*/ 1 h 50"/>
                <a:gd name="T12" fmla="*/ 4 w 59"/>
                <a:gd name="T13" fmla="*/ 0 h 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9" h="50">
                  <a:moveTo>
                    <a:pt x="26" y="0"/>
                  </a:moveTo>
                  <a:cubicBezTo>
                    <a:pt x="13" y="2"/>
                    <a:pt x="7" y="0"/>
                    <a:pt x="0" y="10"/>
                  </a:cubicBezTo>
                  <a:cubicBezTo>
                    <a:pt x="4" y="22"/>
                    <a:pt x="18" y="36"/>
                    <a:pt x="30" y="40"/>
                  </a:cubicBezTo>
                  <a:cubicBezTo>
                    <a:pt x="37" y="42"/>
                    <a:pt x="48" y="50"/>
                    <a:pt x="48" y="50"/>
                  </a:cubicBezTo>
                  <a:cubicBezTo>
                    <a:pt x="57" y="44"/>
                    <a:pt x="55" y="37"/>
                    <a:pt x="58" y="28"/>
                  </a:cubicBezTo>
                  <a:cubicBezTo>
                    <a:pt x="55" y="11"/>
                    <a:pt x="59" y="18"/>
                    <a:pt x="44" y="8"/>
                  </a:cubicBezTo>
                  <a:cubicBezTo>
                    <a:pt x="42" y="6"/>
                    <a:pt x="26" y="5"/>
                    <a:pt x="26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8" name="Freeform 28"/>
            <p:cNvSpPr>
              <a:spLocks/>
            </p:cNvSpPr>
            <p:nvPr/>
          </p:nvSpPr>
          <p:spPr bwMode="invGray">
            <a:xfrm>
              <a:off x="1625" y="2057"/>
              <a:ext cx="65" cy="42"/>
            </a:xfrm>
            <a:custGeom>
              <a:avLst/>
              <a:gdLst>
                <a:gd name="T0" fmla="*/ 8 w 86"/>
                <a:gd name="T1" fmla="*/ 1 h 57"/>
                <a:gd name="T2" fmla="*/ 5 w 86"/>
                <a:gd name="T3" fmla="*/ 4 h 57"/>
                <a:gd name="T4" fmla="*/ 2 w 86"/>
                <a:gd name="T5" fmla="*/ 4 h 57"/>
                <a:gd name="T6" fmla="*/ 3 w 86"/>
                <a:gd name="T7" fmla="*/ 10 h 57"/>
                <a:gd name="T8" fmla="*/ 14 w 86"/>
                <a:gd name="T9" fmla="*/ 5 h 57"/>
                <a:gd name="T10" fmla="*/ 16 w 86"/>
                <a:gd name="T11" fmla="*/ 3 h 57"/>
                <a:gd name="T12" fmla="*/ 11 w 86"/>
                <a:gd name="T13" fmla="*/ 1 h 57"/>
                <a:gd name="T14" fmla="*/ 8 w 86"/>
                <a:gd name="T15" fmla="*/ 1 h 5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6" h="57">
                  <a:moveTo>
                    <a:pt x="44" y="7"/>
                  </a:moveTo>
                  <a:cubicBezTo>
                    <a:pt x="39" y="14"/>
                    <a:pt x="31" y="20"/>
                    <a:pt x="24" y="25"/>
                  </a:cubicBezTo>
                  <a:cubicBezTo>
                    <a:pt x="16" y="19"/>
                    <a:pt x="12" y="22"/>
                    <a:pt x="4" y="27"/>
                  </a:cubicBezTo>
                  <a:cubicBezTo>
                    <a:pt x="0" y="38"/>
                    <a:pt x="4" y="53"/>
                    <a:pt x="16" y="57"/>
                  </a:cubicBezTo>
                  <a:cubicBezTo>
                    <a:pt x="33" y="51"/>
                    <a:pt x="60" y="45"/>
                    <a:pt x="74" y="35"/>
                  </a:cubicBezTo>
                  <a:cubicBezTo>
                    <a:pt x="78" y="29"/>
                    <a:pt x="86" y="17"/>
                    <a:pt x="86" y="17"/>
                  </a:cubicBezTo>
                  <a:cubicBezTo>
                    <a:pt x="80" y="0"/>
                    <a:pt x="74" y="5"/>
                    <a:pt x="56" y="7"/>
                  </a:cubicBezTo>
                  <a:cubicBezTo>
                    <a:pt x="43" y="11"/>
                    <a:pt x="44" y="15"/>
                    <a:pt x="44" y="7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9" name="Freeform 29"/>
            <p:cNvSpPr>
              <a:spLocks/>
            </p:cNvSpPr>
            <p:nvPr/>
          </p:nvSpPr>
          <p:spPr bwMode="invGray">
            <a:xfrm>
              <a:off x="1693" y="2065"/>
              <a:ext cx="54" cy="25"/>
            </a:xfrm>
            <a:custGeom>
              <a:avLst/>
              <a:gdLst>
                <a:gd name="T0" fmla="*/ 7 w 73"/>
                <a:gd name="T1" fmla="*/ 0 h 34"/>
                <a:gd name="T2" fmla="*/ 1 w 73"/>
                <a:gd name="T3" fmla="*/ 3 h 34"/>
                <a:gd name="T4" fmla="*/ 4 w 73"/>
                <a:gd name="T5" fmla="*/ 5 h 34"/>
                <a:gd name="T6" fmla="*/ 9 w 73"/>
                <a:gd name="T7" fmla="*/ 4 h 34"/>
                <a:gd name="T8" fmla="*/ 10 w 73"/>
                <a:gd name="T9" fmla="*/ 3 h 34"/>
                <a:gd name="T10" fmla="*/ 7 w 73"/>
                <a:gd name="T11" fmla="*/ 0 h 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3" h="34">
                  <a:moveTo>
                    <a:pt x="40" y="0"/>
                  </a:moveTo>
                  <a:cubicBezTo>
                    <a:pt x="30" y="6"/>
                    <a:pt x="20" y="10"/>
                    <a:pt x="10" y="16"/>
                  </a:cubicBezTo>
                  <a:cubicBezTo>
                    <a:pt x="0" y="31"/>
                    <a:pt x="13" y="30"/>
                    <a:pt x="24" y="34"/>
                  </a:cubicBezTo>
                  <a:cubicBezTo>
                    <a:pt x="44" y="31"/>
                    <a:pt x="35" y="34"/>
                    <a:pt x="52" y="28"/>
                  </a:cubicBezTo>
                  <a:cubicBezTo>
                    <a:pt x="57" y="26"/>
                    <a:pt x="64" y="20"/>
                    <a:pt x="64" y="20"/>
                  </a:cubicBezTo>
                  <a:cubicBezTo>
                    <a:pt x="73" y="7"/>
                    <a:pt x="48" y="8"/>
                    <a:pt x="40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" name="Freeform 30"/>
            <p:cNvSpPr>
              <a:spLocks/>
            </p:cNvSpPr>
            <p:nvPr/>
          </p:nvSpPr>
          <p:spPr bwMode="invGray">
            <a:xfrm>
              <a:off x="1664" y="2029"/>
              <a:ext cx="64" cy="34"/>
            </a:xfrm>
            <a:custGeom>
              <a:avLst/>
              <a:gdLst>
                <a:gd name="T0" fmla="*/ 11 w 85"/>
                <a:gd name="T1" fmla="*/ 2 h 45"/>
                <a:gd name="T2" fmla="*/ 5 w 85"/>
                <a:gd name="T3" fmla="*/ 2 h 45"/>
                <a:gd name="T4" fmla="*/ 0 w 85"/>
                <a:gd name="T5" fmla="*/ 4 h 45"/>
                <a:gd name="T6" fmla="*/ 8 w 85"/>
                <a:gd name="T7" fmla="*/ 6 h 45"/>
                <a:gd name="T8" fmla="*/ 11 w 85"/>
                <a:gd name="T9" fmla="*/ 8 h 45"/>
                <a:gd name="T10" fmla="*/ 15 w 85"/>
                <a:gd name="T11" fmla="*/ 4 h 45"/>
                <a:gd name="T12" fmla="*/ 15 w 85"/>
                <a:gd name="T13" fmla="*/ 2 h 45"/>
                <a:gd name="T14" fmla="*/ 11 w 85"/>
                <a:gd name="T15" fmla="*/ 0 h 45"/>
                <a:gd name="T16" fmla="*/ 11 w 85"/>
                <a:gd name="T17" fmla="*/ 2 h 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5" h="45">
                  <a:moveTo>
                    <a:pt x="58" y="10"/>
                  </a:moveTo>
                  <a:cubicBezTo>
                    <a:pt x="39" y="16"/>
                    <a:pt x="45" y="10"/>
                    <a:pt x="28" y="4"/>
                  </a:cubicBezTo>
                  <a:cubicBezTo>
                    <a:pt x="7" y="6"/>
                    <a:pt x="5" y="2"/>
                    <a:pt x="0" y="18"/>
                  </a:cubicBezTo>
                  <a:cubicBezTo>
                    <a:pt x="5" y="34"/>
                    <a:pt x="26" y="31"/>
                    <a:pt x="40" y="32"/>
                  </a:cubicBezTo>
                  <a:cubicBezTo>
                    <a:pt x="50" y="42"/>
                    <a:pt x="49" y="45"/>
                    <a:pt x="64" y="40"/>
                  </a:cubicBezTo>
                  <a:cubicBezTo>
                    <a:pt x="69" y="32"/>
                    <a:pt x="77" y="25"/>
                    <a:pt x="84" y="18"/>
                  </a:cubicBezTo>
                  <a:cubicBezTo>
                    <a:pt x="83" y="14"/>
                    <a:pt x="85" y="9"/>
                    <a:pt x="82" y="6"/>
                  </a:cubicBezTo>
                  <a:cubicBezTo>
                    <a:pt x="78" y="1"/>
                    <a:pt x="64" y="0"/>
                    <a:pt x="64" y="0"/>
                  </a:cubicBezTo>
                  <a:cubicBezTo>
                    <a:pt x="56" y="3"/>
                    <a:pt x="47" y="21"/>
                    <a:pt x="58" y="1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" name="Freeform 31"/>
            <p:cNvSpPr>
              <a:spLocks/>
            </p:cNvSpPr>
            <p:nvPr/>
          </p:nvSpPr>
          <p:spPr bwMode="invGray">
            <a:xfrm>
              <a:off x="1637" y="1997"/>
              <a:ext cx="44" cy="24"/>
            </a:xfrm>
            <a:custGeom>
              <a:avLst/>
              <a:gdLst>
                <a:gd name="T0" fmla="*/ 3 w 58"/>
                <a:gd name="T1" fmla="*/ 2 h 31"/>
                <a:gd name="T2" fmla="*/ 0 w 58"/>
                <a:gd name="T3" fmla="*/ 4 h 31"/>
                <a:gd name="T4" fmla="*/ 4 w 58"/>
                <a:gd name="T5" fmla="*/ 6 h 31"/>
                <a:gd name="T6" fmla="*/ 5 w 58"/>
                <a:gd name="T7" fmla="*/ 4 h 31"/>
                <a:gd name="T8" fmla="*/ 10 w 58"/>
                <a:gd name="T9" fmla="*/ 2 h 31"/>
                <a:gd name="T10" fmla="*/ 8 w 58"/>
                <a:gd name="T11" fmla="*/ 0 h 31"/>
                <a:gd name="T12" fmla="*/ 3 w 58"/>
                <a:gd name="T13" fmla="*/ 2 h 3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8" h="31">
                  <a:moveTo>
                    <a:pt x="16" y="4"/>
                  </a:moveTo>
                  <a:cubicBezTo>
                    <a:pt x="2" y="13"/>
                    <a:pt x="7" y="8"/>
                    <a:pt x="0" y="18"/>
                  </a:cubicBezTo>
                  <a:cubicBezTo>
                    <a:pt x="5" y="26"/>
                    <a:pt x="11" y="25"/>
                    <a:pt x="20" y="28"/>
                  </a:cubicBezTo>
                  <a:cubicBezTo>
                    <a:pt x="36" y="23"/>
                    <a:pt x="17" y="31"/>
                    <a:pt x="28" y="20"/>
                  </a:cubicBezTo>
                  <a:cubicBezTo>
                    <a:pt x="33" y="15"/>
                    <a:pt x="46" y="13"/>
                    <a:pt x="52" y="12"/>
                  </a:cubicBezTo>
                  <a:cubicBezTo>
                    <a:pt x="58" y="3"/>
                    <a:pt x="53" y="3"/>
                    <a:pt x="44" y="0"/>
                  </a:cubicBezTo>
                  <a:cubicBezTo>
                    <a:pt x="38" y="1"/>
                    <a:pt x="20" y="8"/>
                    <a:pt x="16" y="4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2" name="Freeform 32"/>
            <p:cNvSpPr>
              <a:spLocks/>
            </p:cNvSpPr>
            <p:nvPr/>
          </p:nvSpPr>
          <p:spPr bwMode="invGray">
            <a:xfrm>
              <a:off x="1751" y="2000"/>
              <a:ext cx="114" cy="77"/>
            </a:xfrm>
            <a:custGeom>
              <a:avLst/>
              <a:gdLst>
                <a:gd name="T0" fmla="*/ 8 w 152"/>
                <a:gd name="T1" fmla="*/ 0 h 102"/>
                <a:gd name="T2" fmla="*/ 3 w 152"/>
                <a:gd name="T3" fmla="*/ 2 h 102"/>
                <a:gd name="T4" fmla="*/ 2 w 152"/>
                <a:gd name="T5" fmla="*/ 8 h 102"/>
                <a:gd name="T6" fmla="*/ 2 w 152"/>
                <a:gd name="T7" fmla="*/ 11 h 102"/>
                <a:gd name="T8" fmla="*/ 0 w 152"/>
                <a:gd name="T9" fmla="*/ 13 h 102"/>
                <a:gd name="T10" fmla="*/ 11 w 152"/>
                <a:gd name="T11" fmla="*/ 16 h 102"/>
                <a:gd name="T12" fmla="*/ 15 w 152"/>
                <a:gd name="T13" fmla="*/ 17 h 102"/>
                <a:gd name="T14" fmla="*/ 28 w 152"/>
                <a:gd name="T15" fmla="*/ 16 h 102"/>
                <a:gd name="T16" fmla="*/ 14 w 152"/>
                <a:gd name="T17" fmla="*/ 13 h 102"/>
                <a:gd name="T18" fmla="*/ 10 w 152"/>
                <a:gd name="T19" fmla="*/ 11 h 102"/>
                <a:gd name="T20" fmla="*/ 8 w 152"/>
                <a:gd name="T21" fmla="*/ 10 h 102"/>
                <a:gd name="T22" fmla="*/ 10 w 152"/>
                <a:gd name="T23" fmla="*/ 6 h 102"/>
                <a:gd name="T24" fmla="*/ 8 w 152"/>
                <a:gd name="T25" fmla="*/ 0 h 10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2" h="102">
                  <a:moveTo>
                    <a:pt x="38" y="0"/>
                  </a:moveTo>
                  <a:cubicBezTo>
                    <a:pt x="22" y="5"/>
                    <a:pt x="30" y="3"/>
                    <a:pt x="14" y="6"/>
                  </a:cubicBezTo>
                  <a:cubicBezTo>
                    <a:pt x="18" y="22"/>
                    <a:pt x="22" y="32"/>
                    <a:pt x="4" y="38"/>
                  </a:cubicBezTo>
                  <a:cubicBezTo>
                    <a:pt x="1" y="47"/>
                    <a:pt x="7" y="49"/>
                    <a:pt x="12" y="56"/>
                  </a:cubicBezTo>
                  <a:cubicBezTo>
                    <a:pt x="10" y="65"/>
                    <a:pt x="9" y="69"/>
                    <a:pt x="0" y="72"/>
                  </a:cubicBezTo>
                  <a:cubicBezTo>
                    <a:pt x="5" y="88"/>
                    <a:pt x="45" y="85"/>
                    <a:pt x="56" y="86"/>
                  </a:cubicBezTo>
                  <a:cubicBezTo>
                    <a:pt x="72" y="97"/>
                    <a:pt x="63" y="95"/>
                    <a:pt x="82" y="92"/>
                  </a:cubicBezTo>
                  <a:cubicBezTo>
                    <a:pt x="86" y="92"/>
                    <a:pt x="147" y="102"/>
                    <a:pt x="152" y="86"/>
                  </a:cubicBezTo>
                  <a:cubicBezTo>
                    <a:pt x="123" y="66"/>
                    <a:pt x="128" y="72"/>
                    <a:pt x="76" y="70"/>
                  </a:cubicBezTo>
                  <a:cubicBezTo>
                    <a:pt x="62" y="56"/>
                    <a:pt x="81" y="73"/>
                    <a:pt x="54" y="62"/>
                  </a:cubicBezTo>
                  <a:cubicBezTo>
                    <a:pt x="50" y="60"/>
                    <a:pt x="48" y="55"/>
                    <a:pt x="44" y="52"/>
                  </a:cubicBezTo>
                  <a:cubicBezTo>
                    <a:pt x="41" y="43"/>
                    <a:pt x="42" y="39"/>
                    <a:pt x="50" y="34"/>
                  </a:cubicBezTo>
                  <a:cubicBezTo>
                    <a:pt x="52" y="27"/>
                    <a:pt x="42" y="9"/>
                    <a:pt x="38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3" name="Freeform 33"/>
            <p:cNvSpPr>
              <a:spLocks/>
            </p:cNvSpPr>
            <p:nvPr/>
          </p:nvSpPr>
          <p:spPr bwMode="invGray">
            <a:xfrm>
              <a:off x="664" y="2245"/>
              <a:ext cx="25" cy="15"/>
            </a:xfrm>
            <a:custGeom>
              <a:avLst/>
              <a:gdLst>
                <a:gd name="T0" fmla="*/ 5 w 34"/>
                <a:gd name="T1" fmla="*/ 0 h 20"/>
                <a:gd name="T2" fmla="*/ 4 w 34"/>
                <a:gd name="T3" fmla="*/ 4 h 20"/>
                <a:gd name="T4" fmla="*/ 1 w 34"/>
                <a:gd name="T5" fmla="*/ 4 h 20"/>
                <a:gd name="T6" fmla="*/ 1 w 34"/>
                <a:gd name="T7" fmla="*/ 2 h 20"/>
                <a:gd name="T8" fmla="*/ 5 w 34"/>
                <a:gd name="T9" fmla="*/ 0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" h="20">
                  <a:moveTo>
                    <a:pt x="34" y="0"/>
                  </a:moveTo>
                  <a:cubicBezTo>
                    <a:pt x="32" y="10"/>
                    <a:pt x="34" y="17"/>
                    <a:pt x="24" y="20"/>
                  </a:cubicBezTo>
                  <a:cubicBezTo>
                    <a:pt x="17" y="19"/>
                    <a:pt x="10" y="20"/>
                    <a:pt x="4" y="18"/>
                  </a:cubicBezTo>
                  <a:cubicBezTo>
                    <a:pt x="0" y="17"/>
                    <a:pt x="2" y="7"/>
                    <a:pt x="4" y="6"/>
                  </a:cubicBezTo>
                  <a:cubicBezTo>
                    <a:pt x="12" y="0"/>
                    <a:pt x="24" y="0"/>
                    <a:pt x="34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4" name="Freeform 34"/>
            <p:cNvSpPr>
              <a:spLocks/>
            </p:cNvSpPr>
            <p:nvPr/>
          </p:nvSpPr>
          <p:spPr bwMode="invGray">
            <a:xfrm>
              <a:off x="1421" y="2756"/>
              <a:ext cx="16" cy="12"/>
            </a:xfrm>
            <a:custGeom>
              <a:avLst/>
              <a:gdLst>
                <a:gd name="T0" fmla="*/ 2 w 21"/>
                <a:gd name="T1" fmla="*/ 0 h 16"/>
                <a:gd name="T2" fmla="*/ 3 w 21"/>
                <a:gd name="T3" fmla="*/ 3 h 16"/>
                <a:gd name="T4" fmla="*/ 2 w 21"/>
                <a:gd name="T5" fmla="*/ 0 h 1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invGray">
            <a:xfrm>
              <a:off x="1424" y="2781"/>
              <a:ext cx="16" cy="12"/>
            </a:xfrm>
            <a:custGeom>
              <a:avLst/>
              <a:gdLst>
                <a:gd name="T0" fmla="*/ 2 w 21"/>
                <a:gd name="T1" fmla="*/ 0 h 16"/>
                <a:gd name="T2" fmla="*/ 3 w 21"/>
                <a:gd name="T3" fmla="*/ 3 h 16"/>
                <a:gd name="T4" fmla="*/ 2 w 21"/>
                <a:gd name="T5" fmla="*/ 0 h 1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6" name="Freeform 36"/>
            <p:cNvSpPr>
              <a:spLocks/>
            </p:cNvSpPr>
            <p:nvPr/>
          </p:nvSpPr>
          <p:spPr bwMode="invGray">
            <a:xfrm>
              <a:off x="1628" y="2913"/>
              <a:ext cx="15" cy="12"/>
            </a:xfrm>
            <a:custGeom>
              <a:avLst/>
              <a:gdLst>
                <a:gd name="T0" fmla="*/ 1 w 21"/>
                <a:gd name="T1" fmla="*/ 0 h 16"/>
                <a:gd name="T2" fmla="*/ 1 w 21"/>
                <a:gd name="T3" fmla="*/ 3 h 16"/>
                <a:gd name="T4" fmla="*/ 1 w 21"/>
                <a:gd name="T5" fmla="*/ 0 h 1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7" name="Freeform 37"/>
            <p:cNvSpPr>
              <a:spLocks/>
            </p:cNvSpPr>
            <p:nvPr/>
          </p:nvSpPr>
          <p:spPr bwMode="invGray">
            <a:xfrm>
              <a:off x="1752" y="2429"/>
              <a:ext cx="38" cy="18"/>
            </a:xfrm>
            <a:custGeom>
              <a:avLst/>
              <a:gdLst>
                <a:gd name="T0" fmla="*/ 2 w 51"/>
                <a:gd name="T1" fmla="*/ 0 h 24"/>
                <a:gd name="T2" fmla="*/ 1 w 51"/>
                <a:gd name="T3" fmla="*/ 4 h 24"/>
                <a:gd name="T4" fmla="*/ 4 w 51"/>
                <a:gd name="T5" fmla="*/ 5 h 24"/>
                <a:gd name="T6" fmla="*/ 5 w 51"/>
                <a:gd name="T7" fmla="*/ 2 h 24"/>
                <a:gd name="T8" fmla="*/ 2 w 51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8" name="Freeform 38"/>
            <p:cNvSpPr>
              <a:spLocks/>
            </p:cNvSpPr>
            <p:nvPr/>
          </p:nvSpPr>
          <p:spPr bwMode="invGray">
            <a:xfrm>
              <a:off x="1652" y="2224"/>
              <a:ext cx="38" cy="18"/>
            </a:xfrm>
            <a:custGeom>
              <a:avLst/>
              <a:gdLst>
                <a:gd name="T0" fmla="*/ 2 w 51"/>
                <a:gd name="T1" fmla="*/ 0 h 24"/>
                <a:gd name="T2" fmla="*/ 1 w 51"/>
                <a:gd name="T3" fmla="*/ 4 h 24"/>
                <a:gd name="T4" fmla="*/ 4 w 51"/>
                <a:gd name="T5" fmla="*/ 5 h 24"/>
                <a:gd name="T6" fmla="*/ 5 w 51"/>
                <a:gd name="T7" fmla="*/ 2 h 24"/>
                <a:gd name="T8" fmla="*/ 2 w 51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" name="Freeform 39"/>
            <p:cNvSpPr>
              <a:spLocks/>
            </p:cNvSpPr>
            <p:nvPr/>
          </p:nvSpPr>
          <p:spPr bwMode="invGray">
            <a:xfrm>
              <a:off x="1717" y="2045"/>
              <a:ext cx="39" cy="18"/>
            </a:xfrm>
            <a:custGeom>
              <a:avLst/>
              <a:gdLst>
                <a:gd name="T0" fmla="*/ 3 w 51"/>
                <a:gd name="T1" fmla="*/ 0 h 24"/>
                <a:gd name="T2" fmla="*/ 2 w 51"/>
                <a:gd name="T3" fmla="*/ 4 h 24"/>
                <a:gd name="T4" fmla="*/ 5 w 51"/>
                <a:gd name="T5" fmla="*/ 5 h 24"/>
                <a:gd name="T6" fmla="*/ 6 w 51"/>
                <a:gd name="T7" fmla="*/ 2 h 24"/>
                <a:gd name="T8" fmla="*/ 3 w 51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0" name="Freeform 40"/>
            <p:cNvSpPr>
              <a:spLocks/>
            </p:cNvSpPr>
            <p:nvPr/>
          </p:nvSpPr>
          <p:spPr bwMode="invGray">
            <a:xfrm>
              <a:off x="1780" y="2153"/>
              <a:ext cx="38" cy="18"/>
            </a:xfrm>
            <a:custGeom>
              <a:avLst/>
              <a:gdLst>
                <a:gd name="T0" fmla="*/ 2 w 51"/>
                <a:gd name="T1" fmla="*/ 0 h 24"/>
                <a:gd name="T2" fmla="*/ 1 w 51"/>
                <a:gd name="T3" fmla="*/ 4 h 24"/>
                <a:gd name="T4" fmla="*/ 4 w 51"/>
                <a:gd name="T5" fmla="*/ 5 h 24"/>
                <a:gd name="T6" fmla="*/ 5 w 51"/>
                <a:gd name="T7" fmla="*/ 2 h 24"/>
                <a:gd name="T8" fmla="*/ 2 w 51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1" name="Freeform 41"/>
            <p:cNvSpPr>
              <a:spLocks/>
            </p:cNvSpPr>
            <p:nvPr/>
          </p:nvSpPr>
          <p:spPr bwMode="invGray">
            <a:xfrm>
              <a:off x="1796" y="1951"/>
              <a:ext cx="696" cy="346"/>
            </a:xfrm>
            <a:custGeom>
              <a:avLst/>
              <a:gdLst>
                <a:gd name="T0" fmla="*/ 5 w 929"/>
                <a:gd name="T1" fmla="*/ 10 h 462"/>
                <a:gd name="T2" fmla="*/ 1 w 929"/>
                <a:gd name="T3" fmla="*/ 16 h 462"/>
                <a:gd name="T4" fmla="*/ 6 w 929"/>
                <a:gd name="T5" fmla="*/ 17 h 462"/>
                <a:gd name="T6" fmla="*/ 3 w 929"/>
                <a:gd name="T7" fmla="*/ 21 h 462"/>
                <a:gd name="T8" fmla="*/ 18 w 929"/>
                <a:gd name="T9" fmla="*/ 24 h 462"/>
                <a:gd name="T10" fmla="*/ 25 w 929"/>
                <a:gd name="T11" fmla="*/ 23 h 462"/>
                <a:gd name="T12" fmla="*/ 44 w 929"/>
                <a:gd name="T13" fmla="*/ 13 h 462"/>
                <a:gd name="T14" fmla="*/ 53 w 929"/>
                <a:gd name="T15" fmla="*/ 12 h 462"/>
                <a:gd name="T16" fmla="*/ 57 w 929"/>
                <a:gd name="T17" fmla="*/ 14 h 462"/>
                <a:gd name="T18" fmla="*/ 48 w 929"/>
                <a:gd name="T19" fmla="*/ 16 h 462"/>
                <a:gd name="T20" fmla="*/ 43 w 929"/>
                <a:gd name="T21" fmla="*/ 19 h 462"/>
                <a:gd name="T22" fmla="*/ 44 w 929"/>
                <a:gd name="T23" fmla="*/ 21 h 462"/>
                <a:gd name="T24" fmla="*/ 46 w 929"/>
                <a:gd name="T25" fmla="*/ 28 h 462"/>
                <a:gd name="T26" fmla="*/ 61 w 929"/>
                <a:gd name="T27" fmla="*/ 34 h 462"/>
                <a:gd name="T28" fmla="*/ 59 w 929"/>
                <a:gd name="T29" fmla="*/ 37 h 462"/>
                <a:gd name="T30" fmla="*/ 65 w 929"/>
                <a:gd name="T31" fmla="*/ 43 h 462"/>
                <a:gd name="T32" fmla="*/ 61 w 929"/>
                <a:gd name="T33" fmla="*/ 47 h 462"/>
                <a:gd name="T34" fmla="*/ 57 w 929"/>
                <a:gd name="T35" fmla="*/ 52 h 462"/>
                <a:gd name="T36" fmla="*/ 52 w 929"/>
                <a:gd name="T37" fmla="*/ 57 h 462"/>
                <a:gd name="T38" fmla="*/ 52 w 929"/>
                <a:gd name="T39" fmla="*/ 75 h 462"/>
                <a:gd name="T40" fmla="*/ 59 w 929"/>
                <a:gd name="T41" fmla="*/ 79 h 462"/>
                <a:gd name="T42" fmla="*/ 68 w 929"/>
                <a:gd name="T43" fmla="*/ 79 h 462"/>
                <a:gd name="T44" fmla="*/ 73 w 929"/>
                <a:gd name="T45" fmla="*/ 75 h 462"/>
                <a:gd name="T46" fmla="*/ 90 w 929"/>
                <a:gd name="T47" fmla="*/ 63 h 462"/>
                <a:gd name="T48" fmla="*/ 101 w 929"/>
                <a:gd name="T49" fmla="*/ 59 h 462"/>
                <a:gd name="T50" fmla="*/ 115 w 929"/>
                <a:gd name="T51" fmla="*/ 55 h 462"/>
                <a:gd name="T52" fmla="*/ 127 w 929"/>
                <a:gd name="T53" fmla="*/ 51 h 462"/>
                <a:gd name="T54" fmla="*/ 135 w 929"/>
                <a:gd name="T55" fmla="*/ 46 h 462"/>
                <a:gd name="T56" fmla="*/ 142 w 929"/>
                <a:gd name="T57" fmla="*/ 35 h 462"/>
                <a:gd name="T58" fmla="*/ 142 w 929"/>
                <a:gd name="T59" fmla="*/ 27 h 462"/>
                <a:gd name="T60" fmla="*/ 142 w 929"/>
                <a:gd name="T61" fmla="*/ 22 h 462"/>
                <a:gd name="T62" fmla="*/ 147 w 929"/>
                <a:gd name="T63" fmla="*/ 16 h 462"/>
                <a:gd name="T64" fmla="*/ 155 w 929"/>
                <a:gd name="T65" fmla="*/ 16 h 462"/>
                <a:gd name="T66" fmla="*/ 163 w 929"/>
                <a:gd name="T67" fmla="*/ 9 h 462"/>
                <a:gd name="T68" fmla="*/ 157 w 929"/>
                <a:gd name="T69" fmla="*/ 10 h 462"/>
                <a:gd name="T70" fmla="*/ 150 w 929"/>
                <a:gd name="T71" fmla="*/ 7 h 462"/>
                <a:gd name="T72" fmla="*/ 140 w 929"/>
                <a:gd name="T73" fmla="*/ 4 h 462"/>
                <a:gd name="T74" fmla="*/ 113 w 929"/>
                <a:gd name="T75" fmla="*/ 4 h 462"/>
                <a:gd name="T76" fmla="*/ 103 w 929"/>
                <a:gd name="T77" fmla="*/ 7 h 462"/>
                <a:gd name="T78" fmla="*/ 98 w 929"/>
                <a:gd name="T79" fmla="*/ 7 h 462"/>
                <a:gd name="T80" fmla="*/ 91 w 929"/>
                <a:gd name="T81" fmla="*/ 9 h 462"/>
                <a:gd name="T82" fmla="*/ 85 w 929"/>
                <a:gd name="T83" fmla="*/ 5 h 462"/>
                <a:gd name="T84" fmla="*/ 76 w 929"/>
                <a:gd name="T85" fmla="*/ 7 h 462"/>
                <a:gd name="T86" fmla="*/ 64 w 929"/>
                <a:gd name="T87" fmla="*/ 9 h 462"/>
                <a:gd name="T88" fmla="*/ 73 w 929"/>
                <a:gd name="T89" fmla="*/ 7 h 462"/>
                <a:gd name="T90" fmla="*/ 62 w 929"/>
                <a:gd name="T91" fmla="*/ 1 h 462"/>
                <a:gd name="T92" fmla="*/ 59 w 929"/>
                <a:gd name="T93" fmla="*/ 1 h 462"/>
                <a:gd name="T94" fmla="*/ 55 w 929"/>
                <a:gd name="T95" fmla="*/ 1 h 462"/>
                <a:gd name="T96" fmla="*/ 43 w 929"/>
                <a:gd name="T97" fmla="*/ 3 h 462"/>
                <a:gd name="T98" fmla="*/ 28 w 929"/>
                <a:gd name="T99" fmla="*/ 5 h 462"/>
                <a:gd name="T100" fmla="*/ 19 w 929"/>
                <a:gd name="T101" fmla="*/ 4 h 462"/>
                <a:gd name="T102" fmla="*/ 20 w 929"/>
                <a:gd name="T103" fmla="*/ 12 h 462"/>
                <a:gd name="T104" fmla="*/ 18 w 929"/>
                <a:gd name="T105" fmla="*/ 9 h 462"/>
                <a:gd name="T106" fmla="*/ 10 w 929"/>
                <a:gd name="T107" fmla="*/ 7 h 46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929" h="462">
                  <a:moveTo>
                    <a:pt x="60" y="42"/>
                  </a:moveTo>
                  <a:cubicBezTo>
                    <a:pt x="40" y="45"/>
                    <a:pt x="42" y="46"/>
                    <a:pt x="28" y="56"/>
                  </a:cubicBezTo>
                  <a:cubicBezTo>
                    <a:pt x="26" y="74"/>
                    <a:pt x="27" y="75"/>
                    <a:pt x="10" y="78"/>
                  </a:cubicBezTo>
                  <a:cubicBezTo>
                    <a:pt x="4" y="82"/>
                    <a:pt x="0" y="82"/>
                    <a:pt x="6" y="92"/>
                  </a:cubicBezTo>
                  <a:cubicBezTo>
                    <a:pt x="10" y="98"/>
                    <a:pt x="21" y="96"/>
                    <a:pt x="28" y="98"/>
                  </a:cubicBezTo>
                  <a:cubicBezTo>
                    <a:pt x="31" y="99"/>
                    <a:pt x="36" y="100"/>
                    <a:pt x="36" y="100"/>
                  </a:cubicBezTo>
                  <a:cubicBezTo>
                    <a:pt x="47" y="99"/>
                    <a:pt x="69" y="97"/>
                    <a:pt x="50" y="110"/>
                  </a:cubicBezTo>
                  <a:cubicBezTo>
                    <a:pt x="37" y="108"/>
                    <a:pt x="24" y="104"/>
                    <a:pt x="16" y="116"/>
                  </a:cubicBezTo>
                  <a:cubicBezTo>
                    <a:pt x="24" y="141"/>
                    <a:pt x="68" y="125"/>
                    <a:pt x="94" y="126"/>
                  </a:cubicBezTo>
                  <a:cubicBezTo>
                    <a:pt x="98" y="129"/>
                    <a:pt x="100" y="134"/>
                    <a:pt x="104" y="136"/>
                  </a:cubicBezTo>
                  <a:cubicBezTo>
                    <a:pt x="108" y="138"/>
                    <a:pt x="116" y="140"/>
                    <a:pt x="116" y="140"/>
                  </a:cubicBezTo>
                  <a:cubicBezTo>
                    <a:pt x="129" y="138"/>
                    <a:pt x="133" y="139"/>
                    <a:pt x="142" y="130"/>
                  </a:cubicBezTo>
                  <a:cubicBezTo>
                    <a:pt x="151" y="104"/>
                    <a:pt x="179" y="110"/>
                    <a:pt x="202" y="102"/>
                  </a:cubicBezTo>
                  <a:cubicBezTo>
                    <a:pt x="219" y="96"/>
                    <a:pt x="233" y="84"/>
                    <a:pt x="250" y="78"/>
                  </a:cubicBezTo>
                  <a:cubicBezTo>
                    <a:pt x="260" y="75"/>
                    <a:pt x="269" y="74"/>
                    <a:pt x="280" y="72"/>
                  </a:cubicBezTo>
                  <a:cubicBezTo>
                    <a:pt x="287" y="71"/>
                    <a:pt x="300" y="66"/>
                    <a:pt x="300" y="66"/>
                  </a:cubicBezTo>
                  <a:cubicBezTo>
                    <a:pt x="311" y="49"/>
                    <a:pt x="336" y="54"/>
                    <a:pt x="354" y="60"/>
                  </a:cubicBezTo>
                  <a:cubicBezTo>
                    <a:pt x="367" y="79"/>
                    <a:pt x="335" y="79"/>
                    <a:pt x="324" y="80"/>
                  </a:cubicBezTo>
                  <a:cubicBezTo>
                    <a:pt x="312" y="83"/>
                    <a:pt x="306" y="93"/>
                    <a:pt x="292" y="96"/>
                  </a:cubicBezTo>
                  <a:cubicBezTo>
                    <a:pt x="284" y="94"/>
                    <a:pt x="279" y="90"/>
                    <a:pt x="272" y="88"/>
                  </a:cubicBezTo>
                  <a:cubicBezTo>
                    <a:pt x="253" y="91"/>
                    <a:pt x="232" y="96"/>
                    <a:pt x="214" y="102"/>
                  </a:cubicBezTo>
                  <a:cubicBezTo>
                    <a:pt x="223" y="108"/>
                    <a:pt x="231" y="109"/>
                    <a:pt x="242" y="112"/>
                  </a:cubicBezTo>
                  <a:cubicBezTo>
                    <a:pt x="245" y="113"/>
                    <a:pt x="250" y="114"/>
                    <a:pt x="250" y="114"/>
                  </a:cubicBezTo>
                  <a:cubicBezTo>
                    <a:pt x="251" y="116"/>
                    <a:pt x="255" y="118"/>
                    <a:pt x="254" y="120"/>
                  </a:cubicBezTo>
                  <a:cubicBezTo>
                    <a:pt x="252" y="124"/>
                    <a:pt x="242" y="128"/>
                    <a:pt x="242" y="128"/>
                  </a:cubicBezTo>
                  <a:cubicBezTo>
                    <a:pt x="233" y="141"/>
                    <a:pt x="247" y="154"/>
                    <a:pt x="260" y="158"/>
                  </a:cubicBezTo>
                  <a:cubicBezTo>
                    <a:pt x="282" y="155"/>
                    <a:pt x="295" y="151"/>
                    <a:pt x="318" y="150"/>
                  </a:cubicBezTo>
                  <a:cubicBezTo>
                    <a:pt x="334" y="155"/>
                    <a:pt x="345" y="176"/>
                    <a:pt x="350" y="192"/>
                  </a:cubicBezTo>
                  <a:cubicBezTo>
                    <a:pt x="349" y="195"/>
                    <a:pt x="350" y="199"/>
                    <a:pt x="348" y="202"/>
                  </a:cubicBezTo>
                  <a:cubicBezTo>
                    <a:pt x="345" y="206"/>
                    <a:pt x="336" y="210"/>
                    <a:pt x="336" y="210"/>
                  </a:cubicBezTo>
                  <a:cubicBezTo>
                    <a:pt x="327" y="224"/>
                    <a:pt x="332" y="235"/>
                    <a:pt x="348" y="240"/>
                  </a:cubicBezTo>
                  <a:cubicBezTo>
                    <a:pt x="358" y="237"/>
                    <a:pt x="362" y="237"/>
                    <a:pt x="368" y="246"/>
                  </a:cubicBezTo>
                  <a:cubicBezTo>
                    <a:pt x="360" y="252"/>
                    <a:pt x="346" y="246"/>
                    <a:pt x="338" y="252"/>
                  </a:cubicBezTo>
                  <a:cubicBezTo>
                    <a:pt x="326" y="260"/>
                    <a:pt x="346" y="265"/>
                    <a:pt x="348" y="266"/>
                  </a:cubicBezTo>
                  <a:cubicBezTo>
                    <a:pt x="352" y="278"/>
                    <a:pt x="347" y="279"/>
                    <a:pt x="336" y="286"/>
                  </a:cubicBezTo>
                  <a:cubicBezTo>
                    <a:pt x="332" y="289"/>
                    <a:pt x="324" y="294"/>
                    <a:pt x="324" y="294"/>
                  </a:cubicBezTo>
                  <a:cubicBezTo>
                    <a:pt x="315" y="308"/>
                    <a:pt x="320" y="303"/>
                    <a:pt x="310" y="310"/>
                  </a:cubicBezTo>
                  <a:cubicBezTo>
                    <a:pt x="306" y="316"/>
                    <a:pt x="294" y="324"/>
                    <a:pt x="294" y="324"/>
                  </a:cubicBezTo>
                  <a:cubicBezTo>
                    <a:pt x="285" y="338"/>
                    <a:pt x="288" y="331"/>
                    <a:pt x="284" y="342"/>
                  </a:cubicBezTo>
                  <a:cubicBezTo>
                    <a:pt x="285" y="374"/>
                    <a:pt x="283" y="393"/>
                    <a:pt x="292" y="420"/>
                  </a:cubicBezTo>
                  <a:cubicBezTo>
                    <a:pt x="295" y="429"/>
                    <a:pt x="307" y="435"/>
                    <a:pt x="314" y="440"/>
                  </a:cubicBezTo>
                  <a:cubicBezTo>
                    <a:pt x="319" y="444"/>
                    <a:pt x="332" y="446"/>
                    <a:pt x="332" y="446"/>
                  </a:cubicBezTo>
                  <a:cubicBezTo>
                    <a:pt x="340" y="457"/>
                    <a:pt x="345" y="459"/>
                    <a:pt x="358" y="462"/>
                  </a:cubicBezTo>
                  <a:cubicBezTo>
                    <a:pt x="376" y="459"/>
                    <a:pt x="375" y="457"/>
                    <a:pt x="388" y="448"/>
                  </a:cubicBezTo>
                  <a:cubicBezTo>
                    <a:pt x="390" y="441"/>
                    <a:pt x="394" y="435"/>
                    <a:pt x="400" y="430"/>
                  </a:cubicBezTo>
                  <a:cubicBezTo>
                    <a:pt x="404" y="427"/>
                    <a:pt x="412" y="422"/>
                    <a:pt x="412" y="422"/>
                  </a:cubicBezTo>
                  <a:cubicBezTo>
                    <a:pt x="417" y="415"/>
                    <a:pt x="451" y="367"/>
                    <a:pt x="458" y="364"/>
                  </a:cubicBezTo>
                  <a:cubicBezTo>
                    <a:pt x="475" y="356"/>
                    <a:pt x="486" y="357"/>
                    <a:pt x="506" y="356"/>
                  </a:cubicBezTo>
                  <a:cubicBezTo>
                    <a:pt x="525" y="350"/>
                    <a:pt x="533" y="342"/>
                    <a:pt x="554" y="340"/>
                  </a:cubicBezTo>
                  <a:cubicBezTo>
                    <a:pt x="560" y="338"/>
                    <a:pt x="566" y="336"/>
                    <a:pt x="572" y="334"/>
                  </a:cubicBezTo>
                  <a:cubicBezTo>
                    <a:pt x="576" y="333"/>
                    <a:pt x="584" y="330"/>
                    <a:pt x="584" y="330"/>
                  </a:cubicBezTo>
                  <a:cubicBezTo>
                    <a:pt x="603" y="311"/>
                    <a:pt x="618" y="310"/>
                    <a:pt x="646" y="308"/>
                  </a:cubicBezTo>
                  <a:cubicBezTo>
                    <a:pt x="665" y="304"/>
                    <a:pt x="684" y="303"/>
                    <a:pt x="704" y="302"/>
                  </a:cubicBezTo>
                  <a:cubicBezTo>
                    <a:pt x="712" y="299"/>
                    <a:pt x="712" y="293"/>
                    <a:pt x="720" y="290"/>
                  </a:cubicBezTo>
                  <a:cubicBezTo>
                    <a:pt x="732" y="285"/>
                    <a:pt x="743" y="285"/>
                    <a:pt x="754" y="278"/>
                  </a:cubicBezTo>
                  <a:cubicBezTo>
                    <a:pt x="756" y="271"/>
                    <a:pt x="760" y="267"/>
                    <a:pt x="762" y="260"/>
                  </a:cubicBezTo>
                  <a:cubicBezTo>
                    <a:pt x="763" y="247"/>
                    <a:pt x="762" y="233"/>
                    <a:pt x="764" y="220"/>
                  </a:cubicBezTo>
                  <a:cubicBezTo>
                    <a:pt x="764" y="219"/>
                    <a:pt x="794" y="204"/>
                    <a:pt x="800" y="200"/>
                  </a:cubicBezTo>
                  <a:cubicBezTo>
                    <a:pt x="807" y="189"/>
                    <a:pt x="808" y="186"/>
                    <a:pt x="820" y="182"/>
                  </a:cubicBezTo>
                  <a:cubicBezTo>
                    <a:pt x="825" y="166"/>
                    <a:pt x="814" y="162"/>
                    <a:pt x="802" y="154"/>
                  </a:cubicBezTo>
                  <a:cubicBezTo>
                    <a:pt x="797" y="151"/>
                    <a:pt x="790" y="142"/>
                    <a:pt x="790" y="142"/>
                  </a:cubicBezTo>
                  <a:cubicBezTo>
                    <a:pt x="786" y="131"/>
                    <a:pt x="792" y="127"/>
                    <a:pt x="802" y="124"/>
                  </a:cubicBezTo>
                  <a:cubicBezTo>
                    <a:pt x="810" y="116"/>
                    <a:pt x="813" y="98"/>
                    <a:pt x="820" y="94"/>
                  </a:cubicBezTo>
                  <a:cubicBezTo>
                    <a:pt x="824" y="92"/>
                    <a:pt x="832" y="90"/>
                    <a:pt x="832" y="90"/>
                  </a:cubicBezTo>
                  <a:cubicBezTo>
                    <a:pt x="844" y="92"/>
                    <a:pt x="848" y="92"/>
                    <a:pt x="856" y="100"/>
                  </a:cubicBezTo>
                  <a:cubicBezTo>
                    <a:pt x="863" y="98"/>
                    <a:pt x="876" y="94"/>
                    <a:pt x="876" y="94"/>
                  </a:cubicBezTo>
                  <a:cubicBezTo>
                    <a:pt x="889" y="81"/>
                    <a:pt x="906" y="77"/>
                    <a:pt x="924" y="74"/>
                  </a:cubicBezTo>
                  <a:cubicBezTo>
                    <a:pt x="929" y="67"/>
                    <a:pt x="929" y="58"/>
                    <a:pt x="922" y="52"/>
                  </a:cubicBezTo>
                  <a:cubicBezTo>
                    <a:pt x="918" y="49"/>
                    <a:pt x="910" y="44"/>
                    <a:pt x="910" y="44"/>
                  </a:cubicBezTo>
                  <a:cubicBezTo>
                    <a:pt x="894" y="47"/>
                    <a:pt x="899" y="49"/>
                    <a:pt x="888" y="56"/>
                  </a:cubicBezTo>
                  <a:cubicBezTo>
                    <a:pt x="884" y="58"/>
                    <a:pt x="876" y="60"/>
                    <a:pt x="876" y="60"/>
                  </a:cubicBezTo>
                  <a:cubicBezTo>
                    <a:pt x="853" y="59"/>
                    <a:pt x="810" y="59"/>
                    <a:pt x="848" y="46"/>
                  </a:cubicBezTo>
                  <a:cubicBezTo>
                    <a:pt x="844" y="33"/>
                    <a:pt x="831" y="37"/>
                    <a:pt x="818" y="36"/>
                  </a:cubicBezTo>
                  <a:cubicBezTo>
                    <a:pt x="809" y="33"/>
                    <a:pt x="802" y="27"/>
                    <a:pt x="794" y="22"/>
                  </a:cubicBezTo>
                  <a:cubicBezTo>
                    <a:pt x="790" y="20"/>
                    <a:pt x="782" y="18"/>
                    <a:pt x="782" y="18"/>
                  </a:cubicBezTo>
                  <a:cubicBezTo>
                    <a:pt x="727" y="19"/>
                    <a:pt x="688" y="11"/>
                    <a:pt x="642" y="26"/>
                  </a:cubicBezTo>
                  <a:cubicBezTo>
                    <a:pt x="635" y="16"/>
                    <a:pt x="632" y="18"/>
                    <a:pt x="620" y="20"/>
                  </a:cubicBezTo>
                  <a:cubicBezTo>
                    <a:pt x="611" y="34"/>
                    <a:pt x="600" y="36"/>
                    <a:pt x="584" y="38"/>
                  </a:cubicBezTo>
                  <a:cubicBezTo>
                    <a:pt x="575" y="44"/>
                    <a:pt x="581" y="46"/>
                    <a:pt x="578" y="56"/>
                  </a:cubicBezTo>
                  <a:cubicBezTo>
                    <a:pt x="572" y="47"/>
                    <a:pt x="566" y="41"/>
                    <a:pt x="556" y="38"/>
                  </a:cubicBezTo>
                  <a:cubicBezTo>
                    <a:pt x="553" y="38"/>
                    <a:pt x="539" y="39"/>
                    <a:pt x="534" y="42"/>
                  </a:cubicBezTo>
                  <a:cubicBezTo>
                    <a:pt x="528" y="46"/>
                    <a:pt x="516" y="54"/>
                    <a:pt x="516" y="54"/>
                  </a:cubicBezTo>
                  <a:cubicBezTo>
                    <a:pt x="507" y="52"/>
                    <a:pt x="503" y="51"/>
                    <a:pt x="500" y="42"/>
                  </a:cubicBezTo>
                  <a:cubicBezTo>
                    <a:pt x="505" y="28"/>
                    <a:pt x="488" y="31"/>
                    <a:pt x="478" y="30"/>
                  </a:cubicBezTo>
                  <a:cubicBezTo>
                    <a:pt x="469" y="33"/>
                    <a:pt x="473" y="37"/>
                    <a:pt x="464" y="40"/>
                  </a:cubicBezTo>
                  <a:cubicBezTo>
                    <a:pt x="447" y="34"/>
                    <a:pt x="451" y="27"/>
                    <a:pt x="432" y="40"/>
                  </a:cubicBezTo>
                  <a:cubicBezTo>
                    <a:pt x="427" y="54"/>
                    <a:pt x="427" y="52"/>
                    <a:pt x="410" y="50"/>
                  </a:cubicBezTo>
                  <a:cubicBezTo>
                    <a:pt x="391" y="52"/>
                    <a:pt x="385" y="54"/>
                    <a:pt x="366" y="52"/>
                  </a:cubicBezTo>
                  <a:cubicBezTo>
                    <a:pt x="357" y="49"/>
                    <a:pt x="356" y="46"/>
                    <a:pt x="364" y="40"/>
                  </a:cubicBezTo>
                  <a:cubicBezTo>
                    <a:pt x="380" y="42"/>
                    <a:pt x="395" y="43"/>
                    <a:pt x="410" y="38"/>
                  </a:cubicBezTo>
                  <a:cubicBezTo>
                    <a:pt x="426" y="15"/>
                    <a:pt x="386" y="21"/>
                    <a:pt x="370" y="20"/>
                  </a:cubicBezTo>
                  <a:cubicBezTo>
                    <a:pt x="364" y="16"/>
                    <a:pt x="358" y="12"/>
                    <a:pt x="352" y="8"/>
                  </a:cubicBezTo>
                  <a:cubicBezTo>
                    <a:pt x="348" y="5"/>
                    <a:pt x="340" y="0"/>
                    <a:pt x="340" y="0"/>
                  </a:cubicBezTo>
                  <a:cubicBezTo>
                    <a:pt x="338" y="1"/>
                    <a:pt x="336" y="1"/>
                    <a:pt x="334" y="2"/>
                  </a:cubicBezTo>
                  <a:cubicBezTo>
                    <a:pt x="331" y="3"/>
                    <a:pt x="329" y="3"/>
                    <a:pt x="326" y="4"/>
                  </a:cubicBezTo>
                  <a:cubicBezTo>
                    <a:pt x="322" y="5"/>
                    <a:pt x="314" y="8"/>
                    <a:pt x="314" y="8"/>
                  </a:cubicBezTo>
                  <a:cubicBezTo>
                    <a:pt x="305" y="22"/>
                    <a:pt x="288" y="6"/>
                    <a:pt x="276" y="2"/>
                  </a:cubicBezTo>
                  <a:cubicBezTo>
                    <a:pt x="270" y="3"/>
                    <a:pt x="241" y="16"/>
                    <a:pt x="240" y="16"/>
                  </a:cubicBezTo>
                  <a:cubicBezTo>
                    <a:pt x="226" y="17"/>
                    <a:pt x="212" y="17"/>
                    <a:pt x="198" y="18"/>
                  </a:cubicBezTo>
                  <a:cubicBezTo>
                    <a:pt x="183" y="19"/>
                    <a:pt x="172" y="20"/>
                    <a:pt x="160" y="28"/>
                  </a:cubicBezTo>
                  <a:cubicBezTo>
                    <a:pt x="146" y="26"/>
                    <a:pt x="141" y="27"/>
                    <a:pt x="130" y="20"/>
                  </a:cubicBezTo>
                  <a:cubicBezTo>
                    <a:pt x="123" y="22"/>
                    <a:pt x="115" y="24"/>
                    <a:pt x="108" y="26"/>
                  </a:cubicBezTo>
                  <a:cubicBezTo>
                    <a:pt x="102" y="35"/>
                    <a:pt x="113" y="41"/>
                    <a:pt x="122" y="44"/>
                  </a:cubicBezTo>
                  <a:cubicBezTo>
                    <a:pt x="125" y="52"/>
                    <a:pt x="114" y="68"/>
                    <a:pt x="114" y="68"/>
                  </a:cubicBezTo>
                  <a:cubicBezTo>
                    <a:pt x="112" y="79"/>
                    <a:pt x="111" y="82"/>
                    <a:pt x="100" y="78"/>
                  </a:cubicBezTo>
                  <a:cubicBezTo>
                    <a:pt x="93" y="67"/>
                    <a:pt x="100" y="63"/>
                    <a:pt x="104" y="52"/>
                  </a:cubicBezTo>
                  <a:cubicBezTo>
                    <a:pt x="96" y="44"/>
                    <a:pt x="91" y="36"/>
                    <a:pt x="80" y="32"/>
                  </a:cubicBezTo>
                  <a:cubicBezTo>
                    <a:pt x="73" y="34"/>
                    <a:pt x="67" y="39"/>
                    <a:pt x="60" y="42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2" name="Freeform 42"/>
            <p:cNvSpPr>
              <a:spLocks/>
            </p:cNvSpPr>
            <p:nvPr/>
          </p:nvSpPr>
          <p:spPr bwMode="invGray">
            <a:xfrm>
              <a:off x="2009" y="2135"/>
              <a:ext cx="39" cy="24"/>
            </a:xfrm>
            <a:custGeom>
              <a:avLst/>
              <a:gdLst>
                <a:gd name="T0" fmla="*/ 6 w 52"/>
                <a:gd name="T1" fmla="*/ 0 h 32"/>
                <a:gd name="T2" fmla="*/ 2 w 52"/>
                <a:gd name="T3" fmla="*/ 4 h 32"/>
                <a:gd name="T4" fmla="*/ 5 w 52"/>
                <a:gd name="T5" fmla="*/ 6 h 32"/>
                <a:gd name="T6" fmla="*/ 8 w 52"/>
                <a:gd name="T7" fmla="*/ 6 h 32"/>
                <a:gd name="T8" fmla="*/ 6 w 52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" h="32">
                  <a:moveTo>
                    <a:pt x="34" y="0"/>
                  </a:moveTo>
                  <a:cubicBezTo>
                    <a:pt x="30" y="12"/>
                    <a:pt x="19" y="16"/>
                    <a:pt x="8" y="20"/>
                  </a:cubicBezTo>
                  <a:cubicBezTo>
                    <a:pt x="0" y="32"/>
                    <a:pt x="14" y="31"/>
                    <a:pt x="24" y="32"/>
                  </a:cubicBezTo>
                  <a:cubicBezTo>
                    <a:pt x="30" y="31"/>
                    <a:pt x="36" y="32"/>
                    <a:pt x="42" y="30"/>
                  </a:cubicBezTo>
                  <a:cubicBezTo>
                    <a:pt x="52" y="26"/>
                    <a:pt x="34" y="3"/>
                    <a:pt x="34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3" name="Freeform 43"/>
            <p:cNvSpPr>
              <a:spLocks/>
            </p:cNvSpPr>
            <p:nvPr/>
          </p:nvSpPr>
          <p:spPr bwMode="invGray">
            <a:xfrm>
              <a:off x="2292" y="2201"/>
              <a:ext cx="128" cy="54"/>
            </a:xfrm>
            <a:custGeom>
              <a:avLst/>
              <a:gdLst>
                <a:gd name="T0" fmla="*/ 17 w 172"/>
                <a:gd name="T1" fmla="*/ 2 h 72"/>
                <a:gd name="T2" fmla="*/ 11 w 172"/>
                <a:gd name="T3" fmla="*/ 2 h 72"/>
                <a:gd name="T4" fmla="*/ 9 w 172"/>
                <a:gd name="T5" fmla="*/ 0 h 72"/>
                <a:gd name="T6" fmla="*/ 0 w 172"/>
                <a:gd name="T7" fmla="*/ 5 h 72"/>
                <a:gd name="T8" fmla="*/ 5 w 172"/>
                <a:gd name="T9" fmla="*/ 8 h 72"/>
                <a:gd name="T10" fmla="*/ 7 w 172"/>
                <a:gd name="T11" fmla="*/ 11 h 72"/>
                <a:gd name="T12" fmla="*/ 11 w 172"/>
                <a:gd name="T13" fmla="*/ 13 h 72"/>
                <a:gd name="T14" fmla="*/ 13 w 172"/>
                <a:gd name="T15" fmla="*/ 13 h 72"/>
                <a:gd name="T16" fmla="*/ 22 w 172"/>
                <a:gd name="T17" fmla="*/ 11 h 72"/>
                <a:gd name="T18" fmla="*/ 29 w 172"/>
                <a:gd name="T19" fmla="*/ 8 h 72"/>
                <a:gd name="T20" fmla="*/ 25 w 172"/>
                <a:gd name="T21" fmla="*/ 4 h 72"/>
                <a:gd name="T22" fmla="*/ 23 w 172"/>
                <a:gd name="T23" fmla="*/ 2 h 72"/>
                <a:gd name="T24" fmla="*/ 17 w 172"/>
                <a:gd name="T25" fmla="*/ 2 h 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72" h="72">
                  <a:moveTo>
                    <a:pt x="102" y="8"/>
                  </a:moveTo>
                  <a:cubicBezTo>
                    <a:pt x="89" y="12"/>
                    <a:pt x="78" y="8"/>
                    <a:pt x="66" y="4"/>
                  </a:cubicBezTo>
                  <a:cubicBezTo>
                    <a:pt x="62" y="3"/>
                    <a:pt x="54" y="0"/>
                    <a:pt x="54" y="0"/>
                  </a:cubicBezTo>
                  <a:cubicBezTo>
                    <a:pt x="38" y="5"/>
                    <a:pt x="12" y="16"/>
                    <a:pt x="0" y="28"/>
                  </a:cubicBezTo>
                  <a:cubicBezTo>
                    <a:pt x="4" y="39"/>
                    <a:pt x="18" y="39"/>
                    <a:pt x="28" y="40"/>
                  </a:cubicBezTo>
                  <a:cubicBezTo>
                    <a:pt x="39" y="44"/>
                    <a:pt x="41" y="60"/>
                    <a:pt x="42" y="60"/>
                  </a:cubicBezTo>
                  <a:cubicBezTo>
                    <a:pt x="50" y="63"/>
                    <a:pt x="58" y="65"/>
                    <a:pt x="66" y="68"/>
                  </a:cubicBezTo>
                  <a:cubicBezTo>
                    <a:pt x="70" y="69"/>
                    <a:pt x="78" y="72"/>
                    <a:pt x="78" y="72"/>
                  </a:cubicBezTo>
                  <a:cubicBezTo>
                    <a:pt x="92" y="71"/>
                    <a:pt x="117" y="69"/>
                    <a:pt x="130" y="60"/>
                  </a:cubicBezTo>
                  <a:cubicBezTo>
                    <a:pt x="148" y="48"/>
                    <a:pt x="150" y="46"/>
                    <a:pt x="172" y="44"/>
                  </a:cubicBezTo>
                  <a:cubicBezTo>
                    <a:pt x="169" y="29"/>
                    <a:pt x="162" y="23"/>
                    <a:pt x="148" y="18"/>
                  </a:cubicBezTo>
                  <a:cubicBezTo>
                    <a:pt x="145" y="10"/>
                    <a:pt x="144" y="7"/>
                    <a:pt x="136" y="4"/>
                  </a:cubicBezTo>
                  <a:cubicBezTo>
                    <a:pt x="134" y="4"/>
                    <a:pt x="105" y="11"/>
                    <a:pt x="102" y="8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4" name="Freeform 44"/>
            <p:cNvSpPr>
              <a:spLocks/>
            </p:cNvSpPr>
            <p:nvPr/>
          </p:nvSpPr>
          <p:spPr bwMode="invGray">
            <a:xfrm>
              <a:off x="2393" y="2038"/>
              <a:ext cx="39" cy="24"/>
            </a:xfrm>
            <a:custGeom>
              <a:avLst/>
              <a:gdLst>
                <a:gd name="T0" fmla="*/ 6 w 52"/>
                <a:gd name="T1" fmla="*/ 0 h 32"/>
                <a:gd name="T2" fmla="*/ 2 w 52"/>
                <a:gd name="T3" fmla="*/ 4 h 32"/>
                <a:gd name="T4" fmla="*/ 5 w 52"/>
                <a:gd name="T5" fmla="*/ 6 h 32"/>
                <a:gd name="T6" fmla="*/ 8 w 52"/>
                <a:gd name="T7" fmla="*/ 6 h 32"/>
                <a:gd name="T8" fmla="*/ 6 w 52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" h="32">
                  <a:moveTo>
                    <a:pt x="34" y="0"/>
                  </a:moveTo>
                  <a:cubicBezTo>
                    <a:pt x="30" y="12"/>
                    <a:pt x="19" y="16"/>
                    <a:pt x="8" y="20"/>
                  </a:cubicBezTo>
                  <a:cubicBezTo>
                    <a:pt x="0" y="32"/>
                    <a:pt x="14" y="31"/>
                    <a:pt x="24" y="32"/>
                  </a:cubicBezTo>
                  <a:cubicBezTo>
                    <a:pt x="30" y="31"/>
                    <a:pt x="36" y="32"/>
                    <a:pt x="42" y="30"/>
                  </a:cubicBezTo>
                  <a:cubicBezTo>
                    <a:pt x="52" y="26"/>
                    <a:pt x="34" y="3"/>
                    <a:pt x="34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5" name="Freeform 45"/>
            <p:cNvSpPr>
              <a:spLocks/>
            </p:cNvSpPr>
            <p:nvPr/>
          </p:nvSpPr>
          <p:spPr bwMode="invGray">
            <a:xfrm>
              <a:off x="2662" y="2006"/>
              <a:ext cx="155" cy="63"/>
            </a:xfrm>
            <a:custGeom>
              <a:avLst/>
              <a:gdLst>
                <a:gd name="T0" fmla="*/ 35 w 206"/>
                <a:gd name="T1" fmla="*/ 1 h 85"/>
                <a:gd name="T2" fmla="*/ 19 w 206"/>
                <a:gd name="T3" fmla="*/ 1 h 85"/>
                <a:gd name="T4" fmla="*/ 20 w 206"/>
                <a:gd name="T5" fmla="*/ 4 h 85"/>
                <a:gd name="T6" fmla="*/ 20 w 206"/>
                <a:gd name="T7" fmla="*/ 5 h 85"/>
                <a:gd name="T8" fmla="*/ 17 w 206"/>
                <a:gd name="T9" fmla="*/ 4 h 85"/>
                <a:gd name="T10" fmla="*/ 14 w 206"/>
                <a:gd name="T11" fmla="*/ 3 h 85"/>
                <a:gd name="T12" fmla="*/ 5 w 206"/>
                <a:gd name="T13" fmla="*/ 4 h 85"/>
                <a:gd name="T14" fmla="*/ 6 w 206"/>
                <a:gd name="T15" fmla="*/ 8 h 85"/>
                <a:gd name="T16" fmla="*/ 10 w 206"/>
                <a:gd name="T17" fmla="*/ 9 h 85"/>
                <a:gd name="T18" fmla="*/ 14 w 206"/>
                <a:gd name="T19" fmla="*/ 12 h 85"/>
                <a:gd name="T20" fmla="*/ 17 w 206"/>
                <a:gd name="T21" fmla="*/ 14 h 85"/>
                <a:gd name="T22" fmla="*/ 20 w 206"/>
                <a:gd name="T23" fmla="*/ 11 h 85"/>
                <a:gd name="T24" fmla="*/ 22 w 206"/>
                <a:gd name="T25" fmla="*/ 10 h 85"/>
                <a:gd name="T26" fmla="*/ 23 w 206"/>
                <a:gd name="T27" fmla="*/ 7 h 85"/>
                <a:gd name="T28" fmla="*/ 30 w 206"/>
                <a:gd name="T29" fmla="*/ 5 h 85"/>
                <a:gd name="T30" fmla="*/ 34 w 206"/>
                <a:gd name="T31" fmla="*/ 5 h 85"/>
                <a:gd name="T32" fmla="*/ 36 w 206"/>
                <a:gd name="T33" fmla="*/ 4 h 85"/>
                <a:gd name="T34" fmla="*/ 35 w 206"/>
                <a:gd name="T35" fmla="*/ 1 h 8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06" h="85">
                  <a:moveTo>
                    <a:pt x="191" y="7"/>
                  </a:moveTo>
                  <a:cubicBezTo>
                    <a:pt x="165" y="6"/>
                    <a:pt x="130" y="0"/>
                    <a:pt x="103" y="9"/>
                  </a:cubicBezTo>
                  <a:cubicBezTo>
                    <a:pt x="100" y="18"/>
                    <a:pt x="101" y="20"/>
                    <a:pt x="109" y="25"/>
                  </a:cubicBezTo>
                  <a:cubicBezTo>
                    <a:pt x="111" y="28"/>
                    <a:pt x="118" y="34"/>
                    <a:pt x="107" y="33"/>
                  </a:cubicBezTo>
                  <a:cubicBezTo>
                    <a:pt x="101" y="32"/>
                    <a:pt x="89" y="27"/>
                    <a:pt x="89" y="27"/>
                  </a:cubicBezTo>
                  <a:cubicBezTo>
                    <a:pt x="86" y="24"/>
                    <a:pt x="82" y="18"/>
                    <a:pt x="77" y="19"/>
                  </a:cubicBezTo>
                  <a:cubicBezTo>
                    <a:pt x="52" y="22"/>
                    <a:pt x="57" y="25"/>
                    <a:pt x="23" y="27"/>
                  </a:cubicBezTo>
                  <a:cubicBezTo>
                    <a:pt x="0" y="31"/>
                    <a:pt x="18" y="45"/>
                    <a:pt x="31" y="49"/>
                  </a:cubicBezTo>
                  <a:cubicBezTo>
                    <a:pt x="43" y="53"/>
                    <a:pt x="35" y="51"/>
                    <a:pt x="55" y="53"/>
                  </a:cubicBezTo>
                  <a:cubicBezTo>
                    <a:pt x="63" y="59"/>
                    <a:pt x="66" y="67"/>
                    <a:pt x="75" y="73"/>
                  </a:cubicBezTo>
                  <a:cubicBezTo>
                    <a:pt x="78" y="81"/>
                    <a:pt x="81" y="82"/>
                    <a:pt x="89" y="85"/>
                  </a:cubicBezTo>
                  <a:cubicBezTo>
                    <a:pt x="104" y="81"/>
                    <a:pt x="99" y="75"/>
                    <a:pt x="109" y="67"/>
                  </a:cubicBezTo>
                  <a:cubicBezTo>
                    <a:pt x="113" y="64"/>
                    <a:pt x="121" y="59"/>
                    <a:pt x="121" y="59"/>
                  </a:cubicBezTo>
                  <a:cubicBezTo>
                    <a:pt x="123" y="55"/>
                    <a:pt x="124" y="50"/>
                    <a:pt x="127" y="47"/>
                  </a:cubicBezTo>
                  <a:cubicBezTo>
                    <a:pt x="132" y="41"/>
                    <a:pt x="158" y="37"/>
                    <a:pt x="167" y="35"/>
                  </a:cubicBezTo>
                  <a:cubicBezTo>
                    <a:pt x="174" y="34"/>
                    <a:pt x="181" y="33"/>
                    <a:pt x="187" y="31"/>
                  </a:cubicBezTo>
                  <a:cubicBezTo>
                    <a:pt x="191" y="30"/>
                    <a:pt x="199" y="27"/>
                    <a:pt x="199" y="27"/>
                  </a:cubicBezTo>
                  <a:cubicBezTo>
                    <a:pt x="206" y="16"/>
                    <a:pt x="199" y="15"/>
                    <a:pt x="191" y="7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6" name="Freeform 46"/>
            <p:cNvSpPr>
              <a:spLocks/>
            </p:cNvSpPr>
            <p:nvPr/>
          </p:nvSpPr>
          <p:spPr bwMode="invGray">
            <a:xfrm>
              <a:off x="2759" y="2039"/>
              <a:ext cx="48" cy="21"/>
            </a:xfrm>
            <a:custGeom>
              <a:avLst/>
              <a:gdLst>
                <a:gd name="T0" fmla="*/ 6 w 64"/>
                <a:gd name="T1" fmla="*/ 2 h 28"/>
                <a:gd name="T2" fmla="*/ 2 w 64"/>
                <a:gd name="T3" fmla="*/ 2 h 28"/>
                <a:gd name="T4" fmla="*/ 5 w 64"/>
                <a:gd name="T5" fmla="*/ 5 h 28"/>
                <a:gd name="T6" fmla="*/ 10 w 64"/>
                <a:gd name="T7" fmla="*/ 3 h 28"/>
                <a:gd name="T8" fmla="*/ 6 w 64"/>
                <a:gd name="T9" fmla="*/ 2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4" h="28">
                  <a:moveTo>
                    <a:pt x="36" y="6"/>
                  </a:moveTo>
                  <a:cubicBezTo>
                    <a:pt x="32" y="18"/>
                    <a:pt x="19" y="0"/>
                    <a:pt x="8" y="4"/>
                  </a:cubicBezTo>
                  <a:cubicBezTo>
                    <a:pt x="0" y="16"/>
                    <a:pt x="14" y="27"/>
                    <a:pt x="24" y="28"/>
                  </a:cubicBezTo>
                  <a:cubicBezTo>
                    <a:pt x="30" y="27"/>
                    <a:pt x="48" y="16"/>
                    <a:pt x="54" y="14"/>
                  </a:cubicBezTo>
                  <a:cubicBezTo>
                    <a:pt x="64" y="10"/>
                    <a:pt x="36" y="9"/>
                    <a:pt x="36" y="6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7" name="Freeform 47"/>
            <p:cNvSpPr>
              <a:spLocks/>
            </p:cNvSpPr>
            <p:nvPr/>
          </p:nvSpPr>
          <p:spPr bwMode="invGray">
            <a:xfrm>
              <a:off x="2467" y="2311"/>
              <a:ext cx="109" cy="132"/>
            </a:xfrm>
            <a:custGeom>
              <a:avLst/>
              <a:gdLst>
                <a:gd name="T0" fmla="*/ 4 w 146"/>
                <a:gd name="T1" fmla="*/ 4 h 176"/>
                <a:gd name="T2" fmla="*/ 0 w 146"/>
                <a:gd name="T3" fmla="*/ 5 h 176"/>
                <a:gd name="T4" fmla="*/ 2 w 146"/>
                <a:gd name="T5" fmla="*/ 8 h 176"/>
                <a:gd name="T6" fmla="*/ 5 w 146"/>
                <a:gd name="T7" fmla="*/ 16 h 176"/>
                <a:gd name="T8" fmla="*/ 9 w 146"/>
                <a:gd name="T9" fmla="*/ 17 h 176"/>
                <a:gd name="T10" fmla="*/ 9 w 146"/>
                <a:gd name="T11" fmla="*/ 20 h 176"/>
                <a:gd name="T12" fmla="*/ 5 w 146"/>
                <a:gd name="T13" fmla="*/ 20 h 176"/>
                <a:gd name="T14" fmla="*/ 3 w 146"/>
                <a:gd name="T15" fmla="*/ 24 h 176"/>
                <a:gd name="T16" fmla="*/ 3 w 146"/>
                <a:gd name="T17" fmla="*/ 25 h 176"/>
                <a:gd name="T18" fmla="*/ 5 w 146"/>
                <a:gd name="T19" fmla="*/ 26 h 176"/>
                <a:gd name="T20" fmla="*/ 3 w 146"/>
                <a:gd name="T21" fmla="*/ 30 h 176"/>
                <a:gd name="T22" fmla="*/ 3 w 146"/>
                <a:gd name="T23" fmla="*/ 32 h 176"/>
                <a:gd name="T24" fmla="*/ 5 w 146"/>
                <a:gd name="T25" fmla="*/ 31 h 176"/>
                <a:gd name="T26" fmla="*/ 10 w 146"/>
                <a:gd name="T27" fmla="*/ 30 h 176"/>
                <a:gd name="T28" fmla="*/ 16 w 146"/>
                <a:gd name="T29" fmla="*/ 31 h 176"/>
                <a:gd name="T30" fmla="*/ 19 w 146"/>
                <a:gd name="T31" fmla="*/ 30 h 176"/>
                <a:gd name="T32" fmla="*/ 21 w 146"/>
                <a:gd name="T33" fmla="*/ 30 h 176"/>
                <a:gd name="T34" fmla="*/ 22 w 146"/>
                <a:gd name="T35" fmla="*/ 26 h 176"/>
                <a:gd name="T36" fmla="*/ 25 w 146"/>
                <a:gd name="T37" fmla="*/ 24 h 176"/>
                <a:gd name="T38" fmla="*/ 19 w 146"/>
                <a:gd name="T39" fmla="*/ 20 h 176"/>
                <a:gd name="T40" fmla="*/ 16 w 146"/>
                <a:gd name="T41" fmla="*/ 15 h 176"/>
                <a:gd name="T42" fmla="*/ 14 w 146"/>
                <a:gd name="T43" fmla="*/ 13 h 176"/>
                <a:gd name="T44" fmla="*/ 11 w 146"/>
                <a:gd name="T45" fmla="*/ 11 h 176"/>
                <a:gd name="T46" fmla="*/ 15 w 146"/>
                <a:gd name="T47" fmla="*/ 8 h 176"/>
                <a:gd name="T48" fmla="*/ 11 w 146"/>
                <a:gd name="T49" fmla="*/ 6 h 176"/>
                <a:gd name="T50" fmla="*/ 12 w 146"/>
                <a:gd name="T51" fmla="*/ 3 h 176"/>
                <a:gd name="T52" fmla="*/ 7 w 146"/>
                <a:gd name="T53" fmla="*/ 1 h 176"/>
                <a:gd name="T54" fmla="*/ 5 w 146"/>
                <a:gd name="T55" fmla="*/ 2 h 176"/>
                <a:gd name="T56" fmla="*/ 4 w 146"/>
                <a:gd name="T57" fmla="*/ 4 h 17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46" h="176">
                  <a:moveTo>
                    <a:pt x="24" y="19"/>
                  </a:moveTo>
                  <a:cubicBezTo>
                    <a:pt x="13" y="23"/>
                    <a:pt x="7" y="15"/>
                    <a:pt x="0" y="25"/>
                  </a:cubicBezTo>
                  <a:cubicBezTo>
                    <a:pt x="2" y="32"/>
                    <a:pt x="14" y="43"/>
                    <a:pt x="14" y="43"/>
                  </a:cubicBezTo>
                  <a:cubicBezTo>
                    <a:pt x="19" y="58"/>
                    <a:pt x="20" y="78"/>
                    <a:pt x="34" y="87"/>
                  </a:cubicBezTo>
                  <a:cubicBezTo>
                    <a:pt x="42" y="84"/>
                    <a:pt x="45" y="86"/>
                    <a:pt x="52" y="91"/>
                  </a:cubicBezTo>
                  <a:cubicBezTo>
                    <a:pt x="57" y="105"/>
                    <a:pt x="60" y="101"/>
                    <a:pt x="50" y="107"/>
                  </a:cubicBezTo>
                  <a:cubicBezTo>
                    <a:pt x="38" y="105"/>
                    <a:pt x="32" y="101"/>
                    <a:pt x="28" y="113"/>
                  </a:cubicBezTo>
                  <a:cubicBezTo>
                    <a:pt x="32" y="129"/>
                    <a:pt x="33" y="128"/>
                    <a:pt x="16" y="131"/>
                  </a:cubicBezTo>
                  <a:cubicBezTo>
                    <a:pt x="17" y="133"/>
                    <a:pt x="16" y="136"/>
                    <a:pt x="18" y="137"/>
                  </a:cubicBezTo>
                  <a:cubicBezTo>
                    <a:pt x="21" y="139"/>
                    <a:pt x="30" y="141"/>
                    <a:pt x="30" y="141"/>
                  </a:cubicBezTo>
                  <a:cubicBezTo>
                    <a:pt x="28" y="152"/>
                    <a:pt x="21" y="159"/>
                    <a:pt x="18" y="169"/>
                  </a:cubicBezTo>
                  <a:cubicBezTo>
                    <a:pt x="19" y="171"/>
                    <a:pt x="18" y="174"/>
                    <a:pt x="20" y="175"/>
                  </a:cubicBezTo>
                  <a:cubicBezTo>
                    <a:pt x="22" y="176"/>
                    <a:pt x="32" y="171"/>
                    <a:pt x="34" y="171"/>
                  </a:cubicBezTo>
                  <a:cubicBezTo>
                    <a:pt x="42" y="170"/>
                    <a:pt x="50" y="170"/>
                    <a:pt x="58" y="169"/>
                  </a:cubicBezTo>
                  <a:cubicBezTo>
                    <a:pt x="70" y="167"/>
                    <a:pt x="80" y="167"/>
                    <a:pt x="92" y="171"/>
                  </a:cubicBezTo>
                  <a:cubicBezTo>
                    <a:pt x="98" y="170"/>
                    <a:pt x="104" y="170"/>
                    <a:pt x="110" y="169"/>
                  </a:cubicBezTo>
                  <a:cubicBezTo>
                    <a:pt x="114" y="168"/>
                    <a:pt x="122" y="165"/>
                    <a:pt x="122" y="165"/>
                  </a:cubicBezTo>
                  <a:cubicBezTo>
                    <a:pt x="124" y="158"/>
                    <a:pt x="123" y="147"/>
                    <a:pt x="128" y="141"/>
                  </a:cubicBezTo>
                  <a:cubicBezTo>
                    <a:pt x="132" y="136"/>
                    <a:pt x="146" y="133"/>
                    <a:pt x="146" y="133"/>
                  </a:cubicBezTo>
                  <a:cubicBezTo>
                    <a:pt x="142" y="105"/>
                    <a:pt x="143" y="111"/>
                    <a:pt x="110" y="109"/>
                  </a:cubicBezTo>
                  <a:cubicBezTo>
                    <a:pt x="102" y="97"/>
                    <a:pt x="103" y="88"/>
                    <a:pt x="88" y="83"/>
                  </a:cubicBezTo>
                  <a:cubicBezTo>
                    <a:pt x="85" y="79"/>
                    <a:pt x="86" y="72"/>
                    <a:pt x="82" y="69"/>
                  </a:cubicBezTo>
                  <a:cubicBezTo>
                    <a:pt x="77" y="65"/>
                    <a:pt x="69" y="65"/>
                    <a:pt x="64" y="61"/>
                  </a:cubicBezTo>
                  <a:cubicBezTo>
                    <a:pt x="52" y="43"/>
                    <a:pt x="67" y="47"/>
                    <a:pt x="86" y="45"/>
                  </a:cubicBezTo>
                  <a:cubicBezTo>
                    <a:pt x="93" y="25"/>
                    <a:pt x="83" y="29"/>
                    <a:pt x="64" y="31"/>
                  </a:cubicBezTo>
                  <a:cubicBezTo>
                    <a:pt x="62" y="25"/>
                    <a:pt x="70" y="13"/>
                    <a:pt x="70" y="13"/>
                  </a:cubicBezTo>
                  <a:cubicBezTo>
                    <a:pt x="64" y="4"/>
                    <a:pt x="56" y="3"/>
                    <a:pt x="46" y="1"/>
                  </a:cubicBezTo>
                  <a:cubicBezTo>
                    <a:pt x="35" y="3"/>
                    <a:pt x="34" y="0"/>
                    <a:pt x="30" y="9"/>
                  </a:cubicBezTo>
                  <a:cubicBezTo>
                    <a:pt x="25" y="21"/>
                    <a:pt x="29" y="24"/>
                    <a:pt x="24" y="19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8" name="Freeform 48"/>
            <p:cNvSpPr>
              <a:spLocks/>
            </p:cNvSpPr>
            <p:nvPr/>
          </p:nvSpPr>
          <p:spPr bwMode="invGray">
            <a:xfrm>
              <a:off x="2413" y="2359"/>
              <a:ext cx="69" cy="68"/>
            </a:xfrm>
            <a:custGeom>
              <a:avLst/>
              <a:gdLst>
                <a:gd name="T0" fmla="*/ 11 w 92"/>
                <a:gd name="T1" fmla="*/ 1 h 92"/>
                <a:gd name="T2" fmla="*/ 15 w 92"/>
                <a:gd name="T3" fmla="*/ 1 h 92"/>
                <a:gd name="T4" fmla="*/ 17 w 92"/>
                <a:gd name="T5" fmla="*/ 4 h 92"/>
                <a:gd name="T6" fmla="*/ 14 w 92"/>
                <a:gd name="T7" fmla="*/ 7 h 92"/>
                <a:gd name="T8" fmla="*/ 8 w 92"/>
                <a:gd name="T9" fmla="*/ 12 h 92"/>
                <a:gd name="T10" fmla="*/ 4 w 92"/>
                <a:gd name="T11" fmla="*/ 15 h 92"/>
                <a:gd name="T12" fmla="*/ 2 w 92"/>
                <a:gd name="T13" fmla="*/ 12 h 92"/>
                <a:gd name="T14" fmla="*/ 4 w 92"/>
                <a:gd name="T15" fmla="*/ 10 h 92"/>
                <a:gd name="T16" fmla="*/ 3 w 92"/>
                <a:gd name="T17" fmla="*/ 7 h 92"/>
                <a:gd name="T18" fmla="*/ 8 w 92"/>
                <a:gd name="T19" fmla="*/ 5 h 92"/>
                <a:gd name="T20" fmla="*/ 11 w 92"/>
                <a:gd name="T21" fmla="*/ 1 h 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2" h="92">
                  <a:moveTo>
                    <a:pt x="58" y="6"/>
                  </a:moveTo>
                  <a:cubicBezTo>
                    <a:pt x="67" y="0"/>
                    <a:pt x="73" y="2"/>
                    <a:pt x="82" y="8"/>
                  </a:cubicBezTo>
                  <a:cubicBezTo>
                    <a:pt x="91" y="22"/>
                    <a:pt x="88" y="15"/>
                    <a:pt x="92" y="26"/>
                  </a:cubicBezTo>
                  <a:cubicBezTo>
                    <a:pt x="89" y="36"/>
                    <a:pt x="82" y="37"/>
                    <a:pt x="78" y="48"/>
                  </a:cubicBezTo>
                  <a:cubicBezTo>
                    <a:pt x="85" y="69"/>
                    <a:pt x="60" y="71"/>
                    <a:pt x="46" y="76"/>
                  </a:cubicBezTo>
                  <a:cubicBezTo>
                    <a:pt x="40" y="86"/>
                    <a:pt x="28" y="86"/>
                    <a:pt x="18" y="92"/>
                  </a:cubicBezTo>
                  <a:cubicBezTo>
                    <a:pt x="9" y="90"/>
                    <a:pt x="0" y="84"/>
                    <a:pt x="8" y="72"/>
                  </a:cubicBezTo>
                  <a:cubicBezTo>
                    <a:pt x="11" y="68"/>
                    <a:pt x="20" y="64"/>
                    <a:pt x="20" y="64"/>
                  </a:cubicBezTo>
                  <a:cubicBezTo>
                    <a:pt x="23" y="55"/>
                    <a:pt x="21" y="53"/>
                    <a:pt x="14" y="46"/>
                  </a:cubicBezTo>
                  <a:cubicBezTo>
                    <a:pt x="18" y="30"/>
                    <a:pt x="28" y="36"/>
                    <a:pt x="40" y="28"/>
                  </a:cubicBezTo>
                  <a:cubicBezTo>
                    <a:pt x="56" y="17"/>
                    <a:pt x="50" y="24"/>
                    <a:pt x="58" y="6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9" name="Freeform 49"/>
            <p:cNvSpPr>
              <a:spLocks/>
            </p:cNvSpPr>
            <p:nvPr/>
          </p:nvSpPr>
          <p:spPr bwMode="invGray">
            <a:xfrm>
              <a:off x="4099" y="3502"/>
              <a:ext cx="474" cy="495"/>
            </a:xfrm>
            <a:custGeom>
              <a:avLst/>
              <a:gdLst>
                <a:gd name="T0" fmla="*/ 37 w 633"/>
                <a:gd name="T1" fmla="*/ 2 h 660"/>
                <a:gd name="T2" fmla="*/ 31 w 633"/>
                <a:gd name="T3" fmla="*/ 4 h 660"/>
                <a:gd name="T4" fmla="*/ 25 w 633"/>
                <a:gd name="T5" fmla="*/ 10 h 660"/>
                <a:gd name="T6" fmla="*/ 18 w 633"/>
                <a:gd name="T7" fmla="*/ 11 h 660"/>
                <a:gd name="T8" fmla="*/ 14 w 633"/>
                <a:gd name="T9" fmla="*/ 14 h 660"/>
                <a:gd name="T10" fmla="*/ 12 w 633"/>
                <a:gd name="T11" fmla="*/ 21 h 660"/>
                <a:gd name="T12" fmla="*/ 6 w 633"/>
                <a:gd name="T13" fmla="*/ 30 h 660"/>
                <a:gd name="T14" fmla="*/ 0 w 633"/>
                <a:gd name="T15" fmla="*/ 32 h 660"/>
                <a:gd name="T16" fmla="*/ 12 w 633"/>
                <a:gd name="T17" fmla="*/ 58 h 660"/>
                <a:gd name="T18" fmla="*/ 21 w 633"/>
                <a:gd name="T19" fmla="*/ 76 h 660"/>
                <a:gd name="T20" fmla="*/ 25 w 633"/>
                <a:gd name="T21" fmla="*/ 79 h 660"/>
                <a:gd name="T22" fmla="*/ 29 w 633"/>
                <a:gd name="T23" fmla="*/ 80 h 660"/>
                <a:gd name="T24" fmla="*/ 40 w 633"/>
                <a:gd name="T25" fmla="*/ 77 h 660"/>
                <a:gd name="T26" fmla="*/ 44 w 633"/>
                <a:gd name="T27" fmla="*/ 76 h 660"/>
                <a:gd name="T28" fmla="*/ 52 w 633"/>
                <a:gd name="T29" fmla="*/ 80 h 660"/>
                <a:gd name="T30" fmla="*/ 57 w 633"/>
                <a:gd name="T31" fmla="*/ 94 h 660"/>
                <a:gd name="T32" fmla="*/ 59 w 633"/>
                <a:gd name="T33" fmla="*/ 94 h 660"/>
                <a:gd name="T34" fmla="*/ 61 w 633"/>
                <a:gd name="T35" fmla="*/ 91 h 660"/>
                <a:gd name="T36" fmla="*/ 65 w 633"/>
                <a:gd name="T37" fmla="*/ 98 h 660"/>
                <a:gd name="T38" fmla="*/ 71 w 633"/>
                <a:gd name="T39" fmla="*/ 102 h 660"/>
                <a:gd name="T40" fmla="*/ 77 w 633"/>
                <a:gd name="T41" fmla="*/ 107 h 660"/>
                <a:gd name="T42" fmla="*/ 78 w 633"/>
                <a:gd name="T43" fmla="*/ 110 h 660"/>
                <a:gd name="T44" fmla="*/ 80 w 633"/>
                <a:gd name="T45" fmla="*/ 111 h 660"/>
                <a:gd name="T46" fmla="*/ 85 w 633"/>
                <a:gd name="T47" fmla="*/ 116 h 660"/>
                <a:gd name="T48" fmla="*/ 87 w 633"/>
                <a:gd name="T49" fmla="*/ 113 h 660"/>
                <a:gd name="T50" fmla="*/ 95 w 633"/>
                <a:gd name="T51" fmla="*/ 118 h 660"/>
                <a:gd name="T52" fmla="*/ 103 w 633"/>
                <a:gd name="T53" fmla="*/ 116 h 660"/>
                <a:gd name="T54" fmla="*/ 109 w 633"/>
                <a:gd name="T55" fmla="*/ 95 h 660"/>
                <a:gd name="T56" fmla="*/ 111 w 633"/>
                <a:gd name="T57" fmla="*/ 83 h 660"/>
                <a:gd name="T58" fmla="*/ 109 w 633"/>
                <a:gd name="T59" fmla="*/ 65 h 660"/>
                <a:gd name="T60" fmla="*/ 94 w 633"/>
                <a:gd name="T61" fmla="*/ 49 h 660"/>
                <a:gd name="T62" fmla="*/ 93 w 633"/>
                <a:gd name="T63" fmla="*/ 42 h 660"/>
                <a:gd name="T64" fmla="*/ 82 w 633"/>
                <a:gd name="T65" fmla="*/ 32 h 660"/>
                <a:gd name="T66" fmla="*/ 83 w 633"/>
                <a:gd name="T67" fmla="*/ 28 h 660"/>
                <a:gd name="T68" fmla="*/ 80 w 633"/>
                <a:gd name="T69" fmla="*/ 24 h 660"/>
                <a:gd name="T70" fmla="*/ 73 w 633"/>
                <a:gd name="T71" fmla="*/ 14 h 660"/>
                <a:gd name="T72" fmla="*/ 70 w 633"/>
                <a:gd name="T73" fmla="*/ 6 h 660"/>
                <a:gd name="T74" fmla="*/ 68 w 633"/>
                <a:gd name="T75" fmla="*/ 4 h 660"/>
                <a:gd name="T76" fmla="*/ 64 w 633"/>
                <a:gd name="T77" fmla="*/ 27 h 660"/>
                <a:gd name="T78" fmla="*/ 57 w 633"/>
                <a:gd name="T79" fmla="*/ 21 h 660"/>
                <a:gd name="T80" fmla="*/ 52 w 633"/>
                <a:gd name="T81" fmla="*/ 20 h 660"/>
                <a:gd name="T82" fmla="*/ 48 w 633"/>
                <a:gd name="T83" fmla="*/ 16 h 660"/>
                <a:gd name="T84" fmla="*/ 46 w 633"/>
                <a:gd name="T85" fmla="*/ 11 h 660"/>
                <a:gd name="T86" fmla="*/ 49 w 633"/>
                <a:gd name="T87" fmla="*/ 10 h 660"/>
                <a:gd name="T88" fmla="*/ 43 w 633"/>
                <a:gd name="T89" fmla="*/ 4 h 660"/>
                <a:gd name="T90" fmla="*/ 38 w 633"/>
                <a:gd name="T91" fmla="*/ 2 h 660"/>
                <a:gd name="T92" fmla="*/ 36 w 633"/>
                <a:gd name="T93" fmla="*/ 2 h 660"/>
                <a:gd name="T94" fmla="*/ 37 w 633"/>
                <a:gd name="T95" fmla="*/ 2 h 66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633" h="660">
                  <a:moveTo>
                    <a:pt x="212" y="11"/>
                  </a:moveTo>
                  <a:cubicBezTo>
                    <a:pt x="195" y="0"/>
                    <a:pt x="187" y="2"/>
                    <a:pt x="176" y="19"/>
                  </a:cubicBezTo>
                  <a:cubicBezTo>
                    <a:pt x="171" y="61"/>
                    <a:pt x="181" y="88"/>
                    <a:pt x="144" y="51"/>
                  </a:cubicBezTo>
                  <a:cubicBezTo>
                    <a:pt x="131" y="53"/>
                    <a:pt x="115" y="51"/>
                    <a:pt x="104" y="59"/>
                  </a:cubicBezTo>
                  <a:cubicBezTo>
                    <a:pt x="78" y="80"/>
                    <a:pt x="114" y="65"/>
                    <a:pt x="84" y="75"/>
                  </a:cubicBezTo>
                  <a:cubicBezTo>
                    <a:pt x="78" y="94"/>
                    <a:pt x="92" y="107"/>
                    <a:pt x="68" y="115"/>
                  </a:cubicBezTo>
                  <a:cubicBezTo>
                    <a:pt x="55" y="135"/>
                    <a:pt x="59" y="159"/>
                    <a:pt x="36" y="167"/>
                  </a:cubicBezTo>
                  <a:cubicBezTo>
                    <a:pt x="16" y="163"/>
                    <a:pt x="7" y="158"/>
                    <a:pt x="0" y="179"/>
                  </a:cubicBezTo>
                  <a:cubicBezTo>
                    <a:pt x="9" y="232"/>
                    <a:pt x="43" y="279"/>
                    <a:pt x="72" y="323"/>
                  </a:cubicBezTo>
                  <a:cubicBezTo>
                    <a:pt x="82" y="371"/>
                    <a:pt x="85" y="392"/>
                    <a:pt x="120" y="427"/>
                  </a:cubicBezTo>
                  <a:cubicBezTo>
                    <a:pt x="127" y="434"/>
                    <a:pt x="136" y="438"/>
                    <a:pt x="144" y="443"/>
                  </a:cubicBezTo>
                  <a:cubicBezTo>
                    <a:pt x="151" y="448"/>
                    <a:pt x="168" y="451"/>
                    <a:pt x="168" y="451"/>
                  </a:cubicBezTo>
                  <a:cubicBezTo>
                    <a:pt x="188" y="444"/>
                    <a:pt x="208" y="438"/>
                    <a:pt x="228" y="431"/>
                  </a:cubicBezTo>
                  <a:cubicBezTo>
                    <a:pt x="236" y="428"/>
                    <a:pt x="252" y="423"/>
                    <a:pt x="252" y="423"/>
                  </a:cubicBezTo>
                  <a:cubicBezTo>
                    <a:pt x="271" y="429"/>
                    <a:pt x="281" y="445"/>
                    <a:pt x="300" y="451"/>
                  </a:cubicBezTo>
                  <a:cubicBezTo>
                    <a:pt x="320" y="471"/>
                    <a:pt x="315" y="500"/>
                    <a:pt x="324" y="527"/>
                  </a:cubicBezTo>
                  <a:cubicBezTo>
                    <a:pt x="328" y="526"/>
                    <a:pt x="333" y="526"/>
                    <a:pt x="336" y="523"/>
                  </a:cubicBezTo>
                  <a:cubicBezTo>
                    <a:pt x="340" y="520"/>
                    <a:pt x="339" y="511"/>
                    <a:pt x="344" y="511"/>
                  </a:cubicBezTo>
                  <a:cubicBezTo>
                    <a:pt x="358" y="511"/>
                    <a:pt x="362" y="541"/>
                    <a:pt x="368" y="547"/>
                  </a:cubicBezTo>
                  <a:cubicBezTo>
                    <a:pt x="378" y="557"/>
                    <a:pt x="392" y="563"/>
                    <a:pt x="404" y="571"/>
                  </a:cubicBezTo>
                  <a:cubicBezTo>
                    <a:pt x="418" y="580"/>
                    <a:pt x="422" y="594"/>
                    <a:pt x="436" y="603"/>
                  </a:cubicBezTo>
                  <a:cubicBezTo>
                    <a:pt x="439" y="607"/>
                    <a:pt x="441" y="612"/>
                    <a:pt x="444" y="615"/>
                  </a:cubicBezTo>
                  <a:cubicBezTo>
                    <a:pt x="447" y="618"/>
                    <a:pt x="453" y="619"/>
                    <a:pt x="456" y="623"/>
                  </a:cubicBezTo>
                  <a:cubicBezTo>
                    <a:pt x="489" y="660"/>
                    <a:pt x="457" y="637"/>
                    <a:pt x="484" y="655"/>
                  </a:cubicBezTo>
                  <a:cubicBezTo>
                    <a:pt x="487" y="647"/>
                    <a:pt x="485" y="626"/>
                    <a:pt x="492" y="631"/>
                  </a:cubicBezTo>
                  <a:cubicBezTo>
                    <a:pt x="509" y="642"/>
                    <a:pt x="522" y="653"/>
                    <a:pt x="540" y="659"/>
                  </a:cubicBezTo>
                  <a:cubicBezTo>
                    <a:pt x="557" y="642"/>
                    <a:pt x="567" y="648"/>
                    <a:pt x="588" y="655"/>
                  </a:cubicBezTo>
                  <a:cubicBezTo>
                    <a:pt x="611" y="621"/>
                    <a:pt x="573" y="560"/>
                    <a:pt x="616" y="531"/>
                  </a:cubicBezTo>
                  <a:cubicBezTo>
                    <a:pt x="632" y="507"/>
                    <a:pt x="629" y="496"/>
                    <a:pt x="632" y="463"/>
                  </a:cubicBezTo>
                  <a:cubicBezTo>
                    <a:pt x="630" y="440"/>
                    <a:pt x="633" y="390"/>
                    <a:pt x="620" y="367"/>
                  </a:cubicBezTo>
                  <a:cubicBezTo>
                    <a:pt x="600" y="332"/>
                    <a:pt x="565" y="300"/>
                    <a:pt x="536" y="271"/>
                  </a:cubicBezTo>
                  <a:cubicBezTo>
                    <a:pt x="532" y="259"/>
                    <a:pt x="532" y="247"/>
                    <a:pt x="528" y="235"/>
                  </a:cubicBezTo>
                  <a:cubicBezTo>
                    <a:pt x="525" y="225"/>
                    <a:pt x="474" y="188"/>
                    <a:pt x="460" y="179"/>
                  </a:cubicBezTo>
                  <a:cubicBezTo>
                    <a:pt x="463" y="171"/>
                    <a:pt x="471" y="164"/>
                    <a:pt x="472" y="155"/>
                  </a:cubicBezTo>
                  <a:cubicBezTo>
                    <a:pt x="474" y="144"/>
                    <a:pt x="461" y="137"/>
                    <a:pt x="456" y="131"/>
                  </a:cubicBezTo>
                  <a:cubicBezTo>
                    <a:pt x="435" y="106"/>
                    <a:pt x="451" y="88"/>
                    <a:pt x="416" y="79"/>
                  </a:cubicBezTo>
                  <a:cubicBezTo>
                    <a:pt x="395" y="48"/>
                    <a:pt x="403" y="64"/>
                    <a:pt x="392" y="31"/>
                  </a:cubicBezTo>
                  <a:cubicBezTo>
                    <a:pt x="391" y="27"/>
                    <a:pt x="388" y="19"/>
                    <a:pt x="388" y="19"/>
                  </a:cubicBezTo>
                  <a:cubicBezTo>
                    <a:pt x="362" y="58"/>
                    <a:pt x="379" y="107"/>
                    <a:pt x="364" y="151"/>
                  </a:cubicBezTo>
                  <a:cubicBezTo>
                    <a:pt x="344" y="144"/>
                    <a:pt x="344" y="120"/>
                    <a:pt x="324" y="115"/>
                  </a:cubicBezTo>
                  <a:cubicBezTo>
                    <a:pt x="314" y="112"/>
                    <a:pt x="303" y="112"/>
                    <a:pt x="292" y="111"/>
                  </a:cubicBezTo>
                  <a:cubicBezTo>
                    <a:pt x="284" y="103"/>
                    <a:pt x="276" y="97"/>
                    <a:pt x="272" y="87"/>
                  </a:cubicBezTo>
                  <a:cubicBezTo>
                    <a:pt x="269" y="79"/>
                    <a:pt x="264" y="63"/>
                    <a:pt x="264" y="63"/>
                  </a:cubicBezTo>
                  <a:cubicBezTo>
                    <a:pt x="268" y="60"/>
                    <a:pt x="273" y="58"/>
                    <a:pt x="276" y="55"/>
                  </a:cubicBezTo>
                  <a:cubicBezTo>
                    <a:pt x="300" y="31"/>
                    <a:pt x="256" y="24"/>
                    <a:pt x="240" y="19"/>
                  </a:cubicBezTo>
                  <a:cubicBezTo>
                    <a:pt x="232" y="16"/>
                    <a:pt x="224" y="14"/>
                    <a:pt x="216" y="11"/>
                  </a:cubicBezTo>
                  <a:cubicBezTo>
                    <a:pt x="212" y="10"/>
                    <a:pt x="200" y="5"/>
                    <a:pt x="204" y="7"/>
                  </a:cubicBezTo>
                  <a:cubicBezTo>
                    <a:pt x="207" y="8"/>
                    <a:pt x="209" y="10"/>
                    <a:pt x="212" y="11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0" name="Freeform 50"/>
            <p:cNvSpPr>
              <a:spLocks/>
            </p:cNvSpPr>
            <p:nvPr/>
          </p:nvSpPr>
          <p:spPr bwMode="invGray">
            <a:xfrm>
              <a:off x="4246" y="3241"/>
              <a:ext cx="319" cy="210"/>
            </a:xfrm>
            <a:custGeom>
              <a:avLst/>
              <a:gdLst>
                <a:gd name="T0" fmla="*/ 14 w 426"/>
                <a:gd name="T1" fmla="*/ 11 h 280"/>
                <a:gd name="T2" fmla="*/ 12 w 426"/>
                <a:gd name="T3" fmla="*/ 6 h 280"/>
                <a:gd name="T4" fmla="*/ 11 w 426"/>
                <a:gd name="T5" fmla="*/ 3 h 280"/>
                <a:gd name="T6" fmla="*/ 9 w 426"/>
                <a:gd name="T7" fmla="*/ 2 h 280"/>
                <a:gd name="T8" fmla="*/ 3 w 426"/>
                <a:gd name="T9" fmla="*/ 3 h 280"/>
                <a:gd name="T10" fmla="*/ 7 w 426"/>
                <a:gd name="T11" fmla="*/ 8 h 280"/>
                <a:gd name="T12" fmla="*/ 8 w 426"/>
                <a:gd name="T13" fmla="*/ 10 h 280"/>
                <a:gd name="T14" fmla="*/ 4 w 426"/>
                <a:gd name="T15" fmla="*/ 13 h 280"/>
                <a:gd name="T16" fmla="*/ 16 w 426"/>
                <a:gd name="T17" fmla="*/ 17 h 280"/>
                <a:gd name="T18" fmla="*/ 22 w 426"/>
                <a:gd name="T19" fmla="*/ 20 h 280"/>
                <a:gd name="T20" fmla="*/ 22 w 426"/>
                <a:gd name="T21" fmla="*/ 23 h 280"/>
                <a:gd name="T22" fmla="*/ 25 w 426"/>
                <a:gd name="T23" fmla="*/ 24 h 280"/>
                <a:gd name="T24" fmla="*/ 25 w 426"/>
                <a:gd name="T25" fmla="*/ 29 h 280"/>
                <a:gd name="T26" fmla="*/ 23 w 426"/>
                <a:gd name="T27" fmla="*/ 35 h 280"/>
                <a:gd name="T28" fmla="*/ 32 w 426"/>
                <a:gd name="T29" fmla="*/ 34 h 280"/>
                <a:gd name="T30" fmla="*/ 34 w 426"/>
                <a:gd name="T31" fmla="*/ 39 h 280"/>
                <a:gd name="T32" fmla="*/ 38 w 426"/>
                <a:gd name="T33" fmla="*/ 40 h 280"/>
                <a:gd name="T34" fmla="*/ 40 w 426"/>
                <a:gd name="T35" fmla="*/ 41 h 280"/>
                <a:gd name="T36" fmla="*/ 44 w 426"/>
                <a:gd name="T37" fmla="*/ 40 h 280"/>
                <a:gd name="T38" fmla="*/ 49 w 426"/>
                <a:gd name="T39" fmla="*/ 35 h 280"/>
                <a:gd name="T40" fmla="*/ 59 w 426"/>
                <a:gd name="T41" fmla="*/ 45 h 280"/>
                <a:gd name="T42" fmla="*/ 64 w 426"/>
                <a:gd name="T43" fmla="*/ 50 h 280"/>
                <a:gd name="T44" fmla="*/ 64 w 426"/>
                <a:gd name="T45" fmla="*/ 40 h 280"/>
                <a:gd name="T46" fmla="*/ 59 w 426"/>
                <a:gd name="T47" fmla="*/ 36 h 280"/>
                <a:gd name="T48" fmla="*/ 66 w 426"/>
                <a:gd name="T49" fmla="*/ 30 h 280"/>
                <a:gd name="T50" fmla="*/ 72 w 426"/>
                <a:gd name="T51" fmla="*/ 29 h 280"/>
                <a:gd name="T52" fmla="*/ 75 w 426"/>
                <a:gd name="T53" fmla="*/ 28 h 280"/>
                <a:gd name="T54" fmla="*/ 75 w 426"/>
                <a:gd name="T55" fmla="*/ 25 h 280"/>
                <a:gd name="T56" fmla="*/ 63 w 426"/>
                <a:gd name="T57" fmla="*/ 26 h 280"/>
                <a:gd name="T58" fmla="*/ 54 w 426"/>
                <a:gd name="T59" fmla="*/ 25 h 280"/>
                <a:gd name="T60" fmla="*/ 52 w 426"/>
                <a:gd name="T61" fmla="*/ 23 h 280"/>
                <a:gd name="T62" fmla="*/ 52 w 426"/>
                <a:gd name="T63" fmla="*/ 21 h 280"/>
                <a:gd name="T64" fmla="*/ 39 w 426"/>
                <a:gd name="T65" fmla="*/ 15 h 280"/>
                <a:gd name="T66" fmla="*/ 28 w 426"/>
                <a:gd name="T67" fmla="*/ 11 h 280"/>
                <a:gd name="T68" fmla="*/ 24 w 426"/>
                <a:gd name="T69" fmla="*/ 10 h 280"/>
                <a:gd name="T70" fmla="*/ 14 w 426"/>
                <a:gd name="T71" fmla="*/ 10 h 280"/>
                <a:gd name="T72" fmla="*/ 12 w 426"/>
                <a:gd name="T73" fmla="*/ 6 h 280"/>
                <a:gd name="T74" fmla="*/ 12 w 426"/>
                <a:gd name="T75" fmla="*/ 0 h 28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426" h="280">
                  <a:moveTo>
                    <a:pt x="84" y="60"/>
                  </a:moveTo>
                  <a:cubicBezTo>
                    <a:pt x="79" y="52"/>
                    <a:pt x="70" y="45"/>
                    <a:pt x="68" y="36"/>
                  </a:cubicBezTo>
                  <a:cubicBezTo>
                    <a:pt x="67" y="29"/>
                    <a:pt x="68" y="22"/>
                    <a:pt x="64" y="16"/>
                  </a:cubicBezTo>
                  <a:cubicBezTo>
                    <a:pt x="62" y="12"/>
                    <a:pt x="56" y="13"/>
                    <a:pt x="52" y="12"/>
                  </a:cubicBezTo>
                  <a:cubicBezTo>
                    <a:pt x="40" y="13"/>
                    <a:pt x="27" y="11"/>
                    <a:pt x="16" y="16"/>
                  </a:cubicBezTo>
                  <a:cubicBezTo>
                    <a:pt x="0" y="24"/>
                    <a:pt x="43" y="40"/>
                    <a:pt x="44" y="40"/>
                  </a:cubicBezTo>
                  <a:cubicBezTo>
                    <a:pt x="45" y="44"/>
                    <a:pt x="50" y="49"/>
                    <a:pt x="48" y="52"/>
                  </a:cubicBezTo>
                  <a:cubicBezTo>
                    <a:pt x="42" y="60"/>
                    <a:pt x="24" y="68"/>
                    <a:pt x="24" y="68"/>
                  </a:cubicBezTo>
                  <a:cubicBezTo>
                    <a:pt x="38" y="88"/>
                    <a:pt x="65" y="89"/>
                    <a:pt x="88" y="92"/>
                  </a:cubicBezTo>
                  <a:cubicBezTo>
                    <a:pt x="101" y="96"/>
                    <a:pt x="124" y="112"/>
                    <a:pt x="124" y="112"/>
                  </a:cubicBezTo>
                  <a:cubicBezTo>
                    <a:pt x="125" y="116"/>
                    <a:pt x="125" y="121"/>
                    <a:pt x="128" y="124"/>
                  </a:cubicBezTo>
                  <a:cubicBezTo>
                    <a:pt x="131" y="128"/>
                    <a:pt x="137" y="128"/>
                    <a:pt x="140" y="132"/>
                  </a:cubicBezTo>
                  <a:cubicBezTo>
                    <a:pt x="144" y="139"/>
                    <a:pt x="148" y="156"/>
                    <a:pt x="148" y="156"/>
                  </a:cubicBezTo>
                  <a:cubicBezTo>
                    <a:pt x="144" y="171"/>
                    <a:pt x="137" y="181"/>
                    <a:pt x="132" y="196"/>
                  </a:cubicBezTo>
                  <a:cubicBezTo>
                    <a:pt x="151" y="209"/>
                    <a:pt x="167" y="207"/>
                    <a:pt x="180" y="188"/>
                  </a:cubicBezTo>
                  <a:cubicBezTo>
                    <a:pt x="182" y="196"/>
                    <a:pt x="184" y="211"/>
                    <a:pt x="192" y="216"/>
                  </a:cubicBezTo>
                  <a:cubicBezTo>
                    <a:pt x="199" y="220"/>
                    <a:pt x="208" y="221"/>
                    <a:pt x="216" y="224"/>
                  </a:cubicBezTo>
                  <a:cubicBezTo>
                    <a:pt x="220" y="225"/>
                    <a:pt x="228" y="228"/>
                    <a:pt x="228" y="228"/>
                  </a:cubicBezTo>
                  <a:cubicBezTo>
                    <a:pt x="236" y="227"/>
                    <a:pt x="245" y="228"/>
                    <a:pt x="252" y="224"/>
                  </a:cubicBezTo>
                  <a:cubicBezTo>
                    <a:pt x="269" y="216"/>
                    <a:pt x="252" y="204"/>
                    <a:pt x="276" y="196"/>
                  </a:cubicBezTo>
                  <a:cubicBezTo>
                    <a:pt x="296" y="209"/>
                    <a:pt x="322" y="231"/>
                    <a:pt x="336" y="252"/>
                  </a:cubicBezTo>
                  <a:cubicBezTo>
                    <a:pt x="354" y="280"/>
                    <a:pt x="343" y="273"/>
                    <a:pt x="364" y="280"/>
                  </a:cubicBezTo>
                  <a:cubicBezTo>
                    <a:pt x="376" y="262"/>
                    <a:pt x="375" y="241"/>
                    <a:pt x="360" y="224"/>
                  </a:cubicBezTo>
                  <a:cubicBezTo>
                    <a:pt x="352" y="216"/>
                    <a:pt x="336" y="200"/>
                    <a:pt x="336" y="200"/>
                  </a:cubicBezTo>
                  <a:cubicBezTo>
                    <a:pt x="323" y="162"/>
                    <a:pt x="322" y="174"/>
                    <a:pt x="372" y="168"/>
                  </a:cubicBezTo>
                  <a:cubicBezTo>
                    <a:pt x="384" y="164"/>
                    <a:pt x="396" y="160"/>
                    <a:pt x="408" y="156"/>
                  </a:cubicBezTo>
                  <a:cubicBezTo>
                    <a:pt x="412" y="155"/>
                    <a:pt x="420" y="152"/>
                    <a:pt x="420" y="152"/>
                  </a:cubicBezTo>
                  <a:cubicBezTo>
                    <a:pt x="421" y="148"/>
                    <a:pt x="426" y="144"/>
                    <a:pt x="424" y="140"/>
                  </a:cubicBezTo>
                  <a:cubicBezTo>
                    <a:pt x="420" y="131"/>
                    <a:pt x="365" y="146"/>
                    <a:pt x="356" y="148"/>
                  </a:cubicBezTo>
                  <a:cubicBezTo>
                    <a:pt x="339" y="146"/>
                    <a:pt x="316" y="152"/>
                    <a:pt x="304" y="140"/>
                  </a:cubicBezTo>
                  <a:cubicBezTo>
                    <a:pt x="301" y="137"/>
                    <a:pt x="302" y="132"/>
                    <a:pt x="300" y="128"/>
                  </a:cubicBezTo>
                  <a:cubicBezTo>
                    <a:pt x="298" y="124"/>
                    <a:pt x="296" y="119"/>
                    <a:pt x="292" y="116"/>
                  </a:cubicBezTo>
                  <a:cubicBezTo>
                    <a:pt x="272" y="98"/>
                    <a:pt x="244" y="91"/>
                    <a:pt x="220" y="80"/>
                  </a:cubicBezTo>
                  <a:cubicBezTo>
                    <a:pt x="201" y="72"/>
                    <a:pt x="180" y="67"/>
                    <a:pt x="160" y="60"/>
                  </a:cubicBezTo>
                  <a:cubicBezTo>
                    <a:pt x="152" y="57"/>
                    <a:pt x="136" y="52"/>
                    <a:pt x="136" y="52"/>
                  </a:cubicBezTo>
                  <a:cubicBezTo>
                    <a:pt x="113" y="55"/>
                    <a:pt x="98" y="64"/>
                    <a:pt x="80" y="52"/>
                  </a:cubicBezTo>
                  <a:cubicBezTo>
                    <a:pt x="70" y="38"/>
                    <a:pt x="74" y="44"/>
                    <a:pt x="68" y="32"/>
                  </a:cubicBezTo>
                  <a:lnTo>
                    <a:pt x="68" y="0"/>
                  </a:lnTo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1" name="Freeform 51"/>
            <p:cNvSpPr>
              <a:spLocks/>
            </p:cNvSpPr>
            <p:nvPr/>
          </p:nvSpPr>
          <p:spPr bwMode="invGray">
            <a:xfrm>
              <a:off x="4255" y="3243"/>
              <a:ext cx="311" cy="211"/>
            </a:xfrm>
            <a:custGeom>
              <a:avLst/>
              <a:gdLst>
                <a:gd name="T0" fmla="*/ 0 w 416"/>
                <a:gd name="T1" fmla="*/ 1 h 282"/>
                <a:gd name="T2" fmla="*/ 3 w 416"/>
                <a:gd name="T3" fmla="*/ 7 h 282"/>
                <a:gd name="T4" fmla="*/ 5 w 416"/>
                <a:gd name="T5" fmla="*/ 9 h 282"/>
                <a:gd name="T6" fmla="*/ 14 w 416"/>
                <a:gd name="T7" fmla="*/ 16 h 282"/>
                <a:gd name="T8" fmla="*/ 21 w 416"/>
                <a:gd name="T9" fmla="*/ 20 h 282"/>
                <a:gd name="T10" fmla="*/ 23 w 416"/>
                <a:gd name="T11" fmla="*/ 21 h 282"/>
                <a:gd name="T12" fmla="*/ 24 w 416"/>
                <a:gd name="T13" fmla="*/ 29 h 282"/>
                <a:gd name="T14" fmla="*/ 21 w 416"/>
                <a:gd name="T15" fmla="*/ 35 h 282"/>
                <a:gd name="T16" fmla="*/ 24 w 416"/>
                <a:gd name="T17" fmla="*/ 34 h 282"/>
                <a:gd name="T18" fmla="*/ 25 w 416"/>
                <a:gd name="T19" fmla="*/ 33 h 282"/>
                <a:gd name="T20" fmla="*/ 28 w 416"/>
                <a:gd name="T21" fmla="*/ 35 h 282"/>
                <a:gd name="T22" fmla="*/ 32 w 416"/>
                <a:gd name="T23" fmla="*/ 38 h 282"/>
                <a:gd name="T24" fmla="*/ 37 w 416"/>
                <a:gd name="T25" fmla="*/ 41 h 282"/>
                <a:gd name="T26" fmla="*/ 42 w 416"/>
                <a:gd name="T27" fmla="*/ 39 h 282"/>
                <a:gd name="T28" fmla="*/ 43 w 416"/>
                <a:gd name="T29" fmla="*/ 34 h 282"/>
                <a:gd name="T30" fmla="*/ 47 w 416"/>
                <a:gd name="T31" fmla="*/ 35 h 282"/>
                <a:gd name="T32" fmla="*/ 51 w 416"/>
                <a:gd name="T33" fmla="*/ 37 h 282"/>
                <a:gd name="T34" fmla="*/ 59 w 416"/>
                <a:gd name="T35" fmla="*/ 49 h 282"/>
                <a:gd name="T36" fmla="*/ 62 w 416"/>
                <a:gd name="T37" fmla="*/ 49 h 282"/>
                <a:gd name="T38" fmla="*/ 61 w 416"/>
                <a:gd name="T39" fmla="*/ 44 h 282"/>
                <a:gd name="T40" fmla="*/ 55 w 416"/>
                <a:gd name="T41" fmla="*/ 34 h 282"/>
                <a:gd name="T42" fmla="*/ 63 w 416"/>
                <a:gd name="T43" fmla="*/ 31 h 282"/>
                <a:gd name="T44" fmla="*/ 71 w 416"/>
                <a:gd name="T45" fmla="*/ 25 h 282"/>
                <a:gd name="T46" fmla="*/ 72 w 416"/>
                <a:gd name="T47" fmla="*/ 21 h 282"/>
                <a:gd name="T48" fmla="*/ 64 w 416"/>
                <a:gd name="T49" fmla="*/ 24 h 282"/>
                <a:gd name="T50" fmla="*/ 54 w 416"/>
                <a:gd name="T51" fmla="*/ 24 h 282"/>
                <a:gd name="T52" fmla="*/ 46 w 416"/>
                <a:gd name="T53" fmla="*/ 17 h 282"/>
                <a:gd name="T54" fmla="*/ 32 w 416"/>
                <a:gd name="T55" fmla="*/ 10 h 282"/>
                <a:gd name="T56" fmla="*/ 23 w 416"/>
                <a:gd name="T57" fmla="*/ 5 h 282"/>
                <a:gd name="T58" fmla="*/ 16 w 416"/>
                <a:gd name="T59" fmla="*/ 7 h 282"/>
                <a:gd name="T60" fmla="*/ 13 w 416"/>
                <a:gd name="T61" fmla="*/ 10 h 282"/>
                <a:gd name="T62" fmla="*/ 10 w 416"/>
                <a:gd name="T63" fmla="*/ 3 h 282"/>
                <a:gd name="T64" fmla="*/ 0 w 416"/>
                <a:gd name="T65" fmla="*/ 1 h 2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16" h="282">
                  <a:moveTo>
                    <a:pt x="0" y="1"/>
                  </a:moveTo>
                  <a:cubicBezTo>
                    <a:pt x="7" y="22"/>
                    <a:pt x="2" y="9"/>
                    <a:pt x="20" y="37"/>
                  </a:cubicBezTo>
                  <a:cubicBezTo>
                    <a:pt x="23" y="41"/>
                    <a:pt x="28" y="49"/>
                    <a:pt x="28" y="49"/>
                  </a:cubicBezTo>
                  <a:cubicBezTo>
                    <a:pt x="5" y="84"/>
                    <a:pt x="65" y="78"/>
                    <a:pt x="84" y="89"/>
                  </a:cubicBezTo>
                  <a:cubicBezTo>
                    <a:pt x="97" y="96"/>
                    <a:pt x="108" y="105"/>
                    <a:pt x="120" y="113"/>
                  </a:cubicBezTo>
                  <a:cubicBezTo>
                    <a:pt x="124" y="116"/>
                    <a:pt x="132" y="121"/>
                    <a:pt x="132" y="121"/>
                  </a:cubicBezTo>
                  <a:cubicBezTo>
                    <a:pt x="138" y="138"/>
                    <a:pt x="132" y="151"/>
                    <a:pt x="136" y="169"/>
                  </a:cubicBezTo>
                  <a:cubicBezTo>
                    <a:pt x="107" y="188"/>
                    <a:pt x="110" y="176"/>
                    <a:pt x="116" y="201"/>
                  </a:cubicBezTo>
                  <a:cubicBezTo>
                    <a:pt x="123" y="200"/>
                    <a:pt x="130" y="199"/>
                    <a:pt x="136" y="197"/>
                  </a:cubicBezTo>
                  <a:cubicBezTo>
                    <a:pt x="141" y="195"/>
                    <a:pt x="143" y="188"/>
                    <a:pt x="148" y="189"/>
                  </a:cubicBezTo>
                  <a:cubicBezTo>
                    <a:pt x="154" y="190"/>
                    <a:pt x="156" y="198"/>
                    <a:pt x="160" y="201"/>
                  </a:cubicBezTo>
                  <a:cubicBezTo>
                    <a:pt x="168" y="207"/>
                    <a:pt x="176" y="212"/>
                    <a:pt x="184" y="217"/>
                  </a:cubicBezTo>
                  <a:cubicBezTo>
                    <a:pt x="192" y="222"/>
                    <a:pt x="208" y="233"/>
                    <a:pt x="208" y="233"/>
                  </a:cubicBezTo>
                  <a:cubicBezTo>
                    <a:pt x="216" y="231"/>
                    <a:pt x="234" y="230"/>
                    <a:pt x="240" y="221"/>
                  </a:cubicBezTo>
                  <a:cubicBezTo>
                    <a:pt x="244" y="214"/>
                    <a:pt x="248" y="197"/>
                    <a:pt x="248" y="197"/>
                  </a:cubicBezTo>
                  <a:cubicBezTo>
                    <a:pt x="255" y="198"/>
                    <a:pt x="261" y="199"/>
                    <a:pt x="268" y="201"/>
                  </a:cubicBezTo>
                  <a:cubicBezTo>
                    <a:pt x="276" y="203"/>
                    <a:pt x="292" y="209"/>
                    <a:pt x="292" y="209"/>
                  </a:cubicBezTo>
                  <a:cubicBezTo>
                    <a:pt x="298" y="242"/>
                    <a:pt x="306" y="270"/>
                    <a:pt x="340" y="281"/>
                  </a:cubicBezTo>
                  <a:cubicBezTo>
                    <a:pt x="345" y="280"/>
                    <a:pt x="354" y="282"/>
                    <a:pt x="356" y="277"/>
                  </a:cubicBezTo>
                  <a:cubicBezTo>
                    <a:pt x="359" y="270"/>
                    <a:pt x="355" y="260"/>
                    <a:pt x="352" y="253"/>
                  </a:cubicBezTo>
                  <a:cubicBezTo>
                    <a:pt x="346" y="238"/>
                    <a:pt x="329" y="206"/>
                    <a:pt x="316" y="197"/>
                  </a:cubicBezTo>
                  <a:cubicBezTo>
                    <a:pt x="307" y="170"/>
                    <a:pt x="339" y="175"/>
                    <a:pt x="360" y="173"/>
                  </a:cubicBezTo>
                  <a:cubicBezTo>
                    <a:pt x="383" y="165"/>
                    <a:pt x="391" y="162"/>
                    <a:pt x="408" y="145"/>
                  </a:cubicBezTo>
                  <a:cubicBezTo>
                    <a:pt x="412" y="140"/>
                    <a:pt x="416" y="121"/>
                    <a:pt x="409" y="120"/>
                  </a:cubicBezTo>
                  <a:cubicBezTo>
                    <a:pt x="402" y="119"/>
                    <a:pt x="384" y="135"/>
                    <a:pt x="367" y="138"/>
                  </a:cubicBezTo>
                  <a:cubicBezTo>
                    <a:pt x="350" y="141"/>
                    <a:pt x="325" y="144"/>
                    <a:pt x="308" y="137"/>
                  </a:cubicBezTo>
                  <a:cubicBezTo>
                    <a:pt x="286" y="130"/>
                    <a:pt x="284" y="111"/>
                    <a:pt x="264" y="97"/>
                  </a:cubicBezTo>
                  <a:cubicBezTo>
                    <a:pt x="238" y="80"/>
                    <a:pt x="203" y="76"/>
                    <a:pt x="180" y="61"/>
                  </a:cubicBezTo>
                  <a:cubicBezTo>
                    <a:pt x="163" y="50"/>
                    <a:pt x="150" y="39"/>
                    <a:pt x="132" y="33"/>
                  </a:cubicBezTo>
                  <a:cubicBezTo>
                    <a:pt x="119" y="35"/>
                    <a:pt x="102" y="31"/>
                    <a:pt x="92" y="41"/>
                  </a:cubicBezTo>
                  <a:cubicBezTo>
                    <a:pt x="71" y="62"/>
                    <a:pt x="108" y="46"/>
                    <a:pt x="76" y="57"/>
                  </a:cubicBezTo>
                  <a:cubicBezTo>
                    <a:pt x="52" y="49"/>
                    <a:pt x="67" y="38"/>
                    <a:pt x="56" y="17"/>
                  </a:cubicBezTo>
                  <a:cubicBezTo>
                    <a:pt x="48" y="0"/>
                    <a:pt x="16" y="1"/>
                    <a:pt x="0" y="1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2" name="Freeform 52"/>
            <p:cNvSpPr>
              <a:spLocks/>
            </p:cNvSpPr>
            <p:nvPr/>
          </p:nvSpPr>
          <p:spPr bwMode="invGray">
            <a:xfrm>
              <a:off x="4485" y="4013"/>
              <a:ext cx="45" cy="58"/>
            </a:xfrm>
            <a:custGeom>
              <a:avLst/>
              <a:gdLst>
                <a:gd name="T0" fmla="*/ 6 w 60"/>
                <a:gd name="T1" fmla="*/ 3 h 78"/>
                <a:gd name="T2" fmla="*/ 0 w 60"/>
                <a:gd name="T3" fmla="*/ 3 h 78"/>
                <a:gd name="T4" fmla="*/ 4 w 60"/>
                <a:gd name="T5" fmla="*/ 7 h 78"/>
                <a:gd name="T6" fmla="*/ 5 w 60"/>
                <a:gd name="T7" fmla="*/ 11 h 78"/>
                <a:gd name="T8" fmla="*/ 6 w 60"/>
                <a:gd name="T9" fmla="*/ 13 h 78"/>
                <a:gd name="T10" fmla="*/ 11 w 60"/>
                <a:gd name="T11" fmla="*/ 9 h 78"/>
                <a:gd name="T12" fmla="*/ 6 w 60"/>
                <a:gd name="T13" fmla="*/ 3 h 7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0" h="78">
                  <a:moveTo>
                    <a:pt x="32" y="18"/>
                  </a:moveTo>
                  <a:cubicBezTo>
                    <a:pt x="16" y="7"/>
                    <a:pt x="12" y="0"/>
                    <a:pt x="0" y="18"/>
                  </a:cubicBezTo>
                  <a:cubicBezTo>
                    <a:pt x="6" y="27"/>
                    <a:pt x="15" y="33"/>
                    <a:pt x="20" y="42"/>
                  </a:cubicBezTo>
                  <a:cubicBezTo>
                    <a:pt x="24" y="49"/>
                    <a:pt x="25" y="58"/>
                    <a:pt x="28" y="66"/>
                  </a:cubicBezTo>
                  <a:cubicBezTo>
                    <a:pt x="29" y="70"/>
                    <a:pt x="32" y="78"/>
                    <a:pt x="32" y="78"/>
                  </a:cubicBezTo>
                  <a:cubicBezTo>
                    <a:pt x="52" y="73"/>
                    <a:pt x="54" y="69"/>
                    <a:pt x="60" y="50"/>
                  </a:cubicBezTo>
                  <a:cubicBezTo>
                    <a:pt x="54" y="32"/>
                    <a:pt x="50" y="27"/>
                    <a:pt x="32" y="18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3" name="Freeform 53"/>
            <p:cNvSpPr>
              <a:spLocks/>
            </p:cNvSpPr>
            <p:nvPr/>
          </p:nvSpPr>
          <p:spPr bwMode="invGray">
            <a:xfrm>
              <a:off x="4621" y="3923"/>
              <a:ext cx="164" cy="85"/>
            </a:xfrm>
            <a:custGeom>
              <a:avLst/>
              <a:gdLst>
                <a:gd name="T0" fmla="*/ 7 w 219"/>
                <a:gd name="T1" fmla="*/ 13 h 113"/>
                <a:gd name="T2" fmla="*/ 7 w 219"/>
                <a:gd name="T3" fmla="*/ 11 h 113"/>
                <a:gd name="T4" fmla="*/ 2 w 219"/>
                <a:gd name="T5" fmla="*/ 13 h 113"/>
                <a:gd name="T6" fmla="*/ 7 w 219"/>
                <a:gd name="T7" fmla="*/ 20 h 113"/>
                <a:gd name="T8" fmla="*/ 22 w 219"/>
                <a:gd name="T9" fmla="*/ 17 h 113"/>
                <a:gd name="T10" fmla="*/ 25 w 219"/>
                <a:gd name="T11" fmla="*/ 13 h 113"/>
                <a:gd name="T12" fmla="*/ 30 w 219"/>
                <a:gd name="T13" fmla="*/ 12 h 113"/>
                <a:gd name="T14" fmla="*/ 39 w 219"/>
                <a:gd name="T15" fmla="*/ 4 h 113"/>
                <a:gd name="T16" fmla="*/ 37 w 219"/>
                <a:gd name="T17" fmla="*/ 0 h 113"/>
                <a:gd name="T18" fmla="*/ 31 w 219"/>
                <a:gd name="T19" fmla="*/ 4 h 113"/>
                <a:gd name="T20" fmla="*/ 19 w 219"/>
                <a:gd name="T21" fmla="*/ 8 h 113"/>
                <a:gd name="T22" fmla="*/ 14 w 219"/>
                <a:gd name="T23" fmla="*/ 8 h 113"/>
                <a:gd name="T24" fmla="*/ 10 w 219"/>
                <a:gd name="T25" fmla="*/ 10 h 113"/>
                <a:gd name="T26" fmla="*/ 7 w 219"/>
                <a:gd name="T27" fmla="*/ 13 h 11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19" h="113">
                  <a:moveTo>
                    <a:pt x="47" y="73"/>
                  </a:moveTo>
                  <a:cubicBezTo>
                    <a:pt x="44" y="69"/>
                    <a:pt x="44" y="62"/>
                    <a:pt x="39" y="61"/>
                  </a:cubicBezTo>
                  <a:cubicBezTo>
                    <a:pt x="31" y="60"/>
                    <a:pt x="15" y="69"/>
                    <a:pt x="15" y="69"/>
                  </a:cubicBezTo>
                  <a:cubicBezTo>
                    <a:pt x="0" y="91"/>
                    <a:pt x="20" y="101"/>
                    <a:pt x="39" y="113"/>
                  </a:cubicBezTo>
                  <a:cubicBezTo>
                    <a:pt x="67" y="107"/>
                    <a:pt x="96" y="98"/>
                    <a:pt x="123" y="89"/>
                  </a:cubicBezTo>
                  <a:cubicBezTo>
                    <a:pt x="132" y="86"/>
                    <a:pt x="139" y="78"/>
                    <a:pt x="147" y="73"/>
                  </a:cubicBezTo>
                  <a:cubicBezTo>
                    <a:pt x="154" y="68"/>
                    <a:pt x="171" y="65"/>
                    <a:pt x="171" y="65"/>
                  </a:cubicBezTo>
                  <a:cubicBezTo>
                    <a:pt x="186" y="50"/>
                    <a:pt x="207" y="36"/>
                    <a:pt x="219" y="19"/>
                  </a:cubicBezTo>
                  <a:cubicBezTo>
                    <a:pt x="215" y="16"/>
                    <a:pt x="215" y="0"/>
                    <a:pt x="210" y="0"/>
                  </a:cubicBezTo>
                  <a:cubicBezTo>
                    <a:pt x="205" y="0"/>
                    <a:pt x="183" y="15"/>
                    <a:pt x="179" y="17"/>
                  </a:cubicBezTo>
                  <a:cubicBezTo>
                    <a:pt x="159" y="26"/>
                    <a:pt x="129" y="37"/>
                    <a:pt x="107" y="41"/>
                  </a:cubicBezTo>
                  <a:cubicBezTo>
                    <a:pt x="99" y="42"/>
                    <a:pt x="91" y="43"/>
                    <a:pt x="83" y="45"/>
                  </a:cubicBezTo>
                  <a:cubicBezTo>
                    <a:pt x="75" y="47"/>
                    <a:pt x="59" y="53"/>
                    <a:pt x="59" y="53"/>
                  </a:cubicBezTo>
                  <a:cubicBezTo>
                    <a:pt x="49" y="67"/>
                    <a:pt x="53" y="61"/>
                    <a:pt x="47" y="73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4" name="Freeform 54"/>
            <p:cNvSpPr>
              <a:spLocks/>
            </p:cNvSpPr>
            <p:nvPr/>
          </p:nvSpPr>
          <p:spPr bwMode="invGray">
            <a:xfrm>
              <a:off x="4791" y="3873"/>
              <a:ext cx="104" cy="92"/>
            </a:xfrm>
            <a:custGeom>
              <a:avLst/>
              <a:gdLst>
                <a:gd name="T0" fmla="*/ 2 w 139"/>
                <a:gd name="T1" fmla="*/ 11 h 122"/>
                <a:gd name="T2" fmla="*/ 1 w 139"/>
                <a:gd name="T3" fmla="*/ 15 h 122"/>
                <a:gd name="T4" fmla="*/ 0 w 139"/>
                <a:gd name="T5" fmla="*/ 20 h 122"/>
                <a:gd name="T6" fmla="*/ 6 w 139"/>
                <a:gd name="T7" fmla="*/ 22 h 122"/>
                <a:gd name="T8" fmla="*/ 9 w 139"/>
                <a:gd name="T9" fmla="*/ 17 h 122"/>
                <a:gd name="T10" fmla="*/ 22 w 139"/>
                <a:gd name="T11" fmla="*/ 13 h 122"/>
                <a:gd name="T12" fmla="*/ 24 w 139"/>
                <a:gd name="T13" fmla="*/ 8 h 122"/>
                <a:gd name="T14" fmla="*/ 19 w 139"/>
                <a:gd name="T15" fmla="*/ 5 h 122"/>
                <a:gd name="T16" fmla="*/ 17 w 139"/>
                <a:gd name="T17" fmla="*/ 4 h 122"/>
                <a:gd name="T18" fmla="*/ 11 w 139"/>
                <a:gd name="T19" fmla="*/ 2 h 122"/>
                <a:gd name="T20" fmla="*/ 9 w 139"/>
                <a:gd name="T21" fmla="*/ 6 h 122"/>
                <a:gd name="T22" fmla="*/ 2 w 139"/>
                <a:gd name="T23" fmla="*/ 11 h 12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9" h="122">
                  <a:moveTo>
                    <a:pt x="12" y="60"/>
                  </a:moveTo>
                  <a:cubicBezTo>
                    <a:pt x="11" y="68"/>
                    <a:pt x="10" y="76"/>
                    <a:pt x="8" y="84"/>
                  </a:cubicBezTo>
                  <a:cubicBezTo>
                    <a:pt x="6" y="92"/>
                    <a:pt x="0" y="108"/>
                    <a:pt x="0" y="108"/>
                  </a:cubicBezTo>
                  <a:cubicBezTo>
                    <a:pt x="14" y="118"/>
                    <a:pt x="19" y="122"/>
                    <a:pt x="36" y="116"/>
                  </a:cubicBezTo>
                  <a:cubicBezTo>
                    <a:pt x="46" y="86"/>
                    <a:pt x="31" y="122"/>
                    <a:pt x="52" y="96"/>
                  </a:cubicBezTo>
                  <a:cubicBezTo>
                    <a:pt x="83" y="57"/>
                    <a:pt x="30" y="74"/>
                    <a:pt x="124" y="68"/>
                  </a:cubicBezTo>
                  <a:cubicBezTo>
                    <a:pt x="125" y="67"/>
                    <a:pt x="139" y="48"/>
                    <a:pt x="136" y="44"/>
                  </a:cubicBezTo>
                  <a:cubicBezTo>
                    <a:pt x="130" y="36"/>
                    <a:pt x="120" y="33"/>
                    <a:pt x="112" y="28"/>
                  </a:cubicBezTo>
                  <a:cubicBezTo>
                    <a:pt x="108" y="25"/>
                    <a:pt x="100" y="20"/>
                    <a:pt x="100" y="20"/>
                  </a:cubicBezTo>
                  <a:cubicBezTo>
                    <a:pt x="89" y="4"/>
                    <a:pt x="92" y="0"/>
                    <a:pt x="64" y="12"/>
                  </a:cubicBezTo>
                  <a:cubicBezTo>
                    <a:pt x="57" y="15"/>
                    <a:pt x="55" y="30"/>
                    <a:pt x="52" y="36"/>
                  </a:cubicBezTo>
                  <a:cubicBezTo>
                    <a:pt x="46" y="49"/>
                    <a:pt x="26" y="60"/>
                    <a:pt x="12" y="6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5" name="Freeform 55"/>
            <p:cNvSpPr>
              <a:spLocks/>
            </p:cNvSpPr>
            <p:nvPr/>
          </p:nvSpPr>
          <p:spPr bwMode="invGray">
            <a:xfrm>
              <a:off x="4846" y="3832"/>
              <a:ext cx="37" cy="26"/>
            </a:xfrm>
            <a:custGeom>
              <a:avLst/>
              <a:gdLst>
                <a:gd name="T0" fmla="*/ 6 w 49"/>
                <a:gd name="T1" fmla="*/ 0 h 35"/>
                <a:gd name="T2" fmla="*/ 2 w 49"/>
                <a:gd name="T3" fmla="*/ 1 h 35"/>
                <a:gd name="T4" fmla="*/ 5 w 49"/>
                <a:gd name="T5" fmla="*/ 5 h 35"/>
                <a:gd name="T6" fmla="*/ 8 w 49"/>
                <a:gd name="T7" fmla="*/ 4 h 35"/>
                <a:gd name="T8" fmla="*/ 6 w 49"/>
                <a:gd name="T9" fmla="*/ 0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9" h="35">
                  <a:moveTo>
                    <a:pt x="29" y="0"/>
                  </a:moveTo>
                  <a:cubicBezTo>
                    <a:pt x="25" y="12"/>
                    <a:pt x="19" y="7"/>
                    <a:pt x="8" y="11"/>
                  </a:cubicBezTo>
                  <a:cubicBezTo>
                    <a:pt x="0" y="23"/>
                    <a:pt x="14" y="34"/>
                    <a:pt x="24" y="35"/>
                  </a:cubicBezTo>
                  <a:cubicBezTo>
                    <a:pt x="30" y="34"/>
                    <a:pt x="33" y="28"/>
                    <a:pt x="39" y="26"/>
                  </a:cubicBezTo>
                  <a:cubicBezTo>
                    <a:pt x="49" y="22"/>
                    <a:pt x="29" y="3"/>
                    <a:pt x="29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6" name="Freeform 56"/>
            <p:cNvSpPr>
              <a:spLocks/>
            </p:cNvSpPr>
            <p:nvPr/>
          </p:nvSpPr>
          <p:spPr bwMode="invGray">
            <a:xfrm>
              <a:off x="3123" y="3346"/>
              <a:ext cx="123" cy="201"/>
            </a:xfrm>
            <a:custGeom>
              <a:avLst/>
              <a:gdLst>
                <a:gd name="T0" fmla="*/ 23 w 164"/>
                <a:gd name="T1" fmla="*/ 0 h 268"/>
                <a:gd name="T2" fmla="*/ 19 w 164"/>
                <a:gd name="T3" fmla="*/ 5 h 268"/>
                <a:gd name="T4" fmla="*/ 17 w 164"/>
                <a:gd name="T5" fmla="*/ 11 h 268"/>
                <a:gd name="T6" fmla="*/ 6 w 164"/>
                <a:gd name="T7" fmla="*/ 15 h 268"/>
                <a:gd name="T8" fmla="*/ 5 w 164"/>
                <a:gd name="T9" fmla="*/ 17 h 268"/>
                <a:gd name="T10" fmla="*/ 3 w 164"/>
                <a:gd name="T11" fmla="*/ 18 h 268"/>
                <a:gd name="T12" fmla="*/ 4 w 164"/>
                <a:gd name="T13" fmla="*/ 24 h 268"/>
                <a:gd name="T14" fmla="*/ 5 w 164"/>
                <a:gd name="T15" fmla="*/ 29 h 268"/>
                <a:gd name="T16" fmla="*/ 0 w 164"/>
                <a:gd name="T17" fmla="*/ 36 h 268"/>
                <a:gd name="T18" fmla="*/ 5 w 164"/>
                <a:gd name="T19" fmla="*/ 47 h 268"/>
                <a:gd name="T20" fmla="*/ 10 w 164"/>
                <a:gd name="T21" fmla="*/ 48 h 268"/>
                <a:gd name="T22" fmla="*/ 17 w 164"/>
                <a:gd name="T23" fmla="*/ 39 h 268"/>
                <a:gd name="T24" fmla="*/ 19 w 164"/>
                <a:gd name="T25" fmla="*/ 35 h 268"/>
                <a:gd name="T26" fmla="*/ 23 w 164"/>
                <a:gd name="T27" fmla="*/ 21 h 268"/>
                <a:gd name="T28" fmla="*/ 25 w 164"/>
                <a:gd name="T29" fmla="*/ 14 h 268"/>
                <a:gd name="T30" fmla="*/ 29 w 164"/>
                <a:gd name="T31" fmla="*/ 13 h 268"/>
                <a:gd name="T32" fmla="*/ 23 w 164"/>
                <a:gd name="T33" fmla="*/ 0 h 2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4" h="268">
                  <a:moveTo>
                    <a:pt x="128" y="0"/>
                  </a:moveTo>
                  <a:cubicBezTo>
                    <a:pt x="123" y="16"/>
                    <a:pt x="120" y="23"/>
                    <a:pt x="104" y="28"/>
                  </a:cubicBezTo>
                  <a:cubicBezTo>
                    <a:pt x="102" y="35"/>
                    <a:pt x="97" y="57"/>
                    <a:pt x="88" y="64"/>
                  </a:cubicBezTo>
                  <a:cubicBezTo>
                    <a:pt x="75" y="75"/>
                    <a:pt x="51" y="74"/>
                    <a:pt x="36" y="84"/>
                  </a:cubicBezTo>
                  <a:cubicBezTo>
                    <a:pt x="33" y="88"/>
                    <a:pt x="32" y="93"/>
                    <a:pt x="28" y="96"/>
                  </a:cubicBezTo>
                  <a:cubicBezTo>
                    <a:pt x="25" y="99"/>
                    <a:pt x="17" y="96"/>
                    <a:pt x="16" y="100"/>
                  </a:cubicBezTo>
                  <a:cubicBezTo>
                    <a:pt x="14" y="110"/>
                    <a:pt x="18" y="121"/>
                    <a:pt x="20" y="132"/>
                  </a:cubicBezTo>
                  <a:cubicBezTo>
                    <a:pt x="22" y="140"/>
                    <a:pt x="28" y="156"/>
                    <a:pt x="28" y="156"/>
                  </a:cubicBezTo>
                  <a:cubicBezTo>
                    <a:pt x="13" y="166"/>
                    <a:pt x="6" y="183"/>
                    <a:pt x="0" y="200"/>
                  </a:cubicBezTo>
                  <a:cubicBezTo>
                    <a:pt x="3" y="210"/>
                    <a:pt x="19" y="254"/>
                    <a:pt x="28" y="260"/>
                  </a:cubicBezTo>
                  <a:cubicBezTo>
                    <a:pt x="35" y="264"/>
                    <a:pt x="52" y="268"/>
                    <a:pt x="52" y="268"/>
                  </a:cubicBezTo>
                  <a:cubicBezTo>
                    <a:pt x="85" y="261"/>
                    <a:pt x="79" y="244"/>
                    <a:pt x="88" y="216"/>
                  </a:cubicBezTo>
                  <a:cubicBezTo>
                    <a:pt x="91" y="207"/>
                    <a:pt x="99" y="200"/>
                    <a:pt x="104" y="192"/>
                  </a:cubicBezTo>
                  <a:cubicBezTo>
                    <a:pt x="116" y="174"/>
                    <a:pt x="121" y="136"/>
                    <a:pt x="128" y="116"/>
                  </a:cubicBezTo>
                  <a:cubicBezTo>
                    <a:pt x="131" y="108"/>
                    <a:pt x="134" y="79"/>
                    <a:pt x="140" y="76"/>
                  </a:cubicBezTo>
                  <a:cubicBezTo>
                    <a:pt x="147" y="72"/>
                    <a:pt x="156" y="73"/>
                    <a:pt x="164" y="72"/>
                  </a:cubicBezTo>
                  <a:cubicBezTo>
                    <a:pt x="158" y="19"/>
                    <a:pt x="161" y="33"/>
                    <a:pt x="128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7" name="Freeform 57"/>
            <p:cNvSpPr>
              <a:spLocks/>
            </p:cNvSpPr>
            <p:nvPr/>
          </p:nvSpPr>
          <p:spPr bwMode="invGray">
            <a:xfrm>
              <a:off x="3655" y="3034"/>
              <a:ext cx="49" cy="61"/>
            </a:xfrm>
            <a:custGeom>
              <a:avLst/>
              <a:gdLst>
                <a:gd name="T0" fmla="*/ 5 w 66"/>
                <a:gd name="T1" fmla="*/ 0 h 81"/>
                <a:gd name="T2" fmla="*/ 4 w 66"/>
                <a:gd name="T3" fmla="*/ 11 h 81"/>
                <a:gd name="T4" fmla="*/ 5 w 66"/>
                <a:gd name="T5" fmla="*/ 14 h 81"/>
                <a:gd name="T6" fmla="*/ 7 w 66"/>
                <a:gd name="T7" fmla="*/ 15 h 81"/>
                <a:gd name="T8" fmla="*/ 10 w 66"/>
                <a:gd name="T9" fmla="*/ 14 h 81"/>
                <a:gd name="T10" fmla="*/ 5 w 66"/>
                <a:gd name="T11" fmla="*/ 0 h 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6" h="81">
                  <a:moveTo>
                    <a:pt x="29" y="0"/>
                  </a:moveTo>
                  <a:cubicBezTo>
                    <a:pt x="0" y="10"/>
                    <a:pt x="20" y="38"/>
                    <a:pt x="25" y="60"/>
                  </a:cubicBezTo>
                  <a:cubicBezTo>
                    <a:pt x="26" y="65"/>
                    <a:pt x="26" y="72"/>
                    <a:pt x="29" y="76"/>
                  </a:cubicBezTo>
                  <a:cubicBezTo>
                    <a:pt x="32" y="79"/>
                    <a:pt x="37" y="79"/>
                    <a:pt x="41" y="80"/>
                  </a:cubicBezTo>
                  <a:cubicBezTo>
                    <a:pt x="46" y="79"/>
                    <a:pt x="55" y="81"/>
                    <a:pt x="57" y="76"/>
                  </a:cubicBezTo>
                  <a:cubicBezTo>
                    <a:pt x="66" y="53"/>
                    <a:pt x="45" y="16"/>
                    <a:pt x="29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8" name="Freeform 58"/>
            <p:cNvSpPr>
              <a:spLocks/>
            </p:cNvSpPr>
            <p:nvPr/>
          </p:nvSpPr>
          <p:spPr bwMode="invGray">
            <a:xfrm>
              <a:off x="3988" y="3100"/>
              <a:ext cx="111" cy="183"/>
            </a:xfrm>
            <a:custGeom>
              <a:avLst/>
              <a:gdLst>
                <a:gd name="T0" fmla="*/ 17 w 148"/>
                <a:gd name="T1" fmla="*/ 0 h 244"/>
                <a:gd name="T2" fmla="*/ 11 w 148"/>
                <a:gd name="T3" fmla="*/ 15 h 244"/>
                <a:gd name="T4" fmla="*/ 6 w 148"/>
                <a:gd name="T5" fmla="*/ 17 h 244"/>
                <a:gd name="T6" fmla="*/ 2 w 148"/>
                <a:gd name="T7" fmla="*/ 20 h 244"/>
                <a:gd name="T8" fmla="*/ 8 w 148"/>
                <a:gd name="T9" fmla="*/ 34 h 244"/>
                <a:gd name="T10" fmla="*/ 10 w 148"/>
                <a:gd name="T11" fmla="*/ 40 h 244"/>
                <a:gd name="T12" fmla="*/ 11 w 148"/>
                <a:gd name="T13" fmla="*/ 42 h 244"/>
                <a:gd name="T14" fmla="*/ 15 w 148"/>
                <a:gd name="T15" fmla="*/ 44 h 244"/>
                <a:gd name="T16" fmla="*/ 17 w 148"/>
                <a:gd name="T17" fmla="*/ 35 h 244"/>
                <a:gd name="T18" fmla="*/ 23 w 148"/>
                <a:gd name="T19" fmla="*/ 30 h 244"/>
                <a:gd name="T20" fmla="*/ 20 w 148"/>
                <a:gd name="T21" fmla="*/ 13 h 244"/>
                <a:gd name="T22" fmla="*/ 25 w 148"/>
                <a:gd name="T23" fmla="*/ 8 h 244"/>
                <a:gd name="T24" fmla="*/ 20 w 148"/>
                <a:gd name="T25" fmla="*/ 4 h 244"/>
                <a:gd name="T26" fmla="*/ 17 w 148"/>
                <a:gd name="T27" fmla="*/ 0 h 24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48" h="244">
                  <a:moveTo>
                    <a:pt x="96" y="0"/>
                  </a:moveTo>
                  <a:cubicBezTo>
                    <a:pt x="86" y="29"/>
                    <a:pt x="70" y="55"/>
                    <a:pt x="60" y="84"/>
                  </a:cubicBezTo>
                  <a:cubicBezTo>
                    <a:pt x="57" y="92"/>
                    <a:pt x="43" y="87"/>
                    <a:pt x="36" y="92"/>
                  </a:cubicBezTo>
                  <a:cubicBezTo>
                    <a:pt x="28" y="97"/>
                    <a:pt x="12" y="108"/>
                    <a:pt x="12" y="108"/>
                  </a:cubicBezTo>
                  <a:cubicBezTo>
                    <a:pt x="0" y="144"/>
                    <a:pt x="30" y="158"/>
                    <a:pt x="40" y="188"/>
                  </a:cubicBezTo>
                  <a:cubicBezTo>
                    <a:pt x="44" y="200"/>
                    <a:pt x="45" y="213"/>
                    <a:pt x="52" y="224"/>
                  </a:cubicBezTo>
                  <a:cubicBezTo>
                    <a:pt x="55" y="228"/>
                    <a:pt x="56" y="233"/>
                    <a:pt x="60" y="236"/>
                  </a:cubicBezTo>
                  <a:cubicBezTo>
                    <a:pt x="67" y="240"/>
                    <a:pt x="84" y="244"/>
                    <a:pt x="84" y="244"/>
                  </a:cubicBezTo>
                  <a:cubicBezTo>
                    <a:pt x="111" y="235"/>
                    <a:pt x="103" y="218"/>
                    <a:pt x="96" y="196"/>
                  </a:cubicBezTo>
                  <a:cubicBezTo>
                    <a:pt x="100" y="183"/>
                    <a:pt x="124" y="168"/>
                    <a:pt x="124" y="168"/>
                  </a:cubicBezTo>
                  <a:cubicBezTo>
                    <a:pt x="148" y="132"/>
                    <a:pt x="123" y="101"/>
                    <a:pt x="112" y="68"/>
                  </a:cubicBezTo>
                  <a:cubicBezTo>
                    <a:pt x="140" y="59"/>
                    <a:pt x="133" y="68"/>
                    <a:pt x="140" y="48"/>
                  </a:cubicBezTo>
                  <a:cubicBezTo>
                    <a:pt x="136" y="35"/>
                    <a:pt x="112" y="20"/>
                    <a:pt x="112" y="20"/>
                  </a:cubicBezTo>
                  <a:cubicBezTo>
                    <a:pt x="102" y="5"/>
                    <a:pt x="107" y="11"/>
                    <a:pt x="96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9" name="Freeform 59"/>
            <p:cNvSpPr>
              <a:spLocks/>
            </p:cNvSpPr>
            <p:nvPr/>
          </p:nvSpPr>
          <p:spPr bwMode="invGray">
            <a:xfrm>
              <a:off x="3894" y="3043"/>
              <a:ext cx="72" cy="137"/>
            </a:xfrm>
            <a:custGeom>
              <a:avLst/>
              <a:gdLst>
                <a:gd name="T0" fmla="*/ 8 w 96"/>
                <a:gd name="T1" fmla="*/ 1 h 183"/>
                <a:gd name="T2" fmla="*/ 10 w 96"/>
                <a:gd name="T3" fmla="*/ 5 h 183"/>
                <a:gd name="T4" fmla="*/ 11 w 96"/>
                <a:gd name="T5" fmla="*/ 10 h 183"/>
                <a:gd name="T6" fmla="*/ 11 w 96"/>
                <a:gd name="T7" fmla="*/ 16 h 183"/>
                <a:gd name="T8" fmla="*/ 13 w 96"/>
                <a:gd name="T9" fmla="*/ 19 h 183"/>
                <a:gd name="T10" fmla="*/ 13 w 96"/>
                <a:gd name="T11" fmla="*/ 22 h 183"/>
                <a:gd name="T12" fmla="*/ 11 w 96"/>
                <a:gd name="T13" fmla="*/ 16 h 183"/>
                <a:gd name="T14" fmla="*/ 6 w 96"/>
                <a:gd name="T15" fmla="*/ 13 h 183"/>
                <a:gd name="T16" fmla="*/ 2 w 96"/>
                <a:gd name="T17" fmla="*/ 14 h 183"/>
                <a:gd name="T18" fmla="*/ 2 w 96"/>
                <a:gd name="T19" fmla="*/ 18 h 183"/>
                <a:gd name="T20" fmla="*/ 8 w 96"/>
                <a:gd name="T21" fmla="*/ 20 h 183"/>
                <a:gd name="T22" fmla="*/ 11 w 96"/>
                <a:gd name="T23" fmla="*/ 24 h 183"/>
                <a:gd name="T24" fmla="*/ 13 w 96"/>
                <a:gd name="T25" fmla="*/ 24 h 183"/>
                <a:gd name="T26" fmla="*/ 14 w 96"/>
                <a:gd name="T27" fmla="*/ 26 h 183"/>
                <a:gd name="T28" fmla="*/ 17 w 96"/>
                <a:gd name="T29" fmla="*/ 31 h 183"/>
                <a:gd name="T30" fmla="*/ 15 w 96"/>
                <a:gd name="T31" fmla="*/ 22 h 183"/>
                <a:gd name="T32" fmla="*/ 15 w 96"/>
                <a:gd name="T33" fmla="*/ 16 h 183"/>
                <a:gd name="T34" fmla="*/ 13 w 96"/>
                <a:gd name="T35" fmla="*/ 10 h 183"/>
                <a:gd name="T36" fmla="*/ 11 w 96"/>
                <a:gd name="T37" fmla="*/ 7 h 183"/>
                <a:gd name="T38" fmla="*/ 11 w 96"/>
                <a:gd name="T39" fmla="*/ 3 h 183"/>
                <a:gd name="T40" fmla="*/ 8 w 96"/>
                <a:gd name="T41" fmla="*/ 1 h 18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6" h="183">
                  <a:moveTo>
                    <a:pt x="48" y="2"/>
                  </a:moveTo>
                  <a:cubicBezTo>
                    <a:pt x="47" y="4"/>
                    <a:pt x="49" y="25"/>
                    <a:pt x="51" y="35"/>
                  </a:cubicBezTo>
                  <a:cubicBezTo>
                    <a:pt x="53" y="45"/>
                    <a:pt x="58" y="53"/>
                    <a:pt x="60" y="62"/>
                  </a:cubicBezTo>
                  <a:cubicBezTo>
                    <a:pt x="62" y="71"/>
                    <a:pt x="61" y="85"/>
                    <a:pt x="62" y="92"/>
                  </a:cubicBezTo>
                  <a:cubicBezTo>
                    <a:pt x="63" y="99"/>
                    <a:pt x="67" y="99"/>
                    <a:pt x="68" y="105"/>
                  </a:cubicBezTo>
                  <a:cubicBezTo>
                    <a:pt x="69" y="111"/>
                    <a:pt x="73" y="128"/>
                    <a:pt x="71" y="126"/>
                  </a:cubicBezTo>
                  <a:cubicBezTo>
                    <a:pt x="69" y="124"/>
                    <a:pt x="63" y="101"/>
                    <a:pt x="57" y="93"/>
                  </a:cubicBezTo>
                  <a:cubicBezTo>
                    <a:pt x="51" y="85"/>
                    <a:pt x="44" y="80"/>
                    <a:pt x="35" y="78"/>
                  </a:cubicBezTo>
                  <a:cubicBezTo>
                    <a:pt x="26" y="76"/>
                    <a:pt x="10" y="79"/>
                    <a:pt x="5" y="83"/>
                  </a:cubicBezTo>
                  <a:cubicBezTo>
                    <a:pt x="0" y="87"/>
                    <a:pt x="2" y="97"/>
                    <a:pt x="8" y="102"/>
                  </a:cubicBezTo>
                  <a:cubicBezTo>
                    <a:pt x="14" y="107"/>
                    <a:pt x="33" y="109"/>
                    <a:pt x="41" y="114"/>
                  </a:cubicBezTo>
                  <a:cubicBezTo>
                    <a:pt x="49" y="119"/>
                    <a:pt x="52" y="132"/>
                    <a:pt x="57" y="135"/>
                  </a:cubicBezTo>
                  <a:cubicBezTo>
                    <a:pt x="62" y="138"/>
                    <a:pt x="68" y="133"/>
                    <a:pt x="71" y="135"/>
                  </a:cubicBezTo>
                  <a:cubicBezTo>
                    <a:pt x="74" y="137"/>
                    <a:pt x="74" y="143"/>
                    <a:pt x="78" y="150"/>
                  </a:cubicBezTo>
                  <a:cubicBezTo>
                    <a:pt x="82" y="157"/>
                    <a:pt x="96" y="183"/>
                    <a:pt x="96" y="179"/>
                  </a:cubicBezTo>
                  <a:cubicBezTo>
                    <a:pt x="96" y="175"/>
                    <a:pt x="84" y="140"/>
                    <a:pt x="81" y="126"/>
                  </a:cubicBezTo>
                  <a:cubicBezTo>
                    <a:pt x="78" y="112"/>
                    <a:pt x="82" y="104"/>
                    <a:pt x="80" y="93"/>
                  </a:cubicBezTo>
                  <a:cubicBezTo>
                    <a:pt x="78" y="82"/>
                    <a:pt x="74" y="72"/>
                    <a:pt x="71" y="63"/>
                  </a:cubicBezTo>
                  <a:cubicBezTo>
                    <a:pt x="68" y="54"/>
                    <a:pt x="65" y="48"/>
                    <a:pt x="63" y="41"/>
                  </a:cubicBezTo>
                  <a:cubicBezTo>
                    <a:pt x="61" y="34"/>
                    <a:pt x="59" y="26"/>
                    <a:pt x="57" y="20"/>
                  </a:cubicBezTo>
                  <a:cubicBezTo>
                    <a:pt x="55" y="14"/>
                    <a:pt x="49" y="0"/>
                    <a:pt x="48" y="2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0" name="Freeform 60"/>
            <p:cNvSpPr>
              <a:spLocks/>
            </p:cNvSpPr>
            <p:nvPr/>
          </p:nvSpPr>
          <p:spPr bwMode="invGray">
            <a:xfrm>
              <a:off x="3943" y="3153"/>
              <a:ext cx="40" cy="131"/>
            </a:xfrm>
            <a:custGeom>
              <a:avLst/>
              <a:gdLst>
                <a:gd name="T0" fmla="*/ 1 w 54"/>
                <a:gd name="T1" fmla="*/ 0 h 175"/>
                <a:gd name="T2" fmla="*/ 0 w 54"/>
                <a:gd name="T3" fmla="*/ 4 h 175"/>
                <a:gd name="T4" fmla="*/ 1 w 54"/>
                <a:gd name="T5" fmla="*/ 9 h 175"/>
                <a:gd name="T6" fmla="*/ 3 w 54"/>
                <a:gd name="T7" fmla="*/ 16 h 175"/>
                <a:gd name="T8" fmla="*/ 5 w 54"/>
                <a:gd name="T9" fmla="*/ 23 h 175"/>
                <a:gd name="T10" fmla="*/ 9 w 54"/>
                <a:gd name="T11" fmla="*/ 31 h 175"/>
                <a:gd name="T12" fmla="*/ 7 w 54"/>
                <a:gd name="T13" fmla="*/ 20 h 175"/>
                <a:gd name="T14" fmla="*/ 5 w 54"/>
                <a:gd name="T15" fmla="*/ 16 h 175"/>
                <a:gd name="T16" fmla="*/ 5 w 54"/>
                <a:gd name="T17" fmla="*/ 10 h 175"/>
                <a:gd name="T18" fmla="*/ 4 w 54"/>
                <a:gd name="T19" fmla="*/ 7 h 175"/>
                <a:gd name="T20" fmla="*/ 3 w 54"/>
                <a:gd name="T21" fmla="*/ 7 h 175"/>
                <a:gd name="T22" fmla="*/ 1 w 54"/>
                <a:gd name="T23" fmla="*/ 0 h 1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4" h="175">
                  <a:moveTo>
                    <a:pt x="6" y="0"/>
                  </a:moveTo>
                  <a:lnTo>
                    <a:pt x="0" y="25"/>
                  </a:lnTo>
                  <a:cubicBezTo>
                    <a:pt x="3" y="48"/>
                    <a:pt x="3" y="40"/>
                    <a:pt x="9" y="54"/>
                  </a:cubicBezTo>
                  <a:cubicBezTo>
                    <a:pt x="10" y="66"/>
                    <a:pt x="12" y="83"/>
                    <a:pt x="18" y="94"/>
                  </a:cubicBezTo>
                  <a:cubicBezTo>
                    <a:pt x="21" y="109"/>
                    <a:pt x="25" y="117"/>
                    <a:pt x="34" y="129"/>
                  </a:cubicBezTo>
                  <a:cubicBezTo>
                    <a:pt x="35" y="143"/>
                    <a:pt x="35" y="171"/>
                    <a:pt x="54" y="175"/>
                  </a:cubicBezTo>
                  <a:cubicBezTo>
                    <a:pt x="52" y="133"/>
                    <a:pt x="53" y="141"/>
                    <a:pt x="40" y="115"/>
                  </a:cubicBezTo>
                  <a:cubicBezTo>
                    <a:pt x="39" y="108"/>
                    <a:pt x="37" y="100"/>
                    <a:pt x="34" y="93"/>
                  </a:cubicBezTo>
                  <a:cubicBezTo>
                    <a:pt x="33" y="82"/>
                    <a:pt x="30" y="72"/>
                    <a:pt x="28" y="61"/>
                  </a:cubicBezTo>
                  <a:cubicBezTo>
                    <a:pt x="28" y="58"/>
                    <a:pt x="28" y="50"/>
                    <a:pt x="25" y="46"/>
                  </a:cubicBezTo>
                  <a:cubicBezTo>
                    <a:pt x="22" y="43"/>
                    <a:pt x="16" y="37"/>
                    <a:pt x="16" y="37"/>
                  </a:cubicBezTo>
                  <a:cubicBezTo>
                    <a:pt x="14" y="25"/>
                    <a:pt x="13" y="9"/>
                    <a:pt x="6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1" name="Freeform 61"/>
            <p:cNvSpPr>
              <a:spLocks/>
            </p:cNvSpPr>
            <p:nvPr/>
          </p:nvSpPr>
          <p:spPr bwMode="invGray">
            <a:xfrm>
              <a:off x="3988" y="3290"/>
              <a:ext cx="65" cy="54"/>
            </a:xfrm>
            <a:custGeom>
              <a:avLst/>
              <a:gdLst>
                <a:gd name="T0" fmla="*/ 2 w 86"/>
                <a:gd name="T1" fmla="*/ 0 h 73"/>
                <a:gd name="T2" fmla="*/ 2 w 86"/>
                <a:gd name="T3" fmla="*/ 5 h 73"/>
                <a:gd name="T4" fmla="*/ 5 w 86"/>
                <a:gd name="T5" fmla="*/ 7 h 73"/>
                <a:gd name="T6" fmla="*/ 8 w 86"/>
                <a:gd name="T7" fmla="*/ 8 h 73"/>
                <a:gd name="T8" fmla="*/ 11 w 86"/>
                <a:gd name="T9" fmla="*/ 10 h 73"/>
                <a:gd name="T10" fmla="*/ 14 w 86"/>
                <a:gd name="T11" fmla="*/ 11 h 73"/>
                <a:gd name="T12" fmla="*/ 16 w 86"/>
                <a:gd name="T13" fmla="*/ 12 h 73"/>
                <a:gd name="T14" fmla="*/ 13 w 86"/>
                <a:gd name="T15" fmla="*/ 7 h 73"/>
                <a:gd name="T16" fmla="*/ 11 w 86"/>
                <a:gd name="T17" fmla="*/ 4 h 73"/>
                <a:gd name="T18" fmla="*/ 6 w 86"/>
                <a:gd name="T19" fmla="*/ 4 h 73"/>
                <a:gd name="T20" fmla="*/ 5 w 86"/>
                <a:gd name="T21" fmla="*/ 3 h 73"/>
                <a:gd name="T22" fmla="*/ 2 w 86"/>
                <a:gd name="T23" fmla="*/ 0 h 73"/>
                <a:gd name="T24" fmla="*/ 2 w 86"/>
                <a:gd name="T25" fmla="*/ 0 h 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6" h="73">
                  <a:moveTo>
                    <a:pt x="2" y="0"/>
                  </a:moveTo>
                  <a:cubicBezTo>
                    <a:pt x="3" y="17"/>
                    <a:pt x="0" y="23"/>
                    <a:pt x="8" y="34"/>
                  </a:cubicBezTo>
                  <a:cubicBezTo>
                    <a:pt x="10" y="43"/>
                    <a:pt x="14" y="42"/>
                    <a:pt x="23" y="43"/>
                  </a:cubicBezTo>
                  <a:cubicBezTo>
                    <a:pt x="30" y="47"/>
                    <a:pt x="40" y="48"/>
                    <a:pt x="48" y="49"/>
                  </a:cubicBezTo>
                  <a:cubicBezTo>
                    <a:pt x="53" y="51"/>
                    <a:pt x="57" y="54"/>
                    <a:pt x="62" y="57"/>
                  </a:cubicBezTo>
                  <a:cubicBezTo>
                    <a:pt x="66" y="62"/>
                    <a:pt x="68" y="64"/>
                    <a:pt x="74" y="66"/>
                  </a:cubicBezTo>
                  <a:cubicBezTo>
                    <a:pt x="78" y="72"/>
                    <a:pt x="79" y="73"/>
                    <a:pt x="86" y="69"/>
                  </a:cubicBezTo>
                  <a:cubicBezTo>
                    <a:pt x="83" y="53"/>
                    <a:pt x="80" y="52"/>
                    <a:pt x="72" y="39"/>
                  </a:cubicBezTo>
                  <a:cubicBezTo>
                    <a:pt x="68" y="34"/>
                    <a:pt x="63" y="22"/>
                    <a:pt x="63" y="22"/>
                  </a:cubicBezTo>
                  <a:cubicBezTo>
                    <a:pt x="52" y="26"/>
                    <a:pt x="48" y="26"/>
                    <a:pt x="36" y="24"/>
                  </a:cubicBezTo>
                  <a:cubicBezTo>
                    <a:pt x="24" y="15"/>
                    <a:pt x="43" y="29"/>
                    <a:pt x="24" y="19"/>
                  </a:cubicBezTo>
                  <a:cubicBezTo>
                    <a:pt x="15" y="15"/>
                    <a:pt x="16" y="2"/>
                    <a:pt x="6" y="0"/>
                  </a:cubicBezTo>
                  <a:cubicBezTo>
                    <a:pt x="1" y="4"/>
                    <a:pt x="2" y="5"/>
                    <a:pt x="2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2" name="Freeform 62"/>
            <p:cNvSpPr>
              <a:spLocks/>
            </p:cNvSpPr>
            <p:nvPr/>
          </p:nvSpPr>
          <p:spPr bwMode="invGray">
            <a:xfrm>
              <a:off x="4092" y="3195"/>
              <a:ext cx="83" cy="117"/>
            </a:xfrm>
            <a:custGeom>
              <a:avLst/>
              <a:gdLst>
                <a:gd name="T0" fmla="*/ 17 w 111"/>
                <a:gd name="T1" fmla="*/ 0 h 156"/>
                <a:gd name="T2" fmla="*/ 13 w 111"/>
                <a:gd name="T3" fmla="*/ 2 h 156"/>
                <a:gd name="T4" fmla="*/ 4 w 111"/>
                <a:gd name="T5" fmla="*/ 3 h 156"/>
                <a:gd name="T6" fmla="*/ 2 w 111"/>
                <a:gd name="T7" fmla="*/ 6 h 156"/>
                <a:gd name="T8" fmla="*/ 1 w 111"/>
                <a:gd name="T9" fmla="*/ 11 h 156"/>
                <a:gd name="T10" fmla="*/ 2 w 111"/>
                <a:gd name="T11" fmla="*/ 14 h 156"/>
                <a:gd name="T12" fmla="*/ 1 w 111"/>
                <a:gd name="T13" fmla="*/ 17 h 156"/>
                <a:gd name="T14" fmla="*/ 2 w 111"/>
                <a:gd name="T15" fmla="*/ 20 h 156"/>
                <a:gd name="T16" fmla="*/ 4 w 111"/>
                <a:gd name="T17" fmla="*/ 23 h 156"/>
                <a:gd name="T18" fmla="*/ 2 w 111"/>
                <a:gd name="T19" fmla="*/ 26 h 156"/>
                <a:gd name="T20" fmla="*/ 4 w 111"/>
                <a:gd name="T21" fmla="*/ 29 h 156"/>
                <a:gd name="T22" fmla="*/ 7 w 111"/>
                <a:gd name="T23" fmla="*/ 26 h 156"/>
                <a:gd name="T24" fmla="*/ 9 w 111"/>
                <a:gd name="T25" fmla="*/ 17 h 156"/>
                <a:gd name="T26" fmla="*/ 10 w 111"/>
                <a:gd name="T27" fmla="*/ 23 h 156"/>
                <a:gd name="T28" fmla="*/ 12 w 111"/>
                <a:gd name="T29" fmla="*/ 26 h 156"/>
                <a:gd name="T30" fmla="*/ 10 w 111"/>
                <a:gd name="T31" fmla="*/ 20 h 156"/>
                <a:gd name="T32" fmla="*/ 12 w 111"/>
                <a:gd name="T33" fmla="*/ 13 h 156"/>
                <a:gd name="T34" fmla="*/ 12 w 111"/>
                <a:gd name="T35" fmla="*/ 10 h 156"/>
                <a:gd name="T36" fmla="*/ 9 w 111"/>
                <a:gd name="T37" fmla="*/ 11 h 156"/>
                <a:gd name="T38" fmla="*/ 5 w 111"/>
                <a:gd name="T39" fmla="*/ 10 h 156"/>
                <a:gd name="T40" fmla="*/ 7 w 111"/>
                <a:gd name="T41" fmla="*/ 6 h 156"/>
                <a:gd name="T42" fmla="*/ 10 w 111"/>
                <a:gd name="T43" fmla="*/ 6 h 156"/>
                <a:gd name="T44" fmla="*/ 13 w 111"/>
                <a:gd name="T45" fmla="*/ 8 h 156"/>
                <a:gd name="T46" fmla="*/ 17 w 111"/>
                <a:gd name="T47" fmla="*/ 6 h 156"/>
                <a:gd name="T48" fmla="*/ 19 w 111"/>
                <a:gd name="T49" fmla="*/ 3 h 156"/>
                <a:gd name="T50" fmla="*/ 17 w 111"/>
                <a:gd name="T51" fmla="*/ 0 h 15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11" h="156">
                  <a:moveTo>
                    <a:pt x="98" y="0"/>
                  </a:moveTo>
                  <a:cubicBezTo>
                    <a:pt x="75" y="2"/>
                    <a:pt x="87" y="8"/>
                    <a:pt x="75" y="10"/>
                  </a:cubicBezTo>
                  <a:cubicBezTo>
                    <a:pt x="72" y="10"/>
                    <a:pt x="25" y="3"/>
                    <a:pt x="23" y="15"/>
                  </a:cubicBezTo>
                  <a:cubicBezTo>
                    <a:pt x="25" y="26"/>
                    <a:pt x="23" y="27"/>
                    <a:pt x="14" y="33"/>
                  </a:cubicBezTo>
                  <a:cubicBezTo>
                    <a:pt x="15" y="43"/>
                    <a:pt x="20" y="54"/>
                    <a:pt x="11" y="61"/>
                  </a:cubicBezTo>
                  <a:cubicBezTo>
                    <a:pt x="8" y="68"/>
                    <a:pt x="10" y="69"/>
                    <a:pt x="14" y="75"/>
                  </a:cubicBezTo>
                  <a:cubicBezTo>
                    <a:pt x="16" y="84"/>
                    <a:pt x="12" y="86"/>
                    <a:pt x="3" y="88"/>
                  </a:cubicBezTo>
                  <a:cubicBezTo>
                    <a:pt x="1" y="99"/>
                    <a:pt x="0" y="106"/>
                    <a:pt x="14" y="109"/>
                  </a:cubicBezTo>
                  <a:cubicBezTo>
                    <a:pt x="21" y="112"/>
                    <a:pt x="20" y="118"/>
                    <a:pt x="23" y="124"/>
                  </a:cubicBezTo>
                  <a:cubicBezTo>
                    <a:pt x="25" y="133"/>
                    <a:pt x="23" y="139"/>
                    <a:pt x="15" y="144"/>
                  </a:cubicBezTo>
                  <a:cubicBezTo>
                    <a:pt x="17" y="150"/>
                    <a:pt x="18" y="153"/>
                    <a:pt x="24" y="156"/>
                  </a:cubicBezTo>
                  <a:cubicBezTo>
                    <a:pt x="31" y="154"/>
                    <a:pt x="36" y="148"/>
                    <a:pt x="42" y="144"/>
                  </a:cubicBezTo>
                  <a:cubicBezTo>
                    <a:pt x="41" y="128"/>
                    <a:pt x="33" y="103"/>
                    <a:pt x="50" y="93"/>
                  </a:cubicBezTo>
                  <a:cubicBezTo>
                    <a:pt x="52" y="105"/>
                    <a:pt x="46" y="116"/>
                    <a:pt x="56" y="126"/>
                  </a:cubicBezTo>
                  <a:cubicBezTo>
                    <a:pt x="57" y="134"/>
                    <a:pt x="58" y="141"/>
                    <a:pt x="65" y="145"/>
                  </a:cubicBezTo>
                  <a:cubicBezTo>
                    <a:pt x="70" y="134"/>
                    <a:pt x="64" y="123"/>
                    <a:pt x="62" y="112"/>
                  </a:cubicBezTo>
                  <a:cubicBezTo>
                    <a:pt x="65" y="97"/>
                    <a:pt x="55" y="81"/>
                    <a:pt x="72" y="73"/>
                  </a:cubicBezTo>
                  <a:cubicBezTo>
                    <a:pt x="79" y="64"/>
                    <a:pt x="75" y="59"/>
                    <a:pt x="69" y="51"/>
                  </a:cubicBezTo>
                  <a:cubicBezTo>
                    <a:pt x="61" y="52"/>
                    <a:pt x="61" y="56"/>
                    <a:pt x="54" y="60"/>
                  </a:cubicBezTo>
                  <a:cubicBezTo>
                    <a:pt x="37" y="57"/>
                    <a:pt x="43" y="60"/>
                    <a:pt x="35" y="54"/>
                  </a:cubicBezTo>
                  <a:cubicBezTo>
                    <a:pt x="31" y="45"/>
                    <a:pt x="28" y="39"/>
                    <a:pt x="41" y="36"/>
                  </a:cubicBezTo>
                  <a:cubicBezTo>
                    <a:pt x="49" y="32"/>
                    <a:pt x="53" y="33"/>
                    <a:pt x="62" y="34"/>
                  </a:cubicBezTo>
                  <a:cubicBezTo>
                    <a:pt x="67" y="36"/>
                    <a:pt x="73" y="36"/>
                    <a:pt x="78" y="39"/>
                  </a:cubicBezTo>
                  <a:cubicBezTo>
                    <a:pt x="85" y="36"/>
                    <a:pt x="90" y="31"/>
                    <a:pt x="98" y="30"/>
                  </a:cubicBezTo>
                  <a:cubicBezTo>
                    <a:pt x="104" y="26"/>
                    <a:pt x="107" y="19"/>
                    <a:pt x="111" y="13"/>
                  </a:cubicBezTo>
                  <a:cubicBezTo>
                    <a:pt x="107" y="8"/>
                    <a:pt x="102" y="4"/>
                    <a:pt x="98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3" name="Freeform 63"/>
            <p:cNvSpPr>
              <a:spLocks/>
            </p:cNvSpPr>
            <p:nvPr/>
          </p:nvSpPr>
          <p:spPr bwMode="invGray">
            <a:xfrm>
              <a:off x="4064" y="2777"/>
              <a:ext cx="22" cy="71"/>
            </a:xfrm>
            <a:custGeom>
              <a:avLst/>
              <a:gdLst>
                <a:gd name="T0" fmla="*/ 2 w 30"/>
                <a:gd name="T1" fmla="*/ 0 h 94"/>
                <a:gd name="T2" fmla="*/ 0 w 30"/>
                <a:gd name="T3" fmla="*/ 3 h 94"/>
                <a:gd name="T4" fmla="*/ 1 w 30"/>
                <a:gd name="T5" fmla="*/ 7 h 94"/>
                <a:gd name="T6" fmla="*/ 1 w 30"/>
                <a:gd name="T7" fmla="*/ 11 h 94"/>
                <a:gd name="T8" fmla="*/ 3 w 30"/>
                <a:gd name="T9" fmla="*/ 17 h 94"/>
                <a:gd name="T10" fmla="*/ 5 w 30"/>
                <a:gd name="T11" fmla="*/ 15 h 94"/>
                <a:gd name="T12" fmla="*/ 4 w 30"/>
                <a:gd name="T13" fmla="*/ 11 h 94"/>
                <a:gd name="T14" fmla="*/ 2 w 30"/>
                <a:gd name="T15" fmla="*/ 0 h 9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0" h="94">
                  <a:moveTo>
                    <a:pt x="12" y="0"/>
                  </a:moveTo>
                  <a:cubicBezTo>
                    <a:pt x="9" y="6"/>
                    <a:pt x="4" y="11"/>
                    <a:pt x="0" y="16"/>
                  </a:cubicBezTo>
                  <a:cubicBezTo>
                    <a:pt x="1" y="23"/>
                    <a:pt x="3" y="30"/>
                    <a:pt x="6" y="37"/>
                  </a:cubicBezTo>
                  <a:cubicBezTo>
                    <a:pt x="3" y="45"/>
                    <a:pt x="4" y="53"/>
                    <a:pt x="1" y="61"/>
                  </a:cubicBezTo>
                  <a:cubicBezTo>
                    <a:pt x="3" y="81"/>
                    <a:pt x="2" y="83"/>
                    <a:pt x="16" y="94"/>
                  </a:cubicBezTo>
                  <a:cubicBezTo>
                    <a:pt x="24" y="92"/>
                    <a:pt x="27" y="90"/>
                    <a:pt x="30" y="82"/>
                  </a:cubicBezTo>
                  <a:cubicBezTo>
                    <a:pt x="28" y="73"/>
                    <a:pt x="26" y="69"/>
                    <a:pt x="22" y="61"/>
                  </a:cubicBezTo>
                  <a:cubicBezTo>
                    <a:pt x="19" y="40"/>
                    <a:pt x="18" y="20"/>
                    <a:pt x="12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4" name="Freeform 64"/>
            <p:cNvSpPr>
              <a:spLocks/>
            </p:cNvSpPr>
            <p:nvPr/>
          </p:nvSpPr>
          <p:spPr bwMode="invGray">
            <a:xfrm>
              <a:off x="4078" y="2896"/>
              <a:ext cx="61" cy="118"/>
            </a:xfrm>
            <a:custGeom>
              <a:avLst/>
              <a:gdLst>
                <a:gd name="T0" fmla="*/ 2 w 81"/>
                <a:gd name="T1" fmla="*/ 1 h 158"/>
                <a:gd name="T2" fmla="*/ 0 w 81"/>
                <a:gd name="T3" fmla="*/ 3 h 158"/>
                <a:gd name="T4" fmla="*/ 2 w 81"/>
                <a:gd name="T5" fmla="*/ 9 h 158"/>
                <a:gd name="T6" fmla="*/ 2 w 81"/>
                <a:gd name="T7" fmla="*/ 19 h 158"/>
                <a:gd name="T8" fmla="*/ 4 w 81"/>
                <a:gd name="T9" fmla="*/ 18 h 158"/>
                <a:gd name="T10" fmla="*/ 4 w 81"/>
                <a:gd name="T11" fmla="*/ 20 h 158"/>
                <a:gd name="T12" fmla="*/ 6 w 81"/>
                <a:gd name="T13" fmla="*/ 21 h 158"/>
                <a:gd name="T14" fmla="*/ 8 w 81"/>
                <a:gd name="T15" fmla="*/ 24 h 158"/>
                <a:gd name="T16" fmla="*/ 8 w 81"/>
                <a:gd name="T17" fmla="*/ 22 h 158"/>
                <a:gd name="T18" fmla="*/ 12 w 81"/>
                <a:gd name="T19" fmla="*/ 23 h 158"/>
                <a:gd name="T20" fmla="*/ 11 w 81"/>
                <a:gd name="T21" fmla="*/ 19 h 158"/>
                <a:gd name="T22" fmla="*/ 8 w 81"/>
                <a:gd name="T23" fmla="*/ 18 h 158"/>
                <a:gd name="T24" fmla="*/ 8 w 81"/>
                <a:gd name="T25" fmla="*/ 16 h 158"/>
                <a:gd name="T26" fmla="*/ 6 w 81"/>
                <a:gd name="T27" fmla="*/ 13 h 158"/>
                <a:gd name="T28" fmla="*/ 8 w 81"/>
                <a:gd name="T29" fmla="*/ 9 h 158"/>
                <a:gd name="T30" fmla="*/ 6 w 81"/>
                <a:gd name="T31" fmla="*/ 5 h 158"/>
                <a:gd name="T32" fmla="*/ 8 w 81"/>
                <a:gd name="T33" fmla="*/ 3 h 158"/>
                <a:gd name="T34" fmla="*/ 6 w 81"/>
                <a:gd name="T35" fmla="*/ 1 h 158"/>
                <a:gd name="T36" fmla="*/ 4 w 81"/>
                <a:gd name="T37" fmla="*/ 1 h 158"/>
                <a:gd name="T38" fmla="*/ 2 w 81"/>
                <a:gd name="T39" fmla="*/ 1 h 15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81" h="158">
                  <a:moveTo>
                    <a:pt x="12" y="2"/>
                  </a:moveTo>
                  <a:cubicBezTo>
                    <a:pt x="8" y="8"/>
                    <a:pt x="3" y="13"/>
                    <a:pt x="0" y="20"/>
                  </a:cubicBezTo>
                  <a:cubicBezTo>
                    <a:pt x="5" y="31"/>
                    <a:pt x="6" y="35"/>
                    <a:pt x="8" y="49"/>
                  </a:cubicBezTo>
                  <a:cubicBezTo>
                    <a:pt x="7" y="69"/>
                    <a:pt x="4" y="87"/>
                    <a:pt x="6" y="107"/>
                  </a:cubicBezTo>
                  <a:cubicBezTo>
                    <a:pt x="8" y="106"/>
                    <a:pt x="14" y="101"/>
                    <a:pt x="17" y="103"/>
                  </a:cubicBezTo>
                  <a:cubicBezTo>
                    <a:pt x="20" y="105"/>
                    <a:pt x="17" y="112"/>
                    <a:pt x="20" y="115"/>
                  </a:cubicBezTo>
                  <a:cubicBezTo>
                    <a:pt x="22" y="118"/>
                    <a:pt x="29" y="122"/>
                    <a:pt x="29" y="122"/>
                  </a:cubicBezTo>
                  <a:cubicBezTo>
                    <a:pt x="29" y="133"/>
                    <a:pt x="27" y="158"/>
                    <a:pt x="38" y="140"/>
                  </a:cubicBezTo>
                  <a:cubicBezTo>
                    <a:pt x="39" y="133"/>
                    <a:pt x="41" y="131"/>
                    <a:pt x="48" y="128"/>
                  </a:cubicBezTo>
                  <a:cubicBezTo>
                    <a:pt x="55" y="130"/>
                    <a:pt x="59" y="133"/>
                    <a:pt x="65" y="134"/>
                  </a:cubicBezTo>
                  <a:cubicBezTo>
                    <a:pt x="81" y="131"/>
                    <a:pt x="76" y="112"/>
                    <a:pt x="63" y="109"/>
                  </a:cubicBezTo>
                  <a:cubicBezTo>
                    <a:pt x="58" y="107"/>
                    <a:pt x="53" y="106"/>
                    <a:pt x="48" y="104"/>
                  </a:cubicBezTo>
                  <a:cubicBezTo>
                    <a:pt x="45" y="100"/>
                    <a:pt x="42" y="95"/>
                    <a:pt x="39" y="91"/>
                  </a:cubicBezTo>
                  <a:cubicBezTo>
                    <a:pt x="38" y="85"/>
                    <a:pt x="36" y="79"/>
                    <a:pt x="33" y="73"/>
                  </a:cubicBezTo>
                  <a:cubicBezTo>
                    <a:pt x="31" y="64"/>
                    <a:pt x="33" y="58"/>
                    <a:pt x="41" y="53"/>
                  </a:cubicBezTo>
                  <a:cubicBezTo>
                    <a:pt x="48" y="44"/>
                    <a:pt x="47" y="38"/>
                    <a:pt x="35" y="35"/>
                  </a:cubicBezTo>
                  <a:cubicBezTo>
                    <a:pt x="36" y="28"/>
                    <a:pt x="39" y="26"/>
                    <a:pt x="42" y="20"/>
                  </a:cubicBezTo>
                  <a:cubicBezTo>
                    <a:pt x="41" y="13"/>
                    <a:pt x="35" y="8"/>
                    <a:pt x="29" y="4"/>
                  </a:cubicBezTo>
                  <a:cubicBezTo>
                    <a:pt x="25" y="9"/>
                    <a:pt x="23" y="13"/>
                    <a:pt x="18" y="7"/>
                  </a:cubicBezTo>
                  <a:cubicBezTo>
                    <a:pt x="17" y="0"/>
                    <a:pt x="19" y="2"/>
                    <a:pt x="12" y="2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5" name="Freeform 65"/>
            <p:cNvSpPr>
              <a:spLocks/>
            </p:cNvSpPr>
            <p:nvPr/>
          </p:nvSpPr>
          <p:spPr bwMode="invGray">
            <a:xfrm>
              <a:off x="4121" y="3052"/>
              <a:ext cx="64" cy="79"/>
            </a:xfrm>
            <a:custGeom>
              <a:avLst/>
              <a:gdLst>
                <a:gd name="T0" fmla="*/ 10 w 85"/>
                <a:gd name="T1" fmla="*/ 0 h 105"/>
                <a:gd name="T2" fmla="*/ 8 w 85"/>
                <a:gd name="T3" fmla="*/ 4 h 105"/>
                <a:gd name="T4" fmla="*/ 6 w 85"/>
                <a:gd name="T5" fmla="*/ 6 h 105"/>
                <a:gd name="T6" fmla="*/ 3 w 85"/>
                <a:gd name="T7" fmla="*/ 6 h 105"/>
                <a:gd name="T8" fmla="*/ 2 w 85"/>
                <a:gd name="T9" fmla="*/ 8 h 105"/>
                <a:gd name="T10" fmla="*/ 2 w 85"/>
                <a:gd name="T11" fmla="*/ 14 h 105"/>
                <a:gd name="T12" fmla="*/ 3 w 85"/>
                <a:gd name="T13" fmla="*/ 13 h 105"/>
                <a:gd name="T14" fmla="*/ 5 w 85"/>
                <a:gd name="T15" fmla="*/ 11 h 105"/>
                <a:gd name="T16" fmla="*/ 6 w 85"/>
                <a:gd name="T17" fmla="*/ 13 h 105"/>
                <a:gd name="T18" fmla="*/ 11 w 85"/>
                <a:gd name="T19" fmla="*/ 18 h 105"/>
                <a:gd name="T20" fmla="*/ 13 w 85"/>
                <a:gd name="T21" fmla="*/ 13 h 105"/>
                <a:gd name="T22" fmla="*/ 15 w 85"/>
                <a:gd name="T23" fmla="*/ 13 h 105"/>
                <a:gd name="T24" fmla="*/ 14 w 85"/>
                <a:gd name="T25" fmla="*/ 8 h 105"/>
                <a:gd name="T26" fmla="*/ 10 w 85"/>
                <a:gd name="T27" fmla="*/ 0 h 10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5" h="105">
                  <a:moveTo>
                    <a:pt x="52" y="0"/>
                  </a:moveTo>
                  <a:cubicBezTo>
                    <a:pt x="50" y="6"/>
                    <a:pt x="47" y="12"/>
                    <a:pt x="44" y="18"/>
                  </a:cubicBezTo>
                  <a:cubicBezTo>
                    <a:pt x="43" y="28"/>
                    <a:pt x="42" y="28"/>
                    <a:pt x="32" y="30"/>
                  </a:cubicBezTo>
                  <a:cubicBezTo>
                    <a:pt x="27" y="33"/>
                    <a:pt x="21" y="33"/>
                    <a:pt x="16" y="35"/>
                  </a:cubicBezTo>
                  <a:cubicBezTo>
                    <a:pt x="13" y="39"/>
                    <a:pt x="11" y="44"/>
                    <a:pt x="8" y="48"/>
                  </a:cubicBezTo>
                  <a:cubicBezTo>
                    <a:pt x="4" y="66"/>
                    <a:pt x="0" y="42"/>
                    <a:pt x="4" y="74"/>
                  </a:cubicBezTo>
                  <a:cubicBezTo>
                    <a:pt x="7" y="73"/>
                    <a:pt x="10" y="73"/>
                    <a:pt x="13" y="71"/>
                  </a:cubicBezTo>
                  <a:cubicBezTo>
                    <a:pt x="19" y="67"/>
                    <a:pt x="17" y="64"/>
                    <a:pt x="25" y="62"/>
                  </a:cubicBezTo>
                  <a:cubicBezTo>
                    <a:pt x="32" y="59"/>
                    <a:pt x="31" y="64"/>
                    <a:pt x="34" y="69"/>
                  </a:cubicBezTo>
                  <a:cubicBezTo>
                    <a:pt x="37" y="82"/>
                    <a:pt x="44" y="96"/>
                    <a:pt x="58" y="99"/>
                  </a:cubicBezTo>
                  <a:cubicBezTo>
                    <a:pt x="70" y="105"/>
                    <a:pt x="60" y="78"/>
                    <a:pt x="71" y="72"/>
                  </a:cubicBezTo>
                  <a:cubicBezTo>
                    <a:pt x="78" y="74"/>
                    <a:pt x="80" y="74"/>
                    <a:pt x="85" y="68"/>
                  </a:cubicBezTo>
                  <a:cubicBezTo>
                    <a:pt x="82" y="56"/>
                    <a:pt x="80" y="49"/>
                    <a:pt x="74" y="39"/>
                  </a:cubicBezTo>
                  <a:cubicBezTo>
                    <a:pt x="73" y="6"/>
                    <a:pt x="80" y="6"/>
                    <a:pt x="52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6" name="Freeform 66"/>
            <p:cNvSpPr>
              <a:spLocks/>
            </p:cNvSpPr>
            <p:nvPr/>
          </p:nvSpPr>
          <p:spPr bwMode="invGray">
            <a:xfrm>
              <a:off x="4197" y="3193"/>
              <a:ext cx="29" cy="49"/>
            </a:xfrm>
            <a:custGeom>
              <a:avLst/>
              <a:gdLst>
                <a:gd name="T0" fmla="*/ 2 w 38"/>
                <a:gd name="T1" fmla="*/ 4 h 66"/>
                <a:gd name="T2" fmla="*/ 5 w 38"/>
                <a:gd name="T3" fmla="*/ 11 h 66"/>
                <a:gd name="T4" fmla="*/ 6 w 38"/>
                <a:gd name="T5" fmla="*/ 9 h 66"/>
                <a:gd name="T6" fmla="*/ 8 w 38"/>
                <a:gd name="T7" fmla="*/ 7 h 66"/>
                <a:gd name="T8" fmla="*/ 6 w 38"/>
                <a:gd name="T9" fmla="*/ 4 h 66"/>
                <a:gd name="T10" fmla="*/ 4 w 38"/>
                <a:gd name="T11" fmla="*/ 2 h 66"/>
                <a:gd name="T12" fmla="*/ 2 w 38"/>
                <a:gd name="T13" fmla="*/ 1 h 66"/>
                <a:gd name="T14" fmla="*/ 2 w 38"/>
                <a:gd name="T15" fmla="*/ 2 h 66"/>
                <a:gd name="T16" fmla="*/ 2 w 38"/>
                <a:gd name="T17" fmla="*/ 4 h 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8" h="66">
                  <a:moveTo>
                    <a:pt x="6" y="27"/>
                  </a:moveTo>
                  <a:cubicBezTo>
                    <a:pt x="8" y="52"/>
                    <a:pt x="5" y="58"/>
                    <a:pt x="26" y="66"/>
                  </a:cubicBezTo>
                  <a:cubicBezTo>
                    <a:pt x="36" y="63"/>
                    <a:pt x="33" y="61"/>
                    <a:pt x="30" y="52"/>
                  </a:cubicBezTo>
                  <a:cubicBezTo>
                    <a:pt x="28" y="41"/>
                    <a:pt x="34" y="49"/>
                    <a:pt x="38" y="40"/>
                  </a:cubicBezTo>
                  <a:cubicBezTo>
                    <a:pt x="34" y="35"/>
                    <a:pt x="33" y="30"/>
                    <a:pt x="30" y="25"/>
                  </a:cubicBezTo>
                  <a:cubicBezTo>
                    <a:pt x="29" y="14"/>
                    <a:pt x="30" y="0"/>
                    <a:pt x="20" y="13"/>
                  </a:cubicBezTo>
                  <a:cubicBezTo>
                    <a:pt x="14" y="9"/>
                    <a:pt x="12" y="8"/>
                    <a:pt x="11" y="1"/>
                  </a:cubicBezTo>
                  <a:cubicBezTo>
                    <a:pt x="5" y="4"/>
                    <a:pt x="3" y="5"/>
                    <a:pt x="2" y="12"/>
                  </a:cubicBezTo>
                  <a:cubicBezTo>
                    <a:pt x="3" y="25"/>
                    <a:pt x="0" y="21"/>
                    <a:pt x="6" y="27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7" name="Freeform 67"/>
            <p:cNvSpPr>
              <a:spLocks/>
            </p:cNvSpPr>
            <p:nvPr/>
          </p:nvSpPr>
          <p:spPr bwMode="invGray">
            <a:xfrm>
              <a:off x="4181" y="3275"/>
              <a:ext cx="18" cy="17"/>
            </a:xfrm>
            <a:custGeom>
              <a:avLst/>
              <a:gdLst>
                <a:gd name="T0" fmla="*/ 0 w 24"/>
                <a:gd name="T1" fmla="*/ 0 h 23"/>
                <a:gd name="T2" fmla="*/ 2 w 24"/>
                <a:gd name="T3" fmla="*/ 4 h 23"/>
                <a:gd name="T4" fmla="*/ 5 w 24"/>
                <a:gd name="T5" fmla="*/ 1 h 23"/>
                <a:gd name="T6" fmla="*/ 0 w 24"/>
                <a:gd name="T7" fmla="*/ 0 h 2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4" h="23">
                  <a:moveTo>
                    <a:pt x="0" y="0"/>
                  </a:moveTo>
                  <a:cubicBezTo>
                    <a:pt x="1" y="8"/>
                    <a:pt x="3" y="16"/>
                    <a:pt x="6" y="23"/>
                  </a:cubicBezTo>
                  <a:cubicBezTo>
                    <a:pt x="19" y="20"/>
                    <a:pt x="19" y="22"/>
                    <a:pt x="24" y="11"/>
                  </a:cubicBezTo>
                  <a:cubicBezTo>
                    <a:pt x="20" y="0"/>
                    <a:pt x="4" y="8"/>
                    <a:pt x="0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8" name="Freeform 68"/>
            <p:cNvSpPr>
              <a:spLocks/>
            </p:cNvSpPr>
            <p:nvPr/>
          </p:nvSpPr>
          <p:spPr bwMode="invGray">
            <a:xfrm>
              <a:off x="4208" y="3265"/>
              <a:ext cx="45" cy="37"/>
            </a:xfrm>
            <a:custGeom>
              <a:avLst/>
              <a:gdLst>
                <a:gd name="T0" fmla="*/ 2 w 60"/>
                <a:gd name="T1" fmla="*/ 0 h 49"/>
                <a:gd name="T2" fmla="*/ 0 w 60"/>
                <a:gd name="T3" fmla="*/ 4 h 49"/>
                <a:gd name="T4" fmla="*/ 5 w 60"/>
                <a:gd name="T5" fmla="*/ 6 h 49"/>
                <a:gd name="T6" fmla="*/ 8 w 60"/>
                <a:gd name="T7" fmla="*/ 8 h 49"/>
                <a:gd name="T8" fmla="*/ 11 w 60"/>
                <a:gd name="T9" fmla="*/ 8 h 49"/>
                <a:gd name="T10" fmla="*/ 9 w 60"/>
                <a:gd name="T11" fmla="*/ 5 h 49"/>
                <a:gd name="T12" fmla="*/ 5 w 60"/>
                <a:gd name="T13" fmla="*/ 2 h 49"/>
                <a:gd name="T14" fmla="*/ 4 w 60"/>
                <a:gd name="T15" fmla="*/ 3 h 49"/>
                <a:gd name="T16" fmla="*/ 2 w 60"/>
                <a:gd name="T17" fmla="*/ 0 h 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0" h="49">
                  <a:moveTo>
                    <a:pt x="9" y="0"/>
                  </a:moveTo>
                  <a:cubicBezTo>
                    <a:pt x="8" y="7"/>
                    <a:pt x="0" y="18"/>
                    <a:pt x="0" y="18"/>
                  </a:cubicBezTo>
                  <a:cubicBezTo>
                    <a:pt x="2" y="36"/>
                    <a:pt x="9" y="31"/>
                    <a:pt x="28" y="33"/>
                  </a:cubicBezTo>
                  <a:cubicBezTo>
                    <a:pt x="33" y="40"/>
                    <a:pt x="33" y="44"/>
                    <a:pt x="42" y="46"/>
                  </a:cubicBezTo>
                  <a:cubicBezTo>
                    <a:pt x="49" y="49"/>
                    <a:pt x="56" y="49"/>
                    <a:pt x="60" y="42"/>
                  </a:cubicBezTo>
                  <a:cubicBezTo>
                    <a:pt x="58" y="32"/>
                    <a:pt x="59" y="26"/>
                    <a:pt x="49" y="24"/>
                  </a:cubicBezTo>
                  <a:cubicBezTo>
                    <a:pt x="47" y="12"/>
                    <a:pt x="41" y="5"/>
                    <a:pt x="28" y="3"/>
                  </a:cubicBezTo>
                  <a:cubicBezTo>
                    <a:pt x="23" y="10"/>
                    <a:pt x="30" y="23"/>
                    <a:pt x="19" y="16"/>
                  </a:cubicBezTo>
                  <a:cubicBezTo>
                    <a:pt x="17" y="6"/>
                    <a:pt x="20" y="0"/>
                    <a:pt x="9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9" name="Freeform 69"/>
            <p:cNvSpPr>
              <a:spLocks/>
            </p:cNvSpPr>
            <p:nvPr/>
          </p:nvSpPr>
          <p:spPr bwMode="invGray">
            <a:xfrm>
              <a:off x="4277" y="3335"/>
              <a:ext cx="24" cy="33"/>
            </a:xfrm>
            <a:custGeom>
              <a:avLst/>
              <a:gdLst>
                <a:gd name="T0" fmla="*/ 5 w 32"/>
                <a:gd name="T1" fmla="*/ 0 h 44"/>
                <a:gd name="T2" fmla="*/ 2 w 32"/>
                <a:gd name="T3" fmla="*/ 2 h 44"/>
                <a:gd name="T4" fmla="*/ 2 w 32"/>
                <a:gd name="T5" fmla="*/ 6 h 44"/>
                <a:gd name="T6" fmla="*/ 5 w 32"/>
                <a:gd name="T7" fmla="*/ 6 h 44"/>
                <a:gd name="T8" fmla="*/ 5 w 32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" h="44">
                  <a:moveTo>
                    <a:pt x="28" y="0"/>
                  </a:moveTo>
                  <a:cubicBezTo>
                    <a:pt x="32" y="10"/>
                    <a:pt x="18" y="9"/>
                    <a:pt x="10" y="11"/>
                  </a:cubicBezTo>
                  <a:cubicBezTo>
                    <a:pt x="0" y="18"/>
                    <a:pt x="7" y="24"/>
                    <a:pt x="12" y="32"/>
                  </a:cubicBezTo>
                  <a:cubicBezTo>
                    <a:pt x="14" y="44"/>
                    <a:pt x="15" y="41"/>
                    <a:pt x="24" y="36"/>
                  </a:cubicBezTo>
                  <a:cubicBezTo>
                    <a:pt x="32" y="25"/>
                    <a:pt x="29" y="14"/>
                    <a:pt x="28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0" name="Freeform 70"/>
            <p:cNvSpPr>
              <a:spLocks/>
            </p:cNvSpPr>
            <p:nvPr/>
          </p:nvSpPr>
          <p:spPr bwMode="invGray">
            <a:xfrm>
              <a:off x="4544" y="3293"/>
              <a:ext cx="46" cy="47"/>
            </a:xfrm>
            <a:custGeom>
              <a:avLst/>
              <a:gdLst>
                <a:gd name="T0" fmla="*/ 2 w 61"/>
                <a:gd name="T1" fmla="*/ 0 h 63"/>
                <a:gd name="T2" fmla="*/ 0 w 61"/>
                <a:gd name="T3" fmla="*/ 2 h 63"/>
                <a:gd name="T4" fmla="*/ 5 w 61"/>
                <a:gd name="T5" fmla="*/ 5 h 63"/>
                <a:gd name="T6" fmla="*/ 6 w 61"/>
                <a:gd name="T7" fmla="*/ 9 h 63"/>
                <a:gd name="T8" fmla="*/ 8 w 61"/>
                <a:gd name="T9" fmla="*/ 10 h 63"/>
                <a:gd name="T10" fmla="*/ 11 w 61"/>
                <a:gd name="T11" fmla="*/ 10 h 63"/>
                <a:gd name="T12" fmla="*/ 6 w 61"/>
                <a:gd name="T13" fmla="*/ 3 h 63"/>
                <a:gd name="T14" fmla="*/ 2 w 61"/>
                <a:gd name="T15" fmla="*/ 0 h 6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1" h="63">
                  <a:moveTo>
                    <a:pt x="7" y="0"/>
                  </a:moveTo>
                  <a:cubicBezTo>
                    <a:pt x="6" y="6"/>
                    <a:pt x="3" y="9"/>
                    <a:pt x="0" y="14"/>
                  </a:cubicBezTo>
                  <a:cubicBezTo>
                    <a:pt x="7" y="23"/>
                    <a:pt x="13" y="31"/>
                    <a:pt x="24" y="35"/>
                  </a:cubicBezTo>
                  <a:cubicBezTo>
                    <a:pt x="27" y="42"/>
                    <a:pt x="31" y="48"/>
                    <a:pt x="36" y="54"/>
                  </a:cubicBezTo>
                  <a:cubicBezTo>
                    <a:pt x="37" y="61"/>
                    <a:pt x="40" y="59"/>
                    <a:pt x="46" y="63"/>
                  </a:cubicBezTo>
                  <a:cubicBezTo>
                    <a:pt x="54" y="62"/>
                    <a:pt x="56" y="62"/>
                    <a:pt x="61" y="56"/>
                  </a:cubicBezTo>
                  <a:cubicBezTo>
                    <a:pt x="59" y="46"/>
                    <a:pt x="42" y="23"/>
                    <a:pt x="33" y="17"/>
                  </a:cubicBezTo>
                  <a:cubicBezTo>
                    <a:pt x="23" y="10"/>
                    <a:pt x="14" y="9"/>
                    <a:pt x="7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1" name="Freeform 71"/>
            <p:cNvSpPr>
              <a:spLocks/>
            </p:cNvSpPr>
            <p:nvPr/>
          </p:nvSpPr>
          <p:spPr bwMode="invGray">
            <a:xfrm>
              <a:off x="4147" y="3352"/>
              <a:ext cx="46" cy="50"/>
            </a:xfrm>
            <a:custGeom>
              <a:avLst/>
              <a:gdLst>
                <a:gd name="T0" fmla="*/ 5 w 61"/>
                <a:gd name="T1" fmla="*/ 1 h 67"/>
                <a:gd name="T2" fmla="*/ 6 w 61"/>
                <a:gd name="T3" fmla="*/ 5 h 67"/>
                <a:gd name="T4" fmla="*/ 3 w 61"/>
                <a:gd name="T5" fmla="*/ 7 h 67"/>
                <a:gd name="T6" fmla="*/ 5 w 61"/>
                <a:gd name="T7" fmla="*/ 12 h 67"/>
                <a:gd name="T8" fmla="*/ 8 w 61"/>
                <a:gd name="T9" fmla="*/ 10 h 67"/>
                <a:gd name="T10" fmla="*/ 11 w 61"/>
                <a:gd name="T11" fmla="*/ 7 h 67"/>
                <a:gd name="T12" fmla="*/ 10 w 61"/>
                <a:gd name="T13" fmla="*/ 5 h 67"/>
                <a:gd name="T14" fmla="*/ 11 w 61"/>
                <a:gd name="T15" fmla="*/ 2 h 67"/>
                <a:gd name="T16" fmla="*/ 10 w 61"/>
                <a:gd name="T17" fmla="*/ 1 h 67"/>
                <a:gd name="T18" fmla="*/ 8 w 61"/>
                <a:gd name="T19" fmla="*/ 1 h 67"/>
                <a:gd name="T20" fmla="*/ 10 w 61"/>
                <a:gd name="T21" fmla="*/ 1 h 67"/>
                <a:gd name="T22" fmla="*/ 9 w 61"/>
                <a:gd name="T23" fmla="*/ 3 h 67"/>
                <a:gd name="T24" fmla="*/ 8 w 61"/>
                <a:gd name="T25" fmla="*/ 4 h 67"/>
                <a:gd name="T26" fmla="*/ 5 w 61"/>
                <a:gd name="T27" fmla="*/ 1 h 6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1" h="67">
                  <a:moveTo>
                    <a:pt x="28" y="7"/>
                  </a:moveTo>
                  <a:cubicBezTo>
                    <a:pt x="17" y="15"/>
                    <a:pt x="24" y="25"/>
                    <a:pt x="30" y="34"/>
                  </a:cubicBezTo>
                  <a:cubicBezTo>
                    <a:pt x="27" y="44"/>
                    <a:pt x="26" y="44"/>
                    <a:pt x="16" y="43"/>
                  </a:cubicBezTo>
                  <a:cubicBezTo>
                    <a:pt x="0" y="46"/>
                    <a:pt x="13" y="63"/>
                    <a:pt x="22" y="67"/>
                  </a:cubicBezTo>
                  <a:cubicBezTo>
                    <a:pt x="31" y="65"/>
                    <a:pt x="39" y="60"/>
                    <a:pt x="48" y="58"/>
                  </a:cubicBezTo>
                  <a:cubicBezTo>
                    <a:pt x="51" y="52"/>
                    <a:pt x="54" y="50"/>
                    <a:pt x="60" y="47"/>
                  </a:cubicBezTo>
                  <a:cubicBezTo>
                    <a:pt x="61" y="40"/>
                    <a:pt x="51" y="28"/>
                    <a:pt x="51" y="28"/>
                  </a:cubicBezTo>
                  <a:cubicBezTo>
                    <a:pt x="52" y="22"/>
                    <a:pt x="55" y="19"/>
                    <a:pt x="57" y="14"/>
                  </a:cubicBezTo>
                  <a:cubicBezTo>
                    <a:pt x="56" y="10"/>
                    <a:pt x="58" y="5"/>
                    <a:pt x="55" y="2"/>
                  </a:cubicBezTo>
                  <a:cubicBezTo>
                    <a:pt x="53" y="0"/>
                    <a:pt x="48" y="2"/>
                    <a:pt x="46" y="4"/>
                  </a:cubicBezTo>
                  <a:cubicBezTo>
                    <a:pt x="45" y="5"/>
                    <a:pt x="49" y="5"/>
                    <a:pt x="51" y="5"/>
                  </a:cubicBezTo>
                  <a:cubicBezTo>
                    <a:pt x="57" y="10"/>
                    <a:pt x="52" y="9"/>
                    <a:pt x="49" y="16"/>
                  </a:cubicBezTo>
                  <a:cubicBezTo>
                    <a:pt x="58" y="23"/>
                    <a:pt x="50" y="22"/>
                    <a:pt x="43" y="23"/>
                  </a:cubicBezTo>
                  <a:cubicBezTo>
                    <a:pt x="34" y="22"/>
                    <a:pt x="31" y="16"/>
                    <a:pt x="28" y="7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2" name="Freeform 72"/>
            <p:cNvSpPr>
              <a:spLocks/>
            </p:cNvSpPr>
            <p:nvPr/>
          </p:nvSpPr>
          <p:spPr bwMode="invGray">
            <a:xfrm>
              <a:off x="4098" y="3371"/>
              <a:ext cx="32" cy="27"/>
            </a:xfrm>
            <a:custGeom>
              <a:avLst/>
              <a:gdLst>
                <a:gd name="T0" fmla="*/ 4 w 43"/>
                <a:gd name="T1" fmla="*/ 2 h 36"/>
                <a:gd name="T2" fmla="*/ 1 w 43"/>
                <a:gd name="T3" fmla="*/ 2 h 36"/>
                <a:gd name="T4" fmla="*/ 5 w 43"/>
                <a:gd name="T5" fmla="*/ 6 h 36"/>
                <a:gd name="T6" fmla="*/ 7 w 43"/>
                <a:gd name="T7" fmla="*/ 6 h 36"/>
                <a:gd name="T8" fmla="*/ 4 w 43"/>
                <a:gd name="T9" fmla="*/ 2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" h="36">
                  <a:moveTo>
                    <a:pt x="21" y="3"/>
                  </a:moveTo>
                  <a:cubicBezTo>
                    <a:pt x="14" y="0"/>
                    <a:pt x="12" y="2"/>
                    <a:pt x="6" y="6"/>
                  </a:cubicBezTo>
                  <a:cubicBezTo>
                    <a:pt x="0" y="17"/>
                    <a:pt x="23" y="32"/>
                    <a:pt x="33" y="36"/>
                  </a:cubicBezTo>
                  <a:cubicBezTo>
                    <a:pt x="36" y="35"/>
                    <a:pt x="42" y="34"/>
                    <a:pt x="42" y="30"/>
                  </a:cubicBezTo>
                  <a:cubicBezTo>
                    <a:pt x="43" y="24"/>
                    <a:pt x="27" y="3"/>
                    <a:pt x="21" y="3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3" name="Freeform 73"/>
            <p:cNvSpPr>
              <a:spLocks/>
            </p:cNvSpPr>
            <p:nvPr/>
          </p:nvSpPr>
          <p:spPr bwMode="invGray">
            <a:xfrm>
              <a:off x="4077" y="3342"/>
              <a:ext cx="24" cy="31"/>
            </a:xfrm>
            <a:custGeom>
              <a:avLst/>
              <a:gdLst>
                <a:gd name="T0" fmla="*/ 4 w 32"/>
                <a:gd name="T1" fmla="*/ 0 h 41"/>
                <a:gd name="T2" fmla="*/ 0 w 32"/>
                <a:gd name="T3" fmla="*/ 5 h 41"/>
                <a:gd name="T4" fmla="*/ 3 w 32"/>
                <a:gd name="T5" fmla="*/ 5 h 41"/>
                <a:gd name="T6" fmla="*/ 4 w 32"/>
                <a:gd name="T7" fmla="*/ 6 h 41"/>
                <a:gd name="T8" fmla="*/ 3 w 32"/>
                <a:gd name="T9" fmla="*/ 6 h 41"/>
                <a:gd name="T10" fmla="*/ 6 w 32"/>
                <a:gd name="T11" fmla="*/ 4 h 41"/>
                <a:gd name="T12" fmla="*/ 5 w 32"/>
                <a:gd name="T13" fmla="*/ 2 h 41"/>
                <a:gd name="T14" fmla="*/ 4 w 32"/>
                <a:gd name="T15" fmla="*/ 0 h 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2" h="41">
                  <a:moveTo>
                    <a:pt x="21" y="0"/>
                  </a:moveTo>
                  <a:cubicBezTo>
                    <a:pt x="15" y="10"/>
                    <a:pt x="6" y="16"/>
                    <a:pt x="0" y="26"/>
                  </a:cubicBezTo>
                  <a:cubicBezTo>
                    <a:pt x="7" y="27"/>
                    <a:pt x="10" y="27"/>
                    <a:pt x="16" y="24"/>
                  </a:cubicBezTo>
                  <a:cubicBezTo>
                    <a:pt x="17" y="26"/>
                    <a:pt x="19" y="27"/>
                    <a:pt x="19" y="29"/>
                  </a:cubicBezTo>
                  <a:cubicBezTo>
                    <a:pt x="19" y="31"/>
                    <a:pt x="15" y="33"/>
                    <a:pt x="16" y="35"/>
                  </a:cubicBezTo>
                  <a:cubicBezTo>
                    <a:pt x="19" y="41"/>
                    <a:pt x="29" y="23"/>
                    <a:pt x="30" y="21"/>
                  </a:cubicBezTo>
                  <a:cubicBezTo>
                    <a:pt x="32" y="9"/>
                    <a:pt x="26" y="19"/>
                    <a:pt x="24" y="9"/>
                  </a:cubicBezTo>
                  <a:cubicBezTo>
                    <a:pt x="25" y="1"/>
                    <a:pt x="27" y="4"/>
                    <a:pt x="21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4" name="Freeform 74"/>
            <p:cNvSpPr>
              <a:spLocks/>
            </p:cNvSpPr>
            <p:nvPr/>
          </p:nvSpPr>
          <p:spPr bwMode="invGray">
            <a:xfrm>
              <a:off x="4111" y="3353"/>
              <a:ext cx="34" cy="24"/>
            </a:xfrm>
            <a:custGeom>
              <a:avLst/>
              <a:gdLst>
                <a:gd name="T0" fmla="*/ 4 w 45"/>
                <a:gd name="T1" fmla="*/ 0 h 32"/>
                <a:gd name="T2" fmla="*/ 0 w 45"/>
                <a:gd name="T3" fmla="*/ 2 h 32"/>
                <a:gd name="T4" fmla="*/ 5 w 45"/>
                <a:gd name="T5" fmla="*/ 6 h 32"/>
                <a:gd name="T6" fmla="*/ 8 w 45"/>
                <a:gd name="T7" fmla="*/ 5 h 32"/>
                <a:gd name="T8" fmla="*/ 5 w 45"/>
                <a:gd name="T9" fmla="*/ 2 h 32"/>
                <a:gd name="T10" fmla="*/ 4 w 45"/>
                <a:gd name="T11" fmla="*/ 0 h 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" h="32">
                  <a:moveTo>
                    <a:pt x="21" y="0"/>
                  </a:moveTo>
                  <a:cubicBezTo>
                    <a:pt x="10" y="1"/>
                    <a:pt x="8" y="1"/>
                    <a:pt x="0" y="7"/>
                  </a:cubicBezTo>
                  <a:cubicBezTo>
                    <a:pt x="3" y="20"/>
                    <a:pt x="15" y="29"/>
                    <a:pt x="27" y="31"/>
                  </a:cubicBezTo>
                  <a:cubicBezTo>
                    <a:pt x="36" y="30"/>
                    <a:pt x="41" y="32"/>
                    <a:pt x="45" y="24"/>
                  </a:cubicBezTo>
                  <a:cubicBezTo>
                    <a:pt x="32" y="16"/>
                    <a:pt x="30" y="23"/>
                    <a:pt x="22" y="10"/>
                  </a:cubicBezTo>
                  <a:cubicBezTo>
                    <a:pt x="21" y="2"/>
                    <a:pt x="21" y="5"/>
                    <a:pt x="21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5" name="Freeform 75"/>
            <p:cNvSpPr>
              <a:spLocks/>
            </p:cNvSpPr>
            <p:nvPr/>
          </p:nvSpPr>
          <p:spPr bwMode="invGray">
            <a:xfrm>
              <a:off x="4062" y="3021"/>
              <a:ext cx="27" cy="55"/>
            </a:xfrm>
            <a:custGeom>
              <a:avLst/>
              <a:gdLst>
                <a:gd name="T0" fmla="*/ 6 w 35"/>
                <a:gd name="T1" fmla="*/ 0 h 74"/>
                <a:gd name="T2" fmla="*/ 4 w 35"/>
                <a:gd name="T3" fmla="*/ 2 h 74"/>
                <a:gd name="T4" fmla="*/ 2 w 35"/>
                <a:gd name="T5" fmla="*/ 6 h 74"/>
                <a:gd name="T6" fmla="*/ 0 w 35"/>
                <a:gd name="T7" fmla="*/ 10 h 74"/>
                <a:gd name="T8" fmla="*/ 2 w 35"/>
                <a:gd name="T9" fmla="*/ 12 h 74"/>
                <a:gd name="T10" fmla="*/ 4 w 35"/>
                <a:gd name="T11" fmla="*/ 10 h 74"/>
                <a:gd name="T12" fmla="*/ 7 w 35"/>
                <a:gd name="T13" fmla="*/ 5 h 74"/>
                <a:gd name="T14" fmla="*/ 6 w 35"/>
                <a:gd name="T15" fmla="*/ 0 h 7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5" h="74">
                  <a:moveTo>
                    <a:pt x="30" y="0"/>
                  </a:moveTo>
                  <a:cubicBezTo>
                    <a:pt x="33" y="8"/>
                    <a:pt x="29" y="14"/>
                    <a:pt x="21" y="15"/>
                  </a:cubicBezTo>
                  <a:cubicBezTo>
                    <a:pt x="19" y="27"/>
                    <a:pt x="24" y="33"/>
                    <a:pt x="9" y="36"/>
                  </a:cubicBezTo>
                  <a:cubicBezTo>
                    <a:pt x="13" y="50"/>
                    <a:pt x="12" y="52"/>
                    <a:pt x="0" y="59"/>
                  </a:cubicBezTo>
                  <a:cubicBezTo>
                    <a:pt x="3" y="64"/>
                    <a:pt x="5" y="69"/>
                    <a:pt x="8" y="74"/>
                  </a:cubicBezTo>
                  <a:cubicBezTo>
                    <a:pt x="15" y="71"/>
                    <a:pt x="16" y="65"/>
                    <a:pt x="20" y="59"/>
                  </a:cubicBezTo>
                  <a:cubicBezTo>
                    <a:pt x="22" y="47"/>
                    <a:pt x="28" y="41"/>
                    <a:pt x="35" y="32"/>
                  </a:cubicBezTo>
                  <a:cubicBezTo>
                    <a:pt x="34" y="26"/>
                    <a:pt x="30" y="8"/>
                    <a:pt x="30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6" name="Freeform 76"/>
            <p:cNvSpPr>
              <a:spLocks/>
            </p:cNvSpPr>
            <p:nvPr/>
          </p:nvSpPr>
          <p:spPr bwMode="invGray">
            <a:xfrm>
              <a:off x="4113" y="3012"/>
              <a:ext cx="19" cy="55"/>
            </a:xfrm>
            <a:custGeom>
              <a:avLst/>
              <a:gdLst>
                <a:gd name="T0" fmla="*/ 3 w 25"/>
                <a:gd name="T1" fmla="*/ 2 h 73"/>
                <a:gd name="T2" fmla="*/ 2 w 25"/>
                <a:gd name="T3" fmla="*/ 2 h 73"/>
                <a:gd name="T4" fmla="*/ 0 w 25"/>
                <a:gd name="T5" fmla="*/ 5 h 73"/>
                <a:gd name="T6" fmla="*/ 3 w 25"/>
                <a:gd name="T7" fmla="*/ 8 h 73"/>
                <a:gd name="T8" fmla="*/ 5 w 25"/>
                <a:gd name="T9" fmla="*/ 11 h 73"/>
                <a:gd name="T10" fmla="*/ 3 w 25"/>
                <a:gd name="T11" fmla="*/ 4 h 73"/>
                <a:gd name="T12" fmla="*/ 3 w 25"/>
                <a:gd name="T13" fmla="*/ 2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5" h="73">
                  <a:moveTo>
                    <a:pt x="13" y="7"/>
                  </a:moveTo>
                  <a:cubicBezTo>
                    <a:pt x="9" y="0"/>
                    <a:pt x="7" y="2"/>
                    <a:pt x="4" y="8"/>
                  </a:cubicBezTo>
                  <a:cubicBezTo>
                    <a:pt x="3" y="13"/>
                    <a:pt x="1" y="17"/>
                    <a:pt x="0" y="22"/>
                  </a:cubicBezTo>
                  <a:cubicBezTo>
                    <a:pt x="1" y="35"/>
                    <a:pt x="6" y="33"/>
                    <a:pt x="15" y="41"/>
                  </a:cubicBezTo>
                  <a:cubicBezTo>
                    <a:pt x="16" y="52"/>
                    <a:pt x="15" y="73"/>
                    <a:pt x="25" y="56"/>
                  </a:cubicBezTo>
                  <a:cubicBezTo>
                    <a:pt x="24" y="33"/>
                    <a:pt x="23" y="36"/>
                    <a:pt x="16" y="20"/>
                  </a:cubicBezTo>
                  <a:cubicBezTo>
                    <a:pt x="15" y="11"/>
                    <a:pt x="16" y="15"/>
                    <a:pt x="13" y="7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7" name="Freeform 77"/>
            <p:cNvSpPr>
              <a:spLocks/>
            </p:cNvSpPr>
            <p:nvPr/>
          </p:nvSpPr>
          <p:spPr bwMode="invGray">
            <a:xfrm>
              <a:off x="4135" y="2995"/>
              <a:ext cx="10" cy="25"/>
            </a:xfrm>
            <a:custGeom>
              <a:avLst/>
              <a:gdLst>
                <a:gd name="T0" fmla="*/ 1 w 14"/>
                <a:gd name="T1" fmla="*/ 0 h 33"/>
                <a:gd name="T2" fmla="*/ 1 w 14"/>
                <a:gd name="T3" fmla="*/ 2 h 33"/>
                <a:gd name="T4" fmla="*/ 1 w 14"/>
                <a:gd name="T5" fmla="*/ 5 h 33"/>
                <a:gd name="T6" fmla="*/ 1 w 14"/>
                <a:gd name="T7" fmla="*/ 0 h 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33">
                  <a:moveTo>
                    <a:pt x="11" y="0"/>
                  </a:moveTo>
                  <a:cubicBezTo>
                    <a:pt x="7" y="3"/>
                    <a:pt x="5" y="7"/>
                    <a:pt x="1" y="10"/>
                  </a:cubicBezTo>
                  <a:cubicBezTo>
                    <a:pt x="2" y="18"/>
                    <a:pt x="0" y="33"/>
                    <a:pt x="11" y="25"/>
                  </a:cubicBezTo>
                  <a:cubicBezTo>
                    <a:pt x="14" y="15"/>
                    <a:pt x="5" y="4"/>
                    <a:pt x="11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8" name="Freeform 78"/>
            <p:cNvSpPr>
              <a:spLocks/>
            </p:cNvSpPr>
            <p:nvPr/>
          </p:nvSpPr>
          <p:spPr bwMode="invGray">
            <a:xfrm>
              <a:off x="4145" y="3007"/>
              <a:ext cx="21" cy="48"/>
            </a:xfrm>
            <a:custGeom>
              <a:avLst/>
              <a:gdLst>
                <a:gd name="T0" fmla="*/ 2 w 28"/>
                <a:gd name="T1" fmla="*/ 0 h 64"/>
                <a:gd name="T2" fmla="*/ 2 w 28"/>
                <a:gd name="T3" fmla="*/ 3 h 64"/>
                <a:gd name="T4" fmla="*/ 4 w 28"/>
                <a:gd name="T5" fmla="*/ 4 h 64"/>
                <a:gd name="T6" fmla="*/ 2 w 28"/>
                <a:gd name="T7" fmla="*/ 8 h 64"/>
                <a:gd name="T8" fmla="*/ 0 w 28"/>
                <a:gd name="T9" fmla="*/ 11 h 64"/>
                <a:gd name="T10" fmla="*/ 2 w 28"/>
                <a:gd name="T11" fmla="*/ 11 h 64"/>
                <a:gd name="T12" fmla="*/ 5 w 28"/>
                <a:gd name="T13" fmla="*/ 5 h 64"/>
                <a:gd name="T14" fmla="*/ 2 w 28"/>
                <a:gd name="T15" fmla="*/ 0 h 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8" h="64">
                  <a:moveTo>
                    <a:pt x="5" y="0"/>
                  </a:moveTo>
                  <a:cubicBezTo>
                    <a:pt x="6" y="5"/>
                    <a:pt x="7" y="10"/>
                    <a:pt x="11" y="14"/>
                  </a:cubicBezTo>
                  <a:cubicBezTo>
                    <a:pt x="14" y="17"/>
                    <a:pt x="20" y="21"/>
                    <a:pt x="20" y="21"/>
                  </a:cubicBezTo>
                  <a:cubicBezTo>
                    <a:pt x="9" y="27"/>
                    <a:pt x="0" y="23"/>
                    <a:pt x="8" y="39"/>
                  </a:cubicBezTo>
                  <a:cubicBezTo>
                    <a:pt x="6" y="47"/>
                    <a:pt x="4" y="50"/>
                    <a:pt x="0" y="56"/>
                  </a:cubicBezTo>
                  <a:cubicBezTo>
                    <a:pt x="4" y="62"/>
                    <a:pt x="7" y="64"/>
                    <a:pt x="11" y="57"/>
                  </a:cubicBezTo>
                  <a:cubicBezTo>
                    <a:pt x="13" y="43"/>
                    <a:pt x="10" y="29"/>
                    <a:pt x="26" y="26"/>
                  </a:cubicBezTo>
                  <a:cubicBezTo>
                    <a:pt x="28" y="15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9" name="Freeform 79"/>
            <p:cNvSpPr>
              <a:spLocks/>
            </p:cNvSpPr>
            <p:nvPr/>
          </p:nvSpPr>
          <p:spPr bwMode="invGray">
            <a:xfrm>
              <a:off x="3876" y="3076"/>
              <a:ext cx="12" cy="27"/>
            </a:xfrm>
            <a:custGeom>
              <a:avLst/>
              <a:gdLst>
                <a:gd name="T0" fmla="*/ 3 w 16"/>
                <a:gd name="T1" fmla="*/ 2 h 36"/>
                <a:gd name="T2" fmla="*/ 0 w 16"/>
                <a:gd name="T3" fmla="*/ 2 h 36"/>
                <a:gd name="T4" fmla="*/ 2 w 16"/>
                <a:gd name="T5" fmla="*/ 5 h 36"/>
                <a:gd name="T6" fmla="*/ 3 w 16"/>
                <a:gd name="T7" fmla="*/ 2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4" y="3"/>
                  </a:moveTo>
                  <a:cubicBezTo>
                    <a:pt x="7" y="0"/>
                    <a:pt x="4" y="1"/>
                    <a:pt x="0" y="7"/>
                  </a:cubicBezTo>
                  <a:cubicBezTo>
                    <a:pt x="3" y="14"/>
                    <a:pt x="2" y="17"/>
                    <a:pt x="8" y="22"/>
                  </a:cubicBezTo>
                  <a:cubicBezTo>
                    <a:pt x="16" y="36"/>
                    <a:pt x="11" y="7"/>
                    <a:pt x="14" y="3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0" name="Freeform 80"/>
            <p:cNvSpPr>
              <a:spLocks/>
            </p:cNvSpPr>
            <p:nvPr/>
          </p:nvSpPr>
          <p:spPr bwMode="invGray">
            <a:xfrm>
              <a:off x="3866" y="3053"/>
              <a:ext cx="10" cy="15"/>
            </a:xfrm>
            <a:custGeom>
              <a:avLst/>
              <a:gdLst>
                <a:gd name="T0" fmla="*/ 2 w 13"/>
                <a:gd name="T1" fmla="*/ 2 h 20"/>
                <a:gd name="T2" fmla="*/ 1 w 13"/>
                <a:gd name="T3" fmla="*/ 2 h 20"/>
                <a:gd name="T4" fmla="*/ 2 w 13"/>
                <a:gd name="T5" fmla="*/ 4 h 20"/>
                <a:gd name="T6" fmla="*/ 2 w 13"/>
                <a:gd name="T7" fmla="*/ 2 h 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1" name="Freeform 81"/>
            <p:cNvSpPr>
              <a:spLocks/>
            </p:cNvSpPr>
            <p:nvPr/>
          </p:nvSpPr>
          <p:spPr bwMode="invGray">
            <a:xfrm>
              <a:off x="3862" y="3035"/>
              <a:ext cx="12" cy="14"/>
            </a:xfrm>
            <a:custGeom>
              <a:avLst/>
              <a:gdLst>
                <a:gd name="T0" fmla="*/ 2 w 16"/>
                <a:gd name="T1" fmla="*/ 1 h 19"/>
                <a:gd name="T2" fmla="*/ 0 w 16"/>
                <a:gd name="T3" fmla="*/ 1 h 19"/>
                <a:gd name="T4" fmla="*/ 2 w 16"/>
                <a:gd name="T5" fmla="*/ 3 h 19"/>
                <a:gd name="T6" fmla="*/ 2 w 16"/>
                <a:gd name="T7" fmla="*/ 1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19">
                  <a:moveTo>
                    <a:pt x="10" y="5"/>
                  </a:moveTo>
                  <a:cubicBezTo>
                    <a:pt x="4" y="0"/>
                    <a:pt x="1" y="3"/>
                    <a:pt x="0" y="10"/>
                  </a:cubicBezTo>
                  <a:cubicBezTo>
                    <a:pt x="4" y="15"/>
                    <a:pt x="7" y="16"/>
                    <a:pt x="12" y="19"/>
                  </a:cubicBezTo>
                  <a:cubicBezTo>
                    <a:pt x="16" y="12"/>
                    <a:pt x="14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2" name="Freeform 82"/>
            <p:cNvSpPr>
              <a:spLocks/>
            </p:cNvSpPr>
            <p:nvPr/>
          </p:nvSpPr>
          <p:spPr bwMode="invGray">
            <a:xfrm>
              <a:off x="3850" y="2995"/>
              <a:ext cx="11" cy="19"/>
            </a:xfrm>
            <a:custGeom>
              <a:avLst/>
              <a:gdLst>
                <a:gd name="T0" fmla="*/ 2 w 14"/>
                <a:gd name="T1" fmla="*/ 0 h 25"/>
                <a:gd name="T2" fmla="*/ 0 w 14"/>
                <a:gd name="T3" fmla="*/ 3 h 25"/>
                <a:gd name="T4" fmla="*/ 3 w 14"/>
                <a:gd name="T5" fmla="*/ 5 h 25"/>
                <a:gd name="T6" fmla="*/ 2 w 14"/>
                <a:gd name="T7" fmla="*/ 0 h 2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3" name="Freeform 83"/>
            <p:cNvSpPr>
              <a:spLocks/>
            </p:cNvSpPr>
            <p:nvPr/>
          </p:nvSpPr>
          <p:spPr bwMode="invGray">
            <a:xfrm>
              <a:off x="3852" y="3020"/>
              <a:ext cx="16" cy="13"/>
            </a:xfrm>
            <a:custGeom>
              <a:avLst/>
              <a:gdLst>
                <a:gd name="T0" fmla="*/ 2 w 22"/>
                <a:gd name="T1" fmla="*/ 0 h 18"/>
                <a:gd name="T2" fmla="*/ 3 w 22"/>
                <a:gd name="T3" fmla="*/ 3 h 18"/>
                <a:gd name="T4" fmla="*/ 2 w 22"/>
                <a:gd name="T5" fmla="*/ 1 h 18"/>
                <a:gd name="T6" fmla="*/ 2 w 22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18">
                  <a:moveTo>
                    <a:pt x="13" y="0"/>
                  </a:moveTo>
                  <a:cubicBezTo>
                    <a:pt x="0" y="8"/>
                    <a:pt x="9" y="12"/>
                    <a:pt x="19" y="18"/>
                  </a:cubicBezTo>
                  <a:cubicBezTo>
                    <a:pt x="20" y="11"/>
                    <a:pt x="22" y="8"/>
                    <a:pt x="14" y="6"/>
                  </a:cubicBezTo>
                  <a:cubicBezTo>
                    <a:pt x="9" y="3"/>
                    <a:pt x="9" y="5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4" name="Freeform 84"/>
            <p:cNvSpPr>
              <a:spLocks/>
            </p:cNvSpPr>
            <p:nvPr/>
          </p:nvSpPr>
          <p:spPr bwMode="invGray">
            <a:xfrm>
              <a:off x="4688" y="3643"/>
              <a:ext cx="45" cy="60"/>
            </a:xfrm>
            <a:custGeom>
              <a:avLst/>
              <a:gdLst>
                <a:gd name="T0" fmla="*/ 2 w 60"/>
                <a:gd name="T1" fmla="*/ 1 h 81"/>
                <a:gd name="T2" fmla="*/ 2 w 60"/>
                <a:gd name="T3" fmla="*/ 3 h 81"/>
                <a:gd name="T4" fmla="*/ 3 w 60"/>
                <a:gd name="T5" fmla="*/ 7 h 81"/>
                <a:gd name="T6" fmla="*/ 5 w 60"/>
                <a:gd name="T7" fmla="*/ 9 h 81"/>
                <a:gd name="T8" fmla="*/ 8 w 60"/>
                <a:gd name="T9" fmla="*/ 10 h 81"/>
                <a:gd name="T10" fmla="*/ 10 w 60"/>
                <a:gd name="T11" fmla="*/ 13 h 81"/>
                <a:gd name="T12" fmla="*/ 10 w 60"/>
                <a:gd name="T13" fmla="*/ 10 h 81"/>
                <a:gd name="T14" fmla="*/ 8 w 60"/>
                <a:gd name="T15" fmla="*/ 6 h 81"/>
                <a:gd name="T16" fmla="*/ 5 w 60"/>
                <a:gd name="T17" fmla="*/ 3 h 81"/>
                <a:gd name="T18" fmla="*/ 2 w 60"/>
                <a:gd name="T19" fmla="*/ 1 h 8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0" h="81">
                  <a:moveTo>
                    <a:pt x="10" y="7"/>
                  </a:moveTo>
                  <a:cubicBezTo>
                    <a:pt x="0" y="0"/>
                    <a:pt x="0" y="9"/>
                    <a:pt x="3" y="18"/>
                  </a:cubicBezTo>
                  <a:cubicBezTo>
                    <a:pt x="5" y="25"/>
                    <a:pt x="12" y="32"/>
                    <a:pt x="15" y="39"/>
                  </a:cubicBezTo>
                  <a:cubicBezTo>
                    <a:pt x="16" y="51"/>
                    <a:pt x="17" y="51"/>
                    <a:pt x="27" y="54"/>
                  </a:cubicBezTo>
                  <a:cubicBezTo>
                    <a:pt x="31" y="57"/>
                    <a:pt x="36" y="60"/>
                    <a:pt x="40" y="63"/>
                  </a:cubicBezTo>
                  <a:cubicBezTo>
                    <a:pt x="43" y="70"/>
                    <a:pt x="45" y="77"/>
                    <a:pt x="51" y="81"/>
                  </a:cubicBezTo>
                  <a:cubicBezTo>
                    <a:pt x="60" y="75"/>
                    <a:pt x="56" y="66"/>
                    <a:pt x="52" y="57"/>
                  </a:cubicBezTo>
                  <a:cubicBezTo>
                    <a:pt x="51" y="49"/>
                    <a:pt x="50" y="41"/>
                    <a:pt x="43" y="37"/>
                  </a:cubicBezTo>
                  <a:cubicBezTo>
                    <a:pt x="37" y="30"/>
                    <a:pt x="33" y="23"/>
                    <a:pt x="25" y="18"/>
                  </a:cubicBezTo>
                  <a:cubicBezTo>
                    <a:pt x="20" y="12"/>
                    <a:pt x="17" y="9"/>
                    <a:pt x="10" y="7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5" name="Freeform 85"/>
            <p:cNvSpPr>
              <a:spLocks/>
            </p:cNvSpPr>
            <p:nvPr/>
          </p:nvSpPr>
          <p:spPr bwMode="invGray">
            <a:xfrm>
              <a:off x="4919" y="3594"/>
              <a:ext cx="53" cy="46"/>
            </a:xfrm>
            <a:custGeom>
              <a:avLst/>
              <a:gdLst>
                <a:gd name="T0" fmla="*/ 5 w 71"/>
                <a:gd name="T1" fmla="*/ 5 h 61"/>
                <a:gd name="T2" fmla="*/ 2 w 71"/>
                <a:gd name="T3" fmla="*/ 6 h 61"/>
                <a:gd name="T4" fmla="*/ 1 w 71"/>
                <a:gd name="T5" fmla="*/ 8 h 61"/>
                <a:gd name="T6" fmla="*/ 2 w 71"/>
                <a:gd name="T7" fmla="*/ 11 h 61"/>
                <a:gd name="T8" fmla="*/ 5 w 71"/>
                <a:gd name="T9" fmla="*/ 8 h 61"/>
                <a:gd name="T10" fmla="*/ 7 w 71"/>
                <a:gd name="T11" fmla="*/ 5 h 61"/>
                <a:gd name="T12" fmla="*/ 10 w 71"/>
                <a:gd name="T13" fmla="*/ 0 h 61"/>
                <a:gd name="T14" fmla="*/ 12 w 71"/>
                <a:gd name="T15" fmla="*/ 2 h 61"/>
                <a:gd name="T16" fmla="*/ 5 w 71"/>
                <a:gd name="T17" fmla="*/ 5 h 61"/>
                <a:gd name="T18" fmla="*/ 5 w 71"/>
                <a:gd name="T19" fmla="*/ 5 h 6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1" h="61">
                  <a:moveTo>
                    <a:pt x="28" y="23"/>
                  </a:moveTo>
                  <a:cubicBezTo>
                    <a:pt x="25" y="33"/>
                    <a:pt x="25" y="33"/>
                    <a:pt x="13" y="32"/>
                  </a:cubicBezTo>
                  <a:cubicBezTo>
                    <a:pt x="2" y="33"/>
                    <a:pt x="3" y="34"/>
                    <a:pt x="1" y="44"/>
                  </a:cubicBezTo>
                  <a:cubicBezTo>
                    <a:pt x="2" y="60"/>
                    <a:pt x="0" y="61"/>
                    <a:pt x="13" y="59"/>
                  </a:cubicBezTo>
                  <a:cubicBezTo>
                    <a:pt x="19" y="54"/>
                    <a:pt x="21" y="48"/>
                    <a:pt x="28" y="44"/>
                  </a:cubicBezTo>
                  <a:cubicBezTo>
                    <a:pt x="30" y="33"/>
                    <a:pt x="28" y="25"/>
                    <a:pt x="40" y="23"/>
                  </a:cubicBezTo>
                  <a:cubicBezTo>
                    <a:pt x="42" y="12"/>
                    <a:pt x="44" y="4"/>
                    <a:pt x="55" y="0"/>
                  </a:cubicBezTo>
                  <a:cubicBezTo>
                    <a:pt x="65" y="2"/>
                    <a:pt x="69" y="1"/>
                    <a:pt x="71" y="11"/>
                  </a:cubicBezTo>
                  <a:cubicBezTo>
                    <a:pt x="63" y="22"/>
                    <a:pt x="48" y="21"/>
                    <a:pt x="35" y="23"/>
                  </a:cubicBezTo>
                  <a:cubicBezTo>
                    <a:pt x="30" y="27"/>
                    <a:pt x="32" y="27"/>
                    <a:pt x="28" y="23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6" name="Freeform 86"/>
            <p:cNvSpPr>
              <a:spLocks/>
            </p:cNvSpPr>
            <p:nvPr/>
          </p:nvSpPr>
          <p:spPr bwMode="invGray">
            <a:xfrm>
              <a:off x="4759" y="3569"/>
              <a:ext cx="17" cy="23"/>
            </a:xfrm>
            <a:custGeom>
              <a:avLst/>
              <a:gdLst>
                <a:gd name="T0" fmla="*/ 1 w 23"/>
                <a:gd name="T1" fmla="*/ 0 h 30"/>
                <a:gd name="T2" fmla="*/ 0 w 23"/>
                <a:gd name="T3" fmla="*/ 3 h 30"/>
                <a:gd name="T4" fmla="*/ 2 w 23"/>
                <a:gd name="T5" fmla="*/ 6 h 30"/>
                <a:gd name="T6" fmla="*/ 1 w 23"/>
                <a:gd name="T7" fmla="*/ 0 h 3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30">
                  <a:moveTo>
                    <a:pt x="9" y="0"/>
                  </a:moveTo>
                  <a:cubicBezTo>
                    <a:pt x="8" y="7"/>
                    <a:pt x="3" y="8"/>
                    <a:pt x="0" y="14"/>
                  </a:cubicBezTo>
                  <a:cubicBezTo>
                    <a:pt x="3" y="21"/>
                    <a:pt x="8" y="24"/>
                    <a:pt x="12" y="30"/>
                  </a:cubicBezTo>
                  <a:cubicBezTo>
                    <a:pt x="23" y="15"/>
                    <a:pt x="4" y="9"/>
                    <a:pt x="9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7" name="Freeform 87"/>
            <p:cNvSpPr>
              <a:spLocks/>
            </p:cNvSpPr>
            <p:nvPr/>
          </p:nvSpPr>
          <p:spPr bwMode="invGray">
            <a:xfrm>
              <a:off x="4751" y="3547"/>
              <a:ext cx="20" cy="17"/>
            </a:xfrm>
            <a:custGeom>
              <a:avLst/>
              <a:gdLst>
                <a:gd name="T0" fmla="*/ 4 w 26"/>
                <a:gd name="T1" fmla="*/ 0 h 23"/>
                <a:gd name="T2" fmla="*/ 0 w 26"/>
                <a:gd name="T3" fmla="*/ 2 h 23"/>
                <a:gd name="T4" fmla="*/ 4 w 26"/>
                <a:gd name="T5" fmla="*/ 3 h 23"/>
                <a:gd name="T6" fmla="*/ 4 w 26"/>
                <a:gd name="T7" fmla="*/ 0 h 2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" h="23">
                  <a:moveTo>
                    <a:pt x="19" y="0"/>
                  </a:moveTo>
                  <a:cubicBezTo>
                    <a:pt x="17" y="12"/>
                    <a:pt x="10" y="11"/>
                    <a:pt x="0" y="14"/>
                  </a:cubicBezTo>
                  <a:cubicBezTo>
                    <a:pt x="5" y="23"/>
                    <a:pt x="11" y="22"/>
                    <a:pt x="21" y="20"/>
                  </a:cubicBezTo>
                  <a:cubicBezTo>
                    <a:pt x="26" y="12"/>
                    <a:pt x="23" y="7"/>
                    <a:pt x="19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8" name="Freeform 88"/>
            <p:cNvSpPr>
              <a:spLocks/>
            </p:cNvSpPr>
            <p:nvPr/>
          </p:nvSpPr>
          <p:spPr bwMode="invGray">
            <a:xfrm>
              <a:off x="4598" y="3353"/>
              <a:ext cx="24" cy="33"/>
            </a:xfrm>
            <a:custGeom>
              <a:avLst/>
              <a:gdLst>
                <a:gd name="T0" fmla="*/ 5 w 32"/>
                <a:gd name="T1" fmla="*/ 0 h 44"/>
                <a:gd name="T2" fmla="*/ 2 w 32"/>
                <a:gd name="T3" fmla="*/ 2 h 44"/>
                <a:gd name="T4" fmla="*/ 2 w 32"/>
                <a:gd name="T5" fmla="*/ 6 h 44"/>
                <a:gd name="T6" fmla="*/ 5 w 32"/>
                <a:gd name="T7" fmla="*/ 6 h 44"/>
                <a:gd name="T8" fmla="*/ 5 w 32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" h="44">
                  <a:moveTo>
                    <a:pt x="28" y="0"/>
                  </a:moveTo>
                  <a:cubicBezTo>
                    <a:pt x="32" y="10"/>
                    <a:pt x="18" y="9"/>
                    <a:pt x="10" y="11"/>
                  </a:cubicBezTo>
                  <a:cubicBezTo>
                    <a:pt x="0" y="18"/>
                    <a:pt x="7" y="24"/>
                    <a:pt x="12" y="32"/>
                  </a:cubicBezTo>
                  <a:cubicBezTo>
                    <a:pt x="14" y="44"/>
                    <a:pt x="15" y="41"/>
                    <a:pt x="24" y="36"/>
                  </a:cubicBezTo>
                  <a:cubicBezTo>
                    <a:pt x="32" y="25"/>
                    <a:pt x="29" y="14"/>
                    <a:pt x="28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9" name="Freeform 89"/>
            <p:cNvSpPr>
              <a:spLocks/>
            </p:cNvSpPr>
            <p:nvPr/>
          </p:nvSpPr>
          <p:spPr bwMode="invGray">
            <a:xfrm>
              <a:off x="4632" y="3396"/>
              <a:ext cx="26" cy="33"/>
            </a:xfrm>
            <a:custGeom>
              <a:avLst/>
              <a:gdLst>
                <a:gd name="T0" fmla="*/ 6 w 34"/>
                <a:gd name="T1" fmla="*/ 0 h 44"/>
                <a:gd name="T2" fmla="*/ 2 w 34"/>
                <a:gd name="T3" fmla="*/ 2 h 44"/>
                <a:gd name="T4" fmla="*/ 3 w 34"/>
                <a:gd name="T5" fmla="*/ 6 h 44"/>
                <a:gd name="T6" fmla="*/ 5 w 34"/>
                <a:gd name="T7" fmla="*/ 6 h 44"/>
                <a:gd name="T8" fmla="*/ 6 w 34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" h="44">
                  <a:moveTo>
                    <a:pt x="30" y="0"/>
                  </a:moveTo>
                  <a:cubicBezTo>
                    <a:pt x="34" y="10"/>
                    <a:pt x="18" y="7"/>
                    <a:pt x="10" y="9"/>
                  </a:cubicBezTo>
                  <a:cubicBezTo>
                    <a:pt x="0" y="16"/>
                    <a:pt x="9" y="24"/>
                    <a:pt x="14" y="32"/>
                  </a:cubicBezTo>
                  <a:cubicBezTo>
                    <a:pt x="16" y="44"/>
                    <a:pt x="17" y="41"/>
                    <a:pt x="26" y="36"/>
                  </a:cubicBezTo>
                  <a:cubicBezTo>
                    <a:pt x="34" y="25"/>
                    <a:pt x="31" y="14"/>
                    <a:pt x="30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0" name="Freeform 90"/>
            <p:cNvSpPr>
              <a:spLocks/>
            </p:cNvSpPr>
            <p:nvPr/>
          </p:nvSpPr>
          <p:spPr bwMode="invGray">
            <a:xfrm>
              <a:off x="4659" y="3459"/>
              <a:ext cx="28" cy="28"/>
            </a:xfrm>
            <a:custGeom>
              <a:avLst/>
              <a:gdLst>
                <a:gd name="T0" fmla="*/ 5 w 38"/>
                <a:gd name="T1" fmla="*/ 2 h 37"/>
                <a:gd name="T2" fmla="*/ 1 w 38"/>
                <a:gd name="T3" fmla="*/ 2 h 37"/>
                <a:gd name="T4" fmla="*/ 2 w 38"/>
                <a:gd name="T5" fmla="*/ 5 h 37"/>
                <a:gd name="T6" fmla="*/ 4 w 38"/>
                <a:gd name="T7" fmla="*/ 6 h 37"/>
                <a:gd name="T8" fmla="*/ 5 w 38"/>
                <a:gd name="T9" fmla="*/ 2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" h="37">
                  <a:moveTo>
                    <a:pt x="34" y="2"/>
                  </a:moveTo>
                  <a:cubicBezTo>
                    <a:pt x="38" y="12"/>
                    <a:pt x="18" y="0"/>
                    <a:pt x="10" y="2"/>
                  </a:cubicBezTo>
                  <a:cubicBezTo>
                    <a:pt x="0" y="9"/>
                    <a:pt x="9" y="17"/>
                    <a:pt x="14" y="25"/>
                  </a:cubicBezTo>
                  <a:cubicBezTo>
                    <a:pt x="16" y="37"/>
                    <a:pt x="17" y="34"/>
                    <a:pt x="26" y="29"/>
                  </a:cubicBezTo>
                  <a:cubicBezTo>
                    <a:pt x="34" y="18"/>
                    <a:pt x="35" y="16"/>
                    <a:pt x="34" y="2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1" name="Freeform 91"/>
            <p:cNvSpPr>
              <a:spLocks/>
            </p:cNvSpPr>
            <p:nvPr/>
          </p:nvSpPr>
          <p:spPr bwMode="invGray">
            <a:xfrm>
              <a:off x="4693" y="3449"/>
              <a:ext cx="28" cy="26"/>
            </a:xfrm>
            <a:custGeom>
              <a:avLst/>
              <a:gdLst>
                <a:gd name="T0" fmla="*/ 5 w 38"/>
                <a:gd name="T1" fmla="*/ 2 h 34"/>
                <a:gd name="T2" fmla="*/ 1 w 38"/>
                <a:gd name="T3" fmla="*/ 2 h 34"/>
                <a:gd name="T4" fmla="*/ 3 w 38"/>
                <a:gd name="T5" fmla="*/ 5 h 34"/>
                <a:gd name="T6" fmla="*/ 4 w 38"/>
                <a:gd name="T7" fmla="*/ 5 h 34"/>
                <a:gd name="T8" fmla="*/ 5 w 38"/>
                <a:gd name="T9" fmla="*/ 2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" h="34">
                  <a:moveTo>
                    <a:pt x="34" y="2"/>
                  </a:moveTo>
                  <a:cubicBezTo>
                    <a:pt x="38" y="12"/>
                    <a:pt x="18" y="0"/>
                    <a:pt x="10" y="2"/>
                  </a:cubicBezTo>
                  <a:cubicBezTo>
                    <a:pt x="0" y="9"/>
                    <a:pt x="11" y="14"/>
                    <a:pt x="16" y="22"/>
                  </a:cubicBezTo>
                  <a:cubicBezTo>
                    <a:pt x="18" y="34"/>
                    <a:pt x="18" y="27"/>
                    <a:pt x="27" y="22"/>
                  </a:cubicBezTo>
                  <a:cubicBezTo>
                    <a:pt x="35" y="11"/>
                    <a:pt x="35" y="16"/>
                    <a:pt x="34" y="2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2" name="Freeform 92"/>
            <p:cNvSpPr>
              <a:spLocks/>
            </p:cNvSpPr>
            <p:nvPr/>
          </p:nvSpPr>
          <p:spPr bwMode="invGray">
            <a:xfrm>
              <a:off x="4683" y="3413"/>
              <a:ext cx="26" cy="20"/>
            </a:xfrm>
            <a:custGeom>
              <a:avLst/>
              <a:gdLst>
                <a:gd name="T0" fmla="*/ 5 w 35"/>
                <a:gd name="T1" fmla="*/ 1 h 27"/>
                <a:gd name="T2" fmla="*/ 1 w 35"/>
                <a:gd name="T3" fmla="*/ 1 h 27"/>
                <a:gd name="T4" fmla="*/ 2 w 35"/>
                <a:gd name="T5" fmla="*/ 2 h 27"/>
                <a:gd name="T6" fmla="*/ 4 w 35"/>
                <a:gd name="T7" fmla="*/ 3 h 27"/>
                <a:gd name="T8" fmla="*/ 5 w 35"/>
                <a:gd name="T9" fmla="*/ 1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" h="27">
                  <a:moveTo>
                    <a:pt x="31" y="1"/>
                  </a:moveTo>
                  <a:cubicBezTo>
                    <a:pt x="35" y="11"/>
                    <a:pt x="18" y="0"/>
                    <a:pt x="10" y="2"/>
                  </a:cubicBezTo>
                  <a:cubicBezTo>
                    <a:pt x="0" y="9"/>
                    <a:pt x="8" y="7"/>
                    <a:pt x="13" y="15"/>
                  </a:cubicBezTo>
                  <a:cubicBezTo>
                    <a:pt x="15" y="27"/>
                    <a:pt x="16" y="24"/>
                    <a:pt x="25" y="19"/>
                  </a:cubicBezTo>
                  <a:cubicBezTo>
                    <a:pt x="33" y="8"/>
                    <a:pt x="32" y="15"/>
                    <a:pt x="31" y="1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3" name="Freeform 93"/>
            <p:cNvSpPr>
              <a:spLocks/>
            </p:cNvSpPr>
            <p:nvPr/>
          </p:nvSpPr>
          <p:spPr bwMode="invGray">
            <a:xfrm>
              <a:off x="4657" y="3388"/>
              <a:ext cx="26" cy="35"/>
            </a:xfrm>
            <a:custGeom>
              <a:avLst/>
              <a:gdLst>
                <a:gd name="T0" fmla="*/ 5 w 35"/>
                <a:gd name="T1" fmla="*/ 3 h 47"/>
                <a:gd name="T2" fmla="*/ 3 w 35"/>
                <a:gd name="T3" fmla="*/ 1 h 47"/>
                <a:gd name="T4" fmla="*/ 1 w 35"/>
                <a:gd name="T5" fmla="*/ 4 h 47"/>
                <a:gd name="T6" fmla="*/ 3 w 35"/>
                <a:gd name="T7" fmla="*/ 5 h 47"/>
                <a:gd name="T8" fmla="*/ 4 w 35"/>
                <a:gd name="T9" fmla="*/ 5 h 47"/>
                <a:gd name="T10" fmla="*/ 5 w 35"/>
                <a:gd name="T11" fmla="*/ 3 h 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5" h="47">
                  <a:moveTo>
                    <a:pt x="28" y="16"/>
                  </a:moveTo>
                  <a:cubicBezTo>
                    <a:pt x="27" y="13"/>
                    <a:pt x="22" y="0"/>
                    <a:pt x="19" y="2"/>
                  </a:cubicBezTo>
                  <a:cubicBezTo>
                    <a:pt x="16" y="4"/>
                    <a:pt x="10" y="20"/>
                    <a:pt x="10" y="25"/>
                  </a:cubicBezTo>
                  <a:cubicBezTo>
                    <a:pt x="0" y="32"/>
                    <a:pt x="14" y="27"/>
                    <a:pt x="19" y="35"/>
                  </a:cubicBezTo>
                  <a:cubicBezTo>
                    <a:pt x="21" y="47"/>
                    <a:pt x="18" y="34"/>
                    <a:pt x="27" y="29"/>
                  </a:cubicBezTo>
                  <a:cubicBezTo>
                    <a:pt x="35" y="18"/>
                    <a:pt x="29" y="30"/>
                    <a:pt x="28" y="16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4" name="Freeform 94"/>
            <p:cNvSpPr>
              <a:spLocks/>
            </p:cNvSpPr>
            <p:nvPr/>
          </p:nvSpPr>
          <p:spPr bwMode="invGray">
            <a:xfrm>
              <a:off x="4625" y="3372"/>
              <a:ext cx="24" cy="26"/>
            </a:xfrm>
            <a:custGeom>
              <a:avLst/>
              <a:gdLst>
                <a:gd name="T0" fmla="*/ 5 w 32"/>
                <a:gd name="T1" fmla="*/ 1 h 35"/>
                <a:gd name="T2" fmla="*/ 2 w 32"/>
                <a:gd name="T3" fmla="*/ 1 h 35"/>
                <a:gd name="T4" fmla="*/ 2 w 32"/>
                <a:gd name="T5" fmla="*/ 4 h 35"/>
                <a:gd name="T6" fmla="*/ 5 w 32"/>
                <a:gd name="T7" fmla="*/ 4 h 35"/>
                <a:gd name="T8" fmla="*/ 5 w 32"/>
                <a:gd name="T9" fmla="*/ 1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" h="35">
                  <a:moveTo>
                    <a:pt x="22" y="10"/>
                  </a:moveTo>
                  <a:cubicBezTo>
                    <a:pt x="26" y="20"/>
                    <a:pt x="18" y="0"/>
                    <a:pt x="10" y="2"/>
                  </a:cubicBezTo>
                  <a:cubicBezTo>
                    <a:pt x="0" y="9"/>
                    <a:pt x="7" y="15"/>
                    <a:pt x="12" y="23"/>
                  </a:cubicBezTo>
                  <a:cubicBezTo>
                    <a:pt x="14" y="35"/>
                    <a:pt x="15" y="32"/>
                    <a:pt x="24" y="27"/>
                  </a:cubicBezTo>
                  <a:cubicBezTo>
                    <a:pt x="32" y="16"/>
                    <a:pt x="23" y="24"/>
                    <a:pt x="22" y="1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5" name="Freeform 95"/>
            <p:cNvSpPr>
              <a:spLocks/>
            </p:cNvSpPr>
            <p:nvPr/>
          </p:nvSpPr>
          <p:spPr bwMode="invGray">
            <a:xfrm>
              <a:off x="4665" y="3425"/>
              <a:ext cx="24" cy="26"/>
            </a:xfrm>
            <a:custGeom>
              <a:avLst/>
              <a:gdLst>
                <a:gd name="T0" fmla="*/ 5 w 32"/>
                <a:gd name="T1" fmla="*/ 1 h 35"/>
                <a:gd name="T2" fmla="*/ 2 w 32"/>
                <a:gd name="T3" fmla="*/ 1 h 35"/>
                <a:gd name="T4" fmla="*/ 2 w 32"/>
                <a:gd name="T5" fmla="*/ 4 h 35"/>
                <a:gd name="T6" fmla="*/ 5 w 32"/>
                <a:gd name="T7" fmla="*/ 4 h 35"/>
                <a:gd name="T8" fmla="*/ 5 w 32"/>
                <a:gd name="T9" fmla="*/ 1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" h="35">
                  <a:moveTo>
                    <a:pt x="22" y="10"/>
                  </a:moveTo>
                  <a:cubicBezTo>
                    <a:pt x="26" y="20"/>
                    <a:pt x="18" y="0"/>
                    <a:pt x="10" y="2"/>
                  </a:cubicBezTo>
                  <a:cubicBezTo>
                    <a:pt x="0" y="9"/>
                    <a:pt x="7" y="15"/>
                    <a:pt x="12" y="23"/>
                  </a:cubicBezTo>
                  <a:cubicBezTo>
                    <a:pt x="14" y="35"/>
                    <a:pt x="15" y="32"/>
                    <a:pt x="24" y="27"/>
                  </a:cubicBezTo>
                  <a:cubicBezTo>
                    <a:pt x="32" y="16"/>
                    <a:pt x="23" y="24"/>
                    <a:pt x="22" y="1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6" name="Freeform 96"/>
            <p:cNvSpPr>
              <a:spLocks/>
            </p:cNvSpPr>
            <p:nvPr/>
          </p:nvSpPr>
          <p:spPr bwMode="invGray">
            <a:xfrm>
              <a:off x="3055" y="2051"/>
              <a:ext cx="141" cy="108"/>
            </a:xfrm>
            <a:custGeom>
              <a:avLst/>
              <a:gdLst>
                <a:gd name="T0" fmla="*/ 30 w 189"/>
                <a:gd name="T1" fmla="*/ 2 h 144"/>
                <a:gd name="T2" fmla="*/ 32 w 189"/>
                <a:gd name="T3" fmla="*/ 2 h 144"/>
                <a:gd name="T4" fmla="*/ 32 w 189"/>
                <a:gd name="T5" fmla="*/ 3 h 144"/>
                <a:gd name="T6" fmla="*/ 32 w 189"/>
                <a:gd name="T7" fmla="*/ 5 h 144"/>
                <a:gd name="T8" fmla="*/ 22 w 189"/>
                <a:gd name="T9" fmla="*/ 8 h 144"/>
                <a:gd name="T10" fmla="*/ 19 w 189"/>
                <a:gd name="T11" fmla="*/ 11 h 144"/>
                <a:gd name="T12" fmla="*/ 16 w 189"/>
                <a:gd name="T13" fmla="*/ 11 h 144"/>
                <a:gd name="T14" fmla="*/ 12 w 189"/>
                <a:gd name="T15" fmla="*/ 15 h 144"/>
                <a:gd name="T16" fmla="*/ 13 w 189"/>
                <a:gd name="T17" fmla="*/ 17 h 144"/>
                <a:gd name="T18" fmla="*/ 14 w 189"/>
                <a:gd name="T19" fmla="*/ 21 h 144"/>
                <a:gd name="T20" fmla="*/ 19 w 189"/>
                <a:gd name="T21" fmla="*/ 23 h 144"/>
                <a:gd name="T22" fmla="*/ 16 w 189"/>
                <a:gd name="T23" fmla="*/ 25 h 144"/>
                <a:gd name="T24" fmla="*/ 14 w 189"/>
                <a:gd name="T25" fmla="*/ 24 h 144"/>
                <a:gd name="T26" fmla="*/ 12 w 189"/>
                <a:gd name="T27" fmla="*/ 24 h 144"/>
                <a:gd name="T28" fmla="*/ 4 w 189"/>
                <a:gd name="T29" fmla="*/ 22 h 144"/>
                <a:gd name="T30" fmla="*/ 3 w 189"/>
                <a:gd name="T31" fmla="*/ 20 h 144"/>
                <a:gd name="T32" fmla="*/ 7 w 189"/>
                <a:gd name="T33" fmla="*/ 17 h 144"/>
                <a:gd name="T34" fmla="*/ 9 w 189"/>
                <a:gd name="T35" fmla="*/ 14 h 144"/>
                <a:gd name="T36" fmla="*/ 7 w 189"/>
                <a:gd name="T37" fmla="*/ 11 h 144"/>
                <a:gd name="T38" fmla="*/ 12 w 189"/>
                <a:gd name="T39" fmla="*/ 8 h 144"/>
                <a:gd name="T40" fmla="*/ 16 w 189"/>
                <a:gd name="T41" fmla="*/ 6 h 144"/>
                <a:gd name="T42" fmla="*/ 19 w 189"/>
                <a:gd name="T43" fmla="*/ 5 h 144"/>
                <a:gd name="T44" fmla="*/ 30 w 189"/>
                <a:gd name="T45" fmla="*/ 2 h 14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89" h="144">
                  <a:moveTo>
                    <a:pt x="171" y="4"/>
                  </a:moveTo>
                  <a:cubicBezTo>
                    <a:pt x="174" y="3"/>
                    <a:pt x="182" y="0"/>
                    <a:pt x="185" y="4"/>
                  </a:cubicBezTo>
                  <a:cubicBezTo>
                    <a:pt x="187" y="7"/>
                    <a:pt x="189" y="16"/>
                    <a:pt x="189" y="16"/>
                  </a:cubicBezTo>
                  <a:cubicBezTo>
                    <a:pt x="188" y="19"/>
                    <a:pt x="189" y="22"/>
                    <a:pt x="187" y="24"/>
                  </a:cubicBezTo>
                  <a:cubicBezTo>
                    <a:pt x="175" y="34"/>
                    <a:pt x="146" y="34"/>
                    <a:pt x="131" y="44"/>
                  </a:cubicBezTo>
                  <a:cubicBezTo>
                    <a:pt x="125" y="53"/>
                    <a:pt x="120" y="54"/>
                    <a:pt x="109" y="58"/>
                  </a:cubicBezTo>
                  <a:cubicBezTo>
                    <a:pt x="105" y="59"/>
                    <a:pt x="97" y="62"/>
                    <a:pt x="97" y="62"/>
                  </a:cubicBezTo>
                  <a:cubicBezTo>
                    <a:pt x="88" y="76"/>
                    <a:pt x="83" y="74"/>
                    <a:pt x="71" y="82"/>
                  </a:cubicBezTo>
                  <a:cubicBezTo>
                    <a:pt x="66" y="98"/>
                    <a:pt x="70" y="78"/>
                    <a:pt x="75" y="92"/>
                  </a:cubicBezTo>
                  <a:cubicBezTo>
                    <a:pt x="81" y="108"/>
                    <a:pt x="71" y="108"/>
                    <a:pt x="83" y="116"/>
                  </a:cubicBezTo>
                  <a:cubicBezTo>
                    <a:pt x="90" y="121"/>
                    <a:pt x="107" y="126"/>
                    <a:pt x="107" y="126"/>
                  </a:cubicBezTo>
                  <a:cubicBezTo>
                    <a:pt x="105" y="139"/>
                    <a:pt x="106" y="144"/>
                    <a:pt x="93" y="140"/>
                  </a:cubicBezTo>
                  <a:cubicBezTo>
                    <a:pt x="91" y="137"/>
                    <a:pt x="87" y="130"/>
                    <a:pt x="83" y="130"/>
                  </a:cubicBezTo>
                  <a:cubicBezTo>
                    <a:pt x="79" y="130"/>
                    <a:pt x="71" y="134"/>
                    <a:pt x="71" y="134"/>
                  </a:cubicBezTo>
                  <a:cubicBezTo>
                    <a:pt x="52" y="129"/>
                    <a:pt x="42" y="124"/>
                    <a:pt x="21" y="122"/>
                  </a:cubicBezTo>
                  <a:cubicBezTo>
                    <a:pt x="14" y="115"/>
                    <a:pt x="0" y="102"/>
                    <a:pt x="19" y="106"/>
                  </a:cubicBezTo>
                  <a:cubicBezTo>
                    <a:pt x="29" y="91"/>
                    <a:pt x="26" y="93"/>
                    <a:pt x="47" y="90"/>
                  </a:cubicBezTo>
                  <a:cubicBezTo>
                    <a:pt x="55" y="84"/>
                    <a:pt x="54" y="88"/>
                    <a:pt x="51" y="76"/>
                  </a:cubicBezTo>
                  <a:cubicBezTo>
                    <a:pt x="50" y="72"/>
                    <a:pt x="47" y="64"/>
                    <a:pt x="47" y="64"/>
                  </a:cubicBezTo>
                  <a:cubicBezTo>
                    <a:pt x="50" y="41"/>
                    <a:pt x="50" y="43"/>
                    <a:pt x="73" y="46"/>
                  </a:cubicBezTo>
                  <a:cubicBezTo>
                    <a:pt x="82" y="45"/>
                    <a:pt x="97" y="36"/>
                    <a:pt x="97" y="36"/>
                  </a:cubicBezTo>
                  <a:cubicBezTo>
                    <a:pt x="102" y="29"/>
                    <a:pt x="105" y="27"/>
                    <a:pt x="113" y="24"/>
                  </a:cubicBezTo>
                  <a:cubicBezTo>
                    <a:pt x="134" y="27"/>
                    <a:pt x="161" y="25"/>
                    <a:pt x="171" y="4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7" name="Freeform 97"/>
            <p:cNvSpPr>
              <a:spLocks/>
            </p:cNvSpPr>
            <p:nvPr/>
          </p:nvSpPr>
          <p:spPr bwMode="invGray">
            <a:xfrm>
              <a:off x="3139" y="2155"/>
              <a:ext cx="40" cy="12"/>
            </a:xfrm>
            <a:custGeom>
              <a:avLst/>
              <a:gdLst>
                <a:gd name="T0" fmla="*/ 5 w 53"/>
                <a:gd name="T1" fmla="*/ 0 h 17"/>
                <a:gd name="T2" fmla="*/ 2 w 53"/>
                <a:gd name="T3" fmla="*/ 1 h 17"/>
                <a:gd name="T4" fmla="*/ 6 w 53"/>
                <a:gd name="T5" fmla="*/ 2 h 17"/>
                <a:gd name="T6" fmla="*/ 8 w 53"/>
                <a:gd name="T7" fmla="*/ 2 h 17"/>
                <a:gd name="T8" fmla="*/ 5 w 53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" h="17">
                  <a:moveTo>
                    <a:pt x="24" y="0"/>
                  </a:moveTo>
                  <a:cubicBezTo>
                    <a:pt x="20" y="1"/>
                    <a:pt x="16" y="0"/>
                    <a:pt x="12" y="2"/>
                  </a:cubicBezTo>
                  <a:cubicBezTo>
                    <a:pt x="0" y="9"/>
                    <a:pt x="30" y="15"/>
                    <a:pt x="32" y="16"/>
                  </a:cubicBezTo>
                  <a:cubicBezTo>
                    <a:pt x="36" y="15"/>
                    <a:pt x="41" y="17"/>
                    <a:pt x="44" y="14"/>
                  </a:cubicBezTo>
                  <a:cubicBezTo>
                    <a:pt x="53" y="3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8" name="Freeform 98"/>
            <p:cNvSpPr>
              <a:spLocks/>
            </p:cNvSpPr>
            <p:nvPr/>
          </p:nvSpPr>
          <p:spPr bwMode="invGray">
            <a:xfrm>
              <a:off x="3344" y="1999"/>
              <a:ext cx="42" cy="28"/>
            </a:xfrm>
            <a:custGeom>
              <a:avLst/>
              <a:gdLst>
                <a:gd name="T0" fmla="*/ 10 w 57"/>
                <a:gd name="T1" fmla="*/ 2 h 37"/>
                <a:gd name="T2" fmla="*/ 4 w 57"/>
                <a:gd name="T3" fmla="*/ 5 h 37"/>
                <a:gd name="T4" fmla="*/ 1 w 57"/>
                <a:gd name="T5" fmla="*/ 6 h 37"/>
                <a:gd name="T6" fmla="*/ 1 w 57"/>
                <a:gd name="T7" fmla="*/ 2 h 37"/>
                <a:gd name="T8" fmla="*/ 3 w 57"/>
                <a:gd name="T9" fmla="*/ 0 h 37"/>
                <a:gd name="T10" fmla="*/ 10 w 57"/>
                <a:gd name="T11" fmla="*/ 2 h 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" h="37">
                  <a:moveTo>
                    <a:pt x="57" y="4"/>
                  </a:moveTo>
                  <a:cubicBezTo>
                    <a:pt x="53" y="16"/>
                    <a:pt x="35" y="17"/>
                    <a:pt x="25" y="24"/>
                  </a:cubicBezTo>
                  <a:cubicBezTo>
                    <a:pt x="22" y="34"/>
                    <a:pt x="22" y="37"/>
                    <a:pt x="11" y="34"/>
                  </a:cubicBezTo>
                  <a:cubicBezTo>
                    <a:pt x="6" y="27"/>
                    <a:pt x="0" y="10"/>
                    <a:pt x="9" y="4"/>
                  </a:cubicBezTo>
                  <a:cubicBezTo>
                    <a:pt x="12" y="2"/>
                    <a:pt x="21" y="0"/>
                    <a:pt x="21" y="0"/>
                  </a:cubicBezTo>
                  <a:cubicBezTo>
                    <a:pt x="33" y="2"/>
                    <a:pt x="45" y="4"/>
                    <a:pt x="57" y="4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9" name="Freeform 99"/>
            <p:cNvSpPr>
              <a:spLocks/>
            </p:cNvSpPr>
            <p:nvPr/>
          </p:nvSpPr>
          <p:spPr bwMode="invGray">
            <a:xfrm>
              <a:off x="3374" y="2012"/>
              <a:ext cx="50" cy="20"/>
            </a:xfrm>
            <a:custGeom>
              <a:avLst/>
              <a:gdLst>
                <a:gd name="T0" fmla="*/ 4 w 68"/>
                <a:gd name="T1" fmla="*/ 0 h 26"/>
                <a:gd name="T2" fmla="*/ 1 w 68"/>
                <a:gd name="T3" fmla="*/ 2 h 26"/>
                <a:gd name="T4" fmla="*/ 10 w 68"/>
                <a:gd name="T5" fmla="*/ 5 h 26"/>
                <a:gd name="T6" fmla="*/ 10 w 68"/>
                <a:gd name="T7" fmla="*/ 5 h 26"/>
                <a:gd name="T8" fmla="*/ 4 w 68"/>
                <a:gd name="T9" fmla="*/ 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8" h="26">
                  <a:moveTo>
                    <a:pt x="29" y="0"/>
                  </a:moveTo>
                  <a:cubicBezTo>
                    <a:pt x="23" y="2"/>
                    <a:pt x="11" y="6"/>
                    <a:pt x="11" y="6"/>
                  </a:cubicBezTo>
                  <a:cubicBezTo>
                    <a:pt x="0" y="23"/>
                    <a:pt x="47" y="24"/>
                    <a:pt x="57" y="26"/>
                  </a:cubicBezTo>
                  <a:cubicBezTo>
                    <a:pt x="59" y="25"/>
                    <a:pt x="62" y="26"/>
                    <a:pt x="63" y="24"/>
                  </a:cubicBezTo>
                  <a:cubicBezTo>
                    <a:pt x="68" y="3"/>
                    <a:pt x="42" y="3"/>
                    <a:pt x="29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0" name="Freeform 100"/>
            <p:cNvSpPr>
              <a:spLocks/>
            </p:cNvSpPr>
            <p:nvPr/>
          </p:nvSpPr>
          <p:spPr bwMode="invGray">
            <a:xfrm>
              <a:off x="3428" y="2015"/>
              <a:ext cx="50" cy="32"/>
            </a:xfrm>
            <a:custGeom>
              <a:avLst/>
              <a:gdLst>
                <a:gd name="T0" fmla="*/ 10 w 66"/>
                <a:gd name="T1" fmla="*/ 1 h 43"/>
                <a:gd name="T2" fmla="*/ 5 w 66"/>
                <a:gd name="T3" fmla="*/ 1 h 43"/>
                <a:gd name="T4" fmla="*/ 2 w 66"/>
                <a:gd name="T5" fmla="*/ 1 h 43"/>
                <a:gd name="T6" fmla="*/ 2 w 66"/>
                <a:gd name="T7" fmla="*/ 5 h 43"/>
                <a:gd name="T8" fmla="*/ 6 w 66"/>
                <a:gd name="T9" fmla="*/ 7 h 43"/>
                <a:gd name="T10" fmla="*/ 11 w 66"/>
                <a:gd name="T11" fmla="*/ 4 h 43"/>
                <a:gd name="T12" fmla="*/ 10 w 66"/>
                <a:gd name="T13" fmla="*/ 1 h 4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6" h="43">
                  <a:moveTo>
                    <a:pt x="50" y="9"/>
                  </a:moveTo>
                  <a:cubicBezTo>
                    <a:pt x="40" y="16"/>
                    <a:pt x="36" y="16"/>
                    <a:pt x="26" y="9"/>
                  </a:cubicBezTo>
                  <a:cubicBezTo>
                    <a:pt x="20" y="0"/>
                    <a:pt x="18" y="4"/>
                    <a:pt x="10" y="9"/>
                  </a:cubicBezTo>
                  <a:cubicBezTo>
                    <a:pt x="4" y="17"/>
                    <a:pt x="0" y="21"/>
                    <a:pt x="8" y="35"/>
                  </a:cubicBezTo>
                  <a:cubicBezTo>
                    <a:pt x="12" y="42"/>
                    <a:pt x="32" y="43"/>
                    <a:pt x="32" y="43"/>
                  </a:cubicBezTo>
                  <a:cubicBezTo>
                    <a:pt x="41" y="40"/>
                    <a:pt x="54" y="33"/>
                    <a:pt x="62" y="27"/>
                  </a:cubicBezTo>
                  <a:cubicBezTo>
                    <a:pt x="66" y="15"/>
                    <a:pt x="61" y="15"/>
                    <a:pt x="50" y="9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1" name="Freeform 101"/>
            <p:cNvSpPr>
              <a:spLocks/>
            </p:cNvSpPr>
            <p:nvPr/>
          </p:nvSpPr>
          <p:spPr bwMode="invGray">
            <a:xfrm>
              <a:off x="3777" y="2042"/>
              <a:ext cx="88" cy="31"/>
            </a:xfrm>
            <a:custGeom>
              <a:avLst/>
              <a:gdLst>
                <a:gd name="T0" fmla="*/ 3 w 117"/>
                <a:gd name="T1" fmla="*/ 0 h 41"/>
                <a:gd name="T2" fmla="*/ 2 w 117"/>
                <a:gd name="T3" fmla="*/ 3 h 41"/>
                <a:gd name="T4" fmla="*/ 10 w 117"/>
                <a:gd name="T5" fmla="*/ 6 h 41"/>
                <a:gd name="T6" fmla="*/ 14 w 117"/>
                <a:gd name="T7" fmla="*/ 6 h 41"/>
                <a:gd name="T8" fmla="*/ 20 w 117"/>
                <a:gd name="T9" fmla="*/ 5 h 41"/>
                <a:gd name="T10" fmla="*/ 14 w 117"/>
                <a:gd name="T11" fmla="*/ 2 h 41"/>
                <a:gd name="T12" fmla="*/ 3 w 117"/>
                <a:gd name="T13" fmla="*/ 0 h 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7" h="41">
                  <a:moveTo>
                    <a:pt x="14" y="0"/>
                  </a:moveTo>
                  <a:cubicBezTo>
                    <a:pt x="8" y="4"/>
                    <a:pt x="0" y="9"/>
                    <a:pt x="8" y="16"/>
                  </a:cubicBezTo>
                  <a:cubicBezTo>
                    <a:pt x="21" y="27"/>
                    <a:pt x="34" y="28"/>
                    <a:pt x="50" y="30"/>
                  </a:cubicBezTo>
                  <a:cubicBezTo>
                    <a:pt x="66" y="41"/>
                    <a:pt x="57" y="39"/>
                    <a:pt x="76" y="36"/>
                  </a:cubicBezTo>
                  <a:cubicBezTo>
                    <a:pt x="88" y="32"/>
                    <a:pt x="101" y="29"/>
                    <a:pt x="112" y="22"/>
                  </a:cubicBezTo>
                  <a:cubicBezTo>
                    <a:pt x="117" y="6"/>
                    <a:pt x="87" y="5"/>
                    <a:pt x="78" y="4"/>
                  </a:cubicBezTo>
                  <a:cubicBezTo>
                    <a:pt x="17" y="6"/>
                    <a:pt x="34" y="20"/>
                    <a:pt x="14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2" name="Freeform 102"/>
            <p:cNvSpPr>
              <a:spLocks/>
            </p:cNvSpPr>
            <p:nvPr/>
          </p:nvSpPr>
          <p:spPr bwMode="invGray">
            <a:xfrm>
              <a:off x="3867" y="2041"/>
              <a:ext cx="46" cy="24"/>
            </a:xfrm>
            <a:custGeom>
              <a:avLst/>
              <a:gdLst>
                <a:gd name="T0" fmla="*/ 5 w 62"/>
                <a:gd name="T1" fmla="*/ 2 h 32"/>
                <a:gd name="T2" fmla="*/ 10 w 62"/>
                <a:gd name="T3" fmla="*/ 2 h 32"/>
                <a:gd name="T4" fmla="*/ 5 w 62"/>
                <a:gd name="T5" fmla="*/ 6 h 32"/>
                <a:gd name="T6" fmla="*/ 1 w 62"/>
                <a:gd name="T7" fmla="*/ 5 h 32"/>
                <a:gd name="T8" fmla="*/ 5 w 62"/>
                <a:gd name="T9" fmla="*/ 2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2" h="32">
                  <a:moveTo>
                    <a:pt x="32" y="4"/>
                  </a:moveTo>
                  <a:cubicBezTo>
                    <a:pt x="44" y="0"/>
                    <a:pt x="53" y="1"/>
                    <a:pt x="62" y="10"/>
                  </a:cubicBezTo>
                  <a:cubicBezTo>
                    <a:pt x="59" y="23"/>
                    <a:pt x="42" y="28"/>
                    <a:pt x="30" y="32"/>
                  </a:cubicBezTo>
                  <a:cubicBezTo>
                    <a:pt x="15" y="22"/>
                    <a:pt x="23" y="25"/>
                    <a:pt x="6" y="22"/>
                  </a:cubicBezTo>
                  <a:cubicBezTo>
                    <a:pt x="0" y="4"/>
                    <a:pt x="14" y="8"/>
                    <a:pt x="32" y="4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3" name="Freeform 103"/>
            <p:cNvSpPr>
              <a:spLocks/>
            </p:cNvSpPr>
            <p:nvPr/>
          </p:nvSpPr>
          <p:spPr bwMode="invGray">
            <a:xfrm>
              <a:off x="3846" y="2070"/>
              <a:ext cx="37" cy="17"/>
            </a:xfrm>
            <a:custGeom>
              <a:avLst/>
              <a:gdLst>
                <a:gd name="T0" fmla="*/ 4 w 49"/>
                <a:gd name="T1" fmla="*/ 1 h 23"/>
                <a:gd name="T2" fmla="*/ 2 w 49"/>
                <a:gd name="T3" fmla="*/ 1 h 23"/>
                <a:gd name="T4" fmla="*/ 8 w 49"/>
                <a:gd name="T5" fmla="*/ 4 h 23"/>
                <a:gd name="T6" fmla="*/ 4 w 49"/>
                <a:gd name="T7" fmla="*/ 1 h 2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9" h="23">
                  <a:moveTo>
                    <a:pt x="20" y="1"/>
                  </a:moveTo>
                  <a:cubicBezTo>
                    <a:pt x="15" y="2"/>
                    <a:pt x="8" y="0"/>
                    <a:pt x="6" y="5"/>
                  </a:cubicBezTo>
                  <a:cubicBezTo>
                    <a:pt x="0" y="19"/>
                    <a:pt x="32" y="21"/>
                    <a:pt x="38" y="23"/>
                  </a:cubicBezTo>
                  <a:cubicBezTo>
                    <a:pt x="49" y="6"/>
                    <a:pt x="35" y="3"/>
                    <a:pt x="20" y="1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4" name="Freeform 104"/>
            <p:cNvSpPr>
              <a:spLocks/>
            </p:cNvSpPr>
            <p:nvPr/>
          </p:nvSpPr>
          <p:spPr bwMode="invGray">
            <a:xfrm>
              <a:off x="4098" y="2294"/>
              <a:ext cx="76" cy="114"/>
            </a:xfrm>
            <a:custGeom>
              <a:avLst/>
              <a:gdLst>
                <a:gd name="T0" fmla="*/ 1 w 102"/>
                <a:gd name="T1" fmla="*/ 0 h 152"/>
                <a:gd name="T2" fmla="*/ 0 w 102"/>
                <a:gd name="T3" fmla="*/ 4 h 152"/>
                <a:gd name="T4" fmla="*/ 2 w 102"/>
                <a:gd name="T5" fmla="*/ 8 h 152"/>
                <a:gd name="T6" fmla="*/ 5 w 102"/>
                <a:gd name="T7" fmla="*/ 13 h 152"/>
                <a:gd name="T8" fmla="*/ 6 w 102"/>
                <a:gd name="T9" fmla="*/ 19 h 152"/>
                <a:gd name="T10" fmla="*/ 14 w 102"/>
                <a:gd name="T11" fmla="*/ 28 h 152"/>
                <a:gd name="T12" fmla="*/ 15 w 102"/>
                <a:gd name="T13" fmla="*/ 23 h 152"/>
                <a:gd name="T14" fmla="*/ 13 w 102"/>
                <a:gd name="T15" fmla="*/ 19 h 152"/>
                <a:gd name="T16" fmla="*/ 10 w 102"/>
                <a:gd name="T17" fmla="*/ 17 h 152"/>
                <a:gd name="T18" fmla="*/ 9 w 102"/>
                <a:gd name="T19" fmla="*/ 14 h 152"/>
                <a:gd name="T20" fmla="*/ 7 w 102"/>
                <a:gd name="T21" fmla="*/ 8 h 152"/>
                <a:gd name="T22" fmla="*/ 1 w 102"/>
                <a:gd name="T23" fmla="*/ 2 h 152"/>
                <a:gd name="T24" fmla="*/ 1 w 102"/>
                <a:gd name="T25" fmla="*/ 0 h 15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2" h="152">
                  <a:moveTo>
                    <a:pt x="6" y="0"/>
                  </a:moveTo>
                  <a:cubicBezTo>
                    <a:pt x="4" y="6"/>
                    <a:pt x="0" y="18"/>
                    <a:pt x="0" y="18"/>
                  </a:cubicBezTo>
                  <a:cubicBezTo>
                    <a:pt x="3" y="26"/>
                    <a:pt x="9" y="35"/>
                    <a:pt x="14" y="42"/>
                  </a:cubicBezTo>
                  <a:cubicBezTo>
                    <a:pt x="17" y="58"/>
                    <a:pt x="16" y="69"/>
                    <a:pt x="32" y="72"/>
                  </a:cubicBezTo>
                  <a:cubicBezTo>
                    <a:pt x="44" y="80"/>
                    <a:pt x="40" y="91"/>
                    <a:pt x="36" y="104"/>
                  </a:cubicBezTo>
                  <a:cubicBezTo>
                    <a:pt x="57" y="118"/>
                    <a:pt x="60" y="139"/>
                    <a:pt x="80" y="152"/>
                  </a:cubicBezTo>
                  <a:cubicBezTo>
                    <a:pt x="95" y="148"/>
                    <a:pt x="102" y="135"/>
                    <a:pt x="86" y="124"/>
                  </a:cubicBezTo>
                  <a:cubicBezTo>
                    <a:pt x="72" y="129"/>
                    <a:pt x="78" y="110"/>
                    <a:pt x="74" y="102"/>
                  </a:cubicBezTo>
                  <a:cubicBezTo>
                    <a:pt x="72" y="98"/>
                    <a:pt x="65" y="94"/>
                    <a:pt x="62" y="92"/>
                  </a:cubicBezTo>
                  <a:cubicBezTo>
                    <a:pt x="59" y="82"/>
                    <a:pt x="65" y="65"/>
                    <a:pt x="52" y="74"/>
                  </a:cubicBezTo>
                  <a:cubicBezTo>
                    <a:pt x="46" y="65"/>
                    <a:pt x="47" y="54"/>
                    <a:pt x="42" y="44"/>
                  </a:cubicBezTo>
                  <a:cubicBezTo>
                    <a:pt x="36" y="32"/>
                    <a:pt x="16" y="18"/>
                    <a:pt x="4" y="12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5" name="Freeform 105"/>
            <p:cNvSpPr>
              <a:spLocks/>
            </p:cNvSpPr>
            <p:nvPr/>
          </p:nvSpPr>
          <p:spPr bwMode="invGray">
            <a:xfrm>
              <a:off x="4159" y="2412"/>
              <a:ext cx="55" cy="78"/>
            </a:xfrm>
            <a:custGeom>
              <a:avLst/>
              <a:gdLst>
                <a:gd name="T0" fmla="*/ 11 w 74"/>
                <a:gd name="T1" fmla="*/ 5 h 103"/>
                <a:gd name="T2" fmla="*/ 12 w 74"/>
                <a:gd name="T3" fmla="*/ 8 h 103"/>
                <a:gd name="T4" fmla="*/ 5 w 74"/>
                <a:gd name="T5" fmla="*/ 15 h 103"/>
                <a:gd name="T6" fmla="*/ 5 w 74"/>
                <a:gd name="T7" fmla="*/ 19 h 103"/>
                <a:gd name="T8" fmla="*/ 3 w 74"/>
                <a:gd name="T9" fmla="*/ 17 h 103"/>
                <a:gd name="T10" fmla="*/ 1 w 74"/>
                <a:gd name="T11" fmla="*/ 15 h 103"/>
                <a:gd name="T12" fmla="*/ 0 w 74"/>
                <a:gd name="T13" fmla="*/ 15 h 103"/>
                <a:gd name="T14" fmla="*/ 1 w 74"/>
                <a:gd name="T15" fmla="*/ 11 h 103"/>
                <a:gd name="T16" fmla="*/ 2 w 74"/>
                <a:gd name="T17" fmla="*/ 10 h 103"/>
                <a:gd name="T18" fmla="*/ 1 w 74"/>
                <a:gd name="T19" fmla="*/ 5 h 103"/>
                <a:gd name="T20" fmla="*/ 1 w 74"/>
                <a:gd name="T21" fmla="*/ 3 h 103"/>
                <a:gd name="T22" fmla="*/ 4 w 74"/>
                <a:gd name="T23" fmla="*/ 5 h 103"/>
                <a:gd name="T24" fmla="*/ 6 w 74"/>
                <a:gd name="T25" fmla="*/ 6 h 103"/>
                <a:gd name="T26" fmla="*/ 11 w 74"/>
                <a:gd name="T27" fmla="*/ 5 h 10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4" h="103">
                  <a:moveTo>
                    <a:pt x="64" y="22"/>
                  </a:moveTo>
                  <a:cubicBezTo>
                    <a:pt x="73" y="36"/>
                    <a:pt x="70" y="29"/>
                    <a:pt x="74" y="40"/>
                  </a:cubicBezTo>
                  <a:cubicBezTo>
                    <a:pt x="70" y="77"/>
                    <a:pt x="68" y="81"/>
                    <a:pt x="30" y="84"/>
                  </a:cubicBezTo>
                  <a:cubicBezTo>
                    <a:pt x="33" y="88"/>
                    <a:pt x="39" y="95"/>
                    <a:pt x="32" y="100"/>
                  </a:cubicBezTo>
                  <a:cubicBezTo>
                    <a:pt x="28" y="103"/>
                    <a:pt x="24" y="95"/>
                    <a:pt x="20" y="94"/>
                  </a:cubicBezTo>
                  <a:cubicBezTo>
                    <a:pt x="17" y="84"/>
                    <a:pt x="20" y="89"/>
                    <a:pt x="6" y="84"/>
                  </a:cubicBezTo>
                  <a:cubicBezTo>
                    <a:pt x="4" y="83"/>
                    <a:pt x="0" y="82"/>
                    <a:pt x="0" y="82"/>
                  </a:cubicBezTo>
                  <a:cubicBezTo>
                    <a:pt x="3" y="73"/>
                    <a:pt x="7" y="67"/>
                    <a:pt x="10" y="58"/>
                  </a:cubicBezTo>
                  <a:cubicBezTo>
                    <a:pt x="11" y="56"/>
                    <a:pt x="12" y="52"/>
                    <a:pt x="12" y="52"/>
                  </a:cubicBezTo>
                  <a:cubicBezTo>
                    <a:pt x="10" y="42"/>
                    <a:pt x="8" y="33"/>
                    <a:pt x="2" y="24"/>
                  </a:cubicBezTo>
                  <a:cubicBezTo>
                    <a:pt x="3" y="21"/>
                    <a:pt x="2" y="17"/>
                    <a:pt x="4" y="14"/>
                  </a:cubicBezTo>
                  <a:cubicBezTo>
                    <a:pt x="11" y="0"/>
                    <a:pt x="18" y="19"/>
                    <a:pt x="26" y="22"/>
                  </a:cubicBezTo>
                  <a:cubicBezTo>
                    <a:pt x="31" y="36"/>
                    <a:pt x="26" y="33"/>
                    <a:pt x="36" y="36"/>
                  </a:cubicBezTo>
                  <a:cubicBezTo>
                    <a:pt x="45" y="30"/>
                    <a:pt x="55" y="28"/>
                    <a:pt x="64" y="22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6" name="Freeform 106"/>
            <p:cNvSpPr>
              <a:spLocks/>
            </p:cNvSpPr>
            <p:nvPr/>
          </p:nvSpPr>
          <p:spPr bwMode="invGray">
            <a:xfrm>
              <a:off x="4123" y="2492"/>
              <a:ext cx="109" cy="189"/>
            </a:xfrm>
            <a:custGeom>
              <a:avLst/>
              <a:gdLst>
                <a:gd name="T0" fmla="*/ 14 w 146"/>
                <a:gd name="T1" fmla="*/ 18 h 252"/>
                <a:gd name="T2" fmla="*/ 12 w 146"/>
                <a:gd name="T3" fmla="*/ 20 h 252"/>
                <a:gd name="T4" fmla="*/ 11 w 146"/>
                <a:gd name="T5" fmla="*/ 24 h 252"/>
                <a:gd name="T6" fmla="*/ 4 w 146"/>
                <a:gd name="T7" fmla="*/ 26 h 252"/>
                <a:gd name="T8" fmla="*/ 1 w 146"/>
                <a:gd name="T9" fmla="*/ 30 h 252"/>
                <a:gd name="T10" fmla="*/ 3 w 146"/>
                <a:gd name="T11" fmla="*/ 33 h 252"/>
                <a:gd name="T12" fmla="*/ 1 w 146"/>
                <a:gd name="T13" fmla="*/ 35 h 252"/>
                <a:gd name="T14" fmla="*/ 4 w 146"/>
                <a:gd name="T15" fmla="*/ 45 h 252"/>
                <a:gd name="T16" fmla="*/ 5 w 146"/>
                <a:gd name="T17" fmla="*/ 38 h 252"/>
                <a:gd name="T18" fmla="*/ 4 w 146"/>
                <a:gd name="T19" fmla="*/ 35 h 252"/>
                <a:gd name="T20" fmla="*/ 7 w 146"/>
                <a:gd name="T21" fmla="*/ 32 h 252"/>
                <a:gd name="T22" fmla="*/ 9 w 146"/>
                <a:gd name="T23" fmla="*/ 29 h 252"/>
                <a:gd name="T24" fmla="*/ 12 w 146"/>
                <a:gd name="T25" fmla="*/ 32 h 252"/>
                <a:gd name="T26" fmla="*/ 7 w 146"/>
                <a:gd name="T27" fmla="*/ 34 h 252"/>
                <a:gd name="T28" fmla="*/ 10 w 146"/>
                <a:gd name="T29" fmla="*/ 36 h 252"/>
                <a:gd name="T30" fmla="*/ 12 w 146"/>
                <a:gd name="T31" fmla="*/ 32 h 252"/>
                <a:gd name="T32" fmla="*/ 14 w 146"/>
                <a:gd name="T33" fmla="*/ 33 h 252"/>
                <a:gd name="T34" fmla="*/ 18 w 146"/>
                <a:gd name="T35" fmla="*/ 26 h 252"/>
                <a:gd name="T36" fmla="*/ 19 w 146"/>
                <a:gd name="T37" fmla="*/ 29 h 252"/>
                <a:gd name="T38" fmla="*/ 24 w 146"/>
                <a:gd name="T39" fmla="*/ 26 h 252"/>
                <a:gd name="T40" fmla="*/ 25 w 146"/>
                <a:gd name="T41" fmla="*/ 24 h 252"/>
                <a:gd name="T42" fmla="*/ 25 w 146"/>
                <a:gd name="T43" fmla="*/ 20 h 252"/>
                <a:gd name="T44" fmla="*/ 23 w 146"/>
                <a:gd name="T45" fmla="*/ 18 h 252"/>
                <a:gd name="T46" fmla="*/ 21 w 146"/>
                <a:gd name="T47" fmla="*/ 8 h 252"/>
                <a:gd name="T48" fmla="*/ 16 w 146"/>
                <a:gd name="T49" fmla="*/ 0 h 252"/>
                <a:gd name="T50" fmla="*/ 13 w 146"/>
                <a:gd name="T51" fmla="*/ 2 h 252"/>
                <a:gd name="T52" fmla="*/ 16 w 146"/>
                <a:gd name="T53" fmla="*/ 6 h 252"/>
                <a:gd name="T54" fmla="*/ 16 w 146"/>
                <a:gd name="T55" fmla="*/ 11 h 252"/>
                <a:gd name="T56" fmla="*/ 14 w 146"/>
                <a:gd name="T57" fmla="*/ 18 h 25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46" h="252">
                  <a:moveTo>
                    <a:pt x="82" y="100"/>
                  </a:moveTo>
                  <a:cubicBezTo>
                    <a:pt x="70" y="88"/>
                    <a:pt x="69" y="92"/>
                    <a:pt x="66" y="106"/>
                  </a:cubicBezTo>
                  <a:cubicBezTo>
                    <a:pt x="65" y="115"/>
                    <a:pt x="68" y="124"/>
                    <a:pt x="64" y="132"/>
                  </a:cubicBezTo>
                  <a:cubicBezTo>
                    <a:pt x="63" y="133"/>
                    <a:pt x="28" y="142"/>
                    <a:pt x="22" y="146"/>
                  </a:cubicBezTo>
                  <a:cubicBezTo>
                    <a:pt x="18" y="157"/>
                    <a:pt x="18" y="162"/>
                    <a:pt x="8" y="168"/>
                  </a:cubicBezTo>
                  <a:cubicBezTo>
                    <a:pt x="0" y="180"/>
                    <a:pt x="7" y="180"/>
                    <a:pt x="20" y="182"/>
                  </a:cubicBezTo>
                  <a:cubicBezTo>
                    <a:pt x="17" y="190"/>
                    <a:pt x="15" y="193"/>
                    <a:pt x="8" y="198"/>
                  </a:cubicBezTo>
                  <a:cubicBezTo>
                    <a:pt x="10" y="214"/>
                    <a:pt x="9" y="242"/>
                    <a:pt x="24" y="252"/>
                  </a:cubicBezTo>
                  <a:cubicBezTo>
                    <a:pt x="42" y="246"/>
                    <a:pt x="31" y="227"/>
                    <a:pt x="28" y="214"/>
                  </a:cubicBezTo>
                  <a:cubicBezTo>
                    <a:pt x="26" y="207"/>
                    <a:pt x="22" y="192"/>
                    <a:pt x="22" y="192"/>
                  </a:cubicBezTo>
                  <a:cubicBezTo>
                    <a:pt x="25" y="180"/>
                    <a:pt x="33" y="182"/>
                    <a:pt x="42" y="176"/>
                  </a:cubicBezTo>
                  <a:cubicBezTo>
                    <a:pt x="44" y="169"/>
                    <a:pt x="52" y="158"/>
                    <a:pt x="52" y="158"/>
                  </a:cubicBezTo>
                  <a:cubicBezTo>
                    <a:pt x="58" y="164"/>
                    <a:pt x="63" y="166"/>
                    <a:pt x="66" y="174"/>
                  </a:cubicBezTo>
                  <a:cubicBezTo>
                    <a:pt x="59" y="178"/>
                    <a:pt x="51" y="188"/>
                    <a:pt x="44" y="190"/>
                  </a:cubicBezTo>
                  <a:cubicBezTo>
                    <a:pt x="36" y="202"/>
                    <a:pt x="46" y="202"/>
                    <a:pt x="56" y="200"/>
                  </a:cubicBezTo>
                  <a:cubicBezTo>
                    <a:pt x="60" y="189"/>
                    <a:pt x="59" y="184"/>
                    <a:pt x="68" y="178"/>
                  </a:cubicBezTo>
                  <a:cubicBezTo>
                    <a:pt x="77" y="181"/>
                    <a:pt x="75" y="187"/>
                    <a:pt x="84" y="184"/>
                  </a:cubicBezTo>
                  <a:cubicBezTo>
                    <a:pt x="92" y="171"/>
                    <a:pt x="91" y="157"/>
                    <a:pt x="104" y="148"/>
                  </a:cubicBezTo>
                  <a:cubicBezTo>
                    <a:pt x="108" y="149"/>
                    <a:pt x="110" y="155"/>
                    <a:pt x="114" y="156"/>
                  </a:cubicBezTo>
                  <a:cubicBezTo>
                    <a:pt x="120" y="158"/>
                    <a:pt x="131" y="151"/>
                    <a:pt x="136" y="148"/>
                  </a:cubicBezTo>
                  <a:cubicBezTo>
                    <a:pt x="145" y="134"/>
                    <a:pt x="142" y="141"/>
                    <a:pt x="146" y="130"/>
                  </a:cubicBezTo>
                  <a:cubicBezTo>
                    <a:pt x="146" y="127"/>
                    <a:pt x="145" y="115"/>
                    <a:pt x="142" y="110"/>
                  </a:cubicBezTo>
                  <a:cubicBezTo>
                    <a:pt x="140" y="106"/>
                    <a:pt x="134" y="98"/>
                    <a:pt x="134" y="98"/>
                  </a:cubicBezTo>
                  <a:cubicBezTo>
                    <a:pt x="131" y="78"/>
                    <a:pt x="142" y="53"/>
                    <a:pt x="122" y="40"/>
                  </a:cubicBezTo>
                  <a:cubicBezTo>
                    <a:pt x="112" y="26"/>
                    <a:pt x="109" y="10"/>
                    <a:pt x="94" y="0"/>
                  </a:cubicBezTo>
                  <a:cubicBezTo>
                    <a:pt x="87" y="4"/>
                    <a:pt x="86" y="9"/>
                    <a:pt x="78" y="12"/>
                  </a:cubicBezTo>
                  <a:cubicBezTo>
                    <a:pt x="67" y="29"/>
                    <a:pt x="80" y="31"/>
                    <a:pt x="96" y="34"/>
                  </a:cubicBezTo>
                  <a:cubicBezTo>
                    <a:pt x="103" y="44"/>
                    <a:pt x="100" y="53"/>
                    <a:pt x="96" y="64"/>
                  </a:cubicBezTo>
                  <a:cubicBezTo>
                    <a:pt x="96" y="68"/>
                    <a:pt x="95" y="106"/>
                    <a:pt x="82" y="10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7" name="Freeform 107"/>
            <p:cNvSpPr>
              <a:spLocks/>
            </p:cNvSpPr>
            <p:nvPr/>
          </p:nvSpPr>
          <p:spPr bwMode="invGray">
            <a:xfrm>
              <a:off x="3062" y="1988"/>
              <a:ext cx="52" cy="30"/>
            </a:xfrm>
            <a:custGeom>
              <a:avLst/>
              <a:gdLst>
                <a:gd name="T0" fmla="*/ 10 w 70"/>
                <a:gd name="T1" fmla="*/ 0 h 40"/>
                <a:gd name="T2" fmla="*/ 11 w 70"/>
                <a:gd name="T3" fmla="*/ 4 h 40"/>
                <a:gd name="T4" fmla="*/ 7 w 70"/>
                <a:gd name="T5" fmla="*/ 5 h 40"/>
                <a:gd name="T6" fmla="*/ 5 w 70"/>
                <a:gd name="T7" fmla="*/ 8 h 40"/>
                <a:gd name="T8" fmla="*/ 1 w 70"/>
                <a:gd name="T9" fmla="*/ 8 h 40"/>
                <a:gd name="T10" fmla="*/ 1 w 70"/>
                <a:gd name="T11" fmla="*/ 6 h 40"/>
                <a:gd name="T12" fmla="*/ 5 w 70"/>
                <a:gd name="T13" fmla="*/ 4 h 40"/>
                <a:gd name="T14" fmla="*/ 10 w 70"/>
                <a:gd name="T15" fmla="*/ 0 h 4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0" h="40">
                  <a:moveTo>
                    <a:pt x="59" y="0"/>
                  </a:moveTo>
                  <a:cubicBezTo>
                    <a:pt x="68" y="3"/>
                    <a:pt x="70" y="10"/>
                    <a:pt x="65" y="20"/>
                  </a:cubicBezTo>
                  <a:cubicBezTo>
                    <a:pt x="61" y="27"/>
                    <a:pt x="49" y="23"/>
                    <a:pt x="41" y="24"/>
                  </a:cubicBezTo>
                  <a:cubicBezTo>
                    <a:pt x="36" y="38"/>
                    <a:pt x="41" y="34"/>
                    <a:pt x="31" y="40"/>
                  </a:cubicBezTo>
                  <a:cubicBezTo>
                    <a:pt x="23" y="39"/>
                    <a:pt x="15" y="39"/>
                    <a:pt x="7" y="38"/>
                  </a:cubicBezTo>
                  <a:cubicBezTo>
                    <a:pt x="5" y="38"/>
                    <a:pt x="0" y="38"/>
                    <a:pt x="1" y="36"/>
                  </a:cubicBezTo>
                  <a:cubicBezTo>
                    <a:pt x="7" y="26"/>
                    <a:pt x="23" y="23"/>
                    <a:pt x="33" y="20"/>
                  </a:cubicBezTo>
                  <a:cubicBezTo>
                    <a:pt x="39" y="11"/>
                    <a:pt x="51" y="8"/>
                    <a:pt x="59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8" name="Freeform 108"/>
            <p:cNvSpPr>
              <a:spLocks/>
            </p:cNvSpPr>
            <p:nvPr/>
          </p:nvSpPr>
          <p:spPr bwMode="invGray">
            <a:xfrm>
              <a:off x="2955" y="1997"/>
              <a:ext cx="19" cy="22"/>
            </a:xfrm>
            <a:custGeom>
              <a:avLst/>
              <a:gdLst>
                <a:gd name="T0" fmla="*/ 3 w 26"/>
                <a:gd name="T1" fmla="*/ 0 h 29"/>
                <a:gd name="T2" fmla="*/ 0 w 26"/>
                <a:gd name="T3" fmla="*/ 4 h 29"/>
                <a:gd name="T4" fmla="*/ 3 w 26"/>
                <a:gd name="T5" fmla="*/ 5 h 29"/>
                <a:gd name="T6" fmla="*/ 3 w 26"/>
                <a:gd name="T7" fmla="*/ 0 h 2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" h="29">
                  <a:moveTo>
                    <a:pt x="18" y="0"/>
                  </a:moveTo>
                  <a:cubicBezTo>
                    <a:pt x="9" y="6"/>
                    <a:pt x="4" y="7"/>
                    <a:pt x="0" y="18"/>
                  </a:cubicBezTo>
                  <a:cubicBezTo>
                    <a:pt x="7" y="25"/>
                    <a:pt x="9" y="29"/>
                    <a:pt x="18" y="26"/>
                  </a:cubicBezTo>
                  <a:cubicBezTo>
                    <a:pt x="22" y="14"/>
                    <a:pt x="26" y="12"/>
                    <a:pt x="18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9" name="Freeform 109"/>
            <p:cNvSpPr>
              <a:spLocks/>
            </p:cNvSpPr>
            <p:nvPr/>
          </p:nvSpPr>
          <p:spPr bwMode="invGray">
            <a:xfrm>
              <a:off x="2979" y="1996"/>
              <a:ext cx="37" cy="27"/>
            </a:xfrm>
            <a:custGeom>
              <a:avLst/>
              <a:gdLst>
                <a:gd name="T0" fmla="*/ 3 w 49"/>
                <a:gd name="T1" fmla="*/ 2 h 36"/>
                <a:gd name="T2" fmla="*/ 0 w 49"/>
                <a:gd name="T3" fmla="*/ 4 h 36"/>
                <a:gd name="T4" fmla="*/ 2 w 49"/>
                <a:gd name="T5" fmla="*/ 6 h 36"/>
                <a:gd name="T6" fmla="*/ 4 w 49"/>
                <a:gd name="T7" fmla="*/ 6 h 36"/>
                <a:gd name="T8" fmla="*/ 8 w 49"/>
                <a:gd name="T9" fmla="*/ 5 h 36"/>
                <a:gd name="T10" fmla="*/ 3 w 49"/>
                <a:gd name="T11" fmla="*/ 2 h 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9" h="36">
                  <a:moveTo>
                    <a:pt x="14" y="6"/>
                  </a:moveTo>
                  <a:cubicBezTo>
                    <a:pt x="11" y="14"/>
                    <a:pt x="7" y="13"/>
                    <a:pt x="0" y="18"/>
                  </a:cubicBezTo>
                  <a:cubicBezTo>
                    <a:pt x="1" y="22"/>
                    <a:pt x="2" y="29"/>
                    <a:pt x="6" y="32"/>
                  </a:cubicBezTo>
                  <a:cubicBezTo>
                    <a:pt x="10" y="34"/>
                    <a:pt x="18" y="36"/>
                    <a:pt x="18" y="36"/>
                  </a:cubicBezTo>
                  <a:cubicBezTo>
                    <a:pt x="24" y="27"/>
                    <a:pt x="30" y="28"/>
                    <a:pt x="40" y="26"/>
                  </a:cubicBezTo>
                  <a:cubicBezTo>
                    <a:pt x="49" y="0"/>
                    <a:pt x="26" y="18"/>
                    <a:pt x="14" y="6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0" name="Freeform 110"/>
            <p:cNvSpPr>
              <a:spLocks/>
            </p:cNvSpPr>
            <p:nvPr/>
          </p:nvSpPr>
          <p:spPr bwMode="invGray">
            <a:xfrm>
              <a:off x="3040" y="1987"/>
              <a:ext cx="20" cy="16"/>
            </a:xfrm>
            <a:custGeom>
              <a:avLst/>
              <a:gdLst>
                <a:gd name="T0" fmla="*/ 1 w 27"/>
                <a:gd name="T1" fmla="*/ 0 h 22"/>
                <a:gd name="T2" fmla="*/ 1 w 27"/>
                <a:gd name="T3" fmla="*/ 2 h 22"/>
                <a:gd name="T4" fmla="*/ 3 w 27"/>
                <a:gd name="T5" fmla="*/ 4 h 22"/>
                <a:gd name="T6" fmla="*/ 1 w 27"/>
                <a:gd name="T7" fmla="*/ 0 h 2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7" h="22">
                  <a:moveTo>
                    <a:pt x="11" y="0"/>
                  </a:moveTo>
                  <a:cubicBezTo>
                    <a:pt x="8" y="4"/>
                    <a:pt x="0" y="8"/>
                    <a:pt x="3" y="12"/>
                  </a:cubicBezTo>
                  <a:cubicBezTo>
                    <a:pt x="6" y="17"/>
                    <a:pt x="19" y="22"/>
                    <a:pt x="19" y="22"/>
                  </a:cubicBezTo>
                  <a:cubicBezTo>
                    <a:pt x="27" y="10"/>
                    <a:pt x="15" y="11"/>
                    <a:pt x="11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1" name="Freeform 111"/>
            <p:cNvSpPr>
              <a:spLocks/>
            </p:cNvSpPr>
            <p:nvPr/>
          </p:nvSpPr>
          <p:spPr bwMode="invGray">
            <a:xfrm>
              <a:off x="3022" y="2005"/>
              <a:ext cx="15" cy="13"/>
            </a:xfrm>
            <a:custGeom>
              <a:avLst/>
              <a:gdLst>
                <a:gd name="T0" fmla="*/ 2 w 20"/>
                <a:gd name="T1" fmla="*/ 0 h 18"/>
                <a:gd name="T2" fmla="*/ 2 w 20"/>
                <a:gd name="T3" fmla="*/ 3 h 18"/>
                <a:gd name="T4" fmla="*/ 2 w 20"/>
                <a:gd name="T5" fmla="*/ 0 h 1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" h="18">
                  <a:moveTo>
                    <a:pt x="11" y="0"/>
                  </a:moveTo>
                  <a:cubicBezTo>
                    <a:pt x="1" y="14"/>
                    <a:pt x="0" y="9"/>
                    <a:pt x="9" y="18"/>
                  </a:cubicBezTo>
                  <a:cubicBezTo>
                    <a:pt x="20" y="14"/>
                    <a:pt x="16" y="18"/>
                    <a:pt x="11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2" name="Freeform 112"/>
            <p:cNvSpPr>
              <a:spLocks/>
            </p:cNvSpPr>
            <p:nvPr/>
          </p:nvSpPr>
          <p:spPr bwMode="invGray">
            <a:xfrm>
              <a:off x="4162" y="2021"/>
              <a:ext cx="18" cy="33"/>
            </a:xfrm>
            <a:custGeom>
              <a:avLst/>
              <a:gdLst>
                <a:gd name="T0" fmla="*/ 5 w 24"/>
                <a:gd name="T1" fmla="*/ 0 h 44"/>
                <a:gd name="T2" fmla="*/ 2 w 24"/>
                <a:gd name="T3" fmla="*/ 3 h 44"/>
                <a:gd name="T4" fmla="*/ 0 w 24"/>
                <a:gd name="T5" fmla="*/ 6 h 44"/>
                <a:gd name="T6" fmla="*/ 3 w 24"/>
                <a:gd name="T7" fmla="*/ 8 h 44"/>
                <a:gd name="T8" fmla="*/ 5 w 24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44">
                  <a:moveTo>
                    <a:pt x="24" y="0"/>
                  </a:moveTo>
                  <a:cubicBezTo>
                    <a:pt x="19" y="7"/>
                    <a:pt x="15" y="11"/>
                    <a:pt x="8" y="16"/>
                  </a:cubicBezTo>
                  <a:cubicBezTo>
                    <a:pt x="4" y="21"/>
                    <a:pt x="0" y="34"/>
                    <a:pt x="0" y="34"/>
                  </a:cubicBezTo>
                  <a:cubicBezTo>
                    <a:pt x="3" y="44"/>
                    <a:pt x="7" y="42"/>
                    <a:pt x="16" y="40"/>
                  </a:cubicBezTo>
                  <a:cubicBezTo>
                    <a:pt x="20" y="27"/>
                    <a:pt x="24" y="14"/>
                    <a:pt x="24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3" name="Freeform 113"/>
            <p:cNvSpPr>
              <a:spLocks/>
            </p:cNvSpPr>
            <p:nvPr/>
          </p:nvSpPr>
          <p:spPr bwMode="invGray">
            <a:xfrm>
              <a:off x="3278" y="3473"/>
              <a:ext cx="31" cy="18"/>
            </a:xfrm>
            <a:custGeom>
              <a:avLst/>
              <a:gdLst>
                <a:gd name="T0" fmla="*/ 6 w 41"/>
                <a:gd name="T1" fmla="*/ 0 h 24"/>
                <a:gd name="T2" fmla="*/ 5 w 41"/>
                <a:gd name="T3" fmla="*/ 5 h 24"/>
                <a:gd name="T4" fmla="*/ 6 w 41"/>
                <a:gd name="T5" fmla="*/ 0 h 2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1" h="24">
                  <a:moveTo>
                    <a:pt x="30" y="0"/>
                  </a:moveTo>
                  <a:cubicBezTo>
                    <a:pt x="4" y="4"/>
                    <a:pt x="0" y="17"/>
                    <a:pt x="26" y="24"/>
                  </a:cubicBezTo>
                  <a:cubicBezTo>
                    <a:pt x="41" y="19"/>
                    <a:pt x="38" y="10"/>
                    <a:pt x="30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4" name="Freeform 114"/>
            <p:cNvSpPr>
              <a:spLocks/>
            </p:cNvSpPr>
            <p:nvPr/>
          </p:nvSpPr>
          <p:spPr bwMode="invGray">
            <a:xfrm>
              <a:off x="3318" y="3466"/>
              <a:ext cx="10" cy="15"/>
            </a:xfrm>
            <a:custGeom>
              <a:avLst/>
              <a:gdLst>
                <a:gd name="T0" fmla="*/ 2 w 13"/>
                <a:gd name="T1" fmla="*/ 2 h 20"/>
                <a:gd name="T2" fmla="*/ 1 w 13"/>
                <a:gd name="T3" fmla="*/ 2 h 20"/>
                <a:gd name="T4" fmla="*/ 2 w 13"/>
                <a:gd name="T5" fmla="*/ 4 h 20"/>
                <a:gd name="T6" fmla="*/ 2 w 13"/>
                <a:gd name="T7" fmla="*/ 2 h 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5" name="Freeform 115"/>
            <p:cNvSpPr>
              <a:spLocks/>
            </p:cNvSpPr>
            <p:nvPr/>
          </p:nvSpPr>
          <p:spPr bwMode="invGray">
            <a:xfrm>
              <a:off x="3251" y="3312"/>
              <a:ext cx="9" cy="15"/>
            </a:xfrm>
            <a:custGeom>
              <a:avLst/>
              <a:gdLst>
                <a:gd name="T0" fmla="*/ 1 w 13"/>
                <a:gd name="T1" fmla="*/ 2 h 20"/>
                <a:gd name="T2" fmla="*/ 1 w 13"/>
                <a:gd name="T3" fmla="*/ 2 h 20"/>
                <a:gd name="T4" fmla="*/ 1 w 13"/>
                <a:gd name="T5" fmla="*/ 4 h 20"/>
                <a:gd name="T6" fmla="*/ 1 w 13"/>
                <a:gd name="T7" fmla="*/ 2 h 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6" name="Freeform 116"/>
            <p:cNvSpPr>
              <a:spLocks/>
            </p:cNvSpPr>
            <p:nvPr/>
          </p:nvSpPr>
          <p:spPr bwMode="invGray">
            <a:xfrm>
              <a:off x="3311" y="3239"/>
              <a:ext cx="11" cy="19"/>
            </a:xfrm>
            <a:custGeom>
              <a:avLst/>
              <a:gdLst>
                <a:gd name="T0" fmla="*/ 2 w 14"/>
                <a:gd name="T1" fmla="*/ 0 h 25"/>
                <a:gd name="T2" fmla="*/ 0 w 14"/>
                <a:gd name="T3" fmla="*/ 3 h 25"/>
                <a:gd name="T4" fmla="*/ 3 w 14"/>
                <a:gd name="T5" fmla="*/ 5 h 25"/>
                <a:gd name="T6" fmla="*/ 2 w 14"/>
                <a:gd name="T7" fmla="*/ 0 h 2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7" name="Freeform 117"/>
            <p:cNvSpPr>
              <a:spLocks/>
            </p:cNvSpPr>
            <p:nvPr/>
          </p:nvSpPr>
          <p:spPr bwMode="invGray">
            <a:xfrm>
              <a:off x="3287" y="3238"/>
              <a:ext cx="11" cy="19"/>
            </a:xfrm>
            <a:custGeom>
              <a:avLst/>
              <a:gdLst>
                <a:gd name="T0" fmla="*/ 2 w 14"/>
                <a:gd name="T1" fmla="*/ 0 h 25"/>
                <a:gd name="T2" fmla="*/ 0 w 14"/>
                <a:gd name="T3" fmla="*/ 3 h 25"/>
                <a:gd name="T4" fmla="*/ 3 w 14"/>
                <a:gd name="T5" fmla="*/ 5 h 25"/>
                <a:gd name="T6" fmla="*/ 2 w 14"/>
                <a:gd name="T7" fmla="*/ 0 h 2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8" name="Freeform 118"/>
            <p:cNvSpPr>
              <a:spLocks/>
            </p:cNvSpPr>
            <p:nvPr/>
          </p:nvSpPr>
          <p:spPr bwMode="invGray">
            <a:xfrm>
              <a:off x="3276" y="3260"/>
              <a:ext cx="10" cy="15"/>
            </a:xfrm>
            <a:custGeom>
              <a:avLst/>
              <a:gdLst>
                <a:gd name="T0" fmla="*/ 2 w 13"/>
                <a:gd name="T1" fmla="*/ 2 h 20"/>
                <a:gd name="T2" fmla="*/ 1 w 13"/>
                <a:gd name="T3" fmla="*/ 2 h 20"/>
                <a:gd name="T4" fmla="*/ 2 w 13"/>
                <a:gd name="T5" fmla="*/ 4 h 20"/>
                <a:gd name="T6" fmla="*/ 2 w 13"/>
                <a:gd name="T7" fmla="*/ 2 h 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9" name="Freeform 119"/>
            <p:cNvSpPr>
              <a:spLocks/>
            </p:cNvSpPr>
            <p:nvPr/>
          </p:nvSpPr>
          <p:spPr bwMode="invGray">
            <a:xfrm>
              <a:off x="3251" y="3294"/>
              <a:ext cx="9" cy="15"/>
            </a:xfrm>
            <a:custGeom>
              <a:avLst/>
              <a:gdLst>
                <a:gd name="T0" fmla="*/ 1 w 13"/>
                <a:gd name="T1" fmla="*/ 2 h 20"/>
                <a:gd name="T2" fmla="*/ 1 w 13"/>
                <a:gd name="T3" fmla="*/ 2 h 20"/>
                <a:gd name="T4" fmla="*/ 1 w 13"/>
                <a:gd name="T5" fmla="*/ 4 h 20"/>
                <a:gd name="T6" fmla="*/ 1 w 13"/>
                <a:gd name="T7" fmla="*/ 2 h 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0" name="Freeform 120"/>
            <p:cNvSpPr>
              <a:spLocks/>
            </p:cNvSpPr>
            <p:nvPr/>
          </p:nvSpPr>
          <p:spPr bwMode="invGray">
            <a:xfrm>
              <a:off x="3270" y="3281"/>
              <a:ext cx="10" cy="15"/>
            </a:xfrm>
            <a:custGeom>
              <a:avLst/>
              <a:gdLst>
                <a:gd name="T0" fmla="*/ 2 w 13"/>
                <a:gd name="T1" fmla="*/ 2 h 20"/>
                <a:gd name="T2" fmla="*/ 1 w 13"/>
                <a:gd name="T3" fmla="*/ 2 h 20"/>
                <a:gd name="T4" fmla="*/ 2 w 13"/>
                <a:gd name="T5" fmla="*/ 4 h 20"/>
                <a:gd name="T6" fmla="*/ 2 w 13"/>
                <a:gd name="T7" fmla="*/ 2 h 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1" name="Freeform 121"/>
            <p:cNvSpPr>
              <a:spLocks/>
            </p:cNvSpPr>
            <p:nvPr/>
          </p:nvSpPr>
          <p:spPr bwMode="invGray">
            <a:xfrm>
              <a:off x="2537" y="2293"/>
              <a:ext cx="10" cy="15"/>
            </a:xfrm>
            <a:custGeom>
              <a:avLst/>
              <a:gdLst>
                <a:gd name="T0" fmla="*/ 2 w 13"/>
                <a:gd name="T1" fmla="*/ 2 h 20"/>
                <a:gd name="T2" fmla="*/ 1 w 13"/>
                <a:gd name="T3" fmla="*/ 2 h 20"/>
                <a:gd name="T4" fmla="*/ 2 w 13"/>
                <a:gd name="T5" fmla="*/ 4 h 20"/>
                <a:gd name="T6" fmla="*/ 2 w 13"/>
                <a:gd name="T7" fmla="*/ 2 h 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2" name="Freeform 122"/>
            <p:cNvSpPr>
              <a:spLocks/>
            </p:cNvSpPr>
            <p:nvPr/>
          </p:nvSpPr>
          <p:spPr bwMode="invGray">
            <a:xfrm>
              <a:off x="2476" y="2259"/>
              <a:ext cx="10" cy="15"/>
            </a:xfrm>
            <a:custGeom>
              <a:avLst/>
              <a:gdLst>
                <a:gd name="T0" fmla="*/ 2 w 13"/>
                <a:gd name="T1" fmla="*/ 2 h 20"/>
                <a:gd name="T2" fmla="*/ 1 w 13"/>
                <a:gd name="T3" fmla="*/ 2 h 20"/>
                <a:gd name="T4" fmla="*/ 2 w 13"/>
                <a:gd name="T5" fmla="*/ 4 h 20"/>
                <a:gd name="T6" fmla="*/ 2 w 13"/>
                <a:gd name="T7" fmla="*/ 2 h 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3" name="Freeform 123"/>
            <p:cNvSpPr>
              <a:spLocks/>
            </p:cNvSpPr>
            <p:nvPr/>
          </p:nvSpPr>
          <p:spPr bwMode="invGray">
            <a:xfrm>
              <a:off x="2238" y="2042"/>
              <a:ext cx="2060" cy="1644"/>
            </a:xfrm>
            <a:custGeom>
              <a:avLst/>
              <a:gdLst>
                <a:gd name="T0" fmla="*/ 452 w 2060"/>
                <a:gd name="T1" fmla="*/ 653 h 1644"/>
                <a:gd name="T2" fmla="*/ 333 w 2060"/>
                <a:gd name="T3" fmla="*/ 595 h 1644"/>
                <a:gd name="T4" fmla="*/ 158 w 2060"/>
                <a:gd name="T5" fmla="*/ 645 h 1644"/>
                <a:gd name="T6" fmla="*/ 46 w 2060"/>
                <a:gd name="T7" fmla="*/ 759 h 1644"/>
                <a:gd name="T8" fmla="*/ 12 w 2060"/>
                <a:gd name="T9" fmla="*/ 941 h 1644"/>
                <a:gd name="T10" fmla="*/ 146 w 2060"/>
                <a:gd name="T11" fmla="*/ 1059 h 1644"/>
                <a:gd name="T12" fmla="*/ 308 w 2060"/>
                <a:gd name="T13" fmla="*/ 1041 h 1644"/>
                <a:gd name="T14" fmla="*/ 396 w 2060"/>
                <a:gd name="T15" fmla="*/ 1138 h 1644"/>
                <a:gd name="T16" fmla="*/ 452 w 2060"/>
                <a:gd name="T17" fmla="*/ 1447 h 1644"/>
                <a:gd name="T18" fmla="*/ 497 w 2060"/>
                <a:gd name="T19" fmla="*/ 1628 h 1644"/>
                <a:gd name="T20" fmla="*/ 704 w 2060"/>
                <a:gd name="T21" fmla="*/ 1574 h 1644"/>
                <a:gd name="T22" fmla="*/ 817 w 2060"/>
                <a:gd name="T23" fmla="*/ 1380 h 1644"/>
                <a:gd name="T24" fmla="*/ 885 w 2060"/>
                <a:gd name="T25" fmla="*/ 1153 h 1644"/>
                <a:gd name="T26" fmla="*/ 998 w 2060"/>
                <a:gd name="T27" fmla="*/ 999 h 1644"/>
                <a:gd name="T28" fmla="*/ 796 w 2060"/>
                <a:gd name="T29" fmla="*/ 856 h 1644"/>
                <a:gd name="T30" fmla="*/ 817 w 2060"/>
                <a:gd name="T31" fmla="*/ 819 h 1644"/>
                <a:gd name="T32" fmla="*/ 1003 w 2060"/>
                <a:gd name="T33" fmla="*/ 916 h 1644"/>
                <a:gd name="T34" fmla="*/ 1098 w 2060"/>
                <a:gd name="T35" fmla="*/ 792 h 1644"/>
                <a:gd name="T36" fmla="*/ 1046 w 2060"/>
                <a:gd name="T37" fmla="*/ 763 h 1644"/>
                <a:gd name="T38" fmla="*/ 929 w 2060"/>
                <a:gd name="T39" fmla="*/ 716 h 1644"/>
                <a:gd name="T40" fmla="*/ 1141 w 2060"/>
                <a:gd name="T41" fmla="*/ 761 h 1644"/>
                <a:gd name="T42" fmla="*/ 1296 w 2060"/>
                <a:gd name="T43" fmla="*/ 852 h 1644"/>
                <a:gd name="T44" fmla="*/ 1373 w 2060"/>
                <a:gd name="T45" fmla="*/ 1033 h 1644"/>
                <a:gd name="T46" fmla="*/ 1608 w 2060"/>
                <a:gd name="T47" fmla="*/ 847 h 1644"/>
                <a:gd name="T48" fmla="*/ 1704 w 2060"/>
                <a:gd name="T49" fmla="*/ 1030 h 1644"/>
                <a:gd name="T50" fmla="*/ 1707 w 2060"/>
                <a:gd name="T51" fmla="*/ 874 h 1644"/>
                <a:gd name="T52" fmla="*/ 1759 w 2060"/>
                <a:gd name="T53" fmla="*/ 800 h 1644"/>
                <a:gd name="T54" fmla="*/ 1783 w 2060"/>
                <a:gd name="T55" fmla="*/ 544 h 1644"/>
                <a:gd name="T56" fmla="*/ 1824 w 2060"/>
                <a:gd name="T57" fmla="*/ 528 h 1644"/>
                <a:gd name="T58" fmla="*/ 1844 w 2060"/>
                <a:gd name="T59" fmla="*/ 427 h 1644"/>
                <a:gd name="T60" fmla="*/ 1805 w 2060"/>
                <a:gd name="T61" fmla="*/ 226 h 1644"/>
                <a:gd name="T62" fmla="*/ 1899 w 2060"/>
                <a:gd name="T63" fmla="*/ 108 h 1644"/>
                <a:gd name="T64" fmla="*/ 1947 w 2060"/>
                <a:gd name="T65" fmla="*/ 209 h 1644"/>
                <a:gd name="T66" fmla="*/ 1943 w 2060"/>
                <a:gd name="T67" fmla="*/ 123 h 1644"/>
                <a:gd name="T68" fmla="*/ 1975 w 2060"/>
                <a:gd name="T69" fmla="*/ 51 h 1644"/>
                <a:gd name="T70" fmla="*/ 2038 w 2060"/>
                <a:gd name="T71" fmla="*/ 0 h 1644"/>
                <a:gd name="T72" fmla="*/ 1820 w 2060"/>
                <a:gd name="T73" fmla="*/ 63 h 1644"/>
                <a:gd name="T74" fmla="*/ 1583 w 2060"/>
                <a:gd name="T75" fmla="*/ 83 h 1644"/>
                <a:gd name="T76" fmla="*/ 1349 w 2060"/>
                <a:gd name="T77" fmla="*/ 30 h 1644"/>
                <a:gd name="T78" fmla="*/ 1132 w 2060"/>
                <a:gd name="T79" fmla="*/ 65 h 1644"/>
                <a:gd name="T80" fmla="*/ 1040 w 2060"/>
                <a:gd name="T81" fmla="*/ 170 h 1644"/>
                <a:gd name="T82" fmla="*/ 926 w 2060"/>
                <a:gd name="T83" fmla="*/ 137 h 1644"/>
                <a:gd name="T84" fmla="*/ 758 w 2060"/>
                <a:gd name="T85" fmla="*/ 183 h 1644"/>
                <a:gd name="T86" fmla="*/ 667 w 2060"/>
                <a:gd name="T87" fmla="*/ 140 h 1644"/>
                <a:gd name="T88" fmla="*/ 364 w 2060"/>
                <a:gd name="T89" fmla="*/ 248 h 1644"/>
                <a:gd name="T90" fmla="*/ 535 w 2060"/>
                <a:gd name="T91" fmla="*/ 213 h 1644"/>
                <a:gd name="T92" fmla="*/ 638 w 2060"/>
                <a:gd name="T93" fmla="*/ 276 h 1644"/>
                <a:gd name="T94" fmla="*/ 443 w 2060"/>
                <a:gd name="T95" fmla="*/ 357 h 1644"/>
                <a:gd name="T96" fmla="*/ 275 w 2060"/>
                <a:gd name="T97" fmla="*/ 416 h 1644"/>
                <a:gd name="T98" fmla="*/ 167 w 2060"/>
                <a:gd name="T99" fmla="*/ 537 h 1644"/>
                <a:gd name="T100" fmla="*/ 283 w 2060"/>
                <a:gd name="T101" fmla="*/ 552 h 1644"/>
                <a:gd name="T102" fmla="*/ 381 w 2060"/>
                <a:gd name="T103" fmla="*/ 573 h 1644"/>
                <a:gd name="T104" fmla="*/ 493 w 2060"/>
                <a:gd name="T105" fmla="*/ 590 h 1644"/>
                <a:gd name="T106" fmla="*/ 487 w 2060"/>
                <a:gd name="T107" fmla="*/ 512 h 1644"/>
                <a:gd name="T108" fmla="*/ 592 w 2060"/>
                <a:gd name="T109" fmla="*/ 548 h 1644"/>
                <a:gd name="T110" fmla="*/ 686 w 2060"/>
                <a:gd name="T111" fmla="*/ 470 h 1644"/>
                <a:gd name="T112" fmla="*/ 772 w 2060"/>
                <a:gd name="T113" fmla="*/ 480 h 1644"/>
                <a:gd name="T114" fmla="*/ 639 w 2060"/>
                <a:gd name="T115" fmla="*/ 598 h 164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060" h="1644">
                  <a:moveTo>
                    <a:pt x="697" y="677"/>
                  </a:moveTo>
                  <a:cubicBezTo>
                    <a:pt x="659" y="675"/>
                    <a:pt x="652" y="669"/>
                    <a:pt x="618" y="667"/>
                  </a:cubicBezTo>
                  <a:cubicBezTo>
                    <a:pt x="607" y="666"/>
                    <a:pt x="594" y="661"/>
                    <a:pt x="582" y="658"/>
                  </a:cubicBezTo>
                  <a:cubicBezTo>
                    <a:pt x="577" y="655"/>
                    <a:pt x="568" y="650"/>
                    <a:pt x="568" y="650"/>
                  </a:cubicBezTo>
                  <a:cubicBezTo>
                    <a:pt x="551" y="652"/>
                    <a:pt x="557" y="655"/>
                    <a:pt x="546" y="658"/>
                  </a:cubicBezTo>
                  <a:cubicBezTo>
                    <a:pt x="540" y="667"/>
                    <a:pt x="542" y="669"/>
                    <a:pt x="546" y="677"/>
                  </a:cubicBezTo>
                  <a:cubicBezTo>
                    <a:pt x="548" y="680"/>
                    <a:pt x="550" y="686"/>
                    <a:pt x="550" y="686"/>
                  </a:cubicBezTo>
                  <a:cubicBezTo>
                    <a:pt x="526" y="694"/>
                    <a:pt x="506" y="678"/>
                    <a:pt x="488" y="670"/>
                  </a:cubicBezTo>
                  <a:cubicBezTo>
                    <a:pt x="481" y="653"/>
                    <a:pt x="472" y="655"/>
                    <a:pt x="452" y="653"/>
                  </a:cubicBezTo>
                  <a:cubicBezTo>
                    <a:pt x="446" y="648"/>
                    <a:pt x="444" y="648"/>
                    <a:pt x="437" y="650"/>
                  </a:cubicBezTo>
                  <a:cubicBezTo>
                    <a:pt x="427" y="647"/>
                    <a:pt x="433" y="648"/>
                    <a:pt x="423" y="642"/>
                  </a:cubicBezTo>
                  <a:cubicBezTo>
                    <a:pt x="421" y="641"/>
                    <a:pt x="418" y="639"/>
                    <a:pt x="418" y="639"/>
                  </a:cubicBezTo>
                  <a:cubicBezTo>
                    <a:pt x="416" y="638"/>
                    <a:pt x="413" y="633"/>
                    <a:pt x="413" y="630"/>
                  </a:cubicBezTo>
                  <a:cubicBezTo>
                    <a:pt x="415" y="625"/>
                    <a:pt x="418" y="616"/>
                    <a:pt x="418" y="616"/>
                  </a:cubicBezTo>
                  <a:cubicBezTo>
                    <a:pt x="416" y="592"/>
                    <a:pt x="421" y="588"/>
                    <a:pt x="398" y="591"/>
                  </a:cubicBezTo>
                  <a:cubicBezTo>
                    <a:pt x="390" y="598"/>
                    <a:pt x="390" y="595"/>
                    <a:pt x="381" y="592"/>
                  </a:cubicBezTo>
                  <a:cubicBezTo>
                    <a:pt x="370" y="592"/>
                    <a:pt x="361" y="595"/>
                    <a:pt x="348" y="597"/>
                  </a:cubicBezTo>
                  <a:cubicBezTo>
                    <a:pt x="344" y="595"/>
                    <a:pt x="337" y="597"/>
                    <a:pt x="333" y="595"/>
                  </a:cubicBezTo>
                  <a:cubicBezTo>
                    <a:pt x="331" y="594"/>
                    <a:pt x="330" y="592"/>
                    <a:pt x="328" y="592"/>
                  </a:cubicBezTo>
                  <a:cubicBezTo>
                    <a:pt x="314" y="591"/>
                    <a:pt x="296" y="597"/>
                    <a:pt x="283" y="602"/>
                  </a:cubicBezTo>
                  <a:cubicBezTo>
                    <a:pt x="276" y="603"/>
                    <a:pt x="268" y="606"/>
                    <a:pt x="260" y="608"/>
                  </a:cubicBezTo>
                  <a:cubicBezTo>
                    <a:pt x="255" y="609"/>
                    <a:pt x="246" y="613"/>
                    <a:pt x="246" y="613"/>
                  </a:cubicBezTo>
                  <a:cubicBezTo>
                    <a:pt x="228" y="611"/>
                    <a:pt x="209" y="609"/>
                    <a:pt x="189" y="611"/>
                  </a:cubicBezTo>
                  <a:cubicBezTo>
                    <a:pt x="184" y="613"/>
                    <a:pt x="180" y="614"/>
                    <a:pt x="175" y="617"/>
                  </a:cubicBezTo>
                  <a:cubicBezTo>
                    <a:pt x="173" y="619"/>
                    <a:pt x="173" y="620"/>
                    <a:pt x="173" y="622"/>
                  </a:cubicBezTo>
                  <a:cubicBezTo>
                    <a:pt x="172" y="623"/>
                    <a:pt x="169" y="623"/>
                    <a:pt x="169" y="625"/>
                  </a:cubicBezTo>
                  <a:cubicBezTo>
                    <a:pt x="163" y="634"/>
                    <a:pt x="167" y="641"/>
                    <a:pt x="158" y="645"/>
                  </a:cubicBezTo>
                  <a:cubicBezTo>
                    <a:pt x="153" y="648"/>
                    <a:pt x="149" y="652"/>
                    <a:pt x="144" y="655"/>
                  </a:cubicBezTo>
                  <a:cubicBezTo>
                    <a:pt x="141" y="656"/>
                    <a:pt x="135" y="659"/>
                    <a:pt x="135" y="659"/>
                  </a:cubicBezTo>
                  <a:cubicBezTo>
                    <a:pt x="133" y="664"/>
                    <a:pt x="130" y="666"/>
                    <a:pt x="130" y="669"/>
                  </a:cubicBezTo>
                  <a:cubicBezTo>
                    <a:pt x="128" y="677"/>
                    <a:pt x="132" y="691"/>
                    <a:pt x="124" y="698"/>
                  </a:cubicBezTo>
                  <a:cubicBezTo>
                    <a:pt x="118" y="703"/>
                    <a:pt x="108" y="709"/>
                    <a:pt x="101" y="711"/>
                  </a:cubicBezTo>
                  <a:cubicBezTo>
                    <a:pt x="101" y="711"/>
                    <a:pt x="90" y="716"/>
                    <a:pt x="87" y="716"/>
                  </a:cubicBezTo>
                  <a:cubicBezTo>
                    <a:pt x="85" y="717"/>
                    <a:pt x="82" y="717"/>
                    <a:pt x="82" y="717"/>
                  </a:cubicBezTo>
                  <a:cubicBezTo>
                    <a:pt x="76" y="725"/>
                    <a:pt x="68" y="733"/>
                    <a:pt x="60" y="738"/>
                  </a:cubicBezTo>
                  <a:cubicBezTo>
                    <a:pt x="56" y="745"/>
                    <a:pt x="53" y="755"/>
                    <a:pt x="46" y="759"/>
                  </a:cubicBezTo>
                  <a:cubicBezTo>
                    <a:pt x="43" y="764"/>
                    <a:pt x="37" y="767"/>
                    <a:pt x="31" y="773"/>
                  </a:cubicBezTo>
                  <a:cubicBezTo>
                    <a:pt x="26" y="780"/>
                    <a:pt x="25" y="789"/>
                    <a:pt x="23" y="797"/>
                  </a:cubicBezTo>
                  <a:cubicBezTo>
                    <a:pt x="20" y="803"/>
                    <a:pt x="19" y="809"/>
                    <a:pt x="17" y="816"/>
                  </a:cubicBezTo>
                  <a:cubicBezTo>
                    <a:pt x="15" y="817"/>
                    <a:pt x="14" y="824"/>
                    <a:pt x="14" y="824"/>
                  </a:cubicBezTo>
                  <a:cubicBezTo>
                    <a:pt x="15" y="831"/>
                    <a:pt x="26" y="842"/>
                    <a:pt x="26" y="842"/>
                  </a:cubicBezTo>
                  <a:cubicBezTo>
                    <a:pt x="26" y="847"/>
                    <a:pt x="17" y="855"/>
                    <a:pt x="17" y="855"/>
                  </a:cubicBezTo>
                  <a:cubicBezTo>
                    <a:pt x="14" y="863"/>
                    <a:pt x="17" y="867"/>
                    <a:pt x="25" y="870"/>
                  </a:cubicBezTo>
                  <a:cubicBezTo>
                    <a:pt x="28" y="884"/>
                    <a:pt x="17" y="902"/>
                    <a:pt x="6" y="909"/>
                  </a:cubicBezTo>
                  <a:cubicBezTo>
                    <a:pt x="0" y="927"/>
                    <a:pt x="5" y="927"/>
                    <a:pt x="12" y="941"/>
                  </a:cubicBezTo>
                  <a:cubicBezTo>
                    <a:pt x="23" y="963"/>
                    <a:pt x="29" y="969"/>
                    <a:pt x="53" y="977"/>
                  </a:cubicBezTo>
                  <a:cubicBezTo>
                    <a:pt x="60" y="986"/>
                    <a:pt x="56" y="983"/>
                    <a:pt x="63" y="989"/>
                  </a:cubicBezTo>
                  <a:cubicBezTo>
                    <a:pt x="62" y="994"/>
                    <a:pt x="59" y="997"/>
                    <a:pt x="59" y="1002"/>
                  </a:cubicBezTo>
                  <a:cubicBezTo>
                    <a:pt x="57" y="1009"/>
                    <a:pt x="70" y="1020"/>
                    <a:pt x="74" y="1027"/>
                  </a:cubicBezTo>
                  <a:cubicBezTo>
                    <a:pt x="77" y="1031"/>
                    <a:pt x="91" y="1036"/>
                    <a:pt x="91" y="1036"/>
                  </a:cubicBezTo>
                  <a:cubicBezTo>
                    <a:pt x="94" y="1036"/>
                    <a:pt x="96" y="1036"/>
                    <a:pt x="98" y="1034"/>
                  </a:cubicBezTo>
                  <a:cubicBezTo>
                    <a:pt x="99" y="1034"/>
                    <a:pt x="98" y="1031"/>
                    <a:pt x="99" y="1030"/>
                  </a:cubicBezTo>
                  <a:cubicBezTo>
                    <a:pt x="101" y="1030"/>
                    <a:pt x="107" y="1038"/>
                    <a:pt x="108" y="1038"/>
                  </a:cubicBezTo>
                  <a:cubicBezTo>
                    <a:pt x="119" y="1047"/>
                    <a:pt x="133" y="1055"/>
                    <a:pt x="146" y="1059"/>
                  </a:cubicBezTo>
                  <a:cubicBezTo>
                    <a:pt x="149" y="1067"/>
                    <a:pt x="152" y="1066"/>
                    <a:pt x="159" y="1064"/>
                  </a:cubicBezTo>
                  <a:cubicBezTo>
                    <a:pt x="163" y="1061"/>
                    <a:pt x="166" y="1059"/>
                    <a:pt x="169" y="1058"/>
                  </a:cubicBezTo>
                  <a:cubicBezTo>
                    <a:pt x="172" y="1056"/>
                    <a:pt x="178" y="1055"/>
                    <a:pt x="178" y="1055"/>
                  </a:cubicBezTo>
                  <a:cubicBezTo>
                    <a:pt x="192" y="1059"/>
                    <a:pt x="209" y="1061"/>
                    <a:pt x="224" y="1063"/>
                  </a:cubicBezTo>
                  <a:cubicBezTo>
                    <a:pt x="231" y="1067"/>
                    <a:pt x="229" y="1070"/>
                    <a:pt x="238" y="1069"/>
                  </a:cubicBezTo>
                  <a:cubicBezTo>
                    <a:pt x="238" y="1063"/>
                    <a:pt x="238" y="1056"/>
                    <a:pt x="238" y="1050"/>
                  </a:cubicBezTo>
                  <a:cubicBezTo>
                    <a:pt x="241" y="1041"/>
                    <a:pt x="257" y="1059"/>
                    <a:pt x="260" y="1061"/>
                  </a:cubicBezTo>
                  <a:cubicBezTo>
                    <a:pt x="266" y="1050"/>
                    <a:pt x="279" y="1052"/>
                    <a:pt x="291" y="1050"/>
                  </a:cubicBezTo>
                  <a:cubicBezTo>
                    <a:pt x="297" y="1049"/>
                    <a:pt x="302" y="1044"/>
                    <a:pt x="308" y="1041"/>
                  </a:cubicBezTo>
                  <a:cubicBezTo>
                    <a:pt x="319" y="1042"/>
                    <a:pt x="330" y="1045"/>
                    <a:pt x="341" y="1049"/>
                  </a:cubicBezTo>
                  <a:cubicBezTo>
                    <a:pt x="342" y="1050"/>
                    <a:pt x="344" y="1055"/>
                    <a:pt x="344" y="1058"/>
                  </a:cubicBezTo>
                  <a:cubicBezTo>
                    <a:pt x="344" y="1061"/>
                    <a:pt x="342" y="1067"/>
                    <a:pt x="342" y="1067"/>
                  </a:cubicBezTo>
                  <a:cubicBezTo>
                    <a:pt x="347" y="1070"/>
                    <a:pt x="355" y="1072"/>
                    <a:pt x="361" y="1075"/>
                  </a:cubicBezTo>
                  <a:cubicBezTo>
                    <a:pt x="362" y="1075"/>
                    <a:pt x="365" y="1077"/>
                    <a:pt x="365" y="1077"/>
                  </a:cubicBezTo>
                  <a:cubicBezTo>
                    <a:pt x="375" y="1074"/>
                    <a:pt x="384" y="1074"/>
                    <a:pt x="393" y="1080"/>
                  </a:cubicBezTo>
                  <a:cubicBezTo>
                    <a:pt x="396" y="1083"/>
                    <a:pt x="398" y="1088"/>
                    <a:pt x="401" y="1092"/>
                  </a:cubicBezTo>
                  <a:cubicBezTo>
                    <a:pt x="404" y="1095"/>
                    <a:pt x="407" y="1102"/>
                    <a:pt x="407" y="1102"/>
                  </a:cubicBezTo>
                  <a:cubicBezTo>
                    <a:pt x="404" y="1114"/>
                    <a:pt x="399" y="1127"/>
                    <a:pt x="396" y="1138"/>
                  </a:cubicBezTo>
                  <a:cubicBezTo>
                    <a:pt x="393" y="1147"/>
                    <a:pt x="395" y="1141"/>
                    <a:pt x="389" y="1152"/>
                  </a:cubicBezTo>
                  <a:cubicBezTo>
                    <a:pt x="387" y="1153"/>
                    <a:pt x="385" y="1156"/>
                    <a:pt x="385" y="1156"/>
                  </a:cubicBezTo>
                  <a:cubicBezTo>
                    <a:pt x="389" y="1185"/>
                    <a:pt x="396" y="1180"/>
                    <a:pt x="410" y="1197"/>
                  </a:cubicBezTo>
                  <a:cubicBezTo>
                    <a:pt x="427" y="1219"/>
                    <a:pt x="440" y="1239"/>
                    <a:pt x="447" y="1266"/>
                  </a:cubicBezTo>
                  <a:cubicBezTo>
                    <a:pt x="446" y="1280"/>
                    <a:pt x="452" y="1314"/>
                    <a:pt x="435" y="1325"/>
                  </a:cubicBezTo>
                  <a:cubicBezTo>
                    <a:pt x="427" y="1347"/>
                    <a:pt x="433" y="1325"/>
                    <a:pt x="430" y="1367"/>
                  </a:cubicBezTo>
                  <a:cubicBezTo>
                    <a:pt x="429" y="1377"/>
                    <a:pt x="421" y="1381"/>
                    <a:pt x="418" y="1391"/>
                  </a:cubicBezTo>
                  <a:cubicBezTo>
                    <a:pt x="421" y="1413"/>
                    <a:pt x="430" y="1422"/>
                    <a:pt x="446" y="1438"/>
                  </a:cubicBezTo>
                  <a:cubicBezTo>
                    <a:pt x="449" y="1441"/>
                    <a:pt x="450" y="1442"/>
                    <a:pt x="452" y="1447"/>
                  </a:cubicBezTo>
                  <a:cubicBezTo>
                    <a:pt x="454" y="1450"/>
                    <a:pt x="455" y="1456"/>
                    <a:pt x="455" y="1456"/>
                  </a:cubicBezTo>
                  <a:cubicBezTo>
                    <a:pt x="457" y="1475"/>
                    <a:pt x="458" y="1488"/>
                    <a:pt x="460" y="1505"/>
                  </a:cubicBezTo>
                  <a:cubicBezTo>
                    <a:pt x="461" y="1514"/>
                    <a:pt x="461" y="1511"/>
                    <a:pt x="464" y="1522"/>
                  </a:cubicBezTo>
                  <a:cubicBezTo>
                    <a:pt x="466" y="1524"/>
                    <a:pt x="466" y="1527"/>
                    <a:pt x="466" y="1527"/>
                  </a:cubicBezTo>
                  <a:cubicBezTo>
                    <a:pt x="468" y="1542"/>
                    <a:pt x="469" y="1552"/>
                    <a:pt x="481" y="1561"/>
                  </a:cubicBezTo>
                  <a:cubicBezTo>
                    <a:pt x="485" y="1566"/>
                    <a:pt x="488" y="1569"/>
                    <a:pt x="494" y="1572"/>
                  </a:cubicBezTo>
                  <a:cubicBezTo>
                    <a:pt x="497" y="1585"/>
                    <a:pt x="503" y="1597"/>
                    <a:pt x="506" y="1610"/>
                  </a:cubicBezTo>
                  <a:cubicBezTo>
                    <a:pt x="506" y="1614"/>
                    <a:pt x="508" y="1619"/>
                    <a:pt x="505" y="1622"/>
                  </a:cubicBezTo>
                  <a:cubicBezTo>
                    <a:pt x="503" y="1625"/>
                    <a:pt x="497" y="1628"/>
                    <a:pt x="497" y="1628"/>
                  </a:cubicBezTo>
                  <a:cubicBezTo>
                    <a:pt x="488" y="1642"/>
                    <a:pt x="509" y="1644"/>
                    <a:pt x="517" y="1644"/>
                  </a:cubicBezTo>
                  <a:cubicBezTo>
                    <a:pt x="539" y="1639"/>
                    <a:pt x="557" y="1635"/>
                    <a:pt x="579" y="1633"/>
                  </a:cubicBezTo>
                  <a:cubicBezTo>
                    <a:pt x="598" y="1630"/>
                    <a:pt x="613" y="1627"/>
                    <a:pt x="632" y="1624"/>
                  </a:cubicBezTo>
                  <a:cubicBezTo>
                    <a:pt x="635" y="1624"/>
                    <a:pt x="638" y="1622"/>
                    <a:pt x="641" y="1621"/>
                  </a:cubicBezTo>
                  <a:cubicBezTo>
                    <a:pt x="642" y="1621"/>
                    <a:pt x="644" y="1619"/>
                    <a:pt x="646" y="1617"/>
                  </a:cubicBezTo>
                  <a:cubicBezTo>
                    <a:pt x="649" y="1617"/>
                    <a:pt x="655" y="1616"/>
                    <a:pt x="655" y="1616"/>
                  </a:cubicBezTo>
                  <a:cubicBezTo>
                    <a:pt x="659" y="1610"/>
                    <a:pt x="664" y="1603"/>
                    <a:pt x="670" y="1600"/>
                  </a:cubicBezTo>
                  <a:cubicBezTo>
                    <a:pt x="675" y="1594"/>
                    <a:pt x="678" y="1591"/>
                    <a:pt x="683" y="1588"/>
                  </a:cubicBezTo>
                  <a:cubicBezTo>
                    <a:pt x="687" y="1581"/>
                    <a:pt x="697" y="1577"/>
                    <a:pt x="704" y="1574"/>
                  </a:cubicBezTo>
                  <a:cubicBezTo>
                    <a:pt x="715" y="1563"/>
                    <a:pt x="726" y="1550"/>
                    <a:pt x="731" y="1535"/>
                  </a:cubicBezTo>
                  <a:cubicBezTo>
                    <a:pt x="731" y="1531"/>
                    <a:pt x="729" y="1528"/>
                    <a:pt x="729" y="1525"/>
                  </a:cubicBezTo>
                  <a:cubicBezTo>
                    <a:pt x="729" y="1494"/>
                    <a:pt x="737" y="1505"/>
                    <a:pt x="754" y="1494"/>
                  </a:cubicBezTo>
                  <a:cubicBezTo>
                    <a:pt x="759" y="1488"/>
                    <a:pt x="762" y="1483"/>
                    <a:pt x="765" y="1475"/>
                  </a:cubicBezTo>
                  <a:cubicBezTo>
                    <a:pt x="763" y="1458"/>
                    <a:pt x="765" y="1439"/>
                    <a:pt x="755" y="1424"/>
                  </a:cubicBezTo>
                  <a:cubicBezTo>
                    <a:pt x="759" y="1413"/>
                    <a:pt x="771" y="1419"/>
                    <a:pt x="779" y="1422"/>
                  </a:cubicBezTo>
                  <a:cubicBezTo>
                    <a:pt x="782" y="1427"/>
                    <a:pt x="782" y="1435"/>
                    <a:pt x="785" y="1427"/>
                  </a:cubicBezTo>
                  <a:cubicBezTo>
                    <a:pt x="786" y="1416"/>
                    <a:pt x="786" y="1405"/>
                    <a:pt x="786" y="1396"/>
                  </a:cubicBezTo>
                  <a:cubicBezTo>
                    <a:pt x="788" y="1386"/>
                    <a:pt x="810" y="1385"/>
                    <a:pt x="817" y="1380"/>
                  </a:cubicBezTo>
                  <a:cubicBezTo>
                    <a:pt x="820" y="1374"/>
                    <a:pt x="831" y="1367"/>
                    <a:pt x="837" y="1363"/>
                  </a:cubicBezTo>
                  <a:cubicBezTo>
                    <a:pt x="841" y="1361"/>
                    <a:pt x="847" y="1356"/>
                    <a:pt x="847" y="1356"/>
                  </a:cubicBezTo>
                  <a:cubicBezTo>
                    <a:pt x="855" y="1345"/>
                    <a:pt x="845" y="1333"/>
                    <a:pt x="844" y="1320"/>
                  </a:cubicBezTo>
                  <a:cubicBezTo>
                    <a:pt x="845" y="1310"/>
                    <a:pt x="847" y="1308"/>
                    <a:pt x="850" y="1299"/>
                  </a:cubicBezTo>
                  <a:cubicBezTo>
                    <a:pt x="847" y="1288"/>
                    <a:pt x="842" y="1288"/>
                    <a:pt x="834" y="1280"/>
                  </a:cubicBezTo>
                  <a:cubicBezTo>
                    <a:pt x="833" y="1275"/>
                    <a:pt x="830" y="1266"/>
                    <a:pt x="830" y="1266"/>
                  </a:cubicBezTo>
                  <a:cubicBezTo>
                    <a:pt x="831" y="1250"/>
                    <a:pt x="831" y="1236"/>
                    <a:pt x="831" y="1220"/>
                  </a:cubicBezTo>
                  <a:cubicBezTo>
                    <a:pt x="833" y="1192"/>
                    <a:pt x="861" y="1183"/>
                    <a:pt x="876" y="1166"/>
                  </a:cubicBezTo>
                  <a:cubicBezTo>
                    <a:pt x="879" y="1160"/>
                    <a:pt x="884" y="1160"/>
                    <a:pt x="885" y="1153"/>
                  </a:cubicBezTo>
                  <a:cubicBezTo>
                    <a:pt x="890" y="1144"/>
                    <a:pt x="889" y="1142"/>
                    <a:pt x="895" y="1136"/>
                  </a:cubicBezTo>
                  <a:cubicBezTo>
                    <a:pt x="898" y="1127"/>
                    <a:pt x="906" y="1114"/>
                    <a:pt x="915" y="1111"/>
                  </a:cubicBezTo>
                  <a:cubicBezTo>
                    <a:pt x="920" y="1105"/>
                    <a:pt x="924" y="1099"/>
                    <a:pt x="930" y="1094"/>
                  </a:cubicBezTo>
                  <a:cubicBezTo>
                    <a:pt x="935" y="1089"/>
                    <a:pt x="938" y="1089"/>
                    <a:pt x="943" y="1084"/>
                  </a:cubicBezTo>
                  <a:cubicBezTo>
                    <a:pt x="947" y="1080"/>
                    <a:pt x="949" y="1078"/>
                    <a:pt x="955" y="1077"/>
                  </a:cubicBezTo>
                  <a:cubicBezTo>
                    <a:pt x="961" y="1066"/>
                    <a:pt x="958" y="1069"/>
                    <a:pt x="966" y="1064"/>
                  </a:cubicBezTo>
                  <a:cubicBezTo>
                    <a:pt x="972" y="1055"/>
                    <a:pt x="978" y="1045"/>
                    <a:pt x="983" y="1036"/>
                  </a:cubicBezTo>
                  <a:cubicBezTo>
                    <a:pt x="988" y="1030"/>
                    <a:pt x="989" y="1019"/>
                    <a:pt x="991" y="1013"/>
                  </a:cubicBezTo>
                  <a:cubicBezTo>
                    <a:pt x="994" y="1003"/>
                    <a:pt x="992" y="1009"/>
                    <a:pt x="998" y="999"/>
                  </a:cubicBezTo>
                  <a:cubicBezTo>
                    <a:pt x="1003" y="992"/>
                    <a:pt x="1003" y="984"/>
                    <a:pt x="1005" y="977"/>
                  </a:cubicBezTo>
                  <a:cubicBezTo>
                    <a:pt x="1003" y="966"/>
                    <a:pt x="1000" y="970"/>
                    <a:pt x="989" y="974"/>
                  </a:cubicBezTo>
                  <a:cubicBezTo>
                    <a:pt x="971" y="986"/>
                    <a:pt x="941" y="983"/>
                    <a:pt x="921" y="983"/>
                  </a:cubicBezTo>
                  <a:cubicBezTo>
                    <a:pt x="892" y="981"/>
                    <a:pt x="895" y="977"/>
                    <a:pt x="878" y="961"/>
                  </a:cubicBezTo>
                  <a:cubicBezTo>
                    <a:pt x="875" y="949"/>
                    <a:pt x="867" y="944"/>
                    <a:pt x="858" y="936"/>
                  </a:cubicBezTo>
                  <a:cubicBezTo>
                    <a:pt x="853" y="933"/>
                    <a:pt x="844" y="930"/>
                    <a:pt x="844" y="930"/>
                  </a:cubicBezTo>
                  <a:cubicBezTo>
                    <a:pt x="837" y="909"/>
                    <a:pt x="828" y="891"/>
                    <a:pt x="817" y="872"/>
                  </a:cubicBezTo>
                  <a:cubicBezTo>
                    <a:pt x="811" y="866"/>
                    <a:pt x="816" y="869"/>
                    <a:pt x="805" y="863"/>
                  </a:cubicBezTo>
                  <a:cubicBezTo>
                    <a:pt x="802" y="859"/>
                    <a:pt x="796" y="856"/>
                    <a:pt x="796" y="856"/>
                  </a:cubicBezTo>
                  <a:cubicBezTo>
                    <a:pt x="786" y="842"/>
                    <a:pt x="794" y="825"/>
                    <a:pt x="785" y="813"/>
                  </a:cubicBezTo>
                  <a:cubicBezTo>
                    <a:pt x="774" y="794"/>
                    <a:pt x="759" y="772"/>
                    <a:pt x="745" y="758"/>
                  </a:cubicBezTo>
                  <a:cubicBezTo>
                    <a:pt x="742" y="744"/>
                    <a:pt x="737" y="736"/>
                    <a:pt x="729" y="723"/>
                  </a:cubicBezTo>
                  <a:cubicBezTo>
                    <a:pt x="726" y="720"/>
                    <a:pt x="723" y="709"/>
                    <a:pt x="723" y="709"/>
                  </a:cubicBezTo>
                  <a:cubicBezTo>
                    <a:pt x="740" y="705"/>
                    <a:pt x="757" y="733"/>
                    <a:pt x="766" y="744"/>
                  </a:cubicBezTo>
                  <a:cubicBezTo>
                    <a:pt x="771" y="758"/>
                    <a:pt x="771" y="759"/>
                    <a:pt x="786" y="764"/>
                  </a:cubicBezTo>
                  <a:cubicBezTo>
                    <a:pt x="793" y="766"/>
                    <a:pt x="800" y="773"/>
                    <a:pt x="800" y="773"/>
                  </a:cubicBezTo>
                  <a:cubicBezTo>
                    <a:pt x="803" y="780"/>
                    <a:pt x="808" y="784"/>
                    <a:pt x="813" y="791"/>
                  </a:cubicBezTo>
                  <a:cubicBezTo>
                    <a:pt x="813" y="803"/>
                    <a:pt x="814" y="809"/>
                    <a:pt x="817" y="819"/>
                  </a:cubicBezTo>
                  <a:cubicBezTo>
                    <a:pt x="819" y="842"/>
                    <a:pt x="820" y="841"/>
                    <a:pt x="839" y="847"/>
                  </a:cubicBezTo>
                  <a:cubicBezTo>
                    <a:pt x="844" y="852"/>
                    <a:pt x="847" y="856"/>
                    <a:pt x="851" y="861"/>
                  </a:cubicBezTo>
                  <a:cubicBezTo>
                    <a:pt x="851" y="863"/>
                    <a:pt x="853" y="864"/>
                    <a:pt x="853" y="866"/>
                  </a:cubicBezTo>
                  <a:cubicBezTo>
                    <a:pt x="853" y="869"/>
                    <a:pt x="853" y="874"/>
                    <a:pt x="855" y="877"/>
                  </a:cubicBezTo>
                  <a:cubicBezTo>
                    <a:pt x="856" y="884"/>
                    <a:pt x="870" y="889"/>
                    <a:pt x="875" y="894"/>
                  </a:cubicBezTo>
                  <a:cubicBezTo>
                    <a:pt x="887" y="927"/>
                    <a:pt x="870" y="945"/>
                    <a:pt x="910" y="955"/>
                  </a:cubicBezTo>
                  <a:cubicBezTo>
                    <a:pt x="921" y="953"/>
                    <a:pt x="926" y="955"/>
                    <a:pt x="933" y="949"/>
                  </a:cubicBezTo>
                  <a:cubicBezTo>
                    <a:pt x="938" y="942"/>
                    <a:pt x="944" y="941"/>
                    <a:pt x="951" y="936"/>
                  </a:cubicBezTo>
                  <a:cubicBezTo>
                    <a:pt x="972" y="924"/>
                    <a:pt x="978" y="920"/>
                    <a:pt x="1003" y="916"/>
                  </a:cubicBezTo>
                  <a:cubicBezTo>
                    <a:pt x="1009" y="914"/>
                    <a:pt x="1017" y="911"/>
                    <a:pt x="1025" y="909"/>
                  </a:cubicBezTo>
                  <a:cubicBezTo>
                    <a:pt x="1031" y="906"/>
                    <a:pt x="1036" y="899"/>
                    <a:pt x="1042" y="897"/>
                  </a:cubicBezTo>
                  <a:cubicBezTo>
                    <a:pt x="1051" y="894"/>
                    <a:pt x="1060" y="894"/>
                    <a:pt x="1068" y="888"/>
                  </a:cubicBezTo>
                  <a:cubicBezTo>
                    <a:pt x="1073" y="881"/>
                    <a:pt x="1079" y="877"/>
                    <a:pt x="1084" y="869"/>
                  </a:cubicBezTo>
                  <a:cubicBezTo>
                    <a:pt x="1087" y="861"/>
                    <a:pt x="1088" y="850"/>
                    <a:pt x="1098" y="844"/>
                  </a:cubicBezTo>
                  <a:cubicBezTo>
                    <a:pt x="1104" y="836"/>
                    <a:pt x="1105" y="825"/>
                    <a:pt x="1108" y="816"/>
                  </a:cubicBezTo>
                  <a:cubicBezTo>
                    <a:pt x="1110" y="811"/>
                    <a:pt x="1115" y="808"/>
                    <a:pt x="1116" y="803"/>
                  </a:cubicBezTo>
                  <a:cubicBezTo>
                    <a:pt x="1110" y="800"/>
                    <a:pt x="1110" y="805"/>
                    <a:pt x="1102" y="808"/>
                  </a:cubicBezTo>
                  <a:cubicBezTo>
                    <a:pt x="1099" y="802"/>
                    <a:pt x="1104" y="795"/>
                    <a:pt x="1098" y="792"/>
                  </a:cubicBezTo>
                  <a:cubicBezTo>
                    <a:pt x="1094" y="789"/>
                    <a:pt x="1084" y="788"/>
                    <a:pt x="1084" y="788"/>
                  </a:cubicBezTo>
                  <a:cubicBezTo>
                    <a:pt x="1077" y="780"/>
                    <a:pt x="1076" y="783"/>
                    <a:pt x="1067" y="786"/>
                  </a:cubicBezTo>
                  <a:cubicBezTo>
                    <a:pt x="1064" y="788"/>
                    <a:pt x="1057" y="789"/>
                    <a:pt x="1057" y="789"/>
                  </a:cubicBezTo>
                  <a:cubicBezTo>
                    <a:pt x="1054" y="789"/>
                    <a:pt x="1051" y="789"/>
                    <a:pt x="1048" y="788"/>
                  </a:cubicBezTo>
                  <a:cubicBezTo>
                    <a:pt x="1046" y="786"/>
                    <a:pt x="1045" y="778"/>
                    <a:pt x="1045" y="778"/>
                  </a:cubicBezTo>
                  <a:cubicBezTo>
                    <a:pt x="1046" y="778"/>
                    <a:pt x="1048" y="777"/>
                    <a:pt x="1050" y="775"/>
                  </a:cubicBezTo>
                  <a:cubicBezTo>
                    <a:pt x="1060" y="772"/>
                    <a:pt x="1067" y="778"/>
                    <a:pt x="1060" y="763"/>
                  </a:cubicBezTo>
                  <a:cubicBezTo>
                    <a:pt x="1059" y="763"/>
                    <a:pt x="1057" y="761"/>
                    <a:pt x="1056" y="761"/>
                  </a:cubicBezTo>
                  <a:cubicBezTo>
                    <a:pt x="1053" y="761"/>
                    <a:pt x="1048" y="761"/>
                    <a:pt x="1046" y="763"/>
                  </a:cubicBezTo>
                  <a:cubicBezTo>
                    <a:pt x="1046" y="764"/>
                    <a:pt x="1045" y="766"/>
                    <a:pt x="1043" y="767"/>
                  </a:cubicBezTo>
                  <a:cubicBezTo>
                    <a:pt x="1036" y="775"/>
                    <a:pt x="1025" y="777"/>
                    <a:pt x="1016" y="780"/>
                  </a:cubicBezTo>
                  <a:cubicBezTo>
                    <a:pt x="1011" y="780"/>
                    <a:pt x="1006" y="778"/>
                    <a:pt x="1003" y="777"/>
                  </a:cubicBezTo>
                  <a:cubicBezTo>
                    <a:pt x="1002" y="777"/>
                    <a:pt x="997" y="775"/>
                    <a:pt x="997" y="775"/>
                  </a:cubicBezTo>
                  <a:cubicBezTo>
                    <a:pt x="988" y="763"/>
                    <a:pt x="986" y="761"/>
                    <a:pt x="971" y="758"/>
                  </a:cubicBezTo>
                  <a:cubicBezTo>
                    <a:pt x="971" y="753"/>
                    <a:pt x="974" y="747"/>
                    <a:pt x="971" y="742"/>
                  </a:cubicBezTo>
                  <a:cubicBezTo>
                    <a:pt x="969" y="739"/>
                    <a:pt x="960" y="736"/>
                    <a:pt x="957" y="734"/>
                  </a:cubicBezTo>
                  <a:cubicBezTo>
                    <a:pt x="954" y="733"/>
                    <a:pt x="947" y="731"/>
                    <a:pt x="947" y="731"/>
                  </a:cubicBezTo>
                  <a:cubicBezTo>
                    <a:pt x="941" y="725"/>
                    <a:pt x="935" y="722"/>
                    <a:pt x="929" y="716"/>
                  </a:cubicBezTo>
                  <a:cubicBezTo>
                    <a:pt x="930" y="706"/>
                    <a:pt x="932" y="700"/>
                    <a:pt x="941" y="697"/>
                  </a:cubicBezTo>
                  <a:cubicBezTo>
                    <a:pt x="955" y="698"/>
                    <a:pt x="968" y="702"/>
                    <a:pt x="980" y="705"/>
                  </a:cubicBezTo>
                  <a:cubicBezTo>
                    <a:pt x="986" y="711"/>
                    <a:pt x="988" y="716"/>
                    <a:pt x="995" y="720"/>
                  </a:cubicBezTo>
                  <a:cubicBezTo>
                    <a:pt x="1005" y="734"/>
                    <a:pt x="1012" y="736"/>
                    <a:pt x="1025" y="744"/>
                  </a:cubicBezTo>
                  <a:cubicBezTo>
                    <a:pt x="1033" y="742"/>
                    <a:pt x="1045" y="747"/>
                    <a:pt x="1051" y="741"/>
                  </a:cubicBezTo>
                  <a:cubicBezTo>
                    <a:pt x="1060" y="733"/>
                    <a:pt x="1048" y="738"/>
                    <a:pt x="1059" y="734"/>
                  </a:cubicBezTo>
                  <a:cubicBezTo>
                    <a:pt x="1064" y="738"/>
                    <a:pt x="1068" y="739"/>
                    <a:pt x="1073" y="742"/>
                  </a:cubicBezTo>
                  <a:cubicBezTo>
                    <a:pt x="1079" y="752"/>
                    <a:pt x="1093" y="750"/>
                    <a:pt x="1104" y="753"/>
                  </a:cubicBezTo>
                  <a:cubicBezTo>
                    <a:pt x="1121" y="764"/>
                    <a:pt x="1110" y="759"/>
                    <a:pt x="1141" y="761"/>
                  </a:cubicBezTo>
                  <a:cubicBezTo>
                    <a:pt x="1152" y="763"/>
                    <a:pt x="1156" y="766"/>
                    <a:pt x="1163" y="775"/>
                  </a:cubicBezTo>
                  <a:cubicBezTo>
                    <a:pt x="1159" y="788"/>
                    <a:pt x="1167" y="781"/>
                    <a:pt x="1173" y="777"/>
                  </a:cubicBezTo>
                  <a:cubicBezTo>
                    <a:pt x="1175" y="770"/>
                    <a:pt x="1178" y="770"/>
                    <a:pt x="1181" y="764"/>
                  </a:cubicBezTo>
                  <a:cubicBezTo>
                    <a:pt x="1190" y="767"/>
                    <a:pt x="1189" y="772"/>
                    <a:pt x="1187" y="783"/>
                  </a:cubicBezTo>
                  <a:cubicBezTo>
                    <a:pt x="1195" y="789"/>
                    <a:pt x="1206" y="786"/>
                    <a:pt x="1215" y="789"/>
                  </a:cubicBezTo>
                  <a:cubicBezTo>
                    <a:pt x="1221" y="791"/>
                    <a:pt x="1226" y="797"/>
                    <a:pt x="1234" y="800"/>
                  </a:cubicBezTo>
                  <a:cubicBezTo>
                    <a:pt x="1245" y="803"/>
                    <a:pt x="1255" y="808"/>
                    <a:pt x="1265" y="816"/>
                  </a:cubicBezTo>
                  <a:cubicBezTo>
                    <a:pt x="1268" y="827"/>
                    <a:pt x="1272" y="831"/>
                    <a:pt x="1282" y="834"/>
                  </a:cubicBezTo>
                  <a:cubicBezTo>
                    <a:pt x="1286" y="842"/>
                    <a:pt x="1288" y="847"/>
                    <a:pt x="1296" y="852"/>
                  </a:cubicBezTo>
                  <a:cubicBezTo>
                    <a:pt x="1308" y="849"/>
                    <a:pt x="1302" y="850"/>
                    <a:pt x="1314" y="847"/>
                  </a:cubicBezTo>
                  <a:cubicBezTo>
                    <a:pt x="1316" y="845"/>
                    <a:pt x="1319" y="845"/>
                    <a:pt x="1319" y="845"/>
                  </a:cubicBezTo>
                  <a:cubicBezTo>
                    <a:pt x="1328" y="852"/>
                    <a:pt x="1322" y="842"/>
                    <a:pt x="1319" y="839"/>
                  </a:cubicBezTo>
                  <a:cubicBezTo>
                    <a:pt x="1316" y="844"/>
                    <a:pt x="1311" y="847"/>
                    <a:pt x="1310" y="853"/>
                  </a:cubicBezTo>
                  <a:cubicBezTo>
                    <a:pt x="1310" y="856"/>
                    <a:pt x="1307" y="863"/>
                    <a:pt x="1307" y="863"/>
                  </a:cubicBezTo>
                  <a:cubicBezTo>
                    <a:pt x="1308" y="869"/>
                    <a:pt x="1310" y="880"/>
                    <a:pt x="1319" y="880"/>
                  </a:cubicBezTo>
                  <a:lnTo>
                    <a:pt x="1320" y="916"/>
                  </a:lnTo>
                  <a:lnTo>
                    <a:pt x="1348" y="1005"/>
                  </a:lnTo>
                  <a:lnTo>
                    <a:pt x="1373" y="1033"/>
                  </a:lnTo>
                  <a:lnTo>
                    <a:pt x="1416" y="994"/>
                  </a:lnTo>
                  <a:lnTo>
                    <a:pt x="1413" y="967"/>
                  </a:lnTo>
                  <a:lnTo>
                    <a:pt x="1424" y="959"/>
                  </a:lnTo>
                  <a:lnTo>
                    <a:pt x="1423" y="925"/>
                  </a:lnTo>
                  <a:lnTo>
                    <a:pt x="1452" y="916"/>
                  </a:lnTo>
                  <a:lnTo>
                    <a:pt x="1520" y="855"/>
                  </a:lnTo>
                  <a:lnTo>
                    <a:pt x="1533" y="839"/>
                  </a:lnTo>
                  <a:lnTo>
                    <a:pt x="1588" y="824"/>
                  </a:lnTo>
                  <a:lnTo>
                    <a:pt x="1608" y="847"/>
                  </a:lnTo>
                  <a:lnTo>
                    <a:pt x="1602" y="858"/>
                  </a:lnTo>
                  <a:lnTo>
                    <a:pt x="1619" y="875"/>
                  </a:lnTo>
                  <a:lnTo>
                    <a:pt x="1624" y="899"/>
                  </a:lnTo>
                  <a:lnTo>
                    <a:pt x="1641" y="906"/>
                  </a:lnTo>
                  <a:lnTo>
                    <a:pt x="1677" y="892"/>
                  </a:lnTo>
                  <a:lnTo>
                    <a:pt x="1675" y="975"/>
                  </a:lnTo>
                  <a:lnTo>
                    <a:pt x="1684" y="956"/>
                  </a:lnTo>
                  <a:lnTo>
                    <a:pt x="1707" y="1000"/>
                  </a:lnTo>
                  <a:lnTo>
                    <a:pt x="1704" y="1030"/>
                  </a:lnTo>
                  <a:lnTo>
                    <a:pt x="1718" y="1013"/>
                  </a:lnTo>
                  <a:lnTo>
                    <a:pt x="1721" y="997"/>
                  </a:lnTo>
                  <a:lnTo>
                    <a:pt x="1738" y="972"/>
                  </a:lnTo>
                  <a:lnTo>
                    <a:pt x="1728" y="958"/>
                  </a:lnTo>
                  <a:lnTo>
                    <a:pt x="1737" y="942"/>
                  </a:lnTo>
                  <a:lnTo>
                    <a:pt x="1725" y="913"/>
                  </a:lnTo>
                  <a:lnTo>
                    <a:pt x="1732" y="889"/>
                  </a:lnTo>
                  <a:lnTo>
                    <a:pt x="1715" y="895"/>
                  </a:lnTo>
                  <a:lnTo>
                    <a:pt x="1707" y="874"/>
                  </a:lnTo>
                  <a:lnTo>
                    <a:pt x="1701" y="844"/>
                  </a:lnTo>
                  <a:lnTo>
                    <a:pt x="1714" y="816"/>
                  </a:lnTo>
                  <a:lnTo>
                    <a:pt x="1728" y="834"/>
                  </a:lnTo>
                  <a:lnTo>
                    <a:pt x="1721" y="880"/>
                  </a:lnTo>
                  <a:lnTo>
                    <a:pt x="1738" y="849"/>
                  </a:lnTo>
                  <a:lnTo>
                    <a:pt x="1732" y="824"/>
                  </a:lnTo>
                  <a:lnTo>
                    <a:pt x="1752" y="808"/>
                  </a:lnTo>
                  <a:lnTo>
                    <a:pt x="1752" y="797"/>
                  </a:lnTo>
                  <a:lnTo>
                    <a:pt x="1759" y="800"/>
                  </a:lnTo>
                  <a:lnTo>
                    <a:pt x="1796" y="756"/>
                  </a:lnTo>
                  <a:lnTo>
                    <a:pt x="1805" y="684"/>
                  </a:lnTo>
                  <a:lnTo>
                    <a:pt x="1810" y="655"/>
                  </a:lnTo>
                  <a:lnTo>
                    <a:pt x="1794" y="664"/>
                  </a:lnTo>
                  <a:lnTo>
                    <a:pt x="1788" y="655"/>
                  </a:lnTo>
                  <a:lnTo>
                    <a:pt x="1800" y="638"/>
                  </a:lnTo>
                  <a:lnTo>
                    <a:pt x="1776" y="592"/>
                  </a:lnTo>
                  <a:lnTo>
                    <a:pt x="1763" y="580"/>
                  </a:lnTo>
                  <a:lnTo>
                    <a:pt x="1783" y="544"/>
                  </a:lnTo>
                  <a:lnTo>
                    <a:pt x="1762" y="539"/>
                  </a:lnTo>
                  <a:lnTo>
                    <a:pt x="1743" y="531"/>
                  </a:lnTo>
                  <a:lnTo>
                    <a:pt x="1751" y="503"/>
                  </a:lnTo>
                  <a:lnTo>
                    <a:pt x="1763" y="487"/>
                  </a:lnTo>
                  <a:lnTo>
                    <a:pt x="1766" y="519"/>
                  </a:lnTo>
                  <a:lnTo>
                    <a:pt x="1788" y="498"/>
                  </a:lnTo>
                  <a:lnTo>
                    <a:pt x="1805" y="497"/>
                  </a:lnTo>
                  <a:lnTo>
                    <a:pt x="1797" y="519"/>
                  </a:lnTo>
                  <a:lnTo>
                    <a:pt x="1824" y="528"/>
                  </a:lnTo>
                  <a:lnTo>
                    <a:pt x="1816" y="545"/>
                  </a:lnTo>
                  <a:lnTo>
                    <a:pt x="1830" y="559"/>
                  </a:lnTo>
                  <a:lnTo>
                    <a:pt x="1830" y="588"/>
                  </a:lnTo>
                  <a:lnTo>
                    <a:pt x="1861" y="559"/>
                  </a:lnTo>
                  <a:lnTo>
                    <a:pt x="1850" y="531"/>
                  </a:lnTo>
                  <a:lnTo>
                    <a:pt x="1821" y="489"/>
                  </a:lnTo>
                  <a:lnTo>
                    <a:pt x="1830" y="473"/>
                  </a:lnTo>
                  <a:lnTo>
                    <a:pt x="1824" y="448"/>
                  </a:lnTo>
                  <a:lnTo>
                    <a:pt x="1844" y="427"/>
                  </a:lnTo>
                  <a:lnTo>
                    <a:pt x="1868" y="416"/>
                  </a:lnTo>
                  <a:lnTo>
                    <a:pt x="1867" y="367"/>
                  </a:lnTo>
                  <a:lnTo>
                    <a:pt x="1865" y="333"/>
                  </a:lnTo>
                  <a:lnTo>
                    <a:pt x="1858" y="302"/>
                  </a:lnTo>
                  <a:lnTo>
                    <a:pt x="1830" y="248"/>
                  </a:lnTo>
                  <a:lnTo>
                    <a:pt x="1825" y="275"/>
                  </a:lnTo>
                  <a:lnTo>
                    <a:pt x="1807" y="258"/>
                  </a:lnTo>
                  <a:lnTo>
                    <a:pt x="1790" y="266"/>
                  </a:lnTo>
                  <a:lnTo>
                    <a:pt x="1805" y="226"/>
                  </a:lnTo>
                  <a:lnTo>
                    <a:pt x="1821" y="192"/>
                  </a:lnTo>
                  <a:lnTo>
                    <a:pt x="1850" y="176"/>
                  </a:lnTo>
                  <a:lnTo>
                    <a:pt x="1853" y="161"/>
                  </a:lnTo>
                  <a:lnTo>
                    <a:pt x="1873" y="155"/>
                  </a:lnTo>
                  <a:lnTo>
                    <a:pt x="1873" y="170"/>
                  </a:lnTo>
                  <a:lnTo>
                    <a:pt x="1896" y="145"/>
                  </a:lnTo>
                  <a:lnTo>
                    <a:pt x="1882" y="139"/>
                  </a:lnTo>
                  <a:lnTo>
                    <a:pt x="1882" y="120"/>
                  </a:lnTo>
                  <a:lnTo>
                    <a:pt x="1899" y="108"/>
                  </a:lnTo>
                  <a:lnTo>
                    <a:pt x="1906" y="122"/>
                  </a:lnTo>
                  <a:lnTo>
                    <a:pt x="1929" y="100"/>
                  </a:lnTo>
                  <a:lnTo>
                    <a:pt x="1926" y="120"/>
                  </a:lnTo>
                  <a:lnTo>
                    <a:pt x="1927" y="136"/>
                  </a:lnTo>
                  <a:lnTo>
                    <a:pt x="1926" y="158"/>
                  </a:lnTo>
                  <a:lnTo>
                    <a:pt x="1918" y="175"/>
                  </a:lnTo>
                  <a:lnTo>
                    <a:pt x="1932" y="197"/>
                  </a:lnTo>
                  <a:lnTo>
                    <a:pt x="1938" y="212"/>
                  </a:lnTo>
                  <a:lnTo>
                    <a:pt x="1947" y="209"/>
                  </a:lnTo>
                  <a:lnTo>
                    <a:pt x="1992" y="256"/>
                  </a:lnTo>
                  <a:lnTo>
                    <a:pt x="2002" y="233"/>
                  </a:lnTo>
                  <a:lnTo>
                    <a:pt x="2014" y="216"/>
                  </a:lnTo>
                  <a:lnTo>
                    <a:pt x="1994" y="205"/>
                  </a:lnTo>
                  <a:lnTo>
                    <a:pt x="1999" y="184"/>
                  </a:lnTo>
                  <a:lnTo>
                    <a:pt x="1999" y="172"/>
                  </a:lnTo>
                  <a:lnTo>
                    <a:pt x="1978" y="150"/>
                  </a:lnTo>
                  <a:lnTo>
                    <a:pt x="1960" y="147"/>
                  </a:lnTo>
                  <a:lnTo>
                    <a:pt x="1943" y="123"/>
                  </a:lnTo>
                  <a:lnTo>
                    <a:pt x="1966" y="119"/>
                  </a:lnTo>
                  <a:lnTo>
                    <a:pt x="1977" y="100"/>
                  </a:lnTo>
                  <a:lnTo>
                    <a:pt x="1991" y="106"/>
                  </a:lnTo>
                  <a:lnTo>
                    <a:pt x="2005" y="98"/>
                  </a:lnTo>
                  <a:lnTo>
                    <a:pt x="1990" y="80"/>
                  </a:lnTo>
                  <a:lnTo>
                    <a:pt x="2002" y="69"/>
                  </a:lnTo>
                  <a:lnTo>
                    <a:pt x="2021" y="68"/>
                  </a:lnTo>
                  <a:lnTo>
                    <a:pt x="2000" y="53"/>
                  </a:lnTo>
                  <a:lnTo>
                    <a:pt x="1975" y="51"/>
                  </a:lnTo>
                  <a:lnTo>
                    <a:pt x="1990" y="32"/>
                  </a:lnTo>
                  <a:lnTo>
                    <a:pt x="1989" y="11"/>
                  </a:lnTo>
                  <a:lnTo>
                    <a:pt x="2005" y="27"/>
                  </a:lnTo>
                  <a:lnTo>
                    <a:pt x="2015" y="18"/>
                  </a:lnTo>
                  <a:lnTo>
                    <a:pt x="2024" y="21"/>
                  </a:lnTo>
                  <a:lnTo>
                    <a:pt x="2038" y="36"/>
                  </a:lnTo>
                  <a:lnTo>
                    <a:pt x="2060" y="33"/>
                  </a:lnTo>
                  <a:lnTo>
                    <a:pt x="2042" y="15"/>
                  </a:lnTo>
                  <a:lnTo>
                    <a:pt x="2038" y="0"/>
                  </a:lnTo>
                  <a:lnTo>
                    <a:pt x="2006" y="5"/>
                  </a:lnTo>
                  <a:lnTo>
                    <a:pt x="1994" y="0"/>
                  </a:lnTo>
                  <a:lnTo>
                    <a:pt x="1955" y="11"/>
                  </a:lnTo>
                  <a:lnTo>
                    <a:pt x="1913" y="18"/>
                  </a:lnTo>
                  <a:lnTo>
                    <a:pt x="1886" y="30"/>
                  </a:lnTo>
                  <a:lnTo>
                    <a:pt x="1885" y="47"/>
                  </a:lnTo>
                  <a:lnTo>
                    <a:pt x="1864" y="50"/>
                  </a:lnTo>
                  <a:cubicBezTo>
                    <a:pt x="1858" y="55"/>
                    <a:pt x="1854" y="75"/>
                    <a:pt x="1847" y="77"/>
                  </a:cubicBezTo>
                  <a:cubicBezTo>
                    <a:pt x="1839" y="82"/>
                    <a:pt x="1830" y="65"/>
                    <a:pt x="1820" y="63"/>
                  </a:cubicBezTo>
                  <a:lnTo>
                    <a:pt x="1786" y="66"/>
                  </a:lnTo>
                  <a:lnTo>
                    <a:pt x="1732" y="56"/>
                  </a:lnTo>
                  <a:lnTo>
                    <a:pt x="1709" y="62"/>
                  </a:lnTo>
                  <a:lnTo>
                    <a:pt x="1678" y="56"/>
                  </a:lnTo>
                  <a:lnTo>
                    <a:pt x="1666" y="47"/>
                  </a:lnTo>
                  <a:lnTo>
                    <a:pt x="1643" y="50"/>
                  </a:lnTo>
                  <a:cubicBezTo>
                    <a:pt x="1635" y="52"/>
                    <a:pt x="1626" y="57"/>
                    <a:pt x="1618" y="60"/>
                  </a:cubicBezTo>
                  <a:cubicBezTo>
                    <a:pt x="1610" y="63"/>
                    <a:pt x="1603" y="67"/>
                    <a:pt x="1597" y="71"/>
                  </a:cubicBezTo>
                  <a:cubicBezTo>
                    <a:pt x="1591" y="75"/>
                    <a:pt x="1587" y="84"/>
                    <a:pt x="1583" y="83"/>
                  </a:cubicBezTo>
                  <a:cubicBezTo>
                    <a:pt x="1571" y="90"/>
                    <a:pt x="1576" y="67"/>
                    <a:pt x="1571" y="65"/>
                  </a:cubicBezTo>
                  <a:lnTo>
                    <a:pt x="1553" y="69"/>
                  </a:lnTo>
                  <a:cubicBezTo>
                    <a:pt x="1544" y="66"/>
                    <a:pt x="1531" y="50"/>
                    <a:pt x="1517" y="47"/>
                  </a:cubicBezTo>
                  <a:cubicBezTo>
                    <a:pt x="1503" y="46"/>
                    <a:pt x="1479" y="45"/>
                    <a:pt x="1468" y="48"/>
                  </a:cubicBezTo>
                  <a:cubicBezTo>
                    <a:pt x="1457" y="51"/>
                    <a:pt x="1461" y="63"/>
                    <a:pt x="1451" y="63"/>
                  </a:cubicBezTo>
                  <a:cubicBezTo>
                    <a:pt x="1439" y="66"/>
                    <a:pt x="1419" y="48"/>
                    <a:pt x="1408" y="47"/>
                  </a:cubicBezTo>
                  <a:cubicBezTo>
                    <a:pt x="1397" y="46"/>
                    <a:pt x="1390" y="59"/>
                    <a:pt x="1382" y="59"/>
                  </a:cubicBezTo>
                  <a:cubicBezTo>
                    <a:pt x="1374" y="59"/>
                    <a:pt x="1362" y="52"/>
                    <a:pt x="1357" y="47"/>
                  </a:cubicBezTo>
                  <a:cubicBezTo>
                    <a:pt x="1352" y="42"/>
                    <a:pt x="1356" y="36"/>
                    <a:pt x="1349" y="30"/>
                  </a:cubicBezTo>
                  <a:cubicBezTo>
                    <a:pt x="1333" y="26"/>
                    <a:pt x="1330" y="13"/>
                    <a:pt x="1318" y="11"/>
                  </a:cubicBezTo>
                  <a:cubicBezTo>
                    <a:pt x="1306" y="9"/>
                    <a:pt x="1287" y="20"/>
                    <a:pt x="1277" y="20"/>
                  </a:cubicBezTo>
                  <a:cubicBezTo>
                    <a:pt x="1267" y="20"/>
                    <a:pt x="1268" y="10"/>
                    <a:pt x="1259" y="9"/>
                  </a:cubicBezTo>
                  <a:lnTo>
                    <a:pt x="1222" y="14"/>
                  </a:lnTo>
                  <a:lnTo>
                    <a:pt x="1210" y="32"/>
                  </a:lnTo>
                  <a:cubicBezTo>
                    <a:pt x="1203" y="35"/>
                    <a:pt x="1187" y="28"/>
                    <a:pt x="1178" y="29"/>
                  </a:cubicBezTo>
                  <a:cubicBezTo>
                    <a:pt x="1169" y="30"/>
                    <a:pt x="1164" y="36"/>
                    <a:pt x="1154" y="39"/>
                  </a:cubicBezTo>
                  <a:cubicBezTo>
                    <a:pt x="1144" y="42"/>
                    <a:pt x="1124" y="44"/>
                    <a:pt x="1120" y="48"/>
                  </a:cubicBezTo>
                  <a:cubicBezTo>
                    <a:pt x="1109" y="57"/>
                    <a:pt x="1132" y="61"/>
                    <a:pt x="1132" y="65"/>
                  </a:cubicBezTo>
                  <a:cubicBezTo>
                    <a:pt x="1132" y="69"/>
                    <a:pt x="1126" y="70"/>
                    <a:pt x="1118" y="72"/>
                  </a:cubicBezTo>
                  <a:cubicBezTo>
                    <a:pt x="1110" y="74"/>
                    <a:pt x="1084" y="72"/>
                    <a:pt x="1085" y="77"/>
                  </a:cubicBezTo>
                  <a:cubicBezTo>
                    <a:pt x="1085" y="86"/>
                    <a:pt x="1126" y="103"/>
                    <a:pt x="1127" y="105"/>
                  </a:cubicBezTo>
                  <a:lnTo>
                    <a:pt x="1090" y="90"/>
                  </a:lnTo>
                  <a:lnTo>
                    <a:pt x="1072" y="95"/>
                  </a:lnTo>
                  <a:cubicBezTo>
                    <a:pt x="1063" y="93"/>
                    <a:pt x="1039" y="65"/>
                    <a:pt x="1033" y="80"/>
                  </a:cubicBezTo>
                  <a:cubicBezTo>
                    <a:pt x="1027" y="95"/>
                    <a:pt x="1077" y="132"/>
                    <a:pt x="1084" y="147"/>
                  </a:cubicBezTo>
                  <a:lnTo>
                    <a:pt x="1075" y="171"/>
                  </a:lnTo>
                  <a:lnTo>
                    <a:pt x="1040" y="170"/>
                  </a:lnTo>
                  <a:cubicBezTo>
                    <a:pt x="1040" y="170"/>
                    <a:pt x="1061" y="164"/>
                    <a:pt x="1060" y="155"/>
                  </a:cubicBezTo>
                  <a:cubicBezTo>
                    <a:pt x="1059" y="146"/>
                    <a:pt x="1043" y="127"/>
                    <a:pt x="1031" y="113"/>
                  </a:cubicBezTo>
                  <a:cubicBezTo>
                    <a:pt x="1025" y="101"/>
                    <a:pt x="1030" y="84"/>
                    <a:pt x="1024" y="81"/>
                  </a:cubicBezTo>
                  <a:cubicBezTo>
                    <a:pt x="1018" y="78"/>
                    <a:pt x="997" y="65"/>
                    <a:pt x="989" y="71"/>
                  </a:cubicBezTo>
                  <a:cubicBezTo>
                    <a:pt x="968" y="74"/>
                    <a:pt x="970" y="107"/>
                    <a:pt x="974" y="116"/>
                  </a:cubicBezTo>
                  <a:cubicBezTo>
                    <a:pt x="978" y="125"/>
                    <a:pt x="1009" y="122"/>
                    <a:pt x="1012" y="125"/>
                  </a:cubicBezTo>
                  <a:cubicBezTo>
                    <a:pt x="1028" y="153"/>
                    <a:pt x="1005" y="143"/>
                    <a:pt x="989" y="134"/>
                  </a:cubicBezTo>
                  <a:cubicBezTo>
                    <a:pt x="973" y="125"/>
                    <a:pt x="968" y="128"/>
                    <a:pt x="958" y="128"/>
                  </a:cubicBezTo>
                  <a:cubicBezTo>
                    <a:pt x="948" y="128"/>
                    <a:pt x="931" y="133"/>
                    <a:pt x="926" y="137"/>
                  </a:cubicBezTo>
                  <a:cubicBezTo>
                    <a:pt x="921" y="141"/>
                    <a:pt x="939" y="157"/>
                    <a:pt x="926" y="152"/>
                  </a:cubicBezTo>
                  <a:cubicBezTo>
                    <a:pt x="913" y="147"/>
                    <a:pt x="899" y="149"/>
                    <a:pt x="886" y="147"/>
                  </a:cubicBezTo>
                  <a:cubicBezTo>
                    <a:pt x="873" y="145"/>
                    <a:pt x="863" y="136"/>
                    <a:pt x="847" y="140"/>
                  </a:cubicBezTo>
                  <a:cubicBezTo>
                    <a:pt x="825" y="147"/>
                    <a:pt x="794" y="185"/>
                    <a:pt x="787" y="171"/>
                  </a:cubicBezTo>
                  <a:cubicBezTo>
                    <a:pt x="780" y="157"/>
                    <a:pt x="800" y="155"/>
                    <a:pt x="800" y="150"/>
                  </a:cubicBezTo>
                  <a:cubicBezTo>
                    <a:pt x="800" y="145"/>
                    <a:pt x="796" y="138"/>
                    <a:pt x="790" y="138"/>
                  </a:cubicBezTo>
                  <a:cubicBezTo>
                    <a:pt x="784" y="138"/>
                    <a:pt x="764" y="144"/>
                    <a:pt x="763" y="152"/>
                  </a:cubicBezTo>
                  <a:cubicBezTo>
                    <a:pt x="761" y="163"/>
                    <a:pt x="783" y="181"/>
                    <a:pt x="782" y="186"/>
                  </a:cubicBezTo>
                  <a:cubicBezTo>
                    <a:pt x="781" y="191"/>
                    <a:pt x="765" y="180"/>
                    <a:pt x="758" y="183"/>
                  </a:cubicBezTo>
                  <a:cubicBezTo>
                    <a:pt x="751" y="186"/>
                    <a:pt x="746" y="207"/>
                    <a:pt x="742" y="203"/>
                  </a:cubicBezTo>
                  <a:lnTo>
                    <a:pt x="728" y="189"/>
                  </a:lnTo>
                  <a:lnTo>
                    <a:pt x="746" y="170"/>
                  </a:lnTo>
                  <a:lnTo>
                    <a:pt x="733" y="158"/>
                  </a:lnTo>
                  <a:cubicBezTo>
                    <a:pt x="727" y="155"/>
                    <a:pt x="718" y="150"/>
                    <a:pt x="712" y="149"/>
                  </a:cubicBezTo>
                  <a:cubicBezTo>
                    <a:pt x="706" y="148"/>
                    <a:pt x="701" y="154"/>
                    <a:pt x="698" y="152"/>
                  </a:cubicBezTo>
                  <a:cubicBezTo>
                    <a:pt x="695" y="150"/>
                    <a:pt x="698" y="139"/>
                    <a:pt x="695" y="138"/>
                  </a:cubicBezTo>
                  <a:cubicBezTo>
                    <a:pt x="692" y="137"/>
                    <a:pt x="685" y="146"/>
                    <a:pt x="680" y="146"/>
                  </a:cubicBezTo>
                  <a:cubicBezTo>
                    <a:pt x="675" y="146"/>
                    <a:pt x="677" y="142"/>
                    <a:pt x="667" y="140"/>
                  </a:cubicBezTo>
                  <a:cubicBezTo>
                    <a:pt x="657" y="138"/>
                    <a:pt x="632" y="139"/>
                    <a:pt x="622" y="135"/>
                  </a:cubicBezTo>
                  <a:cubicBezTo>
                    <a:pt x="612" y="131"/>
                    <a:pt x="632" y="117"/>
                    <a:pt x="608" y="113"/>
                  </a:cubicBezTo>
                  <a:cubicBezTo>
                    <a:pt x="584" y="109"/>
                    <a:pt x="590" y="119"/>
                    <a:pt x="583" y="119"/>
                  </a:cubicBezTo>
                  <a:lnTo>
                    <a:pt x="568" y="114"/>
                  </a:lnTo>
                  <a:cubicBezTo>
                    <a:pt x="555" y="116"/>
                    <a:pt x="521" y="125"/>
                    <a:pt x="505" y="131"/>
                  </a:cubicBezTo>
                  <a:cubicBezTo>
                    <a:pt x="482" y="140"/>
                    <a:pt x="485" y="140"/>
                    <a:pt x="472" y="152"/>
                  </a:cubicBezTo>
                  <a:cubicBezTo>
                    <a:pt x="459" y="164"/>
                    <a:pt x="443" y="192"/>
                    <a:pt x="428" y="204"/>
                  </a:cubicBezTo>
                  <a:cubicBezTo>
                    <a:pt x="410" y="223"/>
                    <a:pt x="393" y="217"/>
                    <a:pt x="382" y="224"/>
                  </a:cubicBezTo>
                  <a:lnTo>
                    <a:pt x="364" y="248"/>
                  </a:lnTo>
                  <a:lnTo>
                    <a:pt x="368" y="290"/>
                  </a:lnTo>
                  <a:lnTo>
                    <a:pt x="389" y="306"/>
                  </a:lnTo>
                  <a:lnTo>
                    <a:pt x="436" y="290"/>
                  </a:lnTo>
                  <a:cubicBezTo>
                    <a:pt x="447" y="296"/>
                    <a:pt x="448" y="335"/>
                    <a:pt x="457" y="341"/>
                  </a:cubicBezTo>
                  <a:cubicBezTo>
                    <a:pt x="468" y="348"/>
                    <a:pt x="486" y="330"/>
                    <a:pt x="491" y="324"/>
                  </a:cubicBezTo>
                  <a:lnTo>
                    <a:pt x="496" y="300"/>
                  </a:lnTo>
                  <a:lnTo>
                    <a:pt x="514" y="281"/>
                  </a:lnTo>
                  <a:cubicBezTo>
                    <a:pt x="515" y="270"/>
                    <a:pt x="499" y="245"/>
                    <a:pt x="502" y="234"/>
                  </a:cubicBezTo>
                  <a:cubicBezTo>
                    <a:pt x="505" y="225"/>
                    <a:pt x="526" y="220"/>
                    <a:pt x="535" y="213"/>
                  </a:cubicBezTo>
                  <a:cubicBezTo>
                    <a:pt x="544" y="206"/>
                    <a:pt x="546" y="192"/>
                    <a:pt x="554" y="191"/>
                  </a:cubicBezTo>
                  <a:cubicBezTo>
                    <a:pt x="567" y="190"/>
                    <a:pt x="580" y="200"/>
                    <a:pt x="581" y="204"/>
                  </a:cubicBezTo>
                  <a:cubicBezTo>
                    <a:pt x="581" y="208"/>
                    <a:pt x="560" y="200"/>
                    <a:pt x="557" y="215"/>
                  </a:cubicBezTo>
                  <a:cubicBezTo>
                    <a:pt x="554" y="230"/>
                    <a:pt x="535" y="233"/>
                    <a:pt x="533" y="242"/>
                  </a:cubicBezTo>
                  <a:lnTo>
                    <a:pt x="548" y="267"/>
                  </a:lnTo>
                  <a:lnTo>
                    <a:pt x="571" y="276"/>
                  </a:lnTo>
                  <a:lnTo>
                    <a:pt x="598" y="264"/>
                  </a:lnTo>
                  <a:lnTo>
                    <a:pt x="625" y="261"/>
                  </a:lnTo>
                  <a:cubicBezTo>
                    <a:pt x="632" y="263"/>
                    <a:pt x="645" y="271"/>
                    <a:pt x="638" y="276"/>
                  </a:cubicBezTo>
                  <a:cubicBezTo>
                    <a:pt x="631" y="281"/>
                    <a:pt x="593" y="287"/>
                    <a:pt x="584" y="293"/>
                  </a:cubicBezTo>
                  <a:cubicBezTo>
                    <a:pt x="575" y="299"/>
                    <a:pt x="587" y="309"/>
                    <a:pt x="581" y="311"/>
                  </a:cubicBezTo>
                  <a:cubicBezTo>
                    <a:pt x="567" y="319"/>
                    <a:pt x="556" y="301"/>
                    <a:pt x="550" y="303"/>
                  </a:cubicBezTo>
                  <a:lnTo>
                    <a:pt x="547" y="323"/>
                  </a:lnTo>
                  <a:lnTo>
                    <a:pt x="536" y="350"/>
                  </a:lnTo>
                  <a:lnTo>
                    <a:pt x="512" y="351"/>
                  </a:lnTo>
                  <a:lnTo>
                    <a:pt x="476" y="360"/>
                  </a:lnTo>
                  <a:lnTo>
                    <a:pt x="457" y="351"/>
                  </a:lnTo>
                  <a:lnTo>
                    <a:pt x="443" y="357"/>
                  </a:lnTo>
                  <a:lnTo>
                    <a:pt x="419" y="342"/>
                  </a:lnTo>
                  <a:cubicBezTo>
                    <a:pt x="417" y="335"/>
                    <a:pt x="433" y="329"/>
                    <a:pt x="428" y="317"/>
                  </a:cubicBezTo>
                  <a:cubicBezTo>
                    <a:pt x="423" y="305"/>
                    <a:pt x="396" y="313"/>
                    <a:pt x="392" y="321"/>
                  </a:cubicBezTo>
                  <a:lnTo>
                    <a:pt x="397" y="362"/>
                  </a:lnTo>
                  <a:lnTo>
                    <a:pt x="373" y="362"/>
                  </a:lnTo>
                  <a:cubicBezTo>
                    <a:pt x="365" y="366"/>
                    <a:pt x="355" y="380"/>
                    <a:pt x="347" y="386"/>
                  </a:cubicBezTo>
                  <a:cubicBezTo>
                    <a:pt x="339" y="392"/>
                    <a:pt x="332" y="379"/>
                    <a:pt x="322" y="399"/>
                  </a:cubicBezTo>
                  <a:cubicBezTo>
                    <a:pt x="312" y="419"/>
                    <a:pt x="301" y="411"/>
                    <a:pt x="293" y="414"/>
                  </a:cubicBezTo>
                  <a:cubicBezTo>
                    <a:pt x="285" y="417"/>
                    <a:pt x="280" y="414"/>
                    <a:pt x="275" y="416"/>
                  </a:cubicBezTo>
                  <a:cubicBezTo>
                    <a:pt x="270" y="418"/>
                    <a:pt x="267" y="426"/>
                    <a:pt x="260" y="426"/>
                  </a:cubicBezTo>
                  <a:cubicBezTo>
                    <a:pt x="253" y="426"/>
                    <a:pt x="238" y="417"/>
                    <a:pt x="232" y="419"/>
                  </a:cubicBezTo>
                  <a:cubicBezTo>
                    <a:pt x="226" y="421"/>
                    <a:pt x="221" y="432"/>
                    <a:pt x="226" y="437"/>
                  </a:cubicBezTo>
                  <a:lnTo>
                    <a:pt x="263" y="449"/>
                  </a:lnTo>
                  <a:lnTo>
                    <a:pt x="272" y="474"/>
                  </a:lnTo>
                  <a:lnTo>
                    <a:pt x="262" y="503"/>
                  </a:lnTo>
                  <a:cubicBezTo>
                    <a:pt x="251" y="507"/>
                    <a:pt x="223" y="499"/>
                    <a:pt x="206" y="498"/>
                  </a:cubicBezTo>
                  <a:cubicBezTo>
                    <a:pt x="189" y="497"/>
                    <a:pt x="164" y="492"/>
                    <a:pt x="158" y="498"/>
                  </a:cubicBezTo>
                  <a:cubicBezTo>
                    <a:pt x="152" y="504"/>
                    <a:pt x="167" y="527"/>
                    <a:pt x="167" y="537"/>
                  </a:cubicBezTo>
                  <a:cubicBezTo>
                    <a:pt x="167" y="547"/>
                    <a:pt x="159" y="551"/>
                    <a:pt x="157" y="557"/>
                  </a:cubicBezTo>
                  <a:cubicBezTo>
                    <a:pt x="155" y="563"/>
                    <a:pt x="161" y="569"/>
                    <a:pt x="157" y="576"/>
                  </a:cubicBezTo>
                  <a:cubicBezTo>
                    <a:pt x="153" y="583"/>
                    <a:pt x="127" y="594"/>
                    <a:pt x="130" y="597"/>
                  </a:cubicBezTo>
                  <a:cubicBezTo>
                    <a:pt x="139" y="606"/>
                    <a:pt x="160" y="592"/>
                    <a:pt x="176" y="592"/>
                  </a:cubicBezTo>
                  <a:lnTo>
                    <a:pt x="226" y="598"/>
                  </a:lnTo>
                  <a:lnTo>
                    <a:pt x="260" y="588"/>
                  </a:lnTo>
                  <a:lnTo>
                    <a:pt x="274" y="576"/>
                  </a:lnTo>
                  <a:cubicBezTo>
                    <a:pt x="282" y="573"/>
                    <a:pt x="306" y="573"/>
                    <a:pt x="307" y="569"/>
                  </a:cubicBezTo>
                  <a:cubicBezTo>
                    <a:pt x="321" y="557"/>
                    <a:pt x="283" y="559"/>
                    <a:pt x="283" y="552"/>
                  </a:cubicBezTo>
                  <a:cubicBezTo>
                    <a:pt x="283" y="545"/>
                    <a:pt x="300" y="533"/>
                    <a:pt x="307" y="528"/>
                  </a:cubicBezTo>
                  <a:lnTo>
                    <a:pt x="325" y="522"/>
                  </a:lnTo>
                  <a:lnTo>
                    <a:pt x="320" y="503"/>
                  </a:lnTo>
                  <a:cubicBezTo>
                    <a:pt x="323" y="499"/>
                    <a:pt x="336" y="495"/>
                    <a:pt x="342" y="495"/>
                  </a:cubicBezTo>
                  <a:cubicBezTo>
                    <a:pt x="348" y="495"/>
                    <a:pt x="350" y="506"/>
                    <a:pt x="358" y="505"/>
                  </a:cubicBezTo>
                  <a:cubicBezTo>
                    <a:pt x="366" y="504"/>
                    <a:pt x="384" y="490"/>
                    <a:pt x="393" y="491"/>
                  </a:cubicBezTo>
                  <a:lnTo>
                    <a:pt x="415" y="510"/>
                  </a:lnTo>
                  <a:cubicBezTo>
                    <a:pt x="416" y="517"/>
                    <a:pt x="407" y="520"/>
                    <a:pt x="401" y="530"/>
                  </a:cubicBezTo>
                  <a:lnTo>
                    <a:pt x="381" y="573"/>
                  </a:lnTo>
                  <a:lnTo>
                    <a:pt x="406" y="576"/>
                  </a:lnTo>
                  <a:lnTo>
                    <a:pt x="412" y="561"/>
                  </a:lnTo>
                  <a:lnTo>
                    <a:pt x="404" y="543"/>
                  </a:lnTo>
                  <a:cubicBezTo>
                    <a:pt x="406" y="539"/>
                    <a:pt x="417" y="541"/>
                    <a:pt x="423" y="538"/>
                  </a:cubicBezTo>
                  <a:cubicBezTo>
                    <a:pt x="430" y="537"/>
                    <a:pt x="435" y="526"/>
                    <a:pt x="441" y="527"/>
                  </a:cubicBezTo>
                  <a:cubicBezTo>
                    <a:pt x="447" y="528"/>
                    <a:pt x="453" y="542"/>
                    <a:pt x="460" y="547"/>
                  </a:cubicBezTo>
                  <a:lnTo>
                    <a:pt x="483" y="559"/>
                  </a:lnTo>
                  <a:lnTo>
                    <a:pt x="490" y="573"/>
                  </a:lnTo>
                  <a:lnTo>
                    <a:pt x="493" y="590"/>
                  </a:lnTo>
                  <a:lnTo>
                    <a:pt x="508" y="579"/>
                  </a:lnTo>
                  <a:cubicBezTo>
                    <a:pt x="508" y="579"/>
                    <a:pt x="507" y="566"/>
                    <a:pt x="509" y="564"/>
                  </a:cubicBezTo>
                  <a:cubicBezTo>
                    <a:pt x="513" y="561"/>
                    <a:pt x="512" y="581"/>
                    <a:pt x="521" y="569"/>
                  </a:cubicBezTo>
                  <a:cubicBezTo>
                    <a:pt x="530" y="557"/>
                    <a:pt x="525" y="556"/>
                    <a:pt x="515" y="549"/>
                  </a:cubicBezTo>
                  <a:lnTo>
                    <a:pt x="468" y="523"/>
                  </a:lnTo>
                  <a:lnTo>
                    <a:pt x="441" y="508"/>
                  </a:lnTo>
                  <a:lnTo>
                    <a:pt x="455" y="480"/>
                  </a:lnTo>
                  <a:lnTo>
                    <a:pt x="464" y="498"/>
                  </a:lnTo>
                  <a:lnTo>
                    <a:pt x="487" y="512"/>
                  </a:lnTo>
                  <a:lnTo>
                    <a:pt x="517" y="527"/>
                  </a:lnTo>
                  <a:cubicBezTo>
                    <a:pt x="526" y="535"/>
                    <a:pt x="529" y="546"/>
                    <a:pt x="539" y="559"/>
                  </a:cubicBezTo>
                  <a:cubicBezTo>
                    <a:pt x="549" y="572"/>
                    <a:pt x="570" y="602"/>
                    <a:pt x="579" y="608"/>
                  </a:cubicBezTo>
                  <a:cubicBezTo>
                    <a:pt x="588" y="614"/>
                    <a:pt x="588" y="598"/>
                    <a:pt x="592" y="597"/>
                  </a:cubicBezTo>
                  <a:cubicBezTo>
                    <a:pt x="596" y="594"/>
                    <a:pt x="604" y="602"/>
                    <a:pt x="604" y="599"/>
                  </a:cubicBezTo>
                  <a:cubicBezTo>
                    <a:pt x="604" y="596"/>
                    <a:pt x="596" y="583"/>
                    <a:pt x="593" y="578"/>
                  </a:cubicBezTo>
                  <a:cubicBezTo>
                    <a:pt x="589" y="574"/>
                    <a:pt x="590" y="568"/>
                    <a:pt x="587" y="567"/>
                  </a:cubicBezTo>
                  <a:cubicBezTo>
                    <a:pt x="585" y="563"/>
                    <a:pt x="583" y="558"/>
                    <a:pt x="584" y="555"/>
                  </a:cubicBezTo>
                  <a:cubicBezTo>
                    <a:pt x="585" y="552"/>
                    <a:pt x="589" y="550"/>
                    <a:pt x="592" y="548"/>
                  </a:cubicBezTo>
                  <a:lnTo>
                    <a:pt x="601" y="542"/>
                  </a:lnTo>
                  <a:cubicBezTo>
                    <a:pt x="607" y="541"/>
                    <a:pt x="621" y="541"/>
                    <a:pt x="627" y="541"/>
                  </a:cubicBezTo>
                  <a:cubicBezTo>
                    <a:pt x="633" y="541"/>
                    <a:pt x="636" y="541"/>
                    <a:pt x="640" y="539"/>
                  </a:cubicBezTo>
                  <a:cubicBezTo>
                    <a:pt x="644" y="537"/>
                    <a:pt x="648" y="532"/>
                    <a:pt x="650" y="528"/>
                  </a:cubicBezTo>
                  <a:lnTo>
                    <a:pt x="653" y="513"/>
                  </a:lnTo>
                  <a:lnTo>
                    <a:pt x="639" y="505"/>
                  </a:lnTo>
                  <a:cubicBezTo>
                    <a:pt x="639" y="503"/>
                    <a:pt x="650" y="505"/>
                    <a:pt x="655" y="501"/>
                  </a:cubicBezTo>
                  <a:cubicBezTo>
                    <a:pt x="660" y="497"/>
                    <a:pt x="665" y="488"/>
                    <a:pt x="670" y="483"/>
                  </a:cubicBezTo>
                  <a:cubicBezTo>
                    <a:pt x="675" y="478"/>
                    <a:pt x="681" y="471"/>
                    <a:pt x="686" y="470"/>
                  </a:cubicBezTo>
                  <a:lnTo>
                    <a:pt x="703" y="476"/>
                  </a:lnTo>
                  <a:lnTo>
                    <a:pt x="718" y="494"/>
                  </a:lnTo>
                  <a:cubicBezTo>
                    <a:pt x="723" y="498"/>
                    <a:pt x="727" y="503"/>
                    <a:pt x="731" y="501"/>
                  </a:cubicBezTo>
                  <a:cubicBezTo>
                    <a:pt x="735" y="499"/>
                    <a:pt x="742" y="488"/>
                    <a:pt x="742" y="482"/>
                  </a:cubicBezTo>
                  <a:lnTo>
                    <a:pt x="728" y="466"/>
                  </a:lnTo>
                  <a:cubicBezTo>
                    <a:pt x="730" y="462"/>
                    <a:pt x="746" y="463"/>
                    <a:pt x="755" y="459"/>
                  </a:cubicBezTo>
                  <a:cubicBezTo>
                    <a:pt x="764" y="455"/>
                    <a:pt x="777" y="444"/>
                    <a:pt x="782" y="444"/>
                  </a:cubicBezTo>
                  <a:cubicBezTo>
                    <a:pt x="787" y="444"/>
                    <a:pt x="786" y="452"/>
                    <a:pt x="784" y="458"/>
                  </a:cubicBezTo>
                  <a:cubicBezTo>
                    <a:pt x="782" y="464"/>
                    <a:pt x="765" y="469"/>
                    <a:pt x="772" y="480"/>
                  </a:cubicBezTo>
                  <a:cubicBezTo>
                    <a:pt x="779" y="491"/>
                    <a:pt x="820" y="516"/>
                    <a:pt x="824" y="525"/>
                  </a:cubicBezTo>
                  <a:cubicBezTo>
                    <a:pt x="828" y="534"/>
                    <a:pt x="808" y="535"/>
                    <a:pt x="796" y="537"/>
                  </a:cubicBezTo>
                  <a:cubicBezTo>
                    <a:pt x="784" y="539"/>
                    <a:pt x="763" y="541"/>
                    <a:pt x="751" y="539"/>
                  </a:cubicBezTo>
                  <a:cubicBezTo>
                    <a:pt x="739" y="537"/>
                    <a:pt x="739" y="524"/>
                    <a:pt x="722" y="524"/>
                  </a:cubicBezTo>
                  <a:cubicBezTo>
                    <a:pt x="705" y="524"/>
                    <a:pt x="707" y="533"/>
                    <a:pt x="697" y="537"/>
                  </a:cubicBezTo>
                  <a:lnTo>
                    <a:pt x="667" y="538"/>
                  </a:lnTo>
                  <a:lnTo>
                    <a:pt x="623" y="560"/>
                  </a:lnTo>
                  <a:lnTo>
                    <a:pt x="634" y="576"/>
                  </a:lnTo>
                  <a:lnTo>
                    <a:pt x="639" y="598"/>
                  </a:lnTo>
                  <a:lnTo>
                    <a:pt x="669" y="617"/>
                  </a:lnTo>
                  <a:lnTo>
                    <a:pt x="700" y="602"/>
                  </a:lnTo>
                  <a:lnTo>
                    <a:pt x="718" y="611"/>
                  </a:lnTo>
                  <a:lnTo>
                    <a:pt x="752" y="608"/>
                  </a:lnTo>
                  <a:lnTo>
                    <a:pt x="757" y="644"/>
                  </a:lnTo>
                  <a:lnTo>
                    <a:pt x="697" y="677"/>
                  </a:ln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pic>
        <p:nvPicPr>
          <p:cNvPr id="114" name="Picture 13" descr="artplus_nature_naturalcity42_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22988" y="4495800"/>
            <a:ext cx="3021012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" name="Picture 9" descr="artplus_nature_naturalcity42_b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48100"/>
            <a:ext cx="29718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" name="Picture 8" descr="artplus_nature_naturalcity42_e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3713" y="2744788"/>
            <a:ext cx="1546225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" name="Picture 11" descr="artplus_nature_naturalcity42_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26213" y="3613150"/>
            <a:ext cx="62388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" name="图片 125" descr="ESIL_LOGO.gif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555" t="24445" r="15556" b="24445"/>
          <a:stretch>
            <a:fillRect/>
          </a:stretch>
        </p:blipFill>
        <p:spPr bwMode="auto">
          <a:xfrm>
            <a:off x="6553200" y="4416425"/>
            <a:ext cx="205740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4419600"/>
            <a:ext cx="6400800" cy="1143000"/>
          </a:xfrm>
        </p:spPr>
        <p:txBody>
          <a:bodyPr/>
          <a:lstStyle>
            <a:lvl1pPr algn="l">
              <a:defRPr sz="4300">
                <a:solidFill>
                  <a:schemeClr val="bg1"/>
                </a:solidFill>
              </a:defRPr>
            </a:lvl1pPr>
          </a:lstStyle>
          <a:p>
            <a:r>
              <a:rPr lang="en-US" altLang="zh-CN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5715000"/>
            <a:ext cx="6400800" cy="381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1800" b="1" i="1">
                <a:solidFill>
                  <a:schemeClr val="bg1"/>
                </a:solidFill>
              </a:defRPr>
            </a:lvl1pPr>
          </a:lstStyle>
          <a:p>
            <a:r>
              <a:rPr lang="en-US" altLang="zh-CN"/>
              <a:t>Click to edit Master subtitle style</a:t>
            </a:r>
          </a:p>
        </p:txBody>
      </p:sp>
      <p:sp>
        <p:nvSpPr>
          <p:cNvPr id="11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04800" y="6477000"/>
            <a:ext cx="2133600" cy="168275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200" kern="1200">
              <a:solidFill>
                <a:srgbClr val="FFFFFF"/>
              </a:solidFill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120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657600" y="6477000"/>
            <a:ext cx="2133600" cy="168275"/>
          </a:xfrm>
        </p:spPr>
        <p:txBody>
          <a:bodyPr/>
          <a:lstStyle>
            <a:lvl1pPr algn="ctr">
              <a:defRPr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11F40F40-83E0-429F-B6E1-216FAACE69BE}" type="slidenum">
              <a:rPr lang="en-US" altLang="zh-CN" sz="1200" kern="1200">
                <a:solidFill>
                  <a:srgbClr val="FFFFFF"/>
                </a:solidFill>
                <a:latin typeface="Arial" charset="0"/>
                <a:ea typeface="宋体" charset="-122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 sz="1200" kern="1200">
              <a:solidFill>
                <a:srgbClr val="FFFFFF"/>
              </a:solidFill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969194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200" kern="1200">
              <a:solidFill>
                <a:srgbClr val="FFFFFF"/>
              </a:solidFill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200" kern="1200">
              <a:solidFill>
                <a:srgbClr val="FFFFFF"/>
              </a:solidFill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CD1DC39-B47A-4DCF-8340-1BC5696D008C}" type="slidenum">
              <a:rPr lang="en-US" altLang="zh-CN" sz="1200" kern="1200">
                <a:solidFill>
                  <a:srgbClr val="FFFFFF"/>
                </a:solidFill>
                <a:latin typeface="Arial" charset="0"/>
                <a:ea typeface="宋体" charset="-122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 sz="1200" kern="1200">
              <a:solidFill>
                <a:srgbClr val="FFFFFF"/>
              </a:solidFill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7470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200" kern="1200">
              <a:solidFill>
                <a:srgbClr val="FFFFFF"/>
              </a:solidFill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200" kern="1200">
              <a:solidFill>
                <a:srgbClr val="FFFFFF"/>
              </a:solidFill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477000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AFA2E86-A143-4E45-8CCD-E94A418EC3D1}" type="slidenum">
              <a:rPr lang="en-US" altLang="zh-CN" sz="1200" kern="1200">
                <a:solidFill>
                  <a:srgbClr val="FFFFFF"/>
                </a:solidFill>
                <a:latin typeface="Arial" charset="0"/>
                <a:ea typeface="宋体" charset="-122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 sz="1200" kern="1200">
              <a:solidFill>
                <a:srgbClr val="FFFFFF"/>
              </a:solidFill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201559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200" kern="1200">
              <a:solidFill>
                <a:srgbClr val="FFFFFF"/>
              </a:solidFill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200" kern="1200">
              <a:solidFill>
                <a:srgbClr val="FFFFFF"/>
              </a:solidFill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0D9C61C-6E83-49EA-9511-73A45A42482C}" type="slidenum">
              <a:rPr lang="en-US" altLang="zh-CN" sz="1200" kern="1200">
                <a:solidFill>
                  <a:srgbClr val="FFFFFF"/>
                </a:solidFill>
                <a:latin typeface="Arial" charset="0"/>
                <a:ea typeface="宋体" charset="-122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 sz="1200" kern="1200">
              <a:solidFill>
                <a:srgbClr val="FFFFFF"/>
              </a:solidFill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597850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200" kern="1200">
              <a:solidFill>
                <a:srgbClr val="FFFFFF"/>
              </a:solidFill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200" kern="1200">
              <a:solidFill>
                <a:srgbClr val="FFFFFF"/>
              </a:solidFill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92DC40A-A4CB-4F13-857A-ACF31D10E3EF}" type="slidenum">
              <a:rPr lang="en-US" altLang="zh-CN" sz="1200" kern="1200">
                <a:solidFill>
                  <a:srgbClr val="FFFFFF"/>
                </a:solidFill>
                <a:latin typeface="Arial" charset="0"/>
                <a:ea typeface="宋体" charset="-122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 sz="1200" kern="1200">
              <a:solidFill>
                <a:srgbClr val="FFFFFF"/>
              </a:solidFill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753355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200" kern="1200">
              <a:solidFill>
                <a:srgbClr val="FFFFFF"/>
              </a:solidFill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200" kern="1200">
              <a:solidFill>
                <a:srgbClr val="FFFFFF"/>
              </a:solidFill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89B9AE4-C9E4-4D44-9F6F-8EECDC280BF5}" type="slidenum">
              <a:rPr lang="en-US" altLang="zh-CN" sz="1200" kern="1200">
                <a:solidFill>
                  <a:srgbClr val="FFFFFF"/>
                </a:solidFill>
                <a:latin typeface="Arial" charset="0"/>
                <a:ea typeface="宋体" charset="-122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 sz="1200" kern="1200">
              <a:solidFill>
                <a:srgbClr val="FFFFFF"/>
              </a:solidFill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511112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200" kern="1200">
              <a:solidFill>
                <a:srgbClr val="FFFFFF"/>
              </a:solidFill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200" kern="1200">
              <a:solidFill>
                <a:srgbClr val="FFFFFF"/>
              </a:solidFill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DAB7398-354A-4D4D-B61D-30CFC3AC762C}" type="slidenum">
              <a:rPr lang="en-US" altLang="zh-CN" sz="1200" kern="1200">
                <a:solidFill>
                  <a:srgbClr val="FFFFFF"/>
                </a:solidFill>
                <a:latin typeface="Arial" charset="0"/>
                <a:ea typeface="宋体" charset="-122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 sz="1200" kern="1200">
              <a:solidFill>
                <a:srgbClr val="FFFFFF"/>
              </a:solidFill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527115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200" kern="1200">
              <a:solidFill>
                <a:srgbClr val="FFFFFF"/>
              </a:solidFill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200" kern="1200">
              <a:solidFill>
                <a:srgbClr val="FFFFFF"/>
              </a:solidFill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186F15D-B8C1-4DE5-B298-FC490E72B1BA}" type="slidenum">
              <a:rPr lang="en-US" altLang="zh-CN" sz="1200" kern="1200">
                <a:solidFill>
                  <a:srgbClr val="FFFFFF"/>
                </a:solidFill>
                <a:latin typeface="Arial" charset="0"/>
                <a:ea typeface="宋体" charset="-122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 sz="1200" kern="1200">
              <a:solidFill>
                <a:srgbClr val="FFFFFF"/>
              </a:solidFill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9825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200" kern="1200">
              <a:solidFill>
                <a:srgbClr val="FFFFFF"/>
              </a:solidFill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200" kern="1200">
              <a:solidFill>
                <a:srgbClr val="FFFFFF"/>
              </a:solidFill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1DA6E70-29FF-4184-83C2-9819D8B03C46}" type="slidenum">
              <a:rPr lang="en-US" altLang="zh-CN" sz="1200" kern="1200">
                <a:solidFill>
                  <a:srgbClr val="FFFFFF"/>
                </a:solidFill>
                <a:latin typeface="Arial" charset="0"/>
                <a:ea typeface="宋体" charset="-122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 sz="1200" kern="1200">
              <a:solidFill>
                <a:srgbClr val="FFFFFF"/>
              </a:solidFill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739535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200" kern="1200">
              <a:solidFill>
                <a:srgbClr val="FFFFFF"/>
              </a:solidFill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200" kern="1200">
              <a:solidFill>
                <a:srgbClr val="FFFFFF"/>
              </a:solidFill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AD9F15A-362F-44C1-B26E-4906EDF73792}" type="slidenum">
              <a:rPr lang="en-US" altLang="zh-CN" sz="1200" kern="1200">
                <a:solidFill>
                  <a:srgbClr val="FFFFFF"/>
                </a:solidFill>
                <a:latin typeface="Arial" charset="0"/>
                <a:ea typeface="宋体" charset="-122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 sz="1200" kern="1200">
              <a:solidFill>
                <a:srgbClr val="FFFFFF"/>
              </a:solidFill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727491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60960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60960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200" kern="1200">
              <a:solidFill>
                <a:srgbClr val="FFFFFF"/>
              </a:solidFill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200" kern="1200">
              <a:solidFill>
                <a:srgbClr val="FFFFFF"/>
              </a:solidFill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560C8AB-6888-4543-BB54-30CC0FB34C3F}" type="slidenum">
              <a:rPr lang="en-US" altLang="zh-CN" sz="1200" kern="1200">
                <a:solidFill>
                  <a:srgbClr val="FFFFFF"/>
                </a:solidFill>
                <a:latin typeface="Arial" charset="0"/>
                <a:ea typeface="宋体" charset="-122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 sz="1200" kern="1200">
              <a:solidFill>
                <a:srgbClr val="FFFFFF"/>
              </a:solidFill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430439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683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57200" y="1295400"/>
            <a:ext cx="8229600" cy="5029200"/>
          </a:xfrm>
        </p:spPr>
        <p:txBody>
          <a:bodyPr/>
          <a:lstStyle/>
          <a:p>
            <a:pPr lvl="0"/>
            <a:endParaRPr lang="zh-CN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200" kern="1200">
              <a:solidFill>
                <a:srgbClr val="FFFFFF"/>
              </a:solidFill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200" kern="1200">
              <a:solidFill>
                <a:srgbClr val="FFFFFF"/>
              </a:solidFill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901381E-A8D1-43EC-A52C-780A5658D618}" type="slidenum">
              <a:rPr lang="en-US" altLang="zh-CN" sz="1200" kern="1200">
                <a:solidFill>
                  <a:srgbClr val="FFFFFF"/>
                </a:solidFill>
                <a:latin typeface="Arial" charset="0"/>
                <a:ea typeface="宋体" charset="-122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 sz="1200" kern="1200">
              <a:solidFill>
                <a:srgbClr val="FFFFFF"/>
              </a:solidFill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935404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7"/>
          <p:cNvSpPr>
            <a:spLocks noChangeArrowheads="1"/>
          </p:cNvSpPr>
          <p:nvPr/>
        </p:nvSpPr>
        <p:spPr bwMode="gray">
          <a:xfrm>
            <a:off x="0" y="0"/>
            <a:ext cx="9144000" cy="18288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80808"/>
              </a:solidFill>
              <a:latin typeface="Arial" pitchFamily="34" charset="0"/>
              <a:ea typeface="+mn-ea"/>
              <a:cs typeface="+mn-cs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152400" y="381000"/>
            <a:ext cx="6838950" cy="3365500"/>
            <a:chOff x="664" y="1951"/>
            <a:chExt cx="4308" cy="2120"/>
          </a:xfrm>
        </p:grpSpPr>
        <p:sp>
          <p:nvSpPr>
            <p:cNvPr id="6" name="Freeform 16"/>
            <p:cNvSpPr>
              <a:spLocks/>
            </p:cNvSpPr>
            <p:nvPr/>
          </p:nvSpPr>
          <p:spPr bwMode="invGray">
            <a:xfrm>
              <a:off x="743" y="2045"/>
              <a:ext cx="1267" cy="1938"/>
            </a:xfrm>
            <a:custGeom>
              <a:avLst/>
              <a:gdLst/>
              <a:ahLst/>
              <a:cxnLst>
                <a:cxn ang="0">
                  <a:pos x="116" y="258"/>
                </a:cxn>
                <a:cxn ang="0">
                  <a:pos x="320" y="210"/>
                </a:cxn>
                <a:cxn ang="0">
                  <a:pos x="434" y="240"/>
                </a:cxn>
                <a:cxn ang="0">
                  <a:pos x="416" y="444"/>
                </a:cxn>
                <a:cxn ang="0">
                  <a:pos x="272" y="582"/>
                </a:cxn>
                <a:cxn ang="0">
                  <a:pos x="218" y="714"/>
                </a:cxn>
                <a:cxn ang="0">
                  <a:pos x="284" y="964"/>
                </a:cxn>
                <a:cxn ang="0">
                  <a:pos x="316" y="960"/>
                </a:cxn>
                <a:cxn ang="0">
                  <a:pos x="328" y="906"/>
                </a:cxn>
                <a:cxn ang="0">
                  <a:pos x="478" y="1154"/>
                </a:cxn>
                <a:cxn ang="0">
                  <a:pos x="650" y="1200"/>
                </a:cxn>
                <a:cxn ang="0">
                  <a:pos x="794" y="1350"/>
                </a:cxn>
                <a:cxn ang="0">
                  <a:pos x="854" y="1422"/>
                </a:cxn>
                <a:cxn ang="0">
                  <a:pos x="770" y="1608"/>
                </a:cxn>
                <a:cxn ang="0">
                  <a:pos x="916" y="1782"/>
                </a:cxn>
                <a:cxn ang="0">
                  <a:pos x="1034" y="2022"/>
                </a:cxn>
                <a:cxn ang="0">
                  <a:pos x="1094" y="2310"/>
                </a:cxn>
                <a:cxn ang="0">
                  <a:pos x="1194" y="2540"/>
                </a:cxn>
                <a:cxn ang="0">
                  <a:pos x="1280" y="2520"/>
                </a:cxn>
                <a:cxn ang="0">
                  <a:pos x="1244" y="2394"/>
                </a:cxn>
                <a:cxn ang="0">
                  <a:pos x="1288" y="2306"/>
                </a:cxn>
                <a:cxn ang="0">
                  <a:pos x="1368" y="2228"/>
                </a:cxn>
                <a:cxn ang="0">
                  <a:pos x="1448" y="2076"/>
                </a:cxn>
                <a:cxn ang="0">
                  <a:pos x="1568" y="1950"/>
                </a:cxn>
                <a:cxn ang="0">
                  <a:pos x="1622" y="1746"/>
                </a:cxn>
                <a:cxn ang="0">
                  <a:pos x="1552" y="1538"/>
                </a:cxn>
                <a:cxn ang="0">
                  <a:pos x="1376" y="1410"/>
                </a:cxn>
                <a:cxn ang="0">
                  <a:pos x="1104" y="1280"/>
                </a:cxn>
                <a:cxn ang="0">
                  <a:pos x="974" y="1260"/>
                </a:cxn>
                <a:cxn ang="0">
                  <a:pos x="904" y="1268"/>
                </a:cxn>
                <a:cxn ang="0">
                  <a:pos x="794" y="1308"/>
                </a:cxn>
                <a:cxn ang="0">
                  <a:pos x="758" y="1174"/>
                </a:cxn>
                <a:cxn ang="0">
                  <a:pos x="736" y="1062"/>
                </a:cxn>
                <a:cxn ang="0">
                  <a:pos x="632" y="1104"/>
                </a:cxn>
                <a:cxn ang="0">
                  <a:pos x="568" y="950"/>
                </a:cxn>
                <a:cxn ang="0">
                  <a:pos x="740" y="912"/>
                </a:cxn>
                <a:cxn ang="0">
                  <a:pos x="842" y="906"/>
                </a:cxn>
                <a:cxn ang="0">
                  <a:pos x="896" y="900"/>
                </a:cxn>
                <a:cxn ang="0">
                  <a:pos x="1058" y="750"/>
                </a:cxn>
                <a:cxn ang="0">
                  <a:pos x="1184" y="678"/>
                </a:cxn>
                <a:cxn ang="0">
                  <a:pos x="1278" y="636"/>
                </a:cxn>
                <a:cxn ang="0">
                  <a:pos x="1340" y="538"/>
                </a:cxn>
                <a:cxn ang="0">
                  <a:pos x="1288" y="512"/>
                </a:cxn>
                <a:cxn ang="0">
                  <a:pos x="1526" y="456"/>
                </a:cxn>
                <a:cxn ang="0">
                  <a:pos x="1406" y="342"/>
                </a:cxn>
                <a:cxn ang="0">
                  <a:pos x="1328" y="264"/>
                </a:cxn>
                <a:cxn ang="0">
                  <a:pos x="1222" y="364"/>
                </a:cxn>
                <a:cxn ang="0">
                  <a:pos x="1110" y="444"/>
                </a:cxn>
                <a:cxn ang="0">
                  <a:pos x="1022" y="304"/>
                </a:cxn>
                <a:cxn ang="0">
                  <a:pos x="1212" y="240"/>
                </a:cxn>
                <a:cxn ang="0">
                  <a:pos x="1266" y="198"/>
                </a:cxn>
                <a:cxn ang="0">
                  <a:pos x="1328" y="172"/>
                </a:cxn>
                <a:cxn ang="0">
                  <a:pos x="1286" y="144"/>
                </a:cxn>
                <a:cxn ang="0">
                  <a:pos x="1262" y="120"/>
                </a:cxn>
                <a:cxn ang="0">
                  <a:pos x="1202" y="102"/>
                </a:cxn>
                <a:cxn ang="0">
                  <a:pos x="1106" y="136"/>
                </a:cxn>
                <a:cxn ang="0">
                  <a:pos x="950" y="120"/>
                </a:cxn>
                <a:cxn ang="0">
                  <a:pos x="550" y="0"/>
                </a:cxn>
                <a:cxn ang="0">
                  <a:pos x="344" y="32"/>
                </a:cxn>
                <a:cxn ang="0">
                  <a:pos x="290" y="102"/>
                </a:cxn>
                <a:cxn ang="0">
                  <a:pos x="128" y="174"/>
                </a:cxn>
                <a:cxn ang="0">
                  <a:pos x="128" y="216"/>
                </a:cxn>
                <a:cxn ang="0">
                  <a:pos x="2" y="252"/>
                </a:cxn>
              </a:cxnLst>
              <a:rect l="0" t="0" r="r" b="b"/>
              <a:pathLst>
                <a:path w="1692" h="2586">
                  <a:moveTo>
                    <a:pt x="2" y="252"/>
                  </a:moveTo>
                  <a:lnTo>
                    <a:pt x="68" y="264"/>
                  </a:lnTo>
                  <a:lnTo>
                    <a:pt x="116" y="258"/>
                  </a:lnTo>
                  <a:lnTo>
                    <a:pt x="188" y="216"/>
                  </a:lnTo>
                  <a:lnTo>
                    <a:pt x="236" y="210"/>
                  </a:lnTo>
                  <a:lnTo>
                    <a:pt x="320" y="210"/>
                  </a:lnTo>
                  <a:lnTo>
                    <a:pt x="368" y="216"/>
                  </a:lnTo>
                  <a:lnTo>
                    <a:pt x="398" y="246"/>
                  </a:lnTo>
                  <a:lnTo>
                    <a:pt x="434" y="240"/>
                  </a:lnTo>
                  <a:lnTo>
                    <a:pt x="422" y="294"/>
                  </a:lnTo>
                  <a:lnTo>
                    <a:pt x="404" y="354"/>
                  </a:lnTo>
                  <a:lnTo>
                    <a:pt x="416" y="444"/>
                  </a:lnTo>
                  <a:lnTo>
                    <a:pt x="408" y="480"/>
                  </a:lnTo>
                  <a:lnTo>
                    <a:pt x="380" y="474"/>
                  </a:lnTo>
                  <a:lnTo>
                    <a:pt x="272" y="582"/>
                  </a:lnTo>
                  <a:lnTo>
                    <a:pt x="236" y="628"/>
                  </a:lnTo>
                  <a:lnTo>
                    <a:pt x="242" y="672"/>
                  </a:lnTo>
                  <a:lnTo>
                    <a:pt x="218" y="714"/>
                  </a:lnTo>
                  <a:lnTo>
                    <a:pt x="268" y="774"/>
                  </a:lnTo>
                  <a:lnTo>
                    <a:pt x="262" y="844"/>
                  </a:lnTo>
                  <a:lnTo>
                    <a:pt x="284" y="964"/>
                  </a:lnTo>
                  <a:lnTo>
                    <a:pt x="320" y="1010"/>
                  </a:lnTo>
                  <a:lnTo>
                    <a:pt x="324" y="970"/>
                  </a:lnTo>
                  <a:lnTo>
                    <a:pt x="316" y="960"/>
                  </a:lnTo>
                  <a:lnTo>
                    <a:pt x="302" y="834"/>
                  </a:lnTo>
                  <a:lnTo>
                    <a:pt x="326" y="830"/>
                  </a:lnTo>
                  <a:lnTo>
                    <a:pt x="328" y="906"/>
                  </a:lnTo>
                  <a:lnTo>
                    <a:pt x="380" y="996"/>
                  </a:lnTo>
                  <a:lnTo>
                    <a:pt x="368" y="1074"/>
                  </a:lnTo>
                  <a:lnTo>
                    <a:pt x="478" y="1154"/>
                  </a:lnTo>
                  <a:lnTo>
                    <a:pt x="564" y="1164"/>
                  </a:lnTo>
                  <a:lnTo>
                    <a:pt x="612" y="1208"/>
                  </a:lnTo>
                  <a:lnTo>
                    <a:pt x="650" y="1200"/>
                  </a:lnTo>
                  <a:lnTo>
                    <a:pt x="680" y="1224"/>
                  </a:lnTo>
                  <a:lnTo>
                    <a:pt x="698" y="1272"/>
                  </a:lnTo>
                  <a:lnTo>
                    <a:pt x="794" y="1350"/>
                  </a:lnTo>
                  <a:lnTo>
                    <a:pt x="842" y="1308"/>
                  </a:lnTo>
                  <a:lnTo>
                    <a:pt x="848" y="1350"/>
                  </a:lnTo>
                  <a:lnTo>
                    <a:pt x="854" y="1422"/>
                  </a:lnTo>
                  <a:lnTo>
                    <a:pt x="786" y="1490"/>
                  </a:lnTo>
                  <a:lnTo>
                    <a:pt x="788" y="1542"/>
                  </a:lnTo>
                  <a:lnTo>
                    <a:pt x="770" y="1608"/>
                  </a:lnTo>
                  <a:lnTo>
                    <a:pt x="802" y="1634"/>
                  </a:lnTo>
                  <a:lnTo>
                    <a:pt x="848" y="1668"/>
                  </a:lnTo>
                  <a:lnTo>
                    <a:pt x="916" y="1782"/>
                  </a:lnTo>
                  <a:lnTo>
                    <a:pt x="956" y="1800"/>
                  </a:lnTo>
                  <a:lnTo>
                    <a:pt x="1010" y="1848"/>
                  </a:lnTo>
                  <a:lnTo>
                    <a:pt x="1034" y="2022"/>
                  </a:lnTo>
                  <a:lnTo>
                    <a:pt x="1058" y="2178"/>
                  </a:lnTo>
                  <a:lnTo>
                    <a:pt x="1046" y="2244"/>
                  </a:lnTo>
                  <a:lnTo>
                    <a:pt x="1094" y="2310"/>
                  </a:lnTo>
                  <a:lnTo>
                    <a:pt x="1118" y="2364"/>
                  </a:lnTo>
                  <a:lnTo>
                    <a:pt x="1138" y="2458"/>
                  </a:lnTo>
                  <a:lnTo>
                    <a:pt x="1194" y="2540"/>
                  </a:lnTo>
                  <a:lnTo>
                    <a:pt x="1286" y="2586"/>
                  </a:lnTo>
                  <a:lnTo>
                    <a:pt x="1382" y="2574"/>
                  </a:lnTo>
                  <a:lnTo>
                    <a:pt x="1280" y="2520"/>
                  </a:lnTo>
                  <a:lnTo>
                    <a:pt x="1266" y="2472"/>
                  </a:lnTo>
                  <a:lnTo>
                    <a:pt x="1288" y="2428"/>
                  </a:lnTo>
                  <a:lnTo>
                    <a:pt x="1244" y="2394"/>
                  </a:lnTo>
                  <a:lnTo>
                    <a:pt x="1284" y="2334"/>
                  </a:lnTo>
                  <a:lnTo>
                    <a:pt x="1244" y="2300"/>
                  </a:lnTo>
                  <a:lnTo>
                    <a:pt x="1288" y="2306"/>
                  </a:lnTo>
                  <a:lnTo>
                    <a:pt x="1286" y="2244"/>
                  </a:lnTo>
                  <a:lnTo>
                    <a:pt x="1330" y="2268"/>
                  </a:lnTo>
                  <a:lnTo>
                    <a:pt x="1368" y="2228"/>
                  </a:lnTo>
                  <a:lnTo>
                    <a:pt x="1334" y="2160"/>
                  </a:lnTo>
                  <a:lnTo>
                    <a:pt x="1382" y="2184"/>
                  </a:lnTo>
                  <a:lnTo>
                    <a:pt x="1448" y="2076"/>
                  </a:lnTo>
                  <a:lnTo>
                    <a:pt x="1468" y="2052"/>
                  </a:lnTo>
                  <a:lnTo>
                    <a:pt x="1476" y="1982"/>
                  </a:lnTo>
                  <a:lnTo>
                    <a:pt x="1568" y="1950"/>
                  </a:lnTo>
                  <a:lnTo>
                    <a:pt x="1612" y="1880"/>
                  </a:lnTo>
                  <a:lnTo>
                    <a:pt x="1628" y="1830"/>
                  </a:lnTo>
                  <a:lnTo>
                    <a:pt x="1622" y="1746"/>
                  </a:lnTo>
                  <a:lnTo>
                    <a:pt x="1692" y="1644"/>
                  </a:lnTo>
                  <a:lnTo>
                    <a:pt x="1652" y="1578"/>
                  </a:lnTo>
                  <a:lnTo>
                    <a:pt x="1552" y="1538"/>
                  </a:lnTo>
                  <a:lnTo>
                    <a:pt x="1448" y="1500"/>
                  </a:lnTo>
                  <a:lnTo>
                    <a:pt x="1376" y="1494"/>
                  </a:lnTo>
                  <a:lnTo>
                    <a:pt x="1376" y="1410"/>
                  </a:lnTo>
                  <a:lnTo>
                    <a:pt x="1262" y="1356"/>
                  </a:lnTo>
                  <a:lnTo>
                    <a:pt x="1166" y="1272"/>
                  </a:lnTo>
                  <a:lnTo>
                    <a:pt x="1104" y="1280"/>
                  </a:lnTo>
                  <a:lnTo>
                    <a:pt x="1048" y="1276"/>
                  </a:lnTo>
                  <a:lnTo>
                    <a:pt x="1020" y="1244"/>
                  </a:lnTo>
                  <a:lnTo>
                    <a:pt x="974" y="1260"/>
                  </a:lnTo>
                  <a:lnTo>
                    <a:pt x="984" y="1238"/>
                  </a:lnTo>
                  <a:lnTo>
                    <a:pt x="934" y="1268"/>
                  </a:lnTo>
                  <a:lnTo>
                    <a:pt x="904" y="1268"/>
                  </a:lnTo>
                  <a:lnTo>
                    <a:pt x="872" y="1314"/>
                  </a:lnTo>
                  <a:lnTo>
                    <a:pt x="836" y="1272"/>
                  </a:lnTo>
                  <a:lnTo>
                    <a:pt x="794" y="1308"/>
                  </a:lnTo>
                  <a:lnTo>
                    <a:pt x="748" y="1278"/>
                  </a:lnTo>
                  <a:lnTo>
                    <a:pt x="758" y="1242"/>
                  </a:lnTo>
                  <a:lnTo>
                    <a:pt x="758" y="1174"/>
                  </a:lnTo>
                  <a:lnTo>
                    <a:pt x="698" y="1176"/>
                  </a:lnTo>
                  <a:lnTo>
                    <a:pt x="668" y="1140"/>
                  </a:lnTo>
                  <a:lnTo>
                    <a:pt x="736" y="1062"/>
                  </a:lnTo>
                  <a:lnTo>
                    <a:pt x="712" y="1050"/>
                  </a:lnTo>
                  <a:lnTo>
                    <a:pt x="658" y="1062"/>
                  </a:lnTo>
                  <a:lnTo>
                    <a:pt x="632" y="1104"/>
                  </a:lnTo>
                  <a:lnTo>
                    <a:pt x="596" y="1110"/>
                  </a:lnTo>
                  <a:lnTo>
                    <a:pt x="538" y="1066"/>
                  </a:lnTo>
                  <a:lnTo>
                    <a:pt x="568" y="950"/>
                  </a:lnTo>
                  <a:lnTo>
                    <a:pt x="632" y="894"/>
                  </a:lnTo>
                  <a:lnTo>
                    <a:pt x="686" y="894"/>
                  </a:lnTo>
                  <a:lnTo>
                    <a:pt x="740" y="912"/>
                  </a:lnTo>
                  <a:lnTo>
                    <a:pt x="736" y="900"/>
                  </a:lnTo>
                  <a:lnTo>
                    <a:pt x="766" y="868"/>
                  </a:lnTo>
                  <a:lnTo>
                    <a:pt x="842" y="906"/>
                  </a:lnTo>
                  <a:lnTo>
                    <a:pt x="848" y="966"/>
                  </a:lnTo>
                  <a:lnTo>
                    <a:pt x="884" y="984"/>
                  </a:lnTo>
                  <a:lnTo>
                    <a:pt x="896" y="900"/>
                  </a:lnTo>
                  <a:lnTo>
                    <a:pt x="878" y="858"/>
                  </a:lnTo>
                  <a:lnTo>
                    <a:pt x="998" y="806"/>
                  </a:lnTo>
                  <a:lnTo>
                    <a:pt x="1058" y="750"/>
                  </a:lnTo>
                  <a:lnTo>
                    <a:pt x="1100" y="696"/>
                  </a:lnTo>
                  <a:lnTo>
                    <a:pt x="1130" y="672"/>
                  </a:lnTo>
                  <a:lnTo>
                    <a:pt x="1184" y="678"/>
                  </a:lnTo>
                  <a:lnTo>
                    <a:pt x="1190" y="636"/>
                  </a:lnTo>
                  <a:lnTo>
                    <a:pt x="1280" y="588"/>
                  </a:lnTo>
                  <a:lnTo>
                    <a:pt x="1278" y="636"/>
                  </a:lnTo>
                  <a:lnTo>
                    <a:pt x="1360" y="602"/>
                  </a:lnTo>
                  <a:lnTo>
                    <a:pt x="1322" y="570"/>
                  </a:lnTo>
                  <a:lnTo>
                    <a:pt x="1340" y="538"/>
                  </a:lnTo>
                  <a:lnTo>
                    <a:pt x="1320" y="522"/>
                  </a:lnTo>
                  <a:lnTo>
                    <a:pt x="1286" y="546"/>
                  </a:lnTo>
                  <a:lnTo>
                    <a:pt x="1288" y="512"/>
                  </a:lnTo>
                  <a:lnTo>
                    <a:pt x="1400" y="504"/>
                  </a:lnTo>
                  <a:lnTo>
                    <a:pt x="1490" y="480"/>
                  </a:lnTo>
                  <a:lnTo>
                    <a:pt x="1526" y="456"/>
                  </a:lnTo>
                  <a:lnTo>
                    <a:pt x="1484" y="394"/>
                  </a:lnTo>
                  <a:cubicBezTo>
                    <a:pt x="1474" y="370"/>
                    <a:pt x="1479" y="319"/>
                    <a:pt x="1466" y="310"/>
                  </a:cubicBezTo>
                  <a:cubicBezTo>
                    <a:pt x="1456" y="300"/>
                    <a:pt x="1423" y="343"/>
                    <a:pt x="1406" y="342"/>
                  </a:cubicBezTo>
                  <a:lnTo>
                    <a:pt x="1376" y="312"/>
                  </a:lnTo>
                  <a:lnTo>
                    <a:pt x="1376" y="270"/>
                  </a:lnTo>
                  <a:lnTo>
                    <a:pt x="1328" y="264"/>
                  </a:lnTo>
                  <a:lnTo>
                    <a:pt x="1312" y="252"/>
                  </a:lnTo>
                  <a:lnTo>
                    <a:pt x="1256" y="314"/>
                  </a:lnTo>
                  <a:lnTo>
                    <a:pt x="1222" y="364"/>
                  </a:lnTo>
                  <a:lnTo>
                    <a:pt x="1172" y="402"/>
                  </a:lnTo>
                  <a:lnTo>
                    <a:pt x="1136" y="474"/>
                  </a:lnTo>
                  <a:lnTo>
                    <a:pt x="1110" y="444"/>
                  </a:lnTo>
                  <a:lnTo>
                    <a:pt x="1128" y="394"/>
                  </a:lnTo>
                  <a:lnTo>
                    <a:pt x="1038" y="334"/>
                  </a:lnTo>
                  <a:lnTo>
                    <a:pt x="1022" y="304"/>
                  </a:lnTo>
                  <a:lnTo>
                    <a:pt x="1122" y="226"/>
                  </a:lnTo>
                  <a:lnTo>
                    <a:pt x="1184" y="222"/>
                  </a:lnTo>
                  <a:lnTo>
                    <a:pt x="1212" y="240"/>
                  </a:lnTo>
                  <a:lnTo>
                    <a:pt x="1248" y="220"/>
                  </a:lnTo>
                  <a:lnTo>
                    <a:pt x="1300" y="220"/>
                  </a:lnTo>
                  <a:lnTo>
                    <a:pt x="1266" y="198"/>
                  </a:lnTo>
                  <a:lnTo>
                    <a:pt x="1208" y="196"/>
                  </a:lnTo>
                  <a:lnTo>
                    <a:pt x="1250" y="174"/>
                  </a:lnTo>
                  <a:lnTo>
                    <a:pt x="1328" y="172"/>
                  </a:lnTo>
                  <a:lnTo>
                    <a:pt x="1364" y="132"/>
                  </a:lnTo>
                  <a:cubicBezTo>
                    <a:pt x="1346" y="124"/>
                    <a:pt x="1343" y="119"/>
                    <a:pt x="1324" y="122"/>
                  </a:cubicBezTo>
                  <a:cubicBezTo>
                    <a:pt x="1310" y="124"/>
                    <a:pt x="1294" y="132"/>
                    <a:pt x="1286" y="144"/>
                  </a:cubicBezTo>
                  <a:cubicBezTo>
                    <a:pt x="1282" y="149"/>
                    <a:pt x="1274" y="148"/>
                    <a:pt x="1268" y="150"/>
                  </a:cubicBezTo>
                  <a:cubicBezTo>
                    <a:pt x="1266" y="144"/>
                    <a:pt x="1259" y="138"/>
                    <a:pt x="1262" y="132"/>
                  </a:cubicBezTo>
                  <a:cubicBezTo>
                    <a:pt x="1269" y="118"/>
                    <a:pt x="1303" y="134"/>
                    <a:pt x="1262" y="120"/>
                  </a:cubicBezTo>
                  <a:cubicBezTo>
                    <a:pt x="1221" y="134"/>
                    <a:pt x="1252" y="105"/>
                    <a:pt x="1262" y="90"/>
                  </a:cubicBezTo>
                  <a:cubicBezTo>
                    <a:pt x="1260" y="84"/>
                    <a:pt x="1262" y="75"/>
                    <a:pt x="1256" y="72"/>
                  </a:cubicBezTo>
                  <a:cubicBezTo>
                    <a:pt x="1238" y="63"/>
                    <a:pt x="1202" y="102"/>
                    <a:pt x="1202" y="102"/>
                  </a:cubicBezTo>
                  <a:cubicBezTo>
                    <a:pt x="1198" y="108"/>
                    <a:pt x="1186" y="140"/>
                    <a:pt x="1180" y="144"/>
                  </a:cubicBezTo>
                  <a:cubicBezTo>
                    <a:pt x="1169" y="151"/>
                    <a:pt x="1148" y="122"/>
                    <a:pt x="1148" y="122"/>
                  </a:cubicBezTo>
                  <a:cubicBezTo>
                    <a:pt x="1138" y="123"/>
                    <a:pt x="1121" y="137"/>
                    <a:pt x="1106" y="136"/>
                  </a:cubicBezTo>
                  <a:cubicBezTo>
                    <a:pt x="1091" y="135"/>
                    <a:pt x="1074" y="117"/>
                    <a:pt x="1056" y="116"/>
                  </a:cubicBezTo>
                  <a:cubicBezTo>
                    <a:pt x="1038" y="115"/>
                    <a:pt x="1016" y="131"/>
                    <a:pt x="998" y="132"/>
                  </a:cubicBezTo>
                  <a:cubicBezTo>
                    <a:pt x="997" y="132"/>
                    <a:pt x="956" y="125"/>
                    <a:pt x="950" y="120"/>
                  </a:cubicBezTo>
                  <a:cubicBezTo>
                    <a:pt x="918" y="94"/>
                    <a:pt x="960" y="108"/>
                    <a:pt x="920" y="90"/>
                  </a:cubicBezTo>
                  <a:cubicBezTo>
                    <a:pt x="852" y="60"/>
                    <a:pt x="806" y="58"/>
                    <a:pt x="730" y="54"/>
                  </a:cubicBezTo>
                  <a:cubicBezTo>
                    <a:pt x="656" y="39"/>
                    <a:pt x="625" y="15"/>
                    <a:pt x="550" y="0"/>
                  </a:cubicBezTo>
                  <a:cubicBezTo>
                    <a:pt x="510" y="2"/>
                    <a:pt x="486" y="5"/>
                    <a:pt x="446" y="8"/>
                  </a:cubicBezTo>
                  <a:cubicBezTo>
                    <a:pt x="424" y="9"/>
                    <a:pt x="423" y="14"/>
                    <a:pt x="406" y="18"/>
                  </a:cubicBezTo>
                  <a:cubicBezTo>
                    <a:pt x="389" y="22"/>
                    <a:pt x="353" y="24"/>
                    <a:pt x="344" y="32"/>
                  </a:cubicBezTo>
                  <a:cubicBezTo>
                    <a:pt x="346" y="38"/>
                    <a:pt x="354" y="60"/>
                    <a:pt x="350" y="64"/>
                  </a:cubicBezTo>
                  <a:cubicBezTo>
                    <a:pt x="274" y="50"/>
                    <a:pt x="250" y="81"/>
                    <a:pt x="236" y="82"/>
                  </a:cubicBezTo>
                  <a:cubicBezTo>
                    <a:pt x="278" y="110"/>
                    <a:pt x="270" y="72"/>
                    <a:pt x="290" y="102"/>
                  </a:cubicBezTo>
                  <a:cubicBezTo>
                    <a:pt x="234" y="121"/>
                    <a:pt x="178" y="104"/>
                    <a:pt x="128" y="138"/>
                  </a:cubicBezTo>
                  <a:cubicBezTo>
                    <a:pt x="126" y="144"/>
                    <a:pt x="122" y="150"/>
                    <a:pt x="122" y="156"/>
                  </a:cubicBezTo>
                  <a:cubicBezTo>
                    <a:pt x="122" y="162"/>
                    <a:pt x="132" y="170"/>
                    <a:pt x="128" y="174"/>
                  </a:cubicBezTo>
                  <a:cubicBezTo>
                    <a:pt x="126" y="182"/>
                    <a:pt x="109" y="197"/>
                    <a:pt x="112" y="202"/>
                  </a:cubicBezTo>
                  <a:cubicBezTo>
                    <a:pt x="124" y="206"/>
                    <a:pt x="137" y="195"/>
                    <a:pt x="146" y="204"/>
                  </a:cubicBezTo>
                  <a:cubicBezTo>
                    <a:pt x="151" y="209"/>
                    <a:pt x="135" y="213"/>
                    <a:pt x="128" y="216"/>
                  </a:cubicBezTo>
                  <a:cubicBezTo>
                    <a:pt x="116" y="221"/>
                    <a:pt x="104" y="226"/>
                    <a:pt x="92" y="228"/>
                  </a:cubicBezTo>
                  <a:cubicBezTo>
                    <a:pt x="48" y="237"/>
                    <a:pt x="72" y="233"/>
                    <a:pt x="20" y="240"/>
                  </a:cubicBezTo>
                  <a:cubicBezTo>
                    <a:pt x="0" y="247"/>
                    <a:pt x="2" y="240"/>
                    <a:pt x="2" y="25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" name="Freeform 17"/>
            <p:cNvSpPr>
              <a:spLocks/>
            </p:cNvSpPr>
            <p:nvPr/>
          </p:nvSpPr>
          <p:spPr bwMode="invGray">
            <a:xfrm>
              <a:off x="703" y="2230"/>
              <a:ext cx="34" cy="28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0" y="22"/>
                </a:cxn>
                <a:cxn ang="0">
                  <a:pos x="22" y="38"/>
                </a:cxn>
                <a:cxn ang="0">
                  <a:pos x="46" y="26"/>
                </a:cxn>
                <a:cxn ang="0">
                  <a:pos x="30" y="0"/>
                </a:cxn>
                <a:cxn ang="0">
                  <a:pos x="16" y="4"/>
                </a:cxn>
              </a:cxnLst>
              <a:rect l="0" t="0" r="r" b="b"/>
              <a:pathLst>
                <a:path w="46" h="38">
                  <a:moveTo>
                    <a:pt x="16" y="4"/>
                  </a:moveTo>
                  <a:lnTo>
                    <a:pt x="0" y="22"/>
                  </a:lnTo>
                  <a:lnTo>
                    <a:pt x="22" y="38"/>
                  </a:lnTo>
                  <a:lnTo>
                    <a:pt x="46" y="26"/>
                  </a:lnTo>
                  <a:lnTo>
                    <a:pt x="30" y="0"/>
                  </a:lnTo>
                  <a:lnTo>
                    <a:pt x="16" y="4"/>
                  </a:ln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invGray">
            <a:xfrm>
              <a:off x="1010" y="2353"/>
              <a:ext cx="39" cy="32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26" y="44"/>
                </a:cxn>
                <a:cxn ang="0">
                  <a:pos x="42" y="42"/>
                </a:cxn>
                <a:cxn ang="0">
                  <a:pos x="38" y="16"/>
                </a:cxn>
                <a:cxn ang="0">
                  <a:pos x="26" y="2"/>
                </a:cxn>
                <a:cxn ang="0">
                  <a:pos x="12" y="0"/>
                </a:cxn>
              </a:cxnLst>
              <a:rect l="0" t="0" r="r" b="b"/>
              <a:pathLst>
                <a:path w="52" h="44">
                  <a:moveTo>
                    <a:pt x="12" y="0"/>
                  </a:moveTo>
                  <a:cubicBezTo>
                    <a:pt x="16" y="14"/>
                    <a:pt x="18" y="32"/>
                    <a:pt x="26" y="44"/>
                  </a:cubicBezTo>
                  <a:cubicBezTo>
                    <a:pt x="31" y="43"/>
                    <a:pt x="37" y="44"/>
                    <a:pt x="42" y="42"/>
                  </a:cubicBezTo>
                  <a:cubicBezTo>
                    <a:pt x="52" y="38"/>
                    <a:pt x="48" y="19"/>
                    <a:pt x="38" y="16"/>
                  </a:cubicBezTo>
                  <a:cubicBezTo>
                    <a:pt x="33" y="9"/>
                    <a:pt x="34" y="5"/>
                    <a:pt x="26" y="2"/>
                  </a:cubicBezTo>
                  <a:cubicBezTo>
                    <a:pt x="4" y="4"/>
                    <a:pt x="0" y="8"/>
                    <a:pt x="12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" name="Freeform 19"/>
            <p:cNvSpPr>
              <a:spLocks/>
            </p:cNvSpPr>
            <p:nvPr/>
          </p:nvSpPr>
          <p:spPr bwMode="invGray">
            <a:xfrm>
              <a:off x="1792" y="2409"/>
              <a:ext cx="98" cy="74"/>
            </a:xfrm>
            <a:custGeom>
              <a:avLst/>
              <a:gdLst/>
              <a:ahLst/>
              <a:cxnLst>
                <a:cxn ang="0">
                  <a:pos x="97" y="0"/>
                </a:cxn>
                <a:cxn ang="0">
                  <a:pos x="79" y="8"/>
                </a:cxn>
                <a:cxn ang="0">
                  <a:pos x="53" y="24"/>
                </a:cxn>
                <a:cxn ang="0">
                  <a:pos x="39" y="40"/>
                </a:cxn>
                <a:cxn ang="0">
                  <a:pos x="21" y="52"/>
                </a:cxn>
                <a:cxn ang="0">
                  <a:pos x="63" y="82"/>
                </a:cxn>
                <a:cxn ang="0">
                  <a:pos x="79" y="94"/>
                </a:cxn>
                <a:cxn ang="0">
                  <a:pos x="85" y="92"/>
                </a:cxn>
                <a:cxn ang="0">
                  <a:pos x="89" y="86"/>
                </a:cxn>
                <a:cxn ang="0">
                  <a:pos x="97" y="98"/>
                </a:cxn>
                <a:cxn ang="0">
                  <a:pos x="123" y="86"/>
                </a:cxn>
                <a:cxn ang="0">
                  <a:pos x="129" y="74"/>
                </a:cxn>
                <a:cxn ang="0">
                  <a:pos x="101" y="40"/>
                </a:cxn>
                <a:cxn ang="0">
                  <a:pos x="115" y="24"/>
                </a:cxn>
                <a:cxn ang="0">
                  <a:pos x="111" y="4"/>
                </a:cxn>
                <a:cxn ang="0">
                  <a:pos x="97" y="0"/>
                </a:cxn>
              </a:cxnLst>
              <a:rect l="0" t="0" r="r" b="b"/>
              <a:pathLst>
                <a:path w="131" h="98">
                  <a:moveTo>
                    <a:pt x="97" y="0"/>
                  </a:moveTo>
                  <a:cubicBezTo>
                    <a:pt x="83" y="5"/>
                    <a:pt x="89" y="2"/>
                    <a:pt x="79" y="8"/>
                  </a:cubicBezTo>
                  <a:cubicBezTo>
                    <a:pt x="76" y="18"/>
                    <a:pt x="62" y="18"/>
                    <a:pt x="53" y="24"/>
                  </a:cubicBezTo>
                  <a:cubicBezTo>
                    <a:pt x="49" y="29"/>
                    <a:pt x="44" y="36"/>
                    <a:pt x="39" y="40"/>
                  </a:cubicBezTo>
                  <a:cubicBezTo>
                    <a:pt x="34" y="45"/>
                    <a:pt x="21" y="52"/>
                    <a:pt x="21" y="52"/>
                  </a:cubicBezTo>
                  <a:cubicBezTo>
                    <a:pt x="0" y="84"/>
                    <a:pt x="41" y="75"/>
                    <a:pt x="63" y="82"/>
                  </a:cubicBezTo>
                  <a:cubicBezTo>
                    <a:pt x="68" y="89"/>
                    <a:pt x="71" y="91"/>
                    <a:pt x="79" y="94"/>
                  </a:cubicBezTo>
                  <a:cubicBezTo>
                    <a:pt x="81" y="93"/>
                    <a:pt x="83" y="93"/>
                    <a:pt x="85" y="92"/>
                  </a:cubicBezTo>
                  <a:cubicBezTo>
                    <a:pt x="87" y="90"/>
                    <a:pt x="87" y="85"/>
                    <a:pt x="89" y="86"/>
                  </a:cubicBezTo>
                  <a:cubicBezTo>
                    <a:pt x="93" y="88"/>
                    <a:pt x="97" y="98"/>
                    <a:pt x="97" y="98"/>
                  </a:cubicBezTo>
                  <a:cubicBezTo>
                    <a:pt x="112" y="95"/>
                    <a:pt x="111" y="90"/>
                    <a:pt x="123" y="86"/>
                  </a:cubicBezTo>
                  <a:cubicBezTo>
                    <a:pt x="124" y="82"/>
                    <a:pt x="128" y="78"/>
                    <a:pt x="129" y="74"/>
                  </a:cubicBezTo>
                  <a:cubicBezTo>
                    <a:pt x="131" y="61"/>
                    <a:pt x="108" y="47"/>
                    <a:pt x="101" y="40"/>
                  </a:cubicBezTo>
                  <a:cubicBezTo>
                    <a:pt x="103" y="33"/>
                    <a:pt x="115" y="24"/>
                    <a:pt x="115" y="24"/>
                  </a:cubicBezTo>
                  <a:cubicBezTo>
                    <a:pt x="121" y="15"/>
                    <a:pt x="124" y="8"/>
                    <a:pt x="111" y="4"/>
                  </a:cubicBezTo>
                  <a:cubicBezTo>
                    <a:pt x="101" y="7"/>
                    <a:pt x="97" y="13"/>
                    <a:pt x="97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" name="Freeform 20"/>
            <p:cNvSpPr>
              <a:spLocks/>
            </p:cNvSpPr>
            <p:nvPr/>
          </p:nvSpPr>
          <p:spPr bwMode="invGray">
            <a:xfrm>
              <a:off x="1318" y="2793"/>
              <a:ext cx="158" cy="84"/>
            </a:xfrm>
            <a:custGeom>
              <a:avLst/>
              <a:gdLst/>
              <a:ahLst/>
              <a:cxnLst>
                <a:cxn ang="0">
                  <a:pos x="47" y="12"/>
                </a:cxn>
                <a:cxn ang="0">
                  <a:pos x="17" y="12"/>
                </a:cxn>
                <a:cxn ang="0">
                  <a:pos x="5" y="16"/>
                </a:cxn>
                <a:cxn ang="0">
                  <a:pos x="25" y="52"/>
                </a:cxn>
                <a:cxn ang="0">
                  <a:pos x="51" y="44"/>
                </a:cxn>
                <a:cxn ang="0">
                  <a:pos x="93" y="54"/>
                </a:cxn>
                <a:cxn ang="0">
                  <a:pos x="111" y="60"/>
                </a:cxn>
                <a:cxn ang="0">
                  <a:pos x="133" y="88"/>
                </a:cxn>
                <a:cxn ang="0">
                  <a:pos x="141" y="112"/>
                </a:cxn>
                <a:cxn ang="0">
                  <a:pos x="157" y="100"/>
                </a:cxn>
                <a:cxn ang="0">
                  <a:pos x="169" y="96"/>
                </a:cxn>
                <a:cxn ang="0">
                  <a:pos x="187" y="102"/>
                </a:cxn>
                <a:cxn ang="0">
                  <a:pos x="195" y="80"/>
                </a:cxn>
                <a:cxn ang="0">
                  <a:pos x="153" y="54"/>
                </a:cxn>
                <a:cxn ang="0">
                  <a:pos x="105" y="20"/>
                </a:cxn>
                <a:cxn ang="0">
                  <a:pos x="53" y="26"/>
                </a:cxn>
                <a:cxn ang="0">
                  <a:pos x="47" y="12"/>
                </a:cxn>
              </a:cxnLst>
              <a:rect l="0" t="0" r="r" b="b"/>
              <a:pathLst>
                <a:path w="212" h="112">
                  <a:moveTo>
                    <a:pt x="47" y="12"/>
                  </a:moveTo>
                  <a:cubicBezTo>
                    <a:pt x="39" y="0"/>
                    <a:pt x="28" y="7"/>
                    <a:pt x="17" y="12"/>
                  </a:cubicBezTo>
                  <a:cubicBezTo>
                    <a:pt x="13" y="14"/>
                    <a:pt x="5" y="16"/>
                    <a:pt x="5" y="16"/>
                  </a:cubicBezTo>
                  <a:cubicBezTo>
                    <a:pt x="0" y="31"/>
                    <a:pt x="10" y="48"/>
                    <a:pt x="25" y="52"/>
                  </a:cubicBezTo>
                  <a:cubicBezTo>
                    <a:pt x="37" y="50"/>
                    <a:pt x="41" y="47"/>
                    <a:pt x="51" y="44"/>
                  </a:cubicBezTo>
                  <a:cubicBezTo>
                    <a:pt x="65" y="53"/>
                    <a:pt x="76" y="53"/>
                    <a:pt x="93" y="54"/>
                  </a:cubicBezTo>
                  <a:cubicBezTo>
                    <a:pt x="99" y="56"/>
                    <a:pt x="111" y="60"/>
                    <a:pt x="111" y="60"/>
                  </a:cubicBezTo>
                  <a:cubicBezTo>
                    <a:pt x="120" y="69"/>
                    <a:pt x="129" y="75"/>
                    <a:pt x="133" y="88"/>
                  </a:cubicBezTo>
                  <a:cubicBezTo>
                    <a:pt x="125" y="100"/>
                    <a:pt x="126" y="107"/>
                    <a:pt x="141" y="112"/>
                  </a:cubicBezTo>
                  <a:cubicBezTo>
                    <a:pt x="145" y="106"/>
                    <a:pt x="150" y="103"/>
                    <a:pt x="157" y="100"/>
                  </a:cubicBezTo>
                  <a:cubicBezTo>
                    <a:pt x="161" y="98"/>
                    <a:pt x="169" y="96"/>
                    <a:pt x="169" y="96"/>
                  </a:cubicBezTo>
                  <a:cubicBezTo>
                    <a:pt x="175" y="98"/>
                    <a:pt x="187" y="102"/>
                    <a:pt x="187" y="102"/>
                  </a:cubicBezTo>
                  <a:cubicBezTo>
                    <a:pt x="203" y="100"/>
                    <a:pt x="212" y="94"/>
                    <a:pt x="195" y="80"/>
                  </a:cubicBezTo>
                  <a:cubicBezTo>
                    <a:pt x="183" y="70"/>
                    <a:pt x="165" y="66"/>
                    <a:pt x="153" y="54"/>
                  </a:cubicBezTo>
                  <a:cubicBezTo>
                    <a:pt x="141" y="42"/>
                    <a:pt x="122" y="26"/>
                    <a:pt x="105" y="20"/>
                  </a:cubicBezTo>
                  <a:cubicBezTo>
                    <a:pt x="85" y="21"/>
                    <a:pt x="71" y="20"/>
                    <a:pt x="53" y="26"/>
                  </a:cubicBezTo>
                  <a:cubicBezTo>
                    <a:pt x="47" y="24"/>
                    <a:pt x="33" y="12"/>
                    <a:pt x="47" y="1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1" name="Freeform 21"/>
            <p:cNvSpPr>
              <a:spLocks/>
            </p:cNvSpPr>
            <p:nvPr/>
          </p:nvSpPr>
          <p:spPr bwMode="invGray">
            <a:xfrm>
              <a:off x="1448" y="2857"/>
              <a:ext cx="99" cy="41"/>
            </a:xfrm>
            <a:custGeom>
              <a:avLst/>
              <a:gdLst/>
              <a:ahLst/>
              <a:cxnLst>
                <a:cxn ang="0">
                  <a:pos x="57" y="0"/>
                </a:cxn>
                <a:cxn ang="0">
                  <a:pos x="43" y="6"/>
                </a:cxn>
                <a:cxn ang="0">
                  <a:pos x="31" y="30"/>
                </a:cxn>
                <a:cxn ang="0">
                  <a:pos x="15" y="34"/>
                </a:cxn>
                <a:cxn ang="0">
                  <a:pos x="3" y="42"/>
                </a:cxn>
                <a:cxn ang="0">
                  <a:pos x="13" y="54"/>
                </a:cxn>
                <a:cxn ang="0">
                  <a:pos x="133" y="34"/>
                </a:cxn>
                <a:cxn ang="0">
                  <a:pos x="123" y="16"/>
                </a:cxn>
                <a:cxn ang="0">
                  <a:pos x="105" y="8"/>
                </a:cxn>
                <a:cxn ang="0">
                  <a:pos x="101" y="24"/>
                </a:cxn>
                <a:cxn ang="0">
                  <a:pos x="89" y="18"/>
                </a:cxn>
                <a:cxn ang="0">
                  <a:pos x="67" y="14"/>
                </a:cxn>
                <a:cxn ang="0">
                  <a:pos x="57" y="0"/>
                </a:cxn>
              </a:cxnLst>
              <a:rect l="0" t="0" r="r" b="b"/>
              <a:pathLst>
                <a:path w="133" h="54">
                  <a:moveTo>
                    <a:pt x="57" y="0"/>
                  </a:moveTo>
                  <a:cubicBezTo>
                    <a:pt x="53" y="3"/>
                    <a:pt x="46" y="2"/>
                    <a:pt x="43" y="6"/>
                  </a:cubicBezTo>
                  <a:cubicBezTo>
                    <a:pt x="36" y="14"/>
                    <a:pt x="43" y="26"/>
                    <a:pt x="31" y="30"/>
                  </a:cubicBezTo>
                  <a:cubicBezTo>
                    <a:pt x="26" y="32"/>
                    <a:pt x="20" y="31"/>
                    <a:pt x="15" y="34"/>
                  </a:cubicBezTo>
                  <a:cubicBezTo>
                    <a:pt x="11" y="36"/>
                    <a:pt x="3" y="42"/>
                    <a:pt x="3" y="42"/>
                  </a:cubicBezTo>
                  <a:cubicBezTo>
                    <a:pt x="0" y="51"/>
                    <a:pt x="5" y="51"/>
                    <a:pt x="13" y="54"/>
                  </a:cubicBezTo>
                  <a:cubicBezTo>
                    <a:pt x="51" y="51"/>
                    <a:pt x="97" y="46"/>
                    <a:pt x="133" y="34"/>
                  </a:cubicBezTo>
                  <a:cubicBezTo>
                    <a:pt x="129" y="28"/>
                    <a:pt x="128" y="21"/>
                    <a:pt x="123" y="16"/>
                  </a:cubicBezTo>
                  <a:cubicBezTo>
                    <a:pt x="118" y="11"/>
                    <a:pt x="105" y="8"/>
                    <a:pt x="105" y="8"/>
                  </a:cubicBezTo>
                  <a:cubicBezTo>
                    <a:pt x="84" y="13"/>
                    <a:pt x="106" y="19"/>
                    <a:pt x="101" y="24"/>
                  </a:cubicBezTo>
                  <a:cubicBezTo>
                    <a:pt x="99" y="26"/>
                    <a:pt x="89" y="18"/>
                    <a:pt x="89" y="18"/>
                  </a:cubicBezTo>
                  <a:cubicBezTo>
                    <a:pt x="83" y="15"/>
                    <a:pt x="73" y="15"/>
                    <a:pt x="67" y="14"/>
                  </a:cubicBezTo>
                  <a:cubicBezTo>
                    <a:pt x="58" y="8"/>
                    <a:pt x="62" y="12"/>
                    <a:pt x="57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invGray">
            <a:xfrm>
              <a:off x="1553" y="2883"/>
              <a:ext cx="38" cy="18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7" y="18"/>
                </a:cxn>
                <a:cxn ang="0">
                  <a:pos x="27" y="24"/>
                </a:cxn>
                <a:cxn ang="0">
                  <a:pos x="33" y="4"/>
                </a:cxn>
                <a:cxn ang="0">
                  <a:pos x="13" y="0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3" name="Freeform 23"/>
            <p:cNvSpPr>
              <a:spLocks/>
            </p:cNvSpPr>
            <p:nvPr/>
          </p:nvSpPr>
          <p:spPr bwMode="invGray">
            <a:xfrm>
              <a:off x="1609" y="2886"/>
              <a:ext cx="12" cy="25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14"/>
                </a:cxn>
                <a:cxn ang="0">
                  <a:pos x="16" y="34"/>
                </a:cxn>
                <a:cxn ang="0">
                  <a:pos x="12" y="18"/>
                </a:cxn>
                <a:cxn ang="0">
                  <a:pos x="16" y="6"/>
                </a:cxn>
                <a:cxn ang="0">
                  <a:pos x="14" y="0"/>
                </a:cxn>
              </a:cxnLst>
              <a:rect l="0" t="0" r="r" b="b"/>
              <a:pathLst>
                <a:path w="16" h="34">
                  <a:moveTo>
                    <a:pt x="14" y="0"/>
                  </a:moveTo>
                  <a:cubicBezTo>
                    <a:pt x="5" y="3"/>
                    <a:pt x="2" y="4"/>
                    <a:pt x="0" y="14"/>
                  </a:cubicBezTo>
                  <a:cubicBezTo>
                    <a:pt x="3" y="26"/>
                    <a:pt x="4" y="30"/>
                    <a:pt x="16" y="34"/>
                  </a:cubicBezTo>
                  <a:cubicBezTo>
                    <a:pt x="15" y="29"/>
                    <a:pt x="11" y="23"/>
                    <a:pt x="12" y="18"/>
                  </a:cubicBezTo>
                  <a:cubicBezTo>
                    <a:pt x="12" y="14"/>
                    <a:pt x="16" y="6"/>
                    <a:pt x="16" y="6"/>
                  </a:cubicBezTo>
                  <a:cubicBezTo>
                    <a:pt x="9" y="1"/>
                    <a:pt x="8" y="3"/>
                    <a:pt x="1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" name="Freeform 24"/>
            <p:cNvSpPr>
              <a:spLocks/>
            </p:cNvSpPr>
            <p:nvPr/>
          </p:nvSpPr>
          <p:spPr bwMode="invGray">
            <a:xfrm>
              <a:off x="1426" y="2040"/>
              <a:ext cx="180" cy="88"/>
            </a:xfrm>
            <a:custGeom>
              <a:avLst/>
              <a:gdLst/>
              <a:ahLst/>
              <a:cxnLst>
                <a:cxn ang="0">
                  <a:pos x="64" y="1"/>
                </a:cxn>
                <a:cxn ang="0">
                  <a:pos x="24" y="31"/>
                </a:cxn>
                <a:cxn ang="0">
                  <a:pos x="6" y="37"/>
                </a:cxn>
                <a:cxn ang="0">
                  <a:pos x="0" y="39"/>
                </a:cxn>
                <a:cxn ang="0">
                  <a:pos x="26" y="59"/>
                </a:cxn>
                <a:cxn ang="0">
                  <a:pos x="38" y="63"/>
                </a:cxn>
                <a:cxn ang="0">
                  <a:pos x="68" y="47"/>
                </a:cxn>
                <a:cxn ang="0">
                  <a:pos x="80" y="43"/>
                </a:cxn>
                <a:cxn ang="0">
                  <a:pos x="82" y="55"/>
                </a:cxn>
                <a:cxn ang="0">
                  <a:pos x="64" y="61"/>
                </a:cxn>
                <a:cxn ang="0">
                  <a:pos x="72" y="73"/>
                </a:cxn>
                <a:cxn ang="0">
                  <a:pos x="40" y="87"/>
                </a:cxn>
                <a:cxn ang="0">
                  <a:pos x="70" y="109"/>
                </a:cxn>
                <a:cxn ang="0">
                  <a:pos x="82" y="113"/>
                </a:cxn>
                <a:cxn ang="0">
                  <a:pos x="118" y="103"/>
                </a:cxn>
                <a:cxn ang="0">
                  <a:pos x="150" y="105"/>
                </a:cxn>
                <a:cxn ang="0">
                  <a:pos x="168" y="117"/>
                </a:cxn>
                <a:cxn ang="0">
                  <a:pos x="204" y="109"/>
                </a:cxn>
                <a:cxn ang="0">
                  <a:pos x="224" y="103"/>
                </a:cxn>
                <a:cxn ang="0">
                  <a:pos x="222" y="77"/>
                </a:cxn>
                <a:cxn ang="0">
                  <a:pos x="234" y="69"/>
                </a:cxn>
                <a:cxn ang="0">
                  <a:pos x="238" y="47"/>
                </a:cxn>
                <a:cxn ang="0">
                  <a:pos x="210" y="57"/>
                </a:cxn>
                <a:cxn ang="0">
                  <a:pos x="200" y="43"/>
                </a:cxn>
                <a:cxn ang="0">
                  <a:pos x="172" y="45"/>
                </a:cxn>
                <a:cxn ang="0">
                  <a:pos x="134" y="9"/>
                </a:cxn>
                <a:cxn ang="0">
                  <a:pos x="94" y="11"/>
                </a:cxn>
                <a:cxn ang="0">
                  <a:pos x="82" y="1"/>
                </a:cxn>
                <a:cxn ang="0">
                  <a:pos x="64" y="1"/>
                </a:cxn>
              </a:cxnLst>
              <a:rect l="0" t="0" r="r" b="b"/>
              <a:pathLst>
                <a:path w="240" h="117">
                  <a:moveTo>
                    <a:pt x="64" y="1"/>
                  </a:moveTo>
                  <a:cubicBezTo>
                    <a:pt x="57" y="21"/>
                    <a:pt x="44" y="24"/>
                    <a:pt x="24" y="31"/>
                  </a:cubicBezTo>
                  <a:cubicBezTo>
                    <a:pt x="18" y="33"/>
                    <a:pt x="12" y="35"/>
                    <a:pt x="6" y="37"/>
                  </a:cubicBezTo>
                  <a:cubicBezTo>
                    <a:pt x="4" y="38"/>
                    <a:pt x="0" y="39"/>
                    <a:pt x="0" y="39"/>
                  </a:cubicBezTo>
                  <a:cubicBezTo>
                    <a:pt x="3" y="55"/>
                    <a:pt x="12" y="54"/>
                    <a:pt x="26" y="59"/>
                  </a:cubicBezTo>
                  <a:cubicBezTo>
                    <a:pt x="30" y="60"/>
                    <a:pt x="38" y="63"/>
                    <a:pt x="38" y="63"/>
                  </a:cubicBezTo>
                  <a:cubicBezTo>
                    <a:pt x="50" y="59"/>
                    <a:pt x="57" y="54"/>
                    <a:pt x="68" y="47"/>
                  </a:cubicBezTo>
                  <a:cubicBezTo>
                    <a:pt x="72" y="45"/>
                    <a:pt x="80" y="43"/>
                    <a:pt x="80" y="43"/>
                  </a:cubicBezTo>
                  <a:cubicBezTo>
                    <a:pt x="82" y="46"/>
                    <a:pt x="88" y="51"/>
                    <a:pt x="82" y="55"/>
                  </a:cubicBezTo>
                  <a:cubicBezTo>
                    <a:pt x="77" y="59"/>
                    <a:pt x="64" y="61"/>
                    <a:pt x="64" y="61"/>
                  </a:cubicBezTo>
                  <a:cubicBezTo>
                    <a:pt x="58" y="70"/>
                    <a:pt x="63" y="70"/>
                    <a:pt x="72" y="73"/>
                  </a:cubicBezTo>
                  <a:cubicBezTo>
                    <a:pt x="77" y="88"/>
                    <a:pt x="50" y="86"/>
                    <a:pt x="40" y="87"/>
                  </a:cubicBezTo>
                  <a:cubicBezTo>
                    <a:pt x="47" y="94"/>
                    <a:pt x="60" y="106"/>
                    <a:pt x="70" y="109"/>
                  </a:cubicBezTo>
                  <a:cubicBezTo>
                    <a:pt x="74" y="110"/>
                    <a:pt x="82" y="113"/>
                    <a:pt x="82" y="113"/>
                  </a:cubicBezTo>
                  <a:cubicBezTo>
                    <a:pt x="99" y="111"/>
                    <a:pt x="104" y="108"/>
                    <a:pt x="118" y="103"/>
                  </a:cubicBezTo>
                  <a:cubicBezTo>
                    <a:pt x="129" y="104"/>
                    <a:pt x="140" y="103"/>
                    <a:pt x="150" y="105"/>
                  </a:cubicBezTo>
                  <a:cubicBezTo>
                    <a:pt x="157" y="107"/>
                    <a:pt x="168" y="117"/>
                    <a:pt x="168" y="117"/>
                  </a:cubicBezTo>
                  <a:cubicBezTo>
                    <a:pt x="193" y="115"/>
                    <a:pt x="188" y="116"/>
                    <a:pt x="204" y="109"/>
                  </a:cubicBezTo>
                  <a:cubicBezTo>
                    <a:pt x="210" y="106"/>
                    <a:pt x="224" y="103"/>
                    <a:pt x="224" y="103"/>
                  </a:cubicBezTo>
                  <a:cubicBezTo>
                    <a:pt x="223" y="98"/>
                    <a:pt x="217" y="82"/>
                    <a:pt x="222" y="77"/>
                  </a:cubicBezTo>
                  <a:cubicBezTo>
                    <a:pt x="225" y="73"/>
                    <a:pt x="234" y="69"/>
                    <a:pt x="234" y="69"/>
                  </a:cubicBezTo>
                  <a:cubicBezTo>
                    <a:pt x="237" y="59"/>
                    <a:pt x="240" y="59"/>
                    <a:pt x="238" y="47"/>
                  </a:cubicBezTo>
                  <a:cubicBezTo>
                    <a:pt x="228" y="49"/>
                    <a:pt x="219" y="51"/>
                    <a:pt x="210" y="57"/>
                  </a:cubicBezTo>
                  <a:cubicBezTo>
                    <a:pt x="201" y="71"/>
                    <a:pt x="201" y="50"/>
                    <a:pt x="200" y="43"/>
                  </a:cubicBezTo>
                  <a:cubicBezTo>
                    <a:pt x="189" y="45"/>
                    <a:pt x="182" y="48"/>
                    <a:pt x="172" y="45"/>
                  </a:cubicBezTo>
                  <a:cubicBezTo>
                    <a:pt x="161" y="34"/>
                    <a:pt x="148" y="14"/>
                    <a:pt x="134" y="9"/>
                  </a:cubicBezTo>
                  <a:cubicBezTo>
                    <a:pt x="119" y="11"/>
                    <a:pt x="108" y="13"/>
                    <a:pt x="94" y="11"/>
                  </a:cubicBezTo>
                  <a:cubicBezTo>
                    <a:pt x="92" y="9"/>
                    <a:pt x="85" y="2"/>
                    <a:pt x="82" y="1"/>
                  </a:cubicBezTo>
                  <a:cubicBezTo>
                    <a:pt x="74" y="0"/>
                    <a:pt x="72" y="9"/>
                    <a:pt x="64" y="1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5" name="Freeform 25"/>
            <p:cNvSpPr>
              <a:spLocks/>
            </p:cNvSpPr>
            <p:nvPr/>
          </p:nvSpPr>
          <p:spPr bwMode="invGray">
            <a:xfrm>
              <a:off x="1506" y="1999"/>
              <a:ext cx="146" cy="60"/>
            </a:xfrm>
            <a:custGeom>
              <a:avLst/>
              <a:gdLst/>
              <a:ahLst/>
              <a:cxnLst>
                <a:cxn ang="0">
                  <a:pos x="97" y="10"/>
                </a:cxn>
                <a:cxn ang="0">
                  <a:pos x="13" y="24"/>
                </a:cxn>
                <a:cxn ang="0">
                  <a:pos x="9" y="34"/>
                </a:cxn>
                <a:cxn ang="0">
                  <a:pos x="57" y="52"/>
                </a:cxn>
                <a:cxn ang="0">
                  <a:pos x="135" y="74"/>
                </a:cxn>
                <a:cxn ang="0">
                  <a:pos x="175" y="68"/>
                </a:cxn>
                <a:cxn ang="0">
                  <a:pos x="187" y="64"/>
                </a:cxn>
                <a:cxn ang="0">
                  <a:pos x="175" y="44"/>
                </a:cxn>
                <a:cxn ang="0">
                  <a:pos x="163" y="36"/>
                </a:cxn>
                <a:cxn ang="0">
                  <a:pos x="129" y="26"/>
                </a:cxn>
                <a:cxn ang="0">
                  <a:pos x="97" y="10"/>
                </a:cxn>
              </a:cxnLst>
              <a:rect l="0" t="0" r="r" b="b"/>
              <a:pathLst>
                <a:path w="194" h="80">
                  <a:moveTo>
                    <a:pt x="97" y="10"/>
                  </a:moveTo>
                  <a:cubicBezTo>
                    <a:pt x="70" y="19"/>
                    <a:pt x="42" y="22"/>
                    <a:pt x="13" y="24"/>
                  </a:cubicBezTo>
                  <a:cubicBezTo>
                    <a:pt x="9" y="25"/>
                    <a:pt x="0" y="26"/>
                    <a:pt x="9" y="34"/>
                  </a:cubicBezTo>
                  <a:cubicBezTo>
                    <a:pt x="21" y="44"/>
                    <a:pt x="43" y="43"/>
                    <a:pt x="57" y="52"/>
                  </a:cubicBezTo>
                  <a:cubicBezTo>
                    <a:pt x="75" y="80"/>
                    <a:pt x="104" y="73"/>
                    <a:pt x="135" y="74"/>
                  </a:cubicBezTo>
                  <a:cubicBezTo>
                    <a:pt x="153" y="73"/>
                    <a:pt x="159" y="73"/>
                    <a:pt x="175" y="68"/>
                  </a:cubicBezTo>
                  <a:cubicBezTo>
                    <a:pt x="179" y="67"/>
                    <a:pt x="187" y="64"/>
                    <a:pt x="187" y="64"/>
                  </a:cubicBezTo>
                  <a:cubicBezTo>
                    <a:pt x="194" y="53"/>
                    <a:pt x="184" y="49"/>
                    <a:pt x="175" y="44"/>
                  </a:cubicBezTo>
                  <a:cubicBezTo>
                    <a:pt x="171" y="42"/>
                    <a:pt x="163" y="36"/>
                    <a:pt x="163" y="36"/>
                  </a:cubicBezTo>
                  <a:cubicBezTo>
                    <a:pt x="140" y="41"/>
                    <a:pt x="147" y="38"/>
                    <a:pt x="129" y="26"/>
                  </a:cubicBezTo>
                  <a:cubicBezTo>
                    <a:pt x="123" y="17"/>
                    <a:pt x="107" y="0"/>
                    <a:pt x="97" y="1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6" name="Freeform 26"/>
            <p:cNvSpPr>
              <a:spLocks/>
            </p:cNvSpPr>
            <p:nvPr/>
          </p:nvSpPr>
          <p:spPr bwMode="invGray">
            <a:xfrm>
              <a:off x="1711" y="2069"/>
              <a:ext cx="233" cy="190"/>
            </a:xfrm>
            <a:custGeom>
              <a:avLst/>
              <a:gdLst/>
              <a:ahLst/>
              <a:cxnLst>
                <a:cxn ang="0">
                  <a:pos x="67" y="9"/>
                </a:cxn>
                <a:cxn ang="0">
                  <a:pos x="51" y="23"/>
                </a:cxn>
                <a:cxn ang="0">
                  <a:pos x="21" y="39"/>
                </a:cxn>
                <a:cxn ang="0">
                  <a:pos x="53" y="77"/>
                </a:cxn>
                <a:cxn ang="0">
                  <a:pos x="79" y="85"/>
                </a:cxn>
                <a:cxn ang="0">
                  <a:pos x="103" y="99"/>
                </a:cxn>
                <a:cxn ang="0">
                  <a:pos x="127" y="85"/>
                </a:cxn>
                <a:cxn ang="0">
                  <a:pos x="143" y="101"/>
                </a:cxn>
                <a:cxn ang="0">
                  <a:pos x="149" y="127"/>
                </a:cxn>
                <a:cxn ang="0">
                  <a:pos x="115" y="151"/>
                </a:cxn>
                <a:cxn ang="0">
                  <a:pos x="89" y="173"/>
                </a:cxn>
                <a:cxn ang="0">
                  <a:pos x="69" y="169"/>
                </a:cxn>
                <a:cxn ang="0">
                  <a:pos x="57" y="165"/>
                </a:cxn>
                <a:cxn ang="0">
                  <a:pos x="43" y="187"/>
                </a:cxn>
                <a:cxn ang="0">
                  <a:pos x="39" y="199"/>
                </a:cxn>
                <a:cxn ang="0">
                  <a:pos x="73" y="205"/>
                </a:cxn>
                <a:cxn ang="0">
                  <a:pos x="95" y="203"/>
                </a:cxn>
                <a:cxn ang="0">
                  <a:pos x="115" y="231"/>
                </a:cxn>
                <a:cxn ang="0">
                  <a:pos x="127" y="235"/>
                </a:cxn>
                <a:cxn ang="0">
                  <a:pos x="139" y="239"/>
                </a:cxn>
                <a:cxn ang="0">
                  <a:pos x="155" y="251"/>
                </a:cxn>
                <a:cxn ang="0">
                  <a:pos x="181" y="237"/>
                </a:cxn>
                <a:cxn ang="0">
                  <a:pos x="203" y="235"/>
                </a:cxn>
                <a:cxn ang="0">
                  <a:pos x="229" y="213"/>
                </a:cxn>
                <a:cxn ang="0">
                  <a:pos x="225" y="185"/>
                </a:cxn>
                <a:cxn ang="0">
                  <a:pos x="217" y="173"/>
                </a:cxn>
                <a:cxn ang="0">
                  <a:pos x="233" y="167"/>
                </a:cxn>
                <a:cxn ang="0">
                  <a:pos x="245" y="183"/>
                </a:cxn>
                <a:cxn ang="0">
                  <a:pos x="247" y="197"/>
                </a:cxn>
                <a:cxn ang="0">
                  <a:pos x="261" y="193"/>
                </a:cxn>
                <a:cxn ang="0">
                  <a:pos x="303" y="169"/>
                </a:cxn>
                <a:cxn ang="0">
                  <a:pos x="293" y="147"/>
                </a:cxn>
                <a:cxn ang="0">
                  <a:pos x="259" y="123"/>
                </a:cxn>
                <a:cxn ang="0">
                  <a:pos x="265" y="107"/>
                </a:cxn>
                <a:cxn ang="0">
                  <a:pos x="277" y="103"/>
                </a:cxn>
                <a:cxn ang="0">
                  <a:pos x="253" y="63"/>
                </a:cxn>
                <a:cxn ang="0">
                  <a:pos x="233" y="59"/>
                </a:cxn>
                <a:cxn ang="0">
                  <a:pos x="221" y="55"/>
                </a:cxn>
                <a:cxn ang="0">
                  <a:pos x="201" y="33"/>
                </a:cxn>
                <a:cxn ang="0">
                  <a:pos x="155" y="45"/>
                </a:cxn>
                <a:cxn ang="0">
                  <a:pos x="167" y="25"/>
                </a:cxn>
                <a:cxn ang="0">
                  <a:pos x="139" y="17"/>
                </a:cxn>
                <a:cxn ang="0">
                  <a:pos x="119" y="19"/>
                </a:cxn>
                <a:cxn ang="0">
                  <a:pos x="67" y="9"/>
                </a:cxn>
              </a:cxnLst>
              <a:rect l="0" t="0" r="r" b="b"/>
              <a:pathLst>
                <a:path w="310" h="254">
                  <a:moveTo>
                    <a:pt x="67" y="9"/>
                  </a:moveTo>
                  <a:cubicBezTo>
                    <a:pt x="63" y="15"/>
                    <a:pt x="51" y="23"/>
                    <a:pt x="51" y="23"/>
                  </a:cubicBezTo>
                  <a:cubicBezTo>
                    <a:pt x="43" y="34"/>
                    <a:pt x="33" y="35"/>
                    <a:pt x="21" y="39"/>
                  </a:cubicBezTo>
                  <a:cubicBezTo>
                    <a:pt x="0" y="71"/>
                    <a:pt x="30" y="74"/>
                    <a:pt x="53" y="77"/>
                  </a:cubicBezTo>
                  <a:cubicBezTo>
                    <a:pt x="61" y="89"/>
                    <a:pt x="63" y="87"/>
                    <a:pt x="79" y="85"/>
                  </a:cubicBezTo>
                  <a:cubicBezTo>
                    <a:pt x="88" y="88"/>
                    <a:pt x="93" y="96"/>
                    <a:pt x="103" y="99"/>
                  </a:cubicBezTo>
                  <a:cubicBezTo>
                    <a:pt x="117" y="96"/>
                    <a:pt x="116" y="89"/>
                    <a:pt x="127" y="85"/>
                  </a:cubicBezTo>
                  <a:cubicBezTo>
                    <a:pt x="134" y="90"/>
                    <a:pt x="138" y="94"/>
                    <a:pt x="143" y="101"/>
                  </a:cubicBezTo>
                  <a:cubicBezTo>
                    <a:pt x="140" y="116"/>
                    <a:pt x="134" y="117"/>
                    <a:pt x="149" y="127"/>
                  </a:cubicBezTo>
                  <a:cubicBezTo>
                    <a:pt x="161" y="144"/>
                    <a:pt x="126" y="147"/>
                    <a:pt x="115" y="151"/>
                  </a:cubicBezTo>
                  <a:cubicBezTo>
                    <a:pt x="109" y="160"/>
                    <a:pt x="100" y="169"/>
                    <a:pt x="89" y="173"/>
                  </a:cubicBezTo>
                  <a:cubicBezTo>
                    <a:pt x="81" y="172"/>
                    <a:pt x="76" y="171"/>
                    <a:pt x="69" y="169"/>
                  </a:cubicBezTo>
                  <a:cubicBezTo>
                    <a:pt x="65" y="168"/>
                    <a:pt x="57" y="165"/>
                    <a:pt x="57" y="165"/>
                  </a:cubicBezTo>
                  <a:cubicBezTo>
                    <a:pt x="46" y="169"/>
                    <a:pt x="46" y="177"/>
                    <a:pt x="43" y="187"/>
                  </a:cubicBezTo>
                  <a:cubicBezTo>
                    <a:pt x="42" y="191"/>
                    <a:pt x="39" y="199"/>
                    <a:pt x="39" y="199"/>
                  </a:cubicBezTo>
                  <a:cubicBezTo>
                    <a:pt x="50" y="203"/>
                    <a:pt x="61" y="204"/>
                    <a:pt x="73" y="205"/>
                  </a:cubicBezTo>
                  <a:cubicBezTo>
                    <a:pt x="82" y="203"/>
                    <a:pt x="86" y="201"/>
                    <a:pt x="95" y="203"/>
                  </a:cubicBezTo>
                  <a:cubicBezTo>
                    <a:pt x="107" y="211"/>
                    <a:pt x="111" y="218"/>
                    <a:pt x="115" y="231"/>
                  </a:cubicBezTo>
                  <a:cubicBezTo>
                    <a:pt x="116" y="235"/>
                    <a:pt x="123" y="234"/>
                    <a:pt x="127" y="235"/>
                  </a:cubicBezTo>
                  <a:cubicBezTo>
                    <a:pt x="131" y="236"/>
                    <a:pt x="139" y="239"/>
                    <a:pt x="139" y="239"/>
                  </a:cubicBezTo>
                  <a:cubicBezTo>
                    <a:pt x="144" y="246"/>
                    <a:pt x="147" y="248"/>
                    <a:pt x="155" y="251"/>
                  </a:cubicBezTo>
                  <a:cubicBezTo>
                    <a:pt x="169" y="250"/>
                    <a:pt x="187" y="254"/>
                    <a:pt x="181" y="237"/>
                  </a:cubicBezTo>
                  <a:cubicBezTo>
                    <a:pt x="184" y="220"/>
                    <a:pt x="192" y="228"/>
                    <a:pt x="203" y="235"/>
                  </a:cubicBezTo>
                  <a:cubicBezTo>
                    <a:pt x="224" y="233"/>
                    <a:pt x="224" y="232"/>
                    <a:pt x="229" y="213"/>
                  </a:cubicBezTo>
                  <a:cubicBezTo>
                    <a:pt x="229" y="211"/>
                    <a:pt x="229" y="192"/>
                    <a:pt x="225" y="185"/>
                  </a:cubicBezTo>
                  <a:cubicBezTo>
                    <a:pt x="223" y="181"/>
                    <a:pt x="217" y="173"/>
                    <a:pt x="217" y="173"/>
                  </a:cubicBezTo>
                  <a:cubicBezTo>
                    <a:pt x="220" y="163"/>
                    <a:pt x="224" y="165"/>
                    <a:pt x="233" y="167"/>
                  </a:cubicBezTo>
                  <a:cubicBezTo>
                    <a:pt x="240" y="172"/>
                    <a:pt x="242" y="175"/>
                    <a:pt x="245" y="183"/>
                  </a:cubicBezTo>
                  <a:cubicBezTo>
                    <a:pt x="246" y="188"/>
                    <a:pt x="244" y="193"/>
                    <a:pt x="247" y="197"/>
                  </a:cubicBezTo>
                  <a:cubicBezTo>
                    <a:pt x="250" y="201"/>
                    <a:pt x="256" y="194"/>
                    <a:pt x="261" y="193"/>
                  </a:cubicBezTo>
                  <a:cubicBezTo>
                    <a:pt x="276" y="188"/>
                    <a:pt x="290" y="178"/>
                    <a:pt x="303" y="169"/>
                  </a:cubicBezTo>
                  <a:cubicBezTo>
                    <a:pt x="310" y="158"/>
                    <a:pt x="302" y="153"/>
                    <a:pt x="293" y="147"/>
                  </a:cubicBezTo>
                  <a:cubicBezTo>
                    <a:pt x="281" y="129"/>
                    <a:pt x="283" y="126"/>
                    <a:pt x="259" y="123"/>
                  </a:cubicBezTo>
                  <a:cubicBezTo>
                    <a:pt x="256" y="115"/>
                    <a:pt x="257" y="111"/>
                    <a:pt x="265" y="107"/>
                  </a:cubicBezTo>
                  <a:cubicBezTo>
                    <a:pt x="269" y="105"/>
                    <a:pt x="277" y="103"/>
                    <a:pt x="277" y="103"/>
                  </a:cubicBezTo>
                  <a:cubicBezTo>
                    <a:pt x="287" y="88"/>
                    <a:pt x="269" y="66"/>
                    <a:pt x="253" y="63"/>
                  </a:cubicBezTo>
                  <a:cubicBezTo>
                    <a:pt x="239" y="60"/>
                    <a:pt x="244" y="62"/>
                    <a:pt x="233" y="59"/>
                  </a:cubicBezTo>
                  <a:cubicBezTo>
                    <a:pt x="229" y="58"/>
                    <a:pt x="221" y="55"/>
                    <a:pt x="221" y="55"/>
                  </a:cubicBezTo>
                  <a:cubicBezTo>
                    <a:pt x="200" y="60"/>
                    <a:pt x="217" y="38"/>
                    <a:pt x="201" y="33"/>
                  </a:cubicBezTo>
                  <a:cubicBezTo>
                    <a:pt x="185" y="35"/>
                    <a:pt x="169" y="36"/>
                    <a:pt x="155" y="45"/>
                  </a:cubicBezTo>
                  <a:cubicBezTo>
                    <a:pt x="145" y="30"/>
                    <a:pt x="152" y="30"/>
                    <a:pt x="167" y="25"/>
                  </a:cubicBezTo>
                  <a:cubicBezTo>
                    <a:pt x="163" y="10"/>
                    <a:pt x="155" y="15"/>
                    <a:pt x="139" y="17"/>
                  </a:cubicBezTo>
                  <a:cubicBezTo>
                    <a:pt x="131" y="20"/>
                    <a:pt x="127" y="22"/>
                    <a:pt x="119" y="19"/>
                  </a:cubicBezTo>
                  <a:cubicBezTo>
                    <a:pt x="106" y="0"/>
                    <a:pt x="74" y="29"/>
                    <a:pt x="67" y="9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7" name="Freeform 27"/>
            <p:cNvSpPr>
              <a:spLocks/>
            </p:cNvSpPr>
            <p:nvPr/>
          </p:nvSpPr>
          <p:spPr bwMode="invGray">
            <a:xfrm>
              <a:off x="1709" y="1987"/>
              <a:ext cx="44" cy="37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0" y="10"/>
                </a:cxn>
                <a:cxn ang="0">
                  <a:pos x="30" y="40"/>
                </a:cxn>
                <a:cxn ang="0">
                  <a:pos x="48" y="50"/>
                </a:cxn>
                <a:cxn ang="0">
                  <a:pos x="58" y="28"/>
                </a:cxn>
                <a:cxn ang="0">
                  <a:pos x="44" y="8"/>
                </a:cxn>
                <a:cxn ang="0">
                  <a:pos x="26" y="0"/>
                </a:cxn>
              </a:cxnLst>
              <a:rect l="0" t="0" r="r" b="b"/>
              <a:pathLst>
                <a:path w="59" h="50">
                  <a:moveTo>
                    <a:pt x="26" y="0"/>
                  </a:moveTo>
                  <a:cubicBezTo>
                    <a:pt x="13" y="2"/>
                    <a:pt x="7" y="0"/>
                    <a:pt x="0" y="10"/>
                  </a:cubicBezTo>
                  <a:cubicBezTo>
                    <a:pt x="4" y="22"/>
                    <a:pt x="18" y="36"/>
                    <a:pt x="30" y="40"/>
                  </a:cubicBezTo>
                  <a:cubicBezTo>
                    <a:pt x="37" y="42"/>
                    <a:pt x="48" y="50"/>
                    <a:pt x="48" y="50"/>
                  </a:cubicBezTo>
                  <a:cubicBezTo>
                    <a:pt x="57" y="44"/>
                    <a:pt x="55" y="37"/>
                    <a:pt x="58" y="28"/>
                  </a:cubicBezTo>
                  <a:cubicBezTo>
                    <a:pt x="55" y="11"/>
                    <a:pt x="59" y="18"/>
                    <a:pt x="44" y="8"/>
                  </a:cubicBezTo>
                  <a:cubicBezTo>
                    <a:pt x="42" y="6"/>
                    <a:pt x="26" y="5"/>
                    <a:pt x="2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8" name="Freeform 28"/>
            <p:cNvSpPr>
              <a:spLocks/>
            </p:cNvSpPr>
            <p:nvPr/>
          </p:nvSpPr>
          <p:spPr bwMode="invGray">
            <a:xfrm>
              <a:off x="1625" y="2057"/>
              <a:ext cx="65" cy="42"/>
            </a:xfrm>
            <a:custGeom>
              <a:avLst/>
              <a:gdLst/>
              <a:ahLst/>
              <a:cxnLst>
                <a:cxn ang="0">
                  <a:pos x="44" y="7"/>
                </a:cxn>
                <a:cxn ang="0">
                  <a:pos x="24" y="25"/>
                </a:cxn>
                <a:cxn ang="0">
                  <a:pos x="4" y="27"/>
                </a:cxn>
                <a:cxn ang="0">
                  <a:pos x="16" y="57"/>
                </a:cxn>
                <a:cxn ang="0">
                  <a:pos x="74" y="35"/>
                </a:cxn>
                <a:cxn ang="0">
                  <a:pos x="86" y="17"/>
                </a:cxn>
                <a:cxn ang="0">
                  <a:pos x="56" y="7"/>
                </a:cxn>
                <a:cxn ang="0">
                  <a:pos x="44" y="7"/>
                </a:cxn>
              </a:cxnLst>
              <a:rect l="0" t="0" r="r" b="b"/>
              <a:pathLst>
                <a:path w="86" h="57">
                  <a:moveTo>
                    <a:pt x="44" y="7"/>
                  </a:moveTo>
                  <a:cubicBezTo>
                    <a:pt x="39" y="14"/>
                    <a:pt x="31" y="20"/>
                    <a:pt x="24" y="25"/>
                  </a:cubicBezTo>
                  <a:cubicBezTo>
                    <a:pt x="16" y="19"/>
                    <a:pt x="12" y="22"/>
                    <a:pt x="4" y="27"/>
                  </a:cubicBezTo>
                  <a:cubicBezTo>
                    <a:pt x="0" y="38"/>
                    <a:pt x="4" y="53"/>
                    <a:pt x="16" y="57"/>
                  </a:cubicBezTo>
                  <a:cubicBezTo>
                    <a:pt x="33" y="51"/>
                    <a:pt x="60" y="45"/>
                    <a:pt x="74" y="35"/>
                  </a:cubicBezTo>
                  <a:cubicBezTo>
                    <a:pt x="78" y="29"/>
                    <a:pt x="86" y="17"/>
                    <a:pt x="86" y="17"/>
                  </a:cubicBezTo>
                  <a:cubicBezTo>
                    <a:pt x="80" y="0"/>
                    <a:pt x="74" y="5"/>
                    <a:pt x="56" y="7"/>
                  </a:cubicBezTo>
                  <a:cubicBezTo>
                    <a:pt x="43" y="11"/>
                    <a:pt x="44" y="15"/>
                    <a:pt x="44" y="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9" name="Freeform 29"/>
            <p:cNvSpPr>
              <a:spLocks/>
            </p:cNvSpPr>
            <p:nvPr/>
          </p:nvSpPr>
          <p:spPr bwMode="invGray">
            <a:xfrm>
              <a:off x="1693" y="2065"/>
              <a:ext cx="54" cy="25"/>
            </a:xfrm>
            <a:custGeom>
              <a:avLst/>
              <a:gdLst/>
              <a:ahLst/>
              <a:cxnLst>
                <a:cxn ang="0">
                  <a:pos x="40" y="0"/>
                </a:cxn>
                <a:cxn ang="0">
                  <a:pos x="10" y="16"/>
                </a:cxn>
                <a:cxn ang="0">
                  <a:pos x="24" y="34"/>
                </a:cxn>
                <a:cxn ang="0">
                  <a:pos x="52" y="28"/>
                </a:cxn>
                <a:cxn ang="0">
                  <a:pos x="64" y="20"/>
                </a:cxn>
                <a:cxn ang="0">
                  <a:pos x="40" y="0"/>
                </a:cxn>
              </a:cxnLst>
              <a:rect l="0" t="0" r="r" b="b"/>
              <a:pathLst>
                <a:path w="73" h="34">
                  <a:moveTo>
                    <a:pt x="40" y="0"/>
                  </a:moveTo>
                  <a:cubicBezTo>
                    <a:pt x="30" y="6"/>
                    <a:pt x="20" y="10"/>
                    <a:pt x="10" y="16"/>
                  </a:cubicBezTo>
                  <a:cubicBezTo>
                    <a:pt x="0" y="31"/>
                    <a:pt x="13" y="30"/>
                    <a:pt x="24" y="34"/>
                  </a:cubicBezTo>
                  <a:cubicBezTo>
                    <a:pt x="44" y="31"/>
                    <a:pt x="35" y="34"/>
                    <a:pt x="52" y="28"/>
                  </a:cubicBezTo>
                  <a:cubicBezTo>
                    <a:pt x="57" y="26"/>
                    <a:pt x="64" y="20"/>
                    <a:pt x="64" y="20"/>
                  </a:cubicBezTo>
                  <a:cubicBezTo>
                    <a:pt x="73" y="7"/>
                    <a:pt x="48" y="8"/>
                    <a:pt x="40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20" name="Freeform 30"/>
            <p:cNvSpPr>
              <a:spLocks/>
            </p:cNvSpPr>
            <p:nvPr/>
          </p:nvSpPr>
          <p:spPr bwMode="invGray">
            <a:xfrm>
              <a:off x="1664" y="2029"/>
              <a:ext cx="64" cy="34"/>
            </a:xfrm>
            <a:custGeom>
              <a:avLst/>
              <a:gdLst/>
              <a:ahLst/>
              <a:cxnLst>
                <a:cxn ang="0">
                  <a:pos x="58" y="10"/>
                </a:cxn>
                <a:cxn ang="0">
                  <a:pos x="28" y="4"/>
                </a:cxn>
                <a:cxn ang="0">
                  <a:pos x="0" y="18"/>
                </a:cxn>
                <a:cxn ang="0">
                  <a:pos x="40" y="32"/>
                </a:cxn>
                <a:cxn ang="0">
                  <a:pos x="64" y="40"/>
                </a:cxn>
                <a:cxn ang="0">
                  <a:pos x="84" y="18"/>
                </a:cxn>
                <a:cxn ang="0">
                  <a:pos x="82" y="6"/>
                </a:cxn>
                <a:cxn ang="0">
                  <a:pos x="64" y="0"/>
                </a:cxn>
                <a:cxn ang="0">
                  <a:pos x="58" y="10"/>
                </a:cxn>
              </a:cxnLst>
              <a:rect l="0" t="0" r="r" b="b"/>
              <a:pathLst>
                <a:path w="85" h="45">
                  <a:moveTo>
                    <a:pt x="58" y="10"/>
                  </a:moveTo>
                  <a:cubicBezTo>
                    <a:pt x="39" y="16"/>
                    <a:pt x="45" y="10"/>
                    <a:pt x="28" y="4"/>
                  </a:cubicBezTo>
                  <a:cubicBezTo>
                    <a:pt x="7" y="6"/>
                    <a:pt x="5" y="2"/>
                    <a:pt x="0" y="18"/>
                  </a:cubicBezTo>
                  <a:cubicBezTo>
                    <a:pt x="5" y="34"/>
                    <a:pt x="26" y="31"/>
                    <a:pt x="40" y="32"/>
                  </a:cubicBezTo>
                  <a:cubicBezTo>
                    <a:pt x="50" y="42"/>
                    <a:pt x="49" y="45"/>
                    <a:pt x="64" y="40"/>
                  </a:cubicBezTo>
                  <a:cubicBezTo>
                    <a:pt x="69" y="32"/>
                    <a:pt x="77" y="25"/>
                    <a:pt x="84" y="18"/>
                  </a:cubicBezTo>
                  <a:cubicBezTo>
                    <a:pt x="83" y="14"/>
                    <a:pt x="85" y="9"/>
                    <a:pt x="82" y="6"/>
                  </a:cubicBezTo>
                  <a:cubicBezTo>
                    <a:pt x="78" y="1"/>
                    <a:pt x="64" y="0"/>
                    <a:pt x="64" y="0"/>
                  </a:cubicBezTo>
                  <a:cubicBezTo>
                    <a:pt x="56" y="3"/>
                    <a:pt x="47" y="21"/>
                    <a:pt x="58" y="1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21" name="Freeform 31"/>
            <p:cNvSpPr>
              <a:spLocks/>
            </p:cNvSpPr>
            <p:nvPr/>
          </p:nvSpPr>
          <p:spPr bwMode="invGray">
            <a:xfrm>
              <a:off x="1637" y="1997"/>
              <a:ext cx="44" cy="24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0" y="18"/>
                </a:cxn>
                <a:cxn ang="0">
                  <a:pos x="20" y="28"/>
                </a:cxn>
                <a:cxn ang="0">
                  <a:pos x="28" y="20"/>
                </a:cxn>
                <a:cxn ang="0">
                  <a:pos x="52" y="12"/>
                </a:cxn>
                <a:cxn ang="0">
                  <a:pos x="44" y="0"/>
                </a:cxn>
                <a:cxn ang="0">
                  <a:pos x="16" y="4"/>
                </a:cxn>
              </a:cxnLst>
              <a:rect l="0" t="0" r="r" b="b"/>
              <a:pathLst>
                <a:path w="58" h="31">
                  <a:moveTo>
                    <a:pt x="16" y="4"/>
                  </a:moveTo>
                  <a:cubicBezTo>
                    <a:pt x="2" y="13"/>
                    <a:pt x="7" y="8"/>
                    <a:pt x="0" y="18"/>
                  </a:cubicBezTo>
                  <a:cubicBezTo>
                    <a:pt x="5" y="26"/>
                    <a:pt x="11" y="25"/>
                    <a:pt x="20" y="28"/>
                  </a:cubicBezTo>
                  <a:cubicBezTo>
                    <a:pt x="36" y="23"/>
                    <a:pt x="17" y="31"/>
                    <a:pt x="28" y="20"/>
                  </a:cubicBezTo>
                  <a:cubicBezTo>
                    <a:pt x="33" y="15"/>
                    <a:pt x="46" y="13"/>
                    <a:pt x="52" y="12"/>
                  </a:cubicBezTo>
                  <a:cubicBezTo>
                    <a:pt x="58" y="3"/>
                    <a:pt x="53" y="3"/>
                    <a:pt x="44" y="0"/>
                  </a:cubicBezTo>
                  <a:cubicBezTo>
                    <a:pt x="38" y="1"/>
                    <a:pt x="20" y="8"/>
                    <a:pt x="16" y="4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22" name="Freeform 32"/>
            <p:cNvSpPr>
              <a:spLocks/>
            </p:cNvSpPr>
            <p:nvPr/>
          </p:nvSpPr>
          <p:spPr bwMode="invGray">
            <a:xfrm>
              <a:off x="1751" y="2000"/>
              <a:ext cx="114" cy="77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14" y="6"/>
                </a:cxn>
                <a:cxn ang="0">
                  <a:pos x="4" y="38"/>
                </a:cxn>
                <a:cxn ang="0">
                  <a:pos x="12" y="56"/>
                </a:cxn>
                <a:cxn ang="0">
                  <a:pos x="0" y="72"/>
                </a:cxn>
                <a:cxn ang="0">
                  <a:pos x="56" y="86"/>
                </a:cxn>
                <a:cxn ang="0">
                  <a:pos x="82" y="92"/>
                </a:cxn>
                <a:cxn ang="0">
                  <a:pos x="152" y="86"/>
                </a:cxn>
                <a:cxn ang="0">
                  <a:pos x="76" y="70"/>
                </a:cxn>
                <a:cxn ang="0">
                  <a:pos x="54" y="62"/>
                </a:cxn>
                <a:cxn ang="0">
                  <a:pos x="44" y="52"/>
                </a:cxn>
                <a:cxn ang="0">
                  <a:pos x="50" y="34"/>
                </a:cxn>
                <a:cxn ang="0">
                  <a:pos x="38" y="0"/>
                </a:cxn>
              </a:cxnLst>
              <a:rect l="0" t="0" r="r" b="b"/>
              <a:pathLst>
                <a:path w="152" h="102">
                  <a:moveTo>
                    <a:pt x="38" y="0"/>
                  </a:moveTo>
                  <a:cubicBezTo>
                    <a:pt x="22" y="5"/>
                    <a:pt x="30" y="3"/>
                    <a:pt x="14" y="6"/>
                  </a:cubicBezTo>
                  <a:cubicBezTo>
                    <a:pt x="18" y="22"/>
                    <a:pt x="22" y="32"/>
                    <a:pt x="4" y="38"/>
                  </a:cubicBezTo>
                  <a:cubicBezTo>
                    <a:pt x="1" y="47"/>
                    <a:pt x="7" y="49"/>
                    <a:pt x="12" y="56"/>
                  </a:cubicBezTo>
                  <a:cubicBezTo>
                    <a:pt x="10" y="65"/>
                    <a:pt x="9" y="69"/>
                    <a:pt x="0" y="72"/>
                  </a:cubicBezTo>
                  <a:cubicBezTo>
                    <a:pt x="5" y="88"/>
                    <a:pt x="45" y="85"/>
                    <a:pt x="56" y="86"/>
                  </a:cubicBezTo>
                  <a:cubicBezTo>
                    <a:pt x="72" y="97"/>
                    <a:pt x="63" y="95"/>
                    <a:pt x="82" y="92"/>
                  </a:cubicBezTo>
                  <a:cubicBezTo>
                    <a:pt x="86" y="92"/>
                    <a:pt x="147" y="102"/>
                    <a:pt x="152" y="86"/>
                  </a:cubicBezTo>
                  <a:cubicBezTo>
                    <a:pt x="123" y="66"/>
                    <a:pt x="128" y="72"/>
                    <a:pt x="76" y="70"/>
                  </a:cubicBezTo>
                  <a:cubicBezTo>
                    <a:pt x="62" y="56"/>
                    <a:pt x="81" y="73"/>
                    <a:pt x="54" y="62"/>
                  </a:cubicBezTo>
                  <a:cubicBezTo>
                    <a:pt x="50" y="60"/>
                    <a:pt x="48" y="55"/>
                    <a:pt x="44" y="52"/>
                  </a:cubicBezTo>
                  <a:cubicBezTo>
                    <a:pt x="41" y="43"/>
                    <a:pt x="42" y="39"/>
                    <a:pt x="50" y="34"/>
                  </a:cubicBezTo>
                  <a:cubicBezTo>
                    <a:pt x="52" y="27"/>
                    <a:pt x="42" y="9"/>
                    <a:pt x="3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23" name="Freeform 33"/>
            <p:cNvSpPr>
              <a:spLocks/>
            </p:cNvSpPr>
            <p:nvPr/>
          </p:nvSpPr>
          <p:spPr bwMode="invGray">
            <a:xfrm>
              <a:off x="664" y="2245"/>
              <a:ext cx="25" cy="15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24" y="20"/>
                </a:cxn>
                <a:cxn ang="0">
                  <a:pos x="4" y="18"/>
                </a:cxn>
                <a:cxn ang="0">
                  <a:pos x="4" y="6"/>
                </a:cxn>
                <a:cxn ang="0">
                  <a:pos x="34" y="0"/>
                </a:cxn>
              </a:cxnLst>
              <a:rect l="0" t="0" r="r" b="b"/>
              <a:pathLst>
                <a:path w="34" h="20">
                  <a:moveTo>
                    <a:pt x="34" y="0"/>
                  </a:moveTo>
                  <a:cubicBezTo>
                    <a:pt x="32" y="10"/>
                    <a:pt x="34" y="17"/>
                    <a:pt x="24" y="20"/>
                  </a:cubicBezTo>
                  <a:cubicBezTo>
                    <a:pt x="17" y="19"/>
                    <a:pt x="10" y="20"/>
                    <a:pt x="4" y="18"/>
                  </a:cubicBezTo>
                  <a:cubicBezTo>
                    <a:pt x="0" y="17"/>
                    <a:pt x="2" y="7"/>
                    <a:pt x="4" y="6"/>
                  </a:cubicBezTo>
                  <a:cubicBezTo>
                    <a:pt x="12" y="0"/>
                    <a:pt x="24" y="0"/>
                    <a:pt x="3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24" name="Freeform 34"/>
            <p:cNvSpPr>
              <a:spLocks/>
            </p:cNvSpPr>
            <p:nvPr/>
          </p:nvSpPr>
          <p:spPr bwMode="invGray">
            <a:xfrm>
              <a:off x="1421" y="2756"/>
              <a:ext cx="16" cy="12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13" y="16"/>
                </a:cxn>
                <a:cxn ang="0">
                  <a:pos x="3" y="0"/>
                </a:cxn>
              </a:cxnLst>
              <a:rect l="0" t="0" r="r" b="b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invGray">
            <a:xfrm>
              <a:off x="1424" y="2781"/>
              <a:ext cx="16" cy="12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13" y="16"/>
                </a:cxn>
                <a:cxn ang="0">
                  <a:pos x="3" y="0"/>
                </a:cxn>
              </a:cxnLst>
              <a:rect l="0" t="0" r="r" b="b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26" name="Freeform 36"/>
            <p:cNvSpPr>
              <a:spLocks/>
            </p:cNvSpPr>
            <p:nvPr/>
          </p:nvSpPr>
          <p:spPr bwMode="invGray">
            <a:xfrm>
              <a:off x="1628" y="2913"/>
              <a:ext cx="15" cy="12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13" y="16"/>
                </a:cxn>
                <a:cxn ang="0">
                  <a:pos x="3" y="0"/>
                </a:cxn>
              </a:cxnLst>
              <a:rect l="0" t="0" r="r" b="b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27" name="Freeform 37"/>
            <p:cNvSpPr>
              <a:spLocks/>
            </p:cNvSpPr>
            <p:nvPr/>
          </p:nvSpPr>
          <p:spPr bwMode="invGray">
            <a:xfrm>
              <a:off x="1752" y="2429"/>
              <a:ext cx="38" cy="18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7" y="18"/>
                </a:cxn>
                <a:cxn ang="0">
                  <a:pos x="27" y="24"/>
                </a:cxn>
                <a:cxn ang="0">
                  <a:pos x="33" y="4"/>
                </a:cxn>
                <a:cxn ang="0">
                  <a:pos x="13" y="0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28" name="Freeform 38"/>
            <p:cNvSpPr>
              <a:spLocks/>
            </p:cNvSpPr>
            <p:nvPr/>
          </p:nvSpPr>
          <p:spPr bwMode="invGray">
            <a:xfrm>
              <a:off x="1652" y="2224"/>
              <a:ext cx="38" cy="18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7" y="18"/>
                </a:cxn>
                <a:cxn ang="0">
                  <a:pos x="27" y="24"/>
                </a:cxn>
                <a:cxn ang="0">
                  <a:pos x="33" y="4"/>
                </a:cxn>
                <a:cxn ang="0">
                  <a:pos x="13" y="0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29" name="Freeform 39"/>
            <p:cNvSpPr>
              <a:spLocks/>
            </p:cNvSpPr>
            <p:nvPr/>
          </p:nvSpPr>
          <p:spPr bwMode="invGray">
            <a:xfrm>
              <a:off x="1717" y="2045"/>
              <a:ext cx="39" cy="18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7" y="18"/>
                </a:cxn>
                <a:cxn ang="0">
                  <a:pos x="27" y="24"/>
                </a:cxn>
                <a:cxn ang="0">
                  <a:pos x="33" y="4"/>
                </a:cxn>
                <a:cxn ang="0">
                  <a:pos x="13" y="0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30" name="Freeform 40"/>
            <p:cNvSpPr>
              <a:spLocks/>
            </p:cNvSpPr>
            <p:nvPr/>
          </p:nvSpPr>
          <p:spPr bwMode="invGray">
            <a:xfrm>
              <a:off x="1780" y="2153"/>
              <a:ext cx="38" cy="18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7" y="18"/>
                </a:cxn>
                <a:cxn ang="0">
                  <a:pos x="27" y="24"/>
                </a:cxn>
                <a:cxn ang="0">
                  <a:pos x="33" y="4"/>
                </a:cxn>
                <a:cxn ang="0">
                  <a:pos x="13" y="0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31" name="Freeform 41"/>
            <p:cNvSpPr>
              <a:spLocks/>
            </p:cNvSpPr>
            <p:nvPr/>
          </p:nvSpPr>
          <p:spPr bwMode="invGray">
            <a:xfrm>
              <a:off x="1796" y="1951"/>
              <a:ext cx="696" cy="346"/>
            </a:xfrm>
            <a:custGeom>
              <a:avLst/>
              <a:gdLst/>
              <a:ahLst/>
              <a:cxnLst>
                <a:cxn ang="0">
                  <a:pos x="28" y="56"/>
                </a:cxn>
                <a:cxn ang="0">
                  <a:pos x="6" y="92"/>
                </a:cxn>
                <a:cxn ang="0">
                  <a:pos x="36" y="100"/>
                </a:cxn>
                <a:cxn ang="0">
                  <a:pos x="16" y="116"/>
                </a:cxn>
                <a:cxn ang="0">
                  <a:pos x="104" y="136"/>
                </a:cxn>
                <a:cxn ang="0">
                  <a:pos x="142" y="130"/>
                </a:cxn>
                <a:cxn ang="0">
                  <a:pos x="250" y="78"/>
                </a:cxn>
                <a:cxn ang="0">
                  <a:pos x="300" y="66"/>
                </a:cxn>
                <a:cxn ang="0">
                  <a:pos x="324" y="80"/>
                </a:cxn>
                <a:cxn ang="0">
                  <a:pos x="272" y="88"/>
                </a:cxn>
                <a:cxn ang="0">
                  <a:pos x="242" y="112"/>
                </a:cxn>
                <a:cxn ang="0">
                  <a:pos x="254" y="120"/>
                </a:cxn>
                <a:cxn ang="0">
                  <a:pos x="260" y="158"/>
                </a:cxn>
                <a:cxn ang="0">
                  <a:pos x="350" y="192"/>
                </a:cxn>
                <a:cxn ang="0">
                  <a:pos x="336" y="210"/>
                </a:cxn>
                <a:cxn ang="0">
                  <a:pos x="368" y="246"/>
                </a:cxn>
                <a:cxn ang="0">
                  <a:pos x="348" y="266"/>
                </a:cxn>
                <a:cxn ang="0">
                  <a:pos x="324" y="294"/>
                </a:cxn>
                <a:cxn ang="0">
                  <a:pos x="294" y="324"/>
                </a:cxn>
                <a:cxn ang="0">
                  <a:pos x="292" y="420"/>
                </a:cxn>
                <a:cxn ang="0">
                  <a:pos x="332" y="446"/>
                </a:cxn>
                <a:cxn ang="0">
                  <a:pos x="388" y="448"/>
                </a:cxn>
                <a:cxn ang="0">
                  <a:pos x="412" y="422"/>
                </a:cxn>
                <a:cxn ang="0">
                  <a:pos x="506" y="356"/>
                </a:cxn>
                <a:cxn ang="0">
                  <a:pos x="572" y="334"/>
                </a:cxn>
                <a:cxn ang="0">
                  <a:pos x="646" y="308"/>
                </a:cxn>
                <a:cxn ang="0">
                  <a:pos x="720" y="290"/>
                </a:cxn>
                <a:cxn ang="0">
                  <a:pos x="762" y="260"/>
                </a:cxn>
                <a:cxn ang="0">
                  <a:pos x="800" y="200"/>
                </a:cxn>
                <a:cxn ang="0">
                  <a:pos x="802" y="154"/>
                </a:cxn>
                <a:cxn ang="0">
                  <a:pos x="802" y="124"/>
                </a:cxn>
                <a:cxn ang="0">
                  <a:pos x="832" y="90"/>
                </a:cxn>
                <a:cxn ang="0">
                  <a:pos x="876" y="94"/>
                </a:cxn>
                <a:cxn ang="0">
                  <a:pos x="922" y="52"/>
                </a:cxn>
                <a:cxn ang="0">
                  <a:pos x="888" y="56"/>
                </a:cxn>
                <a:cxn ang="0">
                  <a:pos x="848" y="46"/>
                </a:cxn>
                <a:cxn ang="0">
                  <a:pos x="794" y="22"/>
                </a:cxn>
                <a:cxn ang="0">
                  <a:pos x="642" y="26"/>
                </a:cxn>
                <a:cxn ang="0">
                  <a:pos x="584" y="38"/>
                </a:cxn>
                <a:cxn ang="0">
                  <a:pos x="556" y="38"/>
                </a:cxn>
                <a:cxn ang="0">
                  <a:pos x="516" y="54"/>
                </a:cxn>
                <a:cxn ang="0">
                  <a:pos x="478" y="30"/>
                </a:cxn>
                <a:cxn ang="0">
                  <a:pos x="432" y="40"/>
                </a:cxn>
                <a:cxn ang="0">
                  <a:pos x="366" y="52"/>
                </a:cxn>
                <a:cxn ang="0">
                  <a:pos x="410" y="38"/>
                </a:cxn>
                <a:cxn ang="0">
                  <a:pos x="352" y="8"/>
                </a:cxn>
                <a:cxn ang="0">
                  <a:pos x="334" y="2"/>
                </a:cxn>
                <a:cxn ang="0">
                  <a:pos x="314" y="8"/>
                </a:cxn>
                <a:cxn ang="0">
                  <a:pos x="240" y="16"/>
                </a:cxn>
                <a:cxn ang="0">
                  <a:pos x="160" y="28"/>
                </a:cxn>
                <a:cxn ang="0">
                  <a:pos x="108" y="26"/>
                </a:cxn>
                <a:cxn ang="0">
                  <a:pos x="114" y="68"/>
                </a:cxn>
                <a:cxn ang="0">
                  <a:pos x="104" y="52"/>
                </a:cxn>
                <a:cxn ang="0">
                  <a:pos x="60" y="42"/>
                </a:cxn>
              </a:cxnLst>
              <a:rect l="0" t="0" r="r" b="b"/>
              <a:pathLst>
                <a:path w="929" h="462">
                  <a:moveTo>
                    <a:pt x="60" y="42"/>
                  </a:moveTo>
                  <a:cubicBezTo>
                    <a:pt x="40" y="45"/>
                    <a:pt x="42" y="46"/>
                    <a:pt x="28" y="56"/>
                  </a:cubicBezTo>
                  <a:cubicBezTo>
                    <a:pt x="26" y="74"/>
                    <a:pt x="27" y="75"/>
                    <a:pt x="10" y="78"/>
                  </a:cubicBezTo>
                  <a:cubicBezTo>
                    <a:pt x="4" y="82"/>
                    <a:pt x="0" y="82"/>
                    <a:pt x="6" y="92"/>
                  </a:cubicBezTo>
                  <a:cubicBezTo>
                    <a:pt x="10" y="98"/>
                    <a:pt x="21" y="96"/>
                    <a:pt x="28" y="98"/>
                  </a:cubicBezTo>
                  <a:cubicBezTo>
                    <a:pt x="31" y="99"/>
                    <a:pt x="36" y="100"/>
                    <a:pt x="36" y="100"/>
                  </a:cubicBezTo>
                  <a:cubicBezTo>
                    <a:pt x="47" y="99"/>
                    <a:pt x="69" y="97"/>
                    <a:pt x="50" y="110"/>
                  </a:cubicBezTo>
                  <a:cubicBezTo>
                    <a:pt x="37" y="108"/>
                    <a:pt x="24" y="104"/>
                    <a:pt x="16" y="116"/>
                  </a:cubicBezTo>
                  <a:cubicBezTo>
                    <a:pt x="24" y="141"/>
                    <a:pt x="68" y="125"/>
                    <a:pt x="94" y="126"/>
                  </a:cubicBezTo>
                  <a:cubicBezTo>
                    <a:pt x="98" y="129"/>
                    <a:pt x="100" y="134"/>
                    <a:pt x="104" y="136"/>
                  </a:cubicBezTo>
                  <a:cubicBezTo>
                    <a:pt x="108" y="138"/>
                    <a:pt x="116" y="140"/>
                    <a:pt x="116" y="140"/>
                  </a:cubicBezTo>
                  <a:cubicBezTo>
                    <a:pt x="129" y="138"/>
                    <a:pt x="133" y="139"/>
                    <a:pt x="142" y="130"/>
                  </a:cubicBezTo>
                  <a:cubicBezTo>
                    <a:pt x="151" y="104"/>
                    <a:pt x="179" y="110"/>
                    <a:pt x="202" y="102"/>
                  </a:cubicBezTo>
                  <a:cubicBezTo>
                    <a:pt x="219" y="96"/>
                    <a:pt x="233" y="84"/>
                    <a:pt x="250" y="78"/>
                  </a:cubicBezTo>
                  <a:cubicBezTo>
                    <a:pt x="260" y="75"/>
                    <a:pt x="269" y="74"/>
                    <a:pt x="280" y="72"/>
                  </a:cubicBezTo>
                  <a:cubicBezTo>
                    <a:pt x="287" y="71"/>
                    <a:pt x="300" y="66"/>
                    <a:pt x="300" y="66"/>
                  </a:cubicBezTo>
                  <a:cubicBezTo>
                    <a:pt x="311" y="49"/>
                    <a:pt x="336" y="54"/>
                    <a:pt x="354" y="60"/>
                  </a:cubicBezTo>
                  <a:cubicBezTo>
                    <a:pt x="367" y="79"/>
                    <a:pt x="335" y="79"/>
                    <a:pt x="324" y="80"/>
                  </a:cubicBezTo>
                  <a:cubicBezTo>
                    <a:pt x="312" y="83"/>
                    <a:pt x="306" y="93"/>
                    <a:pt x="292" y="96"/>
                  </a:cubicBezTo>
                  <a:cubicBezTo>
                    <a:pt x="284" y="94"/>
                    <a:pt x="279" y="90"/>
                    <a:pt x="272" y="88"/>
                  </a:cubicBezTo>
                  <a:cubicBezTo>
                    <a:pt x="253" y="91"/>
                    <a:pt x="232" y="96"/>
                    <a:pt x="214" y="102"/>
                  </a:cubicBezTo>
                  <a:cubicBezTo>
                    <a:pt x="223" y="108"/>
                    <a:pt x="231" y="109"/>
                    <a:pt x="242" y="112"/>
                  </a:cubicBezTo>
                  <a:cubicBezTo>
                    <a:pt x="245" y="113"/>
                    <a:pt x="250" y="114"/>
                    <a:pt x="250" y="114"/>
                  </a:cubicBezTo>
                  <a:cubicBezTo>
                    <a:pt x="251" y="116"/>
                    <a:pt x="255" y="118"/>
                    <a:pt x="254" y="120"/>
                  </a:cubicBezTo>
                  <a:cubicBezTo>
                    <a:pt x="252" y="124"/>
                    <a:pt x="242" y="128"/>
                    <a:pt x="242" y="128"/>
                  </a:cubicBezTo>
                  <a:cubicBezTo>
                    <a:pt x="233" y="141"/>
                    <a:pt x="247" y="154"/>
                    <a:pt x="260" y="158"/>
                  </a:cubicBezTo>
                  <a:cubicBezTo>
                    <a:pt x="282" y="155"/>
                    <a:pt x="295" y="151"/>
                    <a:pt x="318" y="150"/>
                  </a:cubicBezTo>
                  <a:cubicBezTo>
                    <a:pt x="334" y="155"/>
                    <a:pt x="345" y="176"/>
                    <a:pt x="350" y="192"/>
                  </a:cubicBezTo>
                  <a:cubicBezTo>
                    <a:pt x="349" y="195"/>
                    <a:pt x="350" y="199"/>
                    <a:pt x="348" y="202"/>
                  </a:cubicBezTo>
                  <a:cubicBezTo>
                    <a:pt x="345" y="206"/>
                    <a:pt x="336" y="210"/>
                    <a:pt x="336" y="210"/>
                  </a:cubicBezTo>
                  <a:cubicBezTo>
                    <a:pt x="327" y="224"/>
                    <a:pt x="332" y="235"/>
                    <a:pt x="348" y="240"/>
                  </a:cubicBezTo>
                  <a:cubicBezTo>
                    <a:pt x="358" y="237"/>
                    <a:pt x="362" y="237"/>
                    <a:pt x="368" y="246"/>
                  </a:cubicBezTo>
                  <a:cubicBezTo>
                    <a:pt x="360" y="252"/>
                    <a:pt x="346" y="246"/>
                    <a:pt x="338" y="252"/>
                  </a:cubicBezTo>
                  <a:cubicBezTo>
                    <a:pt x="326" y="260"/>
                    <a:pt x="346" y="265"/>
                    <a:pt x="348" y="266"/>
                  </a:cubicBezTo>
                  <a:cubicBezTo>
                    <a:pt x="352" y="278"/>
                    <a:pt x="347" y="279"/>
                    <a:pt x="336" y="286"/>
                  </a:cubicBezTo>
                  <a:cubicBezTo>
                    <a:pt x="332" y="289"/>
                    <a:pt x="324" y="294"/>
                    <a:pt x="324" y="294"/>
                  </a:cubicBezTo>
                  <a:cubicBezTo>
                    <a:pt x="315" y="308"/>
                    <a:pt x="320" y="303"/>
                    <a:pt x="310" y="310"/>
                  </a:cubicBezTo>
                  <a:cubicBezTo>
                    <a:pt x="306" y="316"/>
                    <a:pt x="294" y="324"/>
                    <a:pt x="294" y="324"/>
                  </a:cubicBezTo>
                  <a:cubicBezTo>
                    <a:pt x="285" y="338"/>
                    <a:pt x="288" y="331"/>
                    <a:pt x="284" y="342"/>
                  </a:cubicBezTo>
                  <a:cubicBezTo>
                    <a:pt x="285" y="374"/>
                    <a:pt x="283" y="393"/>
                    <a:pt x="292" y="420"/>
                  </a:cubicBezTo>
                  <a:cubicBezTo>
                    <a:pt x="295" y="429"/>
                    <a:pt x="307" y="435"/>
                    <a:pt x="314" y="440"/>
                  </a:cubicBezTo>
                  <a:cubicBezTo>
                    <a:pt x="319" y="444"/>
                    <a:pt x="332" y="446"/>
                    <a:pt x="332" y="446"/>
                  </a:cubicBezTo>
                  <a:cubicBezTo>
                    <a:pt x="340" y="457"/>
                    <a:pt x="345" y="459"/>
                    <a:pt x="358" y="462"/>
                  </a:cubicBezTo>
                  <a:cubicBezTo>
                    <a:pt x="376" y="459"/>
                    <a:pt x="375" y="457"/>
                    <a:pt x="388" y="448"/>
                  </a:cubicBezTo>
                  <a:cubicBezTo>
                    <a:pt x="390" y="441"/>
                    <a:pt x="394" y="435"/>
                    <a:pt x="400" y="430"/>
                  </a:cubicBezTo>
                  <a:cubicBezTo>
                    <a:pt x="404" y="427"/>
                    <a:pt x="412" y="422"/>
                    <a:pt x="412" y="422"/>
                  </a:cubicBezTo>
                  <a:cubicBezTo>
                    <a:pt x="417" y="415"/>
                    <a:pt x="451" y="367"/>
                    <a:pt x="458" y="364"/>
                  </a:cubicBezTo>
                  <a:cubicBezTo>
                    <a:pt x="475" y="356"/>
                    <a:pt x="486" y="357"/>
                    <a:pt x="506" y="356"/>
                  </a:cubicBezTo>
                  <a:cubicBezTo>
                    <a:pt x="525" y="350"/>
                    <a:pt x="533" y="342"/>
                    <a:pt x="554" y="340"/>
                  </a:cubicBezTo>
                  <a:cubicBezTo>
                    <a:pt x="560" y="338"/>
                    <a:pt x="566" y="336"/>
                    <a:pt x="572" y="334"/>
                  </a:cubicBezTo>
                  <a:cubicBezTo>
                    <a:pt x="576" y="333"/>
                    <a:pt x="584" y="330"/>
                    <a:pt x="584" y="330"/>
                  </a:cubicBezTo>
                  <a:cubicBezTo>
                    <a:pt x="603" y="311"/>
                    <a:pt x="618" y="310"/>
                    <a:pt x="646" y="308"/>
                  </a:cubicBezTo>
                  <a:cubicBezTo>
                    <a:pt x="665" y="304"/>
                    <a:pt x="684" y="303"/>
                    <a:pt x="704" y="302"/>
                  </a:cubicBezTo>
                  <a:cubicBezTo>
                    <a:pt x="712" y="299"/>
                    <a:pt x="712" y="293"/>
                    <a:pt x="720" y="290"/>
                  </a:cubicBezTo>
                  <a:cubicBezTo>
                    <a:pt x="732" y="285"/>
                    <a:pt x="743" y="285"/>
                    <a:pt x="754" y="278"/>
                  </a:cubicBezTo>
                  <a:cubicBezTo>
                    <a:pt x="756" y="271"/>
                    <a:pt x="760" y="267"/>
                    <a:pt x="762" y="260"/>
                  </a:cubicBezTo>
                  <a:cubicBezTo>
                    <a:pt x="763" y="247"/>
                    <a:pt x="762" y="233"/>
                    <a:pt x="764" y="220"/>
                  </a:cubicBezTo>
                  <a:cubicBezTo>
                    <a:pt x="764" y="219"/>
                    <a:pt x="794" y="204"/>
                    <a:pt x="800" y="200"/>
                  </a:cubicBezTo>
                  <a:cubicBezTo>
                    <a:pt x="807" y="189"/>
                    <a:pt x="808" y="186"/>
                    <a:pt x="820" y="182"/>
                  </a:cubicBezTo>
                  <a:cubicBezTo>
                    <a:pt x="825" y="166"/>
                    <a:pt x="814" y="162"/>
                    <a:pt x="802" y="154"/>
                  </a:cubicBezTo>
                  <a:cubicBezTo>
                    <a:pt x="797" y="151"/>
                    <a:pt x="790" y="142"/>
                    <a:pt x="790" y="142"/>
                  </a:cubicBezTo>
                  <a:cubicBezTo>
                    <a:pt x="786" y="131"/>
                    <a:pt x="792" y="127"/>
                    <a:pt x="802" y="124"/>
                  </a:cubicBezTo>
                  <a:cubicBezTo>
                    <a:pt x="810" y="116"/>
                    <a:pt x="813" y="98"/>
                    <a:pt x="820" y="94"/>
                  </a:cubicBezTo>
                  <a:cubicBezTo>
                    <a:pt x="824" y="92"/>
                    <a:pt x="832" y="90"/>
                    <a:pt x="832" y="90"/>
                  </a:cubicBezTo>
                  <a:cubicBezTo>
                    <a:pt x="844" y="92"/>
                    <a:pt x="848" y="92"/>
                    <a:pt x="856" y="100"/>
                  </a:cubicBezTo>
                  <a:cubicBezTo>
                    <a:pt x="863" y="98"/>
                    <a:pt x="876" y="94"/>
                    <a:pt x="876" y="94"/>
                  </a:cubicBezTo>
                  <a:cubicBezTo>
                    <a:pt x="889" y="81"/>
                    <a:pt x="906" y="77"/>
                    <a:pt x="924" y="74"/>
                  </a:cubicBezTo>
                  <a:cubicBezTo>
                    <a:pt x="929" y="67"/>
                    <a:pt x="929" y="58"/>
                    <a:pt x="922" y="52"/>
                  </a:cubicBezTo>
                  <a:cubicBezTo>
                    <a:pt x="918" y="49"/>
                    <a:pt x="910" y="44"/>
                    <a:pt x="910" y="44"/>
                  </a:cubicBezTo>
                  <a:cubicBezTo>
                    <a:pt x="894" y="47"/>
                    <a:pt x="899" y="49"/>
                    <a:pt x="888" y="56"/>
                  </a:cubicBezTo>
                  <a:cubicBezTo>
                    <a:pt x="884" y="58"/>
                    <a:pt x="876" y="60"/>
                    <a:pt x="876" y="60"/>
                  </a:cubicBezTo>
                  <a:cubicBezTo>
                    <a:pt x="853" y="59"/>
                    <a:pt x="810" y="59"/>
                    <a:pt x="848" y="46"/>
                  </a:cubicBezTo>
                  <a:cubicBezTo>
                    <a:pt x="844" y="33"/>
                    <a:pt x="831" y="37"/>
                    <a:pt x="818" y="36"/>
                  </a:cubicBezTo>
                  <a:cubicBezTo>
                    <a:pt x="809" y="33"/>
                    <a:pt x="802" y="27"/>
                    <a:pt x="794" y="22"/>
                  </a:cubicBezTo>
                  <a:cubicBezTo>
                    <a:pt x="790" y="20"/>
                    <a:pt x="782" y="18"/>
                    <a:pt x="782" y="18"/>
                  </a:cubicBezTo>
                  <a:cubicBezTo>
                    <a:pt x="727" y="19"/>
                    <a:pt x="688" y="11"/>
                    <a:pt x="642" y="26"/>
                  </a:cubicBezTo>
                  <a:cubicBezTo>
                    <a:pt x="635" y="16"/>
                    <a:pt x="632" y="18"/>
                    <a:pt x="620" y="20"/>
                  </a:cubicBezTo>
                  <a:cubicBezTo>
                    <a:pt x="611" y="34"/>
                    <a:pt x="600" y="36"/>
                    <a:pt x="584" y="38"/>
                  </a:cubicBezTo>
                  <a:cubicBezTo>
                    <a:pt x="575" y="44"/>
                    <a:pt x="581" y="46"/>
                    <a:pt x="578" y="56"/>
                  </a:cubicBezTo>
                  <a:cubicBezTo>
                    <a:pt x="572" y="47"/>
                    <a:pt x="566" y="41"/>
                    <a:pt x="556" y="38"/>
                  </a:cubicBezTo>
                  <a:cubicBezTo>
                    <a:pt x="553" y="38"/>
                    <a:pt x="539" y="39"/>
                    <a:pt x="534" y="42"/>
                  </a:cubicBezTo>
                  <a:cubicBezTo>
                    <a:pt x="528" y="46"/>
                    <a:pt x="516" y="54"/>
                    <a:pt x="516" y="54"/>
                  </a:cubicBezTo>
                  <a:cubicBezTo>
                    <a:pt x="507" y="52"/>
                    <a:pt x="503" y="51"/>
                    <a:pt x="500" y="42"/>
                  </a:cubicBezTo>
                  <a:cubicBezTo>
                    <a:pt x="505" y="28"/>
                    <a:pt x="488" y="31"/>
                    <a:pt x="478" y="30"/>
                  </a:cubicBezTo>
                  <a:cubicBezTo>
                    <a:pt x="469" y="33"/>
                    <a:pt x="473" y="37"/>
                    <a:pt x="464" y="40"/>
                  </a:cubicBezTo>
                  <a:cubicBezTo>
                    <a:pt x="447" y="34"/>
                    <a:pt x="451" y="27"/>
                    <a:pt x="432" y="40"/>
                  </a:cubicBezTo>
                  <a:cubicBezTo>
                    <a:pt x="427" y="54"/>
                    <a:pt x="427" y="52"/>
                    <a:pt x="410" y="50"/>
                  </a:cubicBezTo>
                  <a:cubicBezTo>
                    <a:pt x="391" y="52"/>
                    <a:pt x="385" y="54"/>
                    <a:pt x="366" y="52"/>
                  </a:cubicBezTo>
                  <a:cubicBezTo>
                    <a:pt x="357" y="49"/>
                    <a:pt x="356" y="46"/>
                    <a:pt x="364" y="40"/>
                  </a:cubicBezTo>
                  <a:cubicBezTo>
                    <a:pt x="380" y="42"/>
                    <a:pt x="395" y="43"/>
                    <a:pt x="410" y="38"/>
                  </a:cubicBezTo>
                  <a:cubicBezTo>
                    <a:pt x="426" y="15"/>
                    <a:pt x="386" y="21"/>
                    <a:pt x="370" y="20"/>
                  </a:cubicBezTo>
                  <a:cubicBezTo>
                    <a:pt x="364" y="16"/>
                    <a:pt x="358" y="12"/>
                    <a:pt x="352" y="8"/>
                  </a:cubicBezTo>
                  <a:cubicBezTo>
                    <a:pt x="348" y="5"/>
                    <a:pt x="340" y="0"/>
                    <a:pt x="340" y="0"/>
                  </a:cubicBezTo>
                  <a:cubicBezTo>
                    <a:pt x="338" y="1"/>
                    <a:pt x="336" y="1"/>
                    <a:pt x="334" y="2"/>
                  </a:cubicBezTo>
                  <a:cubicBezTo>
                    <a:pt x="331" y="3"/>
                    <a:pt x="329" y="3"/>
                    <a:pt x="326" y="4"/>
                  </a:cubicBezTo>
                  <a:cubicBezTo>
                    <a:pt x="322" y="5"/>
                    <a:pt x="314" y="8"/>
                    <a:pt x="314" y="8"/>
                  </a:cubicBezTo>
                  <a:cubicBezTo>
                    <a:pt x="305" y="22"/>
                    <a:pt x="288" y="6"/>
                    <a:pt x="276" y="2"/>
                  </a:cubicBezTo>
                  <a:cubicBezTo>
                    <a:pt x="270" y="3"/>
                    <a:pt x="241" y="16"/>
                    <a:pt x="240" y="16"/>
                  </a:cubicBezTo>
                  <a:cubicBezTo>
                    <a:pt x="226" y="17"/>
                    <a:pt x="212" y="17"/>
                    <a:pt x="198" y="18"/>
                  </a:cubicBezTo>
                  <a:cubicBezTo>
                    <a:pt x="183" y="19"/>
                    <a:pt x="172" y="20"/>
                    <a:pt x="160" y="28"/>
                  </a:cubicBezTo>
                  <a:cubicBezTo>
                    <a:pt x="146" y="26"/>
                    <a:pt x="141" y="27"/>
                    <a:pt x="130" y="20"/>
                  </a:cubicBezTo>
                  <a:cubicBezTo>
                    <a:pt x="123" y="22"/>
                    <a:pt x="115" y="24"/>
                    <a:pt x="108" y="26"/>
                  </a:cubicBezTo>
                  <a:cubicBezTo>
                    <a:pt x="102" y="35"/>
                    <a:pt x="113" y="41"/>
                    <a:pt x="122" y="44"/>
                  </a:cubicBezTo>
                  <a:cubicBezTo>
                    <a:pt x="125" y="52"/>
                    <a:pt x="114" y="68"/>
                    <a:pt x="114" y="68"/>
                  </a:cubicBezTo>
                  <a:cubicBezTo>
                    <a:pt x="112" y="79"/>
                    <a:pt x="111" y="82"/>
                    <a:pt x="100" y="78"/>
                  </a:cubicBezTo>
                  <a:cubicBezTo>
                    <a:pt x="93" y="67"/>
                    <a:pt x="100" y="63"/>
                    <a:pt x="104" y="52"/>
                  </a:cubicBezTo>
                  <a:cubicBezTo>
                    <a:pt x="96" y="44"/>
                    <a:pt x="91" y="36"/>
                    <a:pt x="80" y="32"/>
                  </a:cubicBezTo>
                  <a:cubicBezTo>
                    <a:pt x="73" y="34"/>
                    <a:pt x="67" y="39"/>
                    <a:pt x="60" y="4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32" name="Freeform 42"/>
            <p:cNvSpPr>
              <a:spLocks/>
            </p:cNvSpPr>
            <p:nvPr/>
          </p:nvSpPr>
          <p:spPr bwMode="invGray">
            <a:xfrm>
              <a:off x="2009" y="2135"/>
              <a:ext cx="39" cy="24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8" y="20"/>
                </a:cxn>
                <a:cxn ang="0">
                  <a:pos x="24" y="32"/>
                </a:cxn>
                <a:cxn ang="0">
                  <a:pos x="42" y="30"/>
                </a:cxn>
                <a:cxn ang="0">
                  <a:pos x="34" y="0"/>
                </a:cxn>
              </a:cxnLst>
              <a:rect l="0" t="0" r="r" b="b"/>
              <a:pathLst>
                <a:path w="52" h="32">
                  <a:moveTo>
                    <a:pt x="34" y="0"/>
                  </a:moveTo>
                  <a:cubicBezTo>
                    <a:pt x="30" y="12"/>
                    <a:pt x="19" y="16"/>
                    <a:pt x="8" y="20"/>
                  </a:cubicBezTo>
                  <a:cubicBezTo>
                    <a:pt x="0" y="32"/>
                    <a:pt x="14" y="31"/>
                    <a:pt x="24" y="32"/>
                  </a:cubicBezTo>
                  <a:cubicBezTo>
                    <a:pt x="30" y="31"/>
                    <a:pt x="36" y="32"/>
                    <a:pt x="42" y="30"/>
                  </a:cubicBezTo>
                  <a:cubicBezTo>
                    <a:pt x="52" y="26"/>
                    <a:pt x="34" y="3"/>
                    <a:pt x="3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33" name="Freeform 43"/>
            <p:cNvSpPr>
              <a:spLocks/>
            </p:cNvSpPr>
            <p:nvPr/>
          </p:nvSpPr>
          <p:spPr bwMode="invGray">
            <a:xfrm>
              <a:off x="2292" y="2201"/>
              <a:ext cx="128" cy="54"/>
            </a:xfrm>
            <a:custGeom>
              <a:avLst/>
              <a:gdLst/>
              <a:ahLst/>
              <a:cxnLst>
                <a:cxn ang="0">
                  <a:pos x="102" y="8"/>
                </a:cxn>
                <a:cxn ang="0">
                  <a:pos x="66" y="4"/>
                </a:cxn>
                <a:cxn ang="0">
                  <a:pos x="54" y="0"/>
                </a:cxn>
                <a:cxn ang="0">
                  <a:pos x="0" y="28"/>
                </a:cxn>
                <a:cxn ang="0">
                  <a:pos x="28" y="40"/>
                </a:cxn>
                <a:cxn ang="0">
                  <a:pos x="42" y="60"/>
                </a:cxn>
                <a:cxn ang="0">
                  <a:pos x="66" y="68"/>
                </a:cxn>
                <a:cxn ang="0">
                  <a:pos x="78" y="72"/>
                </a:cxn>
                <a:cxn ang="0">
                  <a:pos x="130" y="60"/>
                </a:cxn>
                <a:cxn ang="0">
                  <a:pos x="172" y="44"/>
                </a:cxn>
                <a:cxn ang="0">
                  <a:pos x="148" y="18"/>
                </a:cxn>
                <a:cxn ang="0">
                  <a:pos x="136" y="4"/>
                </a:cxn>
                <a:cxn ang="0">
                  <a:pos x="102" y="8"/>
                </a:cxn>
              </a:cxnLst>
              <a:rect l="0" t="0" r="r" b="b"/>
              <a:pathLst>
                <a:path w="172" h="72">
                  <a:moveTo>
                    <a:pt x="102" y="8"/>
                  </a:moveTo>
                  <a:cubicBezTo>
                    <a:pt x="89" y="12"/>
                    <a:pt x="78" y="8"/>
                    <a:pt x="66" y="4"/>
                  </a:cubicBezTo>
                  <a:cubicBezTo>
                    <a:pt x="62" y="3"/>
                    <a:pt x="54" y="0"/>
                    <a:pt x="54" y="0"/>
                  </a:cubicBezTo>
                  <a:cubicBezTo>
                    <a:pt x="38" y="5"/>
                    <a:pt x="12" y="16"/>
                    <a:pt x="0" y="28"/>
                  </a:cubicBezTo>
                  <a:cubicBezTo>
                    <a:pt x="4" y="39"/>
                    <a:pt x="18" y="39"/>
                    <a:pt x="28" y="40"/>
                  </a:cubicBezTo>
                  <a:cubicBezTo>
                    <a:pt x="39" y="44"/>
                    <a:pt x="41" y="60"/>
                    <a:pt x="42" y="60"/>
                  </a:cubicBezTo>
                  <a:cubicBezTo>
                    <a:pt x="50" y="63"/>
                    <a:pt x="58" y="65"/>
                    <a:pt x="66" y="68"/>
                  </a:cubicBezTo>
                  <a:cubicBezTo>
                    <a:pt x="70" y="69"/>
                    <a:pt x="78" y="72"/>
                    <a:pt x="78" y="72"/>
                  </a:cubicBezTo>
                  <a:cubicBezTo>
                    <a:pt x="92" y="71"/>
                    <a:pt x="117" y="69"/>
                    <a:pt x="130" y="60"/>
                  </a:cubicBezTo>
                  <a:cubicBezTo>
                    <a:pt x="148" y="48"/>
                    <a:pt x="150" y="46"/>
                    <a:pt x="172" y="44"/>
                  </a:cubicBezTo>
                  <a:cubicBezTo>
                    <a:pt x="169" y="29"/>
                    <a:pt x="162" y="23"/>
                    <a:pt x="148" y="18"/>
                  </a:cubicBezTo>
                  <a:cubicBezTo>
                    <a:pt x="145" y="10"/>
                    <a:pt x="144" y="7"/>
                    <a:pt x="136" y="4"/>
                  </a:cubicBezTo>
                  <a:cubicBezTo>
                    <a:pt x="134" y="4"/>
                    <a:pt x="105" y="11"/>
                    <a:pt x="102" y="8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34" name="Freeform 44"/>
            <p:cNvSpPr>
              <a:spLocks/>
            </p:cNvSpPr>
            <p:nvPr/>
          </p:nvSpPr>
          <p:spPr bwMode="invGray">
            <a:xfrm>
              <a:off x="2393" y="2038"/>
              <a:ext cx="39" cy="24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8" y="20"/>
                </a:cxn>
                <a:cxn ang="0">
                  <a:pos x="24" y="32"/>
                </a:cxn>
                <a:cxn ang="0">
                  <a:pos x="42" y="30"/>
                </a:cxn>
                <a:cxn ang="0">
                  <a:pos x="34" y="0"/>
                </a:cxn>
              </a:cxnLst>
              <a:rect l="0" t="0" r="r" b="b"/>
              <a:pathLst>
                <a:path w="52" h="32">
                  <a:moveTo>
                    <a:pt x="34" y="0"/>
                  </a:moveTo>
                  <a:cubicBezTo>
                    <a:pt x="30" y="12"/>
                    <a:pt x="19" y="16"/>
                    <a:pt x="8" y="20"/>
                  </a:cubicBezTo>
                  <a:cubicBezTo>
                    <a:pt x="0" y="32"/>
                    <a:pt x="14" y="31"/>
                    <a:pt x="24" y="32"/>
                  </a:cubicBezTo>
                  <a:cubicBezTo>
                    <a:pt x="30" y="31"/>
                    <a:pt x="36" y="32"/>
                    <a:pt x="42" y="30"/>
                  </a:cubicBezTo>
                  <a:cubicBezTo>
                    <a:pt x="52" y="26"/>
                    <a:pt x="34" y="3"/>
                    <a:pt x="3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35" name="Freeform 45"/>
            <p:cNvSpPr>
              <a:spLocks/>
            </p:cNvSpPr>
            <p:nvPr/>
          </p:nvSpPr>
          <p:spPr bwMode="invGray">
            <a:xfrm>
              <a:off x="2662" y="2006"/>
              <a:ext cx="155" cy="63"/>
            </a:xfrm>
            <a:custGeom>
              <a:avLst/>
              <a:gdLst/>
              <a:ahLst/>
              <a:cxnLst>
                <a:cxn ang="0">
                  <a:pos x="191" y="7"/>
                </a:cxn>
                <a:cxn ang="0">
                  <a:pos x="103" y="9"/>
                </a:cxn>
                <a:cxn ang="0">
                  <a:pos x="109" y="25"/>
                </a:cxn>
                <a:cxn ang="0">
                  <a:pos x="107" y="33"/>
                </a:cxn>
                <a:cxn ang="0">
                  <a:pos x="89" y="27"/>
                </a:cxn>
                <a:cxn ang="0">
                  <a:pos x="77" y="19"/>
                </a:cxn>
                <a:cxn ang="0">
                  <a:pos x="23" y="27"/>
                </a:cxn>
                <a:cxn ang="0">
                  <a:pos x="31" y="49"/>
                </a:cxn>
                <a:cxn ang="0">
                  <a:pos x="55" y="53"/>
                </a:cxn>
                <a:cxn ang="0">
                  <a:pos x="75" y="73"/>
                </a:cxn>
                <a:cxn ang="0">
                  <a:pos x="89" y="85"/>
                </a:cxn>
                <a:cxn ang="0">
                  <a:pos x="109" y="67"/>
                </a:cxn>
                <a:cxn ang="0">
                  <a:pos x="121" y="59"/>
                </a:cxn>
                <a:cxn ang="0">
                  <a:pos x="127" y="47"/>
                </a:cxn>
                <a:cxn ang="0">
                  <a:pos x="167" y="35"/>
                </a:cxn>
                <a:cxn ang="0">
                  <a:pos x="187" y="31"/>
                </a:cxn>
                <a:cxn ang="0">
                  <a:pos x="199" y="27"/>
                </a:cxn>
                <a:cxn ang="0">
                  <a:pos x="191" y="7"/>
                </a:cxn>
              </a:cxnLst>
              <a:rect l="0" t="0" r="r" b="b"/>
              <a:pathLst>
                <a:path w="206" h="85">
                  <a:moveTo>
                    <a:pt x="191" y="7"/>
                  </a:moveTo>
                  <a:cubicBezTo>
                    <a:pt x="165" y="6"/>
                    <a:pt x="130" y="0"/>
                    <a:pt x="103" y="9"/>
                  </a:cubicBezTo>
                  <a:cubicBezTo>
                    <a:pt x="100" y="18"/>
                    <a:pt x="101" y="20"/>
                    <a:pt x="109" y="25"/>
                  </a:cubicBezTo>
                  <a:cubicBezTo>
                    <a:pt x="111" y="28"/>
                    <a:pt x="118" y="34"/>
                    <a:pt x="107" y="33"/>
                  </a:cubicBezTo>
                  <a:cubicBezTo>
                    <a:pt x="101" y="32"/>
                    <a:pt x="89" y="27"/>
                    <a:pt x="89" y="27"/>
                  </a:cubicBezTo>
                  <a:cubicBezTo>
                    <a:pt x="86" y="24"/>
                    <a:pt x="82" y="18"/>
                    <a:pt x="77" y="19"/>
                  </a:cubicBezTo>
                  <a:cubicBezTo>
                    <a:pt x="52" y="22"/>
                    <a:pt x="57" y="25"/>
                    <a:pt x="23" y="27"/>
                  </a:cubicBezTo>
                  <a:cubicBezTo>
                    <a:pt x="0" y="31"/>
                    <a:pt x="18" y="45"/>
                    <a:pt x="31" y="49"/>
                  </a:cubicBezTo>
                  <a:cubicBezTo>
                    <a:pt x="43" y="53"/>
                    <a:pt x="35" y="51"/>
                    <a:pt x="55" y="53"/>
                  </a:cubicBezTo>
                  <a:cubicBezTo>
                    <a:pt x="63" y="59"/>
                    <a:pt x="66" y="67"/>
                    <a:pt x="75" y="73"/>
                  </a:cubicBezTo>
                  <a:cubicBezTo>
                    <a:pt x="78" y="81"/>
                    <a:pt x="81" y="82"/>
                    <a:pt x="89" y="85"/>
                  </a:cubicBezTo>
                  <a:cubicBezTo>
                    <a:pt x="104" y="81"/>
                    <a:pt x="99" y="75"/>
                    <a:pt x="109" y="67"/>
                  </a:cubicBezTo>
                  <a:cubicBezTo>
                    <a:pt x="113" y="64"/>
                    <a:pt x="121" y="59"/>
                    <a:pt x="121" y="59"/>
                  </a:cubicBezTo>
                  <a:cubicBezTo>
                    <a:pt x="123" y="55"/>
                    <a:pt x="124" y="50"/>
                    <a:pt x="127" y="47"/>
                  </a:cubicBezTo>
                  <a:cubicBezTo>
                    <a:pt x="132" y="41"/>
                    <a:pt x="158" y="37"/>
                    <a:pt x="167" y="35"/>
                  </a:cubicBezTo>
                  <a:cubicBezTo>
                    <a:pt x="174" y="34"/>
                    <a:pt x="181" y="33"/>
                    <a:pt x="187" y="31"/>
                  </a:cubicBezTo>
                  <a:cubicBezTo>
                    <a:pt x="191" y="30"/>
                    <a:pt x="199" y="27"/>
                    <a:pt x="199" y="27"/>
                  </a:cubicBezTo>
                  <a:cubicBezTo>
                    <a:pt x="206" y="16"/>
                    <a:pt x="199" y="15"/>
                    <a:pt x="191" y="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36" name="Freeform 46"/>
            <p:cNvSpPr>
              <a:spLocks/>
            </p:cNvSpPr>
            <p:nvPr/>
          </p:nvSpPr>
          <p:spPr bwMode="invGray">
            <a:xfrm>
              <a:off x="2759" y="2039"/>
              <a:ext cx="48" cy="21"/>
            </a:xfrm>
            <a:custGeom>
              <a:avLst/>
              <a:gdLst/>
              <a:ahLst/>
              <a:cxnLst>
                <a:cxn ang="0">
                  <a:pos x="36" y="6"/>
                </a:cxn>
                <a:cxn ang="0">
                  <a:pos x="8" y="4"/>
                </a:cxn>
                <a:cxn ang="0">
                  <a:pos x="24" y="28"/>
                </a:cxn>
                <a:cxn ang="0">
                  <a:pos x="54" y="14"/>
                </a:cxn>
                <a:cxn ang="0">
                  <a:pos x="36" y="6"/>
                </a:cxn>
              </a:cxnLst>
              <a:rect l="0" t="0" r="r" b="b"/>
              <a:pathLst>
                <a:path w="64" h="28">
                  <a:moveTo>
                    <a:pt x="36" y="6"/>
                  </a:moveTo>
                  <a:cubicBezTo>
                    <a:pt x="32" y="18"/>
                    <a:pt x="19" y="0"/>
                    <a:pt x="8" y="4"/>
                  </a:cubicBezTo>
                  <a:cubicBezTo>
                    <a:pt x="0" y="16"/>
                    <a:pt x="14" y="27"/>
                    <a:pt x="24" y="28"/>
                  </a:cubicBezTo>
                  <a:cubicBezTo>
                    <a:pt x="30" y="27"/>
                    <a:pt x="48" y="16"/>
                    <a:pt x="54" y="14"/>
                  </a:cubicBezTo>
                  <a:cubicBezTo>
                    <a:pt x="64" y="10"/>
                    <a:pt x="36" y="9"/>
                    <a:pt x="36" y="6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37" name="Freeform 47"/>
            <p:cNvSpPr>
              <a:spLocks/>
            </p:cNvSpPr>
            <p:nvPr/>
          </p:nvSpPr>
          <p:spPr bwMode="invGray">
            <a:xfrm>
              <a:off x="2467" y="2311"/>
              <a:ext cx="109" cy="132"/>
            </a:xfrm>
            <a:custGeom>
              <a:avLst/>
              <a:gdLst/>
              <a:ahLst/>
              <a:cxnLst>
                <a:cxn ang="0">
                  <a:pos x="24" y="19"/>
                </a:cxn>
                <a:cxn ang="0">
                  <a:pos x="0" y="25"/>
                </a:cxn>
                <a:cxn ang="0">
                  <a:pos x="14" y="43"/>
                </a:cxn>
                <a:cxn ang="0">
                  <a:pos x="34" y="87"/>
                </a:cxn>
                <a:cxn ang="0">
                  <a:pos x="52" y="91"/>
                </a:cxn>
                <a:cxn ang="0">
                  <a:pos x="50" y="107"/>
                </a:cxn>
                <a:cxn ang="0">
                  <a:pos x="28" y="113"/>
                </a:cxn>
                <a:cxn ang="0">
                  <a:pos x="16" y="131"/>
                </a:cxn>
                <a:cxn ang="0">
                  <a:pos x="18" y="137"/>
                </a:cxn>
                <a:cxn ang="0">
                  <a:pos x="30" y="141"/>
                </a:cxn>
                <a:cxn ang="0">
                  <a:pos x="18" y="169"/>
                </a:cxn>
                <a:cxn ang="0">
                  <a:pos x="20" y="175"/>
                </a:cxn>
                <a:cxn ang="0">
                  <a:pos x="34" y="171"/>
                </a:cxn>
                <a:cxn ang="0">
                  <a:pos x="58" y="169"/>
                </a:cxn>
                <a:cxn ang="0">
                  <a:pos x="92" y="171"/>
                </a:cxn>
                <a:cxn ang="0">
                  <a:pos x="110" y="169"/>
                </a:cxn>
                <a:cxn ang="0">
                  <a:pos x="122" y="165"/>
                </a:cxn>
                <a:cxn ang="0">
                  <a:pos x="128" y="141"/>
                </a:cxn>
                <a:cxn ang="0">
                  <a:pos x="146" y="133"/>
                </a:cxn>
                <a:cxn ang="0">
                  <a:pos x="110" y="109"/>
                </a:cxn>
                <a:cxn ang="0">
                  <a:pos x="88" y="83"/>
                </a:cxn>
                <a:cxn ang="0">
                  <a:pos x="82" y="69"/>
                </a:cxn>
                <a:cxn ang="0">
                  <a:pos x="64" y="61"/>
                </a:cxn>
                <a:cxn ang="0">
                  <a:pos x="86" y="45"/>
                </a:cxn>
                <a:cxn ang="0">
                  <a:pos x="64" y="31"/>
                </a:cxn>
                <a:cxn ang="0">
                  <a:pos x="70" y="13"/>
                </a:cxn>
                <a:cxn ang="0">
                  <a:pos x="46" y="1"/>
                </a:cxn>
                <a:cxn ang="0">
                  <a:pos x="30" y="9"/>
                </a:cxn>
                <a:cxn ang="0">
                  <a:pos x="24" y="19"/>
                </a:cxn>
              </a:cxnLst>
              <a:rect l="0" t="0" r="r" b="b"/>
              <a:pathLst>
                <a:path w="146" h="176">
                  <a:moveTo>
                    <a:pt x="24" y="19"/>
                  </a:moveTo>
                  <a:cubicBezTo>
                    <a:pt x="13" y="23"/>
                    <a:pt x="7" y="15"/>
                    <a:pt x="0" y="25"/>
                  </a:cubicBezTo>
                  <a:cubicBezTo>
                    <a:pt x="2" y="32"/>
                    <a:pt x="14" y="43"/>
                    <a:pt x="14" y="43"/>
                  </a:cubicBezTo>
                  <a:cubicBezTo>
                    <a:pt x="19" y="58"/>
                    <a:pt x="20" y="78"/>
                    <a:pt x="34" y="87"/>
                  </a:cubicBezTo>
                  <a:cubicBezTo>
                    <a:pt x="42" y="84"/>
                    <a:pt x="45" y="86"/>
                    <a:pt x="52" y="91"/>
                  </a:cubicBezTo>
                  <a:cubicBezTo>
                    <a:pt x="57" y="105"/>
                    <a:pt x="60" y="101"/>
                    <a:pt x="50" y="107"/>
                  </a:cubicBezTo>
                  <a:cubicBezTo>
                    <a:pt x="38" y="105"/>
                    <a:pt x="32" y="101"/>
                    <a:pt x="28" y="113"/>
                  </a:cubicBezTo>
                  <a:cubicBezTo>
                    <a:pt x="32" y="129"/>
                    <a:pt x="33" y="128"/>
                    <a:pt x="16" y="131"/>
                  </a:cubicBezTo>
                  <a:cubicBezTo>
                    <a:pt x="17" y="133"/>
                    <a:pt x="16" y="136"/>
                    <a:pt x="18" y="137"/>
                  </a:cubicBezTo>
                  <a:cubicBezTo>
                    <a:pt x="21" y="139"/>
                    <a:pt x="30" y="141"/>
                    <a:pt x="30" y="141"/>
                  </a:cubicBezTo>
                  <a:cubicBezTo>
                    <a:pt x="28" y="152"/>
                    <a:pt x="21" y="159"/>
                    <a:pt x="18" y="169"/>
                  </a:cubicBezTo>
                  <a:cubicBezTo>
                    <a:pt x="19" y="171"/>
                    <a:pt x="18" y="174"/>
                    <a:pt x="20" y="175"/>
                  </a:cubicBezTo>
                  <a:cubicBezTo>
                    <a:pt x="22" y="176"/>
                    <a:pt x="32" y="171"/>
                    <a:pt x="34" y="171"/>
                  </a:cubicBezTo>
                  <a:cubicBezTo>
                    <a:pt x="42" y="170"/>
                    <a:pt x="50" y="170"/>
                    <a:pt x="58" y="169"/>
                  </a:cubicBezTo>
                  <a:cubicBezTo>
                    <a:pt x="70" y="167"/>
                    <a:pt x="80" y="167"/>
                    <a:pt x="92" y="171"/>
                  </a:cubicBezTo>
                  <a:cubicBezTo>
                    <a:pt x="98" y="170"/>
                    <a:pt x="104" y="170"/>
                    <a:pt x="110" y="169"/>
                  </a:cubicBezTo>
                  <a:cubicBezTo>
                    <a:pt x="114" y="168"/>
                    <a:pt x="122" y="165"/>
                    <a:pt x="122" y="165"/>
                  </a:cubicBezTo>
                  <a:cubicBezTo>
                    <a:pt x="124" y="158"/>
                    <a:pt x="123" y="147"/>
                    <a:pt x="128" y="141"/>
                  </a:cubicBezTo>
                  <a:cubicBezTo>
                    <a:pt x="132" y="136"/>
                    <a:pt x="146" y="133"/>
                    <a:pt x="146" y="133"/>
                  </a:cubicBezTo>
                  <a:cubicBezTo>
                    <a:pt x="142" y="105"/>
                    <a:pt x="143" y="111"/>
                    <a:pt x="110" y="109"/>
                  </a:cubicBezTo>
                  <a:cubicBezTo>
                    <a:pt x="102" y="97"/>
                    <a:pt x="103" y="88"/>
                    <a:pt x="88" y="83"/>
                  </a:cubicBezTo>
                  <a:cubicBezTo>
                    <a:pt x="85" y="79"/>
                    <a:pt x="86" y="72"/>
                    <a:pt x="82" y="69"/>
                  </a:cubicBezTo>
                  <a:cubicBezTo>
                    <a:pt x="77" y="65"/>
                    <a:pt x="69" y="65"/>
                    <a:pt x="64" y="61"/>
                  </a:cubicBezTo>
                  <a:cubicBezTo>
                    <a:pt x="52" y="43"/>
                    <a:pt x="67" y="47"/>
                    <a:pt x="86" y="45"/>
                  </a:cubicBezTo>
                  <a:cubicBezTo>
                    <a:pt x="93" y="25"/>
                    <a:pt x="83" y="29"/>
                    <a:pt x="64" y="31"/>
                  </a:cubicBezTo>
                  <a:cubicBezTo>
                    <a:pt x="62" y="25"/>
                    <a:pt x="70" y="13"/>
                    <a:pt x="70" y="13"/>
                  </a:cubicBezTo>
                  <a:cubicBezTo>
                    <a:pt x="64" y="4"/>
                    <a:pt x="56" y="3"/>
                    <a:pt x="46" y="1"/>
                  </a:cubicBezTo>
                  <a:cubicBezTo>
                    <a:pt x="35" y="3"/>
                    <a:pt x="34" y="0"/>
                    <a:pt x="30" y="9"/>
                  </a:cubicBezTo>
                  <a:cubicBezTo>
                    <a:pt x="25" y="21"/>
                    <a:pt x="29" y="24"/>
                    <a:pt x="24" y="19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38" name="Freeform 48"/>
            <p:cNvSpPr>
              <a:spLocks/>
            </p:cNvSpPr>
            <p:nvPr/>
          </p:nvSpPr>
          <p:spPr bwMode="invGray">
            <a:xfrm>
              <a:off x="2413" y="2359"/>
              <a:ext cx="69" cy="68"/>
            </a:xfrm>
            <a:custGeom>
              <a:avLst/>
              <a:gdLst/>
              <a:ahLst/>
              <a:cxnLst>
                <a:cxn ang="0">
                  <a:pos x="58" y="6"/>
                </a:cxn>
                <a:cxn ang="0">
                  <a:pos x="82" y="8"/>
                </a:cxn>
                <a:cxn ang="0">
                  <a:pos x="92" y="26"/>
                </a:cxn>
                <a:cxn ang="0">
                  <a:pos x="78" y="48"/>
                </a:cxn>
                <a:cxn ang="0">
                  <a:pos x="46" y="76"/>
                </a:cxn>
                <a:cxn ang="0">
                  <a:pos x="18" y="92"/>
                </a:cxn>
                <a:cxn ang="0">
                  <a:pos x="8" y="72"/>
                </a:cxn>
                <a:cxn ang="0">
                  <a:pos x="20" y="64"/>
                </a:cxn>
                <a:cxn ang="0">
                  <a:pos x="14" y="46"/>
                </a:cxn>
                <a:cxn ang="0">
                  <a:pos x="40" y="28"/>
                </a:cxn>
                <a:cxn ang="0">
                  <a:pos x="58" y="6"/>
                </a:cxn>
              </a:cxnLst>
              <a:rect l="0" t="0" r="r" b="b"/>
              <a:pathLst>
                <a:path w="92" h="92">
                  <a:moveTo>
                    <a:pt x="58" y="6"/>
                  </a:moveTo>
                  <a:cubicBezTo>
                    <a:pt x="67" y="0"/>
                    <a:pt x="73" y="2"/>
                    <a:pt x="82" y="8"/>
                  </a:cubicBezTo>
                  <a:cubicBezTo>
                    <a:pt x="91" y="22"/>
                    <a:pt x="88" y="15"/>
                    <a:pt x="92" y="26"/>
                  </a:cubicBezTo>
                  <a:cubicBezTo>
                    <a:pt x="89" y="36"/>
                    <a:pt x="82" y="37"/>
                    <a:pt x="78" y="48"/>
                  </a:cubicBezTo>
                  <a:cubicBezTo>
                    <a:pt x="85" y="69"/>
                    <a:pt x="60" y="71"/>
                    <a:pt x="46" y="76"/>
                  </a:cubicBezTo>
                  <a:cubicBezTo>
                    <a:pt x="40" y="86"/>
                    <a:pt x="28" y="86"/>
                    <a:pt x="18" y="92"/>
                  </a:cubicBezTo>
                  <a:cubicBezTo>
                    <a:pt x="9" y="90"/>
                    <a:pt x="0" y="84"/>
                    <a:pt x="8" y="72"/>
                  </a:cubicBezTo>
                  <a:cubicBezTo>
                    <a:pt x="11" y="68"/>
                    <a:pt x="20" y="64"/>
                    <a:pt x="20" y="64"/>
                  </a:cubicBezTo>
                  <a:cubicBezTo>
                    <a:pt x="23" y="55"/>
                    <a:pt x="21" y="53"/>
                    <a:pt x="14" y="46"/>
                  </a:cubicBezTo>
                  <a:cubicBezTo>
                    <a:pt x="18" y="30"/>
                    <a:pt x="28" y="36"/>
                    <a:pt x="40" y="28"/>
                  </a:cubicBezTo>
                  <a:cubicBezTo>
                    <a:pt x="56" y="17"/>
                    <a:pt x="50" y="24"/>
                    <a:pt x="58" y="6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39" name="Freeform 49"/>
            <p:cNvSpPr>
              <a:spLocks/>
            </p:cNvSpPr>
            <p:nvPr/>
          </p:nvSpPr>
          <p:spPr bwMode="invGray">
            <a:xfrm>
              <a:off x="4099" y="3502"/>
              <a:ext cx="474" cy="495"/>
            </a:xfrm>
            <a:custGeom>
              <a:avLst/>
              <a:gdLst/>
              <a:ahLst/>
              <a:cxnLst>
                <a:cxn ang="0">
                  <a:pos x="212" y="11"/>
                </a:cxn>
                <a:cxn ang="0">
                  <a:pos x="176" y="19"/>
                </a:cxn>
                <a:cxn ang="0">
                  <a:pos x="144" y="51"/>
                </a:cxn>
                <a:cxn ang="0">
                  <a:pos x="104" y="59"/>
                </a:cxn>
                <a:cxn ang="0">
                  <a:pos x="84" y="75"/>
                </a:cxn>
                <a:cxn ang="0">
                  <a:pos x="68" y="115"/>
                </a:cxn>
                <a:cxn ang="0">
                  <a:pos x="36" y="167"/>
                </a:cxn>
                <a:cxn ang="0">
                  <a:pos x="0" y="179"/>
                </a:cxn>
                <a:cxn ang="0">
                  <a:pos x="72" y="323"/>
                </a:cxn>
                <a:cxn ang="0">
                  <a:pos x="120" y="427"/>
                </a:cxn>
                <a:cxn ang="0">
                  <a:pos x="144" y="443"/>
                </a:cxn>
                <a:cxn ang="0">
                  <a:pos x="168" y="451"/>
                </a:cxn>
                <a:cxn ang="0">
                  <a:pos x="228" y="431"/>
                </a:cxn>
                <a:cxn ang="0">
                  <a:pos x="252" y="423"/>
                </a:cxn>
                <a:cxn ang="0">
                  <a:pos x="300" y="451"/>
                </a:cxn>
                <a:cxn ang="0">
                  <a:pos x="324" y="527"/>
                </a:cxn>
                <a:cxn ang="0">
                  <a:pos x="336" y="523"/>
                </a:cxn>
                <a:cxn ang="0">
                  <a:pos x="344" y="511"/>
                </a:cxn>
                <a:cxn ang="0">
                  <a:pos x="368" y="547"/>
                </a:cxn>
                <a:cxn ang="0">
                  <a:pos x="404" y="571"/>
                </a:cxn>
                <a:cxn ang="0">
                  <a:pos x="436" y="603"/>
                </a:cxn>
                <a:cxn ang="0">
                  <a:pos x="444" y="615"/>
                </a:cxn>
                <a:cxn ang="0">
                  <a:pos x="456" y="623"/>
                </a:cxn>
                <a:cxn ang="0">
                  <a:pos x="484" y="655"/>
                </a:cxn>
                <a:cxn ang="0">
                  <a:pos x="492" y="631"/>
                </a:cxn>
                <a:cxn ang="0">
                  <a:pos x="540" y="659"/>
                </a:cxn>
                <a:cxn ang="0">
                  <a:pos x="588" y="655"/>
                </a:cxn>
                <a:cxn ang="0">
                  <a:pos x="616" y="531"/>
                </a:cxn>
                <a:cxn ang="0">
                  <a:pos x="632" y="463"/>
                </a:cxn>
                <a:cxn ang="0">
                  <a:pos x="620" y="367"/>
                </a:cxn>
                <a:cxn ang="0">
                  <a:pos x="536" y="271"/>
                </a:cxn>
                <a:cxn ang="0">
                  <a:pos x="528" y="235"/>
                </a:cxn>
                <a:cxn ang="0">
                  <a:pos x="460" y="179"/>
                </a:cxn>
                <a:cxn ang="0">
                  <a:pos x="472" y="155"/>
                </a:cxn>
                <a:cxn ang="0">
                  <a:pos x="456" y="131"/>
                </a:cxn>
                <a:cxn ang="0">
                  <a:pos x="416" y="79"/>
                </a:cxn>
                <a:cxn ang="0">
                  <a:pos x="392" y="31"/>
                </a:cxn>
                <a:cxn ang="0">
                  <a:pos x="388" y="19"/>
                </a:cxn>
                <a:cxn ang="0">
                  <a:pos x="364" y="151"/>
                </a:cxn>
                <a:cxn ang="0">
                  <a:pos x="324" y="115"/>
                </a:cxn>
                <a:cxn ang="0">
                  <a:pos x="292" y="111"/>
                </a:cxn>
                <a:cxn ang="0">
                  <a:pos x="272" y="87"/>
                </a:cxn>
                <a:cxn ang="0">
                  <a:pos x="264" y="63"/>
                </a:cxn>
                <a:cxn ang="0">
                  <a:pos x="276" y="55"/>
                </a:cxn>
                <a:cxn ang="0">
                  <a:pos x="240" y="19"/>
                </a:cxn>
                <a:cxn ang="0">
                  <a:pos x="216" y="11"/>
                </a:cxn>
                <a:cxn ang="0">
                  <a:pos x="204" y="7"/>
                </a:cxn>
                <a:cxn ang="0">
                  <a:pos x="212" y="11"/>
                </a:cxn>
              </a:cxnLst>
              <a:rect l="0" t="0" r="r" b="b"/>
              <a:pathLst>
                <a:path w="633" h="660">
                  <a:moveTo>
                    <a:pt x="212" y="11"/>
                  </a:moveTo>
                  <a:cubicBezTo>
                    <a:pt x="195" y="0"/>
                    <a:pt x="187" y="2"/>
                    <a:pt x="176" y="19"/>
                  </a:cubicBezTo>
                  <a:cubicBezTo>
                    <a:pt x="171" y="61"/>
                    <a:pt x="181" y="88"/>
                    <a:pt x="144" y="51"/>
                  </a:cubicBezTo>
                  <a:cubicBezTo>
                    <a:pt x="131" y="53"/>
                    <a:pt x="115" y="51"/>
                    <a:pt x="104" y="59"/>
                  </a:cubicBezTo>
                  <a:cubicBezTo>
                    <a:pt x="78" y="80"/>
                    <a:pt x="114" y="65"/>
                    <a:pt x="84" y="75"/>
                  </a:cubicBezTo>
                  <a:cubicBezTo>
                    <a:pt x="78" y="94"/>
                    <a:pt x="92" y="107"/>
                    <a:pt x="68" y="115"/>
                  </a:cubicBezTo>
                  <a:cubicBezTo>
                    <a:pt x="55" y="135"/>
                    <a:pt x="59" y="159"/>
                    <a:pt x="36" y="167"/>
                  </a:cubicBezTo>
                  <a:cubicBezTo>
                    <a:pt x="16" y="163"/>
                    <a:pt x="7" y="158"/>
                    <a:pt x="0" y="179"/>
                  </a:cubicBezTo>
                  <a:cubicBezTo>
                    <a:pt x="9" y="232"/>
                    <a:pt x="43" y="279"/>
                    <a:pt x="72" y="323"/>
                  </a:cubicBezTo>
                  <a:cubicBezTo>
                    <a:pt x="82" y="371"/>
                    <a:pt x="85" y="392"/>
                    <a:pt x="120" y="427"/>
                  </a:cubicBezTo>
                  <a:cubicBezTo>
                    <a:pt x="127" y="434"/>
                    <a:pt x="136" y="438"/>
                    <a:pt x="144" y="443"/>
                  </a:cubicBezTo>
                  <a:cubicBezTo>
                    <a:pt x="151" y="448"/>
                    <a:pt x="168" y="451"/>
                    <a:pt x="168" y="451"/>
                  </a:cubicBezTo>
                  <a:cubicBezTo>
                    <a:pt x="188" y="444"/>
                    <a:pt x="208" y="438"/>
                    <a:pt x="228" y="431"/>
                  </a:cubicBezTo>
                  <a:cubicBezTo>
                    <a:pt x="236" y="428"/>
                    <a:pt x="252" y="423"/>
                    <a:pt x="252" y="423"/>
                  </a:cubicBezTo>
                  <a:cubicBezTo>
                    <a:pt x="271" y="429"/>
                    <a:pt x="281" y="445"/>
                    <a:pt x="300" y="451"/>
                  </a:cubicBezTo>
                  <a:cubicBezTo>
                    <a:pt x="320" y="471"/>
                    <a:pt x="315" y="500"/>
                    <a:pt x="324" y="527"/>
                  </a:cubicBezTo>
                  <a:cubicBezTo>
                    <a:pt x="328" y="526"/>
                    <a:pt x="333" y="526"/>
                    <a:pt x="336" y="523"/>
                  </a:cubicBezTo>
                  <a:cubicBezTo>
                    <a:pt x="340" y="520"/>
                    <a:pt x="339" y="511"/>
                    <a:pt x="344" y="511"/>
                  </a:cubicBezTo>
                  <a:cubicBezTo>
                    <a:pt x="358" y="511"/>
                    <a:pt x="362" y="541"/>
                    <a:pt x="368" y="547"/>
                  </a:cubicBezTo>
                  <a:cubicBezTo>
                    <a:pt x="378" y="557"/>
                    <a:pt x="392" y="563"/>
                    <a:pt x="404" y="571"/>
                  </a:cubicBezTo>
                  <a:cubicBezTo>
                    <a:pt x="418" y="580"/>
                    <a:pt x="422" y="594"/>
                    <a:pt x="436" y="603"/>
                  </a:cubicBezTo>
                  <a:cubicBezTo>
                    <a:pt x="439" y="607"/>
                    <a:pt x="441" y="612"/>
                    <a:pt x="444" y="615"/>
                  </a:cubicBezTo>
                  <a:cubicBezTo>
                    <a:pt x="447" y="618"/>
                    <a:pt x="453" y="619"/>
                    <a:pt x="456" y="623"/>
                  </a:cubicBezTo>
                  <a:cubicBezTo>
                    <a:pt x="489" y="660"/>
                    <a:pt x="457" y="637"/>
                    <a:pt x="484" y="655"/>
                  </a:cubicBezTo>
                  <a:cubicBezTo>
                    <a:pt x="487" y="647"/>
                    <a:pt x="485" y="626"/>
                    <a:pt x="492" y="631"/>
                  </a:cubicBezTo>
                  <a:cubicBezTo>
                    <a:pt x="509" y="642"/>
                    <a:pt x="522" y="653"/>
                    <a:pt x="540" y="659"/>
                  </a:cubicBezTo>
                  <a:cubicBezTo>
                    <a:pt x="557" y="642"/>
                    <a:pt x="567" y="648"/>
                    <a:pt x="588" y="655"/>
                  </a:cubicBezTo>
                  <a:cubicBezTo>
                    <a:pt x="611" y="621"/>
                    <a:pt x="573" y="560"/>
                    <a:pt x="616" y="531"/>
                  </a:cubicBezTo>
                  <a:cubicBezTo>
                    <a:pt x="632" y="507"/>
                    <a:pt x="629" y="496"/>
                    <a:pt x="632" y="463"/>
                  </a:cubicBezTo>
                  <a:cubicBezTo>
                    <a:pt x="630" y="440"/>
                    <a:pt x="633" y="390"/>
                    <a:pt x="620" y="367"/>
                  </a:cubicBezTo>
                  <a:cubicBezTo>
                    <a:pt x="600" y="332"/>
                    <a:pt x="565" y="300"/>
                    <a:pt x="536" y="271"/>
                  </a:cubicBezTo>
                  <a:cubicBezTo>
                    <a:pt x="532" y="259"/>
                    <a:pt x="532" y="247"/>
                    <a:pt x="528" y="235"/>
                  </a:cubicBezTo>
                  <a:cubicBezTo>
                    <a:pt x="525" y="225"/>
                    <a:pt x="474" y="188"/>
                    <a:pt x="460" y="179"/>
                  </a:cubicBezTo>
                  <a:cubicBezTo>
                    <a:pt x="463" y="171"/>
                    <a:pt x="471" y="164"/>
                    <a:pt x="472" y="155"/>
                  </a:cubicBezTo>
                  <a:cubicBezTo>
                    <a:pt x="474" y="144"/>
                    <a:pt x="461" y="137"/>
                    <a:pt x="456" y="131"/>
                  </a:cubicBezTo>
                  <a:cubicBezTo>
                    <a:pt x="435" y="106"/>
                    <a:pt x="451" y="88"/>
                    <a:pt x="416" y="79"/>
                  </a:cubicBezTo>
                  <a:cubicBezTo>
                    <a:pt x="395" y="48"/>
                    <a:pt x="403" y="64"/>
                    <a:pt x="392" y="31"/>
                  </a:cubicBezTo>
                  <a:cubicBezTo>
                    <a:pt x="391" y="27"/>
                    <a:pt x="388" y="19"/>
                    <a:pt x="388" y="19"/>
                  </a:cubicBezTo>
                  <a:cubicBezTo>
                    <a:pt x="362" y="58"/>
                    <a:pt x="379" y="107"/>
                    <a:pt x="364" y="151"/>
                  </a:cubicBezTo>
                  <a:cubicBezTo>
                    <a:pt x="344" y="144"/>
                    <a:pt x="344" y="120"/>
                    <a:pt x="324" y="115"/>
                  </a:cubicBezTo>
                  <a:cubicBezTo>
                    <a:pt x="314" y="112"/>
                    <a:pt x="303" y="112"/>
                    <a:pt x="292" y="111"/>
                  </a:cubicBezTo>
                  <a:cubicBezTo>
                    <a:pt x="284" y="103"/>
                    <a:pt x="276" y="97"/>
                    <a:pt x="272" y="87"/>
                  </a:cubicBezTo>
                  <a:cubicBezTo>
                    <a:pt x="269" y="79"/>
                    <a:pt x="264" y="63"/>
                    <a:pt x="264" y="63"/>
                  </a:cubicBezTo>
                  <a:cubicBezTo>
                    <a:pt x="268" y="60"/>
                    <a:pt x="273" y="58"/>
                    <a:pt x="276" y="55"/>
                  </a:cubicBezTo>
                  <a:cubicBezTo>
                    <a:pt x="300" y="31"/>
                    <a:pt x="256" y="24"/>
                    <a:pt x="240" y="19"/>
                  </a:cubicBezTo>
                  <a:cubicBezTo>
                    <a:pt x="232" y="16"/>
                    <a:pt x="224" y="14"/>
                    <a:pt x="216" y="11"/>
                  </a:cubicBezTo>
                  <a:cubicBezTo>
                    <a:pt x="212" y="10"/>
                    <a:pt x="200" y="5"/>
                    <a:pt x="204" y="7"/>
                  </a:cubicBezTo>
                  <a:cubicBezTo>
                    <a:pt x="207" y="8"/>
                    <a:pt x="209" y="10"/>
                    <a:pt x="212" y="11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40" name="Freeform 50"/>
            <p:cNvSpPr>
              <a:spLocks/>
            </p:cNvSpPr>
            <p:nvPr/>
          </p:nvSpPr>
          <p:spPr bwMode="invGray">
            <a:xfrm>
              <a:off x="4246" y="3241"/>
              <a:ext cx="319" cy="210"/>
            </a:xfrm>
            <a:custGeom>
              <a:avLst/>
              <a:gdLst/>
              <a:ahLst/>
              <a:cxnLst>
                <a:cxn ang="0">
                  <a:pos x="84" y="60"/>
                </a:cxn>
                <a:cxn ang="0">
                  <a:pos x="68" y="36"/>
                </a:cxn>
                <a:cxn ang="0">
                  <a:pos x="64" y="16"/>
                </a:cxn>
                <a:cxn ang="0">
                  <a:pos x="52" y="12"/>
                </a:cxn>
                <a:cxn ang="0">
                  <a:pos x="16" y="16"/>
                </a:cxn>
                <a:cxn ang="0">
                  <a:pos x="44" y="40"/>
                </a:cxn>
                <a:cxn ang="0">
                  <a:pos x="48" y="52"/>
                </a:cxn>
                <a:cxn ang="0">
                  <a:pos x="24" y="68"/>
                </a:cxn>
                <a:cxn ang="0">
                  <a:pos x="88" y="92"/>
                </a:cxn>
                <a:cxn ang="0">
                  <a:pos x="124" y="112"/>
                </a:cxn>
                <a:cxn ang="0">
                  <a:pos x="128" y="124"/>
                </a:cxn>
                <a:cxn ang="0">
                  <a:pos x="140" y="132"/>
                </a:cxn>
                <a:cxn ang="0">
                  <a:pos x="148" y="156"/>
                </a:cxn>
                <a:cxn ang="0">
                  <a:pos x="132" y="196"/>
                </a:cxn>
                <a:cxn ang="0">
                  <a:pos x="180" y="188"/>
                </a:cxn>
                <a:cxn ang="0">
                  <a:pos x="192" y="216"/>
                </a:cxn>
                <a:cxn ang="0">
                  <a:pos x="216" y="224"/>
                </a:cxn>
                <a:cxn ang="0">
                  <a:pos x="228" y="228"/>
                </a:cxn>
                <a:cxn ang="0">
                  <a:pos x="252" y="224"/>
                </a:cxn>
                <a:cxn ang="0">
                  <a:pos x="276" y="196"/>
                </a:cxn>
                <a:cxn ang="0">
                  <a:pos x="336" y="252"/>
                </a:cxn>
                <a:cxn ang="0">
                  <a:pos x="364" y="280"/>
                </a:cxn>
                <a:cxn ang="0">
                  <a:pos x="360" y="224"/>
                </a:cxn>
                <a:cxn ang="0">
                  <a:pos x="336" y="200"/>
                </a:cxn>
                <a:cxn ang="0">
                  <a:pos x="372" y="168"/>
                </a:cxn>
                <a:cxn ang="0">
                  <a:pos x="408" y="156"/>
                </a:cxn>
                <a:cxn ang="0">
                  <a:pos x="420" y="152"/>
                </a:cxn>
                <a:cxn ang="0">
                  <a:pos x="424" y="140"/>
                </a:cxn>
                <a:cxn ang="0">
                  <a:pos x="356" y="148"/>
                </a:cxn>
                <a:cxn ang="0">
                  <a:pos x="304" y="140"/>
                </a:cxn>
                <a:cxn ang="0">
                  <a:pos x="300" y="128"/>
                </a:cxn>
                <a:cxn ang="0">
                  <a:pos x="292" y="116"/>
                </a:cxn>
                <a:cxn ang="0">
                  <a:pos x="220" y="80"/>
                </a:cxn>
                <a:cxn ang="0">
                  <a:pos x="160" y="60"/>
                </a:cxn>
                <a:cxn ang="0">
                  <a:pos x="136" y="52"/>
                </a:cxn>
                <a:cxn ang="0">
                  <a:pos x="80" y="52"/>
                </a:cxn>
                <a:cxn ang="0">
                  <a:pos x="68" y="32"/>
                </a:cxn>
                <a:cxn ang="0">
                  <a:pos x="68" y="0"/>
                </a:cxn>
              </a:cxnLst>
              <a:rect l="0" t="0" r="r" b="b"/>
              <a:pathLst>
                <a:path w="426" h="280">
                  <a:moveTo>
                    <a:pt x="84" y="60"/>
                  </a:moveTo>
                  <a:cubicBezTo>
                    <a:pt x="79" y="52"/>
                    <a:pt x="70" y="45"/>
                    <a:pt x="68" y="36"/>
                  </a:cubicBezTo>
                  <a:cubicBezTo>
                    <a:pt x="67" y="29"/>
                    <a:pt x="68" y="22"/>
                    <a:pt x="64" y="16"/>
                  </a:cubicBezTo>
                  <a:cubicBezTo>
                    <a:pt x="62" y="12"/>
                    <a:pt x="56" y="13"/>
                    <a:pt x="52" y="12"/>
                  </a:cubicBezTo>
                  <a:cubicBezTo>
                    <a:pt x="40" y="13"/>
                    <a:pt x="27" y="11"/>
                    <a:pt x="16" y="16"/>
                  </a:cubicBezTo>
                  <a:cubicBezTo>
                    <a:pt x="0" y="24"/>
                    <a:pt x="43" y="40"/>
                    <a:pt x="44" y="40"/>
                  </a:cubicBezTo>
                  <a:cubicBezTo>
                    <a:pt x="45" y="44"/>
                    <a:pt x="50" y="49"/>
                    <a:pt x="48" y="52"/>
                  </a:cubicBezTo>
                  <a:cubicBezTo>
                    <a:pt x="42" y="60"/>
                    <a:pt x="24" y="68"/>
                    <a:pt x="24" y="68"/>
                  </a:cubicBezTo>
                  <a:cubicBezTo>
                    <a:pt x="38" y="88"/>
                    <a:pt x="65" y="89"/>
                    <a:pt x="88" y="92"/>
                  </a:cubicBezTo>
                  <a:cubicBezTo>
                    <a:pt x="101" y="96"/>
                    <a:pt x="124" y="112"/>
                    <a:pt x="124" y="112"/>
                  </a:cubicBezTo>
                  <a:cubicBezTo>
                    <a:pt x="125" y="116"/>
                    <a:pt x="125" y="121"/>
                    <a:pt x="128" y="124"/>
                  </a:cubicBezTo>
                  <a:cubicBezTo>
                    <a:pt x="131" y="128"/>
                    <a:pt x="137" y="128"/>
                    <a:pt x="140" y="132"/>
                  </a:cubicBezTo>
                  <a:cubicBezTo>
                    <a:pt x="144" y="139"/>
                    <a:pt x="148" y="156"/>
                    <a:pt x="148" y="156"/>
                  </a:cubicBezTo>
                  <a:cubicBezTo>
                    <a:pt x="144" y="171"/>
                    <a:pt x="137" y="181"/>
                    <a:pt x="132" y="196"/>
                  </a:cubicBezTo>
                  <a:cubicBezTo>
                    <a:pt x="151" y="209"/>
                    <a:pt x="167" y="207"/>
                    <a:pt x="180" y="188"/>
                  </a:cubicBezTo>
                  <a:cubicBezTo>
                    <a:pt x="182" y="196"/>
                    <a:pt x="184" y="211"/>
                    <a:pt x="192" y="216"/>
                  </a:cubicBezTo>
                  <a:cubicBezTo>
                    <a:pt x="199" y="220"/>
                    <a:pt x="208" y="221"/>
                    <a:pt x="216" y="224"/>
                  </a:cubicBezTo>
                  <a:cubicBezTo>
                    <a:pt x="220" y="225"/>
                    <a:pt x="228" y="228"/>
                    <a:pt x="228" y="228"/>
                  </a:cubicBezTo>
                  <a:cubicBezTo>
                    <a:pt x="236" y="227"/>
                    <a:pt x="245" y="228"/>
                    <a:pt x="252" y="224"/>
                  </a:cubicBezTo>
                  <a:cubicBezTo>
                    <a:pt x="269" y="216"/>
                    <a:pt x="252" y="204"/>
                    <a:pt x="276" y="196"/>
                  </a:cubicBezTo>
                  <a:cubicBezTo>
                    <a:pt x="296" y="209"/>
                    <a:pt x="322" y="231"/>
                    <a:pt x="336" y="252"/>
                  </a:cubicBezTo>
                  <a:cubicBezTo>
                    <a:pt x="354" y="280"/>
                    <a:pt x="343" y="273"/>
                    <a:pt x="364" y="280"/>
                  </a:cubicBezTo>
                  <a:cubicBezTo>
                    <a:pt x="376" y="262"/>
                    <a:pt x="375" y="241"/>
                    <a:pt x="360" y="224"/>
                  </a:cubicBezTo>
                  <a:cubicBezTo>
                    <a:pt x="352" y="216"/>
                    <a:pt x="336" y="200"/>
                    <a:pt x="336" y="200"/>
                  </a:cubicBezTo>
                  <a:cubicBezTo>
                    <a:pt x="323" y="162"/>
                    <a:pt x="322" y="174"/>
                    <a:pt x="372" y="168"/>
                  </a:cubicBezTo>
                  <a:cubicBezTo>
                    <a:pt x="384" y="164"/>
                    <a:pt x="396" y="160"/>
                    <a:pt x="408" y="156"/>
                  </a:cubicBezTo>
                  <a:cubicBezTo>
                    <a:pt x="412" y="155"/>
                    <a:pt x="420" y="152"/>
                    <a:pt x="420" y="152"/>
                  </a:cubicBezTo>
                  <a:cubicBezTo>
                    <a:pt x="421" y="148"/>
                    <a:pt x="426" y="144"/>
                    <a:pt x="424" y="140"/>
                  </a:cubicBezTo>
                  <a:cubicBezTo>
                    <a:pt x="420" y="131"/>
                    <a:pt x="365" y="146"/>
                    <a:pt x="356" y="148"/>
                  </a:cubicBezTo>
                  <a:cubicBezTo>
                    <a:pt x="339" y="146"/>
                    <a:pt x="316" y="152"/>
                    <a:pt x="304" y="140"/>
                  </a:cubicBezTo>
                  <a:cubicBezTo>
                    <a:pt x="301" y="137"/>
                    <a:pt x="302" y="132"/>
                    <a:pt x="300" y="128"/>
                  </a:cubicBezTo>
                  <a:cubicBezTo>
                    <a:pt x="298" y="124"/>
                    <a:pt x="296" y="119"/>
                    <a:pt x="292" y="116"/>
                  </a:cubicBezTo>
                  <a:cubicBezTo>
                    <a:pt x="272" y="98"/>
                    <a:pt x="244" y="91"/>
                    <a:pt x="220" y="80"/>
                  </a:cubicBezTo>
                  <a:cubicBezTo>
                    <a:pt x="201" y="72"/>
                    <a:pt x="180" y="67"/>
                    <a:pt x="160" y="60"/>
                  </a:cubicBezTo>
                  <a:cubicBezTo>
                    <a:pt x="152" y="57"/>
                    <a:pt x="136" y="52"/>
                    <a:pt x="136" y="52"/>
                  </a:cubicBezTo>
                  <a:cubicBezTo>
                    <a:pt x="113" y="55"/>
                    <a:pt x="98" y="64"/>
                    <a:pt x="80" y="52"/>
                  </a:cubicBezTo>
                  <a:cubicBezTo>
                    <a:pt x="70" y="38"/>
                    <a:pt x="74" y="44"/>
                    <a:pt x="68" y="32"/>
                  </a:cubicBezTo>
                  <a:lnTo>
                    <a:pt x="68" y="0"/>
                  </a:lnTo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41" name="Freeform 51"/>
            <p:cNvSpPr>
              <a:spLocks/>
            </p:cNvSpPr>
            <p:nvPr/>
          </p:nvSpPr>
          <p:spPr bwMode="invGray">
            <a:xfrm>
              <a:off x="4255" y="3243"/>
              <a:ext cx="311" cy="211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0" y="37"/>
                </a:cxn>
                <a:cxn ang="0">
                  <a:pos x="28" y="49"/>
                </a:cxn>
                <a:cxn ang="0">
                  <a:pos x="84" y="89"/>
                </a:cxn>
                <a:cxn ang="0">
                  <a:pos x="120" y="113"/>
                </a:cxn>
                <a:cxn ang="0">
                  <a:pos x="132" y="121"/>
                </a:cxn>
                <a:cxn ang="0">
                  <a:pos x="136" y="169"/>
                </a:cxn>
                <a:cxn ang="0">
                  <a:pos x="116" y="201"/>
                </a:cxn>
                <a:cxn ang="0">
                  <a:pos x="136" y="197"/>
                </a:cxn>
                <a:cxn ang="0">
                  <a:pos x="148" y="189"/>
                </a:cxn>
                <a:cxn ang="0">
                  <a:pos x="160" y="201"/>
                </a:cxn>
                <a:cxn ang="0">
                  <a:pos x="184" y="217"/>
                </a:cxn>
                <a:cxn ang="0">
                  <a:pos x="208" y="233"/>
                </a:cxn>
                <a:cxn ang="0">
                  <a:pos x="240" y="221"/>
                </a:cxn>
                <a:cxn ang="0">
                  <a:pos x="248" y="197"/>
                </a:cxn>
                <a:cxn ang="0">
                  <a:pos x="268" y="201"/>
                </a:cxn>
                <a:cxn ang="0">
                  <a:pos x="292" y="209"/>
                </a:cxn>
                <a:cxn ang="0">
                  <a:pos x="340" y="281"/>
                </a:cxn>
                <a:cxn ang="0">
                  <a:pos x="356" y="277"/>
                </a:cxn>
                <a:cxn ang="0">
                  <a:pos x="352" y="253"/>
                </a:cxn>
                <a:cxn ang="0">
                  <a:pos x="316" y="197"/>
                </a:cxn>
                <a:cxn ang="0">
                  <a:pos x="360" y="173"/>
                </a:cxn>
                <a:cxn ang="0">
                  <a:pos x="408" y="145"/>
                </a:cxn>
                <a:cxn ang="0">
                  <a:pos x="409" y="120"/>
                </a:cxn>
                <a:cxn ang="0">
                  <a:pos x="367" y="138"/>
                </a:cxn>
                <a:cxn ang="0">
                  <a:pos x="308" y="137"/>
                </a:cxn>
                <a:cxn ang="0">
                  <a:pos x="264" y="97"/>
                </a:cxn>
                <a:cxn ang="0">
                  <a:pos x="180" y="61"/>
                </a:cxn>
                <a:cxn ang="0">
                  <a:pos x="132" y="33"/>
                </a:cxn>
                <a:cxn ang="0">
                  <a:pos x="92" y="41"/>
                </a:cxn>
                <a:cxn ang="0">
                  <a:pos x="76" y="57"/>
                </a:cxn>
                <a:cxn ang="0">
                  <a:pos x="56" y="17"/>
                </a:cxn>
                <a:cxn ang="0">
                  <a:pos x="0" y="1"/>
                </a:cxn>
              </a:cxnLst>
              <a:rect l="0" t="0" r="r" b="b"/>
              <a:pathLst>
                <a:path w="416" h="282">
                  <a:moveTo>
                    <a:pt x="0" y="1"/>
                  </a:moveTo>
                  <a:cubicBezTo>
                    <a:pt x="7" y="22"/>
                    <a:pt x="2" y="9"/>
                    <a:pt x="20" y="37"/>
                  </a:cubicBezTo>
                  <a:cubicBezTo>
                    <a:pt x="23" y="41"/>
                    <a:pt x="28" y="49"/>
                    <a:pt x="28" y="49"/>
                  </a:cubicBezTo>
                  <a:cubicBezTo>
                    <a:pt x="5" y="84"/>
                    <a:pt x="65" y="78"/>
                    <a:pt x="84" y="89"/>
                  </a:cubicBezTo>
                  <a:cubicBezTo>
                    <a:pt x="97" y="96"/>
                    <a:pt x="108" y="105"/>
                    <a:pt x="120" y="113"/>
                  </a:cubicBezTo>
                  <a:cubicBezTo>
                    <a:pt x="124" y="116"/>
                    <a:pt x="132" y="121"/>
                    <a:pt x="132" y="121"/>
                  </a:cubicBezTo>
                  <a:cubicBezTo>
                    <a:pt x="138" y="138"/>
                    <a:pt x="132" y="151"/>
                    <a:pt x="136" y="169"/>
                  </a:cubicBezTo>
                  <a:cubicBezTo>
                    <a:pt x="107" y="188"/>
                    <a:pt x="110" y="176"/>
                    <a:pt x="116" y="201"/>
                  </a:cubicBezTo>
                  <a:cubicBezTo>
                    <a:pt x="123" y="200"/>
                    <a:pt x="130" y="199"/>
                    <a:pt x="136" y="197"/>
                  </a:cubicBezTo>
                  <a:cubicBezTo>
                    <a:pt x="141" y="195"/>
                    <a:pt x="143" y="188"/>
                    <a:pt x="148" y="189"/>
                  </a:cubicBezTo>
                  <a:cubicBezTo>
                    <a:pt x="154" y="190"/>
                    <a:pt x="156" y="198"/>
                    <a:pt x="160" y="201"/>
                  </a:cubicBezTo>
                  <a:cubicBezTo>
                    <a:pt x="168" y="207"/>
                    <a:pt x="176" y="212"/>
                    <a:pt x="184" y="217"/>
                  </a:cubicBezTo>
                  <a:cubicBezTo>
                    <a:pt x="192" y="222"/>
                    <a:pt x="208" y="233"/>
                    <a:pt x="208" y="233"/>
                  </a:cubicBezTo>
                  <a:cubicBezTo>
                    <a:pt x="216" y="231"/>
                    <a:pt x="234" y="230"/>
                    <a:pt x="240" y="221"/>
                  </a:cubicBezTo>
                  <a:cubicBezTo>
                    <a:pt x="244" y="214"/>
                    <a:pt x="248" y="197"/>
                    <a:pt x="248" y="197"/>
                  </a:cubicBezTo>
                  <a:cubicBezTo>
                    <a:pt x="255" y="198"/>
                    <a:pt x="261" y="199"/>
                    <a:pt x="268" y="201"/>
                  </a:cubicBezTo>
                  <a:cubicBezTo>
                    <a:pt x="276" y="203"/>
                    <a:pt x="292" y="209"/>
                    <a:pt x="292" y="209"/>
                  </a:cubicBezTo>
                  <a:cubicBezTo>
                    <a:pt x="298" y="242"/>
                    <a:pt x="306" y="270"/>
                    <a:pt x="340" y="281"/>
                  </a:cubicBezTo>
                  <a:cubicBezTo>
                    <a:pt x="345" y="280"/>
                    <a:pt x="354" y="282"/>
                    <a:pt x="356" y="277"/>
                  </a:cubicBezTo>
                  <a:cubicBezTo>
                    <a:pt x="359" y="270"/>
                    <a:pt x="355" y="260"/>
                    <a:pt x="352" y="253"/>
                  </a:cubicBezTo>
                  <a:cubicBezTo>
                    <a:pt x="346" y="238"/>
                    <a:pt x="329" y="206"/>
                    <a:pt x="316" y="197"/>
                  </a:cubicBezTo>
                  <a:cubicBezTo>
                    <a:pt x="307" y="170"/>
                    <a:pt x="339" y="175"/>
                    <a:pt x="360" y="173"/>
                  </a:cubicBezTo>
                  <a:cubicBezTo>
                    <a:pt x="383" y="165"/>
                    <a:pt x="391" y="162"/>
                    <a:pt x="408" y="145"/>
                  </a:cubicBezTo>
                  <a:cubicBezTo>
                    <a:pt x="412" y="140"/>
                    <a:pt x="416" y="121"/>
                    <a:pt x="409" y="120"/>
                  </a:cubicBezTo>
                  <a:cubicBezTo>
                    <a:pt x="402" y="119"/>
                    <a:pt x="384" y="135"/>
                    <a:pt x="367" y="138"/>
                  </a:cubicBezTo>
                  <a:cubicBezTo>
                    <a:pt x="350" y="141"/>
                    <a:pt x="325" y="144"/>
                    <a:pt x="308" y="137"/>
                  </a:cubicBezTo>
                  <a:cubicBezTo>
                    <a:pt x="286" y="130"/>
                    <a:pt x="284" y="111"/>
                    <a:pt x="264" y="97"/>
                  </a:cubicBezTo>
                  <a:cubicBezTo>
                    <a:pt x="238" y="80"/>
                    <a:pt x="203" y="76"/>
                    <a:pt x="180" y="61"/>
                  </a:cubicBezTo>
                  <a:cubicBezTo>
                    <a:pt x="163" y="50"/>
                    <a:pt x="150" y="39"/>
                    <a:pt x="132" y="33"/>
                  </a:cubicBezTo>
                  <a:cubicBezTo>
                    <a:pt x="119" y="35"/>
                    <a:pt x="102" y="31"/>
                    <a:pt x="92" y="41"/>
                  </a:cubicBezTo>
                  <a:cubicBezTo>
                    <a:pt x="71" y="62"/>
                    <a:pt x="108" y="46"/>
                    <a:pt x="76" y="57"/>
                  </a:cubicBezTo>
                  <a:cubicBezTo>
                    <a:pt x="52" y="49"/>
                    <a:pt x="67" y="38"/>
                    <a:pt x="56" y="17"/>
                  </a:cubicBezTo>
                  <a:cubicBezTo>
                    <a:pt x="48" y="0"/>
                    <a:pt x="16" y="1"/>
                    <a:pt x="0" y="1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42" name="Freeform 52"/>
            <p:cNvSpPr>
              <a:spLocks/>
            </p:cNvSpPr>
            <p:nvPr/>
          </p:nvSpPr>
          <p:spPr bwMode="invGray">
            <a:xfrm>
              <a:off x="4485" y="4013"/>
              <a:ext cx="45" cy="58"/>
            </a:xfrm>
            <a:custGeom>
              <a:avLst/>
              <a:gdLst/>
              <a:ahLst/>
              <a:cxnLst>
                <a:cxn ang="0">
                  <a:pos x="32" y="18"/>
                </a:cxn>
                <a:cxn ang="0">
                  <a:pos x="0" y="18"/>
                </a:cxn>
                <a:cxn ang="0">
                  <a:pos x="20" y="42"/>
                </a:cxn>
                <a:cxn ang="0">
                  <a:pos x="28" y="66"/>
                </a:cxn>
                <a:cxn ang="0">
                  <a:pos x="32" y="78"/>
                </a:cxn>
                <a:cxn ang="0">
                  <a:pos x="60" y="50"/>
                </a:cxn>
                <a:cxn ang="0">
                  <a:pos x="32" y="18"/>
                </a:cxn>
              </a:cxnLst>
              <a:rect l="0" t="0" r="r" b="b"/>
              <a:pathLst>
                <a:path w="60" h="78">
                  <a:moveTo>
                    <a:pt x="32" y="18"/>
                  </a:moveTo>
                  <a:cubicBezTo>
                    <a:pt x="16" y="7"/>
                    <a:pt x="12" y="0"/>
                    <a:pt x="0" y="18"/>
                  </a:cubicBezTo>
                  <a:cubicBezTo>
                    <a:pt x="6" y="27"/>
                    <a:pt x="15" y="33"/>
                    <a:pt x="20" y="42"/>
                  </a:cubicBezTo>
                  <a:cubicBezTo>
                    <a:pt x="24" y="49"/>
                    <a:pt x="25" y="58"/>
                    <a:pt x="28" y="66"/>
                  </a:cubicBezTo>
                  <a:cubicBezTo>
                    <a:pt x="29" y="70"/>
                    <a:pt x="32" y="78"/>
                    <a:pt x="32" y="78"/>
                  </a:cubicBezTo>
                  <a:cubicBezTo>
                    <a:pt x="52" y="73"/>
                    <a:pt x="54" y="69"/>
                    <a:pt x="60" y="50"/>
                  </a:cubicBezTo>
                  <a:cubicBezTo>
                    <a:pt x="54" y="32"/>
                    <a:pt x="50" y="27"/>
                    <a:pt x="32" y="18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43" name="Freeform 53"/>
            <p:cNvSpPr>
              <a:spLocks/>
            </p:cNvSpPr>
            <p:nvPr/>
          </p:nvSpPr>
          <p:spPr bwMode="invGray">
            <a:xfrm>
              <a:off x="4621" y="3923"/>
              <a:ext cx="164" cy="85"/>
            </a:xfrm>
            <a:custGeom>
              <a:avLst/>
              <a:gdLst/>
              <a:ahLst/>
              <a:cxnLst>
                <a:cxn ang="0">
                  <a:pos x="47" y="73"/>
                </a:cxn>
                <a:cxn ang="0">
                  <a:pos x="39" y="61"/>
                </a:cxn>
                <a:cxn ang="0">
                  <a:pos x="15" y="69"/>
                </a:cxn>
                <a:cxn ang="0">
                  <a:pos x="39" y="113"/>
                </a:cxn>
                <a:cxn ang="0">
                  <a:pos x="123" y="89"/>
                </a:cxn>
                <a:cxn ang="0">
                  <a:pos x="147" y="73"/>
                </a:cxn>
                <a:cxn ang="0">
                  <a:pos x="171" y="65"/>
                </a:cxn>
                <a:cxn ang="0">
                  <a:pos x="219" y="19"/>
                </a:cxn>
                <a:cxn ang="0">
                  <a:pos x="210" y="0"/>
                </a:cxn>
                <a:cxn ang="0">
                  <a:pos x="179" y="17"/>
                </a:cxn>
                <a:cxn ang="0">
                  <a:pos x="107" y="41"/>
                </a:cxn>
                <a:cxn ang="0">
                  <a:pos x="83" y="45"/>
                </a:cxn>
                <a:cxn ang="0">
                  <a:pos x="59" y="53"/>
                </a:cxn>
                <a:cxn ang="0">
                  <a:pos x="47" y="73"/>
                </a:cxn>
              </a:cxnLst>
              <a:rect l="0" t="0" r="r" b="b"/>
              <a:pathLst>
                <a:path w="219" h="113">
                  <a:moveTo>
                    <a:pt x="47" y="73"/>
                  </a:moveTo>
                  <a:cubicBezTo>
                    <a:pt x="44" y="69"/>
                    <a:pt x="44" y="62"/>
                    <a:pt x="39" y="61"/>
                  </a:cubicBezTo>
                  <a:cubicBezTo>
                    <a:pt x="31" y="60"/>
                    <a:pt x="15" y="69"/>
                    <a:pt x="15" y="69"/>
                  </a:cubicBezTo>
                  <a:cubicBezTo>
                    <a:pt x="0" y="91"/>
                    <a:pt x="20" y="101"/>
                    <a:pt x="39" y="113"/>
                  </a:cubicBezTo>
                  <a:cubicBezTo>
                    <a:pt x="67" y="107"/>
                    <a:pt x="96" y="98"/>
                    <a:pt x="123" y="89"/>
                  </a:cubicBezTo>
                  <a:cubicBezTo>
                    <a:pt x="132" y="86"/>
                    <a:pt x="139" y="78"/>
                    <a:pt x="147" y="73"/>
                  </a:cubicBezTo>
                  <a:cubicBezTo>
                    <a:pt x="154" y="68"/>
                    <a:pt x="171" y="65"/>
                    <a:pt x="171" y="65"/>
                  </a:cubicBezTo>
                  <a:cubicBezTo>
                    <a:pt x="186" y="50"/>
                    <a:pt x="207" y="36"/>
                    <a:pt x="219" y="19"/>
                  </a:cubicBezTo>
                  <a:cubicBezTo>
                    <a:pt x="215" y="16"/>
                    <a:pt x="215" y="0"/>
                    <a:pt x="210" y="0"/>
                  </a:cubicBezTo>
                  <a:cubicBezTo>
                    <a:pt x="205" y="0"/>
                    <a:pt x="183" y="15"/>
                    <a:pt x="179" y="17"/>
                  </a:cubicBezTo>
                  <a:cubicBezTo>
                    <a:pt x="159" y="26"/>
                    <a:pt x="129" y="37"/>
                    <a:pt x="107" y="41"/>
                  </a:cubicBezTo>
                  <a:cubicBezTo>
                    <a:pt x="99" y="42"/>
                    <a:pt x="91" y="43"/>
                    <a:pt x="83" y="45"/>
                  </a:cubicBezTo>
                  <a:cubicBezTo>
                    <a:pt x="75" y="47"/>
                    <a:pt x="59" y="53"/>
                    <a:pt x="59" y="53"/>
                  </a:cubicBezTo>
                  <a:cubicBezTo>
                    <a:pt x="49" y="67"/>
                    <a:pt x="53" y="61"/>
                    <a:pt x="47" y="73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44" name="Freeform 54"/>
            <p:cNvSpPr>
              <a:spLocks/>
            </p:cNvSpPr>
            <p:nvPr/>
          </p:nvSpPr>
          <p:spPr bwMode="invGray">
            <a:xfrm>
              <a:off x="4791" y="3873"/>
              <a:ext cx="104" cy="92"/>
            </a:xfrm>
            <a:custGeom>
              <a:avLst/>
              <a:gdLst/>
              <a:ahLst/>
              <a:cxnLst>
                <a:cxn ang="0">
                  <a:pos x="12" y="60"/>
                </a:cxn>
                <a:cxn ang="0">
                  <a:pos x="8" y="84"/>
                </a:cxn>
                <a:cxn ang="0">
                  <a:pos x="0" y="108"/>
                </a:cxn>
                <a:cxn ang="0">
                  <a:pos x="36" y="116"/>
                </a:cxn>
                <a:cxn ang="0">
                  <a:pos x="52" y="96"/>
                </a:cxn>
                <a:cxn ang="0">
                  <a:pos x="124" y="68"/>
                </a:cxn>
                <a:cxn ang="0">
                  <a:pos x="136" y="44"/>
                </a:cxn>
                <a:cxn ang="0">
                  <a:pos x="112" y="28"/>
                </a:cxn>
                <a:cxn ang="0">
                  <a:pos x="100" y="20"/>
                </a:cxn>
                <a:cxn ang="0">
                  <a:pos x="64" y="12"/>
                </a:cxn>
                <a:cxn ang="0">
                  <a:pos x="52" y="36"/>
                </a:cxn>
                <a:cxn ang="0">
                  <a:pos x="12" y="60"/>
                </a:cxn>
              </a:cxnLst>
              <a:rect l="0" t="0" r="r" b="b"/>
              <a:pathLst>
                <a:path w="139" h="122">
                  <a:moveTo>
                    <a:pt x="12" y="60"/>
                  </a:moveTo>
                  <a:cubicBezTo>
                    <a:pt x="11" y="68"/>
                    <a:pt x="10" y="76"/>
                    <a:pt x="8" y="84"/>
                  </a:cubicBezTo>
                  <a:cubicBezTo>
                    <a:pt x="6" y="92"/>
                    <a:pt x="0" y="108"/>
                    <a:pt x="0" y="108"/>
                  </a:cubicBezTo>
                  <a:cubicBezTo>
                    <a:pt x="14" y="118"/>
                    <a:pt x="19" y="122"/>
                    <a:pt x="36" y="116"/>
                  </a:cubicBezTo>
                  <a:cubicBezTo>
                    <a:pt x="46" y="86"/>
                    <a:pt x="31" y="122"/>
                    <a:pt x="52" y="96"/>
                  </a:cubicBezTo>
                  <a:cubicBezTo>
                    <a:pt x="83" y="57"/>
                    <a:pt x="30" y="74"/>
                    <a:pt x="124" y="68"/>
                  </a:cubicBezTo>
                  <a:cubicBezTo>
                    <a:pt x="125" y="67"/>
                    <a:pt x="139" y="48"/>
                    <a:pt x="136" y="44"/>
                  </a:cubicBezTo>
                  <a:cubicBezTo>
                    <a:pt x="130" y="36"/>
                    <a:pt x="120" y="33"/>
                    <a:pt x="112" y="28"/>
                  </a:cubicBezTo>
                  <a:cubicBezTo>
                    <a:pt x="108" y="25"/>
                    <a:pt x="100" y="20"/>
                    <a:pt x="100" y="20"/>
                  </a:cubicBezTo>
                  <a:cubicBezTo>
                    <a:pt x="89" y="4"/>
                    <a:pt x="92" y="0"/>
                    <a:pt x="64" y="12"/>
                  </a:cubicBezTo>
                  <a:cubicBezTo>
                    <a:pt x="57" y="15"/>
                    <a:pt x="55" y="30"/>
                    <a:pt x="52" y="36"/>
                  </a:cubicBezTo>
                  <a:cubicBezTo>
                    <a:pt x="46" y="49"/>
                    <a:pt x="26" y="60"/>
                    <a:pt x="12" y="6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45" name="Freeform 55"/>
            <p:cNvSpPr>
              <a:spLocks/>
            </p:cNvSpPr>
            <p:nvPr/>
          </p:nvSpPr>
          <p:spPr bwMode="invGray">
            <a:xfrm>
              <a:off x="4846" y="3832"/>
              <a:ext cx="37" cy="26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8" y="11"/>
                </a:cxn>
                <a:cxn ang="0">
                  <a:pos x="24" y="35"/>
                </a:cxn>
                <a:cxn ang="0">
                  <a:pos x="39" y="26"/>
                </a:cxn>
                <a:cxn ang="0">
                  <a:pos x="29" y="0"/>
                </a:cxn>
              </a:cxnLst>
              <a:rect l="0" t="0" r="r" b="b"/>
              <a:pathLst>
                <a:path w="49" h="35">
                  <a:moveTo>
                    <a:pt x="29" y="0"/>
                  </a:moveTo>
                  <a:cubicBezTo>
                    <a:pt x="25" y="12"/>
                    <a:pt x="19" y="7"/>
                    <a:pt x="8" y="11"/>
                  </a:cubicBezTo>
                  <a:cubicBezTo>
                    <a:pt x="0" y="23"/>
                    <a:pt x="14" y="34"/>
                    <a:pt x="24" y="35"/>
                  </a:cubicBezTo>
                  <a:cubicBezTo>
                    <a:pt x="30" y="34"/>
                    <a:pt x="33" y="28"/>
                    <a:pt x="39" y="26"/>
                  </a:cubicBezTo>
                  <a:cubicBezTo>
                    <a:pt x="49" y="22"/>
                    <a:pt x="29" y="3"/>
                    <a:pt x="2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46" name="Freeform 56"/>
            <p:cNvSpPr>
              <a:spLocks/>
            </p:cNvSpPr>
            <p:nvPr/>
          </p:nvSpPr>
          <p:spPr bwMode="invGray">
            <a:xfrm>
              <a:off x="3123" y="3346"/>
              <a:ext cx="123" cy="201"/>
            </a:xfrm>
            <a:custGeom>
              <a:avLst/>
              <a:gdLst/>
              <a:ahLst/>
              <a:cxnLst>
                <a:cxn ang="0">
                  <a:pos x="128" y="0"/>
                </a:cxn>
                <a:cxn ang="0">
                  <a:pos x="104" y="28"/>
                </a:cxn>
                <a:cxn ang="0">
                  <a:pos x="88" y="64"/>
                </a:cxn>
                <a:cxn ang="0">
                  <a:pos x="36" y="84"/>
                </a:cxn>
                <a:cxn ang="0">
                  <a:pos x="28" y="96"/>
                </a:cxn>
                <a:cxn ang="0">
                  <a:pos x="16" y="100"/>
                </a:cxn>
                <a:cxn ang="0">
                  <a:pos x="20" y="132"/>
                </a:cxn>
                <a:cxn ang="0">
                  <a:pos x="28" y="156"/>
                </a:cxn>
                <a:cxn ang="0">
                  <a:pos x="0" y="200"/>
                </a:cxn>
                <a:cxn ang="0">
                  <a:pos x="28" y="260"/>
                </a:cxn>
                <a:cxn ang="0">
                  <a:pos x="52" y="268"/>
                </a:cxn>
                <a:cxn ang="0">
                  <a:pos x="88" y="216"/>
                </a:cxn>
                <a:cxn ang="0">
                  <a:pos x="104" y="192"/>
                </a:cxn>
                <a:cxn ang="0">
                  <a:pos x="128" y="116"/>
                </a:cxn>
                <a:cxn ang="0">
                  <a:pos x="140" y="76"/>
                </a:cxn>
                <a:cxn ang="0">
                  <a:pos x="164" y="72"/>
                </a:cxn>
                <a:cxn ang="0">
                  <a:pos x="128" y="0"/>
                </a:cxn>
              </a:cxnLst>
              <a:rect l="0" t="0" r="r" b="b"/>
              <a:pathLst>
                <a:path w="164" h="268">
                  <a:moveTo>
                    <a:pt x="128" y="0"/>
                  </a:moveTo>
                  <a:cubicBezTo>
                    <a:pt x="123" y="16"/>
                    <a:pt x="120" y="23"/>
                    <a:pt x="104" y="28"/>
                  </a:cubicBezTo>
                  <a:cubicBezTo>
                    <a:pt x="102" y="35"/>
                    <a:pt x="97" y="57"/>
                    <a:pt x="88" y="64"/>
                  </a:cubicBezTo>
                  <a:cubicBezTo>
                    <a:pt x="75" y="75"/>
                    <a:pt x="51" y="74"/>
                    <a:pt x="36" y="84"/>
                  </a:cubicBezTo>
                  <a:cubicBezTo>
                    <a:pt x="33" y="88"/>
                    <a:pt x="32" y="93"/>
                    <a:pt x="28" y="96"/>
                  </a:cubicBezTo>
                  <a:cubicBezTo>
                    <a:pt x="25" y="99"/>
                    <a:pt x="17" y="96"/>
                    <a:pt x="16" y="100"/>
                  </a:cubicBezTo>
                  <a:cubicBezTo>
                    <a:pt x="14" y="110"/>
                    <a:pt x="18" y="121"/>
                    <a:pt x="20" y="132"/>
                  </a:cubicBezTo>
                  <a:cubicBezTo>
                    <a:pt x="22" y="140"/>
                    <a:pt x="28" y="156"/>
                    <a:pt x="28" y="156"/>
                  </a:cubicBezTo>
                  <a:cubicBezTo>
                    <a:pt x="13" y="166"/>
                    <a:pt x="6" y="183"/>
                    <a:pt x="0" y="200"/>
                  </a:cubicBezTo>
                  <a:cubicBezTo>
                    <a:pt x="3" y="210"/>
                    <a:pt x="19" y="254"/>
                    <a:pt x="28" y="260"/>
                  </a:cubicBezTo>
                  <a:cubicBezTo>
                    <a:pt x="35" y="264"/>
                    <a:pt x="52" y="268"/>
                    <a:pt x="52" y="268"/>
                  </a:cubicBezTo>
                  <a:cubicBezTo>
                    <a:pt x="85" y="261"/>
                    <a:pt x="79" y="244"/>
                    <a:pt x="88" y="216"/>
                  </a:cubicBezTo>
                  <a:cubicBezTo>
                    <a:pt x="91" y="207"/>
                    <a:pt x="99" y="200"/>
                    <a:pt x="104" y="192"/>
                  </a:cubicBezTo>
                  <a:cubicBezTo>
                    <a:pt x="116" y="174"/>
                    <a:pt x="121" y="136"/>
                    <a:pt x="128" y="116"/>
                  </a:cubicBezTo>
                  <a:cubicBezTo>
                    <a:pt x="131" y="108"/>
                    <a:pt x="134" y="79"/>
                    <a:pt x="140" y="76"/>
                  </a:cubicBezTo>
                  <a:cubicBezTo>
                    <a:pt x="147" y="72"/>
                    <a:pt x="156" y="73"/>
                    <a:pt x="164" y="72"/>
                  </a:cubicBezTo>
                  <a:cubicBezTo>
                    <a:pt x="158" y="19"/>
                    <a:pt x="161" y="33"/>
                    <a:pt x="12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47" name="Freeform 57"/>
            <p:cNvSpPr>
              <a:spLocks/>
            </p:cNvSpPr>
            <p:nvPr/>
          </p:nvSpPr>
          <p:spPr bwMode="invGray">
            <a:xfrm>
              <a:off x="3655" y="3034"/>
              <a:ext cx="49" cy="61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25" y="60"/>
                </a:cxn>
                <a:cxn ang="0">
                  <a:pos x="29" y="76"/>
                </a:cxn>
                <a:cxn ang="0">
                  <a:pos x="41" y="80"/>
                </a:cxn>
                <a:cxn ang="0">
                  <a:pos x="57" y="76"/>
                </a:cxn>
                <a:cxn ang="0">
                  <a:pos x="29" y="0"/>
                </a:cxn>
              </a:cxnLst>
              <a:rect l="0" t="0" r="r" b="b"/>
              <a:pathLst>
                <a:path w="66" h="81">
                  <a:moveTo>
                    <a:pt x="29" y="0"/>
                  </a:moveTo>
                  <a:cubicBezTo>
                    <a:pt x="0" y="10"/>
                    <a:pt x="20" y="38"/>
                    <a:pt x="25" y="60"/>
                  </a:cubicBezTo>
                  <a:cubicBezTo>
                    <a:pt x="26" y="65"/>
                    <a:pt x="26" y="72"/>
                    <a:pt x="29" y="76"/>
                  </a:cubicBezTo>
                  <a:cubicBezTo>
                    <a:pt x="32" y="79"/>
                    <a:pt x="37" y="79"/>
                    <a:pt x="41" y="80"/>
                  </a:cubicBezTo>
                  <a:cubicBezTo>
                    <a:pt x="46" y="79"/>
                    <a:pt x="55" y="81"/>
                    <a:pt x="57" y="76"/>
                  </a:cubicBezTo>
                  <a:cubicBezTo>
                    <a:pt x="66" y="53"/>
                    <a:pt x="45" y="16"/>
                    <a:pt x="2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48" name="Freeform 58"/>
            <p:cNvSpPr>
              <a:spLocks/>
            </p:cNvSpPr>
            <p:nvPr/>
          </p:nvSpPr>
          <p:spPr bwMode="invGray">
            <a:xfrm>
              <a:off x="3988" y="3100"/>
              <a:ext cx="111" cy="183"/>
            </a:xfrm>
            <a:custGeom>
              <a:avLst/>
              <a:gdLst/>
              <a:ahLst/>
              <a:cxnLst>
                <a:cxn ang="0">
                  <a:pos x="96" y="0"/>
                </a:cxn>
                <a:cxn ang="0">
                  <a:pos x="60" y="84"/>
                </a:cxn>
                <a:cxn ang="0">
                  <a:pos x="36" y="92"/>
                </a:cxn>
                <a:cxn ang="0">
                  <a:pos x="12" y="108"/>
                </a:cxn>
                <a:cxn ang="0">
                  <a:pos x="40" y="188"/>
                </a:cxn>
                <a:cxn ang="0">
                  <a:pos x="52" y="224"/>
                </a:cxn>
                <a:cxn ang="0">
                  <a:pos x="60" y="236"/>
                </a:cxn>
                <a:cxn ang="0">
                  <a:pos x="84" y="244"/>
                </a:cxn>
                <a:cxn ang="0">
                  <a:pos x="96" y="196"/>
                </a:cxn>
                <a:cxn ang="0">
                  <a:pos x="124" y="168"/>
                </a:cxn>
                <a:cxn ang="0">
                  <a:pos x="112" y="68"/>
                </a:cxn>
                <a:cxn ang="0">
                  <a:pos x="140" y="48"/>
                </a:cxn>
                <a:cxn ang="0">
                  <a:pos x="112" y="20"/>
                </a:cxn>
                <a:cxn ang="0">
                  <a:pos x="96" y="0"/>
                </a:cxn>
              </a:cxnLst>
              <a:rect l="0" t="0" r="r" b="b"/>
              <a:pathLst>
                <a:path w="148" h="244">
                  <a:moveTo>
                    <a:pt x="96" y="0"/>
                  </a:moveTo>
                  <a:cubicBezTo>
                    <a:pt x="86" y="29"/>
                    <a:pt x="70" y="55"/>
                    <a:pt x="60" y="84"/>
                  </a:cubicBezTo>
                  <a:cubicBezTo>
                    <a:pt x="57" y="92"/>
                    <a:pt x="43" y="87"/>
                    <a:pt x="36" y="92"/>
                  </a:cubicBezTo>
                  <a:cubicBezTo>
                    <a:pt x="28" y="97"/>
                    <a:pt x="12" y="108"/>
                    <a:pt x="12" y="108"/>
                  </a:cubicBezTo>
                  <a:cubicBezTo>
                    <a:pt x="0" y="144"/>
                    <a:pt x="30" y="158"/>
                    <a:pt x="40" y="188"/>
                  </a:cubicBezTo>
                  <a:cubicBezTo>
                    <a:pt x="44" y="200"/>
                    <a:pt x="45" y="213"/>
                    <a:pt x="52" y="224"/>
                  </a:cubicBezTo>
                  <a:cubicBezTo>
                    <a:pt x="55" y="228"/>
                    <a:pt x="56" y="233"/>
                    <a:pt x="60" y="236"/>
                  </a:cubicBezTo>
                  <a:cubicBezTo>
                    <a:pt x="67" y="240"/>
                    <a:pt x="84" y="244"/>
                    <a:pt x="84" y="244"/>
                  </a:cubicBezTo>
                  <a:cubicBezTo>
                    <a:pt x="111" y="235"/>
                    <a:pt x="103" y="218"/>
                    <a:pt x="96" y="196"/>
                  </a:cubicBezTo>
                  <a:cubicBezTo>
                    <a:pt x="100" y="183"/>
                    <a:pt x="124" y="168"/>
                    <a:pt x="124" y="168"/>
                  </a:cubicBezTo>
                  <a:cubicBezTo>
                    <a:pt x="148" y="132"/>
                    <a:pt x="123" y="101"/>
                    <a:pt x="112" y="68"/>
                  </a:cubicBezTo>
                  <a:cubicBezTo>
                    <a:pt x="140" y="59"/>
                    <a:pt x="133" y="68"/>
                    <a:pt x="140" y="48"/>
                  </a:cubicBezTo>
                  <a:cubicBezTo>
                    <a:pt x="136" y="35"/>
                    <a:pt x="112" y="20"/>
                    <a:pt x="112" y="20"/>
                  </a:cubicBezTo>
                  <a:cubicBezTo>
                    <a:pt x="102" y="5"/>
                    <a:pt x="107" y="11"/>
                    <a:pt x="9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49" name="Freeform 59"/>
            <p:cNvSpPr>
              <a:spLocks/>
            </p:cNvSpPr>
            <p:nvPr/>
          </p:nvSpPr>
          <p:spPr bwMode="invGray">
            <a:xfrm>
              <a:off x="3894" y="3043"/>
              <a:ext cx="72" cy="137"/>
            </a:xfrm>
            <a:custGeom>
              <a:avLst/>
              <a:gdLst/>
              <a:ahLst/>
              <a:cxnLst>
                <a:cxn ang="0">
                  <a:pos x="48" y="2"/>
                </a:cxn>
                <a:cxn ang="0">
                  <a:pos x="51" y="35"/>
                </a:cxn>
                <a:cxn ang="0">
                  <a:pos x="60" y="62"/>
                </a:cxn>
                <a:cxn ang="0">
                  <a:pos x="62" y="92"/>
                </a:cxn>
                <a:cxn ang="0">
                  <a:pos x="68" y="105"/>
                </a:cxn>
                <a:cxn ang="0">
                  <a:pos x="71" y="126"/>
                </a:cxn>
                <a:cxn ang="0">
                  <a:pos x="57" y="93"/>
                </a:cxn>
                <a:cxn ang="0">
                  <a:pos x="35" y="78"/>
                </a:cxn>
                <a:cxn ang="0">
                  <a:pos x="5" y="83"/>
                </a:cxn>
                <a:cxn ang="0">
                  <a:pos x="8" y="102"/>
                </a:cxn>
                <a:cxn ang="0">
                  <a:pos x="41" y="114"/>
                </a:cxn>
                <a:cxn ang="0">
                  <a:pos x="57" y="135"/>
                </a:cxn>
                <a:cxn ang="0">
                  <a:pos x="71" y="135"/>
                </a:cxn>
                <a:cxn ang="0">
                  <a:pos x="78" y="150"/>
                </a:cxn>
                <a:cxn ang="0">
                  <a:pos x="96" y="179"/>
                </a:cxn>
                <a:cxn ang="0">
                  <a:pos x="81" y="126"/>
                </a:cxn>
                <a:cxn ang="0">
                  <a:pos x="80" y="93"/>
                </a:cxn>
                <a:cxn ang="0">
                  <a:pos x="71" y="63"/>
                </a:cxn>
                <a:cxn ang="0">
                  <a:pos x="63" y="41"/>
                </a:cxn>
                <a:cxn ang="0">
                  <a:pos x="57" y="20"/>
                </a:cxn>
                <a:cxn ang="0">
                  <a:pos x="48" y="2"/>
                </a:cxn>
              </a:cxnLst>
              <a:rect l="0" t="0" r="r" b="b"/>
              <a:pathLst>
                <a:path w="96" h="183">
                  <a:moveTo>
                    <a:pt x="48" y="2"/>
                  </a:moveTo>
                  <a:cubicBezTo>
                    <a:pt x="47" y="4"/>
                    <a:pt x="49" y="25"/>
                    <a:pt x="51" y="35"/>
                  </a:cubicBezTo>
                  <a:cubicBezTo>
                    <a:pt x="53" y="45"/>
                    <a:pt x="58" y="53"/>
                    <a:pt x="60" y="62"/>
                  </a:cubicBezTo>
                  <a:cubicBezTo>
                    <a:pt x="62" y="71"/>
                    <a:pt x="61" y="85"/>
                    <a:pt x="62" y="92"/>
                  </a:cubicBezTo>
                  <a:cubicBezTo>
                    <a:pt x="63" y="99"/>
                    <a:pt x="67" y="99"/>
                    <a:pt x="68" y="105"/>
                  </a:cubicBezTo>
                  <a:cubicBezTo>
                    <a:pt x="69" y="111"/>
                    <a:pt x="73" y="128"/>
                    <a:pt x="71" y="126"/>
                  </a:cubicBezTo>
                  <a:cubicBezTo>
                    <a:pt x="69" y="124"/>
                    <a:pt x="63" y="101"/>
                    <a:pt x="57" y="93"/>
                  </a:cubicBezTo>
                  <a:cubicBezTo>
                    <a:pt x="51" y="85"/>
                    <a:pt x="44" y="80"/>
                    <a:pt x="35" y="78"/>
                  </a:cubicBezTo>
                  <a:cubicBezTo>
                    <a:pt x="26" y="76"/>
                    <a:pt x="10" y="79"/>
                    <a:pt x="5" y="83"/>
                  </a:cubicBezTo>
                  <a:cubicBezTo>
                    <a:pt x="0" y="87"/>
                    <a:pt x="2" y="97"/>
                    <a:pt x="8" y="102"/>
                  </a:cubicBezTo>
                  <a:cubicBezTo>
                    <a:pt x="14" y="107"/>
                    <a:pt x="33" y="109"/>
                    <a:pt x="41" y="114"/>
                  </a:cubicBezTo>
                  <a:cubicBezTo>
                    <a:pt x="49" y="119"/>
                    <a:pt x="52" y="132"/>
                    <a:pt x="57" y="135"/>
                  </a:cubicBezTo>
                  <a:cubicBezTo>
                    <a:pt x="62" y="138"/>
                    <a:pt x="68" y="133"/>
                    <a:pt x="71" y="135"/>
                  </a:cubicBezTo>
                  <a:cubicBezTo>
                    <a:pt x="74" y="137"/>
                    <a:pt x="74" y="143"/>
                    <a:pt x="78" y="150"/>
                  </a:cubicBezTo>
                  <a:cubicBezTo>
                    <a:pt x="82" y="157"/>
                    <a:pt x="96" y="183"/>
                    <a:pt x="96" y="179"/>
                  </a:cubicBezTo>
                  <a:cubicBezTo>
                    <a:pt x="96" y="175"/>
                    <a:pt x="84" y="140"/>
                    <a:pt x="81" y="126"/>
                  </a:cubicBezTo>
                  <a:cubicBezTo>
                    <a:pt x="78" y="112"/>
                    <a:pt x="82" y="104"/>
                    <a:pt x="80" y="93"/>
                  </a:cubicBezTo>
                  <a:cubicBezTo>
                    <a:pt x="78" y="82"/>
                    <a:pt x="74" y="72"/>
                    <a:pt x="71" y="63"/>
                  </a:cubicBezTo>
                  <a:cubicBezTo>
                    <a:pt x="68" y="54"/>
                    <a:pt x="65" y="48"/>
                    <a:pt x="63" y="41"/>
                  </a:cubicBezTo>
                  <a:cubicBezTo>
                    <a:pt x="61" y="34"/>
                    <a:pt x="59" y="26"/>
                    <a:pt x="57" y="20"/>
                  </a:cubicBezTo>
                  <a:cubicBezTo>
                    <a:pt x="55" y="14"/>
                    <a:pt x="49" y="0"/>
                    <a:pt x="48" y="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50" name="Freeform 60"/>
            <p:cNvSpPr>
              <a:spLocks/>
            </p:cNvSpPr>
            <p:nvPr/>
          </p:nvSpPr>
          <p:spPr bwMode="invGray">
            <a:xfrm>
              <a:off x="3943" y="3153"/>
              <a:ext cx="40" cy="131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25"/>
                </a:cxn>
                <a:cxn ang="0">
                  <a:pos x="9" y="54"/>
                </a:cxn>
                <a:cxn ang="0">
                  <a:pos x="18" y="94"/>
                </a:cxn>
                <a:cxn ang="0">
                  <a:pos x="34" y="129"/>
                </a:cxn>
                <a:cxn ang="0">
                  <a:pos x="54" y="175"/>
                </a:cxn>
                <a:cxn ang="0">
                  <a:pos x="40" y="115"/>
                </a:cxn>
                <a:cxn ang="0">
                  <a:pos x="34" y="93"/>
                </a:cxn>
                <a:cxn ang="0">
                  <a:pos x="28" y="61"/>
                </a:cxn>
                <a:cxn ang="0">
                  <a:pos x="25" y="46"/>
                </a:cxn>
                <a:cxn ang="0">
                  <a:pos x="16" y="37"/>
                </a:cxn>
                <a:cxn ang="0">
                  <a:pos x="6" y="0"/>
                </a:cxn>
              </a:cxnLst>
              <a:rect l="0" t="0" r="r" b="b"/>
              <a:pathLst>
                <a:path w="54" h="175">
                  <a:moveTo>
                    <a:pt x="6" y="0"/>
                  </a:moveTo>
                  <a:lnTo>
                    <a:pt x="0" y="25"/>
                  </a:lnTo>
                  <a:cubicBezTo>
                    <a:pt x="3" y="48"/>
                    <a:pt x="3" y="40"/>
                    <a:pt x="9" y="54"/>
                  </a:cubicBezTo>
                  <a:cubicBezTo>
                    <a:pt x="10" y="66"/>
                    <a:pt x="12" y="83"/>
                    <a:pt x="18" y="94"/>
                  </a:cubicBezTo>
                  <a:cubicBezTo>
                    <a:pt x="21" y="109"/>
                    <a:pt x="25" y="117"/>
                    <a:pt x="34" y="129"/>
                  </a:cubicBezTo>
                  <a:cubicBezTo>
                    <a:pt x="35" y="143"/>
                    <a:pt x="35" y="171"/>
                    <a:pt x="54" y="175"/>
                  </a:cubicBezTo>
                  <a:cubicBezTo>
                    <a:pt x="52" y="133"/>
                    <a:pt x="53" y="141"/>
                    <a:pt x="40" y="115"/>
                  </a:cubicBezTo>
                  <a:cubicBezTo>
                    <a:pt x="39" y="108"/>
                    <a:pt x="37" y="100"/>
                    <a:pt x="34" y="93"/>
                  </a:cubicBezTo>
                  <a:cubicBezTo>
                    <a:pt x="33" y="82"/>
                    <a:pt x="30" y="72"/>
                    <a:pt x="28" y="61"/>
                  </a:cubicBezTo>
                  <a:cubicBezTo>
                    <a:pt x="28" y="58"/>
                    <a:pt x="28" y="50"/>
                    <a:pt x="25" y="46"/>
                  </a:cubicBezTo>
                  <a:cubicBezTo>
                    <a:pt x="22" y="43"/>
                    <a:pt x="16" y="37"/>
                    <a:pt x="16" y="37"/>
                  </a:cubicBezTo>
                  <a:cubicBezTo>
                    <a:pt x="14" y="25"/>
                    <a:pt x="13" y="9"/>
                    <a:pt x="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51" name="Freeform 61"/>
            <p:cNvSpPr>
              <a:spLocks/>
            </p:cNvSpPr>
            <p:nvPr/>
          </p:nvSpPr>
          <p:spPr bwMode="invGray">
            <a:xfrm>
              <a:off x="3988" y="3290"/>
              <a:ext cx="65" cy="54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8" y="34"/>
                </a:cxn>
                <a:cxn ang="0">
                  <a:pos x="23" y="43"/>
                </a:cxn>
                <a:cxn ang="0">
                  <a:pos x="48" y="49"/>
                </a:cxn>
                <a:cxn ang="0">
                  <a:pos x="62" y="57"/>
                </a:cxn>
                <a:cxn ang="0">
                  <a:pos x="74" y="66"/>
                </a:cxn>
                <a:cxn ang="0">
                  <a:pos x="86" y="69"/>
                </a:cxn>
                <a:cxn ang="0">
                  <a:pos x="72" y="39"/>
                </a:cxn>
                <a:cxn ang="0">
                  <a:pos x="63" y="22"/>
                </a:cxn>
                <a:cxn ang="0">
                  <a:pos x="36" y="24"/>
                </a:cxn>
                <a:cxn ang="0">
                  <a:pos x="24" y="19"/>
                </a:cxn>
                <a:cxn ang="0">
                  <a:pos x="6" y="0"/>
                </a:cxn>
                <a:cxn ang="0">
                  <a:pos x="2" y="0"/>
                </a:cxn>
              </a:cxnLst>
              <a:rect l="0" t="0" r="r" b="b"/>
              <a:pathLst>
                <a:path w="86" h="73">
                  <a:moveTo>
                    <a:pt x="2" y="0"/>
                  </a:moveTo>
                  <a:cubicBezTo>
                    <a:pt x="3" y="17"/>
                    <a:pt x="0" y="23"/>
                    <a:pt x="8" y="34"/>
                  </a:cubicBezTo>
                  <a:cubicBezTo>
                    <a:pt x="10" y="43"/>
                    <a:pt x="14" y="42"/>
                    <a:pt x="23" y="43"/>
                  </a:cubicBezTo>
                  <a:cubicBezTo>
                    <a:pt x="30" y="47"/>
                    <a:pt x="40" y="48"/>
                    <a:pt x="48" y="49"/>
                  </a:cubicBezTo>
                  <a:cubicBezTo>
                    <a:pt x="53" y="51"/>
                    <a:pt x="57" y="54"/>
                    <a:pt x="62" y="57"/>
                  </a:cubicBezTo>
                  <a:cubicBezTo>
                    <a:pt x="66" y="62"/>
                    <a:pt x="68" y="64"/>
                    <a:pt x="74" y="66"/>
                  </a:cubicBezTo>
                  <a:cubicBezTo>
                    <a:pt x="78" y="72"/>
                    <a:pt x="79" y="73"/>
                    <a:pt x="86" y="69"/>
                  </a:cubicBezTo>
                  <a:cubicBezTo>
                    <a:pt x="83" y="53"/>
                    <a:pt x="80" y="52"/>
                    <a:pt x="72" y="39"/>
                  </a:cubicBezTo>
                  <a:cubicBezTo>
                    <a:pt x="68" y="34"/>
                    <a:pt x="63" y="22"/>
                    <a:pt x="63" y="22"/>
                  </a:cubicBezTo>
                  <a:cubicBezTo>
                    <a:pt x="52" y="26"/>
                    <a:pt x="48" y="26"/>
                    <a:pt x="36" y="24"/>
                  </a:cubicBezTo>
                  <a:cubicBezTo>
                    <a:pt x="24" y="15"/>
                    <a:pt x="43" y="29"/>
                    <a:pt x="24" y="19"/>
                  </a:cubicBezTo>
                  <a:cubicBezTo>
                    <a:pt x="15" y="15"/>
                    <a:pt x="16" y="2"/>
                    <a:pt x="6" y="0"/>
                  </a:cubicBezTo>
                  <a:cubicBezTo>
                    <a:pt x="1" y="4"/>
                    <a:pt x="2" y="5"/>
                    <a:pt x="2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52" name="Freeform 62"/>
            <p:cNvSpPr>
              <a:spLocks/>
            </p:cNvSpPr>
            <p:nvPr/>
          </p:nvSpPr>
          <p:spPr bwMode="invGray">
            <a:xfrm>
              <a:off x="4092" y="3195"/>
              <a:ext cx="83" cy="117"/>
            </a:xfrm>
            <a:custGeom>
              <a:avLst/>
              <a:gdLst/>
              <a:ahLst/>
              <a:cxnLst>
                <a:cxn ang="0">
                  <a:pos x="98" y="0"/>
                </a:cxn>
                <a:cxn ang="0">
                  <a:pos x="75" y="10"/>
                </a:cxn>
                <a:cxn ang="0">
                  <a:pos x="23" y="15"/>
                </a:cxn>
                <a:cxn ang="0">
                  <a:pos x="14" y="33"/>
                </a:cxn>
                <a:cxn ang="0">
                  <a:pos x="11" y="61"/>
                </a:cxn>
                <a:cxn ang="0">
                  <a:pos x="14" y="75"/>
                </a:cxn>
                <a:cxn ang="0">
                  <a:pos x="3" y="88"/>
                </a:cxn>
                <a:cxn ang="0">
                  <a:pos x="14" y="109"/>
                </a:cxn>
                <a:cxn ang="0">
                  <a:pos x="23" y="124"/>
                </a:cxn>
                <a:cxn ang="0">
                  <a:pos x="15" y="144"/>
                </a:cxn>
                <a:cxn ang="0">
                  <a:pos x="24" y="156"/>
                </a:cxn>
                <a:cxn ang="0">
                  <a:pos x="42" y="144"/>
                </a:cxn>
                <a:cxn ang="0">
                  <a:pos x="50" y="93"/>
                </a:cxn>
                <a:cxn ang="0">
                  <a:pos x="56" y="126"/>
                </a:cxn>
                <a:cxn ang="0">
                  <a:pos x="65" y="145"/>
                </a:cxn>
                <a:cxn ang="0">
                  <a:pos x="62" y="112"/>
                </a:cxn>
                <a:cxn ang="0">
                  <a:pos x="72" y="73"/>
                </a:cxn>
                <a:cxn ang="0">
                  <a:pos x="69" y="51"/>
                </a:cxn>
                <a:cxn ang="0">
                  <a:pos x="54" y="60"/>
                </a:cxn>
                <a:cxn ang="0">
                  <a:pos x="35" y="54"/>
                </a:cxn>
                <a:cxn ang="0">
                  <a:pos x="41" y="36"/>
                </a:cxn>
                <a:cxn ang="0">
                  <a:pos x="62" y="34"/>
                </a:cxn>
                <a:cxn ang="0">
                  <a:pos x="78" y="39"/>
                </a:cxn>
                <a:cxn ang="0">
                  <a:pos x="98" y="30"/>
                </a:cxn>
                <a:cxn ang="0">
                  <a:pos x="111" y="13"/>
                </a:cxn>
                <a:cxn ang="0">
                  <a:pos x="98" y="0"/>
                </a:cxn>
              </a:cxnLst>
              <a:rect l="0" t="0" r="r" b="b"/>
              <a:pathLst>
                <a:path w="111" h="156">
                  <a:moveTo>
                    <a:pt x="98" y="0"/>
                  </a:moveTo>
                  <a:cubicBezTo>
                    <a:pt x="75" y="2"/>
                    <a:pt x="87" y="8"/>
                    <a:pt x="75" y="10"/>
                  </a:cubicBezTo>
                  <a:cubicBezTo>
                    <a:pt x="72" y="10"/>
                    <a:pt x="25" y="3"/>
                    <a:pt x="23" y="15"/>
                  </a:cubicBezTo>
                  <a:cubicBezTo>
                    <a:pt x="25" y="26"/>
                    <a:pt x="23" y="27"/>
                    <a:pt x="14" y="33"/>
                  </a:cubicBezTo>
                  <a:cubicBezTo>
                    <a:pt x="15" y="43"/>
                    <a:pt x="20" y="54"/>
                    <a:pt x="11" y="61"/>
                  </a:cubicBezTo>
                  <a:cubicBezTo>
                    <a:pt x="8" y="68"/>
                    <a:pt x="10" y="69"/>
                    <a:pt x="14" y="75"/>
                  </a:cubicBezTo>
                  <a:cubicBezTo>
                    <a:pt x="16" y="84"/>
                    <a:pt x="12" y="86"/>
                    <a:pt x="3" y="88"/>
                  </a:cubicBezTo>
                  <a:cubicBezTo>
                    <a:pt x="1" y="99"/>
                    <a:pt x="0" y="106"/>
                    <a:pt x="14" y="109"/>
                  </a:cubicBezTo>
                  <a:cubicBezTo>
                    <a:pt x="21" y="112"/>
                    <a:pt x="20" y="118"/>
                    <a:pt x="23" y="124"/>
                  </a:cubicBezTo>
                  <a:cubicBezTo>
                    <a:pt x="25" y="133"/>
                    <a:pt x="23" y="139"/>
                    <a:pt x="15" y="144"/>
                  </a:cubicBezTo>
                  <a:cubicBezTo>
                    <a:pt x="17" y="150"/>
                    <a:pt x="18" y="153"/>
                    <a:pt x="24" y="156"/>
                  </a:cubicBezTo>
                  <a:cubicBezTo>
                    <a:pt x="31" y="154"/>
                    <a:pt x="36" y="148"/>
                    <a:pt x="42" y="144"/>
                  </a:cubicBezTo>
                  <a:cubicBezTo>
                    <a:pt x="41" y="128"/>
                    <a:pt x="33" y="103"/>
                    <a:pt x="50" y="93"/>
                  </a:cubicBezTo>
                  <a:cubicBezTo>
                    <a:pt x="52" y="105"/>
                    <a:pt x="46" y="116"/>
                    <a:pt x="56" y="126"/>
                  </a:cubicBezTo>
                  <a:cubicBezTo>
                    <a:pt x="57" y="134"/>
                    <a:pt x="58" y="141"/>
                    <a:pt x="65" y="145"/>
                  </a:cubicBezTo>
                  <a:cubicBezTo>
                    <a:pt x="70" y="134"/>
                    <a:pt x="64" y="123"/>
                    <a:pt x="62" y="112"/>
                  </a:cubicBezTo>
                  <a:cubicBezTo>
                    <a:pt x="65" y="97"/>
                    <a:pt x="55" y="81"/>
                    <a:pt x="72" y="73"/>
                  </a:cubicBezTo>
                  <a:cubicBezTo>
                    <a:pt x="79" y="64"/>
                    <a:pt x="75" y="59"/>
                    <a:pt x="69" y="51"/>
                  </a:cubicBezTo>
                  <a:cubicBezTo>
                    <a:pt x="61" y="52"/>
                    <a:pt x="61" y="56"/>
                    <a:pt x="54" y="60"/>
                  </a:cubicBezTo>
                  <a:cubicBezTo>
                    <a:pt x="37" y="57"/>
                    <a:pt x="43" y="60"/>
                    <a:pt x="35" y="54"/>
                  </a:cubicBezTo>
                  <a:cubicBezTo>
                    <a:pt x="31" y="45"/>
                    <a:pt x="28" y="39"/>
                    <a:pt x="41" y="36"/>
                  </a:cubicBezTo>
                  <a:cubicBezTo>
                    <a:pt x="49" y="32"/>
                    <a:pt x="53" y="33"/>
                    <a:pt x="62" y="34"/>
                  </a:cubicBezTo>
                  <a:cubicBezTo>
                    <a:pt x="67" y="36"/>
                    <a:pt x="73" y="36"/>
                    <a:pt x="78" y="39"/>
                  </a:cubicBezTo>
                  <a:cubicBezTo>
                    <a:pt x="85" y="36"/>
                    <a:pt x="90" y="31"/>
                    <a:pt x="98" y="30"/>
                  </a:cubicBezTo>
                  <a:cubicBezTo>
                    <a:pt x="104" y="26"/>
                    <a:pt x="107" y="19"/>
                    <a:pt x="111" y="13"/>
                  </a:cubicBezTo>
                  <a:cubicBezTo>
                    <a:pt x="107" y="8"/>
                    <a:pt x="102" y="4"/>
                    <a:pt x="9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53" name="Freeform 63"/>
            <p:cNvSpPr>
              <a:spLocks/>
            </p:cNvSpPr>
            <p:nvPr/>
          </p:nvSpPr>
          <p:spPr bwMode="invGray">
            <a:xfrm>
              <a:off x="4064" y="2777"/>
              <a:ext cx="22" cy="71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16"/>
                </a:cxn>
                <a:cxn ang="0">
                  <a:pos x="6" y="37"/>
                </a:cxn>
                <a:cxn ang="0">
                  <a:pos x="1" y="61"/>
                </a:cxn>
                <a:cxn ang="0">
                  <a:pos x="16" y="94"/>
                </a:cxn>
                <a:cxn ang="0">
                  <a:pos x="30" y="82"/>
                </a:cxn>
                <a:cxn ang="0">
                  <a:pos x="22" y="61"/>
                </a:cxn>
                <a:cxn ang="0">
                  <a:pos x="12" y="0"/>
                </a:cxn>
              </a:cxnLst>
              <a:rect l="0" t="0" r="r" b="b"/>
              <a:pathLst>
                <a:path w="30" h="94">
                  <a:moveTo>
                    <a:pt x="12" y="0"/>
                  </a:moveTo>
                  <a:cubicBezTo>
                    <a:pt x="9" y="6"/>
                    <a:pt x="4" y="11"/>
                    <a:pt x="0" y="16"/>
                  </a:cubicBezTo>
                  <a:cubicBezTo>
                    <a:pt x="1" y="23"/>
                    <a:pt x="3" y="30"/>
                    <a:pt x="6" y="37"/>
                  </a:cubicBezTo>
                  <a:cubicBezTo>
                    <a:pt x="3" y="45"/>
                    <a:pt x="4" y="53"/>
                    <a:pt x="1" y="61"/>
                  </a:cubicBezTo>
                  <a:cubicBezTo>
                    <a:pt x="3" y="81"/>
                    <a:pt x="2" y="83"/>
                    <a:pt x="16" y="94"/>
                  </a:cubicBezTo>
                  <a:cubicBezTo>
                    <a:pt x="24" y="92"/>
                    <a:pt x="27" y="90"/>
                    <a:pt x="30" y="82"/>
                  </a:cubicBezTo>
                  <a:cubicBezTo>
                    <a:pt x="28" y="73"/>
                    <a:pt x="26" y="69"/>
                    <a:pt x="22" y="61"/>
                  </a:cubicBezTo>
                  <a:cubicBezTo>
                    <a:pt x="19" y="40"/>
                    <a:pt x="18" y="20"/>
                    <a:pt x="12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54" name="Freeform 64"/>
            <p:cNvSpPr>
              <a:spLocks/>
            </p:cNvSpPr>
            <p:nvPr/>
          </p:nvSpPr>
          <p:spPr bwMode="invGray">
            <a:xfrm>
              <a:off x="4078" y="2896"/>
              <a:ext cx="61" cy="118"/>
            </a:xfrm>
            <a:custGeom>
              <a:avLst/>
              <a:gdLst/>
              <a:ahLst/>
              <a:cxnLst>
                <a:cxn ang="0">
                  <a:pos x="12" y="2"/>
                </a:cxn>
                <a:cxn ang="0">
                  <a:pos x="0" y="20"/>
                </a:cxn>
                <a:cxn ang="0">
                  <a:pos x="8" y="49"/>
                </a:cxn>
                <a:cxn ang="0">
                  <a:pos x="6" y="107"/>
                </a:cxn>
                <a:cxn ang="0">
                  <a:pos x="17" y="103"/>
                </a:cxn>
                <a:cxn ang="0">
                  <a:pos x="20" y="115"/>
                </a:cxn>
                <a:cxn ang="0">
                  <a:pos x="29" y="122"/>
                </a:cxn>
                <a:cxn ang="0">
                  <a:pos x="38" y="140"/>
                </a:cxn>
                <a:cxn ang="0">
                  <a:pos x="48" y="128"/>
                </a:cxn>
                <a:cxn ang="0">
                  <a:pos x="65" y="134"/>
                </a:cxn>
                <a:cxn ang="0">
                  <a:pos x="63" y="109"/>
                </a:cxn>
                <a:cxn ang="0">
                  <a:pos x="48" y="104"/>
                </a:cxn>
                <a:cxn ang="0">
                  <a:pos x="39" y="91"/>
                </a:cxn>
                <a:cxn ang="0">
                  <a:pos x="33" y="73"/>
                </a:cxn>
                <a:cxn ang="0">
                  <a:pos x="41" y="53"/>
                </a:cxn>
                <a:cxn ang="0">
                  <a:pos x="35" y="35"/>
                </a:cxn>
                <a:cxn ang="0">
                  <a:pos x="42" y="20"/>
                </a:cxn>
                <a:cxn ang="0">
                  <a:pos x="29" y="4"/>
                </a:cxn>
                <a:cxn ang="0">
                  <a:pos x="18" y="7"/>
                </a:cxn>
                <a:cxn ang="0">
                  <a:pos x="12" y="2"/>
                </a:cxn>
              </a:cxnLst>
              <a:rect l="0" t="0" r="r" b="b"/>
              <a:pathLst>
                <a:path w="81" h="158">
                  <a:moveTo>
                    <a:pt x="12" y="2"/>
                  </a:moveTo>
                  <a:cubicBezTo>
                    <a:pt x="8" y="8"/>
                    <a:pt x="3" y="13"/>
                    <a:pt x="0" y="20"/>
                  </a:cubicBezTo>
                  <a:cubicBezTo>
                    <a:pt x="5" y="31"/>
                    <a:pt x="6" y="35"/>
                    <a:pt x="8" y="49"/>
                  </a:cubicBezTo>
                  <a:cubicBezTo>
                    <a:pt x="7" y="69"/>
                    <a:pt x="4" y="87"/>
                    <a:pt x="6" y="107"/>
                  </a:cubicBezTo>
                  <a:cubicBezTo>
                    <a:pt x="8" y="106"/>
                    <a:pt x="14" y="101"/>
                    <a:pt x="17" y="103"/>
                  </a:cubicBezTo>
                  <a:cubicBezTo>
                    <a:pt x="20" y="105"/>
                    <a:pt x="17" y="112"/>
                    <a:pt x="20" y="115"/>
                  </a:cubicBezTo>
                  <a:cubicBezTo>
                    <a:pt x="22" y="118"/>
                    <a:pt x="29" y="122"/>
                    <a:pt x="29" y="122"/>
                  </a:cubicBezTo>
                  <a:cubicBezTo>
                    <a:pt x="29" y="133"/>
                    <a:pt x="27" y="158"/>
                    <a:pt x="38" y="140"/>
                  </a:cubicBezTo>
                  <a:cubicBezTo>
                    <a:pt x="39" y="133"/>
                    <a:pt x="41" y="131"/>
                    <a:pt x="48" y="128"/>
                  </a:cubicBezTo>
                  <a:cubicBezTo>
                    <a:pt x="55" y="130"/>
                    <a:pt x="59" y="133"/>
                    <a:pt x="65" y="134"/>
                  </a:cubicBezTo>
                  <a:cubicBezTo>
                    <a:pt x="81" y="131"/>
                    <a:pt x="76" y="112"/>
                    <a:pt x="63" y="109"/>
                  </a:cubicBezTo>
                  <a:cubicBezTo>
                    <a:pt x="58" y="107"/>
                    <a:pt x="53" y="106"/>
                    <a:pt x="48" y="104"/>
                  </a:cubicBezTo>
                  <a:cubicBezTo>
                    <a:pt x="45" y="100"/>
                    <a:pt x="42" y="95"/>
                    <a:pt x="39" y="91"/>
                  </a:cubicBezTo>
                  <a:cubicBezTo>
                    <a:pt x="38" y="85"/>
                    <a:pt x="36" y="79"/>
                    <a:pt x="33" y="73"/>
                  </a:cubicBezTo>
                  <a:cubicBezTo>
                    <a:pt x="31" y="64"/>
                    <a:pt x="33" y="58"/>
                    <a:pt x="41" y="53"/>
                  </a:cubicBezTo>
                  <a:cubicBezTo>
                    <a:pt x="48" y="44"/>
                    <a:pt x="47" y="38"/>
                    <a:pt x="35" y="35"/>
                  </a:cubicBezTo>
                  <a:cubicBezTo>
                    <a:pt x="36" y="28"/>
                    <a:pt x="39" y="26"/>
                    <a:pt x="42" y="20"/>
                  </a:cubicBezTo>
                  <a:cubicBezTo>
                    <a:pt x="41" y="13"/>
                    <a:pt x="35" y="8"/>
                    <a:pt x="29" y="4"/>
                  </a:cubicBezTo>
                  <a:cubicBezTo>
                    <a:pt x="25" y="9"/>
                    <a:pt x="23" y="13"/>
                    <a:pt x="18" y="7"/>
                  </a:cubicBezTo>
                  <a:cubicBezTo>
                    <a:pt x="17" y="0"/>
                    <a:pt x="19" y="2"/>
                    <a:pt x="12" y="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55" name="Freeform 65"/>
            <p:cNvSpPr>
              <a:spLocks/>
            </p:cNvSpPr>
            <p:nvPr/>
          </p:nvSpPr>
          <p:spPr bwMode="invGray">
            <a:xfrm>
              <a:off x="4121" y="3052"/>
              <a:ext cx="64" cy="79"/>
            </a:xfrm>
            <a:custGeom>
              <a:avLst/>
              <a:gdLst/>
              <a:ahLst/>
              <a:cxnLst>
                <a:cxn ang="0">
                  <a:pos x="52" y="0"/>
                </a:cxn>
                <a:cxn ang="0">
                  <a:pos x="44" y="18"/>
                </a:cxn>
                <a:cxn ang="0">
                  <a:pos x="32" y="30"/>
                </a:cxn>
                <a:cxn ang="0">
                  <a:pos x="16" y="35"/>
                </a:cxn>
                <a:cxn ang="0">
                  <a:pos x="8" y="48"/>
                </a:cxn>
                <a:cxn ang="0">
                  <a:pos x="4" y="74"/>
                </a:cxn>
                <a:cxn ang="0">
                  <a:pos x="13" y="71"/>
                </a:cxn>
                <a:cxn ang="0">
                  <a:pos x="25" y="62"/>
                </a:cxn>
                <a:cxn ang="0">
                  <a:pos x="34" y="69"/>
                </a:cxn>
                <a:cxn ang="0">
                  <a:pos x="58" y="99"/>
                </a:cxn>
                <a:cxn ang="0">
                  <a:pos x="71" y="72"/>
                </a:cxn>
                <a:cxn ang="0">
                  <a:pos x="85" y="68"/>
                </a:cxn>
                <a:cxn ang="0">
                  <a:pos x="74" y="39"/>
                </a:cxn>
                <a:cxn ang="0">
                  <a:pos x="52" y="0"/>
                </a:cxn>
              </a:cxnLst>
              <a:rect l="0" t="0" r="r" b="b"/>
              <a:pathLst>
                <a:path w="85" h="105">
                  <a:moveTo>
                    <a:pt x="52" y="0"/>
                  </a:moveTo>
                  <a:cubicBezTo>
                    <a:pt x="50" y="6"/>
                    <a:pt x="47" y="12"/>
                    <a:pt x="44" y="18"/>
                  </a:cubicBezTo>
                  <a:cubicBezTo>
                    <a:pt x="43" y="28"/>
                    <a:pt x="42" y="28"/>
                    <a:pt x="32" y="30"/>
                  </a:cubicBezTo>
                  <a:cubicBezTo>
                    <a:pt x="27" y="33"/>
                    <a:pt x="21" y="33"/>
                    <a:pt x="16" y="35"/>
                  </a:cubicBezTo>
                  <a:cubicBezTo>
                    <a:pt x="13" y="39"/>
                    <a:pt x="11" y="44"/>
                    <a:pt x="8" y="48"/>
                  </a:cubicBezTo>
                  <a:cubicBezTo>
                    <a:pt x="4" y="66"/>
                    <a:pt x="0" y="42"/>
                    <a:pt x="4" y="74"/>
                  </a:cubicBezTo>
                  <a:cubicBezTo>
                    <a:pt x="7" y="73"/>
                    <a:pt x="10" y="73"/>
                    <a:pt x="13" y="71"/>
                  </a:cubicBezTo>
                  <a:cubicBezTo>
                    <a:pt x="19" y="67"/>
                    <a:pt x="17" y="64"/>
                    <a:pt x="25" y="62"/>
                  </a:cubicBezTo>
                  <a:cubicBezTo>
                    <a:pt x="32" y="59"/>
                    <a:pt x="31" y="64"/>
                    <a:pt x="34" y="69"/>
                  </a:cubicBezTo>
                  <a:cubicBezTo>
                    <a:pt x="37" y="82"/>
                    <a:pt x="44" y="96"/>
                    <a:pt x="58" y="99"/>
                  </a:cubicBezTo>
                  <a:cubicBezTo>
                    <a:pt x="70" y="105"/>
                    <a:pt x="60" y="78"/>
                    <a:pt x="71" y="72"/>
                  </a:cubicBezTo>
                  <a:cubicBezTo>
                    <a:pt x="78" y="74"/>
                    <a:pt x="80" y="74"/>
                    <a:pt x="85" y="68"/>
                  </a:cubicBezTo>
                  <a:cubicBezTo>
                    <a:pt x="82" y="56"/>
                    <a:pt x="80" y="49"/>
                    <a:pt x="74" y="39"/>
                  </a:cubicBezTo>
                  <a:cubicBezTo>
                    <a:pt x="73" y="6"/>
                    <a:pt x="80" y="6"/>
                    <a:pt x="52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56" name="Freeform 66"/>
            <p:cNvSpPr>
              <a:spLocks/>
            </p:cNvSpPr>
            <p:nvPr/>
          </p:nvSpPr>
          <p:spPr bwMode="invGray">
            <a:xfrm>
              <a:off x="4197" y="3193"/>
              <a:ext cx="29" cy="49"/>
            </a:xfrm>
            <a:custGeom>
              <a:avLst/>
              <a:gdLst/>
              <a:ahLst/>
              <a:cxnLst>
                <a:cxn ang="0">
                  <a:pos x="6" y="27"/>
                </a:cxn>
                <a:cxn ang="0">
                  <a:pos x="26" y="66"/>
                </a:cxn>
                <a:cxn ang="0">
                  <a:pos x="30" y="52"/>
                </a:cxn>
                <a:cxn ang="0">
                  <a:pos x="38" y="40"/>
                </a:cxn>
                <a:cxn ang="0">
                  <a:pos x="30" y="25"/>
                </a:cxn>
                <a:cxn ang="0">
                  <a:pos x="20" y="13"/>
                </a:cxn>
                <a:cxn ang="0">
                  <a:pos x="11" y="1"/>
                </a:cxn>
                <a:cxn ang="0">
                  <a:pos x="2" y="12"/>
                </a:cxn>
                <a:cxn ang="0">
                  <a:pos x="6" y="27"/>
                </a:cxn>
              </a:cxnLst>
              <a:rect l="0" t="0" r="r" b="b"/>
              <a:pathLst>
                <a:path w="38" h="66">
                  <a:moveTo>
                    <a:pt x="6" y="27"/>
                  </a:moveTo>
                  <a:cubicBezTo>
                    <a:pt x="8" y="52"/>
                    <a:pt x="5" y="58"/>
                    <a:pt x="26" y="66"/>
                  </a:cubicBezTo>
                  <a:cubicBezTo>
                    <a:pt x="36" y="63"/>
                    <a:pt x="33" y="61"/>
                    <a:pt x="30" y="52"/>
                  </a:cubicBezTo>
                  <a:cubicBezTo>
                    <a:pt x="28" y="41"/>
                    <a:pt x="34" y="49"/>
                    <a:pt x="38" y="40"/>
                  </a:cubicBezTo>
                  <a:cubicBezTo>
                    <a:pt x="34" y="35"/>
                    <a:pt x="33" y="30"/>
                    <a:pt x="30" y="25"/>
                  </a:cubicBezTo>
                  <a:cubicBezTo>
                    <a:pt x="29" y="14"/>
                    <a:pt x="30" y="0"/>
                    <a:pt x="20" y="13"/>
                  </a:cubicBezTo>
                  <a:cubicBezTo>
                    <a:pt x="14" y="9"/>
                    <a:pt x="12" y="8"/>
                    <a:pt x="11" y="1"/>
                  </a:cubicBezTo>
                  <a:cubicBezTo>
                    <a:pt x="5" y="4"/>
                    <a:pt x="3" y="5"/>
                    <a:pt x="2" y="12"/>
                  </a:cubicBezTo>
                  <a:cubicBezTo>
                    <a:pt x="3" y="25"/>
                    <a:pt x="0" y="21"/>
                    <a:pt x="6" y="2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57" name="Freeform 67"/>
            <p:cNvSpPr>
              <a:spLocks/>
            </p:cNvSpPr>
            <p:nvPr/>
          </p:nvSpPr>
          <p:spPr bwMode="invGray">
            <a:xfrm>
              <a:off x="4181" y="3275"/>
              <a:ext cx="18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23"/>
                </a:cxn>
                <a:cxn ang="0">
                  <a:pos x="24" y="11"/>
                </a:cxn>
                <a:cxn ang="0">
                  <a:pos x="0" y="0"/>
                </a:cxn>
              </a:cxnLst>
              <a:rect l="0" t="0" r="r" b="b"/>
              <a:pathLst>
                <a:path w="24" h="23">
                  <a:moveTo>
                    <a:pt x="0" y="0"/>
                  </a:moveTo>
                  <a:cubicBezTo>
                    <a:pt x="1" y="8"/>
                    <a:pt x="3" y="16"/>
                    <a:pt x="6" y="23"/>
                  </a:cubicBezTo>
                  <a:cubicBezTo>
                    <a:pt x="19" y="20"/>
                    <a:pt x="19" y="22"/>
                    <a:pt x="24" y="11"/>
                  </a:cubicBezTo>
                  <a:cubicBezTo>
                    <a:pt x="20" y="0"/>
                    <a:pt x="4" y="8"/>
                    <a:pt x="0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58" name="Freeform 68"/>
            <p:cNvSpPr>
              <a:spLocks/>
            </p:cNvSpPr>
            <p:nvPr/>
          </p:nvSpPr>
          <p:spPr bwMode="invGray">
            <a:xfrm>
              <a:off x="4208" y="3265"/>
              <a:ext cx="45" cy="37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0" y="18"/>
                </a:cxn>
                <a:cxn ang="0">
                  <a:pos x="28" y="33"/>
                </a:cxn>
                <a:cxn ang="0">
                  <a:pos x="42" y="46"/>
                </a:cxn>
                <a:cxn ang="0">
                  <a:pos x="60" y="42"/>
                </a:cxn>
                <a:cxn ang="0">
                  <a:pos x="49" y="24"/>
                </a:cxn>
                <a:cxn ang="0">
                  <a:pos x="28" y="3"/>
                </a:cxn>
                <a:cxn ang="0">
                  <a:pos x="19" y="16"/>
                </a:cxn>
                <a:cxn ang="0">
                  <a:pos x="9" y="0"/>
                </a:cxn>
              </a:cxnLst>
              <a:rect l="0" t="0" r="r" b="b"/>
              <a:pathLst>
                <a:path w="60" h="49">
                  <a:moveTo>
                    <a:pt x="9" y="0"/>
                  </a:moveTo>
                  <a:cubicBezTo>
                    <a:pt x="8" y="7"/>
                    <a:pt x="0" y="18"/>
                    <a:pt x="0" y="18"/>
                  </a:cubicBezTo>
                  <a:cubicBezTo>
                    <a:pt x="2" y="36"/>
                    <a:pt x="9" y="31"/>
                    <a:pt x="28" y="33"/>
                  </a:cubicBezTo>
                  <a:cubicBezTo>
                    <a:pt x="33" y="40"/>
                    <a:pt x="33" y="44"/>
                    <a:pt x="42" y="46"/>
                  </a:cubicBezTo>
                  <a:cubicBezTo>
                    <a:pt x="49" y="49"/>
                    <a:pt x="56" y="49"/>
                    <a:pt x="60" y="42"/>
                  </a:cubicBezTo>
                  <a:cubicBezTo>
                    <a:pt x="58" y="32"/>
                    <a:pt x="59" y="26"/>
                    <a:pt x="49" y="24"/>
                  </a:cubicBezTo>
                  <a:cubicBezTo>
                    <a:pt x="47" y="12"/>
                    <a:pt x="41" y="5"/>
                    <a:pt x="28" y="3"/>
                  </a:cubicBezTo>
                  <a:cubicBezTo>
                    <a:pt x="23" y="10"/>
                    <a:pt x="30" y="23"/>
                    <a:pt x="19" y="16"/>
                  </a:cubicBezTo>
                  <a:cubicBezTo>
                    <a:pt x="17" y="6"/>
                    <a:pt x="20" y="0"/>
                    <a:pt x="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59" name="Freeform 69"/>
            <p:cNvSpPr>
              <a:spLocks/>
            </p:cNvSpPr>
            <p:nvPr/>
          </p:nvSpPr>
          <p:spPr bwMode="invGray">
            <a:xfrm>
              <a:off x="4277" y="3335"/>
              <a:ext cx="24" cy="33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10" y="11"/>
                </a:cxn>
                <a:cxn ang="0">
                  <a:pos x="12" y="32"/>
                </a:cxn>
                <a:cxn ang="0">
                  <a:pos x="24" y="36"/>
                </a:cxn>
                <a:cxn ang="0">
                  <a:pos x="28" y="0"/>
                </a:cxn>
              </a:cxnLst>
              <a:rect l="0" t="0" r="r" b="b"/>
              <a:pathLst>
                <a:path w="32" h="44">
                  <a:moveTo>
                    <a:pt x="28" y="0"/>
                  </a:moveTo>
                  <a:cubicBezTo>
                    <a:pt x="32" y="10"/>
                    <a:pt x="18" y="9"/>
                    <a:pt x="10" y="11"/>
                  </a:cubicBezTo>
                  <a:cubicBezTo>
                    <a:pt x="0" y="18"/>
                    <a:pt x="7" y="24"/>
                    <a:pt x="12" y="32"/>
                  </a:cubicBezTo>
                  <a:cubicBezTo>
                    <a:pt x="14" y="44"/>
                    <a:pt x="15" y="41"/>
                    <a:pt x="24" y="36"/>
                  </a:cubicBezTo>
                  <a:cubicBezTo>
                    <a:pt x="32" y="25"/>
                    <a:pt x="29" y="14"/>
                    <a:pt x="2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0" name="Freeform 70"/>
            <p:cNvSpPr>
              <a:spLocks/>
            </p:cNvSpPr>
            <p:nvPr/>
          </p:nvSpPr>
          <p:spPr bwMode="invGray">
            <a:xfrm>
              <a:off x="4544" y="3293"/>
              <a:ext cx="46" cy="47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14"/>
                </a:cxn>
                <a:cxn ang="0">
                  <a:pos x="24" y="35"/>
                </a:cxn>
                <a:cxn ang="0">
                  <a:pos x="36" y="54"/>
                </a:cxn>
                <a:cxn ang="0">
                  <a:pos x="46" y="63"/>
                </a:cxn>
                <a:cxn ang="0">
                  <a:pos x="61" y="56"/>
                </a:cxn>
                <a:cxn ang="0">
                  <a:pos x="33" y="17"/>
                </a:cxn>
                <a:cxn ang="0">
                  <a:pos x="7" y="0"/>
                </a:cxn>
              </a:cxnLst>
              <a:rect l="0" t="0" r="r" b="b"/>
              <a:pathLst>
                <a:path w="61" h="63">
                  <a:moveTo>
                    <a:pt x="7" y="0"/>
                  </a:moveTo>
                  <a:cubicBezTo>
                    <a:pt x="6" y="6"/>
                    <a:pt x="3" y="9"/>
                    <a:pt x="0" y="14"/>
                  </a:cubicBezTo>
                  <a:cubicBezTo>
                    <a:pt x="7" y="23"/>
                    <a:pt x="13" y="31"/>
                    <a:pt x="24" y="35"/>
                  </a:cubicBezTo>
                  <a:cubicBezTo>
                    <a:pt x="27" y="42"/>
                    <a:pt x="31" y="48"/>
                    <a:pt x="36" y="54"/>
                  </a:cubicBezTo>
                  <a:cubicBezTo>
                    <a:pt x="37" y="61"/>
                    <a:pt x="40" y="59"/>
                    <a:pt x="46" y="63"/>
                  </a:cubicBezTo>
                  <a:cubicBezTo>
                    <a:pt x="54" y="62"/>
                    <a:pt x="56" y="62"/>
                    <a:pt x="61" y="56"/>
                  </a:cubicBezTo>
                  <a:cubicBezTo>
                    <a:pt x="59" y="46"/>
                    <a:pt x="42" y="23"/>
                    <a:pt x="33" y="17"/>
                  </a:cubicBezTo>
                  <a:cubicBezTo>
                    <a:pt x="23" y="10"/>
                    <a:pt x="14" y="9"/>
                    <a:pt x="7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1" name="Freeform 71"/>
            <p:cNvSpPr>
              <a:spLocks/>
            </p:cNvSpPr>
            <p:nvPr/>
          </p:nvSpPr>
          <p:spPr bwMode="invGray">
            <a:xfrm>
              <a:off x="4147" y="3352"/>
              <a:ext cx="46" cy="50"/>
            </a:xfrm>
            <a:custGeom>
              <a:avLst/>
              <a:gdLst/>
              <a:ahLst/>
              <a:cxnLst>
                <a:cxn ang="0">
                  <a:pos x="28" y="7"/>
                </a:cxn>
                <a:cxn ang="0">
                  <a:pos x="30" y="34"/>
                </a:cxn>
                <a:cxn ang="0">
                  <a:pos x="16" y="43"/>
                </a:cxn>
                <a:cxn ang="0">
                  <a:pos x="22" y="67"/>
                </a:cxn>
                <a:cxn ang="0">
                  <a:pos x="48" y="58"/>
                </a:cxn>
                <a:cxn ang="0">
                  <a:pos x="60" y="47"/>
                </a:cxn>
                <a:cxn ang="0">
                  <a:pos x="51" y="28"/>
                </a:cxn>
                <a:cxn ang="0">
                  <a:pos x="57" y="14"/>
                </a:cxn>
                <a:cxn ang="0">
                  <a:pos x="55" y="2"/>
                </a:cxn>
                <a:cxn ang="0">
                  <a:pos x="46" y="4"/>
                </a:cxn>
                <a:cxn ang="0">
                  <a:pos x="51" y="5"/>
                </a:cxn>
                <a:cxn ang="0">
                  <a:pos x="49" y="16"/>
                </a:cxn>
                <a:cxn ang="0">
                  <a:pos x="43" y="23"/>
                </a:cxn>
                <a:cxn ang="0">
                  <a:pos x="28" y="7"/>
                </a:cxn>
              </a:cxnLst>
              <a:rect l="0" t="0" r="r" b="b"/>
              <a:pathLst>
                <a:path w="61" h="67">
                  <a:moveTo>
                    <a:pt x="28" y="7"/>
                  </a:moveTo>
                  <a:cubicBezTo>
                    <a:pt x="17" y="15"/>
                    <a:pt x="24" y="25"/>
                    <a:pt x="30" y="34"/>
                  </a:cubicBezTo>
                  <a:cubicBezTo>
                    <a:pt x="27" y="44"/>
                    <a:pt x="26" y="44"/>
                    <a:pt x="16" y="43"/>
                  </a:cubicBezTo>
                  <a:cubicBezTo>
                    <a:pt x="0" y="46"/>
                    <a:pt x="13" y="63"/>
                    <a:pt x="22" y="67"/>
                  </a:cubicBezTo>
                  <a:cubicBezTo>
                    <a:pt x="31" y="65"/>
                    <a:pt x="39" y="60"/>
                    <a:pt x="48" y="58"/>
                  </a:cubicBezTo>
                  <a:cubicBezTo>
                    <a:pt x="51" y="52"/>
                    <a:pt x="54" y="50"/>
                    <a:pt x="60" y="47"/>
                  </a:cubicBezTo>
                  <a:cubicBezTo>
                    <a:pt x="61" y="40"/>
                    <a:pt x="51" y="28"/>
                    <a:pt x="51" y="28"/>
                  </a:cubicBezTo>
                  <a:cubicBezTo>
                    <a:pt x="52" y="22"/>
                    <a:pt x="55" y="19"/>
                    <a:pt x="57" y="14"/>
                  </a:cubicBezTo>
                  <a:cubicBezTo>
                    <a:pt x="56" y="10"/>
                    <a:pt x="58" y="5"/>
                    <a:pt x="55" y="2"/>
                  </a:cubicBezTo>
                  <a:cubicBezTo>
                    <a:pt x="53" y="0"/>
                    <a:pt x="48" y="2"/>
                    <a:pt x="46" y="4"/>
                  </a:cubicBezTo>
                  <a:cubicBezTo>
                    <a:pt x="45" y="5"/>
                    <a:pt x="49" y="5"/>
                    <a:pt x="51" y="5"/>
                  </a:cubicBezTo>
                  <a:cubicBezTo>
                    <a:pt x="57" y="10"/>
                    <a:pt x="52" y="9"/>
                    <a:pt x="49" y="16"/>
                  </a:cubicBezTo>
                  <a:cubicBezTo>
                    <a:pt x="58" y="23"/>
                    <a:pt x="50" y="22"/>
                    <a:pt x="43" y="23"/>
                  </a:cubicBezTo>
                  <a:cubicBezTo>
                    <a:pt x="34" y="22"/>
                    <a:pt x="31" y="16"/>
                    <a:pt x="28" y="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" name="Freeform 72"/>
            <p:cNvSpPr>
              <a:spLocks/>
            </p:cNvSpPr>
            <p:nvPr/>
          </p:nvSpPr>
          <p:spPr bwMode="invGray">
            <a:xfrm>
              <a:off x="4098" y="3371"/>
              <a:ext cx="32" cy="27"/>
            </a:xfrm>
            <a:custGeom>
              <a:avLst/>
              <a:gdLst/>
              <a:ahLst/>
              <a:cxnLst>
                <a:cxn ang="0">
                  <a:pos x="21" y="3"/>
                </a:cxn>
                <a:cxn ang="0">
                  <a:pos x="6" y="6"/>
                </a:cxn>
                <a:cxn ang="0">
                  <a:pos x="33" y="36"/>
                </a:cxn>
                <a:cxn ang="0">
                  <a:pos x="42" y="30"/>
                </a:cxn>
                <a:cxn ang="0">
                  <a:pos x="21" y="3"/>
                </a:cxn>
              </a:cxnLst>
              <a:rect l="0" t="0" r="r" b="b"/>
              <a:pathLst>
                <a:path w="43" h="36">
                  <a:moveTo>
                    <a:pt x="21" y="3"/>
                  </a:moveTo>
                  <a:cubicBezTo>
                    <a:pt x="14" y="0"/>
                    <a:pt x="12" y="2"/>
                    <a:pt x="6" y="6"/>
                  </a:cubicBezTo>
                  <a:cubicBezTo>
                    <a:pt x="0" y="17"/>
                    <a:pt x="23" y="32"/>
                    <a:pt x="33" y="36"/>
                  </a:cubicBezTo>
                  <a:cubicBezTo>
                    <a:pt x="36" y="35"/>
                    <a:pt x="42" y="34"/>
                    <a:pt x="42" y="30"/>
                  </a:cubicBezTo>
                  <a:cubicBezTo>
                    <a:pt x="43" y="24"/>
                    <a:pt x="27" y="3"/>
                    <a:pt x="21" y="3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" name="Freeform 73"/>
            <p:cNvSpPr>
              <a:spLocks/>
            </p:cNvSpPr>
            <p:nvPr/>
          </p:nvSpPr>
          <p:spPr bwMode="invGray">
            <a:xfrm>
              <a:off x="4077" y="3342"/>
              <a:ext cx="24" cy="31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0" y="26"/>
                </a:cxn>
                <a:cxn ang="0">
                  <a:pos x="16" y="24"/>
                </a:cxn>
                <a:cxn ang="0">
                  <a:pos x="19" y="29"/>
                </a:cxn>
                <a:cxn ang="0">
                  <a:pos x="16" y="35"/>
                </a:cxn>
                <a:cxn ang="0">
                  <a:pos x="30" y="21"/>
                </a:cxn>
                <a:cxn ang="0">
                  <a:pos x="24" y="9"/>
                </a:cxn>
                <a:cxn ang="0">
                  <a:pos x="21" y="0"/>
                </a:cxn>
              </a:cxnLst>
              <a:rect l="0" t="0" r="r" b="b"/>
              <a:pathLst>
                <a:path w="32" h="41">
                  <a:moveTo>
                    <a:pt x="21" y="0"/>
                  </a:moveTo>
                  <a:cubicBezTo>
                    <a:pt x="15" y="10"/>
                    <a:pt x="6" y="16"/>
                    <a:pt x="0" y="26"/>
                  </a:cubicBezTo>
                  <a:cubicBezTo>
                    <a:pt x="7" y="27"/>
                    <a:pt x="10" y="27"/>
                    <a:pt x="16" y="24"/>
                  </a:cubicBezTo>
                  <a:cubicBezTo>
                    <a:pt x="17" y="26"/>
                    <a:pt x="19" y="27"/>
                    <a:pt x="19" y="29"/>
                  </a:cubicBezTo>
                  <a:cubicBezTo>
                    <a:pt x="19" y="31"/>
                    <a:pt x="15" y="33"/>
                    <a:pt x="16" y="35"/>
                  </a:cubicBezTo>
                  <a:cubicBezTo>
                    <a:pt x="19" y="41"/>
                    <a:pt x="29" y="23"/>
                    <a:pt x="30" y="21"/>
                  </a:cubicBezTo>
                  <a:cubicBezTo>
                    <a:pt x="32" y="9"/>
                    <a:pt x="26" y="19"/>
                    <a:pt x="24" y="9"/>
                  </a:cubicBezTo>
                  <a:cubicBezTo>
                    <a:pt x="25" y="1"/>
                    <a:pt x="27" y="4"/>
                    <a:pt x="21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4" name="Freeform 74"/>
            <p:cNvSpPr>
              <a:spLocks/>
            </p:cNvSpPr>
            <p:nvPr/>
          </p:nvSpPr>
          <p:spPr bwMode="invGray">
            <a:xfrm>
              <a:off x="4111" y="3353"/>
              <a:ext cx="34" cy="24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0" y="7"/>
                </a:cxn>
                <a:cxn ang="0">
                  <a:pos x="27" y="31"/>
                </a:cxn>
                <a:cxn ang="0">
                  <a:pos x="45" y="24"/>
                </a:cxn>
                <a:cxn ang="0">
                  <a:pos x="22" y="10"/>
                </a:cxn>
                <a:cxn ang="0">
                  <a:pos x="21" y="0"/>
                </a:cxn>
              </a:cxnLst>
              <a:rect l="0" t="0" r="r" b="b"/>
              <a:pathLst>
                <a:path w="45" h="32">
                  <a:moveTo>
                    <a:pt x="21" y="0"/>
                  </a:moveTo>
                  <a:cubicBezTo>
                    <a:pt x="10" y="1"/>
                    <a:pt x="8" y="1"/>
                    <a:pt x="0" y="7"/>
                  </a:cubicBezTo>
                  <a:cubicBezTo>
                    <a:pt x="3" y="20"/>
                    <a:pt x="15" y="29"/>
                    <a:pt x="27" y="31"/>
                  </a:cubicBezTo>
                  <a:cubicBezTo>
                    <a:pt x="36" y="30"/>
                    <a:pt x="41" y="32"/>
                    <a:pt x="45" y="24"/>
                  </a:cubicBezTo>
                  <a:cubicBezTo>
                    <a:pt x="32" y="16"/>
                    <a:pt x="30" y="23"/>
                    <a:pt x="22" y="10"/>
                  </a:cubicBezTo>
                  <a:cubicBezTo>
                    <a:pt x="21" y="2"/>
                    <a:pt x="21" y="5"/>
                    <a:pt x="21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5" name="Freeform 75"/>
            <p:cNvSpPr>
              <a:spLocks/>
            </p:cNvSpPr>
            <p:nvPr/>
          </p:nvSpPr>
          <p:spPr bwMode="invGray">
            <a:xfrm>
              <a:off x="4062" y="3021"/>
              <a:ext cx="27" cy="55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21" y="15"/>
                </a:cxn>
                <a:cxn ang="0">
                  <a:pos x="9" y="36"/>
                </a:cxn>
                <a:cxn ang="0">
                  <a:pos x="0" y="59"/>
                </a:cxn>
                <a:cxn ang="0">
                  <a:pos x="8" y="74"/>
                </a:cxn>
                <a:cxn ang="0">
                  <a:pos x="20" y="59"/>
                </a:cxn>
                <a:cxn ang="0">
                  <a:pos x="35" y="32"/>
                </a:cxn>
                <a:cxn ang="0">
                  <a:pos x="30" y="0"/>
                </a:cxn>
              </a:cxnLst>
              <a:rect l="0" t="0" r="r" b="b"/>
              <a:pathLst>
                <a:path w="35" h="74">
                  <a:moveTo>
                    <a:pt x="30" y="0"/>
                  </a:moveTo>
                  <a:cubicBezTo>
                    <a:pt x="33" y="8"/>
                    <a:pt x="29" y="14"/>
                    <a:pt x="21" y="15"/>
                  </a:cubicBezTo>
                  <a:cubicBezTo>
                    <a:pt x="19" y="27"/>
                    <a:pt x="24" y="33"/>
                    <a:pt x="9" y="36"/>
                  </a:cubicBezTo>
                  <a:cubicBezTo>
                    <a:pt x="13" y="50"/>
                    <a:pt x="12" y="52"/>
                    <a:pt x="0" y="59"/>
                  </a:cubicBezTo>
                  <a:cubicBezTo>
                    <a:pt x="3" y="64"/>
                    <a:pt x="5" y="69"/>
                    <a:pt x="8" y="74"/>
                  </a:cubicBezTo>
                  <a:cubicBezTo>
                    <a:pt x="15" y="71"/>
                    <a:pt x="16" y="65"/>
                    <a:pt x="20" y="59"/>
                  </a:cubicBezTo>
                  <a:cubicBezTo>
                    <a:pt x="22" y="47"/>
                    <a:pt x="28" y="41"/>
                    <a:pt x="35" y="32"/>
                  </a:cubicBezTo>
                  <a:cubicBezTo>
                    <a:pt x="34" y="26"/>
                    <a:pt x="30" y="8"/>
                    <a:pt x="30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" name="Freeform 76"/>
            <p:cNvSpPr>
              <a:spLocks/>
            </p:cNvSpPr>
            <p:nvPr/>
          </p:nvSpPr>
          <p:spPr bwMode="invGray">
            <a:xfrm>
              <a:off x="4113" y="3012"/>
              <a:ext cx="19" cy="55"/>
            </a:xfrm>
            <a:custGeom>
              <a:avLst/>
              <a:gdLst/>
              <a:ahLst/>
              <a:cxnLst>
                <a:cxn ang="0">
                  <a:pos x="13" y="7"/>
                </a:cxn>
                <a:cxn ang="0">
                  <a:pos x="4" y="8"/>
                </a:cxn>
                <a:cxn ang="0">
                  <a:pos x="0" y="22"/>
                </a:cxn>
                <a:cxn ang="0">
                  <a:pos x="15" y="41"/>
                </a:cxn>
                <a:cxn ang="0">
                  <a:pos x="25" y="56"/>
                </a:cxn>
                <a:cxn ang="0">
                  <a:pos x="16" y="20"/>
                </a:cxn>
                <a:cxn ang="0">
                  <a:pos x="13" y="7"/>
                </a:cxn>
              </a:cxnLst>
              <a:rect l="0" t="0" r="r" b="b"/>
              <a:pathLst>
                <a:path w="25" h="73">
                  <a:moveTo>
                    <a:pt x="13" y="7"/>
                  </a:moveTo>
                  <a:cubicBezTo>
                    <a:pt x="9" y="0"/>
                    <a:pt x="7" y="2"/>
                    <a:pt x="4" y="8"/>
                  </a:cubicBezTo>
                  <a:cubicBezTo>
                    <a:pt x="3" y="13"/>
                    <a:pt x="1" y="17"/>
                    <a:pt x="0" y="22"/>
                  </a:cubicBezTo>
                  <a:cubicBezTo>
                    <a:pt x="1" y="35"/>
                    <a:pt x="6" y="33"/>
                    <a:pt x="15" y="41"/>
                  </a:cubicBezTo>
                  <a:cubicBezTo>
                    <a:pt x="16" y="52"/>
                    <a:pt x="15" y="73"/>
                    <a:pt x="25" y="56"/>
                  </a:cubicBezTo>
                  <a:cubicBezTo>
                    <a:pt x="24" y="33"/>
                    <a:pt x="23" y="36"/>
                    <a:pt x="16" y="20"/>
                  </a:cubicBezTo>
                  <a:cubicBezTo>
                    <a:pt x="15" y="11"/>
                    <a:pt x="16" y="15"/>
                    <a:pt x="13" y="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7" name="Freeform 77"/>
            <p:cNvSpPr>
              <a:spLocks/>
            </p:cNvSpPr>
            <p:nvPr/>
          </p:nvSpPr>
          <p:spPr bwMode="invGray">
            <a:xfrm>
              <a:off x="4135" y="2995"/>
              <a:ext cx="10" cy="25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" y="10"/>
                </a:cxn>
                <a:cxn ang="0">
                  <a:pos x="11" y="25"/>
                </a:cxn>
                <a:cxn ang="0">
                  <a:pos x="11" y="0"/>
                </a:cxn>
              </a:cxnLst>
              <a:rect l="0" t="0" r="r" b="b"/>
              <a:pathLst>
                <a:path w="14" h="33">
                  <a:moveTo>
                    <a:pt x="11" y="0"/>
                  </a:moveTo>
                  <a:cubicBezTo>
                    <a:pt x="7" y="3"/>
                    <a:pt x="5" y="7"/>
                    <a:pt x="1" y="10"/>
                  </a:cubicBezTo>
                  <a:cubicBezTo>
                    <a:pt x="2" y="18"/>
                    <a:pt x="0" y="33"/>
                    <a:pt x="11" y="25"/>
                  </a:cubicBezTo>
                  <a:cubicBezTo>
                    <a:pt x="14" y="15"/>
                    <a:pt x="5" y="4"/>
                    <a:pt x="11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8" name="Freeform 78"/>
            <p:cNvSpPr>
              <a:spLocks/>
            </p:cNvSpPr>
            <p:nvPr/>
          </p:nvSpPr>
          <p:spPr bwMode="invGray">
            <a:xfrm>
              <a:off x="4145" y="3007"/>
              <a:ext cx="21" cy="48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11" y="14"/>
                </a:cxn>
                <a:cxn ang="0">
                  <a:pos x="20" y="21"/>
                </a:cxn>
                <a:cxn ang="0">
                  <a:pos x="8" y="39"/>
                </a:cxn>
                <a:cxn ang="0">
                  <a:pos x="0" y="56"/>
                </a:cxn>
                <a:cxn ang="0">
                  <a:pos x="11" y="57"/>
                </a:cxn>
                <a:cxn ang="0">
                  <a:pos x="26" y="26"/>
                </a:cxn>
                <a:cxn ang="0">
                  <a:pos x="5" y="0"/>
                </a:cxn>
              </a:cxnLst>
              <a:rect l="0" t="0" r="r" b="b"/>
              <a:pathLst>
                <a:path w="28" h="64">
                  <a:moveTo>
                    <a:pt x="5" y="0"/>
                  </a:moveTo>
                  <a:cubicBezTo>
                    <a:pt x="6" y="5"/>
                    <a:pt x="7" y="10"/>
                    <a:pt x="11" y="14"/>
                  </a:cubicBezTo>
                  <a:cubicBezTo>
                    <a:pt x="14" y="17"/>
                    <a:pt x="20" y="21"/>
                    <a:pt x="20" y="21"/>
                  </a:cubicBezTo>
                  <a:cubicBezTo>
                    <a:pt x="9" y="27"/>
                    <a:pt x="0" y="23"/>
                    <a:pt x="8" y="39"/>
                  </a:cubicBezTo>
                  <a:cubicBezTo>
                    <a:pt x="6" y="47"/>
                    <a:pt x="4" y="50"/>
                    <a:pt x="0" y="56"/>
                  </a:cubicBezTo>
                  <a:cubicBezTo>
                    <a:pt x="4" y="62"/>
                    <a:pt x="7" y="64"/>
                    <a:pt x="11" y="57"/>
                  </a:cubicBezTo>
                  <a:cubicBezTo>
                    <a:pt x="13" y="43"/>
                    <a:pt x="10" y="29"/>
                    <a:pt x="26" y="26"/>
                  </a:cubicBezTo>
                  <a:cubicBezTo>
                    <a:pt x="28" y="15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9" name="Freeform 79"/>
            <p:cNvSpPr>
              <a:spLocks/>
            </p:cNvSpPr>
            <p:nvPr/>
          </p:nvSpPr>
          <p:spPr bwMode="invGray">
            <a:xfrm>
              <a:off x="3876" y="3076"/>
              <a:ext cx="12" cy="27"/>
            </a:xfrm>
            <a:custGeom>
              <a:avLst/>
              <a:gdLst/>
              <a:ahLst/>
              <a:cxnLst>
                <a:cxn ang="0">
                  <a:pos x="14" y="3"/>
                </a:cxn>
                <a:cxn ang="0">
                  <a:pos x="0" y="7"/>
                </a:cxn>
                <a:cxn ang="0">
                  <a:pos x="8" y="22"/>
                </a:cxn>
                <a:cxn ang="0">
                  <a:pos x="14" y="3"/>
                </a:cxn>
              </a:cxnLst>
              <a:rect l="0" t="0" r="r" b="b"/>
              <a:pathLst>
                <a:path w="16" h="36">
                  <a:moveTo>
                    <a:pt x="14" y="3"/>
                  </a:moveTo>
                  <a:cubicBezTo>
                    <a:pt x="7" y="0"/>
                    <a:pt x="4" y="1"/>
                    <a:pt x="0" y="7"/>
                  </a:cubicBezTo>
                  <a:cubicBezTo>
                    <a:pt x="3" y="14"/>
                    <a:pt x="2" y="17"/>
                    <a:pt x="8" y="22"/>
                  </a:cubicBezTo>
                  <a:cubicBezTo>
                    <a:pt x="16" y="36"/>
                    <a:pt x="11" y="7"/>
                    <a:pt x="14" y="3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0" name="Freeform 80"/>
            <p:cNvSpPr>
              <a:spLocks/>
            </p:cNvSpPr>
            <p:nvPr/>
          </p:nvSpPr>
          <p:spPr bwMode="invGray">
            <a:xfrm>
              <a:off x="3866" y="3053"/>
              <a:ext cx="10" cy="15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" y="11"/>
                </a:cxn>
                <a:cxn ang="0">
                  <a:pos x="9" y="20"/>
                </a:cxn>
                <a:cxn ang="0">
                  <a:pos x="10" y="5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1" name="Freeform 81"/>
            <p:cNvSpPr>
              <a:spLocks/>
            </p:cNvSpPr>
            <p:nvPr/>
          </p:nvSpPr>
          <p:spPr bwMode="invGray">
            <a:xfrm>
              <a:off x="3862" y="3035"/>
              <a:ext cx="12" cy="14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0" y="10"/>
                </a:cxn>
                <a:cxn ang="0">
                  <a:pos x="12" y="19"/>
                </a:cxn>
                <a:cxn ang="0">
                  <a:pos x="10" y="5"/>
                </a:cxn>
              </a:cxnLst>
              <a:rect l="0" t="0" r="r" b="b"/>
              <a:pathLst>
                <a:path w="16" h="19">
                  <a:moveTo>
                    <a:pt x="10" y="5"/>
                  </a:moveTo>
                  <a:cubicBezTo>
                    <a:pt x="4" y="0"/>
                    <a:pt x="1" y="3"/>
                    <a:pt x="0" y="10"/>
                  </a:cubicBezTo>
                  <a:cubicBezTo>
                    <a:pt x="4" y="15"/>
                    <a:pt x="7" y="16"/>
                    <a:pt x="12" y="19"/>
                  </a:cubicBezTo>
                  <a:cubicBezTo>
                    <a:pt x="16" y="12"/>
                    <a:pt x="14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" name="Freeform 82"/>
            <p:cNvSpPr>
              <a:spLocks/>
            </p:cNvSpPr>
            <p:nvPr/>
          </p:nvSpPr>
          <p:spPr bwMode="invGray">
            <a:xfrm>
              <a:off x="3850" y="2995"/>
              <a:ext cx="11" cy="19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13"/>
                </a:cxn>
                <a:cxn ang="0">
                  <a:pos x="12" y="24"/>
                </a:cxn>
                <a:cxn ang="0">
                  <a:pos x="6" y="0"/>
                </a:cxn>
              </a:cxnLst>
              <a:rect l="0" t="0" r="r" b="b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3" name="Freeform 83"/>
            <p:cNvSpPr>
              <a:spLocks/>
            </p:cNvSpPr>
            <p:nvPr/>
          </p:nvSpPr>
          <p:spPr bwMode="invGray">
            <a:xfrm>
              <a:off x="3852" y="3020"/>
              <a:ext cx="16" cy="13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19" y="18"/>
                </a:cxn>
                <a:cxn ang="0">
                  <a:pos x="14" y="6"/>
                </a:cxn>
                <a:cxn ang="0">
                  <a:pos x="13" y="0"/>
                </a:cxn>
              </a:cxnLst>
              <a:rect l="0" t="0" r="r" b="b"/>
              <a:pathLst>
                <a:path w="22" h="18">
                  <a:moveTo>
                    <a:pt x="13" y="0"/>
                  </a:moveTo>
                  <a:cubicBezTo>
                    <a:pt x="0" y="8"/>
                    <a:pt x="9" y="12"/>
                    <a:pt x="19" y="18"/>
                  </a:cubicBezTo>
                  <a:cubicBezTo>
                    <a:pt x="20" y="11"/>
                    <a:pt x="22" y="8"/>
                    <a:pt x="14" y="6"/>
                  </a:cubicBezTo>
                  <a:cubicBezTo>
                    <a:pt x="9" y="3"/>
                    <a:pt x="9" y="5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" name="Freeform 84"/>
            <p:cNvSpPr>
              <a:spLocks/>
            </p:cNvSpPr>
            <p:nvPr/>
          </p:nvSpPr>
          <p:spPr bwMode="invGray">
            <a:xfrm>
              <a:off x="4688" y="3643"/>
              <a:ext cx="45" cy="60"/>
            </a:xfrm>
            <a:custGeom>
              <a:avLst/>
              <a:gdLst/>
              <a:ahLst/>
              <a:cxnLst>
                <a:cxn ang="0">
                  <a:pos x="10" y="7"/>
                </a:cxn>
                <a:cxn ang="0">
                  <a:pos x="3" y="18"/>
                </a:cxn>
                <a:cxn ang="0">
                  <a:pos x="15" y="39"/>
                </a:cxn>
                <a:cxn ang="0">
                  <a:pos x="27" y="54"/>
                </a:cxn>
                <a:cxn ang="0">
                  <a:pos x="40" y="63"/>
                </a:cxn>
                <a:cxn ang="0">
                  <a:pos x="51" y="81"/>
                </a:cxn>
                <a:cxn ang="0">
                  <a:pos x="52" y="57"/>
                </a:cxn>
                <a:cxn ang="0">
                  <a:pos x="43" y="37"/>
                </a:cxn>
                <a:cxn ang="0">
                  <a:pos x="25" y="18"/>
                </a:cxn>
                <a:cxn ang="0">
                  <a:pos x="10" y="7"/>
                </a:cxn>
              </a:cxnLst>
              <a:rect l="0" t="0" r="r" b="b"/>
              <a:pathLst>
                <a:path w="60" h="81">
                  <a:moveTo>
                    <a:pt x="10" y="7"/>
                  </a:moveTo>
                  <a:cubicBezTo>
                    <a:pt x="0" y="0"/>
                    <a:pt x="0" y="9"/>
                    <a:pt x="3" y="18"/>
                  </a:cubicBezTo>
                  <a:cubicBezTo>
                    <a:pt x="5" y="25"/>
                    <a:pt x="12" y="32"/>
                    <a:pt x="15" y="39"/>
                  </a:cubicBezTo>
                  <a:cubicBezTo>
                    <a:pt x="16" y="51"/>
                    <a:pt x="17" y="51"/>
                    <a:pt x="27" y="54"/>
                  </a:cubicBezTo>
                  <a:cubicBezTo>
                    <a:pt x="31" y="57"/>
                    <a:pt x="36" y="60"/>
                    <a:pt x="40" y="63"/>
                  </a:cubicBezTo>
                  <a:cubicBezTo>
                    <a:pt x="43" y="70"/>
                    <a:pt x="45" y="77"/>
                    <a:pt x="51" y="81"/>
                  </a:cubicBezTo>
                  <a:cubicBezTo>
                    <a:pt x="60" y="75"/>
                    <a:pt x="56" y="66"/>
                    <a:pt x="52" y="57"/>
                  </a:cubicBezTo>
                  <a:cubicBezTo>
                    <a:pt x="51" y="49"/>
                    <a:pt x="50" y="41"/>
                    <a:pt x="43" y="37"/>
                  </a:cubicBezTo>
                  <a:cubicBezTo>
                    <a:pt x="37" y="30"/>
                    <a:pt x="33" y="23"/>
                    <a:pt x="25" y="18"/>
                  </a:cubicBezTo>
                  <a:cubicBezTo>
                    <a:pt x="20" y="12"/>
                    <a:pt x="17" y="9"/>
                    <a:pt x="10" y="7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" name="Freeform 85"/>
            <p:cNvSpPr>
              <a:spLocks/>
            </p:cNvSpPr>
            <p:nvPr/>
          </p:nvSpPr>
          <p:spPr bwMode="invGray">
            <a:xfrm>
              <a:off x="4919" y="3594"/>
              <a:ext cx="53" cy="46"/>
            </a:xfrm>
            <a:custGeom>
              <a:avLst/>
              <a:gdLst/>
              <a:ahLst/>
              <a:cxnLst>
                <a:cxn ang="0">
                  <a:pos x="28" y="23"/>
                </a:cxn>
                <a:cxn ang="0">
                  <a:pos x="13" y="32"/>
                </a:cxn>
                <a:cxn ang="0">
                  <a:pos x="1" y="44"/>
                </a:cxn>
                <a:cxn ang="0">
                  <a:pos x="13" y="59"/>
                </a:cxn>
                <a:cxn ang="0">
                  <a:pos x="28" y="44"/>
                </a:cxn>
                <a:cxn ang="0">
                  <a:pos x="40" y="23"/>
                </a:cxn>
                <a:cxn ang="0">
                  <a:pos x="55" y="0"/>
                </a:cxn>
                <a:cxn ang="0">
                  <a:pos x="71" y="11"/>
                </a:cxn>
                <a:cxn ang="0">
                  <a:pos x="35" y="23"/>
                </a:cxn>
                <a:cxn ang="0">
                  <a:pos x="28" y="23"/>
                </a:cxn>
              </a:cxnLst>
              <a:rect l="0" t="0" r="r" b="b"/>
              <a:pathLst>
                <a:path w="71" h="61">
                  <a:moveTo>
                    <a:pt x="28" y="23"/>
                  </a:moveTo>
                  <a:cubicBezTo>
                    <a:pt x="25" y="33"/>
                    <a:pt x="25" y="33"/>
                    <a:pt x="13" y="32"/>
                  </a:cubicBezTo>
                  <a:cubicBezTo>
                    <a:pt x="2" y="33"/>
                    <a:pt x="3" y="34"/>
                    <a:pt x="1" y="44"/>
                  </a:cubicBezTo>
                  <a:cubicBezTo>
                    <a:pt x="2" y="60"/>
                    <a:pt x="0" y="61"/>
                    <a:pt x="13" y="59"/>
                  </a:cubicBezTo>
                  <a:cubicBezTo>
                    <a:pt x="19" y="54"/>
                    <a:pt x="21" y="48"/>
                    <a:pt x="28" y="44"/>
                  </a:cubicBezTo>
                  <a:cubicBezTo>
                    <a:pt x="30" y="33"/>
                    <a:pt x="28" y="25"/>
                    <a:pt x="40" y="23"/>
                  </a:cubicBezTo>
                  <a:cubicBezTo>
                    <a:pt x="42" y="12"/>
                    <a:pt x="44" y="4"/>
                    <a:pt x="55" y="0"/>
                  </a:cubicBezTo>
                  <a:cubicBezTo>
                    <a:pt x="65" y="2"/>
                    <a:pt x="69" y="1"/>
                    <a:pt x="71" y="11"/>
                  </a:cubicBezTo>
                  <a:cubicBezTo>
                    <a:pt x="63" y="22"/>
                    <a:pt x="48" y="21"/>
                    <a:pt x="35" y="23"/>
                  </a:cubicBezTo>
                  <a:cubicBezTo>
                    <a:pt x="30" y="27"/>
                    <a:pt x="32" y="27"/>
                    <a:pt x="28" y="23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" name="Freeform 86"/>
            <p:cNvSpPr>
              <a:spLocks/>
            </p:cNvSpPr>
            <p:nvPr/>
          </p:nvSpPr>
          <p:spPr bwMode="invGray">
            <a:xfrm>
              <a:off x="4759" y="3569"/>
              <a:ext cx="17" cy="23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0" y="14"/>
                </a:cxn>
                <a:cxn ang="0">
                  <a:pos x="12" y="30"/>
                </a:cxn>
                <a:cxn ang="0">
                  <a:pos x="9" y="0"/>
                </a:cxn>
              </a:cxnLst>
              <a:rect l="0" t="0" r="r" b="b"/>
              <a:pathLst>
                <a:path w="23" h="30">
                  <a:moveTo>
                    <a:pt x="9" y="0"/>
                  </a:moveTo>
                  <a:cubicBezTo>
                    <a:pt x="8" y="7"/>
                    <a:pt x="3" y="8"/>
                    <a:pt x="0" y="14"/>
                  </a:cubicBezTo>
                  <a:cubicBezTo>
                    <a:pt x="3" y="21"/>
                    <a:pt x="8" y="24"/>
                    <a:pt x="12" y="30"/>
                  </a:cubicBezTo>
                  <a:cubicBezTo>
                    <a:pt x="23" y="15"/>
                    <a:pt x="4" y="9"/>
                    <a:pt x="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" name="Freeform 87"/>
            <p:cNvSpPr>
              <a:spLocks/>
            </p:cNvSpPr>
            <p:nvPr/>
          </p:nvSpPr>
          <p:spPr bwMode="invGray">
            <a:xfrm>
              <a:off x="4751" y="3547"/>
              <a:ext cx="20" cy="17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0" y="14"/>
                </a:cxn>
                <a:cxn ang="0">
                  <a:pos x="21" y="20"/>
                </a:cxn>
                <a:cxn ang="0">
                  <a:pos x="19" y="0"/>
                </a:cxn>
              </a:cxnLst>
              <a:rect l="0" t="0" r="r" b="b"/>
              <a:pathLst>
                <a:path w="26" h="23">
                  <a:moveTo>
                    <a:pt x="19" y="0"/>
                  </a:moveTo>
                  <a:cubicBezTo>
                    <a:pt x="17" y="12"/>
                    <a:pt x="10" y="11"/>
                    <a:pt x="0" y="14"/>
                  </a:cubicBezTo>
                  <a:cubicBezTo>
                    <a:pt x="5" y="23"/>
                    <a:pt x="11" y="22"/>
                    <a:pt x="21" y="20"/>
                  </a:cubicBezTo>
                  <a:cubicBezTo>
                    <a:pt x="26" y="12"/>
                    <a:pt x="23" y="7"/>
                    <a:pt x="1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" name="Freeform 88"/>
            <p:cNvSpPr>
              <a:spLocks/>
            </p:cNvSpPr>
            <p:nvPr/>
          </p:nvSpPr>
          <p:spPr bwMode="invGray">
            <a:xfrm>
              <a:off x="4598" y="3353"/>
              <a:ext cx="24" cy="33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10" y="11"/>
                </a:cxn>
                <a:cxn ang="0">
                  <a:pos x="12" y="32"/>
                </a:cxn>
                <a:cxn ang="0">
                  <a:pos x="24" y="36"/>
                </a:cxn>
                <a:cxn ang="0">
                  <a:pos x="28" y="0"/>
                </a:cxn>
              </a:cxnLst>
              <a:rect l="0" t="0" r="r" b="b"/>
              <a:pathLst>
                <a:path w="32" h="44">
                  <a:moveTo>
                    <a:pt x="28" y="0"/>
                  </a:moveTo>
                  <a:cubicBezTo>
                    <a:pt x="32" y="10"/>
                    <a:pt x="18" y="9"/>
                    <a:pt x="10" y="11"/>
                  </a:cubicBezTo>
                  <a:cubicBezTo>
                    <a:pt x="0" y="18"/>
                    <a:pt x="7" y="24"/>
                    <a:pt x="12" y="32"/>
                  </a:cubicBezTo>
                  <a:cubicBezTo>
                    <a:pt x="14" y="44"/>
                    <a:pt x="15" y="41"/>
                    <a:pt x="24" y="36"/>
                  </a:cubicBezTo>
                  <a:cubicBezTo>
                    <a:pt x="32" y="25"/>
                    <a:pt x="29" y="14"/>
                    <a:pt x="2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9" name="Freeform 89"/>
            <p:cNvSpPr>
              <a:spLocks/>
            </p:cNvSpPr>
            <p:nvPr/>
          </p:nvSpPr>
          <p:spPr bwMode="invGray">
            <a:xfrm>
              <a:off x="4632" y="3396"/>
              <a:ext cx="26" cy="33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10" y="9"/>
                </a:cxn>
                <a:cxn ang="0">
                  <a:pos x="14" y="32"/>
                </a:cxn>
                <a:cxn ang="0">
                  <a:pos x="26" y="36"/>
                </a:cxn>
                <a:cxn ang="0">
                  <a:pos x="30" y="0"/>
                </a:cxn>
              </a:cxnLst>
              <a:rect l="0" t="0" r="r" b="b"/>
              <a:pathLst>
                <a:path w="34" h="44">
                  <a:moveTo>
                    <a:pt x="30" y="0"/>
                  </a:moveTo>
                  <a:cubicBezTo>
                    <a:pt x="34" y="10"/>
                    <a:pt x="18" y="7"/>
                    <a:pt x="10" y="9"/>
                  </a:cubicBezTo>
                  <a:cubicBezTo>
                    <a:pt x="0" y="16"/>
                    <a:pt x="9" y="24"/>
                    <a:pt x="14" y="32"/>
                  </a:cubicBezTo>
                  <a:cubicBezTo>
                    <a:pt x="16" y="44"/>
                    <a:pt x="17" y="41"/>
                    <a:pt x="26" y="36"/>
                  </a:cubicBezTo>
                  <a:cubicBezTo>
                    <a:pt x="34" y="25"/>
                    <a:pt x="31" y="14"/>
                    <a:pt x="30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" name="Freeform 90"/>
            <p:cNvSpPr>
              <a:spLocks/>
            </p:cNvSpPr>
            <p:nvPr/>
          </p:nvSpPr>
          <p:spPr bwMode="invGray">
            <a:xfrm>
              <a:off x="4659" y="3459"/>
              <a:ext cx="28" cy="28"/>
            </a:xfrm>
            <a:custGeom>
              <a:avLst/>
              <a:gdLst/>
              <a:ahLst/>
              <a:cxnLst>
                <a:cxn ang="0">
                  <a:pos x="34" y="2"/>
                </a:cxn>
                <a:cxn ang="0">
                  <a:pos x="10" y="2"/>
                </a:cxn>
                <a:cxn ang="0">
                  <a:pos x="14" y="25"/>
                </a:cxn>
                <a:cxn ang="0">
                  <a:pos x="26" y="29"/>
                </a:cxn>
                <a:cxn ang="0">
                  <a:pos x="34" y="2"/>
                </a:cxn>
              </a:cxnLst>
              <a:rect l="0" t="0" r="r" b="b"/>
              <a:pathLst>
                <a:path w="38" h="37">
                  <a:moveTo>
                    <a:pt x="34" y="2"/>
                  </a:moveTo>
                  <a:cubicBezTo>
                    <a:pt x="38" y="12"/>
                    <a:pt x="18" y="0"/>
                    <a:pt x="10" y="2"/>
                  </a:cubicBezTo>
                  <a:cubicBezTo>
                    <a:pt x="0" y="9"/>
                    <a:pt x="9" y="17"/>
                    <a:pt x="14" y="25"/>
                  </a:cubicBezTo>
                  <a:cubicBezTo>
                    <a:pt x="16" y="37"/>
                    <a:pt x="17" y="34"/>
                    <a:pt x="26" y="29"/>
                  </a:cubicBezTo>
                  <a:cubicBezTo>
                    <a:pt x="34" y="18"/>
                    <a:pt x="35" y="16"/>
                    <a:pt x="34" y="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1" name="Freeform 91"/>
            <p:cNvSpPr>
              <a:spLocks/>
            </p:cNvSpPr>
            <p:nvPr/>
          </p:nvSpPr>
          <p:spPr bwMode="invGray">
            <a:xfrm>
              <a:off x="4693" y="3449"/>
              <a:ext cx="28" cy="26"/>
            </a:xfrm>
            <a:custGeom>
              <a:avLst/>
              <a:gdLst/>
              <a:ahLst/>
              <a:cxnLst>
                <a:cxn ang="0">
                  <a:pos x="34" y="2"/>
                </a:cxn>
                <a:cxn ang="0">
                  <a:pos x="10" y="2"/>
                </a:cxn>
                <a:cxn ang="0">
                  <a:pos x="16" y="22"/>
                </a:cxn>
                <a:cxn ang="0">
                  <a:pos x="27" y="22"/>
                </a:cxn>
                <a:cxn ang="0">
                  <a:pos x="34" y="2"/>
                </a:cxn>
              </a:cxnLst>
              <a:rect l="0" t="0" r="r" b="b"/>
              <a:pathLst>
                <a:path w="38" h="34">
                  <a:moveTo>
                    <a:pt x="34" y="2"/>
                  </a:moveTo>
                  <a:cubicBezTo>
                    <a:pt x="38" y="12"/>
                    <a:pt x="18" y="0"/>
                    <a:pt x="10" y="2"/>
                  </a:cubicBezTo>
                  <a:cubicBezTo>
                    <a:pt x="0" y="9"/>
                    <a:pt x="11" y="14"/>
                    <a:pt x="16" y="22"/>
                  </a:cubicBezTo>
                  <a:cubicBezTo>
                    <a:pt x="18" y="34"/>
                    <a:pt x="18" y="27"/>
                    <a:pt x="27" y="22"/>
                  </a:cubicBezTo>
                  <a:cubicBezTo>
                    <a:pt x="35" y="11"/>
                    <a:pt x="35" y="16"/>
                    <a:pt x="34" y="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2" name="Freeform 92"/>
            <p:cNvSpPr>
              <a:spLocks/>
            </p:cNvSpPr>
            <p:nvPr/>
          </p:nvSpPr>
          <p:spPr bwMode="invGray">
            <a:xfrm>
              <a:off x="4683" y="3413"/>
              <a:ext cx="26" cy="20"/>
            </a:xfrm>
            <a:custGeom>
              <a:avLst/>
              <a:gdLst/>
              <a:ahLst/>
              <a:cxnLst>
                <a:cxn ang="0">
                  <a:pos x="31" y="1"/>
                </a:cxn>
                <a:cxn ang="0">
                  <a:pos x="10" y="2"/>
                </a:cxn>
                <a:cxn ang="0">
                  <a:pos x="13" y="15"/>
                </a:cxn>
                <a:cxn ang="0">
                  <a:pos x="25" y="19"/>
                </a:cxn>
                <a:cxn ang="0">
                  <a:pos x="31" y="1"/>
                </a:cxn>
              </a:cxnLst>
              <a:rect l="0" t="0" r="r" b="b"/>
              <a:pathLst>
                <a:path w="35" h="27">
                  <a:moveTo>
                    <a:pt x="31" y="1"/>
                  </a:moveTo>
                  <a:cubicBezTo>
                    <a:pt x="35" y="11"/>
                    <a:pt x="18" y="0"/>
                    <a:pt x="10" y="2"/>
                  </a:cubicBezTo>
                  <a:cubicBezTo>
                    <a:pt x="0" y="9"/>
                    <a:pt x="8" y="7"/>
                    <a:pt x="13" y="15"/>
                  </a:cubicBezTo>
                  <a:cubicBezTo>
                    <a:pt x="15" y="27"/>
                    <a:pt x="16" y="24"/>
                    <a:pt x="25" y="19"/>
                  </a:cubicBezTo>
                  <a:cubicBezTo>
                    <a:pt x="33" y="8"/>
                    <a:pt x="32" y="15"/>
                    <a:pt x="31" y="1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" name="Freeform 93"/>
            <p:cNvSpPr>
              <a:spLocks/>
            </p:cNvSpPr>
            <p:nvPr/>
          </p:nvSpPr>
          <p:spPr bwMode="invGray">
            <a:xfrm>
              <a:off x="4657" y="3388"/>
              <a:ext cx="26" cy="35"/>
            </a:xfrm>
            <a:custGeom>
              <a:avLst/>
              <a:gdLst/>
              <a:ahLst/>
              <a:cxnLst>
                <a:cxn ang="0">
                  <a:pos x="28" y="16"/>
                </a:cxn>
                <a:cxn ang="0">
                  <a:pos x="19" y="2"/>
                </a:cxn>
                <a:cxn ang="0">
                  <a:pos x="10" y="25"/>
                </a:cxn>
                <a:cxn ang="0">
                  <a:pos x="19" y="35"/>
                </a:cxn>
                <a:cxn ang="0">
                  <a:pos x="27" y="29"/>
                </a:cxn>
                <a:cxn ang="0">
                  <a:pos x="28" y="16"/>
                </a:cxn>
              </a:cxnLst>
              <a:rect l="0" t="0" r="r" b="b"/>
              <a:pathLst>
                <a:path w="35" h="47">
                  <a:moveTo>
                    <a:pt x="28" y="16"/>
                  </a:moveTo>
                  <a:cubicBezTo>
                    <a:pt x="27" y="13"/>
                    <a:pt x="22" y="0"/>
                    <a:pt x="19" y="2"/>
                  </a:cubicBezTo>
                  <a:cubicBezTo>
                    <a:pt x="16" y="4"/>
                    <a:pt x="10" y="20"/>
                    <a:pt x="10" y="25"/>
                  </a:cubicBezTo>
                  <a:cubicBezTo>
                    <a:pt x="0" y="32"/>
                    <a:pt x="14" y="27"/>
                    <a:pt x="19" y="35"/>
                  </a:cubicBezTo>
                  <a:cubicBezTo>
                    <a:pt x="21" y="47"/>
                    <a:pt x="18" y="34"/>
                    <a:pt x="27" y="29"/>
                  </a:cubicBezTo>
                  <a:cubicBezTo>
                    <a:pt x="35" y="18"/>
                    <a:pt x="29" y="30"/>
                    <a:pt x="28" y="16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" name="Freeform 94"/>
            <p:cNvSpPr>
              <a:spLocks/>
            </p:cNvSpPr>
            <p:nvPr/>
          </p:nvSpPr>
          <p:spPr bwMode="invGray">
            <a:xfrm>
              <a:off x="4625" y="3372"/>
              <a:ext cx="24" cy="26"/>
            </a:xfrm>
            <a:custGeom>
              <a:avLst/>
              <a:gdLst/>
              <a:ahLst/>
              <a:cxnLst>
                <a:cxn ang="0">
                  <a:pos x="22" y="10"/>
                </a:cxn>
                <a:cxn ang="0">
                  <a:pos x="10" y="2"/>
                </a:cxn>
                <a:cxn ang="0">
                  <a:pos x="12" y="23"/>
                </a:cxn>
                <a:cxn ang="0">
                  <a:pos x="24" y="27"/>
                </a:cxn>
                <a:cxn ang="0">
                  <a:pos x="22" y="10"/>
                </a:cxn>
              </a:cxnLst>
              <a:rect l="0" t="0" r="r" b="b"/>
              <a:pathLst>
                <a:path w="32" h="35">
                  <a:moveTo>
                    <a:pt x="22" y="10"/>
                  </a:moveTo>
                  <a:cubicBezTo>
                    <a:pt x="26" y="20"/>
                    <a:pt x="18" y="0"/>
                    <a:pt x="10" y="2"/>
                  </a:cubicBezTo>
                  <a:cubicBezTo>
                    <a:pt x="0" y="9"/>
                    <a:pt x="7" y="15"/>
                    <a:pt x="12" y="23"/>
                  </a:cubicBezTo>
                  <a:cubicBezTo>
                    <a:pt x="14" y="35"/>
                    <a:pt x="15" y="32"/>
                    <a:pt x="24" y="27"/>
                  </a:cubicBezTo>
                  <a:cubicBezTo>
                    <a:pt x="32" y="16"/>
                    <a:pt x="23" y="24"/>
                    <a:pt x="22" y="1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" name="Freeform 95"/>
            <p:cNvSpPr>
              <a:spLocks/>
            </p:cNvSpPr>
            <p:nvPr/>
          </p:nvSpPr>
          <p:spPr bwMode="invGray">
            <a:xfrm>
              <a:off x="4665" y="3425"/>
              <a:ext cx="24" cy="26"/>
            </a:xfrm>
            <a:custGeom>
              <a:avLst/>
              <a:gdLst/>
              <a:ahLst/>
              <a:cxnLst>
                <a:cxn ang="0">
                  <a:pos x="22" y="10"/>
                </a:cxn>
                <a:cxn ang="0">
                  <a:pos x="10" y="2"/>
                </a:cxn>
                <a:cxn ang="0">
                  <a:pos x="12" y="23"/>
                </a:cxn>
                <a:cxn ang="0">
                  <a:pos x="24" y="27"/>
                </a:cxn>
                <a:cxn ang="0">
                  <a:pos x="22" y="10"/>
                </a:cxn>
              </a:cxnLst>
              <a:rect l="0" t="0" r="r" b="b"/>
              <a:pathLst>
                <a:path w="32" h="35">
                  <a:moveTo>
                    <a:pt x="22" y="10"/>
                  </a:moveTo>
                  <a:cubicBezTo>
                    <a:pt x="26" y="20"/>
                    <a:pt x="18" y="0"/>
                    <a:pt x="10" y="2"/>
                  </a:cubicBezTo>
                  <a:cubicBezTo>
                    <a:pt x="0" y="9"/>
                    <a:pt x="7" y="15"/>
                    <a:pt x="12" y="23"/>
                  </a:cubicBezTo>
                  <a:cubicBezTo>
                    <a:pt x="14" y="35"/>
                    <a:pt x="15" y="32"/>
                    <a:pt x="24" y="27"/>
                  </a:cubicBezTo>
                  <a:cubicBezTo>
                    <a:pt x="32" y="16"/>
                    <a:pt x="23" y="24"/>
                    <a:pt x="22" y="1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" name="Freeform 96"/>
            <p:cNvSpPr>
              <a:spLocks/>
            </p:cNvSpPr>
            <p:nvPr/>
          </p:nvSpPr>
          <p:spPr bwMode="invGray">
            <a:xfrm>
              <a:off x="3055" y="2051"/>
              <a:ext cx="141" cy="108"/>
            </a:xfrm>
            <a:custGeom>
              <a:avLst/>
              <a:gdLst/>
              <a:ahLst/>
              <a:cxnLst>
                <a:cxn ang="0">
                  <a:pos x="171" y="4"/>
                </a:cxn>
                <a:cxn ang="0">
                  <a:pos x="185" y="4"/>
                </a:cxn>
                <a:cxn ang="0">
                  <a:pos x="189" y="16"/>
                </a:cxn>
                <a:cxn ang="0">
                  <a:pos x="187" y="24"/>
                </a:cxn>
                <a:cxn ang="0">
                  <a:pos x="131" y="44"/>
                </a:cxn>
                <a:cxn ang="0">
                  <a:pos x="109" y="58"/>
                </a:cxn>
                <a:cxn ang="0">
                  <a:pos x="97" y="62"/>
                </a:cxn>
                <a:cxn ang="0">
                  <a:pos x="71" y="82"/>
                </a:cxn>
                <a:cxn ang="0">
                  <a:pos x="75" y="92"/>
                </a:cxn>
                <a:cxn ang="0">
                  <a:pos x="83" y="116"/>
                </a:cxn>
                <a:cxn ang="0">
                  <a:pos x="107" y="126"/>
                </a:cxn>
                <a:cxn ang="0">
                  <a:pos x="93" y="140"/>
                </a:cxn>
                <a:cxn ang="0">
                  <a:pos x="83" y="130"/>
                </a:cxn>
                <a:cxn ang="0">
                  <a:pos x="71" y="134"/>
                </a:cxn>
                <a:cxn ang="0">
                  <a:pos x="21" y="122"/>
                </a:cxn>
                <a:cxn ang="0">
                  <a:pos x="19" y="106"/>
                </a:cxn>
                <a:cxn ang="0">
                  <a:pos x="47" y="90"/>
                </a:cxn>
                <a:cxn ang="0">
                  <a:pos x="51" y="76"/>
                </a:cxn>
                <a:cxn ang="0">
                  <a:pos x="47" y="64"/>
                </a:cxn>
                <a:cxn ang="0">
                  <a:pos x="73" y="46"/>
                </a:cxn>
                <a:cxn ang="0">
                  <a:pos x="97" y="36"/>
                </a:cxn>
                <a:cxn ang="0">
                  <a:pos x="113" y="24"/>
                </a:cxn>
                <a:cxn ang="0">
                  <a:pos x="171" y="4"/>
                </a:cxn>
              </a:cxnLst>
              <a:rect l="0" t="0" r="r" b="b"/>
              <a:pathLst>
                <a:path w="189" h="144">
                  <a:moveTo>
                    <a:pt x="171" y="4"/>
                  </a:moveTo>
                  <a:cubicBezTo>
                    <a:pt x="174" y="3"/>
                    <a:pt x="182" y="0"/>
                    <a:pt x="185" y="4"/>
                  </a:cubicBezTo>
                  <a:cubicBezTo>
                    <a:pt x="187" y="7"/>
                    <a:pt x="189" y="16"/>
                    <a:pt x="189" y="16"/>
                  </a:cubicBezTo>
                  <a:cubicBezTo>
                    <a:pt x="188" y="19"/>
                    <a:pt x="189" y="22"/>
                    <a:pt x="187" y="24"/>
                  </a:cubicBezTo>
                  <a:cubicBezTo>
                    <a:pt x="175" y="34"/>
                    <a:pt x="146" y="34"/>
                    <a:pt x="131" y="44"/>
                  </a:cubicBezTo>
                  <a:cubicBezTo>
                    <a:pt x="125" y="53"/>
                    <a:pt x="120" y="54"/>
                    <a:pt x="109" y="58"/>
                  </a:cubicBezTo>
                  <a:cubicBezTo>
                    <a:pt x="105" y="59"/>
                    <a:pt x="97" y="62"/>
                    <a:pt x="97" y="62"/>
                  </a:cubicBezTo>
                  <a:cubicBezTo>
                    <a:pt x="88" y="76"/>
                    <a:pt x="83" y="74"/>
                    <a:pt x="71" y="82"/>
                  </a:cubicBezTo>
                  <a:cubicBezTo>
                    <a:pt x="66" y="98"/>
                    <a:pt x="70" y="78"/>
                    <a:pt x="75" y="92"/>
                  </a:cubicBezTo>
                  <a:cubicBezTo>
                    <a:pt x="81" y="108"/>
                    <a:pt x="71" y="108"/>
                    <a:pt x="83" y="116"/>
                  </a:cubicBezTo>
                  <a:cubicBezTo>
                    <a:pt x="90" y="121"/>
                    <a:pt x="107" y="126"/>
                    <a:pt x="107" y="126"/>
                  </a:cubicBezTo>
                  <a:cubicBezTo>
                    <a:pt x="105" y="139"/>
                    <a:pt x="106" y="144"/>
                    <a:pt x="93" y="140"/>
                  </a:cubicBezTo>
                  <a:cubicBezTo>
                    <a:pt x="91" y="137"/>
                    <a:pt x="87" y="130"/>
                    <a:pt x="83" y="130"/>
                  </a:cubicBezTo>
                  <a:cubicBezTo>
                    <a:pt x="79" y="130"/>
                    <a:pt x="71" y="134"/>
                    <a:pt x="71" y="134"/>
                  </a:cubicBezTo>
                  <a:cubicBezTo>
                    <a:pt x="52" y="129"/>
                    <a:pt x="42" y="124"/>
                    <a:pt x="21" y="122"/>
                  </a:cubicBezTo>
                  <a:cubicBezTo>
                    <a:pt x="14" y="115"/>
                    <a:pt x="0" y="102"/>
                    <a:pt x="19" y="106"/>
                  </a:cubicBezTo>
                  <a:cubicBezTo>
                    <a:pt x="29" y="91"/>
                    <a:pt x="26" y="93"/>
                    <a:pt x="47" y="90"/>
                  </a:cubicBezTo>
                  <a:cubicBezTo>
                    <a:pt x="55" y="84"/>
                    <a:pt x="54" y="88"/>
                    <a:pt x="51" y="76"/>
                  </a:cubicBezTo>
                  <a:cubicBezTo>
                    <a:pt x="50" y="72"/>
                    <a:pt x="47" y="64"/>
                    <a:pt x="47" y="64"/>
                  </a:cubicBezTo>
                  <a:cubicBezTo>
                    <a:pt x="50" y="41"/>
                    <a:pt x="50" y="43"/>
                    <a:pt x="73" y="46"/>
                  </a:cubicBezTo>
                  <a:cubicBezTo>
                    <a:pt x="82" y="45"/>
                    <a:pt x="97" y="36"/>
                    <a:pt x="97" y="36"/>
                  </a:cubicBezTo>
                  <a:cubicBezTo>
                    <a:pt x="102" y="29"/>
                    <a:pt x="105" y="27"/>
                    <a:pt x="113" y="24"/>
                  </a:cubicBezTo>
                  <a:cubicBezTo>
                    <a:pt x="134" y="27"/>
                    <a:pt x="161" y="25"/>
                    <a:pt x="171" y="4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" name="Freeform 97"/>
            <p:cNvSpPr>
              <a:spLocks/>
            </p:cNvSpPr>
            <p:nvPr/>
          </p:nvSpPr>
          <p:spPr bwMode="invGray">
            <a:xfrm>
              <a:off x="3139" y="2155"/>
              <a:ext cx="40" cy="12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12" y="2"/>
                </a:cxn>
                <a:cxn ang="0">
                  <a:pos x="32" y="16"/>
                </a:cxn>
                <a:cxn ang="0">
                  <a:pos x="44" y="14"/>
                </a:cxn>
                <a:cxn ang="0">
                  <a:pos x="24" y="0"/>
                </a:cxn>
              </a:cxnLst>
              <a:rect l="0" t="0" r="r" b="b"/>
              <a:pathLst>
                <a:path w="53" h="17">
                  <a:moveTo>
                    <a:pt x="24" y="0"/>
                  </a:moveTo>
                  <a:cubicBezTo>
                    <a:pt x="20" y="1"/>
                    <a:pt x="16" y="0"/>
                    <a:pt x="12" y="2"/>
                  </a:cubicBezTo>
                  <a:cubicBezTo>
                    <a:pt x="0" y="9"/>
                    <a:pt x="30" y="15"/>
                    <a:pt x="32" y="16"/>
                  </a:cubicBezTo>
                  <a:cubicBezTo>
                    <a:pt x="36" y="15"/>
                    <a:pt x="41" y="17"/>
                    <a:pt x="44" y="14"/>
                  </a:cubicBezTo>
                  <a:cubicBezTo>
                    <a:pt x="53" y="3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" name="Freeform 98"/>
            <p:cNvSpPr>
              <a:spLocks/>
            </p:cNvSpPr>
            <p:nvPr/>
          </p:nvSpPr>
          <p:spPr bwMode="invGray">
            <a:xfrm>
              <a:off x="3344" y="1999"/>
              <a:ext cx="42" cy="28"/>
            </a:xfrm>
            <a:custGeom>
              <a:avLst/>
              <a:gdLst/>
              <a:ahLst/>
              <a:cxnLst>
                <a:cxn ang="0">
                  <a:pos x="57" y="4"/>
                </a:cxn>
                <a:cxn ang="0">
                  <a:pos x="25" y="24"/>
                </a:cxn>
                <a:cxn ang="0">
                  <a:pos x="11" y="34"/>
                </a:cxn>
                <a:cxn ang="0">
                  <a:pos x="9" y="4"/>
                </a:cxn>
                <a:cxn ang="0">
                  <a:pos x="21" y="0"/>
                </a:cxn>
                <a:cxn ang="0">
                  <a:pos x="57" y="4"/>
                </a:cxn>
              </a:cxnLst>
              <a:rect l="0" t="0" r="r" b="b"/>
              <a:pathLst>
                <a:path w="57" h="37">
                  <a:moveTo>
                    <a:pt x="57" y="4"/>
                  </a:moveTo>
                  <a:cubicBezTo>
                    <a:pt x="53" y="16"/>
                    <a:pt x="35" y="17"/>
                    <a:pt x="25" y="24"/>
                  </a:cubicBezTo>
                  <a:cubicBezTo>
                    <a:pt x="22" y="34"/>
                    <a:pt x="22" y="37"/>
                    <a:pt x="11" y="34"/>
                  </a:cubicBezTo>
                  <a:cubicBezTo>
                    <a:pt x="6" y="27"/>
                    <a:pt x="0" y="10"/>
                    <a:pt x="9" y="4"/>
                  </a:cubicBezTo>
                  <a:cubicBezTo>
                    <a:pt x="12" y="2"/>
                    <a:pt x="21" y="0"/>
                    <a:pt x="21" y="0"/>
                  </a:cubicBezTo>
                  <a:cubicBezTo>
                    <a:pt x="33" y="2"/>
                    <a:pt x="45" y="4"/>
                    <a:pt x="57" y="4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" name="Freeform 99"/>
            <p:cNvSpPr>
              <a:spLocks/>
            </p:cNvSpPr>
            <p:nvPr/>
          </p:nvSpPr>
          <p:spPr bwMode="invGray">
            <a:xfrm>
              <a:off x="3374" y="2012"/>
              <a:ext cx="50" cy="20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11" y="6"/>
                </a:cxn>
                <a:cxn ang="0">
                  <a:pos x="57" y="26"/>
                </a:cxn>
                <a:cxn ang="0">
                  <a:pos x="63" y="24"/>
                </a:cxn>
                <a:cxn ang="0">
                  <a:pos x="29" y="0"/>
                </a:cxn>
              </a:cxnLst>
              <a:rect l="0" t="0" r="r" b="b"/>
              <a:pathLst>
                <a:path w="68" h="26">
                  <a:moveTo>
                    <a:pt x="29" y="0"/>
                  </a:moveTo>
                  <a:cubicBezTo>
                    <a:pt x="23" y="2"/>
                    <a:pt x="11" y="6"/>
                    <a:pt x="11" y="6"/>
                  </a:cubicBezTo>
                  <a:cubicBezTo>
                    <a:pt x="0" y="23"/>
                    <a:pt x="47" y="24"/>
                    <a:pt x="57" y="26"/>
                  </a:cubicBezTo>
                  <a:cubicBezTo>
                    <a:pt x="59" y="25"/>
                    <a:pt x="62" y="26"/>
                    <a:pt x="63" y="24"/>
                  </a:cubicBezTo>
                  <a:cubicBezTo>
                    <a:pt x="68" y="3"/>
                    <a:pt x="42" y="3"/>
                    <a:pt x="2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" name="Freeform 100"/>
            <p:cNvSpPr>
              <a:spLocks/>
            </p:cNvSpPr>
            <p:nvPr/>
          </p:nvSpPr>
          <p:spPr bwMode="invGray">
            <a:xfrm>
              <a:off x="3428" y="2015"/>
              <a:ext cx="50" cy="32"/>
            </a:xfrm>
            <a:custGeom>
              <a:avLst/>
              <a:gdLst/>
              <a:ahLst/>
              <a:cxnLst>
                <a:cxn ang="0">
                  <a:pos x="50" y="9"/>
                </a:cxn>
                <a:cxn ang="0">
                  <a:pos x="26" y="9"/>
                </a:cxn>
                <a:cxn ang="0">
                  <a:pos x="10" y="9"/>
                </a:cxn>
                <a:cxn ang="0">
                  <a:pos x="8" y="35"/>
                </a:cxn>
                <a:cxn ang="0">
                  <a:pos x="32" y="43"/>
                </a:cxn>
                <a:cxn ang="0">
                  <a:pos x="62" y="27"/>
                </a:cxn>
                <a:cxn ang="0">
                  <a:pos x="50" y="9"/>
                </a:cxn>
              </a:cxnLst>
              <a:rect l="0" t="0" r="r" b="b"/>
              <a:pathLst>
                <a:path w="66" h="43">
                  <a:moveTo>
                    <a:pt x="50" y="9"/>
                  </a:moveTo>
                  <a:cubicBezTo>
                    <a:pt x="40" y="16"/>
                    <a:pt x="36" y="16"/>
                    <a:pt x="26" y="9"/>
                  </a:cubicBezTo>
                  <a:cubicBezTo>
                    <a:pt x="20" y="0"/>
                    <a:pt x="18" y="4"/>
                    <a:pt x="10" y="9"/>
                  </a:cubicBezTo>
                  <a:cubicBezTo>
                    <a:pt x="4" y="17"/>
                    <a:pt x="0" y="21"/>
                    <a:pt x="8" y="35"/>
                  </a:cubicBezTo>
                  <a:cubicBezTo>
                    <a:pt x="12" y="42"/>
                    <a:pt x="32" y="43"/>
                    <a:pt x="32" y="43"/>
                  </a:cubicBezTo>
                  <a:cubicBezTo>
                    <a:pt x="41" y="40"/>
                    <a:pt x="54" y="33"/>
                    <a:pt x="62" y="27"/>
                  </a:cubicBezTo>
                  <a:cubicBezTo>
                    <a:pt x="66" y="15"/>
                    <a:pt x="61" y="15"/>
                    <a:pt x="50" y="9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1" name="Freeform 101"/>
            <p:cNvSpPr>
              <a:spLocks/>
            </p:cNvSpPr>
            <p:nvPr/>
          </p:nvSpPr>
          <p:spPr bwMode="invGray">
            <a:xfrm>
              <a:off x="3777" y="2042"/>
              <a:ext cx="88" cy="31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8" y="16"/>
                </a:cxn>
                <a:cxn ang="0">
                  <a:pos x="50" y="30"/>
                </a:cxn>
                <a:cxn ang="0">
                  <a:pos x="76" y="36"/>
                </a:cxn>
                <a:cxn ang="0">
                  <a:pos x="112" y="22"/>
                </a:cxn>
                <a:cxn ang="0">
                  <a:pos x="78" y="4"/>
                </a:cxn>
                <a:cxn ang="0">
                  <a:pos x="14" y="0"/>
                </a:cxn>
              </a:cxnLst>
              <a:rect l="0" t="0" r="r" b="b"/>
              <a:pathLst>
                <a:path w="117" h="41">
                  <a:moveTo>
                    <a:pt x="14" y="0"/>
                  </a:moveTo>
                  <a:cubicBezTo>
                    <a:pt x="8" y="4"/>
                    <a:pt x="0" y="9"/>
                    <a:pt x="8" y="16"/>
                  </a:cubicBezTo>
                  <a:cubicBezTo>
                    <a:pt x="21" y="27"/>
                    <a:pt x="34" y="28"/>
                    <a:pt x="50" y="30"/>
                  </a:cubicBezTo>
                  <a:cubicBezTo>
                    <a:pt x="66" y="41"/>
                    <a:pt x="57" y="39"/>
                    <a:pt x="76" y="36"/>
                  </a:cubicBezTo>
                  <a:cubicBezTo>
                    <a:pt x="88" y="32"/>
                    <a:pt x="101" y="29"/>
                    <a:pt x="112" y="22"/>
                  </a:cubicBezTo>
                  <a:cubicBezTo>
                    <a:pt x="117" y="6"/>
                    <a:pt x="87" y="5"/>
                    <a:pt x="78" y="4"/>
                  </a:cubicBezTo>
                  <a:cubicBezTo>
                    <a:pt x="17" y="6"/>
                    <a:pt x="34" y="20"/>
                    <a:pt x="1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2" name="Freeform 102"/>
            <p:cNvSpPr>
              <a:spLocks/>
            </p:cNvSpPr>
            <p:nvPr/>
          </p:nvSpPr>
          <p:spPr bwMode="invGray">
            <a:xfrm>
              <a:off x="3867" y="2041"/>
              <a:ext cx="46" cy="24"/>
            </a:xfrm>
            <a:custGeom>
              <a:avLst/>
              <a:gdLst/>
              <a:ahLst/>
              <a:cxnLst>
                <a:cxn ang="0">
                  <a:pos x="32" y="4"/>
                </a:cxn>
                <a:cxn ang="0">
                  <a:pos x="62" y="10"/>
                </a:cxn>
                <a:cxn ang="0">
                  <a:pos x="30" y="32"/>
                </a:cxn>
                <a:cxn ang="0">
                  <a:pos x="6" y="22"/>
                </a:cxn>
                <a:cxn ang="0">
                  <a:pos x="32" y="4"/>
                </a:cxn>
              </a:cxnLst>
              <a:rect l="0" t="0" r="r" b="b"/>
              <a:pathLst>
                <a:path w="62" h="32">
                  <a:moveTo>
                    <a:pt x="32" y="4"/>
                  </a:moveTo>
                  <a:cubicBezTo>
                    <a:pt x="44" y="0"/>
                    <a:pt x="53" y="1"/>
                    <a:pt x="62" y="10"/>
                  </a:cubicBezTo>
                  <a:cubicBezTo>
                    <a:pt x="59" y="23"/>
                    <a:pt x="42" y="28"/>
                    <a:pt x="30" y="32"/>
                  </a:cubicBezTo>
                  <a:cubicBezTo>
                    <a:pt x="15" y="22"/>
                    <a:pt x="23" y="25"/>
                    <a:pt x="6" y="22"/>
                  </a:cubicBezTo>
                  <a:cubicBezTo>
                    <a:pt x="0" y="4"/>
                    <a:pt x="14" y="8"/>
                    <a:pt x="32" y="4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3" name="Freeform 103"/>
            <p:cNvSpPr>
              <a:spLocks/>
            </p:cNvSpPr>
            <p:nvPr/>
          </p:nvSpPr>
          <p:spPr bwMode="invGray">
            <a:xfrm>
              <a:off x="3846" y="2070"/>
              <a:ext cx="37" cy="17"/>
            </a:xfrm>
            <a:custGeom>
              <a:avLst/>
              <a:gdLst/>
              <a:ahLst/>
              <a:cxnLst>
                <a:cxn ang="0">
                  <a:pos x="20" y="1"/>
                </a:cxn>
                <a:cxn ang="0">
                  <a:pos x="6" y="5"/>
                </a:cxn>
                <a:cxn ang="0">
                  <a:pos x="38" y="23"/>
                </a:cxn>
                <a:cxn ang="0">
                  <a:pos x="20" y="1"/>
                </a:cxn>
              </a:cxnLst>
              <a:rect l="0" t="0" r="r" b="b"/>
              <a:pathLst>
                <a:path w="49" h="23">
                  <a:moveTo>
                    <a:pt x="20" y="1"/>
                  </a:moveTo>
                  <a:cubicBezTo>
                    <a:pt x="15" y="2"/>
                    <a:pt x="8" y="0"/>
                    <a:pt x="6" y="5"/>
                  </a:cubicBezTo>
                  <a:cubicBezTo>
                    <a:pt x="0" y="19"/>
                    <a:pt x="32" y="21"/>
                    <a:pt x="38" y="23"/>
                  </a:cubicBezTo>
                  <a:cubicBezTo>
                    <a:pt x="49" y="6"/>
                    <a:pt x="35" y="3"/>
                    <a:pt x="20" y="1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4" name="Freeform 104"/>
            <p:cNvSpPr>
              <a:spLocks/>
            </p:cNvSpPr>
            <p:nvPr/>
          </p:nvSpPr>
          <p:spPr bwMode="invGray">
            <a:xfrm>
              <a:off x="4098" y="2294"/>
              <a:ext cx="76" cy="114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18"/>
                </a:cxn>
                <a:cxn ang="0">
                  <a:pos x="14" y="42"/>
                </a:cxn>
                <a:cxn ang="0">
                  <a:pos x="32" y="72"/>
                </a:cxn>
                <a:cxn ang="0">
                  <a:pos x="36" y="104"/>
                </a:cxn>
                <a:cxn ang="0">
                  <a:pos x="80" y="152"/>
                </a:cxn>
                <a:cxn ang="0">
                  <a:pos x="86" y="124"/>
                </a:cxn>
                <a:cxn ang="0">
                  <a:pos x="74" y="102"/>
                </a:cxn>
                <a:cxn ang="0">
                  <a:pos x="62" y="92"/>
                </a:cxn>
                <a:cxn ang="0">
                  <a:pos x="52" y="74"/>
                </a:cxn>
                <a:cxn ang="0">
                  <a:pos x="42" y="44"/>
                </a:cxn>
                <a:cxn ang="0">
                  <a:pos x="4" y="12"/>
                </a:cxn>
                <a:cxn ang="0">
                  <a:pos x="6" y="0"/>
                </a:cxn>
              </a:cxnLst>
              <a:rect l="0" t="0" r="r" b="b"/>
              <a:pathLst>
                <a:path w="102" h="152">
                  <a:moveTo>
                    <a:pt x="6" y="0"/>
                  </a:moveTo>
                  <a:cubicBezTo>
                    <a:pt x="4" y="6"/>
                    <a:pt x="0" y="18"/>
                    <a:pt x="0" y="18"/>
                  </a:cubicBezTo>
                  <a:cubicBezTo>
                    <a:pt x="3" y="26"/>
                    <a:pt x="9" y="35"/>
                    <a:pt x="14" y="42"/>
                  </a:cubicBezTo>
                  <a:cubicBezTo>
                    <a:pt x="17" y="58"/>
                    <a:pt x="16" y="69"/>
                    <a:pt x="32" y="72"/>
                  </a:cubicBezTo>
                  <a:cubicBezTo>
                    <a:pt x="44" y="80"/>
                    <a:pt x="40" y="91"/>
                    <a:pt x="36" y="104"/>
                  </a:cubicBezTo>
                  <a:cubicBezTo>
                    <a:pt x="57" y="118"/>
                    <a:pt x="60" y="139"/>
                    <a:pt x="80" y="152"/>
                  </a:cubicBezTo>
                  <a:cubicBezTo>
                    <a:pt x="95" y="148"/>
                    <a:pt x="102" y="135"/>
                    <a:pt x="86" y="124"/>
                  </a:cubicBezTo>
                  <a:cubicBezTo>
                    <a:pt x="72" y="129"/>
                    <a:pt x="78" y="110"/>
                    <a:pt x="74" y="102"/>
                  </a:cubicBezTo>
                  <a:cubicBezTo>
                    <a:pt x="72" y="98"/>
                    <a:pt x="65" y="94"/>
                    <a:pt x="62" y="92"/>
                  </a:cubicBezTo>
                  <a:cubicBezTo>
                    <a:pt x="59" y="82"/>
                    <a:pt x="65" y="65"/>
                    <a:pt x="52" y="74"/>
                  </a:cubicBezTo>
                  <a:cubicBezTo>
                    <a:pt x="46" y="65"/>
                    <a:pt x="47" y="54"/>
                    <a:pt x="42" y="44"/>
                  </a:cubicBezTo>
                  <a:cubicBezTo>
                    <a:pt x="36" y="32"/>
                    <a:pt x="16" y="18"/>
                    <a:pt x="4" y="12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5" name="Freeform 105"/>
            <p:cNvSpPr>
              <a:spLocks/>
            </p:cNvSpPr>
            <p:nvPr/>
          </p:nvSpPr>
          <p:spPr bwMode="invGray">
            <a:xfrm>
              <a:off x="4159" y="2412"/>
              <a:ext cx="55" cy="78"/>
            </a:xfrm>
            <a:custGeom>
              <a:avLst/>
              <a:gdLst/>
              <a:ahLst/>
              <a:cxnLst>
                <a:cxn ang="0">
                  <a:pos x="64" y="22"/>
                </a:cxn>
                <a:cxn ang="0">
                  <a:pos x="74" y="40"/>
                </a:cxn>
                <a:cxn ang="0">
                  <a:pos x="30" y="84"/>
                </a:cxn>
                <a:cxn ang="0">
                  <a:pos x="32" y="100"/>
                </a:cxn>
                <a:cxn ang="0">
                  <a:pos x="20" y="94"/>
                </a:cxn>
                <a:cxn ang="0">
                  <a:pos x="6" y="84"/>
                </a:cxn>
                <a:cxn ang="0">
                  <a:pos x="0" y="82"/>
                </a:cxn>
                <a:cxn ang="0">
                  <a:pos x="10" y="58"/>
                </a:cxn>
                <a:cxn ang="0">
                  <a:pos x="12" y="52"/>
                </a:cxn>
                <a:cxn ang="0">
                  <a:pos x="2" y="24"/>
                </a:cxn>
                <a:cxn ang="0">
                  <a:pos x="4" y="14"/>
                </a:cxn>
                <a:cxn ang="0">
                  <a:pos x="26" y="22"/>
                </a:cxn>
                <a:cxn ang="0">
                  <a:pos x="36" y="36"/>
                </a:cxn>
                <a:cxn ang="0">
                  <a:pos x="64" y="22"/>
                </a:cxn>
              </a:cxnLst>
              <a:rect l="0" t="0" r="r" b="b"/>
              <a:pathLst>
                <a:path w="74" h="103">
                  <a:moveTo>
                    <a:pt x="64" y="22"/>
                  </a:moveTo>
                  <a:cubicBezTo>
                    <a:pt x="73" y="36"/>
                    <a:pt x="70" y="29"/>
                    <a:pt x="74" y="40"/>
                  </a:cubicBezTo>
                  <a:cubicBezTo>
                    <a:pt x="70" y="77"/>
                    <a:pt x="68" y="81"/>
                    <a:pt x="30" y="84"/>
                  </a:cubicBezTo>
                  <a:cubicBezTo>
                    <a:pt x="33" y="88"/>
                    <a:pt x="39" y="95"/>
                    <a:pt x="32" y="100"/>
                  </a:cubicBezTo>
                  <a:cubicBezTo>
                    <a:pt x="28" y="103"/>
                    <a:pt x="24" y="95"/>
                    <a:pt x="20" y="94"/>
                  </a:cubicBezTo>
                  <a:cubicBezTo>
                    <a:pt x="17" y="84"/>
                    <a:pt x="20" y="89"/>
                    <a:pt x="6" y="84"/>
                  </a:cubicBezTo>
                  <a:cubicBezTo>
                    <a:pt x="4" y="83"/>
                    <a:pt x="0" y="82"/>
                    <a:pt x="0" y="82"/>
                  </a:cubicBezTo>
                  <a:cubicBezTo>
                    <a:pt x="3" y="73"/>
                    <a:pt x="7" y="67"/>
                    <a:pt x="10" y="58"/>
                  </a:cubicBezTo>
                  <a:cubicBezTo>
                    <a:pt x="11" y="56"/>
                    <a:pt x="12" y="52"/>
                    <a:pt x="12" y="52"/>
                  </a:cubicBezTo>
                  <a:cubicBezTo>
                    <a:pt x="10" y="42"/>
                    <a:pt x="8" y="33"/>
                    <a:pt x="2" y="24"/>
                  </a:cubicBezTo>
                  <a:cubicBezTo>
                    <a:pt x="3" y="21"/>
                    <a:pt x="2" y="17"/>
                    <a:pt x="4" y="14"/>
                  </a:cubicBezTo>
                  <a:cubicBezTo>
                    <a:pt x="11" y="0"/>
                    <a:pt x="18" y="19"/>
                    <a:pt x="26" y="22"/>
                  </a:cubicBezTo>
                  <a:cubicBezTo>
                    <a:pt x="31" y="36"/>
                    <a:pt x="26" y="33"/>
                    <a:pt x="36" y="36"/>
                  </a:cubicBezTo>
                  <a:cubicBezTo>
                    <a:pt x="45" y="30"/>
                    <a:pt x="55" y="28"/>
                    <a:pt x="64" y="22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6" name="Freeform 106"/>
            <p:cNvSpPr>
              <a:spLocks/>
            </p:cNvSpPr>
            <p:nvPr/>
          </p:nvSpPr>
          <p:spPr bwMode="invGray">
            <a:xfrm>
              <a:off x="4123" y="2492"/>
              <a:ext cx="109" cy="189"/>
            </a:xfrm>
            <a:custGeom>
              <a:avLst/>
              <a:gdLst/>
              <a:ahLst/>
              <a:cxnLst>
                <a:cxn ang="0">
                  <a:pos x="82" y="100"/>
                </a:cxn>
                <a:cxn ang="0">
                  <a:pos x="66" y="106"/>
                </a:cxn>
                <a:cxn ang="0">
                  <a:pos x="64" y="132"/>
                </a:cxn>
                <a:cxn ang="0">
                  <a:pos x="22" y="146"/>
                </a:cxn>
                <a:cxn ang="0">
                  <a:pos x="8" y="168"/>
                </a:cxn>
                <a:cxn ang="0">
                  <a:pos x="20" y="182"/>
                </a:cxn>
                <a:cxn ang="0">
                  <a:pos x="8" y="198"/>
                </a:cxn>
                <a:cxn ang="0">
                  <a:pos x="24" y="252"/>
                </a:cxn>
                <a:cxn ang="0">
                  <a:pos x="28" y="214"/>
                </a:cxn>
                <a:cxn ang="0">
                  <a:pos x="22" y="192"/>
                </a:cxn>
                <a:cxn ang="0">
                  <a:pos x="42" y="176"/>
                </a:cxn>
                <a:cxn ang="0">
                  <a:pos x="52" y="158"/>
                </a:cxn>
                <a:cxn ang="0">
                  <a:pos x="66" y="174"/>
                </a:cxn>
                <a:cxn ang="0">
                  <a:pos x="44" y="190"/>
                </a:cxn>
                <a:cxn ang="0">
                  <a:pos x="56" y="200"/>
                </a:cxn>
                <a:cxn ang="0">
                  <a:pos x="68" y="178"/>
                </a:cxn>
                <a:cxn ang="0">
                  <a:pos x="84" y="184"/>
                </a:cxn>
                <a:cxn ang="0">
                  <a:pos x="104" y="148"/>
                </a:cxn>
                <a:cxn ang="0">
                  <a:pos x="114" y="156"/>
                </a:cxn>
                <a:cxn ang="0">
                  <a:pos x="136" y="148"/>
                </a:cxn>
                <a:cxn ang="0">
                  <a:pos x="146" y="130"/>
                </a:cxn>
                <a:cxn ang="0">
                  <a:pos x="142" y="110"/>
                </a:cxn>
                <a:cxn ang="0">
                  <a:pos x="134" y="98"/>
                </a:cxn>
                <a:cxn ang="0">
                  <a:pos x="122" y="40"/>
                </a:cxn>
                <a:cxn ang="0">
                  <a:pos x="94" y="0"/>
                </a:cxn>
                <a:cxn ang="0">
                  <a:pos x="78" y="12"/>
                </a:cxn>
                <a:cxn ang="0">
                  <a:pos x="96" y="34"/>
                </a:cxn>
                <a:cxn ang="0">
                  <a:pos x="96" y="64"/>
                </a:cxn>
                <a:cxn ang="0">
                  <a:pos x="82" y="100"/>
                </a:cxn>
              </a:cxnLst>
              <a:rect l="0" t="0" r="r" b="b"/>
              <a:pathLst>
                <a:path w="146" h="252">
                  <a:moveTo>
                    <a:pt x="82" y="100"/>
                  </a:moveTo>
                  <a:cubicBezTo>
                    <a:pt x="70" y="88"/>
                    <a:pt x="69" y="92"/>
                    <a:pt x="66" y="106"/>
                  </a:cubicBezTo>
                  <a:cubicBezTo>
                    <a:pt x="65" y="115"/>
                    <a:pt x="68" y="124"/>
                    <a:pt x="64" y="132"/>
                  </a:cubicBezTo>
                  <a:cubicBezTo>
                    <a:pt x="63" y="133"/>
                    <a:pt x="28" y="142"/>
                    <a:pt x="22" y="146"/>
                  </a:cubicBezTo>
                  <a:cubicBezTo>
                    <a:pt x="18" y="157"/>
                    <a:pt x="18" y="162"/>
                    <a:pt x="8" y="168"/>
                  </a:cubicBezTo>
                  <a:cubicBezTo>
                    <a:pt x="0" y="180"/>
                    <a:pt x="7" y="180"/>
                    <a:pt x="20" y="182"/>
                  </a:cubicBezTo>
                  <a:cubicBezTo>
                    <a:pt x="17" y="190"/>
                    <a:pt x="15" y="193"/>
                    <a:pt x="8" y="198"/>
                  </a:cubicBezTo>
                  <a:cubicBezTo>
                    <a:pt x="10" y="214"/>
                    <a:pt x="9" y="242"/>
                    <a:pt x="24" y="252"/>
                  </a:cubicBezTo>
                  <a:cubicBezTo>
                    <a:pt x="42" y="246"/>
                    <a:pt x="31" y="227"/>
                    <a:pt x="28" y="214"/>
                  </a:cubicBezTo>
                  <a:cubicBezTo>
                    <a:pt x="26" y="207"/>
                    <a:pt x="22" y="192"/>
                    <a:pt x="22" y="192"/>
                  </a:cubicBezTo>
                  <a:cubicBezTo>
                    <a:pt x="25" y="180"/>
                    <a:pt x="33" y="182"/>
                    <a:pt x="42" y="176"/>
                  </a:cubicBezTo>
                  <a:cubicBezTo>
                    <a:pt x="44" y="169"/>
                    <a:pt x="52" y="158"/>
                    <a:pt x="52" y="158"/>
                  </a:cubicBezTo>
                  <a:cubicBezTo>
                    <a:pt x="58" y="164"/>
                    <a:pt x="63" y="166"/>
                    <a:pt x="66" y="174"/>
                  </a:cubicBezTo>
                  <a:cubicBezTo>
                    <a:pt x="59" y="178"/>
                    <a:pt x="51" y="188"/>
                    <a:pt x="44" y="190"/>
                  </a:cubicBezTo>
                  <a:cubicBezTo>
                    <a:pt x="36" y="202"/>
                    <a:pt x="46" y="202"/>
                    <a:pt x="56" y="200"/>
                  </a:cubicBezTo>
                  <a:cubicBezTo>
                    <a:pt x="60" y="189"/>
                    <a:pt x="59" y="184"/>
                    <a:pt x="68" y="178"/>
                  </a:cubicBezTo>
                  <a:cubicBezTo>
                    <a:pt x="77" y="181"/>
                    <a:pt x="75" y="187"/>
                    <a:pt x="84" y="184"/>
                  </a:cubicBezTo>
                  <a:cubicBezTo>
                    <a:pt x="92" y="171"/>
                    <a:pt x="91" y="157"/>
                    <a:pt x="104" y="148"/>
                  </a:cubicBezTo>
                  <a:cubicBezTo>
                    <a:pt x="108" y="149"/>
                    <a:pt x="110" y="155"/>
                    <a:pt x="114" y="156"/>
                  </a:cubicBezTo>
                  <a:cubicBezTo>
                    <a:pt x="120" y="158"/>
                    <a:pt x="131" y="151"/>
                    <a:pt x="136" y="148"/>
                  </a:cubicBezTo>
                  <a:cubicBezTo>
                    <a:pt x="145" y="134"/>
                    <a:pt x="142" y="141"/>
                    <a:pt x="146" y="130"/>
                  </a:cubicBezTo>
                  <a:cubicBezTo>
                    <a:pt x="146" y="127"/>
                    <a:pt x="145" y="115"/>
                    <a:pt x="142" y="110"/>
                  </a:cubicBezTo>
                  <a:cubicBezTo>
                    <a:pt x="140" y="106"/>
                    <a:pt x="134" y="98"/>
                    <a:pt x="134" y="98"/>
                  </a:cubicBezTo>
                  <a:cubicBezTo>
                    <a:pt x="131" y="78"/>
                    <a:pt x="142" y="53"/>
                    <a:pt x="122" y="40"/>
                  </a:cubicBezTo>
                  <a:cubicBezTo>
                    <a:pt x="112" y="26"/>
                    <a:pt x="109" y="10"/>
                    <a:pt x="94" y="0"/>
                  </a:cubicBezTo>
                  <a:cubicBezTo>
                    <a:pt x="87" y="4"/>
                    <a:pt x="86" y="9"/>
                    <a:pt x="78" y="12"/>
                  </a:cubicBezTo>
                  <a:cubicBezTo>
                    <a:pt x="67" y="29"/>
                    <a:pt x="80" y="31"/>
                    <a:pt x="96" y="34"/>
                  </a:cubicBezTo>
                  <a:cubicBezTo>
                    <a:pt x="103" y="44"/>
                    <a:pt x="100" y="53"/>
                    <a:pt x="96" y="64"/>
                  </a:cubicBezTo>
                  <a:cubicBezTo>
                    <a:pt x="96" y="68"/>
                    <a:pt x="95" y="106"/>
                    <a:pt x="82" y="10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7" name="Freeform 107"/>
            <p:cNvSpPr>
              <a:spLocks/>
            </p:cNvSpPr>
            <p:nvPr/>
          </p:nvSpPr>
          <p:spPr bwMode="invGray">
            <a:xfrm>
              <a:off x="3062" y="1988"/>
              <a:ext cx="52" cy="30"/>
            </a:xfrm>
            <a:custGeom>
              <a:avLst/>
              <a:gdLst/>
              <a:ahLst/>
              <a:cxnLst>
                <a:cxn ang="0">
                  <a:pos x="59" y="0"/>
                </a:cxn>
                <a:cxn ang="0">
                  <a:pos x="65" y="20"/>
                </a:cxn>
                <a:cxn ang="0">
                  <a:pos x="41" y="24"/>
                </a:cxn>
                <a:cxn ang="0">
                  <a:pos x="31" y="40"/>
                </a:cxn>
                <a:cxn ang="0">
                  <a:pos x="7" y="38"/>
                </a:cxn>
                <a:cxn ang="0">
                  <a:pos x="1" y="36"/>
                </a:cxn>
                <a:cxn ang="0">
                  <a:pos x="33" y="20"/>
                </a:cxn>
                <a:cxn ang="0">
                  <a:pos x="59" y="0"/>
                </a:cxn>
              </a:cxnLst>
              <a:rect l="0" t="0" r="r" b="b"/>
              <a:pathLst>
                <a:path w="70" h="40">
                  <a:moveTo>
                    <a:pt x="59" y="0"/>
                  </a:moveTo>
                  <a:cubicBezTo>
                    <a:pt x="68" y="3"/>
                    <a:pt x="70" y="10"/>
                    <a:pt x="65" y="20"/>
                  </a:cubicBezTo>
                  <a:cubicBezTo>
                    <a:pt x="61" y="27"/>
                    <a:pt x="49" y="23"/>
                    <a:pt x="41" y="24"/>
                  </a:cubicBezTo>
                  <a:cubicBezTo>
                    <a:pt x="36" y="38"/>
                    <a:pt x="41" y="34"/>
                    <a:pt x="31" y="40"/>
                  </a:cubicBezTo>
                  <a:cubicBezTo>
                    <a:pt x="23" y="39"/>
                    <a:pt x="15" y="39"/>
                    <a:pt x="7" y="38"/>
                  </a:cubicBezTo>
                  <a:cubicBezTo>
                    <a:pt x="5" y="38"/>
                    <a:pt x="0" y="38"/>
                    <a:pt x="1" y="36"/>
                  </a:cubicBezTo>
                  <a:cubicBezTo>
                    <a:pt x="7" y="26"/>
                    <a:pt x="23" y="23"/>
                    <a:pt x="33" y="20"/>
                  </a:cubicBezTo>
                  <a:cubicBezTo>
                    <a:pt x="39" y="11"/>
                    <a:pt x="51" y="8"/>
                    <a:pt x="59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8" name="Freeform 108"/>
            <p:cNvSpPr>
              <a:spLocks/>
            </p:cNvSpPr>
            <p:nvPr/>
          </p:nvSpPr>
          <p:spPr bwMode="invGray">
            <a:xfrm>
              <a:off x="2955" y="1997"/>
              <a:ext cx="19" cy="22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0" y="18"/>
                </a:cxn>
                <a:cxn ang="0">
                  <a:pos x="18" y="26"/>
                </a:cxn>
                <a:cxn ang="0">
                  <a:pos x="18" y="0"/>
                </a:cxn>
              </a:cxnLst>
              <a:rect l="0" t="0" r="r" b="b"/>
              <a:pathLst>
                <a:path w="26" h="29">
                  <a:moveTo>
                    <a:pt x="18" y="0"/>
                  </a:moveTo>
                  <a:cubicBezTo>
                    <a:pt x="9" y="6"/>
                    <a:pt x="4" y="7"/>
                    <a:pt x="0" y="18"/>
                  </a:cubicBezTo>
                  <a:cubicBezTo>
                    <a:pt x="7" y="25"/>
                    <a:pt x="9" y="29"/>
                    <a:pt x="18" y="26"/>
                  </a:cubicBezTo>
                  <a:cubicBezTo>
                    <a:pt x="22" y="14"/>
                    <a:pt x="26" y="12"/>
                    <a:pt x="18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9" name="Freeform 109"/>
            <p:cNvSpPr>
              <a:spLocks/>
            </p:cNvSpPr>
            <p:nvPr/>
          </p:nvSpPr>
          <p:spPr bwMode="invGray">
            <a:xfrm>
              <a:off x="2979" y="1996"/>
              <a:ext cx="37" cy="27"/>
            </a:xfrm>
            <a:custGeom>
              <a:avLst/>
              <a:gdLst/>
              <a:ahLst/>
              <a:cxnLst>
                <a:cxn ang="0">
                  <a:pos x="14" y="6"/>
                </a:cxn>
                <a:cxn ang="0">
                  <a:pos x="0" y="18"/>
                </a:cxn>
                <a:cxn ang="0">
                  <a:pos x="6" y="32"/>
                </a:cxn>
                <a:cxn ang="0">
                  <a:pos x="18" y="36"/>
                </a:cxn>
                <a:cxn ang="0">
                  <a:pos x="40" y="26"/>
                </a:cxn>
                <a:cxn ang="0">
                  <a:pos x="14" y="6"/>
                </a:cxn>
              </a:cxnLst>
              <a:rect l="0" t="0" r="r" b="b"/>
              <a:pathLst>
                <a:path w="49" h="36">
                  <a:moveTo>
                    <a:pt x="14" y="6"/>
                  </a:moveTo>
                  <a:cubicBezTo>
                    <a:pt x="11" y="14"/>
                    <a:pt x="7" y="13"/>
                    <a:pt x="0" y="18"/>
                  </a:cubicBezTo>
                  <a:cubicBezTo>
                    <a:pt x="1" y="22"/>
                    <a:pt x="2" y="29"/>
                    <a:pt x="6" y="32"/>
                  </a:cubicBezTo>
                  <a:cubicBezTo>
                    <a:pt x="10" y="34"/>
                    <a:pt x="18" y="36"/>
                    <a:pt x="18" y="36"/>
                  </a:cubicBezTo>
                  <a:cubicBezTo>
                    <a:pt x="24" y="27"/>
                    <a:pt x="30" y="28"/>
                    <a:pt x="40" y="26"/>
                  </a:cubicBezTo>
                  <a:cubicBezTo>
                    <a:pt x="49" y="0"/>
                    <a:pt x="26" y="18"/>
                    <a:pt x="14" y="6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0" name="Freeform 110"/>
            <p:cNvSpPr>
              <a:spLocks/>
            </p:cNvSpPr>
            <p:nvPr/>
          </p:nvSpPr>
          <p:spPr bwMode="invGray">
            <a:xfrm>
              <a:off x="3040" y="1987"/>
              <a:ext cx="20" cy="16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3" y="12"/>
                </a:cxn>
                <a:cxn ang="0">
                  <a:pos x="19" y="22"/>
                </a:cxn>
                <a:cxn ang="0">
                  <a:pos x="11" y="0"/>
                </a:cxn>
              </a:cxnLst>
              <a:rect l="0" t="0" r="r" b="b"/>
              <a:pathLst>
                <a:path w="27" h="22">
                  <a:moveTo>
                    <a:pt x="11" y="0"/>
                  </a:moveTo>
                  <a:cubicBezTo>
                    <a:pt x="8" y="4"/>
                    <a:pt x="0" y="8"/>
                    <a:pt x="3" y="12"/>
                  </a:cubicBezTo>
                  <a:cubicBezTo>
                    <a:pt x="6" y="17"/>
                    <a:pt x="19" y="22"/>
                    <a:pt x="19" y="22"/>
                  </a:cubicBezTo>
                  <a:cubicBezTo>
                    <a:pt x="27" y="10"/>
                    <a:pt x="15" y="11"/>
                    <a:pt x="11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1" name="Freeform 111"/>
            <p:cNvSpPr>
              <a:spLocks/>
            </p:cNvSpPr>
            <p:nvPr/>
          </p:nvSpPr>
          <p:spPr bwMode="invGray">
            <a:xfrm>
              <a:off x="3022" y="2005"/>
              <a:ext cx="15" cy="13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9" y="18"/>
                </a:cxn>
                <a:cxn ang="0">
                  <a:pos x="11" y="0"/>
                </a:cxn>
              </a:cxnLst>
              <a:rect l="0" t="0" r="r" b="b"/>
              <a:pathLst>
                <a:path w="20" h="18">
                  <a:moveTo>
                    <a:pt x="11" y="0"/>
                  </a:moveTo>
                  <a:cubicBezTo>
                    <a:pt x="1" y="14"/>
                    <a:pt x="0" y="9"/>
                    <a:pt x="9" y="18"/>
                  </a:cubicBezTo>
                  <a:cubicBezTo>
                    <a:pt x="20" y="14"/>
                    <a:pt x="16" y="18"/>
                    <a:pt x="11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2" name="Freeform 112"/>
            <p:cNvSpPr>
              <a:spLocks/>
            </p:cNvSpPr>
            <p:nvPr/>
          </p:nvSpPr>
          <p:spPr bwMode="invGray">
            <a:xfrm>
              <a:off x="4162" y="2021"/>
              <a:ext cx="18" cy="33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8" y="16"/>
                </a:cxn>
                <a:cxn ang="0">
                  <a:pos x="0" y="34"/>
                </a:cxn>
                <a:cxn ang="0">
                  <a:pos x="16" y="40"/>
                </a:cxn>
                <a:cxn ang="0">
                  <a:pos x="24" y="0"/>
                </a:cxn>
              </a:cxnLst>
              <a:rect l="0" t="0" r="r" b="b"/>
              <a:pathLst>
                <a:path w="24" h="44">
                  <a:moveTo>
                    <a:pt x="24" y="0"/>
                  </a:moveTo>
                  <a:cubicBezTo>
                    <a:pt x="19" y="7"/>
                    <a:pt x="15" y="11"/>
                    <a:pt x="8" y="16"/>
                  </a:cubicBezTo>
                  <a:cubicBezTo>
                    <a:pt x="4" y="21"/>
                    <a:pt x="0" y="34"/>
                    <a:pt x="0" y="34"/>
                  </a:cubicBezTo>
                  <a:cubicBezTo>
                    <a:pt x="3" y="44"/>
                    <a:pt x="7" y="42"/>
                    <a:pt x="16" y="40"/>
                  </a:cubicBezTo>
                  <a:cubicBezTo>
                    <a:pt x="20" y="27"/>
                    <a:pt x="24" y="14"/>
                    <a:pt x="24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3" name="Freeform 113"/>
            <p:cNvSpPr>
              <a:spLocks/>
            </p:cNvSpPr>
            <p:nvPr/>
          </p:nvSpPr>
          <p:spPr bwMode="invGray">
            <a:xfrm>
              <a:off x="3278" y="3473"/>
              <a:ext cx="31" cy="18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26" y="24"/>
                </a:cxn>
                <a:cxn ang="0">
                  <a:pos x="30" y="0"/>
                </a:cxn>
              </a:cxnLst>
              <a:rect l="0" t="0" r="r" b="b"/>
              <a:pathLst>
                <a:path w="41" h="24">
                  <a:moveTo>
                    <a:pt x="30" y="0"/>
                  </a:moveTo>
                  <a:cubicBezTo>
                    <a:pt x="4" y="4"/>
                    <a:pt x="0" y="17"/>
                    <a:pt x="26" y="24"/>
                  </a:cubicBezTo>
                  <a:cubicBezTo>
                    <a:pt x="41" y="19"/>
                    <a:pt x="38" y="10"/>
                    <a:pt x="30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4" name="Freeform 114"/>
            <p:cNvSpPr>
              <a:spLocks/>
            </p:cNvSpPr>
            <p:nvPr/>
          </p:nvSpPr>
          <p:spPr bwMode="invGray">
            <a:xfrm>
              <a:off x="3318" y="3466"/>
              <a:ext cx="10" cy="15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" y="11"/>
                </a:cxn>
                <a:cxn ang="0">
                  <a:pos x="9" y="20"/>
                </a:cxn>
                <a:cxn ang="0">
                  <a:pos x="10" y="5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5" name="Freeform 115"/>
            <p:cNvSpPr>
              <a:spLocks/>
            </p:cNvSpPr>
            <p:nvPr/>
          </p:nvSpPr>
          <p:spPr bwMode="invGray">
            <a:xfrm>
              <a:off x="3251" y="3312"/>
              <a:ext cx="9" cy="15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" y="11"/>
                </a:cxn>
                <a:cxn ang="0">
                  <a:pos x="9" y="20"/>
                </a:cxn>
                <a:cxn ang="0">
                  <a:pos x="10" y="5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6" name="Freeform 116"/>
            <p:cNvSpPr>
              <a:spLocks/>
            </p:cNvSpPr>
            <p:nvPr/>
          </p:nvSpPr>
          <p:spPr bwMode="invGray">
            <a:xfrm>
              <a:off x="3311" y="3239"/>
              <a:ext cx="11" cy="19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13"/>
                </a:cxn>
                <a:cxn ang="0">
                  <a:pos x="12" y="24"/>
                </a:cxn>
                <a:cxn ang="0">
                  <a:pos x="6" y="0"/>
                </a:cxn>
              </a:cxnLst>
              <a:rect l="0" t="0" r="r" b="b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7" name="Freeform 117"/>
            <p:cNvSpPr>
              <a:spLocks/>
            </p:cNvSpPr>
            <p:nvPr/>
          </p:nvSpPr>
          <p:spPr bwMode="invGray">
            <a:xfrm>
              <a:off x="3287" y="3238"/>
              <a:ext cx="11" cy="19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13"/>
                </a:cxn>
                <a:cxn ang="0">
                  <a:pos x="12" y="24"/>
                </a:cxn>
                <a:cxn ang="0">
                  <a:pos x="6" y="0"/>
                </a:cxn>
              </a:cxnLst>
              <a:rect l="0" t="0" r="r" b="b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8" name="Freeform 118"/>
            <p:cNvSpPr>
              <a:spLocks/>
            </p:cNvSpPr>
            <p:nvPr/>
          </p:nvSpPr>
          <p:spPr bwMode="invGray">
            <a:xfrm>
              <a:off x="3276" y="3260"/>
              <a:ext cx="10" cy="15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" y="11"/>
                </a:cxn>
                <a:cxn ang="0">
                  <a:pos x="9" y="20"/>
                </a:cxn>
                <a:cxn ang="0">
                  <a:pos x="10" y="5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9" name="Freeform 119"/>
            <p:cNvSpPr>
              <a:spLocks/>
            </p:cNvSpPr>
            <p:nvPr/>
          </p:nvSpPr>
          <p:spPr bwMode="invGray">
            <a:xfrm>
              <a:off x="3251" y="3294"/>
              <a:ext cx="9" cy="15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" y="11"/>
                </a:cxn>
                <a:cxn ang="0">
                  <a:pos x="9" y="20"/>
                </a:cxn>
                <a:cxn ang="0">
                  <a:pos x="10" y="5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10" name="Freeform 120"/>
            <p:cNvSpPr>
              <a:spLocks/>
            </p:cNvSpPr>
            <p:nvPr/>
          </p:nvSpPr>
          <p:spPr bwMode="invGray">
            <a:xfrm>
              <a:off x="3270" y="3281"/>
              <a:ext cx="10" cy="15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" y="11"/>
                </a:cxn>
                <a:cxn ang="0">
                  <a:pos x="9" y="20"/>
                </a:cxn>
                <a:cxn ang="0">
                  <a:pos x="10" y="5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11" name="Freeform 121"/>
            <p:cNvSpPr>
              <a:spLocks/>
            </p:cNvSpPr>
            <p:nvPr/>
          </p:nvSpPr>
          <p:spPr bwMode="invGray">
            <a:xfrm>
              <a:off x="2537" y="2293"/>
              <a:ext cx="10" cy="15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" y="11"/>
                </a:cxn>
                <a:cxn ang="0">
                  <a:pos x="9" y="20"/>
                </a:cxn>
                <a:cxn ang="0">
                  <a:pos x="10" y="5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12" name="Freeform 122"/>
            <p:cNvSpPr>
              <a:spLocks/>
            </p:cNvSpPr>
            <p:nvPr/>
          </p:nvSpPr>
          <p:spPr bwMode="invGray">
            <a:xfrm>
              <a:off x="2476" y="2259"/>
              <a:ext cx="10" cy="15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1" y="11"/>
                </a:cxn>
                <a:cxn ang="0">
                  <a:pos x="9" y="20"/>
                </a:cxn>
                <a:cxn ang="0">
                  <a:pos x="10" y="5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13" name="Freeform 123"/>
            <p:cNvSpPr>
              <a:spLocks/>
            </p:cNvSpPr>
            <p:nvPr/>
          </p:nvSpPr>
          <p:spPr bwMode="invGray">
            <a:xfrm>
              <a:off x="2238" y="2042"/>
              <a:ext cx="2060" cy="1644"/>
            </a:xfrm>
            <a:custGeom>
              <a:avLst/>
              <a:gdLst/>
              <a:ahLst/>
              <a:cxnLst>
                <a:cxn ang="0">
                  <a:pos x="452" y="653"/>
                </a:cxn>
                <a:cxn ang="0">
                  <a:pos x="333" y="595"/>
                </a:cxn>
                <a:cxn ang="0">
                  <a:pos x="158" y="645"/>
                </a:cxn>
                <a:cxn ang="0">
                  <a:pos x="46" y="759"/>
                </a:cxn>
                <a:cxn ang="0">
                  <a:pos x="12" y="941"/>
                </a:cxn>
                <a:cxn ang="0">
                  <a:pos x="146" y="1059"/>
                </a:cxn>
                <a:cxn ang="0">
                  <a:pos x="308" y="1041"/>
                </a:cxn>
                <a:cxn ang="0">
                  <a:pos x="396" y="1138"/>
                </a:cxn>
                <a:cxn ang="0">
                  <a:pos x="452" y="1447"/>
                </a:cxn>
                <a:cxn ang="0">
                  <a:pos x="497" y="1628"/>
                </a:cxn>
                <a:cxn ang="0">
                  <a:pos x="704" y="1574"/>
                </a:cxn>
                <a:cxn ang="0">
                  <a:pos x="817" y="1380"/>
                </a:cxn>
                <a:cxn ang="0">
                  <a:pos x="885" y="1153"/>
                </a:cxn>
                <a:cxn ang="0">
                  <a:pos x="998" y="999"/>
                </a:cxn>
                <a:cxn ang="0">
                  <a:pos x="796" y="856"/>
                </a:cxn>
                <a:cxn ang="0">
                  <a:pos x="817" y="819"/>
                </a:cxn>
                <a:cxn ang="0">
                  <a:pos x="1003" y="916"/>
                </a:cxn>
                <a:cxn ang="0">
                  <a:pos x="1098" y="792"/>
                </a:cxn>
                <a:cxn ang="0">
                  <a:pos x="1046" y="763"/>
                </a:cxn>
                <a:cxn ang="0">
                  <a:pos x="929" y="716"/>
                </a:cxn>
                <a:cxn ang="0">
                  <a:pos x="1141" y="761"/>
                </a:cxn>
                <a:cxn ang="0">
                  <a:pos x="1296" y="852"/>
                </a:cxn>
                <a:cxn ang="0">
                  <a:pos x="1373" y="1033"/>
                </a:cxn>
                <a:cxn ang="0">
                  <a:pos x="1608" y="847"/>
                </a:cxn>
                <a:cxn ang="0">
                  <a:pos x="1704" y="1030"/>
                </a:cxn>
                <a:cxn ang="0">
                  <a:pos x="1707" y="874"/>
                </a:cxn>
                <a:cxn ang="0">
                  <a:pos x="1759" y="800"/>
                </a:cxn>
                <a:cxn ang="0">
                  <a:pos x="1783" y="544"/>
                </a:cxn>
                <a:cxn ang="0">
                  <a:pos x="1824" y="528"/>
                </a:cxn>
                <a:cxn ang="0">
                  <a:pos x="1844" y="427"/>
                </a:cxn>
                <a:cxn ang="0">
                  <a:pos x="1805" y="226"/>
                </a:cxn>
                <a:cxn ang="0">
                  <a:pos x="1899" y="108"/>
                </a:cxn>
                <a:cxn ang="0">
                  <a:pos x="1947" y="209"/>
                </a:cxn>
                <a:cxn ang="0">
                  <a:pos x="1943" y="123"/>
                </a:cxn>
                <a:cxn ang="0">
                  <a:pos x="1975" y="51"/>
                </a:cxn>
                <a:cxn ang="0">
                  <a:pos x="2038" y="0"/>
                </a:cxn>
                <a:cxn ang="0">
                  <a:pos x="1820" y="63"/>
                </a:cxn>
                <a:cxn ang="0">
                  <a:pos x="1583" y="83"/>
                </a:cxn>
                <a:cxn ang="0">
                  <a:pos x="1349" y="30"/>
                </a:cxn>
                <a:cxn ang="0">
                  <a:pos x="1132" y="65"/>
                </a:cxn>
                <a:cxn ang="0">
                  <a:pos x="1040" y="170"/>
                </a:cxn>
                <a:cxn ang="0">
                  <a:pos x="926" y="137"/>
                </a:cxn>
                <a:cxn ang="0">
                  <a:pos x="758" y="183"/>
                </a:cxn>
                <a:cxn ang="0">
                  <a:pos x="667" y="140"/>
                </a:cxn>
                <a:cxn ang="0">
                  <a:pos x="364" y="248"/>
                </a:cxn>
                <a:cxn ang="0">
                  <a:pos x="535" y="213"/>
                </a:cxn>
                <a:cxn ang="0">
                  <a:pos x="638" y="276"/>
                </a:cxn>
                <a:cxn ang="0">
                  <a:pos x="443" y="357"/>
                </a:cxn>
                <a:cxn ang="0">
                  <a:pos x="275" y="416"/>
                </a:cxn>
                <a:cxn ang="0">
                  <a:pos x="167" y="537"/>
                </a:cxn>
                <a:cxn ang="0">
                  <a:pos x="283" y="552"/>
                </a:cxn>
                <a:cxn ang="0">
                  <a:pos x="381" y="573"/>
                </a:cxn>
                <a:cxn ang="0">
                  <a:pos x="493" y="590"/>
                </a:cxn>
                <a:cxn ang="0">
                  <a:pos x="487" y="512"/>
                </a:cxn>
                <a:cxn ang="0">
                  <a:pos x="592" y="548"/>
                </a:cxn>
                <a:cxn ang="0">
                  <a:pos x="686" y="470"/>
                </a:cxn>
                <a:cxn ang="0">
                  <a:pos x="772" y="480"/>
                </a:cxn>
                <a:cxn ang="0">
                  <a:pos x="639" y="598"/>
                </a:cxn>
              </a:cxnLst>
              <a:rect l="0" t="0" r="r" b="b"/>
              <a:pathLst>
                <a:path w="2060" h="1644">
                  <a:moveTo>
                    <a:pt x="697" y="677"/>
                  </a:moveTo>
                  <a:cubicBezTo>
                    <a:pt x="659" y="675"/>
                    <a:pt x="652" y="669"/>
                    <a:pt x="618" y="667"/>
                  </a:cubicBezTo>
                  <a:cubicBezTo>
                    <a:pt x="607" y="666"/>
                    <a:pt x="594" y="661"/>
                    <a:pt x="582" y="658"/>
                  </a:cubicBezTo>
                  <a:cubicBezTo>
                    <a:pt x="577" y="655"/>
                    <a:pt x="568" y="650"/>
                    <a:pt x="568" y="650"/>
                  </a:cubicBezTo>
                  <a:cubicBezTo>
                    <a:pt x="551" y="652"/>
                    <a:pt x="557" y="655"/>
                    <a:pt x="546" y="658"/>
                  </a:cubicBezTo>
                  <a:cubicBezTo>
                    <a:pt x="540" y="667"/>
                    <a:pt x="542" y="669"/>
                    <a:pt x="546" y="677"/>
                  </a:cubicBezTo>
                  <a:cubicBezTo>
                    <a:pt x="548" y="680"/>
                    <a:pt x="550" y="686"/>
                    <a:pt x="550" y="686"/>
                  </a:cubicBezTo>
                  <a:cubicBezTo>
                    <a:pt x="526" y="694"/>
                    <a:pt x="506" y="678"/>
                    <a:pt x="488" y="670"/>
                  </a:cubicBezTo>
                  <a:cubicBezTo>
                    <a:pt x="481" y="653"/>
                    <a:pt x="472" y="655"/>
                    <a:pt x="452" y="653"/>
                  </a:cubicBezTo>
                  <a:cubicBezTo>
                    <a:pt x="446" y="648"/>
                    <a:pt x="444" y="648"/>
                    <a:pt x="437" y="650"/>
                  </a:cubicBezTo>
                  <a:cubicBezTo>
                    <a:pt x="427" y="647"/>
                    <a:pt x="433" y="648"/>
                    <a:pt x="423" y="642"/>
                  </a:cubicBezTo>
                  <a:cubicBezTo>
                    <a:pt x="421" y="641"/>
                    <a:pt x="418" y="639"/>
                    <a:pt x="418" y="639"/>
                  </a:cubicBezTo>
                  <a:cubicBezTo>
                    <a:pt x="416" y="638"/>
                    <a:pt x="413" y="633"/>
                    <a:pt x="413" y="630"/>
                  </a:cubicBezTo>
                  <a:cubicBezTo>
                    <a:pt x="415" y="625"/>
                    <a:pt x="418" y="616"/>
                    <a:pt x="418" y="616"/>
                  </a:cubicBezTo>
                  <a:cubicBezTo>
                    <a:pt x="416" y="592"/>
                    <a:pt x="421" y="588"/>
                    <a:pt x="398" y="591"/>
                  </a:cubicBezTo>
                  <a:cubicBezTo>
                    <a:pt x="390" y="598"/>
                    <a:pt x="390" y="595"/>
                    <a:pt x="381" y="592"/>
                  </a:cubicBezTo>
                  <a:cubicBezTo>
                    <a:pt x="370" y="592"/>
                    <a:pt x="361" y="595"/>
                    <a:pt x="348" y="597"/>
                  </a:cubicBezTo>
                  <a:cubicBezTo>
                    <a:pt x="344" y="595"/>
                    <a:pt x="337" y="597"/>
                    <a:pt x="333" y="595"/>
                  </a:cubicBezTo>
                  <a:cubicBezTo>
                    <a:pt x="331" y="594"/>
                    <a:pt x="330" y="592"/>
                    <a:pt x="328" y="592"/>
                  </a:cubicBezTo>
                  <a:cubicBezTo>
                    <a:pt x="314" y="591"/>
                    <a:pt x="296" y="597"/>
                    <a:pt x="283" y="602"/>
                  </a:cubicBezTo>
                  <a:cubicBezTo>
                    <a:pt x="276" y="603"/>
                    <a:pt x="268" y="606"/>
                    <a:pt x="260" y="608"/>
                  </a:cubicBezTo>
                  <a:cubicBezTo>
                    <a:pt x="255" y="609"/>
                    <a:pt x="246" y="613"/>
                    <a:pt x="246" y="613"/>
                  </a:cubicBezTo>
                  <a:cubicBezTo>
                    <a:pt x="228" y="611"/>
                    <a:pt x="209" y="609"/>
                    <a:pt x="189" y="611"/>
                  </a:cubicBezTo>
                  <a:cubicBezTo>
                    <a:pt x="184" y="613"/>
                    <a:pt x="180" y="614"/>
                    <a:pt x="175" y="617"/>
                  </a:cubicBezTo>
                  <a:cubicBezTo>
                    <a:pt x="173" y="619"/>
                    <a:pt x="173" y="620"/>
                    <a:pt x="173" y="622"/>
                  </a:cubicBezTo>
                  <a:cubicBezTo>
                    <a:pt x="172" y="623"/>
                    <a:pt x="169" y="623"/>
                    <a:pt x="169" y="625"/>
                  </a:cubicBezTo>
                  <a:cubicBezTo>
                    <a:pt x="163" y="634"/>
                    <a:pt x="167" y="641"/>
                    <a:pt x="158" y="645"/>
                  </a:cubicBezTo>
                  <a:cubicBezTo>
                    <a:pt x="153" y="648"/>
                    <a:pt x="149" y="652"/>
                    <a:pt x="144" y="655"/>
                  </a:cubicBezTo>
                  <a:cubicBezTo>
                    <a:pt x="141" y="656"/>
                    <a:pt x="135" y="659"/>
                    <a:pt x="135" y="659"/>
                  </a:cubicBezTo>
                  <a:cubicBezTo>
                    <a:pt x="133" y="664"/>
                    <a:pt x="130" y="666"/>
                    <a:pt x="130" y="669"/>
                  </a:cubicBezTo>
                  <a:cubicBezTo>
                    <a:pt x="128" y="677"/>
                    <a:pt x="132" y="691"/>
                    <a:pt x="124" y="698"/>
                  </a:cubicBezTo>
                  <a:cubicBezTo>
                    <a:pt x="118" y="703"/>
                    <a:pt x="108" y="709"/>
                    <a:pt x="101" y="711"/>
                  </a:cubicBezTo>
                  <a:cubicBezTo>
                    <a:pt x="101" y="711"/>
                    <a:pt x="90" y="716"/>
                    <a:pt x="87" y="716"/>
                  </a:cubicBezTo>
                  <a:cubicBezTo>
                    <a:pt x="85" y="717"/>
                    <a:pt x="82" y="717"/>
                    <a:pt x="82" y="717"/>
                  </a:cubicBezTo>
                  <a:cubicBezTo>
                    <a:pt x="76" y="725"/>
                    <a:pt x="68" y="733"/>
                    <a:pt x="60" y="738"/>
                  </a:cubicBezTo>
                  <a:cubicBezTo>
                    <a:pt x="56" y="745"/>
                    <a:pt x="53" y="755"/>
                    <a:pt x="46" y="759"/>
                  </a:cubicBezTo>
                  <a:cubicBezTo>
                    <a:pt x="43" y="764"/>
                    <a:pt x="37" y="767"/>
                    <a:pt x="31" y="773"/>
                  </a:cubicBezTo>
                  <a:cubicBezTo>
                    <a:pt x="26" y="780"/>
                    <a:pt x="25" y="789"/>
                    <a:pt x="23" y="797"/>
                  </a:cubicBezTo>
                  <a:cubicBezTo>
                    <a:pt x="20" y="803"/>
                    <a:pt x="19" y="809"/>
                    <a:pt x="17" y="816"/>
                  </a:cubicBezTo>
                  <a:cubicBezTo>
                    <a:pt x="15" y="817"/>
                    <a:pt x="14" y="824"/>
                    <a:pt x="14" y="824"/>
                  </a:cubicBezTo>
                  <a:cubicBezTo>
                    <a:pt x="15" y="831"/>
                    <a:pt x="26" y="842"/>
                    <a:pt x="26" y="842"/>
                  </a:cubicBezTo>
                  <a:cubicBezTo>
                    <a:pt x="26" y="847"/>
                    <a:pt x="17" y="855"/>
                    <a:pt x="17" y="855"/>
                  </a:cubicBezTo>
                  <a:cubicBezTo>
                    <a:pt x="14" y="863"/>
                    <a:pt x="17" y="867"/>
                    <a:pt x="25" y="870"/>
                  </a:cubicBezTo>
                  <a:cubicBezTo>
                    <a:pt x="28" y="884"/>
                    <a:pt x="17" y="902"/>
                    <a:pt x="6" y="909"/>
                  </a:cubicBezTo>
                  <a:cubicBezTo>
                    <a:pt x="0" y="927"/>
                    <a:pt x="5" y="927"/>
                    <a:pt x="12" y="941"/>
                  </a:cubicBezTo>
                  <a:cubicBezTo>
                    <a:pt x="23" y="963"/>
                    <a:pt x="29" y="969"/>
                    <a:pt x="53" y="977"/>
                  </a:cubicBezTo>
                  <a:cubicBezTo>
                    <a:pt x="60" y="986"/>
                    <a:pt x="56" y="983"/>
                    <a:pt x="63" y="989"/>
                  </a:cubicBezTo>
                  <a:cubicBezTo>
                    <a:pt x="62" y="994"/>
                    <a:pt x="59" y="997"/>
                    <a:pt x="59" y="1002"/>
                  </a:cubicBezTo>
                  <a:cubicBezTo>
                    <a:pt x="57" y="1009"/>
                    <a:pt x="70" y="1020"/>
                    <a:pt x="74" y="1027"/>
                  </a:cubicBezTo>
                  <a:cubicBezTo>
                    <a:pt x="77" y="1031"/>
                    <a:pt x="91" y="1036"/>
                    <a:pt x="91" y="1036"/>
                  </a:cubicBezTo>
                  <a:cubicBezTo>
                    <a:pt x="94" y="1036"/>
                    <a:pt x="96" y="1036"/>
                    <a:pt x="98" y="1034"/>
                  </a:cubicBezTo>
                  <a:cubicBezTo>
                    <a:pt x="99" y="1034"/>
                    <a:pt x="98" y="1031"/>
                    <a:pt x="99" y="1030"/>
                  </a:cubicBezTo>
                  <a:cubicBezTo>
                    <a:pt x="101" y="1030"/>
                    <a:pt x="107" y="1038"/>
                    <a:pt x="108" y="1038"/>
                  </a:cubicBezTo>
                  <a:cubicBezTo>
                    <a:pt x="119" y="1047"/>
                    <a:pt x="133" y="1055"/>
                    <a:pt x="146" y="1059"/>
                  </a:cubicBezTo>
                  <a:cubicBezTo>
                    <a:pt x="149" y="1067"/>
                    <a:pt x="152" y="1066"/>
                    <a:pt x="159" y="1064"/>
                  </a:cubicBezTo>
                  <a:cubicBezTo>
                    <a:pt x="163" y="1061"/>
                    <a:pt x="166" y="1059"/>
                    <a:pt x="169" y="1058"/>
                  </a:cubicBezTo>
                  <a:cubicBezTo>
                    <a:pt x="172" y="1056"/>
                    <a:pt x="178" y="1055"/>
                    <a:pt x="178" y="1055"/>
                  </a:cubicBezTo>
                  <a:cubicBezTo>
                    <a:pt x="192" y="1059"/>
                    <a:pt x="209" y="1061"/>
                    <a:pt x="224" y="1063"/>
                  </a:cubicBezTo>
                  <a:cubicBezTo>
                    <a:pt x="231" y="1067"/>
                    <a:pt x="229" y="1070"/>
                    <a:pt x="238" y="1069"/>
                  </a:cubicBezTo>
                  <a:cubicBezTo>
                    <a:pt x="238" y="1063"/>
                    <a:pt x="238" y="1056"/>
                    <a:pt x="238" y="1050"/>
                  </a:cubicBezTo>
                  <a:cubicBezTo>
                    <a:pt x="241" y="1041"/>
                    <a:pt x="257" y="1059"/>
                    <a:pt x="260" y="1061"/>
                  </a:cubicBezTo>
                  <a:cubicBezTo>
                    <a:pt x="266" y="1050"/>
                    <a:pt x="279" y="1052"/>
                    <a:pt x="291" y="1050"/>
                  </a:cubicBezTo>
                  <a:cubicBezTo>
                    <a:pt x="297" y="1049"/>
                    <a:pt x="302" y="1044"/>
                    <a:pt x="308" y="1041"/>
                  </a:cubicBezTo>
                  <a:cubicBezTo>
                    <a:pt x="319" y="1042"/>
                    <a:pt x="330" y="1045"/>
                    <a:pt x="341" y="1049"/>
                  </a:cubicBezTo>
                  <a:cubicBezTo>
                    <a:pt x="342" y="1050"/>
                    <a:pt x="344" y="1055"/>
                    <a:pt x="344" y="1058"/>
                  </a:cubicBezTo>
                  <a:cubicBezTo>
                    <a:pt x="344" y="1061"/>
                    <a:pt x="342" y="1067"/>
                    <a:pt x="342" y="1067"/>
                  </a:cubicBezTo>
                  <a:cubicBezTo>
                    <a:pt x="347" y="1070"/>
                    <a:pt x="355" y="1072"/>
                    <a:pt x="361" y="1075"/>
                  </a:cubicBezTo>
                  <a:cubicBezTo>
                    <a:pt x="362" y="1075"/>
                    <a:pt x="365" y="1077"/>
                    <a:pt x="365" y="1077"/>
                  </a:cubicBezTo>
                  <a:cubicBezTo>
                    <a:pt x="375" y="1074"/>
                    <a:pt x="384" y="1074"/>
                    <a:pt x="393" y="1080"/>
                  </a:cubicBezTo>
                  <a:cubicBezTo>
                    <a:pt x="396" y="1083"/>
                    <a:pt x="398" y="1088"/>
                    <a:pt x="401" y="1092"/>
                  </a:cubicBezTo>
                  <a:cubicBezTo>
                    <a:pt x="404" y="1095"/>
                    <a:pt x="407" y="1102"/>
                    <a:pt x="407" y="1102"/>
                  </a:cubicBezTo>
                  <a:cubicBezTo>
                    <a:pt x="404" y="1114"/>
                    <a:pt x="399" y="1127"/>
                    <a:pt x="396" y="1138"/>
                  </a:cubicBezTo>
                  <a:cubicBezTo>
                    <a:pt x="393" y="1147"/>
                    <a:pt x="395" y="1141"/>
                    <a:pt x="389" y="1152"/>
                  </a:cubicBezTo>
                  <a:cubicBezTo>
                    <a:pt x="387" y="1153"/>
                    <a:pt x="385" y="1156"/>
                    <a:pt x="385" y="1156"/>
                  </a:cubicBezTo>
                  <a:cubicBezTo>
                    <a:pt x="389" y="1185"/>
                    <a:pt x="396" y="1180"/>
                    <a:pt x="410" y="1197"/>
                  </a:cubicBezTo>
                  <a:cubicBezTo>
                    <a:pt x="427" y="1219"/>
                    <a:pt x="440" y="1239"/>
                    <a:pt x="447" y="1266"/>
                  </a:cubicBezTo>
                  <a:cubicBezTo>
                    <a:pt x="446" y="1280"/>
                    <a:pt x="452" y="1314"/>
                    <a:pt x="435" y="1325"/>
                  </a:cubicBezTo>
                  <a:cubicBezTo>
                    <a:pt x="427" y="1347"/>
                    <a:pt x="433" y="1325"/>
                    <a:pt x="430" y="1367"/>
                  </a:cubicBezTo>
                  <a:cubicBezTo>
                    <a:pt x="429" y="1377"/>
                    <a:pt x="421" y="1381"/>
                    <a:pt x="418" y="1391"/>
                  </a:cubicBezTo>
                  <a:cubicBezTo>
                    <a:pt x="421" y="1413"/>
                    <a:pt x="430" y="1422"/>
                    <a:pt x="446" y="1438"/>
                  </a:cubicBezTo>
                  <a:cubicBezTo>
                    <a:pt x="449" y="1441"/>
                    <a:pt x="450" y="1442"/>
                    <a:pt x="452" y="1447"/>
                  </a:cubicBezTo>
                  <a:cubicBezTo>
                    <a:pt x="454" y="1450"/>
                    <a:pt x="455" y="1456"/>
                    <a:pt x="455" y="1456"/>
                  </a:cubicBezTo>
                  <a:cubicBezTo>
                    <a:pt x="457" y="1475"/>
                    <a:pt x="458" y="1488"/>
                    <a:pt x="460" y="1505"/>
                  </a:cubicBezTo>
                  <a:cubicBezTo>
                    <a:pt x="461" y="1514"/>
                    <a:pt x="461" y="1511"/>
                    <a:pt x="464" y="1522"/>
                  </a:cubicBezTo>
                  <a:cubicBezTo>
                    <a:pt x="466" y="1524"/>
                    <a:pt x="466" y="1527"/>
                    <a:pt x="466" y="1527"/>
                  </a:cubicBezTo>
                  <a:cubicBezTo>
                    <a:pt x="468" y="1542"/>
                    <a:pt x="469" y="1552"/>
                    <a:pt x="481" y="1561"/>
                  </a:cubicBezTo>
                  <a:cubicBezTo>
                    <a:pt x="485" y="1566"/>
                    <a:pt x="488" y="1569"/>
                    <a:pt x="494" y="1572"/>
                  </a:cubicBezTo>
                  <a:cubicBezTo>
                    <a:pt x="497" y="1585"/>
                    <a:pt x="503" y="1597"/>
                    <a:pt x="506" y="1610"/>
                  </a:cubicBezTo>
                  <a:cubicBezTo>
                    <a:pt x="506" y="1614"/>
                    <a:pt x="508" y="1619"/>
                    <a:pt x="505" y="1622"/>
                  </a:cubicBezTo>
                  <a:cubicBezTo>
                    <a:pt x="503" y="1625"/>
                    <a:pt x="497" y="1628"/>
                    <a:pt x="497" y="1628"/>
                  </a:cubicBezTo>
                  <a:cubicBezTo>
                    <a:pt x="488" y="1642"/>
                    <a:pt x="509" y="1644"/>
                    <a:pt x="517" y="1644"/>
                  </a:cubicBezTo>
                  <a:cubicBezTo>
                    <a:pt x="539" y="1639"/>
                    <a:pt x="557" y="1635"/>
                    <a:pt x="579" y="1633"/>
                  </a:cubicBezTo>
                  <a:cubicBezTo>
                    <a:pt x="598" y="1630"/>
                    <a:pt x="613" y="1627"/>
                    <a:pt x="632" y="1624"/>
                  </a:cubicBezTo>
                  <a:cubicBezTo>
                    <a:pt x="635" y="1624"/>
                    <a:pt x="638" y="1622"/>
                    <a:pt x="641" y="1621"/>
                  </a:cubicBezTo>
                  <a:cubicBezTo>
                    <a:pt x="642" y="1621"/>
                    <a:pt x="644" y="1619"/>
                    <a:pt x="646" y="1617"/>
                  </a:cubicBezTo>
                  <a:cubicBezTo>
                    <a:pt x="649" y="1617"/>
                    <a:pt x="655" y="1616"/>
                    <a:pt x="655" y="1616"/>
                  </a:cubicBezTo>
                  <a:cubicBezTo>
                    <a:pt x="659" y="1610"/>
                    <a:pt x="664" y="1603"/>
                    <a:pt x="670" y="1600"/>
                  </a:cubicBezTo>
                  <a:cubicBezTo>
                    <a:pt x="675" y="1594"/>
                    <a:pt x="678" y="1591"/>
                    <a:pt x="683" y="1588"/>
                  </a:cubicBezTo>
                  <a:cubicBezTo>
                    <a:pt x="687" y="1581"/>
                    <a:pt x="697" y="1577"/>
                    <a:pt x="704" y="1574"/>
                  </a:cubicBezTo>
                  <a:cubicBezTo>
                    <a:pt x="715" y="1563"/>
                    <a:pt x="726" y="1550"/>
                    <a:pt x="731" y="1535"/>
                  </a:cubicBezTo>
                  <a:cubicBezTo>
                    <a:pt x="731" y="1531"/>
                    <a:pt x="729" y="1528"/>
                    <a:pt x="729" y="1525"/>
                  </a:cubicBezTo>
                  <a:cubicBezTo>
                    <a:pt x="729" y="1494"/>
                    <a:pt x="737" y="1505"/>
                    <a:pt x="754" y="1494"/>
                  </a:cubicBezTo>
                  <a:cubicBezTo>
                    <a:pt x="759" y="1488"/>
                    <a:pt x="762" y="1483"/>
                    <a:pt x="765" y="1475"/>
                  </a:cubicBezTo>
                  <a:cubicBezTo>
                    <a:pt x="763" y="1458"/>
                    <a:pt x="765" y="1439"/>
                    <a:pt x="755" y="1424"/>
                  </a:cubicBezTo>
                  <a:cubicBezTo>
                    <a:pt x="759" y="1413"/>
                    <a:pt x="771" y="1419"/>
                    <a:pt x="779" y="1422"/>
                  </a:cubicBezTo>
                  <a:cubicBezTo>
                    <a:pt x="782" y="1427"/>
                    <a:pt x="782" y="1435"/>
                    <a:pt x="785" y="1427"/>
                  </a:cubicBezTo>
                  <a:cubicBezTo>
                    <a:pt x="786" y="1416"/>
                    <a:pt x="786" y="1405"/>
                    <a:pt x="786" y="1396"/>
                  </a:cubicBezTo>
                  <a:cubicBezTo>
                    <a:pt x="788" y="1386"/>
                    <a:pt x="810" y="1385"/>
                    <a:pt x="817" y="1380"/>
                  </a:cubicBezTo>
                  <a:cubicBezTo>
                    <a:pt x="820" y="1374"/>
                    <a:pt x="831" y="1367"/>
                    <a:pt x="837" y="1363"/>
                  </a:cubicBezTo>
                  <a:cubicBezTo>
                    <a:pt x="841" y="1361"/>
                    <a:pt x="847" y="1356"/>
                    <a:pt x="847" y="1356"/>
                  </a:cubicBezTo>
                  <a:cubicBezTo>
                    <a:pt x="855" y="1345"/>
                    <a:pt x="845" y="1333"/>
                    <a:pt x="844" y="1320"/>
                  </a:cubicBezTo>
                  <a:cubicBezTo>
                    <a:pt x="845" y="1310"/>
                    <a:pt x="847" y="1308"/>
                    <a:pt x="850" y="1299"/>
                  </a:cubicBezTo>
                  <a:cubicBezTo>
                    <a:pt x="847" y="1288"/>
                    <a:pt x="842" y="1288"/>
                    <a:pt x="834" y="1280"/>
                  </a:cubicBezTo>
                  <a:cubicBezTo>
                    <a:pt x="833" y="1275"/>
                    <a:pt x="830" y="1266"/>
                    <a:pt x="830" y="1266"/>
                  </a:cubicBezTo>
                  <a:cubicBezTo>
                    <a:pt x="831" y="1250"/>
                    <a:pt x="831" y="1236"/>
                    <a:pt x="831" y="1220"/>
                  </a:cubicBezTo>
                  <a:cubicBezTo>
                    <a:pt x="833" y="1192"/>
                    <a:pt x="861" y="1183"/>
                    <a:pt x="876" y="1166"/>
                  </a:cubicBezTo>
                  <a:cubicBezTo>
                    <a:pt x="879" y="1160"/>
                    <a:pt x="884" y="1160"/>
                    <a:pt x="885" y="1153"/>
                  </a:cubicBezTo>
                  <a:cubicBezTo>
                    <a:pt x="890" y="1144"/>
                    <a:pt x="889" y="1142"/>
                    <a:pt x="895" y="1136"/>
                  </a:cubicBezTo>
                  <a:cubicBezTo>
                    <a:pt x="898" y="1127"/>
                    <a:pt x="906" y="1114"/>
                    <a:pt x="915" y="1111"/>
                  </a:cubicBezTo>
                  <a:cubicBezTo>
                    <a:pt x="920" y="1105"/>
                    <a:pt x="924" y="1099"/>
                    <a:pt x="930" y="1094"/>
                  </a:cubicBezTo>
                  <a:cubicBezTo>
                    <a:pt x="935" y="1089"/>
                    <a:pt x="938" y="1089"/>
                    <a:pt x="943" y="1084"/>
                  </a:cubicBezTo>
                  <a:cubicBezTo>
                    <a:pt x="947" y="1080"/>
                    <a:pt x="949" y="1078"/>
                    <a:pt x="955" y="1077"/>
                  </a:cubicBezTo>
                  <a:cubicBezTo>
                    <a:pt x="961" y="1066"/>
                    <a:pt x="958" y="1069"/>
                    <a:pt x="966" y="1064"/>
                  </a:cubicBezTo>
                  <a:cubicBezTo>
                    <a:pt x="972" y="1055"/>
                    <a:pt x="978" y="1045"/>
                    <a:pt x="983" y="1036"/>
                  </a:cubicBezTo>
                  <a:cubicBezTo>
                    <a:pt x="988" y="1030"/>
                    <a:pt x="989" y="1019"/>
                    <a:pt x="991" y="1013"/>
                  </a:cubicBezTo>
                  <a:cubicBezTo>
                    <a:pt x="994" y="1003"/>
                    <a:pt x="992" y="1009"/>
                    <a:pt x="998" y="999"/>
                  </a:cubicBezTo>
                  <a:cubicBezTo>
                    <a:pt x="1003" y="992"/>
                    <a:pt x="1003" y="984"/>
                    <a:pt x="1005" y="977"/>
                  </a:cubicBezTo>
                  <a:cubicBezTo>
                    <a:pt x="1003" y="966"/>
                    <a:pt x="1000" y="970"/>
                    <a:pt x="989" y="974"/>
                  </a:cubicBezTo>
                  <a:cubicBezTo>
                    <a:pt x="971" y="986"/>
                    <a:pt x="941" y="983"/>
                    <a:pt x="921" y="983"/>
                  </a:cubicBezTo>
                  <a:cubicBezTo>
                    <a:pt x="892" y="981"/>
                    <a:pt x="895" y="977"/>
                    <a:pt x="878" y="961"/>
                  </a:cubicBezTo>
                  <a:cubicBezTo>
                    <a:pt x="875" y="949"/>
                    <a:pt x="867" y="944"/>
                    <a:pt x="858" y="936"/>
                  </a:cubicBezTo>
                  <a:cubicBezTo>
                    <a:pt x="853" y="933"/>
                    <a:pt x="844" y="930"/>
                    <a:pt x="844" y="930"/>
                  </a:cubicBezTo>
                  <a:cubicBezTo>
                    <a:pt x="837" y="909"/>
                    <a:pt x="828" y="891"/>
                    <a:pt x="817" y="872"/>
                  </a:cubicBezTo>
                  <a:cubicBezTo>
                    <a:pt x="811" y="866"/>
                    <a:pt x="816" y="869"/>
                    <a:pt x="805" y="863"/>
                  </a:cubicBezTo>
                  <a:cubicBezTo>
                    <a:pt x="802" y="859"/>
                    <a:pt x="796" y="856"/>
                    <a:pt x="796" y="856"/>
                  </a:cubicBezTo>
                  <a:cubicBezTo>
                    <a:pt x="786" y="842"/>
                    <a:pt x="794" y="825"/>
                    <a:pt x="785" y="813"/>
                  </a:cubicBezTo>
                  <a:cubicBezTo>
                    <a:pt x="774" y="794"/>
                    <a:pt x="759" y="772"/>
                    <a:pt x="745" y="758"/>
                  </a:cubicBezTo>
                  <a:cubicBezTo>
                    <a:pt x="742" y="744"/>
                    <a:pt x="737" y="736"/>
                    <a:pt x="729" y="723"/>
                  </a:cubicBezTo>
                  <a:cubicBezTo>
                    <a:pt x="726" y="720"/>
                    <a:pt x="723" y="709"/>
                    <a:pt x="723" y="709"/>
                  </a:cubicBezTo>
                  <a:cubicBezTo>
                    <a:pt x="740" y="705"/>
                    <a:pt x="757" y="733"/>
                    <a:pt x="766" y="744"/>
                  </a:cubicBezTo>
                  <a:cubicBezTo>
                    <a:pt x="771" y="758"/>
                    <a:pt x="771" y="759"/>
                    <a:pt x="786" y="764"/>
                  </a:cubicBezTo>
                  <a:cubicBezTo>
                    <a:pt x="793" y="766"/>
                    <a:pt x="800" y="773"/>
                    <a:pt x="800" y="773"/>
                  </a:cubicBezTo>
                  <a:cubicBezTo>
                    <a:pt x="803" y="780"/>
                    <a:pt x="808" y="784"/>
                    <a:pt x="813" y="791"/>
                  </a:cubicBezTo>
                  <a:cubicBezTo>
                    <a:pt x="813" y="803"/>
                    <a:pt x="814" y="809"/>
                    <a:pt x="817" y="819"/>
                  </a:cubicBezTo>
                  <a:cubicBezTo>
                    <a:pt x="819" y="842"/>
                    <a:pt x="820" y="841"/>
                    <a:pt x="839" y="847"/>
                  </a:cubicBezTo>
                  <a:cubicBezTo>
                    <a:pt x="844" y="852"/>
                    <a:pt x="847" y="856"/>
                    <a:pt x="851" y="861"/>
                  </a:cubicBezTo>
                  <a:cubicBezTo>
                    <a:pt x="851" y="863"/>
                    <a:pt x="853" y="864"/>
                    <a:pt x="853" y="866"/>
                  </a:cubicBezTo>
                  <a:cubicBezTo>
                    <a:pt x="853" y="869"/>
                    <a:pt x="853" y="874"/>
                    <a:pt x="855" y="877"/>
                  </a:cubicBezTo>
                  <a:cubicBezTo>
                    <a:pt x="856" y="884"/>
                    <a:pt x="870" y="889"/>
                    <a:pt x="875" y="894"/>
                  </a:cubicBezTo>
                  <a:cubicBezTo>
                    <a:pt x="887" y="927"/>
                    <a:pt x="870" y="945"/>
                    <a:pt x="910" y="955"/>
                  </a:cubicBezTo>
                  <a:cubicBezTo>
                    <a:pt x="921" y="953"/>
                    <a:pt x="926" y="955"/>
                    <a:pt x="933" y="949"/>
                  </a:cubicBezTo>
                  <a:cubicBezTo>
                    <a:pt x="938" y="942"/>
                    <a:pt x="944" y="941"/>
                    <a:pt x="951" y="936"/>
                  </a:cubicBezTo>
                  <a:cubicBezTo>
                    <a:pt x="972" y="924"/>
                    <a:pt x="978" y="920"/>
                    <a:pt x="1003" y="916"/>
                  </a:cubicBezTo>
                  <a:cubicBezTo>
                    <a:pt x="1009" y="914"/>
                    <a:pt x="1017" y="911"/>
                    <a:pt x="1025" y="909"/>
                  </a:cubicBezTo>
                  <a:cubicBezTo>
                    <a:pt x="1031" y="906"/>
                    <a:pt x="1036" y="899"/>
                    <a:pt x="1042" y="897"/>
                  </a:cubicBezTo>
                  <a:cubicBezTo>
                    <a:pt x="1051" y="894"/>
                    <a:pt x="1060" y="894"/>
                    <a:pt x="1068" y="888"/>
                  </a:cubicBezTo>
                  <a:cubicBezTo>
                    <a:pt x="1073" y="881"/>
                    <a:pt x="1079" y="877"/>
                    <a:pt x="1084" y="869"/>
                  </a:cubicBezTo>
                  <a:cubicBezTo>
                    <a:pt x="1087" y="861"/>
                    <a:pt x="1088" y="850"/>
                    <a:pt x="1098" y="844"/>
                  </a:cubicBezTo>
                  <a:cubicBezTo>
                    <a:pt x="1104" y="836"/>
                    <a:pt x="1105" y="825"/>
                    <a:pt x="1108" y="816"/>
                  </a:cubicBezTo>
                  <a:cubicBezTo>
                    <a:pt x="1110" y="811"/>
                    <a:pt x="1115" y="808"/>
                    <a:pt x="1116" y="803"/>
                  </a:cubicBezTo>
                  <a:cubicBezTo>
                    <a:pt x="1110" y="800"/>
                    <a:pt x="1110" y="805"/>
                    <a:pt x="1102" y="808"/>
                  </a:cubicBezTo>
                  <a:cubicBezTo>
                    <a:pt x="1099" y="802"/>
                    <a:pt x="1104" y="795"/>
                    <a:pt x="1098" y="792"/>
                  </a:cubicBezTo>
                  <a:cubicBezTo>
                    <a:pt x="1094" y="789"/>
                    <a:pt x="1084" y="788"/>
                    <a:pt x="1084" y="788"/>
                  </a:cubicBezTo>
                  <a:cubicBezTo>
                    <a:pt x="1077" y="780"/>
                    <a:pt x="1076" y="783"/>
                    <a:pt x="1067" y="786"/>
                  </a:cubicBezTo>
                  <a:cubicBezTo>
                    <a:pt x="1064" y="788"/>
                    <a:pt x="1057" y="789"/>
                    <a:pt x="1057" y="789"/>
                  </a:cubicBezTo>
                  <a:cubicBezTo>
                    <a:pt x="1054" y="789"/>
                    <a:pt x="1051" y="789"/>
                    <a:pt x="1048" y="788"/>
                  </a:cubicBezTo>
                  <a:cubicBezTo>
                    <a:pt x="1046" y="786"/>
                    <a:pt x="1045" y="778"/>
                    <a:pt x="1045" y="778"/>
                  </a:cubicBezTo>
                  <a:cubicBezTo>
                    <a:pt x="1046" y="778"/>
                    <a:pt x="1048" y="777"/>
                    <a:pt x="1050" y="775"/>
                  </a:cubicBezTo>
                  <a:cubicBezTo>
                    <a:pt x="1060" y="772"/>
                    <a:pt x="1067" y="778"/>
                    <a:pt x="1060" y="763"/>
                  </a:cubicBezTo>
                  <a:cubicBezTo>
                    <a:pt x="1059" y="763"/>
                    <a:pt x="1057" y="761"/>
                    <a:pt x="1056" y="761"/>
                  </a:cubicBezTo>
                  <a:cubicBezTo>
                    <a:pt x="1053" y="761"/>
                    <a:pt x="1048" y="761"/>
                    <a:pt x="1046" y="763"/>
                  </a:cubicBezTo>
                  <a:cubicBezTo>
                    <a:pt x="1046" y="764"/>
                    <a:pt x="1045" y="766"/>
                    <a:pt x="1043" y="767"/>
                  </a:cubicBezTo>
                  <a:cubicBezTo>
                    <a:pt x="1036" y="775"/>
                    <a:pt x="1025" y="777"/>
                    <a:pt x="1016" y="780"/>
                  </a:cubicBezTo>
                  <a:cubicBezTo>
                    <a:pt x="1011" y="780"/>
                    <a:pt x="1006" y="778"/>
                    <a:pt x="1003" y="777"/>
                  </a:cubicBezTo>
                  <a:cubicBezTo>
                    <a:pt x="1002" y="777"/>
                    <a:pt x="997" y="775"/>
                    <a:pt x="997" y="775"/>
                  </a:cubicBezTo>
                  <a:cubicBezTo>
                    <a:pt x="988" y="763"/>
                    <a:pt x="986" y="761"/>
                    <a:pt x="971" y="758"/>
                  </a:cubicBezTo>
                  <a:cubicBezTo>
                    <a:pt x="971" y="753"/>
                    <a:pt x="974" y="747"/>
                    <a:pt x="971" y="742"/>
                  </a:cubicBezTo>
                  <a:cubicBezTo>
                    <a:pt x="969" y="739"/>
                    <a:pt x="960" y="736"/>
                    <a:pt x="957" y="734"/>
                  </a:cubicBezTo>
                  <a:cubicBezTo>
                    <a:pt x="954" y="733"/>
                    <a:pt x="947" y="731"/>
                    <a:pt x="947" y="731"/>
                  </a:cubicBezTo>
                  <a:cubicBezTo>
                    <a:pt x="941" y="725"/>
                    <a:pt x="935" y="722"/>
                    <a:pt x="929" y="716"/>
                  </a:cubicBezTo>
                  <a:cubicBezTo>
                    <a:pt x="930" y="706"/>
                    <a:pt x="932" y="700"/>
                    <a:pt x="941" y="697"/>
                  </a:cubicBezTo>
                  <a:cubicBezTo>
                    <a:pt x="955" y="698"/>
                    <a:pt x="968" y="702"/>
                    <a:pt x="980" y="705"/>
                  </a:cubicBezTo>
                  <a:cubicBezTo>
                    <a:pt x="986" y="711"/>
                    <a:pt x="988" y="716"/>
                    <a:pt x="995" y="720"/>
                  </a:cubicBezTo>
                  <a:cubicBezTo>
                    <a:pt x="1005" y="734"/>
                    <a:pt x="1012" y="736"/>
                    <a:pt x="1025" y="744"/>
                  </a:cubicBezTo>
                  <a:cubicBezTo>
                    <a:pt x="1033" y="742"/>
                    <a:pt x="1045" y="747"/>
                    <a:pt x="1051" y="741"/>
                  </a:cubicBezTo>
                  <a:cubicBezTo>
                    <a:pt x="1060" y="733"/>
                    <a:pt x="1048" y="738"/>
                    <a:pt x="1059" y="734"/>
                  </a:cubicBezTo>
                  <a:cubicBezTo>
                    <a:pt x="1064" y="738"/>
                    <a:pt x="1068" y="739"/>
                    <a:pt x="1073" y="742"/>
                  </a:cubicBezTo>
                  <a:cubicBezTo>
                    <a:pt x="1079" y="752"/>
                    <a:pt x="1093" y="750"/>
                    <a:pt x="1104" y="753"/>
                  </a:cubicBezTo>
                  <a:cubicBezTo>
                    <a:pt x="1121" y="764"/>
                    <a:pt x="1110" y="759"/>
                    <a:pt x="1141" y="761"/>
                  </a:cubicBezTo>
                  <a:cubicBezTo>
                    <a:pt x="1152" y="763"/>
                    <a:pt x="1156" y="766"/>
                    <a:pt x="1163" y="775"/>
                  </a:cubicBezTo>
                  <a:cubicBezTo>
                    <a:pt x="1159" y="788"/>
                    <a:pt x="1167" y="781"/>
                    <a:pt x="1173" y="777"/>
                  </a:cubicBezTo>
                  <a:cubicBezTo>
                    <a:pt x="1175" y="770"/>
                    <a:pt x="1178" y="770"/>
                    <a:pt x="1181" y="764"/>
                  </a:cubicBezTo>
                  <a:cubicBezTo>
                    <a:pt x="1190" y="767"/>
                    <a:pt x="1189" y="772"/>
                    <a:pt x="1187" y="783"/>
                  </a:cubicBezTo>
                  <a:cubicBezTo>
                    <a:pt x="1195" y="789"/>
                    <a:pt x="1206" y="786"/>
                    <a:pt x="1215" y="789"/>
                  </a:cubicBezTo>
                  <a:cubicBezTo>
                    <a:pt x="1221" y="791"/>
                    <a:pt x="1226" y="797"/>
                    <a:pt x="1234" y="800"/>
                  </a:cubicBezTo>
                  <a:cubicBezTo>
                    <a:pt x="1245" y="803"/>
                    <a:pt x="1255" y="808"/>
                    <a:pt x="1265" y="816"/>
                  </a:cubicBezTo>
                  <a:cubicBezTo>
                    <a:pt x="1268" y="827"/>
                    <a:pt x="1272" y="831"/>
                    <a:pt x="1282" y="834"/>
                  </a:cubicBezTo>
                  <a:cubicBezTo>
                    <a:pt x="1286" y="842"/>
                    <a:pt x="1288" y="847"/>
                    <a:pt x="1296" y="852"/>
                  </a:cubicBezTo>
                  <a:cubicBezTo>
                    <a:pt x="1308" y="849"/>
                    <a:pt x="1302" y="850"/>
                    <a:pt x="1314" y="847"/>
                  </a:cubicBezTo>
                  <a:cubicBezTo>
                    <a:pt x="1316" y="845"/>
                    <a:pt x="1319" y="845"/>
                    <a:pt x="1319" y="845"/>
                  </a:cubicBezTo>
                  <a:cubicBezTo>
                    <a:pt x="1328" y="852"/>
                    <a:pt x="1322" y="842"/>
                    <a:pt x="1319" y="839"/>
                  </a:cubicBezTo>
                  <a:cubicBezTo>
                    <a:pt x="1316" y="844"/>
                    <a:pt x="1311" y="847"/>
                    <a:pt x="1310" y="853"/>
                  </a:cubicBezTo>
                  <a:cubicBezTo>
                    <a:pt x="1310" y="856"/>
                    <a:pt x="1307" y="863"/>
                    <a:pt x="1307" y="863"/>
                  </a:cubicBezTo>
                  <a:cubicBezTo>
                    <a:pt x="1308" y="869"/>
                    <a:pt x="1310" y="880"/>
                    <a:pt x="1319" y="880"/>
                  </a:cubicBezTo>
                  <a:lnTo>
                    <a:pt x="1320" y="916"/>
                  </a:lnTo>
                  <a:lnTo>
                    <a:pt x="1348" y="1005"/>
                  </a:lnTo>
                  <a:lnTo>
                    <a:pt x="1373" y="1033"/>
                  </a:lnTo>
                  <a:lnTo>
                    <a:pt x="1416" y="994"/>
                  </a:lnTo>
                  <a:lnTo>
                    <a:pt x="1413" y="967"/>
                  </a:lnTo>
                  <a:lnTo>
                    <a:pt x="1424" y="959"/>
                  </a:lnTo>
                  <a:lnTo>
                    <a:pt x="1423" y="925"/>
                  </a:lnTo>
                  <a:lnTo>
                    <a:pt x="1452" y="916"/>
                  </a:lnTo>
                  <a:lnTo>
                    <a:pt x="1520" y="855"/>
                  </a:lnTo>
                  <a:lnTo>
                    <a:pt x="1533" y="839"/>
                  </a:lnTo>
                  <a:lnTo>
                    <a:pt x="1588" y="824"/>
                  </a:lnTo>
                  <a:lnTo>
                    <a:pt x="1608" y="847"/>
                  </a:lnTo>
                  <a:lnTo>
                    <a:pt x="1602" y="858"/>
                  </a:lnTo>
                  <a:lnTo>
                    <a:pt x="1619" y="875"/>
                  </a:lnTo>
                  <a:lnTo>
                    <a:pt x="1624" y="899"/>
                  </a:lnTo>
                  <a:lnTo>
                    <a:pt x="1641" y="906"/>
                  </a:lnTo>
                  <a:lnTo>
                    <a:pt x="1677" y="892"/>
                  </a:lnTo>
                  <a:lnTo>
                    <a:pt x="1675" y="975"/>
                  </a:lnTo>
                  <a:lnTo>
                    <a:pt x="1684" y="956"/>
                  </a:lnTo>
                  <a:lnTo>
                    <a:pt x="1707" y="1000"/>
                  </a:lnTo>
                  <a:lnTo>
                    <a:pt x="1704" y="1030"/>
                  </a:lnTo>
                  <a:lnTo>
                    <a:pt x="1718" y="1013"/>
                  </a:lnTo>
                  <a:lnTo>
                    <a:pt x="1721" y="997"/>
                  </a:lnTo>
                  <a:lnTo>
                    <a:pt x="1738" y="972"/>
                  </a:lnTo>
                  <a:lnTo>
                    <a:pt x="1728" y="958"/>
                  </a:lnTo>
                  <a:lnTo>
                    <a:pt x="1737" y="942"/>
                  </a:lnTo>
                  <a:lnTo>
                    <a:pt x="1725" y="913"/>
                  </a:lnTo>
                  <a:lnTo>
                    <a:pt x="1732" y="889"/>
                  </a:lnTo>
                  <a:lnTo>
                    <a:pt x="1715" y="895"/>
                  </a:lnTo>
                  <a:lnTo>
                    <a:pt x="1707" y="874"/>
                  </a:lnTo>
                  <a:lnTo>
                    <a:pt x="1701" y="844"/>
                  </a:lnTo>
                  <a:lnTo>
                    <a:pt x="1714" y="816"/>
                  </a:lnTo>
                  <a:lnTo>
                    <a:pt x="1728" y="834"/>
                  </a:lnTo>
                  <a:lnTo>
                    <a:pt x="1721" y="880"/>
                  </a:lnTo>
                  <a:lnTo>
                    <a:pt x="1738" y="849"/>
                  </a:lnTo>
                  <a:lnTo>
                    <a:pt x="1732" y="824"/>
                  </a:lnTo>
                  <a:lnTo>
                    <a:pt x="1752" y="808"/>
                  </a:lnTo>
                  <a:lnTo>
                    <a:pt x="1752" y="797"/>
                  </a:lnTo>
                  <a:lnTo>
                    <a:pt x="1759" y="800"/>
                  </a:lnTo>
                  <a:lnTo>
                    <a:pt x="1796" y="756"/>
                  </a:lnTo>
                  <a:lnTo>
                    <a:pt x="1805" y="684"/>
                  </a:lnTo>
                  <a:lnTo>
                    <a:pt x="1810" y="655"/>
                  </a:lnTo>
                  <a:lnTo>
                    <a:pt x="1794" y="664"/>
                  </a:lnTo>
                  <a:lnTo>
                    <a:pt x="1788" y="655"/>
                  </a:lnTo>
                  <a:lnTo>
                    <a:pt x="1800" y="638"/>
                  </a:lnTo>
                  <a:lnTo>
                    <a:pt x="1776" y="592"/>
                  </a:lnTo>
                  <a:lnTo>
                    <a:pt x="1763" y="580"/>
                  </a:lnTo>
                  <a:lnTo>
                    <a:pt x="1783" y="544"/>
                  </a:lnTo>
                  <a:lnTo>
                    <a:pt x="1762" y="539"/>
                  </a:lnTo>
                  <a:lnTo>
                    <a:pt x="1743" y="531"/>
                  </a:lnTo>
                  <a:lnTo>
                    <a:pt x="1751" y="503"/>
                  </a:lnTo>
                  <a:lnTo>
                    <a:pt x="1763" y="487"/>
                  </a:lnTo>
                  <a:lnTo>
                    <a:pt x="1766" y="519"/>
                  </a:lnTo>
                  <a:lnTo>
                    <a:pt x="1788" y="498"/>
                  </a:lnTo>
                  <a:lnTo>
                    <a:pt x="1805" y="497"/>
                  </a:lnTo>
                  <a:lnTo>
                    <a:pt x="1797" y="519"/>
                  </a:lnTo>
                  <a:lnTo>
                    <a:pt x="1824" y="528"/>
                  </a:lnTo>
                  <a:lnTo>
                    <a:pt x="1816" y="545"/>
                  </a:lnTo>
                  <a:lnTo>
                    <a:pt x="1830" y="559"/>
                  </a:lnTo>
                  <a:lnTo>
                    <a:pt x="1830" y="588"/>
                  </a:lnTo>
                  <a:lnTo>
                    <a:pt x="1861" y="559"/>
                  </a:lnTo>
                  <a:lnTo>
                    <a:pt x="1850" y="531"/>
                  </a:lnTo>
                  <a:lnTo>
                    <a:pt x="1821" y="489"/>
                  </a:lnTo>
                  <a:lnTo>
                    <a:pt x="1830" y="473"/>
                  </a:lnTo>
                  <a:lnTo>
                    <a:pt x="1824" y="448"/>
                  </a:lnTo>
                  <a:lnTo>
                    <a:pt x="1844" y="427"/>
                  </a:lnTo>
                  <a:lnTo>
                    <a:pt x="1868" y="416"/>
                  </a:lnTo>
                  <a:lnTo>
                    <a:pt x="1867" y="367"/>
                  </a:lnTo>
                  <a:lnTo>
                    <a:pt x="1865" y="333"/>
                  </a:lnTo>
                  <a:lnTo>
                    <a:pt x="1858" y="302"/>
                  </a:lnTo>
                  <a:lnTo>
                    <a:pt x="1830" y="248"/>
                  </a:lnTo>
                  <a:lnTo>
                    <a:pt x="1825" y="275"/>
                  </a:lnTo>
                  <a:lnTo>
                    <a:pt x="1807" y="258"/>
                  </a:lnTo>
                  <a:lnTo>
                    <a:pt x="1790" y="266"/>
                  </a:lnTo>
                  <a:lnTo>
                    <a:pt x="1805" y="226"/>
                  </a:lnTo>
                  <a:lnTo>
                    <a:pt x="1821" y="192"/>
                  </a:lnTo>
                  <a:lnTo>
                    <a:pt x="1850" y="176"/>
                  </a:lnTo>
                  <a:lnTo>
                    <a:pt x="1853" y="161"/>
                  </a:lnTo>
                  <a:lnTo>
                    <a:pt x="1873" y="155"/>
                  </a:lnTo>
                  <a:lnTo>
                    <a:pt x="1873" y="170"/>
                  </a:lnTo>
                  <a:lnTo>
                    <a:pt x="1896" y="145"/>
                  </a:lnTo>
                  <a:lnTo>
                    <a:pt x="1882" y="139"/>
                  </a:lnTo>
                  <a:lnTo>
                    <a:pt x="1882" y="120"/>
                  </a:lnTo>
                  <a:lnTo>
                    <a:pt x="1899" y="108"/>
                  </a:lnTo>
                  <a:lnTo>
                    <a:pt x="1906" y="122"/>
                  </a:lnTo>
                  <a:lnTo>
                    <a:pt x="1929" y="100"/>
                  </a:lnTo>
                  <a:lnTo>
                    <a:pt x="1926" y="120"/>
                  </a:lnTo>
                  <a:lnTo>
                    <a:pt x="1927" y="136"/>
                  </a:lnTo>
                  <a:lnTo>
                    <a:pt x="1926" y="158"/>
                  </a:lnTo>
                  <a:lnTo>
                    <a:pt x="1918" y="175"/>
                  </a:lnTo>
                  <a:lnTo>
                    <a:pt x="1932" y="197"/>
                  </a:lnTo>
                  <a:lnTo>
                    <a:pt x="1938" y="212"/>
                  </a:lnTo>
                  <a:lnTo>
                    <a:pt x="1947" y="209"/>
                  </a:lnTo>
                  <a:lnTo>
                    <a:pt x="1992" y="256"/>
                  </a:lnTo>
                  <a:lnTo>
                    <a:pt x="2002" y="233"/>
                  </a:lnTo>
                  <a:lnTo>
                    <a:pt x="2014" y="216"/>
                  </a:lnTo>
                  <a:lnTo>
                    <a:pt x="1994" y="205"/>
                  </a:lnTo>
                  <a:lnTo>
                    <a:pt x="1999" y="184"/>
                  </a:lnTo>
                  <a:lnTo>
                    <a:pt x="1999" y="172"/>
                  </a:lnTo>
                  <a:lnTo>
                    <a:pt x="1978" y="150"/>
                  </a:lnTo>
                  <a:lnTo>
                    <a:pt x="1960" y="147"/>
                  </a:lnTo>
                  <a:lnTo>
                    <a:pt x="1943" y="123"/>
                  </a:lnTo>
                  <a:lnTo>
                    <a:pt x="1966" y="119"/>
                  </a:lnTo>
                  <a:lnTo>
                    <a:pt x="1977" y="100"/>
                  </a:lnTo>
                  <a:lnTo>
                    <a:pt x="1991" y="106"/>
                  </a:lnTo>
                  <a:lnTo>
                    <a:pt x="2005" y="98"/>
                  </a:lnTo>
                  <a:lnTo>
                    <a:pt x="1990" y="80"/>
                  </a:lnTo>
                  <a:lnTo>
                    <a:pt x="2002" y="69"/>
                  </a:lnTo>
                  <a:lnTo>
                    <a:pt x="2021" y="68"/>
                  </a:lnTo>
                  <a:lnTo>
                    <a:pt x="2000" y="53"/>
                  </a:lnTo>
                  <a:lnTo>
                    <a:pt x="1975" y="51"/>
                  </a:lnTo>
                  <a:lnTo>
                    <a:pt x="1990" y="32"/>
                  </a:lnTo>
                  <a:lnTo>
                    <a:pt x="1989" y="11"/>
                  </a:lnTo>
                  <a:lnTo>
                    <a:pt x="2005" y="27"/>
                  </a:lnTo>
                  <a:lnTo>
                    <a:pt x="2015" y="18"/>
                  </a:lnTo>
                  <a:lnTo>
                    <a:pt x="2024" y="21"/>
                  </a:lnTo>
                  <a:lnTo>
                    <a:pt x="2038" y="36"/>
                  </a:lnTo>
                  <a:lnTo>
                    <a:pt x="2060" y="33"/>
                  </a:lnTo>
                  <a:lnTo>
                    <a:pt x="2042" y="15"/>
                  </a:lnTo>
                  <a:lnTo>
                    <a:pt x="2038" y="0"/>
                  </a:lnTo>
                  <a:lnTo>
                    <a:pt x="2006" y="5"/>
                  </a:lnTo>
                  <a:lnTo>
                    <a:pt x="1994" y="0"/>
                  </a:lnTo>
                  <a:lnTo>
                    <a:pt x="1955" y="11"/>
                  </a:lnTo>
                  <a:lnTo>
                    <a:pt x="1913" y="18"/>
                  </a:lnTo>
                  <a:lnTo>
                    <a:pt x="1886" y="30"/>
                  </a:lnTo>
                  <a:lnTo>
                    <a:pt x="1885" y="47"/>
                  </a:lnTo>
                  <a:lnTo>
                    <a:pt x="1864" y="50"/>
                  </a:lnTo>
                  <a:cubicBezTo>
                    <a:pt x="1858" y="55"/>
                    <a:pt x="1854" y="75"/>
                    <a:pt x="1847" y="77"/>
                  </a:cubicBezTo>
                  <a:cubicBezTo>
                    <a:pt x="1839" y="82"/>
                    <a:pt x="1830" y="65"/>
                    <a:pt x="1820" y="63"/>
                  </a:cubicBezTo>
                  <a:lnTo>
                    <a:pt x="1786" y="66"/>
                  </a:lnTo>
                  <a:lnTo>
                    <a:pt x="1732" y="56"/>
                  </a:lnTo>
                  <a:lnTo>
                    <a:pt x="1709" y="62"/>
                  </a:lnTo>
                  <a:lnTo>
                    <a:pt x="1678" y="56"/>
                  </a:lnTo>
                  <a:lnTo>
                    <a:pt x="1666" y="47"/>
                  </a:lnTo>
                  <a:lnTo>
                    <a:pt x="1643" y="50"/>
                  </a:lnTo>
                  <a:cubicBezTo>
                    <a:pt x="1635" y="52"/>
                    <a:pt x="1626" y="57"/>
                    <a:pt x="1618" y="60"/>
                  </a:cubicBezTo>
                  <a:cubicBezTo>
                    <a:pt x="1610" y="63"/>
                    <a:pt x="1603" y="67"/>
                    <a:pt x="1597" y="71"/>
                  </a:cubicBezTo>
                  <a:cubicBezTo>
                    <a:pt x="1591" y="75"/>
                    <a:pt x="1587" y="84"/>
                    <a:pt x="1583" y="83"/>
                  </a:cubicBezTo>
                  <a:cubicBezTo>
                    <a:pt x="1571" y="90"/>
                    <a:pt x="1576" y="67"/>
                    <a:pt x="1571" y="65"/>
                  </a:cubicBezTo>
                  <a:lnTo>
                    <a:pt x="1553" y="69"/>
                  </a:lnTo>
                  <a:cubicBezTo>
                    <a:pt x="1544" y="66"/>
                    <a:pt x="1531" y="50"/>
                    <a:pt x="1517" y="47"/>
                  </a:cubicBezTo>
                  <a:cubicBezTo>
                    <a:pt x="1503" y="46"/>
                    <a:pt x="1479" y="45"/>
                    <a:pt x="1468" y="48"/>
                  </a:cubicBezTo>
                  <a:cubicBezTo>
                    <a:pt x="1457" y="51"/>
                    <a:pt x="1461" y="63"/>
                    <a:pt x="1451" y="63"/>
                  </a:cubicBezTo>
                  <a:cubicBezTo>
                    <a:pt x="1439" y="66"/>
                    <a:pt x="1419" y="48"/>
                    <a:pt x="1408" y="47"/>
                  </a:cubicBezTo>
                  <a:cubicBezTo>
                    <a:pt x="1397" y="46"/>
                    <a:pt x="1390" y="59"/>
                    <a:pt x="1382" y="59"/>
                  </a:cubicBezTo>
                  <a:cubicBezTo>
                    <a:pt x="1374" y="59"/>
                    <a:pt x="1362" y="52"/>
                    <a:pt x="1357" y="47"/>
                  </a:cubicBezTo>
                  <a:cubicBezTo>
                    <a:pt x="1352" y="42"/>
                    <a:pt x="1356" y="36"/>
                    <a:pt x="1349" y="30"/>
                  </a:cubicBezTo>
                  <a:cubicBezTo>
                    <a:pt x="1333" y="26"/>
                    <a:pt x="1330" y="13"/>
                    <a:pt x="1318" y="11"/>
                  </a:cubicBezTo>
                  <a:cubicBezTo>
                    <a:pt x="1306" y="9"/>
                    <a:pt x="1287" y="20"/>
                    <a:pt x="1277" y="20"/>
                  </a:cubicBezTo>
                  <a:cubicBezTo>
                    <a:pt x="1267" y="20"/>
                    <a:pt x="1268" y="10"/>
                    <a:pt x="1259" y="9"/>
                  </a:cubicBezTo>
                  <a:lnTo>
                    <a:pt x="1222" y="14"/>
                  </a:lnTo>
                  <a:lnTo>
                    <a:pt x="1210" y="32"/>
                  </a:lnTo>
                  <a:cubicBezTo>
                    <a:pt x="1203" y="35"/>
                    <a:pt x="1187" y="28"/>
                    <a:pt x="1178" y="29"/>
                  </a:cubicBezTo>
                  <a:cubicBezTo>
                    <a:pt x="1169" y="30"/>
                    <a:pt x="1164" y="36"/>
                    <a:pt x="1154" y="39"/>
                  </a:cubicBezTo>
                  <a:cubicBezTo>
                    <a:pt x="1144" y="42"/>
                    <a:pt x="1124" y="44"/>
                    <a:pt x="1120" y="48"/>
                  </a:cubicBezTo>
                  <a:cubicBezTo>
                    <a:pt x="1109" y="57"/>
                    <a:pt x="1132" y="61"/>
                    <a:pt x="1132" y="65"/>
                  </a:cubicBezTo>
                  <a:cubicBezTo>
                    <a:pt x="1132" y="69"/>
                    <a:pt x="1126" y="70"/>
                    <a:pt x="1118" y="72"/>
                  </a:cubicBezTo>
                  <a:cubicBezTo>
                    <a:pt x="1110" y="74"/>
                    <a:pt x="1084" y="72"/>
                    <a:pt x="1085" y="77"/>
                  </a:cubicBezTo>
                  <a:cubicBezTo>
                    <a:pt x="1085" y="86"/>
                    <a:pt x="1126" y="103"/>
                    <a:pt x="1127" y="105"/>
                  </a:cubicBezTo>
                  <a:lnTo>
                    <a:pt x="1090" y="90"/>
                  </a:lnTo>
                  <a:lnTo>
                    <a:pt x="1072" y="95"/>
                  </a:lnTo>
                  <a:cubicBezTo>
                    <a:pt x="1063" y="93"/>
                    <a:pt x="1039" y="65"/>
                    <a:pt x="1033" y="80"/>
                  </a:cubicBezTo>
                  <a:cubicBezTo>
                    <a:pt x="1027" y="95"/>
                    <a:pt x="1077" y="132"/>
                    <a:pt x="1084" y="147"/>
                  </a:cubicBezTo>
                  <a:lnTo>
                    <a:pt x="1075" y="171"/>
                  </a:lnTo>
                  <a:lnTo>
                    <a:pt x="1040" y="170"/>
                  </a:lnTo>
                  <a:cubicBezTo>
                    <a:pt x="1040" y="170"/>
                    <a:pt x="1061" y="164"/>
                    <a:pt x="1060" y="155"/>
                  </a:cubicBezTo>
                  <a:cubicBezTo>
                    <a:pt x="1059" y="146"/>
                    <a:pt x="1043" y="127"/>
                    <a:pt x="1031" y="113"/>
                  </a:cubicBezTo>
                  <a:cubicBezTo>
                    <a:pt x="1025" y="101"/>
                    <a:pt x="1030" y="84"/>
                    <a:pt x="1024" y="81"/>
                  </a:cubicBezTo>
                  <a:cubicBezTo>
                    <a:pt x="1018" y="78"/>
                    <a:pt x="997" y="65"/>
                    <a:pt x="989" y="71"/>
                  </a:cubicBezTo>
                  <a:cubicBezTo>
                    <a:pt x="968" y="74"/>
                    <a:pt x="970" y="107"/>
                    <a:pt x="974" y="116"/>
                  </a:cubicBezTo>
                  <a:cubicBezTo>
                    <a:pt x="978" y="125"/>
                    <a:pt x="1009" y="122"/>
                    <a:pt x="1012" y="125"/>
                  </a:cubicBezTo>
                  <a:cubicBezTo>
                    <a:pt x="1028" y="153"/>
                    <a:pt x="1005" y="143"/>
                    <a:pt x="989" y="134"/>
                  </a:cubicBezTo>
                  <a:cubicBezTo>
                    <a:pt x="973" y="125"/>
                    <a:pt x="968" y="128"/>
                    <a:pt x="958" y="128"/>
                  </a:cubicBezTo>
                  <a:cubicBezTo>
                    <a:pt x="948" y="128"/>
                    <a:pt x="931" y="133"/>
                    <a:pt x="926" y="137"/>
                  </a:cubicBezTo>
                  <a:cubicBezTo>
                    <a:pt x="921" y="141"/>
                    <a:pt x="939" y="157"/>
                    <a:pt x="926" y="152"/>
                  </a:cubicBezTo>
                  <a:cubicBezTo>
                    <a:pt x="913" y="147"/>
                    <a:pt x="899" y="149"/>
                    <a:pt x="886" y="147"/>
                  </a:cubicBezTo>
                  <a:cubicBezTo>
                    <a:pt x="873" y="145"/>
                    <a:pt x="863" y="136"/>
                    <a:pt x="847" y="140"/>
                  </a:cubicBezTo>
                  <a:cubicBezTo>
                    <a:pt x="825" y="147"/>
                    <a:pt x="794" y="185"/>
                    <a:pt x="787" y="171"/>
                  </a:cubicBezTo>
                  <a:cubicBezTo>
                    <a:pt x="780" y="157"/>
                    <a:pt x="800" y="155"/>
                    <a:pt x="800" y="150"/>
                  </a:cubicBezTo>
                  <a:cubicBezTo>
                    <a:pt x="800" y="145"/>
                    <a:pt x="796" y="138"/>
                    <a:pt x="790" y="138"/>
                  </a:cubicBezTo>
                  <a:cubicBezTo>
                    <a:pt x="784" y="138"/>
                    <a:pt x="764" y="144"/>
                    <a:pt x="763" y="152"/>
                  </a:cubicBezTo>
                  <a:cubicBezTo>
                    <a:pt x="761" y="163"/>
                    <a:pt x="783" y="181"/>
                    <a:pt x="782" y="186"/>
                  </a:cubicBezTo>
                  <a:cubicBezTo>
                    <a:pt x="781" y="191"/>
                    <a:pt x="765" y="180"/>
                    <a:pt x="758" y="183"/>
                  </a:cubicBezTo>
                  <a:cubicBezTo>
                    <a:pt x="751" y="186"/>
                    <a:pt x="746" y="207"/>
                    <a:pt x="742" y="203"/>
                  </a:cubicBezTo>
                  <a:lnTo>
                    <a:pt x="728" y="189"/>
                  </a:lnTo>
                  <a:lnTo>
                    <a:pt x="746" y="170"/>
                  </a:lnTo>
                  <a:lnTo>
                    <a:pt x="733" y="158"/>
                  </a:lnTo>
                  <a:cubicBezTo>
                    <a:pt x="727" y="155"/>
                    <a:pt x="718" y="150"/>
                    <a:pt x="712" y="149"/>
                  </a:cubicBezTo>
                  <a:cubicBezTo>
                    <a:pt x="706" y="148"/>
                    <a:pt x="701" y="154"/>
                    <a:pt x="698" y="152"/>
                  </a:cubicBezTo>
                  <a:cubicBezTo>
                    <a:pt x="695" y="150"/>
                    <a:pt x="698" y="139"/>
                    <a:pt x="695" y="138"/>
                  </a:cubicBezTo>
                  <a:cubicBezTo>
                    <a:pt x="692" y="137"/>
                    <a:pt x="685" y="146"/>
                    <a:pt x="680" y="146"/>
                  </a:cubicBezTo>
                  <a:cubicBezTo>
                    <a:pt x="675" y="146"/>
                    <a:pt x="677" y="142"/>
                    <a:pt x="667" y="140"/>
                  </a:cubicBezTo>
                  <a:cubicBezTo>
                    <a:pt x="657" y="138"/>
                    <a:pt x="632" y="139"/>
                    <a:pt x="622" y="135"/>
                  </a:cubicBezTo>
                  <a:cubicBezTo>
                    <a:pt x="612" y="131"/>
                    <a:pt x="632" y="117"/>
                    <a:pt x="608" y="113"/>
                  </a:cubicBezTo>
                  <a:cubicBezTo>
                    <a:pt x="584" y="109"/>
                    <a:pt x="590" y="119"/>
                    <a:pt x="583" y="119"/>
                  </a:cubicBezTo>
                  <a:lnTo>
                    <a:pt x="568" y="114"/>
                  </a:lnTo>
                  <a:cubicBezTo>
                    <a:pt x="555" y="116"/>
                    <a:pt x="521" y="125"/>
                    <a:pt x="505" y="131"/>
                  </a:cubicBezTo>
                  <a:cubicBezTo>
                    <a:pt x="482" y="140"/>
                    <a:pt x="485" y="140"/>
                    <a:pt x="472" y="152"/>
                  </a:cubicBezTo>
                  <a:cubicBezTo>
                    <a:pt x="459" y="164"/>
                    <a:pt x="443" y="192"/>
                    <a:pt x="428" y="204"/>
                  </a:cubicBezTo>
                  <a:cubicBezTo>
                    <a:pt x="410" y="223"/>
                    <a:pt x="393" y="217"/>
                    <a:pt x="382" y="224"/>
                  </a:cubicBezTo>
                  <a:lnTo>
                    <a:pt x="364" y="248"/>
                  </a:lnTo>
                  <a:lnTo>
                    <a:pt x="368" y="290"/>
                  </a:lnTo>
                  <a:lnTo>
                    <a:pt x="389" y="306"/>
                  </a:lnTo>
                  <a:lnTo>
                    <a:pt x="436" y="290"/>
                  </a:lnTo>
                  <a:cubicBezTo>
                    <a:pt x="447" y="296"/>
                    <a:pt x="448" y="335"/>
                    <a:pt x="457" y="341"/>
                  </a:cubicBezTo>
                  <a:cubicBezTo>
                    <a:pt x="468" y="348"/>
                    <a:pt x="486" y="330"/>
                    <a:pt x="491" y="324"/>
                  </a:cubicBezTo>
                  <a:lnTo>
                    <a:pt x="496" y="300"/>
                  </a:lnTo>
                  <a:lnTo>
                    <a:pt x="514" y="281"/>
                  </a:lnTo>
                  <a:cubicBezTo>
                    <a:pt x="515" y="270"/>
                    <a:pt x="499" y="245"/>
                    <a:pt x="502" y="234"/>
                  </a:cubicBezTo>
                  <a:cubicBezTo>
                    <a:pt x="505" y="225"/>
                    <a:pt x="526" y="220"/>
                    <a:pt x="535" y="213"/>
                  </a:cubicBezTo>
                  <a:cubicBezTo>
                    <a:pt x="544" y="206"/>
                    <a:pt x="546" y="192"/>
                    <a:pt x="554" y="191"/>
                  </a:cubicBezTo>
                  <a:cubicBezTo>
                    <a:pt x="567" y="190"/>
                    <a:pt x="580" y="200"/>
                    <a:pt x="581" y="204"/>
                  </a:cubicBezTo>
                  <a:cubicBezTo>
                    <a:pt x="581" y="208"/>
                    <a:pt x="560" y="200"/>
                    <a:pt x="557" y="215"/>
                  </a:cubicBezTo>
                  <a:cubicBezTo>
                    <a:pt x="554" y="230"/>
                    <a:pt x="535" y="233"/>
                    <a:pt x="533" y="242"/>
                  </a:cubicBezTo>
                  <a:lnTo>
                    <a:pt x="548" y="267"/>
                  </a:lnTo>
                  <a:lnTo>
                    <a:pt x="571" y="276"/>
                  </a:lnTo>
                  <a:lnTo>
                    <a:pt x="598" y="264"/>
                  </a:lnTo>
                  <a:lnTo>
                    <a:pt x="625" y="261"/>
                  </a:lnTo>
                  <a:cubicBezTo>
                    <a:pt x="632" y="263"/>
                    <a:pt x="645" y="271"/>
                    <a:pt x="638" y="276"/>
                  </a:cubicBezTo>
                  <a:cubicBezTo>
                    <a:pt x="631" y="281"/>
                    <a:pt x="593" y="287"/>
                    <a:pt x="584" y="293"/>
                  </a:cubicBezTo>
                  <a:cubicBezTo>
                    <a:pt x="575" y="299"/>
                    <a:pt x="587" y="309"/>
                    <a:pt x="581" y="311"/>
                  </a:cubicBezTo>
                  <a:cubicBezTo>
                    <a:pt x="567" y="319"/>
                    <a:pt x="556" y="301"/>
                    <a:pt x="550" y="303"/>
                  </a:cubicBezTo>
                  <a:lnTo>
                    <a:pt x="547" y="323"/>
                  </a:lnTo>
                  <a:lnTo>
                    <a:pt x="536" y="350"/>
                  </a:lnTo>
                  <a:lnTo>
                    <a:pt x="512" y="351"/>
                  </a:lnTo>
                  <a:lnTo>
                    <a:pt x="476" y="360"/>
                  </a:lnTo>
                  <a:lnTo>
                    <a:pt x="457" y="351"/>
                  </a:lnTo>
                  <a:lnTo>
                    <a:pt x="443" y="357"/>
                  </a:lnTo>
                  <a:lnTo>
                    <a:pt x="419" y="342"/>
                  </a:lnTo>
                  <a:cubicBezTo>
                    <a:pt x="417" y="335"/>
                    <a:pt x="433" y="329"/>
                    <a:pt x="428" y="317"/>
                  </a:cubicBezTo>
                  <a:cubicBezTo>
                    <a:pt x="423" y="305"/>
                    <a:pt x="396" y="313"/>
                    <a:pt x="392" y="321"/>
                  </a:cubicBezTo>
                  <a:lnTo>
                    <a:pt x="397" y="362"/>
                  </a:lnTo>
                  <a:lnTo>
                    <a:pt x="373" y="362"/>
                  </a:lnTo>
                  <a:cubicBezTo>
                    <a:pt x="365" y="366"/>
                    <a:pt x="355" y="380"/>
                    <a:pt x="347" y="386"/>
                  </a:cubicBezTo>
                  <a:cubicBezTo>
                    <a:pt x="339" y="392"/>
                    <a:pt x="332" y="379"/>
                    <a:pt x="322" y="399"/>
                  </a:cubicBezTo>
                  <a:cubicBezTo>
                    <a:pt x="312" y="419"/>
                    <a:pt x="301" y="411"/>
                    <a:pt x="293" y="414"/>
                  </a:cubicBezTo>
                  <a:cubicBezTo>
                    <a:pt x="285" y="417"/>
                    <a:pt x="280" y="414"/>
                    <a:pt x="275" y="416"/>
                  </a:cubicBezTo>
                  <a:cubicBezTo>
                    <a:pt x="270" y="418"/>
                    <a:pt x="267" y="426"/>
                    <a:pt x="260" y="426"/>
                  </a:cubicBezTo>
                  <a:cubicBezTo>
                    <a:pt x="253" y="426"/>
                    <a:pt x="238" y="417"/>
                    <a:pt x="232" y="419"/>
                  </a:cubicBezTo>
                  <a:cubicBezTo>
                    <a:pt x="226" y="421"/>
                    <a:pt x="221" y="432"/>
                    <a:pt x="226" y="437"/>
                  </a:cubicBezTo>
                  <a:lnTo>
                    <a:pt x="263" y="449"/>
                  </a:lnTo>
                  <a:lnTo>
                    <a:pt x="272" y="474"/>
                  </a:lnTo>
                  <a:lnTo>
                    <a:pt x="262" y="503"/>
                  </a:lnTo>
                  <a:cubicBezTo>
                    <a:pt x="251" y="507"/>
                    <a:pt x="223" y="499"/>
                    <a:pt x="206" y="498"/>
                  </a:cubicBezTo>
                  <a:cubicBezTo>
                    <a:pt x="189" y="497"/>
                    <a:pt x="164" y="492"/>
                    <a:pt x="158" y="498"/>
                  </a:cubicBezTo>
                  <a:cubicBezTo>
                    <a:pt x="152" y="504"/>
                    <a:pt x="167" y="527"/>
                    <a:pt x="167" y="537"/>
                  </a:cubicBezTo>
                  <a:cubicBezTo>
                    <a:pt x="167" y="547"/>
                    <a:pt x="159" y="551"/>
                    <a:pt x="157" y="557"/>
                  </a:cubicBezTo>
                  <a:cubicBezTo>
                    <a:pt x="155" y="563"/>
                    <a:pt x="161" y="569"/>
                    <a:pt x="157" y="576"/>
                  </a:cubicBezTo>
                  <a:cubicBezTo>
                    <a:pt x="153" y="583"/>
                    <a:pt x="127" y="594"/>
                    <a:pt x="130" y="597"/>
                  </a:cubicBezTo>
                  <a:cubicBezTo>
                    <a:pt x="139" y="606"/>
                    <a:pt x="160" y="592"/>
                    <a:pt x="176" y="592"/>
                  </a:cubicBezTo>
                  <a:lnTo>
                    <a:pt x="226" y="598"/>
                  </a:lnTo>
                  <a:lnTo>
                    <a:pt x="260" y="588"/>
                  </a:lnTo>
                  <a:lnTo>
                    <a:pt x="274" y="576"/>
                  </a:lnTo>
                  <a:cubicBezTo>
                    <a:pt x="282" y="573"/>
                    <a:pt x="306" y="573"/>
                    <a:pt x="307" y="569"/>
                  </a:cubicBezTo>
                  <a:cubicBezTo>
                    <a:pt x="321" y="557"/>
                    <a:pt x="283" y="559"/>
                    <a:pt x="283" y="552"/>
                  </a:cubicBezTo>
                  <a:cubicBezTo>
                    <a:pt x="283" y="545"/>
                    <a:pt x="300" y="533"/>
                    <a:pt x="307" y="528"/>
                  </a:cubicBezTo>
                  <a:lnTo>
                    <a:pt x="325" y="522"/>
                  </a:lnTo>
                  <a:lnTo>
                    <a:pt x="320" y="503"/>
                  </a:lnTo>
                  <a:cubicBezTo>
                    <a:pt x="323" y="499"/>
                    <a:pt x="336" y="495"/>
                    <a:pt x="342" y="495"/>
                  </a:cubicBezTo>
                  <a:cubicBezTo>
                    <a:pt x="348" y="495"/>
                    <a:pt x="350" y="506"/>
                    <a:pt x="358" y="505"/>
                  </a:cubicBezTo>
                  <a:cubicBezTo>
                    <a:pt x="366" y="504"/>
                    <a:pt x="384" y="490"/>
                    <a:pt x="393" y="491"/>
                  </a:cubicBezTo>
                  <a:lnTo>
                    <a:pt x="415" y="510"/>
                  </a:lnTo>
                  <a:cubicBezTo>
                    <a:pt x="416" y="517"/>
                    <a:pt x="407" y="520"/>
                    <a:pt x="401" y="530"/>
                  </a:cubicBezTo>
                  <a:lnTo>
                    <a:pt x="381" y="573"/>
                  </a:lnTo>
                  <a:lnTo>
                    <a:pt x="406" y="576"/>
                  </a:lnTo>
                  <a:lnTo>
                    <a:pt x="412" y="561"/>
                  </a:lnTo>
                  <a:lnTo>
                    <a:pt x="404" y="543"/>
                  </a:lnTo>
                  <a:cubicBezTo>
                    <a:pt x="406" y="539"/>
                    <a:pt x="417" y="541"/>
                    <a:pt x="423" y="538"/>
                  </a:cubicBezTo>
                  <a:cubicBezTo>
                    <a:pt x="430" y="537"/>
                    <a:pt x="435" y="526"/>
                    <a:pt x="441" y="527"/>
                  </a:cubicBezTo>
                  <a:cubicBezTo>
                    <a:pt x="447" y="528"/>
                    <a:pt x="453" y="542"/>
                    <a:pt x="460" y="547"/>
                  </a:cubicBezTo>
                  <a:lnTo>
                    <a:pt x="483" y="559"/>
                  </a:lnTo>
                  <a:lnTo>
                    <a:pt x="490" y="573"/>
                  </a:lnTo>
                  <a:lnTo>
                    <a:pt x="493" y="590"/>
                  </a:lnTo>
                  <a:lnTo>
                    <a:pt x="508" y="579"/>
                  </a:lnTo>
                  <a:cubicBezTo>
                    <a:pt x="508" y="579"/>
                    <a:pt x="507" y="566"/>
                    <a:pt x="509" y="564"/>
                  </a:cubicBezTo>
                  <a:cubicBezTo>
                    <a:pt x="513" y="561"/>
                    <a:pt x="512" y="581"/>
                    <a:pt x="521" y="569"/>
                  </a:cubicBezTo>
                  <a:cubicBezTo>
                    <a:pt x="530" y="557"/>
                    <a:pt x="525" y="556"/>
                    <a:pt x="515" y="549"/>
                  </a:cubicBezTo>
                  <a:lnTo>
                    <a:pt x="468" y="523"/>
                  </a:lnTo>
                  <a:lnTo>
                    <a:pt x="441" y="508"/>
                  </a:lnTo>
                  <a:lnTo>
                    <a:pt x="455" y="480"/>
                  </a:lnTo>
                  <a:lnTo>
                    <a:pt x="464" y="498"/>
                  </a:lnTo>
                  <a:lnTo>
                    <a:pt x="487" y="512"/>
                  </a:lnTo>
                  <a:lnTo>
                    <a:pt x="517" y="527"/>
                  </a:lnTo>
                  <a:cubicBezTo>
                    <a:pt x="526" y="535"/>
                    <a:pt x="529" y="546"/>
                    <a:pt x="539" y="559"/>
                  </a:cubicBezTo>
                  <a:cubicBezTo>
                    <a:pt x="549" y="572"/>
                    <a:pt x="570" y="602"/>
                    <a:pt x="579" y="608"/>
                  </a:cubicBezTo>
                  <a:cubicBezTo>
                    <a:pt x="588" y="614"/>
                    <a:pt x="588" y="598"/>
                    <a:pt x="592" y="597"/>
                  </a:cubicBezTo>
                  <a:cubicBezTo>
                    <a:pt x="596" y="594"/>
                    <a:pt x="604" y="602"/>
                    <a:pt x="604" y="599"/>
                  </a:cubicBezTo>
                  <a:cubicBezTo>
                    <a:pt x="604" y="596"/>
                    <a:pt x="596" y="583"/>
                    <a:pt x="593" y="578"/>
                  </a:cubicBezTo>
                  <a:cubicBezTo>
                    <a:pt x="589" y="574"/>
                    <a:pt x="590" y="568"/>
                    <a:pt x="587" y="567"/>
                  </a:cubicBezTo>
                  <a:cubicBezTo>
                    <a:pt x="585" y="563"/>
                    <a:pt x="583" y="558"/>
                    <a:pt x="584" y="555"/>
                  </a:cubicBezTo>
                  <a:cubicBezTo>
                    <a:pt x="585" y="552"/>
                    <a:pt x="589" y="550"/>
                    <a:pt x="592" y="548"/>
                  </a:cubicBezTo>
                  <a:lnTo>
                    <a:pt x="601" y="542"/>
                  </a:lnTo>
                  <a:cubicBezTo>
                    <a:pt x="607" y="541"/>
                    <a:pt x="621" y="541"/>
                    <a:pt x="627" y="541"/>
                  </a:cubicBezTo>
                  <a:cubicBezTo>
                    <a:pt x="633" y="541"/>
                    <a:pt x="636" y="541"/>
                    <a:pt x="640" y="539"/>
                  </a:cubicBezTo>
                  <a:cubicBezTo>
                    <a:pt x="644" y="537"/>
                    <a:pt x="648" y="532"/>
                    <a:pt x="650" y="528"/>
                  </a:cubicBezTo>
                  <a:lnTo>
                    <a:pt x="653" y="513"/>
                  </a:lnTo>
                  <a:lnTo>
                    <a:pt x="639" y="505"/>
                  </a:lnTo>
                  <a:cubicBezTo>
                    <a:pt x="639" y="503"/>
                    <a:pt x="650" y="505"/>
                    <a:pt x="655" y="501"/>
                  </a:cubicBezTo>
                  <a:cubicBezTo>
                    <a:pt x="660" y="497"/>
                    <a:pt x="665" y="488"/>
                    <a:pt x="670" y="483"/>
                  </a:cubicBezTo>
                  <a:cubicBezTo>
                    <a:pt x="675" y="478"/>
                    <a:pt x="681" y="471"/>
                    <a:pt x="686" y="470"/>
                  </a:cubicBezTo>
                  <a:lnTo>
                    <a:pt x="703" y="476"/>
                  </a:lnTo>
                  <a:lnTo>
                    <a:pt x="718" y="494"/>
                  </a:lnTo>
                  <a:cubicBezTo>
                    <a:pt x="723" y="498"/>
                    <a:pt x="727" y="503"/>
                    <a:pt x="731" y="501"/>
                  </a:cubicBezTo>
                  <a:cubicBezTo>
                    <a:pt x="735" y="499"/>
                    <a:pt x="742" y="488"/>
                    <a:pt x="742" y="482"/>
                  </a:cubicBezTo>
                  <a:lnTo>
                    <a:pt x="728" y="466"/>
                  </a:lnTo>
                  <a:cubicBezTo>
                    <a:pt x="730" y="462"/>
                    <a:pt x="746" y="463"/>
                    <a:pt x="755" y="459"/>
                  </a:cubicBezTo>
                  <a:cubicBezTo>
                    <a:pt x="764" y="455"/>
                    <a:pt x="777" y="444"/>
                    <a:pt x="782" y="444"/>
                  </a:cubicBezTo>
                  <a:cubicBezTo>
                    <a:pt x="787" y="444"/>
                    <a:pt x="786" y="452"/>
                    <a:pt x="784" y="458"/>
                  </a:cubicBezTo>
                  <a:cubicBezTo>
                    <a:pt x="782" y="464"/>
                    <a:pt x="765" y="469"/>
                    <a:pt x="772" y="480"/>
                  </a:cubicBezTo>
                  <a:cubicBezTo>
                    <a:pt x="779" y="491"/>
                    <a:pt x="820" y="516"/>
                    <a:pt x="824" y="525"/>
                  </a:cubicBezTo>
                  <a:cubicBezTo>
                    <a:pt x="828" y="534"/>
                    <a:pt x="808" y="535"/>
                    <a:pt x="796" y="537"/>
                  </a:cubicBezTo>
                  <a:cubicBezTo>
                    <a:pt x="784" y="539"/>
                    <a:pt x="763" y="541"/>
                    <a:pt x="751" y="539"/>
                  </a:cubicBezTo>
                  <a:cubicBezTo>
                    <a:pt x="739" y="537"/>
                    <a:pt x="739" y="524"/>
                    <a:pt x="722" y="524"/>
                  </a:cubicBezTo>
                  <a:cubicBezTo>
                    <a:pt x="705" y="524"/>
                    <a:pt x="707" y="533"/>
                    <a:pt x="697" y="537"/>
                  </a:cubicBezTo>
                  <a:lnTo>
                    <a:pt x="667" y="538"/>
                  </a:lnTo>
                  <a:lnTo>
                    <a:pt x="623" y="560"/>
                  </a:lnTo>
                  <a:lnTo>
                    <a:pt x="634" y="576"/>
                  </a:lnTo>
                  <a:lnTo>
                    <a:pt x="639" y="598"/>
                  </a:lnTo>
                  <a:lnTo>
                    <a:pt x="669" y="617"/>
                  </a:lnTo>
                  <a:lnTo>
                    <a:pt x="700" y="602"/>
                  </a:lnTo>
                  <a:lnTo>
                    <a:pt x="718" y="611"/>
                  </a:lnTo>
                  <a:lnTo>
                    <a:pt x="752" y="608"/>
                  </a:lnTo>
                  <a:lnTo>
                    <a:pt x="757" y="644"/>
                  </a:lnTo>
                  <a:lnTo>
                    <a:pt x="697" y="677"/>
                  </a:lnTo>
                  <a:close/>
                </a:path>
              </a:pathLst>
            </a:custGeom>
            <a:solidFill>
              <a:srgbClr val="FEFEFE">
                <a:alpha val="30000"/>
              </a:srgbClr>
            </a:solidFill>
            <a:ln w="12700" cap="flat" cmpd="sng">
              <a:noFill/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pic>
        <p:nvPicPr>
          <p:cNvPr id="114" name="Picture 7" descr="artplus_nature_naturalcity42_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0450" y="3167063"/>
            <a:ext cx="4425950" cy="298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" name="Picture 12" descr="artplus_nature_naturalcity42_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56425" y="3352800"/>
            <a:ext cx="1654175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" name="Picture 10" descr="artplus_nature_naturalcity42_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96400" y="2895600"/>
            <a:ext cx="1112838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" name="Picture 13" descr="artplus_nature_naturalcity42_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94275" y="4594225"/>
            <a:ext cx="4911725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" name="Text Box 126"/>
          <p:cNvSpPr txBox="1">
            <a:spLocks noChangeArrowheads="1"/>
          </p:cNvSpPr>
          <p:nvPr/>
        </p:nvSpPr>
        <p:spPr bwMode="auto">
          <a:xfrm>
            <a:off x="8007350" y="152400"/>
            <a:ext cx="984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rPr>
              <a:t>LOGO</a:t>
            </a:r>
          </a:p>
        </p:txBody>
      </p:sp>
      <p:pic>
        <p:nvPicPr>
          <p:cNvPr id="119" name="Picture 9" descr="artplus_nature_naturalcity42_b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95888" y="3097213"/>
            <a:ext cx="29718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" name="Picture 8" descr="artplus_nature_naturalcity42_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3600" y="1993900"/>
            <a:ext cx="1546225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" name="Picture 11" descr="artplus_nature_naturalcity42_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26100" y="2862263"/>
            <a:ext cx="62388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" name="Picture 128" descr="a1"/>
          <p:cNvPicPr>
            <a:picLocks noChangeAspect="1" noChangeArrowheads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359900" y="95250"/>
            <a:ext cx="1803400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" name="Picture 129" descr="b_1"/>
          <p:cNvPicPr>
            <a:picLocks noChangeAspect="1" noChangeArrowheads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204450" y="1968500"/>
            <a:ext cx="10795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4419600"/>
            <a:ext cx="6400800" cy="1143000"/>
          </a:xfrm>
        </p:spPr>
        <p:txBody>
          <a:bodyPr/>
          <a:lstStyle>
            <a:lvl1pPr algn="l">
              <a:defRPr sz="4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5715000"/>
            <a:ext cx="6400800" cy="381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1800" b="1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04800" y="6477000"/>
            <a:ext cx="2133600" cy="168275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kern="120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705600" y="6477000"/>
            <a:ext cx="2286000" cy="168275"/>
          </a:xfrm>
        </p:spPr>
        <p:txBody>
          <a:bodyPr/>
          <a:lstStyle>
            <a:lvl1pPr algn="r">
              <a:defRPr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12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3657600" y="6477000"/>
            <a:ext cx="2133600" cy="168275"/>
          </a:xfrm>
        </p:spPr>
        <p:txBody>
          <a:bodyPr/>
          <a:lstStyle>
            <a:lvl1pPr algn="ctr">
              <a:defRPr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2B8F79E5-B105-436C-A3B1-7ECB0B9DDAC9}" type="slidenum">
              <a:rPr lang="en-US" sz="12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kern="120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37743E-6 L -0.21076 0.0478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" y="24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30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81481E-6 C -0.08906 0.01505 -0.38802 0.03033 -0.53472 0.09075 C -0.68142 0.15116 -0.81198 0.322 -0.88055 0.36297 C -0.94913 0.40394 -0.93229 0.34237 -0.94583 0.33704 " pathEditMode="relative" rAng="0" ptsTypes="aaaa">
                                      <p:cBhvr>
                                        <p:cTn id="42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5" y="202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.04629 C -0.07778 0.05393 -0.34948 0.0956 -0.46667 0.09166 C -0.58385 0.08773 -0.63611 -0.0007 -0.70278 0.02314 C -0.76944 0.04699 -0.83247 0.19027 -0.86667 0.23426 " pathEditMode="relative" rAng="0" ptsTypes="aaaa">
                                      <p:cBhvr>
                                        <p:cTn id="44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" y="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kern="120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kern="120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081CD8F-AD10-4D76-9B59-005B7CD95B16}" type="slidenum">
              <a:rPr lang="en-US" sz="12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kern="120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kern="120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kern="120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3B0E4F6-8317-47BB-8BB0-F680467DA054}" type="slidenum">
              <a:rPr lang="en-US" sz="12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kern="120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kern="120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kern="120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36D95EE-F671-4F7D-A59F-4EFF8E6FD600}" type="slidenum">
              <a:rPr lang="en-US" sz="12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kern="120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kern="120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kern="120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9670F90-6722-401E-ACE2-BCB18DD576DA}" type="slidenum">
              <a:rPr lang="en-US" sz="12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kern="120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kern="120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kern="120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4630FB4-1FBE-4612-98F0-10583B279A9A}" type="slidenum">
              <a:rPr lang="en-US" sz="12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kern="120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kern="120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kern="120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1825A2A-1676-4DA0-90F0-1AC504ABCDB1}" type="slidenum">
              <a:rPr lang="en-US" sz="12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kern="120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kern="120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kern="120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9385CFE-434C-4CD5-B973-ACD3AD50F51A}" type="slidenum">
              <a:rPr lang="en-US" sz="12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kern="120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kern="120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kern="120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D8DB33-7D7F-4C9F-93BB-4943F68E6E8D}" type="slidenum">
              <a:rPr lang="en-US" sz="12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kern="120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kern="120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kern="120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1C07FB0-C4BD-456F-B856-6BD0743CE33C}" type="slidenum">
              <a:rPr lang="en-US" sz="12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kern="120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kern="120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kern="120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C135E05-FBAC-4C97-9382-425750551028}" type="slidenum">
              <a:rPr lang="en-US" sz="12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kern="120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683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295400"/>
            <a:ext cx="8229600" cy="50292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kern="120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kern="120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3F78730-A8FA-408F-931E-839516ADA392}" type="slidenum">
              <a:rPr lang="en-US" sz="12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kern="120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973762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9737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A74B49E-D1FF-4111-B6E2-BCB03D1F151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80CB361-3B1B-4CC6-A63D-F594DBBCCA6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1B3BE4-EAB5-4DAB-9394-C6EC7FABED6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5D8D1AF-777B-40D9-9D9D-3D4AE484B91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0C668D2-3FC1-418E-8A4A-3D81AE7BC43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9F81A8F-E1C8-4C08-8BA4-F60228808E0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3697D65-5674-4938-BE45-F3381380774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BBFF10D-6ADD-41BD-9D12-A8BBE08A841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99FC138-BD02-4A58-BB81-FAFF059C0DB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5DBBF95-D765-49BD-90B3-3D307C50053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009529B-934B-47BD-87FD-34E85D41A00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200" kern="1200">
              <a:solidFill>
                <a:srgbClr val="000000"/>
              </a:solidFill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200" kern="1200">
              <a:solidFill>
                <a:srgbClr val="000000"/>
              </a:solidFill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5692D24-1ED5-4EC4-8721-7BBF4AAD6446}" type="slidenum">
              <a:rPr lang="en-US" altLang="en-US" sz="1200" kern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200" kern="1200">
              <a:solidFill>
                <a:srgbClr val="000000"/>
              </a:solidFill>
              <a:latin typeface="Garamond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200" kern="1200">
              <a:solidFill>
                <a:srgbClr val="000000"/>
              </a:solidFill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200" kern="1200">
              <a:solidFill>
                <a:srgbClr val="000000"/>
              </a:solidFill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4687A09-2908-4B46-BDA8-E20D2509FF18}" type="slidenum">
              <a:rPr lang="en-US" altLang="en-US" sz="1200" kern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200" kern="1200">
              <a:solidFill>
                <a:srgbClr val="000000"/>
              </a:solidFill>
              <a:latin typeface="Garamond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200" kern="1200">
              <a:solidFill>
                <a:srgbClr val="000000"/>
              </a:solidFill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200" kern="1200">
              <a:solidFill>
                <a:srgbClr val="000000"/>
              </a:solidFill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0AB67F-6B9C-4851-8C56-6FC45E950DE1}" type="slidenum">
              <a:rPr lang="en-US" altLang="en-US" sz="1200" kern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200" kern="1200">
              <a:solidFill>
                <a:srgbClr val="000000"/>
              </a:solidFill>
              <a:latin typeface="Garamond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200" kern="1200">
              <a:solidFill>
                <a:srgbClr val="000000"/>
              </a:solidFill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200" kern="1200">
              <a:solidFill>
                <a:srgbClr val="000000"/>
              </a:solidFill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DF7E8DE-8638-4A5A-A5C2-6D10E64A3D33}" type="slidenum">
              <a:rPr lang="en-US" altLang="en-US" sz="1200" kern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200" kern="1200">
              <a:solidFill>
                <a:srgbClr val="000000"/>
              </a:solidFill>
              <a:latin typeface="Garamond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200" kern="1200">
              <a:solidFill>
                <a:srgbClr val="000000"/>
              </a:solidFill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200" kern="1200">
              <a:solidFill>
                <a:srgbClr val="000000"/>
              </a:solidFill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2B36EF9-60A7-4993-9966-39C700C69808}" type="slidenum">
              <a:rPr lang="en-US" altLang="en-US" sz="1200" kern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200" kern="1200">
              <a:solidFill>
                <a:srgbClr val="000000"/>
              </a:solidFill>
              <a:latin typeface="Garamond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200" kern="1200">
              <a:solidFill>
                <a:srgbClr val="000000"/>
              </a:solidFill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200" kern="1200">
              <a:solidFill>
                <a:srgbClr val="000000"/>
              </a:solidFill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C12304-32A7-4442-BE2D-097BF0949A44}" type="slidenum">
              <a:rPr lang="en-US" altLang="en-US" sz="1200" kern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200" kern="1200">
              <a:solidFill>
                <a:srgbClr val="000000"/>
              </a:solidFill>
              <a:latin typeface="Garamond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200" kern="1200">
              <a:solidFill>
                <a:srgbClr val="000000"/>
              </a:solidFill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200" kern="1200">
              <a:solidFill>
                <a:srgbClr val="000000"/>
              </a:solidFill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8B983F9-3275-4170-9DF9-39ACDC2485F7}" type="slidenum">
              <a:rPr lang="en-US" altLang="en-US" sz="1200" kern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200" kern="1200">
              <a:solidFill>
                <a:srgbClr val="000000"/>
              </a:solidFill>
              <a:latin typeface="Garamond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200" kern="1200">
              <a:solidFill>
                <a:srgbClr val="000000"/>
              </a:solidFill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200" kern="1200">
              <a:solidFill>
                <a:srgbClr val="000000"/>
              </a:solidFill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0650B3C-BB2B-4475-8C93-499E3D2FDDE9}" type="slidenum">
              <a:rPr lang="en-US" altLang="en-US" sz="1200" kern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200" kern="1200">
              <a:solidFill>
                <a:srgbClr val="000000"/>
              </a:solidFill>
              <a:latin typeface="Garamond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200" kern="1200">
              <a:solidFill>
                <a:srgbClr val="000000"/>
              </a:solidFill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200" kern="1200">
              <a:solidFill>
                <a:srgbClr val="000000"/>
              </a:solidFill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9AA0C57-0285-41C4-A33A-C93AB674D9D9}" type="slidenum">
              <a:rPr lang="en-US" altLang="en-US" sz="1200" kern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200" kern="1200">
              <a:solidFill>
                <a:srgbClr val="000000"/>
              </a:solidFill>
              <a:latin typeface="Garamond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200" kern="1200">
              <a:solidFill>
                <a:srgbClr val="000000"/>
              </a:solidFill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200" kern="1200">
              <a:solidFill>
                <a:srgbClr val="000000"/>
              </a:solidFill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1E63FF6-E34B-40C3-A1CD-1213F1A14382}" type="slidenum">
              <a:rPr lang="en-US" altLang="en-US" sz="1200" kern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200" kern="1200">
              <a:solidFill>
                <a:srgbClr val="000000"/>
              </a:solidFill>
              <a:latin typeface="Garamond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200" kern="1200">
              <a:solidFill>
                <a:srgbClr val="000000"/>
              </a:solidFill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200" kern="1200">
              <a:solidFill>
                <a:srgbClr val="000000"/>
              </a:solidFill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BD5E8B8-7F6C-407F-842E-D5EEAB13C0BE}" type="slidenum">
              <a:rPr lang="en-US" altLang="en-US" sz="1200" kern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200" kern="1200">
              <a:solidFill>
                <a:srgbClr val="000000"/>
              </a:solidFill>
              <a:latin typeface="Garamond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3333FF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3333FF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BFD48E3-80A7-4452-BF50-533A62A5CA45}" type="slidenum">
              <a:rPr lang="en-US" sz="1400" kern="1200" smtClean="0">
                <a:solidFill>
                  <a:srgbClr val="3333FF"/>
                </a:solidFill>
                <a:latin typeface="Times New Roman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3333FF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3333FF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3333FF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6FA5612-12DE-4559-AF89-3A6CC803E939}" type="slidenum">
              <a:rPr lang="en-US" sz="1400" kern="1200" smtClean="0">
                <a:solidFill>
                  <a:srgbClr val="3333FF"/>
                </a:solidFill>
                <a:latin typeface="Times New Roman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3333FF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3333FF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3333FF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A3FA2E8-F303-43B0-AD42-C26001B080EE}" type="slidenum">
              <a:rPr lang="en-US" sz="1400" kern="1200" smtClean="0">
                <a:solidFill>
                  <a:srgbClr val="3333FF"/>
                </a:solidFill>
                <a:latin typeface="Times New Roman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3333FF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3333FF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3333FF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77CF851A-610D-438B-BE9B-FE8442C5FE8B}" type="slidenum">
              <a:rPr lang="en-US" kern="1200" smtClean="0">
                <a:solidFill>
                  <a:srgbClr val="3333FF"/>
                </a:solidFill>
                <a:latin typeface="Times New Roman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3333FF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3333FF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3333FF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E21AE45-C7AC-41EA-A981-0F2F93A16D08}" type="slidenum">
              <a:rPr lang="en-US" sz="1400" kern="1200" smtClean="0">
                <a:solidFill>
                  <a:srgbClr val="3333FF"/>
                </a:solidFill>
                <a:latin typeface="Times New Roman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3333FF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3333FF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3333FF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3CE95C6-8AF8-41E2-B322-0E2AB577614F}" type="slidenum">
              <a:rPr lang="en-US" sz="1400" kern="1200" smtClean="0">
                <a:solidFill>
                  <a:srgbClr val="3333FF"/>
                </a:solidFill>
                <a:latin typeface="Times New Roman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3333FF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3333FF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3333FF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78FB38A-8282-44E7-B302-2F2D677DB979}" type="slidenum">
              <a:rPr lang="en-US" sz="1400" kern="1200" smtClean="0">
                <a:solidFill>
                  <a:srgbClr val="3333FF"/>
                </a:solidFill>
                <a:latin typeface="Times New Roman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3333FF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3333FF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3333FF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6BE67F8-C6F3-4C89-A667-92E57B7D40E9}" type="slidenum">
              <a:rPr lang="en-US" sz="1400" kern="1200" smtClean="0">
                <a:solidFill>
                  <a:srgbClr val="3333FF"/>
                </a:solidFill>
                <a:latin typeface="Times New Roman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3333FF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3333FF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3333FF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BA41CEB-1745-43A3-AE41-07D39A76B20A}" type="slidenum">
              <a:rPr lang="en-US" sz="1400" kern="1200" smtClean="0">
                <a:solidFill>
                  <a:srgbClr val="3333FF"/>
                </a:solidFill>
                <a:latin typeface="Times New Roman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3333FF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3333FF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3333FF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08417EC-9A52-437A-B507-5B624666B8C2}" type="slidenum">
              <a:rPr lang="en-US" sz="1400" kern="1200" smtClean="0">
                <a:solidFill>
                  <a:srgbClr val="3333FF"/>
                </a:solidFill>
                <a:latin typeface="Times New Roman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3333FF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3333FF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3333FF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FD3F62F-99AC-4A0F-8292-F161F0632928}" type="slidenum">
              <a:rPr lang="en-US" sz="1400" kern="1200" smtClean="0">
                <a:solidFill>
                  <a:srgbClr val="3333FF"/>
                </a:solidFill>
                <a:latin typeface="Times New Roman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3333FF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200" kern="1200">
              <a:solidFill>
                <a:srgbClr val="000000"/>
              </a:solidFill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200" kern="1200">
              <a:solidFill>
                <a:srgbClr val="000000"/>
              </a:solidFill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FEBB529-75F5-438C-B5F2-C1A6DD5F1908}" type="slidenum">
              <a:rPr lang="en-US" altLang="en-US" sz="1200" kern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200" kern="1200">
              <a:solidFill>
                <a:srgbClr val="000000"/>
              </a:solidFill>
              <a:latin typeface="Garamond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200" kern="1200">
              <a:solidFill>
                <a:srgbClr val="000000"/>
              </a:solidFill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200" kern="1200">
              <a:solidFill>
                <a:srgbClr val="000000"/>
              </a:solidFill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4293118-5D1E-49A9-A3C4-C00687D8F204}" type="slidenum">
              <a:rPr lang="en-US" altLang="en-US" sz="1200" kern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200" kern="1200">
              <a:solidFill>
                <a:srgbClr val="000000"/>
              </a:solidFill>
              <a:latin typeface="Garamond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200" kern="1200">
              <a:solidFill>
                <a:srgbClr val="000000"/>
              </a:solidFill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200" kern="1200">
              <a:solidFill>
                <a:srgbClr val="000000"/>
              </a:solidFill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620CA72-6FDB-4349-AD62-8AF9EE2A8FA7}" type="slidenum">
              <a:rPr lang="en-US" altLang="en-US" sz="1200" kern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200" kern="1200">
              <a:solidFill>
                <a:srgbClr val="000000"/>
              </a:solidFill>
              <a:latin typeface="Garamond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200" kern="1200">
              <a:solidFill>
                <a:srgbClr val="000000"/>
              </a:solidFill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200" kern="1200">
              <a:solidFill>
                <a:srgbClr val="000000"/>
              </a:solidFill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26359C0-C5F9-4384-8AF0-B922FF476936}" type="slidenum">
              <a:rPr lang="en-US" altLang="en-US" sz="1200" kern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200" kern="1200">
              <a:solidFill>
                <a:srgbClr val="000000"/>
              </a:solidFill>
              <a:latin typeface="Garamond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200" kern="1200">
              <a:solidFill>
                <a:srgbClr val="000000"/>
              </a:solidFill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200" kern="1200">
              <a:solidFill>
                <a:srgbClr val="000000"/>
              </a:solidFill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400E618-843E-4FD1-A42B-8D6581912A46}" type="slidenum">
              <a:rPr lang="en-US" altLang="en-US" sz="1200" kern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200" kern="1200">
              <a:solidFill>
                <a:srgbClr val="000000"/>
              </a:solidFill>
              <a:latin typeface="Garamond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200" kern="1200">
              <a:solidFill>
                <a:srgbClr val="000000"/>
              </a:solidFill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200" kern="1200">
              <a:solidFill>
                <a:srgbClr val="000000"/>
              </a:solidFill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9110717-68C0-475C-8864-1E84E2A27C31}" type="slidenum">
              <a:rPr lang="en-US" altLang="en-US" sz="1200" kern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200" kern="1200">
              <a:solidFill>
                <a:srgbClr val="000000"/>
              </a:solidFill>
              <a:latin typeface="Garamond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200" kern="1200">
              <a:solidFill>
                <a:srgbClr val="000000"/>
              </a:solidFill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200" kern="1200">
              <a:solidFill>
                <a:srgbClr val="000000"/>
              </a:solidFill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09522B9-58D2-4E05-B4DA-400D26C93BFF}" type="slidenum">
              <a:rPr lang="en-US" altLang="en-US" sz="1200" kern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200" kern="1200">
              <a:solidFill>
                <a:srgbClr val="000000"/>
              </a:solidFill>
              <a:latin typeface="Garamond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200" kern="1200">
              <a:solidFill>
                <a:srgbClr val="000000"/>
              </a:solidFill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200" kern="1200">
              <a:solidFill>
                <a:srgbClr val="000000"/>
              </a:solidFill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3D5E21A-CBC8-4207-8B54-CF7C15076770}" type="slidenum">
              <a:rPr lang="en-US" altLang="en-US" sz="1200" kern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200" kern="1200">
              <a:solidFill>
                <a:srgbClr val="000000"/>
              </a:solidFill>
              <a:latin typeface="Garamond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200" kern="1200">
              <a:solidFill>
                <a:srgbClr val="000000"/>
              </a:solidFill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200" kern="1200">
              <a:solidFill>
                <a:srgbClr val="000000"/>
              </a:solidFill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2372B08-19F1-4AC2-A626-BC26A3BC3D73}" type="slidenum">
              <a:rPr lang="en-US" altLang="en-US" sz="1200" kern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200" kern="1200">
              <a:solidFill>
                <a:srgbClr val="000000"/>
              </a:solidFill>
              <a:latin typeface="Garamond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200" kern="1200">
              <a:solidFill>
                <a:srgbClr val="000000"/>
              </a:solidFill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200" kern="1200">
              <a:solidFill>
                <a:srgbClr val="000000"/>
              </a:solidFill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2D2C7D6-C5D6-47B1-A19B-FC5CBA8B8BDA}" type="slidenum">
              <a:rPr lang="en-US" altLang="en-US" sz="1200" kern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200" kern="1200">
              <a:solidFill>
                <a:srgbClr val="000000"/>
              </a:solidFill>
              <a:latin typeface="Garamond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200" kern="1200">
              <a:solidFill>
                <a:srgbClr val="000000"/>
              </a:solidFill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200" kern="1200">
              <a:solidFill>
                <a:srgbClr val="000000"/>
              </a:solidFill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754BC5C-2D1D-4B9E-8699-A411AC981AF2}" type="slidenum">
              <a:rPr lang="en-US" altLang="en-US" sz="1200" kern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200" kern="1200">
              <a:solidFill>
                <a:srgbClr val="000000"/>
              </a:solidFill>
              <a:latin typeface="Garamond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400" kern="1200">
              <a:solidFill>
                <a:srgbClr val="000000"/>
              </a:solidFill>
              <a:latin typeface="Arial"/>
              <a:ea typeface="SimSun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400" kern="1200">
              <a:solidFill>
                <a:srgbClr val="000000"/>
              </a:solidFill>
              <a:latin typeface="Arial"/>
              <a:ea typeface="SimSun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B280D78-0316-4BB8-A6E2-F407F7334E09}" type="slidenum">
              <a:rPr lang="en-US" altLang="zh-CN" sz="1400" kern="1200">
                <a:solidFill>
                  <a:srgbClr val="000000"/>
                </a:solidFill>
                <a:latin typeface="Arial"/>
                <a:ea typeface="SimSun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 sz="1400" kern="1200">
              <a:solidFill>
                <a:srgbClr val="000000"/>
              </a:solidFill>
              <a:latin typeface="Arial"/>
              <a:ea typeface="SimSun"/>
              <a:cs typeface="+mn-cs"/>
            </a:endParaRPr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400" kern="1200">
              <a:solidFill>
                <a:srgbClr val="000000"/>
              </a:solidFill>
              <a:latin typeface="Arial"/>
              <a:ea typeface="SimSun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400" kern="1200">
              <a:solidFill>
                <a:srgbClr val="000000"/>
              </a:solidFill>
              <a:latin typeface="Arial"/>
              <a:ea typeface="SimSun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53F63A5-3A42-43E8-999E-D5A8125F4735}" type="slidenum">
              <a:rPr lang="en-US" altLang="zh-CN" sz="1400" kern="1200">
                <a:solidFill>
                  <a:srgbClr val="000000"/>
                </a:solidFill>
                <a:latin typeface="Arial"/>
                <a:ea typeface="SimSun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 sz="1400" kern="1200">
              <a:solidFill>
                <a:srgbClr val="000000"/>
              </a:solidFill>
              <a:latin typeface="Arial"/>
              <a:ea typeface="SimSun"/>
              <a:cs typeface="+mn-cs"/>
            </a:endParaRPr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400" kern="1200">
              <a:solidFill>
                <a:srgbClr val="000000"/>
              </a:solidFill>
              <a:latin typeface="Arial"/>
              <a:ea typeface="SimSun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400" kern="1200">
              <a:solidFill>
                <a:srgbClr val="000000"/>
              </a:solidFill>
              <a:latin typeface="Arial"/>
              <a:ea typeface="SimSun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10663AE-3D78-49AB-B67B-028A279A9AC3}" type="slidenum">
              <a:rPr lang="en-US" altLang="zh-CN" sz="1400" kern="1200">
                <a:solidFill>
                  <a:srgbClr val="000000"/>
                </a:solidFill>
                <a:latin typeface="Arial"/>
                <a:ea typeface="SimSun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 sz="1400" kern="1200">
              <a:solidFill>
                <a:srgbClr val="000000"/>
              </a:solidFill>
              <a:latin typeface="Arial"/>
              <a:ea typeface="SimSun"/>
              <a:cs typeface="+mn-cs"/>
            </a:endParaRPr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400" kern="1200">
              <a:solidFill>
                <a:srgbClr val="000000"/>
              </a:solidFill>
              <a:latin typeface="Arial"/>
              <a:ea typeface="SimSun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400" kern="1200">
              <a:solidFill>
                <a:srgbClr val="000000"/>
              </a:solidFill>
              <a:latin typeface="Arial"/>
              <a:ea typeface="SimSun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A296915-A2AF-4406-8D06-7F51C4BA3444}" type="slidenum">
              <a:rPr lang="en-US" altLang="zh-CN" sz="1400" kern="1200">
                <a:solidFill>
                  <a:srgbClr val="000000"/>
                </a:solidFill>
                <a:latin typeface="Arial"/>
                <a:ea typeface="SimSun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 sz="1400" kern="1200">
              <a:solidFill>
                <a:srgbClr val="000000"/>
              </a:solidFill>
              <a:latin typeface="Arial"/>
              <a:ea typeface="SimSun"/>
              <a:cs typeface="+mn-cs"/>
            </a:endParaRPr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400" kern="1200">
              <a:solidFill>
                <a:srgbClr val="000000"/>
              </a:solidFill>
              <a:latin typeface="Arial"/>
              <a:ea typeface="SimSun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400" kern="1200">
              <a:solidFill>
                <a:srgbClr val="000000"/>
              </a:solidFill>
              <a:latin typeface="Arial"/>
              <a:ea typeface="SimSun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0D18D62-FA88-4706-9258-AA7BF42E932B}" type="slidenum">
              <a:rPr lang="en-US" altLang="zh-CN" sz="1400" kern="1200">
                <a:solidFill>
                  <a:srgbClr val="000000"/>
                </a:solidFill>
                <a:latin typeface="Arial"/>
                <a:ea typeface="SimSun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 sz="1400" kern="1200">
              <a:solidFill>
                <a:srgbClr val="000000"/>
              </a:solidFill>
              <a:latin typeface="Arial"/>
              <a:ea typeface="SimSun"/>
              <a:cs typeface="+mn-cs"/>
            </a:endParaRPr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400" kern="1200">
              <a:solidFill>
                <a:srgbClr val="000000"/>
              </a:solidFill>
              <a:latin typeface="Arial"/>
              <a:ea typeface="SimSun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400" kern="1200">
              <a:solidFill>
                <a:srgbClr val="000000"/>
              </a:solidFill>
              <a:latin typeface="Arial"/>
              <a:ea typeface="SimSun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078E608-2B08-4CA5-BCFD-206BA49C60D9}" type="slidenum">
              <a:rPr lang="en-US" altLang="zh-CN" sz="1400" kern="1200">
                <a:solidFill>
                  <a:srgbClr val="000000"/>
                </a:solidFill>
                <a:latin typeface="Arial"/>
                <a:ea typeface="SimSun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 sz="1400" kern="1200">
              <a:solidFill>
                <a:srgbClr val="000000"/>
              </a:solidFill>
              <a:latin typeface="Arial"/>
              <a:ea typeface="SimSun"/>
              <a:cs typeface="+mn-cs"/>
            </a:endParaRPr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400" kern="1200">
              <a:solidFill>
                <a:srgbClr val="000000"/>
              </a:solidFill>
              <a:latin typeface="Arial"/>
              <a:ea typeface="SimSun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400" kern="1200">
              <a:solidFill>
                <a:srgbClr val="000000"/>
              </a:solidFill>
              <a:latin typeface="Arial"/>
              <a:ea typeface="SimSun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E5F2A4C-286D-4402-8070-BAFE3BA3E4AD}" type="slidenum">
              <a:rPr lang="en-US" altLang="zh-CN" sz="1400" kern="1200">
                <a:solidFill>
                  <a:srgbClr val="000000"/>
                </a:solidFill>
                <a:latin typeface="Arial"/>
                <a:ea typeface="SimSun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 sz="1400" kern="1200">
              <a:solidFill>
                <a:srgbClr val="000000"/>
              </a:solidFill>
              <a:latin typeface="Arial"/>
              <a:ea typeface="SimSun"/>
              <a:cs typeface="+mn-cs"/>
            </a:endParaRPr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400" kern="1200">
              <a:solidFill>
                <a:srgbClr val="000000"/>
              </a:solidFill>
              <a:latin typeface="Arial"/>
              <a:ea typeface="SimSun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400" kern="1200">
              <a:solidFill>
                <a:srgbClr val="000000"/>
              </a:solidFill>
              <a:latin typeface="Arial"/>
              <a:ea typeface="SimSun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A7D198E-F687-4B2D-95EB-9FC65E0D2AF5}" type="slidenum">
              <a:rPr lang="en-US" altLang="zh-CN" sz="1400" kern="1200">
                <a:solidFill>
                  <a:srgbClr val="000000"/>
                </a:solidFill>
                <a:latin typeface="Arial"/>
                <a:ea typeface="SimSun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 sz="1400" kern="1200">
              <a:solidFill>
                <a:srgbClr val="000000"/>
              </a:solidFill>
              <a:latin typeface="Arial"/>
              <a:ea typeface="SimSun"/>
              <a:cs typeface="+mn-cs"/>
            </a:endParaRPr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400" kern="1200">
              <a:solidFill>
                <a:srgbClr val="000000"/>
              </a:solidFill>
              <a:latin typeface="Arial"/>
              <a:ea typeface="SimSun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400" kern="1200">
              <a:solidFill>
                <a:srgbClr val="000000"/>
              </a:solidFill>
              <a:latin typeface="Arial"/>
              <a:ea typeface="SimSun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A365E06-D776-4938-8B17-AD10C90F2804}" type="slidenum">
              <a:rPr lang="en-US" altLang="zh-CN" sz="1400" kern="1200">
                <a:solidFill>
                  <a:srgbClr val="000000"/>
                </a:solidFill>
                <a:latin typeface="Arial"/>
                <a:ea typeface="SimSun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 sz="1400" kern="1200">
              <a:solidFill>
                <a:srgbClr val="000000"/>
              </a:solidFill>
              <a:latin typeface="Arial"/>
              <a:ea typeface="SimSun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9D4266-CDDC-4A47-A07B-7771B91196C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400" kern="1200">
              <a:solidFill>
                <a:srgbClr val="000000"/>
              </a:solidFill>
              <a:latin typeface="Arial"/>
              <a:ea typeface="SimSun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400" kern="1200">
              <a:solidFill>
                <a:srgbClr val="000000"/>
              </a:solidFill>
              <a:latin typeface="Arial"/>
              <a:ea typeface="SimSun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245F84B-26BF-4F20-B0B7-C646A82A3F3F}" type="slidenum">
              <a:rPr lang="en-US" altLang="zh-CN" sz="1400" kern="1200">
                <a:solidFill>
                  <a:srgbClr val="000000"/>
                </a:solidFill>
                <a:latin typeface="Arial"/>
                <a:ea typeface="SimSun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 sz="1400" kern="1200">
              <a:solidFill>
                <a:srgbClr val="000000"/>
              </a:solidFill>
              <a:latin typeface="Arial"/>
              <a:ea typeface="SimSun"/>
              <a:cs typeface="+mn-cs"/>
            </a:endParaRPr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400" kern="1200">
              <a:solidFill>
                <a:srgbClr val="000000"/>
              </a:solidFill>
              <a:latin typeface="Arial"/>
              <a:ea typeface="SimSun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400" kern="1200">
              <a:solidFill>
                <a:srgbClr val="000000"/>
              </a:solidFill>
              <a:latin typeface="Arial"/>
              <a:ea typeface="SimSun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CA850FE-FC0F-4E81-9616-7F1E4C348566}" type="slidenum">
              <a:rPr lang="en-US" altLang="zh-CN" sz="1400" kern="1200">
                <a:solidFill>
                  <a:srgbClr val="000000"/>
                </a:solidFill>
                <a:latin typeface="Arial"/>
                <a:ea typeface="SimSun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 sz="1400" kern="1200">
              <a:solidFill>
                <a:srgbClr val="000000"/>
              </a:solidFill>
              <a:latin typeface="Arial"/>
              <a:ea typeface="SimSun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973762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9737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209C17C-13DA-41E8-96DF-8A4F9C0F333F}" type="datetimeFigureOut">
              <a:rPr lang="en-US"/>
              <a:pPr>
                <a:defRPr/>
              </a:pPr>
              <a:t>10/26/2011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65BEE23-2FC6-453F-9714-D0489FE039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64F2CED-CF28-4C30-A759-8F96614C932C}" type="datetimeFigureOut">
              <a:rPr lang="en-US"/>
              <a:pPr>
                <a:defRPr/>
              </a:pPr>
              <a:t>10/26/2011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2924676-770B-4DB9-AB38-3173C0F97D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92437BD-4886-44E6-A343-2BD470B064A2}" type="datetimeFigureOut">
              <a:rPr lang="en-US"/>
              <a:pPr>
                <a:defRPr/>
              </a:pPr>
              <a:t>10/26/2011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1FF5DB8-59A1-462E-BA70-8FCDDCD59B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D3F6E60-F50E-4C32-965C-7A6330D16752}" type="datetimeFigureOut">
              <a:rPr lang="en-US"/>
              <a:pPr>
                <a:defRPr/>
              </a:pPr>
              <a:t>10/26/2011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774D0D-BB07-4866-AB0F-F3FE75264B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124E9A3-014E-4D8D-994D-1A55EE331131}" type="datetimeFigureOut">
              <a:rPr lang="en-US"/>
              <a:pPr>
                <a:defRPr/>
              </a:pPr>
              <a:t>10/26/2011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4F3BFE5-120D-4838-9505-39D651F654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0966EF7-B2D4-41A2-A0A1-FA7378A76B0B}" type="datetimeFigureOut">
              <a:rPr lang="en-US"/>
              <a:pPr>
                <a:defRPr/>
              </a:pPr>
              <a:t>10/26/2011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B9751ED-F699-4EB8-8E2A-7177286E06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F8F1B43-CEEA-469C-8A4F-D047B5FBE4BD}" type="datetimeFigureOut">
              <a:rPr lang="en-US"/>
              <a:pPr>
                <a:defRPr/>
              </a:pPr>
              <a:t>10/26/2011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8BF5644-1F66-445C-B1C2-7EB1AD9BBF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5B019-1F28-409E-9B59-667211837DA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6A52AB7-C0DE-46F9-A386-8C8969070FFC}" type="datetimeFigureOut">
              <a:rPr lang="en-US"/>
              <a:pPr>
                <a:defRPr/>
              </a:pPr>
              <a:t>10/26/2011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22FBA61-2C4A-4800-A35C-6804AB9DDB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752FA0C-A69A-49C6-9FB6-CE90CAAF1AD2}" type="datetimeFigureOut">
              <a:rPr lang="en-US"/>
              <a:pPr>
                <a:defRPr/>
              </a:pPr>
              <a:t>10/26/2011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61D92C6-936A-4E48-9925-D135C38C0E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59A8832-7725-459A-968B-DD94FB831477}" type="datetimeFigureOut">
              <a:rPr lang="en-US"/>
              <a:pPr>
                <a:defRPr/>
              </a:pPr>
              <a:t>10/26/2011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9EE9250-38AF-4452-80FA-DDF39EDB58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214313"/>
            <a:ext cx="1951038" cy="591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00712" cy="5918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0470FAA-09DF-4F0F-8519-CEFA32BB3277}" type="datetimeFigureOut">
              <a:rPr lang="en-US"/>
              <a:pPr>
                <a:defRPr/>
              </a:pPr>
              <a:t>10/26/2011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ED6FB94-9C7E-4A7A-B058-923EA4776C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altLang="zh-TW" sz="1400" kern="1200">
              <a:solidFill>
                <a:srgbClr val="000000"/>
              </a:solidFill>
              <a:latin typeface="Tahoma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zh-TW" altLang="en-US" sz="1400" kern="1200">
              <a:solidFill>
                <a:srgbClr val="000000"/>
              </a:solidFill>
              <a:latin typeface="Tahoma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41421DB-CE16-44C0-8CA7-1FD43C76EB36}" type="slidenum">
              <a:rPr lang="zh-TW" altLang="en-US" sz="1400" kern="1200">
                <a:solidFill>
                  <a:srgbClr val="000000"/>
                </a:solidFill>
                <a:latin typeface="Tahoma" pitchFamily="34" charset="0"/>
                <a:ea typeface="新細明體" pitchFamily="18" charset="-120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z="1400" kern="1200">
              <a:solidFill>
                <a:srgbClr val="000000"/>
              </a:solidFill>
              <a:latin typeface="Tahoma" pitchFamily="34" charset="0"/>
              <a:ea typeface="新細明體" pitchFamily="18" charset="-120"/>
              <a:cs typeface="+mn-cs"/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altLang="zh-TW" sz="1400" kern="1200">
              <a:solidFill>
                <a:srgbClr val="000000"/>
              </a:solidFill>
              <a:latin typeface="Tahoma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zh-TW" altLang="en-US" sz="1400" kern="1200">
              <a:solidFill>
                <a:srgbClr val="000000"/>
              </a:solidFill>
              <a:latin typeface="Tahoma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4EAFA12-DA31-4849-8DD6-8D30FF44677A}" type="slidenum">
              <a:rPr lang="zh-TW" altLang="en-US" sz="1400" kern="1200">
                <a:solidFill>
                  <a:srgbClr val="000000"/>
                </a:solidFill>
                <a:latin typeface="Tahoma" pitchFamily="34" charset="0"/>
                <a:ea typeface="新細明體" pitchFamily="18" charset="-120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z="1400" kern="1200">
              <a:solidFill>
                <a:srgbClr val="000000"/>
              </a:solidFill>
              <a:latin typeface="Tahoma" pitchFamily="34" charset="0"/>
              <a:ea typeface="新細明體" pitchFamily="18" charset="-120"/>
              <a:cs typeface="+mn-cs"/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altLang="zh-TW" sz="1400" kern="1200">
              <a:solidFill>
                <a:srgbClr val="000000"/>
              </a:solidFill>
              <a:latin typeface="Tahoma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zh-TW" altLang="en-US" sz="1400" kern="1200">
              <a:solidFill>
                <a:srgbClr val="000000"/>
              </a:solidFill>
              <a:latin typeface="Tahoma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794555A-4AD2-4692-9BA0-D3FBAF5A7D5A}" type="slidenum">
              <a:rPr lang="zh-TW" altLang="en-US" sz="1400" kern="1200">
                <a:solidFill>
                  <a:srgbClr val="000000"/>
                </a:solidFill>
                <a:latin typeface="Tahoma" pitchFamily="34" charset="0"/>
                <a:ea typeface="新細明體" pitchFamily="18" charset="-120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z="1400" kern="1200">
              <a:solidFill>
                <a:srgbClr val="000000"/>
              </a:solidFill>
              <a:latin typeface="Tahoma" pitchFamily="34" charset="0"/>
              <a:ea typeface="新細明體" pitchFamily="18" charset="-120"/>
              <a:cs typeface="+mn-cs"/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altLang="zh-TW" sz="1400" kern="1200">
              <a:solidFill>
                <a:srgbClr val="000000"/>
              </a:solidFill>
              <a:latin typeface="Tahoma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zh-TW" altLang="en-US" sz="1400" kern="1200">
              <a:solidFill>
                <a:srgbClr val="000000"/>
              </a:solidFill>
              <a:latin typeface="Tahoma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F3CCDF1-3C4A-462A-AC9D-C129C7B0B2A3}" type="slidenum">
              <a:rPr lang="zh-TW" altLang="en-US" sz="1400" kern="1200">
                <a:solidFill>
                  <a:srgbClr val="000000"/>
                </a:solidFill>
                <a:latin typeface="Tahoma" pitchFamily="34" charset="0"/>
                <a:ea typeface="新細明體" pitchFamily="18" charset="-120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z="1400" kern="1200">
              <a:solidFill>
                <a:srgbClr val="000000"/>
              </a:solidFill>
              <a:latin typeface="Tahoma" pitchFamily="34" charset="0"/>
              <a:ea typeface="新細明體" pitchFamily="18" charset="-120"/>
              <a:cs typeface="+mn-cs"/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altLang="zh-TW" sz="1400" kern="1200">
              <a:solidFill>
                <a:srgbClr val="000000"/>
              </a:solidFill>
              <a:latin typeface="Tahoma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zh-TW" altLang="en-US" sz="1400" kern="1200">
              <a:solidFill>
                <a:srgbClr val="000000"/>
              </a:solidFill>
              <a:latin typeface="Tahoma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2145DAF-0B32-4467-864D-0CD90B44C0A3}" type="slidenum">
              <a:rPr lang="zh-TW" altLang="en-US" sz="1400" kern="1200">
                <a:solidFill>
                  <a:srgbClr val="000000"/>
                </a:solidFill>
                <a:latin typeface="Tahoma" pitchFamily="34" charset="0"/>
                <a:ea typeface="新細明體" pitchFamily="18" charset="-120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z="1400" kern="1200">
              <a:solidFill>
                <a:srgbClr val="000000"/>
              </a:solidFill>
              <a:latin typeface="Tahoma" pitchFamily="34" charset="0"/>
              <a:ea typeface="新細明體" pitchFamily="18" charset="-120"/>
              <a:cs typeface="+mn-cs"/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altLang="zh-TW" sz="1400" kern="1200">
              <a:solidFill>
                <a:srgbClr val="000000"/>
              </a:solidFill>
              <a:latin typeface="Tahoma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zh-TW" altLang="en-US" sz="1400" kern="1200">
              <a:solidFill>
                <a:srgbClr val="000000"/>
              </a:solidFill>
              <a:latin typeface="Tahoma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9054B60-0838-45E2-AA4C-4C7D7C23F9D5}" type="slidenum">
              <a:rPr lang="zh-TW" altLang="en-US" sz="1400" kern="1200">
                <a:solidFill>
                  <a:srgbClr val="000000"/>
                </a:solidFill>
                <a:latin typeface="Tahoma" pitchFamily="34" charset="0"/>
                <a:ea typeface="新細明體" pitchFamily="18" charset="-120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z="1400" kern="1200">
              <a:solidFill>
                <a:srgbClr val="000000"/>
              </a:solidFill>
              <a:latin typeface="Tahoma" pitchFamily="34" charset="0"/>
              <a:ea typeface="新細明體" pitchFamily="18" charset="-120"/>
              <a:cs typeface="+mn-cs"/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6F85A3-65C5-412E-840E-2546E0505F3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altLang="zh-TW" sz="1400" kern="1200">
              <a:solidFill>
                <a:srgbClr val="000000"/>
              </a:solidFill>
              <a:latin typeface="Tahoma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zh-TW" altLang="en-US" sz="1400" kern="1200">
              <a:solidFill>
                <a:srgbClr val="000000"/>
              </a:solidFill>
              <a:latin typeface="Tahoma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FB065DB-A46A-4689-B30F-62858115FD4F}" type="slidenum">
              <a:rPr lang="zh-TW" altLang="en-US" sz="1400" kern="1200">
                <a:solidFill>
                  <a:srgbClr val="000000"/>
                </a:solidFill>
                <a:latin typeface="Tahoma" pitchFamily="34" charset="0"/>
                <a:ea typeface="新細明體" pitchFamily="18" charset="-120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z="1400" kern="1200">
              <a:solidFill>
                <a:srgbClr val="000000"/>
              </a:solidFill>
              <a:latin typeface="Tahoma" pitchFamily="34" charset="0"/>
              <a:ea typeface="新細明體" pitchFamily="18" charset="-120"/>
              <a:cs typeface="+mn-cs"/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altLang="zh-TW" sz="1400" kern="1200">
              <a:solidFill>
                <a:srgbClr val="000000"/>
              </a:solidFill>
              <a:latin typeface="Tahoma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zh-TW" altLang="en-US" sz="1400" kern="1200">
              <a:solidFill>
                <a:srgbClr val="000000"/>
              </a:solidFill>
              <a:latin typeface="Tahoma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E5F06E3-D0DA-4CF8-98BC-BABC905073BC}" type="slidenum">
              <a:rPr lang="zh-TW" altLang="en-US" sz="1400" kern="1200">
                <a:solidFill>
                  <a:srgbClr val="000000"/>
                </a:solidFill>
                <a:latin typeface="Tahoma" pitchFamily="34" charset="0"/>
                <a:ea typeface="新細明體" pitchFamily="18" charset="-120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z="1400" kern="1200">
              <a:solidFill>
                <a:srgbClr val="000000"/>
              </a:solidFill>
              <a:latin typeface="Tahoma" pitchFamily="34" charset="0"/>
              <a:ea typeface="新細明體" pitchFamily="18" charset="-120"/>
              <a:cs typeface="+mn-cs"/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altLang="zh-TW" sz="1400" kern="1200">
              <a:solidFill>
                <a:srgbClr val="000000"/>
              </a:solidFill>
              <a:latin typeface="Tahoma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zh-TW" altLang="en-US" sz="1400" kern="1200">
              <a:solidFill>
                <a:srgbClr val="000000"/>
              </a:solidFill>
              <a:latin typeface="Tahoma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82AF580-ED8F-4195-8553-079B03CD0249}" type="slidenum">
              <a:rPr lang="zh-TW" altLang="en-US" sz="1400" kern="1200">
                <a:solidFill>
                  <a:srgbClr val="000000"/>
                </a:solidFill>
                <a:latin typeface="Tahoma" pitchFamily="34" charset="0"/>
                <a:ea typeface="新細明體" pitchFamily="18" charset="-120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z="1400" kern="1200">
              <a:solidFill>
                <a:srgbClr val="000000"/>
              </a:solidFill>
              <a:latin typeface="Tahoma" pitchFamily="34" charset="0"/>
              <a:ea typeface="新細明體" pitchFamily="18" charset="-120"/>
              <a:cs typeface="+mn-cs"/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altLang="zh-TW" sz="1400" kern="1200">
              <a:solidFill>
                <a:srgbClr val="000000"/>
              </a:solidFill>
              <a:latin typeface="Tahoma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zh-TW" altLang="en-US" sz="1400" kern="1200">
              <a:solidFill>
                <a:srgbClr val="000000"/>
              </a:solidFill>
              <a:latin typeface="Tahoma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6176670-FCA5-4AAD-BC02-2CA17DBD5D1C}" type="slidenum">
              <a:rPr lang="zh-TW" altLang="en-US" sz="1400" kern="1200">
                <a:solidFill>
                  <a:srgbClr val="000000"/>
                </a:solidFill>
                <a:latin typeface="Tahoma" pitchFamily="34" charset="0"/>
                <a:ea typeface="新細明體" pitchFamily="18" charset="-120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z="1400" kern="1200">
              <a:solidFill>
                <a:srgbClr val="000000"/>
              </a:solidFill>
              <a:latin typeface="Tahoma" pitchFamily="34" charset="0"/>
              <a:ea typeface="新細明體" pitchFamily="18" charset="-120"/>
              <a:cs typeface="+mn-cs"/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214313"/>
            <a:ext cx="1951038" cy="591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00712" cy="5918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altLang="zh-TW" sz="1400" kern="1200">
              <a:solidFill>
                <a:srgbClr val="000000"/>
              </a:solidFill>
              <a:latin typeface="Tahoma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zh-TW" altLang="en-US" sz="1400" kern="1200">
              <a:solidFill>
                <a:srgbClr val="000000"/>
              </a:solidFill>
              <a:latin typeface="Tahoma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ADAF9CA-24E2-4669-AB22-9139DBE2D2DB}" type="slidenum">
              <a:rPr lang="zh-TW" altLang="en-US" sz="1400" kern="1200">
                <a:solidFill>
                  <a:srgbClr val="000000"/>
                </a:solidFill>
                <a:latin typeface="Tahoma" pitchFamily="34" charset="0"/>
                <a:ea typeface="新細明體" pitchFamily="18" charset="-120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z="1400" kern="1200">
              <a:solidFill>
                <a:srgbClr val="000000"/>
              </a:solidFill>
              <a:latin typeface="Tahoma" pitchFamily="34" charset="0"/>
              <a:ea typeface="新細明體" pitchFamily="18" charset="-120"/>
              <a:cs typeface="+mn-cs"/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ltGray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477000"/>
            <a:ext cx="2133600" cy="2444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200" kern="120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5867400" y="6477000"/>
            <a:ext cx="2895600" cy="244475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endParaRPr lang="en-US" sz="1200" kern="120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429000" y="6477000"/>
            <a:ext cx="2133600" cy="2444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fld id="{587219B5-F45C-4685-AC72-76DC5EBCD96C}" type="slidenum">
              <a:rPr lang="en-US" sz="12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200" kern="120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gray">
          <a:xfrm>
            <a:off x="7620000" y="304800"/>
            <a:ext cx="1231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kern="1200">
                <a:solidFill>
                  <a:srgbClr val="D9520F"/>
                </a:solidFill>
                <a:latin typeface="Arial" pitchFamily="34" charset="0"/>
                <a:ea typeface="+mn-ea"/>
                <a:cs typeface="+mn-cs"/>
              </a:rPr>
              <a:t>LOGO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477838" y="2481263"/>
            <a:ext cx="4648200" cy="381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1371600"/>
            <a:ext cx="8153400" cy="762000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200" kern="1200">
              <a:solidFill>
                <a:srgbClr val="364EB6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364EB6"/>
                </a:solidFill>
                <a:latin typeface="Arial" pitchFamily="34" charset="0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fld id="{C1B8F62A-BCC3-4662-9383-E8AC43093A23}" type="slidenum">
              <a:rPr lang="en-US" sz="1200" kern="1200">
                <a:solidFill>
                  <a:srgbClr val="364EB6"/>
                </a:solidFill>
                <a:latin typeface="Arial" pitchFamily="34" charset="0"/>
                <a:ea typeface="+mn-ea"/>
                <a:cs typeface="+mn-cs"/>
              </a:rPr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200" kern="1200">
              <a:solidFill>
                <a:srgbClr val="364EB6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200" kern="1200">
              <a:solidFill>
                <a:srgbClr val="364EB6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364EB6"/>
                </a:solidFill>
                <a:latin typeface="Arial" pitchFamily="34" charset="0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fld id="{75526D2D-7894-426E-8EF9-C1246DBAB0CF}" type="slidenum">
              <a:rPr lang="en-US" sz="1200" kern="1200">
                <a:solidFill>
                  <a:srgbClr val="364EB6"/>
                </a:solidFill>
                <a:latin typeface="Arial" pitchFamily="34" charset="0"/>
                <a:ea typeface="+mn-ea"/>
                <a:cs typeface="+mn-cs"/>
              </a:rPr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200" kern="1200">
              <a:solidFill>
                <a:srgbClr val="364EB6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481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676400"/>
            <a:ext cx="38481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200" kern="1200">
              <a:solidFill>
                <a:srgbClr val="364EB6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364EB6"/>
                </a:solidFill>
                <a:latin typeface="Arial" pitchFamily="34" charset="0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fld id="{D7D59AAB-1729-4012-A0F0-CB599B44AB0B}" type="slidenum">
              <a:rPr lang="en-US" sz="1200" kern="1200">
                <a:solidFill>
                  <a:srgbClr val="364EB6"/>
                </a:solidFill>
                <a:latin typeface="Arial" pitchFamily="34" charset="0"/>
                <a:ea typeface="+mn-ea"/>
                <a:cs typeface="+mn-cs"/>
              </a:rPr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200" kern="1200">
              <a:solidFill>
                <a:srgbClr val="364EB6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200" kern="1200">
              <a:solidFill>
                <a:srgbClr val="364EB6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364EB6"/>
                </a:solidFill>
                <a:latin typeface="Arial" pitchFamily="34" charset="0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fld id="{9684EEFF-2689-4A35-84A2-4028EF23F0F8}" type="slidenum">
              <a:rPr lang="en-US" sz="1200" kern="1200">
                <a:solidFill>
                  <a:srgbClr val="364EB6"/>
                </a:solidFill>
                <a:latin typeface="Arial" pitchFamily="34" charset="0"/>
                <a:ea typeface="+mn-ea"/>
                <a:cs typeface="+mn-cs"/>
              </a:rPr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200" kern="1200">
              <a:solidFill>
                <a:srgbClr val="364EB6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33E121-D6F3-499E-B3BD-2FA06B8B06D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200" kern="1200">
              <a:solidFill>
                <a:srgbClr val="364EB6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364EB6"/>
                </a:solidFill>
                <a:latin typeface="Arial" pitchFamily="34" charset="0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fld id="{3234A742-0332-4BE1-9F17-4466100E36D2}" type="slidenum">
              <a:rPr lang="en-US" sz="1200" kern="1200">
                <a:solidFill>
                  <a:srgbClr val="364EB6"/>
                </a:solidFill>
                <a:latin typeface="Arial" pitchFamily="34" charset="0"/>
                <a:ea typeface="+mn-ea"/>
                <a:cs typeface="+mn-cs"/>
              </a:rPr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200" kern="1200">
              <a:solidFill>
                <a:srgbClr val="364EB6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200" kern="1200">
              <a:solidFill>
                <a:srgbClr val="364EB6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364EB6"/>
                </a:solidFill>
                <a:latin typeface="Arial" pitchFamily="34" charset="0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fld id="{B38920DC-9067-446A-B8A9-C36BE0E94ADB}" type="slidenum">
              <a:rPr lang="en-US" sz="1200" kern="1200">
                <a:solidFill>
                  <a:srgbClr val="364EB6"/>
                </a:solidFill>
                <a:latin typeface="Arial" pitchFamily="34" charset="0"/>
                <a:ea typeface="+mn-ea"/>
                <a:cs typeface="+mn-cs"/>
              </a:rPr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200" kern="1200">
              <a:solidFill>
                <a:srgbClr val="364EB6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200" kern="1200">
              <a:solidFill>
                <a:srgbClr val="364EB6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364EB6"/>
                </a:solidFill>
                <a:latin typeface="Arial" pitchFamily="34" charset="0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fld id="{368CEBFF-1803-4FF5-9C8D-FA85D563EDC4}" type="slidenum">
              <a:rPr lang="en-US" sz="1200" kern="1200">
                <a:solidFill>
                  <a:srgbClr val="364EB6"/>
                </a:solidFill>
                <a:latin typeface="Arial" pitchFamily="34" charset="0"/>
                <a:ea typeface="+mn-ea"/>
                <a:cs typeface="+mn-cs"/>
              </a:rPr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200" kern="1200">
              <a:solidFill>
                <a:srgbClr val="364EB6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200" kern="1200">
              <a:solidFill>
                <a:srgbClr val="364EB6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364EB6"/>
                </a:solidFill>
                <a:latin typeface="Arial" pitchFamily="34" charset="0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fld id="{0CABCC3D-6584-436F-81E1-DB82D7BEFFF6}" type="slidenum">
              <a:rPr lang="en-US" sz="1200" kern="1200">
                <a:solidFill>
                  <a:srgbClr val="364EB6"/>
                </a:solidFill>
                <a:latin typeface="Arial" pitchFamily="34" charset="0"/>
                <a:ea typeface="+mn-ea"/>
                <a:cs typeface="+mn-cs"/>
              </a:rPr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200" kern="1200">
              <a:solidFill>
                <a:srgbClr val="364EB6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200" kern="1200">
              <a:solidFill>
                <a:srgbClr val="364EB6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364EB6"/>
                </a:solidFill>
                <a:latin typeface="Arial" pitchFamily="34" charset="0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fld id="{4CD78687-2604-449D-9C90-6D43B0E13F99}" type="slidenum">
              <a:rPr lang="en-US" sz="1200" kern="1200">
                <a:solidFill>
                  <a:srgbClr val="364EB6"/>
                </a:solidFill>
                <a:latin typeface="Arial" pitchFamily="34" charset="0"/>
                <a:ea typeface="+mn-ea"/>
                <a:cs typeface="+mn-cs"/>
              </a:rPr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200" kern="1200">
              <a:solidFill>
                <a:srgbClr val="364EB6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533400"/>
            <a:ext cx="19812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33400"/>
            <a:ext cx="57912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200" kern="1200">
              <a:solidFill>
                <a:srgbClr val="364EB6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364EB6"/>
                </a:solidFill>
                <a:latin typeface="Arial" pitchFamily="34" charset="0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fld id="{0AA4F024-2FCC-4998-8092-13D80C903121}" type="slidenum">
              <a:rPr lang="en-US" sz="1200" kern="1200">
                <a:solidFill>
                  <a:srgbClr val="364EB6"/>
                </a:solidFill>
                <a:latin typeface="Arial" pitchFamily="34" charset="0"/>
                <a:ea typeface="+mn-ea"/>
                <a:cs typeface="+mn-cs"/>
              </a:rPr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200" kern="1200">
              <a:solidFill>
                <a:srgbClr val="364EB6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7924800" cy="563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676400"/>
            <a:ext cx="7848600" cy="46482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486525"/>
            <a:ext cx="1828800" cy="22860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200" kern="1200">
              <a:solidFill>
                <a:srgbClr val="364EB6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81800" y="6477000"/>
            <a:ext cx="1905000" cy="22860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364EB6"/>
                </a:solidFill>
                <a:latin typeface="Arial" pitchFamily="34" charset="0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6025" y="6475413"/>
            <a:ext cx="2133600" cy="22860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fld id="{433F6A08-189B-4E65-9F01-12126D47FD27}" type="slidenum">
              <a:rPr lang="en-US" sz="1200" kern="1200">
                <a:solidFill>
                  <a:srgbClr val="364EB6"/>
                </a:solidFill>
                <a:latin typeface="Arial" pitchFamily="34" charset="0"/>
                <a:ea typeface="+mn-ea"/>
                <a:cs typeface="+mn-cs"/>
              </a:rPr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200" kern="1200">
              <a:solidFill>
                <a:srgbClr val="364EB6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hidden">
          <a:xfrm>
            <a:off x="1752600" y="1600200"/>
            <a:ext cx="7391400" cy="52578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3333FF"/>
              </a:solidFill>
              <a:latin typeface="Arial" charset="0"/>
              <a:ea typeface="+mn-ea"/>
              <a:cs typeface="+mn-cs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-19050"/>
            <a:ext cx="9144000" cy="1658938"/>
            <a:chOff x="0" y="-9"/>
            <a:chExt cx="5760" cy="1045"/>
          </a:xfrm>
        </p:grpSpPr>
        <p:sp>
          <p:nvSpPr>
            <p:cNvPr id="6" name="Freeform 5"/>
            <p:cNvSpPr>
              <a:spLocks/>
            </p:cNvSpPr>
            <p:nvPr userDrawn="1"/>
          </p:nvSpPr>
          <p:spPr bwMode="ltGray">
            <a:xfrm>
              <a:off x="0" y="4"/>
              <a:ext cx="5760" cy="1032"/>
            </a:xfrm>
            <a:custGeom>
              <a:avLst/>
              <a:gdLst/>
              <a:ahLst/>
              <a:cxnLst>
                <a:cxn ang="0">
                  <a:pos x="4848" y="432"/>
                </a:cxn>
                <a:cxn ang="0">
                  <a:pos x="0" y="432"/>
                </a:cxn>
                <a:cxn ang="0">
                  <a:pos x="0" y="0"/>
                </a:cxn>
                <a:cxn ang="0">
                  <a:pos x="4848" y="0"/>
                </a:cxn>
                <a:cxn ang="0">
                  <a:pos x="4848" y="432"/>
                </a:cxn>
              </a:cxnLst>
              <a:rect l="0" t="0" r="r" b="b"/>
              <a:pathLst>
                <a:path w="4848" h="432">
                  <a:moveTo>
                    <a:pt x="4848" y="432"/>
                  </a:moveTo>
                  <a:lnTo>
                    <a:pt x="0" y="432"/>
                  </a:lnTo>
                  <a:lnTo>
                    <a:pt x="0" y="0"/>
                  </a:lnTo>
                  <a:lnTo>
                    <a:pt x="4848" y="0"/>
                  </a:lnTo>
                  <a:lnTo>
                    <a:pt x="4848" y="432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3333FF"/>
                </a:solidFill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 userDrawn="1"/>
          </p:nvGrpSpPr>
          <p:grpSpPr bwMode="auto">
            <a:xfrm>
              <a:off x="333" y="-9"/>
              <a:ext cx="5176" cy="1044"/>
              <a:chOff x="333" y="-9"/>
              <a:chExt cx="5176" cy="1044"/>
            </a:xfrm>
          </p:grpSpPr>
          <p:sp>
            <p:nvSpPr>
              <p:cNvPr id="36" name="Freeform 7"/>
              <p:cNvSpPr>
                <a:spLocks/>
              </p:cNvSpPr>
              <p:nvPr userDrawn="1"/>
            </p:nvSpPr>
            <p:spPr bwMode="ltGray">
              <a:xfrm>
                <a:off x="3230" y="949"/>
                <a:ext cx="17" cy="20"/>
              </a:xfrm>
              <a:custGeom>
                <a:avLst/>
                <a:gdLst/>
                <a:ahLst/>
                <a:cxnLst>
                  <a:cxn ang="0">
                    <a:pos x="5" y="11"/>
                  </a:cxn>
                  <a:cxn ang="0">
                    <a:pos x="15" y="5"/>
                  </a:cxn>
                  <a:cxn ang="0">
                    <a:pos x="13" y="17"/>
                  </a:cxn>
                  <a:cxn ang="0">
                    <a:pos x="5" y="11"/>
                  </a:cxn>
                </a:cxnLst>
                <a:rect l="0" t="0" r="r" b="b"/>
                <a:pathLst>
                  <a:path w="15" h="23">
                    <a:moveTo>
                      <a:pt x="5" y="11"/>
                    </a:moveTo>
                    <a:cubicBezTo>
                      <a:pt x="2" y="1"/>
                      <a:pt x="7" y="0"/>
                      <a:pt x="15" y="5"/>
                    </a:cubicBezTo>
                    <a:cubicBezTo>
                      <a:pt x="14" y="9"/>
                      <a:pt x="15" y="13"/>
                      <a:pt x="13" y="17"/>
                    </a:cubicBezTo>
                    <a:cubicBezTo>
                      <a:pt x="9" y="23"/>
                      <a:pt x="0" y="16"/>
                      <a:pt x="5" y="11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7" name="Freeform 8"/>
              <p:cNvSpPr>
                <a:spLocks/>
              </p:cNvSpPr>
              <p:nvPr userDrawn="1"/>
            </p:nvSpPr>
            <p:spPr bwMode="ltGray">
              <a:xfrm>
                <a:off x="3406" y="1015"/>
                <a:ext cx="21" cy="20"/>
              </a:xfrm>
              <a:custGeom>
                <a:avLst/>
                <a:gdLst/>
                <a:ahLst/>
                <a:cxnLst>
                  <a:cxn ang="0">
                    <a:pos x="3" y="13"/>
                  </a:cxn>
                  <a:cxn ang="0">
                    <a:pos x="11" y="3"/>
                  </a:cxn>
                  <a:cxn ang="0">
                    <a:pos x="7" y="19"/>
                  </a:cxn>
                  <a:cxn ang="0">
                    <a:pos x="3" y="13"/>
                  </a:cxn>
                </a:cxnLst>
                <a:rect l="0" t="0" r="r" b="b"/>
                <a:pathLst>
                  <a:path w="20" h="23">
                    <a:moveTo>
                      <a:pt x="3" y="13"/>
                    </a:moveTo>
                    <a:cubicBezTo>
                      <a:pt x="0" y="5"/>
                      <a:pt x="2" y="0"/>
                      <a:pt x="11" y="3"/>
                    </a:cubicBezTo>
                    <a:cubicBezTo>
                      <a:pt x="16" y="10"/>
                      <a:pt x="20" y="23"/>
                      <a:pt x="7" y="19"/>
                    </a:cubicBezTo>
                    <a:cubicBezTo>
                      <a:pt x="6" y="17"/>
                      <a:pt x="3" y="13"/>
                      <a:pt x="3" y="13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8" name="Freeform 9"/>
              <p:cNvSpPr>
                <a:spLocks/>
              </p:cNvSpPr>
              <p:nvPr userDrawn="1"/>
            </p:nvSpPr>
            <p:spPr bwMode="ltGray">
              <a:xfrm>
                <a:off x="2909" y="908"/>
                <a:ext cx="31" cy="34"/>
              </a:xfrm>
              <a:custGeom>
                <a:avLst/>
                <a:gdLst/>
                <a:ahLst/>
                <a:cxnLst>
                  <a:cxn ang="0">
                    <a:pos x="16" y="33"/>
                  </a:cxn>
                  <a:cxn ang="0">
                    <a:pos x="8" y="21"/>
                  </a:cxn>
                  <a:cxn ang="0">
                    <a:pos x="0" y="9"/>
                  </a:cxn>
                  <a:cxn ang="0">
                    <a:pos x="16" y="3"/>
                  </a:cxn>
                  <a:cxn ang="0">
                    <a:pos x="30" y="23"/>
                  </a:cxn>
                  <a:cxn ang="0">
                    <a:pos x="28" y="31"/>
                  </a:cxn>
                  <a:cxn ang="0">
                    <a:pos x="16" y="33"/>
                  </a:cxn>
                </a:cxnLst>
                <a:rect l="0" t="0" r="r" b="b"/>
                <a:pathLst>
                  <a:path w="30" h="42">
                    <a:moveTo>
                      <a:pt x="16" y="33"/>
                    </a:moveTo>
                    <a:cubicBezTo>
                      <a:pt x="3" y="20"/>
                      <a:pt x="15" y="34"/>
                      <a:pt x="8" y="21"/>
                    </a:cubicBezTo>
                    <a:cubicBezTo>
                      <a:pt x="6" y="17"/>
                      <a:pt x="0" y="9"/>
                      <a:pt x="0" y="9"/>
                    </a:cubicBezTo>
                    <a:cubicBezTo>
                      <a:pt x="5" y="1"/>
                      <a:pt x="7" y="0"/>
                      <a:pt x="16" y="3"/>
                    </a:cubicBezTo>
                    <a:cubicBezTo>
                      <a:pt x="25" y="16"/>
                      <a:pt x="10" y="16"/>
                      <a:pt x="30" y="23"/>
                    </a:cubicBezTo>
                    <a:cubicBezTo>
                      <a:pt x="29" y="26"/>
                      <a:pt x="30" y="29"/>
                      <a:pt x="28" y="31"/>
                    </a:cubicBezTo>
                    <a:cubicBezTo>
                      <a:pt x="15" y="42"/>
                      <a:pt x="16" y="38"/>
                      <a:pt x="16" y="33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9" name="Freeform 10"/>
              <p:cNvSpPr>
                <a:spLocks/>
              </p:cNvSpPr>
              <p:nvPr userDrawn="1"/>
            </p:nvSpPr>
            <p:spPr bwMode="ltGray">
              <a:xfrm>
                <a:off x="2551" y="940"/>
                <a:ext cx="25" cy="12"/>
              </a:xfrm>
              <a:custGeom>
                <a:avLst/>
                <a:gdLst/>
                <a:ahLst/>
                <a:cxnLst>
                  <a:cxn ang="0">
                    <a:pos x="15" y="16"/>
                  </a:cxn>
                  <a:cxn ang="0">
                    <a:pos x="3" y="8"/>
                  </a:cxn>
                  <a:cxn ang="0">
                    <a:pos x="15" y="0"/>
                  </a:cxn>
                  <a:cxn ang="0">
                    <a:pos x="15" y="16"/>
                  </a:cxn>
                </a:cxnLst>
                <a:rect l="0" t="0" r="r" b="b"/>
                <a:pathLst>
                  <a:path w="25" h="16">
                    <a:moveTo>
                      <a:pt x="15" y="16"/>
                    </a:moveTo>
                    <a:cubicBezTo>
                      <a:pt x="10" y="15"/>
                      <a:pt x="0" y="12"/>
                      <a:pt x="3" y="8"/>
                    </a:cubicBezTo>
                    <a:cubicBezTo>
                      <a:pt x="6" y="4"/>
                      <a:pt x="15" y="0"/>
                      <a:pt x="15" y="0"/>
                    </a:cubicBezTo>
                    <a:cubicBezTo>
                      <a:pt x="17" y="3"/>
                      <a:pt x="25" y="16"/>
                      <a:pt x="15" y="16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0" name="Freeform 11"/>
              <p:cNvSpPr>
                <a:spLocks/>
              </p:cNvSpPr>
              <p:nvPr userDrawn="1"/>
            </p:nvSpPr>
            <p:spPr bwMode="ltGray">
              <a:xfrm>
                <a:off x="2443" y="954"/>
                <a:ext cx="65" cy="39"/>
              </a:xfrm>
              <a:custGeom>
                <a:avLst/>
                <a:gdLst/>
                <a:ahLst/>
                <a:cxnLst>
                  <a:cxn ang="0">
                    <a:pos x="14" y="24"/>
                  </a:cxn>
                  <a:cxn ang="0">
                    <a:pos x="30" y="4"/>
                  </a:cxn>
                  <a:cxn ang="0">
                    <a:pos x="42" y="0"/>
                  </a:cxn>
                  <a:cxn ang="0">
                    <a:pos x="58" y="12"/>
                  </a:cxn>
                  <a:cxn ang="0">
                    <a:pos x="32" y="26"/>
                  </a:cxn>
                  <a:cxn ang="0">
                    <a:pos x="12" y="46"/>
                  </a:cxn>
                  <a:cxn ang="0">
                    <a:pos x="8" y="20"/>
                  </a:cxn>
                  <a:cxn ang="0">
                    <a:pos x="12" y="14"/>
                  </a:cxn>
                  <a:cxn ang="0">
                    <a:pos x="14" y="24"/>
                  </a:cxn>
                </a:cxnLst>
                <a:rect l="0" t="0" r="r" b="b"/>
                <a:pathLst>
                  <a:path w="65" h="46">
                    <a:moveTo>
                      <a:pt x="14" y="24"/>
                    </a:moveTo>
                    <a:cubicBezTo>
                      <a:pt x="18" y="13"/>
                      <a:pt x="16" y="9"/>
                      <a:pt x="30" y="4"/>
                    </a:cubicBezTo>
                    <a:cubicBezTo>
                      <a:pt x="34" y="3"/>
                      <a:pt x="42" y="0"/>
                      <a:pt x="42" y="0"/>
                    </a:cubicBezTo>
                    <a:cubicBezTo>
                      <a:pt x="50" y="1"/>
                      <a:pt x="65" y="0"/>
                      <a:pt x="58" y="12"/>
                    </a:cubicBezTo>
                    <a:cubicBezTo>
                      <a:pt x="53" y="21"/>
                      <a:pt x="40" y="21"/>
                      <a:pt x="32" y="26"/>
                    </a:cubicBezTo>
                    <a:cubicBezTo>
                      <a:pt x="26" y="35"/>
                      <a:pt x="23" y="42"/>
                      <a:pt x="12" y="46"/>
                    </a:cubicBezTo>
                    <a:cubicBezTo>
                      <a:pt x="0" y="42"/>
                      <a:pt x="5" y="30"/>
                      <a:pt x="8" y="20"/>
                    </a:cubicBezTo>
                    <a:cubicBezTo>
                      <a:pt x="9" y="18"/>
                      <a:pt x="10" y="13"/>
                      <a:pt x="12" y="14"/>
                    </a:cubicBezTo>
                    <a:cubicBezTo>
                      <a:pt x="15" y="16"/>
                      <a:pt x="13" y="21"/>
                      <a:pt x="14" y="24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1" name="Freeform 12"/>
              <p:cNvSpPr>
                <a:spLocks/>
              </p:cNvSpPr>
              <p:nvPr userDrawn="1"/>
            </p:nvSpPr>
            <p:spPr bwMode="ltGray">
              <a:xfrm>
                <a:off x="2375" y="952"/>
                <a:ext cx="68" cy="39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18" y="25"/>
                  </a:cxn>
                  <a:cxn ang="0">
                    <a:pos x="52" y="1"/>
                  </a:cxn>
                  <a:cxn ang="0">
                    <a:pos x="64" y="3"/>
                  </a:cxn>
                  <a:cxn ang="0">
                    <a:pos x="50" y="19"/>
                  </a:cxn>
                  <a:cxn ang="0">
                    <a:pos x="28" y="33"/>
                  </a:cxn>
                  <a:cxn ang="0">
                    <a:pos x="22" y="47"/>
                  </a:cxn>
                  <a:cxn ang="0">
                    <a:pos x="16" y="45"/>
                  </a:cxn>
                  <a:cxn ang="0">
                    <a:pos x="12" y="39"/>
                  </a:cxn>
                  <a:cxn ang="0">
                    <a:pos x="0" y="35"/>
                  </a:cxn>
                  <a:cxn ang="0">
                    <a:pos x="0" y="31"/>
                  </a:cxn>
                </a:cxnLst>
                <a:rect l="0" t="0" r="r" b="b"/>
                <a:pathLst>
                  <a:path w="69" h="47">
                    <a:moveTo>
                      <a:pt x="0" y="31"/>
                    </a:moveTo>
                    <a:cubicBezTo>
                      <a:pt x="7" y="24"/>
                      <a:pt x="9" y="22"/>
                      <a:pt x="18" y="25"/>
                    </a:cubicBezTo>
                    <a:cubicBezTo>
                      <a:pt x="25" y="4"/>
                      <a:pt x="36" y="12"/>
                      <a:pt x="52" y="1"/>
                    </a:cubicBezTo>
                    <a:cubicBezTo>
                      <a:pt x="56" y="2"/>
                      <a:pt x="61" y="0"/>
                      <a:pt x="64" y="3"/>
                    </a:cubicBezTo>
                    <a:cubicBezTo>
                      <a:pt x="69" y="8"/>
                      <a:pt x="50" y="19"/>
                      <a:pt x="50" y="19"/>
                    </a:cubicBezTo>
                    <a:cubicBezTo>
                      <a:pt x="46" y="31"/>
                      <a:pt x="35" y="22"/>
                      <a:pt x="28" y="33"/>
                    </a:cubicBezTo>
                    <a:cubicBezTo>
                      <a:pt x="31" y="41"/>
                      <a:pt x="31" y="44"/>
                      <a:pt x="22" y="47"/>
                    </a:cubicBezTo>
                    <a:cubicBezTo>
                      <a:pt x="20" y="46"/>
                      <a:pt x="18" y="46"/>
                      <a:pt x="16" y="45"/>
                    </a:cubicBezTo>
                    <a:cubicBezTo>
                      <a:pt x="14" y="43"/>
                      <a:pt x="14" y="40"/>
                      <a:pt x="12" y="39"/>
                    </a:cubicBezTo>
                    <a:cubicBezTo>
                      <a:pt x="8" y="37"/>
                      <a:pt x="0" y="35"/>
                      <a:pt x="0" y="35"/>
                    </a:cubicBezTo>
                    <a:cubicBezTo>
                      <a:pt x="2" y="26"/>
                      <a:pt x="3" y="25"/>
                      <a:pt x="0" y="31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2" name="Freeform 13"/>
              <p:cNvSpPr>
                <a:spLocks/>
              </p:cNvSpPr>
              <p:nvPr userDrawn="1"/>
            </p:nvSpPr>
            <p:spPr bwMode="ltGray">
              <a:xfrm>
                <a:off x="2007" y="739"/>
                <a:ext cx="354" cy="228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36" y="18"/>
                  </a:cxn>
                  <a:cxn ang="0">
                    <a:pos x="46" y="30"/>
                  </a:cxn>
                  <a:cxn ang="0">
                    <a:pos x="76" y="52"/>
                  </a:cxn>
                  <a:cxn ang="0">
                    <a:pos x="92" y="66"/>
                  </a:cxn>
                  <a:cxn ang="0">
                    <a:pos x="122" y="98"/>
                  </a:cxn>
                  <a:cxn ang="0">
                    <a:pos x="136" y="128"/>
                  </a:cxn>
                  <a:cxn ang="0">
                    <a:pos x="148" y="132"/>
                  </a:cxn>
                  <a:cxn ang="0">
                    <a:pos x="154" y="150"/>
                  </a:cxn>
                  <a:cxn ang="0">
                    <a:pos x="176" y="152"/>
                  </a:cxn>
                  <a:cxn ang="0">
                    <a:pos x="170" y="196"/>
                  </a:cxn>
                  <a:cxn ang="0">
                    <a:pos x="180" y="224"/>
                  </a:cxn>
                  <a:cxn ang="0">
                    <a:pos x="198" y="232"/>
                  </a:cxn>
                  <a:cxn ang="0">
                    <a:pos x="216" y="234"/>
                  </a:cxn>
                  <a:cxn ang="0">
                    <a:pos x="236" y="242"/>
                  </a:cxn>
                  <a:cxn ang="0">
                    <a:pos x="254" y="236"/>
                  </a:cxn>
                  <a:cxn ang="0">
                    <a:pos x="272" y="248"/>
                  </a:cxn>
                  <a:cxn ang="0">
                    <a:pos x="296" y="256"/>
                  </a:cxn>
                  <a:cxn ang="0">
                    <a:pos x="314" y="264"/>
                  </a:cxn>
                  <a:cxn ang="0">
                    <a:pos x="352" y="266"/>
                  </a:cxn>
                  <a:cxn ang="0">
                    <a:pos x="342" y="274"/>
                  </a:cxn>
                  <a:cxn ang="0">
                    <a:pos x="322" y="272"/>
                  </a:cxn>
                  <a:cxn ang="0">
                    <a:pos x="300" y="270"/>
                  </a:cxn>
                  <a:cxn ang="0">
                    <a:pos x="288" y="266"/>
                  </a:cxn>
                  <a:cxn ang="0">
                    <a:pos x="252" y="264"/>
                  </a:cxn>
                  <a:cxn ang="0">
                    <a:pos x="234" y="260"/>
                  </a:cxn>
                  <a:cxn ang="0">
                    <a:pos x="172" y="242"/>
                  </a:cxn>
                  <a:cxn ang="0">
                    <a:pos x="160" y="216"/>
                  </a:cxn>
                  <a:cxn ang="0">
                    <a:pos x="126" y="200"/>
                  </a:cxn>
                  <a:cxn ang="0">
                    <a:pos x="108" y="186"/>
                  </a:cxn>
                  <a:cxn ang="0">
                    <a:pos x="94" y="158"/>
                  </a:cxn>
                  <a:cxn ang="0">
                    <a:pos x="68" y="108"/>
                  </a:cxn>
                  <a:cxn ang="0">
                    <a:pos x="64" y="102"/>
                  </a:cxn>
                  <a:cxn ang="0">
                    <a:pos x="58" y="100"/>
                  </a:cxn>
                  <a:cxn ang="0">
                    <a:pos x="54" y="88"/>
                  </a:cxn>
                  <a:cxn ang="0">
                    <a:pos x="38" y="58"/>
                  </a:cxn>
                  <a:cxn ang="0">
                    <a:pos x="20" y="40"/>
                  </a:cxn>
                  <a:cxn ang="0">
                    <a:pos x="4" y="22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355" h="277">
                    <a:moveTo>
                      <a:pt x="10" y="4"/>
                    </a:moveTo>
                    <a:cubicBezTo>
                      <a:pt x="22" y="0"/>
                      <a:pt x="24" y="14"/>
                      <a:pt x="36" y="18"/>
                    </a:cubicBezTo>
                    <a:cubicBezTo>
                      <a:pt x="37" y="19"/>
                      <a:pt x="45" y="29"/>
                      <a:pt x="46" y="30"/>
                    </a:cubicBezTo>
                    <a:cubicBezTo>
                      <a:pt x="56" y="40"/>
                      <a:pt x="67" y="38"/>
                      <a:pt x="76" y="52"/>
                    </a:cubicBezTo>
                    <a:cubicBezTo>
                      <a:pt x="80" y="58"/>
                      <a:pt x="92" y="66"/>
                      <a:pt x="92" y="66"/>
                    </a:cubicBezTo>
                    <a:cubicBezTo>
                      <a:pt x="96" y="79"/>
                      <a:pt x="112" y="88"/>
                      <a:pt x="122" y="98"/>
                    </a:cubicBezTo>
                    <a:cubicBezTo>
                      <a:pt x="124" y="105"/>
                      <a:pt x="130" y="124"/>
                      <a:pt x="136" y="128"/>
                    </a:cubicBezTo>
                    <a:cubicBezTo>
                      <a:pt x="140" y="130"/>
                      <a:pt x="148" y="132"/>
                      <a:pt x="148" y="132"/>
                    </a:cubicBezTo>
                    <a:cubicBezTo>
                      <a:pt x="150" y="138"/>
                      <a:pt x="154" y="150"/>
                      <a:pt x="154" y="150"/>
                    </a:cubicBezTo>
                    <a:cubicBezTo>
                      <a:pt x="161" y="139"/>
                      <a:pt x="168" y="144"/>
                      <a:pt x="176" y="152"/>
                    </a:cubicBezTo>
                    <a:cubicBezTo>
                      <a:pt x="174" y="167"/>
                      <a:pt x="173" y="181"/>
                      <a:pt x="170" y="196"/>
                    </a:cubicBezTo>
                    <a:cubicBezTo>
                      <a:pt x="171" y="202"/>
                      <a:pt x="174" y="220"/>
                      <a:pt x="180" y="224"/>
                    </a:cubicBezTo>
                    <a:cubicBezTo>
                      <a:pt x="185" y="228"/>
                      <a:pt x="193" y="228"/>
                      <a:pt x="198" y="232"/>
                    </a:cubicBezTo>
                    <a:cubicBezTo>
                      <a:pt x="204" y="230"/>
                      <a:pt x="216" y="234"/>
                      <a:pt x="216" y="234"/>
                    </a:cubicBezTo>
                    <a:cubicBezTo>
                      <a:pt x="223" y="241"/>
                      <a:pt x="225" y="245"/>
                      <a:pt x="236" y="242"/>
                    </a:cubicBezTo>
                    <a:cubicBezTo>
                      <a:pt x="242" y="240"/>
                      <a:pt x="254" y="236"/>
                      <a:pt x="254" y="236"/>
                    </a:cubicBezTo>
                    <a:cubicBezTo>
                      <a:pt x="260" y="240"/>
                      <a:pt x="265" y="246"/>
                      <a:pt x="272" y="248"/>
                    </a:cubicBezTo>
                    <a:cubicBezTo>
                      <a:pt x="277" y="250"/>
                      <a:pt x="291" y="252"/>
                      <a:pt x="296" y="256"/>
                    </a:cubicBezTo>
                    <a:cubicBezTo>
                      <a:pt x="301" y="260"/>
                      <a:pt x="314" y="264"/>
                      <a:pt x="314" y="264"/>
                    </a:cubicBezTo>
                    <a:cubicBezTo>
                      <a:pt x="330" y="263"/>
                      <a:pt x="338" y="261"/>
                      <a:pt x="352" y="266"/>
                    </a:cubicBezTo>
                    <a:cubicBezTo>
                      <a:pt x="355" y="275"/>
                      <a:pt x="350" y="277"/>
                      <a:pt x="342" y="274"/>
                    </a:cubicBezTo>
                    <a:cubicBezTo>
                      <a:pt x="336" y="276"/>
                      <a:pt x="322" y="272"/>
                      <a:pt x="322" y="272"/>
                    </a:cubicBezTo>
                    <a:cubicBezTo>
                      <a:pt x="314" y="275"/>
                      <a:pt x="308" y="272"/>
                      <a:pt x="300" y="270"/>
                    </a:cubicBezTo>
                    <a:cubicBezTo>
                      <a:pt x="296" y="269"/>
                      <a:pt x="288" y="266"/>
                      <a:pt x="288" y="266"/>
                    </a:cubicBezTo>
                    <a:cubicBezTo>
                      <a:pt x="276" y="270"/>
                      <a:pt x="264" y="266"/>
                      <a:pt x="252" y="264"/>
                    </a:cubicBezTo>
                    <a:cubicBezTo>
                      <a:pt x="245" y="259"/>
                      <a:pt x="242" y="257"/>
                      <a:pt x="234" y="260"/>
                    </a:cubicBezTo>
                    <a:cubicBezTo>
                      <a:pt x="211" y="252"/>
                      <a:pt x="192" y="256"/>
                      <a:pt x="172" y="242"/>
                    </a:cubicBezTo>
                    <a:cubicBezTo>
                      <a:pt x="165" y="231"/>
                      <a:pt x="176" y="221"/>
                      <a:pt x="160" y="216"/>
                    </a:cubicBezTo>
                    <a:cubicBezTo>
                      <a:pt x="154" y="233"/>
                      <a:pt x="136" y="203"/>
                      <a:pt x="126" y="200"/>
                    </a:cubicBezTo>
                    <a:cubicBezTo>
                      <a:pt x="120" y="196"/>
                      <a:pt x="114" y="190"/>
                      <a:pt x="108" y="186"/>
                    </a:cubicBezTo>
                    <a:cubicBezTo>
                      <a:pt x="104" y="175"/>
                      <a:pt x="104" y="165"/>
                      <a:pt x="94" y="158"/>
                    </a:cubicBezTo>
                    <a:cubicBezTo>
                      <a:pt x="83" y="142"/>
                      <a:pt x="85" y="119"/>
                      <a:pt x="68" y="108"/>
                    </a:cubicBezTo>
                    <a:cubicBezTo>
                      <a:pt x="67" y="106"/>
                      <a:pt x="66" y="104"/>
                      <a:pt x="64" y="102"/>
                    </a:cubicBezTo>
                    <a:cubicBezTo>
                      <a:pt x="62" y="101"/>
                      <a:pt x="59" y="102"/>
                      <a:pt x="58" y="100"/>
                    </a:cubicBezTo>
                    <a:cubicBezTo>
                      <a:pt x="56" y="97"/>
                      <a:pt x="54" y="88"/>
                      <a:pt x="54" y="88"/>
                    </a:cubicBezTo>
                    <a:cubicBezTo>
                      <a:pt x="59" y="73"/>
                      <a:pt x="52" y="61"/>
                      <a:pt x="38" y="58"/>
                    </a:cubicBezTo>
                    <a:cubicBezTo>
                      <a:pt x="32" y="49"/>
                      <a:pt x="31" y="44"/>
                      <a:pt x="20" y="40"/>
                    </a:cubicBezTo>
                    <a:cubicBezTo>
                      <a:pt x="16" y="27"/>
                      <a:pt x="16" y="26"/>
                      <a:pt x="4" y="22"/>
                    </a:cubicBezTo>
                    <a:cubicBezTo>
                      <a:pt x="1" y="13"/>
                      <a:pt x="0" y="5"/>
                      <a:pt x="10" y="2"/>
                    </a:cubicBezTo>
                    <a:cubicBezTo>
                      <a:pt x="18" y="5"/>
                      <a:pt x="18" y="4"/>
                      <a:pt x="10" y="4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3" name="Freeform 14"/>
              <p:cNvSpPr>
                <a:spLocks/>
              </p:cNvSpPr>
              <p:nvPr userDrawn="1"/>
            </p:nvSpPr>
            <p:spPr bwMode="ltGray">
              <a:xfrm>
                <a:off x="2222" y="724"/>
                <a:ext cx="157" cy="167"/>
              </a:xfrm>
              <a:custGeom>
                <a:avLst/>
                <a:gdLst/>
                <a:ahLst/>
                <a:cxnLst>
                  <a:cxn ang="0">
                    <a:pos x="54" y="66"/>
                  </a:cxn>
                  <a:cxn ang="0">
                    <a:pos x="66" y="58"/>
                  </a:cxn>
                  <a:cxn ang="0">
                    <a:pos x="68" y="52"/>
                  </a:cxn>
                  <a:cxn ang="0">
                    <a:pos x="80" y="44"/>
                  </a:cxn>
                  <a:cxn ang="0">
                    <a:pos x="106" y="22"/>
                  </a:cxn>
                  <a:cxn ang="0">
                    <a:pos x="112" y="4"/>
                  </a:cxn>
                  <a:cxn ang="0">
                    <a:pos x="124" y="0"/>
                  </a:cxn>
                  <a:cxn ang="0">
                    <a:pos x="150" y="28"/>
                  </a:cxn>
                  <a:cxn ang="0">
                    <a:pos x="146" y="44"/>
                  </a:cxn>
                  <a:cxn ang="0">
                    <a:pos x="126" y="64"/>
                  </a:cxn>
                  <a:cxn ang="0">
                    <a:pos x="132" y="94"/>
                  </a:cxn>
                  <a:cxn ang="0">
                    <a:pos x="142" y="110"/>
                  </a:cxn>
                  <a:cxn ang="0">
                    <a:pos x="146" y="128"/>
                  </a:cxn>
                  <a:cxn ang="0">
                    <a:pos x="128" y="128"/>
                  </a:cxn>
                  <a:cxn ang="0">
                    <a:pos x="116" y="146"/>
                  </a:cxn>
                  <a:cxn ang="0">
                    <a:pos x="104" y="156"/>
                  </a:cxn>
                  <a:cxn ang="0">
                    <a:pos x="100" y="198"/>
                  </a:cxn>
                  <a:cxn ang="0">
                    <a:pos x="88" y="202"/>
                  </a:cxn>
                  <a:cxn ang="0">
                    <a:pos x="82" y="206"/>
                  </a:cxn>
                  <a:cxn ang="0">
                    <a:pos x="76" y="202"/>
                  </a:cxn>
                  <a:cxn ang="0">
                    <a:pos x="72" y="190"/>
                  </a:cxn>
                  <a:cxn ang="0">
                    <a:pos x="60" y="186"/>
                  </a:cxn>
                  <a:cxn ang="0">
                    <a:pos x="42" y="194"/>
                  </a:cxn>
                  <a:cxn ang="0">
                    <a:pos x="28" y="186"/>
                  </a:cxn>
                  <a:cxn ang="0">
                    <a:pos x="10" y="148"/>
                  </a:cxn>
                  <a:cxn ang="0">
                    <a:pos x="4" y="130"/>
                  </a:cxn>
                  <a:cxn ang="0">
                    <a:pos x="0" y="118"/>
                  </a:cxn>
                  <a:cxn ang="0">
                    <a:pos x="20" y="96"/>
                  </a:cxn>
                  <a:cxn ang="0">
                    <a:pos x="32" y="104"/>
                  </a:cxn>
                  <a:cxn ang="0">
                    <a:pos x="34" y="80"/>
                  </a:cxn>
                  <a:cxn ang="0">
                    <a:pos x="52" y="70"/>
                  </a:cxn>
                  <a:cxn ang="0">
                    <a:pos x="54" y="66"/>
                  </a:cxn>
                </a:cxnLst>
                <a:rect l="0" t="0" r="r" b="b"/>
                <a:pathLst>
                  <a:path w="156" h="206">
                    <a:moveTo>
                      <a:pt x="54" y="66"/>
                    </a:moveTo>
                    <a:cubicBezTo>
                      <a:pt x="58" y="63"/>
                      <a:pt x="64" y="63"/>
                      <a:pt x="66" y="58"/>
                    </a:cubicBezTo>
                    <a:cubicBezTo>
                      <a:pt x="67" y="56"/>
                      <a:pt x="67" y="53"/>
                      <a:pt x="68" y="52"/>
                    </a:cubicBezTo>
                    <a:cubicBezTo>
                      <a:pt x="71" y="49"/>
                      <a:pt x="80" y="44"/>
                      <a:pt x="80" y="44"/>
                    </a:cubicBezTo>
                    <a:cubicBezTo>
                      <a:pt x="113" y="55"/>
                      <a:pt x="85" y="29"/>
                      <a:pt x="106" y="22"/>
                    </a:cubicBezTo>
                    <a:cubicBezTo>
                      <a:pt x="110" y="17"/>
                      <a:pt x="108" y="9"/>
                      <a:pt x="112" y="4"/>
                    </a:cubicBezTo>
                    <a:cubicBezTo>
                      <a:pt x="115" y="1"/>
                      <a:pt x="124" y="0"/>
                      <a:pt x="124" y="0"/>
                    </a:cubicBezTo>
                    <a:cubicBezTo>
                      <a:pt x="138" y="14"/>
                      <a:pt x="126" y="23"/>
                      <a:pt x="150" y="28"/>
                    </a:cubicBezTo>
                    <a:cubicBezTo>
                      <a:pt x="156" y="36"/>
                      <a:pt x="154" y="39"/>
                      <a:pt x="146" y="44"/>
                    </a:cubicBezTo>
                    <a:cubicBezTo>
                      <a:pt x="141" y="52"/>
                      <a:pt x="135" y="61"/>
                      <a:pt x="126" y="64"/>
                    </a:cubicBezTo>
                    <a:cubicBezTo>
                      <a:pt x="118" y="75"/>
                      <a:pt x="128" y="83"/>
                      <a:pt x="132" y="94"/>
                    </a:cubicBezTo>
                    <a:cubicBezTo>
                      <a:pt x="129" y="103"/>
                      <a:pt x="135" y="105"/>
                      <a:pt x="142" y="110"/>
                    </a:cubicBezTo>
                    <a:cubicBezTo>
                      <a:pt x="145" y="119"/>
                      <a:pt x="141" y="120"/>
                      <a:pt x="146" y="128"/>
                    </a:cubicBezTo>
                    <a:cubicBezTo>
                      <a:pt x="142" y="139"/>
                      <a:pt x="135" y="133"/>
                      <a:pt x="128" y="128"/>
                    </a:cubicBezTo>
                    <a:cubicBezTo>
                      <a:pt x="116" y="132"/>
                      <a:pt x="122" y="136"/>
                      <a:pt x="116" y="146"/>
                    </a:cubicBezTo>
                    <a:cubicBezTo>
                      <a:pt x="113" y="151"/>
                      <a:pt x="108" y="152"/>
                      <a:pt x="104" y="156"/>
                    </a:cubicBezTo>
                    <a:cubicBezTo>
                      <a:pt x="107" y="167"/>
                      <a:pt x="112" y="191"/>
                      <a:pt x="100" y="198"/>
                    </a:cubicBezTo>
                    <a:cubicBezTo>
                      <a:pt x="96" y="200"/>
                      <a:pt x="92" y="200"/>
                      <a:pt x="88" y="202"/>
                    </a:cubicBezTo>
                    <a:cubicBezTo>
                      <a:pt x="86" y="203"/>
                      <a:pt x="84" y="205"/>
                      <a:pt x="82" y="206"/>
                    </a:cubicBezTo>
                    <a:cubicBezTo>
                      <a:pt x="80" y="205"/>
                      <a:pt x="77" y="204"/>
                      <a:pt x="76" y="202"/>
                    </a:cubicBezTo>
                    <a:cubicBezTo>
                      <a:pt x="74" y="198"/>
                      <a:pt x="76" y="191"/>
                      <a:pt x="72" y="190"/>
                    </a:cubicBezTo>
                    <a:cubicBezTo>
                      <a:pt x="68" y="189"/>
                      <a:pt x="60" y="186"/>
                      <a:pt x="60" y="186"/>
                    </a:cubicBezTo>
                    <a:cubicBezTo>
                      <a:pt x="53" y="188"/>
                      <a:pt x="49" y="192"/>
                      <a:pt x="42" y="194"/>
                    </a:cubicBezTo>
                    <a:cubicBezTo>
                      <a:pt x="34" y="189"/>
                      <a:pt x="37" y="183"/>
                      <a:pt x="28" y="186"/>
                    </a:cubicBezTo>
                    <a:cubicBezTo>
                      <a:pt x="12" y="181"/>
                      <a:pt x="19" y="161"/>
                      <a:pt x="10" y="148"/>
                    </a:cubicBezTo>
                    <a:cubicBezTo>
                      <a:pt x="5" y="121"/>
                      <a:pt x="11" y="147"/>
                      <a:pt x="4" y="130"/>
                    </a:cubicBezTo>
                    <a:cubicBezTo>
                      <a:pt x="2" y="126"/>
                      <a:pt x="0" y="118"/>
                      <a:pt x="0" y="118"/>
                    </a:cubicBezTo>
                    <a:cubicBezTo>
                      <a:pt x="2" y="95"/>
                      <a:pt x="0" y="83"/>
                      <a:pt x="20" y="96"/>
                    </a:cubicBezTo>
                    <a:cubicBezTo>
                      <a:pt x="23" y="105"/>
                      <a:pt x="23" y="110"/>
                      <a:pt x="32" y="104"/>
                    </a:cubicBezTo>
                    <a:cubicBezTo>
                      <a:pt x="35" y="95"/>
                      <a:pt x="29" y="88"/>
                      <a:pt x="34" y="80"/>
                    </a:cubicBezTo>
                    <a:cubicBezTo>
                      <a:pt x="36" y="76"/>
                      <a:pt x="48" y="73"/>
                      <a:pt x="52" y="70"/>
                    </a:cubicBezTo>
                    <a:cubicBezTo>
                      <a:pt x="57" y="63"/>
                      <a:pt x="58" y="62"/>
                      <a:pt x="54" y="66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4" name="Freeform 15"/>
              <p:cNvSpPr>
                <a:spLocks/>
              </p:cNvSpPr>
              <p:nvPr userDrawn="1"/>
            </p:nvSpPr>
            <p:spPr bwMode="ltGray">
              <a:xfrm>
                <a:off x="2375" y="800"/>
                <a:ext cx="110" cy="32"/>
              </a:xfrm>
              <a:custGeom>
                <a:avLst/>
                <a:gdLst/>
                <a:ahLst/>
                <a:cxnLst>
                  <a:cxn ang="0">
                    <a:pos x="4" y="32"/>
                  </a:cxn>
                  <a:cxn ang="0">
                    <a:pos x="18" y="10"/>
                  </a:cxn>
                  <a:cxn ang="0">
                    <a:pos x="46" y="20"/>
                  </a:cxn>
                  <a:cxn ang="0">
                    <a:pos x="72" y="14"/>
                  </a:cxn>
                  <a:cxn ang="0">
                    <a:pos x="90" y="0"/>
                  </a:cxn>
                  <a:cxn ang="0">
                    <a:pos x="76" y="26"/>
                  </a:cxn>
                  <a:cxn ang="0">
                    <a:pos x="60" y="38"/>
                  </a:cxn>
                  <a:cxn ang="0">
                    <a:pos x="42" y="32"/>
                  </a:cxn>
                  <a:cxn ang="0">
                    <a:pos x="14" y="30"/>
                  </a:cxn>
                  <a:cxn ang="0">
                    <a:pos x="4" y="32"/>
                  </a:cxn>
                </a:cxnLst>
                <a:rect l="0" t="0" r="r" b="b"/>
                <a:pathLst>
                  <a:path w="109" h="38">
                    <a:moveTo>
                      <a:pt x="4" y="32"/>
                    </a:moveTo>
                    <a:cubicBezTo>
                      <a:pt x="7" y="22"/>
                      <a:pt x="7" y="14"/>
                      <a:pt x="18" y="10"/>
                    </a:cubicBezTo>
                    <a:cubicBezTo>
                      <a:pt x="28" y="12"/>
                      <a:pt x="37" y="14"/>
                      <a:pt x="46" y="20"/>
                    </a:cubicBezTo>
                    <a:cubicBezTo>
                      <a:pt x="62" y="15"/>
                      <a:pt x="54" y="17"/>
                      <a:pt x="72" y="14"/>
                    </a:cubicBezTo>
                    <a:cubicBezTo>
                      <a:pt x="77" y="9"/>
                      <a:pt x="90" y="0"/>
                      <a:pt x="90" y="0"/>
                    </a:cubicBezTo>
                    <a:cubicBezTo>
                      <a:pt x="109" y="6"/>
                      <a:pt x="85" y="23"/>
                      <a:pt x="76" y="26"/>
                    </a:cubicBezTo>
                    <a:cubicBezTo>
                      <a:pt x="71" y="33"/>
                      <a:pt x="68" y="35"/>
                      <a:pt x="60" y="38"/>
                    </a:cubicBezTo>
                    <a:cubicBezTo>
                      <a:pt x="54" y="36"/>
                      <a:pt x="42" y="32"/>
                      <a:pt x="42" y="32"/>
                    </a:cubicBezTo>
                    <a:cubicBezTo>
                      <a:pt x="33" y="23"/>
                      <a:pt x="26" y="26"/>
                      <a:pt x="14" y="30"/>
                    </a:cubicBezTo>
                    <a:cubicBezTo>
                      <a:pt x="1" y="28"/>
                      <a:pt x="0" y="24"/>
                      <a:pt x="4" y="32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5" name="Freeform 16"/>
              <p:cNvSpPr>
                <a:spLocks/>
              </p:cNvSpPr>
              <p:nvPr userDrawn="1"/>
            </p:nvSpPr>
            <p:spPr bwMode="ltGray">
              <a:xfrm>
                <a:off x="2370" y="839"/>
                <a:ext cx="75" cy="84"/>
              </a:xfrm>
              <a:custGeom>
                <a:avLst/>
                <a:gdLst/>
                <a:ahLst/>
                <a:cxnLst>
                  <a:cxn ang="0">
                    <a:pos x="8" y="18"/>
                  </a:cxn>
                  <a:cxn ang="0">
                    <a:pos x="18" y="0"/>
                  </a:cxn>
                  <a:cxn ang="0">
                    <a:pos x="34" y="18"/>
                  </a:cxn>
                  <a:cxn ang="0">
                    <a:pos x="62" y="4"/>
                  </a:cxn>
                  <a:cxn ang="0">
                    <a:pos x="46" y="34"/>
                  </a:cxn>
                  <a:cxn ang="0">
                    <a:pos x="54" y="48"/>
                  </a:cxn>
                  <a:cxn ang="0">
                    <a:pos x="58" y="60"/>
                  </a:cxn>
                  <a:cxn ang="0">
                    <a:pos x="46" y="74"/>
                  </a:cxn>
                  <a:cxn ang="0">
                    <a:pos x="34" y="60"/>
                  </a:cxn>
                  <a:cxn ang="0">
                    <a:pos x="22" y="48"/>
                  </a:cxn>
                  <a:cxn ang="0">
                    <a:pos x="28" y="68"/>
                  </a:cxn>
                  <a:cxn ang="0">
                    <a:pos x="30" y="74"/>
                  </a:cxn>
                  <a:cxn ang="0">
                    <a:pos x="20" y="104"/>
                  </a:cxn>
                  <a:cxn ang="0">
                    <a:pos x="12" y="102"/>
                  </a:cxn>
                  <a:cxn ang="0">
                    <a:pos x="8" y="90"/>
                  </a:cxn>
                  <a:cxn ang="0">
                    <a:pos x="0" y="54"/>
                  </a:cxn>
                  <a:cxn ang="0">
                    <a:pos x="2" y="30"/>
                  </a:cxn>
                  <a:cxn ang="0">
                    <a:pos x="8" y="18"/>
                  </a:cxn>
                </a:cxnLst>
                <a:rect l="0" t="0" r="r" b="b"/>
                <a:pathLst>
                  <a:path w="76" h="104">
                    <a:moveTo>
                      <a:pt x="8" y="18"/>
                    </a:moveTo>
                    <a:cubicBezTo>
                      <a:pt x="10" y="8"/>
                      <a:pt x="9" y="3"/>
                      <a:pt x="18" y="0"/>
                    </a:cubicBezTo>
                    <a:cubicBezTo>
                      <a:pt x="28" y="3"/>
                      <a:pt x="25" y="12"/>
                      <a:pt x="34" y="18"/>
                    </a:cubicBezTo>
                    <a:cubicBezTo>
                      <a:pt x="46" y="16"/>
                      <a:pt x="51" y="8"/>
                      <a:pt x="62" y="4"/>
                    </a:cubicBezTo>
                    <a:cubicBezTo>
                      <a:pt x="76" y="9"/>
                      <a:pt x="56" y="31"/>
                      <a:pt x="46" y="34"/>
                    </a:cubicBezTo>
                    <a:cubicBezTo>
                      <a:pt x="51" y="56"/>
                      <a:pt x="43" y="29"/>
                      <a:pt x="54" y="48"/>
                    </a:cubicBezTo>
                    <a:cubicBezTo>
                      <a:pt x="56" y="52"/>
                      <a:pt x="58" y="60"/>
                      <a:pt x="58" y="60"/>
                    </a:cubicBezTo>
                    <a:cubicBezTo>
                      <a:pt x="55" y="68"/>
                      <a:pt x="54" y="71"/>
                      <a:pt x="46" y="74"/>
                    </a:cubicBezTo>
                    <a:cubicBezTo>
                      <a:pt x="38" y="71"/>
                      <a:pt x="37" y="68"/>
                      <a:pt x="34" y="60"/>
                    </a:cubicBezTo>
                    <a:cubicBezTo>
                      <a:pt x="33" y="50"/>
                      <a:pt x="32" y="33"/>
                      <a:pt x="22" y="48"/>
                    </a:cubicBezTo>
                    <a:cubicBezTo>
                      <a:pt x="25" y="60"/>
                      <a:pt x="23" y="53"/>
                      <a:pt x="28" y="68"/>
                    </a:cubicBezTo>
                    <a:cubicBezTo>
                      <a:pt x="29" y="70"/>
                      <a:pt x="30" y="74"/>
                      <a:pt x="30" y="74"/>
                    </a:cubicBezTo>
                    <a:cubicBezTo>
                      <a:pt x="24" y="84"/>
                      <a:pt x="22" y="93"/>
                      <a:pt x="20" y="104"/>
                    </a:cubicBezTo>
                    <a:cubicBezTo>
                      <a:pt x="17" y="103"/>
                      <a:pt x="14" y="104"/>
                      <a:pt x="12" y="102"/>
                    </a:cubicBezTo>
                    <a:cubicBezTo>
                      <a:pt x="9" y="99"/>
                      <a:pt x="8" y="90"/>
                      <a:pt x="8" y="90"/>
                    </a:cubicBezTo>
                    <a:cubicBezTo>
                      <a:pt x="13" y="75"/>
                      <a:pt x="14" y="64"/>
                      <a:pt x="0" y="54"/>
                    </a:cubicBezTo>
                    <a:cubicBezTo>
                      <a:pt x="1" y="46"/>
                      <a:pt x="1" y="38"/>
                      <a:pt x="2" y="30"/>
                    </a:cubicBezTo>
                    <a:cubicBezTo>
                      <a:pt x="2" y="27"/>
                      <a:pt x="13" y="2"/>
                      <a:pt x="8" y="18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6" name="Freeform 17"/>
              <p:cNvSpPr>
                <a:spLocks/>
              </p:cNvSpPr>
              <p:nvPr userDrawn="1"/>
            </p:nvSpPr>
            <p:spPr bwMode="ltGray">
              <a:xfrm>
                <a:off x="2497" y="793"/>
                <a:ext cx="37" cy="49"/>
              </a:xfrm>
              <a:custGeom>
                <a:avLst/>
                <a:gdLst/>
                <a:ahLst/>
                <a:cxnLst>
                  <a:cxn ang="0">
                    <a:pos x="3" y="28"/>
                  </a:cxn>
                  <a:cxn ang="0">
                    <a:pos x="13" y="0"/>
                  </a:cxn>
                  <a:cxn ang="0">
                    <a:pos x="15" y="28"/>
                  </a:cxn>
                  <a:cxn ang="0">
                    <a:pos x="37" y="38"/>
                  </a:cxn>
                  <a:cxn ang="0">
                    <a:pos x="19" y="44"/>
                  </a:cxn>
                  <a:cxn ang="0">
                    <a:pos x="5" y="58"/>
                  </a:cxn>
                  <a:cxn ang="0">
                    <a:pos x="1" y="34"/>
                  </a:cxn>
                  <a:cxn ang="0">
                    <a:pos x="3" y="28"/>
                  </a:cxn>
                </a:cxnLst>
                <a:rect l="0" t="0" r="r" b="b"/>
                <a:pathLst>
                  <a:path w="37" h="61">
                    <a:moveTo>
                      <a:pt x="3" y="28"/>
                    </a:moveTo>
                    <a:cubicBezTo>
                      <a:pt x="5" y="14"/>
                      <a:pt x="2" y="7"/>
                      <a:pt x="13" y="0"/>
                    </a:cubicBezTo>
                    <a:cubicBezTo>
                      <a:pt x="26" y="9"/>
                      <a:pt x="23" y="17"/>
                      <a:pt x="15" y="28"/>
                    </a:cubicBezTo>
                    <a:cubicBezTo>
                      <a:pt x="25" y="31"/>
                      <a:pt x="33" y="27"/>
                      <a:pt x="37" y="38"/>
                    </a:cubicBezTo>
                    <a:cubicBezTo>
                      <a:pt x="30" y="45"/>
                      <a:pt x="28" y="47"/>
                      <a:pt x="19" y="44"/>
                    </a:cubicBezTo>
                    <a:cubicBezTo>
                      <a:pt x="13" y="54"/>
                      <a:pt x="18" y="61"/>
                      <a:pt x="5" y="58"/>
                    </a:cubicBezTo>
                    <a:cubicBezTo>
                      <a:pt x="0" y="50"/>
                      <a:pt x="3" y="44"/>
                      <a:pt x="1" y="34"/>
                    </a:cubicBezTo>
                    <a:cubicBezTo>
                      <a:pt x="2" y="32"/>
                      <a:pt x="3" y="28"/>
                      <a:pt x="3" y="28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" name="Freeform 18"/>
              <p:cNvSpPr>
                <a:spLocks/>
              </p:cNvSpPr>
              <p:nvPr userDrawn="1"/>
            </p:nvSpPr>
            <p:spPr bwMode="ltGray">
              <a:xfrm>
                <a:off x="2506" y="869"/>
                <a:ext cx="47" cy="24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9" y="0"/>
                  </a:cxn>
                  <a:cxn ang="0">
                    <a:pos x="49" y="16"/>
                  </a:cxn>
                  <a:cxn ang="0">
                    <a:pos x="35" y="14"/>
                  </a:cxn>
                  <a:cxn ang="0">
                    <a:pos x="3" y="16"/>
                  </a:cxn>
                  <a:cxn ang="0">
                    <a:pos x="7" y="0"/>
                  </a:cxn>
                </a:cxnLst>
                <a:rect l="0" t="0" r="r" b="b"/>
                <a:pathLst>
                  <a:path w="49" h="29">
                    <a:moveTo>
                      <a:pt x="7" y="0"/>
                    </a:moveTo>
                    <a:cubicBezTo>
                      <a:pt x="15" y="6"/>
                      <a:pt x="19" y="2"/>
                      <a:pt x="29" y="0"/>
                    </a:cubicBezTo>
                    <a:cubicBezTo>
                      <a:pt x="45" y="5"/>
                      <a:pt x="40" y="3"/>
                      <a:pt x="49" y="16"/>
                    </a:cubicBezTo>
                    <a:cubicBezTo>
                      <a:pt x="46" y="29"/>
                      <a:pt x="42" y="21"/>
                      <a:pt x="35" y="14"/>
                    </a:cubicBezTo>
                    <a:cubicBezTo>
                      <a:pt x="26" y="15"/>
                      <a:pt x="12" y="19"/>
                      <a:pt x="3" y="16"/>
                    </a:cubicBezTo>
                    <a:cubicBezTo>
                      <a:pt x="0" y="6"/>
                      <a:pt x="7" y="10"/>
                      <a:pt x="7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8" name="Freeform 19"/>
              <p:cNvSpPr>
                <a:spLocks/>
              </p:cNvSpPr>
              <p:nvPr userDrawn="1"/>
            </p:nvSpPr>
            <p:spPr bwMode="ltGray">
              <a:xfrm>
                <a:off x="2555" y="832"/>
                <a:ext cx="61" cy="42"/>
              </a:xfrm>
              <a:custGeom>
                <a:avLst/>
                <a:gdLst/>
                <a:ahLst/>
                <a:cxnLst>
                  <a:cxn ang="0">
                    <a:pos x="21" y="38"/>
                  </a:cxn>
                  <a:cxn ang="0">
                    <a:pos x="15" y="26"/>
                  </a:cxn>
                  <a:cxn ang="0">
                    <a:pos x="3" y="22"/>
                  </a:cxn>
                  <a:cxn ang="0">
                    <a:pos x="13" y="8"/>
                  </a:cxn>
                  <a:cxn ang="0">
                    <a:pos x="25" y="0"/>
                  </a:cxn>
                  <a:cxn ang="0">
                    <a:pos x="49" y="10"/>
                  </a:cxn>
                  <a:cxn ang="0">
                    <a:pos x="53" y="20"/>
                  </a:cxn>
                  <a:cxn ang="0">
                    <a:pos x="61" y="32"/>
                  </a:cxn>
                  <a:cxn ang="0">
                    <a:pos x="41" y="38"/>
                  </a:cxn>
                  <a:cxn ang="0">
                    <a:pos x="23" y="44"/>
                  </a:cxn>
                  <a:cxn ang="0">
                    <a:pos x="21" y="38"/>
                  </a:cxn>
                </a:cxnLst>
                <a:rect l="0" t="0" r="r" b="b"/>
                <a:pathLst>
                  <a:path w="61" h="48">
                    <a:moveTo>
                      <a:pt x="21" y="38"/>
                    </a:moveTo>
                    <a:cubicBezTo>
                      <a:pt x="19" y="34"/>
                      <a:pt x="19" y="29"/>
                      <a:pt x="15" y="26"/>
                    </a:cubicBezTo>
                    <a:cubicBezTo>
                      <a:pt x="12" y="24"/>
                      <a:pt x="3" y="22"/>
                      <a:pt x="3" y="22"/>
                    </a:cubicBezTo>
                    <a:cubicBezTo>
                      <a:pt x="0" y="12"/>
                      <a:pt x="5" y="12"/>
                      <a:pt x="13" y="8"/>
                    </a:cubicBezTo>
                    <a:cubicBezTo>
                      <a:pt x="17" y="6"/>
                      <a:pt x="25" y="0"/>
                      <a:pt x="25" y="0"/>
                    </a:cubicBezTo>
                    <a:cubicBezTo>
                      <a:pt x="37" y="2"/>
                      <a:pt x="41" y="2"/>
                      <a:pt x="49" y="10"/>
                    </a:cubicBezTo>
                    <a:cubicBezTo>
                      <a:pt x="45" y="21"/>
                      <a:pt x="46" y="12"/>
                      <a:pt x="53" y="20"/>
                    </a:cubicBezTo>
                    <a:cubicBezTo>
                      <a:pt x="56" y="24"/>
                      <a:pt x="61" y="32"/>
                      <a:pt x="61" y="32"/>
                    </a:cubicBezTo>
                    <a:cubicBezTo>
                      <a:pt x="56" y="47"/>
                      <a:pt x="53" y="42"/>
                      <a:pt x="41" y="38"/>
                    </a:cubicBezTo>
                    <a:cubicBezTo>
                      <a:pt x="27" y="47"/>
                      <a:pt x="34" y="48"/>
                      <a:pt x="23" y="44"/>
                    </a:cubicBezTo>
                    <a:cubicBezTo>
                      <a:pt x="22" y="42"/>
                      <a:pt x="21" y="38"/>
                      <a:pt x="21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9" name="Freeform 20"/>
              <p:cNvSpPr>
                <a:spLocks/>
              </p:cNvSpPr>
              <p:nvPr userDrawn="1"/>
            </p:nvSpPr>
            <p:spPr bwMode="ltGray">
              <a:xfrm>
                <a:off x="2572" y="852"/>
                <a:ext cx="286" cy="149"/>
              </a:xfrm>
              <a:custGeom>
                <a:avLst/>
                <a:gdLst/>
                <a:ahLst/>
                <a:cxnLst>
                  <a:cxn ang="0">
                    <a:pos x="46" y="28"/>
                  </a:cxn>
                  <a:cxn ang="0">
                    <a:pos x="36" y="14"/>
                  </a:cxn>
                  <a:cxn ang="0">
                    <a:pos x="26" y="30"/>
                  </a:cxn>
                  <a:cxn ang="0">
                    <a:pos x="0" y="24"/>
                  </a:cxn>
                  <a:cxn ang="0">
                    <a:pos x="10" y="42"/>
                  </a:cxn>
                  <a:cxn ang="0">
                    <a:pos x="16" y="62"/>
                  </a:cxn>
                  <a:cxn ang="0">
                    <a:pos x="24" y="48"/>
                  </a:cxn>
                  <a:cxn ang="0">
                    <a:pos x="30" y="44"/>
                  </a:cxn>
                  <a:cxn ang="0">
                    <a:pos x="48" y="56"/>
                  </a:cxn>
                  <a:cxn ang="0">
                    <a:pos x="70" y="62"/>
                  </a:cxn>
                  <a:cxn ang="0">
                    <a:pos x="88" y="72"/>
                  </a:cxn>
                  <a:cxn ang="0">
                    <a:pos x="106" y="102"/>
                  </a:cxn>
                  <a:cxn ang="0">
                    <a:pos x="104" y="122"/>
                  </a:cxn>
                  <a:cxn ang="0">
                    <a:pos x="98" y="134"/>
                  </a:cxn>
                  <a:cxn ang="0">
                    <a:pos x="122" y="128"/>
                  </a:cxn>
                  <a:cxn ang="0">
                    <a:pos x="140" y="140"/>
                  </a:cxn>
                  <a:cxn ang="0">
                    <a:pos x="168" y="148"/>
                  </a:cxn>
                  <a:cxn ang="0">
                    <a:pos x="174" y="146"/>
                  </a:cxn>
                  <a:cxn ang="0">
                    <a:pos x="168" y="134"/>
                  </a:cxn>
                  <a:cxn ang="0">
                    <a:pos x="178" y="136"/>
                  </a:cxn>
                  <a:cxn ang="0">
                    <a:pos x="186" y="118"/>
                  </a:cxn>
                  <a:cxn ang="0">
                    <a:pos x="202" y="122"/>
                  </a:cxn>
                  <a:cxn ang="0">
                    <a:pos x="214" y="130"/>
                  </a:cxn>
                  <a:cxn ang="0">
                    <a:pos x="244" y="168"/>
                  </a:cxn>
                  <a:cxn ang="0">
                    <a:pos x="262" y="178"/>
                  </a:cxn>
                  <a:cxn ang="0">
                    <a:pos x="284" y="170"/>
                  </a:cxn>
                  <a:cxn ang="0">
                    <a:pos x="268" y="160"/>
                  </a:cxn>
                  <a:cxn ang="0">
                    <a:pos x="256" y="138"/>
                  </a:cxn>
                  <a:cxn ang="0">
                    <a:pos x="250" y="132"/>
                  </a:cxn>
                  <a:cxn ang="0">
                    <a:pos x="248" y="122"/>
                  </a:cxn>
                  <a:cxn ang="0">
                    <a:pos x="236" y="116"/>
                  </a:cxn>
                  <a:cxn ang="0">
                    <a:pos x="240" y="96"/>
                  </a:cxn>
                  <a:cxn ang="0">
                    <a:pos x="220" y="86"/>
                  </a:cxn>
                  <a:cxn ang="0">
                    <a:pos x="210" y="70"/>
                  </a:cxn>
                  <a:cxn ang="0">
                    <a:pos x="190" y="54"/>
                  </a:cxn>
                  <a:cxn ang="0">
                    <a:pos x="168" y="38"/>
                  </a:cxn>
                  <a:cxn ang="0">
                    <a:pos x="156" y="34"/>
                  </a:cxn>
                  <a:cxn ang="0">
                    <a:pos x="120" y="16"/>
                  </a:cxn>
                  <a:cxn ang="0">
                    <a:pos x="102" y="4"/>
                  </a:cxn>
                  <a:cxn ang="0">
                    <a:pos x="96" y="0"/>
                  </a:cxn>
                  <a:cxn ang="0">
                    <a:pos x="70" y="10"/>
                  </a:cxn>
                  <a:cxn ang="0">
                    <a:pos x="56" y="32"/>
                  </a:cxn>
                  <a:cxn ang="0">
                    <a:pos x="46" y="28"/>
                  </a:cxn>
                </a:cxnLst>
                <a:rect l="0" t="0" r="r" b="b"/>
                <a:pathLst>
                  <a:path w="286" h="182">
                    <a:moveTo>
                      <a:pt x="46" y="28"/>
                    </a:moveTo>
                    <a:cubicBezTo>
                      <a:pt x="41" y="14"/>
                      <a:pt x="46" y="17"/>
                      <a:pt x="36" y="14"/>
                    </a:cubicBezTo>
                    <a:cubicBezTo>
                      <a:pt x="31" y="17"/>
                      <a:pt x="26" y="30"/>
                      <a:pt x="26" y="30"/>
                    </a:cubicBezTo>
                    <a:cubicBezTo>
                      <a:pt x="12" y="25"/>
                      <a:pt x="19" y="21"/>
                      <a:pt x="0" y="24"/>
                    </a:cubicBezTo>
                    <a:cubicBezTo>
                      <a:pt x="2" y="33"/>
                      <a:pt x="2" y="37"/>
                      <a:pt x="10" y="42"/>
                    </a:cubicBezTo>
                    <a:cubicBezTo>
                      <a:pt x="12" y="49"/>
                      <a:pt x="14" y="55"/>
                      <a:pt x="16" y="62"/>
                    </a:cubicBezTo>
                    <a:cubicBezTo>
                      <a:pt x="24" y="59"/>
                      <a:pt x="27" y="57"/>
                      <a:pt x="24" y="48"/>
                    </a:cubicBezTo>
                    <a:cubicBezTo>
                      <a:pt x="26" y="47"/>
                      <a:pt x="28" y="43"/>
                      <a:pt x="30" y="44"/>
                    </a:cubicBezTo>
                    <a:cubicBezTo>
                      <a:pt x="48" y="48"/>
                      <a:pt x="36" y="52"/>
                      <a:pt x="48" y="56"/>
                    </a:cubicBezTo>
                    <a:cubicBezTo>
                      <a:pt x="74" y="65"/>
                      <a:pt x="47" y="56"/>
                      <a:pt x="70" y="62"/>
                    </a:cubicBezTo>
                    <a:cubicBezTo>
                      <a:pt x="77" y="64"/>
                      <a:pt x="88" y="72"/>
                      <a:pt x="88" y="72"/>
                    </a:cubicBezTo>
                    <a:cubicBezTo>
                      <a:pt x="96" y="84"/>
                      <a:pt x="102" y="87"/>
                      <a:pt x="106" y="102"/>
                    </a:cubicBezTo>
                    <a:cubicBezTo>
                      <a:pt x="105" y="109"/>
                      <a:pt x="106" y="115"/>
                      <a:pt x="104" y="122"/>
                    </a:cubicBezTo>
                    <a:cubicBezTo>
                      <a:pt x="103" y="126"/>
                      <a:pt x="94" y="132"/>
                      <a:pt x="98" y="134"/>
                    </a:cubicBezTo>
                    <a:cubicBezTo>
                      <a:pt x="106" y="137"/>
                      <a:pt x="122" y="128"/>
                      <a:pt x="122" y="128"/>
                    </a:cubicBezTo>
                    <a:cubicBezTo>
                      <a:pt x="130" y="131"/>
                      <a:pt x="133" y="135"/>
                      <a:pt x="140" y="140"/>
                    </a:cubicBezTo>
                    <a:cubicBezTo>
                      <a:pt x="148" y="145"/>
                      <a:pt x="159" y="145"/>
                      <a:pt x="168" y="148"/>
                    </a:cubicBezTo>
                    <a:cubicBezTo>
                      <a:pt x="170" y="147"/>
                      <a:pt x="173" y="148"/>
                      <a:pt x="174" y="146"/>
                    </a:cubicBezTo>
                    <a:cubicBezTo>
                      <a:pt x="176" y="142"/>
                      <a:pt x="164" y="136"/>
                      <a:pt x="168" y="134"/>
                    </a:cubicBezTo>
                    <a:cubicBezTo>
                      <a:pt x="171" y="132"/>
                      <a:pt x="175" y="135"/>
                      <a:pt x="178" y="136"/>
                    </a:cubicBezTo>
                    <a:cubicBezTo>
                      <a:pt x="182" y="131"/>
                      <a:pt x="186" y="118"/>
                      <a:pt x="186" y="118"/>
                    </a:cubicBezTo>
                    <a:cubicBezTo>
                      <a:pt x="189" y="119"/>
                      <a:pt x="199" y="120"/>
                      <a:pt x="202" y="122"/>
                    </a:cubicBezTo>
                    <a:cubicBezTo>
                      <a:pt x="206" y="124"/>
                      <a:pt x="214" y="130"/>
                      <a:pt x="214" y="130"/>
                    </a:cubicBezTo>
                    <a:cubicBezTo>
                      <a:pt x="224" y="145"/>
                      <a:pt x="228" y="158"/>
                      <a:pt x="244" y="168"/>
                    </a:cubicBezTo>
                    <a:cubicBezTo>
                      <a:pt x="250" y="172"/>
                      <a:pt x="262" y="178"/>
                      <a:pt x="262" y="178"/>
                    </a:cubicBezTo>
                    <a:cubicBezTo>
                      <a:pt x="265" y="178"/>
                      <a:pt x="286" y="182"/>
                      <a:pt x="284" y="170"/>
                    </a:cubicBezTo>
                    <a:cubicBezTo>
                      <a:pt x="283" y="164"/>
                      <a:pt x="268" y="160"/>
                      <a:pt x="268" y="160"/>
                    </a:cubicBezTo>
                    <a:cubicBezTo>
                      <a:pt x="261" y="150"/>
                      <a:pt x="270" y="143"/>
                      <a:pt x="256" y="138"/>
                    </a:cubicBezTo>
                    <a:cubicBezTo>
                      <a:pt x="254" y="136"/>
                      <a:pt x="251" y="135"/>
                      <a:pt x="250" y="132"/>
                    </a:cubicBezTo>
                    <a:cubicBezTo>
                      <a:pt x="248" y="129"/>
                      <a:pt x="250" y="125"/>
                      <a:pt x="248" y="122"/>
                    </a:cubicBezTo>
                    <a:cubicBezTo>
                      <a:pt x="246" y="118"/>
                      <a:pt x="240" y="118"/>
                      <a:pt x="236" y="116"/>
                    </a:cubicBezTo>
                    <a:cubicBezTo>
                      <a:pt x="230" y="107"/>
                      <a:pt x="227" y="100"/>
                      <a:pt x="240" y="96"/>
                    </a:cubicBezTo>
                    <a:cubicBezTo>
                      <a:pt x="236" y="83"/>
                      <a:pt x="236" y="84"/>
                      <a:pt x="220" y="86"/>
                    </a:cubicBezTo>
                    <a:cubicBezTo>
                      <a:pt x="209" y="82"/>
                      <a:pt x="208" y="82"/>
                      <a:pt x="210" y="70"/>
                    </a:cubicBezTo>
                    <a:cubicBezTo>
                      <a:pt x="207" y="60"/>
                      <a:pt x="199" y="57"/>
                      <a:pt x="190" y="54"/>
                    </a:cubicBezTo>
                    <a:cubicBezTo>
                      <a:pt x="181" y="45"/>
                      <a:pt x="181" y="42"/>
                      <a:pt x="168" y="38"/>
                    </a:cubicBezTo>
                    <a:cubicBezTo>
                      <a:pt x="164" y="37"/>
                      <a:pt x="156" y="34"/>
                      <a:pt x="156" y="34"/>
                    </a:cubicBezTo>
                    <a:cubicBezTo>
                      <a:pt x="146" y="24"/>
                      <a:pt x="134" y="21"/>
                      <a:pt x="120" y="16"/>
                    </a:cubicBezTo>
                    <a:cubicBezTo>
                      <a:pt x="113" y="14"/>
                      <a:pt x="108" y="8"/>
                      <a:pt x="102" y="4"/>
                    </a:cubicBezTo>
                    <a:cubicBezTo>
                      <a:pt x="100" y="3"/>
                      <a:pt x="96" y="0"/>
                      <a:pt x="96" y="0"/>
                    </a:cubicBezTo>
                    <a:cubicBezTo>
                      <a:pt x="83" y="2"/>
                      <a:pt x="79" y="1"/>
                      <a:pt x="70" y="10"/>
                    </a:cubicBezTo>
                    <a:cubicBezTo>
                      <a:pt x="67" y="19"/>
                      <a:pt x="63" y="27"/>
                      <a:pt x="56" y="32"/>
                    </a:cubicBezTo>
                    <a:cubicBezTo>
                      <a:pt x="49" y="30"/>
                      <a:pt x="52" y="31"/>
                      <a:pt x="46" y="28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0" name="Freeform 21"/>
              <p:cNvSpPr>
                <a:spLocks/>
              </p:cNvSpPr>
              <p:nvPr userDrawn="1"/>
            </p:nvSpPr>
            <p:spPr bwMode="ltGray">
              <a:xfrm>
                <a:off x="2820" y="866"/>
                <a:ext cx="78" cy="64"/>
              </a:xfrm>
              <a:custGeom>
                <a:avLst/>
                <a:gdLst/>
                <a:ahLst/>
                <a:cxnLst>
                  <a:cxn ang="0">
                    <a:pos x="1" y="58"/>
                  </a:cxn>
                  <a:cxn ang="0">
                    <a:pos x="27" y="60"/>
                  </a:cxn>
                  <a:cxn ang="0">
                    <a:pos x="45" y="48"/>
                  </a:cxn>
                  <a:cxn ang="0">
                    <a:pos x="57" y="30"/>
                  </a:cxn>
                  <a:cxn ang="0">
                    <a:pos x="43" y="14"/>
                  </a:cxn>
                  <a:cxn ang="0">
                    <a:pos x="43" y="4"/>
                  </a:cxn>
                  <a:cxn ang="0">
                    <a:pos x="71" y="26"/>
                  </a:cxn>
                  <a:cxn ang="0">
                    <a:pos x="67" y="54"/>
                  </a:cxn>
                  <a:cxn ang="0">
                    <a:pos x="33" y="78"/>
                  </a:cxn>
                  <a:cxn ang="0">
                    <a:pos x="9" y="66"/>
                  </a:cxn>
                  <a:cxn ang="0">
                    <a:pos x="3" y="62"/>
                  </a:cxn>
                  <a:cxn ang="0">
                    <a:pos x="1" y="58"/>
                  </a:cxn>
                </a:cxnLst>
                <a:rect l="0" t="0" r="r" b="b"/>
                <a:pathLst>
                  <a:path w="78" h="78">
                    <a:moveTo>
                      <a:pt x="1" y="58"/>
                    </a:moveTo>
                    <a:cubicBezTo>
                      <a:pt x="6" y="44"/>
                      <a:pt x="18" y="57"/>
                      <a:pt x="27" y="60"/>
                    </a:cubicBezTo>
                    <a:cubicBezTo>
                      <a:pt x="35" y="57"/>
                      <a:pt x="38" y="52"/>
                      <a:pt x="45" y="48"/>
                    </a:cubicBezTo>
                    <a:cubicBezTo>
                      <a:pt x="48" y="40"/>
                      <a:pt x="51" y="36"/>
                      <a:pt x="57" y="30"/>
                    </a:cubicBezTo>
                    <a:cubicBezTo>
                      <a:pt x="55" y="23"/>
                      <a:pt x="43" y="14"/>
                      <a:pt x="43" y="14"/>
                    </a:cubicBezTo>
                    <a:cubicBezTo>
                      <a:pt x="33" y="0"/>
                      <a:pt x="30" y="1"/>
                      <a:pt x="43" y="4"/>
                    </a:cubicBezTo>
                    <a:cubicBezTo>
                      <a:pt x="54" y="11"/>
                      <a:pt x="58" y="22"/>
                      <a:pt x="71" y="26"/>
                    </a:cubicBezTo>
                    <a:cubicBezTo>
                      <a:pt x="78" y="37"/>
                      <a:pt x="78" y="46"/>
                      <a:pt x="67" y="54"/>
                    </a:cubicBezTo>
                    <a:cubicBezTo>
                      <a:pt x="51" y="49"/>
                      <a:pt x="53" y="71"/>
                      <a:pt x="33" y="78"/>
                    </a:cubicBezTo>
                    <a:cubicBezTo>
                      <a:pt x="16" y="72"/>
                      <a:pt x="25" y="76"/>
                      <a:pt x="9" y="66"/>
                    </a:cubicBezTo>
                    <a:cubicBezTo>
                      <a:pt x="7" y="65"/>
                      <a:pt x="3" y="62"/>
                      <a:pt x="3" y="62"/>
                    </a:cubicBezTo>
                    <a:cubicBezTo>
                      <a:pt x="0" y="54"/>
                      <a:pt x="13" y="42"/>
                      <a:pt x="1" y="58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1" name="Freeform 22"/>
              <p:cNvSpPr>
                <a:spLocks/>
              </p:cNvSpPr>
              <p:nvPr userDrawn="1"/>
            </p:nvSpPr>
            <p:spPr bwMode="ltGray">
              <a:xfrm>
                <a:off x="2984" y="732"/>
                <a:ext cx="19" cy="14"/>
              </a:xfrm>
              <a:custGeom>
                <a:avLst/>
                <a:gdLst/>
                <a:ahLst/>
                <a:cxnLst>
                  <a:cxn ang="0">
                    <a:pos x="3" y="4"/>
                  </a:cxn>
                  <a:cxn ang="0">
                    <a:pos x="3" y="14"/>
                  </a:cxn>
                  <a:cxn ang="0">
                    <a:pos x="3" y="4"/>
                  </a:cxn>
                </a:cxnLst>
                <a:rect l="0" t="0" r="r" b="b"/>
                <a:pathLst>
                  <a:path w="17" h="18">
                    <a:moveTo>
                      <a:pt x="3" y="4"/>
                    </a:moveTo>
                    <a:cubicBezTo>
                      <a:pt x="17" y="7"/>
                      <a:pt x="16" y="18"/>
                      <a:pt x="3" y="14"/>
                    </a:cubicBezTo>
                    <a:cubicBezTo>
                      <a:pt x="0" y="6"/>
                      <a:pt x="7" y="0"/>
                      <a:pt x="3" y="4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2" name="Freeform 23"/>
              <p:cNvSpPr>
                <a:spLocks/>
              </p:cNvSpPr>
              <p:nvPr userDrawn="1"/>
            </p:nvSpPr>
            <p:spPr bwMode="ltGray">
              <a:xfrm>
                <a:off x="3083" y="830"/>
                <a:ext cx="26" cy="19"/>
              </a:xfrm>
              <a:custGeom>
                <a:avLst/>
                <a:gdLst/>
                <a:ahLst/>
                <a:cxnLst>
                  <a:cxn ang="0">
                    <a:pos x="8" y="14"/>
                  </a:cxn>
                  <a:cxn ang="0">
                    <a:pos x="14" y="0"/>
                  </a:cxn>
                  <a:cxn ang="0">
                    <a:pos x="14" y="22"/>
                  </a:cxn>
                  <a:cxn ang="0">
                    <a:pos x="8" y="14"/>
                  </a:cxn>
                </a:cxnLst>
                <a:rect l="0" t="0" r="r" b="b"/>
                <a:pathLst>
                  <a:path w="26" h="22">
                    <a:moveTo>
                      <a:pt x="8" y="14"/>
                    </a:moveTo>
                    <a:cubicBezTo>
                      <a:pt x="5" y="6"/>
                      <a:pt x="5" y="3"/>
                      <a:pt x="14" y="0"/>
                    </a:cubicBezTo>
                    <a:cubicBezTo>
                      <a:pt x="26" y="4"/>
                      <a:pt x="23" y="16"/>
                      <a:pt x="14" y="22"/>
                    </a:cubicBezTo>
                    <a:cubicBezTo>
                      <a:pt x="0" y="17"/>
                      <a:pt x="13" y="3"/>
                      <a:pt x="8" y="14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3" name="Freeform 24"/>
              <p:cNvSpPr>
                <a:spLocks/>
              </p:cNvSpPr>
              <p:nvPr userDrawn="1"/>
            </p:nvSpPr>
            <p:spPr bwMode="ltGray">
              <a:xfrm>
                <a:off x="2766" y="610"/>
                <a:ext cx="19" cy="12"/>
              </a:xfrm>
              <a:custGeom>
                <a:avLst/>
                <a:gdLst/>
                <a:ahLst/>
                <a:cxnLst>
                  <a:cxn ang="0">
                    <a:pos x="7" y="12"/>
                  </a:cxn>
                  <a:cxn ang="0">
                    <a:pos x="17" y="2"/>
                  </a:cxn>
                  <a:cxn ang="0">
                    <a:pos x="9" y="12"/>
                  </a:cxn>
                  <a:cxn ang="0">
                    <a:pos x="7" y="12"/>
                  </a:cxn>
                </a:cxnLst>
                <a:rect l="0" t="0" r="r" b="b"/>
                <a:pathLst>
                  <a:path w="20" h="15">
                    <a:moveTo>
                      <a:pt x="7" y="12"/>
                    </a:moveTo>
                    <a:cubicBezTo>
                      <a:pt x="0" y="1"/>
                      <a:pt x="6" y="0"/>
                      <a:pt x="17" y="2"/>
                    </a:cubicBezTo>
                    <a:cubicBezTo>
                      <a:pt x="20" y="10"/>
                      <a:pt x="18" y="15"/>
                      <a:pt x="9" y="12"/>
                    </a:cubicBezTo>
                    <a:cubicBezTo>
                      <a:pt x="4" y="4"/>
                      <a:pt x="4" y="4"/>
                      <a:pt x="7" y="12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4" name="Freeform 25"/>
              <p:cNvSpPr>
                <a:spLocks/>
              </p:cNvSpPr>
              <p:nvPr userDrawn="1"/>
            </p:nvSpPr>
            <p:spPr bwMode="ltGray">
              <a:xfrm>
                <a:off x="2600" y="712"/>
                <a:ext cx="19" cy="12"/>
              </a:xfrm>
              <a:custGeom>
                <a:avLst/>
                <a:gdLst/>
                <a:ahLst/>
                <a:cxnLst>
                  <a:cxn ang="0">
                    <a:pos x="7" y="12"/>
                  </a:cxn>
                  <a:cxn ang="0">
                    <a:pos x="15" y="2"/>
                  </a:cxn>
                  <a:cxn ang="0">
                    <a:pos x="15" y="14"/>
                  </a:cxn>
                  <a:cxn ang="0">
                    <a:pos x="7" y="12"/>
                  </a:cxn>
                </a:cxnLst>
                <a:rect l="0" t="0" r="r" b="b"/>
                <a:pathLst>
                  <a:path w="20" h="15">
                    <a:moveTo>
                      <a:pt x="7" y="12"/>
                    </a:moveTo>
                    <a:cubicBezTo>
                      <a:pt x="0" y="2"/>
                      <a:pt x="3" y="0"/>
                      <a:pt x="15" y="2"/>
                    </a:cubicBezTo>
                    <a:cubicBezTo>
                      <a:pt x="16" y="4"/>
                      <a:pt x="20" y="12"/>
                      <a:pt x="15" y="14"/>
                    </a:cubicBezTo>
                    <a:cubicBezTo>
                      <a:pt x="12" y="15"/>
                      <a:pt x="7" y="12"/>
                      <a:pt x="7" y="12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5" name="Freeform 26"/>
              <p:cNvSpPr>
                <a:spLocks/>
              </p:cNvSpPr>
              <p:nvPr userDrawn="1"/>
            </p:nvSpPr>
            <p:spPr bwMode="ltGray">
              <a:xfrm>
                <a:off x="2417" y="680"/>
                <a:ext cx="80" cy="66"/>
              </a:xfrm>
              <a:custGeom>
                <a:avLst/>
                <a:gdLst/>
                <a:ahLst/>
                <a:cxnLst>
                  <a:cxn ang="0">
                    <a:pos x="0" y="50"/>
                  </a:cxn>
                  <a:cxn ang="0">
                    <a:pos x="14" y="24"/>
                  </a:cxn>
                  <a:cxn ang="0">
                    <a:pos x="26" y="20"/>
                  </a:cxn>
                  <a:cxn ang="0">
                    <a:pos x="48" y="18"/>
                  </a:cxn>
                  <a:cxn ang="0">
                    <a:pos x="58" y="0"/>
                  </a:cxn>
                  <a:cxn ang="0">
                    <a:pos x="80" y="40"/>
                  </a:cxn>
                  <a:cxn ang="0">
                    <a:pos x="70" y="56"/>
                  </a:cxn>
                  <a:cxn ang="0">
                    <a:pos x="54" y="62"/>
                  </a:cxn>
                  <a:cxn ang="0">
                    <a:pos x="48" y="80"/>
                  </a:cxn>
                  <a:cxn ang="0">
                    <a:pos x="32" y="68"/>
                  </a:cxn>
                  <a:cxn ang="0">
                    <a:pos x="38" y="52"/>
                  </a:cxn>
                  <a:cxn ang="0">
                    <a:pos x="30" y="28"/>
                  </a:cxn>
                  <a:cxn ang="0">
                    <a:pos x="20" y="48"/>
                  </a:cxn>
                  <a:cxn ang="0">
                    <a:pos x="8" y="56"/>
                  </a:cxn>
                  <a:cxn ang="0">
                    <a:pos x="0" y="50"/>
                  </a:cxn>
                </a:cxnLst>
                <a:rect l="0" t="0" r="r" b="b"/>
                <a:pathLst>
                  <a:path w="80" h="80">
                    <a:moveTo>
                      <a:pt x="0" y="50"/>
                    </a:moveTo>
                    <a:cubicBezTo>
                      <a:pt x="1" y="47"/>
                      <a:pt x="12" y="25"/>
                      <a:pt x="14" y="24"/>
                    </a:cubicBezTo>
                    <a:cubicBezTo>
                      <a:pt x="17" y="22"/>
                      <a:pt x="26" y="20"/>
                      <a:pt x="26" y="20"/>
                    </a:cubicBezTo>
                    <a:cubicBezTo>
                      <a:pt x="34" y="23"/>
                      <a:pt x="40" y="21"/>
                      <a:pt x="48" y="18"/>
                    </a:cubicBezTo>
                    <a:cubicBezTo>
                      <a:pt x="52" y="12"/>
                      <a:pt x="54" y="6"/>
                      <a:pt x="58" y="0"/>
                    </a:cubicBezTo>
                    <a:cubicBezTo>
                      <a:pt x="70" y="4"/>
                      <a:pt x="76" y="28"/>
                      <a:pt x="80" y="40"/>
                    </a:cubicBezTo>
                    <a:cubicBezTo>
                      <a:pt x="75" y="54"/>
                      <a:pt x="80" y="50"/>
                      <a:pt x="70" y="56"/>
                    </a:cubicBezTo>
                    <a:cubicBezTo>
                      <a:pt x="61" y="53"/>
                      <a:pt x="59" y="54"/>
                      <a:pt x="54" y="62"/>
                    </a:cubicBezTo>
                    <a:cubicBezTo>
                      <a:pt x="57" y="71"/>
                      <a:pt x="56" y="75"/>
                      <a:pt x="48" y="80"/>
                    </a:cubicBezTo>
                    <a:cubicBezTo>
                      <a:pt x="40" y="77"/>
                      <a:pt x="39" y="72"/>
                      <a:pt x="32" y="68"/>
                    </a:cubicBezTo>
                    <a:cubicBezTo>
                      <a:pt x="26" y="59"/>
                      <a:pt x="30" y="57"/>
                      <a:pt x="38" y="52"/>
                    </a:cubicBezTo>
                    <a:cubicBezTo>
                      <a:pt x="41" y="42"/>
                      <a:pt x="39" y="34"/>
                      <a:pt x="30" y="28"/>
                    </a:cubicBezTo>
                    <a:cubicBezTo>
                      <a:pt x="20" y="31"/>
                      <a:pt x="30" y="40"/>
                      <a:pt x="20" y="48"/>
                    </a:cubicBezTo>
                    <a:cubicBezTo>
                      <a:pt x="16" y="51"/>
                      <a:pt x="8" y="56"/>
                      <a:pt x="8" y="56"/>
                    </a:cubicBezTo>
                    <a:cubicBezTo>
                      <a:pt x="2" y="50"/>
                      <a:pt x="5" y="50"/>
                      <a:pt x="0" y="5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6" name="Freeform 27"/>
              <p:cNvSpPr>
                <a:spLocks/>
              </p:cNvSpPr>
              <p:nvPr userDrawn="1"/>
            </p:nvSpPr>
            <p:spPr bwMode="ltGray">
              <a:xfrm>
                <a:off x="2391" y="541"/>
                <a:ext cx="94" cy="142"/>
              </a:xfrm>
              <a:custGeom>
                <a:avLst/>
                <a:gdLst/>
                <a:ahLst/>
                <a:cxnLst>
                  <a:cxn ang="0">
                    <a:pos x="14" y="96"/>
                  </a:cxn>
                  <a:cxn ang="0">
                    <a:pos x="26" y="128"/>
                  </a:cxn>
                  <a:cxn ang="0">
                    <a:pos x="32" y="108"/>
                  </a:cxn>
                  <a:cxn ang="0">
                    <a:pos x="52" y="100"/>
                  </a:cxn>
                  <a:cxn ang="0">
                    <a:pos x="46" y="124"/>
                  </a:cxn>
                  <a:cxn ang="0">
                    <a:pos x="66" y="126"/>
                  </a:cxn>
                  <a:cxn ang="0">
                    <a:pos x="76" y="142"/>
                  </a:cxn>
                  <a:cxn ang="0">
                    <a:pos x="58" y="148"/>
                  </a:cxn>
                  <a:cxn ang="0">
                    <a:pos x="74" y="174"/>
                  </a:cxn>
                  <a:cxn ang="0">
                    <a:pos x="84" y="154"/>
                  </a:cxn>
                  <a:cxn ang="0">
                    <a:pos x="82" y="112"/>
                  </a:cxn>
                  <a:cxn ang="0">
                    <a:pos x="60" y="106"/>
                  </a:cxn>
                  <a:cxn ang="0">
                    <a:pos x="50" y="82"/>
                  </a:cxn>
                  <a:cxn ang="0">
                    <a:pos x="34" y="82"/>
                  </a:cxn>
                  <a:cxn ang="0">
                    <a:pos x="30" y="70"/>
                  </a:cxn>
                  <a:cxn ang="0">
                    <a:pos x="42" y="42"/>
                  </a:cxn>
                  <a:cxn ang="0">
                    <a:pos x="30" y="0"/>
                  </a:cxn>
                  <a:cxn ang="0">
                    <a:pos x="18" y="22"/>
                  </a:cxn>
                  <a:cxn ang="0">
                    <a:pos x="4" y="46"/>
                  </a:cxn>
                  <a:cxn ang="0">
                    <a:pos x="14" y="76"/>
                  </a:cxn>
                  <a:cxn ang="0">
                    <a:pos x="14" y="96"/>
                  </a:cxn>
                </a:cxnLst>
                <a:rect l="0" t="0" r="r" b="b"/>
                <a:pathLst>
                  <a:path w="94" h="174">
                    <a:moveTo>
                      <a:pt x="14" y="96"/>
                    </a:moveTo>
                    <a:cubicBezTo>
                      <a:pt x="11" y="109"/>
                      <a:pt x="15" y="120"/>
                      <a:pt x="26" y="128"/>
                    </a:cubicBezTo>
                    <a:cubicBezTo>
                      <a:pt x="34" y="120"/>
                      <a:pt x="35" y="119"/>
                      <a:pt x="32" y="108"/>
                    </a:cubicBezTo>
                    <a:cubicBezTo>
                      <a:pt x="35" y="92"/>
                      <a:pt x="39" y="92"/>
                      <a:pt x="52" y="100"/>
                    </a:cubicBezTo>
                    <a:cubicBezTo>
                      <a:pt x="59" y="110"/>
                      <a:pt x="49" y="114"/>
                      <a:pt x="46" y="124"/>
                    </a:cubicBezTo>
                    <a:cubicBezTo>
                      <a:pt x="50" y="137"/>
                      <a:pt x="57" y="129"/>
                      <a:pt x="66" y="126"/>
                    </a:cubicBezTo>
                    <a:cubicBezTo>
                      <a:pt x="77" y="129"/>
                      <a:pt x="79" y="131"/>
                      <a:pt x="76" y="142"/>
                    </a:cubicBezTo>
                    <a:cubicBezTo>
                      <a:pt x="67" y="139"/>
                      <a:pt x="65" y="141"/>
                      <a:pt x="58" y="148"/>
                    </a:cubicBezTo>
                    <a:cubicBezTo>
                      <a:pt x="60" y="160"/>
                      <a:pt x="62" y="170"/>
                      <a:pt x="74" y="174"/>
                    </a:cubicBezTo>
                    <a:cubicBezTo>
                      <a:pt x="77" y="165"/>
                      <a:pt x="74" y="157"/>
                      <a:pt x="84" y="154"/>
                    </a:cubicBezTo>
                    <a:cubicBezTo>
                      <a:pt x="91" y="143"/>
                      <a:pt x="94" y="122"/>
                      <a:pt x="82" y="112"/>
                    </a:cubicBezTo>
                    <a:cubicBezTo>
                      <a:pt x="77" y="108"/>
                      <a:pt x="66" y="108"/>
                      <a:pt x="60" y="106"/>
                    </a:cubicBezTo>
                    <a:cubicBezTo>
                      <a:pt x="65" y="92"/>
                      <a:pt x="66" y="87"/>
                      <a:pt x="50" y="82"/>
                    </a:cubicBezTo>
                    <a:cubicBezTo>
                      <a:pt x="48" y="82"/>
                      <a:pt x="37" y="86"/>
                      <a:pt x="34" y="82"/>
                    </a:cubicBezTo>
                    <a:cubicBezTo>
                      <a:pt x="32" y="79"/>
                      <a:pt x="30" y="70"/>
                      <a:pt x="30" y="70"/>
                    </a:cubicBezTo>
                    <a:cubicBezTo>
                      <a:pt x="32" y="54"/>
                      <a:pt x="32" y="52"/>
                      <a:pt x="42" y="42"/>
                    </a:cubicBezTo>
                    <a:cubicBezTo>
                      <a:pt x="41" y="30"/>
                      <a:pt x="45" y="5"/>
                      <a:pt x="30" y="0"/>
                    </a:cubicBezTo>
                    <a:cubicBezTo>
                      <a:pt x="14" y="4"/>
                      <a:pt x="16" y="4"/>
                      <a:pt x="18" y="22"/>
                    </a:cubicBezTo>
                    <a:cubicBezTo>
                      <a:pt x="16" y="39"/>
                      <a:pt x="15" y="35"/>
                      <a:pt x="4" y="46"/>
                    </a:cubicBezTo>
                    <a:cubicBezTo>
                      <a:pt x="0" y="59"/>
                      <a:pt x="5" y="67"/>
                      <a:pt x="14" y="76"/>
                    </a:cubicBezTo>
                    <a:cubicBezTo>
                      <a:pt x="15" y="80"/>
                      <a:pt x="17" y="93"/>
                      <a:pt x="14" y="96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7" name="Freeform 28"/>
              <p:cNvSpPr>
                <a:spLocks/>
              </p:cNvSpPr>
              <p:nvPr userDrawn="1"/>
            </p:nvSpPr>
            <p:spPr bwMode="ltGray">
              <a:xfrm>
                <a:off x="2415" y="644"/>
                <a:ext cx="32" cy="41"/>
              </a:xfrm>
              <a:custGeom>
                <a:avLst/>
                <a:gdLst/>
                <a:ahLst/>
                <a:cxnLst>
                  <a:cxn ang="0">
                    <a:pos x="6" y="24"/>
                  </a:cxn>
                  <a:cxn ang="0">
                    <a:pos x="12" y="0"/>
                  </a:cxn>
                  <a:cxn ang="0">
                    <a:pos x="20" y="16"/>
                  </a:cxn>
                  <a:cxn ang="0">
                    <a:pos x="22" y="24"/>
                  </a:cxn>
                  <a:cxn ang="0">
                    <a:pos x="28" y="26"/>
                  </a:cxn>
                  <a:cxn ang="0">
                    <a:pos x="32" y="38"/>
                  </a:cxn>
                  <a:cxn ang="0">
                    <a:pos x="18" y="50"/>
                  </a:cxn>
                  <a:cxn ang="0">
                    <a:pos x="6" y="24"/>
                  </a:cxn>
                </a:cxnLst>
                <a:rect l="0" t="0" r="r" b="b"/>
                <a:pathLst>
                  <a:path w="32" h="50">
                    <a:moveTo>
                      <a:pt x="6" y="24"/>
                    </a:moveTo>
                    <a:cubicBezTo>
                      <a:pt x="0" y="15"/>
                      <a:pt x="3" y="6"/>
                      <a:pt x="12" y="0"/>
                    </a:cubicBezTo>
                    <a:cubicBezTo>
                      <a:pt x="23" y="3"/>
                      <a:pt x="23" y="5"/>
                      <a:pt x="20" y="16"/>
                    </a:cubicBezTo>
                    <a:cubicBezTo>
                      <a:pt x="21" y="19"/>
                      <a:pt x="20" y="22"/>
                      <a:pt x="22" y="24"/>
                    </a:cubicBezTo>
                    <a:cubicBezTo>
                      <a:pt x="23" y="26"/>
                      <a:pt x="27" y="24"/>
                      <a:pt x="28" y="26"/>
                    </a:cubicBezTo>
                    <a:cubicBezTo>
                      <a:pt x="30" y="29"/>
                      <a:pt x="32" y="38"/>
                      <a:pt x="32" y="38"/>
                    </a:cubicBezTo>
                    <a:cubicBezTo>
                      <a:pt x="29" y="46"/>
                      <a:pt x="26" y="47"/>
                      <a:pt x="18" y="50"/>
                    </a:cubicBezTo>
                    <a:cubicBezTo>
                      <a:pt x="12" y="41"/>
                      <a:pt x="18" y="24"/>
                      <a:pt x="6" y="24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8" name="Freeform 29"/>
              <p:cNvSpPr>
                <a:spLocks/>
              </p:cNvSpPr>
              <p:nvPr userDrawn="1"/>
            </p:nvSpPr>
            <p:spPr bwMode="ltGray">
              <a:xfrm>
                <a:off x="2349" y="654"/>
                <a:ext cx="45" cy="41"/>
              </a:xfrm>
              <a:custGeom>
                <a:avLst/>
                <a:gdLst/>
                <a:ahLst/>
                <a:cxnLst>
                  <a:cxn ang="0">
                    <a:pos x="0" y="44"/>
                  </a:cxn>
                  <a:cxn ang="0">
                    <a:pos x="22" y="20"/>
                  </a:cxn>
                  <a:cxn ang="0">
                    <a:pos x="36" y="0"/>
                  </a:cxn>
                  <a:cxn ang="0">
                    <a:pos x="24" y="28"/>
                  </a:cxn>
                  <a:cxn ang="0">
                    <a:pos x="2" y="50"/>
                  </a:cxn>
                  <a:cxn ang="0">
                    <a:pos x="0" y="44"/>
                  </a:cxn>
                </a:cxnLst>
                <a:rect l="0" t="0" r="r" b="b"/>
                <a:pathLst>
                  <a:path w="43" h="50">
                    <a:moveTo>
                      <a:pt x="0" y="44"/>
                    </a:moveTo>
                    <a:cubicBezTo>
                      <a:pt x="6" y="38"/>
                      <a:pt x="18" y="29"/>
                      <a:pt x="22" y="20"/>
                    </a:cubicBezTo>
                    <a:cubicBezTo>
                      <a:pt x="27" y="10"/>
                      <a:pt x="25" y="4"/>
                      <a:pt x="36" y="0"/>
                    </a:cubicBezTo>
                    <a:cubicBezTo>
                      <a:pt x="43" y="11"/>
                      <a:pt x="36" y="24"/>
                      <a:pt x="24" y="28"/>
                    </a:cubicBezTo>
                    <a:cubicBezTo>
                      <a:pt x="21" y="38"/>
                      <a:pt x="12" y="47"/>
                      <a:pt x="2" y="50"/>
                    </a:cubicBezTo>
                    <a:cubicBezTo>
                      <a:pt x="1" y="48"/>
                      <a:pt x="0" y="44"/>
                      <a:pt x="0" y="44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9" name="Freeform 30"/>
              <p:cNvSpPr>
                <a:spLocks/>
              </p:cNvSpPr>
              <p:nvPr userDrawn="1"/>
            </p:nvSpPr>
            <p:spPr bwMode="ltGray">
              <a:xfrm>
                <a:off x="4808" y="597"/>
                <a:ext cx="701" cy="438"/>
              </a:xfrm>
              <a:custGeom>
                <a:avLst/>
                <a:gdLst/>
                <a:ahLst/>
                <a:cxnLst>
                  <a:cxn ang="0">
                    <a:pos x="21" y="280"/>
                  </a:cxn>
                  <a:cxn ang="0">
                    <a:pos x="24" y="250"/>
                  </a:cxn>
                  <a:cxn ang="0">
                    <a:pos x="22" y="245"/>
                  </a:cxn>
                  <a:cxn ang="0">
                    <a:pos x="16" y="218"/>
                  </a:cxn>
                  <a:cxn ang="0">
                    <a:pos x="4" y="215"/>
                  </a:cxn>
                  <a:cxn ang="0">
                    <a:pos x="0" y="191"/>
                  </a:cxn>
                  <a:cxn ang="0">
                    <a:pos x="12" y="180"/>
                  </a:cxn>
                  <a:cxn ang="0">
                    <a:pos x="6" y="165"/>
                  </a:cxn>
                  <a:cxn ang="0">
                    <a:pos x="2" y="160"/>
                  </a:cxn>
                  <a:cxn ang="0">
                    <a:pos x="28" y="120"/>
                  </a:cxn>
                  <a:cxn ang="0">
                    <a:pos x="44" y="96"/>
                  </a:cxn>
                  <a:cxn ang="0">
                    <a:pos x="42" y="70"/>
                  </a:cxn>
                  <a:cxn ang="0">
                    <a:pos x="24" y="43"/>
                  </a:cxn>
                  <a:cxn ang="0">
                    <a:pos x="20" y="32"/>
                  </a:cxn>
                  <a:cxn ang="0">
                    <a:pos x="26" y="36"/>
                  </a:cxn>
                  <a:cxn ang="0">
                    <a:pos x="48" y="35"/>
                  </a:cxn>
                  <a:cxn ang="0">
                    <a:pos x="64" y="11"/>
                  </a:cxn>
                  <a:cxn ang="0">
                    <a:pos x="82" y="0"/>
                  </a:cxn>
                  <a:cxn ang="0">
                    <a:pos x="88" y="2"/>
                  </a:cxn>
                  <a:cxn ang="0">
                    <a:pos x="92" y="9"/>
                  </a:cxn>
                  <a:cxn ang="0">
                    <a:pos x="98" y="5"/>
                  </a:cxn>
                  <a:cxn ang="0">
                    <a:pos x="110" y="8"/>
                  </a:cxn>
                  <a:cxn ang="0">
                    <a:pos x="116" y="9"/>
                  </a:cxn>
                  <a:cxn ang="0">
                    <a:pos x="141" y="14"/>
                  </a:cxn>
                  <a:cxn ang="0">
                    <a:pos x="155" y="24"/>
                  </a:cxn>
                  <a:cxn ang="0">
                    <a:pos x="167" y="17"/>
                  </a:cxn>
                  <a:cxn ang="0">
                    <a:pos x="173" y="14"/>
                  </a:cxn>
                  <a:cxn ang="0">
                    <a:pos x="195" y="14"/>
                  </a:cxn>
                  <a:cxn ang="0">
                    <a:pos x="211" y="32"/>
                  </a:cxn>
                  <a:cxn ang="0">
                    <a:pos x="231" y="59"/>
                  </a:cxn>
                  <a:cxn ang="0">
                    <a:pos x="245" y="70"/>
                  </a:cxn>
                  <a:cxn ang="0">
                    <a:pos x="257" y="68"/>
                  </a:cxn>
                  <a:cxn ang="0">
                    <a:pos x="270" y="65"/>
                  </a:cxn>
                  <a:cxn ang="0">
                    <a:pos x="290" y="71"/>
                  </a:cxn>
                  <a:cxn ang="0">
                    <a:pos x="300" y="81"/>
                  </a:cxn>
                  <a:cxn ang="0">
                    <a:pos x="308" y="90"/>
                  </a:cxn>
                  <a:cxn ang="0">
                    <a:pos x="318" y="111"/>
                  </a:cxn>
                  <a:cxn ang="0">
                    <a:pos x="322" y="120"/>
                  </a:cxn>
                  <a:cxn ang="0">
                    <a:pos x="324" y="125"/>
                  </a:cxn>
                  <a:cxn ang="0">
                    <a:pos x="310" y="142"/>
                  </a:cxn>
                  <a:cxn ang="0">
                    <a:pos x="322" y="141"/>
                  </a:cxn>
                  <a:cxn ang="0">
                    <a:pos x="342" y="155"/>
                  </a:cxn>
                  <a:cxn ang="0">
                    <a:pos x="364" y="157"/>
                  </a:cxn>
                  <a:cxn ang="0">
                    <a:pos x="380" y="168"/>
                  </a:cxn>
                  <a:cxn ang="0">
                    <a:pos x="382" y="172"/>
                  </a:cxn>
                  <a:cxn ang="0">
                    <a:pos x="382" y="176"/>
                  </a:cxn>
                  <a:cxn ang="0">
                    <a:pos x="394" y="172"/>
                  </a:cxn>
                  <a:cxn ang="0">
                    <a:pos x="400" y="171"/>
                  </a:cxn>
                  <a:cxn ang="0">
                    <a:pos x="439" y="185"/>
                  </a:cxn>
                  <a:cxn ang="0">
                    <a:pos x="447" y="199"/>
                  </a:cxn>
                  <a:cxn ang="0">
                    <a:pos x="465" y="201"/>
                  </a:cxn>
                  <a:cxn ang="0">
                    <a:pos x="471" y="215"/>
                  </a:cxn>
                  <a:cxn ang="0">
                    <a:pos x="451" y="258"/>
                  </a:cxn>
                  <a:cxn ang="0">
                    <a:pos x="435" y="281"/>
                  </a:cxn>
                </a:cxnLst>
                <a:rect l="0" t="0" r="r" b="b"/>
                <a:pathLst>
                  <a:path w="471" h="281">
                    <a:moveTo>
                      <a:pt x="21" y="280"/>
                    </a:moveTo>
                    <a:cubicBezTo>
                      <a:pt x="32" y="281"/>
                      <a:pt x="25" y="253"/>
                      <a:pt x="24" y="250"/>
                    </a:cubicBezTo>
                    <a:cubicBezTo>
                      <a:pt x="23" y="248"/>
                      <a:pt x="22" y="245"/>
                      <a:pt x="22" y="245"/>
                    </a:cubicBezTo>
                    <a:cubicBezTo>
                      <a:pt x="21" y="243"/>
                      <a:pt x="20" y="221"/>
                      <a:pt x="16" y="218"/>
                    </a:cubicBezTo>
                    <a:cubicBezTo>
                      <a:pt x="13" y="216"/>
                      <a:pt x="4" y="215"/>
                      <a:pt x="4" y="215"/>
                    </a:cubicBezTo>
                    <a:cubicBezTo>
                      <a:pt x="0" y="207"/>
                      <a:pt x="3" y="200"/>
                      <a:pt x="0" y="191"/>
                    </a:cubicBezTo>
                    <a:cubicBezTo>
                      <a:pt x="2" y="185"/>
                      <a:pt x="7" y="186"/>
                      <a:pt x="12" y="180"/>
                    </a:cubicBezTo>
                    <a:cubicBezTo>
                      <a:pt x="14" y="172"/>
                      <a:pt x="14" y="169"/>
                      <a:pt x="6" y="165"/>
                    </a:cubicBezTo>
                    <a:cubicBezTo>
                      <a:pt x="4" y="163"/>
                      <a:pt x="2" y="162"/>
                      <a:pt x="2" y="160"/>
                    </a:cubicBezTo>
                    <a:cubicBezTo>
                      <a:pt x="2" y="150"/>
                      <a:pt x="16" y="123"/>
                      <a:pt x="28" y="120"/>
                    </a:cubicBezTo>
                    <a:cubicBezTo>
                      <a:pt x="32" y="111"/>
                      <a:pt x="40" y="105"/>
                      <a:pt x="44" y="96"/>
                    </a:cubicBezTo>
                    <a:cubicBezTo>
                      <a:pt x="39" y="83"/>
                      <a:pt x="38" y="85"/>
                      <a:pt x="42" y="70"/>
                    </a:cubicBezTo>
                    <a:cubicBezTo>
                      <a:pt x="38" y="60"/>
                      <a:pt x="34" y="48"/>
                      <a:pt x="24" y="43"/>
                    </a:cubicBezTo>
                    <a:cubicBezTo>
                      <a:pt x="18" y="36"/>
                      <a:pt x="10" y="37"/>
                      <a:pt x="20" y="32"/>
                    </a:cubicBezTo>
                    <a:cubicBezTo>
                      <a:pt x="27" y="34"/>
                      <a:pt x="26" y="32"/>
                      <a:pt x="26" y="36"/>
                    </a:cubicBezTo>
                    <a:cubicBezTo>
                      <a:pt x="34" y="41"/>
                      <a:pt x="39" y="39"/>
                      <a:pt x="48" y="35"/>
                    </a:cubicBezTo>
                    <a:cubicBezTo>
                      <a:pt x="45" y="22"/>
                      <a:pt x="48" y="14"/>
                      <a:pt x="64" y="11"/>
                    </a:cubicBezTo>
                    <a:cubicBezTo>
                      <a:pt x="71" y="8"/>
                      <a:pt x="75" y="3"/>
                      <a:pt x="82" y="0"/>
                    </a:cubicBezTo>
                    <a:cubicBezTo>
                      <a:pt x="84" y="1"/>
                      <a:pt x="88" y="0"/>
                      <a:pt x="88" y="2"/>
                    </a:cubicBezTo>
                    <a:cubicBezTo>
                      <a:pt x="90" y="12"/>
                      <a:pt x="75" y="13"/>
                      <a:pt x="92" y="9"/>
                    </a:cubicBezTo>
                    <a:cubicBezTo>
                      <a:pt x="94" y="8"/>
                      <a:pt x="96" y="5"/>
                      <a:pt x="98" y="5"/>
                    </a:cubicBezTo>
                    <a:cubicBezTo>
                      <a:pt x="102" y="4"/>
                      <a:pt x="106" y="7"/>
                      <a:pt x="110" y="8"/>
                    </a:cubicBezTo>
                    <a:cubicBezTo>
                      <a:pt x="112" y="8"/>
                      <a:pt x="116" y="9"/>
                      <a:pt x="116" y="9"/>
                    </a:cubicBezTo>
                    <a:cubicBezTo>
                      <a:pt x="122" y="16"/>
                      <a:pt x="129" y="13"/>
                      <a:pt x="141" y="14"/>
                    </a:cubicBezTo>
                    <a:cubicBezTo>
                      <a:pt x="143" y="21"/>
                      <a:pt x="147" y="22"/>
                      <a:pt x="155" y="24"/>
                    </a:cubicBezTo>
                    <a:cubicBezTo>
                      <a:pt x="159" y="22"/>
                      <a:pt x="163" y="20"/>
                      <a:pt x="167" y="17"/>
                    </a:cubicBezTo>
                    <a:cubicBezTo>
                      <a:pt x="169" y="16"/>
                      <a:pt x="173" y="14"/>
                      <a:pt x="173" y="14"/>
                    </a:cubicBezTo>
                    <a:cubicBezTo>
                      <a:pt x="195" y="26"/>
                      <a:pt x="175" y="20"/>
                      <a:pt x="195" y="14"/>
                    </a:cubicBezTo>
                    <a:cubicBezTo>
                      <a:pt x="207" y="17"/>
                      <a:pt x="201" y="26"/>
                      <a:pt x="211" y="32"/>
                    </a:cubicBezTo>
                    <a:cubicBezTo>
                      <a:pt x="214" y="38"/>
                      <a:pt x="224" y="55"/>
                      <a:pt x="231" y="59"/>
                    </a:cubicBezTo>
                    <a:cubicBezTo>
                      <a:pt x="241" y="70"/>
                      <a:pt x="235" y="67"/>
                      <a:pt x="245" y="70"/>
                    </a:cubicBezTo>
                    <a:cubicBezTo>
                      <a:pt x="249" y="69"/>
                      <a:pt x="253" y="69"/>
                      <a:pt x="257" y="68"/>
                    </a:cubicBezTo>
                    <a:cubicBezTo>
                      <a:pt x="261" y="67"/>
                      <a:pt x="270" y="65"/>
                      <a:pt x="270" y="65"/>
                    </a:cubicBezTo>
                    <a:cubicBezTo>
                      <a:pt x="278" y="66"/>
                      <a:pt x="283" y="67"/>
                      <a:pt x="290" y="71"/>
                    </a:cubicBezTo>
                    <a:cubicBezTo>
                      <a:pt x="304" y="88"/>
                      <a:pt x="282" y="62"/>
                      <a:pt x="300" y="81"/>
                    </a:cubicBezTo>
                    <a:cubicBezTo>
                      <a:pt x="302" y="84"/>
                      <a:pt x="308" y="90"/>
                      <a:pt x="308" y="90"/>
                    </a:cubicBezTo>
                    <a:cubicBezTo>
                      <a:pt x="311" y="98"/>
                      <a:pt x="315" y="103"/>
                      <a:pt x="318" y="111"/>
                    </a:cubicBezTo>
                    <a:cubicBezTo>
                      <a:pt x="319" y="114"/>
                      <a:pt x="321" y="117"/>
                      <a:pt x="322" y="120"/>
                    </a:cubicBezTo>
                    <a:cubicBezTo>
                      <a:pt x="323" y="122"/>
                      <a:pt x="324" y="125"/>
                      <a:pt x="324" y="125"/>
                    </a:cubicBezTo>
                    <a:cubicBezTo>
                      <a:pt x="321" y="132"/>
                      <a:pt x="313" y="134"/>
                      <a:pt x="310" y="142"/>
                    </a:cubicBezTo>
                    <a:cubicBezTo>
                      <a:pt x="313" y="151"/>
                      <a:pt x="317" y="146"/>
                      <a:pt x="322" y="141"/>
                    </a:cubicBezTo>
                    <a:cubicBezTo>
                      <a:pt x="341" y="143"/>
                      <a:pt x="339" y="142"/>
                      <a:pt x="342" y="155"/>
                    </a:cubicBezTo>
                    <a:cubicBezTo>
                      <a:pt x="351" y="150"/>
                      <a:pt x="355" y="152"/>
                      <a:pt x="364" y="157"/>
                    </a:cubicBezTo>
                    <a:cubicBezTo>
                      <a:pt x="369" y="162"/>
                      <a:pt x="372" y="166"/>
                      <a:pt x="380" y="168"/>
                    </a:cubicBezTo>
                    <a:cubicBezTo>
                      <a:pt x="381" y="169"/>
                      <a:pt x="383" y="171"/>
                      <a:pt x="382" y="172"/>
                    </a:cubicBezTo>
                    <a:cubicBezTo>
                      <a:pt x="380" y="176"/>
                      <a:pt x="368" y="172"/>
                      <a:pt x="382" y="176"/>
                    </a:cubicBezTo>
                    <a:cubicBezTo>
                      <a:pt x="386" y="175"/>
                      <a:pt x="390" y="173"/>
                      <a:pt x="394" y="172"/>
                    </a:cubicBezTo>
                    <a:cubicBezTo>
                      <a:pt x="396" y="172"/>
                      <a:pt x="400" y="171"/>
                      <a:pt x="400" y="171"/>
                    </a:cubicBezTo>
                    <a:cubicBezTo>
                      <a:pt x="413" y="177"/>
                      <a:pt x="427" y="179"/>
                      <a:pt x="439" y="185"/>
                    </a:cubicBezTo>
                    <a:cubicBezTo>
                      <a:pt x="441" y="190"/>
                      <a:pt x="445" y="194"/>
                      <a:pt x="447" y="199"/>
                    </a:cubicBezTo>
                    <a:cubicBezTo>
                      <a:pt x="453" y="198"/>
                      <a:pt x="460" y="195"/>
                      <a:pt x="465" y="201"/>
                    </a:cubicBezTo>
                    <a:cubicBezTo>
                      <a:pt x="468" y="205"/>
                      <a:pt x="471" y="215"/>
                      <a:pt x="471" y="215"/>
                    </a:cubicBezTo>
                    <a:cubicBezTo>
                      <a:pt x="468" y="231"/>
                      <a:pt x="469" y="248"/>
                      <a:pt x="451" y="258"/>
                    </a:cubicBezTo>
                    <a:cubicBezTo>
                      <a:pt x="447" y="262"/>
                      <a:pt x="437" y="275"/>
                      <a:pt x="435" y="281"/>
                    </a:cubicBezTo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60" name="Freeform 31"/>
              <p:cNvSpPr>
                <a:spLocks/>
              </p:cNvSpPr>
              <p:nvPr userDrawn="1"/>
            </p:nvSpPr>
            <p:spPr bwMode="ltGray">
              <a:xfrm>
                <a:off x="3880" y="-7"/>
                <a:ext cx="984" cy="692"/>
              </a:xfrm>
              <a:custGeom>
                <a:avLst/>
                <a:gdLst/>
                <a:ahLst/>
                <a:cxnLst>
                  <a:cxn ang="0">
                    <a:pos x="406" y="6"/>
                  </a:cxn>
                  <a:cxn ang="0">
                    <a:pos x="502" y="34"/>
                  </a:cxn>
                  <a:cxn ang="0">
                    <a:pos x="550" y="38"/>
                  </a:cxn>
                  <a:cxn ang="0">
                    <a:pos x="578" y="130"/>
                  </a:cxn>
                  <a:cxn ang="0">
                    <a:pos x="586" y="90"/>
                  </a:cxn>
                  <a:cxn ang="0">
                    <a:pos x="606" y="70"/>
                  </a:cxn>
                  <a:cxn ang="0">
                    <a:pos x="642" y="126"/>
                  </a:cxn>
                  <a:cxn ang="0">
                    <a:pos x="682" y="98"/>
                  </a:cxn>
                  <a:cxn ang="0">
                    <a:pos x="706" y="86"/>
                  </a:cxn>
                  <a:cxn ang="0">
                    <a:pos x="762" y="2"/>
                  </a:cxn>
                  <a:cxn ang="0">
                    <a:pos x="798" y="70"/>
                  </a:cxn>
                  <a:cxn ang="0">
                    <a:pos x="798" y="130"/>
                  </a:cxn>
                  <a:cxn ang="0">
                    <a:pos x="790" y="158"/>
                  </a:cxn>
                  <a:cxn ang="0">
                    <a:pos x="766" y="162"/>
                  </a:cxn>
                  <a:cxn ang="0">
                    <a:pos x="762" y="186"/>
                  </a:cxn>
                  <a:cxn ang="0">
                    <a:pos x="802" y="226"/>
                  </a:cxn>
                  <a:cxn ang="0">
                    <a:pos x="786" y="322"/>
                  </a:cxn>
                  <a:cxn ang="0">
                    <a:pos x="830" y="414"/>
                  </a:cxn>
                  <a:cxn ang="0">
                    <a:pos x="854" y="450"/>
                  </a:cxn>
                  <a:cxn ang="0">
                    <a:pos x="830" y="450"/>
                  </a:cxn>
                  <a:cxn ang="0">
                    <a:pos x="746" y="378"/>
                  </a:cxn>
                  <a:cxn ang="0">
                    <a:pos x="678" y="402"/>
                  </a:cxn>
                  <a:cxn ang="0">
                    <a:pos x="590" y="442"/>
                  </a:cxn>
                  <a:cxn ang="0">
                    <a:pos x="642" y="578"/>
                  </a:cxn>
                  <a:cxn ang="0">
                    <a:pos x="710" y="610"/>
                  </a:cxn>
                  <a:cxn ang="0">
                    <a:pos x="738" y="550"/>
                  </a:cxn>
                  <a:cxn ang="0">
                    <a:pos x="774" y="570"/>
                  </a:cxn>
                  <a:cxn ang="0">
                    <a:pos x="766" y="630"/>
                  </a:cxn>
                  <a:cxn ang="0">
                    <a:pos x="802" y="670"/>
                  </a:cxn>
                  <a:cxn ang="0">
                    <a:pos x="838" y="658"/>
                  </a:cxn>
                  <a:cxn ang="0">
                    <a:pos x="922" y="806"/>
                  </a:cxn>
                  <a:cxn ang="0">
                    <a:pos x="942" y="826"/>
                  </a:cxn>
                  <a:cxn ang="0">
                    <a:pos x="874" y="810"/>
                  </a:cxn>
                  <a:cxn ang="0">
                    <a:pos x="830" y="758"/>
                  </a:cxn>
                  <a:cxn ang="0">
                    <a:pos x="778" y="710"/>
                  </a:cxn>
                  <a:cxn ang="0">
                    <a:pos x="702" y="662"/>
                  </a:cxn>
                  <a:cxn ang="0">
                    <a:pos x="614" y="646"/>
                  </a:cxn>
                  <a:cxn ang="0">
                    <a:pos x="506" y="594"/>
                  </a:cxn>
                  <a:cxn ang="0">
                    <a:pos x="462" y="506"/>
                  </a:cxn>
                  <a:cxn ang="0">
                    <a:pos x="430" y="462"/>
                  </a:cxn>
                  <a:cxn ang="0">
                    <a:pos x="382" y="430"/>
                  </a:cxn>
                  <a:cxn ang="0">
                    <a:pos x="342" y="370"/>
                  </a:cxn>
                  <a:cxn ang="0">
                    <a:pos x="354" y="414"/>
                  </a:cxn>
                  <a:cxn ang="0">
                    <a:pos x="418" y="494"/>
                  </a:cxn>
                  <a:cxn ang="0">
                    <a:pos x="422" y="526"/>
                  </a:cxn>
                  <a:cxn ang="0">
                    <a:pos x="394" y="498"/>
                  </a:cxn>
                  <a:cxn ang="0">
                    <a:pos x="354" y="466"/>
                  </a:cxn>
                  <a:cxn ang="0">
                    <a:pos x="314" y="402"/>
                  </a:cxn>
                  <a:cxn ang="0">
                    <a:pos x="266" y="346"/>
                  </a:cxn>
                  <a:cxn ang="0">
                    <a:pos x="210" y="314"/>
                  </a:cxn>
                  <a:cxn ang="0">
                    <a:pos x="154" y="238"/>
                  </a:cxn>
                  <a:cxn ang="0">
                    <a:pos x="66" y="66"/>
                  </a:cxn>
                  <a:cxn ang="0">
                    <a:pos x="34" y="38"/>
                  </a:cxn>
                  <a:cxn ang="0">
                    <a:pos x="46" y="22"/>
                  </a:cxn>
                  <a:cxn ang="0">
                    <a:pos x="102" y="70"/>
                  </a:cxn>
                </a:cxnLst>
                <a:rect l="0" t="0" r="r" b="b"/>
                <a:pathLst>
                  <a:path w="984" h="844">
                    <a:moveTo>
                      <a:pt x="82" y="38"/>
                    </a:moveTo>
                    <a:lnTo>
                      <a:pt x="406" y="6"/>
                    </a:lnTo>
                    <a:cubicBezTo>
                      <a:pt x="497" y="22"/>
                      <a:pt x="465" y="0"/>
                      <a:pt x="474" y="54"/>
                    </a:cubicBezTo>
                    <a:cubicBezTo>
                      <a:pt x="492" y="48"/>
                      <a:pt x="484" y="40"/>
                      <a:pt x="502" y="34"/>
                    </a:cubicBezTo>
                    <a:cubicBezTo>
                      <a:pt x="510" y="37"/>
                      <a:pt x="517" y="46"/>
                      <a:pt x="526" y="46"/>
                    </a:cubicBezTo>
                    <a:cubicBezTo>
                      <a:pt x="534" y="46"/>
                      <a:pt x="550" y="38"/>
                      <a:pt x="550" y="38"/>
                    </a:cubicBezTo>
                    <a:cubicBezTo>
                      <a:pt x="556" y="55"/>
                      <a:pt x="552" y="60"/>
                      <a:pt x="542" y="74"/>
                    </a:cubicBezTo>
                    <a:cubicBezTo>
                      <a:pt x="555" y="114"/>
                      <a:pt x="550" y="102"/>
                      <a:pt x="578" y="130"/>
                    </a:cubicBezTo>
                    <a:cubicBezTo>
                      <a:pt x="584" y="148"/>
                      <a:pt x="590" y="148"/>
                      <a:pt x="606" y="138"/>
                    </a:cubicBezTo>
                    <a:cubicBezTo>
                      <a:pt x="600" y="119"/>
                      <a:pt x="594" y="107"/>
                      <a:pt x="586" y="90"/>
                    </a:cubicBezTo>
                    <a:cubicBezTo>
                      <a:pt x="583" y="82"/>
                      <a:pt x="578" y="66"/>
                      <a:pt x="578" y="66"/>
                    </a:cubicBezTo>
                    <a:cubicBezTo>
                      <a:pt x="585" y="44"/>
                      <a:pt x="597" y="56"/>
                      <a:pt x="606" y="70"/>
                    </a:cubicBezTo>
                    <a:cubicBezTo>
                      <a:pt x="609" y="86"/>
                      <a:pt x="608" y="117"/>
                      <a:pt x="626" y="90"/>
                    </a:cubicBezTo>
                    <a:cubicBezTo>
                      <a:pt x="648" y="97"/>
                      <a:pt x="646" y="104"/>
                      <a:pt x="642" y="126"/>
                    </a:cubicBezTo>
                    <a:cubicBezTo>
                      <a:pt x="650" y="150"/>
                      <a:pt x="665" y="141"/>
                      <a:pt x="682" y="130"/>
                    </a:cubicBezTo>
                    <a:cubicBezTo>
                      <a:pt x="689" y="108"/>
                      <a:pt x="673" y="124"/>
                      <a:pt x="682" y="98"/>
                    </a:cubicBezTo>
                    <a:cubicBezTo>
                      <a:pt x="683" y="94"/>
                      <a:pt x="690" y="96"/>
                      <a:pt x="694" y="94"/>
                    </a:cubicBezTo>
                    <a:cubicBezTo>
                      <a:pt x="698" y="92"/>
                      <a:pt x="702" y="89"/>
                      <a:pt x="706" y="86"/>
                    </a:cubicBezTo>
                    <a:cubicBezTo>
                      <a:pt x="717" y="54"/>
                      <a:pt x="688" y="54"/>
                      <a:pt x="742" y="46"/>
                    </a:cubicBezTo>
                    <a:cubicBezTo>
                      <a:pt x="748" y="27"/>
                      <a:pt x="741" y="9"/>
                      <a:pt x="762" y="2"/>
                    </a:cubicBezTo>
                    <a:cubicBezTo>
                      <a:pt x="788" y="11"/>
                      <a:pt x="777" y="38"/>
                      <a:pt x="802" y="46"/>
                    </a:cubicBezTo>
                    <a:cubicBezTo>
                      <a:pt x="831" y="36"/>
                      <a:pt x="805" y="63"/>
                      <a:pt x="798" y="70"/>
                    </a:cubicBezTo>
                    <a:cubicBezTo>
                      <a:pt x="789" y="96"/>
                      <a:pt x="787" y="96"/>
                      <a:pt x="802" y="118"/>
                    </a:cubicBezTo>
                    <a:cubicBezTo>
                      <a:pt x="801" y="122"/>
                      <a:pt x="801" y="127"/>
                      <a:pt x="798" y="130"/>
                    </a:cubicBezTo>
                    <a:cubicBezTo>
                      <a:pt x="794" y="133"/>
                      <a:pt x="784" y="129"/>
                      <a:pt x="782" y="134"/>
                    </a:cubicBezTo>
                    <a:cubicBezTo>
                      <a:pt x="780" y="142"/>
                      <a:pt x="790" y="158"/>
                      <a:pt x="790" y="158"/>
                    </a:cubicBezTo>
                    <a:cubicBezTo>
                      <a:pt x="786" y="161"/>
                      <a:pt x="783" y="165"/>
                      <a:pt x="778" y="166"/>
                    </a:cubicBezTo>
                    <a:cubicBezTo>
                      <a:pt x="774" y="167"/>
                      <a:pt x="769" y="159"/>
                      <a:pt x="766" y="162"/>
                    </a:cubicBezTo>
                    <a:cubicBezTo>
                      <a:pt x="758" y="170"/>
                      <a:pt x="794" y="182"/>
                      <a:pt x="794" y="182"/>
                    </a:cubicBezTo>
                    <a:cubicBezTo>
                      <a:pt x="804" y="211"/>
                      <a:pt x="775" y="190"/>
                      <a:pt x="762" y="186"/>
                    </a:cubicBezTo>
                    <a:cubicBezTo>
                      <a:pt x="767" y="194"/>
                      <a:pt x="773" y="202"/>
                      <a:pt x="778" y="210"/>
                    </a:cubicBezTo>
                    <a:cubicBezTo>
                      <a:pt x="783" y="218"/>
                      <a:pt x="802" y="226"/>
                      <a:pt x="802" y="226"/>
                    </a:cubicBezTo>
                    <a:cubicBezTo>
                      <a:pt x="813" y="242"/>
                      <a:pt x="804" y="245"/>
                      <a:pt x="810" y="262"/>
                    </a:cubicBezTo>
                    <a:cubicBezTo>
                      <a:pt x="803" y="282"/>
                      <a:pt x="793" y="301"/>
                      <a:pt x="786" y="322"/>
                    </a:cubicBezTo>
                    <a:cubicBezTo>
                      <a:pt x="783" y="330"/>
                      <a:pt x="778" y="346"/>
                      <a:pt x="778" y="346"/>
                    </a:cubicBezTo>
                    <a:cubicBezTo>
                      <a:pt x="785" y="366"/>
                      <a:pt x="817" y="394"/>
                      <a:pt x="830" y="414"/>
                    </a:cubicBezTo>
                    <a:cubicBezTo>
                      <a:pt x="835" y="422"/>
                      <a:pt x="841" y="430"/>
                      <a:pt x="846" y="438"/>
                    </a:cubicBezTo>
                    <a:cubicBezTo>
                      <a:pt x="849" y="442"/>
                      <a:pt x="854" y="450"/>
                      <a:pt x="854" y="450"/>
                    </a:cubicBezTo>
                    <a:cubicBezTo>
                      <a:pt x="853" y="457"/>
                      <a:pt x="855" y="466"/>
                      <a:pt x="850" y="470"/>
                    </a:cubicBezTo>
                    <a:cubicBezTo>
                      <a:pt x="844" y="475"/>
                      <a:pt x="831" y="451"/>
                      <a:pt x="830" y="450"/>
                    </a:cubicBezTo>
                    <a:cubicBezTo>
                      <a:pt x="811" y="431"/>
                      <a:pt x="789" y="421"/>
                      <a:pt x="774" y="398"/>
                    </a:cubicBezTo>
                    <a:cubicBezTo>
                      <a:pt x="769" y="379"/>
                      <a:pt x="766" y="371"/>
                      <a:pt x="746" y="378"/>
                    </a:cubicBezTo>
                    <a:cubicBezTo>
                      <a:pt x="717" y="368"/>
                      <a:pt x="730" y="368"/>
                      <a:pt x="706" y="374"/>
                    </a:cubicBezTo>
                    <a:cubicBezTo>
                      <a:pt x="688" y="402"/>
                      <a:pt x="699" y="395"/>
                      <a:pt x="678" y="402"/>
                    </a:cubicBezTo>
                    <a:cubicBezTo>
                      <a:pt x="654" y="386"/>
                      <a:pt x="650" y="390"/>
                      <a:pt x="618" y="394"/>
                    </a:cubicBezTo>
                    <a:cubicBezTo>
                      <a:pt x="607" y="411"/>
                      <a:pt x="601" y="426"/>
                      <a:pt x="590" y="442"/>
                    </a:cubicBezTo>
                    <a:cubicBezTo>
                      <a:pt x="600" y="471"/>
                      <a:pt x="593" y="459"/>
                      <a:pt x="606" y="478"/>
                    </a:cubicBezTo>
                    <a:cubicBezTo>
                      <a:pt x="593" y="518"/>
                      <a:pt x="622" y="548"/>
                      <a:pt x="642" y="578"/>
                    </a:cubicBezTo>
                    <a:cubicBezTo>
                      <a:pt x="651" y="591"/>
                      <a:pt x="651" y="601"/>
                      <a:pt x="666" y="606"/>
                    </a:cubicBezTo>
                    <a:cubicBezTo>
                      <a:pt x="680" y="627"/>
                      <a:pt x="691" y="623"/>
                      <a:pt x="710" y="610"/>
                    </a:cubicBezTo>
                    <a:cubicBezTo>
                      <a:pt x="729" y="616"/>
                      <a:pt x="729" y="606"/>
                      <a:pt x="734" y="590"/>
                    </a:cubicBezTo>
                    <a:cubicBezTo>
                      <a:pt x="735" y="577"/>
                      <a:pt x="731" y="562"/>
                      <a:pt x="738" y="550"/>
                    </a:cubicBezTo>
                    <a:cubicBezTo>
                      <a:pt x="742" y="543"/>
                      <a:pt x="762" y="542"/>
                      <a:pt x="762" y="542"/>
                    </a:cubicBezTo>
                    <a:cubicBezTo>
                      <a:pt x="783" y="547"/>
                      <a:pt x="786" y="552"/>
                      <a:pt x="774" y="570"/>
                    </a:cubicBezTo>
                    <a:cubicBezTo>
                      <a:pt x="779" y="590"/>
                      <a:pt x="790" y="605"/>
                      <a:pt x="770" y="618"/>
                    </a:cubicBezTo>
                    <a:cubicBezTo>
                      <a:pt x="769" y="622"/>
                      <a:pt x="764" y="626"/>
                      <a:pt x="766" y="630"/>
                    </a:cubicBezTo>
                    <a:cubicBezTo>
                      <a:pt x="768" y="634"/>
                      <a:pt x="775" y="634"/>
                      <a:pt x="778" y="638"/>
                    </a:cubicBezTo>
                    <a:cubicBezTo>
                      <a:pt x="788" y="651"/>
                      <a:pt x="786" y="660"/>
                      <a:pt x="802" y="670"/>
                    </a:cubicBezTo>
                    <a:cubicBezTo>
                      <a:pt x="810" y="667"/>
                      <a:pt x="818" y="665"/>
                      <a:pt x="826" y="662"/>
                    </a:cubicBezTo>
                    <a:cubicBezTo>
                      <a:pt x="830" y="661"/>
                      <a:pt x="838" y="658"/>
                      <a:pt x="838" y="658"/>
                    </a:cubicBezTo>
                    <a:cubicBezTo>
                      <a:pt x="857" y="664"/>
                      <a:pt x="864" y="680"/>
                      <a:pt x="870" y="698"/>
                    </a:cubicBezTo>
                    <a:cubicBezTo>
                      <a:pt x="859" y="731"/>
                      <a:pt x="887" y="794"/>
                      <a:pt x="922" y="806"/>
                    </a:cubicBezTo>
                    <a:cubicBezTo>
                      <a:pt x="938" y="801"/>
                      <a:pt x="941" y="792"/>
                      <a:pt x="958" y="798"/>
                    </a:cubicBezTo>
                    <a:cubicBezTo>
                      <a:pt x="984" y="837"/>
                      <a:pt x="928" y="784"/>
                      <a:pt x="942" y="826"/>
                    </a:cubicBezTo>
                    <a:cubicBezTo>
                      <a:pt x="936" y="844"/>
                      <a:pt x="930" y="844"/>
                      <a:pt x="914" y="834"/>
                    </a:cubicBezTo>
                    <a:cubicBezTo>
                      <a:pt x="903" y="817"/>
                      <a:pt x="890" y="821"/>
                      <a:pt x="874" y="810"/>
                    </a:cubicBezTo>
                    <a:cubicBezTo>
                      <a:pt x="851" y="776"/>
                      <a:pt x="882" y="816"/>
                      <a:pt x="854" y="794"/>
                    </a:cubicBezTo>
                    <a:cubicBezTo>
                      <a:pt x="843" y="785"/>
                      <a:pt x="840" y="768"/>
                      <a:pt x="830" y="758"/>
                    </a:cubicBezTo>
                    <a:cubicBezTo>
                      <a:pt x="824" y="739"/>
                      <a:pt x="817" y="724"/>
                      <a:pt x="798" y="718"/>
                    </a:cubicBezTo>
                    <a:cubicBezTo>
                      <a:pt x="791" y="696"/>
                      <a:pt x="800" y="712"/>
                      <a:pt x="778" y="710"/>
                    </a:cubicBezTo>
                    <a:cubicBezTo>
                      <a:pt x="767" y="709"/>
                      <a:pt x="746" y="702"/>
                      <a:pt x="746" y="702"/>
                    </a:cubicBezTo>
                    <a:cubicBezTo>
                      <a:pt x="729" y="691"/>
                      <a:pt x="720" y="674"/>
                      <a:pt x="702" y="662"/>
                    </a:cubicBezTo>
                    <a:cubicBezTo>
                      <a:pt x="694" y="665"/>
                      <a:pt x="687" y="673"/>
                      <a:pt x="678" y="674"/>
                    </a:cubicBezTo>
                    <a:cubicBezTo>
                      <a:pt x="657" y="677"/>
                      <a:pt x="630" y="657"/>
                      <a:pt x="614" y="646"/>
                    </a:cubicBezTo>
                    <a:cubicBezTo>
                      <a:pt x="600" y="637"/>
                      <a:pt x="580" y="639"/>
                      <a:pt x="566" y="630"/>
                    </a:cubicBezTo>
                    <a:cubicBezTo>
                      <a:pt x="546" y="617"/>
                      <a:pt x="525" y="607"/>
                      <a:pt x="506" y="594"/>
                    </a:cubicBezTo>
                    <a:cubicBezTo>
                      <a:pt x="513" y="572"/>
                      <a:pt x="509" y="551"/>
                      <a:pt x="490" y="538"/>
                    </a:cubicBezTo>
                    <a:cubicBezTo>
                      <a:pt x="485" y="522"/>
                      <a:pt x="476" y="515"/>
                      <a:pt x="462" y="506"/>
                    </a:cubicBezTo>
                    <a:cubicBezTo>
                      <a:pt x="441" y="474"/>
                      <a:pt x="469" y="513"/>
                      <a:pt x="442" y="486"/>
                    </a:cubicBezTo>
                    <a:cubicBezTo>
                      <a:pt x="436" y="480"/>
                      <a:pt x="436" y="468"/>
                      <a:pt x="430" y="462"/>
                    </a:cubicBezTo>
                    <a:cubicBezTo>
                      <a:pt x="427" y="459"/>
                      <a:pt x="422" y="459"/>
                      <a:pt x="418" y="458"/>
                    </a:cubicBezTo>
                    <a:cubicBezTo>
                      <a:pt x="407" y="447"/>
                      <a:pt x="382" y="430"/>
                      <a:pt x="382" y="430"/>
                    </a:cubicBezTo>
                    <a:cubicBezTo>
                      <a:pt x="371" y="413"/>
                      <a:pt x="358" y="399"/>
                      <a:pt x="346" y="382"/>
                    </a:cubicBezTo>
                    <a:cubicBezTo>
                      <a:pt x="344" y="378"/>
                      <a:pt x="345" y="373"/>
                      <a:pt x="342" y="370"/>
                    </a:cubicBezTo>
                    <a:cubicBezTo>
                      <a:pt x="339" y="367"/>
                      <a:pt x="334" y="367"/>
                      <a:pt x="330" y="366"/>
                    </a:cubicBezTo>
                    <a:cubicBezTo>
                      <a:pt x="322" y="390"/>
                      <a:pt x="342" y="398"/>
                      <a:pt x="354" y="414"/>
                    </a:cubicBezTo>
                    <a:cubicBezTo>
                      <a:pt x="368" y="432"/>
                      <a:pt x="372" y="446"/>
                      <a:pt x="390" y="458"/>
                    </a:cubicBezTo>
                    <a:cubicBezTo>
                      <a:pt x="409" y="487"/>
                      <a:pt x="399" y="475"/>
                      <a:pt x="418" y="494"/>
                    </a:cubicBezTo>
                    <a:cubicBezTo>
                      <a:pt x="423" y="510"/>
                      <a:pt x="428" y="517"/>
                      <a:pt x="442" y="526"/>
                    </a:cubicBezTo>
                    <a:cubicBezTo>
                      <a:pt x="450" y="550"/>
                      <a:pt x="432" y="533"/>
                      <a:pt x="422" y="526"/>
                    </a:cubicBezTo>
                    <a:cubicBezTo>
                      <a:pt x="399" y="492"/>
                      <a:pt x="430" y="532"/>
                      <a:pt x="402" y="510"/>
                    </a:cubicBezTo>
                    <a:cubicBezTo>
                      <a:pt x="398" y="507"/>
                      <a:pt x="397" y="501"/>
                      <a:pt x="394" y="498"/>
                    </a:cubicBezTo>
                    <a:cubicBezTo>
                      <a:pt x="391" y="495"/>
                      <a:pt x="386" y="493"/>
                      <a:pt x="382" y="490"/>
                    </a:cubicBezTo>
                    <a:cubicBezTo>
                      <a:pt x="377" y="474"/>
                      <a:pt x="370" y="471"/>
                      <a:pt x="354" y="466"/>
                    </a:cubicBezTo>
                    <a:cubicBezTo>
                      <a:pt x="344" y="452"/>
                      <a:pt x="340" y="447"/>
                      <a:pt x="346" y="430"/>
                    </a:cubicBezTo>
                    <a:cubicBezTo>
                      <a:pt x="338" y="418"/>
                      <a:pt x="314" y="402"/>
                      <a:pt x="314" y="402"/>
                    </a:cubicBezTo>
                    <a:cubicBezTo>
                      <a:pt x="306" y="390"/>
                      <a:pt x="298" y="378"/>
                      <a:pt x="290" y="366"/>
                    </a:cubicBezTo>
                    <a:cubicBezTo>
                      <a:pt x="284" y="357"/>
                      <a:pt x="273" y="354"/>
                      <a:pt x="266" y="346"/>
                    </a:cubicBezTo>
                    <a:cubicBezTo>
                      <a:pt x="263" y="342"/>
                      <a:pt x="262" y="337"/>
                      <a:pt x="258" y="334"/>
                    </a:cubicBezTo>
                    <a:cubicBezTo>
                      <a:pt x="243" y="324"/>
                      <a:pt x="225" y="324"/>
                      <a:pt x="210" y="314"/>
                    </a:cubicBezTo>
                    <a:cubicBezTo>
                      <a:pt x="201" y="300"/>
                      <a:pt x="194" y="291"/>
                      <a:pt x="178" y="286"/>
                    </a:cubicBezTo>
                    <a:cubicBezTo>
                      <a:pt x="160" y="260"/>
                      <a:pt x="192" y="247"/>
                      <a:pt x="154" y="238"/>
                    </a:cubicBezTo>
                    <a:cubicBezTo>
                      <a:pt x="111" y="209"/>
                      <a:pt x="106" y="149"/>
                      <a:pt x="90" y="102"/>
                    </a:cubicBezTo>
                    <a:cubicBezTo>
                      <a:pt x="86" y="90"/>
                      <a:pt x="76" y="73"/>
                      <a:pt x="66" y="66"/>
                    </a:cubicBezTo>
                    <a:cubicBezTo>
                      <a:pt x="58" y="60"/>
                      <a:pt x="42" y="50"/>
                      <a:pt x="42" y="50"/>
                    </a:cubicBezTo>
                    <a:cubicBezTo>
                      <a:pt x="39" y="46"/>
                      <a:pt x="38" y="41"/>
                      <a:pt x="34" y="38"/>
                    </a:cubicBezTo>
                    <a:cubicBezTo>
                      <a:pt x="27" y="34"/>
                      <a:pt x="10" y="30"/>
                      <a:pt x="10" y="30"/>
                    </a:cubicBezTo>
                    <a:cubicBezTo>
                      <a:pt x="0" y="1"/>
                      <a:pt x="31" y="17"/>
                      <a:pt x="46" y="22"/>
                    </a:cubicBezTo>
                    <a:cubicBezTo>
                      <a:pt x="65" y="51"/>
                      <a:pt x="61" y="41"/>
                      <a:pt x="86" y="58"/>
                    </a:cubicBezTo>
                    <a:cubicBezTo>
                      <a:pt x="94" y="70"/>
                      <a:pt x="94" y="93"/>
                      <a:pt x="102" y="70"/>
                    </a:cubicBezTo>
                    <a:cubicBezTo>
                      <a:pt x="95" y="49"/>
                      <a:pt x="82" y="62"/>
                      <a:pt x="82" y="38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61" name="Freeform 32"/>
              <p:cNvSpPr>
                <a:spLocks/>
              </p:cNvSpPr>
              <p:nvPr userDrawn="1"/>
            </p:nvSpPr>
            <p:spPr bwMode="ltGray">
              <a:xfrm>
                <a:off x="3577" y="490"/>
                <a:ext cx="36" cy="39"/>
              </a:xfrm>
              <a:custGeom>
                <a:avLst/>
                <a:gdLst/>
                <a:ahLst/>
                <a:cxnLst>
                  <a:cxn ang="0">
                    <a:pos x="6" y="28"/>
                  </a:cxn>
                  <a:cxn ang="0">
                    <a:pos x="10" y="48"/>
                  </a:cxn>
                  <a:cxn ang="0">
                    <a:pos x="6" y="28"/>
                  </a:cxn>
                </a:cxnLst>
                <a:rect l="0" t="0" r="r" b="b"/>
                <a:pathLst>
                  <a:path w="36" h="48">
                    <a:moveTo>
                      <a:pt x="6" y="28"/>
                    </a:moveTo>
                    <a:cubicBezTo>
                      <a:pt x="25" y="0"/>
                      <a:pt x="36" y="31"/>
                      <a:pt x="10" y="48"/>
                    </a:cubicBezTo>
                    <a:cubicBezTo>
                      <a:pt x="0" y="34"/>
                      <a:pt x="0" y="40"/>
                      <a:pt x="6" y="28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62" name="Freeform 33"/>
              <p:cNvSpPr>
                <a:spLocks/>
              </p:cNvSpPr>
              <p:nvPr userDrawn="1"/>
            </p:nvSpPr>
            <p:spPr bwMode="ltGray">
              <a:xfrm>
                <a:off x="3549" y="475"/>
                <a:ext cx="38" cy="29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2" y="1"/>
                  </a:cxn>
                  <a:cxn ang="0">
                    <a:pos x="36" y="17"/>
                  </a:cxn>
                  <a:cxn ang="0">
                    <a:pos x="8" y="17"/>
                  </a:cxn>
                  <a:cxn ang="0">
                    <a:pos x="0" y="5"/>
                  </a:cxn>
                </a:cxnLst>
                <a:rect l="0" t="0" r="r" b="b"/>
                <a:pathLst>
                  <a:path w="36" h="37">
                    <a:moveTo>
                      <a:pt x="0" y="5"/>
                    </a:moveTo>
                    <a:cubicBezTo>
                      <a:pt x="4" y="4"/>
                      <a:pt x="8" y="0"/>
                      <a:pt x="12" y="1"/>
                    </a:cubicBezTo>
                    <a:cubicBezTo>
                      <a:pt x="21" y="4"/>
                      <a:pt x="36" y="17"/>
                      <a:pt x="36" y="17"/>
                    </a:cubicBezTo>
                    <a:cubicBezTo>
                      <a:pt x="29" y="37"/>
                      <a:pt x="22" y="26"/>
                      <a:pt x="8" y="17"/>
                    </a:cubicBezTo>
                    <a:cubicBezTo>
                      <a:pt x="5" y="13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63" name="Freeform 34"/>
              <p:cNvSpPr>
                <a:spLocks/>
              </p:cNvSpPr>
              <p:nvPr userDrawn="1"/>
            </p:nvSpPr>
            <p:spPr bwMode="ltGray">
              <a:xfrm>
                <a:off x="4686" y="394"/>
                <a:ext cx="171" cy="81"/>
              </a:xfrm>
              <a:custGeom>
                <a:avLst/>
                <a:gdLst/>
                <a:ahLst/>
                <a:cxnLst>
                  <a:cxn ang="0">
                    <a:pos x="0" y="49"/>
                  </a:cxn>
                  <a:cxn ang="0">
                    <a:pos x="28" y="25"/>
                  </a:cxn>
                  <a:cxn ang="0">
                    <a:pos x="56" y="21"/>
                  </a:cxn>
                  <a:cxn ang="0">
                    <a:pos x="80" y="9"/>
                  </a:cxn>
                  <a:cxn ang="0">
                    <a:pos x="64" y="25"/>
                  </a:cxn>
                  <a:cxn ang="0">
                    <a:pos x="124" y="49"/>
                  </a:cxn>
                  <a:cxn ang="0">
                    <a:pos x="160" y="65"/>
                  </a:cxn>
                  <a:cxn ang="0">
                    <a:pos x="116" y="77"/>
                  </a:cxn>
                  <a:cxn ang="0">
                    <a:pos x="88" y="57"/>
                  </a:cxn>
                  <a:cxn ang="0">
                    <a:pos x="76" y="53"/>
                  </a:cxn>
                  <a:cxn ang="0">
                    <a:pos x="24" y="41"/>
                  </a:cxn>
                  <a:cxn ang="0">
                    <a:pos x="0" y="49"/>
                  </a:cxn>
                </a:cxnLst>
                <a:rect l="0" t="0" r="r" b="b"/>
                <a:pathLst>
                  <a:path w="170" h="96">
                    <a:moveTo>
                      <a:pt x="0" y="49"/>
                    </a:moveTo>
                    <a:cubicBezTo>
                      <a:pt x="5" y="33"/>
                      <a:pt x="12" y="30"/>
                      <a:pt x="28" y="25"/>
                    </a:cubicBezTo>
                    <a:cubicBezTo>
                      <a:pt x="20" y="0"/>
                      <a:pt x="42" y="16"/>
                      <a:pt x="56" y="21"/>
                    </a:cubicBezTo>
                    <a:cubicBezTo>
                      <a:pt x="56" y="21"/>
                      <a:pt x="77" y="6"/>
                      <a:pt x="80" y="9"/>
                    </a:cubicBezTo>
                    <a:cubicBezTo>
                      <a:pt x="85" y="14"/>
                      <a:pt x="71" y="23"/>
                      <a:pt x="64" y="25"/>
                    </a:cubicBezTo>
                    <a:cubicBezTo>
                      <a:pt x="82" y="37"/>
                      <a:pt x="103" y="42"/>
                      <a:pt x="124" y="49"/>
                    </a:cubicBezTo>
                    <a:cubicBezTo>
                      <a:pt x="136" y="53"/>
                      <a:pt x="160" y="65"/>
                      <a:pt x="160" y="65"/>
                    </a:cubicBezTo>
                    <a:cubicBezTo>
                      <a:pt x="170" y="96"/>
                      <a:pt x="134" y="83"/>
                      <a:pt x="116" y="77"/>
                    </a:cubicBezTo>
                    <a:cubicBezTo>
                      <a:pt x="109" y="57"/>
                      <a:pt x="116" y="66"/>
                      <a:pt x="88" y="57"/>
                    </a:cubicBezTo>
                    <a:cubicBezTo>
                      <a:pt x="84" y="56"/>
                      <a:pt x="76" y="53"/>
                      <a:pt x="76" y="53"/>
                    </a:cubicBezTo>
                    <a:cubicBezTo>
                      <a:pt x="57" y="34"/>
                      <a:pt x="53" y="37"/>
                      <a:pt x="24" y="41"/>
                    </a:cubicBezTo>
                    <a:cubicBezTo>
                      <a:pt x="9" y="51"/>
                      <a:pt x="17" y="49"/>
                      <a:pt x="0" y="49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64" name="Freeform 35"/>
              <p:cNvSpPr>
                <a:spLocks/>
              </p:cNvSpPr>
              <p:nvPr userDrawn="1"/>
            </p:nvSpPr>
            <p:spPr bwMode="ltGray">
              <a:xfrm>
                <a:off x="4867" y="460"/>
                <a:ext cx="138" cy="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2" y="4"/>
                  </a:cxn>
                  <a:cxn ang="0">
                    <a:pos x="88" y="24"/>
                  </a:cxn>
                  <a:cxn ang="0">
                    <a:pos x="112" y="20"/>
                  </a:cxn>
                  <a:cxn ang="0">
                    <a:pos x="108" y="44"/>
                  </a:cxn>
                  <a:cxn ang="0">
                    <a:pos x="64" y="40"/>
                  </a:cxn>
                  <a:cxn ang="0">
                    <a:pos x="0" y="36"/>
                  </a:cxn>
                  <a:cxn ang="0">
                    <a:pos x="28" y="20"/>
                  </a:cxn>
                  <a:cxn ang="0">
                    <a:pos x="0" y="0"/>
                  </a:cxn>
                </a:cxnLst>
                <a:rect l="0" t="0" r="r" b="b"/>
                <a:pathLst>
                  <a:path w="138" h="44">
                    <a:moveTo>
                      <a:pt x="0" y="0"/>
                    </a:moveTo>
                    <a:cubicBezTo>
                      <a:pt x="19" y="3"/>
                      <a:pt x="35" y="10"/>
                      <a:pt x="52" y="4"/>
                    </a:cubicBezTo>
                    <a:cubicBezTo>
                      <a:pt x="87" y="11"/>
                      <a:pt x="61" y="15"/>
                      <a:pt x="88" y="24"/>
                    </a:cubicBezTo>
                    <a:cubicBezTo>
                      <a:pt x="96" y="23"/>
                      <a:pt x="104" y="19"/>
                      <a:pt x="112" y="20"/>
                    </a:cubicBezTo>
                    <a:cubicBezTo>
                      <a:pt x="138" y="23"/>
                      <a:pt x="118" y="41"/>
                      <a:pt x="108" y="44"/>
                    </a:cubicBezTo>
                    <a:cubicBezTo>
                      <a:pt x="78" y="34"/>
                      <a:pt x="92" y="34"/>
                      <a:pt x="64" y="40"/>
                    </a:cubicBezTo>
                    <a:cubicBezTo>
                      <a:pt x="41" y="37"/>
                      <a:pt x="22" y="41"/>
                      <a:pt x="0" y="36"/>
                    </a:cubicBezTo>
                    <a:cubicBezTo>
                      <a:pt x="6" y="11"/>
                      <a:pt x="7" y="27"/>
                      <a:pt x="28" y="20"/>
                    </a:cubicBezTo>
                    <a:cubicBezTo>
                      <a:pt x="17" y="13"/>
                      <a:pt x="0" y="13"/>
                      <a:pt x="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65" name="Freeform 36"/>
              <p:cNvSpPr>
                <a:spLocks/>
              </p:cNvSpPr>
              <p:nvPr userDrawn="1"/>
            </p:nvSpPr>
            <p:spPr bwMode="ltGray">
              <a:xfrm>
                <a:off x="4794" y="480"/>
                <a:ext cx="56" cy="34"/>
              </a:xfrm>
              <a:custGeom>
                <a:avLst/>
                <a:gdLst/>
                <a:ahLst/>
                <a:cxnLst>
                  <a:cxn ang="0">
                    <a:pos x="17" y="25"/>
                  </a:cxn>
                  <a:cxn ang="0">
                    <a:pos x="37" y="13"/>
                  </a:cxn>
                  <a:cxn ang="0">
                    <a:pos x="17" y="25"/>
                  </a:cxn>
                </a:cxnLst>
                <a:rect l="0" t="0" r="r" b="b"/>
                <a:pathLst>
                  <a:path w="57" h="42">
                    <a:moveTo>
                      <a:pt x="17" y="25"/>
                    </a:moveTo>
                    <a:cubicBezTo>
                      <a:pt x="0" y="0"/>
                      <a:pt x="21" y="9"/>
                      <a:pt x="37" y="13"/>
                    </a:cubicBezTo>
                    <a:cubicBezTo>
                      <a:pt x="57" y="42"/>
                      <a:pt x="30" y="25"/>
                      <a:pt x="17" y="25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66" name="Freeform 37"/>
              <p:cNvSpPr>
                <a:spLocks/>
              </p:cNvSpPr>
              <p:nvPr userDrawn="1"/>
            </p:nvSpPr>
            <p:spPr bwMode="ltGray">
              <a:xfrm>
                <a:off x="4757" y="375"/>
                <a:ext cx="37" cy="44"/>
              </a:xfrm>
              <a:custGeom>
                <a:avLst/>
                <a:gdLst/>
                <a:ahLst/>
                <a:cxnLst>
                  <a:cxn ang="0">
                    <a:pos x="19" y="32"/>
                  </a:cxn>
                  <a:cxn ang="0">
                    <a:pos x="19" y="0"/>
                  </a:cxn>
                  <a:cxn ang="0">
                    <a:pos x="19" y="32"/>
                  </a:cxn>
                </a:cxnLst>
                <a:rect l="0" t="0" r="r" b="b"/>
                <a:pathLst>
                  <a:path w="39" h="52">
                    <a:moveTo>
                      <a:pt x="19" y="32"/>
                    </a:moveTo>
                    <a:cubicBezTo>
                      <a:pt x="13" y="14"/>
                      <a:pt x="0" y="13"/>
                      <a:pt x="19" y="0"/>
                    </a:cubicBezTo>
                    <a:cubicBezTo>
                      <a:pt x="23" y="5"/>
                      <a:pt x="39" y="52"/>
                      <a:pt x="19" y="32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67" name="Freeform 38"/>
              <p:cNvSpPr>
                <a:spLocks/>
              </p:cNvSpPr>
              <p:nvPr userDrawn="1"/>
            </p:nvSpPr>
            <p:spPr bwMode="ltGray">
              <a:xfrm>
                <a:off x="5054" y="507"/>
                <a:ext cx="45" cy="66"/>
              </a:xfrm>
              <a:custGeom>
                <a:avLst/>
                <a:gdLst/>
                <a:ahLst/>
                <a:cxnLst>
                  <a:cxn ang="0">
                    <a:pos x="4" y="9"/>
                  </a:cxn>
                  <a:cxn ang="0">
                    <a:pos x="20" y="33"/>
                  </a:cxn>
                  <a:cxn ang="0">
                    <a:pos x="24" y="49"/>
                  </a:cxn>
                  <a:cxn ang="0">
                    <a:pos x="36" y="53"/>
                  </a:cxn>
                  <a:cxn ang="0">
                    <a:pos x="24" y="73"/>
                  </a:cxn>
                  <a:cxn ang="0">
                    <a:pos x="0" y="21"/>
                  </a:cxn>
                  <a:cxn ang="0">
                    <a:pos x="4" y="9"/>
                  </a:cxn>
                </a:cxnLst>
                <a:rect l="0" t="0" r="r" b="b"/>
                <a:pathLst>
                  <a:path w="44" h="80">
                    <a:moveTo>
                      <a:pt x="4" y="9"/>
                    </a:moveTo>
                    <a:cubicBezTo>
                      <a:pt x="9" y="17"/>
                      <a:pt x="18" y="24"/>
                      <a:pt x="20" y="33"/>
                    </a:cubicBezTo>
                    <a:cubicBezTo>
                      <a:pt x="21" y="38"/>
                      <a:pt x="21" y="45"/>
                      <a:pt x="24" y="49"/>
                    </a:cubicBezTo>
                    <a:cubicBezTo>
                      <a:pt x="27" y="52"/>
                      <a:pt x="32" y="52"/>
                      <a:pt x="36" y="53"/>
                    </a:cubicBezTo>
                    <a:cubicBezTo>
                      <a:pt x="41" y="68"/>
                      <a:pt x="44" y="80"/>
                      <a:pt x="24" y="73"/>
                    </a:cubicBezTo>
                    <a:cubicBezTo>
                      <a:pt x="19" y="55"/>
                      <a:pt x="11" y="37"/>
                      <a:pt x="0" y="21"/>
                    </a:cubicBezTo>
                    <a:cubicBezTo>
                      <a:pt x="4" y="4"/>
                      <a:pt x="4" y="0"/>
                      <a:pt x="4" y="9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68" name="Freeform 39"/>
              <p:cNvSpPr>
                <a:spLocks/>
              </p:cNvSpPr>
              <p:nvPr userDrawn="1"/>
            </p:nvSpPr>
            <p:spPr bwMode="ltGray">
              <a:xfrm>
                <a:off x="4260" y="6"/>
                <a:ext cx="480" cy="100"/>
              </a:xfrm>
              <a:custGeom>
                <a:avLst/>
                <a:gdLst/>
                <a:ahLst/>
                <a:cxnLst>
                  <a:cxn ang="0">
                    <a:pos x="220" y="1"/>
                  </a:cxn>
                  <a:cxn ang="0">
                    <a:pos x="231" y="8"/>
                  </a:cxn>
                  <a:cxn ang="0">
                    <a:pos x="235" y="0"/>
                  </a:cxn>
                  <a:cxn ang="0">
                    <a:pos x="265" y="0"/>
                  </a:cxn>
                  <a:cxn ang="0">
                    <a:pos x="287" y="17"/>
                  </a:cxn>
                  <a:cxn ang="0">
                    <a:pos x="319" y="10"/>
                  </a:cxn>
                  <a:cxn ang="0">
                    <a:pos x="314" y="29"/>
                  </a:cxn>
                  <a:cxn ang="0">
                    <a:pos x="298" y="46"/>
                  </a:cxn>
                  <a:cxn ang="0">
                    <a:pos x="295" y="29"/>
                  </a:cxn>
                  <a:cxn ang="0">
                    <a:pos x="287" y="31"/>
                  </a:cxn>
                  <a:cxn ang="0">
                    <a:pos x="279" y="29"/>
                  </a:cxn>
                  <a:cxn ang="0">
                    <a:pos x="263" y="21"/>
                  </a:cxn>
                  <a:cxn ang="0">
                    <a:pos x="228" y="38"/>
                  </a:cxn>
                  <a:cxn ang="0">
                    <a:pos x="201" y="44"/>
                  </a:cxn>
                  <a:cxn ang="0">
                    <a:pos x="212" y="57"/>
                  </a:cxn>
                  <a:cxn ang="0">
                    <a:pos x="188" y="63"/>
                  </a:cxn>
                  <a:cxn ang="0">
                    <a:pos x="169" y="61"/>
                  </a:cxn>
                  <a:cxn ang="0">
                    <a:pos x="177" y="57"/>
                  </a:cxn>
                  <a:cxn ang="0">
                    <a:pos x="171" y="40"/>
                  </a:cxn>
                  <a:cxn ang="0">
                    <a:pos x="169" y="31"/>
                  </a:cxn>
                  <a:cxn ang="0">
                    <a:pos x="158" y="23"/>
                  </a:cxn>
                  <a:cxn ang="0">
                    <a:pos x="142" y="27"/>
                  </a:cxn>
                  <a:cxn ang="0">
                    <a:pos x="134" y="27"/>
                  </a:cxn>
                  <a:cxn ang="0">
                    <a:pos x="123" y="25"/>
                  </a:cxn>
                  <a:cxn ang="0">
                    <a:pos x="83" y="2"/>
                  </a:cxn>
                  <a:cxn ang="0">
                    <a:pos x="59" y="14"/>
                  </a:cxn>
                  <a:cxn ang="0">
                    <a:pos x="1" y="0"/>
                  </a:cxn>
                  <a:cxn ang="0">
                    <a:pos x="220" y="1"/>
                  </a:cxn>
                </a:cxnLst>
                <a:rect l="0" t="0" r="r" b="b"/>
                <a:pathLst>
                  <a:path w="323" h="64">
                    <a:moveTo>
                      <a:pt x="220" y="1"/>
                    </a:moveTo>
                    <a:cubicBezTo>
                      <a:pt x="215" y="12"/>
                      <a:pt x="225" y="17"/>
                      <a:pt x="231" y="8"/>
                    </a:cubicBezTo>
                    <a:cubicBezTo>
                      <a:pt x="235" y="0"/>
                      <a:pt x="229" y="7"/>
                      <a:pt x="235" y="0"/>
                    </a:cubicBezTo>
                    <a:lnTo>
                      <a:pt x="265" y="0"/>
                    </a:lnTo>
                    <a:cubicBezTo>
                      <a:pt x="277" y="6"/>
                      <a:pt x="276" y="11"/>
                      <a:pt x="287" y="17"/>
                    </a:cubicBezTo>
                    <a:cubicBezTo>
                      <a:pt x="308" y="11"/>
                      <a:pt x="293" y="7"/>
                      <a:pt x="319" y="10"/>
                    </a:cubicBezTo>
                    <a:cubicBezTo>
                      <a:pt x="323" y="19"/>
                      <a:pt x="321" y="22"/>
                      <a:pt x="314" y="29"/>
                    </a:cubicBezTo>
                    <a:cubicBezTo>
                      <a:pt x="312" y="39"/>
                      <a:pt x="313" y="50"/>
                      <a:pt x="298" y="46"/>
                    </a:cubicBezTo>
                    <a:cubicBezTo>
                      <a:pt x="297" y="40"/>
                      <a:pt x="298" y="34"/>
                      <a:pt x="295" y="29"/>
                    </a:cubicBezTo>
                    <a:cubicBezTo>
                      <a:pt x="294" y="27"/>
                      <a:pt x="290" y="31"/>
                      <a:pt x="287" y="31"/>
                    </a:cubicBezTo>
                    <a:cubicBezTo>
                      <a:pt x="284" y="31"/>
                      <a:pt x="282" y="30"/>
                      <a:pt x="279" y="29"/>
                    </a:cubicBezTo>
                    <a:cubicBezTo>
                      <a:pt x="274" y="27"/>
                      <a:pt x="263" y="21"/>
                      <a:pt x="263" y="21"/>
                    </a:cubicBezTo>
                    <a:cubicBezTo>
                      <a:pt x="249" y="23"/>
                      <a:pt x="241" y="31"/>
                      <a:pt x="228" y="38"/>
                    </a:cubicBezTo>
                    <a:cubicBezTo>
                      <a:pt x="220" y="41"/>
                      <a:pt x="209" y="42"/>
                      <a:pt x="201" y="44"/>
                    </a:cubicBezTo>
                    <a:cubicBezTo>
                      <a:pt x="193" y="54"/>
                      <a:pt x="200" y="53"/>
                      <a:pt x="212" y="57"/>
                    </a:cubicBezTo>
                    <a:cubicBezTo>
                      <a:pt x="200" y="62"/>
                      <a:pt x="199" y="57"/>
                      <a:pt x="188" y="63"/>
                    </a:cubicBezTo>
                    <a:cubicBezTo>
                      <a:pt x="181" y="62"/>
                      <a:pt x="174" y="64"/>
                      <a:pt x="169" y="61"/>
                    </a:cubicBezTo>
                    <a:cubicBezTo>
                      <a:pt x="166" y="59"/>
                      <a:pt x="175" y="59"/>
                      <a:pt x="177" y="57"/>
                    </a:cubicBezTo>
                    <a:cubicBezTo>
                      <a:pt x="181" y="48"/>
                      <a:pt x="149" y="28"/>
                      <a:pt x="171" y="40"/>
                    </a:cubicBezTo>
                    <a:cubicBezTo>
                      <a:pt x="184" y="55"/>
                      <a:pt x="184" y="36"/>
                      <a:pt x="169" y="31"/>
                    </a:cubicBezTo>
                    <a:cubicBezTo>
                      <a:pt x="167" y="27"/>
                      <a:pt x="167" y="22"/>
                      <a:pt x="158" y="23"/>
                    </a:cubicBezTo>
                    <a:cubicBezTo>
                      <a:pt x="153" y="23"/>
                      <a:pt x="142" y="27"/>
                      <a:pt x="142" y="27"/>
                    </a:cubicBezTo>
                    <a:cubicBezTo>
                      <a:pt x="136" y="39"/>
                      <a:pt x="143" y="31"/>
                      <a:pt x="134" y="27"/>
                    </a:cubicBezTo>
                    <a:cubicBezTo>
                      <a:pt x="130" y="25"/>
                      <a:pt x="126" y="25"/>
                      <a:pt x="123" y="25"/>
                    </a:cubicBezTo>
                    <a:cubicBezTo>
                      <a:pt x="117" y="11"/>
                      <a:pt x="100" y="6"/>
                      <a:pt x="83" y="2"/>
                    </a:cubicBezTo>
                    <a:cubicBezTo>
                      <a:pt x="70" y="4"/>
                      <a:pt x="69" y="9"/>
                      <a:pt x="59" y="14"/>
                    </a:cubicBezTo>
                    <a:cubicBezTo>
                      <a:pt x="45" y="14"/>
                      <a:pt x="0" y="12"/>
                      <a:pt x="1" y="0"/>
                    </a:cubicBezTo>
                    <a:lnTo>
                      <a:pt x="220" y="1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69" name="Freeform 40"/>
              <p:cNvSpPr>
                <a:spLocks/>
              </p:cNvSpPr>
              <p:nvPr userDrawn="1"/>
            </p:nvSpPr>
            <p:spPr bwMode="ltGray">
              <a:xfrm>
                <a:off x="3835" y="3"/>
                <a:ext cx="446" cy="49"/>
              </a:xfrm>
              <a:custGeom>
                <a:avLst/>
                <a:gdLst/>
                <a:ahLst/>
                <a:cxnLst>
                  <a:cxn ang="0">
                    <a:pos x="105" y="31"/>
                  </a:cxn>
                  <a:cxn ang="0">
                    <a:pos x="30" y="1"/>
                  </a:cxn>
                  <a:cxn ang="0">
                    <a:pos x="285" y="0"/>
                  </a:cxn>
                  <a:cxn ang="0">
                    <a:pos x="296" y="14"/>
                  </a:cxn>
                  <a:cxn ang="0">
                    <a:pos x="264" y="16"/>
                  </a:cxn>
                  <a:cxn ang="0">
                    <a:pos x="105" y="31"/>
                  </a:cxn>
                </a:cxnLst>
                <a:rect l="0" t="0" r="r" b="b"/>
                <a:pathLst>
                  <a:path w="300" h="31">
                    <a:moveTo>
                      <a:pt x="105" y="31"/>
                    </a:moveTo>
                    <a:cubicBezTo>
                      <a:pt x="83" y="19"/>
                      <a:pt x="0" y="6"/>
                      <a:pt x="30" y="1"/>
                    </a:cubicBezTo>
                    <a:lnTo>
                      <a:pt x="285" y="0"/>
                    </a:lnTo>
                    <a:cubicBezTo>
                      <a:pt x="296" y="4"/>
                      <a:pt x="300" y="5"/>
                      <a:pt x="296" y="14"/>
                    </a:cubicBezTo>
                    <a:cubicBezTo>
                      <a:pt x="285" y="11"/>
                      <a:pt x="276" y="16"/>
                      <a:pt x="264" y="16"/>
                    </a:cubicBezTo>
                    <a:lnTo>
                      <a:pt x="105" y="31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0" name="Freeform 41"/>
              <p:cNvSpPr>
                <a:spLocks/>
              </p:cNvSpPr>
              <p:nvPr userDrawn="1"/>
            </p:nvSpPr>
            <p:spPr bwMode="ltGray">
              <a:xfrm>
                <a:off x="2853" y="74"/>
                <a:ext cx="42" cy="25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12" y="29"/>
                  </a:cxn>
                  <a:cxn ang="0">
                    <a:pos x="0" y="25"/>
                  </a:cxn>
                </a:cxnLst>
                <a:rect l="0" t="0" r="r" b="b"/>
                <a:pathLst>
                  <a:path w="41" h="29">
                    <a:moveTo>
                      <a:pt x="0" y="25"/>
                    </a:moveTo>
                    <a:cubicBezTo>
                      <a:pt x="10" y="11"/>
                      <a:pt x="41" y="0"/>
                      <a:pt x="12" y="29"/>
                    </a:cubicBezTo>
                    <a:cubicBezTo>
                      <a:pt x="8" y="28"/>
                      <a:pt x="0" y="25"/>
                      <a:pt x="0" y="25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1" name="Freeform 42"/>
              <p:cNvSpPr>
                <a:spLocks/>
              </p:cNvSpPr>
              <p:nvPr userDrawn="1"/>
            </p:nvSpPr>
            <p:spPr bwMode="ltGray">
              <a:xfrm>
                <a:off x="1704" y="3"/>
                <a:ext cx="1022" cy="372"/>
              </a:xfrm>
              <a:custGeom>
                <a:avLst/>
                <a:gdLst/>
                <a:ahLst/>
                <a:cxnLst>
                  <a:cxn ang="0">
                    <a:pos x="73" y="1"/>
                  </a:cxn>
                  <a:cxn ang="0">
                    <a:pos x="436" y="0"/>
                  </a:cxn>
                  <a:cxn ang="0">
                    <a:pos x="416" y="54"/>
                  </a:cxn>
                  <a:cxn ang="0">
                    <a:pos x="397" y="68"/>
                  </a:cxn>
                  <a:cxn ang="0">
                    <a:pos x="392" y="70"/>
                  </a:cxn>
                  <a:cxn ang="0">
                    <a:pos x="375" y="73"/>
                  </a:cxn>
                  <a:cxn ang="0">
                    <a:pos x="361" y="88"/>
                  </a:cxn>
                  <a:cxn ang="0">
                    <a:pos x="362" y="99"/>
                  </a:cxn>
                  <a:cxn ang="0">
                    <a:pos x="364" y="107"/>
                  </a:cxn>
                  <a:cxn ang="0">
                    <a:pos x="366" y="113"/>
                  </a:cxn>
                  <a:cxn ang="0">
                    <a:pos x="362" y="122"/>
                  </a:cxn>
                  <a:cxn ang="0">
                    <a:pos x="351" y="120"/>
                  </a:cxn>
                  <a:cxn ang="0">
                    <a:pos x="342" y="129"/>
                  </a:cxn>
                  <a:cxn ang="0">
                    <a:pos x="347" y="105"/>
                  </a:cxn>
                  <a:cxn ang="0">
                    <a:pos x="338" y="100"/>
                  </a:cxn>
                  <a:cxn ang="0">
                    <a:pos x="344" y="93"/>
                  </a:cxn>
                  <a:cxn ang="0">
                    <a:pos x="342" y="89"/>
                  </a:cxn>
                  <a:cxn ang="0">
                    <a:pos x="320" y="94"/>
                  </a:cxn>
                  <a:cxn ang="0">
                    <a:pos x="317" y="85"/>
                  </a:cxn>
                  <a:cxn ang="0">
                    <a:pos x="297" y="94"/>
                  </a:cxn>
                  <a:cxn ang="0">
                    <a:pos x="320" y="103"/>
                  </a:cxn>
                  <a:cxn ang="0">
                    <a:pos x="305" y="117"/>
                  </a:cxn>
                  <a:cxn ang="0">
                    <a:pos x="311" y="126"/>
                  </a:cxn>
                  <a:cxn ang="0">
                    <a:pos x="315" y="138"/>
                  </a:cxn>
                  <a:cxn ang="0">
                    <a:pos x="309" y="139"/>
                  </a:cxn>
                  <a:cxn ang="0">
                    <a:pos x="314" y="144"/>
                  </a:cxn>
                  <a:cxn ang="0">
                    <a:pos x="307" y="152"/>
                  </a:cxn>
                  <a:cxn ang="0">
                    <a:pos x="0" y="149"/>
                  </a:cxn>
                  <a:cxn ang="0">
                    <a:pos x="73" y="1"/>
                  </a:cxn>
                </a:cxnLst>
                <a:rect l="0" t="0" r="r" b="b"/>
                <a:pathLst>
                  <a:path w="436" h="152">
                    <a:moveTo>
                      <a:pt x="73" y="1"/>
                    </a:moveTo>
                    <a:lnTo>
                      <a:pt x="436" y="0"/>
                    </a:lnTo>
                    <a:cubicBezTo>
                      <a:pt x="430" y="15"/>
                      <a:pt x="429" y="42"/>
                      <a:pt x="416" y="54"/>
                    </a:cubicBezTo>
                    <a:cubicBezTo>
                      <a:pt x="410" y="60"/>
                      <a:pt x="405" y="63"/>
                      <a:pt x="397" y="68"/>
                    </a:cubicBezTo>
                    <a:cubicBezTo>
                      <a:pt x="396" y="69"/>
                      <a:pt x="392" y="70"/>
                      <a:pt x="392" y="70"/>
                    </a:cubicBezTo>
                    <a:cubicBezTo>
                      <a:pt x="377" y="63"/>
                      <a:pt x="385" y="68"/>
                      <a:pt x="375" y="73"/>
                    </a:cubicBezTo>
                    <a:cubicBezTo>
                      <a:pt x="371" y="82"/>
                      <a:pt x="371" y="83"/>
                      <a:pt x="361" y="88"/>
                    </a:cubicBezTo>
                    <a:cubicBezTo>
                      <a:pt x="359" y="92"/>
                      <a:pt x="364" y="93"/>
                      <a:pt x="362" y="99"/>
                    </a:cubicBezTo>
                    <a:cubicBezTo>
                      <a:pt x="363" y="102"/>
                      <a:pt x="364" y="105"/>
                      <a:pt x="364" y="107"/>
                    </a:cubicBezTo>
                    <a:cubicBezTo>
                      <a:pt x="365" y="109"/>
                      <a:pt x="366" y="111"/>
                      <a:pt x="366" y="113"/>
                    </a:cubicBezTo>
                    <a:cubicBezTo>
                      <a:pt x="365" y="115"/>
                      <a:pt x="364" y="120"/>
                      <a:pt x="362" y="122"/>
                    </a:cubicBezTo>
                    <a:cubicBezTo>
                      <a:pt x="359" y="123"/>
                      <a:pt x="354" y="119"/>
                      <a:pt x="351" y="120"/>
                    </a:cubicBezTo>
                    <a:cubicBezTo>
                      <a:pt x="347" y="129"/>
                      <a:pt x="352" y="127"/>
                      <a:pt x="342" y="129"/>
                    </a:cubicBezTo>
                    <a:cubicBezTo>
                      <a:pt x="340" y="123"/>
                      <a:pt x="345" y="111"/>
                      <a:pt x="347" y="105"/>
                    </a:cubicBezTo>
                    <a:cubicBezTo>
                      <a:pt x="347" y="100"/>
                      <a:pt x="338" y="102"/>
                      <a:pt x="338" y="100"/>
                    </a:cubicBezTo>
                    <a:cubicBezTo>
                      <a:pt x="338" y="98"/>
                      <a:pt x="344" y="95"/>
                      <a:pt x="344" y="93"/>
                    </a:cubicBezTo>
                    <a:cubicBezTo>
                      <a:pt x="344" y="92"/>
                      <a:pt x="344" y="89"/>
                      <a:pt x="342" y="89"/>
                    </a:cubicBezTo>
                    <a:cubicBezTo>
                      <a:pt x="339" y="89"/>
                      <a:pt x="324" y="94"/>
                      <a:pt x="320" y="94"/>
                    </a:cubicBezTo>
                    <a:cubicBezTo>
                      <a:pt x="317" y="86"/>
                      <a:pt x="328" y="88"/>
                      <a:pt x="317" y="85"/>
                    </a:cubicBezTo>
                    <a:cubicBezTo>
                      <a:pt x="311" y="91"/>
                      <a:pt x="306" y="93"/>
                      <a:pt x="297" y="94"/>
                    </a:cubicBezTo>
                    <a:cubicBezTo>
                      <a:pt x="300" y="104"/>
                      <a:pt x="307" y="101"/>
                      <a:pt x="320" y="103"/>
                    </a:cubicBezTo>
                    <a:cubicBezTo>
                      <a:pt x="318" y="109"/>
                      <a:pt x="311" y="111"/>
                      <a:pt x="305" y="117"/>
                    </a:cubicBezTo>
                    <a:lnTo>
                      <a:pt x="311" y="126"/>
                    </a:lnTo>
                    <a:lnTo>
                      <a:pt x="315" y="138"/>
                    </a:lnTo>
                    <a:lnTo>
                      <a:pt x="309" y="139"/>
                    </a:lnTo>
                    <a:lnTo>
                      <a:pt x="314" y="144"/>
                    </a:lnTo>
                    <a:lnTo>
                      <a:pt x="307" y="152"/>
                    </a:lnTo>
                    <a:lnTo>
                      <a:pt x="0" y="149"/>
                    </a:lnTo>
                    <a:lnTo>
                      <a:pt x="73" y="1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2" name="Freeform 43"/>
              <p:cNvSpPr>
                <a:spLocks/>
              </p:cNvSpPr>
              <p:nvPr userDrawn="1"/>
            </p:nvSpPr>
            <p:spPr bwMode="ltGray">
              <a:xfrm>
                <a:off x="2729" y="-9"/>
                <a:ext cx="47" cy="134"/>
              </a:xfrm>
              <a:custGeom>
                <a:avLst/>
                <a:gdLst/>
                <a:ahLst/>
                <a:cxnLst>
                  <a:cxn ang="0">
                    <a:pos x="5" y="156"/>
                  </a:cxn>
                  <a:cxn ang="0">
                    <a:pos x="15" y="108"/>
                  </a:cxn>
                  <a:cxn ang="0">
                    <a:pos x="17" y="68"/>
                  </a:cxn>
                  <a:cxn ang="0">
                    <a:pos x="11" y="40"/>
                  </a:cxn>
                  <a:cxn ang="0">
                    <a:pos x="17" y="12"/>
                  </a:cxn>
                  <a:cxn ang="0">
                    <a:pos x="21" y="0"/>
                  </a:cxn>
                  <a:cxn ang="0">
                    <a:pos x="31" y="30"/>
                  </a:cxn>
                  <a:cxn ang="0">
                    <a:pos x="47" y="98"/>
                  </a:cxn>
                  <a:cxn ang="0">
                    <a:pos x="31" y="108"/>
                  </a:cxn>
                  <a:cxn ang="0">
                    <a:pos x="23" y="126"/>
                  </a:cxn>
                  <a:cxn ang="0">
                    <a:pos x="21" y="132"/>
                  </a:cxn>
                  <a:cxn ang="0">
                    <a:pos x="27" y="134"/>
                  </a:cxn>
                  <a:cxn ang="0">
                    <a:pos x="31" y="146"/>
                  </a:cxn>
                  <a:cxn ang="0">
                    <a:pos x="13" y="148"/>
                  </a:cxn>
                  <a:cxn ang="0">
                    <a:pos x="7" y="160"/>
                  </a:cxn>
                  <a:cxn ang="0">
                    <a:pos x="3" y="154"/>
                  </a:cxn>
                  <a:cxn ang="0">
                    <a:pos x="5" y="156"/>
                  </a:cxn>
                </a:cxnLst>
                <a:rect l="0" t="0" r="r" b="b"/>
                <a:pathLst>
                  <a:path w="47" h="165">
                    <a:moveTo>
                      <a:pt x="5" y="156"/>
                    </a:moveTo>
                    <a:cubicBezTo>
                      <a:pt x="0" y="141"/>
                      <a:pt x="1" y="118"/>
                      <a:pt x="15" y="108"/>
                    </a:cubicBezTo>
                    <a:cubicBezTo>
                      <a:pt x="16" y="95"/>
                      <a:pt x="17" y="81"/>
                      <a:pt x="17" y="68"/>
                    </a:cubicBezTo>
                    <a:cubicBezTo>
                      <a:pt x="17" y="58"/>
                      <a:pt x="11" y="40"/>
                      <a:pt x="11" y="40"/>
                    </a:cubicBezTo>
                    <a:cubicBezTo>
                      <a:pt x="14" y="20"/>
                      <a:pt x="11" y="29"/>
                      <a:pt x="17" y="12"/>
                    </a:cubicBezTo>
                    <a:cubicBezTo>
                      <a:pt x="18" y="8"/>
                      <a:pt x="21" y="0"/>
                      <a:pt x="21" y="0"/>
                    </a:cubicBezTo>
                    <a:cubicBezTo>
                      <a:pt x="38" y="6"/>
                      <a:pt x="33" y="7"/>
                      <a:pt x="31" y="30"/>
                    </a:cubicBezTo>
                    <a:cubicBezTo>
                      <a:pt x="38" y="52"/>
                      <a:pt x="40" y="76"/>
                      <a:pt x="47" y="98"/>
                    </a:cubicBezTo>
                    <a:cubicBezTo>
                      <a:pt x="44" y="116"/>
                      <a:pt x="45" y="113"/>
                      <a:pt x="31" y="108"/>
                    </a:cubicBezTo>
                    <a:cubicBezTo>
                      <a:pt x="25" y="118"/>
                      <a:pt x="28" y="112"/>
                      <a:pt x="23" y="126"/>
                    </a:cubicBezTo>
                    <a:cubicBezTo>
                      <a:pt x="22" y="128"/>
                      <a:pt x="21" y="132"/>
                      <a:pt x="21" y="132"/>
                    </a:cubicBezTo>
                    <a:cubicBezTo>
                      <a:pt x="23" y="133"/>
                      <a:pt x="26" y="132"/>
                      <a:pt x="27" y="134"/>
                    </a:cubicBezTo>
                    <a:cubicBezTo>
                      <a:pt x="29" y="137"/>
                      <a:pt x="31" y="146"/>
                      <a:pt x="31" y="146"/>
                    </a:cubicBezTo>
                    <a:cubicBezTo>
                      <a:pt x="27" y="165"/>
                      <a:pt x="23" y="155"/>
                      <a:pt x="13" y="148"/>
                    </a:cubicBezTo>
                    <a:cubicBezTo>
                      <a:pt x="11" y="152"/>
                      <a:pt x="11" y="160"/>
                      <a:pt x="7" y="160"/>
                    </a:cubicBezTo>
                    <a:cubicBezTo>
                      <a:pt x="5" y="160"/>
                      <a:pt x="4" y="156"/>
                      <a:pt x="3" y="154"/>
                    </a:cubicBezTo>
                    <a:cubicBezTo>
                      <a:pt x="3" y="153"/>
                      <a:pt x="4" y="155"/>
                      <a:pt x="5" y="156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3" name="Freeform 44"/>
              <p:cNvSpPr>
                <a:spLocks/>
              </p:cNvSpPr>
              <p:nvPr userDrawn="1"/>
            </p:nvSpPr>
            <p:spPr bwMode="ltGray">
              <a:xfrm>
                <a:off x="2701" y="103"/>
                <a:ext cx="138" cy="84"/>
              </a:xfrm>
              <a:custGeom>
                <a:avLst/>
                <a:gdLst/>
                <a:ahLst/>
                <a:cxnLst>
                  <a:cxn ang="0">
                    <a:pos x="26" y="61"/>
                  </a:cxn>
                  <a:cxn ang="0">
                    <a:pos x="30" y="43"/>
                  </a:cxn>
                  <a:cxn ang="0">
                    <a:pos x="50" y="33"/>
                  </a:cxn>
                  <a:cxn ang="0">
                    <a:pos x="54" y="45"/>
                  </a:cxn>
                  <a:cxn ang="0">
                    <a:pos x="66" y="49"/>
                  </a:cxn>
                  <a:cxn ang="0">
                    <a:pos x="80" y="55"/>
                  </a:cxn>
                  <a:cxn ang="0">
                    <a:pos x="116" y="33"/>
                  </a:cxn>
                  <a:cxn ang="0">
                    <a:pos x="130" y="17"/>
                  </a:cxn>
                  <a:cxn ang="0">
                    <a:pos x="138" y="11"/>
                  </a:cxn>
                  <a:cxn ang="0">
                    <a:pos x="106" y="49"/>
                  </a:cxn>
                  <a:cxn ang="0">
                    <a:pos x="84" y="67"/>
                  </a:cxn>
                  <a:cxn ang="0">
                    <a:pos x="66" y="81"/>
                  </a:cxn>
                  <a:cxn ang="0">
                    <a:pos x="48" y="103"/>
                  </a:cxn>
                  <a:cxn ang="0">
                    <a:pos x="26" y="89"/>
                  </a:cxn>
                  <a:cxn ang="0">
                    <a:pos x="20" y="87"/>
                  </a:cxn>
                  <a:cxn ang="0">
                    <a:pos x="22" y="97"/>
                  </a:cxn>
                  <a:cxn ang="0">
                    <a:pos x="0" y="97"/>
                  </a:cxn>
                  <a:cxn ang="0">
                    <a:pos x="10" y="79"/>
                  </a:cxn>
                  <a:cxn ang="0">
                    <a:pos x="26" y="61"/>
                  </a:cxn>
                </a:cxnLst>
                <a:rect l="0" t="0" r="r" b="b"/>
                <a:pathLst>
                  <a:path w="138" h="103">
                    <a:moveTo>
                      <a:pt x="26" y="61"/>
                    </a:moveTo>
                    <a:cubicBezTo>
                      <a:pt x="29" y="53"/>
                      <a:pt x="33" y="51"/>
                      <a:pt x="30" y="43"/>
                    </a:cubicBezTo>
                    <a:cubicBezTo>
                      <a:pt x="33" y="27"/>
                      <a:pt x="37" y="24"/>
                      <a:pt x="50" y="33"/>
                    </a:cubicBezTo>
                    <a:cubicBezTo>
                      <a:pt x="51" y="37"/>
                      <a:pt x="53" y="41"/>
                      <a:pt x="54" y="45"/>
                    </a:cubicBezTo>
                    <a:cubicBezTo>
                      <a:pt x="55" y="49"/>
                      <a:pt x="66" y="49"/>
                      <a:pt x="66" y="49"/>
                    </a:cubicBezTo>
                    <a:cubicBezTo>
                      <a:pt x="75" y="43"/>
                      <a:pt x="77" y="45"/>
                      <a:pt x="80" y="55"/>
                    </a:cubicBezTo>
                    <a:cubicBezTo>
                      <a:pt x="92" y="47"/>
                      <a:pt x="101" y="37"/>
                      <a:pt x="116" y="33"/>
                    </a:cubicBezTo>
                    <a:cubicBezTo>
                      <a:pt x="125" y="19"/>
                      <a:pt x="120" y="24"/>
                      <a:pt x="130" y="17"/>
                    </a:cubicBezTo>
                    <a:cubicBezTo>
                      <a:pt x="134" y="11"/>
                      <a:pt x="134" y="0"/>
                      <a:pt x="138" y="11"/>
                    </a:cubicBezTo>
                    <a:cubicBezTo>
                      <a:pt x="135" y="31"/>
                      <a:pt x="126" y="45"/>
                      <a:pt x="106" y="49"/>
                    </a:cubicBezTo>
                    <a:cubicBezTo>
                      <a:pt x="97" y="55"/>
                      <a:pt x="93" y="61"/>
                      <a:pt x="84" y="67"/>
                    </a:cubicBezTo>
                    <a:cubicBezTo>
                      <a:pt x="80" y="79"/>
                      <a:pt x="79" y="79"/>
                      <a:pt x="66" y="81"/>
                    </a:cubicBezTo>
                    <a:cubicBezTo>
                      <a:pt x="60" y="90"/>
                      <a:pt x="57" y="97"/>
                      <a:pt x="48" y="103"/>
                    </a:cubicBezTo>
                    <a:cubicBezTo>
                      <a:pt x="42" y="94"/>
                      <a:pt x="37" y="93"/>
                      <a:pt x="26" y="89"/>
                    </a:cubicBezTo>
                    <a:cubicBezTo>
                      <a:pt x="24" y="88"/>
                      <a:pt x="20" y="87"/>
                      <a:pt x="20" y="87"/>
                    </a:cubicBezTo>
                    <a:cubicBezTo>
                      <a:pt x="10" y="90"/>
                      <a:pt x="14" y="94"/>
                      <a:pt x="22" y="97"/>
                    </a:cubicBezTo>
                    <a:cubicBezTo>
                      <a:pt x="14" y="103"/>
                      <a:pt x="9" y="100"/>
                      <a:pt x="0" y="97"/>
                    </a:cubicBezTo>
                    <a:cubicBezTo>
                      <a:pt x="2" y="87"/>
                      <a:pt x="1" y="82"/>
                      <a:pt x="10" y="79"/>
                    </a:cubicBezTo>
                    <a:cubicBezTo>
                      <a:pt x="15" y="63"/>
                      <a:pt x="14" y="69"/>
                      <a:pt x="26" y="61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4" name="Freeform 45"/>
              <p:cNvSpPr>
                <a:spLocks/>
              </p:cNvSpPr>
              <p:nvPr userDrawn="1"/>
            </p:nvSpPr>
            <p:spPr bwMode="ltGray">
              <a:xfrm>
                <a:off x="2553" y="182"/>
                <a:ext cx="187" cy="176"/>
              </a:xfrm>
              <a:custGeom>
                <a:avLst/>
                <a:gdLst/>
                <a:ahLst/>
                <a:cxnLst>
                  <a:cxn ang="0">
                    <a:pos x="158" y="24"/>
                  </a:cxn>
                  <a:cxn ang="0">
                    <a:pos x="160" y="6"/>
                  </a:cxn>
                  <a:cxn ang="0">
                    <a:pos x="170" y="0"/>
                  </a:cxn>
                  <a:cxn ang="0">
                    <a:pos x="182" y="24"/>
                  </a:cxn>
                  <a:cxn ang="0">
                    <a:pos x="188" y="42"/>
                  </a:cxn>
                  <a:cxn ang="0">
                    <a:pos x="178" y="58"/>
                  </a:cxn>
                  <a:cxn ang="0">
                    <a:pos x="170" y="76"/>
                  </a:cxn>
                  <a:cxn ang="0">
                    <a:pos x="162" y="126"/>
                  </a:cxn>
                  <a:cxn ang="0">
                    <a:pos x="144" y="136"/>
                  </a:cxn>
                  <a:cxn ang="0">
                    <a:pos x="120" y="138"/>
                  </a:cxn>
                  <a:cxn ang="0">
                    <a:pos x="112" y="124"/>
                  </a:cxn>
                  <a:cxn ang="0">
                    <a:pos x="102" y="146"/>
                  </a:cxn>
                  <a:cxn ang="0">
                    <a:pos x="90" y="150"/>
                  </a:cxn>
                  <a:cxn ang="0">
                    <a:pos x="80" y="132"/>
                  </a:cxn>
                  <a:cxn ang="0">
                    <a:pos x="58" y="144"/>
                  </a:cxn>
                  <a:cxn ang="0">
                    <a:pos x="76" y="142"/>
                  </a:cxn>
                  <a:cxn ang="0">
                    <a:pos x="78" y="160"/>
                  </a:cxn>
                  <a:cxn ang="0">
                    <a:pos x="58" y="166"/>
                  </a:cxn>
                  <a:cxn ang="0">
                    <a:pos x="34" y="166"/>
                  </a:cxn>
                  <a:cxn ang="0">
                    <a:pos x="36" y="154"/>
                  </a:cxn>
                  <a:cxn ang="0">
                    <a:pos x="46" y="144"/>
                  </a:cxn>
                  <a:cxn ang="0">
                    <a:pos x="34" y="148"/>
                  </a:cxn>
                  <a:cxn ang="0">
                    <a:pos x="26" y="166"/>
                  </a:cxn>
                  <a:cxn ang="0">
                    <a:pos x="30" y="190"/>
                  </a:cxn>
                  <a:cxn ang="0">
                    <a:pos x="14" y="200"/>
                  </a:cxn>
                  <a:cxn ang="0">
                    <a:pos x="0" y="214"/>
                  </a:cxn>
                  <a:cxn ang="0">
                    <a:pos x="8" y="188"/>
                  </a:cxn>
                  <a:cxn ang="0">
                    <a:pos x="0" y="164"/>
                  </a:cxn>
                  <a:cxn ang="0">
                    <a:pos x="14" y="152"/>
                  </a:cxn>
                  <a:cxn ang="0">
                    <a:pos x="32" y="134"/>
                  </a:cxn>
                  <a:cxn ang="0">
                    <a:pos x="44" y="118"/>
                  </a:cxn>
                  <a:cxn ang="0">
                    <a:pos x="72" y="116"/>
                  </a:cxn>
                  <a:cxn ang="0">
                    <a:pos x="84" y="112"/>
                  </a:cxn>
                  <a:cxn ang="0">
                    <a:pos x="114" y="78"/>
                  </a:cxn>
                  <a:cxn ang="0">
                    <a:pos x="120" y="92"/>
                  </a:cxn>
                  <a:cxn ang="0">
                    <a:pos x="132" y="76"/>
                  </a:cxn>
                  <a:cxn ang="0">
                    <a:pos x="150" y="54"/>
                  </a:cxn>
                  <a:cxn ang="0">
                    <a:pos x="154" y="42"/>
                  </a:cxn>
                  <a:cxn ang="0">
                    <a:pos x="148" y="38"/>
                  </a:cxn>
                  <a:cxn ang="0">
                    <a:pos x="152" y="32"/>
                  </a:cxn>
                  <a:cxn ang="0">
                    <a:pos x="158" y="24"/>
                  </a:cxn>
                </a:cxnLst>
                <a:rect l="0" t="0" r="r" b="b"/>
                <a:pathLst>
                  <a:path w="188" h="214">
                    <a:moveTo>
                      <a:pt x="158" y="24"/>
                    </a:moveTo>
                    <a:cubicBezTo>
                      <a:pt x="156" y="18"/>
                      <a:pt x="160" y="6"/>
                      <a:pt x="160" y="6"/>
                    </a:cubicBezTo>
                    <a:cubicBezTo>
                      <a:pt x="167" y="16"/>
                      <a:pt x="167" y="8"/>
                      <a:pt x="170" y="0"/>
                    </a:cubicBezTo>
                    <a:cubicBezTo>
                      <a:pt x="181" y="4"/>
                      <a:pt x="179" y="14"/>
                      <a:pt x="182" y="24"/>
                    </a:cubicBezTo>
                    <a:cubicBezTo>
                      <a:pt x="184" y="30"/>
                      <a:pt x="188" y="42"/>
                      <a:pt x="188" y="42"/>
                    </a:cubicBezTo>
                    <a:cubicBezTo>
                      <a:pt x="183" y="56"/>
                      <a:pt x="188" y="52"/>
                      <a:pt x="178" y="58"/>
                    </a:cubicBezTo>
                    <a:cubicBezTo>
                      <a:pt x="174" y="63"/>
                      <a:pt x="170" y="76"/>
                      <a:pt x="170" y="76"/>
                    </a:cubicBezTo>
                    <a:cubicBezTo>
                      <a:pt x="169" y="100"/>
                      <a:pt x="173" y="110"/>
                      <a:pt x="162" y="126"/>
                    </a:cubicBezTo>
                    <a:cubicBezTo>
                      <a:pt x="150" y="118"/>
                      <a:pt x="155" y="132"/>
                      <a:pt x="144" y="136"/>
                    </a:cubicBezTo>
                    <a:cubicBezTo>
                      <a:pt x="135" y="134"/>
                      <a:pt x="129" y="135"/>
                      <a:pt x="120" y="138"/>
                    </a:cubicBezTo>
                    <a:cubicBezTo>
                      <a:pt x="114" y="129"/>
                      <a:pt x="122" y="127"/>
                      <a:pt x="112" y="124"/>
                    </a:cubicBezTo>
                    <a:cubicBezTo>
                      <a:pt x="108" y="130"/>
                      <a:pt x="108" y="142"/>
                      <a:pt x="102" y="146"/>
                    </a:cubicBezTo>
                    <a:cubicBezTo>
                      <a:pt x="98" y="148"/>
                      <a:pt x="90" y="150"/>
                      <a:pt x="90" y="150"/>
                    </a:cubicBezTo>
                    <a:cubicBezTo>
                      <a:pt x="87" y="141"/>
                      <a:pt x="89" y="135"/>
                      <a:pt x="80" y="132"/>
                    </a:cubicBezTo>
                    <a:cubicBezTo>
                      <a:pt x="68" y="134"/>
                      <a:pt x="65" y="134"/>
                      <a:pt x="58" y="144"/>
                    </a:cubicBezTo>
                    <a:cubicBezTo>
                      <a:pt x="66" y="150"/>
                      <a:pt x="68" y="147"/>
                      <a:pt x="76" y="142"/>
                    </a:cubicBezTo>
                    <a:cubicBezTo>
                      <a:pt x="81" y="146"/>
                      <a:pt x="85" y="155"/>
                      <a:pt x="78" y="160"/>
                    </a:cubicBezTo>
                    <a:cubicBezTo>
                      <a:pt x="75" y="162"/>
                      <a:pt x="62" y="165"/>
                      <a:pt x="58" y="166"/>
                    </a:cubicBezTo>
                    <a:cubicBezTo>
                      <a:pt x="48" y="173"/>
                      <a:pt x="44" y="173"/>
                      <a:pt x="34" y="166"/>
                    </a:cubicBezTo>
                    <a:cubicBezTo>
                      <a:pt x="35" y="162"/>
                      <a:pt x="34" y="158"/>
                      <a:pt x="36" y="154"/>
                    </a:cubicBezTo>
                    <a:cubicBezTo>
                      <a:pt x="38" y="150"/>
                      <a:pt x="55" y="146"/>
                      <a:pt x="46" y="144"/>
                    </a:cubicBezTo>
                    <a:cubicBezTo>
                      <a:pt x="42" y="143"/>
                      <a:pt x="34" y="148"/>
                      <a:pt x="34" y="148"/>
                    </a:cubicBezTo>
                    <a:cubicBezTo>
                      <a:pt x="32" y="155"/>
                      <a:pt x="28" y="159"/>
                      <a:pt x="26" y="166"/>
                    </a:cubicBezTo>
                    <a:cubicBezTo>
                      <a:pt x="36" y="182"/>
                      <a:pt x="36" y="173"/>
                      <a:pt x="30" y="190"/>
                    </a:cubicBezTo>
                    <a:cubicBezTo>
                      <a:pt x="28" y="196"/>
                      <a:pt x="14" y="200"/>
                      <a:pt x="14" y="200"/>
                    </a:cubicBezTo>
                    <a:cubicBezTo>
                      <a:pt x="5" y="214"/>
                      <a:pt x="11" y="210"/>
                      <a:pt x="0" y="214"/>
                    </a:cubicBezTo>
                    <a:cubicBezTo>
                      <a:pt x="2" y="202"/>
                      <a:pt x="5" y="198"/>
                      <a:pt x="8" y="188"/>
                    </a:cubicBezTo>
                    <a:cubicBezTo>
                      <a:pt x="6" y="178"/>
                      <a:pt x="3" y="173"/>
                      <a:pt x="0" y="164"/>
                    </a:cubicBezTo>
                    <a:cubicBezTo>
                      <a:pt x="3" y="156"/>
                      <a:pt x="7" y="157"/>
                      <a:pt x="14" y="152"/>
                    </a:cubicBezTo>
                    <a:cubicBezTo>
                      <a:pt x="18" y="141"/>
                      <a:pt x="23" y="140"/>
                      <a:pt x="32" y="134"/>
                    </a:cubicBezTo>
                    <a:cubicBezTo>
                      <a:pt x="37" y="127"/>
                      <a:pt x="37" y="123"/>
                      <a:pt x="44" y="118"/>
                    </a:cubicBezTo>
                    <a:cubicBezTo>
                      <a:pt x="64" y="121"/>
                      <a:pt x="55" y="122"/>
                      <a:pt x="72" y="116"/>
                    </a:cubicBezTo>
                    <a:cubicBezTo>
                      <a:pt x="76" y="115"/>
                      <a:pt x="84" y="112"/>
                      <a:pt x="84" y="112"/>
                    </a:cubicBezTo>
                    <a:cubicBezTo>
                      <a:pt x="105" y="119"/>
                      <a:pt x="97" y="84"/>
                      <a:pt x="114" y="78"/>
                    </a:cubicBezTo>
                    <a:cubicBezTo>
                      <a:pt x="117" y="87"/>
                      <a:pt x="110" y="89"/>
                      <a:pt x="120" y="92"/>
                    </a:cubicBezTo>
                    <a:cubicBezTo>
                      <a:pt x="125" y="85"/>
                      <a:pt x="125" y="81"/>
                      <a:pt x="132" y="76"/>
                    </a:cubicBezTo>
                    <a:cubicBezTo>
                      <a:pt x="138" y="68"/>
                      <a:pt x="146" y="65"/>
                      <a:pt x="150" y="54"/>
                    </a:cubicBezTo>
                    <a:cubicBezTo>
                      <a:pt x="151" y="50"/>
                      <a:pt x="154" y="42"/>
                      <a:pt x="154" y="42"/>
                    </a:cubicBezTo>
                    <a:cubicBezTo>
                      <a:pt x="152" y="41"/>
                      <a:pt x="148" y="40"/>
                      <a:pt x="148" y="38"/>
                    </a:cubicBezTo>
                    <a:cubicBezTo>
                      <a:pt x="148" y="36"/>
                      <a:pt x="161" y="33"/>
                      <a:pt x="152" y="32"/>
                    </a:cubicBezTo>
                    <a:lnTo>
                      <a:pt x="158" y="24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5" name="Freeform 46"/>
              <p:cNvSpPr>
                <a:spLocks/>
              </p:cNvSpPr>
              <p:nvPr userDrawn="1"/>
            </p:nvSpPr>
            <p:spPr bwMode="ltGray">
              <a:xfrm>
                <a:off x="2677" y="233"/>
                <a:ext cx="14" cy="10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4" y="13"/>
                  </a:cxn>
                  <a:cxn ang="0">
                    <a:pos x="0" y="9"/>
                  </a:cxn>
                </a:cxnLst>
                <a:rect l="0" t="0" r="r" b="b"/>
                <a:pathLst>
                  <a:path w="13" h="13">
                    <a:moveTo>
                      <a:pt x="0" y="9"/>
                    </a:moveTo>
                    <a:cubicBezTo>
                      <a:pt x="6" y="0"/>
                      <a:pt x="13" y="7"/>
                      <a:pt x="4" y="13"/>
                    </a:cubicBezTo>
                    <a:cubicBezTo>
                      <a:pt x="0" y="6"/>
                      <a:pt x="0" y="5"/>
                      <a:pt x="0" y="9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6" name="Freeform 47"/>
              <p:cNvSpPr>
                <a:spLocks/>
              </p:cNvSpPr>
              <p:nvPr userDrawn="1"/>
            </p:nvSpPr>
            <p:spPr bwMode="ltGray">
              <a:xfrm>
                <a:off x="1627" y="353"/>
                <a:ext cx="813" cy="462"/>
              </a:xfrm>
              <a:custGeom>
                <a:avLst/>
                <a:gdLst/>
                <a:ahLst/>
                <a:cxnLst>
                  <a:cxn ang="0">
                    <a:pos x="812" y="26"/>
                  </a:cxn>
                  <a:cxn ang="0">
                    <a:pos x="778" y="78"/>
                  </a:cxn>
                  <a:cxn ang="0">
                    <a:pos x="748" y="122"/>
                  </a:cxn>
                  <a:cxn ang="0">
                    <a:pos x="722" y="142"/>
                  </a:cxn>
                  <a:cxn ang="0">
                    <a:pos x="634" y="180"/>
                  </a:cxn>
                  <a:cxn ang="0">
                    <a:pos x="632" y="210"/>
                  </a:cxn>
                  <a:cxn ang="0">
                    <a:pos x="604" y="230"/>
                  </a:cxn>
                  <a:cxn ang="0">
                    <a:pos x="620" y="178"/>
                  </a:cxn>
                  <a:cxn ang="0">
                    <a:pos x="576" y="188"/>
                  </a:cxn>
                  <a:cxn ang="0">
                    <a:pos x="556" y="218"/>
                  </a:cxn>
                  <a:cxn ang="0">
                    <a:pos x="596" y="280"/>
                  </a:cxn>
                  <a:cxn ang="0">
                    <a:pos x="594" y="368"/>
                  </a:cxn>
                  <a:cxn ang="0">
                    <a:pos x="542" y="406"/>
                  </a:cxn>
                  <a:cxn ang="0">
                    <a:pos x="522" y="386"/>
                  </a:cxn>
                  <a:cxn ang="0">
                    <a:pos x="482" y="348"/>
                  </a:cxn>
                  <a:cxn ang="0">
                    <a:pos x="462" y="348"/>
                  </a:cxn>
                  <a:cxn ang="0">
                    <a:pos x="450" y="394"/>
                  </a:cxn>
                  <a:cxn ang="0">
                    <a:pos x="500" y="464"/>
                  </a:cxn>
                  <a:cxn ang="0">
                    <a:pos x="510" y="524"/>
                  </a:cxn>
                  <a:cxn ang="0">
                    <a:pos x="526" y="560"/>
                  </a:cxn>
                  <a:cxn ang="0">
                    <a:pos x="492" y="544"/>
                  </a:cxn>
                  <a:cxn ang="0">
                    <a:pos x="470" y="518"/>
                  </a:cxn>
                  <a:cxn ang="0">
                    <a:pos x="422" y="424"/>
                  </a:cxn>
                  <a:cxn ang="0">
                    <a:pos x="426" y="310"/>
                  </a:cxn>
                  <a:cxn ang="0">
                    <a:pos x="422" y="268"/>
                  </a:cxn>
                  <a:cxn ang="0">
                    <a:pos x="412" y="276"/>
                  </a:cxn>
                  <a:cxn ang="0">
                    <a:pos x="386" y="266"/>
                  </a:cxn>
                  <a:cxn ang="0">
                    <a:pos x="360" y="170"/>
                  </a:cxn>
                  <a:cxn ang="0">
                    <a:pos x="330" y="166"/>
                  </a:cxn>
                  <a:cxn ang="0">
                    <a:pos x="288" y="172"/>
                  </a:cxn>
                  <a:cxn ang="0">
                    <a:pos x="242" y="232"/>
                  </a:cxn>
                  <a:cxn ang="0">
                    <a:pos x="196" y="268"/>
                  </a:cxn>
                  <a:cxn ang="0">
                    <a:pos x="184" y="274"/>
                  </a:cxn>
                  <a:cxn ang="0">
                    <a:pos x="160" y="328"/>
                  </a:cxn>
                  <a:cxn ang="0">
                    <a:pos x="152" y="354"/>
                  </a:cxn>
                  <a:cxn ang="0">
                    <a:pos x="128" y="404"/>
                  </a:cxn>
                  <a:cxn ang="0">
                    <a:pos x="94" y="392"/>
                  </a:cxn>
                  <a:cxn ang="0">
                    <a:pos x="66" y="258"/>
                  </a:cxn>
                  <a:cxn ang="0">
                    <a:pos x="72" y="156"/>
                  </a:cxn>
                  <a:cxn ang="0">
                    <a:pos x="44" y="180"/>
                  </a:cxn>
                  <a:cxn ang="0">
                    <a:pos x="20" y="150"/>
                  </a:cxn>
                  <a:cxn ang="0">
                    <a:pos x="24" y="138"/>
                  </a:cxn>
                  <a:cxn ang="0">
                    <a:pos x="0" y="92"/>
                  </a:cxn>
                  <a:cxn ang="0">
                    <a:pos x="798" y="6"/>
                  </a:cxn>
                </a:cxnLst>
                <a:rect l="0" t="0" r="r" b="b"/>
                <a:pathLst>
                  <a:path w="812" h="564">
                    <a:moveTo>
                      <a:pt x="798" y="6"/>
                    </a:moveTo>
                    <a:cubicBezTo>
                      <a:pt x="801" y="15"/>
                      <a:pt x="809" y="16"/>
                      <a:pt x="812" y="26"/>
                    </a:cubicBezTo>
                    <a:cubicBezTo>
                      <a:pt x="809" y="36"/>
                      <a:pt x="801" y="41"/>
                      <a:pt x="796" y="50"/>
                    </a:cubicBezTo>
                    <a:cubicBezTo>
                      <a:pt x="791" y="61"/>
                      <a:pt x="788" y="71"/>
                      <a:pt x="778" y="78"/>
                    </a:cubicBezTo>
                    <a:cubicBezTo>
                      <a:pt x="773" y="85"/>
                      <a:pt x="771" y="88"/>
                      <a:pt x="774" y="96"/>
                    </a:cubicBezTo>
                    <a:cubicBezTo>
                      <a:pt x="767" y="107"/>
                      <a:pt x="758" y="114"/>
                      <a:pt x="748" y="122"/>
                    </a:cubicBezTo>
                    <a:cubicBezTo>
                      <a:pt x="744" y="125"/>
                      <a:pt x="736" y="130"/>
                      <a:pt x="736" y="130"/>
                    </a:cubicBezTo>
                    <a:cubicBezTo>
                      <a:pt x="740" y="141"/>
                      <a:pt x="731" y="140"/>
                      <a:pt x="722" y="142"/>
                    </a:cubicBezTo>
                    <a:cubicBezTo>
                      <a:pt x="716" y="148"/>
                      <a:pt x="712" y="151"/>
                      <a:pt x="704" y="154"/>
                    </a:cubicBezTo>
                    <a:cubicBezTo>
                      <a:pt x="686" y="150"/>
                      <a:pt x="650" y="169"/>
                      <a:pt x="634" y="180"/>
                    </a:cubicBezTo>
                    <a:cubicBezTo>
                      <a:pt x="636" y="189"/>
                      <a:pt x="631" y="193"/>
                      <a:pt x="640" y="196"/>
                    </a:cubicBezTo>
                    <a:cubicBezTo>
                      <a:pt x="643" y="205"/>
                      <a:pt x="640" y="207"/>
                      <a:pt x="632" y="210"/>
                    </a:cubicBezTo>
                    <a:cubicBezTo>
                      <a:pt x="626" y="219"/>
                      <a:pt x="623" y="226"/>
                      <a:pt x="614" y="232"/>
                    </a:cubicBezTo>
                    <a:cubicBezTo>
                      <a:pt x="611" y="231"/>
                      <a:pt x="606" y="233"/>
                      <a:pt x="604" y="230"/>
                    </a:cubicBezTo>
                    <a:cubicBezTo>
                      <a:pt x="599" y="220"/>
                      <a:pt x="610" y="199"/>
                      <a:pt x="620" y="196"/>
                    </a:cubicBezTo>
                    <a:cubicBezTo>
                      <a:pt x="623" y="187"/>
                      <a:pt x="617" y="187"/>
                      <a:pt x="620" y="178"/>
                    </a:cubicBezTo>
                    <a:cubicBezTo>
                      <a:pt x="617" y="164"/>
                      <a:pt x="609" y="168"/>
                      <a:pt x="598" y="172"/>
                    </a:cubicBezTo>
                    <a:cubicBezTo>
                      <a:pt x="592" y="180"/>
                      <a:pt x="585" y="185"/>
                      <a:pt x="576" y="188"/>
                    </a:cubicBezTo>
                    <a:cubicBezTo>
                      <a:pt x="572" y="194"/>
                      <a:pt x="568" y="200"/>
                      <a:pt x="564" y="206"/>
                    </a:cubicBezTo>
                    <a:cubicBezTo>
                      <a:pt x="561" y="210"/>
                      <a:pt x="556" y="218"/>
                      <a:pt x="556" y="218"/>
                    </a:cubicBezTo>
                    <a:cubicBezTo>
                      <a:pt x="558" y="234"/>
                      <a:pt x="559" y="243"/>
                      <a:pt x="572" y="252"/>
                    </a:cubicBezTo>
                    <a:cubicBezTo>
                      <a:pt x="579" y="262"/>
                      <a:pt x="586" y="273"/>
                      <a:pt x="596" y="280"/>
                    </a:cubicBezTo>
                    <a:cubicBezTo>
                      <a:pt x="598" y="286"/>
                      <a:pt x="602" y="298"/>
                      <a:pt x="602" y="298"/>
                    </a:cubicBezTo>
                    <a:cubicBezTo>
                      <a:pt x="601" y="308"/>
                      <a:pt x="599" y="361"/>
                      <a:pt x="594" y="368"/>
                    </a:cubicBezTo>
                    <a:cubicBezTo>
                      <a:pt x="590" y="374"/>
                      <a:pt x="576" y="378"/>
                      <a:pt x="570" y="382"/>
                    </a:cubicBezTo>
                    <a:cubicBezTo>
                      <a:pt x="563" y="393"/>
                      <a:pt x="550" y="396"/>
                      <a:pt x="542" y="406"/>
                    </a:cubicBezTo>
                    <a:cubicBezTo>
                      <a:pt x="536" y="413"/>
                      <a:pt x="539" y="417"/>
                      <a:pt x="530" y="420"/>
                    </a:cubicBezTo>
                    <a:cubicBezTo>
                      <a:pt x="526" y="408"/>
                      <a:pt x="538" y="391"/>
                      <a:pt x="522" y="386"/>
                    </a:cubicBezTo>
                    <a:cubicBezTo>
                      <a:pt x="516" y="377"/>
                      <a:pt x="510" y="364"/>
                      <a:pt x="502" y="356"/>
                    </a:cubicBezTo>
                    <a:cubicBezTo>
                      <a:pt x="497" y="341"/>
                      <a:pt x="505" y="360"/>
                      <a:pt x="482" y="348"/>
                    </a:cubicBezTo>
                    <a:cubicBezTo>
                      <a:pt x="478" y="346"/>
                      <a:pt x="478" y="339"/>
                      <a:pt x="474" y="336"/>
                    </a:cubicBezTo>
                    <a:cubicBezTo>
                      <a:pt x="470" y="323"/>
                      <a:pt x="466" y="342"/>
                      <a:pt x="462" y="348"/>
                    </a:cubicBezTo>
                    <a:cubicBezTo>
                      <a:pt x="460" y="358"/>
                      <a:pt x="456" y="363"/>
                      <a:pt x="454" y="374"/>
                    </a:cubicBezTo>
                    <a:cubicBezTo>
                      <a:pt x="457" y="383"/>
                      <a:pt x="455" y="387"/>
                      <a:pt x="450" y="394"/>
                    </a:cubicBezTo>
                    <a:cubicBezTo>
                      <a:pt x="454" y="399"/>
                      <a:pt x="464" y="411"/>
                      <a:pt x="466" y="418"/>
                    </a:cubicBezTo>
                    <a:cubicBezTo>
                      <a:pt x="474" y="443"/>
                      <a:pt x="472" y="458"/>
                      <a:pt x="500" y="464"/>
                    </a:cubicBezTo>
                    <a:cubicBezTo>
                      <a:pt x="507" y="469"/>
                      <a:pt x="510" y="474"/>
                      <a:pt x="516" y="480"/>
                    </a:cubicBezTo>
                    <a:cubicBezTo>
                      <a:pt x="511" y="494"/>
                      <a:pt x="513" y="509"/>
                      <a:pt x="510" y="524"/>
                    </a:cubicBezTo>
                    <a:cubicBezTo>
                      <a:pt x="512" y="537"/>
                      <a:pt x="511" y="541"/>
                      <a:pt x="522" y="548"/>
                    </a:cubicBezTo>
                    <a:cubicBezTo>
                      <a:pt x="523" y="552"/>
                      <a:pt x="525" y="556"/>
                      <a:pt x="526" y="560"/>
                    </a:cubicBezTo>
                    <a:cubicBezTo>
                      <a:pt x="527" y="564"/>
                      <a:pt x="514" y="556"/>
                      <a:pt x="514" y="556"/>
                    </a:cubicBezTo>
                    <a:cubicBezTo>
                      <a:pt x="502" y="564"/>
                      <a:pt x="501" y="551"/>
                      <a:pt x="492" y="544"/>
                    </a:cubicBezTo>
                    <a:cubicBezTo>
                      <a:pt x="488" y="541"/>
                      <a:pt x="480" y="536"/>
                      <a:pt x="480" y="536"/>
                    </a:cubicBezTo>
                    <a:cubicBezTo>
                      <a:pt x="471" y="522"/>
                      <a:pt x="474" y="529"/>
                      <a:pt x="470" y="518"/>
                    </a:cubicBezTo>
                    <a:cubicBezTo>
                      <a:pt x="467" y="491"/>
                      <a:pt x="461" y="446"/>
                      <a:pt x="436" y="430"/>
                    </a:cubicBezTo>
                    <a:cubicBezTo>
                      <a:pt x="428" y="433"/>
                      <a:pt x="425" y="433"/>
                      <a:pt x="422" y="424"/>
                    </a:cubicBezTo>
                    <a:cubicBezTo>
                      <a:pt x="427" y="404"/>
                      <a:pt x="432" y="383"/>
                      <a:pt x="438" y="364"/>
                    </a:cubicBezTo>
                    <a:cubicBezTo>
                      <a:pt x="436" y="343"/>
                      <a:pt x="431" y="330"/>
                      <a:pt x="426" y="310"/>
                    </a:cubicBezTo>
                    <a:cubicBezTo>
                      <a:pt x="429" y="302"/>
                      <a:pt x="425" y="300"/>
                      <a:pt x="422" y="292"/>
                    </a:cubicBezTo>
                    <a:cubicBezTo>
                      <a:pt x="424" y="282"/>
                      <a:pt x="428" y="277"/>
                      <a:pt x="422" y="268"/>
                    </a:cubicBezTo>
                    <a:cubicBezTo>
                      <a:pt x="420" y="269"/>
                      <a:pt x="418" y="269"/>
                      <a:pt x="416" y="270"/>
                    </a:cubicBezTo>
                    <a:cubicBezTo>
                      <a:pt x="414" y="272"/>
                      <a:pt x="414" y="275"/>
                      <a:pt x="412" y="276"/>
                    </a:cubicBezTo>
                    <a:cubicBezTo>
                      <a:pt x="408" y="278"/>
                      <a:pt x="400" y="280"/>
                      <a:pt x="400" y="280"/>
                    </a:cubicBezTo>
                    <a:cubicBezTo>
                      <a:pt x="394" y="274"/>
                      <a:pt x="389" y="274"/>
                      <a:pt x="386" y="266"/>
                    </a:cubicBezTo>
                    <a:cubicBezTo>
                      <a:pt x="391" y="251"/>
                      <a:pt x="379" y="206"/>
                      <a:pt x="364" y="196"/>
                    </a:cubicBezTo>
                    <a:cubicBezTo>
                      <a:pt x="357" y="186"/>
                      <a:pt x="358" y="182"/>
                      <a:pt x="360" y="170"/>
                    </a:cubicBezTo>
                    <a:cubicBezTo>
                      <a:pt x="358" y="160"/>
                      <a:pt x="356" y="147"/>
                      <a:pt x="346" y="144"/>
                    </a:cubicBezTo>
                    <a:cubicBezTo>
                      <a:pt x="343" y="154"/>
                      <a:pt x="338" y="160"/>
                      <a:pt x="330" y="166"/>
                    </a:cubicBezTo>
                    <a:cubicBezTo>
                      <a:pt x="323" y="164"/>
                      <a:pt x="308" y="160"/>
                      <a:pt x="308" y="160"/>
                    </a:cubicBezTo>
                    <a:cubicBezTo>
                      <a:pt x="296" y="162"/>
                      <a:pt x="297" y="166"/>
                      <a:pt x="288" y="172"/>
                    </a:cubicBezTo>
                    <a:cubicBezTo>
                      <a:pt x="284" y="185"/>
                      <a:pt x="282" y="191"/>
                      <a:pt x="268" y="196"/>
                    </a:cubicBezTo>
                    <a:cubicBezTo>
                      <a:pt x="264" y="200"/>
                      <a:pt x="243" y="231"/>
                      <a:pt x="242" y="232"/>
                    </a:cubicBezTo>
                    <a:cubicBezTo>
                      <a:pt x="231" y="239"/>
                      <a:pt x="215" y="247"/>
                      <a:pt x="206" y="256"/>
                    </a:cubicBezTo>
                    <a:cubicBezTo>
                      <a:pt x="202" y="260"/>
                      <a:pt x="200" y="265"/>
                      <a:pt x="196" y="268"/>
                    </a:cubicBezTo>
                    <a:cubicBezTo>
                      <a:pt x="194" y="269"/>
                      <a:pt x="192" y="269"/>
                      <a:pt x="190" y="270"/>
                    </a:cubicBezTo>
                    <a:cubicBezTo>
                      <a:pt x="188" y="271"/>
                      <a:pt x="186" y="272"/>
                      <a:pt x="184" y="274"/>
                    </a:cubicBezTo>
                    <a:cubicBezTo>
                      <a:pt x="180" y="278"/>
                      <a:pt x="172" y="286"/>
                      <a:pt x="172" y="286"/>
                    </a:cubicBezTo>
                    <a:cubicBezTo>
                      <a:pt x="167" y="300"/>
                      <a:pt x="165" y="314"/>
                      <a:pt x="160" y="328"/>
                    </a:cubicBezTo>
                    <a:cubicBezTo>
                      <a:pt x="158" y="335"/>
                      <a:pt x="156" y="341"/>
                      <a:pt x="154" y="348"/>
                    </a:cubicBezTo>
                    <a:cubicBezTo>
                      <a:pt x="153" y="350"/>
                      <a:pt x="152" y="354"/>
                      <a:pt x="152" y="354"/>
                    </a:cubicBezTo>
                    <a:cubicBezTo>
                      <a:pt x="152" y="359"/>
                      <a:pt x="156" y="384"/>
                      <a:pt x="146" y="392"/>
                    </a:cubicBezTo>
                    <a:cubicBezTo>
                      <a:pt x="141" y="397"/>
                      <a:pt x="128" y="404"/>
                      <a:pt x="128" y="404"/>
                    </a:cubicBezTo>
                    <a:cubicBezTo>
                      <a:pt x="125" y="412"/>
                      <a:pt x="122" y="421"/>
                      <a:pt x="114" y="424"/>
                    </a:cubicBezTo>
                    <a:cubicBezTo>
                      <a:pt x="100" y="419"/>
                      <a:pt x="97" y="405"/>
                      <a:pt x="94" y="392"/>
                    </a:cubicBezTo>
                    <a:cubicBezTo>
                      <a:pt x="86" y="362"/>
                      <a:pt x="82" y="332"/>
                      <a:pt x="72" y="302"/>
                    </a:cubicBezTo>
                    <a:cubicBezTo>
                      <a:pt x="71" y="281"/>
                      <a:pt x="70" y="275"/>
                      <a:pt x="66" y="258"/>
                    </a:cubicBezTo>
                    <a:cubicBezTo>
                      <a:pt x="66" y="251"/>
                      <a:pt x="68" y="219"/>
                      <a:pt x="64" y="208"/>
                    </a:cubicBezTo>
                    <a:cubicBezTo>
                      <a:pt x="70" y="191"/>
                      <a:pt x="66" y="173"/>
                      <a:pt x="72" y="156"/>
                    </a:cubicBezTo>
                    <a:cubicBezTo>
                      <a:pt x="66" y="139"/>
                      <a:pt x="60" y="168"/>
                      <a:pt x="56" y="172"/>
                    </a:cubicBezTo>
                    <a:cubicBezTo>
                      <a:pt x="53" y="175"/>
                      <a:pt x="44" y="180"/>
                      <a:pt x="44" y="180"/>
                    </a:cubicBezTo>
                    <a:cubicBezTo>
                      <a:pt x="35" y="177"/>
                      <a:pt x="28" y="173"/>
                      <a:pt x="24" y="162"/>
                    </a:cubicBezTo>
                    <a:cubicBezTo>
                      <a:pt x="23" y="158"/>
                      <a:pt x="20" y="150"/>
                      <a:pt x="20" y="150"/>
                    </a:cubicBezTo>
                    <a:cubicBezTo>
                      <a:pt x="30" y="148"/>
                      <a:pt x="30" y="143"/>
                      <a:pt x="38" y="138"/>
                    </a:cubicBezTo>
                    <a:cubicBezTo>
                      <a:pt x="35" y="128"/>
                      <a:pt x="31" y="133"/>
                      <a:pt x="24" y="138"/>
                    </a:cubicBezTo>
                    <a:cubicBezTo>
                      <a:pt x="15" y="135"/>
                      <a:pt x="15" y="132"/>
                      <a:pt x="18" y="124"/>
                    </a:cubicBezTo>
                    <a:cubicBezTo>
                      <a:pt x="11" y="114"/>
                      <a:pt x="9" y="101"/>
                      <a:pt x="0" y="92"/>
                    </a:cubicBezTo>
                    <a:lnTo>
                      <a:pt x="76" y="0"/>
                    </a:lnTo>
                    <a:lnTo>
                      <a:pt x="798" y="6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7" name="Freeform 48"/>
              <p:cNvSpPr>
                <a:spLocks/>
              </p:cNvSpPr>
              <p:nvPr userDrawn="1"/>
            </p:nvSpPr>
            <p:spPr bwMode="ltGray">
              <a:xfrm>
                <a:off x="1770" y="671"/>
                <a:ext cx="45" cy="71"/>
              </a:xfrm>
              <a:custGeom>
                <a:avLst/>
                <a:gdLst/>
                <a:ahLst/>
                <a:cxnLst>
                  <a:cxn ang="0">
                    <a:pos x="7" y="11"/>
                  </a:cxn>
                  <a:cxn ang="0">
                    <a:pos x="17" y="3"/>
                  </a:cxn>
                  <a:cxn ang="0">
                    <a:pos x="37" y="33"/>
                  </a:cxn>
                  <a:cxn ang="0">
                    <a:pos x="19" y="85"/>
                  </a:cxn>
                  <a:cxn ang="0">
                    <a:pos x="1" y="69"/>
                  </a:cxn>
                  <a:cxn ang="0">
                    <a:pos x="7" y="11"/>
                  </a:cxn>
                </a:cxnLst>
                <a:rect l="0" t="0" r="r" b="b"/>
                <a:pathLst>
                  <a:path w="43" h="85">
                    <a:moveTo>
                      <a:pt x="7" y="11"/>
                    </a:moveTo>
                    <a:cubicBezTo>
                      <a:pt x="4" y="2"/>
                      <a:pt x="9" y="0"/>
                      <a:pt x="17" y="3"/>
                    </a:cubicBezTo>
                    <a:cubicBezTo>
                      <a:pt x="24" y="13"/>
                      <a:pt x="28" y="24"/>
                      <a:pt x="37" y="33"/>
                    </a:cubicBezTo>
                    <a:cubicBezTo>
                      <a:pt x="43" y="52"/>
                      <a:pt x="40" y="78"/>
                      <a:pt x="19" y="85"/>
                    </a:cubicBezTo>
                    <a:cubicBezTo>
                      <a:pt x="6" y="81"/>
                      <a:pt x="5" y="81"/>
                      <a:pt x="1" y="69"/>
                    </a:cubicBezTo>
                    <a:cubicBezTo>
                      <a:pt x="2" y="66"/>
                      <a:pt x="0" y="4"/>
                      <a:pt x="7" y="11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8" name="Freeform 49"/>
              <p:cNvSpPr>
                <a:spLocks/>
              </p:cNvSpPr>
              <p:nvPr userDrawn="1"/>
            </p:nvSpPr>
            <p:spPr bwMode="ltGray">
              <a:xfrm>
                <a:off x="2394" y="431"/>
                <a:ext cx="42" cy="59"/>
              </a:xfrm>
              <a:custGeom>
                <a:avLst/>
                <a:gdLst/>
                <a:ahLst/>
                <a:cxnLst>
                  <a:cxn ang="0">
                    <a:pos x="13" y="28"/>
                  </a:cxn>
                  <a:cxn ang="0">
                    <a:pos x="29" y="2"/>
                  </a:cxn>
                  <a:cxn ang="0">
                    <a:pos x="43" y="4"/>
                  </a:cxn>
                  <a:cxn ang="0">
                    <a:pos x="39" y="26"/>
                  </a:cxn>
                  <a:cxn ang="0">
                    <a:pos x="13" y="74"/>
                  </a:cxn>
                  <a:cxn ang="0">
                    <a:pos x="7" y="60"/>
                  </a:cxn>
                  <a:cxn ang="0">
                    <a:pos x="3" y="36"/>
                  </a:cxn>
                  <a:cxn ang="0">
                    <a:pos x="13" y="28"/>
                  </a:cxn>
                </a:cxnLst>
                <a:rect l="0" t="0" r="r" b="b"/>
                <a:pathLst>
                  <a:path w="44" h="74">
                    <a:moveTo>
                      <a:pt x="13" y="28"/>
                    </a:moveTo>
                    <a:cubicBezTo>
                      <a:pt x="15" y="13"/>
                      <a:pt x="14" y="7"/>
                      <a:pt x="29" y="2"/>
                    </a:cubicBezTo>
                    <a:cubicBezTo>
                      <a:pt x="34" y="3"/>
                      <a:pt x="40" y="0"/>
                      <a:pt x="43" y="4"/>
                    </a:cubicBezTo>
                    <a:cubicBezTo>
                      <a:pt x="44" y="6"/>
                      <a:pt x="41" y="21"/>
                      <a:pt x="39" y="26"/>
                    </a:cubicBezTo>
                    <a:cubicBezTo>
                      <a:pt x="31" y="43"/>
                      <a:pt x="30" y="63"/>
                      <a:pt x="13" y="74"/>
                    </a:cubicBezTo>
                    <a:cubicBezTo>
                      <a:pt x="4" y="71"/>
                      <a:pt x="4" y="68"/>
                      <a:pt x="7" y="60"/>
                    </a:cubicBezTo>
                    <a:cubicBezTo>
                      <a:pt x="5" y="50"/>
                      <a:pt x="0" y="46"/>
                      <a:pt x="3" y="36"/>
                    </a:cubicBezTo>
                    <a:cubicBezTo>
                      <a:pt x="4" y="32"/>
                      <a:pt x="8" y="23"/>
                      <a:pt x="13" y="28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9" name="Freeform 50"/>
              <p:cNvSpPr>
                <a:spLocks/>
              </p:cNvSpPr>
              <p:nvPr userDrawn="1"/>
            </p:nvSpPr>
            <p:spPr bwMode="ltGray">
              <a:xfrm>
                <a:off x="2513" y="402"/>
                <a:ext cx="21" cy="24"/>
              </a:xfrm>
              <a:custGeom>
                <a:avLst/>
                <a:gdLst/>
                <a:ahLst/>
                <a:cxnLst>
                  <a:cxn ang="0">
                    <a:pos x="7" y="16"/>
                  </a:cxn>
                  <a:cxn ang="0">
                    <a:pos x="5" y="30"/>
                  </a:cxn>
                  <a:cxn ang="0">
                    <a:pos x="7" y="16"/>
                  </a:cxn>
                </a:cxnLst>
                <a:rect l="0" t="0" r="r" b="b"/>
                <a:pathLst>
                  <a:path w="20" h="30">
                    <a:moveTo>
                      <a:pt x="7" y="16"/>
                    </a:moveTo>
                    <a:cubicBezTo>
                      <a:pt x="18" y="0"/>
                      <a:pt x="20" y="20"/>
                      <a:pt x="5" y="30"/>
                    </a:cubicBezTo>
                    <a:cubicBezTo>
                      <a:pt x="0" y="23"/>
                      <a:pt x="1" y="22"/>
                      <a:pt x="7" y="16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80" name="Freeform 51"/>
              <p:cNvSpPr>
                <a:spLocks/>
              </p:cNvSpPr>
              <p:nvPr userDrawn="1"/>
            </p:nvSpPr>
            <p:spPr bwMode="ltGray">
              <a:xfrm>
                <a:off x="333" y="169"/>
                <a:ext cx="1015" cy="866"/>
              </a:xfrm>
              <a:custGeom>
                <a:avLst/>
                <a:gdLst/>
                <a:ahLst/>
                <a:cxnLst>
                  <a:cxn ang="0">
                    <a:pos x="481" y="464"/>
                  </a:cxn>
                  <a:cxn ang="0">
                    <a:pos x="486" y="451"/>
                  </a:cxn>
                  <a:cxn ang="0">
                    <a:pos x="500" y="413"/>
                  </a:cxn>
                  <a:cxn ang="0">
                    <a:pos x="309" y="287"/>
                  </a:cxn>
                  <a:cxn ang="0">
                    <a:pos x="282" y="346"/>
                  </a:cxn>
                  <a:cxn ang="0">
                    <a:pos x="303" y="556"/>
                  </a:cxn>
                  <a:cxn ang="0">
                    <a:pos x="282" y="494"/>
                  </a:cxn>
                  <a:cxn ang="0">
                    <a:pos x="242" y="439"/>
                  </a:cxn>
                  <a:cxn ang="0">
                    <a:pos x="245" y="413"/>
                  </a:cxn>
                  <a:cxn ang="0">
                    <a:pos x="247" y="394"/>
                  </a:cxn>
                  <a:cxn ang="0">
                    <a:pos x="220" y="375"/>
                  </a:cxn>
                  <a:cxn ang="0">
                    <a:pos x="194" y="346"/>
                  </a:cxn>
                  <a:cxn ang="0">
                    <a:pos x="148" y="354"/>
                  </a:cxn>
                  <a:cxn ang="0">
                    <a:pos x="126" y="365"/>
                  </a:cxn>
                  <a:cxn ang="0">
                    <a:pos x="78" y="365"/>
                  </a:cxn>
                  <a:cxn ang="0">
                    <a:pos x="22" y="312"/>
                  </a:cxn>
                  <a:cxn ang="0">
                    <a:pos x="11" y="295"/>
                  </a:cxn>
                  <a:cxn ang="0">
                    <a:pos x="0" y="264"/>
                  </a:cxn>
                  <a:cxn ang="0">
                    <a:pos x="24" y="213"/>
                  </a:cxn>
                  <a:cxn ang="0">
                    <a:pos x="32" y="181"/>
                  </a:cxn>
                  <a:cxn ang="0">
                    <a:pos x="51" y="143"/>
                  </a:cxn>
                  <a:cxn ang="0">
                    <a:pos x="81" y="116"/>
                  </a:cxn>
                  <a:cxn ang="0">
                    <a:pos x="167" y="67"/>
                  </a:cxn>
                  <a:cxn ang="0">
                    <a:pos x="220" y="30"/>
                  </a:cxn>
                  <a:cxn ang="0">
                    <a:pos x="258" y="6"/>
                  </a:cxn>
                  <a:cxn ang="0">
                    <a:pos x="363" y="2"/>
                  </a:cxn>
                  <a:cxn ang="0">
                    <a:pos x="398" y="0"/>
                  </a:cxn>
                  <a:cxn ang="0">
                    <a:pos x="384" y="34"/>
                  </a:cxn>
                  <a:cxn ang="0">
                    <a:pos x="443" y="84"/>
                  </a:cxn>
                  <a:cxn ang="0">
                    <a:pos x="497" y="74"/>
                  </a:cxn>
                  <a:cxn ang="0">
                    <a:pos x="529" y="82"/>
                  </a:cxn>
                  <a:cxn ang="0">
                    <a:pos x="559" y="97"/>
                  </a:cxn>
                  <a:cxn ang="0">
                    <a:pos x="572" y="188"/>
                  </a:cxn>
                  <a:cxn ang="0">
                    <a:pos x="572" y="240"/>
                  </a:cxn>
                  <a:cxn ang="0">
                    <a:pos x="599" y="283"/>
                  </a:cxn>
                  <a:cxn ang="0">
                    <a:pos x="645" y="300"/>
                  </a:cxn>
                  <a:cxn ang="0">
                    <a:pos x="680" y="295"/>
                  </a:cxn>
                  <a:cxn ang="0">
                    <a:pos x="664" y="340"/>
                  </a:cxn>
                  <a:cxn ang="0">
                    <a:pos x="599" y="407"/>
                  </a:cxn>
                  <a:cxn ang="0">
                    <a:pos x="548" y="485"/>
                  </a:cxn>
                  <a:cxn ang="0">
                    <a:pos x="556" y="508"/>
                  </a:cxn>
                  <a:cxn ang="0">
                    <a:pos x="435" y="556"/>
                  </a:cxn>
                </a:cxnLst>
                <a:rect l="0" t="0" r="r" b="b"/>
                <a:pathLst>
                  <a:path w="682" h="557">
                    <a:moveTo>
                      <a:pt x="435" y="556"/>
                    </a:moveTo>
                    <a:lnTo>
                      <a:pt x="481" y="464"/>
                    </a:lnTo>
                    <a:lnTo>
                      <a:pt x="473" y="449"/>
                    </a:lnTo>
                    <a:lnTo>
                      <a:pt x="486" y="451"/>
                    </a:lnTo>
                    <a:lnTo>
                      <a:pt x="495" y="441"/>
                    </a:lnTo>
                    <a:lnTo>
                      <a:pt x="500" y="413"/>
                    </a:lnTo>
                    <a:lnTo>
                      <a:pt x="500" y="371"/>
                    </a:lnTo>
                    <a:lnTo>
                      <a:pt x="309" y="287"/>
                    </a:lnTo>
                    <a:lnTo>
                      <a:pt x="296" y="308"/>
                    </a:lnTo>
                    <a:lnTo>
                      <a:pt x="282" y="346"/>
                    </a:lnTo>
                    <a:lnTo>
                      <a:pt x="396" y="557"/>
                    </a:lnTo>
                    <a:lnTo>
                      <a:pt x="303" y="556"/>
                    </a:lnTo>
                    <a:lnTo>
                      <a:pt x="304" y="536"/>
                    </a:lnTo>
                    <a:cubicBezTo>
                      <a:pt x="284" y="520"/>
                      <a:pt x="296" y="510"/>
                      <a:pt x="282" y="494"/>
                    </a:cubicBezTo>
                    <a:cubicBezTo>
                      <a:pt x="276" y="475"/>
                      <a:pt x="267" y="468"/>
                      <a:pt x="253" y="451"/>
                    </a:cubicBezTo>
                    <a:cubicBezTo>
                      <a:pt x="249" y="447"/>
                      <a:pt x="245" y="443"/>
                      <a:pt x="242" y="439"/>
                    </a:cubicBezTo>
                    <a:lnTo>
                      <a:pt x="237" y="432"/>
                    </a:lnTo>
                    <a:cubicBezTo>
                      <a:pt x="237" y="432"/>
                      <a:pt x="245" y="413"/>
                      <a:pt x="245" y="413"/>
                    </a:cubicBezTo>
                    <a:cubicBezTo>
                      <a:pt x="247" y="409"/>
                      <a:pt x="250" y="401"/>
                      <a:pt x="250" y="401"/>
                    </a:cubicBezTo>
                    <a:cubicBezTo>
                      <a:pt x="249" y="399"/>
                      <a:pt x="247" y="397"/>
                      <a:pt x="247" y="394"/>
                    </a:cubicBezTo>
                    <a:cubicBezTo>
                      <a:pt x="248" y="390"/>
                      <a:pt x="253" y="382"/>
                      <a:pt x="253" y="382"/>
                    </a:cubicBezTo>
                    <a:cubicBezTo>
                      <a:pt x="243" y="370"/>
                      <a:pt x="237" y="371"/>
                      <a:pt x="220" y="375"/>
                    </a:cubicBezTo>
                    <a:cubicBezTo>
                      <a:pt x="217" y="371"/>
                      <a:pt x="210" y="369"/>
                      <a:pt x="207" y="365"/>
                    </a:cubicBezTo>
                    <a:cubicBezTo>
                      <a:pt x="185" y="337"/>
                      <a:pt x="216" y="363"/>
                      <a:pt x="194" y="346"/>
                    </a:cubicBezTo>
                    <a:cubicBezTo>
                      <a:pt x="167" y="349"/>
                      <a:pt x="179" y="346"/>
                      <a:pt x="156" y="352"/>
                    </a:cubicBezTo>
                    <a:cubicBezTo>
                      <a:pt x="153" y="353"/>
                      <a:pt x="148" y="354"/>
                      <a:pt x="148" y="354"/>
                    </a:cubicBezTo>
                    <a:cubicBezTo>
                      <a:pt x="146" y="356"/>
                      <a:pt x="145" y="359"/>
                      <a:pt x="142" y="361"/>
                    </a:cubicBezTo>
                    <a:cubicBezTo>
                      <a:pt x="138" y="363"/>
                      <a:pt x="126" y="365"/>
                      <a:pt x="126" y="365"/>
                    </a:cubicBezTo>
                    <a:cubicBezTo>
                      <a:pt x="105" y="354"/>
                      <a:pt x="116" y="355"/>
                      <a:pt x="94" y="361"/>
                    </a:cubicBezTo>
                    <a:cubicBezTo>
                      <a:pt x="89" y="362"/>
                      <a:pt x="78" y="365"/>
                      <a:pt x="78" y="365"/>
                    </a:cubicBezTo>
                    <a:cubicBezTo>
                      <a:pt x="62" y="383"/>
                      <a:pt x="46" y="346"/>
                      <a:pt x="35" y="337"/>
                    </a:cubicBezTo>
                    <a:cubicBezTo>
                      <a:pt x="32" y="330"/>
                      <a:pt x="24" y="320"/>
                      <a:pt x="22" y="312"/>
                    </a:cubicBezTo>
                    <a:cubicBezTo>
                      <a:pt x="20" y="308"/>
                      <a:pt x="22" y="303"/>
                      <a:pt x="19" y="300"/>
                    </a:cubicBezTo>
                    <a:cubicBezTo>
                      <a:pt x="17" y="297"/>
                      <a:pt x="13" y="297"/>
                      <a:pt x="11" y="295"/>
                    </a:cubicBezTo>
                    <a:cubicBezTo>
                      <a:pt x="3" y="277"/>
                      <a:pt x="15" y="306"/>
                      <a:pt x="5" y="276"/>
                    </a:cubicBezTo>
                    <a:cubicBezTo>
                      <a:pt x="4" y="272"/>
                      <a:pt x="0" y="264"/>
                      <a:pt x="0" y="264"/>
                    </a:cubicBezTo>
                    <a:cubicBezTo>
                      <a:pt x="3" y="253"/>
                      <a:pt x="2" y="248"/>
                      <a:pt x="13" y="243"/>
                    </a:cubicBezTo>
                    <a:cubicBezTo>
                      <a:pt x="20" y="221"/>
                      <a:pt x="17" y="231"/>
                      <a:pt x="24" y="213"/>
                    </a:cubicBezTo>
                    <a:cubicBezTo>
                      <a:pt x="26" y="209"/>
                      <a:pt x="30" y="200"/>
                      <a:pt x="30" y="200"/>
                    </a:cubicBezTo>
                    <a:cubicBezTo>
                      <a:pt x="26" y="192"/>
                      <a:pt x="24" y="191"/>
                      <a:pt x="32" y="181"/>
                    </a:cubicBezTo>
                    <a:cubicBezTo>
                      <a:pt x="36" y="177"/>
                      <a:pt x="43" y="169"/>
                      <a:pt x="43" y="169"/>
                    </a:cubicBezTo>
                    <a:cubicBezTo>
                      <a:pt x="37" y="155"/>
                      <a:pt x="36" y="153"/>
                      <a:pt x="51" y="143"/>
                    </a:cubicBezTo>
                    <a:cubicBezTo>
                      <a:pt x="56" y="140"/>
                      <a:pt x="67" y="135"/>
                      <a:pt x="67" y="135"/>
                    </a:cubicBezTo>
                    <a:cubicBezTo>
                      <a:pt x="73" y="129"/>
                      <a:pt x="75" y="122"/>
                      <a:pt x="81" y="116"/>
                    </a:cubicBezTo>
                    <a:cubicBezTo>
                      <a:pt x="89" y="107"/>
                      <a:pt x="102" y="105"/>
                      <a:pt x="113" y="99"/>
                    </a:cubicBezTo>
                    <a:cubicBezTo>
                      <a:pt x="125" y="85"/>
                      <a:pt x="149" y="76"/>
                      <a:pt x="167" y="67"/>
                    </a:cubicBezTo>
                    <a:cubicBezTo>
                      <a:pt x="174" y="59"/>
                      <a:pt x="175" y="50"/>
                      <a:pt x="188" y="46"/>
                    </a:cubicBezTo>
                    <a:cubicBezTo>
                      <a:pt x="198" y="39"/>
                      <a:pt x="208" y="36"/>
                      <a:pt x="220" y="30"/>
                    </a:cubicBezTo>
                    <a:cubicBezTo>
                      <a:pt x="223" y="28"/>
                      <a:pt x="228" y="25"/>
                      <a:pt x="228" y="25"/>
                    </a:cubicBezTo>
                    <a:cubicBezTo>
                      <a:pt x="237" y="16"/>
                      <a:pt x="245" y="10"/>
                      <a:pt x="258" y="6"/>
                    </a:cubicBezTo>
                    <a:cubicBezTo>
                      <a:pt x="269" y="31"/>
                      <a:pt x="301" y="6"/>
                      <a:pt x="320" y="4"/>
                    </a:cubicBezTo>
                    <a:cubicBezTo>
                      <a:pt x="334" y="3"/>
                      <a:pt x="349" y="3"/>
                      <a:pt x="363" y="2"/>
                    </a:cubicBezTo>
                    <a:cubicBezTo>
                      <a:pt x="369" y="3"/>
                      <a:pt x="376" y="5"/>
                      <a:pt x="382" y="4"/>
                    </a:cubicBezTo>
                    <a:cubicBezTo>
                      <a:pt x="387" y="4"/>
                      <a:pt x="398" y="0"/>
                      <a:pt x="398" y="0"/>
                    </a:cubicBezTo>
                    <a:cubicBezTo>
                      <a:pt x="415" y="8"/>
                      <a:pt x="406" y="16"/>
                      <a:pt x="400" y="30"/>
                    </a:cubicBezTo>
                    <a:cubicBezTo>
                      <a:pt x="398" y="34"/>
                      <a:pt x="384" y="34"/>
                      <a:pt x="384" y="34"/>
                    </a:cubicBezTo>
                    <a:cubicBezTo>
                      <a:pt x="379" y="47"/>
                      <a:pt x="398" y="51"/>
                      <a:pt x="411" y="55"/>
                    </a:cubicBezTo>
                    <a:cubicBezTo>
                      <a:pt x="419" y="72"/>
                      <a:pt x="421" y="79"/>
                      <a:pt x="443" y="84"/>
                    </a:cubicBezTo>
                    <a:cubicBezTo>
                      <a:pt x="461" y="71"/>
                      <a:pt x="435" y="65"/>
                      <a:pt x="468" y="57"/>
                    </a:cubicBezTo>
                    <a:cubicBezTo>
                      <a:pt x="482" y="61"/>
                      <a:pt x="485" y="70"/>
                      <a:pt x="497" y="74"/>
                    </a:cubicBezTo>
                    <a:cubicBezTo>
                      <a:pt x="505" y="76"/>
                      <a:pt x="513" y="78"/>
                      <a:pt x="521" y="80"/>
                    </a:cubicBezTo>
                    <a:cubicBezTo>
                      <a:pt x="524" y="81"/>
                      <a:pt x="529" y="82"/>
                      <a:pt x="529" y="82"/>
                    </a:cubicBezTo>
                    <a:cubicBezTo>
                      <a:pt x="547" y="78"/>
                      <a:pt x="547" y="76"/>
                      <a:pt x="562" y="84"/>
                    </a:cubicBezTo>
                    <a:cubicBezTo>
                      <a:pt x="566" y="95"/>
                      <a:pt x="565" y="86"/>
                      <a:pt x="559" y="97"/>
                    </a:cubicBezTo>
                    <a:cubicBezTo>
                      <a:pt x="557" y="101"/>
                      <a:pt x="554" y="110"/>
                      <a:pt x="554" y="110"/>
                    </a:cubicBezTo>
                    <a:cubicBezTo>
                      <a:pt x="556" y="132"/>
                      <a:pt x="556" y="168"/>
                      <a:pt x="572" y="188"/>
                    </a:cubicBezTo>
                    <a:cubicBezTo>
                      <a:pt x="568" y="198"/>
                      <a:pt x="564" y="208"/>
                      <a:pt x="562" y="219"/>
                    </a:cubicBezTo>
                    <a:cubicBezTo>
                      <a:pt x="564" y="227"/>
                      <a:pt x="569" y="233"/>
                      <a:pt x="572" y="240"/>
                    </a:cubicBezTo>
                    <a:cubicBezTo>
                      <a:pt x="573" y="247"/>
                      <a:pt x="572" y="254"/>
                      <a:pt x="575" y="259"/>
                    </a:cubicBezTo>
                    <a:cubicBezTo>
                      <a:pt x="577" y="263"/>
                      <a:pt x="595" y="272"/>
                      <a:pt x="599" y="283"/>
                    </a:cubicBezTo>
                    <a:cubicBezTo>
                      <a:pt x="594" y="295"/>
                      <a:pt x="603" y="306"/>
                      <a:pt x="618" y="310"/>
                    </a:cubicBezTo>
                    <a:cubicBezTo>
                      <a:pt x="630" y="307"/>
                      <a:pt x="638" y="308"/>
                      <a:pt x="645" y="300"/>
                    </a:cubicBezTo>
                    <a:cubicBezTo>
                      <a:pt x="660" y="302"/>
                      <a:pt x="663" y="303"/>
                      <a:pt x="672" y="293"/>
                    </a:cubicBezTo>
                    <a:cubicBezTo>
                      <a:pt x="675" y="294"/>
                      <a:pt x="679" y="293"/>
                      <a:pt x="680" y="295"/>
                    </a:cubicBezTo>
                    <a:cubicBezTo>
                      <a:pt x="682" y="301"/>
                      <a:pt x="674" y="321"/>
                      <a:pt x="672" y="327"/>
                    </a:cubicBezTo>
                    <a:cubicBezTo>
                      <a:pt x="668" y="340"/>
                      <a:pt x="671" y="326"/>
                      <a:pt x="664" y="340"/>
                    </a:cubicBezTo>
                    <a:cubicBezTo>
                      <a:pt x="652" y="360"/>
                      <a:pt x="646" y="381"/>
                      <a:pt x="621" y="394"/>
                    </a:cubicBezTo>
                    <a:cubicBezTo>
                      <a:pt x="614" y="402"/>
                      <a:pt x="609" y="402"/>
                      <a:pt x="599" y="407"/>
                    </a:cubicBezTo>
                    <a:cubicBezTo>
                      <a:pt x="590" y="418"/>
                      <a:pt x="579" y="429"/>
                      <a:pt x="567" y="439"/>
                    </a:cubicBezTo>
                    <a:cubicBezTo>
                      <a:pt x="560" y="454"/>
                      <a:pt x="555" y="470"/>
                      <a:pt x="548" y="485"/>
                    </a:cubicBezTo>
                    <a:cubicBezTo>
                      <a:pt x="549" y="489"/>
                      <a:pt x="550" y="492"/>
                      <a:pt x="551" y="496"/>
                    </a:cubicBezTo>
                    <a:cubicBezTo>
                      <a:pt x="552" y="500"/>
                      <a:pt x="556" y="508"/>
                      <a:pt x="556" y="508"/>
                    </a:cubicBezTo>
                    <a:cubicBezTo>
                      <a:pt x="559" y="524"/>
                      <a:pt x="562" y="546"/>
                      <a:pt x="576" y="557"/>
                    </a:cubicBezTo>
                    <a:lnTo>
                      <a:pt x="435" y="556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81" name="Freeform 52"/>
              <p:cNvSpPr>
                <a:spLocks/>
              </p:cNvSpPr>
              <p:nvPr userDrawn="1"/>
            </p:nvSpPr>
            <p:spPr bwMode="ltGray">
              <a:xfrm>
                <a:off x="727" y="495"/>
                <a:ext cx="382" cy="540"/>
              </a:xfrm>
              <a:custGeom>
                <a:avLst/>
                <a:gdLst/>
                <a:ahLst/>
                <a:cxnLst>
                  <a:cxn ang="0">
                    <a:pos x="243" y="347"/>
                  </a:cxn>
                  <a:cxn ang="0">
                    <a:pos x="233" y="301"/>
                  </a:cxn>
                  <a:cxn ang="0">
                    <a:pos x="217" y="288"/>
                  </a:cxn>
                  <a:cxn ang="0">
                    <a:pos x="215" y="269"/>
                  </a:cxn>
                  <a:cxn ang="0">
                    <a:pos x="209" y="254"/>
                  </a:cxn>
                  <a:cxn ang="0">
                    <a:pos x="209" y="229"/>
                  </a:cxn>
                  <a:cxn ang="0">
                    <a:pos x="207" y="214"/>
                  </a:cxn>
                  <a:cxn ang="0">
                    <a:pos x="228" y="202"/>
                  </a:cxn>
                  <a:cxn ang="0">
                    <a:pos x="257" y="197"/>
                  </a:cxn>
                  <a:cxn ang="0">
                    <a:pos x="257" y="136"/>
                  </a:cxn>
                  <a:cxn ang="0">
                    <a:pos x="54" y="96"/>
                  </a:cxn>
                  <a:cxn ang="0">
                    <a:pos x="32" y="98"/>
                  </a:cxn>
                  <a:cxn ang="0">
                    <a:pos x="16" y="102"/>
                  </a:cxn>
                  <a:cxn ang="0">
                    <a:pos x="0" y="149"/>
                  </a:cxn>
                  <a:cxn ang="0">
                    <a:pos x="93" y="346"/>
                  </a:cxn>
                  <a:cxn ang="0">
                    <a:pos x="243" y="347"/>
                  </a:cxn>
                </a:cxnLst>
                <a:rect l="0" t="0" r="r" b="b"/>
                <a:pathLst>
                  <a:path w="257" h="347">
                    <a:moveTo>
                      <a:pt x="243" y="347"/>
                    </a:moveTo>
                    <a:lnTo>
                      <a:pt x="233" y="301"/>
                    </a:lnTo>
                    <a:lnTo>
                      <a:pt x="217" y="288"/>
                    </a:lnTo>
                    <a:lnTo>
                      <a:pt x="215" y="269"/>
                    </a:lnTo>
                    <a:lnTo>
                      <a:pt x="209" y="254"/>
                    </a:lnTo>
                    <a:lnTo>
                      <a:pt x="209" y="229"/>
                    </a:lnTo>
                    <a:lnTo>
                      <a:pt x="207" y="214"/>
                    </a:lnTo>
                    <a:lnTo>
                      <a:pt x="228" y="202"/>
                    </a:lnTo>
                    <a:lnTo>
                      <a:pt x="257" y="197"/>
                    </a:lnTo>
                    <a:lnTo>
                      <a:pt x="257" y="136"/>
                    </a:lnTo>
                    <a:cubicBezTo>
                      <a:pt x="209" y="119"/>
                      <a:pt x="13" y="0"/>
                      <a:pt x="54" y="96"/>
                    </a:cubicBezTo>
                    <a:cubicBezTo>
                      <a:pt x="36" y="106"/>
                      <a:pt x="57" y="97"/>
                      <a:pt x="32" y="98"/>
                    </a:cubicBezTo>
                    <a:cubicBezTo>
                      <a:pt x="27" y="99"/>
                      <a:pt x="16" y="102"/>
                      <a:pt x="16" y="102"/>
                    </a:cubicBezTo>
                    <a:lnTo>
                      <a:pt x="0" y="149"/>
                    </a:lnTo>
                    <a:lnTo>
                      <a:pt x="93" y="346"/>
                    </a:lnTo>
                    <a:lnTo>
                      <a:pt x="243" y="347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82" name="Freeform 53"/>
              <p:cNvSpPr>
                <a:spLocks/>
              </p:cNvSpPr>
              <p:nvPr userDrawn="1"/>
            </p:nvSpPr>
            <p:spPr bwMode="ltGray">
              <a:xfrm>
                <a:off x="1400" y="896"/>
                <a:ext cx="16" cy="29"/>
              </a:xfrm>
              <a:custGeom>
                <a:avLst/>
                <a:gdLst/>
                <a:ahLst/>
                <a:cxnLst>
                  <a:cxn ang="0">
                    <a:pos x="7" y="25"/>
                  </a:cxn>
                  <a:cxn ang="0">
                    <a:pos x="19" y="21"/>
                  </a:cxn>
                  <a:cxn ang="0">
                    <a:pos x="7" y="25"/>
                  </a:cxn>
                </a:cxnLst>
                <a:rect l="0" t="0" r="r" b="b"/>
                <a:pathLst>
                  <a:path w="19" h="37">
                    <a:moveTo>
                      <a:pt x="7" y="25"/>
                    </a:moveTo>
                    <a:cubicBezTo>
                      <a:pt x="0" y="4"/>
                      <a:pt x="12" y="0"/>
                      <a:pt x="19" y="21"/>
                    </a:cubicBezTo>
                    <a:cubicBezTo>
                      <a:pt x="14" y="37"/>
                      <a:pt x="18" y="36"/>
                      <a:pt x="7" y="25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83" name="Freeform 54"/>
              <p:cNvSpPr>
                <a:spLocks/>
              </p:cNvSpPr>
              <p:nvPr userDrawn="1"/>
            </p:nvSpPr>
            <p:spPr bwMode="ltGray">
              <a:xfrm>
                <a:off x="1379" y="617"/>
                <a:ext cx="21" cy="17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6" y="0"/>
                  </a:cxn>
                  <a:cxn ang="0">
                    <a:pos x="20" y="12"/>
                  </a:cxn>
                  <a:cxn ang="0">
                    <a:pos x="8" y="20"/>
                  </a:cxn>
                  <a:cxn ang="0">
                    <a:pos x="12" y="12"/>
                  </a:cxn>
                </a:cxnLst>
                <a:rect l="0" t="0" r="r" b="b"/>
                <a:pathLst>
                  <a:path w="22" h="20">
                    <a:moveTo>
                      <a:pt x="12" y="12"/>
                    </a:moveTo>
                    <a:cubicBezTo>
                      <a:pt x="13" y="8"/>
                      <a:pt x="12" y="0"/>
                      <a:pt x="16" y="0"/>
                    </a:cubicBezTo>
                    <a:cubicBezTo>
                      <a:pt x="20" y="0"/>
                      <a:pt x="22" y="8"/>
                      <a:pt x="20" y="12"/>
                    </a:cubicBezTo>
                    <a:cubicBezTo>
                      <a:pt x="18" y="16"/>
                      <a:pt x="12" y="17"/>
                      <a:pt x="8" y="20"/>
                    </a:cubicBezTo>
                    <a:cubicBezTo>
                      <a:pt x="3" y="5"/>
                      <a:pt x="0" y="6"/>
                      <a:pt x="12" y="12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84" name="Freeform 55"/>
              <p:cNvSpPr>
                <a:spLocks/>
              </p:cNvSpPr>
              <p:nvPr userDrawn="1"/>
            </p:nvSpPr>
            <p:spPr bwMode="ltGray">
              <a:xfrm>
                <a:off x="453" y="275"/>
                <a:ext cx="58" cy="24"/>
              </a:xfrm>
              <a:custGeom>
                <a:avLst/>
                <a:gdLst/>
                <a:ahLst/>
                <a:cxnLst>
                  <a:cxn ang="0">
                    <a:pos x="24" y="18"/>
                  </a:cxn>
                  <a:cxn ang="0">
                    <a:pos x="32" y="6"/>
                  </a:cxn>
                  <a:cxn ang="0">
                    <a:pos x="36" y="30"/>
                  </a:cxn>
                  <a:cxn ang="0">
                    <a:pos x="24" y="18"/>
                  </a:cxn>
                </a:cxnLst>
                <a:rect l="0" t="0" r="r" b="b"/>
                <a:pathLst>
                  <a:path w="57" h="30">
                    <a:moveTo>
                      <a:pt x="24" y="18"/>
                    </a:moveTo>
                    <a:cubicBezTo>
                      <a:pt x="0" y="10"/>
                      <a:pt x="9" y="0"/>
                      <a:pt x="32" y="6"/>
                    </a:cubicBezTo>
                    <a:cubicBezTo>
                      <a:pt x="46" y="15"/>
                      <a:pt x="57" y="23"/>
                      <a:pt x="36" y="30"/>
                    </a:cubicBezTo>
                    <a:cubicBezTo>
                      <a:pt x="21" y="25"/>
                      <a:pt x="24" y="30"/>
                      <a:pt x="24" y="18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85" name="Freeform 56"/>
              <p:cNvSpPr>
                <a:spLocks/>
              </p:cNvSpPr>
              <p:nvPr userDrawn="1"/>
            </p:nvSpPr>
            <p:spPr bwMode="ltGray">
              <a:xfrm>
                <a:off x="1161" y="50"/>
                <a:ext cx="691" cy="569"/>
              </a:xfrm>
              <a:custGeom>
                <a:avLst/>
                <a:gdLst/>
                <a:ahLst/>
                <a:cxnLst>
                  <a:cxn ang="0">
                    <a:pos x="473" y="464"/>
                  </a:cxn>
                  <a:cxn ang="0">
                    <a:pos x="393" y="452"/>
                  </a:cxn>
                  <a:cxn ang="0">
                    <a:pos x="325" y="412"/>
                  </a:cxn>
                  <a:cxn ang="0">
                    <a:pos x="265" y="400"/>
                  </a:cxn>
                  <a:cxn ang="0">
                    <a:pos x="237" y="416"/>
                  </a:cxn>
                  <a:cxn ang="0">
                    <a:pos x="261" y="428"/>
                  </a:cxn>
                  <a:cxn ang="0">
                    <a:pos x="293" y="468"/>
                  </a:cxn>
                  <a:cxn ang="0">
                    <a:pos x="321" y="476"/>
                  </a:cxn>
                  <a:cxn ang="0">
                    <a:pos x="333" y="536"/>
                  </a:cxn>
                  <a:cxn ang="0">
                    <a:pos x="313" y="552"/>
                  </a:cxn>
                  <a:cxn ang="0">
                    <a:pos x="261" y="616"/>
                  </a:cxn>
                  <a:cxn ang="0">
                    <a:pos x="225" y="628"/>
                  </a:cxn>
                  <a:cxn ang="0">
                    <a:pos x="97" y="696"/>
                  </a:cxn>
                  <a:cxn ang="0">
                    <a:pos x="77" y="616"/>
                  </a:cxn>
                  <a:cxn ang="0">
                    <a:pos x="45" y="524"/>
                  </a:cxn>
                  <a:cxn ang="0">
                    <a:pos x="33" y="448"/>
                  </a:cxn>
                  <a:cxn ang="0">
                    <a:pos x="53" y="344"/>
                  </a:cxn>
                  <a:cxn ang="0">
                    <a:pos x="17" y="392"/>
                  </a:cxn>
                  <a:cxn ang="0">
                    <a:pos x="81" y="280"/>
                  </a:cxn>
                  <a:cxn ang="0">
                    <a:pos x="113" y="204"/>
                  </a:cxn>
                  <a:cxn ang="0">
                    <a:pos x="37" y="204"/>
                  </a:cxn>
                  <a:cxn ang="0">
                    <a:pos x="1" y="196"/>
                  </a:cxn>
                  <a:cxn ang="0">
                    <a:pos x="25" y="140"/>
                  </a:cxn>
                  <a:cxn ang="0">
                    <a:pos x="97" y="112"/>
                  </a:cxn>
                  <a:cxn ang="0">
                    <a:pos x="221" y="124"/>
                  </a:cxn>
                  <a:cxn ang="0">
                    <a:pos x="229" y="64"/>
                  </a:cxn>
                  <a:cxn ang="0">
                    <a:pos x="261" y="0"/>
                  </a:cxn>
                  <a:cxn ang="0">
                    <a:pos x="357" y="44"/>
                  </a:cxn>
                  <a:cxn ang="0">
                    <a:pos x="329" y="88"/>
                  </a:cxn>
                  <a:cxn ang="0">
                    <a:pos x="301" y="176"/>
                  </a:cxn>
                  <a:cxn ang="0">
                    <a:pos x="361" y="192"/>
                  </a:cxn>
                  <a:cxn ang="0">
                    <a:pos x="373" y="136"/>
                  </a:cxn>
                  <a:cxn ang="0">
                    <a:pos x="417" y="92"/>
                  </a:cxn>
                  <a:cxn ang="0">
                    <a:pos x="497" y="88"/>
                  </a:cxn>
                  <a:cxn ang="0">
                    <a:pos x="529" y="52"/>
                  </a:cxn>
                  <a:cxn ang="0">
                    <a:pos x="541" y="460"/>
                  </a:cxn>
                </a:cxnLst>
                <a:rect l="0" t="0" r="r" b="b"/>
                <a:pathLst>
                  <a:path w="693" h="696">
                    <a:moveTo>
                      <a:pt x="541" y="460"/>
                    </a:moveTo>
                    <a:lnTo>
                      <a:pt x="473" y="464"/>
                    </a:lnTo>
                    <a:lnTo>
                      <a:pt x="441" y="452"/>
                    </a:lnTo>
                    <a:lnTo>
                      <a:pt x="393" y="452"/>
                    </a:lnTo>
                    <a:cubicBezTo>
                      <a:pt x="365" y="448"/>
                      <a:pt x="360" y="444"/>
                      <a:pt x="337" y="436"/>
                    </a:cubicBezTo>
                    <a:cubicBezTo>
                      <a:pt x="336" y="432"/>
                      <a:pt x="330" y="413"/>
                      <a:pt x="325" y="412"/>
                    </a:cubicBezTo>
                    <a:cubicBezTo>
                      <a:pt x="317" y="411"/>
                      <a:pt x="301" y="420"/>
                      <a:pt x="301" y="420"/>
                    </a:cubicBezTo>
                    <a:cubicBezTo>
                      <a:pt x="289" y="412"/>
                      <a:pt x="277" y="408"/>
                      <a:pt x="265" y="400"/>
                    </a:cubicBezTo>
                    <a:cubicBezTo>
                      <a:pt x="252" y="380"/>
                      <a:pt x="256" y="356"/>
                      <a:pt x="233" y="348"/>
                    </a:cubicBezTo>
                    <a:cubicBezTo>
                      <a:pt x="217" y="372"/>
                      <a:pt x="221" y="392"/>
                      <a:pt x="237" y="416"/>
                    </a:cubicBezTo>
                    <a:cubicBezTo>
                      <a:pt x="234" y="428"/>
                      <a:pt x="228" y="445"/>
                      <a:pt x="237" y="444"/>
                    </a:cubicBezTo>
                    <a:cubicBezTo>
                      <a:pt x="247" y="443"/>
                      <a:pt x="261" y="428"/>
                      <a:pt x="261" y="428"/>
                    </a:cubicBezTo>
                    <a:cubicBezTo>
                      <a:pt x="258" y="450"/>
                      <a:pt x="243" y="475"/>
                      <a:pt x="269" y="484"/>
                    </a:cubicBezTo>
                    <a:cubicBezTo>
                      <a:pt x="277" y="479"/>
                      <a:pt x="288" y="476"/>
                      <a:pt x="293" y="468"/>
                    </a:cubicBezTo>
                    <a:cubicBezTo>
                      <a:pt x="302" y="454"/>
                      <a:pt x="303" y="446"/>
                      <a:pt x="317" y="436"/>
                    </a:cubicBezTo>
                    <a:cubicBezTo>
                      <a:pt x="315" y="448"/>
                      <a:pt x="306" y="467"/>
                      <a:pt x="321" y="476"/>
                    </a:cubicBezTo>
                    <a:cubicBezTo>
                      <a:pt x="328" y="480"/>
                      <a:pt x="345" y="484"/>
                      <a:pt x="345" y="484"/>
                    </a:cubicBezTo>
                    <a:cubicBezTo>
                      <a:pt x="382" y="472"/>
                      <a:pt x="347" y="527"/>
                      <a:pt x="333" y="536"/>
                    </a:cubicBezTo>
                    <a:cubicBezTo>
                      <a:pt x="330" y="540"/>
                      <a:pt x="329" y="545"/>
                      <a:pt x="325" y="548"/>
                    </a:cubicBezTo>
                    <a:cubicBezTo>
                      <a:pt x="322" y="551"/>
                      <a:pt x="316" y="549"/>
                      <a:pt x="313" y="552"/>
                    </a:cubicBezTo>
                    <a:cubicBezTo>
                      <a:pt x="300" y="565"/>
                      <a:pt x="320" y="575"/>
                      <a:pt x="293" y="584"/>
                    </a:cubicBezTo>
                    <a:cubicBezTo>
                      <a:pt x="286" y="595"/>
                      <a:pt x="272" y="610"/>
                      <a:pt x="261" y="616"/>
                    </a:cubicBezTo>
                    <a:cubicBezTo>
                      <a:pt x="254" y="620"/>
                      <a:pt x="245" y="621"/>
                      <a:pt x="237" y="624"/>
                    </a:cubicBezTo>
                    <a:cubicBezTo>
                      <a:pt x="233" y="625"/>
                      <a:pt x="225" y="628"/>
                      <a:pt x="225" y="628"/>
                    </a:cubicBezTo>
                    <a:cubicBezTo>
                      <a:pt x="215" y="659"/>
                      <a:pt x="212" y="652"/>
                      <a:pt x="173" y="656"/>
                    </a:cubicBezTo>
                    <a:cubicBezTo>
                      <a:pt x="140" y="667"/>
                      <a:pt x="132" y="687"/>
                      <a:pt x="97" y="696"/>
                    </a:cubicBezTo>
                    <a:cubicBezTo>
                      <a:pt x="77" y="691"/>
                      <a:pt x="75" y="687"/>
                      <a:pt x="81" y="668"/>
                    </a:cubicBezTo>
                    <a:cubicBezTo>
                      <a:pt x="77" y="646"/>
                      <a:pt x="72" y="639"/>
                      <a:pt x="77" y="616"/>
                    </a:cubicBezTo>
                    <a:cubicBezTo>
                      <a:pt x="73" y="598"/>
                      <a:pt x="71" y="587"/>
                      <a:pt x="61" y="572"/>
                    </a:cubicBezTo>
                    <a:cubicBezTo>
                      <a:pt x="58" y="551"/>
                      <a:pt x="51" y="543"/>
                      <a:pt x="45" y="524"/>
                    </a:cubicBezTo>
                    <a:cubicBezTo>
                      <a:pt x="52" y="502"/>
                      <a:pt x="58" y="496"/>
                      <a:pt x="49" y="472"/>
                    </a:cubicBezTo>
                    <a:cubicBezTo>
                      <a:pt x="46" y="463"/>
                      <a:pt x="33" y="448"/>
                      <a:pt x="33" y="448"/>
                    </a:cubicBezTo>
                    <a:cubicBezTo>
                      <a:pt x="42" y="422"/>
                      <a:pt x="42" y="408"/>
                      <a:pt x="33" y="380"/>
                    </a:cubicBezTo>
                    <a:cubicBezTo>
                      <a:pt x="49" y="369"/>
                      <a:pt x="48" y="362"/>
                      <a:pt x="53" y="344"/>
                    </a:cubicBezTo>
                    <a:cubicBezTo>
                      <a:pt x="47" y="327"/>
                      <a:pt x="49" y="308"/>
                      <a:pt x="33" y="332"/>
                    </a:cubicBezTo>
                    <a:cubicBezTo>
                      <a:pt x="40" y="353"/>
                      <a:pt x="29" y="374"/>
                      <a:pt x="17" y="392"/>
                    </a:cubicBezTo>
                    <a:cubicBezTo>
                      <a:pt x="6" y="360"/>
                      <a:pt x="10" y="340"/>
                      <a:pt x="13" y="304"/>
                    </a:cubicBezTo>
                    <a:cubicBezTo>
                      <a:pt x="44" y="314"/>
                      <a:pt x="54" y="289"/>
                      <a:pt x="81" y="280"/>
                    </a:cubicBezTo>
                    <a:cubicBezTo>
                      <a:pt x="94" y="261"/>
                      <a:pt x="85" y="242"/>
                      <a:pt x="105" y="228"/>
                    </a:cubicBezTo>
                    <a:cubicBezTo>
                      <a:pt x="108" y="220"/>
                      <a:pt x="110" y="212"/>
                      <a:pt x="113" y="204"/>
                    </a:cubicBezTo>
                    <a:cubicBezTo>
                      <a:pt x="116" y="196"/>
                      <a:pt x="89" y="196"/>
                      <a:pt x="89" y="196"/>
                    </a:cubicBezTo>
                    <a:cubicBezTo>
                      <a:pt x="81" y="221"/>
                      <a:pt x="58" y="211"/>
                      <a:pt x="37" y="204"/>
                    </a:cubicBezTo>
                    <a:cubicBezTo>
                      <a:pt x="33" y="207"/>
                      <a:pt x="30" y="213"/>
                      <a:pt x="25" y="212"/>
                    </a:cubicBezTo>
                    <a:cubicBezTo>
                      <a:pt x="16" y="210"/>
                      <a:pt x="1" y="196"/>
                      <a:pt x="1" y="196"/>
                    </a:cubicBezTo>
                    <a:cubicBezTo>
                      <a:pt x="4" y="186"/>
                      <a:pt x="4" y="174"/>
                      <a:pt x="9" y="164"/>
                    </a:cubicBezTo>
                    <a:cubicBezTo>
                      <a:pt x="13" y="155"/>
                      <a:pt x="25" y="140"/>
                      <a:pt x="25" y="140"/>
                    </a:cubicBezTo>
                    <a:cubicBezTo>
                      <a:pt x="0" y="132"/>
                      <a:pt x="25" y="128"/>
                      <a:pt x="37" y="124"/>
                    </a:cubicBezTo>
                    <a:cubicBezTo>
                      <a:pt x="58" y="131"/>
                      <a:pt x="75" y="116"/>
                      <a:pt x="97" y="112"/>
                    </a:cubicBezTo>
                    <a:cubicBezTo>
                      <a:pt x="135" y="87"/>
                      <a:pt x="159" y="122"/>
                      <a:pt x="197" y="132"/>
                    </a:cubicBezTo>
                    <a:cubicBezTo>
                      <a:pt x="205" y="129"/>
                      <a:pt x="213" y="127"/>
                      <a:pt x="221" y="124"/>
                    </a:cubicBezTo>
                    <a:cubicBezTo>
                      <a:pt x="225" y="123"/>
                      <a:pt x="226" y="147"/>
                      <a:pt x="233" y="120"/>
                    </a:cubicBezTo>
                    <a:lnTo>
                      <a:pt x="229" y="64"/>
                    </a:lnTo>
                    <a:lnTo>
                      <a:pt x="209" y="40"/>
                    </a:lnTo>
                    <a:cubicBezTo>
                      <a:pt x="243" y="21"/>
                      <a:pt x="240" y="21"/>
                      <a:pt x="261" y="0"/>
                    </a:cubicBezTo>
                    <a:cubicBezTo>
                      <a:pt x="297" y="16"/>
                      <a:pt x="333" y="32"/>
                      <a:pt x="369" y="48"/>
                    </a:cubicBezTo>
                    <a:cubicBezTo>
                      <a:pt x="373" y="50"/>
                      <a:pt x="361" y="44"/>
                      <a:pt x="357" y="44"/>
                    </a:cubicBezTo>
                    <a:cubicBezTo>
                      <a:pt x="349" y="45"/>
                      <a:pt x="333" y="52"/>
                      <a:pt x="333" y="52"/>
                    </a:cubicBezTo>
                    <a:cubicBezTo>
                      <a:pt x="322" y="68"/>
                      <a:pt x="318" y="71"/>
                      <a:pt x="329" y="88"/>
                    </a:cubicBezTo>
                    <a:cubicBezTo>
                      <a:pt x="308" y="119"/>
                      <a:pt x="323" y="118"/>
                      <a:pt x="333" y="148"/>
                    </a:cubicBezTo>
                    <a:cubicBezTo>
                      <a:pt x="320" y="157"/>
                      <a:pt x="314" y="167"/>
                      <a:pt x="301" y="176"/>
                    </a:cubicBezTo>
                    <a:cubicBezTo>
                      <a:pt x="306" y="213"/>
                      <a:pt x="303" y="213"/>
                      <a:pt x="337" y="220"/>
                    </a:cubicBezTo>
                    <a:cubicBezTo>
                      <a:pt x="358" y="216"/>
                      <a:pt x="368" y="214"/>
                      <a:pt x="361" y="192"/>
                    </a:cubicBezTo>
                    <a:cubicBezTo>
                      <a:pt x="362" y="177"/>
                      <a:pt x="362" y="162"/>
                      <a:pt x="365" y="148"/>
                    </a:cubicBezTo>
                    <a:cubicBezTo>
                      <a:pt x="366" y="143"/>
                      <a:pt x="369" y="133"/>
                      <a:pt x="373" y="136"/>
                    </a:cubicBezTo>
                    <a:cubicBezTo>
                      <a:pt x="379" y="140"/>
                      <a:pt x="376" y="149"/>
                      <a:pt x="377" y="156"/>
                    </a:cubicBezTo>
                    <a:cubicBezTo>
                      <a:pt x="404" y="147"/>
                      <a:pt x="409" y="116"/>
                      <a:pt x="417" y="92"/>
                    </a:cubicBezTo>
                    <a:cubicBezTo>
                      <a:pt x="422" y="76"/>
                      <a:pt x="453" y="74"/>
                      <a:pt x="465" y="72"/>
                    </a:cubicBezTo>
                    <a:cubicBezTo>
                      <a:pt x="472" y="92"/>
                      <a:pt x="477" y="93"/>
                      <a:pt x="497" y="88"/>
                    </a:cubicBezTo>
                    <a:cubicBezTo>
                      <a:pt x="512" y="78"/>
                      <a:pt x="515" y="74"/>
                      <a:pt x="509" y="56"/>
                    </a:cubicBezTo>
                    <a:cubicBezTo>
                      <a:pt x="523" y="46"/>
                      <a:pt x="517" y="46"/>
                      <a:pt x="529" y="52"/>
                    </a:cubicBezTo>
                    <a:lnTo>
                      <a:pt x="693" y="72"/>
                    </a:lnTo>
                    <a:lnTo>
                      <a:pt x="541" y="460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86" name="Freeform 57"/>
              <p:cNvSpPr>
                <a:spLocks/>
              </p:cNvSpPr>
              <p:nvPr userDrawn="1"/>
            </p:nvSpPr>
            <p:spPr bwMode="ltGray">
              <a:xfrm>
                <a:off x="689" y="6"/>
                <a:ext cx="1386" cy="232"/>
              </a:xfrm>
              <a:custGeom>
                <a:avLst/>
                <a:gdLst/>
                <a:ahLst/>
                <a:cxnLst>
                  <a:cxn ang="0">
                    <a:pos x="825" y="0"/>
                  </a:cxn>
                  <a:cxn ang="0">
                    <a:pos x="143" y="29"/>
                  </a:cxn>
                  <a:cxn ang="0">
                    <a:pos x="91" y="42"/>
                  </a:cxn>
                  <a:cxn ang="0">
                    <a:pos x="62" y="42"/>
                  </a:cxn>
                  <a:cxn ang="0">
                    <a:pos x="22" y="77"/>
                  </a:cxn>
                  <a:cxn ang="0">
                    <a:pos x="0" y="105"/>
                  </a:cxn>
                  <a:cxn ang="0">
                    <a:pos x="59" y="115"/>
                  </a:cxn>
                  <a:cxn ang="0">
                    <a:pos x="97" y="96"/>
                  </a:cxn>
                  <a:cxn ang="0">
                    <a:pos x="108" y="84"/>
                  </a:cxn>
                  <a:cxn ang="0">
                    <a:pos x="167" y="52"/>
                  </a:cxn>
                  <a:cxn ang="0">
                    <a:pos x="215" y="46"/>
                  </a:cxn>
                  <a:cxn ang="0">
                    <a:pos x="237" y="94"/>
                  </a:cxn>
                  <a:cxn ang="0">
                    <a:pos x="188" y="109"/>
                  </a:cxn>
                  <a:cxn ang="0">
                    <a:pos x="231" y="113"/>
                  </a:cxn>
                  <a:cxn ang="0">
                    <a:pos x="250" y="90"/>
                  </a:cxn>
                  <a:cxn ang="0">
                    <a:pos x="266" y="92"/>
                  </a:cxn>
                  <a:cxn ang="0">
                    <a:pos x="253" y="54"/>
                  </a:cxn>
                  <a:cxn ang="0">
                    <a:pos x="266" y="44"/>
                  </a:cxn>
                  <a:cxn ang="0">
                    <a:pos x="277" y="88"/>
                  </a:cxn>
                  <a:cxn ang="0">
                    <a:pos x="266" y="113"/>
                  </a:cxn>
                  <a:cxn ang="0">
                    <a:pos x="296" y="130"/>
                  </a:cxn>
                  <a:cxn ang="0">
                    <a:pos x="299" y="92"/>
                  </a:cxn>
                  <a:cxn ang="0">
                    <a:pos x="331" y="103"/>
                  </a:cxn>
                  <a:cxn ang="0">
                    <a:pos x="382" y="73"/>
                  </a:cxn>
                  <a:cxn ang="0">
                    <a:pos x="409" y="50"/>
                  </a:cxn>
                  <a:cxn ang="0">
                    <a:pos x="439" y="56"/>
                  </a:cxn>
                  <a:cxn ang="0">
                    <a:pos x="455" y="50"/>
                  </a:cxn>
                  <a:cxn ang="0">
                    <a:pos x="431" y="44"/>
                  </a:cxn>
                  <a:cxn ang="0">
                    <a:pos x="474" y="35"/>
                  </a:cxn>
                  <a:cxn ang="0">
                    <a:pos x="544" y="54"/>
                  </a:cxn>
                  <a:cxn ang="0">
                    <a:pos x="581" y="42"/>
                  </a:cxn>
                  <a:cxn ang="0">
                    <a:pos x="584" y="63"/>
                  </a:cxn>
                  <a:cxn ang="0">
                    <a:pos x="568" y="101"/>
                  </a:cxn>
                  <a:cxn ang="0">
                    <a:pos x="611" y="88"/>
                  </a:cxn>
                  <a:cxn ang="0">
                    <a:pos x="624" y="80"/>
                  </a:cxn>
                  <a:cxn ang="0">
                    <a:pos x="648" y="61"/>
                  </a:cxn>
                  <a:cxn ang="0">
                    <a:pos x="794" y="84"/>
                  </a:cxn>
                </a:cxnLst>
                <a:rect l="0" t="0" r="r" b="b"/>
                <a:pathLst>
                  <a:path w="931" h="149">
                    <a:moveTo>
                      <a:pt x="794" y="84"/>
                    </a:moveTo>
                    <a:cubicBezTo>
                      <a:pt x="813" y="72"/>
                      <a:pt x="931" y="14"/>
                      <a:pt x="825" y="0"/>
                    </a:cubicBezTo>
                    <a:lnTo>
                      <a:pt x="159" y="0"/>
                    </a:lnTo>
                    <a:cubicBezTo>
                      <a:pt x="149" y="12"/>
                      <a:pt x="162" y="18"/>
                      <a:pt x="143" y="29"/>
                    </a:cubicBezTo>
                    <a:cubicBezTo>
                      <a:pt x="130" y="44"/>
                      <a:pt x="133" y="39"/>
                      <a:pt x="116" y="48"/>
                    </a:cubicBezTo>
                    <a:cubicBezTo>
                      <a:pt x="108" y="46"/>
                      <a:pt x="100" y="44"/>
                      <a:pt x="91" y="42"/>
                    </a:cubicBezTo>
                    <a:cubicBezTo>
                      <a:pt x="89" y="41"/>
                      <a:pt x="83" y="40"/>
                      <a:pt x="83" y="40"/>
                    </a:cubicBezTo>
                    <a:cubicBezTo>
                      <a:pt x="76" y="40"/>
                      <a:pt x="68" y="39"/>
                      <a:pt x="62" y="42"/>
                    </a:cubicBezTo>
                    <a:cubicBezTo>
                      <a:pt x="54" y="45"/>
                      <a:pt x="46" y="61"/>
                      <a:pt x="38" y="67"/>
                    </a:cubicBezTo>
                    <a:cubicBezTo>
                      <a:pt x="32" y="71"/>
                      <a:pt x="27" y="74"/>
                      <a:pt x="22" y="77"/>
                    </a:cubicBezTo>
                    <a:cubicBezTo>
                      <a:pt x="16" y="81"/>
                      <a:pt x="5" y="86"/>
                      <a:pt x="5" y="86"/>
                    </a:cubicBezTo>
                    <a:cubicBezTo>
                      <a:pt x="9" y="95"/>
                      <a:pt x="7" y="97"/>
                      <a:pt x="0" y="105"/>
                    </a:cubicBezTo>
                    <a:cubicBezTo>
                      <a:pt x="17" y="107"/>
                      <a:pt x="22" y="107"/>
                      <a:pt x="16" y="120"/>
                    </a:cubicBezTo>
                    <a:cubicBezTo>
                      <a:pt x="27" y="122"/>
                      <a:pt x="48" y="116"/>
                      <a:pt x="59" y="115"/>
                    </a:cubicBezTo>
                    <a:cubicBezTo>
                      <a:pt x="71" y="112"/>
                      <a:pt x="73" y="117"/>
                      <a:pt x="83" y="111"/>
                    </a:cubicBezTo>
                    <a:cubicBezTo>
                      <a:pt x="89" y="96"/>
                      <a:pt x="83" y="100"/>
                      <a:pt x="97" y="96"/>
                    </a:cubicBezTo>
                    <a:cubicBezTo>
                      <a:pt x="100" y="94"/>
                      <a:pt x="103" y="93"/>
                      <a:pt x="105" y="90"/>
                    </a:cubicBezTo>
                    <a:cubicBezTo>
                      <a:pt x="106" y="88"/>
                      <a:pt x="106" y="85"/>
                      <a:pt x="108" y="84"/>
                    </a:cubicBezTo>
                    <a:cubicBezTo>
                      <a:pt x="112" y="80"/>
                      <a:pt x="140" y="69"/>
                      <a:pt x="148" y="67"/>
                    </a:cubicBezTo>
                    <a:cubicBezTo>
                      <a:pt x="160" y="52"/>
                      <a:pt x="153" y="56"/>
                      <a:pt x="167" y="52"/>
                    </a:cubicBezTo>
                    <a:cubicBezTo>
                      <a:pt x="178" y="55"/>
                      <a:pt x="179" y="62"/>
                      <a:pt x="191" y="58"/>
                    </a:cubicBezTo>
                    <a:cubicBezTo>
                      <a:pt x="199" y="52"/>
                      <a:pt x="206" y="51"/>
                      <a:pt x="215" y="46"/>
                    </a:cubicBezTo>
                    <a:cubicBezTo>
                      <a:pt x="226" y="58"/>
                      <a:pt x="217" y="46"/>
                      <a:pt x="223" y="69"/>
                    </a:cubicBezTo>
                    <a:cubicBezTo>
                      <a:pt x="226" y="79"/>
                      <a:pt x="233" y="85"/>
                      <a:pt x="237" y="94"/>
                    </a:cubicBezTo>
                    <a:cubicBezTo>
                      <a:pt x="227" y="100"/>
                      <a:pt x="229" y="104"/>
                      <a:pt x="218" y="107"/>
                    </a:cubicBezTo>
                    <a:cubicBezTo>
                      <a:pt x="207" y="120"/>
                      <a:pt x="203" y="113"/>
                      <a:pt x="188" y="109"/>
                    </a:cubicBezTo>
                    <a:cubicBezTo>
                      <a:pt x="191" y="117"/>
                      <a:pt x="200" y="127"/>
                      <a:pt x="210" y="132"/>
                    </a:cubicBezTo>
                    <a:cubicBezTo>
                      <a:pt x="218" y="114"/>
                      <a:pt x="211" y="122"/>
                      <a:pt x="231" y="113"/>
                    </a:cubicBezTo>
                    <a:cubicBezTo>
                      <a:pt x="237" y="111"/>
                      <a:pt x="248" y="105"/>
                      <a:pt x="248" y="105"/>
                    </a:cubicBezTo>
                    <a:cubicBezTo>
                      <a:pt x="248" y="100"/>
                      <a:pt x="246" y="94"/>
                      <a:pt x="250" y="90"/>
                    </a:cubicBezTo>
                    <a:cubicBezTo>
                      <a:pt x="253" y="88"/>
                      <a:pt x="254" y="96"/>
                      <a:pt x="258" y="96"/>
                    </a:cubicBezTo>
                    <a:cubicBezTo>
                      <a:pt x="262" y="97"/>
                      <a:pt x="264" y="94"/>
                      <a:pt x="266" y="92"/>
                    </a:cubicBezTo>
                    <a:cubicBezTo>
                      <a:pt x="262" y="82"/>
                      <a:pt x="252" y="77"/>
                      <a:pt x="248" y="67"/>
                    </a:cubicBezTo>
                    <a:cubicBezTo>
                      <a:pt x="250" y="63"/>
                      <a:pt x="255" y="58"/>
                      <a:pt x="253" y="54"/>
                    </a:cubicBezTo>
                    <a:cubicBezTo>
                      <a:pt x="251" y="50"/>
                      <a:pt x="248" y="42"/>
                      <a:pt x="248" y="42"/>
                    </a:cubicBezTo>
                    <a:cubicBezTo>
                      <a:pt x="256" y="32"/>
                      <a:pt x="259" y="35"/>
                      <a:pt x="266" y="44"/>
                    </a:cubicBezTo>
                    <a:cubicBezTo>
                      <a:pt x="270" y="56"/>
                      <a:pt x="276" y="61"/>
                      <a:pt x="285" y="71"/>
                    </a:cubicBezTo>
                    <a:cubicBezTo>
                      <a:pt x="281" y="81"/>
                      <a:pt x="289" y="82"/>
                      <a:pt x="277" y="88"/>
                    </a:cubicBezTo>
                    <a:cubicBezTo>
                      <a:pt x="262" y="106"/>
                      <a:pt x="278" y="83"/>
                      <a:pt x="274" y="101"/>
                    </a:cubicBezTo>
                    <a:cubicBezTo>
                      <a:pt x="274" y="105"/>
                      <a:pt x="268" y="109"/>
                      <a:pt x="266" y="113"/>
                    </a:cubicBezTo>
                    <a:cubicBezTo>
                      <a:pt x="270" y="122"/>
                      <a:pt x="268" y="125"/>
                      <a:pt x="261" y="132"/>
                    </a:cubicBezTo>
                    <a:cubicBezTo>
                      <a:pt x="268" y="149"/>
                      <a:pt x="282" y="134"/>
                      <a:pt x="296" y="130"/>
                    </a:cubicBezTo>
                    <a:cubicBezTo>
                      <a:pt x="299" y="122"/>
                      <a:pt x="295" y="119"/>
                      <a:pt x="299" y="111"/>
                    </a:cubicBezTo>
                    <a:cubicBezTo>
                      <a:pt x="296" y="105"/>
                      <a:pt x="288" y="97"/>
                      <a:pt x="299" y="92"/>
                    </a:cubicBezTo>
                    <a:cubicBezTo>
                      <a:pt x="303" y="90"/>
                      <a:pt x="315" y="88"/>
                      <a:pt x="315" y="88"/>
                    </a:cubicBezTo>
                    <a:cubicBezTo>
                      <a:pt x="326" y="91"/>
                      <a:pt x="325" y="95"/>
                      <a:pt x="331" y="103"/>
                    </a:cubicBezTo>
                    <a:cubicBezTo>
                      <a:pt x="339" y="84"/>
                      <a:pt x="331" y="90"/>
                      <a:pt x="361" y="92"/>
                    </a:cubicBezTo>
                    <a:cubicBezTo>
                      <a:pt x="355" y="76"/>
                      <a:pt x="365" y="76"/>
                      <a:pt x="382" y="73"/>
                    </a:cubicBezTo>
                    <a:cubicBezTo>
                      <a:pt x="383" y="71"/>
                      <a:pt x="387" y="57"/>
                      <a:pt x="393" y="54"/>
                    </a:cubicBezTo>
                    <a:cubicBezTo>
                      <a:pt x="398" y="52"/>
                      <a:pt x="409" y="50"/>
                      <a:pt x="409" y="50"/>
                    </a:cubicBezTo>
                    <a:cubicBezTo>
                      <a:pt x="430" y="54"/>
                      <a:pt x="413" y="58"/>
                      <a:pt x="431" y="63"/>
                    </a:cubicBezTo>
                    <a:cubicBezTo>
                      <a:pt x="433" y="61"/>
                      <a:pt x="435" y="57"/>
                      <a:pt x="439" y="56"/>
                    </a:cubicBezTo>
                    <a:cubicBezTo>
                      <a:pt x="445" y="55"/>
                      <a:pt x="452" y="61"/>
                      <a:pt x="457" y="58"/>
                    </a:cubicBezTo>
                    <a:cubicBezTo>
                      <a:pt x="461" y="57"/>
                      <a:pt x="457" y="52"/>
                      <a:pt x="455" y="50"/>
                    </a:cubicBezTo>
                    <a:cubicBezTo>
                      <a:pt x="451" y="47"/>
                      <a:pt x="444" y="47"/>
                      <a:pt x="439" y="46"/>
                    </a:cubicBezTo>
                    <a:cubicBezTo>
                      <a:pt x="436" y="45"/>
                      <a:pt x="431" y="44"/>
                      <a:pt x="431" y="44"/>
                    </a:cubicBezTo>
                    <a:cubicBezTo>
                      <a:pt x="440" y="38"/>
                      <a:pt x="443" y="36"/>
                      <a:pt x="455" y="40"/>
                    </a:cubicBezTo>
                    <a:cubicBezTo>
                      <a:pt x="461" y="38"/>
                      <a:pt x="467" y="35"/>
                      <a:pt x="474" y="35"/>
                    </a:cubicBezTo>
                    <a:cubicBezTo>
                      <a:pt x="483" y="36"/>
                      <a:pt x="511" y="43"/>
                      <a:pt x="519" y="46"/>
                    </a:cubicBezTo>
                    <a:cubicBezTo>
                      <a:pt x="527" y="49"/>
                      <a:pt x="544" y="54"/>
                      <a:pt x="544" y="54"/>
                    </a:cubicBezTo>
                    <a:cubicBezTo>
                      <a:pt x="548" y="54"/>
                      <a:pt x="560" y="52"/>
                      <a:pt x="565" y="50"/>
                    </a:cubicBezTo>
                    <a:cubicBezTo>
                      <a:pt x="570" y="47"/>
                      <a:pt x="581" y="42"/>
                      <a:pt x="581" y="42"/>
                    </a:cubicBezTo>
                    <a:cubicBezTo>
                      <a:pt x="585" y="42"/>
                      <a:pt x="598" y="44"/>
                      <a:pt x="600" y="48"/>
                    </a:cubicBezTo>
                    <a:cubicBezTo>
                      <a:pt x="603" y="55"/>
                      <a:pt x="589" y="61"/>
                      <a:pt x="584" y="63"/>
                    </a:cubicBezTo>
                    <a:cubicBezTo>
                      <a:pt x="576" y="69"/>
                      <a:pt x="568" y="69"/>
                      <a:pt x="565" y="77"/>
                    </a:cubicBezTo>
                    <a:cubicBezTo>
                      <a:pt x="568" y="86"/>
                      <a:pt x="564" y="92"/>
                      <a:pt x="568" y="101"/>
                    </a:cubicBezTo>
                    <a:cubicBezTo>
                      <a:pt x="574" y="93"/>
                      <a:pt x="577" y="91"/>
                      <a:pt x="589" y="94"/>
                    </a:cubicBezTo>
                    <a:cubicBezTo>
                      <a:pt x="595" y="108"/>
                      <a:pt x="602" y="93"/>
                      <a:pt x="611" y="88"/>
                    </a:cubicBezTo>
                    <a:cubicBezTo>
                      <a:pt x="613" y="86"/>
                      <a:pt x="613" y="83"/>
                      <a:pt x="616" y="82"/>
                    </a:cubicBezTo>
                    <a:cubicBezTo>
                      <a:pt x="618" y="80"/>
                      <a:pt x="622" y="81"/>
                      <a:pt x="624" y="80"/>
                    </a:cubicBezTo>
                    <a:cubicBezTo>
                      <a:pt x="626" y="78"/>
                      <a:pt x="626" y="75"/>
                      <a:pt x="627" y="73"/>
                    </a:cubicBezTo>
                    <a:cubicBezTo>
                      <a:pt x="632" y="65"/>
                      <a:pt x="638" y="63"/>
                      <a:pt x="648" y="61"/>
                    </a:cubicBezTo>
                    <a:cubicBezTo>
                      <a:pt x="664" y="62"/>
                      <a:pt x="684" y="69"/>
                      <a:pt x="700" y="69"/>
                    </a:cubicBezTo>
                    <a:lnTo>
                      <a:pt x="794" y="84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87" name="Freeform 58"/>
              <p:cNvSpPr>
                <a:spLocks/>
              </p:cNvSpPr>
              <p:nvPr userDrawn="1"/>
            </p:nvSpPr>
            <p:spPr bwMode="ltGray">
              <a:xfrm>
                <a:off x="971" y="91"/>
                <a:ext cx="30" cy="25"/>
              </a:xfrm>
              <a:custGeom>
                <a:avLst/>
                <a:gdLst/>
                <a:ahLst/>
                <a:cxnLst>
                  <a:cxn ang="0">
                    <a:pos x="3" y="28"/>
                  </a:cxn>
                  <a:cxn ang="0">
                    <a:pos x="31" y="0"/>
                  </a:cxn>
                  <a:cxn ang="0">
                    <a:pos x="19" y="24"/>
                  </a:cxn>
                  <a:cxn ang="0">
                    <a:pos x="3" y="28"/>
                  </a:cxn>
                </a:cxnLst>
                <a:rect l="0" t="0" r="r" b="b"/>
                <a:pathLst>
                  <a:path w="31" h="30">
                    <a:moveTo>
                      <a:pt x="3" y="28"/>
                    </a:moveTo>
                    <a:cubicBezTo>
                      <a:pt x="8" y="8"/>
                      <a:pt x="12" y="6"/>
                      <a:pt x="31" y="0"/>
                    </a:cubicBezTo>
                    <a:cubicBezTo>
                      <a:pt x="29" y="5"/>
                      <a:pt x="25" y="22"/>
                      <a:pt x="19" y="24"/>
                    </a:cubicBezTo>
                    <a:cubicBezTo>
                      <a:pt x="0" y="30"/>
                      <a:pt x="3" y="9"/>
                      <a:pt x="3" y="28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88" name="Freeform 59"/>
              <p:cNvSpPr>
                <a:spLocks/>
              </p:cNvSpPr>
              <p:nvPr userDrawn="1"/>
            </p:nvSpPr>
            <p:spPr bwMode="ltGray">
              <a:xfrm>
                <a:off x="935" y="125"/>
                <a:ext cx="45" cy="27"/>
              </a:xfrm>
              <a:custGeom>
                <a:avLst/>
                <a:gdLst/>
                <a:ahLst/>
                <a:cxnLst>
                  <a:cxn ang="0">
                    <a:pos x="6" y="32"/>
                  </a:cxn>
                  <a:cxn ang="0">
                    <a:pos x="22" y="0"/>
                  </a:cxn>
                  <a:cxn ang="0">
                    <a:pos x="38" y="4"/>
                  </a:cxn>
                  <a:cxn ang="0">
                    <a:pos x="6" y="32"/>
                  </a:cxn>
                </a:cxnLst>
                <a:rect l="0" t="0" r="r" b="b"/>
                <a:pathLst>
                  <a:path w="44" h="32">
                    <a:moveTo>
                      <a:pt x="6" y="32"/>
                    </a:moveTo>
                    <a:cubicBezTo>
                      <a:pt x="0" y="14"/>
                      <a:pt x="7" y="10"/>
                      <a:pt x="22" y="0"/>
                    </a:cubicBezTo>
                    <a:cubicBezTo>
                      <a:pt x="27" y="1"/>
                      <a:pt x="35" y="0"/>
                      <a:pt x="38" y="4"/>
                    </a:cubicBezTo>
                    <a:cubicBezTo>
                      <a:pt x="44" y="13"/>
                      <a:pt x="16" y="32"/>
                      <a:pt x="6" y="32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89" name="Freeform 60"/>
              <p:cNvSpPr>
                <a:spLocks/>
              </p:cNvSpPr>
              <p:nvPr userDrawn="1"/>
            </p:nvSpPr>
            <p:spPr bwMode="ltGray">
              <a:xfrm>
                <a:off x="1081" y="226"/>
                <a:ext cx="75" cy="14"/>
              </a:xfrm>
              <a:custGeom>
                <a:avLst/>
                <a:gdLst/>
                <a:ahLst/>
                <a:cxnLst>
                  <a:cxn ang="0">
                    <a:pos x="37" y="18"/>
                  </a:cxn>
                  <a:cxn ang="0">
                    <a:pos x="25" y="2"/>
                  </a:cxn>
                  <a:cxn ang="0">
                    <a:pos x="37" y="18"/>
                  </a:cxn>
                </a:cxnLst>
                <a:rect l="0" t="0" r="r" b="b"/>
                <a:pathLst>
                  <a:path w="76" h="18">
                    <a:moveTo>
                      <a:pt x="37" y="18"/>
                    </a:moveTo>
                    <a:cubicBezTo>
                      <a:pt x="25" y="14"/>
                      <a:pt x="0" y="10"/>
                      <a:pt x="25" y="2"/>
                    </a:cubicBezTo>
                    <a:cubicBezTo>
                      <a:pt x="76" y="9"/>
                      <a:pt x="46" y="0"/>
                      <a:pt x="37" y="18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90" name="Freeform 61"/>
              <p:cNvSpPr>
                <a:spLocks/>
              </p:cNvSpPr>
              <p:nvPr userDrawn="1"/>
            </p:nvSpPr>
            <p:spPr bwMode="ltGray">
              <a:xfrm>
                <a:off x="1210" y="223"/>
                <a:ext cx="42" cy="37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12" y="9"/>
                  </a:cxn>
                  <a:cxn ang="0">
                    <a:pos x="0" y="21"/>
                  </a:cxn>
                </a:cxnLst>
                <a:rect l="0" t="0" r="r" b="b"/>
                <a:pathLst>
                  <a:path w="42" h="44">
                    <a:moveTo>
                      <a:pt x="0" y="21"/>
                    </a:moveTo>
                    <a:cubicBezTo>
                      <a:pt x="4" y="17"/>
                      <a:pt x="7" y="11"/>
                      <a:pt x="12" y="9"/>
                    </a:cubicBezTo>
                    <a:cubicBezTo>
                      <a:pt x="42" y="0"/>
                      <a:pt x="23" y="44"/>
                      <a:pt x="0" y="21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91" name="Freeform 62"/>
              <p:cNvSpPr>
                <a:spLocks/>
              </p:cNvSpPr>
              <p:nvPr userDrawn="1"/>
            </p:nvSpPr>
            <p:spPr bwMode="ltGray">
              <a:xfrm>
                <a:off x="865" y="123"/>
                <a:ext cx="33" cy="24"/>
              </a:xfrm>
              <a:custGeom>
                <a:avLst/>
                <a:gdLst/>
                <a:ahLst/>
                <a:cxnLst>
                  <a:cxn ang="0">
                    <a:pos x="7" y="22"/>
                  </a:cxn>
                  <a:cxn ang="0">
                    <a:pos x="31" y="10"/>
                  </a:cxn>
                  <a:cxn ang="0">
                    <a:pos x="7" y="22"/>
                  </a:cxn>
                </a:cxnLst>
                <a:rect l="0" t="0" r="r" b="b"/>
                <a:pathLst>
                  <a:path w="31" h="30">
                    <a:moveTo>
                      <a:pt x="7" y="22"/>
                    </a:moveTo>
                    <a:cubicBezTo>
                      <a:pt x="0" y="0"/>
                      <a:pt x="15" y="6"/>
                      <a:pt x="31" y="10"/>
                    </a:cubicBezTo>
                    <a:cubicBezTo>
                      <a:pt x="14" y="16"/>
                      <a:pt x="15" y="30"/>
                      <a:pt x="7" y="22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63"/>
            <p:cNvGrpSpPr>
              <a:grpSpLocks/>
            </p:cNvGrpSpPr>
            <p:nvPr userDrawn="1"/>
          </p:nvGrpSpPr>
          <p:grpSpPr bwMode="auto">
            <a:xfrm>
              <a:off x="7" y="-154"/>
              <a:ext cx="5739" cy="418"/>
              <a:chOff x="1056" y="111"/>
              <a:chExt cx="2448" cy="418"/>
            </a:xfrm>
          </p:grpSpPr>
          <p:sp>
            <p:nvSpPr>
              <p:cNvPr id="25" name="Line 64"/>
              <p:cNvSpPr>
                <a:spLocks noChangeShapeType="1"/>
              </p:cNvSpPr>
              <p:nvPr userDrawn="1"/>
            </p:nvSpPr>
            <p:spPr bwMode="white">
              <a:xfrm>
                <a:off x="1056" y="332"/>
                <a:ext cx="2448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" name="Line 65"/>
              <p:cNvSpPr>
                <a:spLocks noChangeShapeType="1"/>
              </p:cNvSpPr>
              <p:nvPr userDrawn="1"/>
            </p:nvSpPr>
            <p:spPr bwMode="white">
              <a:xfrm>
                <a:off x="1254" y="111"/>
                <a:ext cx="0" cy="41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7" name="Line 66"/>
              <p:cNvSpPr>
                <a:spLocks noChangeShapeType="1"/>
              </p:cNvSpPr>
              <p:nvPr userDrawn="1"/>
            </p:nvSpPr>
            <p:spPr bwMode="white">
              <a:xfrm>
                <a:off x="1482" y="111"/>
                <a:ext cx="0" cy="41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8" name="Line 67"/>
              <p:cNvSpPr>
                <a:spLocks noChangeShapeType="1"/>
              </p:cNvSpPr>
              <p:nvPr userDrawn="1"/>
            </p:nvSpPr>
            <p:spPr bwMode="white">
              <a:xfrm>
                <a:off x="1710" y="111"/>
                <a:ext cx="0" cy="41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9" name="Line 68"/>
              <p:cNvSpPr>
                <a:spLocks noChangeShapeType="1"/>
              </p:cNvSpPr>
              <p:nvPr userDrawn="1"/>
            </p:nvSpPr>
            <p:spPr bwMode="white">
              <a:xfrm>
                <a:off x="1938" y="111"/>
                <a:ext cx="0" cy="41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0" name="Line 69"/>
              <p:cNvSpPr>
                <a:spLocks noChangeShapeType="1"/>
              </p:cNvSpPr>
              <p:nvPr userDrawn="1"/>
            </p:nvSpPr>
            <p:spPr bwMode="white">
              <a:xfrm>
                <a:off x="2166" y="111"/>
                <a:ext cx="0" cy="41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1" name="Line 70"/>
              <p:cNvSpPr>
                <a:spLocks noChangeShapeType="1"/>
              </p:cNvSpPr>
              <p:nvPr userDrawn="1"/>
            </p:nvSpPr>
            <p:spPr bwMode="white">
              <a:xfrm>
                <a:off x="2394" y="111"/>
                <a:ext cx="0" cy="41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2" name="Line 71"/>
              <p:cNvSpPr>
                <a:spLocks noChangeShapeType="1"/>
              </p:cNvSpPr>
              <p:nvPr userDrawn="1"/>
            </p:nvSpPr>
            <p:spPr bwMode="white">
              <a:xfrm>
                <a:off x="2622" y="111"/>
                <a:ext cx="0" cy="41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3" name="Line 72"/>
              <p:cNvSpPr>
                <a:spLocks noChangeShapeType="1"/>
              </p:cNvSpPr>
              <p:nvPr userDrawn="1"/>
            </p:nvSpPr>
            <p:spPr bwMode="white">
              <a:xfrm>
                <a:off x="2850" y="111"/>
                <a:ext cx="0" cy="41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4" name="Line 73"/>
              <p:cNvSpPr>
                <a:spLocks noChangeShapeType="1"/>
              </p:cNvSpPr>
              <p:nvPr userDrawn="1"/>
            </p:nvSpPr>
            <p:spPr bwMode="white">
              <a:xfrm>
                <a:off x="3078" y="111"/>
                <a:ext cx="0" cy="41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5" name="Line 74"/>
              <p:cNvSpPr>
                <a:spLocks noChangeShapeType="1"/>
              </p:cNvSpPr>
              <p:nvPr userDrawn="1"/>
            </p:nvSpPr>
            <p:spPr bwMode="white">
              <a:xfrm>
                <a:off x="3306" y="111"/>
                <a:ext cx="0" cy="41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75"/>
            <p:cNvGrpSpPr>
              <a:grpSpLocks/>
            </p:cNvGrpSpPr>
            <p:nvPr userDrawn="1"/>
          </p:nvGrpSpPr>
          <p:grpSpPr bwMode="auto">
            <a:xfrm>
              <a:off x="-1261" y="-1"/>
              <a:ext cx="2098" cy="1030"/>
              <a:chOff x="1208" y="109"/>
              <a:chExt cx="2098" cy="423"/>
            </a:xfrm>
          </p:grpSpPr>
          <p:sp>
            <p:nvSpPr>
              <p:cNvPr id="10" name="Line 76"/>
              <p:cNvSpPr>
                <a:spLocks noChangeShapeType="1"/>
              </p:cNvSpPr>
              <p:nvPr userDrawn="1"/>
            </p:nvSpPr>
            <p:spPr bwMode="ltGray">
              <a:xfrm>
                <a:off x="2850" y="110"/>
                <a:ext cx="0" cy="14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1" name="Line 77"/>
              <p:cNvSpPr>
                <a:spLocks noChangeShapeType="1"/>
              </p:cNvSpPr>
              <p:nvPr userDrawn="1"/>
            </p:nvSpPr>
            <p:spPr bwMode="ltGray">
              <a:xfrm>
                <a:off x="2972" y="332"/>
                <a:ext cx="70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2" name="Line 78"/>
              <p:cNvSpPr>
                <a:spLocks noChangeShapeType="1"/>
              </p:cNvSpPr>
              <p:nvPr userDrawn="1"/>
            </p:nvSpPr>
            <p:spPr bwMode="ltGray">
              <a:xfrm>
                <a:off x="3078" y="350"/>
                <a:ext cx="0" cy="28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3" name="Line 79"/>
              <p:cNvSpPr>
                <a:spLocks noChangeShapeType="1"/>
              </p:cNvSpPr>
              <p:nvPr userDrawn="1"/>
            </p:nvSpPr>
            <p:spPr bwMode="ltGray">
              <a:xfrm>
                <a:off x="3306" y="450"/>
                <a:ext cx="0" cy="79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4" name="Line 80"/>
              <p:cNvSpPr>
                <a:spLocks noChangeShapeType="1"/>
              </p:cNvSpPr>
              <p:nvPr userDrawn="1"/>
            </p:nvSpPr>
            <p:spPr bwMode="ltGray">
              <a:xfrm>
                <a:off x="2166" y="114"/>
                <a:ext cx="0" cy="6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5" name="Line 81"/>
              <p:cNvSpPr>
                <a:spLocks noChangeShapeType="1"/>
              </p:cNvSpPr>
              <p:nvPr userDrawn="1"/>
            </p:nvSpPr>
            <p:spPr bwMode="ltGray">
              <a:xfrm>
                <a:off x="1938" y="111"/>
                <a:ext cx="0" cy="337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6" name="Line 82"/>
              <p:cNvSpPr>
                <a:spLocks noChangeShapeType="1"/>
              </p:cNvSpPr>
              <p:nvPr userDrawn="1"/>
            </p:nvSpPr>
            <p:spPr bwMode="ltGray">
              <a:xfrm flipH="1">
                <a:off x="1912" y="332"/>
                <a:ext cx="68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7" name="Line 83"/>
              <p:cNvSpPr>
                <a:spLocks noChangeShapeType="1"/>
              </p:cNvSpPr>
              <p:nvPr userDrawn="1"/>
            </p:nvSpPr>
            <p:spPr bwMode="ltGray">
              <a:xfrm>
                <a:off x="1778" y="332"/>
                <a:ext cx="60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8" name="Line 84"/>
              <p:cNvSpPr>
                <a:spLocks noChangeShapeType="1"/>
              </p:cNvSpPr>
              <p:nvPr userDrawn="1"/>
            </p:nvSpPr>
            <p:spPr bwMode="ltGray">
              <a:xfrm flipH="1">
                <a:off x="1578" y="332"/>
                <a:ext cx="82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9" name="Line 85"/>
              <p:cNvSpPr>
                <a:spLocks noChangeShapeType="1"/>
              </p:cNvSpPr>
              <p:nvPr userDrawn="1"/>
            </p:nvSpPr>
            <p:spPr bwMode="ltGray">
              <a:xfrm>
                <a:off x="1208" y="332"/>
                <a:ext cx="348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0" name="Line 86"/>
              <p:cNvSpPr>
                <a:spLocks noChangeShapeType="1"/>
              </p:cNvSpPr>
              <p:nvPr userDrawn="1"/>
            </p:nvSpPr>
            <p:spPr bwMode="ltGray">
              <a:xfrm>
                <a:off x="1480" y="234"/>
                <a:ext cx="0" cy="298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1" name="Line 87"/>
              <p:cNvSpPr>
                <a:spLocks noChangeShapeType="1"/>
              </p:cNvSpPr>
              <p:nvPr userDrawn="1"/>
            </p:nvSpPr>
            <p:spPr bwMode="ltGray">
              <a:xfrm>
                <a:off x="1254" y="252"/>
                <a:ext cx="0" cy="156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2" name="Line 88"/>
              <p:cNvSpPr>
                <a:spLocks noChangeShapeType="1"/>
              </p:cNvSpPr>
              <p:nvPr userDrawn="1"/>
            </p:nvSpPr>
            <p:spPr bwMode="ltGray">
              <a:xfrm flipH="1" flipV="1">
                <a:off x="1482" y="109"/>
                <a:ext cx="0" cy="27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3" name="Line 89"/>
              <p:cNvSpPr>
                <a:spLocks noChangeShapeType="1"/>
              </p:cNvSpPr>
              <p:nvPr userDrawn="1"/>
            </p:nvSpPr>
            <p:spPr bwMode="ltGray">
              <a:xfrm>
                <a:off x="1710" y="18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4" name="Line 90"/>
              <p:cNvSpPr>
                <a:spLocks noChangeShapeType="1"/>
              </p:cNvSpPr>
              <p:nvPr userDrawn="1"/>
            </p:nvSpPr>
            <p:spPr bwMode="ltGray">
              <a:xfrm flipV="1">
                <a:off x="1710" y="111"/>
                <a:ext cx="0" cy="2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92" name="Picture 97" descr="j012675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362200"/>
            <a:ext cx="1344613" cy="134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220" name="Rectangle 92"/>
          <p:cNvSpPr>
            <a:spLocks noGrp="1" noChangeArrowheads="1"/>
          </p:cNvSpPr>
          <p:nvPr>
            <p:ph type="ctrTitle"/>
          </p:nvPr>
        </p:nvSpPr>
        <p:spPr>
          <a:xfrm>
            <a:off x="1828800" y="1828800"/>
            <a:ext cx="6934200" cy="2362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8221" name="Rectangle 9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4572000"/>
            <a:ext cx="6934200" cy="12954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3" name="Rectangle 94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3333FF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94" name="Rectangle 95"/>
          <p:cNvSpPr>
            <a:spLocks noGrp="1" noChangeArrowheads="1"/>
          </p:cNvSpPr>
          <p:nvPr>
            <p:ph type="ftr" sz="quarter" idx="11"/>
          </p:nvPr>
        </p:nvSpPr>
        <p:spPr>
          <a:xfrm>
            <a:off x="32004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3333FF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95" name="Rectangle 9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BFD48E3-80A7-4452-BF50-533A62A5CA45}" type="slidenum">
              <a:rPr lang="en-US" sz="1400" kern="1200">
                <a:solidFill>
                  <a:srgbClr val="3333FF"/>
                </a:solidFill>
                <a:latin typeface="Times New Roman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3333FF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3333FF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3333FF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6FA5612-12DE-4559-AF89-3A6CC803E939}" type="slidenum">
              <a:rPr lang="en-US" sz="1400" kern="1200">
                <a:solidFill>
                  <a:srgbClr val="3333FF"/>
                </a:solidFill>
                <a:latin typeface="Times New Roman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3333FF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3333FF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3333FF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A3FA2E8-F303-43B0-AD42-C26001B080EE}" type="slidenum">
              <a:rPr lang="en-US" sz="1400" kern="1200">
                <a:solidFill>
                  <a:srgbClr val="3333FF"/>
                </a:solidFill>
                <a:latin typeface="Times New Roman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3333FF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5FB711-1F85-4607-92F0-0E79A393BD5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3333FF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3333FF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E21AE45-C7AC-41EA-A981-0F2F93A16D08}" type="slidenum">
              <a:rPr lang="en-US" sz="1400" kern="1200">
                <a:solidFill>
                  <a:srgbClr val="3333FF"/>
                </a:solidFill>
                <a:latin typeface="Times New Roman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3333FF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3333FF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3333FF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3CE95C6-8AF8-41E2-B322-0E2AB577614F}" type="slidenum">
              <a:rPr lang="en-US" sz="1400" kern="1200">
                <a:solidFill>
                  <a:srgbClr val="3333FF"/>
                </a:solidFill>
                <a:latin typeface="Times New Roman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3333FF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3333FF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3333FF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78FB38A-8282-44E7-B302-2F2D677DB979}" type="slidenum">
              <a:rPr lang="en-US" sz="1400" kern="1200">
                <a:solidFill>
                  <a:srgbClr val="3333FF"/>
                </a:solidFill>
                <a:latin typeface="Times New Roman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3333FF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3333FF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3333FF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6BE67F8-C6F3-4C89-A667-92E57B7D40E9}" type="slidenum">
              <a:rPr lang="en-US" sz="1400" kern="1200">
                <a:solidFill>
                  <a:srgbClr val="3333FF"/>
                </a:solidFill>
                <a:latin typeface="Times New Roman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3333FF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3333FF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3333FF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BA41CEB-1745-43A3-AE41-07D39A76B20A}" type="slidenum">
              <a:rPr lang="en-US" sz="1400" kern="1200">
                <a:solidFill>
                  <a:srgbClr val="3333FF"/>
                </a:solidFill>
                <a:latin typeface="Times New Roman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3333FF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3333FF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3333FF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08417EC-9A52-437A-B507-5B624666B8C2}" type="slidenum">
              <a:rPr lang="en-US" sz="1400" kern="1200">
                <a:solidFill>
                  <a:srgbClr val="3333FF"/>
                </a:solidFill>
                <a:latin typeface="Times New Roman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3333FF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5563" y="930275"/>
            <a:ext cx="2052637" cy="53324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6063" y="930275"/>
            <a:ext cx="6007100" cy="53324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3333FF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3333FF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FD3F62F-99AC-4A0F-8292-F161F0632928}" type="slidenum">
              <a:rPr lang="en-US" sz="1400" kern="1200">
                <a:solidFill>
                  <a:srgbClr val="3333FF"/>
                </a:solidFill>
                <a:latin typeface="Times New Roman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3333FF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AEEE416-820D-4792-9FA1-E3FA39FBE88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4EE1F31-417C-4D93-B91D-FD250B195E5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DF78CC3-7C07-4986-A883-AC3AC3E26D8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F2999E-EA96-4AE9-A57C-E5FB27A0328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EE29802-649C-4C21-85C7-B178F6BEA85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B2CB235-AB0B-41E0-B37E-241AC685400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C63F79E-0993-4294-B5E9-5A942F55604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68089E3-D5CD-4A92-9959-D8F44201CE2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0BA1CB0-46A0-4F42-AE65-D07A946F3B4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9835BA9-E281-40C9-9B5E-59EE5A2C8B3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9B97D33-D1BC-4C09-BD66-B0A38AB903F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9D8C107-27AA-4A37-BAC4-68D16F1A574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C838B-4C99-43D0-8EC1-CFC75C8BDBD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973762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9737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200" kern="1200">
              <a:solidFill>
                <a:srgbClr val="000000"/>
              </a:solidFill>
              <a:latin typeface="Garamond"/>
              <a:ea typeface="+mn-ea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200" kern="1200">
              <a:solidFill>
                <a:srgbClr val="000000"/>
              </a:solidFill>
              <a:latin typeface="Garamond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3B81965-71BB-4A9D-821B-3EF77432A0E6}" type="slidenum">
              <a:rPr lang="en-US" altLang="en-US" sz="1200" kern="1200">
                <a:solidFill>
                  <a:srgbClr val="000000"/>
                </a:solidFill>
                <a:latin typeface="Garamond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200" kern="1200">
              <a:solidFill>
                <a:srgbClr val="000000"/>
              </a:solidFill>
              <a:latin typeface="Garamond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BD1F5-6A13-49CF-B16B-86CC3B36C33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200" kern="1200">
              <a:solidFill>
                <a:srgbClr val="000000"/>
              </a:solidFill>
              <a:latin typeface="Garamond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200" kern="1200">
              <a:solidFill>
                <a:srgbClr val="000000"/>
              </a:solidFill>
              <a:latin typeface="Garamond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00B4DA1-A21F-4B61-A9B9-0169D6973708}" type="slidenum">
              <a:rPr lang="en-US" altLang="en-US" sz="1200" kern="1200">
                <a:solidFill>
                  <a:srgbClr val="000000"/>
                </a:solidFill>
                <a:latin typeface="Garamond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200" kern="1200">
              <a:solidFill>
                <a:srgbClr val="000000"/>
              </a:solidFill>
              <a:latin typeface="Garamond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200" kern="1200">
              <a:solidFill>
                <a:srgbClr val="000000"/>
              </a:solidFill>
              <a:latin typeface="Garamond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200" kern="1200">
              <a:solidFill>
                <a:srgbClr val="000000"/>
              </a:solidFill>
              <a:latin typeface="Garamond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21E2414-A460-47E0-8730-CEA84F67CC6A}" type="slidenum">
              <a:rPr lang="en-US" altLang="en-US" sz="1200" kern="1200">
                <a:solidFill>
                  <a:srgbClr val="000000"/>
                </a:solidFill>
                <a:latin typeface="Garamond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200" kern="1200">
              <a:solidFill>
                <a:srgbClr val="000000"/>
              </a:solidFill>
              <a:latin typeface="Garamond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200" kern="1200">
              <a:solidFill>
                <a:srgbClr val="000000"/>
              </a:solidFill>
              <a:latin typeface="Garamond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200" kern="1200">
              <a:solidFill>
                <a:srgbClr val="000000"/>
              </a:solidFill>
              <a:latin typeface="Garamond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C82C2E1-F8C6-43C7-8213-6A5DA99D6D1C}" type="slidenum">
              <a:rPr lang="en-US" altLang="en-US" sz="1200" kern="1200">
                <a:solidFill>
                  <a:srgbClr val="000000"/>
                </a:solidFill>
                <a:latin typeface="Garamond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200" kern="1200">
              <a:solidFill>
                <a:srgbClr val="000000"/>
              </a:solidFill>
              <a:latin typeface="Garamond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200" kern="1200">
              <a:solidFill>
                <a:srgbClr val="000000"/>
              </a:solidFill>
              <a:latin typeface="Garamond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200" kern="1200">
              <a:solidFill>
                <a:srgbClr val="000000"/>
              </a:solidFill>
              <a:latin typeface="Garamond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45D87D4-77EA-4F20-BBBE-A63DBA358CB0}" type="slidenum">
              <a:rPr lang="en-US" altLang="en-US" sz="1200" kern="1200">
                <a:solidFill>
                  <a:srgbClr val="000000"/>
                </a:solidFill>
                <a:latin typeface="Garamond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200" kern="1200">
              <a:solidFill>
                <a:srgbClr val="000000"/>
              </a:solidFill>
              <a:latin typeface="Garamond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200" kern="1200">
              <a:solidFill>
                <a:srgbClr val="000000"/>
              </a:solidFill>
              <a:latin typeface="Garamond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200" kern="1200">
              <a:solidFill>
                <a:srgbClr val="000000"/>
              </a:solidFill>
              <a:latin typeface="Garamond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41B23BF-0342-4921-913C-8A0D5FE31724}" type="slidenum">
              <a:rPr lang="en-US" altLang="en-US" sz="1200" kern="1200">
                <a:solidFill>
                  <a:srgbClr val="000000"/>
                </a:solidFill>
                <a:latin typeface="Garamond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200" kern="1200">
              <a:solidFill>
                <a:srgbClr val="000000"/>
              </a:solidFill>
              <a:latin typeface="Garamond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200" kern="1200">
              <a:solidFill>
                <a:srgbClr val="000000"/>
              </a:solidFill>
              <a:latin typeface="Garamond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200" kern="1200">
              <a:solidFill>
                <a:srgbClr val="000000"/>
              </a:solidFill>
              <a:latin typeface="Garamond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02AEA81-7DEA-410F-A753-8CB0D1E47D00}" type="slidenum">
              <a:rPr lang="en-US" altLang="en-US" sz="1200" kern="1200">
                <a:solidFill>
                  <a:srgbClr val="000000"/>
                </a:solidFill>
                <a:latin typeface="Garamond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200" kern="1200">
              <a:solidFill>
                <a:srgbClr val="000000"/>
              </a:solidFill>
              <a:latin typeface="Garamond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200" kern="1200">
              <a:solidFill>
                <a:srgbClr val="000000"/>
              </a:solidFill>
              <a:latin typeface="Garamond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200" kern="1200">
              <a:solidFill>
                <a:srgbClr val="000000"/>
              </a:solidFill>
              <a:latin typeface="Garamond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419509F-B0D2-4F3B-A686-0F78EF4ED255}" type="slidenum">
              <a:rPr lang="en-US" altLang="en-US" sz="1200" kern="1200">
                <a:solidFill>
                  <a:srgbClr val="000000"/>
                </a:solidFill>
                <a:latin typeface="Garamond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200" kern="1200">
              <a:solidFill>
                <a:srgbClr val="000000"/>
              </a:solidFill>
              <a:latin typeface="Garamond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200" kern="1200">
              <a:solidFill>
                <a:srgbClr val="000000"/>
              </a:solidFill>
              <a:latin typeface="Garamond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200" kern="1200">
              <a:solidFill>
                <a:srgbClr val="000000"/>
              </a:solidFill>
              <a:latin typeface="Garamond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B70418A-406F-4F51-9A2B-BE6A678EF733}" type="slidenum">
              <a:rPr lang="en-US" altLang="en-US" sz="1200" kern="1200">
                <a:solidFill>
                  <a:srgbClr val="000000"/>
                </a:solidFill>
                <a:latin typeface="Garamond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200" kern="1200">
              <a:solidFill>
                <a:srgbClr val="000000"/>
              </a:solidFill>
              <a:latin typeface="Garamond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200" kern="1200">
              <a:solidFill>
                <a:srgbClr val="000000"/>
              </a:solidFill>
              <a:latin typeface="Garamond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200" kern="1200">
              <a:solidFill>
                <a:srgbClr val="000000"/>
              </a:solidFill>
              <a:latin typeface="Garamond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89D406C-1C91-47DF-B743-B62B5817E219}" type="slidenum">
              <a:rPr lang="en-US" altLang="en-US" sz="1200" kern="1200">
                <a:solidFill>
                  <a:srgbClr val="000000"/>
                </a:solidFill>
                <a:latin typeface="Garamond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200" kern="1200">
              <a:solidFill>
                <a:srgbClr val="000000"/>
              </a:solidFill>
              <a:latin typeface="Garamond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200" kern="1200">
              <a:solidFill>
                <a:srgbClr val="000000"/>
              </a:solidFill>
              <a:latin typeface="Garamond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200" kern="1200">
              <a:solidFill>
                <a:srgbClr val="000000"/>
              </a:solidFill>
              <a:latin typeface="Garamond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8A8285F-E1B5-43F3-9AA4-F8C1256E9266}" type="slidenum">
              <a:rPr lang="en-US" altLang="en-US" sz="1200" kern="1200">
                <a:solidFill>
                  <a:srgbClr val="000000"/>
                </a:solidFill>
                <a:latin typeface="Garamond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200" kern="1200">
              <a:solidFill>
                <a:srgbClr val="000000"/>
              </a:solidFill>
              <a:latin typeface="Garamond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3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5" Type="http://schemas.openxmlformats.org/officeDocument/2006/relationships/image" Target="../media/image9.wmf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image" Target="../media/image8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theme" Target="../theme/theme12.xml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126.xml"/><Relationship Id="rId21" Type="http://schemas.openxmlformats.org/officeDocument/2006/relationships/image" Target="../media/image23.png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17" Type="http://schemas.openxmlformats.org/officeDocument/2006/relationships/image" Target="../media/image19.png"/><Relationship Id="rId2" Type="http://schemas.openxmlformats.org/officeDocument/2006/relationships/slideLayout" Target="../slideLayouts/slideLayout125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10" Type="http://schemas.openxmlformats.org/officeDocument/2006/relationships/slideLayout" Target="../slideLayouts/slideLayout133.xml"/><Relationship Id="rId19" Type="http://schemas.openxmlformats.org/officeDocument/2006/relationships/image" Target="../media/image21.png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image" Target="../media/image8.jpeg"/><Relationship Id="rId22" Type="http://schemas.openxmlformats.org/officeDocument/2006/relationships/image" Target="../media/image24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3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7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195.xml"/><Relationship Id="rId10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4.wmf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25958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5958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5958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16EBFE01-C61C-4C70-BAE8-7B1225305B9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3" r:id="rId1"/>
    <p:sldLayoutId id="2147484344" r:id="rId2"/>
    <p:sldLayoutId id="2147484345" r:id="rId3"/>
    <p:sldLayoutId id="2147484346" r:id="rId4"/>
    <p:sldLayoutId id="2147484347" r:id="rId5"/>
    <p:sldLayoutId id="2147484348" r:id="rId6"/>
    <p:sldLayoutId id="2147484349" r:id="rId7"/>
    <p:sldLayoutId id="2147484350" r:id="rId8"/>
    <p:sldLayoutId id="2147484351" r:id="rId9"/>
    <p:sldLayoutId id="2147484352" r:id="rId10"/>
    <p:sldLayoutId id="214748435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SimSun" pitchFamily="2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SimSun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SimSun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SimSun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SimSun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SimSun" pitchFamily="2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SimSun" pitchFamily="2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SimSun" pitchFamily="2" charset="-12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SimSun" pitchFamily="2" charset="-12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SimSun" pitchFamily="2" charset="-122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229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altLang="zh-CN" kern="1200">
              <a:ea typeface="SimSu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zh-CN" altLang="en-US" kern="1200">
              <a:ea typeface="SimSu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72299B6B-D648-4356-9C9D-FFEC56803FE8}" type="slidenum">
              <a:rPr lang="zh-CN" altLang="en-US" kern="1200">
                <a:ea typeface="SimSun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kern="1200">
              <a:ea typeface="SimSun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94" r:id="rId1"/>
    <p:sldLayoutId id="2147484695" r:id="rId2"/>
    <p:sldLayoutId id="2147484696" r:id="rId3"/>
    <p:sldLayoutId id="2147484697" r:id="rId4"/>
    <p:sldLayoutId id="2147484698" r:id="rId5"/>
    <p:sldLayoutId id="2147484699" r:id="rId6"/>
    <p:sldLayoutId id="2147484700" r:id="rId7"/>
    <p:sldLayoutId id="2147484701" r:id="rId8"/>
    <p:sldLayoutId id="2147484702" r:id="rId9"/>
    <p:sldLayoutId id="2147484703" r:id="rId10"/>
    <p:sldLayoutId id="214748470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SimSun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SimSun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SimSun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SimSun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SimSun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SimSun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SimSun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SimSun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9" descr="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8461"/>
          <a:stretch>
            <a:fillRect/>
          </a:stretch>
        </p:blipFill>
        <p:spPr bwMode="auto">
          <a:xfrm>
            <a:off x="0" y="6324600"/>
            <a:ext cx="91440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1" name="Rectangle 17"/>
          <p:cNvSpPr>
            <a:spLocks noChangeArrowheads="1"/>
          </p:cNvSpPr>
          <p:nvPr/>
        </p:nvSpPr>
        <p:spPr bwMode="gray">
          <a:xfrm>
            <a:off x="0" y="0"/>
            <a:ext cx="9144000" cy="12192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kern="1200">
              <a:solidFill>
                <a:srgbClr val="080808"/>
              </a:solidFill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537325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  <a:ea typeface="宋体" charset="-122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kern="120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37325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bg1"/>
                </a:solidFill>
                <a:ea typeface="宋体" charset="-122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kern="120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37325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  <a:ea typeface="宋体" charset="-122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8BC541B9-C4A6-4068-8AA2-EA8D2FFFB3A6}" type="slidenum">
              <a:rPr lang="en-US" altLang="zh-CN" kern="1200">
                <a:solidFill>
                  <a:srgbClr val="FFFFFF"/>
                </a:solidFill>
                <a:latin typeface="Arial" charset="0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 kern="120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103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pic>
        <p:nvPicPr>
          <p:cNvPr id="1033" name="图片 10" descr="scut_new_logo1.wmf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26450" y="6140450"/>
            <a:ext cx="71755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4" descr="C:\Users\DustinZhu\Desktop\Tsinghua.gif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102350"/>
            <a:ext cx="7620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720" r:id="rId1"/>
    <p:sldLayoutId id="2147484721" r:id="rId2"/>
    <p:sldLayoutId id="2147484722" r:id="rId3"/>
    <p:sldLayoutId id="2147484723" r:id="rId4"/>
    <p:sldLayoutId id="2147484724" r:id="rId5"/>
    <p:sldLayoutId id="2147484725" r:id="rId6"/>
    <p:sldLayoutId id="2147484726" r:id="rId7"/>
    <p:sldLayoutId id="2147484727" r:id="rId8"/>
    <p:sldLayoutId id="2147484728" r:id="rId9"/>
    <p:sldLayoutId id="2147484729" r:id="rId10"/>
    <p:sldLayoutId id="2147484730" r:id="rId11"/>
    <p:sldLayoutId id="2147484731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v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9" descr="1"/>
          <p:cNvPicPr>
            <a:picLocks noChangeAspect="1" noChangeArrowheads="1"/>
          </p:cNvPicPr>
          <p:nvPr/>
        </p:nvPicPr>
        <p:blipFill>
          <a:blip r:embed="rId14" cstate="print"/>
          <a:srcRect b="38461"/>
          <a:stretch>
            <a:fillRect/>
          </a:stretch>
        </p:blipFill>
        <p:spPr bwMode="auto">
          <a:xfrm>
            <a:off x="0" y="6324600"/>
            <a:ext cx="914400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1" name="Rectangle 17"/>
          <p:cNvSpPr>
            <a:spLocks noChangeArrowheads="1"/>
          </p:cNvSpPr>
          <p:nvPr/>
        </p:nvSpPr>
        <p:spPr bwMode="gray">
          <a:xfrm>
            <a:off x="0" y="0"/>
            <a:ext cx="9144000" cy="12192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80808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537325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37325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37325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432AFFF0-E778-4054-9709-97CD0B6CE786}" type="slidenum">
              <a:rPr lang="en-US" kern="1200"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ea typeface="+mn-ea"/>
              <a:cs typeface="+mn-cs"/>
            </a:endParaRPr>
          </a:p>
        </p:txBody>
      </p:sp>
      <p:pic>
        <p:nvPicPr>
          <p:cNvPr id="46088" name="Picture 9" descr="artplus_nature_naturalcity42_a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891463" y="5935663"/>
            <a:ext cx="1235075" cy="83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9" name="Picture 10" descr="artplus_nature_naturalcity42_b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981950" y="5916613"/>
            <a:ext cx="828675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0" name="Picture 11" descr="artplus_nature_naturalcity42_e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161338" y="5608638"/>
            <a:ext cx="43021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1" name="Picture 12" descr="artplus_nature_naturalcity42_d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8102600" y="5849938"/>
            <a:ext cx="173038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2" name="Picture 13" descr="artplus_nature_naturalcity42_i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469313" y="5969000"/>
            <a:ext cx="4619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3" name="Picture 14" descr="artplus_nature_naturalcity42_c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8562975" y="5943600"/>
            <a:ext cx="309563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9" name="Picture 15" descr="artplus_nature_naturalcity42_f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7926388" y="6334125"/>
            <a:ext cx="13700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1044" name="Picture 20" descr="a1"/>
          <p:cNvPicPr>
            <a:picLocks noChangeAspect="1" noChangeArrowheads="1"/>
          </p:cNvPicPr>
          <p:nvPr userDrawn="1"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9625013" y="328613"/>
            <a:ext cx="942975" cy="108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5" name="Picture 21" descr="b_1"/>
          <p:cNvPicPr>
            <a:picLocks noChangeAspect="1" noChangeArrowheads="1"/>
          </p:cNvPicPr>
          <p:nvPr userDrawn="1"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-990600" y="1371600"/>
            <a:ext cx="82550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733" r:id="rId1"/>
    <p:sldLayoutId id="2147484734" r:id="rId2"/>
    <p:sldLayoutId id="2147484735" r:id="rId3"/>
    <p:sldLayoutId id="2147484736" r:id="rId4"/>
    <p:sldLayoutId id="2147484737" r:id="rId5"/>
    <p:sldLayoutId id="2147484738" r:id="rId6"/>
    <p:sldLayoutId id="2147484739" r:id="rId7"/>
    <p:sldLayoutId id="2147484740" r:id="rId8"/>
    <p:sldLayoutId id="2147484741" r:id="rId9"/>
    <p:sldLayoutId id="2147484742" r:id="rId10"/>
    <p:sldLayoutId id="2147484743" r:id="rId11"/>
    <p:sldLayoutId id="2147484744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C -0.09045 -0.01597 -0.36945 -0.08727 -0.54306 -0.09537 C -0.71667 -0.10347 -0.93785 -0.05879 -1.04167 -0.04907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-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8 0.05949 C 0.00625 0.0581 0.04097 0.0574 0.05399 0.05324 C 0.06701 0.04907 0.06632 0.04907 0.07638 0.03379 C 0.08628 0.01898 0.10538 -0.02269 0.11319 -0.03727 " pathEditMode="relative" rAng="0" ptsTypes="aaaa">
                                      <p:cBhvr>
                                        <p:cTn id="13" dur="20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" y="-4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v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0099"/>
            </a:gs>
            <a:gs pos="100000">
              <a:srgbClr val="1F66BB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ChangeArrowheads="1"/>
          </p:cNvSpPr>
          <p:nvPr/>
        </p:nvSpPr>
        <p:spPr bwMode="auto">
          <a:xfrm>
            <a:off x="0" y="76200"/>
            <a:ext cx="92964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pic>
        <p:nvPicPr>
          <p:cNvPr id="7172" name="Picture 4" descr="epa_seal_medium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04800" y="76200"/>
            <a:ext cx="1066800" cy="1066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57029" name="Rectangle 5"/>
          <p:cNvSpPr>
            <a:spLocks noChangeArrowheads="1"/>
          </p:cNvSpPr>
          <p:nvPr/>
        </p:nvSpPr>
        <p:spPr bwMode="auto">
          <a:xfrm>
            <a:off x="7086600" y="-76200"/>
            <a:ext cx="152400" cy="1295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30" name="Rectangle 6"/>
          <p:cNvSpPr>
            <a:spLocks noChangeArrowheads="1"/>
          </p:cNvSpPr>
          <p:nvPr/>
        </p:nvSpPr>
        <p:spPr bwMode="auto">
          <a:xfrm>
            <a:off x="-2362200" y="-1600200"/>
            <a:ext cx="12877800" cy="1600200"/>
          </a:xfrm>
          <a:prstGeom prst="rect">
            <a:avLst/>
          </a:prstGeom>
          <a:solidFill>
            <a:srgbClr val="9498A6"/>
          </a:solidFill>
          <a:ln w="9525">
            <a:solidFill>
              <a:srgbClr val="336699">
                <a:alpha val="0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31" name="Rectangle 7"/>
          <p:cNvSpPr>
            <a:spLocks noChangeArrowheads="1"/>
          </p:cNvSpPr>
          <p:nvPr/>
        </p:nvSpPr>
        <p:spPr bwMode="auto">
          <a:xfrm rot="5400000" flipH="1">
            <a:off x="8039100" y="952500"/>
            <a:ext cx="2438400" cy="76200"/>
          </a:xfrm>
          <a:prstGeom prst="rect">
            <a:avLst/>
          </a:prstGeom>
          <a:solidFill>
            <a:srgbClr val="969696"/>
          </a:solidFill>
          <a:ln w="9525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32" name="Rectangle 8"/>
          <p:cNvSpPr>
            <a:spLocks noChangeArrowheads="1"/>
          </p:cNvSpPr>
          <p:nvPr/>
        </p:nvSpPr>
        <p:spPr bwMode="auto">
          <a:xfrm>
            <a:off x="8556625" y="6381750"/>
            <a:ext cx="58737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fld id="{E00450A5-7545-4752-8A3B-9498F672F940}" type="slidenum">
              <a:rPr lang="en-US" sz="12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kern="120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33" name="Rectangle 9"/>
          <p:cNvSpPr>
            <a:spLocks noChangeArrowheads="1"/>
          </p:cNvSpPr>
          <p:nvPr/>
        </p:nvSpPr>
        <p:spPr bwMode="auto">
          <a:xfrm>
            <a:off x="9067800" y="0"/>
            <a:ext cx="76200" cy="1219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34" name="Rectangle 10"/>
          <p:cNvSpPr>
            <a:spLocks noChangeArrowheads="1"/>
          </p:cNvSpPr>
          <p:nvPr/>
        </p:nvSpPr>
        <p:spPr bwMode="auto">
          <a:xfrm>
            <a:off x="762000" y="1371600"/>
            <a:ext cx="8382000" cy="5105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35" name="Text Box 11"/>
          <p:cNvSpPr txBox="1">
            <a:spLocks noChangeArrowheads="1"/>
          </p:cNvSpPr>
          <p:nvPr/>
        </p:nvSpPr>
        <p:spPr bwMode="auto">
          <a:xfrm>
            <a:off x="1143000" y="6477000"/>
            <a:ext cx="7010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kern="1200">
                <a:solidFill>
                  <a:srgbClr val="FFFFFF"/>
                </a:solidFill>
                <a:latin typeface="Arial Unicode MS" pitchFamily="34" charset="-128"/>
                <a:ea typeface="+mn-ea"/>
                <a:cs typeface="+mn-cs"/>
              </a:rPr>
              <a:t>U.S. Environmental Protection Agency – Office of Air and Radiation </a:t>
            </a:r>
          </a:p>
        </p:txBody>
      </p:sp>
      <p:sp>
        <p:nvSpPr>
          <p:cNvPr id="257036" name="Oval 12"/>
          <p:cNvSpPr>
            <a:spLocks noChangeArrowheads="1"/>
          </p:cNvSpPr>
          <p:nvPr/>
        </p:nvSpPr>
        <p:spPr bwMode="auto">
          <a:xfrm>
            <a:off x="152400" y="1371600"/>
            <a:ext cx="1143000" cy="5105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37" name="Rectangle 13"/>
          <p:cNvSpPr>
            <a:spLocks noChangeArrowheads="1"/>
          </p:cNvSpPr>
          <p:nvPr/>
        </p:nvSpPr>
        <p:spPr bwMode="auto">
          <a:xfrm>
            <a:off x="7162800" y="76200"/>
            <a:ext cx="304800" cy="1066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38" name="Rectangle 14"/>
          <p:cNvSpPr>
            <a:spLocks noChangeArrowheads="1"/>
          </p:cNvSpPr>
          <p:nvPr/>
        </p:nvSpPr>
        <p:spPr bwMode="auto">
          <a:xfrm flipV="1">
            <a:off x="6781800" y="76200"/>
            <a:ext cx="13716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39" name="Rectangle 15"/>
          <p:cNvSpPr>
            <a:spLocks noChangeArrowheads="1"/>
          </p:cNvSpPr>
          <p:nvPr/>
        </p:nvSpPr>
        <p:spPr bwMode="auto">
          <a:xfrm flipV="1">
            <a:off x="6400800" y="152400"/>
            <a:ext cx="13716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40" name="Rectangle 16"/>
          <p:cNvSpPr>
            <a:spLocks noChangeArrowheads="1"/>
          </p:cNvSpPr>
          <p:nvPr/>
        </p:nvSpPr>
        <p:spPr bwMode="auto">
          <a:xfrm flipV="1">
            <a:off x="6477000" y="457200"/>
            <a:ext cx="13716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41" name="Rectangle 17"/>
          <p:cNvSpPr>
            <a:spLocks noChangeArrowheads="1"/>
          </p:cNvSpPr>
          <p:nvPr/>
        </p:nvSpPr>
        <p:spPr bwMode="auto">
          <a:xfrm flipV="1">
            <a:off x="6705600" y="990600"/>
            <a:ext cx="13716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42" name="Rectangle 18"/>
          <p:cNvSpPr>
            <a:spLocks noChangeArrowheads="1"/>
          </p:cNvSpPr>
          <p:nvPr/>
        </p:nvSpPr>
        <p:spPr bwMode="auto">
          <a:xfrm flipV="1">
            <a:off x="6705600" y="1066800"/>
            <a:ext cx="13716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43" name="Rectangle 19"/>
          <p:cNvSpPr>
            <a:spLocks noChangeArrowheads="1"/>
          </p:cNvSpPr>
          <p:nvPr/>
        </p:nvSpPr>
        <p:spPr bwMode="auto">
          <a:xfrm flipV="1">
            <a:off x="7391400" y="762000"/>
            <a:ext cx="1524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44" name="Rectangle 20"/>
          <p:cNvSpPr>
            <a:spLocks noChangeArrowheads="1"/>
          </p:cNvSpPr>
          <p:nvPr/>
        </p:nvSpPr>
        <p:spPr bwMode="auto">
          <a:xfrm flipV="1">
            <a:off x="7772400" y="304800"/>
            <a:ext cx="1524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45" name="Rectangle 21"/>
          <p:cNvSpPr>
            <a:spLocks noChangeArrowheads="1"/>
          </p:cNvSpPr>
          <p:nvPr/>
        </p:nvSpPr>
        <p:spPr bwMode="auto">
          <a:xfrm flipV="1">
            <a:off x="8610600" y="0"/>
            <a:ext cx="5334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46" name="Rectangle 22"/>
          <p:cNvSpPr>
            <a:spLocks noChangeArrowheads="1"/>
          </p:cNvSpPr>
          <p:nvPr/>
        </p:nvSpPr>
        <p:spPr bwMode="auto">
          <a:xfrm flipV="1">
            <a:off x="8763000" y="304800"/>
            <a:ext cx="5334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47" name="Rectangle 23"/>
          <p:cNvSpPr>
            <a:spLocks noChangeArrowheads="1"/>
          </p:cNvSpPr>
          <p:nvPr/>
        </p:nvSpPr>
        <p:spPr bwMode="auto">
          <a:xfrm flipV="1">
            <a:off x="8763000" y="533400"/>
            <a:ext cx="5334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48" name="Rectangle 24"/>
          <p:cNvSpPr>
            <a:spLocks noChangeArrowheads="1"/>
          </p:cNvSpPr>
          <p:nvPr/>
        </p:nvSpPr>
        <p:spPr bwMode="auto">
          <a:xfrm flipV="1">
            <a:off x="8763000" y="609600"/>
            <a:ext cx="3810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49" name="Rectangle 25"/>
          <p:cNvSpPr>
            <a:spLocks noChangeArrowheads="1"/>
          </p:cNvSpPr>
          <p:nvPr/>
        </p:nvSpPr>
        <p:spPr bwMode="auto">
          <a:xfrm flipV="1">
            <a:off x="8763000" y="685800"/>
            <a:ext cx="3810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50" name="Rectangle 26"/>
          <p:cNvSpPr>
            <a:spLocks noChangeArrowheads="1"/>
          </p:cNvSpPr>
          <p:nvPr/>
        </p:nvSpPr>
        <p:spPr bwMode="auto">
          <a:xfrm flipV="1">
            <a:off x="0" y="0"/>
            <a:ext cx="91440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51" name="Rectangle 27"/>
          <p:cNvSpPr>
            <a:spLocks noChangeArrowheads="1"/>
          </p:cNvSpPr>
          <p:nvPr/>
        </p:nvSpPr>
        <p:spPr bwMode="auto">
          <a:xfrm flipV="1">
            <a:off x="8839200" y="1066800"/>
            <a:ext cx="1524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52" name="Rectangle 28"/>
          <p:cNvSpPr>
            <a:spLocks noChangeArrowheads="1"/>
          </p:cNvSpPr>
          <p:nvPr/>
        </p:nvSpPr>
        <p:spPr bwMode="auto">
          <a:xfrm flipV="1">
            <a:off x="8610600" y="914400"/>
            <a:ext cx="1524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53" name="Rectangle 29"/>
          <p:cNvSpPr>
            <a:spLocks noChangeArrowheads="1"/>
          </p:cNvSpPr>
          <p:nvPr/>
        </p:nvSpPr>
        <p:spPr bwMode="auto">
          <a:xfrm flipV="1">
            <a:off x="8534400" y="76200"/>
            <a:ext cx="1524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54" name="Rectangle 30"/>
          <p:cNvSpPr>
            <a:spLocks noChangeArrowheads="1"/>
          </p:cNvSpPr>
          <p:nvPr/>
        </p:nvSpPr>
        <p:spPr bwMode="auto">
          <a:xfrm flipV="1">
            <a:off x="7467600" y="228600"/>
            <a:ext cx="1524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55" name="Rectangle 31"/>
          <p:cNvSpPr>
            <a:spLocks noChangeArrowheads="1"/>
          </p:cNvSpPr>
          <p:nvPr/>
        </p:nvSpPr>
        <p:spPr bwMode="auto">
          <a:xfrm flipV="1">
            <a:off x="9067800" y="990600"/>
            <a:ext cx="1524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56" name="Rectangle 32"/>
          <p:cNvSpPr>
            <a:spLocks noChangeArrowheads="1"/>
          </p:cNvSpPr>
          <p:nvPr/>
        </p:nvSpPr>
        <p:spPr bwMode="auto">
          <a:xfrm flipV="1">
            <a:off x="7620000" y="381000"/>
            <a:ext cx="762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57" name="Rectangle 33"/>
          <p:cNvSpPr>
            <a:spLocks noChangeArrowheads="1"/>
          </p:cNvSpPr>
          <p:nvPr/>
        </p:nvSpPr>
        <p:spPr bwMode="auto">
          <a:xfrm flipV="1">
            <a:off x="7467600" y="228600"/>
            <a:ext cx="762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58" name="Rectangle 34"/>
          <p:cNvSpPr>
            <a:spLocks noChangeArrowheads="1"/>
          </p:cNvSpPr>
          <p:nvPr/>
        </p:nvSpPr>
        <p:spPr bwMode="auto">
          <a:xfrm flipV="1">
            <a:off x="7772400" y="152400"/>
            <a:ext cx="762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59" name="Rectangle 35"/>
          <p:cNvSpPr>
            <a:spLocks noChangeArrowheads="1"/>
          </p:cNvSpPr>
          <p:nvPr/>
        </p:nvSpPr>
        <p:spPr bwMode="auto">
          <a:xfrm flipV="1">
            <a:off x="7696200" y="381000"/>
            <a:ext cx="762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60" name="Rectangle 36"/>
          <p:cNvSpPr>
            <a:spLocks noChangeArrowheads="1"/>
          </p:cNvSpPr>
          <p:nvPr/>
        </p:nvSpPr>
        <p:spPr bwMode="auto">
          <a:xfrm flipV="1">
            <a:off x="7924800" y="304800"/>
            <a:ext cx="762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61" name="Rectangle 37"/>
          <p:cNvSpPr>
            <a:spLocks noChangeArrowheads="1"/>
          </p:cNvSpPr>
          <p:nvPr/>
        </p:nvSpPr>
        <p:spPr bwMode="auto">
          <a:xfrm flipV="1">
            <a:off x="7467600" y="533400"/>
            <a:ext cx="762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62" name="Rectangle 38"/>
          <p:cNvSpPr>
            <a:spLocks noChangeArrowheads="1"/>
          </p:cNvSpPr>
          <p:nvPr/>
        </p:nvSpPr>
        <p:spPr bwMode="auto">
          <a:xfrm flipV="1">
            <a:off x="8077200" y="76200"/>
            <a:ext cx="762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63" name="Rectangle 39"/>
          <p:cNvSpPr>
            <a:spLocks noChangeArrowheads="1"/>
          </p:cNvSpPr>
          <p:nvPr/>
        </p:nvSpPr>
        <p:spPr bwMode="auto">
          <a:xfrm flipV="1">
            <a:off x="7543800" y="533400"/>
            <a:ext cx="762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64" name="Rectangle 40"/>
          <p:cNvSpPr>
            <a:spLocks noChangeArrowheads="1"/>
          </p:cNvSpPr>
          <p:nvPr/>
        </p:nvSpPr>
        <p:spPr bwMode="auto">
          <a:xfrm flipV="1">
            <a:off x="7620000" y="533400"/>
            <a:ext cx="3048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65" name="Rectangle 41"/>
          <p:cNvSpPr>
            <a:spLocks noChangeArrowheads="1"/>
          </p:cNvSpPr>
          <p:nvPr/>
        </p:nvSpPr>
        <p:spPr bwMode="auto">
          <a:xfrm flipV="1">
            <a:off x="8763000" y="914400"/>
            <a:ext cx="762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66" name="Rectangle 42"/>
          <p:cNvSpPr>
            <a:spLocks noChangeArrowheads="1"/>
          </p:cNvSpPr>
          <p:nvPr/>
        </p:nvSpPr>
        <p:spPr bwMode="auto">
          <a:xfrm flipV="1">
            <a:off x="8610600" y="228600"/>
            <a:ext cx="5334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67" name="Rectangle 43"/>
          <p:cNvSpPr>
            <a:spLocks noChangeArrowheads="1"/>
          </p:cNvSpPr>
          <p:nvPr/>
        </p:nvSpPr>
        <p:spPr bwMode="auto">
          <a:xfrm flipV="1">
            <a:off x="8686800" y="304800"/>
            <a:ext cx="762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68" name="Rectangle 44"/>
          <p:cNvSpPr>
            <a:spLocks noChangeArrowheads="1"/>
          </p:cNvSpPr>
          <p:nvPr/>
        </p:nvSpPr>
        <p:spPr bwMode="auto">
          <a:xfrm flipV="1">
            <a:off x="8839200" y="838200"/>
            <a:ext cx="762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69" name="Rectangle 45"/>
          <p:cNvSpPr>
            <a:spLocks noChangeArrowheads="1"/>
          </p:cNvSpPr>
          <p:nvPr/>
        </p:nvSpPr>
        <p:spPr bwMode="auto">
          <a:xfrm flipV="1">
            <a:off x="8915400" y="1066800"/>
            <a:ext cx="2286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70" name="Rectangle 46"/>
          <p:cNvSpPr>
            <a:spLocks noChangeArrowheads="1"/>
          </p:cNvSpPr>
          <p:nvPr/>
        </p:nvSpPr>
        <p:spPr bwMode="auto">
          <a:xfrm>
            <a:off x="9144000" y="-228600"/>
            <a:ext cx="533400" cy="7315200"/>
          </a:xfrm>
          <a:prstGeom prst="rect">
            <a:avLst/>
          </a:prstGeom>
          <a:solidFill>
            <a:srgbClr val="9498A6"/>
          </a:solidFill>
          <a:ln w="9525">
            <a:solidFill>
              <a:srgbClr val="336699">
                <a:alpha val="0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72" r:id="rId1"/>
    <p:sldLayoutId id="2147484873" r:id="rId2"/>
    <p:sldLayoutId id="2147484874" r:id="rId3"/>
    <p:sldLayoutId id="2147484875" r:id="rId4"/>
    <p:sldLayoutId id="2147484876" r:id="rId5"/>
    <p:sldLayoutId id="2147484877" r:id="rId6"/>
    <p:sldLayoutId id="2147484878" r:id="rId7"/>
    <p:sldLayoutId id="2147484879" r:id="rId8"/>
    <p:sldLayoutId id="2147484880" r:id="rId9"/>
    <p:sldLayoutId id="2147484881" r:id="rId10"/>
    <p:sldLayoutId id="21474848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D013E55D-9538-4CB8-B295-B8475F5FA6B0}" type="slidenum">
              <a:rPr lang="en-US" kern="1200"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84" r:id="rId1"/>
    <p:sldLayoutId id="2147484885" r:id="rId2"/>
    <p:sldLayoutId id="2147484886" r:id="rId3"/>
    <p:sldLayoutId id="2147484887" r:id="rId4"/>
    <p:sldLayoutId id="2147484888" r:id="rId5"/>
    <p:sldLayoutId id="2147484889" r:id="rId6"/>
    <p:sldLayoutId id="2147484890" r:id="rId7"/>
    <p:sldLayoutId id="2147484891" r:id="rId8"/>
    <p:sldLayoutId id="2147484892" r:id="rId9"/>
    <p:sldLayoutId id="2147484893" r:id="rId10"/>
    <p:sldLayoutId id="21474848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Garamond" pitchFamily="18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18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F170B678-0275-4076-A70D-34FA439FE79C}" type="slidenum">
              <a:rPr lang="en-US" alt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47111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7112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96" r:id="rId1"/>
    <p:sldLayoutId id="2147484897" r:id="rId2"/>
    <p:sldLayoutId id="2147484898" r:id="rId3"/>
    <p:sldLayoutId id="2147484899" r:id="rId4"/>
    <p:sldLayoutId id="2147484900" r:id="rId5"/>
    <p:sldLayoutId id="2147484901" r:id="rId6"/>
    <p:sldLayoutId id="2147484902" r:id="rId7"/>
    <p:sldLayoutId id="2147484903" r:id="rId8"/>
    <p:sldLayoutId id="2147484904" r:id="rId9"/>
    <p:sldLayoutId id="2147484905" r:id="rId10"/>
    <p:sldLayoutId id="2147484906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16EBFE01-C61C-4C70-BAE8-7B1225305B90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20" r:id="rId1"/>
    <p:sldLayoutId id="2147484921" r:id="rId2"/>
    <p:sldLayoutId id="2147484922" r:id="rId3"/>
    <p:sldLayoutId id="2147484923" r:id="rId4"/>
    <p:sldLayoutId id="2147484924" r:id="rId5"/>
    <p:sldLayoutId id="2147484925" r:id="rId6"/>
    <p:sldLayoutId id="2147484926" r:id="rId7"/>
    <p:sldLayoutId id="2147484927" r:id="rId8"/>
    <p:sldLayoutId id="2147484928" r:id="rId9"/>
    <p:sldLayoutId id="2147484929" r:id="rId10"/>
    <p:sldLayoutId id="2147484930" r:id="rId11"/>
  </p:sldLayoutIdLst>
  <p:transition>
    <p:random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Garamond" pitchFamily="18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18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BD306068-9617-42F4-8165-1D431B6280A9}" type="slidenum">
              <a:rPr lang="en-US" alt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47111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7112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32" r:id="rId1"/>
    <p:sldLayoutId id="2147484933" r:id="rId2"/>
    <p:sldLayoutId id="2147484934" r:id="rId3"/>
    <p:sldLayoutId id="2147484935" r:id="rId4"/>
    <p:sldLayoutId id="2147484936" r:id="rId5"/>
    <p:sldLayoutId id="2147484937" r:id="rId6"/>
    <p:sldLayoutId id="2147484938" r:id="rId7"/>
    <p:sldLayoutId id="2147484939" r:id="rId8"/>
    <p:sldLayoutId id="2147484940" r:id="rId9"/>
    <p:sldLayoutId id="2147484941" r:id="rId10"/>
    <p:sldLayoutId id="2147484942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362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kern="1200">
              <a:latin typeface="Arial"/>
              <a:ea typeface="SimSun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kern="1200">
              <a:latin typeface="Arial"/>
              <a:ea typeface="SimSun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3EDE6F58-6A40-4E5D-958A-42B37D4BA4EB}" type="slidenum">
              <a:rPr lang="en-US" altLang="zh-CN" kern="1200">
                <a:latin typeface="Arial"/>
                <a:ea typeface="SimSun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 kern="1200">
              <a:latin typeface="Arial"/>
              <a:ea typeface="SimSun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56" r:id="rId1"/>
    <p:sldLayoutId id="2147484957" r:id="rId2"/>
    <p:sldLayoutId id="2147484958" r:id="rId3"/>
    <p:sldLayoutId id="2147484959" r:id="rId4"/>
    <p:sldLayoutId id="2147484960" r:id="rId5"/>
    <p:sldLayoutId id="2147484961" r:id="rId6"/>
    <p:sldLayoutId id="2147484962" r:id="rId7"/>
    <p:sldLayoutId id="2147484963" r:id="rId8"/>
    <p:sldLayoutId id="2147484964" r:id="rId9"/>
    <p:sldLayoutId id="2147484965" r:id="rId10"/>
    <p:sldLayoutId id="21474849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SimSun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SimSun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SimSun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SimSun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SimSun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SimSun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SimSun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SimSun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0099"/>
            </a:gs>
            <a:gs pos="100000">
              <a:srgbClr val="1F66BB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ChangeArrowheads="1"/>
          </p:cNvSpPr>
          <p:nvPr/>
        </p:nvSpPr>
        <p:spPr bwMode="auto">
          <a:xfrm>
            <a:off x="0" y="76200"/>
            <a:ext cx="92964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pic>
        <p:nvPicPr>
          <p:cNvPr id="245764" name="Picture 4" descr="epa_seal_medium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04800" y="76200"/>
            <a:ext cx="1066800" cy="1066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57029" name="Rectangle 5"/>
          <p:cNvSpPr>
            <a:spLocks noChangeArrowheads="1"/>
          </p:cNvSpPr>
          <p:nvPr/>
        </p:nvSpPr>
        <p:spPr bwMode="auto">
          <a:xfrm>
            <a:off x="7086600" y="-76200"/>
            <a:ext cx="152400" cy="1295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57030" name="Rectangle 6"/>
          <p:cNvSpPr>
            <a:spLocks noChangeArrowheads="1"/>
          </p:cNvSpPr>
          <p:nvPr/>
        </p:nvSpPr>
        <p:spPr bwMode="auto">
          <a:xfrm>
            <a:off x="-2362200" y="-1600200"/>
            <a:ext cx="12877800" cy="1600200"/>
          </a:xfrm>
          <a:prstGeom prst="rect">
            <a:avLst/>
          </a:prstGeom>
          <a:solidFill>
            <a:srgbClr val="9498A6"/>
          </a:solidFill>
          <a:ln w="9525">
            <a:solidFill>
              <a:srgbClr val="336699">
                <a:alpha val="0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57031" name="Rectangle 7"/>
          <p:cNvSpPr>
            <a:spLocks noChangeArrowheads="1"/>
          </p:cNvSpPr>
          <p:nvPr/>
        </p:nvSpPr>
        <p:spPr bwMode="auto">
          <a:xfrm rot="5400000" flipH="1">
            <a:off x="8039100" y="952500"/>
            <a:ext cx="2438400" cy="76200"/>
          </a:xfrm>
          <a:prstGeom prst="rect">
            <a:avLst/>
          </a:prstGeom>
          <a:solidFill>
            <a:srgbClr val="969696"/>
          </a:solidFill>
          <a:ln w="9525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57032" name="Rectangle 8"/>
          <p:cNvSpPr>
            <a:spLocks noChangeArrowheads="1"/>
          </p:cNvSpPr>
          <p:nvPr/>
        </p:nvSpPr>
        <p:spPr bwMode="auto">
          <a:xfrm>
            <a:off x="8556625" y="6381750"/>
            <a:ext cx="58737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fld id="{6299D6AE-D363-4AFC-BDB5-3A9907FF7A6A}" type="slidenum">
              <a:rPr lang="en-US" sz="1200">
                <a:solidFill>
                  <a:schemeClr val="bg1"/>
                </a:solidFill>
              </a:rPr>
              <a:pPr algn="ctr">
                <a:defRPr/>
              </a:pPr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57033" name="Rectangle 9"/>
          <p:cNvSpPr>
            <a:spLocks noChangeArrowheads="1"/>
          </p:cNvSpPr>
          <p:nvPr/>
        </p:nvSpPr>
        <p:spPr bwMode="auto">
          <a:xfrm>
            <a:off x="9067800" y="0"/>
            <a:ext cx="76200" cy="1219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57034" name="Rectangle 10"/>
          <p:cNvSpPr>
            <a:spLocks noChangeArrowheads="1"/>
          </p:cNvSpPr>
          <p:nvPr/>
        </p:nvSpPr>
        <p:spPr bwMode="auto">
          <a:xfrm>
            <a:off x="762000" y="1371600"/>
            <a:ext cx="8382000" cy="5105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800" b="1"/>
          </a:p>
        </p:txBody>
      </p:sp>
      <p:sp>
        <p:nvSpPr>
          <p:cNvPr id="257035" name="Text Box 11"/>
          <p:cNvSpPr txBox="1">
            <a:spLocks noChangeArrowheads="1"/>
          </p:cNvSpPr>
          <p:nvPr/>
        </p:nvSpPr>
        <p:spPr bwMode="auto">
          <a:xfrm>
            <a:off x="1143000" y="6477000"/>
            <a:ext cx="7010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>
                <a:solidFill>
                  <a:schemeClr val="bg1"/>
                </a:solidFill>
                <a:latin typeface="Arial Unicode MS" pitchFamily="34" charset="-128"/>
              </a:rPr>
              <a:t>U.S. Environmental Protection Agency – Office of Air and Radiation </a:t>
            </a:r>
          </a:p>
        </p:txBody>
      </p:sp>
      <p:sp>
        <p:nvSpPr>
          <p:cNvPr id="257036" name="Oval 12"/>
          <p:cNvSpPr>
            <a:spLocks noChangeArrowheads="1"/>
          </p:cNvSpPr>
          <p:nvPr/>
        </p:nvSpPr>
        <p:spPr bwMode="auto">
          <a:xfrm>
            <a:off x="152400" y="1371600"/>
            <a:ext cx="1143000" cy="5105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57037" name="Rectangle 13"/>
          <p:cNvSpPr>
            <a:spLocks noChangeArrowheads="1"/>
          </p:cNvSpPr>
          <p:nvPr/>
        </p:nvSpPr>
        <p:spPr bwMode="auto">
          <a:xfrm>
            <a:off x="7162800" y="76200"/>
            <a:ext cx="304800" cy="1066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57038" name="Rectangle 14"/>
          <p:cNvSpPr>
            <a:spLocks noChangeArrowheads="1"/>
          </p:cNvSpPr>
          <p:nvPr/>
        </p:nvSpPr>
        <p:spPr bwMode="auto">
          <a:xfrm flipV="1">
            <a:off x="6781800" y="76200"/>
            <a:ext cx="13716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57039" name="Rectangle 15"/>
          <p:cNvSpPr>
            <a:spLocks noChangeArrowheads="1"/>
          </p:cNvSpPr>
          <p:nvPr/>
        </p:nvSpPr>
        <p:spPr bwMode="auto">
          <a:xfrm flipV="1">
            <a:off x="6400800" y="152400"/>
            <a:ext cx="13716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57040" name="Rectangle 16"/>
          <p:cNvSpPr>
            <a:spLocks noChangeArrowheads="1"/>
          </p:cNvSpPr>
          <p:nvPr/>
        </p:nvSpPr>
        <p:spPr bwMode="auto">
          <a:xfrm flipV="1">
            <a:off x="6477000" y="457200"/>
            <a:ext cx="13716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57041" name="Rectangle 17"/>
          <p:cNvSpPr>
            <a:spLocks noChangeArrowheads="1"/>
          </p:cNvSpPr>
          <p:nvPr/>
        </p:nvSpPr>
        <p:spPr bwMode="auto">
          <a:xfrm flipV="1">
            <a:off x="6705600" y="990600"/>
            <a:ext cx="13716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57042" name="Rectangle 18"/>
          <p:cNvSpPr>
            <a:spLocks noChangeArrowheads="1"/>
          </p:cNvSpPr>
          <p:nvPr/>
        </p:nvSpPr>
        <p:spPr bwMode="auto">
          <a:xfrm flipV="1">
            <a:off x="6705600" y="1066800"/>
            <a:ext cx="13716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57043" name="Rectangle 19"/>
          <p:cNvSpPr>
            <a:spLocks noChangeArrowheads="1"/>
          </p:cNvSpPr>
          <p:nvPr/>
        </p:nvSpPr>
        <p:spPr bwMode="auto">
          <a:xfrm flipV="1">
            <a:off x="7391400" y="762000"/>
            <a:ext cx="1524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57044" name="Rectangle 20"/>
          <p:cNvSpPr>
            <a:spLocks noChangeArrowheads="1"/>
          </p:cNvSpPr>
          <p:nvPr/>
        </p:nvSpPr>
        <p:spPr bwMode="auto">
          <a:xfrm flipV="1">
            <a:off x="7772400" y="304800"/>
            <a:ext cx="1524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57045" name="Rectangle 21"/>
          <p:cNvSpPr>
            <a:spLocks noChangeArrowheads="1"/>
          </p:cNvSpPr>
          <p:nvPr/>
        </p:nvSpPr>
        <p:spPr bwMode="auto">
          <a:xfrm flipV="1">
            <a:off x="8610600" y="0"/>
            <a:ext cx="5334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57046" name="Rectangle 22"/>
          <p:cNvSpPr>
            <a:spLocks noChangeArrowheads="1"/>
          </p:cNvSpPr>
          <p:nvPr/>
        </p:nvSpPr>
        <p:spPr bwMode="auto">
          <a:xfrm flipV="1">
            <a:off x="8763000" y="304800"/>
            <a:ext cx="5334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57047" name="Rectangle 23"/>
          <p:cNvSpPr>
            <a:spLocks noChangeArrowheads="1"/>
          </p:cNvSpPr>
          <p:nvPr/>
        </p:nvSpPr>
        <p:spPr bwMode="auto">
          <a:xfrm flipV="1">
            <a:off x="8763000" y="533400"/>
            <a:ext cx="5334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57048" name="Rectangle 24"/>
          <p:cNvSpPr>
            <a:spLocks noChangeArrowheads="1"/>
          </p:cNvSpPr>
          <p:nvPr/>
        </p:nvSpPr>
        <p:spPr bwMode="auto">
          <a:xfrm flipV="1">
            <a:off x="8763000" y="609600"/>
            <a:ext cx="3810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57049" name="Rectangle 25"/>
          <p:cNvSpPr>
            <a:spLocks noChangeArrowheads="1"/>
          </p:cNvSpPr>
          <p:nvPr/>
        </p:nvSpPr>
        <p:spPr bwMode="auto">
          <a:xfrm flipV="1">
            <a:off x="8763000" y="685800"/>
            <a:ext cx="3810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57050" name="Rectangle 26"/>
          <p:cNvSpPr>
            <a:spLocks noChangeArrowheads="1"/>
          </p:cNvSpPr>
          <p:nvPr/>
        </p:nvSpPr>
        <p:spPr bwMode="auto">
          <a:xfrm flipV="1">
            <a:off x="0" y="0"/>
            <a:ext cx="91440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57051" name="Rectangle 27"/>
          <p:cNvSpPr>
            <a:spLocks noChangeArrowheads="1"/>
          </p:cNvSpPr>
          <p:nvPr/>
        </p:nvSpPr>
        <p:spPr bwMode="auto">
          <a:xfrm flipV="1">
            <a:off x="8839200" y="1066800"/>
            <a:ext cx="1524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57052" name="Rectangle 28"/>
          <p:cNvSpPr>
            <a:spLocks noChangeArrowheads="1"/>
          </p:cNvSpPr>
          <p:nvPr/>
        </p:nvSpPr>
        <p:spPr bwMode="auto">
          <a:xfrm flipV="1">
            <a:off x="8610600" y="914400"/>
            <a:ext cx="1524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57053" name="Rectangle 29"/>
          <p:cNvSpPr>
            <a:spLocks noChangeArrowheads="1"/>
          </p:cNvSpPr>
          <p:nvPr/>
        </p:nvSpPr>
        <p:spPr bwMode="auto">
          <a:xfrm flipV="1">
            <a:off x="8534400" y="76200"/>
            <a:ext cx="1524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57054" name="Rectangle 30"/>
          <p:cNvSpPr>
            <a:spLocks noChangeArrowheads="1"/>
          </p:cNvSpPr>
          <p:nvPr/>
        </p:nvSpPr>
        <p:spPr bwMode="auto">
          <a:xfrm flipV="1">
            <a:off x="7467600" y="228600"/>
            <a:ext cx="1524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57055" name="Rectangle 31"/>
          <p:cNvSpPr>
            <a:spLocks noChangeArrowheads="1"/>
          </p:cNvSpPr>
          <p:nvPr/>
        </p:nvSpPr>
        <p:spPr bwMode="auto">
          <a:xfrm flipV="1">
            <a:off x="9067800" y="990600"/>
            <a:ext cx="1524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57056" name="Rectangle 32"/>
          <p:cNvSpPr>
            <a:spLocks noChangeArrowheads="1"/>
          </p:cNvSpPr>
          <p:nvPr/>
        </p:nvSpPr>
        <p:spPr bwMode="auto">
          <a:xfrm flipV="1">
            <a:off x="7620000" y="381000"/>
            <a:ext cx="762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57057" name="Rectangle 33"/>
          <p:cNvSpPr>
            <a:spLocks noChangeArrowheads="1"/>
          </p:cNvSpPr>
          <p:nvPr/>
        </p:nvSpPr>
        <p:spPr bwMode="auto">
          <a:xfrm flipV="1">
            <a:off x="7467600" y="228600"/>
            <a:ext cx="762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57058" name="Rectangle 34"/>
          <p:cNvSpPr>
            <a:spLocks noChangeArrowheads="1"/>
          </p:cNvSpPr>
          <p:nvPr/>
        </p:nvSpPr>
        <p:spPr bwMode="auto">
          <a:xfrm flipV="1">
            <a:off x="7772400" y="152400"/>
            <a:ext cx="762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57059" name="Rectangle 35"/>
          <p:cNvSpPr>
            <a:spLocks noChangeArrowheads="1"/>
          </p:cNvSpPr>
          <p:nvPr/>
        </p:nvSpPr>
        <p:spPr bwMode="auto">
          <a:xfrm flipV="1">
            <a:off x="7696200" y="381000"/>
            <a:ext cx="762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57060" name="Rectangle 36"/>
          <p:cNvSpPr>
            <a:spLocks noChangeArrowheads="1"/>
          </p:cNvSpPr>
          <p:nvPr/>
        </p:nvSpPr>
        <p:spPr bwMode="auto">
          <a:xfrm flipV="1">
            <a:off x="7924800" y="304800"/>
            <a:ext cx="762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57061" name="Rectangle 37"/>
          <p:cNvSpPr>
            <a:spLocks noChangeArrowheads="1"/>
          </p:cNvSpPr>
          <p:nvPr/>
        </p:nvSpPr>
        <p:spPr bwMode="auto">
          <a:xfrm flipV="1">
            <a:off x="7467600" y="533400"/>
            <a:ext cx="762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57062" name="Rectangle 38"/>
          <p:cNvSpPr>
            <a:spLocks noChangeArrowheads="1"/>
          </p:cNvSpPr>
          <p:nvPr/>
        </p:nvSpPr>
        <p:spPr bwMode="auto">
          <a:xfrm flipV="1">
            <a:off x="8077200" y="76200"/>
            <a:ext cx="762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57063" name="Rectangle 39"/>
          <p:cNvSpPr>
            <a:spLocks noChangeArrowheads="1"/>
          </p:cNvSpPr>
          <p:nvPr/>
        </p:nvSpPr>
        <p:spPr bwMode="auto">
          <a:xfrm flipV="1">
            <a:off x="7543800" y="533400"/>
            <a:ext cx="762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57064" name="Rectangle 40"/>
          <p:cNvSpPr>
            <a:spLocks noChangeArrowheads="1"/>
          </p:cNvSpPr>
          <p:nvPr/>
        </p:nvSpPr>
        <p:spPr bwMode="auto">
          <a:xfrm flipV="1">
            <a:off x="7620000" y="533400"/>
            <a:ext cx="3048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57065" name="Rectangle 41"/>
          <p:cNvSpPr>
            <a:spLocks noChangeArrowheads="1"/>
          </p:cNvSpPr>
          <p:nvPr/>
        </p:nvSpPr>
        <p:spPr bwMode="auto">
          <a:xfrm flipV="1">
            <a:off x="8763000" y="914400"/>
            <a:ext cx="762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57066" name="Rectangle 42"/>
          <p:cNvSpPr>
            <a:spLocks noChangeArrowheads="1"/>
          </p:cNvSpPr>
          <p:nvPr/>
        </p:nvSpPr>
        <p:spPr bwMode="auto">
          <a:xfrm flipV="1">
            <a:off x="8610600" y="228600"/>
            <a:ext cx="5334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57067" name="Rectangle 43"/>
          <p:cNvSpPr>
            <a:spLocks noChangeArrowheads="1"/>
          </p:cNvSpPr>
          <p:nvPr/>
        </p:nvSpPr>
        <p:spPr bwMode="auto">
          <a:xfrm flipV="1">
            <a:off x="8686800" y="304800"/>
            <a:ext cx="762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57068" name="Rectangle 44"/>
          <p:cNvSpPr>
            <a:spLocks noChangeArrowheads="1"/>
          </p:cNvSpPr>
          <p:nvPr/>
        </p:nvSpPr>
        <p:spPr bwMode="auto">
          <a:xfrm flipV="1">
            <a:off x="8839200" y="838200"/>
            <a:ext cx="762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57069" name="Rectangle 45"/>
          <p:cNvSpPr>
            <a:spLocks noChangeArrowheads="1"/>
          </p:cNvSpPr>
          <p:nvPr/>
        </p:nvSpPr>
        <p:spPr bwMode="auto">
          <a:xfrm flipV="1">
            <a:off x="8915400" y="1066800"/>
            <a:ext cx="2286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57070" name="Rectangle 46"/>
          <p:cNvSpPr>
            <a:spLocks noChangeArrowheads="1"/>
          </p:cNvSpPr>
          <p:nvPr/>
        </p:nvSpPr>
        <p:spPr bwMode="auto">
          <a:xfrm>
            <a:off x="9144000" y="-228600"/>
            <a:ext cx="533400" cy="7315200"/>
          </a:xfrm>
          <a:prstGeom prst="rect">
            <a:avLst/>
          </a:prstGeom>
          <a:solidFill>
            <a:srgbClr val="9498A6"/>
          </a:solidFill>
          <a:ln w="9525">
            <a:solidFill>
              <a:srgbClr val="336699">
                <a:alpha val="0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94" r:id="rId1"/>
    <p:sldLayoutId id="2147484395" r:id="rId2"/>
    <p:sldLayoutId id="2147484396" r:id="rId3"/>
    <p:sldLayoutId id="2147484397" r:id="rId4"/>
    <p:sldLayoutId id="2147484398" r:id="rId5"/>
    <p:sldLayoutId id="2147484399" r:id="rId6"/>
    <p:sldLayoutId id="2147484400" r:id="rId7"/>
    <p:sldLayoutId id="2147484401" r:id="rId8"/>
    <p:sldLayoutId id="2147484402" r:id="rId9"/>
    <p:sldLayoutId id="2147484403" r:id="rId10"/>
    <p:sldLayoutId id="214748440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0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latin typeface="Tahoma" pitchFamily="34" charset="0"/>
            </a:endParaRPr>
          </a:p>
        </p:txBody>
      </p:sp>
      <p:sp>
        <p:nvSpPr>
          <p:cNvPr id="514051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latin typeface="Tahoma" pitchFamily="34" charset="0"/>
            </a:endParaRPr>
          </a:p>
        </p:txBody>
      </p:sp>
      <p:sp>
        <p:nvSpPr>
          <p:cNvPr id="514052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latin typeface="Tahoma" pitchFamily="34" charset="0"/>
            </a:endParaRPr>
          </a:p>
        </p:txBody>
      </p:sp>
      <p:sp>
        <p:nvSpPr>
          <p:cNvPr id="514053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latin typeface="Tahoma" pitchFamily="34" charset="0"/>
            </a:endParaRPr>
          </a:p>
        </p:txBody>
      </p:sp>
      <p:sp>
        <p:nvSpPr>
          <p:cNvPr id="514054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latin typeface="Tahoma" pitchFamily="34" charset="0"/>
            </a:endParaRPr>
          </a:p>
        </p:txBody>
      </p:sp>
      <p:sp>
        <p:nvSpPr>
          <p:cNvPr id="514055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latin typeface="Tahoma" pitchFamily="34" charset="0"/>
            </a:endParaRPr>
          </a:p>
        </p:txBody>
      </p:sp>
      <p:sp>
        <p:nvSpPr>
          <p:cNvPr id="514056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latin typeface="Tahoma" pitchFamily="34" charset="0"/>
            </a:endParaRPr>
          </a:p>
        </p:txBody>
      </p:sp>
      <p:sp>
        <p:nvSpPr>
          <p:cNvPr id="31540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31540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514059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fld id="{C5769128-9E75-436A-8CBB-24ED960974D8}" type="datetimeFigureOut">
              <a:rPr lang="en-US"/>
              <a:pPr>
                <a:defRPr/>
              </a:pPr>
              <a:t>10/26/2011</a:t>
            </a:fld>
            <a:endParaRPr lang="en-US"/>
          </a:p>
        </p:txBody>
      </p:sp>
      <p:sp>
        <p:nvSpPr>
          <p:cNvPr id="51406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406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EA479B75-C643-43AD-ACD1-5C230AB30A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6" r:id="rId1"/>
    <p:sldLayoutId id="2147484417" r:id="rId2"/>
    <p:sldLayoutId id="2147484418" r:id="rId3"/>
    <p:sldLayoutId id="2147484419" r:id="rId4"/>
    <p:sldLayoutId id="2147484420" r:id="rId5"/>
    <p:sldLayoutId id="2147484421" r:id="rId6"/>
    <p:sldLayoutId id="2147484422" r:id="rId7"/>
    <p:sldLayoutId id="2147484423" r:id="rId8"/>
    <p:sldLayoutId id="2147484424" r:id="rId9"/>
    <p:sldLayoutId id="2147484425" r:id="rId10"/>
    <p:sldLayoutId id="2147484426" r:id="rId11"/>
  </p:sldLayoutIdLst>
  <p:transition>
    <p:rand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0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z="2400" kern="1200">
              <a:solidFill>
                <a:srgbClr val="000000"/>
              </a:solidFill>
              <a:latin typeface="Tahoma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514051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z="2400" kern="1200">
              <a:solidFill>
                <a:srgbClr val="000000"/>
              </a:solidFill>
              <a:latin typeface="Tahoma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514052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z="2400" kern="1200">
              <a:solidFill>
                <a:srgbClr val="000000"/>
              </a:solidFill>
              <a:latin typeface="Tahoma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514053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z="2400" kern="1200">
              <a:solidFill>
                <a:srgbClr val="000000"/>
              </a:solidFill>
              <a:latin typeface="Tahoma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514054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z="2400" kern="1200">
              <a:solidFill>
                <a:srgbClr val="000000"/>
              </a:solidFill>
              <a:latin typeface="Tahoma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514055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z="2400" kern="1200">
              <a:solidFill>
                <a:srgbClr val="000000"/>
              </a:solidFill>
              <a:latin typeface="Tahoma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514056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z="2400" kern="1200">
              <a:solidFill>
                <a:srgbClr val="000000"/>
              </a:solidFill>
              <a:latin typeface="Tahoma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1127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1127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514059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Tahoma" pitchFamily="34" charset="0"/>
                <a:ea typeface="新細明體" pitchFamily="18" charset="-12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altLang="zh-TW" kern="1200">
              <a:solidFill>
                <a:srgbClr val="000000"/>
              </a:solidFill>
              <a:cs typeface="+mn-cs"/>
            </a:endParaRPr>
          </a:p>
        </p:txBody>
      </p:sp>
      <p:sp>
        <p:nvSpPr>
          <p:cNvPr id="51406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latin typeface="Tahoma" pitchFamily="34" charset="0"/>
                <a:ea typeface="新細明體" pitchFamily="18" charset="-120"/>
              </a:defRPr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zh-TW" altLang="en-US" kern="1200">
              <a:solidFill>
                <a:srgbClr val="000000"/>
              </a:solidFill>
              <a:cs typeface="+mn-cs"/>
            </a:endParaRPr>
          </a:p>
        </p:txBody>
      </p:sp>
      <p:sp>
        <p:nvSpPr>
          <p:cNvPr id="51406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ahoma" pitchFamily="34" charset="0"/>
                <a:ea typeface="新細明體" pitchFamily="18" charset="-12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065FBF87-9DD5-4ECE-ADC0-A4B3991B77E9}" type="slidenum">
              <a:rPr lang="zh-TW" altLang="en-US" kern="1200">
                <a:solidFill>
                  <a:srgbClr val="000000"/>
                </a:solidFill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kern="1200">
              <a:solidFill>
                <a:srgbClr val="000000"/>
              </a:solidFill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55" r:id="rId1"/>
    <p:sldLayoutId id="2147484456" r:id="rId2"/>
    <p:sldLayoutId id="2147484457" r:id="rId3"/>
    <p:sldLayoutId id="2147484458" r:id="rId4"/>
    <p:sldLayoutId id="2147484459" r:id="rId5"/>
    <p:sldLayoutId id="2147484460" r:id="rId6"/>
    <p:sldLayoutId id="2147484461" r:id="rId7"/>
    <p:sldLayoutId id="2147484462" r:id="rId8"/>
    <p:sldLayoutId id="2147484463" r:id="rId9"/>
    <p:sldLayoutId id="2147484464" r:id="rId10"/>
    <p:sldLayoutId id="2147484465" r:id="rId11"/>
  </p:sldLayoutIdLst>
  <p:transition>
    <p:rand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848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85800" y="6486525"/>
            <a:ext cx="1828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364EB6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6781800" y="64770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tx2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364EB6"/>
                </a:solidFill>
                <a:latin typeface="Arial" pitchFamily="34" charset="0"/>
                <a:ea typeface="+mn-ea"/>
                <a:cs typeface="+mn-cs"/>
              </a:rPr>
              <a:t>www.themegallery.com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756025" y="6475413"/>
            <a:ext cx="2133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28354FF7-1D3A-4881-B362-F7C82D1A8DA3}" type="slidenum">
              <a:rPr lang="en-US" kern="1200">
                <a:solidFill>
                  <a:srgbClr val="364EB6"/>
                </a:solidFill>
                <a:latin typeface="Arial" pitchFamily="34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364EB6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609600" y="533400"/>
            <a:ext cx="79248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19" name="Text Box 95"/>
          <p:cNvSpPr txBox="1">
            <a:spLocks noChangeArrowheads="1"/>
          </p:cNvSpPr>
          <p:nvPr/>
        </p:nvSpPr>
        <p:spPr bwMode="gray">
          <a:xfrm>
            <a:off x="152400" y="152400"/>
            <a:ext cx="114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i="1" kern="1200">
                <a:solidFill>
                  <a:srgbClr val="D9520F"/>
                </a:solidFill>
                <a:latin typeface="Arial" pitchFamily="34" charset="0"/>
                <a:ea typeface="+mn-ea"/>
                <a:cs typeface="+mn-cs"/>
              </a:rPr>
              <a:t>LOGO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3" r:id="rId1"/>
    <p:sldLayoutId id="2147484504" r:id="rId2"/>
    <p:sldLayoutId id="2147484505" r:id="rId3"/>
    <p:sldLayoutId id="2147484506" r:id="rId4"/>
    <p:sldLayoutId id="2147484507" r:id="rId5"/>
    <p:sldLayoutId id="2147484508" r:id="rId6"/>
    <p:sldLayoutId id="2147484509" r:id="rId7"/>
    <p:sldLayoutId id="2147484510" r:id="rId8"/>
    <p:sldLayoutId id="2147484511" r:id="rId9"/>
    <p:sldLayoutId id="2147484512" r:id="rId10"/>
    <p:sldLayoutId id="2147484513" r:id="rId11"/>
    <p:sldLayoutId id="2147484514" r:id="rId12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46063" y="930275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14788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7108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latin typeface="+mj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3333FF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47109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j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3333FF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47110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j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77CF851A-610D-438B-BE9B-FE8442C5FE8B}" type="slidenum">
              <a:rPr lang="en-US" kern="1200">
                <a:solidFill>
                  <a:srgbClr val="3333FF"/>
                </a:solidFill>
                <a:latin typeface="Times New Roman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3333FF"/>
              </a:solidFill>
              <a:latin typeface="Times New Roman"/>
              <a:ea typeface="+mn-ea"/>
              <a:cs typeface="+mn-cs"/>
            </a:endParaRPr>
          </a:p>
        </p:txBody>
      </p:sp>
      <p:grpSp>
        <p:nvGrpSpPr>
          <p:cNvPr id="2" name="Group 1032"/>
          <p:cNvGrpSpPr>
            <a:grpSpLocks/>
          </p:cNvGrpSpPr>
          <p:nvPr/>
        </p:nvGrpSpPr>
        <p:grpSpPr bwMode="auto">
          <a:xfrm>
            <a:off x="1054100" y="165100"/>
            <a:ext cx="7696200" cy="685800"/>
            <a:chOff x="664" y="104"/>
            <a:chExt cx="4848" cy="432"/>
          </a:xfrm>
        </p:grpSpPr>
        <p:sp>
          <p:nvSpPr>
            <p:cNvPr id="47113" name="Freeform 1033"/>
            <p:cNvSpPr>
              <a:spLocks/>
            </p:cNvSpPr>
            <p:nvPr/>
          </p:nvSpPr>
          <p:spPr bwMode="ltGray">
            <a:xfrm>
              <a:off x="664" y="104"/>
              <a:ext cx="4848" cy="432"/>
            </a:xfrm>
            <a:custGeom>
              <a:avLst/>
              <a:gdLst/>
              <a:ahLst/>
              <a:cxnLst>
                <a:cxn ang="0">
                  <a:pos x="4848" y="48"/>
                </a:cxn>
                <a:cxn ang="0">
                  <a:pos x="4848" y="432"/>
                </a:cxn>
                <a:cxn ang="0">
                  <a:pos x="0" y="432"/>
                </a:cxn>
                <a:cxn ang="0">
                  <a:pos x="0" y="0"/>
                </a:cxn>
                <a:cxn ang="0">
                  <a:pos x="4848" y="0"/>
                </a:cxn>
                <a:cxn ang="0">
                  <a:pos x="4848" y="48"/>
                </a:cxn>
              </a:cxnLst>
              <a:rect l="0" t="0" r="r" b="b"/>
              <a:pathLst>
                <a:path w="4848" h="432">
                  <a:moveTo>
                    <a:pt x="4848" y="48"/>
                  </a:moveTo>
                  <a:lnTo>
                    <a:pt x="4848" y="432"/>
                  </a:lnTo>
                  <a:cubicBezTo>
                    <a:pt x="4848" y="432"/>
                    <a:pt x="2424" y="432"/>
                    <a:pt x="0" y="432"/>
                  </a:cubicBezTo>
                  <a:cubicBezTo>
                    <a:pt x="161" y="345"/>
                    <a:pt x="169" y="61"/>
                    <a:pt x="0" y="0"/>
                  </a:cubicBezTo>
                  <a:cubicBezTo>
                    <a:pt x="2424" y="0"/>
                    <a:pt x="4848" y="0"/>
                    <a:pt x="4848" y="0"/>
                  </a:cubicBezTo>
                  <a:lnTo>
                    <a:pt x="4848" y="48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3333FF"/>
                </a:solidFill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3" name="Group 1034"/>
            <p:cNvGrpSpPr>
              <a:grpSpLocks/>
            </p:cNvGrpSpPr>
            <p:nvPr/>
          </p:nvGrpSpPr>
          <p:grpSpPr bwMode="auto">
            <a:xfrm>
              <a:off x="1195" y="104"/>
              <a:ext cx="3827" cy="429"/>
              <a:chOff x="1021" y="240"/>
              <a:chExt cx="3827" cy="429"/>
            </a:xfrm>
          </p:grpSpPr>
          <p:grpSp>
            <p:nvGrpSpPr>
              <p:cNvPr id="4" name="Group 1035"/>
              <p:cNvGrpSpPr>
                <a:grpSpLocks/>
              </p:cNvGrpSpPr>
              <p:nvPr/>
            </p:nvGrpSpPr>
            <p:grpSpPr bwMode="auto">
              <a:xfrm>
                <a:off x="1021" y="241"/>
                <a:ext cx="2208" cy="427"/>
                <a:chOff x="1021" y="241"/>
                <a:chExt cx="2208" cy="427"/>
              </a:xfrm>
            </p:grpSpPr>
            <p:sp>
              <p:nvSpPr>
                <p:cNvPr id="47116" name="Freeform 1036"/>
                <p:cNvSpPr>
                  <a:spLocks/>
                </p:cNvSpPr>
                <p:nvPr/>
              </p:nvSpPr>
              <p:spPr bwMode="ltGray">
                <a:xfrm>
                  <a:off x="2257" y="633"/>
                  <a:ext cx="7" cy="8"/>
                </a:xfrm>
                <a:custGeom>
                  <a:avLst/>
                  <a:gdLst/>
                  <a:ahLst/>
                  <a:cxnLst>
                    <a:cxn ang="0">
                      <a:pos x="5" y="11"/>
                    </a:cxn>
                    <a:cxn ang="0">
                      <a:pos x="15" y="5"/>
                    </a:cxn>
                    <a:cxn ang="0">
                      <a:pos x="13" y="17"/>
                    </a:cxn>
                    <a:cxn ang="0">
                      <a:pos x="5" y="11"/>
                    </a:cxn>
                  </a:cxnLst>
                  <a:rect l="0" t="0" r="r" b="b"/>
                  <a:pathLst>
                    <a:path w="15" h="23">
                      <a:moveTo>
                        <a:pt x="5" y="11"/>
                      </a:moveTo>
                      <a:cubicBezTo>
                        <a:pt x="2" y="1"/>
                        <a:pt x="7" y="0"/>
                        <a:pt x="15" y="5"/>
                      </a:cubicBezTo>
                      <a:cubicBezTo>
                        <a:pt x="14" y="9"/>
                        <a:pt x="15" y="13"/>
                        <a:pt x="13" y="17"/>
                      </a:cubicBezTo>
                      <a:cubicBezTo>
                        <a:pt x="9" y="23"/>
                        <a:pt x="0" y="16"/>
                        <a:pt x="5" y="1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17" name="Freeform 1037"/>
                <p:cNvSpPr>
                  <a:spLocks/>
                </p:cNvSpPr>
                <p:nvPr/>
              </p:nvSpPr>
              <p:spPr bwMode="ltGray">
                <a:xfrm>
                  <a:off x="2332" y="660"/>
                  <a:ext cx="9" cy="8"/>
                </a:xfrm>
                <a:custGeom>
                  <a:avLst/>
                  <a:gdLst/>
                  <a:ahLst/>
                  <a:cxnLst>
                    <a:cxn ang="0">
                      <a:pos x="3" y="13"/>
                    </a:cxn>
                    <a:cxn ang="0">
                      <a:pos x="11" y="3"/>
                    </a:cxn>
                    <a:cxn ang="0">
                      <a:pos x="7" y="19"/>
                    </a:cxn>
                    <a:cxn ang="0">
                      <a:pos x="3" y="13"/>
                    </a:cxn>
                  </a:cxnLst>
                  <a:rect l="0" t="0" r="r" b="b"/>
                  <a:pathLst>
                    <a:path w="20" h="23">
                      <a:moveTo>
                        <a:pt x="3" y="13"/>
                      </a:moveTo>
                      <a:cubicBezTo>
                        <a:pt x="0" y="5"/>
                        <a:pt x="2" y="0"/>
                        <a:pt x="11" y="3"/>
                      </a:cubicBezTo>
                      <a:cubicBezTo>
                        <a:pt x="16" y="10"/>
                        <a:pt x="20" y="23"/>
                        <a:pt x="7" y="19"/>
                      </a:cubicBezTo>
                      <a:cubicBezTo>
                        <a:pt x="6" y="17"/>
                        <a:pt x="3" y="13"/>
                        <a:pt x="3" y="13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18" name="Freeform 1038"/>
                <p:cNvSpPr>
                  <a:spLocks/>
                </p:cNvSpPr>
                <p:nvPr/>
              </p:nvSpPr>
              <p:spPr bwMode="ltGray">
                <a:xfrm>
                  <a:off x="2120" y="616"/>
                  <a:ext cx="13" cy="14"/>
                </a:xfrm>
                <a:custGeom>
                  <a:avLst/>
                  <a:gdLst/>
                  <a:ahLst/>
                  <a:cxnLst>
                    <a:cxn ang="0">
                      <a:pos x="16" y="33"/>
                    </a:cxn>
                    <a:cxn ang="0">
                      <a:pos x="8" y="21"/>
                    </a:cxn>
                    <a:cxn ang="0">
                      <a:pos x="0" y="9"/>
                    </a:cxn>
                    <a:cxn ang="0">
                      <a:pos x="16" y="3"/>
                    </a:cxn>
                    <a:cxn ang="0">
                      <a:pos x="30" y="23"/>
                    </a:cxn>
                    <a:cxn ang="0">
                      <a:pos x="28" y="31"/>
                    </a:cxn>
                    <a:cxn ang="0">
                      <a:pos x="16" y="33"/>
                    </a:cxn>
                  </a:cxnLst>
                  <a:rect l="0" t="0" r="r" b="b"/>
                  <a:pathLst>
                    <a:path w="30" h="42">
                      <a:moveTo>
                        <a:pt x="16" y="33"/>
                      </a:moveTo>
                      <a:cubicBezTo>
                        <a:pt x="3" y="20"/>
                        <a:pt x="15" y="34"/>
                        <a:pt x="8" y="21"/>
                      </a:cubicBezTo>
                      <a:cubicBezTo>
                        <a:pt x="6" y="17"/>
                        <a:pt x="0" y="9"/>
                        <a:pt x="0" y="9"/>
                      </a:cubicBezTo>
                      <a:cubicBezTo>
                        <a:pt x="5" y="1"/>
                        <a:pt x="7" y="0"/>
                        <a:pt x="16" y="3"/>
                      </a:cubicBezTo>
                      <a:cubicBezTo>
                        <a:pt x="25" y="16"/>
                        <a:pt x="10" y="16"/>
                        <a:pt x="30" y="23"/>
                      </a:cubicBezTo>
                      <a:cubicBezTo>
                        <a:pt x="29" y="26"/>
                        <a:pt x="30" y="29"/>
                        <a:pt x="28" y="31"/>
                      </a:cubicBezTo>
                      <a:cubicBezTo>
                        <a:pt x="15" y="42"/>
                        <a:pt x="16" y="38"/>
                        <a:pt x="16" y="33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19" name="Freeform 1039"/>
                <p:cNvSpPr>
                  <a:spLocks/>
                </p:cNvSpPr>
                <p:nvPr/>
              </p:nvSpPr>
              <p:spPr bwMode="ltGray">
                <a:xfrm>
                  <a:off x="1967" y="629"/>
                  <a:ext cx="11" cy="5"/>
                </a:xfrm>
                <a:custGeom>
                  <a:avLst/>
                  <a:gdLst/>
                  <a:ahLst/>
                  <a:cxnLst>
                    <a:cxn ang="0">
                      <a:pos x="15" y="16"/>
                    </a:cxn>
                    <a:cxn ang="0">
                      <a:pos x="3" y="8"/>
                    </a:cxn>
                    <a:cxn ang="0">
                      <a:pos x="15" y="0"/>
                    </a:cxn>
                    <a:cxn ang="0">
                      <a:pos x="15" y="16"/>
                    </a:cxn>
                  </a:cxnLst>
                  <a:rect l="0" t="0" r="r" b="b"/>
                  <a:pathLst>
                    <a:path w="25" h="16">
                      <a:moveTo>
                        <a:pt x="15" y="16"/>
                      </a:moveTo>
                      <a:cubicBezTo>
                        <a:pt x="10" y="15"/>
                        <a:pt x="0" y="12"/>
                        <a:pt x="3" y="8"/>
                      </a:cubicBezTo>
                      <a:cubicBezTo>
                        <a:pt x="6" y="4"/>
                        <a:pt x="15" y="0"/>
                        <a:pt x="15" y="0"/>
                      </a:cubicBezTo>
                      <a:cubicBezTo>
                        <a:pt x="17" y="3"/>
                        <a:pt x="25" y="16"/>
                        <a:pt x="15" y="1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20" name="Freeform 1040"/>
                <p:cNvSpPr>
                  <a:spLocks/>
                </p:cNvSpPr>
                <p:nvPr/>
              </p:nvSpPr>
              <p:spPr bwMode="ltGray">
                <a:xfrm>
                  <a:off x="1921" y="635"/>
                  <a:ext cx="28" cy="16"/>
                </a:xfrm>
                <a:custGeom>
                  <a:avLst/>
                  <a:gdLst/>
                  <a:ahLst/>
                  <a:cxnLst>
                    <a:cxn ang="0">
                      <a:pos x="14" y="24"/>
                    </a:cxn>
                    <a:cxn ang="0">
                      <a:pos x="30" y="4"/>
                    </a:cxn>
                    <a:cxn ang="0">
                      <a:pos x="42" y="0"/>
                    </a:cxn>
                    <a:cxn ang="0">
                      <a:pos x="58" y="12"/>
                    </a:cxn>
                    <a:cxn ang="0">
                      <a:pos x="32" y="26"/>
                    </a:cxn>
                    <a:cxn ang="0">
                      <a:pos x="12" y="46"/>
                    </a:cxn>
                    <a:cxn ang="0">
                      <a:pos x="8" y="20"/>
                    </a:cxn>
                    <a:cxn ang="0">
                      <a:pos x="12" y="14"/>
                    </a:cxn>
                    <a:cxn ang="0">
                      <a:pos x="14" y="24"/>
                    </a:cxn>
                  </a:cxnLst>
                  <a:rect l="0" t="0" r="r" b="b"/>
                  <a:pathLst>
                    <a:path w="65" h="46">
                      <a:moveTo>
                        <a:pt x="14" y="24"/>
                      </a:moveTo>
                      <a:cubicBezTo>
                        <a:pt x="18" y="13"/>
                        <a:pt x="16" y="9"/>
                        <a:pt x="30" y="4"/>
                      </a:cubicBezTo>
                      <a:cubicBezTo>
                        <a:pt x="34" y="3"/>
                        <a:pt x="42" y="0"/>
                        <a:pt x="42" y="0"/>
                      </a:cubicBezTo>
                      <a:cubicBezTo>
                        <a:pt x="50" y="1"/>
                        <a:pt x="65" y="0"/>
                        <a:pt x="58" y="12"/>
                      </a:cubicBezTo>
                      <a:cubicBezTo>
                        <a:pt x="53" y="21"/>
                        <a:pt x="40" y="21"/>
                        <a:pt x="32" y="26"/>
                      </a:cubicBezTo>
                      <a:cubicBezTo>
                        <a:pt x="26" y="35"/>
                        <a:pt x="23" y="42"/>
                        <a:pt x="12" y="46"/>
                      </a:cubicBezTo>
                      <a:cubicBezTo>
                        <a:pt x="0" y="42"/>
                        <a:pt x="5" y="30"/>
                        <a:pt x="8" y="20"/>
                      </a:cubicBezTo>
                      <a:cubicBezTo>
                        <a:pt x="9" y="18"/>
                        <a:pt x="10" y="13"/>
                        <a:pt x="12" y="14"/>
                      </a:cubicBezTo>
                      <a:cubicBezTo>
                        <a:pt x="15" y="16"/>
                        <a:pt x="13" y="21"/>
                        <a:pt x="14" y="2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21" name="Freeform 1041"/>
                <p:cNvSpPr>
                  <a:spLocks/>
                </p:cNvSpPr>
                <p:nvPr/>
              </p:nvSpPr>
              <p:spPr bwMode="ltGray">
                <a:xfrm>
                  <a:off x="1892" y="634"/>
                  <a:ext cx="29" cy="16"/>
                </a:xfrm>
                <a:custGeom>
                  <a:avLst/>
                  <a:gdLst/>
                  <a:ahLst/>
                  <a:cxnLst>
                    <a:cxn ang="0">
                      <a:pos x="0" y="31"/>
                    </a:cxn>
                    <a:cxn ang="0">
                      <a:pos x="18" y="25"/>
                    </a:cxn>
                    <a:cxn ang="0">
                      <a:pos x="52" y="1"/>
                    </a:cxn>
                    <a:cxn ang="0">
                      <a:pos x="64" y="3"/>
                    </a:cxn>
                    <a:cxn ang="0">
                      <a:pos x="50" y="19"/>
                    </a:cxn>
                    <a:cxn ang="0">
                      <a:pos x="28" y="33"/>
                    </a:cxn>
                    <a:cxn ang="0">
                      <a:pos x="22" y="47"/>
                    </a:cxn>
                    <a:cxn ang="0">
                      <a:pos x="16" y="45"/>
                    </a:cxn>
                    <a:cxn ang="0">
                      <a:pos x="12" y="39"/>
                    </a:cxn>
                    <a:cxn ang="0">
                      <a:pos x="0" y="35"/>
                    </a:cxn>
                    <a:cxn ang="0">
                      <a:pos x="0" y="31"/>
                    </a:cxn>
                  </a:cxnLst>
                  <a:rect l="0" t="0" r="r" b="b"/>
                  <a:pathLst>
                    <a:path w="69" h="47">
                      <a:moveTo>
                        <a:pt x="0" y="31"/>
                      </a:moveTo>
                      <a:cubicBezTo>
                        <a:pt x="7" y="24"/>
                        <a:pt x="9" y="22"/>
                        <a:pt x="18" y="25"/>
                      </a:cubicBezTo>
                      <a:cubicBezTo>
                        <a:pt x="25" y="4"/>
                        <a:pt x="36" y="12"/>
                        <a:pt x="52" y="1"/>
                      </a:cubicBezTo>
                      <a:cubicBezTo>
                        <a:pt x="56" y="2"/>
                        <a:pt x="61" y="0"/>
                        <a:pt x="64" y="3"/>
                      </a:cubicBezTo>
                      <a:cubicBezTo>
                        <a:pt x="69" y="8"/>
                        <a:pt x="50" y="19"/>
                        <a:pt x="50" y="19"/>
                      </a:cubicBezTo>
                      <a:cubicBezTo>
                        <a:pt x="46" y="31"/>
                        <a:pt x="35" y="22"/>
                        <a:pt x="28" y="33"/>
                      </a:cubicBezTo>
                      <a:cubicBezTo>
                        <a:pt x="31" y="41"/>
                        <a:pt x="31" y="44"/>
                        <a:pt x="22" y="47"/>
                      </a:cubicBezTo>
                      <a:cubicBezTo>
                        <a:pt x="20" y="46"/>
                        <a:pt x="18" y="46"/>
                        <a:pt x="16" y="45"/>
                      </a:cubicBezTo>
                      <a:cubicBezTo>
                        <a:pt x="14" y="43"/>
                        <a:pt x="14" y="40"/>
                        <a:pt x="12" y="39"/>
                      </a:cubicBezTo>
                      <a:cubicBezTo>
                        <a:pt x="8" y="37"/>
                        <a:pt x="0" y="35"/>
                        <a:pt x="0" y="35"/>
                      </a:cubicBezTo>
                      <a:cubicBezTo>
                        <a:pt x="2" y="26"/>
                        <a:pt x="3" y="25"/>
                        <a:pt x="0" y="3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22" name="Freeform 1042"/>
                <p:cNvSpPr>
                  <a:spLocks/>
                </p:cNvSpPr>
                <p:nvPr/>
              </p:nvSpPr>
              <p:spPr bwMode="ltGray">
                <a:xfrm>
                  <a:off x="1735" y="547"/>
                  <a:ext cx="151" cy="93"/>
                </a:xfrm>
                <a:custGeom>
                  <a:avLst/>
                  <a:gdLst/>
                  <a:ahLst/>
                  <a:cxnLst>
                    <a:cxn ang="0">
                      <a:pos x="10" y="4"/>
                    </a:cxn>
                    <a:cxn ang="0">
                      <a:pos x="36" y="18"/>
                    </a:cxn>
                    <a:cxn ang="0">
                      <a:pos x="46" y="30"/>
                    </a:cxn>
                    <a:cxn ang="0">
                      <a:pos x="76" y="52"/>
                    </a:cxn>
                    <a:cxn ang="0">
                      <a:pos x="92" y="66"/>
                    </a:cxn>
                    <a:cxn ang="0">
                      <a:pos x="122" y="98"/>
                    </a:cxn>
                    <a:cxn ang="0">
                      <a:pos x="136" y="128"/>
                    </a:cxn>
                    <a:cxn ang="0">
                      <a:pos x="148" y="132"/>
                    </a:cxn>
                    <a:cxn ang="0">
                      <a:pos x="154" y="150"/>
                    </a:cxn>
                    <a:cxn ang="0">
                      <a:pos x="176" y="152"/>
                    </a:cxn>
                    <a:cxn ang="0">
                      <a:pos x="170" y="196"/>
                    </a:cxn>
                    <a:cxn ang="0">
                      <a:pos x="180" y="224"/>
                    </a:cxn>
                    <a:cxn ang="0">
                      <a:pos x="198" y="232"/>
                    </a:cxn>
                    <a:cxn ang="0">
                      <a:pos x="216" y="234"/>
                    </a:cxn>
                    <a:cxn ang="0">
                      <a:pos x="236" y="242"/>
                    </a:cxn>
                    <a:cxn ang="0">
                      <a:pos x="254" y="236"/>
                    </a:cxn>
                    <a:cxn ang="0">
                      <a:pos x="272" y="248"/>
                    </a:cxn>
                    <a:cxn ang="0">
                      <a:pos x="296" y="256"/>
                    </a:cxn>
                    <a:cxn ang="0">
                      <a:pos x="314" y="264"/>
                    </a:cxn>
                    <a:cxn ang="0">
                      <a:pos x="352" y="266"/>
                    </a:cxn>
                    <a:cxn ang="0">
                      <a:pos x="342" y="274"/>
                    </a:cxn>
                    <a:cxn ang="0">
                      <a:pos x="322" y="272"/>
                    </a:cxn>
                    <a:cxn ang="0">
                      <a:pos x="300" y="270"/>
                    </a:cxn>
                    <a:cxn ang="0">
                      <a:pos x="288" y="266"/>
                    </a:cxn>
                    <a:cxn ang="0">
                      <a:pos x="252" y="264"/>
                    </a:cxn>
                    <a:cxn ang="0">
                      <a:pos x="234" y="260"/>
                    </a:cxn>
                    <a:cxn ang="0">
                      <a:pos x="172" y="242"/>
                    </a:cxn>
                    <a:cxn ang="0">
                      <a:pos x="160" y="216"/>
                    </a:cxn>
                    <a:cxn ang="0">
                      <a:pos x="126" y="200"/>
                    </a:cxn>
                    <a:cxn ang="0">
                      <a:pos x="108" y="186"/>
                    </a:cxn>
                    <a:cxn ang="0">
                      <a:pos x="94" y="158"/>
                    </a:cxn>
                    <a:cxn ang="0">
                      <a:pos x="68" y="108"/>
                    </a:cxn>
                    <a:cxn ang="0">
                      <a:pos x="64" y="102"/>
                    </a:cxn>
                    <a:cxn ang="0">
                      <a:pos x="58" y="100"/>
                    </a:cxn>
                    <a:cxn ang="0">
                      <a:pos x="54" y="88"/>
                    </a:cxn>
                    <a:cxn ang="0">
                      <a:pos x="38" y="58"/>
                    </a:cxn>
                    <a:cxn ang="0">
                      <a:pos x="20" y="40"/>
                    </a:cxn>
                    <a:cxn ang="0">
                      <a:pos x="4" y="22"/>
                    </a:cxn>
                    <a:cxn ang="0">
                      <a:pos x="10" y="2"/>
                    </a:cxn>
                    <a:cxn ang="0">
                      <a:pos x="10" y="4"/>
                    </a:cxn>
                  </a:cxnLst>
                  <a:rect l="0" t="0" r="r" b="b"/>
                  <a:pathLst>
                    <a:path w="355" h="277">
                      <a:moveTo>
                        <a:pt x="10" y="4"/>
                      </a:moveTo>
                      <a:cubicBezTo>
                        <a:pt x="22" y="0"/>
                        <a:pt x="24" y="14"/>
                        <a:pt x="36" y="18"/>
                      </a:cubicBezTo>
                      <a:cubicBezTo>
                        <a:pt x="37" y="19"/>
                        <a:pt x="45" y="29"/>
                        <a:pt x="46" y="30"/>
                      </a:cubicBezTo>
                      <a:cubicBezTo>
                        <a:pt x="56" y="40"/>
                        <a:pt x="67" y="38"/>
                        <a:pt x="76" y="52"/>
                      </a:cubicBezTo>
                      <a:cubicBezTo>
                        <a:pt x="80" y="58"/>
                        <a:pt x="92" y="66"/>
                        <a:pt x="92" y="66"/>
                      </a:cubicBezTo>
                      <a:cubicBezTo>
                        <a:pt x="96" y="79"/>
                        <a:pt x="112" y="88"/>
                        <a:pt x="122" y="98"/>
                      </a:cubicBezTo>
                      <a:cubicBezTo>
                        <a:pt x="124" y="105"/>
                        <a:pt x="130" y="124"/>
                        <a:pt x="136" y="128"/>
                      </a:cubicBezTo>
                      <a:cubicBezTo>
                        <a:pt x="140" y="130"/>
                        <a:pt x="148" y="132"/>
                        <a:pt x="148" y="132"/>
                      </a:cubicBezTo>
                      <a:cubicBezTo>
                        <a:pt x="150" y="138"/>
                        <a:pt x="154" y="150"/>
                        <a:pt x="154" y="150"/>
                      </a:cubicBezTo>
                      <a:cubicBezTo>
                        <a:pt x="161" y="139"/>
                        <a:pt x="168" y="144"/>
                        <a:pt x="176" y="152"/>
                      </a:cubicBezTo>
                      <a:cubicBezTo>
                        <a:pt x="174" y="167"/>
                        <a:pt x="173" y="181"/>
                        <a:pt x="170" y="196"/>
                      </a:cubicBezTo>
                      <a:cubicBezTo>
                        <a:pt x="171" y="202"/>
                        <a:pt x="174" y="220"/>
                        <a:pt x="180" y="224"/>
                      </a:cubicBezTo>
                      <a:cubicBezTo>
                        <a:pt x="185" y="228"/>
                        <a:pt x="193" y="228"/>
                        <a:pt x="198" y="232"/>
                      </a:cubicBezTo>
                      <a:cubicBezTo>
                        <a:pt x="204" y="230"/>
                        <a:pt x="216" y="234"/>
                        <a:pt x="216" y="234"/>
                      </a:cubicBezTo>
                      <a:cubicBezTo>
                        <a:pt x="223" y="241"/>
                        <a:pt x="225" y="245"/>
                        <a:pt x="236" y="242"/>
                      </a:cubicBezTo>
                      <a:cubicBezTo>
                        <a:pt x="242" y="240"/>
                        <a:pt x="254" y="236"/>
                        <a:pt x="254" y="236"/>
                      </a:cubicBezTo>
                      <a:cubicBezTo>
                        <a:pt x="260" y="240"/>
                        <a:pt x="265" y="246"/>
                        <a:pt x="272" y="248"/>
                      </a:cubicBezTo>
                      <a:cubicBezTo>
                        <a:pt x="277" y="250"/>
                        <a:pt x="291" y="252"/>
                        <a:pt x="296" y="256"/>
                      </a:cubicBezTo>
                      <a:cubicBezTo>
                        <a:pt x="301" y="260"/>
                        <a:pt x="314" y="264"/>
                        <a:pt x="314" y="264"/>
                      </a:cubicBezTo>
                      <a:cubicBezTo>
                        <a:pt x="330" y="263"/>
                        <a:pt x="338" y="261"/>
                        <a:pt x="352" y="266"/>
                      </a:cubicBezTo>
                      <a:cubicBezTo>
                        <a:pt x="355" y="275"/>
                        <a:pt x="350" y="277"/>
                        <a:pt x="342" y="274"/>
                      </a:cubicBezTo>
                      <a:cubicBezTo>
                        <a:pt x="336" y="276"/>
                        <a:pt x="322" y="272"/>
                        <a:pt x="322" y="272"/>
                      </a:cubicBezTo>
                      <a:cubicBezTo>
                        <a:pt x="314" y="275"/>
                        <a:pt x="308" y="272"/>
                        <a:pt x="300" y="270"/>
                      </a:cubicBezTo>
                      <a:cubicBezTo>
                        <a:pt x="296" y="269"/>
                        <a:pt x="288" y="266"/>
                        <a:pt x="288" y="266"/>
                      </a:cubicBezTo>
                      <a:cubicBezTo>
                        <a:pt x="276" y="270"/>
                        <a:pt x="264" y="266"/>
                        <a:pt x="252" y="264"/>
                      </a:cubicBezTo>
                      <a:cubicBezTo>
                        <a:pt x="245" y="259"/>
                        <a:pt x="242" y="257"/>
                        <a:pt x="234" y="260"/>
                      </a:cubicBezTo>
                      <a:cubicBezTo>
                        <a:pt x="211" y="252"/>
                        <a:pt x="192" y="256"/>
                        <a:pt x="172" y="242"/>
                      </a:cubicBezTo>
                      <a:cubicBezTo>
                        <a:pt x="165" y="231"/>
                        <a:pt x="176" y="221"/>
                        <a:pt x="160" y="216"/>
                      </a:cubicBezTo>
                      <a:cubicBezTo>
                        <a:pt x="154" y="233"/>
                        <a:pt x="136" y="203"/>
                        <a:pt x="126" y="200"/>
                      </a:cubicBezTo>
                      <a:cubicBezTo>
                        <a:pt x="120" y="196"/>
                        <a:pt x="114" y="190"/>
                        <a:pt x="108" y="186"/>
                      </a:cubicBezTo>
                      <a:cubicBezTo>
                        <a:pt x="104" y="175"/>
                        <a:pt x="104" y="165"/>
                        <a:pt x="94" y="158"/>
                      </a:cubicBezTo>
                      <a:cubicBezTo>
                        <a:pt x="83" y="142"/>
                        <a:pt x="85" y="119"/>
                        <a:pt x="68" y="108"/>
                      </a:cubicBezTo>
                      <a:cubicBezTo>
                        <a:pt x="67" y="106"/>
                        <a:pt x="66" y="104"/>
                        <a:pt x="64" y="102"/>
                      </a:cubicBezTo>
                      <a:cubicBezTo>
                        <a:pt x="62" y="101"/>
                        <a:pt x="59" y="102"/>
                        <a:pt x="58" y="100"/>
                      </a:cubicBezTo>
                      <a:cubicBezTo>
                        <a:pt x="56" y="97"/>
                        <a:pt x="54" y="88"/>
                        <a:pt x="54" y="88"/>
                      </a:cubicBezTo>
                      <a:cubicBezTo>
                        <a:pt x="59" y="73"/>
                        <a:pt x="52" y="61"/>
                        <a:pt x="38" y="58"/>
                      </a:cubicBezTo>
                      <a:cubicBezTo>
                        <a:pt x="32" y="49"/>
                        <a:pt x="31" y="44"/>
                        <a:pt x="20" y="40"/>
                      </a:cubicBezTo>
                      <a:cubicBezTo>
                        <a:pt x="16" y="27"/>
                        <a:pt x="16" y="26"/>
                        <a:pt x="4" y="22"/>
                      </a:cubicBezTo>
                      <a:cubicBezTo>
                        <a:pt x="1" y="13"/>
                        <a:pt x="0" y="5"/>
                        <a:pt x="10" y="2"/>
                      </a:cubicBezTo>
                      <a:cubicBezTo>
                        <a:pt x="18" y="5"/>
                        <a:pt x="18" y="4"/>
                        <a:pt x="10" y="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23" name="Freeform 1043"/>
                <p:cNvSpPr>
                  <a:spLocks/>
                </p:cNvSpPr>
                <p:nvPr/>
              </p:nvSpPr>
              <p:spPr bwMode="ltGray">
                <a:xfrm>
                  <a:off x="1827" y="541"/>
                  <a:ext cx="67" cy="68"/>
                </a:xfrm>
                <a:custGeom>
                  <a:avLst/>
                  <a:gdLst/>
                  <a:ahLst/>
                  <a:cxnLst>
                    <a:cxn ang="0">
                      <a:pos x="54" y="66"/>
                    </a:cxn>
                    <a:cxn ang="0">
                      <a:pos x="66" y="58"/>
                    </a:cxn>
                    <a:cxn ang="0">
                      <a:pos x="68" y="52"/>
                    </a:cxn>
                    <a:cxn ang="0">
                      <a:pos x="80" y="44"/>
                    </a:cxn>
                    <a:cxn ang="0">
                      <a:pos x="106" y="22"/>
                    </a:cxn>
                    <a:cxn ang="0">
                      <a:pos x="112" y="4"/>
                    </a:cxn>
                    <a:cxn ang="0">
                      <a:pos x="124" y="0"/>
                    </a:cxn>
                    <a:cxn ang="0">
                      <a:pos x="150" y="28"/>
                    </a:cxn>
                    <a:cxn ang="0">
                      <a:pos x="146" y="44"/>
                    </a:cxn>
                    <a:cxn ang="0">
                      <a:pos x="126" y="64"/>
                    </a:cxn>
                    <a:cxn ang="0">
                      <a:pos x="132" y="94"/>
                    </a:cxn>
                    <a:cxn ang="0">
                      <a:pos x="142" y="110"/>
                    </a:cxn>
                    <a:cxn ang="0">
                      <a:pos x="146" y="128"/>
                    </a:cxn>
                    <a:cxn ang="0">
                      <a:pos x="128" y="128"/>
                    </a:cxn>
                    <a:cxn ang="0">
                      <a:pos x="116" y="146"/>
                    </a:cxn>
                    <a:cxn ang="0">
                      <a:pos x="104" y="156"/>
                    </a:cxn>
                    <a:cxn ang="0">
                      <a:pos x="100" y="198"/>
                    </a:cxn>
                    <a:cxn ang="0">
                      <a:pos x="88" y="202"/>
                    </a:cxn>
                    <a:cxn ang="0">
                      <a:pos x="82" y="206"/>
                    </a:cxn>
                    <a:cxn ang="0">
                      <a:pos x="76" y="202"/>
                    </a:cxn>
                    <a:cxn ang="0">
                      <a:pos x="72" y="190"/>
                    </a:cxn>
                    <a:cxn ang="0">
                      <a:pos x="60" y="186"/>
                    </a:cxn>
                    <a:cxn ang="0">
                      <a:pos x="42" y="194"/>
                    </a:cxn>
                    <a:cxn ang="0">
                      <a:pos x="28" y="186"/>
                    </a:cxn>
                    <a:cxn ang="0">
                      <a:pos x="10" y="148"/>
                    </a:cxn>
                    <a:cxn ang="0">
                      <a:pos x="4" y="130"/>
                    </a:cxn>
                    <a:cxn ang="0">
                      <a:pos x="0" y="118"/>
                    </a:cxn>
                    <a:cxn ang="0">
                      <a:pos x="20" y="96"/>
                    </a:cxn>
                    <a:cxn ang="0">
                      <a:pos x="32" y="104"/>
                    </a:cxn>
                    <a:cxn ang="0">
                      <a:pos x="34" y="80"/>
                    </a:cxn>
                    <a:cxn ang="0">
                      <a:pos x="52" y="70"/>
                    </a:cxn>
                    <a:cxn ang="0">
                      <a:pos x="54" y="66"/>
                    </a:cxn>
                  </a:cxnLst>
                  <a:rect l="0" t="0" r="r" b="b"/>
                  <a:pathLst>
                    <a:path w="156" h="206">
                      <a:moveTo>
                        <a:pt x="54" y="66"/>
                      </a:moveTo>
                      <a:cubicBezTo>
                        <a:pt x="58" y="63"/>
                        <a:pt x="64" y="63"/>
                        <a:pt x="66" y="58"/>
                      </a:cubicBezTo>
                      <a:cubicBezTo>
                        <a:pt x="67" y="56"/>
                        <a:pt x="67" y="53"/>
                        <a:pt x="68" y="52"/>
                      </a:cubicBezTo>
                      <a:cubicBezTo>
                        <a:pt x="71" y="49"/>
                        <a:pt x="80" y="44"/>
                        <a:pt x="80" y="44"/>
                      </a:cubicBezTo>
                      <a:cubicBezTo>
                        <a:pt x="113" y="55"/>
                        <a:pt x="85" y="29"/>
                        <a:pt x="106" y="22"/>
                      </a:cubicBezTo>
                      <a:cubicBezTo>
                        <a:pt x="110" y="17"/>
                        <a:pt x="108" y="9"/>
                        <a:pt x="112" y="4"/>
                      </a:cubicBezTo>
                      <a:cubicBezTo>
                        <a:pt x="115" y="1"/>
                        <a:pt x="124" y="0"/>
                        <a:pt x="124" y="0"/>
                      </a:cubicBezTo>
                      <a:cubicBezTo>
                        <a:pt x="138" y="14"/>
                        <a:pt x="126" y="23"/>
                        <a:pt x="150" y="28"/>
                      </a:cubicBezTo>
                      <a:cubicBezTo>
                        <a:pt x="156" y="36"/>
                        <a:pt x="154" y="39"/>
                        <a:pt x="146" y="44"/>
                      </a:cubicBezTo>
                      <a:cubicBezTo>
                        <a:pt x="141" y="52"/>
                        <a:pt x="135" y="61"/>
                        <a:pt x="126" y="64"/>
                      </a:cubicBezTo>
                      <a:cubicBezTo>
                        <a:pt x="118" y="75"/>
                        <a:pt x="128" y="83"/>
                        <a:pt x="132" y="94"/>
                      </a:cubicBezTo>
                      <a:cubicBezTo>
                        <a:pt x="129" y="103"/>
                        <a:pt x="135" y="105"/>
                        <a:pt x="142" y="110"/>
                      </a:cubicBezTo>
                      <a:cubicBezTo>
                        <a:pt x="145" y="119"/>
                        <a:pt x="141" y="120"/>
                        <a:pt x="146" y="128"/>
                      </a:cubicBezTo>
                      <a:cubicBezTo>
                        <a:pt x="142" y="139"/>
                        <a:pt x="135" y="133"/>
                        <a:pt x="128" y="128"/>
                      </a:cubicBezTo>
                      <a:cubicBezTo>
                        <a:pt x="116" y="132"/>
                        <a:pt x="122" y="136"/>
                        <a:pt x="116" y="146"/>
                      </a:cubicBezTo>
                      <a:cubicBezTo>
                        <a:pt x="113" y="151"/>
                        <a:pt x="108" y="152"/>
                        <a:pt x="104" y="156"/>
                      </a:cubicBezTo>
                      <a:cubicBezTo>
                        <a:pt x="107" y="167"/>
                        <a:pt x="112" y="191"/>
                        <a:pt x="100" y="198"/>
                      </a:cubicBezTo>
                      <a:cubicBezTo>
                        <a:pt x="96" y="200"/>
                        <a:pt x="92" y="200"/>
                        <a:pt x="88" y="202"/>
                      </a:cubicBezTo>
                      <a:cubicBezTo>
                        <a:pt x="86" y="203"/>
                        <a:pt x="84" y="205"/>
                        <a:pt x="82" y="206"/>
                      </a:cubicBezTo>
                      <a:cubicBezTo>
                        <a:pt x="80" y="205"/>
                        <a:pt x="77" y="204"/>
                        <a:pt x="76" y="202"/>
                      </a:cubicBezTo>
                      <a:cubicBezTo>
                        <a:pt x="74" y="198"/>
                        <a:pt x="76" y="191"/>
                        <a:pt x="72" y="190"/>
                      </a:cubicBezTo>
                      <a:cubicBezTo>
                        <a:pt x="68" y="189"/>
                        <a:pt x="60" y="186"/>
                        <a:pt x="60" y="186"/>
                      </a:cubicBezTo>
                      <a:cubicBezTo>
                        <a:pt x="53" y="188"/>
                        <a:pt x="49" y="192"/>
                        <a:pt x="42" y="194"/>
                      </a:cubicBezTo>
                      <a:cubicBezTo>
                        <a:pt x="34" y="189"/>
                        <a:pt x="37" y="183"/>
                        <a:pt x="28" y="186"/>
                      </a:cubicBezTo>
                      <a:cubicBezTo>
                        <a:pt x="12" y="181"/>
                        <a:pt x="19" y="161"/>
                        <a:pt x="10" y="148"/>
                      </a:cubicBezTo>
                      <a:cubicBezTo>
                        <a:pt x="5" y="121"/>
                        <a:pt x="11" y="147"/>
                        <a:pt x="4" y="130"/>
                      </a:cubicBezTo>
                      <a:cubicBezTo>
                        <a:pt x="2" y="126"/>
                        <a:pt x="0" y="118"/>
                        <a:pt x="0" y="118"/>
                      </a:cubicBezTo>
                      <a:cubicBezTo>
                        <a:pt x="2" y="95"/>
                        <a:pt x="0" y="83"/>
                        <a:pt x="20" y="96"/>
                      </a:cubicBezTo>
                      <a:cubicBezTo>
                        <a:pt x="23" y="105"/>
                        <a:pt x="23" y="110"/>
                        <a:pt x="32" y="104"/>
                      </a:cubicBezTo>
                      <a:cubicBezTo>
                        <a:pt x="35" y="95"/>
                        <a:pt x="29" y="88"/>
                        <a:pt x="34" y="80"/>
                      </a:cubicBezTo>
                      <a:cubicBezTo>
                        <a:pt x="36" y="76"/>
                        <a:pt x="48" y="73"/>
                        <a:pt x="52" y="70"/>
                      </a:cubicBezTo>
                      <a:cubicBezTo>
                        <a:pt x="57" y="63"/>
                        <a:pt x="58" y="62"/>
                        <a:pt x="54" y="6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24" name="Freeform 1044"/>
                <p:cNvSpPr>
                  <a:spLocks/>
                </p:cNvSpPr>
                <p:nvPr/>
              </p:nvSpPr>
              <p:spPr bwMode="ltGray">
                <a:xfrm>
                  <a:off x="1892" y="572"/>
                  <a:ext cx="47" cy="13"/>
                </a:xfrm>
                <a:custGeom>
                  <a:avLst/>
                  <a:gdLst/>
                  <a:ahLst/>
                  <a:cxnLst>
                    <a:cxn ang="0">
                      <a:pos x="4" y="32"/>
                    </a:cxn>
                    <a:cxn ang="0">
                      <a:pos x="18" y="10"/>
                    </a:cxn>
                    <a:cxn ang="0">
                      <a:pos x="46" y="20"/>
                    </a:cxn>
                    <a:cxn ang="0">
                      <a:pos x="72" y="14"/>
                    </a:cxn>
                    <a:cxn ang="0">
                      <a:pos x="90" y="0"/>
                    </a:cxn>
                    <a:cxn ang="0">
                      <a:pos x="76" y="26"/>
                    </a:cxn>
                    <a:cxn ang="0">
                      <a:pos x="60" y="38"/>
                    </a:cxn>
                    <a:cxn ang="0">
                      <a:pos x="42" y="32"/>
                    </a:cxn>
                    <a:cxn ang="0">
                      <a:pos x="14" y="30"/>
                    </a:cxn>
                    <a:cxn ang="0">
                      <a:pos x="4" y="32"/>
                    </a:cxn>
                  </a:cxnLst>
                  <a:rect l="0" t="0" r="r" b="b"/>
                  <a:pathLst>
                    <a:path w="109" h="38">
                      <a:moveTo>
                        <a:pt x="4" y="32"/>
                      </a:moveTo>
                      <a:cubicBezTo>
                        <a:pt x="7" y="22"/>
                        <a:pt x="7" y="14"/>
                        <a:pt x="18" y="10"/>
                      </a:cubicBezTo>
                      <a:cubicBezTo>
                        <a:pt x="28" y="12"/>
                        <a:pt x="37" y="14"/>
                        <a:pt x="46" y="20"/>
                      </a:cubicBezTo>
                      <a:cubicBezTo>
                        <a:pt x="62" y="15"/>
                        <a:pt x="54" y="17"/>
                        <a:pt x="72" y="14"/>
                      </a:cubicBezTo>
                      <a:cubicBezTo>
                        <a:pt x="77" y="9"/>
                        <a:pt x="90" y="0"/>
                        <a:pt x="90" y="0"/>
                      </a:cubicBezTo>
                      <a:cubicBezTo>
                        <a:pt x="109" y="6"/>
                        <a:pt x="85" y="23"/>
                        <a:pt x="76" y="26"/>
                      </a:cubicBezTo>
                      <a:cubicBezTo>
                        <a:pt x="71" y="33"/>
                        <a:pt x="68" y="35"/>
                        <a:pt x="60" y="38"/>
                      </a:cubicBezTo>
                      <a:cubicBezTo>
                        <a:pt x="54" y="36"/>
                        <a:pt x="42" y="32"/>
                        <a:pt x="42" y="32"/>
                      </a:cubicBezTo>
                      <a:cubicBezTo>
                        <a:pt x="33" y="23"/>
                        <a:pt x="26" y="26"/>
                        <a:pt x="14" y="30"/>
                      </a:cubicBezTo>
                      <a:cubicBezTo>
                        <a:pt x="1" y="28"/>
                        <a:pt x="0" y="24"/>
                        <a:pt x="4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25" name="Freeform 1045"/>
                <p:cNvSpPr>
                  <a:spLocks/>
                </p:cNvSpPr>
                <p:nvPr/>
              </p:nvSpPr>
              <p:spPr bwMode="ltGray">
                <a:xfrm>
                  <a:off x="1890" y="588"/>
                  <a:ext cx="32" cy="34"/>
                </a:xfrm>
                <a:custGeom>
                  <a:avLst/>
                  <a:gdLst/>
                  <a:ahLst/>
                  <a:cxnLst>
                    <a:cxn ang="0">
                      <a:pos x="8" y="18"/>
                    </a:cxn>
                    <a:cxn ang="0">
                      <a:pos x="18" y="0"/>
                    </a:cxn>
                    <a:cxn ang="0">
                      <a:pos x="34" y="18"/>
                    </a:cxn>
                    <a:cxn ang="0">
                      <a:pos x="62" y="4"/>
                    </a:cxn>
                    <a:cxn ang="0">
                      <a:pos x="46" y="34"/>
                    </a:cxn>
                    <a:cxn ang="0">
                      <a:pos x="54" y="48"/>
                    </a:cxn>
                    <a:cxn ang="0">
                      <a:pos x="58" y="60"/>
                    </a:cxn>
                    <a:cxn ang="0">
                      <a:pos x="46" y="74"/>
                    </a:cxn>
                    <a:cxn ang="0">
                      <a:pos x="34" y="60"/>
                    </a:cxn>
                    <a:cxn ang="0">
                      <a:pos x="22" y="48"/>
                    </a:cxn>
                    <a:cxn ang="0">
                      <a:pos x="28" y="68"/>
                    </a:cxn>
                    <a:cxn ang="0">
                      <a:pos x="30" y="74"/>
                    </a:cxn>
                    <a:cxn ang="0">
                      <a:pos x="20" y="104"/>
                    </a:cxn>
                    <a:cxn ang="0">
                      <a:pos x="12" y="102"/>
                    </a:cxn>
                    <a:cxn ang="0">
                      <a:pos x="8" y="90"/>
                    </a:cxn>
                    <a:cxn ang="0">
                      <a:pos x="0" y="54"/>
                    </a:cxn>
                    <a:cxn ang="0">
                      <a:pos x="2" y="30"/>
                    </a:cxn>
                    <a:cxn ang="0">
                      <a:pos x="8" y="18"/>
                    </a:cxn>
                  </a:cxnLst>
                  <a:rect l="0" t="0" r="r" b="b"/>
                  <a:pathLst>
                    <a:path w="76" h="104">
                      <a:moveTo>
                        <a:pt x="8" y="18"/>
                      </a:moveTo>
                      <a:cubicBezTo>
                        <a:pt x="10" y="8"/>
                        <a:pt x="9" y="3"/>
                        <a:pt x="18" y="0"/>
                      </a:cubicBezTo>
                      <a:cubicBezTo>
                        <a:pt x="28" y="3"/>
                        <a:pt x="25" y="12"/>
                        <a:pt x="34" y="18"/>
                      </a:cubicBezTo>
                      <a:cubicBezTo>
                        <a:pt x="46" y="16"/>
                        <a:pt x="51" y="8"/>
                        <a:pt x="62" y="4"/>
                      </a:cubicBezTo>
                      <a:cubicBezTo>
                        <a:pt x="76" y="9"/>
                        <a:pt x="56" y="31"/>
                        <a:pt x="46" y="34"/>
                      </a:cubicBezTo>
                      <a:cubicBezTo>
                        <a:pt x="51" y="56"/>
                        <a:pt x="43" y="29"/>
                        <a:pt x="54" y="48"/>
                      </a:cubicBezTo>
                      <a:cubicBezTo>
                        <a:pt x="56" y="52"/>
                        <a:pt x="58" y="60"/>
                        <a:pt x="58" y="60"/>
                      </a:cubicBezTo>
                      <a:cubicBezTo>
                        <a:pt x="55" y="68"/>
                        <a:pt x="54" y="71"/>
                        <a:pt x="46" y="74"/>
                      </a:cubicBezTo>
                      <a:cubicBezTo>
                        <a:pt x="38" y="71"/>
                        <a:pt x="37" y="68"/>
                        <a:pt x="34" y="60"/>
                      </a:cubicBezTo>
                      <a:cubicBezTo>
                        <a:pt x="33" y="50"/>
                        <a:pt x="32" y="33"/>
                        <a:pt x="22" y="48"/>
                      </a:cubicBezTo>
                      <a:cubicBezTo>
                        <a:pt x="25" y="60"/>
                        <a:pt x="23" y="53"/>
                        <a:pt x="28" y="68"/>
                      </a:cubicBezTo>
                      <a:cubicBezTo>
                        <a:pt x="29" y="70"/>
                        <a:pt x="30" y="74"/>
                        <a:pt x="30" y="74"/>
                      </a:cubicBezTo>
                      <a:cubicBezTo>
                        <a:pt x="24" y="84"/>
                        <a:pt x="22" y="93"/>
                        <a:pt x="20" y="104"/>
                      </a:cubicBezTo>
                      <a:cubicBezTo>
                        <a:pt x="17" y="103"/>
                        <a:pt x="14" y="104"/>
                        <a:pt x="12" y="102"/>
                      </a:cubicBezTo>
                      <a:cubicBezTo>
                        <a:pt x="9" y="99"/>
                        <a:pt x="8" y="90"/>
                        <a:pt x="8" y="90"/>
                      </a:cubicBezTo>
                      <a:cubicBezTo>
                        <a:pt x="13" y="75"/>
                        <a:pt x="14" y="64"/>
                        <a:pt x="0" y="54"/>
                      </a:cubicBezTo>
                      <a:cubicBezTo>
                        <a:pt x="1" y="46"/>
                        <a:pt x="1" y="38"/>
                        <a:pt x="2" y="30"/>
                      </a:cubicBezTo>
                      <a:cubicBezTo>
                        <a:pt x="2" y="27"/>
                        <a:pt x="13" y="2"/>
                        <a:pt x="8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26" name="Freeform 1046"/>
                <p:cNvSpPr>
                  <a:spLocks/>
                </p:cNvSpPr>
                <p:nvPr/>
              </p:nvSpPr>
              <p:spPr bwMode="ltGray">
                <a:xfrm>
                  <a:off x="1944" y="569"/>
                  <a:ext cx="16" cy="20"/>
                </a:xfrm>
                <a:custGeom>
                  <a:avLst/>
                  <a:gdLst/>
                  <a:ahLst/>
                  <a:cxnLst>
                    <a:cxn ang="0">
                      <a:pos x="3" y="28"/>
                    </a:cxn>
                    <a:cxn ang="0">
                      <a:pos x="13" y="0"/>
                    </a:cxn>
                    <a:cxn ang="0">
                      <a:pos x="15" y="28"/>
                    </a:cxn>
                    <a:cxn ang="0">
                      <a:pos x="37" y="38"/>
                    </a:cxn>
                    <a:cxn ang="0">
                      <a:pos x="19" y="44"/>
                    </a:cxn>
                    <a:cxn ang="0">
                      <a:pos x="5" y="58"/>
                    </a:cxn>
                    <a:cxn ang="0">
                      <a:pos x="1" y="34"/>
                    </a:cxn>
                    <a:cxn ang="0">
                      <a:pos x="3" y="28"/>
                    </a:cxn>
                  </a:cxnLst>
                  <a:rect l="0" t="0" r="r" b="b"/>
                  <a:pathLst>
                    <a:path w="37" h="61">
                      <a:moveTo>
                        <a:pt x="3" y="28"/>
                      </a:moveTo>
                      <a:cubicBezTo>
                        <a:pt x="5" y="14"/>
                        <a:pt x="2" y="7"/>
                        <a:pt x="13" y="0"/>
                      </a:cubicBezTo>
                      <a:cubicBezTo>
                        <a:pt x="26" y="9"/>
                        <a:pt x="23" y="17"/>
                        <a:pt x="15" y="28"/>
                      </a:cubicBezTo>
                      <a:cubicBezTo>
                        <a:pt x="25" y="31"/>
                        <a:pt x="33" y="27"/>
                        <a:pt x="37" y="38"/>
                      </a:cubicBezTo>
                      <a:cubicBezTo>
                        <a:pt x="30" y="45"/>
                        <a:pt x="28" y="47"/>
                        <a:pt x="19" y="44"/>
                      </a:cubicBezTo>
                      <a:cubicBezTo>
                        <a:pt x="13" y="54"/>
                        <a:pt x="18" y="61"/>
                        <a:pt x="5" y="58"/>
                      </a:cubicBezTo>
                      <a:cubicBezTo>
                        <a:pt x="0" y="50"/>
                        <a:pt x="3" y="44"/>
                        <a:pt x="1" y="34"/>
                      </a:cubicBezTo>
                      <a:cubicBezTo>
                        <a:pt x="2" y="32"/>
                        <a:pt x="3" y="28"/>
                        <a:pt x="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27" name="Freeform 1047"/>
                <p:cNvSpPr>
                  <a:spLocks/>
                </p:cNvSpPr>
                <p:nvPr/>
              </p:nvSpPr>
              <p:spPr bwMode="ltGray">
                <a:xfrm>
                  <a:off x="1948" y="600"/>
                  <a:ext cx="20" cy="10"/>
                </a:xfrm>
                <a:custGeom>
                  <a:avLst/>
                  <a:gdLst/>
                  <a:ahLst/>
                  <a:cxnLst>
                    <a:cxn ang="0">
                      <a:pos x="7" y="0"/>
                    </a:cxn>
                    <a:cxn ang="0">
                      <a:pos x="29" y="0"/>
                    </a:cxn>
                    <a:cxn ang="0">
                      <a:pos x="49" y="16"/>
                    </a:cxn>
                    <a:cxn ang="0">
                      <a:pos x="35" y="14"/>
                    </a:cxn>
                    <a:cxn ang="0">
                      <a:pos x="3" y="16"/>
                    </a:cxn>
                    <a:cxn ang="0">
                      <a:pos x="7" y="0"/>
                    </a:cxn>
                  </a:cxnLst>
                  <a:rect l="0" t="0" r="r" b="b"/>
                  <a:pathLst>
                    <a:path w="49" h="29">
                      <a:moveTo>
                        <a:pt x="7" y="0"/>
                      </a:moveTo>
                      <a:cubicBezTo>
                        <a:pt x="15" y="6"/>
                        <a:pt x="19" y="2"/>
                        <a:pt x="29" y="0"/>
                      </a:cubicBezTo>
                      <a:cubicBezTo>
                        <a:pt x="45" y="5"/>
                        <a:pt x="40" y="3"/>
                        <a:pt x="49" y="16"/>
                      </a:cubicBezTo>
                      <a:cubicBezTo>
                        <a:pt x="46" y="29"/>
                        <a:pt x="42" y="21"/>
                        <a:pt x="35" y="14"/>
                      </a:cubicBezTo>
                      <a:cubicBezTo>
                        <a:pt x="26" y="15"/>
                        <a:pt x="12" y="19"/>
                        <a:pt x="3" y="16"/>
                      </a:cubicBezTo>
                      <a:cubicBezTo>
                        <a:pt x="0" y="6"/>
                        <a:pt x="7" y="10"/>
                        <a:pt x="7" y="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28" name="Freeform 1048"/>
                <p:cNvSpPr>
                  <a:spLocks/>
                </p:cNvSpPr>
                <p:nvPr/>
              </p:nvSpPr>
              <p:spPr bwMode="ltGray">
                <a:xfrm>
                  <a:off x="1969" y="585"/>
                  <a:ext cx="26" cy="17"/>
                </a:xfrm>
                <a:custGeom>
                  <a:avLst/>
                  <a:gdLst/>
                  <a:ahLst/>
                  <a:cxnLst>
                    <a:cxn ang="0">
                      <a:pos x="21" y="38"/>
                    </a:cxn>
                    <a:cxn ang="0">
                      <a:pos x="15" y="26"/>
                    </a:cxn>
                    <a:cxn ang="0">
                      <a:pos x="3" y="22"/>
                    </a:cxn>
                    <a:cxn ang="0">
                      <a:pos x="13" y="8"/>
                    </a:cxn>
                    <a:cxn ang="0">
                      <a:pos x="25" y="0"/>
                    </a:cxn>
                    <a:cxn ang="0">
                      <a:pos x="49" y="10"/>
                    </a:cxn>
                    <a:cxn ang="0">
                      <a:pos x="53" y="20"/>
                    </a:cxn>
                    <a:cxn ang="0">
                      <a:pos x="61" y="32"/>
                    </a:cxn>
                    <a:cxn ang="0">
                      <a:pos x="41" y="38"/>
                    </a:cxn>
                    <a:cxn ang="0">
                      <a:pos x="23" y="44"/>
                    </a:cxn>
                    <a:cxn ang="0">
                      <a:pos x="21" y="38"/>
                    </a:cxn>
                  </a:cxnLst>
                  <a:rect l="0" t="0" r="r" b="b"/>
                  <a:pathLst>
                    <a:path w="61" h="48">
                      <a:moveTo>
                        <a:pt x="21" y="38"/>
                      </a:moveTo>
                      <a:cubicBezTo>
                        <a:pt x="19" y="34"/>
                        <a:pt x="19" y="29"/>
                        <a:pt x="15" y="26"/>
                      </a:cubicBezTo>
                      <a:cubicBezTo>
                        <a:pt x="12" y="24"/>
                        <a:pt x="3" y="22"/>
                        <a:pt x="3" y="22"/>
                      </a:cubicBezTo>
                      <a:cubicBezTo>
                        <a:pt x="0" y="12"/>
                        <a:pt x="5" y="12"/>
                        <a:pt x="13" y="8"/>
                      </a:cubicBezTo>
                      <a:cubicBezTo>
                        <a:pt x="17" y="6"/>
                        <a:pt x="25" y="0"/>
                        <a:pt x="25" y="0"/>
                      </a:cubicBezTo>
                      <a:cubicBezTo>
                        <a:pt x="37" y="2"/>
                        <a:pt x="41" y="2"/>
                        <a:pt x="49" y="10"/>
                      </a:cubicBezTo>
                      <a:cubicBezTo>
                        <a:pt x="45" y="21"/>
                        <a:pt x="46" y="12"/>
                        <a:pt x="53" y="20"/>
                      </a:cubicBezTo>
                      <a:cubicBezTo>
                        <a:pt x="56" y="24"/>
                        <a:pt x="61" y="32"/>
                        <a:pt x="61" y="32"/>
                      </a:cubicBezTo>
                      <a:cubicBezTo>
                        <a:pt x="56" y="47"/>
                        <a:pt x="53" y="42"/>
                        <a:pt x="41" y="38"/>
                      </a:cubicBezTo>
                      <a:cubicBezTo>
                        <a:pt x="27" y="47"/>
                        <a:pt x="34" y="48"/>
                        <a:pt x="23" y="44"/>
                      </a:cubicBezTo>
                      <a:cubicBezTo>
                        <a:pt x="22" y="42"/>
                        <a:pt x="21" y="38"/>
                        <a:pt x="21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29" name="Freeform 1049"/>
                <p:cNvSpPr>
                  <a:spLocks/>
                </p:cNvSpPr>
                <p:nvPr/>
              </p:nvSpPr>
              <p:spPr bwMode="ltGray">
                <a:xfrm>
                  <a:off x="1976" y="593"/>
                  <a:ext cx="122" cy="61"/>
                </a:xfrm>
                <a:custGeom>
                  <a:avLst/>
                  <a:gdLst/>
                  <a:ahLst/>
                  <a:cxnLst>
                    <a:cxn ang="0">
                      <a:pos x="46" y="28"/>
                    </a:cxn>
                    <a:cxn ang="0">
                      <a:pos x="36" y="14"/>
                    </a:cxn>
                    <a:cxn ang="0">
                      <a:pos x="26" y="30"/>
                    </a:cxn>
                    <a:cxn ang="0">
                      <a:pos x="0" y="24"/>
                    </a:cxn>
                    <a:cxn ang="0">
                      <a:pos x="10" y="42"/>
                    </a:cxn>
                    <a:cxn ang="0">
                      <a:pos x="16" y="62"/>
                    </a:cxn>
                    <a:cxn ang="0">
                      <a:pos x="24" y="48"/>
                    </a:cxn>
                    <a:cxn ang="0">
                      <a:pos x="30" y="44"/>
                    </a:cxn>
                    <a:cxn ang="0">
                      <a:pos x="48" y="56"/>
                    </a:cxn>
                    <a:cxn ang="0">
                      <a:pos x="70" y="62"/>
                    </a:cxn>
                    <a:cxn ang="0">
                      <a:pos x="88" y="72"/>
                    </a:cxn>
                    <a:cxn ang="0">
                      <a:pos x="106" y="102"/>
                    </a:cxn>
                    <a:cxn ang="0">
                      <a:pos x="104" y="122"/>
                    </a:cxn>
                    <a:cxn ang="0">
                      <a:pos x="98" y="134"/>
                    </a:cxn>
                    <a:cxn ang="0">
                      <a:pos x="122" y="128"/>
                    </a:cxn>
                    <a:cxn ang="0">
                      <a:pos x="140" y="140"/>
                    </a:cxn>
                    <a:cxn ang="0">
                      <a:pos x="168" y="148"/>
                    </a:cxn>
                    <a:cxn ang="0">
                      <a:pos x="174" y="146"/>
                    </a:cxn>
                    <a:cxn ang="0">
                      <a:pos x="168" y="134"/>
                    </a:cxn>
                    <a:cxn ang="0">
                      <a:pos x="178" y="136"/>
                    </a:cxn>
                    <a:cxn ang="0">
                      <a:pos x="186" y="118"/>
                    </a:cxn>
                    <a:cxn ang="0">
                      <a:pos x="202" y="122"/>
                    </a:cxn>
                    <a:cxn ang="0">
                      <a:pos x="214" y="130"/>
                    </a:cxn>
                    <a:cxn ang="0">
                      <a:pos x="244" y="168"/>
                    </a:cxn>
                    <a:cxn ang="0">
                      <a:pos x="262" y="178"/>
                    </a:cxn>
                    <a:cxn ang="0">
                      <a:pos x="284" y="170"/>
                    </a:cxn>
                    <a:cxn ang="0">
                      <a:pos x="268" y="160"/>
                    </a:cxn>
                    <a:cxn ang="0">
                      <a:pos x="256" y="138"/>
                    </a:cxn>
                    <a:cxn ang="0">
                      <a:pos x="250" y="132"/>
                    </a:cxn>
                    <a:cxn ang="0">
                      <a:pos x="248" y="122"/>
                    </a:cxn>
                    <a:cxn ang="0">
                      <a:pos x="236" y="116"/>
                    </a:cxn>
                    <a:cxn ang="0">
                      <a:pos x="240" y="96"/>
                    </a:cxn>
                    <a:cxn ang="0">
                      <a:pos x="220" y="86"/>
                    </a:cxn>
                    <a:cxn ang="0">
                      <a:pos x="210" y="70"/>
                    </a:cxn>
                    <a:cxn ang="0">
                      <a:pos x="190" y="54"/>
                    </a:cxn>
                    <a:cxn ang="0">
                      <a:pos x="168" y="38"/>
                    </a:cxn>
                    <a:cxn ang="0">
                      <a:pos x="156" y="34"/>
                    </a:cxn>
                    <a:cxn ang="0">
                      <a:pos x="120" y="16"/>
                    </a:cxn>
                    <a:cxn ang="0">
                      <a:pos x="102" y="4"/>
                    </a:cxn>
                    <a:cxn ang="0">
                      <a:pos x="96" y="0"/>
                    </a:cxn>
                    <a:cxn ang="0">
                      <a:pos x="70" y="10"/>
                    </a:cxn>
                    <a:cxn ang="0">
                      <a:pos x="56" y="32"/>
                    </a:cxn>
                    <a:cxn ang="0">
                      <a:pos x="46" y="28"/>
                    </a:cxn>
                  </a:cxnLst>
                  <a:rect l="0" t="0" r="r" b="b"/>
                  <a:pathLst>
                    <a:path w="286" h="182">
                      <a:moveTo>
                        <a:pt x="46" y="28"/>
                      </a:moveTo>
                      <a:cubicBezTo>
                        <a:pt x="41" y="14"/>
                        <a:pt x="46" y="17"/>
                        <a:pt x="36" y="14"/>
                      </a:cubicBezTo>
                      <a:cubicBezTo>
                        <a:pt x="31" y="17"/>
                        <a:pt x="26" y="30"/>
                        <a:pt x="26" y="30"/>
                      </a:cubicBezTo>
                      <a:cubicBezTo>
                        <a:pt x="12" y="25"/>
                        <a:pt x="19" y="21"/>
                        <a:pt x="0" y="24"/>
                      </a:cubicBezTo>
                      <a:cubicBezTo>
                        <a:pt x="2" y="33"/>
                        <a:pt x="2" y="37"/>
                        <a:pt x="10" y="42"/>
                      </a:cubicBezTo>
                      <a:cubicBezTo>
                        <a:pt x="12" y="49"/>
                        <a:pt x="14" y="55"/>
                        <a:pt x="16" y="62"/>
                      </a:cubicBezTo>
                      <a:cubicBezTo>
                        <a:pt x="24" y="59"/>
                        <a:pt x="27" y="57"/>
                        <a:pt x="24" y="48"/>
                      </a:cubicBezTo>
                      <a:cubicBezTo>
                        <a:pt x="26" y="47"/>
                        <a:pt x="28" y="43"/>
                        <a:pt x="30" y="44"/>
                      </a:cubicBezTo>
                      <a:cubicBezTo>
                        <a:pt x="48" y="48"/>
                        <a:pt x="36" y="52"/>
                        <a:pt x="48" y="56"/>
                      </a:cubicBezTo>
                      <a:cubicBezTo>
                        <a:pt x="74" y="65"/>
                        <a:pt x="47" y="56"/>
                        <a:pt x="70" y="62"/>
                      </a:cubicBezTo>
                      <a:cubicBezTo>
                        <a:pt x="77" y="64"/>
                        <a:pt x="88" y="72"/>
                        <a:pt x="88" y="72"/>
                      </a:cubicBezTo>
                      <a:cubicBezTo>
                        <a:pt x="96" y="84"/>
                        <a:pt x="102" y="87"/>
                        <a:pt x="106" y="102"/>
                      </a:cubicBezTo>
                      <a:cubicBezTo>
                        <a:pt x="105" y="109"/>
                        <a:pt x="106" y="115"/>
                        <a:pt x="104" y="122"/>
                      </a:cubicBezTo>
                      <a:cubicBezTo>
                        <a:pt x="103" y="126"/>
                        <a:pt x="94" y="132"/>
                        <a:pt x="98" y="134"/>
                      </a:cubicBezTo>
                      <a:cubicBezTo>
                        <a:pt x="106" y="137"/>
                        <a:pt x="122" y="128"/>
                        <a:pt x="122" y="128"/>
                      </a:cubicBezTo>
                      <a:cubicBezTo>
                        <a:pt x="130" y="131"/>
                        <a:pt x="133" y="135"/>
                        <a:pt x="140" y="140"/>
                      </a:cubicBezTo>
                      <a:cubicBezTo>
                        <a:pt x="148" y="145"/>
                        <a:pt x="159" y="145"/>
                        <a:pt x="168" y="148"/>
                      </a:cubicBezTo>
                      <a:cubicBezTo>
                        <a:pt x="170" y="147"/>
                        <a:pt x="173" y="148"/>
                        <a:pt x="174" y="146"/>
                      </a:cubicBezTo>
                      <a:cubicBezTo>
                        <a:pt x="176" y="142"/>
                        <a:pt x="164" y="136"/>
                        <a:pt x="168" y="134"/>
                      </a:cubicBezTo>
                      <a:cubicBezTo>
                        <a:pt x="171" y="132"/>
                        <a:pt x="175" y="135"/>
                        <a:pt x="178" y="136"/>
                      </a:cubicBezTo>
                      <a:cubicBezTo>
                        <a:pt x="182" y="131"/>
                        <a:pt x="186" y="118"/>
                        <a:pt x="186" y="118"/>
                      </a:cubicBezTo>
                      <a:cubicBezTo>
                        <a:pt x="189" y="119"/>
                        <a:pt x="199" y="120"/>
                        <a:pt x="202" y="122"/>
                      </a:cubicBezTo>
                      <a:cubicBezTo>
                        <a:pt x="206" y="124"/>
                        <a:pt x="214" y="130"/>
                        <a:pt x="214" y="130"/>
                      </a:cubicBezTo>
                      <a:cubicBezTo>
                        <a:pt x="224" y="145"/>
                        <a:pt x="228" y="158"/>
                        <a:pt x="244" y="168"/>
                      </a:cubicBezTo>
                      <a:cubicBezTo>
                        <a:pt x="250" y="172"/>
                        <a:pt x="262" y="178"/>
                        <a:pt x="262" y="178"/>
                      </a:cubicBezTo>
                      <a:cubicBezTo>
                        <a:pt x="265" y="178"/>
                        <a:pt x="286" y="182"/>
                        <a:pt x="284" y="170"/>
                      </a:cubicBezTo>
                      <a:cubicBezTo>
                        <a:pt x="283" y="164"/>
                        <a:pt x="268" y="160"/>
                        <a:pt x="268" y="160"/>
                      </a:cubicBezTo>
                      <a:cubicBezTo>
                        <a:pt x="261" y="150"/>
                        <a:pt x="270" y="143"/>
                        <a:pt x="256" y="138"/>
                      </a:cubicBezTo>
                      <a:cubicBezTo>
                        <a:pt x="254" y="136"/>
                        <a:pt x="251" y="135"/>
                        <a:pt x="250" y="132"/>
                      </a:cubicBezTo>
                      <a:cubicBezTo>
                        <a:pt x="248" y="129"/>
                        <a:pt x="250" y="125"/>
                        <a:pt x="248" y="122"/>
                      </a:cubicBezTo>
                      <a:cubicBezTo>
                        <a:pt x="246" y="118"/>
                        <a:pt x="240" y="118"/>
                        <a:pt x="236" y="116"/>
                      </a:cubicBezTo>
                      <a:cubicBezTo>
                        <a:pt x="230" y="107"/>
                        <a:pt x="227" y="100"/>
                        <a:pt x="240" y="96"/>
                      </a:cubicBezTo>
                      <a:cubicBezTo>
                        <a:pt x="236" y="83"/>
                        <a:pt x="236" y="84"/>
                        <a:pt x="220" y="86"/>
                      </a:cubicBezTo>
                      <a:cubicBezTo>
                        <a:pt x="209" y="82"/>
                        <a:pt x="208" y="82"/>
                        <a:pt x="210" y="70"/>
                      </a:cubicBezTo>
                      <a:cubicBezTo>
                        <a:pt x="207" y="60"/>
                        <a:pt x="199" y="57"/>
                        <a:pt x="190" y="54"/>
                      </a:cubicBezTo>
                      <a:cubicBezTo>
                        <a:pt x="181" y="45"/>
                        <a:pt x="181" y="42"/>
                        <a:pt x="168" y="38"/>
                      </a:cubicBezTo>
                      <a:cubicBezTo>
                        <a:pt x="164" y="37"/>
                        <a:pt x="156" y="34"/>
                        <a:pt x="156" y="34"/>
                      </a:cubicBezTo>
                      <a:cubicBezTo>
                        <a:pt x="146" y="24"/>
                        <a:pt x="134" y="21"/>
                        <a:pt x="120" y="16"/>
                      </a:cubicBezTo>
                      <a:cubicBezTo>
                        <a:pt x="113" y="14"/>
                        <a:pt x="108" y="8"/>
                        <a:pt x="102" y="4"/>
                      </a:cubicBezTo>
                      <a:cubicBezTo>
                        <a:pt x="100" y="3"/>
                        <a:pt x="96" y="0"/>
                        <a:pt x="96" y="0"/>
                      </a:cubicBezTo>
                      <a:cubicBezTo>
                        <a:pt x="83" y="2"/>
                        <a:pt x="79" y="1"/>
                        <a:pt x="70" y="10"/>
                      </a:cubicBezTo>
                      <a:cubicBezTo>
                        <a:pt x="67" y="19"/>
                        <a:pt x="63" y="27"/>
                        <a:pt x="56" y="32"/>
                      </a:cubicBezTo>
                      <a:cubicBezTo>
                        <a:pt x="49" y="30"/>
                        <a:pt x="52" y="31"/>
                        <a:pt x="46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30" name="Freeform 1050"/>
                <p:cNvSpPr>
                  <a:spLocks/>
                </p:cNvSpPr>
                <p:nvPr/>
              </p:nvSpPr>
              <p:spPr bwMode="ltGray">
                <a:xfrm>
                  <a:off x="2082" y="599"/>
                  <a:ext cx="33" cy="26"/>
                </a:xfrm>
                <a:custGeom>
                  <a:avLst/>
                  <a:gdLst/>
                  <a:ahLst/>
                  <a:cxnLst>
                    <a:cxn ang="0">
                      <a:pos x="1" y="58"/>
                    </a:cxn>
                    <a:cxn ang="0">
                      <a:pos x="27" y="60"/>
                    </a:cxn>
                    <a:cxn ang="0">
                      <a:pos x="45" y="48"/>
                    </a:cxn>
                    <a:cxn ang="0">
                      <a:pos x="57" y="30"/>
                    </a:cxn>
                    <a:cxn ang="0">
                      <a:pos x="43" y="14"/>
                    </a:cxn>
                    <a:cxn ang="0">
                      <a:pos x="43" y="4"/>
                    </a:cxn>
                    <a:cxn ang="0">
                      <a:pos x="71" y="26"/>
                    </a:cxn>
                    <a:cxn ang="0">
                      <a:pos x="67" y="54"/>
                    </a:cxn>
                    <a:cxn ang="0">
                      <a:pos x="33" y="78"/>
                    </a:cxn>
                    <a:cxn ang="0">
                      <a:pos x="9" y="66"/>
                    </a:cxn>
                    <a:cxn ang="0">
                      <a:pos x="3" y="62"/>
                    </a:cxn>
                    <a:cxn ang="0">
                      <a:pos x="1" y="58"/>
                    </a:cxn>
                  </a:cxnLst>
                  <a:rect l="0" t="0" r="r" b="b"/>
                  <a:pathLst>
                    <a:path w="78" h="78">
                      <a:moveTo>
                        <a:pt x="1" y="58"/>
                      </a:moveTo>
                      <a:cubicBezTo>
                        <a:pt x="6" y="44"/>
                        <a:pt x="18" y="57"/>
                        <a:pt x="27" y="60"/>
                      </a:cubicBezTo>
                      <a:cubicBezTo>
                        <a:pt x="35" y="57"/>
                        <a:pt x="38" y="52"/>
                        <a:pt x="45" y="48"/>
                      </a:cubicBezTo>
                      <a:cubicBezTo>
                        <a:pt x="48" y="40"/>
                        <a:pt x="51" y="36"/>
                        <a:pt x="57" y="30"/>
                      </a:cubicBezTo>
                      <a:cubicBezTo>
                        <a:pt x="55" y="23"/>
                        <a:pt x="43" y="14"/>
                        <a:pt x="43" y="14"/>
                      </a:cubicBezTo>
                      <a:cubicBezTo>
                        <a:pt x="33" y="0"/>
                        <a:pt x="30" y="1"/>
                        <a:pt x="43" y="4"/>
                      </a:cubicBezTo>
                      <a:cubicBezTo>
                        <a:pt x="54" y="11"/>
                        <a:pt x="58" y="22"/>
                        <a:pt x="71" y="26"/>
                      </a:cubicBezTo>
                      <a:cubicBezTo>
                        <a:pt x="78" y="37"/>
                        <a:pt x="78" y="46"/>
                        <a:pt x="67" y="54"/>
                      </a:cubicBezTo>
                      <a:cubicBezTo>
                        <a:pt x="51" y="49"/>
                        <a:pt x="53" y="71"/>
                        <a:pt x="33" y="78"/>
                      </a:cubicBezTo>
                      <a:cubicBezTo>
                        <a:pt x="16" y="72"/>
                        <a:pt x="25" y="76"/>
                        <a:pt x="9" y="66"/>
                      </a:cubicBezTo>
                      <a:cubicBezTo>
                        <a:pt x="7" y="65"/>
                        <a:pt x="3" y="62"/>
                        <a:pt x="3" y="62"/>
                      </a:cubicBezTo>
                      <a:cubicBezTo>
                        <a:pt x="0" y="54"/>
                        <a:pt x="13" y="42"/>
                        <a:pt x="1" y="5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31" name="Freeform 1051"/>
                <p:cNvSpPr>
                  <a:spLocks/>
                </p:cNvSpPr>
                <p:nvPr/>
              </p:nvSpPr>
              <p:spPr bwMode="ltGray">
                <a:xfrm>
                  <a:off x="2152" y="544"/>
                  <a:ext cx="8" cy="6"/>
                </a:xfrm>
                <a:custGeom>
                  <a:avLst/>
                  <a:gdLst/>
                  <a:ahLst/>
                  <a:cxnLst>
                    <a:cxn ang="0">
                      <a:pos x="3" y="4"/>
                    </a:cxn>
                    <a:cxn ang="0">
                      <a:pos x="3" y="14"/>
                    </a:cxn>
                    <a:cxn ang="0">
                      <a:pos x="3" y="4"/>
                    </a:cxn>
                  </a:cxnLst>
                  <a:rect l="0" t="0" r="r" b="b"/>
                  <a:pathLst>
                    <a:path w="17" h="18">
                      <a:moveTo>
                        <a:pt x="3" y="4"/>
                      </a:moveTo>
                      <a:cubicBezTo>
                        <a:pt x="17" y="7"/>
                        <a:pt x="16" y="18"/>
                        <a:pt x="3" y="14"/>
                      </a:cubicBezTo>
                      <a:cubicBezTo>
                        <a:pt x="0" y="6"/>
                        <a:pt x="7" y="0"/>
                        <a:pt x="3" y="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32" name="Freeform 1052"/>
                <p:cNvSpPr>
                  <a:spLocks/>
                </p:cNvSpPr>
                <p:nvPr/>
              </p:nvSpPr>
              <p:spPr bwMode="ltGray">
                <a:xfrm>
                  <a:off x="2194" y="584"/>
                  <a:ext cx="11" cy="8"/>
                </a:xfrm>
                <a:custGeom>
                  <a:avLst/>
                  <a:gdLst/>
                  <a:ahLst/>
                  <a:cxnLst>
                    <a:cxn ang="0">
                      <a:pos x="8" y="14"/>
                    </a:cxn>
                    <a:cxn ang="0">
                      <a:pos x="14" y="0"/>
                    </a:cxn>
                    <a:cxn ang="0">
                      <a:pos x="14" y="22"/>
                    </a:cxn>
                    <a:cxn ang="0">
                      <a:pos x="8" y="14"/>
                    </a:cxn>
                  </a:cxnLst>
                  <a:rect l="0" t="0" r="r" b="b"/>
                  <a:pathLst>
                    <a:path w="26" h="22">
                      <a:moveTo>
                        <a:pt x="8" y="14"/>
                      </a:moveTo>
                      <a:cubicBezTo>
                        <a:pt x="5" y="6"/>
                        <a:pt x="5" y="3"/>
                        <a:pt x="14" y="0"/>
                      </a:cubicBezTo>
                      <a:cubicBezTo>
                        <a:pt x="26" y="4"/>
                        <a:pt x="23" y="16"/>
                        <a:pt x="14" y="22"/>
                      </a:cubicBezTo>
                      <a:cubicBezTo>
                        <a:pt x="0" y="17"/>
                        <a:pt x="13" y="3"/>
                        <a:pt x="8" y="1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33" name="Freeform 1053"/>
                <p:cNvSpPr>
                  <a:spLocks/>
                </p:cNvSpPr>
                <p:nvPr/>
              </p:nvSpPr>
              <p:spPr bwMode="ltGray">
                <a:xfrm>
                  <a:off x="2059" y="494"/>
                  <a:ext cx="8" cy="5"/>
                </a:xfrm>
                <a:custGeom>
                  <a:avLst/>
                  <a:gdLst/>
                  <a:ahLst/>
                  <a:cxnLst>
                    <a:cxn ang="0">
                      <a:pos x="7" y="12"/>
                    </a:cxn>
                    <a:cxn ang="0">
                      <a:pos x="17" y="2"/>
                    </a:cxn>
                    <a:cxn ang="0">
                      <a:pos x="9" y="12"/>
                    </a:cxn>
                    <a:cxn ang="0">
                      <a:pos x="7" y="12"/>
                    </a:cxn>
                  </a:cxnLst>
                  <a:rect l="0" t="0" r="r" b="b"/>
                  <a:pathLst>
                    <a:path w="20" h="15">
                      <a:moveTo>
                        <a:pt x="7" y="12"/>
                      </a:moveTo>
                      <a:cubicBezTo>
                        <a:pt x="0" y="1"/>
                        <a:pt x="6" y="0"/>
                        <a:pt x="17" y="2"/>
                      </a:cubicBezTo>
                      <a:cubicBezTo>
                        <a:pt x="20" y="10"/>
                        <a:pt x="18" y="15"/>
                        <a:pt x="9" y="12"/>
                      </a:cubicBezTo>
                      <a:cubicBezTo>
                        <a:pt x="4" y="4"/>
                        <a:pt x="4" y="4"/>
                        <a:pt x="7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34" name="Freeform 1054"/>
                <p:cNvSpPr>
                  <a:spLocks/>
                </p:cNvSpPr>
                <p:nvPr/>
              </p:nvSpPr>
              <p:spPr bwMode="ltGray">
                <a:xfrm>
                  <a:off x="1988" y="536"/>
                  <a:ext cx="8" cy="5"/>
                </a:xfrm>
                <a:custGeom>
                  <a:avLst/>
                  <a:gdLst/>
                  <a:ahLst/>
                  <a:cxnLst>
                    <a:cxn ang="0">
                      <a:pos x="7" y="12"/>
                    </a:cxn>
                    <a:cxn ang="0">
                      <a:pos x="15" y="2"/>
                    </a:cxn>
                    <a:cxn ang="0">
                      <a:pos x="15" y="14"/>
                    </a:cxn>
                    <a:cxn ang="0">
                      <a:pos x="7" y="12"/>
                    </a:cxn>
                  </a:cxnLst>
                  <a:rect l="0" t="0" r="r" b="b"/>
                  <a:pathLst>
                    <a:path w="20" h="15">
                      <a:moveTo>
                        <a:pt x="7" y="12"/>
                      </a:moveTo>
                      <a:cubicBezTo>
                        <a:pt x="0" y="2"/>
                        <a:pt x="3" y="0"/>
                        <a:pt x="15" y="2"/>
                      </a:cubicBezTo>
                      <a:cubicBezTo>
                        <a:pt x="16" y="4"/>
                        <a:pt x="20" y="12"/>
                        <a:pt x="15" y="14"/>
                      </a:cubicBezTo>
                      <a:cubicBezTo>
                        <a:pt x="12" y="15"/>
                        <a:pt x="7" y="12"/>
                        <a:pt x="7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35" name="Freeform 1055"/>
                <p:cNvSpPr>
                  <a:spLocks/>
                </p:cNvSpPr>
                <p:nvPr/>
              </p:nvSpPr>
              <p:spPr bwMode="ltGray">
                <a:xfrm>
                  <a:off x="1910" y="523"/>
                  <a:ext cx="34" cy="27"/>
                </a:xfrm>
                <a:custGeom>
                  <a:avLst/>
                  <a:gdLst/>
                  <a:ahLst/>
                  <a:cxnLst>
                    <a:cxn ang="0">
                      <a:pos x="0" y="50"/>
                    </a:cxn>
                    <a:cxn ang="0">
                      <a:pos x="14" y="24"/>
                    </a:cxn>
                    <a:cxn ang="0">
                      <a:pos x="26" y="20"/>
                    </a:cxn>
                    <a:cxn ang="0">
                      <a:pos x="48" y="18"/>
                    </a:cxn>
                    <a:cxn ang="0">
                      <a:pos x="58" y="0"/>
                    </a:cxn>
                    <a:cxn ang="0">
                      <a:pos x="80" y="40"/>
                    </a:cxn>
                    <a:cxn ang="0">
                      <a:pos x="70" y="56"/>
                    </a:cxn>
                    <a:cxn ang="0">
                      <a:pos x="54" y="62"/>
                    </a:cxn>
                    <a:cxn ang="0">
                      <a:pos x="48" y="80"/>
                    </a:cxn>
                    <a:cxn ang="0">
                      <a:pos x="32" y="68"/>
                    </a:cxn>
                    <a:cxn ang="0">
                      <a:pos x="38" y="52"/>
                    </a:cxn>
                    <a:cxn ang="0">
                      <a:pos x="30" y="28"/>
                    </a:cxn>
                    <a:cxn ang="0">
                      <a:pos x="20" y="48"/>
                    </a:cxn>
                    <a:cxn ang="0">
                      <a:pos x="8" y="56"/>
                    </a:cxn>
                    <a:cxn ang="0">
                      <a:pos x="0" y="50"/>
                    </a:cxn>
                  </a:cxnLst>
                  <a:rect l="0" t="0" r="r" b="b"/>
                  <a:pathLst>
                    <a:path w="80" h="80">
                      <a:moveTo>
                        <a:pt x="0" y="50"/>
                      </a:moveTo>
                      <a:cubicBezTo>
                        <a:pt x="1" y="47"/>
                        <a:pt x="12" y="25"/>
                        <a:pt x="14" y="24"/>
                      </a:cubicBezTo>
                      <a:cubicBezTo>
                        <a:pt x="17" y="22"/>
                        <a:pt x="26" y="20"/>
                        <a:pt x="26" y="20"/>
                      </a:cubicBezTo>
                      <a:cubicBezTo>
                        <a:pt x="34" y="23"/>
                        <a:pt x="40" y="21"/>
                        <a:pt x="48" y="18"/>
                      </a:cubicBezTo>
                      <a:cubicBezTo>
                        <a:pt x="52" y="12"/>
                        <a:pt x="54" y="6"/>
                        <a:pt x="58" y="0"/>
                      </a:cubicBezTo>
                      <a:cubicBezTo>
                        <a:pt x="70" y="4"/>
                        <a:pt x="76" y="28"/>
                        <a:pt x="80" y="40"/>
                      </a:cubicBezTo>
                      <a:cubicBezTo>
                        <a:pt x="75" y="54"/>
                        <a:pt x="80" y="50"/>
                        <a:pt x="70" y="56"/>
                      </a:cubicBezTo>
                      <a:cubicBezTo>
                        <a:pt x="61" y="53"/>
                        <a:pt x="59" y="54"/>
                        <a:pt x="54" y="62"/>
                      </a:cubicBezTo>
                      <a:cubicBezTo>
                        <a:pt x="57" y="71"/>
                        <a:pt x="56" y="75"/>
                        <a:pt x="48" y="80"/>
                      </a:cubicBezTo>
                      <a:cubicBezTo>
                        <a:pt x="40" y="77"/>
                        <a:pt x="39" y="72"/>
                        <a:pt x="32" y="68"/>
                      </a:cubicBezTo>
                      <a:cubicBezTo>
                        <a:pt x="26" y="59"/>
                        <a:pt x="30" y="57"/>
                        <a:pt x="38" y="52"/>
                      </a:cubicBezTo>
                      <a:cubicBezTo>
                        <a:pt x="41" y="42"/>
                        <a:pt x="39" y="34"/>
                        <a:pt x="30" y="28"/>
                      </a:cubicBezTo>
                      <a:cubicBezTo>
                        <a:pt x="20" y="31"/>
                        <a:pt x="30" y="40"/>
                        <a:pt x="20" y="48"/>
                      </a:cubicBezTo>
                      <a:cubicBezTo>
                        <a:pt x="16" y="51"/>
                        <a:pt x="8" y="56"/>
                        <a:pt x="8" y="56"/>
                      </a:cubicBezTo>
                      <a:cubicBezTo>
                        <a:pt x="2" y="50"/>
                        <a:pt x="5" y="50"/>
                        <a:pt x="0" y="5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36" name="Freeform 1056"/>
                <p:cNvSpPr>
                  <a:spLocks/>
                </p:cNvSpPr>
                <p:nvPr/>
              </p:nvSpPr>
              <p:spPr bwMode="ltGray">
                <a:xfrm>
                  <a:off x="1899" y="466"/>
                  <a:ext cx="40" cy="58"/>
                </a:xfrm>
                <a:custGeom>
                  <a:avLst/>
                  <a:gdLst/>
                  <a:ahLst/>
                  <a:cxnLst>
                    <a:cxn ang="0">
                      <a:pos x="14" y="96"/>
                    </a:cxn>
                    <a:cxn ang="0">
                      <a:pos x="26" y="128"/>
                    </a:cxn>
                    <a:cxn ang="0">
                      <a:pos x="32" y="108"/>
                    </a:cxn>
                    <a:cxn ang="0">
                      <a:pos x="52" y="100"/>
                    </a:cxn>
                    <a:cxn ang="0">
                      <a:pos x="46" y="124"/>
                    </a:cxn>
                    <a:cxn ang="0">
                      <a:pos x="66" y="126"/>
                    </a:cxn>
                    <a:cxn ang="0">
                      <a:pos x="76" y="142"/>
                    </a:cxn>
                    <a:cxn ang="0">
                      <a:pos x="58" y="148"/>
                    </a:cxn>
                    <a:cxn ang="0">
                      <a:pos x="74" y="174"/>
                    </a:cxn>
                    <a:cxn ang="0">
                      <a:pos x="84" y="154"/>
                    </a:cxn>
                    <a:cxn ang="0">
                      <a:pos x="82" y="112"/>
                    </a:cxn>
                    <a:cxn ang="0">
                      <a:pos x="60" y="106"/>
                    </a:cxn>
                    <a:cxn ang="0">
                      <a:pos x="50" y="82"/>
                    </a:cxn>
                    <a:cxn ang="0">
                      <a:pos x="34" y="82"/>
                    </a:cxn>
                    <a:cxn ang="0">
                      <a:pos x="30" y="70"/>
                    </a:cxn>
                    <a:cxn ang="0">
                      <a:pos x="42" y="42"/>
                    </a:cxn>
                    <a:cxn ang="0">
                      <a:pos x="30" y="0"/>
                    </a:cxn>
                    <a:cxn ang="0">
                      <a:pos x="18" y="22"/>
                    </a:cxn>
                    <a:cxn ang="0">
                      <a:pos x="4" y="46"/>
                    </a:cxn>
                    <a:cxn ang="0">
                      <a:pos x="14" y="76"/>
                    </a:cxn>
                    <a:cxn ang="0">
                      <a:pos x="14" y="96"/>
                    </a:cxn>
                  </a:cxnLst>
                  <a:rect l="0" t="0" r="r" b="b"/>
                  <a:pathLst>
                    <a:path w="94" h="174">
                      <a:moveTo>
                        <a:pt x="14" y="96"/>
                      </a:moveTo>
                      <a:cubicBezTo>
                        <a:pt x="11" y="109"/>
                        <a:pt x="15" y="120"/>
                        <a:pt x="26" y="128"/>
                      </a:cubicBezTo>
                      <a:cubicBezTo>
                        <a:pt x="34" y="120"/>
                        <a:pt x="35" y="119"/>
                        <a:pt x="32" y="108"/>
                      </a:cubicBezTo>
                      <a:cubicBezTo>
                        <a:pt x="35" y="92"/>
                        <a:pt x="39" y="92"/>
                        <a:pt x="52" y="100"/>
                      </a:cubicBezTo>
                      <a:cubicBezTo>
                        <a:pt x="59" y="110"/>
                        <a:pt x="49" y="114"/>
                        <a:pt x="46" y="124"/>
                      </a:cubicBezTo>
                      <a:cubicBezTo>
                        <a:pt x="50" y="137"/>
                        <a:pt x="57" y="129"/>
                        <a:pt x="66" y="126"/>
                      </a:cubicBezTo>
                      <a:cubicBezTo>
                        <a:pt x="77" y="129"/>
                        <a:pt x="79" y="131"/>
                        <a:pt x="76" y="142"/>
                      </a:cubicBezTo>
                      <a:cubicBezTo>
                        <a:pt x="67" y="139"/>
                        <a:pt x="65" y="141"/>
                        <a:pt x="58" y="148"/>
                      </a:cubicBezTo>
                      <a:cubicBezTo>
                        <a:pt x="60" y="160"/>
                        <a:pt x="62" y="170"/>
                        <a:pt x="74" y="174"/>
                      </a:cubicBezTo>
                      <a:cubicBezTo>
                        <a:pt x="77" y="165"/>
                        <a:pt x="74" y="157"/>
                        <a:pt x="84" y="154"/>
                      </a:cubicBezTo>
                      <a:cubicBezTo>
                        <a:pt x="91" y="143"/>
                        <a:pt x="94" y="122"/>
                        <a:pt x="82" y="112"/>
                      </a:cubicBezTo>
                      <a:cubicBezTo>
                        <a:pt x="77" y="108"/>
                        <a:pt x="66" y="108"/>
                        <a:pt x="60" y="106"/>
                      </a:cubicBezTo>
                      <a:cubicBezTo>
                        <a:pt x="65" y="92"/>
                        <a:pt x="66" y="87"/>
                        <a:pt x="50" y="82"/>
                      </a:cubicBezTo>
                      <a:cubicBezTo>
                        <a:pt x="48" y="82"/>
                        <a:pt x="37" y="86"/>
                        <a:pt x="34" y="82"/>
                      </a:cubicBezTo>
                      <a:cubicBezTo>
                        <a:pt x="32" y="79"/>
                        <a:pt x="30" y="70"/>
                        <a:pt x="30" y="70"/>
                      </a:cubicBezTo>
                      <a:cubicBezTo>
                        <a:pt x="32" y="54"/>
                        <a:pt x="32" y="52"/>
                        <a:pt x="42" y="42"/>
                      </a:cubicBezTo>
                      <a:cubicBezTo>
                        <a:pt x="41" y="30"/>
                        <a:pt x="45" y="5"/>
                        <a:pt x="30" y="0"/>
                      </a:cubicBezTo>
                      <a:cubicBezTo>
                        <a:pt x="14" y="4"/>
                        <a:pt x="16" y="4"/>
                        <a:pt x="18" y="22"/>
                      </a:cubicBezTo>
                      <a:cubicBezTo>
                        <a:pt x="16" y="39"/>
                        <a:pt x="15" y="35"/>
                        <a:pt x="4" y="46"/>
                      </a:cubicBezTo>
                      <a:cubicBezTo>
                        <a:pt x="0" y="59"/>
                        <a:pt x="5" y="67"/>
                        <a:pt x="14" y="76"/>
                      </a:cubicBezTo>
                      <a:cubicBezTo>
                        <a:pt x="15" y="80"/>
                        <a:pt x="17" y="93"/>
                        <a:pt x="14" y="9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37" name="Freeform 1057"/>
                <p:cNvSpPr>
                  <a:spLocks/>
                </p:cNvSpPr>
                <p:nvPr/>
              </p:nvSpPr>
              <p:spPr bwMode="ltGray">
                <a:xfrm>
                  <a:off x="1909" y="508"/>
                  <a:ext cx="14" cy="17"/>
                </a:xfrm>
                <a:custGeom>
                  <a:avLst/>
                  <a:gdLst/>
                  <a:ahLst/>
                  <a:cxnLst>
                    <a:cxn ang="0">
                      <a:pos x="6" y="24"/>
                    </a:cxn>
                    <a:cxn ang="0">
                      <a:pos x="12" y="0"/>
                    </a:cxn>
                    <a:cxn ang="0">
                      <a:pos x="20" y="16"/>
                    </a:cxn>
                    <a:cxn ang="0">
                      <a:pos x="22" y="24"/>
                    </a:cxn>
                    <a:cxn ang="0">
                      <a:pos x="28" y="26"/>
                    </a:cxn>
                    <a:cxn ang="0">
                      <a:pos x="32" y="38"/>
                    </a:cxn>
                    <a:cxn ang="0">
                      <a:pos x="18" y="50"/>
                    </a:cxn>
                    <a:cxn ang="0">
                      <a:pos x="6" y="24"/>
                    </a:cxn>
                  </a:cxnLst>
                  <a:rect l="0" t="0" r="r" b="b"/>
                  <a:pathLst>
                    <a:path w="32" h="50">
                      <a:moveTo>
                        <a:pt x="6" y="24"/>
                      </a:moveTo>
                      <a:cubicBezTo>
                        <a:pt x="0" y="15"/>
                        <a:pt x="3" y="6"/>
                        <a:pt x="12" y="0"/>
                      </a:cubicBezTo>
                      <a:cubicBezTo>
                        <a:pt x="23" y="3"/>
                        <a:pt x="23" y="5"/>
                        <a:pt x="20" y="16"/>
                      </a:cubicBezTo>
                      <a:cubicBezTo>
                        <a:pt x="21" y="19"/>
                        <a:pt x="20" y="22"/>
                        <a:pt x="22" y="24"/>
                      </a:cubicBezTo>
                      <a:cubicBezTo>
                        <a:pt x="23" y="26"/>
                        <a:pt x="27" y="24"/>
                        <a:pt x="28" y="26"/>
                      </a:cubicBezTo>
                      <a:cubicBezTo>
                        <a:pt x="30" y="29"/>
                        <a:pt x="32" y="38"/>
                        <a:pt x="32" y="38"/>
                      </a:cubicBezTo>
                      <a:cubicBezTo>
                        <a:pt x="29" y="46"/>
                        <a:pt x="26" y="47"/>
                        <a:pt x="18" y="50"/>
                      </a:cubicBezTo>
                      <a:cubicBezTo>
                        <a:pt x="12" y="41"/>
                        <a:pt x="18" y="24"/>
                        <a:pt x="6" y="2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38" name="Freeform 1058"/>
                <p:cNvSpPr>
                  <a:spLocks/>
                </p:cNvSpPr>
                <p:nvPr/>
              </p:nvSpPr>
              <p:spPr bwMode="ltGray">
                <a:xfrm>
                  <a:off x="1881" y="512"/>
                  <a:ext cx="19" cy="17"/>
                </a:xfrm>
                <a:custGeom>
                  <a:avLst/>
                  <a:gdLst/>
                  <a:ahLst/>
                  <a:cxnLst>
                    <a:cxn ang="0">
                      <a:pos x="0" y="44"/>
                    </a:cxn>
                    <a:cxn ang="0">
                      <a:pos x="22" y="20"/>
                    </a:cxn>
                    <a:cxn ang="0">
                      <a:pos x="36" y="0"/>
                    </a:cxn>
                    <a:cxn ang="0">
                      <a:pos x="24" y="28"/>
                    </a:cxn>
                    <a:cxn ang="0">
                      <a:pos x="2" y="50"/>
                    </a:cxn>
                    <a:cxn ang="0">
                      <a:pos x="0" y="44"/>
                    </a:cxn>
                  </a:cxnLst>
                  <a:rect l="0" t="0" r="r" b="b"/>
                  <a:pathLst>
                    <a:path w="43" h="50">
                      <a:moveTo>
                        <a:pt x="0" y="44"/>
                      </a:moveTo>
                      <a:cubicBezTo>
                        <a:pt x="6" y="38"/>
                        <a:pt x="18" y="29"/>
                        <a:pt x="22" y="20"/>
                      </a:cubicBezTo>
                      <a:cubicBezTo>
                        <a:pt x="27" y="10"/>
                        <a:pt x="25" y="4"/>
                        <a:pt x="36" y="0"/>
                      </a:cubicBezTo>
                      <a:cubicBezTo>
                        <a:pt x="43" y="11"/>
                        <a:pt x="36" y="24"/>
                        <a:pt x="24" y="28"/>
                      </a:cubicBezTo>
                      <a:cubicBezTo>
                        <a:pt x="21" y="38"/>
                        <a:pt x="12" y="47"/>
                        <a:pt x="2" y="50"/>
                      </a:cubicBezTo>
                      <a:cubicBezTo>
                        <a:pt x="1" y="48"/>
                        <a:pt x="0" y="44"/>
                        <a:pt x="0" y="4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39" name="Freeform 1059"/>
                <p:cNvSpPr>
                  <a:spLocks/>
                </p:cNvSpPr>
                <p:nvPr/>
              </p:nvSpPr>
              <p:spPr bwMode="ltGray">
                <a:xfrm>
                  <a:off x="2930" y="489"/>
                  <a:ext cx="299" cy="179"/>
                </a:xfrm>
                <a:custGeom>
                  <a:avLst/>
                  <a:gdLst/>
                  <a:ahLst/>
                  <a:cxnLst>
                    <a:cxn ang="0">
                      <a:pos x="21" y="280"/>
                    </a:cxn>
                    <a:cxn ang="0">
                      <a:pos x="24" y="250"/>
                    </a:cxn>
                    <a:cxn ang="0">
                      <a:pos x="22" y="245"/>
                    </a:cxn>
                    <a:cxn ang="0">
                      <a:pos x="16" y="218"/>
                    </a:cxn>
                    <a:cxn ang="0">
                      <a:pos x="4" y="215"/>
                    </a:cxn>
                    <a:cxn ang="0">
                      <a:pos x="0" y="191"/>
                    </a:cxn>
                    <a:cxn ang="0">
                      <a:pos x="12" y="180"/>
                    </a:cxn>
                    <a:cxn ang="0">
                      <a:pos x="6" y="165"/>
                    </a:cxn>
                    <a:cxn ang="0">
                      <a:pos x="2" y="160"/>
                    </a:cxn>
                    <a:cxn ang="0">
                      <a:pos x="28" y="120"/>
                    </a:cxn>
                    <a:cxn ang="0">
                      <a:pos x="44" y="96"/>
                    </a:cxn>
                    <a:cxn ang="0">
                      <a:pos x="42" y="70"/>
                    </a:cxn>
                    <a:cxn ang="0">
                      <a:pos x="24" y="43"/>
                    </a:cxn>
                    <a:cxn ang="0">
                      <a:pos x="20" y="32"/>
                    </a:cxn>
                    <a:cxn ang="0">
                      <a:pos x="26" y="36"/>
                    </a:cxn>
                    <a:cxn ang="0">
                      <a:pos x="48" y="35"/>
                    </a:cxn>
                    <a:cxn ang="0">
                      <a:pos x="64" y="11"/>
                    </a:cxn>
                    <a:cxn ang="0">
                      <a:pos x="82" y="0"/>
                    </a:cxn>
                    <a:cxn ang="0">
                      <a:pos x="88" y="2"/>
                    </a:cxn>
                    <a:cxn ang="0">
                      <a:pos x="92" y="9"/>
                    </a:cxn>
                    <a:cxn ang="0">
                      <a:pos x="98" y="5"/>
                    </a:cxn>
                    <a:cxn ang="0">
                      <a:pos x="110" y="8"/>
                    </a:cxn>
                    <a:cxn ang="0">
                      <a:pos x="116" y="9"/>
                    </a:cxn>
                    <a:cxn ang="0">
                      <a:pos x="141" y="14"/>
                    </a:cxn>
                    <a:cxn ang="0">
                      <a:pos x="155" y="24"/>
                    </a:cxn>
                    <a:cxn ang="0">
                      <a:pos x="167" y="17"/>
                    </a:cxn>
                    <a:cxn ang="0">
                      <a:pos x="173" y="14"/>
                    </a:cxn>
                    <a:cxn ang="0">
                      <a:pos x="195" y="14"/>
                    </a:cxn>
                    <a:cxn ang="0">
                      <a:pos x="211" y="32"/>
                    </a:cxn>
                    <a:cxn ang="0">
                      <a:pos x="231" y="59"/>
                    </a:cxn>
                    <a:cxn ang="0">
                      <a:pos x="245" y="70"/>
                    </a:cxn>
                    <a:cxn ang="0">
                      <a:pos x="257" y="68"/>
                    </a:cxn>
                    <a:cxn ang="0">
                      <a:pos x="270" y="65"/>
                    </a:cxn>
                    <a:cxn ang="0">
                      <a:pos x="290" y="71"/>
                    </a:cxn>
                    <a:cxn ang="0">
                      <a:pos x="300" y="81"/>
                    </a:cxn>
                    <a:cxn ang="0">
                      <a:pos x="308" y="90"/>
                    </a:cxn>
                    <a:cxn ang="0">
                      <a:pos x="318" y="111"/>
                    </a:cxn>
                    <a:cxn ang="0">
                      <a:pos x="322" y="120"/>
                    </a:cxn>
                    <a:cxn ang="0">
                      <a:pos x="324" y="125"/>
                    </a:cxn>
                    <a:cxn ang="0">
                      <a:pos x="310" y="142"/>
                    </a:cxn>
                    <a:cxn ang="0">
                      <a:pos x="322" y="141"/>
                    </a:cxn>
                    <a:cxn ang="0">
                      <a:pos x="342" y="155"/>
                    </a:cxn>
                    <a:cxn ang="0">
                      <a:pos x="364" y="157"/>
                    </a:cxn>
                    <a:cxn ang="0">
                      <a:pos x="380" y="168"/>
                    </a:cxn>
                    <a:cxn ang="0">
                      <a:pos x="382" y="172"/>
                    </a:cxn>
                    <a:cxn ang="0">
                      <a:pos x="382" y="176"/>
                    </a:cxn>
                    <a:cxn ang="0">
                      <a:pos x="394" y="172"/>
                    </a:cxn>
                    <a:cxn ang="0">
                      <a:pos x="400" y="171"/>
                    </a:cxn>
                    <a:cxn ang="0">
                      <a:pos x="439" y="185"/>
                    </a:cxn>
                    <a:cxn ang="0">
                      <a:pos x="447" y="199"/>
                    </a:cxn>
                    <a:cxn ang="0">
                      <a:pos x="465" y="201"/>
                    </a:cxn>
                    <a:cxn ang="0">
                      <a:pos x="471" y="215"/>
                    </a:cxn>
                    <a:cxn ang="0">
                      <a:pos x="451" y="258"/>
                    </a:cxn>
                    <a:cxn ang="0">
                      <a:pos x="435" y="281"/>
                    </a:cxn>
                  </a:cxnLst>
                  <a:rect l="0" t="0" r="r" b="b"/>
                  <a:pathLst>
                    <a:path w="471" h="281">
                      <a:moveTo>
                        <a:pt x="21" y="280"/>
                      </a:moveTo>
                      <a:cubicBezTo>
                        <a:pt x="32" y="281"/>
                        <a:pt x="25" y="253"/>
                        <a:pt x="24" y="250"/>
                      </a:cubicBezTo>
                      <a:cubicBezTo>
                        <a:pt x="23" y="248"/>
                        <a:pt x="22" y="245"/>
                        <a:pt x="22" y="245"/>
                      </a:cubicBezTo>
                      <a:cubicBezTo>
                        <a:pt x="21" y="243"/>
                        <a:pt x="20" y="221"/>
                        <a:pt x="16" y="218"/>
                      </a:cubicBezTo>
                      <a:cubicBezTo>
                        <a:pt x="13" y="216"/>
                        <a:pt x="4" y="215"/>
                        <a:pt x="4" y="215"/>
                      </a:cubicBezTo>
                      <a:cubicBezTo>
                        <a:pt x="0" y="207"/>
                        <a:pt x="3" y="200"/>
                        <a:pt x="0" y="191"/>
                      </a:cubicBezTo>
                      <a:cubicBezTo>
                        <a:pt x="2" y="185"/>
                        <a:pt x="7" y="186"/>
                        <a:pt x="12" y="180"/>
                      </a:cubicBezTo>
                      <a:cubicBezTo>
                        <a:pt x="14" y="172"/>
                        <a:pt x="14" y="169"/>
                        <a:pt x="6" y="165"/>
                      </a:cubicBezTo>
                      <a:cubicBezTo>
                        <a:pt x="4" y="163"/>
                        <a:pt x="2" y="162"/>
                        <a:pt x="2" y="160"/>
                      </a:cubicBezTo>
                      <a:cubicBezTo>
                        <a:pt x="2" y="150"/>
                        <a:pt x="16" y="123"/>
                        <a:pt x="28" y="120"/>
                      </a:cubicBezTo>
                      <a:cubicBezTo>
                        <a:pt x="32" y="111"/>
                        <a:pt x="40" y="105"/>
                        <a:pt x="44" y="96"/>
                      </a:cubicBezTo>
                      <a:cubicBezTo>
                        <a:pt x="39" y="83"/>
                        <a:pt x="38" y="85"/>
                        <a:pt x="42" y="70"/>
                      </a:cubicBezTo>
                      <a:cubicBezTo>
                        <a:pt x="38" y="60"/>
                        <a:pt x="34" y="48"/>
                        <a:pt x="24" y="43"/>
                      </a:cubicBezTo>
                      <a:cubicBezTo>
                        <a:pt x="18" y="36"/>
                        <a:pt x="10" y="37"/>
                        <a:pt x="20" y="32"/>
                      </a:cubicBezTo>
                      <a:cubicBezTo>
                        <a:pt x="27" y="34"/>
                        <a:pt x="26" y="32"/>
                        <a:pt x="26" y="36"/>
                      </a:cubicBezTo>
                      <a:cubicBezTo>
                        <a:pt x="34" y="41"/>
                        <a:pt x="39" y="39"/>
                        <a:pt x="48" y="35"/>
                      </a:cubicBezTo>
                      <a:cubicBezTo>
                        <a:pt x="45" y="22"/>
                        <a:pt x="48" y="14"/>
                        <a:pt x="64" y="11"/>
                      </a:cubicBezTo>
                      <a:cubicBezTo>
                        <a:pt x="71" y="8"/>
                        <a:pt x="75" y="3"/>
                        <a:pt x="82" y="0"/>
                      </a:cubicBezTo>
                      <a:cubicBezTo>
                        <a:pt x="84" y="1"/>
                        <a:pt x="88" y="0"/>
                        <a:pt x="88" y="2"/>
                      </a:cubicBezTo>
                      <a:cubicBezTo>
                        <a:pt x="90" y="12"/>
                        <a:pt x="75" y="13"/>
                        <a:pt x="92" y="9"/>
                      </a:cubicBezTo>
                      <a:cubicBezTo>
                        <a:pt x="94" y="8"/>
                        <a:pt x="96" y="5"/>
                        <a:pt x="98" y="5"/>
                      </a:cubicBezTo>
                      <a:cubicBezTo>
                        <a:pt x="102" y="4"/>
                        <a:pt x="106" y="7"/>
                        <a:pt x="110" y="8"/>
                      </a:cubicBezTo>
                      <a:cubicBezTo>
                        <a:pt x="112" y="8"/>
                        <a:pt x="116" y="9"/>
                        <a:pt x="116" y="9"/>
                      </a:cubicBezTo>
                      <a:cubicBezTo>
                        <a:pt x="122" y="16"/>
                        <a:pt x="129" y="13"/>
                        <a:pt x="141" y="14"/>
                      </a:cubicBezTo>
                      <a:cubicBezTo>
                        <a:pt x="143" y="21"/>
                        <a:pt x="147" y="22"/>
                        <a:pt x="155" y="24"/>
                      </a:cubicBezTo>
                      <a:cubicBezTo>
                        <a:pt x="159" y="22"/>
                        <a:pt x="163" y="20"/>
                        <a:pt x="167" y="17"/>
                      </a:cubicBezTo>
                      <a:cubicBezTo>
                        <a:pt x="169" y="16"/>
                        <a:pt x="173" y="14"/>
                        <a:pt x="173" y="14"/>
                      </a:cubicBezTo>
                      <a:cubicBezTo>
                        <a:pt x="195" y="26"/>
                        <a:pt x="175" y="20"/>
                        <a:pt x="195" y="14"/>
                      </a:cubicBezTo>
                      <a:cubicBezTo>
                        <a:pt x="207" y="17"/>
                        <a:pt x="201" y="26"/>
                        <a:pt x="211" y="32"/>
                      </a:cubicBezTo>
                      <a:cubicBezTo>
                        <a:pt x="214" y="38"/>
                        <a:pt x="224" y="55"/>
                        <a:pt x="231" y="59"/>
                      </a:cubicBezTo>
                      <a:cubicBezTo>
                        <a:pt x="241" y="70"/>
                        <a:pt x="235" y="67"/>
                        <a:pt x="245" y="70"/>
                      </a:cubicBezTo>
                      <a:cubicBezTo>
                        <a:pt x="249" y="69"/>
                        <a:pt x="253" y="69"/>
                        <a:pt x="257" y="68"/>
                      </a:cubicBezTo>
                      <a:cubicBezTo>
                        <a:pt x="261" y="67"/>
                        <a:pt x="270" y="65"/>
                        <a:pt x="270" y="65"/>
                      </a:cubicBezTo>
                      <a:cubicBezTo>
                        <a:pt x="278" y="66"/>
                        <a:pt x="283" y="67"/>
                        <a:pt x="290" y="71"/>
                      </a:cubicBezTo>
                      <a:cubicBezTo>
                        <a:pt x="304" y="88"/>
                        <a:pt x="282" y="62"/>
                        <a:pt x="300" y="81"/>
                      </a:cubicBezTo>
                      <a:cubicBezTo>
                        <a:pt x="302" y="84"/>
                        <a:pt x="308" y="90"/>
                        <a:pt x="308" y="90"/>
                      </a:cubicBezTo>
                      <a:cubicBezTo>
                        <a:pt x="311" y="98"/>
                        <a:pt x="315" y="103"/>
                        <a:pt x="318" y="111"/>
                      </a:cubicBezTo>
                      <a:cubicBezTo>
                        <a:pt x="319" y="114"/>
                        <a:pt x="321" y="117"/>
                        <a:pt x="322" y="120"/>
                      </a:cubicBezTo>
                      <a:cubicBezTo>
                        <a:pt x="323" y="122"/>
                        <a:pt x="324" y="125"/>
                        <a:pt x="324" y="125"/>
                      </a:cubicBezTo>
                      <a:cubicBezTo>
                        <a:pt x="321" y="132"/>
                        <a:pt x="313" y="134"/>
                        <a:pt x="310" y="142"/>
                      </a:cubicBezTo>
                      <a:cubicBezTo>
                        <a:pt x="313" y="151"/>
                        <a:pt x="317" y="146"/>
                        <a:pt x="322" y="141"/>
                      </a:cubicBezTo>
                      <a:cubicBezTo>
                        <a:pt x="341" y="143"/>
                        <a:pt x="339" y="142"/>
                        <a:pt x="342" y="155"/>
                      </a:cubicBezTo>
                      <a:cubicBezTo>
                        <a:pt x="351" y="150"/>
                        <a:pt x="355" y="152"/>
                        <a:pt x="364" y="157"/>
                      </a:cubicBezTo>
                      <a:cubicBezTo>
                        <a:pt x="369" y="162"/>
                        <a:pt x="372" y="166"/>
                        <a:pt x="380" y="168"/>
                      </a:cubicBezTo>
                      <a:cubicBezTo>
                        <a:pt x="381" y="169"/>
                        <a:pt x="383" y="171"/>
                        <a:pt x="382" y="172"/>
                      </a:cubicBezTo>
                      <a:cubicBezTo>
                        <a:pt x="380" y="176"/>
                        <a:pt x="368" y="172"/>
                        <a:pt x="382" y="176"/>
                      </a:cubicBezTo>
                      <a:cubicBezTo>
                        <a:pt x="386" y="175"/>
                        <a:pt x="390" y="173"/>
                        <a:pt x="394" y="172"/>
                      </a:cubicBezTo>
                      <a:cubicBezTo>
                        <a:pt x="396" y="172"/>
                        <a:pt x="400" y="171"/>
                        <a:pt x="400" y="171"/>
                      </a:cubicBezTo>
                      <a:cubicBezTo>
                        <a:pt x="413" y="177"/>
                        <a:pt x="427" y="179"/>
                        <a:pt x="439" y="185"/>
                      </a:cubicBezTo>
                      <a:cubicBezTo>
                        <a:pt x="441" y="190"/>
                        <a:pt x="445" y="194"/>
                        <a:pt x="447" y="199"/>
                      </a:cubicBezTo>
                      <a:cubicBezTo>
                        <a:pt x="453" y="198"/>
                        <a:pt x="460" y="195"/>
                        <a:pt x="465" y="201"/>
                      </a:cubicBezTo>
                      <a:cubicBezTo>
                        <a:pt x="468" y="205"/>
                        <a:pt x="471" y="215"/>
                        <a:pt x="471" y="215"/>
                      </a:cubicBezTo>
                      <a:cubicBezTo>
                        <a:pt x="468" y="231"/>
                        <a:pt x="469" y="248"/>
                        <a:pt x="451" y="258"/>
                      </a:cubicBezTo>
                      <a:cubicBezTo>
                        <a:pt x="447" y="262"/>
                        <a:pt x="437" y="275"/>
                        <a:pt x="435" y="281"/>
                      </a:cubicBezTo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40" name="Freeform 1060"/>
                <p:cNvSpPr>
                  <a:spLocks/>
                </p:cNvSpPr>
                <p:nvPr/>
              </p:nvSpPr>
              <p:spPr bwMode="ltGray">
                <a:xfrm>
                  <a:off x="2534" y="242"/>
                  <a:ext cx="420" cy="283"/>
                </a:xfrm>
                <a:custGeom>
                  <a:avLst/>
                  <a:gdLst/>
                  <a:ahLst/>
                  <a:cxnLst>
                    <a:cxn ang="0">
                      <a:pos x="406" y="6"/>
                    </a:cxn>
                    <a:cxn ang="0">
                      <a:pos x="502" y="34"/>
                    </a:cxn>
                    <a:cxn ang="0">
                      <a:pos x="550" y="38"/>
                    </a:cxn>
                    <a:cxn ang="0">
                      <a:pos x="578" y="130"/>
                    </a:cxn>
                    <a:cxn ang="0">
                      <a:pos x="586" y="90"/>
                    </a:cxn>
                    <a:cxn ang="0">
                      <a:pos x="606" y="70"/>
                    </a:cxn>
                    <a:cxn ang="0">
                      <a:pos x="642" y="126"/>
                    </a:cxn>
                    <a:cxn ang="0">
                      <a:pos x="682" y="98"/>
                    </a:cxn>
                    <a:cxn ang="0">
                      <a:pos x="706" y="86"/>
                    </a:cxn>
                    <a:cxn ang="0">
                      <a:pos x="762" y="2"/>
                    </a:cxn>
                    <a:cxn ang="0">
                      <a:pos x="798" y="70"/>
                    </a:cxn>
                    <a:cxn ang="0">
                      <a:pos x="798" y="130"/>
                    </a:cxn>
                    <a:cxn ang="0">
                      <a:pos x="790" y="158"/>
                    </a:cxn>
                    <a:cxn ang="0">
                      <a:pos x="766" y="162"/>
                    </a:cxn>
                    <a:cxn ang="0">
                      <a:pos x="762" y="186"/>
                    </a:cxn>
                    <a:cxn ang="0">
                      <a:pos x="802" y="226"/>
                    </a:cxn>
                    <a:cxn ang="0">
                      <a:pos x="786" y="322"/>
                    </a:cxn>
                    <a:cxn ang="0">
                      <a:pos x="830" y="414"/>
                    </a:cxn>
                    <a:cxn ang="0">
                      <a:pos x="854" y="450"/>
                    </a:cxn>
                    <a:cxn ang="0">
                      <a:pos x="830" y="450"/>
                    </a:cxn>
                    <a:cxn ang="0">
                      <a:pos x="746" y="378"/>
                    </a:cxn>
                    <a:cxn ang="0">
                      <a:pos x="678" y="402"/>
                    </a:cxn>
                    <a:cxn ang="0">
                      <a:pos x="590" y="442"/>
                    </a:cxn>
                    <a:cxn ang="0">
                      <a:pos x="642" y="578"/>
                    </a:cxn>
                    <a:cxn ang="0">
                      <a:pos x="710" y="610"/>
                    </a:cxn>
                    <a:cxn ang="0">
                      <a:pos x="738" y="550"/>
                    </a:cxn>
                    <a:cxn ang="0">
                      <a:pos x="774" y="570"/>
                    </a:cxn>
                    <a:cxn ang="0">
                      <a:pos x="766" y="630"/>
                    </a:cxn>
                    <a:cxn ang="0">
                      <a:pos x="802" y="670"/>
                    </a:cxn>
                    <a:cxn ang="0">
                      <a:pos x="838" y="658"/>
                    </a:cxn>
                    <a:cxn ang="0">
                      <a:pos x="922" y="806"/>
                    </a:cxn>
                    <a:cxn ang="0">
                      <a:pos x="942" y="826"/>
                    </a:cxn>
                    <a:cxn ang="0">
                      <a:pos x="874" y="810"/>
                    </a:cxn>
                    <a:cxn ang="0">
                      <a:pos x="830" y="758"/>
                    </a:cxn>
                    <a:cxn ang="0">
                      <a:pos x="778" y="710"/>
                    </a:cxn>
                    <a:cxn ang="0">
                      <a:pos x="702" y="662"/>
                    </a:cxn>
                    <a:cxn ang="0">
                      <a:pos x="614" y="646"/>
                    </a:cxn>
                    <a:cxn ang="0">
                      <a:pos x="506" y="594"/>
                    </a:cxn>
                    <a:cxn ang="0">
                      <a:pos x="462" y="506"/>
                    </a:cxn>
                    <a:cxn ang="0">
                      <a:pos x="430" y="462"/>
                    </a:cxn>
                    <a:cxn ang="0">
                      <a:pos x="382" y="430"/>
                    </a:cxn>
                    <a:cxn ang="0">
                      <a:pos x="342" y="370"/>
                    </a:cxn>
                    <a:cxn ang="0">
                      <a:pos x="354" y="414"/>
                    </a:cxn>
                    <a:cxn ang="0">
                      <a:pos x="418" y="494"/>
                    </a:cxn>
                    <a:cxn ang="0">
                      <a:pos x="422" y="526"/>
                    </a:cxn>
                    <a:cxn ang="0">
                      <a:pos x="394" y="498"/>
                    </a:cxn>
                    <a:cxn ang="0">
                      <a:pos x="354" y="466"/>
                    </a:cxn>
                    <a:cxn ang="0">
                      <a:pos x="314" y="402"/>
                    </a:cxn>
                    <a:cxn ang="0">
                      <a:pos x="266" y="346"/>
                    </a:cxn>
                    <a:cxn ang="0">
                      <a:pos x="210" y="314"/>
                    </a:cxn>
                    <a:cxn ang="0">
                      <a:pos x="154" y="238"/>
                    </a:cxn>
                    <a:cxn ang="0">
                      <a:pos x="66" y="66"/>
                    </a:cxn>
                    <a:cxn ang="0">
                      <a:pos x="34" y="38"/>
                    </a:cxn>
                    <a:cxn ang="0">
                      <a:pos x="46" y="22"/>
                    </a:cxn>
                    <a:cxn ang="0">
                      <a:pos x="102" y="70"/>
                    </a:cxn>
                  </a:cxnLst>
                  <a:rect l="0" t="0" r="r" b="b"/>
                  <a:pathLst>
                    <a:path w="984" h="844">
                      <a:moveTo>
                        <a:pt x="82" y="38"/>
                      </a:moveTo>
                      <a:lnTo>
                        <a:pt x="406" y="6"/>
                      </a:lnTo>
                      <a:cubicBezTo>
                        <a:pt x="497" y="22"/>
                        <a:pt x="465" y="0"/>
                        <a:pt x="474" y="54"/>
                      </a:cubicBezTo>
                      <a:cubicBezTo>
                        <a:pt x="492" y="48"/>
                        <a:pt x="484" y="40"/>
                        <a:pt x="502" y="34"/>
                      </a:cubicBezTo>
                      <a:cubicBezTo>
                        <a:pt x="510" y="37"/>
                        <a:pt x="517" y="46"/>
                        <a:pt x="526" y="46"/>
                      </a:cubicBezTo>
                      <a:cubicBezTo>
                        <a:pt x="534" y="46"/>
                        <a:pt x="550" y="38"/>
                        <a:pt x="550" y="38"/>
                      </a:cubicBezTo>
                      <a:cubicBezTo>
                        <a:pt x="556" y="55"/>
                        <a:pt x="552" y="60"/>
                        <a:pt x="542" y="74"/>
                      </a:cubicBezTo>
                      <a:cubicBezTo>
                        <a:pt x="555" y="114"/>
                        <a:pt x="550" y="102"/>
                        <a:pt x="578" y="130"/>
                      </a:cubicBezTo>
                      <a:cubicBezTo>
                        <a:pt x="584" y="148"/>
                        <a:pt x="590" y="148"/>
                        <a:pt x="606" y="138"/>
                      </a:cubicBezTo>
                      <a:cubicBezTo>
                        <a:pt x="600" y="119"/>
                        <a:pt x="594" y="107"/>
                        <a:pt x="586" y="90"/>
                      </a:cubicBezTo>
                      <a:cubicBezTo>
                        <a:pt x="583" y="82"/>
                        <a:pt x="578" y="66"/>
                        <a:pt x="578" y="66"/>
                      </a:cubicBezTo>
                      <a:cubicBezTo>
                        <a:pt x="585" y="44"/>
                        <a:pt x="597" y="56"/>
                        <a:pt x="606" y="70"/>
                      </a:cubicBezTo>
                      <a:cubicBezTo>
                        <a:pt x="609" y="86"/>
                        <a:pt x="608" y="117"/>
                        <a:pt x="626" y="90"/>
                      </a:cubicBezTo>
                      <a:cubicBezTo>
                        <a:pt x="648" y="97"/>
                        <a:pt x="646" y="104"/>
                        <a:pt x="642" y="126"/>
                      </a:cubicBezTo>
                      <a:cubicBezTo>
                        <a:pt x="650" y="150"/>
                        <a:pt x="665" y="141"/>
                        <a:pt x="682" y="130"/>
                      </a:cubicBezTo>
                      <a:cubicBezTo>
                        <a:pt x="689" y="108"/>
                        <a:pt x="673" y="124"/>
                        <a:pt x="682" y="98"/>
                      </a:cubicBezTo>
                      <a:cubicBezTo>
                        <a:pt x="683" y="94"/>
                        <a:pt x="690" y="96"/>
                        <a:pt x="694" y="94"/>
                      </a:cubicBezTo>
                      <a:cubicBezTo>
                        <a:pt x="698" y="92"/>
                        <a:pt x="702" y="89"/>
                        <a:pt x="706" y="86"/>
                      </a:cubicBezTo>
                      <a:cubicBezTo>
                        <a:pt x="717" y="54"/>
                        <a:pt x="688" y="54"/>
                        <a:pt x="742" y="46"/>
                      </a:cubicBezTo>
                      <a:cubicBezTo>
                        <a:pt x="748" y="27"/>
                        <a:pt x="741" y="9"/>
                        <a:pt x="762" y="2"/>
                      </a:cubicBezTo>
                      <a:cubicBezTo>
                        <a:pt x="788" y="11"/>
                        <a:pt x="777" y="38"/>
                        <a:pt x="802" y="46"/>
                      </a:cubicBezTo>
                      <a:cubicBezTo>
                        <a:pt x="831" y="36"/>
                        <a:pt x="805" y="63"/>
                        <a:pt x="798" y="70"/>
                      </a:cubicBezTo>
                      <a:cubicBezTo>
                        <a:pt x="789" y="96"/>
                        <a:pt x="787" y="96"/>
                        <a:pt x="802" y="118"/>
                      </a:cubicBezTo>
                      <a:cubicBezTo>
                        <a:pt x="801" y="122"/>
                        <a:pt x="801" y="127"/>
                        <a:pt x="798" y="130"/>
                      </a:cubicBezTo>
                      <a:cubicBezTo>
                        <a:pt x="794" y="133"/>
                        <a:pt x="784" y="129"/>
                        <a:pt x="782" y="134"/>
                      </a:cubicBezTo>
                      <a:cubicBezTo>
                        <a:pt x="780" y="142"/>
                        <a:pt x="790" y="158"/>
                        <a:pt x="790" y="158"/>
                      </a:cubicBezTo>
                      <a:cubicBezTo>
                        <a:pt x="786" y="161"/>
                        <a:pt x="783" y="165"/>
                        <a:pt x="778" y="166"/>
                      </a:cubicBezTo>
                      <a:cubicBezTo>
                        <a:pt x="774" y="167"/>
                        <a:pt x="769" y="159"/>
                        <a:pt x="766" y="162"/>
                      </a:cubicBezTo>
                      <a:cubicBezTo>
                        <a:pt x="758" y="170"/>
                        <a:pt x="794" y="182"/>
                        <a:pt x="794" y="182"/>
                      </a:cubicBezTo>
                      <a:cubicBezTo>
                        <a:pt x="804" y="211"/>
                        <a:pt x="775" y="190"/>
                        <a:pt x="762" y="186"/>
                      </a:cubicBezTo>
                      <a:cubicBezTo>
                        <a:pt x="767" y="194"/>
                        <a:pt x="773" y="202"/>
                        <a:pt x="778" y="210"/>
                      </a:cubicBezTo>
                      <a:cubicBezTo>
                        <a:pt x="783" y="218"/>
                        <a:pt x="802" y="226"/>
                        <a:pt x="802" y="226"/>
                      </a:cubicBezTo>
                      <a:cubicBezTo>
                        <a:pt x="813" y="242"/>
                        <a:pt x="804" y="245"/>
                        <a:pt x="810" y="262"/>
                      </a:cubicBezTo>
                      <a:cubicBezTo>
                        <a:pt x="803" y="282"/>
                        <a:pt x="793" y="301"/>
                        <a:pt x="786" y="322"/>
                      </a:cubicBezTo>
                      <a:cubicBezTo>
                        <a:pt x="783" y="330"/>
                        <a:pt x="778" y="346"/>
                        <a:pt x="778" y="346"/>
                      </a:cubicBezTo>
                      <a:cubicBezTo>
                        <a:pt x="785" y="366"/>
                        <a:pt x="817" y="394"/>
                        <a:pt x="830" y="414"/>
                      </a:cubicBezTo>
                      <a:cubicBezTo>
                        <a:pt x="835" y="422"/>
                        <a:pt x="841" y="430"/>
                        <a:pt x="846" y="438"/>
                      </a:cubicBezTo>
                      <a:cubicBezTo>
                        <a:pt x="849" y="442"/>
                        <a:pt x="854" y="450"/>
                        <a:pt x="854" y="450"/>
                      </a:cubicBezTo>
                      <a:cubicBezTo>
                        <a:pt x="853" y="457"/>
                        <a:pt x="855" y="466"/>
                        <a:pt x="850" y="470"/>
                      </a:cubicBezTo>
                      <a:cubicBezTo>
                        <a:pt x="844" y="475"/>
                        <a:pt x="831" y="451"/>
                        <a:pt x="830" y="450"/>
                      </a:cubicBezTo>
                      <a:cubicBezTo>
                        <a:pt x="811" y="431"/>
                        <a:pt x="789" y="421"/>
                        <a:pt x="774" y="398"/>
                      </a:cubicBezTo>
                      <a:cubicBezTo>
                        <a:pt x="769" y="379"/>
                        <a:pt x="766" y="371"/>
                        <a:pt x="746" y="378"/>
                      </a:cubicBezTo>
                      <a:cubicBezTo>
                        <a:pt x="717" y="368"/>
                        <a:pt x="730" y="368"/>
                        <a:pt x="706" y="374"/>
                      </a:cubicBezTo>
                      <a:cubicBezTo>
                        <a:pt x="688" y="402"/>
                        <a:pt x="699" y="395"/>
                        <a:pt x="678" y="402"/>
                      </a:cubicBezTo>
                      <a:cubicBezTo>
                        <a:pt x="654" y="386"/>
                        <a:pt x="650" y="390"/>
                        <a:pt x="618" y="394"/>
                      </a:cubicBezTo>
                      <a:cubicBezTo>
                        <a:pt x="607" y="411"/>
                        <a:pt x="601" y="426"/>
                        <a:pt x="590" y="442"/>
                      </a:cubicBezTo>
                      <a:cubicBezTo>
                        <a:pt x="600" y="471"/>
                        <a:pt x="593" y="459"/>
                        <a:pt x="606" y="478"/>
                      </a:cubicBezTo>
                      <a:cubicBezTo>
                        <a:pt x="593" y="518"/>
                        <a:pt x="622" y="548"/>
                        <a:pt x="642" y="578"/>
                      </a:cubicBezTo>
                      <a:cubicBezTo>
                        <a:pt x="651" y="591"/>
                        <a:pt x="651" y="601"/>
                        <a:pt x="666" y="606"/>
                      </a:cubicBezTo>
                      <a:cubicBezTo>
                        <a:pt x="680" y="627"/>
                        <a:pt x="691" y="623"/>
                        <a:pt x="710" y="610"/>
                      </a:cubicBezTo>
                      <a:cubicBezTo>
                        <a:pt x="729" y="616"/>
                        <a:pt x="729" y="606"/>
                        <a:pt x="734" y="590"/>
                      </a:cubicBezTo>
                      <a:cubicBezTo>
                        <a:pt x="735" y="577"/>
                        <a:pt x="731" y="562"/>
                        <a:pt x="738" y="550"/>
                      </a:cubicBezTo>
                      <a:cubicBezTo>
                        <a:pt x="742" y="543"/>
                        <a:pt x="762" y="542"/>
                        <a:pt x="762" y="542"/>
                      </a:cubicBezTo>
                      <a:cubicBezTo>
                        <a:pt x="783" y="547"/>
                        <a:pt x="786" y="552"/>
                        <a:pt x="774" y="570"/>
                      </a:cubicBezTo>
                      <a:cubicBezTo>
                        <a:pt x="779" y="590"/>
                        <a:pt x="790" y="605"/>
                        <a:pt x="770" y="618"/>
                      </a:cubicBezTo>
                      <a:cubicBezTo>
                        <a:pt x="769" y="622"/>
                        <a:pt x="764" y="626"/>
                        <a:pt x="766" y="630"/>
                      </a:cubicBezTo>
                      <a:cubicBezTo>
                        <a:pt x="768" y="634"/>
                        <a:pt x="775" y="634"/>
                        <a:pt x="778" y="638"/>
                      </a:cubicBezTo>
                      <a:cubicBezTo>
                        <a:pt x="788" y="651"/>
                        <a:pt x="786" y="660"/>
                        <a:pt x="802" y="670"/>
                      </a:cubicBezTo>
                      <a:cubicBezTo>
                        <a:pt x="810" y="667"/>
                        <a:pt x="818" y="665"/>
                        <a:pt x="826" y="662"/>
                      </a:cubicBezTo>
                      <a:cubicBezTo>
                        <a:pt x="830" y="661"/>
                        <a:pt x="838" y="658"/>
                        <a:pt x="838" y="658"/>
                      </a:cubicBezTo>
                      <a:cubicBezTo>
                        <a:pt x="857" y="664"/>
                        <a:pt x="864" y="680"/>
                        <a:pt x="870" y="698"/>
                      </a:cubicBezTo>
                      <a:cubicBezTo>
                        <a:pt x="859" y="731"/>
                        <a:pt x="887" y="794"/>
                        <a:pt x="922" y="806"/>
                      </a:cubicBezTo>
                      <a:cubicBezTo>
                        <a:pt x="938" y="801"/>
                        <a:pt x="941" y="792"/>
                        <a:pt x="958" y="798"/>
                      </a:cubicBezTo>
                      <a:cubicBezTo>
                        <a:pt x="984" y="837"/>
                        <a:pt x="928" y="784"/>
                        <a:pt x="942" y="826"/>
                      </a:cubicBezTo>
                      <a:cubicBezTo>
                        <a:pt x="936" y="844"/>
                        <a:pt x="930" y="844"/>
                        <a:pt x="914" y="834"/>
                      </a:cubicBezTo>
                      <a:cubicBezTo>
                        <a:pt x="903" y="817"/>
                        <a:pt x="890" y="821"/>
                        <a:pt x="874" y="810"/>
                      </a:cubicBezTo>
                      <a:cubicBezTo>
                        <a:pt x="851" y="776"/>
                        <a:pt x="882" y="816"/>
                        <a:pt x="854" y="794"/>
                      </a:cubicBezTo>
                      <a:cubicBezTo>
                        <a:pt x="843" y="785"/>
                        <a:pt x="840" y="768"/>
                        <a:pt x="830" y="758"/>
                      </a:cubicBezTo>
                      <a:cubicBezTo>
                        <a:pt x="824" y="739"/>
                        <a:pt x="817" y="724"/>
                        <a:pt x="798" y="718"/>
                      </a:cubicBezTo>
                      <a:cubicBezTo>
                        <a:pt x="791" y="696"/>
                        <a:pt x="800" y="712"/>
                        <a:pt x="778" y="710"/>
                      </a:cubicBezTo>
                      <a:cubicBezTo>
                        <a:pt x="767" y="709"/>
                        <a:pt x="746" y="702"/>
                        <a:pt x="746" y="702"/>
                      </a:cubicBezTo>
                      <a:cubicBezTo>
                        <a:pt x="729" y="691"/>
                        <a:pt x="720" y="674"/>
                        <a:pt x="702" y="662"/>
                      </a:cubicBezTo>
                      <a:cubicBezTo>
                        <a:pt x="694" y="665"/>
                        <a:pt x="687" y="673"/>
                        <a:pt x="678" y="674"/>
                      </a:cubicBezTo>
                      <a:cubicBezTo>
                        <a:pt x="657" y="677"/>
                        <a:pt x="630" y="657"/>
                        <a:pt x="614" y="646"/>
                      </a:cubicBezTo>
                      <a:cubicBezTo>
                        <a:pt x="600" y="637"/>
                        <a:pt x="580" y="639"/>
                        <a:pt x="566" y="630"/>
                      </a:cubicBezTo>
                      <a:cubicBezTo>
                        <a:pt x="546" y="617"/>
                        <a:pt x="525" y="607"/>
                        <a:pt x="506" y="594"/>
                      </a:cubicBezTo>
                      <a:cubicBezTo>
                        <a:pt x="513" y="572"/>
                        <a:pt x="509" y="551"/>
                        <a:pt x="490" y="538"/>
                      </a:cubicBezTo>
                      <a:cubicBezTo>
                        <a:pt x="485" y="522"/>
                        <a:pt x="476" y="515"/>
                        <a:pt x="462" y="506"/>
                      </a:cubicBezTo>
                      <a:cubicBezTo>
                        <a:pt x="441" y="474"/>
                        <a:pt x="469" y="513"/>
                        <a:pt x="442" y="486"/>
                      </a:cubicBezTo>
                      <a:cubicBezTo>
                        <a:pt x="436" y="480"/>
                        <a:pt x="436" y="468"/>
                        <a:pt x="430" y="462"/>
                      </a:cubicBezTo>
                      <a:cubicBezTo>
                        <a:pt x="427" y="459"/>
                        <a:pt x="422" y="459"/>
                        <a:pt x="418" y="458"/>
                      </a:cubicBezTo>
                      <a:cubicBezTo>
                        <a:pt x="407" y="447"/>
                        <a:pt x="382" y="430"/>
                        <a:pt x="382" y="430"/>
                      </a:cubicBezTo>
                      <a:cubicBezTo>
                        <a:pt x="371" y="413"/>
                        <a:pt x="358" y="399"/>
                        <a:pt x="346" y="382"/>
                      </a:cubicBezTo>
                      <a:cubicBezTo>
                        <a:pt x="344" y="378"/>
                        <a:pt x="345" y="373"/>
                        <a:pt x="342" y="370"/>
                      </a:cubicBezTo>
                      <a:cubicBezTo>
                        <a:pt x="339" y="367"/>
                        <a:pt x="334" y="367"/>
                        <a:pt x="330" y="366"/>
                      </a:cubicBezTo>
                      <a:cubicBezTo>
                        <a:pt x="322" y="390"/>
                        <a:pt x="342" y="398"/>
                        <a:pt x="354" y="414"/>
                      </a:cubicBezTo>
                      <a:cubicBezTo>
                        <a:pt x="368" y="432"/>
                        <a:pt x="372" y="446"/>
                        <a:pt x="390" y="458"/>
                      </a:cubicBezTo>
                      <a:cubicBezTo>
                        <a:pt x="409" y="487"/>
                        <a:pt x="399" y="475"/>
                        <a:pt x="418" y="494"/>
                      </a:cubicBezTo>
                      <a:cubicBezTo>
                        <a:pt x="423" y="510"/>
                        <a:pt x="428" y="517"/>
                        <a:pt x="442" y="526"/>
                      </a:cubicBezTo>
                      <a:cubicBezTo>
                        <a:pt x="450" y="550"/>
                        <a:pt x="432" y="533"/>
                        <a:pt x="422" y="526"/>
                      </a:cubicBezTo>
                      <a:cubicBezTo>
                        <a:pt x="399" y="492"/>
                        <a:pt x="430" y="532"/>
                        <a:pt x="402" y="510"/>
                      </a:cubicBezTo>
                      <a:cubicBezTo>
                        <a:pt x="398" y="507"/>
                        <a:pt x="397" y="501"/>
                        <a:pt x="394" y="498"/>
                      </a:cubicBezTo>
                      <a:cubicBezTo>
                        <a:pt x="391" y="495"/>
                        <a:pt x="386" y="493"/>
                        <a:pt x="382" y="490"/>
                      </a:cubicBezTo>
                      <a:cubicBezTo>
                        <a:pt x="377" y="474"/>
                        <a:pt x="370" y="471"/>
                        <a:pt x="354" y="466"/>
                      </a:cubicBezTo>
                      <a:cubicBezTo>
                        <a:pt x="344" y="452"/>
                        <a:pt x="340" y="447"/>
                        <a:pt x="346" y="430"/>
                      </a:cubicBezTo>
                      <a:cubicBezTo>
                        <a:pt x="338" y="418"/>
                        <a:pt x="314" y="402"/>
                        <a:pt x="314" y="402"/>
                      </a:cubicBezTo>
                      <a:cubicBezTo>
                        <a:pt x="306" y="390"/>
                        <a:pt x="298" y="378"/>
                        <a:pt x="290" y="366"/>
                      </a:cubicBezTo>
                      <a:cubicBezTo>
                        <a:pt x="284" y="357"/>
                        <a:pt x="273" y="354"/>
                        <a:pt x="266" y="346"/>
                      </a:cubicBezTo>
                      <a:cubicBezTo>
                        <a:pt x="263" y="342"/>
                        <a:pt x="262" y="337"/>
                        <a:pt x="258" y="334"/>
                      </a:cubicBezTo>
                      <a:cubicBezTo>
                        <a:pt x="243" y="324"/>
                        <a:pt x="225" y="324"/>
                        <a:pt x="210" y="314"/>
                      </a:cubicBezTo>
                      <a:cubicBezTo>
                        <a:pt x="201" y="300"/>
                        <a:pt x="194" y="291"/>
                        <a:pt x="178" y="286"/>
                      </a:cubicBezTo>
                      <a:cubicBezTo>
                        <a:pt x="160" y="260"/>
                        <a:pt x="192" y="247"/>
                        <a:pt x="154" y="238"/>
                      </a:cubicBezTo>
                      <a:cubicBezTo>
                        <a:pt x="111" y="209"/>
                        <a:pt x="106" y="149"/>
                        <a:pt x="90" y="102"/>
                      </a:cubicBezTo>
                      <a:cubicBezTo>
                        <a:pt x="86" y="90"/>
                        <a:pt x="76" y="73"/>
                        <a:pt x="66" y="66"/>
                      </a:cubicBezTo>
                      <a:cubicBezTo>
                        <a:pt x="58" y="60"/>
                        <a:pt x="42" y="50"/>
                        <a:pt x="42" y="50"/>
                      </a:cubicBezTo>
                      <a:cubicBezTo>
                        <a:pt x="39" y="46"/>
                        <a:pt x="38" y="41"/>
                        <a:pt x="34" y="38"/>
                      </a:cubicBezTo>
                      <a:cubicBezTo>
                        <a:pt x="27" y="34"/>
                        <a:pt x="10" y="30"/>
                        <a:pt x="10" y="30"/>
                      </a:cubicBezTo>
                      <a:cubicBezTo>
                        <a:pt x="0" y="1"/>
                        <a:pt x="31" y="17"/>
                        <a:pt x="46" y="22"/>
                      </a:cubicBezTo>
                      <a:cubicBezTo>
                        <a:pt x="65" y="51"/>
                        <a:pt x="61" y="41"/>
                        <a:pt x="86" y="58"/>
                      </a:cubicBezTo>
                      <a:cubicBezTo>
                        <a:pt x="94" y="70"/>
                        <a:pt x="94" y="93"/>
                        <a:pt x="102" y="70"/>
                      </a:cubicBezTo>
                      <a:cubicBezTo>
                        <a:pt x="95" y="49"/>
                        <a:pt x="82" y="62"/>
                        <a:pt x="82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41" name="Freeform 1061"/>
                <p:cNvSpPr>
                  <a:spLocks/>
                </p:cNvSpPr>
                <p:nvPr/>
              </p:nvSpPr>
              <p:spPr bwMode="ltGray">
                <a:xfrm>
                  <a:off x="2405" y="445"/>
                  <a:ext cx="15" cy="16"/>
                </a:xfrm>
                <a:custGeom>
                  <a:avLst/>
                  <a:gdLst/>
                  <a:ahLst/>
                  <a:cxnLst>
                    <a:cxn ang="0">
                      <a:pos x="6" y="28"/>
                    </a:cxn>
                    <a:cxn ang="0">
                      <a:pos x="10" y="48"/>
                    </a:cxn>
                    <a:cxn ang="0">
                      <a:pos x="6" y="28"/>
                    </a:cxn>
                  </a:cxnLst>
                  <a:rect l="0" t="0" r="r" b="b"/>
                  <a:pathLst>
                    <a:path w="36" h="48">
                      <a:moveTo>
                        <a:pt x="6" y="28"/>
                      </a:moveTo>
                      <a:cubicBezTo>
                        <a:pt x="25" y="0"/>
                        <a:pt x="36" y="31"/>
                        <a:pt x="10" y="48"/>
                      </a:cubicBezTo>
                      <a:cubicBezTo>
                        <a:pt x="0" y="34"/>
                        <a:pt x="0" y="40"/>
                        <a:pt x="6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42" name="Freeform 1062"/>
                <p:cNvSpPr>
                  <a:spLocks/>
                </p:cNvSpPr>
                <p:nvPr/>
              </p:nvSpPr>
              <p:spPr bwMode="ltGray">
                <a:xfrm>
                  <a:off x="2393" y="439"/>
                  <a:ext cx="16" cy="12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12" y="1"/>
                    </a:cxn>
                    <a:cxn ang="0">
                      <a:pos x="36" y="17"/>
                    </a:cxn>
                    <a:cxn ang="0">
                      <a:pos x="8" y="17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36" h="37">
                      <a:moveTo>
                        <a:pt x="0" y="5"/>
                      </a:moveTo>
                      <a:cubicBezTo>
                        <a:pt x="4" y="4"/>
                        <a:pt x="8" y="0"/>
                        <a:pt x="12" y="1"/>
                      </a:cubicBezTo>
                      <a:cubicBezTo>
                        <a:pt x="21" y="4"/>
                        <a:pt x="36" y="17"/>
                        <a:pt x="36" y="17"/>
                      </a:cubicBezTo>
                      <a:cubicBezTo>
                        <a:pt x="29" y="37"/>
                        <a:pt x="22" y="26"/>
                        <a:pt x="8" y="17"/>
                      </a:cubicBezTo>
                      <a:cubicBezTo>
                        <a:pt x="5" y="13"/>
                        <a:pt x="0" y="5"/>
                        <a:pt x="0" y="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43" name="Freeform 1063"/>
                <p:cNvSpPr>
                  <a:spLocks/>
                </p:cNvSpPr>
                <p:nvPr/>
              </p:nvSpPr>
              <p:spPr bwMode="ltGray">
                <a:xfrm>
                  <a:off x="2878" y="406"/>
                  <a:ext cx="73" cy="33"/>
                </a:xfrm>
                <a:custGeom>
                  <a:avLst/>
                  <a:gdLst/>
                  <a:ahLst/>
                  <a:cxnLst>
                    <a:cxn ang="0">
                      <a:pos x="0" y="49"/>
                    </a:cxn>
                    <a:cxn ang="0">
                      <a:pos x="28" y="25"/>
                    </a:cxn>
                    <a:cxn ang="0">
                      <a:pos x="56" y="21"/>
                    </a:cxn>
                    <a:cxn ang="0">
                      <a:pos x="80" y="9"/>
                    </a:cxn>
                    <a:cxn ang="0">
                      <a:pos x="64" y="25"/>
                    </a:cxn>
                    <a:cxn ang="0">
                      <a:pos x="124" y="49"/>
                    </a:cxn>
                    <a:cxn ang="0">
                      <a:pos x="160" y="65"/>
                    </a:cxn>
                    <a:cxn ang="0">
                      <a:pos x="116" y="77"/>
                    </a:cxn>
                    <a:cxn ang="0">
                      <a:pos x="88" y="57"/>
                    </a:cxn>
                    <a:cxn ang="0">
                      <a:pos x="76" y="53"/>
                    </a:cxn>
                    <a:cxn ang="0">
                      <a:pos x="24" y="41"/>
                    </a:cxn>
                    <a:cxn ang="0">
                      <a:pos x="0" y="49"/>
                    </a:cxn>
                  </a:cxnLst>
                  <a:rect l="0" t="0" r="r" b="b"/>
                  <a:pathLst>
                    <a:path w="170" h="96">
                      <a:moveTo>
                        <a:pt x="0" y="49"/>
                      </a:moveTo>
                      <a:cubicBezTo>
                        <a:pt x="5" y="33"/>
                        <a:pt x="12" y="30"/>
                        <a:pt x="28" y="25"/>
                      </a:cubicBezTo>
                      <a:cubicBezTo>
                        <a:pt x="20" y="0"/>
                        <a:pt x="42" y="16"/>
                        <a:pt x="56" y="21"/>
                      </a:cubicBezTo>
                      <a:cubicBezTo>
                        <a:pt x="56" y="21"/>
                        <a:pt x="77" y="6"/>
                        <a:pt x="80" y="9"/>
                      </a:cubicBezTo>
                      <a:cubicBezTo>
                        <a:pt x="85" y="14"/>
                        <a:pt x="71" y="23"/>
                        <a:pt x="64" y="25"/>
                      </a:cubicBezTo>
                      <a:cubicBezTo>
                        <a:pt x="82" y="37"/>
                        <a:pt x="103" y="42"/>
                        <a:pt x="124" y="49"/>
                      </a:cubicBezTo>
                      <a:cubicBezTo>
                        <a:pt x="136" y="53"/>
                        <a:pt x="160" y="65"/>
                        <a:pt x="160" y="65"/>
                      </a:cubicBezTo>
                      <a:cubicBezTo>
                        <a:pt x="170" y="96"/>
                        <a:pt x="134" y="83"/>
                        <a:pt x="116" y="77"/>
                      </a:cubicBezTo>
                      <a:cubicBezTo>
                        <a:pt x="109" y="57"/>
                        <a:pt x="116" y="66"/>
                        <a:pt x="88" y="57"/>
                      </a:cubicBezTo>
                      <a:cubicBezTo>
                        <a:pt x="84" y="56"/>
                        <a:pt x="76" y="53"/>
                        <a:pt x="76" y="53"/>
                      </a:cubicBezTo>
                      <a:cubicBezTo>
                        <a:pt x="57" y="34"/>
                        <a:pt x="53" y="37"/>
                        <a:pt x="24" y="41"/>
                      </a:cubicBezTo>
                      <a:cubicBezTo>
                        <a:pt x="9" y="51"/>
                        <a:pt x="17" y="49"/>
                        <a:pt x="0" y="49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44" name="Freeform 1064"/>
                <p:cNvSpPr>
                  <a:spLocks/>
                </p:cNvSpPr>
                <p:nvPr/>
              </p:nvSpPr>
              <p:spPr bwMode="ltGray">
                <a:xfrm>
                  <a:off x="2955" y="433"/>
                  <a:ext cx="59" cy="1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2" y="4"/>
                    </a:cxn>
                    <a:cxn ang="0">
                      <a:pos x="88" y="24"/>
                    </a:cxn>
                    <a:cxn ang="0">
                      <a:pos x="112" y="20"/>
                    </a:cxn>
                    <a:cxn ang="0">
                      <a:pos x="108" y="44"/>
                    </a:cxn>
                    <a:cxn ang="0">
                      <a:pos x="64" y="40"/>
                    </a:cxn>
                    <a:cxn ang="0">
                      <a:pos x="0" y="36"/>
                    </a:cxn>
                    <a:cxn ang="0">
                      <a:pos x="28" y="2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38" h="44">
                      <a:moveTo>
                        <a:pt x="0" y="0"/>
                      </a:moveTo>
                      <a:cubicBezTo>
                        <a:pt x="19" y="3"/>
                        <a:pt x="35" y="10"/>
                        <a:pt x="52" y="4"/>
                      </a:cubicBezTo>
                      <a:cubicBezTo>
                        <a:pt x="87" y="11"/>
                        <a:pt x="61" y="15"/>
                        <a:pt x="88" y="24"/>
                      </a:cubicBezTo>
                      <a:cubicBezTo>
                        <a:pt x="96" y="23"/>
                        <a:pt x="104" y="19"/>
                        <a:pt x="112" y="20"/>
                      </a:cubicBezTo>
                      <a:cubicBezTo>
                        <a:pt x="138" y="23"/>
                        <a:pt x="118" y="41"/>
                        <a:pt x="108" y="44"/>
                      </a:cubicBezTo>
                      <a:cubicBezTo>
                        <a:pt x="78" y="34"/>
                        <a:pt x="92" y="34"/>
                        <a:pt x="64" y="40"/>
                      </a:cubicBezTo>
                      <a:cubicBezTo>
                        <a:pt x="41" y="37"/>
                        <a:pt x="22" y="41"/>
                        <a:pt x="0" y="36"/>
                      </a:cubicBezTo>
                      <a:cubicBezTo>
                        <a:pt x="6" y="11"/>
                        <a:pt x="7" y="27"/>
                        <a:pt x="28" y="20"/>
                      </a:cubicBezTo>
                      <a:cubicBezTo>
                        <a:pt x="17" y="13"/>
                        <a:pt x="0" y="13"/>
                        <a:pt x="0" y="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45" name="Freeform 1065"/>
                <p:cNvSpPr>
                  <a:spLocks/>
                </p:cNvSpPr>
                <p:nvPr/>
              </p:nvSpPr>
              <p:spPr bwMode="ltGray">
                <a:xfrm>
                  <a:off x="2924" y="441"/>
                  <a:ext cx="24" cy="14"/>
                </a:xfrm>
                <a:custGeom>
                  <a:avLst/>
                  <a:gdLst/>
                  <a:ahLst/>
                  <a:cxnLst>
                    <a:cxn ang="0">
                      <a:pos x="17" y="25"/>
                    </a:cxn>
                    <a:cxn ang="0">
                      <a:pos x="37" y="13"/>
                    </a:cxn>
                    <a:cxn ang="0">
                      <a:pos x="17" y="25"/>
                    </a:cxn>
                  </a:cxnLst>
                  <a:rect l="0" t="0" r="r" b="b"/>
                  <a:pathLst>
                    <a:path w="57" h="42">
                      <a:moveTo>
                        <a:pt x="17" y="25"/>
                      </a:moveTo>
                      <a:cubicBezTo>
                        <a:pt x="0" y="0"/>
                        <a:pt x="21" y="9"/>
                        <a:pt x="37" y="13"/>
                      </a:cubicBezTo>
                      <a:cubicBezTo>
                        <a:pt x="57" y="42"/>
                        <a:pt x="30" y="25"/>
                        <a:pt x="17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46" name="Freeform 1066"/>
                <p:cNvSpPr>
                  <a:spLocks/>
                </p:cNvSpPr>
                <p:nvPr/>
              </p:nvSpPr>
              <p:spPr bwMode="ltGray">
                <a:xfrm>
                  <a:off x="2908" y="398"/>
                  <a:ext cx="16" cy="18"/>
                </a:xfrm>
                <a:custGeom>
                  <a:avLst/>
                  <a:gdLst/>
                  <a:ahLst/>
                  <a:cxnLst>
                    <a:cxn ang="0">
                      <a:pos x="19" y="32"/>
                    </a:cxn>
                    <a:cxn ang="0">
                      <a:pos x="19" y="0"/>
                    </a:cxn>
                    <a:cxn ang="0">
                      <a:pos x="19" y="32"/>
                    </a:cxn>
                  </a:cxnLst>
                  <a:rect l="0" t="0" r="r" b="b"/>
                  <a:pathLst>
                    <a:path w="39" h="52">
                      <a:moveTo>
                        <a:pt x="19" y="32"/>
                      </a:moveTo>
                      <a:cubicBezTo>
                        <a:pt x="13" y="14"/>
                        <a:pt x="0" y="13"/>
                        <a:pt x="19" y="0"/>
                      </a:cubicBezTo>
                      <a:cubicBezTo>
                        <a:pt x="23" y="5"/>
                        <a:pt x="39" y="52"/>
                        <a:pt x="19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47" name="Freeform 1067"/>
                <p:cNvSpPr>
                  <a:spLocks/>
                </p:cNvSpPr>
                <p:nvPr/>
              </p:nvSpPr>
              <p:spPr bwMode="ltGray">
                <a:xfrm>
                  <a:off x="3035" y="452"/>
                  <a:ext cx="19" cy="27"/>
                </a:xfrm>
                <a:custGeom>
                  <a:avLst/>
                  <a:gdLst/>
                  <a:ahLst/>
                  <a:cxnLst>
                    <a:cxn ang="0">
                      <a:pos x="4" y="9"/>
                    </a:cxn>
                    <a:cxn ang="0">
                      <a:pos x="20" y="33"/>
                    </a:cxn>
                    <a:cxn ang="0">
                      <a:pos x="24" y="49"/>
                    </a:cxn>
                    <a:cxn ang="0">
                      <a:pos x="36" y="53"/>
                    </a:cxn>
                    <a:cxn ang="0">
                      <a:pos x="24" y="73"/>
                    </a:cxn>
                    <a:cxn ang="0">
                      <a:pos x="0" y="21"/>
                    </a:cxn>
                    <a:cxn ang="0">
                      <a:pos x="4" y="9"/>
                    </a:cxn>
                  </a:cxnLst>
                  <a:rect l="0" t="0" r="r" b="b"/>
                  <a:pathLst>
                    <a:path w="44" h="80">
                      <a:moveTo>
                        <a:pt x="4" y="9"/>
                      </a:moveTo>
                      <a:cubicBezTo>
                        <a:pt x="9" y="17"/>
                        <a:pt x="18" y="24"/>
                        <a:pt x="20" y="33"/>
                      </a:cubicBezTo>
                      <a:cubicBezTo>
                        <a:pt x="21" y="38"/>
                        <a:pt x="21" y="45"/>
                        <a:pt x="24" y="49"/>
                      </a:cubicBezTo>
                      <a:cubicBezTo>
                        <a:pt x="27" y="52"/>
                        <a:pt x="32" y="52"/>
                        <a:pt x="36" y="53"/>
                      </a:cubicBezTo>
                      <a:cubicBezTo>
                        <a:pt x="41" y="68"/>
                        <a:pt x="44" y="80"/>
                        <a:pt x="24" y="73"/>
                      </a:cubicBezTo>
                      <a:cubicBezTo>
                        <a:pt x="19" y="55"/>
                        <a:pt x="11" y="37"/>
                        <a:pt x="0" y="21"/>
                      </a:cubicBezTo>
                      <a:cubicBezTo>
                        <a:pt x="4" y="4"/>
                        <a:pt x="4" y="0"/>
                        <a:pt x="4" y="9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48" name="Freeform 1068"/>
                <p:cNvSpPr>
                  <a:spLocks/>
                </p:cNvSpPr>
                <p:nvPr/>
              </p:nvSpPr>
              <p:spPr bwMode="ltGray">
                <a:xfrm>
                  <a:off x="2696" y="247"/>
                  <a:ext cx="205" cy="41"/>
                </a:xfrm>
                <a:custGeom>
                  <a:avLst/>
                  <a:gdLst/>
                  <a:ahLst/>
                  <a:cxnLst>
                    <a:cxn ang="0">
                      <a:pos x="220" y="1"/>
                    </a:cxn>
                    <a:cxn ang="0">
                      <a:pos x="231" y="8"/>
                    </a:cxn>
                    <a:cxn ang="0">
                      <a:pos x="235" y="0"/>
                    </a:cxn>
                    <a:cxn ang="0">
                      <a:pos x="265" y="0"/>
                    </a:cxn>
                    <a:cxn ang="0">
                      <a:pos x="287" y="17"/>
                    </a:cxn>
                    <a:cxn ang="0">
                      <a:pos x="319" y="10"/>
                    </a:cxn>
                    <a:cxn ang="0">
                      <a:pos x="314" y="29"/>
                    </a:cxn>
                    <a:cxn ang="0">
                      <a:pos x="298" y="46"/>
                    </a:cxn>
                    <a:cxn ang="0">
                      <a:pos x="295" y="29"/>
                    </a:cxn>
                    <a:cxn ang="0">
                      <a:pos x="287" y="31"/>
                    </a:cxn>
                    <a:cxn ang="0">
                      <a:pos x="279" y="29"/>
                    </a:cxn>
                    <a:cxn ang="0">
                      <a:pos x="263" y="21"/>
                    </a:cxn>
                    <a:cxn ang="0">
                      <a:pos x="228" y="38"/>
                    </a:cxn>
                    <a:cxn ang="0">
                      <a:pos x="201" y="44"/>
                    </a:cxn>
                    <a:cxn ang="0">
                      <a:pos x="212" y="57"/>
                    </a:cxn>
                    <a:cxn ang="0">
                      <a:pos x="188" y="63"/>
                    </a:cxn>
                    <a:cxn ang="0">
                      <a:pos x="169" y="61"/>
                    </a:cxn>
                    <a:cxn ang="0">
                      <a:pos x="177" y="57"/>
                    </a:cxn>
                    <a:cxn ang="0">
                      <a:pos x="171" y="40"/>
                    </a:cxn>
                    <a:cxn ang="0">
                      <a:pos x="169" y="31"/>
                    </a:cxn>
                    <a:cxn ang="0">
                      <a:pos x="158" y="23"/>
                    </a:cxn>
                    <a:cxn ang="0">
                      <a:pos x="142" y="27"/>
                    </a:cxn>
                    <a:cxn ang="0">
                      <a:pos x="134" y="27"/>
                    </a:cxn>
                    <a:cxn ang="0">
                      <a:pos x="123" y="25"/>
                    </a:cxn>
                    <a:cxn ang="0">
                      <a:pos x="83" y="2"/>
                    </a:cxn>
                    <a:cxn ang="0">
                      <a:pos x="59" y="14"/>
                    </a:cxn>
                    <a:cxn ang="0">
                      <a:pos x="1" y="0"/>
                    </a:cxn>
                    <a:cxn ang="0">
                      <a:pos x="220" y="1"/>
                    </a:cxn>
                  </a:cxnLst>
                  <a:rect l="0" t="0" r="r" b="b"/>
                  <a:pathLst>
                    <a:path w="323" h="64">
                      <a:moveTo>
                        <a:pt x="220" y="1"/>
                      </a:moveTo>
                      <a:cubicBezTo>
                        <a:pt x="215" y="12"/>
                        <a:pt x="225" y="17"/>
                        <a:pt x="231" y="8"/>
                      </a:cubicBezTo>
                      <a:cubicBezTo>
                        <a:pt x="235" y="0"/>
                        <a:pt x="229" y="7"/>
                        <a:pt x="235" y="0"/>
                      </a:cubicBezTo>
                      <a:lnTo>
                        <a:pt x="265" y="0"/>
                      </a:lnTo>
                      <a:cubicBezTo>
                        <a:pt x="277" y="6"/>
                        <a:pt x="276" y="11"/>
                        <a:pt x="287" y="17"/>
                      </a:cubicBezTo>
                      <a:cubicBezTo>
                        <a:pt x="308" y="11"/>
                        <a:pt x="293" y="7"/>
                        <a:pt x="319" y="10"/>
                      </a:cubicBezTo>
                      <a:cubicBezTo>
                        <a:pt x="323" y="19"/>
                        <a:pt x="321" y="22"/>
                        <a:pt x="314" y="29"/>
                      </a:cubicBezTo>
                      <a:cubicBezTo>
                        <a:pt x="312" y="39"/>
                        <a:pt x="313" y="50"/>
                        <a:pt x="298" y="46"/>
                      </a:cubicBezTo>
                      <a:cubicBezTo>
                        <a:pt x="297" y="40"/>
                        <a:pt x="298" y="34"/>
                        <a:pt x="295" y="29"/>
                      </a:cubicBezTo>
                      <a:cubicBezTo>
                        <a:pt x="294" y="27"/>
                        <a:pt x="290" y="31"/>
                        <a:pt x="287" y="31"/>
                      </a:cubicBezTo>
                      <a:cubicBezTo>
                        <a:pt x="284" y="31"/>
                        <a:pt x="282" y="30"/>
                        <a:pt x="279" y="29"/>
                      </a:cubicBezTo>
                      <a:cubicBezTo>
                        <a:pt x="274" y="27"/>
                        <a:pt x="263" y="21"/>
                        <a:pt x="263" y="21"/>
                      </a:cubicBezTo>
                      <a:cubicBezTo>
                        <a:pt x="249" y="23"/>
                        <a:pt x="241" y="31"/>
                        <a:pt x="228" y="38"/>
                      </a:cubicBezTo>
                      <a:cubicBezTo>
                        <a:pt x="220" y="41"/>
                        <a:pt x="209" y="42"/>
                        <a:pt x="201" y="44"/>
                      </a:cubicBezTo>
                      <a:cubicBezTo>
                        <a:pt x="193" y="54"/>
                        <a:pt x="200" y="53"/>
                        <a:pt x="212" y="57"/>
                      </a:cubicBezTo>
                      <a:cubicBezTo>
                        <a:pt x="200" y="62"/>
                        <a:pt x="199" y="57"/>
                        <a:pt x="188" y="63"/>
                      </a:cubicBezTo>
                      <a:cubicBezTo>
                        <a:pt x="181" y="62"/>
                        <a:pt x="174" y="64"/>
                        <a:pt x="169" y="61"/>
                      </a:cubicBezTo>
                      <a:cubicBezTo>
                        <a:pt x="166" y="59"/>
                        <a:pt x="175" y="59"/>
                        <a:pt x="177" y="57"/>
                      </a:cubicBezTo>
                      <a:cubicBezTo>
                        <a:pt x="181" y="48"/>
                        <a:pt x="149" y="28"/>
                        <a:pt x="171" y="40"/>
                      </a:cubicBezTo>
                      <a:cubicBezTo>
                        <a:pt x="184" y="55"/>
                        <a:pt x="184" y="36"/>
                        <a:pt x="169" y="31"/>
                      </a:cubicBezTo>
                      <a:cubicBezTo>
                        <a:pt x="167" y="27"/>
                        <a:pt x="167" y="22"/>
                        <a:pt x="158" y="23"/>
                      </a:cubicBezTo>
                      <a:cubicBezTo>
                        <a:pt x="153" y="23"/>
                        <a:pt x="142" y="27"/>
                        <a:pt x="142" y="27"/>
                      </a:cubicBezTo>
                      <a:cubicBezTo>
                        <a:pt x="136" y="39"/>
                        <a:pt x="143" y="31"/>
                        <a:pt x="134" y="27"/>
                      </a:cubicBezTo>
                      <a:cubicBezTo>
                        <a:pt x="130" y="25"/>
                        <a:pt x="126" y="25"/>
                        <a:pt x="123" y="25"/>
                      </a:cubicBezTo>
                      <a:cubicBezTo>
                        <a:pt x="117" y="11"/>
                        <a:pt x="100" y="6"/>
                        <a:pt x="83" y="2"/>
                      </a:cubicBezTo>
                      <a:cubicBezTo>
                        <a:pt x="70" y="4"/>
                        <a:pt x="69" y="9"/>
                        <a:pt x="59" y="14"/>
                      </a:cubicBezTo>
                      <a:cubicBezTo>
                        <a:pt x="45" y="14"/>
                        <a:pt x="0" y="12"/>
                        <a:pt x="1" y="0"/>
                      </a:cubicBezTo>
                      <a:lnTo>
                        <a:pt x="220" y="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49" name="Freeform 1069"/>
                <p:cNvSpPr>
                  <a:spLocks/>
                </p:cNvSpPr>
                <p:nvPr/>
              </p:nvSpPr>
              <p:spPr bwMode="ltGray">
                <a:xfrm>
                  <a:off x="2515" y="246"/>
                  <a:ext cx="190" cy="20"/>
                </a:xfrm>
                <a:custGeom>
                  <a:avLst/>
                  <a:gdLst/>
                  <a:ahLst/>
                  <a:cxnLst>
                    <a:cxn ang="0">
                      <a:pos x="105" y="31"/>
                    </a:cxn>
                    <a:cxn ang="0">
                      <a:pos x="30" y="1"/>
                    </a:cxn>
                    <a:cxn ang="0">
                      <a:pos x="285" y="0"/>
                    </a:cxn>
                    <a:cxn ang="0">
                      <a:pos x="296" y="14"/>
                    </a:cxn>
                    <a:cxn ang="0">
                      <a:pos x="264" y="16"/>
                    </a:cxn>
                    <a:cxn ang="0">
                      <a:pos x="105" y="31"/>
                    </a:cxn>
                  </a:cxnLst>
                  <a:rect l="0" t="0" r="r" b="b"/>
                  <a:pathLst>
                    <a:path w="300" h="31">
                      <a:moveTo>
                        <a:pt x="105" y="31"/>
                      </a:moveTo>
                      <a:cubicBezTo>
                        <a:pt x="83" y="19"/>
                        <a:pt x="0" y="6"/>
                        <a:pt x="30" y="1"/>
                      </a:cubicBezTo>
                      <a:lnTo>
                        <a:pt x="285" y="0"/>
                      </a:lnTo>
                      <a:cubicBezTo>
                        <a:pt x="296" y="4"/>
                        <a:pt x="300" y="5"/>
                        <a:pt x="296" y="14"/>
                      </a:cubicBezTo>
                      <a:cubicBezTo>
                        <a:pt x="285" y="11"/>
                        <a:pt x="276" y="16"/>
                        <a:pt x="264" y="16"/>
                      </a:cubicBezTo>
                      <a:lnTo>
                        <a:pt x="105" y="3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50" name="Freeform 1070"/>
                <p:cNvSpPr>
                  <a:spLocks/>
                </p:cNvSpPr>
                <p:nvPr/>
              </p:nvSpPr>
              <p:spPr bwMode="ltGray">
                <a:xfrm>
                  <a:off x="2096" y="275"/>
                  <a:ext cx="18" cy="10"/>
                </a:xfrm>
                <a:custGeom>
                  <a:avLst/>
                  <a:gdLst/>
                  <a:ahLst/>
                  <a:cxnLst>
                    <a:cxn ang="0">
                      <a:pos x="0" y="25"/>
                    </a:cxn>
                    <a:cxn ang="0">
                      <a:pos x="12" y="29"/>
                    </a:cxn>
                    <a:cxn ang="0">
                      <a:pos x="0" y="25"/>
                    </a:cxn>
                  </a:cxnLst>
                  <a:rect l="0" t="0" r="r" b="b"/>
                  <a:pathLst>
                    <a:path w="41" h="29">
                      <a:moveTo>
                        <a:pt x="0" y="25"/>
                      </a:moveTo>
                      <a:cubicBezTo>
                        <a:pt x="10" y="11"/>
                        <a:pt x="41" y="0"/>
                        <a:pt x="12" y="29"/>
                      </a:cubicBezTo>
                      <a:cubicBezTo>
                        <a:pt x="8" y="28"/>
                        <a:pt x="0" y="25"/>
                        <a:pt x="0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51" name="Freeform 1071"/>
                <p:cNvSpPr>
                  <a:spLocks/>
                </p:cNvSpPr>
                <p:nvPr/>
              </p:nvSpPr>
              <p:spPr bwMode="ltGray">
                <a:xfrm>
                  <a:off x="1606" y="246"/>
                  <a:ext cx="436" cy="152"/>
                </a:xfrm>
                <a:custGeom>
                  <a:avLst/>
                  <a:gdLst/>
                  <a:ahLst/>
                  <a:cxnLst>
                    <a:cxn ang="0">
                      <a:pos x="73" y="1"/>
                    </a:cxn>
                    <a:cxn ang="0">
                      <a:pos x="436" y="0"/>
                    </a:cxn>
                    <a:cxn ang="0">
                      <a:pos x="416" y="54"/>
                    </a:cxn>
                    <a:cxn ang="0">
                      <a:pos x="397" y="68"/>
                    </a:cxn>
                    <a:cxn ang="0">
                      <a:pos x="392" y="70"/>
                    </a:cxn>
                    <a:cxn ang="0">
                      <a:pos x="375" y="73"/>
                    </a:cxn>
                    <a:cxn ang="0">
                      <a:pos x="361" y="88"/>
                    </a:cxn>
                    <a:cxn ang="0">
                      <a:pos x="362" y="99"/>
                    </a:cxn>
                    <a:cxn ang="0">
                      <a:pos x="364" y="107"/>
                    </a:cxn>
                    <a:cxn ang="0">
                      <a:pos x="366" y="113"/>
                    </a:cxn>
                    <a:cxn ang="0">
                      <a:pos x="362" y="122"/>
                    </a:cxn>
                    <a:cxn ang="0">
                      <a:pos x="351" y="120"/>
                    </a:cxn>
                    <a:cxn ang="0">
                      <a:pos x="342" y="129"/>
                    </a:cxn>
                    <a:cxn ang="0">
                      <a:pos x="347" y="105"/>
                    </a:cxn>
                    <a:cxn ang="0">
                      <a:pos x="338" y="100"/>
                    </a:cxn>
                    <a:cxn ang="0">
                      <a:pos x="344" y="93"/>
                    </a:cxn>
                    <a:cxn ang="0">
                      <a:pos x="342" y="89"/>
                    </a:cxn>
                    <a:cxn ang="0">
                      <a:pos x="320" y="94"/>
                    </a:cxn>
                    <a:cxn ang="0">
                      <a:pos x="317" y="85"/>
                    </a:cxn>
                    <a:cxn ang="0">
                      <a:pos x="297" y="94"/>
                    </a:cxn>
                    <a:cxn ang="0">
                      <a:pos x="320" y="103"/>
                    </a:cxn>
                    <a:cxn ang="0">
                      <a:pos x="305" y="117"/>
                    </a:cxn>
                    <a:cxn ang="0">
                      <a:pos x="311" y="126"/>
                    </a:cxn>
                    <a:cxn ang="0">
                      <a:pos x="315" y="138"/>
                    </a:cxn>
                    <a:cxn ang="0">
                      <a:pos x="309" y="139"/>
                    </a:cxn>
                    <a:cxn ang="0">
                      <a:pos x="314" y="144"/>
                    </a:cxn>
                    <a:cxn ang="0">
                      <a:pos x="307" y="152"/>
                    </a:cxn>
                    <a:cxn ang="0">
                      <a:pos x="0" y="149"/>
                    </a:cxn>
                    <a:cxn ang="0">
                      <a:pos x="73" y="1"/>
                    </a:cxn>
                  </a:cxnLst>
                  <a:rect l="0" t="0" r="r" b="b"/>
                  <a:pathLst>
                    <a:path w="436" h="152">
                      <a:moveTo>
                        <a:pt x="73" y="1"/>
                      </a:moveTo>
                      <a:lnTo>
                        <a:pt x="436" y="0"/>
                      </a:lnTo>
                      <a:cubicBezTo>
                        <a:pt x="430" y="15"/>
                        <a:pt x="429" y="42"/>
                        <a:pt x="416" y="54"/>
                      </a:cubicBezTo>
                      <a:cubicBezTo>
                        <a:pt x="410" y="60"/>
                        <a:pt x="405" y="63"/>
                        <a:pt x="397" y="68"/>
                      </a:cubicBezTo>
                      <a:cubicBezTo>
                        <a:pt x="396" y="69"/>
                        <a:pt x="392" y="70"/>
                        <a:pt x="392" y="70"/>
                      </a:cubicBezTo>
                      <a:cubicBezTo>
                        <a:pt x="377" y="63"/>
                        <a:pt x="385" y="68"/>
                        <a:pt x="375" y="73"/>
                      </a:cubicBezTo>
                      <a:cubicBezTo>
                        <a:pt x="371" y="82"/>
                        <a:pt x="371" y="83"/>
                        <a:pt x="361" y="88"/>
                      </a:cubicBezTo>
                      <a:cubicBezTo>
                        <a:pt x="359" y="92"/>
                        <a:pt x="364" y="93"/>
                        <a:pt x="362" y="99"/>
                      </a:cubicBezTo>
                      <a:cubicBezTo>
                        <a:pt x="363" y="102"/>
                        <a:pt x="364" y="105"/>
                        <a:pt x="364" y="107"/>
                      </a:cubicBezTo>
                      <a:cubicBezTo>
                        <a:pt x="365" y="109"/>
                        <a:pt x="366" y="111"/>
                        <a:pt x="366" y="113"/>
                      </a:cubicBezTo>
                      <a:cubicBezTo>
                        <a:pt x="365" y="115"/>
                        <a:pt x="364" y="120"/>
                        <a:pt x="362" y="122"/>
                      </a:cubicBezTo>
                      <a:cubicBezTo>
                        <a:pt x="359" y="123"/>
                        <a:pt x="354" y="119"/>
                        <a:pt x="351" y="120"/>
                      </a:cubicBezTo>
                      <a:cubicBezTo>
                        <a:pt x="347" y="129"/>
                        <a:pt x="352" y="127"/>
                        <a:pt x="342" y="129"/>
                      </a:cubicBezTo>
                      <a:cubicBezTo>
                        <a:pt x="340" y="123"/>
                        <a:pt x="345" y="111"/>
                        <a:pt x="347" y="105"/>
                      </a:cubicBezTo>
                      <a:cubicBezTo>
                        <a:pt x="347" y="100"/>
                        <a:pt x="338" y="102"/>
                        <a:pt x="338" y="100"/>
                      </a:cubicBezTo>
                      <a:cubicBezTo>
                        <a:pt x="338" y="98"/>
                        <a:pt x="344" y="95"/>
                        <a:pt x="344" y="93"/>
                      </a:cubicBezTo>
                      <a:cubicBezTo>
                        <a:pt x="344" y="92"/>
                        <a:pt x="344" y="89"/>
                        <a:pt x="342" y="89"/>
                      </a:cubicBezTo>
                      <a:cubicBezTo>
                        <a:pt x="339" y="89"/>
                        <a:pt x="324" y="94"/>
                        <a:pt x="320" y="94"/>
                      </a:cubicBezTo>
                      <a:cubicBezTo>
                        <a:pt x="317" y="86"/>
                        <a:pt x="328" y="88"/>
                        <a:pt x="317" y="85"/>
                      </a:cubicBezTo>
                      <a:cubicBezTo>
                        <a:pt x="311" y="91"/>
                        <a:pt x="306" y="93"/>
                        <a:pt x="297" y="94"/>
                      </a:cubicBezTo>
                      <a:cubicBezTo>
                        <a:pt x="300" y="104"/>
                        <a:pt x="307" y="101"/>
                        <a:pt x="320" y="103"/>
                      </a:cubicBezTo>
                      <a:cubicBezTo>
                        <a:pt x="318" y="109"/>
                        <a:pt x="311" y="111"/>
                        <a:pt x="305" y="117"/>
                      </a:cubicBezTo>
                      <a:lnTo>
                        <a:pt x="311" y="126"/>
                      </a:lnTo>
                      <a:lnTo>
                        <a:pt x="315" y="138"/>
                      </a:lnTo>
                      <a:lnTo>
                        <a:pt x="309" y="139"/>
                      </a:lnTo>
                      <a:lnTo>
                        <a:pt x="314" y="144"/>
                      </a:lnTo>
                      <a:lnTo>
                        <a:pt x="307" y="152"/>
                      </a:lnTo>
                      <a:lnTo>
                        <a:pt x="0" y="149"/>
                      </a:lnTo>
                      <a:lnTo>
                        <a:pt x="73" y="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52" name="Freeform 1072"/>
                <p:cNvSpPr>
                  <a:spLocks/>
                </p:cNvSpPr>
                <p:nvPr/>
              </p:nvSpPr>
              <p:spPr bwMode="ltGray">
                <a:xfrm>
                  <a:off x="2043" y="241"/>
                  <a:ext cx="20" cy="55"/>
                </a:xfrm>
                <a:custGeom>
                  <a:avLst/>
                  <a:gdLst/>
                  <a:ahLst/>
                  <a:cxnLst>
                    <a:cxn ang="0">
                      <a:pos x="5" y="156"/>
                    </a:cxn>
                    <a:cxn ang="0">
                      <a:pos x="15" y="108"/>
                    </a:cxn>
                    <a:cxn ang="0">
                      <a:pos x="17" y="68"/>
                    </a:cxn>
                    <a:cxn ang="0">
                      <a:pos x="11" y="40"/>
                    </a:cxn>
                    <a:cxn ang="0">
                      <a:pos x="17" y="12"/>
                    </a:cxn>
                    <a:cxn ang="0">
                      <a:pos x="21" y="0"/>
                    </a:cxn>
                    <a:cxn ang="0">
                      <a:pos x="31" y="30"/>
                    </a:cxn>
                    <a:cxn ang="0">
                      <a:pos x="47" y="98"/>
                    </a:cxn>
                    <a:cxn ang="0">
                      <a:pos x="31" y="108"/>
                    </a:cxn>
                    <a:cxn ang="0">
                      <a:pos x="23" y="126"/>
                    </a:cxn>
                    <a:cxn ang="0">
                      <a:pos x="21" y="132"/>
                    </a:cxn>
                    <a:cxn ang="0">
                      <a:pos x="27" y="134"/>
                    </a:cxn>
                    <a:cxn ang="0">
                      <a:pos x="31" y="146"/>
                    </a:cxn>
                    <a:cxn ang="0">
                      <a:pos x="13" y="148"/>
                    </a:cxn>
                    <a:cxn ang="0">
                      <a:pos x="7" y="160"/>
                    </a:cxn>
                    <a:cxn ang="0">
                      <a:pos x="3" y="154"/>
                    </a:cxn>
                    <a:cxn ang="0">
                      <a:pos x="5" y="156"/>
                    </a:cxn>
                  </a:cxnLst>
                  <a:rect l="0" t="0" r="r" b="b"/>
                  <a:pathLst>
                    <a:path w="47" h="165">
                      <a:moveTo>
                        <a:pt x="5" y="156"/>
                      </a:moveTo>
                      <a:cubicBezTo>
                        <a:pt x="0" y="141"/>
                        <a:pt x="1" y="118"/>
                        <a:pt x="15" y="108"/>
                      </a:cubicBezTo>
                      <a:cubicBezTo>
                        <a:pt x="16" y="95"/>
                        <a:pt x="17" y="81"/>
                        <a:pt x="17" y="68"/>
                      </a:cubicBezTo>
                      <a:cubicBezTo>
                        <a:pt x="17" y="58"/>
                        <a:pt x="11" y="40"/>
                        <a:pt x="11" y="40"/>
                      </a:cubicBezTo>
                      <a:cubicBezTo>
                        <a:pt x="14" y="20"/>
                        <a:pt x="11" y="29"/>
                        <a:pt x="17" y="12"/>
                      </a:cubicBezTo>
                      <a:cubicBezTo>
                        <a:pt x="18" y="8"/>
                        <a:pt x="21" y="0"/>
                        <a:pt x="21" y="0"/>
                      </a:cubicBezTo>
                      <a:cubicBezTo>
                        <a:pt x="38" y="6"/>
                        <a:pt x="33" y="7"/>
                        <a:pt x="31" y="30"/>
                      </a:cubicBezTo>
                      <a:cubicBezTo>
                        <a:pt x="38" y="52"/>
                        <a:pt x="40" y="76"/>
                        <a:pt x="47" y="98"/>
                      </a:cubicBezTo>
                      <a:cubicBezTo>
                        <a:pt x="44" y="116"/>
                        <a:pt x="45" y="113"/>
                        <a:pt x="31" y="108"/>
                      </a:cubicBezTo>
                      <a:cubicBezTo>
                        <a:pt x="25" y="118"/>
                        <a:pt x="28" y="112"/>
                        <a:pt x="23" y="126"/>
                      </a:cubicBezTo>
                      <a:cubicBezTo>
                        <a:pt x="22" y="128"/>
                        <a:pt x="21" y="132"/>
                        <a:pt x="21" y="132"/>
                      </a:cubicBezTo>
                      <a:cubicBezTo>
                        <a:pt x="23" y="133"/>
                        <a:pt x="26" y="132"/>
                        <a:pt x="27" y="134"/>
                      </a:cubicBezTo>
                      <a:cubicBezTo>
                        <a:pt x="29" y="137"/>
                        <a:pt x="31" y="146"/>
                        <a:pt x="31" y="146"/>
                      </a:cubicBezTo>
                      <a:cubicBezTo>
                        <a:pt x="27" y="165"/>
                        <a:pt x="23" y="155"/>
                        <a:pt x="13" y="148"/>
                      </a:cubicBezTo>
                      <a:cubicBezTo>
                        <a:pt x="11" y="152"/>
                        <a:pt x="11" y="160"/>
                        <a:pt x="7" y="160"/>
                      </a:cubicBezTo>
                      <a:cubicBezTo>
                        <a:pt x="5" y="160"/>
                        <a:pt x="4" y="156"/>
                        <a:pt x="3" y="154"/>
                      </a:cubicBezTo>
                      <a:cubicBezTo>
                        <a:pt x="3" y="153"/>
                        <a:pt x="4" y="155"/>
                        <a:pt x="5" y="15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53" name="Freeform 1073"/>
                <p:cNvSpPr>
                  <a:spLocks/>
                </p:cNvSpPr>
                <p:nvPr/>
              </p:nvSpPr>
              <p:spPr bwMode="ltGray">
                <a:xfrm>
                  <a:off x="2031" y="287"/>
                  <a:ext cx="59" cy="34"/>
                </a:xfrm>
                <a:custGeom>
                  <a:avLst/>
                  <a:gdLst/>
                  <a:ahLst/>
                  <a:cxnLst>
                    <a:cxn ang="0">
                      <a:pos x="26" y="61"/>
                    </a:cxn>
                    <a:cxn ang="0">
                      <a:pos x="30" y="43"/>
                    </a:cxn>
                    <a:cxn ang="0">
                      <a:pos x="50" y="33"/>
                    </a:cxn>
                    <a:cxn ang="0">
                      <a:pos x="54" y="45"/>
                    </a:cxn>
                    <a:cxn ang="0">
                      <a:pos x="66" y="49"/>
                    </a:cxn>
                    <a:cxn ang="0">
                      <a:pos x="80" y="55"/>
                    </a:cxn>
                    <a:cxn ang="0">
                      <a:pos x="116" y="33"/>
                    </a:cxn>
                    <a:cxn ang="0">
                      <a:pos x="130" y="17"/>
                    </a:cxn>
                    <a:cxn ang="0">
                      <a:pos x="138" y="11"/>
                    </a:cxn>
                    <a:cxn ang="0">
                      <a:pos x="106" y="49"/>
                    </a:cxn>
                    <a:cxn ang="0">
                      <a:pos x="84" y="67"/>
                    </a:cxn>
                    <a:cxn ang="0">
                      <a:pos x="66" y="81"/>
                    </a:cxn>
                    <a:cxn ang="0">
                      <a:pos x="48" y="103"/>
                    </a:cxn>
                    <a:cxn ang="0">
                      <a:pos x="26" y="89"/>
                    </a:cxn>
                    <a:cxn ang="0">
                      <a:pos x="20" y="87"/>
                    </a:cxn>
                    <a:cxn ang="0">
                      <a:pos x="22" y="97"/>
                    </a:cxn>
                    <a:cxn ang="0">
                      <a:pos x="0" y="97"/>
                    </a:cxn>
                    <a:cxn ang="0">
                      <a:pos x="10" y="79"/>
                    </a:cxn>
                    <a:cxn ang="0">
                      <a:pos x="26" y="61"/>
                    </a:cxn>
                  </a:cxnLst>
                  <a:rect l="0" t="0" r="r" b="b"/>
                  <a:pathLst>
                    <a:path w="138" h="103">
                      <a:moveTo>
                        <a:pt x="26" y="61"/>
                      </a:moveTo>
                      <a:cubicBezTo>
                        <a:pt x="29" y="53"/>
                        <a:pt x="33" y="51"/>
                        <a:pt x="30" y="43"/>
                      </a:cubicBezTo>
                      <a:cubicBezTo>
                        <a:pt x="33" y="27"/>
                        <a:pt x="37" y="24"/>
                        <a:pt x="50" y="33"/>
                      </a:cubicBezTo>
                      <a:cubicBezTo>
                        <a:pt x="51" y="37"/>
                        <a:pt x="53" y="41"/>
                        <a:pt x="54" y="45"/>
                      </a:cubicBezTo>
                      <a:cubicBezTo>
                        <a:pt x="55" y="49"/>
                        <a:pt x="66" y="49"/>
                        <a:pt x="66" y="49"/>
                      </a:cubicBezTo>
                      <a:cubicBezTo>
                        <a:pt x="75" y="43"/>
                        <a:pt x="77" y="45"/>
                        <a:pt x="80" y="55"/>
                      </a:cubicBezTo>
                      <a:cubicBezTo>
                        <a:pt x="92" y="47"/>
                        <a:pt x="101" y="37"/>
                        <a:pt x="116" y="33"/>
                      </a:cubicBezTo>
                      <a:cubicBezTo>
                        <a:pt x="125" y="19"/>
                        <a:pt x="120" y="24"/>
                        <a:pt x="130" y="17"/>
                      </a:cubicBezTo>
                      <a:cubicBezTo>
                        <a:pt x="134" y="11"/>
                        <a:pt x="134" y="0"/>
                        <a:pt x="138" y="11"/>
                      </a:cubicBezTo>
                      <a:cubicBezTo>
                        <a:pt x="135" y="31"/>
                        <a:pt x="126" y="45"/>
                        <a:pt x="106" y="49"/>
                      </a:cubicBezTo>
                      <a:cubicBezTo>
                        <a:pt x="97" y="55"/>
                        <a:pt x="93" y="61"/>
                        <a:pt x="84" y="67"/>
                      </a:cubicBezTo>
                      <a:cubicBezTo>
                        <a:pt x="80" y="79"/>
                        <a:pt x="79" y="79"/>
                        <a:pt x="66" y="81"/>
                      </a:cubicBezTo>
                      <a:cubicBezTo>
                        <a:pt x="60" y="90"/>
                        <a:pt x="57" y="97"/>
                        <a:pt x="48" y="103"/>
                      </a:cubicBezTo>
                      <a:cubicBezTo>
                        <a:pt x="42" y="94"/>
                        <a:pt x="37" y="93"/>
                        <a:pt x="26" y="89"/>
                      </a:cubicBezTo>
                      <a:cubicBezTo>
                        <a:pt x="24" y="88"/>
                        <a:pt x="20" y="87"/>
                        <a:pt x="20" y="87"/>
                      </a:cubicBezTo>
                      <a:cubicBezTo>
                        <a:pt x="10" y="90"/>
                        <a:pt x="14" y="94"/>
                        <a:pt x="22" y="97"/>
                      </a:cubicBezTo>
                      <a:cubicBezTo>
                        <a:pt x="14" y="103"/>
                        <a:pt x="9" y="100"/>
                        <a:pt x="0" y="97"/>
                      </a:cubicBezTo>
                      <a:cubicBezTo>
                        <a:pt x="2" y="87"/>
                        <a:pt x="1" y="82"/>
                        <a:pt x="10" y="79"/>
                      </a:cubicBezTo>
                      <a:cubicBezTo>
                        <a:pt x="15" y="63"/>
                        <a:pt x="14" y="69"/>
                        <a:pt x="26" y="6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54" name="Freeform 1074"/>
                <p:cNvSpPr>
                  <a:spLocks/>
                </p:cNvSpPr>
                <p:nvPr/>
              </p:nvSpPr>
              <p:spPr bwMode="ltGray">
                <a:xfrm>
                  <a:off x="1968" y="319"/>
                  <a:ext cx="80" cy="72"/>
                </a:xfrm>
                <a:custGeom>
                  <a:avLst/>
                  <a:gdLst/>
                  <a:ahLst/>
                  <a:cxnLst>
                    <a:cxn ang="0">
                      <a:pos x="158" y="24"/>
                    </a:cxn>
                    <a:cxn ang="0">
                      <a:pos x="160" y="6"/>
                    </a:cxn>
                    <a:cxn ang="0">
                      <a:pos x="170" y="0"/>
                    </a:cxn>
                    <a:cxn ang="0">
                      <a:pos x="182" y="24"/>
                    </a:cxn>
                    <a:cxn ang="0">
                      <a:pos x="188" y="42"/>
                    </a:cxn>
                    <a:cxn ang="0">
                      <a:pos x="178" y="58"/>
                    </a:cxn>
                    <a:cxn ang="0">
                      <a:pos x="170" y="76"/>
                    </a:cxn>
                    <a:cxn ang="0">
                      <a:pos x="162" y="126"/>
                    </a:cxn>
                    <a:cxn ang="0">
                      <a:pos x="144" y="136"/>
                    </a:cxn>
                    <a:cxn ang="0">
                      <a:pos x="120" y="138"/>
                    </a:cxn>
                    <a:cxn ang="0">
                      <a:pos x="112" y="124"/>
                    </a:cxn>
                    <a:cxn ang="0">
                      <a:pos x="102" y="146"/>
                    </a:cxn>
                    <a:cxn ang="0">
                      <a:pos x="90" y="150"/>
                    </a:cxn>
                    <a:cxn ang="0">
                      <a:pos x="80" y="132"/>
                    </a:cxn>
                    <a:cxn ang="0">
                      <a:pos x="58" y="144"/>
                    </a:cxn>
                    <a:cxn ang="0">
                      <a:pos x="76" y="142"/>
                    </a:cxn>
                    <a:cxn ang="0">
                      <a:pos x="78" y="160"/>
                    </a:cxn>
                    <a:cxn ang="0">
                      <a:pos x="58" y="166"/>
                    </a:cxn>
                    <a:cxn ang="0">
                      <a:pos x="34" y="166"/>
                    </a:cxn>
                    <a:cxn ang="0">
                      <a:pos x="36" y="154"/>
                    </a:cxn>
                    <a:cxn ang="0">
                      <a:pos x="46" y="144"/>
                    </a:cxn>
                    <a:cxn ang="0">
                      <a:pos x="34" y="148"/>
                    </a:cxn>
                    <a:cxn ang="0">
                      <a:pos x="26" y="166"/>
                    </a:cxn>
                    <a:cxn ang="0">
                      <a:pos x="30" y="190"/>
                    </a:cxn>
                    <a:cxn ang="0">
                      <a:pos x="14" y="200"/>
                    </a:cxn>
                    <a:cxn ang="0">
                      <a:pos x="0" y="214"/>
                    </a:cxn>
                    <a:cxn ang="0">
                      <a:pos x="8" y="188"/>
                    </a:cxn>
                    <a:cxn ang="0">
                      <a:pos x="0" y="164"/>
                    </a:cxn>
                    <a:cxn ang="0">
                      <a:pos x="14" y="152"/>
                    </a:cxn>
                    <a:cxn ang="0">
                      <a:pos x="32" y="134"/>
                    </a:cxn>
                    <a:cxn ang="0">
                      <a:pos x="44" y="118"/>
                    </a:cxn>
                    <a:cxn ang="0">
                      <a:pos x="72" y="116"/>
                    </a:cxn>
                    <a:cxn ang="0">
                      <a:pos x="84" y="112"/>
                    </a:cxn>
                    <a:cxn ang="0">
                      <a:pos x="114" y="78"/>
                    </a:cxn>
                    <a:cxn ang="0">
                      <a:pos x="120" y="92"/>
                    </a:cxn>
                    <a:cxn ang="0">
                      <a:pos x="132" y="76"/>
                    </a:cxn>
                    <a:cxn ang="0">
                      <a:pos x="150" y="54"/>
                    </a:cxn>
                    <a:cxn ang="0">
                      <a:pos x="154" y="42"/>
                    </a:cxn>
                    <a:cxn ang="0">
                      <a:pos x="148" y="38"/>
                    </a:cxn>
                    <a:cxn ang="0">
                      <a:pos x="152" y="32"/>
                    </a:cxn>
                    <a:cxn ang="0">
                      <a:pos x="158" y="24"/>
                    </a:cxn>
                  </a:cxnLst>
                  <a:rect l="0" t="0" r="r" b="b"/>
                  <a:pathLst>
                    <a:path w="188" h="214">
                      <a:moveTo>
                        <a:pt x="158" y="24"/>
                      </a:moveTo>
                      <a:cubicBezTo>
                        <a:pt x="156" y="18"/>
                        <a:pt x="160" y="6"/>
                        <a:pt x="160" y="6"/>
                      </a:cubicBezTo>
                      <a:cubicBezTo>
                        <a:pt x="167" y="16"/>
                        <a:pt x="167" y="8"/>
                        <a:pt x="170" y="0"/>
                      </a:cubicBezTo>
                      <a:cubicBezTo>
                        <a:pt x="181" y="4"/>
                        <a:pt x="179" y="14"/>
                        <a:pt x="182" y="24"/>
                      </a:cubicBezTo>
                      <a:cubicBezTo>
                        <a:pt x="184" y="30"/>
                        <a:pt x="188" y="42"/>
                        <a:pt x="188" y="42"/>
                      </a:cubicBezTo>
                      <a:cubicBezTo>
                        <a:pt x="183" y="56"/>
                        <a:pt x="188" y="52"/>
                        <a:pt x="178" y="58"/>
                      </a:cubicBezTo>
                      <a:cubicBezTo>
                        <a:pt x="174" y="63"/>
                        <a:pt x="170" y="76"/>
                        <a:pt x="170" y="76"/>
                      </a:cubicBezTo>
                      <a:cubicBezTo>
                        <a:pt x="169" y="100"/>
                        <a:pt x="173" y="110"/>
                        <a:pt x="162" y="126"/>
                      </a:cubicBezTo>
                      <a:cubicBezTo>
                        <a:pt x="150" y="118"/>
                        <a:pt x="155" y="132"/>
                        <a:pt x="144" y="136"/>
                      </a:cubicBezTo>
                      <a:cubicBezTo>
                        <a:pt x="135" y="134"/>
                        <a:pt x="129" y="135"/>
                        <a:pt x="120" y="138"/>
                      </a:cubicBezTo>
                      <a:cubicBezTo>
                        <a:pt x="114" y="129"/>
                        <a:pt x="122" y="127"/>
                        <a:pt x="112" y="124"/>
                      </a:cubicBezTo>
                      <a:cubicBezTo>
                        <a:pt x="108" y="130"/>
                        <a:pt x="108" y="142"/>
                        <a:pt x="102" y="146"/>
                      </a:cubicBezTo>
                      <a:cubicBezTo>
                        <a:pt x="98" y="148"/>
                        <a:pt x="90" y="150"/>
                        <a:pt x="90" y="150"/>
                      </a:cubicBezTo>
                      <a:cubicBezTo>
                        <a:pt x="87" y="141"/>
                        <a:pt x="89" y="135"/>
                        <a:pt x="80" y="132"/>
                      </a:cubicBezTo>
                      <a:cubicBezTo>
                        <a:pt x="68" y="134"/>
                        <a:pt x="65" y="134"/>
                        <a:pt x="58" y="144"/>
                      </a:cubicBezTo>
                      <a:cubicBezTo>
                        <a:pt x="66" y="150"/>
                        <a:pt x="68" y="147"/>
                        <a:pt x="76" y="142"/>
                      </a:cubicBezTo>
                      <a:cubicBezTo>
                        <a:pt x="81" y="146"/>
                        <a:pt x="85" y="155"/>
                        <a:pt x="78" y="160"/>
                      </a:cubicBezTo>
                      <a:cubicBezTo>
                        <a:pt x="75" y="162"/>
                        <a:pt x="62" y="165"/>
                        <a:pt x="58" y="166"/>
                      </a:cubicBezTo>
                      <a:cubicBezTo>
                        <a:pt x="48" y="173"/>
                        <a:pt x="44" y="173"/>
                        <a:pt x="34" y="166"/>
                      </a:cubicBezTo>
                      <a:cubicBezTo>
                        <a:pt x="35" y="162"/>
                        <a:pt x="34" y="158"/>
                        <a:pt x="36" y="154"/>
                      </a:cubicBezTo>
                      <a:cubicBezTo>
                        <a:pt x="38" y="150"/>
                        <a:pt x="55" y="146"/>
                        <a:pt x="46" y="144"/>
                      </a:cubicBezTo>
                      <a:cubicBezTo>
                        <a:pt x="42" y="143"/>
                        <a:pt x="34" y="148"/>
                        <a:pt x="34" y="148"/>
                      </a:cubicBezTo>
                      <a:cubicBezTo>
                        <a:pt x="32" y="155"/>
                        <a:pt x="28" y="159"/>
                        <a:pt x="26" y="166"/>
                      </a:cubicBezTo>
                      <a:cubicBezTo>
                        <a:pt x="36" y="182"/>
                        <a:pt x="36" y="173"/>
                        <a:pt x="30" y="190"/>
                      </a:cubicBezTo>
                      <a:cubicBezTo>
                        <a:pt x="28" y="196"/>
                        <a:pt x="14" y="200"/>
                        <a:pt x="14" y="200"/>
                      </a:cubicBezTo>
                      <a:cubicBezTo>
                        <a:pt x="5" y="214"/>
                        <a:pt x="11" y="210"/>
                        <a:pt x="0" y="214"/>
                      </a:cubicBezTo>
                      <a:cubicBezTo>
                        <a:pt x="2" y="202"/>
                        <a:pt x="5" y="198"/>
                        <a:pt x="8" y="188"/>
                      </a:cubicBezTo>
                      <a:cubicBezTo>
                        <a:pt x="6" y="178"/>
                        <a:pt x="3" y="173"/>
                        <a:pt x="0" y="164"/>
                      </a:cubicBezTo>
                      <a:cubicBezTo>
                        <a:pt x="3" y="156"/>
                        <a:pt x="7" y="157"/>
                        <a:pt x="14" y="152"/>
                      </a:cubicBezTo>
                      <a:cubicBezTo>
                        <a:pt x="18" y="141"/>
                        <a:pt x="23" y="140"/>
                        <a:pt x="32" y="134"/>
                      </a:cubicBezTo>
                      <a:cubicBezTo>
                        <a:pt x="37" y="127"/>
                        <a:pt x="37" y="123"/>
                        <a:pt x="44" y="118"/>
                      </a:cubicBezTo>
                      <a:cubicBezTo>
                        <a:pt x="64" y="121"/>
                        <a:pt x="55" y="122"/>
                        <a:pt x="72" y="116"/>
                      </a:cubicBezTo>
                      <a:cubicBezTo>
                        <a:pt x="76" y="115"/>
                        <a:pt x="84" y="112"/>
                        <a:pt x="84" y="112"/>
                      </a:cubicBezTo>
                      <a:cubicBezTo>
                        <a:pt x="105" y="119"/>
                        <a:pt x="97" y="84"/>
                        <a:pt x="114" y="78"/>
                      </a:cubicBezTo>
                      <a:cubicBezTo>
                        <a:pt x="117" y="87"/>
                        <a:pt x="110" y="89"/>
                        <a:pt x="120" y="92"/>
                      </a:cubicBezTo>
                      <a:cubicBezTo>
                        <a:pt x="125" y="85"/>
                        <a:pt x="125" y="81"/>
                        <a:pt x="132" y="76"/>
                      </a:cubicBezTo>
                      <a:cubicBezTo>
                        <a:pt x="138" y="68"/>
                        <a:pt x="146" y="65"/>
                        <a:pt x="150" y="54"/>
                      </a:cubicBezTo>
                      <a:cubicBezTo>
                        <a:pt x="151" y="50"/>
                        <a:pt x="154" y="42"/>
                        <a:pt x="154" y="42"/>
                      </a:cubicBezTo>
                      <a:cubicBezTo>
                        <a:pt x="152" y="41"/>
                        <a:pt x="148" y="40"/>
                        <a:pt x="148" y="38"/>
                      </a:cubicBezTo>
                      <a:cubicBezTo>
                        <a:pt x="148" y="36"/>
                        <a:pt x="161" y="33"/>
                        <a:pt x="152" y="32"/>
                      </a:cubicBezTo>
                      <a:lnTo>
                        <a:pt x="158" y="24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55" name="Freeform 1075"/>
                <p:cNvSpPr>
                  <a:spLocks/>
                </p:cNvSpPr>
                <p:nvPr/>
              </p:nvSpPr>
              <p:spPr bwMode="ltGray">
                <a:xfrm>
                  <a:off x="2021" y="340"/>
                  <a:ext cx="6" cy="4"/>
                </a:xfrm>
                <a:custGeom>
                  <a:avLst/>
                  <a:gdLst/>
                  <a:ahLst/>
                  <a:cxnLst>
                    <a:cxn ang="0">
                      <a:pos x="0" y="9"/>
                    </a:cxn>
                    <a:cxn ang="0">
                      <a:pos x="4" y="13"/>
                    </a:cxn>
                    <a:cxn ang="0">
                      <a:pos x="0" y="9"/>
                    </a:cxn>
                  </a:cxnLst>
                  <a:rect l="0" t="0" r="r" b="b"/>
                  <a:pathLst>
                    <a:path w="13" h="13">
                      <a:moveTo>
                        <a:pt x="0" y="9"/>
                      </a:moveTo>
                      <a:cubicBezTo>
                        <a:pt x="6" y="0"/>
                        <a:pt x="13" y="7"/>
                        <a:pt x="4" y="13"/>
                      </a:cubicBezTo>
                      <a:cubicBezTo>
                        <a:pt x="0" y="6"/>
                        <a:pt x="0" y="5"/>
                        <a:pt x="0" y="9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56" name="Freeform 1076"/>
                <p:cNvSpPr>
                  <a:spLocks/>
                </p:cNvSpPr>
                <p:nvPr/>
              </p:nvSpPr>
              <p:spPr bwMode="ltGray">
                <a:xfrm>
                  <a:off x="1573" y="389"/>
                  <a:ext cx="347" cy="189"/>
                </a:xfrm>
                <a:custGeom>
                  <a:avLst/>
                  <a:gdLst/>
                  <a:ahLst/>
                  <a:cxnLst>
                    <a:cxn ang="0">
                      <a:pos x="812" y="26"/>
                    </a:cxn>
                    <a:cxn ang="0">
                      <a:pos x="778" y="78"/>
                    </a:cxn>
                    <a:cxn ang="0">
                      <a:pos x="748" y="122"/>
                    </a:cxn>
                    <a:cxn ang="0">
                      <a:pos x="722" y="142"/>
                    </a:cxn>
                    <a:cxn ang="0">
                      <a:pos x="634" y="180"/>
                    </a:cxn>
                    <a:cxn ang="0">
                      <a:pos x="632" y="210"/>
                    </a:cxn>
                    <a:cxn ang="0">
                      <a:pos x="604" y="230"/>
                    </a:cxn>
                    <a:cxn ang="0">
                      <a:pos x="620" y="178"/>
                    </a:cxn>
                    <a:cxn ang="0">
                      <a:pos x="576" y="188"/>
                    </a:cxn>
                    <a:cxn ang="0">
                      <a:pos x="556" y="218"/>
                    </a:cxn>
                    <a:cxn ang="0">
                      <a:pos x="596" y="280"/>
                    </a:cxn>
                    <a:cxn ang="0">
                      <a:pos x="594" y="368"/>
                    </a:cxn>
                    <a:cxn ang="0">
                      <a:pos x="542" y="406"/>
                    </a:cxn>
                    <a:cxn ang="0">
                      <a:pos x="522" y="386"/>
                    </a:cxn>
                    <a:cxn ang="0">
                      <a:pos x="482" y="348"/>
                    </a:cxn>
                    <a:cxn ang="0">
                      <a:pos x="462" y="348"/>
                    </a:cxn>
                    <a:cxn ang="0">
                      <a:pos x="450" y="394"/>
                    </a:cxn>
                    <a:cxn ang="0">
                      <a:pos x="500" y="464"/>
                    </a:cxn>
                    <a:cxn ang="0">
                      <a:pos x="510" y="524"/>
                    </a:cxn>
                    <a:cxn ang="0">
                      <a:pos x="526" y="560"/>
                    </a:cxn>
                    <a:cxn ang="0">
                      <a:pos x="492" y="544"/>
                    </a:cxn>
                    <a:cxn ang="0">
                      <a:pos x="470" y="518"/>
                    </a:cxn>
                    <a:cxn ang="0">
                      <a:pos x="422" y="424"/>
                    </a:cxn>
                    <a:cxn ang="0">
                      <a:pos x="426" y="310"/>
                    </a:cxn>
                    <a:cxn ang="0">
                      <a:pos x="422" y="268"/>
                    </a:cxn>
                    <a:cxn ang="0">
                      <a:pos x="412" y="276"/>
                    </a:cxn>
                    <a:cxn ang="0">
                      <a:pos x="386" y="266"/>
                    </a:cxn>
                    <a:cxn ang="0">
                      <a:pos x="360" y="170"/>
                    </a:cxn>
                    <a:cxn ang="0">
                      <a:pos x="330" y="166"/>
                    </a:cxn>
                    <a:cxn ang="0">
                      <a:pos x="288" y="172"/>
                    </a:cxn>
                    <a:cxn ang="0">
                      <a:pos x="242" y="232"/>
                    </a:cxn>
                    <a:cxn ang="0">
                      <a:pos x="196" y="268"/>
                    </a:cxn>
                    <a:cxn ang="0">
                      <a:pos x="184" y="274"/>
                    </a:cxn>
                    <a:cxn ang="0">
                      <a:pos x="160" y="328"/>
                    </a:cxn>
                    <a:cxn ang="0">
                      <a:pos x="152" y="354"/>
                    </a:cxn>
                    <a:cxn ang="0">
                      <a:pos x="128" y="404"/>
                    </a:cxn>
                    <a:cxn ang="0">
                      <a:pos x="94" y="392"/>
                    </a:cxn>
                    <a:cxn ang="0">
                      <a:pos x="66" y="258"/>
                    </a:cxn>
                    <a:cxn ang="0">
                      <a:pos x="72" y="156"/>
                    </a:cxn>
                    <a:cxn ang="0">
                      <a:pos x="44" y="180"/>
                    </a:cxn>
                    <a:cxn ang="0">
                      <a:pos x="20" y="150"/>
                    </a:cxn>
                    <a:cxn ang="0">
                      <a:pos x="24" y="138"/>
                    </a:cxn>
                    <a:cxn ang="0">
                      <a:pos x="0" y="92"/>
                    </a:cxn>
                    <a:cxn ang="0">
                      <a:pos x="798" y="6"/>
                    </a:cxn>
                  </a:cxnLst>
                  <a:rect l="0" t="0" r="r" b="b"/>
                  <a:pathLst>
                    <a:path w="812" h="564">
                      <a:moveTo>
                        <a:pt x="798" y="6"/>
                      </a:moveTo>
                      <a:cubicBezTo>
                        <a:pt x="801" y="15"/>
                        <a:pt x="809" y="16"/>
                        <a:pt x="812" y="26"/>
                      </a:cubicBezTo>
                      <a:cubicBezTo>
                        <a:pt x="809" y="36"/>
                        <a:pt x="801" y="41"/>
                        <a:pt x="796" y="50"/>
                      </a:cubicBezTo>
                      <a:cubicBezTo>
                        <a:pt x="791" y="61"/>
                        <a:pt x="788" y="71"/>
                        <a:pt x="778" y="78"/>
                      </a:cubicBezTo>
                      <a:cubicBezTo>
                        <a:pt x="773" y="85"/>
                        <a:pt x="771" y="88"/>
                        <a:pt x="774" y="96"/>
                      </a:cubicBezTo>
                      <a:cubicBezTo>
                        <a:pt x="767" y="107"/>
                        <a:pt x="758" y="114"/>
                        <a:pt x="748" y="122"/>
                      </a:cubicBezTo>
                      <a:cubicBezTo>
                        <a:pt x="744" y="125"/>
                        <a:pt x="736" y="130"/>
                        <a:pt x="736" y="130"/>
                      </a:cubicBezTo>
                      <a:cubicBezTo>
                        <a:pt x="740" y="141"/>
                        <a:pt x="731" y="140"/>
                        <a:pt x="722" y="142"/>
                      </a:cubicBezTo>
                      <a:cubicBezTo>
                        <a:pt x="716" y="148"/>
                        <a:pt x="712" y="151"/>
                        <a:pt x="704" y="154"/>
                      </a:cubicBezTo>
                      <a:cubicBezTo>
                        <a:pt x="686" y="150"/>
                        <a:pt x="650" y="169"/>
                        <a:pt x="634" y="180"/>
                      </a:cubicBezTo>
                      <a:cubicBezTo>
                        <a:pt x="636" y="189"/>
                        <a:pt x="631" y="193"/>
                        <a:pt x="640" y="196"/>
                      </a:cubicBezTo>
                      <a:cubicBezTo>
                        <a:pt x="643" y="205"/>
                        <a:pt x="640" y="207"/>
                        <a:pt x="632" y="210"/>
                      </a:cubicBezTo>
                      <a:cubicBezTo>
                        <a:pt x="626" y="219"/>
                        <a:pt x="623" y="226"/>
                        <a:pt x="614" y="232"/>
                      </a:cubicBezTo>
                      <a:cubicBezTo>
                        <a:pt x="611" y="231"/>
                        <a:pt x="606" y="233"/>
                        <a:pt x="604" y="230"/>
                      </a:cubicBezTo>
                      <a:cubicBezTo>
                        <a:pt x="599" y="220"/>
                        <a:pt x="610" y="199"/>
                        <a:pt x="620" y="196"/>
                      </a:cubicBezTo>
                      <a:cubicBezTo>
                        <a:pt x="623" y="187"/>
                        <a:pt x="617" y="187"/>
                        <a:pt x="620" y="178"/>
                      </a:cubicBezTo>
                      <a:cubicBezTo>
                        <a:pt x="617" y="164"/>
                        <a:pt x="609" y="168"/>
                        <a:pt x="598" y="172"/>
                      </a:cubicBezTo>
                      <a:cubicBezTo>
                        <a:pt x="592" y="180"/>
                        <a:pt x="585" y="185"/>
                        <a:pt x="576" y="188"/>
                      </a:cubicBezTo>
                      <a:cubicBezTo>
                        <a:pt x="572" y="194"/>
                        <a:pt x="568" y="200"/>
                        <a:pt x="564" y="206"/>
                      </a:cubicBezTo>
                      <a:cubicBezTo>
                        <a:pt x="561" y="210"/>
                        <a:pt x="556" y="218"/>
                        <a:pt x="556" y="218"/>
                      </a:cubicBezTo>
                      <a:cubicBezTo>
                        <a:pt x="558" y="234"/>
                        <a:pt x="559" y="243"/>
                        <a:pt x="572" y="252"/>
                      </a:cubicBezTo>
                      <a:cubicBezTo>
                        <a:pt x="579" y="262"/>
                        <a:pt x="586" y="273"/>
                        <a:pt x="596" y="280"/>
                      </a:cubicBezTo>
                      <a:cubicBezTo>
                        <a:pt x="598" y="286"/>
                        <a:pt x="602" y="298"/>
                        <a:pt x="602" y="298"/>
                      </a:cubicBezTo>
                      <a:cubicBezTo>
                        <a:pt x="601" y="308"/>
                        <a:pt x="599" y="361"/>
                        <a:pt x="594" y="368"/>
                      </a:cubicBezTo>
                      <a:cubicBezTo>
                        <a:pt x="590" y="374"/>
                        <a:pt x="576" y="378"/>
                        <a:pt x="570" y="382"/>
                      </a:cubicBezTo>
                      <a:cubicBezTo>
                        <a:pt x="563" y="393"/>
                        <a:pt x="550" y="396"/>
                        <a:pt x="542" y="406"/>
                      </a:cubicBezTo>
                      <a:cubicBezTo>
                        <a:pt x="536" y="413"/>
                        <a:pt x="539" y="417"/>
                        <a:pt x="530" y="420"/>
                      </a:cubicBezTo>
                      <a:cubicBezTo>
                        <a:pt x="526" y="408"/>
                        <a:pt x="538" y="391"/>
                        <a:pt x="522" y="386"/>
                      </a:cubicBezTo>
                      <a:cubicBezTo>
                        <a:pt x="516" y="377"/>
                        <a:pt x="510" y="364"/>
                        <a:pt x="502" y="356"/>
                      </a:cubicBezTo>
                      <a:cubicBezTo>
                        <a:pt x="497" y="341"/>
                        <a:pt x="505" y="360"/>
                        <a:pt x="482" y="348"/>
                      </a:cubicBezTo>
                      <a:cubicBezTo>
                        <a:pt x="478" y="346"/>
                        <a:pt x="478" y="339"/>
                        <a:pt x="474" y="336"/>
                      </a:cubicBezTo>
                      <a:cubicBezTo>
                        <a:pt x="470" y="323"/>
                        <a:pt x="466" y="342"/>
                        <a:pt x="462" y="348"/>
                      </a:cubicBezTo>
                      <a:cubicBezTo>
                        <a:pt x="460" y="358"/>
                        <a:pt x="456" y="363"/>
                        <a:pt x="454" y="374"/>
                      </a:cubicBezTo>
                      <a:cubicBezTo>
                        <a:pt x="457" y="383"/>
                        <a:pt x="455" y="387"/>
                        <a:pt x="450" y="394"/>
                      </a:cubicBezTo>
                      <a:cubicBezTo>
                        <a:pt x="454" y="399"/>
                        <a:pt x="464" y="411"/>
                        <a:pt x="466" y="418"/>
                      </a:cubicBezTo>
                      <a:cubicBezTo>
                        <a:pt x="474" y="443"/>
                        <a:pt x="472" y="458"/>
                        <a:pt x="500" y="464"/>
                      </a:cubicBezTo>
                      <a:cubicBezTo>
                        <a:pt x="507" y="469"/>
                        <a:pt x="510" y="474"/>
                        <a:pt x="516" y="480"/>
                      </a:cubicBezTo>
                      <a:cubicBezTo>
                        <a:pt x="511" y="494"/>
                        <a:pt x="513" y="509"/>
                        <a:pt x="510" y="524"/>
                      </a:cubicBezTo>
                      <a:cubicBezTo>
                        <a:pt x="512" y="537"/>
                        <a:pt x="511" y="541"/>
                        <a:pt x="522" y="548"/>
                      </a:cubicBezTo>
                      <a:cubicBezTo>
                        <a:pt x="523" y="552"/>
                        <a:pt x="525" y="556"/>
                        <a:pt x="526" y="560"/>
                      </a:cubicBezTo>
                      <a:cubicBezTo>
                        <a:pt x="527" y="564"/>
                        <a:pt x="514" y="556"/>
                        <a:pt x="514" y="556"/>
                      </a:cubicBezTo>
                      <a:cubicBezTo>
                        <a:pt x="502" y="564"/>
                        <a:pt x="501" y="551"/>
                        <a:pt x="492" y="544"/>
                      </a:cubicBezTo>
                      <a:cubicBezTo>
                        <a:pt x="488" y="541"/>
                        <a:pt x="480" y="536"/>
                        <a:pt x="480" y="536"/>
                      </a:cubicBezTo>
                      <a:cubicBezTo>
                        <a:pt x="471" y="522"/>
                        <a:pt x="474" y="529"/>
                        <a:pt x="470" y="518"/>
                      </a:cubicBezTo>
                      <a:cubicBezTo>
                        <a:pt x="467" y="491"/>
                        <a:pt x="461" y="446"/>
                        <a:pt x="436" y="430"/>
                      </a:cubicBezTo>
                      <a:cubicBezTo>
                        <a:pt x="428" y="433"/>
                        <a:pt x="425" y="433"/>
                        <a:pt x="422" y="424"/>
                      </a:cubicBezTo>
                      <a:cubicBezTo>
                        <a:pt x="427" y="404"/>
                        <a:pt x="432" y="383"/>
                        <a:pt x="438" y="364"/>
                      </a:cubicBezTo>
                      <a:cubicBezTo>
                        <a:pt x="436" y="343"/>
                        <a:pt x="431" y="330"/>
                        <a:pt x="426" y="310"/>
                      </a:cubicBezTo>
                      <a:cubicBezTo>
                        <a:pt x="429" y="302"/>
                        <a:pt x="425" y="300"/>
                        <a:pt x="422" y="292"/>
                      </a:cubicBezTo>
                      <a:cubicBezTo>
                        <a:pt x="424" y="282"/>
                        <a:pt x="428" y="277"/>
                        <a:pt x="422" y="268"/>
                      </a:cubicBezTo>
                      <a:cubicBezTo>
                        <a:pt x="420" y="269"/>
                        <a:pt x="418" y="269"/>
                        <a:pt x="416" y="270"/>
                      </a:cubicBezTo>
                      <a:cubicBezTo>
                        <a:pt x="414" y="272"/>
                        <a:pt x="414" y="275"/>
                        <a:pt x="412" y="276"/>
                      </a:cubicBezTo>
                      <a:cubicBezTo>
                        <a:pt x="408" y="278"/>
                        <a:pt x="400" y="280"/>
                        <a:pt x="400" y="280"/>
                      </a:cubicBezTo>
                      <a:cubicBezTo>
                        <a:pt x="394" y="274"/>
                        <a:pt x="389" y="274"/>
                        <a:pt x="386" y="266"/>
                      </a:cubicBezTo>
                      <a:cubicBezTo>
                        <a:pt x="391" y="251"/>
                        <a:pt x="379" y="206"/>
                        <a:pt x="364" y="196"/>
                      </a:cubicBezTo>
                      <a:cubicBezTo>
                        <a:pt x="357" y="186"/>
                        <a:pt x="358" y="182"/>
                        <a:pt x="360" y="170"/>
                      </a:cubicBezTo>
                      <a:cubicBezTo>
                        <a:pt x="358" y="160"/>
                        <a:pt x="356" y="147"/>
                        <a:pt x="346" y="144"/>
                      </a:cubicBezTo>
                      <a:cubicBezTo>
                        <a:pt x="343" y="154"/>
                        <a:pt x="338" y="160"/>
                        <a:pt x="330" y="166"/>
                      </a:cubicBezTo>
                      <a:cubicBezTo>
                        <a:pt x="323" y="164"/>
                        <a:pt x="308" y="160"/>
                        <a:pt x="308" y="160"/>
                      </a:cubicBezTo>
                      <a:cubicBezTo>
                        <a:pt x="296" y="162"/>
                        <a:pt x="297" y="166"/>
                        <a:pt x="288" y="172"/>
                      </a:cubicBezTo>
                      <a:cubicBezTo>
                        <a:pt x="284" y="185"/>
                        <a:pt x="282" y="191"/>
                        <a:pt x="268" y="196"/>
                      </a:cubicBezTo>
                      <a:cubicBezTo>
                        <a:pt x="264" y="200"/>
                        <a:pt x="243" y="231"/>
                        <a:pt x="242" y="232"/>
                      </a:cubicBezTo>
                      <a:cubicBezTo>
                        <a:pt x="231" y="239"/>
                        <a:pt x="215" y="247"/>
                        <a:pt x="206" y="256"/>
                      </a:cubicBezTo>
                      <a:cubicBezTo>
                        <a:pt x="202" y="260"/>
                        <a:pt x="200" y="265"/>
                        <a:pt x="196" y="268"/>
                      </a:cubicBezTo>
                      <a:cubicBezTo>
                        <a:pt x="194" y="269"/>
                        <a:pt x="192" y="269"/>
                        <a:pt x="190" y="270"/>
                      </a:cubicBezTo>
                      <a:cubicBezTo>
                        <a:pt x="188" y="271"/>
                        <a:pt x="186" y="272"/>
                        <a:pt x="184" y="274"/>
                      </a:cubicBezTo>
                      <a:cubicBezTo>
                        <a:pt x="180" y="278"/>
                        <a:pt x="172" y="286"/>
                        <a:pt x="172" y="286"/>
                      </a:cubicBezTo>
                      <a:cubicBezTo>
                        <a:pt x="167" y="300"/>
                        <a:pt x="165" y="314"/>
                        <a:pt x="160" y="328"/>
                      </a:cubicBezTo>
                      <a:cubicBezTo>
                        <a:pt x="158" y="335"/>
                        <a:pt x="156" y="341"/>
                        <a:pt x="154" y="348"/>
                      </a:cubicBezTo>
                      <a:cubicBezTo>
                        <a:pt x="153" y="350"/>
                        <a:pt x="152" y="354"/>
                        <a:pt x="152" y="354"/>
                      </a:cubicBezTo>
                      <a:cubicBezTo>
                        <a:pt x="152" y="359"/>
                        <a:pt x="156" y="384"/>
                        <a:pt x="146" y="392"/>
                      </a:cubicBezTo>
                      <a:cubicBezTo>
                        <a:pt x="141" y="397"/>
                        <a:pt x="128" y="404"/>
                        <a:pt x="128" y="404"/>
                      </a:cubicBezTo>
                      <a:cubicBezTo>
                        <a:pt x="125" y="412"/>
                        <a:pt x="122" y="421"/>
                        <a:pt x="114" y="424"/>
                      </a:cubicBezTo>
                      <a:cubicBezTo>
                        <a:pt x="100" y="419"/>
                        <a:pt x="97" y="405"/>
                        <a:pt x="94" y="392"/>
                      </a:cubicBezTo>
                      <a:cubicBezTo>
                        <a:pt x="86" y="362"/>
                        <a:pt x="82" y="332"/>
                        <a:pt x="72" y="302"/>
                      </a:cubicBezTo>
                      <a:cubicBezTo>
                        <a:pt x="71" y="281"/>
                        <a:pt x="70" y="275"/>
                        <a:pt x="66" y="258"/>
                      </a:cubicBezTo>
                      <a:cubicBezTo>
                        <a:pt x="66" y="251"/>
                        <a:pt x="68" y="219"/>
                        <a:pt x="64" y="208"/>
                      </a:cubicBezTo>
                      <a:cubicBezTo>
                        <a:pt x="70" y="191"/>
                        <a:pt x="66" y="173"/>
                        <a:pt x="72" y="156"/>
                      </a:cubicBezTo>
                      <a:cubicBezTo>
                        <a:pt x="66" y="139"/>
                        <a:pt x="60" y="168"/>
                        <a:pt x="56" y="172"/>
                      </a:cubicBezTo>
                      <a:cubicBezTo>
                        <a:pt x="53" y="175"/>
                        <a:pt x="44" y="180"/>
                        <a:pt x="44" y="180"/>
                      </a:cubicBezTo>
                      <a:cubicBezTo>
                        <a:pt x="35" y="177"/>
                        <a:pt x="28" y="173"/>
                        <a:pt x="24" y="162"/>
                      </a:cubicBezTo>
                      <a:cubicBezTo>
                        <a:pt x="23" y="158"/>
                        <a:pt x="20" y="150"/>
                        <a:pt x="20" y="150"/>
                      </a:cubicBezTo>
                      <a:cubicBezTo>
                        <a:pt x="30" y="148"/>
                        <a:pt x="30" y="143"/>
                        <a:pt x="38" y="138"/>
                      </a:cubicBezTo>
                      <a:cubicBezTo>
                        <a:pt x="35" y="128"/>
                        <a:pt x="31" y="133"/>
                        <a:pt x="24" y="138"/>
                      </a:cubicBezTo>
                      <a:cubicBezTo>
                        <a:pt x="15" y="135"/>
                        <a:pt x="15" y="132"/>
                        <a:pt x="18" y="124"/>
                      </a:cubicBezTo>
                      <a:cubicBezTo>
                        <a:pt x="11" y="114"/>
                        <a:pt x="9" y="101"/>
                        <a:pt x="0" y="92"/>
                      </a:cubicBezTo>
                      <a:lnTo>
                        <a:pt x="76" y="0"/>
                      </a:lnTo>
                      <a:lnTo>
                        <a:pt x="798" y="6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57" name="Freeform 1077"/>
                <p:cNvSpPr>
                  <a:spLocks/>
                </p:cNvSpPr>
                <p:nvPr/>
              </p:nvSpPr>
              <p:spPr bwMode="ltGray">
                <a:xfrm>
                  <a:off x="1634" y="519"/>
                  <a:ext cx="19" cy="29"/>
                </a:xfrm>
                <a:custGeom>
                  <a:avLst/>
                  <a:gdLst/>
                  <a:ahLst/>
                  <a:cxnLst>
                    <a:cxn ang="0">
                      <a:pos x="7" y="11"/>
                    </a:cxn>
                    <a:cxn ang="0">
                      <a:pos x="17" y="3"/>
                    </a:cxn>
                    <a:cxn ang="0">
                      <a:pos x="37" y="33"/>
                    </a:cxn>
                    <a:cxn ang="0">
                      <a:pos x="19" y="85"/>
                    </a:cxn>
                    <a:cxn ang="0">
                      <a:pos x="1" y="69"/>
                    </a:cxn>
                    <a:cxn ang="0">
                      <a:pos x="7" y="11"/>
                    </a:cxn>
                  </a:cxnLst>
                  <a:rect l="0" t="0" r="r" b="b"/>
                  <a:pathLst>
                    <a:path w="43" h="85">
                      <a:moveTo>
                        <a:pt x="7" y="11"/>
                      </a:moveTo>
                      <a:cubicBezTo>
                        <a:pt x="4" y="2"/>
                        <a:pt x="9" y="0"/>
                        <a:pt x="17" y="3"/>
                      </a:cubicBezTo>
                      <a:cubicBezTo>
                        <a:pt x="24" y="13"/>
                        <a:pt x="28" y="24"/>
                        <a:pt x="37" y="33"/>
                      </a:cubicBezTo>
                      <a:cubicBezTo>
                        <a:pt x="43" y="52"/>
                        <a:pt x="40" y="78"/>
                        <a:pt x="19" y="85"/>
                      </a:cubicBezTo>
                      <a:cubicBezTo>
                        <a:pt x="6" y="81"/>
                        <a:pt x="5" y="81"/>
                        <a:pt x="1" y="69"/>
                      </a:cubicBezTo>
                      <a:cubicBezTo>
                        <a:pt x="2" y="66"/>
                        <a:pt x="0" y="4"/>
                        <a:pt x="7" y="1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58" name="Freeform 1078"/>
                <p:cNvSpPr>
                  <a:spLocks/>
                </p:cNvSpPr>
                <p:nvPr/>
              </p:nvSpPr>
              <p:spPr bwMode="ltGray">
                <a:xfrm>
                  <a:off x="1900" y="421"/>
                  <a:ext cx="18" cy="24"/>
                </a:xfrm>
                <a:custGeom>
                  <a:avLst/>
                  <a:gdLst/>
                  <a:ahLst/>
                  <a:cxnLst>
                    <a:cxn ang="0">
                      <a:pos x="13" y="28"/>
                    </a:cxn>
                    <a:cxn ang="0">
                      <a:pos x="29" y="2"/>
                    </a:cxn>
                    <a:cxn ang="0">
                      <a:pos x="43" y="4"/>
                    </a:cxn>
                    <a:cxn ang="0">
                      <a:pos x="39" y="26"/>
                    </a:cxn>
                    <a:cxn ang="0">
                      <a:pos x="13" y="74"/>
                    </a:cxn>
                    <a:cxn ang="0">
                      <a:pos x="7" y="60"/>
                    </a:cxn>
                    <a:cxn ang="0">
                      <a:pos x="3" y="36"/>
                    </a:cxn>
                    <a:cxn ang="0">
                      <a:pos x="13" y="28"/>
                    </a:cxn>
                  </a:cxnLst>
                  <a:rect l="0" t="0" r="r" b="b"/>
                  <a:pathLst>
                    <a:path w="44" h="74">
                      <a:moveTo>
                        <a:pt x="13" y="28"/>
                      </a:moveTo>
                      <a:cubicBezTo>
                        <a:pt x="15" y="13"/>
                        <a:pt x="14" y="7"/>
                        <a:pt x="29" y="2"/>
                      </a:cubicBezTo>
                      <a:cubicBezTo>
                        <a:pt x="34" y="3"/>
                        <a:pt x="40" y="0"/>
                        <a:pt x="43" y="4"/>
                      </a:cubicBezTo>
                      <a:cubicBezTo>
                        <a:pt x="44" y="6"/>
                        <a:pt x="41" y="21"/>
                        <a:pt x="39" y="26"/>
                      </a:cubicBezTo>
                      <a:cubicBezTo>
                        <a:pt x="31" y="43"/>
                        <a:pt x="30" y="63"/>
                        <a:pt x="13" y="74"/>
                      </a:cubicBezTo>
                      <a:cubicBezTo>
                        <a:pt x="4" y="71"/>
                        <a:pt x="4" y="68"/>
                        <a:pt x="7" y="60"/>
                      </a:cubicBezTo>
                      <a:cubicBezTo>
                        <a:pt x="5" y="50"/>
                        <a:pt x="0" y="46"/>
                        <a:pt x="3" y="36"/>
                      </a:cubicBezTo>
                      <a:cubicBezTo>
                        <a:pt x="4" y="32"/>
                        <a:pt x="8" y="23"/>
                        <a:pt x="1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59" name="Freeform 1079"/>
                <p:cNvSpPr>
                  <a:spLocks/>
                </p:cNvSpPr>
                <p:nvPr/>
              </p:nvSpPr>
              <p:spPr bwMode="ltGray">
                <a:xfrm>
                  <a:off x="1951" y="409"/>
                  <a:ext cx="9" cy="10"/>
                </a:xfrm>
                <a:custGeom>
                  <a:avLst/>
                  <a:gdLst/>
                  <a:ahLst/>
                  <a:cxnLst>
                    <a:cxn ang="0">
                      <a:pos x="7" y="16"/>
                    </a:cxn>
                    <a:cxn ang="0">
                      <a:pos x="5" y="30"/>
                    </a:cxn>
                    <a:cxn ang="0">
                      <a:pos x="7" y="16"/>
                    </a:cxn>
                  </a:cxnLst>
                  <a:rect l="0" t="0" r="r" b="b"/>
                  <a:pathLst>
                    <a:path w="20" h="30">
                      <a:moveTo>
                        <a:pt x="7" y="16"/>
                      </a:moveTo>
                      <a:cubicBezTo>
                        <a:pt x="18" y="0"/>
                        <a:pt x="20" y="20"/>
                        <a:pt x="5" y="30"/>
                      </a:cubicBezTo>
                      <a:cubicBezTo>
                        <a:pt x="0" y="23"/>
                        <a:pt x="1" y="22"/>
                        <a:pt x="7" y="1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60" name="Freeform 1080"/>
                <p:cNvSpPr>
                  <a:spLocks/>
                </p:cNvSpPr>
                <p:nvPr/>
              </p:nvSpPr>
              <p:spPr bwMode="ltGray">
                <a:xfrm>
                  <a:off x="1021" y="314"/>
                  <a:ext cx="433" cy="354"/>
                </a:xfrm>
                <a:custGeom>
                  <a:avLst/>
                  <a:gdLst/>
                  <a:ahLst/>
                  <a:cxnLst>
                    <a:cxn ang="0">
                      <a:pos x="481" y="464"/>
                    </a:cxn>
                    <a:cxn ang="0">
                      <a:pos x="486" y="451"/>
                    </a:cxn>
                    <a:cxn ang="0">
                      <a:pos x="500" y="413"/>
                    </a:cxn>
                    <a:cxn ang="0">
                      <a:pos x="309" y="287"/>
                    </a:cxn>
                    <a:cxn ang="0">
                      <a:pos x="282" y="346"/>
                    </a:cxn>
                    <a:cxn ang="0">
                      <a:pos x="303" y="556"/>
                    </a:cxn>
                    <a:cxn ang="0">
                      <a:pos x="282" y="494"/>
                    </a:cxn>
                    <a:cxn ang="0">
                      <a:pos x="242" y="439"/>
                    </a:cxn>
                    <a:cxn ang="0">
                      <a:pos x="245" y="413"/>
                    </a:cxn>
                    <a:cxn ang="0">
                      <a:pos x="247" y="394"/>
                    </a:cxn>
                    <a:cxn ang="0">
                      <a:pos x="220" y="375"/>
                    </a:cxn>
                    <a:cxn ang="0">
                      <a:pos x="194" y="346"/>
                    </a:cxn>
                    <a:cxn ang="0">
                      <a:pos x="148" y="354"/>
                    </a:cxn>
                    <a:cxn ang="0">
                      <a:pos x="126" y="365"/>
                    </a:cxn>
                    <a:cxn ang="0">
                      <a:pos x="78" y="365"/>
                    </a:cxn>
                    <a:cxn ang="0">
                      <a:pos x="22" y="312"/>
                    </a:cxn>
                    <a:cxn ang="0">
                      <a:pos x="11" y="295"/>
                    </a:cxn>
                    <a:cxn ang="0">
                      <a:pos x="0" y="264"/>
                    </a:cxn>
                    <a:cxn ang="0">
                      <a:pos x="24" y="213"/>
                    </a:cxn>
                    <a:cxn ang="0">
                      <a:pos x="32" y="181"/>
                    </a:cxn>
                    <a:cxn ang="0">
                      <a:pos x="51" y="143"/>
                    </a:cxn>
                    <a:cxn ang="0">
                      <a:pos x="81" y="116"/>
                    </a:cxn>
                    <a:cxn ang="0">
                      <a:pos x="167" y="67"/>
                    </a:cxn>
                    <a:cxn ang="0">
                      <a:pos x="220" y="30"/>
                    </a:cxn>
                    <a:cxn ang="0">
                      <a:pos x="258" y="6"/>
                    </a:cxn>
                    <a:cxn ang="0">
                      <a:pos x="363" y="2"/>
                    </a:cxn>
                    <a:cxn ang="0">
                      <a:pos x="398" y="0"/>
                    </a:cxn>
                    <a:cxn ang="0">
                      <a:pos x="384" y="34"/>
                    </a:cxn>
                    <a:cxn ang="0">
                      <a:pos x="443" y="84"/>
                    </a:cxn>
                    <a:cxn ang="0">
                      <a:pos x="497" y="74"/>
                    </a:cxn>
                    <a:cxn ang="0">
                      <a:pos x="529" y="82"/>
                    </a:cxn>
                    <a:cxn ang="0">
                      <a:pos x="559" y="97"/>
                    </a:cxn>
                    <a:cxn ang="0">
                      <a:pos x="572" y="188"/>
                    </a:cxn>
                    <a:cxn ang="0">
                      <a:pos x="572" y="240"/>
                    </a:cxn>
                    <a:cxn ang="0">
                      <a:pos x="599" y="283"/>
                    </a:cxn>
                    <a:cxn ang="0">
                      <a:pos x="645" y="300"/>
                    </a:cxn>
                    <a:cxn ang="0">
                      <a:pos x="680" y="295"/>
                    </a:cxn>
                    <a:cxn ang="0">
                      <a:pos x="664" y="340"/>
                    </a:cxn>
                    <a:cxn ang="0">
                      <a:pos x="599" y="407"/>
                    </a:cxn>
                    <a:cxn ang="0">
                      <a:pos x="548" y="485"/>
                    </a:cxn>
                    <a:cxn ang="0">
                      <a:pos x="556" y="508"/>
                    </a:cxn>
                    <a:cxn ang="0">
                      <a:pos x="435" y="556"/>
                    </a:cxn>
                  </a:cxnLst>
                  <a:rect l="0" t="0" r="r" b="b"/>
                  <a:pathLst>
                    <a:path w="682" h="557">
                      <a:moveTo>
                        <a:pt x="435" y="556"/>
                      </a:moveTo>
                      <a:lnTo>
                        <a:pt x="481" y="464"/>
                      </a:lnTo>
                      <a:lnTo>
                        <a:pt x="473" y="449"/>
                      </a:lnTo>
                      <a:lnTo>
                        <a:pt x="486" y="451"/>
                      </a:lnTo>
                      <a:lnTo>
                        <a:pt x="495" y="441"/>
                      </a:lnTo>
                      <a:lnTo>
                        <a:pt x="500" y="413"/>
                      </a:lnTo>
                      <a:lnTo>
                        <a:pt x="500" y="371"/>
                      </a:lnTo>
                      <a:lnTo>
                        <a:pt x="309" y="287"/>
                      </a:lnTo>
                      <a:lnTo>
                        <a:pt x="296" y="308"/>
                      </a:lnTo>
                      <a:lnTo>
                        <a:pt x="282" y="346"/>
                      </a:lnTo>
                      <a:lnTo>
                        <a:pt x="396" y="557"/>
                      </a:lnTo>
                      <a:lnTo>
                        <a:pt x="303" y="556"/>
                      </a:lnTo>
                      <a:lnTo>
                        <a:pt x="304" y="536"/>
                      </a:lnTo>
                      <a:cubicBezTo>
                        <a:pt x="284" y="520"/>
                        <a:pt x="296" y="510"/>
                        <a:pt x="282" y="494"/>
                      </a:cubicBezTo>
                      <a:cubicBezTo>
                        <a:pt x="276" y="475"/>
                        <a:pt x="267" y="468"/>
                        <a:pt x="253" y="451"/>
                      </a:cubicBezTo>
                      <a:cubicBezTo>
                        <a:pt x="249" y="447"/>
                        <a:pt x="245" y="443"/>
                        <a:pt x="242" y="439"/>
                      </a:cubicBezTo>
                      <a:lnTo>
                        <a:pt x="237" y="432"/>
                      </a:lnTo>
                      <a:cubicBezTo>
                        <a:pt x="237" y="432"/>
                        <a:pt x="245" y="413"/>
                        <a:pt x="245" y="413"/>
                      </a:cubicBezTo>
                      <a:cubicBezTo>
                        <a:pt x="247" y="409"/>
                        <a:pt x="250" y="401"/>
                        <a:pt x="250" y="401"/>
                      </a:cubicBezTo>
                      <a:cubicBezTo>
                        <a:pt x="249" y="399"/>
                        <a:pt x="247" y="397"/>
                        <a:pt x="247" y="394"/>
                      </a:cubicBezTo>
                      <a:cubicBezTo>
                        <a:pt x="248" y="390"/>
                        <a:pt x="253" y="382"/>
                        <a:pt x="253" y="382"/>
                      </a:cubicBezTo>
                      <a:cubicBezTo>
                        <a:pt x="243" y="370"/>
                        <a:pt x="237" y="371"/>
                        <a:pt x="220" y="375"/>
                      </a:cubicBezTo>
                      <a:cubicBezTo>
                        <a:pt x="217" y="371"/>
                        <a:pt x="210" y="369"/>
                        <a:pt x="207" y="365"/>
                      </a:cubicBezTo>
                      <a:cubicBezTo>
                        <a:pt x="185" y="337"/>
                        <a:pt x="216" y="363"/>
                        <a:pt x="194" y="346"/>
                      </a:cubicBezTo>
                      <a:cubicBezTo>
                        <a:pt x="167" y="349"/>
                        <a:pt x="179" y="346"/>
                        <a:pt x="156" y="352"/>
                      </a:cubicBezTo>
                      <a:cubicBezTo>
                        <a:pt x="153" y="353"/>
                        <a:pt x="148" y="354"/>
                        <a:pt x="148" y="354"/>
                      </a:cubicBezTo>
                      <a:cubicBezTo>
                        <a:pt x="146" y="356"/>
                        <a:pt x="145" y="359"/>
                        <a:pt x="142" y="361"/>
                      </a:cubicBezTo>
                      <a:cubicBezTo>
                        <a:pt x="138" y="363"/>
                        <a:pt x="126" y="365"/>
                        <a:pt x="126" y="365"/>
                      </a:cubicBezTo>
                      <a:cubicBezTo>
                        <a:pt x="105" y="354"/>
                        <a:pt x="116" y="355"/>
                        <a:pt x="94" y="361"/>
                      </a:cubicBezTo>
                      <a:cubicBezTo>
                        <a:pt x="89" y="362"/>
                        <a:pt x="78" y="365"/>
                        <a:pt x="78" y="365"/>
                      </a:cubicBezTo>
                      <a:cubicBezTo>
                        <a:pt x="62" y="383"/>
                        <a:pt x="46" y="346"/>
                        <a:pt x="35" y="337"/>
                      </a:cubicBezTo>
                      <a:cubicBezTo>
                        <a:pt x="32" y="330"/>
                        <a:pt x="24" y="320"/>
                        <a:pt x="22" y="312"/>
                      </a:cubicBezTo>
                      <a:cubicBezTo>
                        <a:pt x="20" y="308"/>
                        <a:pt x="22" y="303"/>
                        <a:pt x="19" y="300"/>
                      </a:cubicBezTo>
                      <a:cubicBezTo>
                        <a:pt x="17" y="297"/>
                        <a:pt x="13" y="297"/>
                        <a:pt x="11" y="295"/>
                      </a:cubicBezTo>
                      <a:cubicBezTo>
                        <a:pt x="3" y="277"/>
                        <a:pt x="15" y="306"/>
                        <a:pt x="5" y="276"/>
                      </a:cubicBezTo>
                      <a:cubicBezTo>
                        <a:pt x="4" y="272"/>
                        <a:pt x="0" y="264"/>
                        <a:pt x="0" y="264"/>
                      </a:cubicBezTo>
                      <a:cubicBezTo>
                        <a:pt x="3" y="253"/>
                        <a:pt x="2" y="248"/>
                        <a:pt x="13" y="243"/>
                      </a:cubicBezTo>
                      <a:cubicBezTo>
                        <a:pt x="20" y="221"/>
                        <a:pt x="17" y="231"/>
                        <a:pt x="24" y="213"/>
                      </a:cubicBezTo>
                      <a:cubicBezTo>
                        <a:pt x="26" y="209"/>
                        <a:pt x="30" y="200"/>
                        <a:pt x="30" y="200"/>
                      </a:cubicBezTo>
                      <a:cubicBezTo>
                        <a:pt x="26" y="192"/>
                        <a:pt x="24" y="191"/>
                        <a:pt x="32" y="181"/>
                      </a:cubicBezTo>
                      <a:cubicBezTo>
                        <a:pt x="36" y="177"/>
                        <a:pt x="43" y="169"/>
                        <a:pt x="43" y="169"/>
                      </a:cubicBezTo>
                      <a:cubicBezTo>
                        <a:pt x="37" y="155"/>
                        <a:pt x="36" y="153"/>
                        <a:pt x="51" y="143"/>
                      </a:cubicBezTo>
                      <a:cubicBezTo>
                        <a:pt x="56" y="140"/>
                        <a:pt x="67" y="135"/>
                        <a:pt x="67" y="135"/>
                      </a:cubicBezTo>
                      <a:cubicBezTo>
                        <a:pt x="73" y="129"/>
                        <a:pt x="75" y="122"/>
                        <a:pt x="81" y="116"/>
                      </a:cubicBezTo>
                      <a:cubicBezTo>
                        <a:pt x="89" y="107"/>
                        <a:pt x="102" y="105"/>
                        <a:pt x="113" y="99"/>
                      </a:cubicBezTo>
                      <a:cubicBezTo>
                        <a:pt x="125" y="85"/>
                        <a:pt x="149" y="76"/>
                        <a:pt x="167" y="67"/>
                      </a:cubicBezTo>
                      <a:cubicBezTo>
                        <a:pt x="174" y="59"/>
                        <a:pt x="175" y="50"/>
                        <a:pt x="188" y="46"/>
                      </a:cubicBezTo>
                      <a:cubicBezTo>
                        <a:pt x="198" y="39"/>
                        <a:pt x="208" y="36"/>
                        <a:pt x="220" y="30"/>
                      </a:cubicBezTo>
                      <a:cubicBezTo>
                        <a:pt x="223" y="28"/>
                        <a:pt x="228" y="25"/>
                        <a:pt x="228" y="25"/>
                      </a:cubicBezTo>
                      <a:cubicBezTo>
                        <a:pt x="237" y="16"/>
                        <a:pt x="245" y="10"/>
                        <a:pt x="258" y="6"/>
                      </a:cubicBezTo>
                      <a:cubicBezTo>
                        <a:pt x="269" y="31"/>
                        <a:pt x="301" y="6"/>
                        <a:pt x="320" y="4"/>
                      </a:cubicBezTo>
                      <a:cubicBezTo>
                        <a:pt x="334" y="3"/>
                        <a:pt x="349" y="3"/>
                        <a:pt x="363" y="2"/>
                      </a:cubicBezTo>
                      <a:cubicBezTo>
                        <a:pt x="369" y="3"/>
                        <a:pt x="376" y="5"/>
                        <a:pt x="382" y="4"/>
                      </a:cubicBezTo>
                      <a:cubicBezTo>
                        <a:pt x="387" y="4"/>
                        <a:pt x="398" y="0"/>
                        <a:pt x="398" y="0"/>
                      </a:cubicBezTo>
                      <a:cubicBezTo>
                        <a:pt x="415" y="8"/>
                        <a:pt x="406" y="16"/>
                        <a:pt x="400" y="30"/>
                      </a:cubicBezTo>
                      <a:cubicBezTo>
                        <a:pt x="398" y="34"/>
                        <a:pt x="384" y="34"/>
                        <a:pt x="384" y="34"/>
                      </a:cubicBezTo>
                      <a:cubicBezTo>
                        <a:pt x="379" y="47"/>
                        <a:pt x="398" y="51"/>
                        <a:pt x="411" y="55"/>
                      </a:cubicBezTo>
                      <a:cubicBezTo>
                        <a:pt x="419" y="72"/>
                        <a:pt x="421" y="79"/>
                        <a:pt x="443" y="84"/>
                      </a:cubicBezTo>
                      <a:cubicBezTo>
                        <a:pt x="461" y="71"/>
                        <a:pt x="435" y="65"/>
                        <a:pt x="468" y="57"/>
                      </a:cubicBezTo>
                      <a:cubicBezTo>
                        <a:pt x="482" y="61"/>
                        <a:pt x="485" y="70"/>
                        <a:pt x="497" y="74"/>
                      </a:cubicBezTo>
                      <a:cubicBezTo>
                        <a:pt x="505" y="76"/>
                        <a:pt x="513" y="78"/>
                        <a:pt x="521" y="80"/>
                      </a:cubicBezTo>
                      <a:cubicBezTo>
                        <a:pt x="524" y="81"/>
                        <a:pt x="529" y="82"/>
                        <a:pt x="529" y="82"/>
                      </a:cubicBezTo>
                      <a:cubicBezTo>
                        <a:pt x="547" y="78"/>
                        <a:pt x="547" y="76"/>
                        <a:pt x="562" y="84"/>
                      </a:cubicBezTo>
                      <a:cubicBezTo>
                        <a:pt x="566" y="95"/>
                        <a:pt x="565" y="86"/>
                        <a:pt x="559" y="97"/>
                      </a:cubicBezTo>
                      <a:cubicBezTo>
                        <a:pt x="557" y="101"/>
                        <a:pt x="554" y="110"/>
                        <a:pt x="554" y="110"/>
                      </a:cubicBezTo>
                      <a:cubicBezTo>
                        <a:pt x="556" y="132"/>
                        <a:pt x="556" y="168"/>
                        <a:pt x="572" y="188"/>
                      </a:cubicBezTo>
                      <a:cubicBezTo>
                        <a:pt x="568" y="198"/>
                        <a:pt x="564" y="208"/>
                        <a:pt x="562" y="219"/>
                      </a:cubicBezTo>
                      <a:cubicBezTo>
                        <a:pt x="564" y="227"/>
                        <a:pt x="569" y="233"/>
                        <a:pt x="572" y="240"/>
                      </a:cubicBezTo>
                      <a:cubicBezTo>
                        <a:pt x="573" y="247"/>
                        <a:pt x="572" y="254"/>
                        <a:pt x="575" y="259"/>
                      </a:cubicBezTo>
                      <a:cubicBezTo>
                        <a:pt x="577" y="263"/>
                        <a:pt x="595" y="272"/>
                        <a:pt x="599" y="283"/>
                      </a:cubicBezTo>
                      <a:cubicBezTo>
                        <a:pt x="594" y="295"/>
                        <a:pt x="603" y="306"/>
                        <a:pt x="618" y="310"/>
                      </a:cubicBezTo>
                      <a:cubicBezTo>
                        <a:pt x="630" y="307"/>
                        <a:pt x="638" y="308"/>
                        <a:pt x="645" y="300"/>
                      </a:cubicBezTo>
                      <a:cubicBezTo>
                        <a:pt x="660" y="302"/>
                        <a:pt x="663" y="303"/>
                        <a:pt x="672" y="293"/>
                      </a:cubicBezTo>
                      <a:cubicBezTo>
                        <a:pt x="675" y="294"/>
                        <a:pt x="679" y="293"/>
                        <a:pt x="680" y="295"/>
                      </a:cubicBezTo>
                      <a:cubicBezTo>
                        <a:pt x="682" y="301"/>
                        <a:pt x="674" y="321"/>
                        <a:pt x="672" y="327"/>
                      </a:cubicBezTo>
                      <a:cubicBezTo>
                        <a:pt x="668" y="340"/>
                        <a:pt x="671" y="326"/>
                        <a:pt x="664" y="340"/>
                      </a:cubicBezTo>
                      <a:cubicBezTo>
                        <a:pt x="652" y="360"/>
                        <a:pt x="646" y="381"/>
                        <a:pt x="621" y="394"/>
                      </a:cubicBezTo>
                      <a:cubicBezTo>
                        <a:pt x="614" y="402"/>
                        <a:pt x="609" y="402"/>
                        <a:pt x="599" y="407"/>
                      </a:cubicBezTo>
                      <a:cubicBezTo>
                        <a:pt x="590" y="418"/>
                        <a:pt x="579" y="429"/>
                        <a:pt x="567" y="439"/>
                      </a:cubicBezTo>
                      <a:cubicBezTo>
                        <a:pt x="560" y="454"/>
                        <a:pt x="555" y="470"/>
                        <a:pt x="548" y="485"/>
                      </a:cubicBezTo>
                      <a:cubicBezTo>
                        <a:pt x="549" y="489"/>
                        <a:pt x="550" y="492"/>
                        <a:pt x="551" y="496"/>
                      </a:cubicBezTo>
                      <a:cubicBezTo>
                        <a:pt x="552" y="500"/>
                        <a:pt x="556" y="508"/>
                        <a:pt x="556" y="508"/>
                      </a:cubicBezTo>
                      <a:cubicBezTo>
                        <a:pt x="559" y="524"/>
                        <a:pt x="562" y="546"/>
                        <a:pt x="576" y="557"/>
                      </a:cubicBezTo>
                      <a:lnTo>
                        <a:pt x="435" y="556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61" name="Freeform 1081"/>
                <p:cNvSpPr>
                  <a:spLocks/>
                </p:cNvSpPr>
                <p:nvPr/>
              </p:nvSpPr>
              <p:spPr bwMode="ltGray">
                <a:xfrm>
                  <a:off x="1189" y="447"/>
                  <a:ext cx="163" cy="221"/>
                </a:xfrm>
                <a:custGeom>
                  <a:avLst/>
                  <a:gdLst/>
                  <a:ahLst/>
                  <a:cxnLst>
                    <a:cxn ang="0">
                      <a:pos x="243" y="347"/>
                    </a:cxn>
                    <a:cxn ang="0">
                      <a:pos x="233" y="301"/>
                    </a:cxn>
                    <a:cxn ang="0">
                      <a:pos x="217" y="288"/>
                    </a:cxn>
                    <a:cxn ang="0">
                      <a:pos x="215" y="269"/>
                    </a:cxn>
                    <a:cxn ang="0">
                      <a:pos x="209" y="254"/>
                    </a:cxn>
                    <a:cxn ang="0">
                      <a:pos x="209" y="229"/>
                    </a:cxn>
                    <a:cxn ang="0">
                      <a:pos x="207" y="214"/>
                    </a:cxn>
                    <a:cxn ang="0">
                      <a:pos x="228" y="202"/>
                    </a:cxn>
                    <a:cxn ang="0">
                      <a:pos x="257" y="197"/>
                    </a:cxn>
                    <a:cxn ang="0">
                      <a:pos x="257" y="136"/>
                    </a:cxn>
                    <a:cxn ang="0">
                      <a:pos x="54" y="96"/>
                    </a:cxn>
                    <a:cxn ang="0">
                      <a:pos x="32" y="98"/>
                    </a:cxn>
                    <a:cxn ang="0">
                      <a:pos x="16" y="102"/>
                    </a:cxn>
                    <a:cxn ang="0">
                      <a:pos x="0" y="149"/>
                    </a:cxn>
                    <a:cxn ang="0">
                      <a:pos x="93" y="346"/>
                    </a:cxn>
                    <a:cxn ang="0">
                      <a:pos x="243" y="347"/>
                    </a:cxn>
                  </a:cxnLst>
                  <a:rect l="0" t="0" r="r" b="b"/>
                  <a:pathLst>
                    <a:path w="257" h="347">
                      <a:moveTo>
                        <a:pt x="243" y="347"/>
                      </a:moveTo>
                      <a:lnTo>
                        <a:pt x="233" y="301"/>
                      </a:lnTo>
                      <a:lnTo>
                        <a:pt x="217" y="288"/>
                      </a:lnTo>
                      <a:lnTo>
                        <a:pt x="215" y="269"/>
                      </a:lnTo>
                      <a:lnTo>
                        <a:pt x="209" y="254"/>
                      </a:lnTo>
                      <a:lnTo>
                        <a:pt x="209" y="229"/>
                      </a:lnTo>
                      <a:lnTo>
                        <a:pt x="207" y="214"/>
                      </a:lnTo>
                      <a:lnTo>
                        <a:pt x="228" y="202"/>
                      </a:lnTo>
                      <a:lnTo>
                        <a:pt x="257" y="197"/>
                      </a:lnTo>
                      <a:lnTo>
                        <a:pt x="257" y="136"/>
                      </a:lnTo>
                      <a:cubicBezTo>
                        <a:pt x="209" y="119"/>
                        <a:pt x="13" y="0"/>
                        <a:pt x="54" y="96"/>
                      </a:cubicBezTo>
                      <a:cubicBezTo>
                        <a:pt x="36" y="106"/>
                        <a:pt x="57" y="97"/>
                        <a:pt x="32" y="98"/>
                      </a:cubicBezTo>
                      <a:cubicBezTo>
                        <a:pt x="27" y="99"/>
                        <a:pt x="16" y="102"/>
                        <a:pt x="16" y="102"/>
                      </a:cubicBezTo>
                      <a:lnTo>
                        <a:pt x="0" y="149"/>
                      </a:lnTo>
                      <a:lnTo>
                        <a:pt x="93" y="346"/>
                      </a:lnTo>
                      <a:lnTo>
                        <a:pt x="243" y="347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62" name="Freeform 1082"/>
                <p:cNvSpPr>
                  <a:spLocks/>
                </p:cNvSpPr>
                <p:nvPr/>
              </p:nvSpPr>
              <p:spPr bwMode="ltGray">
                <a:xfrm>
                  <a:off x="1476" y="611"/>
                  <a:ext cx="7" cy="12"/>
                </a:xfrm>
                <a:custGeom>
                  <a:avLst/>
                  <a:gdLst/>
                  <a:ahLst/>
                  <a:cxnLst>
                    <a:cxn ang="0">
                      <a:pos x="7" y="25"/>
                    </a:cxn>
                    <a:cxn ang="0">
                      <a:pos x="19" y="21"/>
                    </a:cxn>
                    <a:cxn ang="0">
                      <a:pos x="7" y="25"/>
                    </a:cxn>
                  </a:cxnLst>
                  <a:rect l="0" t="0" r="r" b="b"/>
                  <a:pathLst>
                    <a:path w="19" h="37">
                      <a:moveTo>
                        <a:pt x="7" y="25"/>
                      </a:moveTo>
                      <a:cubicBezTo>
                        <a:pt x="0" y="4"/>
                        <a:pt x="12" y="0"/>
                        <a:pt x="19" y="21"/>
                      </a:cubicBezTo>
                      <a:cubicBezTo>
                        <a:pt x="14" y="37"/>
                        <a:pt x="18" y="36"/>
                        <a:pt x="7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63" name="Freeform 1083"/>
                <p:cNvSpPr>
                  <a:spLocks/>
                </p:cNvSpPr>
                <p:nvPr/>
              </p:nvSpPr>
              <p:spPr bwMode="ltGray">
                <a:xfrm>
                  <a:off x="1467" y="497"/>
                  <a:ext cx="9" cy="7"/>
                </a:xfrm>
                <a:custGeom>
                  <a:avLst/>
                  <a:gdLst/>
                  <a:ahLst/>
                  <a:cxnLst>
                    <a:cxn ang="0">
                      <a:pos x="12" y="12"/>
                    </a:cxn>
                    <a:cxn ang="0">
                      <a:pos x="16" y="0"/>
                    </a:cxn>
                    <a:cxn ang="0">
                      <a:pos x="20" y="12"/>
                    </a:cxn>
                    <a:cxn ang="0">
                      <a:pos x="8" y="20"/>
                    </a:cxn>
                    <a:cxn ang="0">
                      <a:pos x="12" y="12"/>
                    </a:cxn>
                  </a:cxnLst>
                  <a:rect l="0" t="0" r="r" b="b"/>
                  <a:pathLst>
                    <a:path w="22" h="20">
                      <a:moveTo>
                        <a:pt x="12" y="12"/>
                      </a:moveTo>
                      <a:cubicBezTo>
                        <a:pt x="13" y="8"/>
                        <a:pt x="12" y="0"/>
                        <a:pt x="16" y="0"/>
                      </a:cubicBezTo>
                      <a:cubicBezTo>
                        <a:pt x="20" y="0"/>
                        <a:pt x="22" y="8"/>
                        <a:pt x="20" y="12"/>
                      </a:cubicBezTo>
                      <a:cubicBezTo>
                        <a:pt x="18" y="16"/>
                        <a:pt x="12" y="17"/>
                        <a:pt x="8" y="20"/>
                      </a:cubicBezTo>
                      <a:cubicBezTo>
                        <a:pt x="3" y="5"/>
                        <a:pt x="0" y="6"/>
                        <a:pt x="12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64" name="Freeform 1084"/>
                <p:cNvSpPr>
                  <a:spLocks/>
                </p:cNvSpPr>
                <p:nvPr/>
              </p:nvSpPr>
              <p:spPr bwMode="ltGray">
                <a:xfrm>
                  <a:off x="1072" y="357"/>
                  <a:ext cx="25" cy="10"/>
                </a:xfrm>
                <a:custGeom>
                  <a:avLst/>
                  <a:gdLst/>
                  <a:ahLst/>
                  <a:cxnLst>
                    <a:cxn ang="0">
                      <a:pos x="24" y="18"/>
                    </a:cxn>
                    <a:cxn ang="0">
                      <a:pos x="32" y="6"/>
                    </a:cxn>
                    <a:cxn ang="0">
                      <a:pos x="36" y="30"/>
                    </a:cxn>
                    <a:cxn ang="0">
                      <a:pos x="24" y="18"/>
                    </a:cxn>
                  </a:cxnLst>
                  <a:rect l="0" t="0" r="r" b="b"/>
                  <a:pathLst>
                    <a:path w="57" h="30">
                      <a:moveTo>
                        <a:pt x="24" y="18"/>
                      </a:moveTo>
                      <a:cubicBezTo>
                        <a:pt x="0" y="10"/>
                        <a:pt x="9" y="0"/>
                        <a:pt x="32" y="6"/>
                      </a:cubicBezTo>
                      <a:cubicBezTo>
                        <a:pt x="46" y="15"/>
                        <a:pt x="57" y="23"/>
                        <a:pt x="36" y="30"/>
                      </a:cubicBezTo>
                      <a:cubicBezTo>
                        <a:pt x="21" y="25"/>
                        <a:pt x="24" y="30"/>
                        <a:pt x="24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65" name="Freeform 1085"/>
                <p:cNvSpPr>
                  <a:spLocks/>
                </p:cNvSpPr>
                <p:nvPr/>
              </p:nvSpPr>
              <p:spPr bwMode="ltGray">
                <a:xfrm>
                  <a:off x="1374" y="265"/>
                  <a:ext cx="295" cy="233"/>
                </a:xfrm>
                <a:custGeom>
                  <a:avLst/>
                  <a:gdLst/>
                  <a:ahLst/>
                  <a:cxnLst>
                    <a:cxn ang="0">
                      <a:pos x="473" y="464"/>
                    </a:cxn>
                    <a:cxn ang="0">
                      <a:pos x="393" y="452"/>
                    </a:cxn>
                    <a:cxn ang="0">
                      <a:pos x="325" y="412"/>
                    </a:cxn>
                    <a:cxn ang="0">
                      <a:pos x="265" y="400"/>
                    </a:cxn>
                    <a:cxn ang="0">
                      <a:pos x="237" y="416"/>
                    </a:cxn>
                    <a:cxn ang="0">
                      <a:pos x="261" y="428"/>
                    </a:cxn>
                    <a:cxn ang="0">
                      <a:pos x="293" y="468"/>
                    </a:cxn>
                    <a:cxn ang="0">
                      <a:pos x="321" y="476"/>
                    </a:cxn>
                    <a:cxn ang="0">
                      <a:pos x="333" y="536"/>
                    </a:cxn>
                    <a:cxn ang="0">
                      <a:pos x="313" y="552"/>
                    </a:cxn>
                    <a:cxn ang="0">
                      <a:pos x="261" y="616"/>
                    </a:cxn>
                    <a:cxn ang="0">
                      <a:pos x="225" y="628"/>
                    </a:cxn>
                    <a:cxn ang="0">
                      <a:pos x="97" y="696"/>
                    </a:cxn>
                    <a:cxn ang="0">
                      <a:pos x="77" y="616"/>
                    </a:cxn>
                    <a:cxn ang="0">
                      <a:pos x="45" y="524"/>
                    </a:cxn>
                    <a:cxn ang="0">
                      <a:pos x="33" y="448"/>
                    </a:cxn>
                    <a:cxn ang="0">
                      <a:pos x="53" y="344"/>
                    </a:cxn>
                    <a:cxn ang="0">
                      <a:pos x="17" y="392"/>
                    </a:cxn>
                    <a:cxn ang="0">
                      <a:pos x="81" y="280"/>
                    </a:cxn>
                    <a:cxn ang="0">
                      <a:pos x="113" y="204"/>
                    </a:cxn>
                    <a:cxn ang="0">
                      <a:pos x="37" y="204"/>
                    </a:cxn>
                    <a:cxn ang="0">
                      <a:pos x="1" y="196"/>
                    </a:cxn>
                    <a:cxn ang="0">
                      <a:pos x="25" y="140"/>
                    </a:cxn>
                    <a:cxn ang="0">
                      <a:pos x="97" y="112"/>
                    </a:cxn>
                    <a:cxn ang="0">
                      <a:pos x="221" y="124"/>
                    </a:cxn>
                    <a:cxn ang="0">
                      <a:pos x="229" y="64"/>
                    </a:cxn>
                    <a:cxn ang="0">
                      <a:pos x="261" y="0"/>
                    </a:cxn>
                    <a:cxn ang="0">
                      <a:pos x="357" y="44"/>
                    </a:cxn>
                    <a:cxn ang="0">
                      <a:pos x="329" y="88"/>
                    </a:cxn>
                    <a:cxn ang="0">
                      <a:pos x="301" y="176"/>
                    </a:cxn>
                    <a:cxn ang="0">
                      <a:pos x="361" y="192"/>
                    </a:cxn>
                    <a:cxn ang="0">
                      <a:pos x="373" y="136"/>
                    </a:cxn>
                    <a:cxn ang="0">
                      <a:pos x="417" y="92"/>
                    </a:cxn>
                    <a:cxn ang="0">
                      <a:pos x="497" y="88"/>
                    </a:cxn>
                    <a:cxn ang="0">
                      <a:pos x="529" y="52"/>
                    </a:cxn>
                    <a:cxn ang="0">
                      <a:pos x="541" y="460"/>
                    </a:cxn>
                  </a:cxnLst>
                  <a:rect l="0" t="0" r="r" b="b"/>
                  <a:pathLst>
                    <a:path w="693" h="696">
                      <a:moveTo>
                        <a:pt x="541" y="460"/>
                      </a:moveTo>
                      <a:lnTo>
                        <a:pt x="473" y="464"/>
                      </a:lnTo>
                      <a:lnTo>
                        <a:pt x="441" y="452"/>
                      </a:lnTo>
                      <a:lnTo>
                        <a:pt x="393" y="452"/>
                      </a:lnTo>
                      <a:cubicBezTo>
                        <a:pt x="365" y="448"/>
                        <a:pt x="360" y="444"/>
                        <a:pt x="337" y="436"/>
                      </a:cubicBezTo>
                      <a:cubicBezTo>
                        <a:pt x="336" y="432"/>
                        <a:pt x="330" y="413"/>
                        <a:pt x="325" y="412"/>
                      </a:cubicBezTo>
                      <a:cubicBezTo>
                        <a:pt x="317" y="411"/>
                        <a:pt x="301" y="420"/>
                        <a:pt x="301" y="420"/>
                      </a:cubicBezTo>
                      <a:cubicBezTo>
                        <a:pt x="289" y="412"/>
                        <a:pt x="277" y="408"/>
                        <a:pt x="265" y="400"/>
                      </a:cubicBezTo>
                      <a:cubicBezTo>
                        <a:pt x="252" y="380"/>
                        <a:pt x="256" y="356"/>
                        <a:pt x="233" y="348"/>
                      </a:cubicBezTo>
                      <a:cubicBezTo>
                        <a:pt x="217" y="372"/>
                        <a:pt x="221" y="392"/>
                        <a:pt x="237" y="416"/>
                      </a:cubicBezTo>
                      <a:cubicBezTo>
                        <a:pt x="234" y="428"/>
                        <a:pt x="228" y="445"/>
                        <a:pt x="237" y="444"/>
                      </a:cubicBezTo>
                      <a:cubicBezTo>
                        <a:pt x="247" y="443"/>
                        <a:pt x="261" y="428"/>
                        <a:pt x="261" y="428"/>
                      </a:cubicBezTo>
                      <a:cubicBezTo>
                        <a:pt x="258" y="450"/>
                        <a:pt x="243" y="475"/>
                        <a:pt x="269" y="484"/>
                      </a:cubicBezTo>
                      <a:cubicBezTo>
                        <a:pt x="277" y="479"/>
                        <a:pt x="288" y="476"/>
                        <a:pt x="293" y="468"/>
                      </a:cubicBezTo>
                      <a:cubicBezTo>
                        <a:pt x="302" y="454"/>
                        <a:pt x="303" y="446"/>
                        <a:pt x="317" y="436"/>
                      </a:cubicBezTo>
                      <a:cubicBezTo>
                        <a:pt x="315" y="448"/>
                        <a:pt x="306" y="467"/>
                        <a:pt x="321" y="476"/>
                      </a:cubicBezTo>
                      <a:cubicBezTo>
                        <a:pt x="328" y="480"/>
                        <a:pt x="345" y="484"/>
                        <a:pt x="345" y="484"/>
                      </a:cubicBezTo>
                      <a:cubicBezTo>
                        <a:pt x="382" y="472"/>
                        <a:pt x="347" y="527"/>
                        <a:pt x="333" y="536"/>
                      </a:cubicBezTo>
                      <a:cubicBezTo>
                        <a:pt x="330" y="540"/>
                        <a:pt x="329" y="545"/>
                        <a:pt x="325" y="548"/>
                      </a:cubicBezTo>
                      <a:cubicBezTo>
                        <a:pt x="322" y="551"/>
                        <a:pt x="316" y="549"/>
                        <a:pt x="313" y="552"/>
                      </a:cubicBezTo>
                      <a:cubicBezTo>
                        <a:pt x="300" y="565"/>
                        <a:pt x="320" y="575"/>
                        <a:pt x="293" y="584"/>
                      </a:cubicBezTo>
                      <a:cubicBezTo>
                        <a:pt x="286" y="595"/>
                        <a:pt x="272" y="610"/>
                        <a:pt x="261" y="616"/>
                      </a:cubicBezTo>
                      <a:cubicBezTo>
                        <a:pt x="254" y="620"/>
                        <a:pt x="245" y="621"/>
                        <a:pt x="237" y="624"/>
                      </a:cubicBezTo>
                      <a:cubicBezTo>
                        <a:pt x="233" y="625"/>
                        <a:pt x="225" y="628"/>
                        <a:pt x="225" y="628"/>
                      </a:cubicBezTo>
                      <a:cubicBezTo>
                        <a:pt x="215" y="659"/>
                        <a:pt x="212" y="652"/>
                        <a:pt x="173" y="656"/>
                      </a:cubicBezTo>
                      <a:cubicBezTo>
                        <a:pt x="140" y="667"/>
                        <a:pt x="132" y="687"/>
                        <a:pt x="97" y="696"/>
                      </a:cubicBezTo>
                      <a:cubicBezTo>
                        <a:pt x="77" y="691"/>
                        <a:pt x="75" y="687"/>
                        <a:pt x="81" y="668"/>
                      </a:cubicBezTo>
                      <a:cubicBezTo>
                        <a:pt x="77" y="646"/>
                        <a:pt x="72" y="639"/>
                        <a:pt x="77" y="616"/>
                      </a:cubicBezTo>
                      <a:cubicBezTo>
                        <a:pt x="73" y="598"/>
                        <a:pt x="71" y="587"/>
                        <a:pt x="61" y="572"/>
                      </a:cubicBezTo>
                      <a:cubicBezTo>
                        <a:pt x="58" y="551"/>
                        <a:pt x="51" y="543"/>
                        <a:pt x="45" y="524"/>
                      </a:cubicBezTo>
                      <a:cubicBezTo>
                        <a:pt x="52" y="502"/>
                        <a:pt x="58" y="496"/>
                        <a:pt x="49" y="472"/>
                      </a:cubicBezTo>
                      <a:cubicBezTo>
                        <a:pt x="46" y="463"/>
                        <a:pt x="33" y="448"/>
                        <a:pt x="33" y="448"/>
                      </a:cubicBezTo>
                      <a:cubicBezTo>
                        <a:pt x="42" y="422"/>
                        <a:pt x="42" y="408"/>
                        <a:pt x="33" y="380"/>
                      </a:cubicBezTo>
                      <a:cubicBezTo>
                        <a:pt x="49" y="369"/>
                        <a:pt x="48" y="362"/>
                        <a:pt x="53" y="344"/>
                      </a:cubicBezTo>
                      <a:cubicBezTo>
                        <a:pt x="47" y="327"/>
                        <a:pt x="49" y="308"/>
                        <a:pt x="33" y="332"/>
                      </a:cubicBezTo>
                      <a:cubicBezTo>
                        <a:pt x="40" y="353"/>
                        <a:pt x="29" y="374"/>
                        <a:pt x="17" y="392"/>
                      </a:cubicBezTo>
                      <a:cubicBezTo>
                        <a:pt x="6" y="360"/>
                        <a:pt x="10" y="340"/>
                        <a:pt x="13" y="304"/>
                      </a:cubicBezTo>
                      <a:cubicBezTo>
                        <a:pt x="44" y="314"/>
                        <a:pt x="54" y="289"/>
                        <a:pt x="81" y="280"/>
                      </a:cubicBezTo>
                      <a:cubicBezTo>
                        <a:pt x="94" y="261"/>
                        <a:pt x="85" y="242"/>
                        <a:pt x="105" y="228"/>
                      </a:cubicBezTo>
                      <a:cubicBezTo>
                        <a:pt x="108" y="220"/>
                        <a:pt x="110" y="212"/>
                        <a:pt x="113" y="204"/>
                      </a:cubicBezTo>
                      <a:cubicBezTo>
                        <a:pt x="116" y="196"/>
                        <a:pt x="89" y="196"/>
                        <a:pt x="89" y="196"/>
                      </a:cubicBezTo>
                      <a:cubicBezTo>
                        <a:pt x="81" y="221"/>
                        <a:pt x="58" y="211"/>
                        <a:pt x="37" y="204"/>
                      </a:cubicBezTo>
                      <a:cubicBezTo>
                        <a:pt x="33" y="207"/>
                        <a:pt x="30" y="213"/>
                        <a:pt x="25" y="212"/>
                      </a:cubicBezTo>
                      <a:cubicBezTo>
                        <a:pt x="16" y="210"/>
                        <a:pt x="1" y="196"/>
                        <a:pt x="1" y="196"/>
                      </a:cubicBezTo>
                      <a:cubicBezTo>
                        <a:pt x="4" y="186"/>
                        <a:pt x="4" y="174"/>
                        <a:pt x="9" y="164"/>
                      </a:cubicBezTo>
                      <a:cubicBezTo>
                        <a:pt x="13" y="155"/>
                        <a:pt x="25" y="140"/>
                        <a:pt x="25" y="140"/>
                      </a:cubicBezTo>
                      <a:cubicBezTo>
                        <a:pt x="0" y="132"/>
                        <a:pt x="25" y="128"/>
                        <a:pt x="37" y="124"/>
                      </a:cubicBezTo>
                      <a:cubicBezTo>
                        <a:pt x="58" y="131"/>
                        <a:pt x="75" y="116"/>
                        <a:pt x="97" y="112"/>
                      </a:cubicBezTo>
                      <a:cubicBezTo>
                        <a:pt x="135" y="87"/>
                        <a:pt x="159" y="122"/>
                        <a:pt x="197" y="132"/>
                      </a:cubicBezTo>
                      <a:cubicBezTo>
                        <a:pt x="205" y="129"/>
                        <a:pt x="213" y="127"/>
                        <a:pt x="221" y="124"/>
                      </a:cubicBezTo>
                      <a:cubicBezTo>
                        <a:pt x="225" y="123"/>
                        <a:pt x="226" y="147"/>
                        <a:pt x="233" y="120"/>
                      </a:cubicBezTo>
                      <a:lnTo>
                        <a:pt x="229" y="64"/>
                      </a:lnTo>
                      <a:lnTo>
                        <a:pt x="209" y="40"/>
                      </a:lnTo>
                      <a:cubicBezTo>
                        <a:pt x="243" y="21"/>
                        <a:pt x="240" y="21"/>
                        <a:pt x="261" y="0"/>
                      </a:cubicBezTo>
                      <a:cubicBezTo>
                        <a:pt x="297" y="16"/>
                        <a:pt x="333" y="32"/>
                        <a:pt x="369" y="48"/>
                      </a:cubicBezTo>
                      <a:cubicBezTo>
                        <a:pt x="373" y="50"/>
                        <a:pt x="361" y="44"/>
                        <a:pt x="357" y="44"/>
                      </a:cubicBezTo>
                      <a:cubicBezTo>
                        <a:pt x="349" y="45"/>
                        <a:pt x="333" y="52"/>
                        <a:pt x="333" y="52"/>
                      </a:cubicBezTo>
                      <a:cubicBezTo>
                        <a:pt x="322" y="68"/>
                        <a:pt x="318" y="71"/>
                        <a:pt x="329" y="88"/>
                      </a:cubicBezTo>
                      <a:cubicBezTo>
                        <a:pt x="308" y="119"/>
                        <a:pt x="323" y="118"/>
                        <a:pt x="333" y="148"/>
                      </a:cubicBezTo>
                      <a:cubicBezTo>
                        <a:pt x="320" y="157"/>
                        <a:pt x="314" y="167"/>
                        <a:pt x="301" y="176"/>
                      </a:cubicBezTo>
                      <a:cubicBezTo>
                        <a:pt x="306" y="213"/>
                        <a:pt x="303" y="213"/>
                        <a:pt x="337" y="220"/>
                      </a:cubicBezTo>
                      <a:cubicBezTo>
                        <a:pt x="358" y="216"/>
                        <a:pt x="368" y="214"/>
                        <a:pt x="361" y="192"/>
                      </a:cubicBezTo>
                      <a:cubicBezTo>
                        <a:pt x="362" y="177"/>
                        <a:pt x="362" y="162"/>
                        <a:pt x="365" y="148"/>
                      </a:cubicBezTo>
                      <a:cubicBezTo>
                        <a:pt x="366" y="143"/>
                        <a:pt x="369" y="133"/>
                        <a:pt x="373" y="136"/>
                      </a:cubicBezTo>
                      <a:cubicBezTo>
                        <a:pt x="379" y="140"/>
                        <a:pt x="376" y="149"/>
                        <a:pt x="377" y="156"/>
                      </a:cubicBezTo>
                      <a:cubicBezTo>
                        <a:pt x="404" y="147"/>
                        <a:pt x="409" y="116"/>
                        <a:pt x="417" y="92"/>
                      </a:cubicBezTo>
                      <a:cubicBezTo>
                        <a:pt x="422" y="76"/>
                        <a:pt x="453" y="74"/>
                        <a:pt x="465" y="72"/>
                      </a:cubicBezTo>
                      <a:cubicBezTo>
                        <a:pt x="472" y="92"/>
                        <a:pt x="477" y="93"/>
                        <a:pt x="497" y="88"/>
                      </a:cubicBezTo>
                      <a:cubicBezTo>
                        <a:pt x="512" y="78"/>
                        <a:pt x="515" y="74"/>
                        <a:pt x="509" y="56"/>
                      </a:cubicBezTo>
                      <a:cubicBezTo>
                        <a:pt x="523" y="46"/>
                        <a:pt x="517" y="46"/>
                        <a:pt x="529" y="52"/>
                      </a:cubicBezTo>
                      <a:lnTo>
                        <a:pt x="693" y="72"/>
                      </a:lnTo>
                      <a:lnTo>
                        <a:pt x="541" y="46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66" name="Freeform 1086"/>
                <p:cNvSpPr>
                  <a:spLocks/>
                </p:cNvSpPr>
                <p:nvPr/>
              </p:nvSpPr>
              <p:spPr bwMode="ltGray">
                <a:xfrm>
                  <a:off x="1173" y="247"/>
                  <a:ext cx="591" cy="95"/>
                </a:xfrm>
                <a:custGeom>
                  <a:avLst/>
                  <a:gdLst/>
                  <a:ahLst/>
                  <a:cxnLst>
                    <a:cxn ang="0">
                      <a:pos x="825" y="0"/>
                    </a:cxn>
                    <a:cxn ang="0">
                      <a:pos x="143" y="29"/>
                    </a:cxn>
                    <a:cxn ang="0">
                      <a:pos x="91" y="42"/>
                    </a:cxn>
                    <a:cxn ang="0">
                      <a:pos x="62" y="42"/>
                    </a:cxn>
                    <a:cxn ang="0">
                      <a:pos x="22" y="77"/>
                    </a:cxn>
                    <a:cxn ang="0">
                      <a:pos x="0" y="105"/>
                    </a:cxn>
                    <a:cxn ang="0">
                      <a:pos x="59" y="115"/>
                    </a:cxn>
                    <a:cxn ang="0">
                      <a:pos x="97" y="96"/>
                    </a:cxn>
                    <a:cxn ang="0">
                      <a:pos x="108" y="84"/>
                    </a:cxn>
                    <a:cxn ang="0">
                      <a:pos x="167" y="52"/>
                    </a:cxn>
                    <a:cxn ang="0">
                      <a:pos x="215" y="46"/>
                    </a:cxn>
                    <a:cxn ang="0">
                      <a:pos x="237" y="94"/>
                    </a:cxn>
                    <a:cxn ang="0">
                      <a:pos x="188" y="109"/>
                    </a:cxn>
                    <a:cxn ang="0">
                      <a:pos x="231" y="113"/>
                    </a:cxn>
                    <a:cxn ang="0">
                      <a:pos x="250" y="90"/>
                    </a:cxn>
                    <a:cxn ang="0">
                      <a:pos x="266" y="92"/>
                    </a:cxn>
                    <a:cxn ang="0">
                      <a:pos x="253" y="54"/>
                    </a:cxn>
                    <a:cxn ang="0">
                      <a:pos x="266" y="44"/>
                    </a:cxn>
                    <a:cxn ang="0">
                      <a:pos x="277" y="88"/>
                    </a:cxn>
                    <a:cxn ang="0">
                      <a:pos x="266" y="113"/>
                    </a:cxn>
                    <a:cxn ang="0">
                      <a:pos x="296" y="130"/>
                    </a:cxn>
                    <a:cxn ang="0">
                      <a:pos x="299" y="92"/>
                    </a:cxn>
                    <a:cxn ang="0">
                      <a:pos x="331" y="103"/>
                    </a:cxn>
                    <a:cxn ang="0">
                      <a:pos x="382" y="73"/>
                    </a:cxn>
                    <a:cxn ang="0">
                      <a:pos x="409" y="50"/>
                    </a:cxn>
                    <a:cxn ang="0">
                      <a:pos x="439" y="56"/>
                    </a:cxn>
                    <a:cxn ang="0">
                      <a:pos x="455" y="50"/>
                    </a:cxn>
                    <a:cxn ang="0">
                      <a:pos x="431" y="44"/>
                    </a:cxn>
                    <a:cxn ang="0">
                      <a:pos x="474" y="35"/>
                    </a:cxn>
                    <a:cxn ang="0">
                      <a:pos x="544" y="54"/>
                    </a:cxn>
                    <a:cxn ang="0">
                      <a:pos x="581" y="42"/>
                    </a:cxn>
                    <a:cxn ang="0">
                      <a:pos x="584" y="63"/>
                    </a:cxn>
                    <a:cxn ang="0">
                      <a:pos x="568" y="101"/>
                    </a:cxn>
                    <a:cxn ang="0">
                      <a:pos x="611" y="88"/>
                    </a:cxn>
                    <a:cxn ang="0">
                      <a:pos x="624" y="80"/>
                    </a:cxn>
                    <a:cxn ang="0">
                      <a:pos x="648" y="61"/>
                    </a:cxn>
                    <a:cxn ang="0">
                      <a:pos x="794" y="84"/>
                    </a:cxn>
                  </a:cxnLst>
                  <a:rect l="0" t="0" r="r" b="b"/>
                  <a:pathLst>
                    <a:path w="931" h="149">
                      <a:moveTo>
                        <a:pt x="794" y="84"/>
                      </a:moveTo>
                      <a:cubicBezTo>
                        <a:pt x="813" y="72"/>
                        <a:pt x="931" y="14"/>
                        <a:pt x="825" y="0"/>
                      </a:cubicBezTo>
                      <a:lnTo>
                        <a:pt x="159" y="0"/>
                      </a:lnTo>
                      <a:cubicBezTo>
                        <a:pt x="149" y="12"/>
                        <a:pt x="162" y="18"/>
                        <a:pt x="143" y="29"/>
                      </a:cubicBezTo>
                      <a:cubicBezTo>
                        <a:pt x="130" y="44"/>
                        <a:pt x="133" y="39"/>
                        <a:pt x="116" y="48"/>
                      </a:cubicBezTo>
                      <a:cubicBezTo>
                        <a:pt x="108" y="46"/>
                        <a:pt x="100" y="44"/>
                        <a:pt x="91" y="42"/>
                      </a:cubicBezTo>
                      <a:cubicBezTo>
                        <a:pt x="89" y="41"/>
                        <a:pt x="83" y="40"/>
                        <a:pt x="83" y="40"/>
                      </a:cubicBezTo>
                      <a:cubicBezTo>
                        <a:pt x="76" y="40"/>
                        <a:pt x="68" y="39"/>
                        <a:pt x="62" y="42"/>
                      </a:cubicBezTo>
                      <a:cubicBezTo>
                        <a:pt x="54" y="45"/>
                        <a:pt x="46" y="61"/>
                        <a:pt x="38" y="67"/>
                      </a:cubicBezTo>
                      <a:cubicBezTo>
                        <a:pt x="32" y="71"/>
                        <a:pt x="27" y="74"/>
                        <a:pt x="22" y="77"/>
                      </a:cubicBezTo>
                      <a:cubicBezTo>
                        <a:pt x="16" y="81"/>
                        <a:pt x="5" y="86"/>
                        <a:pt x="5" y="86"/>
                      </a:cubicBezTo>
                      <a:cubicBezTo>
                        <a:pt x="9" y="95"/>
                        <a:pt x="7" y="97"/>
                        <a:pt x="0" y="105"/>
                      </a:cubicBezTo>
                      <a:cubicBezTo>
                        <a:pt x="17" y="107"/>
                        <a:pt x="22" y="107"/>
                        <a:pt x="16" y="120"/>
                      </a:cubicBezTo>
                      <a:cubicBezTo>
                        <a:pt x="27" y="122"/>
                        <a:pt x="48" y="116"/>
                        <a:pt x="59" y="115"/>
                      </a:cubicBezTo>
                      <a:cubicBezTo>
                        <a:pt x="71" y="112"/>
                        <a:pt x="73" y="117"/>
                        <a:pt x="83" y="111"/>
                      </a:cubicBezTo>
                      <a:cubicBezTo>
                        <a:pt x="89" y="96"/>
                        <a:pt x="83" y="100"/>
                        <a:pt x="97" y="96"/>
                      </a:cubicBezTo>
                      <a:cubicBezTo>
                        <a:pt x="100" y="94"/>
                        <a:pt x="103" y="93"/>
                        <a:pt x="105" y="90"/>
                      </a:cubicBezTo>
                      <a:cubicBezTo>
                        <a:pt x="106" y="88"/>
                        <a:pt x="106" y="85"/>
                        <a:pt x="108" y="84"/>
                      </a:cubicBezTo>
                      <a:cubicBezTo>
                        <a:pt x="112" y="80"/>
                        <a:pt x="140" y="69"/>
                        <a:pt x="148" y="67"/>
                      </a:cubicBezTo>
                      <a:cubicBezTo>
                        <a:pt x="160" y="52"/>
                        <a:pt x="153" y="56"/>
                        <a:pt x="167" y="52"/>
                      </a:cubicBezTo>
                      <a:cubicBezTo>
                        <a:pt x="178" y="55"/>
                        <a:pt x="179" y="62"/>
                        <a:pt x="191" y="58"/>
                      </a:cubicBezTo>
                      <a:cubicBezTo>
                        <a:pt x="199" y="52"/>
                        <a:pt x="206" y="51"/>
                        <a:pt x="215" y="46"/>
                      </a:cubicBezTo>
                      <a:cubicBezTo>
                        <a:pt x="226" y="58"/>
                        <a:pt x="217" y="46"/>
                        <a:pt x="223" y="69"/>
                      </a:cubicBezTo>
                      <a:cubicBezTo>
                        <a:pt x="226" y="79"/>
                        <a:pt x="233" y="85"/>
                        <a:pt x="237" y="94"/>
                      </a:cubicBezTo>
                      <a:cubicBezTo>
                        <a:pt x="227" y="100"/>
                        <a:pt x="229" y="104"/>
                        <a:pt x="218" y="107"/>
                      </a:cubicBezTo>
                      <a:cubicBezTo>
                        <a:pt x="207" y="120"/>
                        <a:pt x="203" y="113"/>
                        <a:pt x="188" y="109"/>
                      </a:cubicBezTo>
                      <a:cubicBezTo>
                        <a:pt x="191" y="117"/>
                        <a:pt x="200" y="127"/>
                        <a:pt x="210" y="132"/>
                      </a:cubicBezTo>
                      <a:cubicBezTo>
                        <a:pt x="218" y="114"/>
                        <a:pt x="211" y="122"/>
                        <a:pt x="231" y="113"/>
                      </a:cubicBezTo>
                      <a:cubicBezTo>
                        <a:pt x="237" y="111"/>
                        <a:pt x="248" y="105"/>
                        <a:pt x="248" y="105"/>
                      </a:cubicBezTo>
                      <a:cubicBezTo>
                        <a:pt x="248" y="100"/>
                        <a:pt x="246" y="94"/>
                        <a:pt x="250" y="90"/>
                      </a:cubicBezTo>
                      <a:cubicBezTo>
                        <a:pt x="253" y="88"/>
                        <a:pt x="254" y="96"/>
                        <a:pt x="258" y="96"/>
                      </a:cubicBezTo>
                      <a:cubicBezTo>
                        <a:pt x="262" y="97"/>
                        <a:pt x="264" y="94"/>
                        <a:pt x="266" y="92"/>
                      </a:cubicBezTo>
                      <a:cubicBezTo>
                        <a:pt x="262" y="82"/>
                        <a:pt x="252" y="77"/>
                        <a:pt x="248" y="67"/>
                      </a:cubicBezTo>
                      <a:cubicBezTo>
                        <a:pt x="250" y="63"/>
                        <a:pt x="255" y="58"/>
                        <a:pt x="253" y="54"/>
                      </a:cubicBezTo>
                      <a:cubicBezTo>
                        <a:pt x="251" y="50"/>
                        <a:pt x="248" y="42"/>
                        <a:pt x="248" y="42"/>
                      </a:cubicBezTo>
                      <a:cubicBezTo>
                        <a:pt x="256" y="32"/>
                        <a:pt x="259" y="35"/>
                        <a:pt x="266" y="44"/>
                      </a:cubicBezTo>
                      <a:cubicBezTo>
                        <a:pt x="270" y="56"/>
                        <a:pt x="276" y="61"/>
                        <a:pt x="285" y="71"/>
                      </a:cubicBezTo>
                      <a:cubicBezTo>
                        <a:pt x="281" y="81"/>
                        <a:pt x="289" y="82"/>
                        <a:pt x="277" y="88"/>
                      </a:cubicBezTo>
                      <a:cubicBezTo>
                        <a:pt x="262" y="106"/>
                        <a:pt x="278" y="83"/>
                        <a:pt x="274" y="101"/>
                      </a:cubicBezTo>
                      <a:cubicBezTo>
                        <a:pt x="274" y="105"/>
                        <a:pt x="268" y="109"/>
                        <a:pt x="266" y="113"/>
                      </a:cubicBezTo>
                      <a:cubicBezTo>
                        <a:pt x="270" y="122"/>
                        <a:pt x="268" y="125"/>
                        <a:pt x="261" y="132"/>
                      </a:cubicBezTo>
                      <a:cubicBezTo>
                        <a:pt x="268" y="149"/>
                        <a:pt x="282" y="134"/>
                        <a:pt x="296" y="130"/>
                      </a:cubicBezTo>
                      <a:cubicBezTo>
                        <a:pt x="299" y="122"/>
                        <a:pt x="295" y="119"/>
                        <a:pt x="299" y="111"/>
                      </a:cubicBezTo>
                      <a:cubicBezTo>
                        <a:pt x="296" y="105"/>
                        <a:pt x="288" y="97"/>
                        <a:pt x="299" y="92"/>
                      </a:cubicBezTo>
                      <a:cubicBezTo>
                        <a:pt x="303" y="90"/>
                        <a:pt x="315" y="88"/>
                        <a:pt x="315" y="88"/>
                      </a:cubicBezTo>
                      <a:cubicBezTo>
                        <a:pt x="326" y="91"/>
                        <a:pt x="325" y="95"/>
                        <a:pt x="331" y="103"/>
                      </a:cubicBezTo>
                      <a:cubicBezTo>
                        <a:pt x="339" y="84"/>
                        <a:pt x="331" y="90"/>
                        <a:pt x="361" y="92"/>
                      </a:cubicBezTo>
                      <a:cubicBezTo>
                        <a:pt x="355" y="76"/>
                        <a:pt x="365" y="76"/>
                        <a:pt x="382" y="73"/>
                      </a:cubicBezTo>
                      <a:cubicBezTo>
                        <a:pt x="383" y="71"/>
                        <a:pt x="387" y="57"/>
                        <a:pt x="393" y="54"/>
                      </a:cubicBezTo>
                      <a:cubicBezTo>
                        <a:pt x="398" y="52"/>
                        <a:pt x="409" y="50"/>
                        <a:pt x="409" y="50"/>
                      </a:cubicBezTo>
                      <a:cubicBezTo>
                        <a:pt x="430" y="54"/>
                        <a:pt x="413" y="58"/>
                        <a:pt x="431" y="63"/>
                      </a:cubicBezTo>
                      <a:cubicBezTo>
                        <a:pt x="433" y="61"/>
                        <a:pt x="435" y="57"/>
                        <a:pt x="439" y="56"/>
                      </a:cubicBezTo>
                      <a:cubicBezTo>
                        <a:pt x="445" y="55"/>
                        <a:pt x="452" y="61"/>
                        <a:pt x="457" y="58"/>
                      </a:cubicBezTo>
                      <a:cubicBezTo>
                        <a:pt x="461" y="57"/>
                        <a:pt x="457" y="52"/>
                        <a:pt x="455" y="50"/>
                      </a:cubicBezTo>
                      <a:cubicBezTo>
                        <a:pt x="451" y="47"/>
                        <a:pt x="444" y="47"/>
                        <a:pt x="439" y="46"/>
                      </a:cubicBezTo>
                      <a:cubicBezTo>
                        <a:pt x="436" y="45"/>
                        <a:pt x="431" y="44"/>
                        <a:pt x="431" y="44"/>
                      </a:cubicBezTo>
                      <a:cubicBezTo>
                        <a:pt x="440" y="38"/>
                        <a:pt x="443" y="36"/>
                        <a:pt x="455" y="40"/>
                      </a:cubicBezTo>
                      <a:cubicBezTo>
                        <a:pt x="461" y="38"/>
                        <a:pt x="467" y="35"/>
                        <a:pt x="474" y="35"/>
                      </a:cubicBezTo>
                      <a:cubicBezTo>
                        <a:pt x="483" y="36"/>
                        <a:pt x="511" y="43"/>
                        <a:pt x="519" y="46"/>
                      </a:cubicBezTo>
                      <a:cubicBezTo>
                        <a:pt x="527" y="49"/>
                        <a:pt x="544" y="54"/>
                        <a:pt x="544" y="54"/>
                      </a:cubicBezTo>
                      <a:cubicBezTo>
                        <a:pt x="548" y="54"/>
                        <a:pt x="560" y="52"/>
                        <a:pt x="565" y="50"/>
                      </a:cubicBezTo>
                      <a:cubicBezTo>
                        <a:pt x="570" y="47"/>
                        <a:pt x="581" y="42"/>
                        <a:pt x="581" y="42"/>
                      </a:cubicBezTo>
                      <a:cubicBezTo>
                        <a:pt x="585" y="42"/>
                        <a:pt x="598" y="44"/>
                        <a:pt x="600" y="48"/>
                      </a:cubicBezTo>
                      <a:cubicBezTo>
                        <a:pt x="603" y="55"/>
                        <a:pt x="589" y="61"/>
                        <a:pt x="584" y="63"/>
                      </a:cubicBezTo>
                      <a:cubicBezTo>
                        <a:pt x="576" y="69"/>
                        <a:pt x="568" y="69"/>
                        <a:pt x="565" y="77"/>
                      </a:cubicBezTo>
                      <a:cubicBezTo>
                        <a:pt x="568" y="86"/>
                        <a:pt x="564" y="92"/>
                        <a:pt x="568" y="101"/>
                      </a:cubicBezTo>
                      <a:cubicBezTo>
                        <a:pt x="574" y="93"/>
                        <a:pt x="577" y="91"/>
                        <a:pt x="589" y="94"/>
                      </a:cubicBezTo>
                      <a:cubicBezTo>
                        <a:pt x="595" y="108"/>
                        <a:pt x="602" y="93"/>
                        <a:pt x="611" y="88"/>
                      </a:cubicBezTo>
                      <a:cubicBezTo>
                        <a:pt x="613" y="86"/>
                        <a:pt x="613" y="83"/>
                        <a:pt x="616" y="82"/>
                      </a:cubicBezTo>
                      <a:cubicBezTo>
                        <a:pt x="618" y="80"/>
                        <a:pt x="622" y="81"/>
                        <a:pt x="624" y="80"/>
                      </a:cubicBezTo>
                      <a:cubicBezTo>
                        <a:pt x="626" y="78"/>
                        <a:pt x="626" y="75"/>
                        <a:pt x="627" y="73"/>
                      </a:cubicBezTo>
                      <a:cubicBezTo>
                        <a:pt x="632" y="65"/>
                        <a:pt x="638" y="63"/>
                        <a:pt x="648" y="61"/>
                      </a:cubicBezTo>
                      <a:cubicBezTo>
                        <a:pt x="664" y="62"/>
                        <a:pt x="684" y="69"/>
                        <a:pt x="700" y="69"/>
                      </a:cubicBezTo>
                      <a:lnTo>
                        <a:pt x="794" y="84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67" name="Freeform 1087"/>
                <p:cNvSpPr>
                  <a:spLocks/>
                </p:cNvSpPr>
                <p:nvPr/>
              </p:nvSpPr>
              <p:spPr bwMode="ltGray">
                <a:xfrm>
                  <a:off x="1293" y="282"/>
                  <a:ext cx="13" cy="10"/>
                </a:xfrm>
                <a:custGeom>
                  <a:avLst/>
                  <a:gdLst/>
                  <a:ahLst/>
                  <a:cxnLst>
                    <a:cxn ang="0">
                      <a:pos x="3" y="28"/>
                    </a:cxn>
                    <a:cxn ang="0">
                      <a:pos x="31" y="0"/>
                    </a:cxn>
                    <a:cxn ang="0">
                      <a:pos x="19" y="24"/>
                    </a:cxn>
                    <a:cxn ang="0">
                      <a:pos x="3" y="28"/>
                    </a:cxn>
                  </a:cxnLst>
                  <a:rect l="0" t="0" r="r" b="b"/>
                  <a:pathLst>
                    <a:path w="31" h="30">
                      <a:moveTo>
                        <a:pt x="3" y="28"/>
                      </a:moveTo>
                      <a:cubicBezTo>
                        <a:pt x="8" y="8"/>
                        <a:pt x="12" y="6"/>
                        <a:pt x="31" y="0"/>
                      </a:cubicBezTo>
                      <a:cubicBezTo>
                        <a:pt x="29" y="5"/>
                        <a:pt x="25" y="22"/>
                        <a:pt x="19" y="24"/>
                      </a:cubicBezTo>
                      <a:cubicBezTo>
                        <a:pt x="0" y="30"/>
                        <a:pt x="3" y="9"/>
                        <a:pt x="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68" name="Freeform 1088"/>
                <p:cNvSpPr>
                  <a:spLocks/>
                </p:cNvSpPr>
                <p:nvPr/>
              </p:nvSpPr>
              <p:spPr bwMode="ltGray">
                <a:xfrm>
                  <a:off x="1278" y="296"/>
                  <a:ext cx="19" cy="11"/>
                </a:xfrm>
                <a:custGeom>
                  <a:avLst/>
                  <a:gdLst/>
                  <a:ahLst/>
                  <a:cxnLst>
                    <a:cxn ang="0">
                      <a:pos x="6" y="32"/>
                    </a:cxn>
                    <a:cxn ang="0">
                      <a:pos x="22" y="0"/>
                    </a:cxn>
                    <a:cxn ang="0">
                      <a:pos x="38" y="4"/>
                    </a:cxn>
                    <a:cxn ang="0">
                      <a:pos x="6" y="32"/>
                    </a:cxn>
                  </a:cxnLst>
                  <a:rect l="0" t="0" r="r" b="b"/>
                  <a:pathLst>
                    <a:path w="44" h="32">
                      <a:moveTo>
                        <a:pt x="6" y="32"/>
                      </a:moveTo>
                      <a:cubicBezTo>
                        <a:pt x="0" y="14"/>
                        <a:pt x="7" y="10"/>
                        <a:pt x="22" y="0"/>
                      </a:cubicBezTo>
                      <a:cubicBezTo>
                        <a:pt x="27" y="1"/>
                        <a:pt x="35" y="0"/>
                        <a:pt x="38" y="4"/>
                      </a:cubicBezTo>
                      <a:cubicBezTo>
                        <a:pt x="44" y="13"/>
                        <a:pt x="16" y="32"/>
                        <a:pt x="6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69" name="Freeform 1089"/>
                <p:cNvSpPr>
                  <a:spLocks/>
                </p:cNvSpPr>
                <p:nvPr/>
              </p:nvSpPr>
              <p:spPr bwMode="ltGray">
                <a:xfrm>
                  <a:off x="1340" y="337"/>
                  <a:ext cx="32" cy="6"/>
                </a:xfrm>
                <a:custGeom>
                  <a:avLst/>
                  <a:gdLst/>
                  <a:ahLst/>
                  <a:cxnLst>
                    <a:cxn ang="0">
                      <a:pos x="37" y="18"/>
                    </a:cxn>
                    <a:cxn ang="0">
                      <a:pos x="25" y="2"/>
                    </a:cxn>
                    <a:cxn ang="0">
                      <a:pos x="37" y="18"/>
                    </a:cxn>
                  </a:cxnLst>
                  <a:rect l="0" t="0" r="r" b="b"/>
                  <a:pathLst>
                    <a:path w="76" h="18">
                      <a:moveTo>
                        <a:pt x="37" y="18"/>
                      </a:moveTo>
                      <a:cubicBezTo>
                        <a:pt x="25" y="14"/>
                        <a:pt x="0" y="10"/>
                        <a:pt x="25" y="2"/>
                      </a:cubicBezTo>
                      <a:cubicBezTo>
                        <a:pt x="76" y="9"/>
                        <a:pt x="46" y="0"/>
                        <a:pt x="37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70" name="Freeform 1090"/>
                <p:cNvSpPr>
                  <a:spLocks/>
                </p:cNvSpPr>
                <p:nvPr/>
              </p:nvSpPr>
              <p:spPr bwMode="ltGray">
                <a:xfrm>
                  <a:off x="1395" y="336"/>
                  <a:ext cx="18" cy="15"/>
                </a:xfrm>
                <a:custGeom>
                  <a:avLst/>
                  <a:gdLst/>
                  <a:ahLst/>
                  <a:cxnLst>
                    <a:cxn ang="0">
                      <a:pos x="0" y="21"/>
                    </a:cxn>
                    <a:cxn ang="0">
                      <a:pos x="12" y="9"/>
                    </a:cxn>
                    <a:cxn ang="0">
                      <a:pos x="0" y="21"/>
                    </a:cxn>
                  </a:cxnLst>
                  <a:rect l="0" t="0" r="r" b="b"/>
                  <a:pathLst>
                    <a:path w="42" h="44">
                      <a:moveTo>
                        <a:pt x="0" y="21"/>
                      </a:moveTo>
                      <a:cubicBezTo>
                        <a:pt x="4" y="17"/>
                        <a:pt x="7" y="11"/>
                        <a:pt x="12" y="9"/>
                      </a:cubicBezTo>
                      <a:cubicBezTo>
                        <a:pt x="42" y="0"/>
                        <a:pt x="23" y="44"/>
                        <a:pt x="0" y="2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71" name="Freeform 1091"/>
                <p:cNvSpPr>
                  <a:spLocks/>
                </p:cNvSpPr>
                <p:nvPr/>
              </p:nvSpPr>
              <p:spPr bwMode="ltGray">
                <a:xfrm>
                  <a:off x="1248" y="295"/>
                  <a:ext cx="14" cy="10"/>
                </a:xfrm>
                <a:custGeom>
                  <a:avLst/>
                  <a:gdLst/>
                  <a:ahLst/>
                  <a:cxnLst>
                    <a:cxn ang="0">
                      <a:pos x="7" y="22"/>
                    </a:cxn>
                    <a:cxn ang="0">
                      <a:pos x="31" y="10"/>
                    </a:cxn>
                    <a:cxn ang="0">
                      <a:pos x="7" y="22"/>
                    </a:cxn>
                  </a:cxnLst>
                  <a:rect l="0" t="0" r="r" b="b"/>
                  <a:pathLst>
                    <a:path w="31" h="30">
                      <a:moveTo>
                        <a:pt x="7" y="22"/>
                      </a:moveTo>
                      <a:cubicBezTo>
                        <a:pt x="0" y="0"/>
                        <a:pt x="15" y="6"/>
                        <a:pt x="31" y="10"/>
                      </a:cubicBezTo>
                      <a:cubicBezTo>
                        <a:pt x="14" y="16"/>
                        <a:pt x="15" y="30"/>
                        <a:pt x="7" y="2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" name="Group 1092"/>
              <p:cNvGrpSpPr>
                <a:grpSpLocks/>
              </p:cNvGrpSpPr>
              <p:nvPr/>
            </p:nvGrpSpPr>
            <p:grpSpPr bwMode="auto">
              <a:xfrm>
                <a:off x="3709" y="240"/>
                <a:ext cx="1139" cy="429"/>
                <a:chOff x="3709" y="240"/>
                <a:chExt cx="1139" cy="429"/>
              </a:xfrm>
            </p:grpSpPr>
            <p:sp>
              <p:nvSpPr>
                <p:cNvPr id="47173" name="Freeform 1093"/>
                <p:cNvSpPr>
                  <a:spLocks/>
                </p:cNvSpPr>
                <p:nvPr/>
              </p:nvSpPr>
              <p:spPr bwMode="ltGray">
                <a:xfrm>
                  <a:off x="4808" y="616"/>
                  <a:ext cx="13" cy="14"/>
                </a:xfrm>
                <a:custGeom>
                  <a:avLst/>
                  <a:gdLst/>
                  <a:ahLst/>
                  <a:cxnLst>
                    <a:cxn ang="0">
                      <a:pos x="16" y="33"/>
                    </a:cxn>
                    <a:cxn ang="0">
                      <a:pos x="8" y="21"/>
                    </a:cxn>
                    <a:cxn ang="0">
                      <a:pos x="0" y="9"/>
                    </a:cxn>
                    <a:cxn ang="0">
                      <a:pos x="16" y="3"/>
                    </a:cxn>
                    <a:cxn ang="0">
                      <a:pos x="30" y="23"/>
                    </a:cxn>
                    <a:cxn ang="0">
                      <a:pos x="28" y="31"/>
                    </a:cxn>
                    <a:cxn ang="0">
                      <a:pos x="16" y="33"/>
                    </a:cxn>
                  </a:cxnLst>
                  <a:rect l="0" t="0" r="r" b="b"/>
                  <a:pathLst>
                    <a:path w="30" h="42">
                      <a:moveTo>
                        <a:pt x="16" y="33"/>
                      </a:moveTo>
                      <a:cubicBezTo>
                        <a:pt x="3" y="20"/>
                        <a:pt x="15" y="34"/>
                        <a:pt x="8" y="21"/>
                      </a:cubicBezTo>
                      <a:cubicBezTo>
                        <a:pt x="6" y="17"/>
                        <a:pt x="0" y="9"/>
                        <a:pt x="0" y="9"/>
                      </a:cubicBezTo>
                      <a:cubicBezTo>
                        <a:pt x="5" y="1"/>
                        <a:pt x="7" y="0"/>
                        <a:pt x="16" y="3"/>
                      </a:cubicBezTo>
                      <a:cubicBezTo>
                        <a:pt x="25" y="16"/>
                        <a:pt x="10" y="16"/>
                        <a:pt x="30" y="23"/>
                      </a:cubicBezTo>
                      <a:cubicBezTo>
                        <a:pt x="29" y="26"/>
                        <a:pt x="30" y="29"/>
                        <a:pt x="28" y="31"/>
                      </a:cubicBezTo>
                      <a:cubicBezTo>
                        <a:pt x="15" y="42"/>
                        <a:pt x="16" y="38"/>
                        <a:pt x="16" y="33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74" name="Freeform 1094"/>
                <p:cNvSpPr>
                  <a:spLocks/>
                </p:cNvSpPr>
                <p:nvPr/>
              </p:nvSpPr>
              <p:spPr bwMode="ltGray">
                <a:xfrm>
                  <a:off x="4655" y="629"/>
                  <a:ext cx="11" cy="5"/>
                </a:xfrm>
                <a:custGeom>
                  <a:avLst/>
                  <a:gdLst/>
                  <a:ahLst/>
                  <a:cxnLst>
                    <a:cxn ang="0">
                      <a:pos x="15" y="16"/>
                    </a:cxn>
                    <a:cxn ang="0">
                      <a:pos x="3" y="8"/>
                    </a:cxn>
                    <a:cxn ang="0">
                      <a:pos x="15" y="0"/>
                    </a:cxn>
                    <a:cxn ang="0">
                      <a:pos x="15" y="16"/>
                    </a:cxn>
                  </a:cxnLst>
                  <a:rect l="0" t="0" r="r" b="b"/>
                  <a:pathLst>
                    <a:path w="25" h="16">
                      <a:moveTo>
                        <a:pt x="15" y="16"/>
                      </a:moveTo>
                      <a:cubicBezTo>
                        <a:pt x="10" y="15"/>
                        <a:pt x="0" y="12"/>
                        <a:pt x="3" y="8"/>
                      </a:cubicBezTo>
                      <a:cubicBezTo>
                        <a:pt x="6" y="4"/>
                        <a:pt x="15" y="0"/>
                        <a:pt x="15" y="0"/>
                      </a:cubicBezTo>
                      <a:cubicBezTo>
                        <a:pt x="17" y="3"/>
                        <a:pt x="25" y="16"/>
                        <a:pt x="15" y="1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75" name="Freeform 1095"/>
                <p:cNvSpPr>
                  <a:spLocks/>
                </p:cNvSpPr>
                <p:nvPr/>
              </p:nvSpPr>
              <p:spPr bwMode="ltGray">
                <a:xfrm>
                  <a:off x="4609" y="635"/>
                  <a:ext cx="28" cy="16"/>
                </a:xfrm>
                <a:custGeom>
                  <a:avLst/>
                  <a:gdLst/>
                  <a:ahLst/>
                  <a:cxnLst>
                    <a:cxn ang="0">
                      <a:pos x="14" y="24"/>
                    </a:cxn>
                    <a:cxn ang="0">
                      <a:pos x="30" y="4"/>
                    </a:cxn>
                    <a:cxn ang="0">
                      <a:pos x="42" y="0"/>
                    </a:cxn>
                    <a:cxn ang="0">
                      <a:pos x="58" y="12"/>
                    </a:cxn>
                    <a:cxn ang="0">
                      <a:pos x="32" y="26"/>
                    </a:cxn>
                    <a:cxn ang="0">
                      <a:pos x="12" y="46"/>
                    </a:cxn>
                    <a:cxn ang="0">
                      <a:pos x="8" y="20"/>
                    </a:cxn>
                    <a:cxn ang="0">
                      <a:pos x="12" y="14"/>
                    </a:cxn>
                    <a:cxn ang="0">
                      <a:pos x="14" y="24"/>
                    </a:cxn>
                  </a:cxnLst>
                  <a:rect l="0" t="0" r="r" b="b"/>
                  <a:pathLst>
                    <a:path w="65" h="46">
                      <a:moveTo>
                        <a:pt x="14" y="24"/>
                      </a:moveTo>
                      <a:cubicBezTo>
                        <a:pt x="18" y="13"/>
                        <a:pt x="16" y="9"/>
                        <a:pt x="30" y="4"/>
                      </a:cubicBezTo>
                      <a:cubicBezTo>
                        <a:pt x="34" y="3"/>
                        <a:pt x="42" y="0"/>
                        <a:pt x="42" y="0"/>
                      </a:cubicBezTo>
                      <a:cubicBezTo>
                        <a:pt x="50" y="1"/>
                        <a:pt x="65" y="0"/>
                        <a:pt x="58" y="12"/>
                      </a:cubicBezTo>
                      <a:cubicBezTo>
                        <a:pt x="53" y="21"/>
                        <a:pt x="40" y="21"/>
                        <a:pt x="32" y="26"/>
                      </a:cubicBezTo>
                      <a:cubicBezTo>
                        <a:pt x="26" y="35"/>
                        <a:pt x="23" y="42"/>
                        <a:pt x="12" y="46"/>
                      </a:cubicBezTo>
                      <a:cubicBezTo>
                        <a:pt x="0" y="42"/>
                        <a:pt x="5" y="30"/>
                        <a:pt x="8" y="20"/>
                      </a:cubicBezTo>
                      <a:cubicBezTo>
                        <a:pt x="9" y="18"/>
                        <a:pt x="10" y="13"/>
                        <a:pt x="12" y="14"/>
                      </a:cubicBezTo>
                      <a:cubicBezTo>
                        <a:pt x="15" y="16"/>
                        <a:pt x="13" y="21"/>
                        <a:pt x="14" y="2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76" name="Freeform 1096"/>
                <p:cNvSpPr>
                  <a:spLocks/>
                </p:cNvSpPr>
                <p:nvPr/>
              </p:nvSpPr>
              <p:spPr bwMode="ltGray">
                <a:xfrm>
                  <a:off x="4580" y="634"/>
                  <a:ext cx="29" cy="16"/>
                </a:xfrm>
                <a:custGeom>
                  <a:avLst/>
                  <a:gdLst/>
                  <a:ahLst/>
                  <a:cxnLst>
                    <a:cxn ang="0">
                      <a:pos x="0" y="31"/>
                    </a:cxn>
                    <a:cxn ang="0">
                      <a:pos x="18" y="25"/>
                    </a:cxn>
                    <a:cxn ang="0">
                      <a:pos x="52" y="1"/>
                    </a:cxn>
                    <a:cxn ang="0">
                      <a:pos x="64" y="3"/>
                    </a:cxn>
                    <a:cxn ang="0">
                      <a:pos x="50" y="19"/>
                    </a:cxn>
                    <a:cxn ang="0">
                      <a:pos x="28" y="33"/>
                    </a:cxn>
                    <a:cxn ang="0">
                      <a:pos x="22" y="47"/>
                    </a:cxn>
                    <a:cxn ang="0">
                      <a:pos x="16" y="45"/>
                    </a:cxn>
                    <a:cxn ang="0">
                      <a:pos x="12" y="39"/>
                    </a:cxn>
                    <a:cxn ang="0">
                      <a:pos x="0" y="35"/>
                    </a:cxn>
                    <a:cxn ang="0">
                      <a:pos x="0" y="31"/>
                    </a:cxn>
                  </a:cxnLst>
                  <a:rect l="0" t="0" r="r" b="b"/>
                  <a:pathLst>
                    <a:path w="69" h="47">
                      <a:moveTo>
                        <a:pt x="0" y="31"/>
                      </a:moveTo>
                      <a:cubicBezTo>
                        <a:pt x="7" y="24"/>
                        <a:pt x="9" y="22"/>
                        <a:pt x="18" y="25"/>
                      </a:cubicBezTo>
                      <a:cubicBezTo>
                        <a:pt x="25" y="4"/>
                        <a:pt x="36" y="12"/>
                        <a:pt x="52" y="1"/>
                      </a:cubicBezTo>
                      <a:cubicBezTo>
                        <a:pt x="56" y="2"/>
                        <a:pt x="61" y="0"/>
                        <a:pt x="64" y="3"/>
                      </a:cubicBezTo>
                      <a:cubicBezTo>
                        <a:pt x="69" y="8"/>
                        <a:pt x="50" y="19"/>
                        <a:pt x="50" y="19"/>
                      </a:cubicBezTo>
                      <a:cubicBezTo>
                        <a:pt x="46" y="31"/>
                        <a:pt x="35" y="22"/>
                        <a:pt x="28" y="33"/>
                      </a:cubicBezTo>
                      <a:cubicBezTo>
                        <a:pt x="31" y="41"/>
                        <a:pt x="31" y="44"/>
                        <a:pt x="22" y="47"/>
                      </a:cubicBezTo>
                      <a:cubicBezTo>
                        <a:pt x="20" y="46"/>
                        <a:pt x="18" y="46"/>
                        <a:pt x="16" y="45"/>
                      </a:cubicBezTo>
                      <a:cubicBezTo>
                        <a:pt x="14" y="43"/>
                        <a:pt x="14" y="40"/>
                        <a:pt x="12" y="39"/>
                      </a:cubicBezTo>
                      <a:cubicBezTo>
                        <a:pt x="8" y="37"/>
                        <a:pt x="0" y="35"/>
                        <a:pt x="0" y="35"/>
                      </a:cubicBezTo>
                      <a:cubicBezTo>
                        <a:pt x="2" y="26"/>
                        <a:pt x="3" y="25"/>
                        <a:pt x="0" y="3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77" name="Freeform 1097"/>
                <p:cNvSpPr>
                  <a:spLocks/>
                </p:cNvSpPr>
                <p:nvPr/>
              </p:nvSpPr>
              <p:spPr bwMode="ltGray">
                <a:xfrm>
                  <a:off x="4423" y="547"/>
                  <a:ext cx="151" cy="93"/>
                </a:xfrm>
                <a:custGeom>
                  <a:avLst/>
                  <a:gdLst/>
                  <a:ahLst/>
                  <a:cxnLst>
                    <a:cxn ang="0">
                      <a:pos x="10" y="4"/>
                    </a:cxn>
                    <a:cxn ang="0">
                      <a:pos x="36" y="18"/>
                    </a:cxn>
                    <a:cxn ang="0">
                      <a:pos x="46" y="30"/>
                    </a:cxn>
                    <a:cxn ang="0">
                      <a:pos x="76" y="52"/>
                    </a:cxn>
                    <a:cxn ang="0">
                      <a:pos x="92" y="66"/>
                    </a:cxn>
                    <a:cxn ang="0">
                      <a:pos x="122" y="98"/>
                    </a:cxn>
                    <a:cxn ang="0">
                      <a:pos x="136" y="128"/>
                    </a:cxn>
                    <a:cxn ang="0">
                      <a:pos x="148" y="132"/>
                    </a:cxn>
                    <a:cxn ang="0">
                      <a:pos x="154" y="150"/>
                    </a:cxn>
                    <a:cxn ang="0">
                      <a:pos x="176" y="152"/>
                    </a:cxn>
                    <a:cxn ang="0">
                      <a:pos x="170" y="196"/>
                    </a:cxn>
                    <a:cxn ang="0">
                      <a:pos x="180" y="224"/>
                    </a:cxn>
                    <a:cxn ang="0">
                      <a:pos x="198" y="232"/>
                    </a:cxn>
                    <a:cxn ang="0">
                      <a:pos x="216" y="234"/>
                    </a:cxn>
                    <a:cxn ang="0">
                      <a:pos x="236" y="242"/>
                    </a:cxn>
                    <a:cxn ang="0">
                      <a:pos x="254" y="236"/>
                    </a:cxn>
                    <a:cxn ang="0">
                      <a:pos x="272" y="248"/>
                    </a:cxn>
                    <a:cxn ang="0">
                      <a:pos x="296" y="256"/>
                    </a:cxn>
                    <a:cxn ang="0">
                      <a:pos x="314" y="264"/>
                    </a:cxn>
                    <a:cxn ang="0">
                      <a:pos x="352" y="266"/>
                    </a:cxn>
                    <a:cxn ang="0">
                      <a:pos x="342" y="274"/>
                    </a:cxn>
                    <a:cxn ang="0">
                      <a:pos x="322" y="272"/>
                    </a:cxn>
                    <a:cxn ang="0">
                      <a:pos x="300" y="270"/>
                    </a:cxn>
                    <a:cxn ang="0">
                      <a:pos x="288" y="266"/>
                    </a:cxn>
                    <a:cxn ang="0">
                      <a:pos x="252" y="264"/>
                    </a:cxn>
                    <a:cxn ang="0">
                      <a:pos x="234" y="260"/>
                    </a:cxn>
                    <a:cxn ang="0">
                      <a:pos x="172" y="242"/>
                    </a:cxn>
                    <a:cxn ang="0">
                      <a:pos x="160" y="216"/>
                    </a:cxn>
                    <a:cxn ang="0">
                      <a:pos x="126" y="200"/>
                    </a:cxn>
                    <a:cxn ang="0">
                      <a:pos x="108" y="186"/>
                    </a:cxn>
                    <a:cxn ang="0">
                      <a:pos x="94" y="158"/>
                    </a:cxn>
                    <a:cxn ang="0">
                      <a:pos x="68" y="108"/>
                    </a:cxn>
                    <a:cxn ang="0">
                      <a:pos x="64" y="102"/>
                    </a:cxn>
                    <a:cxn ang="0">
                      <a:pos x="58" y="100"/>
                    </a:cxn>
                    <a:cxn ang="0">
                      <a:pos x="54" y="88"/>
                    </a:cxn>
                    <a:cxn ang="0">
                      <a:pos x="38" y="58"/>
                    </a:cxn>
                    <a:cxn ang="0">
                      <a:pos x="20" y="40"/>
                    </a:cxn>
                    <a:cxn ang="0">
                      <a:pos x="4" y="22"/>
                    </a:cxn>
                    <a:cxn ang="0">
                      <a:pos x="10" y="2"/>
                    </a:cxn>
                    <a:cxn ang="0">
                      <a:pos x="10" y="4"/>
                    </a:cxn>
                  </a:cxnLst>
                  <a:rect l="0" t="0" r="r" b="b"/>
                  <a:pathLst>
                    <a:path w="355" h="277">
                      <a:moveTo>
                        <a:pt x="10" y="4"/>
                      </a:moveTo>
                      <a:cubicBezTo>
                        <a:pt x="22" y="0"/>
                        <a:pt x="24" y="14"/>
                        <a:pt x="36" y="18"/>
                      </a:cubicBezTo>
                      <a:cubicBezTo>
                        <a:pt x="37" y="19"/>
                        <a:pt x="45" y="29"/>
                        <a:pt x="46" y="30"/>
                      </a:cubicBezTo>
                      <a:cubicBezTo>
                        <a:pt x="56" y="40"/>
                        <a:pt x="67" y="38"/>
                        <a:pt x="76" y="52"/>
                      </a:cubicBezTo>
                      <a:cubicBezTo>
                        <a:pt x="80" y="58"/>
                        <a:pt x="92" y="66"/>
                        <a:pt x="92" y="66"/>
                      </a:cubicBezTo>
                      <a:cubicBezTo>
                        <a:pt x="96" y="79"/>
                        <a:pt x="112" y="88"/>
                        <a:pt x="122" y="98"/>
                      </a:cubicBezTo>
                      <a:cubicBezTo>
                        <a:pt x="124" y="105"/>
                        <a:pt x="130" y="124"/>
                        <a:pt x="136" y="128"/>
                      </a:cubicBezTo>
                      <a:cubicBezTo>
                        <a:pt x="140" y="130"/>
                        <a:pt x="148" y="132"/>
                        <a:pt x="148" y="132"/>
                      </a:cubicBezTo>
                      <a:cubicBezTo>
                        <a:pt x="150" y="138"/>
                        <a:pt x="154" y="150"/>
                        <a:pt x="154" y="150"/>
                      </a:cubicBezTo>
                      <a:cubicBezTo>
                        <a:pt x="161" y="139"/>
                        <a:pt x="168" y="144"/>
                        <a:pt x="176" y="152"/>
                      </a:cubicBezTo>
                      <a:cubicBezTo>
                        <a:pt x="174" y="167"/>
                        <a:pt x="173" y="181"/>
                        <a:pt x="170" y="196"/>
                      </a:cubicBezTo>
                      <a:cubicBezTo>
                        <a:pt x="171" y="202"/>
                        <a:pt x="174" y="220"/>
                        <a:pt x="180" y="224"/>
                      </a:cubicBezTo>
                      <a:cubicBezTo>
                        <a:pt x="185" y="228"/>
                        <a:pt x="193" y="228"/>
                        <a:pt x="198" y="232"/>
                      </a:cubicBezTo>
                      <a:cubicBezTo>
                        <a:pt x="204" y="230"/>
                        <a:pt x="216" y="234"/>
                        <a:pt x="216" y="234"/>
                      </a:cubicBezTo>
                      <a:cubicBezTo>
                        <a:pt x="223" y="241"/>
                        <a:pt x="225" y="245"/>
                        <a:pt x="236" y="242"/>
                      </a:cubicBezTo>
                      <a:cubicBezTo>
                        <a:pt x="242" y="240"/>
                        <a:pt x="254" y="236"/>
                        <a:pt x="254" y="236"/>
                      </a:cubicBezTo>
                      <a:cubicBezTo>
                        <a:pt x="260" y="240"/>
                        <a:pt x="265" y="246"/>
                        <a:pt x="272" y="248"/>
                      </a:cubicBezTo>
                      <a:cubicBezTo>
                        <a:pt x="277" y="250"/>
                        <a:pt x="291" y="252"/>
                        <a:pt x="296" y="256"/>
                      </a:cubicBezTo>
                      <a:cubicBezTo>
                        <a:pt x="301" y="260"/>
                        <a:pt x="314" y="264"/>
                        <a:pt x="314" y="264"/>
                      </a:cubicBezTo>
                      <a:cubicBezTo>
                        <a:pt x="330" y="263"/>
                        <a:pt x="338" y="261"/>
                        <a:pt x="352" y="266"/>
                      </a:cubicBezTo>
                      <a:cubicBezTo>
                        <a:pt x="355" y="275"/>
                        <a:pt x="350" y="277"/>
                        <a:pt x="342" y="274"/>
                      </a:cubicBezTo>
                      <a:cubicBezTo>
                        <a:pt x="336" y="276"/>
                        <a:pt x="322" y="272"/>
                        <a:pt x="322" y="272"/>
                      </a:cubicBezTo>
                      <a:cubicBezTo>
                        <a:pt x="314" y="275"/>
                        <a:pt x="308" y="272"/>
                        <a:pt x="300" y="270"/>
                      </a:cubicBezTo>
                      <a:cubicBezTo>
                        <a:pt x="296" y="269"/>
                        <a:pt x="288" y="266"/>
                        <a:pt x="288" y="266"/>
                      </a:cubicBezTo>
                      <a:cubicBezTo>
                        <a:pt x="276" y="270"/>
                        <a:pt x="264" y="266"/>
                        <a:pt x="252" y="264"/>
                      </a:cubicBezTo>
                      <a:cubicBezTo>
                        <a:pt x="245" y="259"/>
                        <a:pt x="242" y="257"/>
                        <a:pt x="234" y="260"/>
                      </a:cubicBezTo>
                      <a:cubicBezTo>
                        <a:pt x="211" y="252"/>
                        <a:pt x="192" y="256"/>
                        <a:pt x="172" y="242"/>
                      </a:cubicBezTo>
                      <a:cubicBezTo>
                        <a:pt x="165" y="231"/>
                        <a:pt x="176" y="221"/>
                        <a:pt x="160" y="216"/>
                      </a:cubicBezTo>
                      <a:cubicBezTo>
                        <a:pt x="154" y="233"/>
                        <a:pt x="136" y="203"/>
                        <a:pt x="126" y="200"/>
                      </a:cubicBezTo>
                      <a:cubicBezTo>
                        <a:pt x="120" y="196"/>
                        <a:pt x="114" y="190"/>
                        <a:pt x="108" y="186"/>
                      </a:cubicBezTo>
                      <a:cubicBezTo>
                        <a:pt x="104" y="175"/>
                        <a:pt x="104" y="165"/>
                        <a:pt x="94" y="158"/>
                      </a:cubicBezTo>
                      <a:cubicBezTo>
                        <a:pt x="83" y="142"/>
                        <a:pt x="85" y="119"/>
                        <a:pt x="68" y="108"/>
                      </a:cubicBezTo>
                      <a:cubicBezTo>
                        <a:pt x="67" y="106"/>
                        <a:pt x="66" y="104"/>
                        <a:pt x="64" y="102"/>
                      </a:cubicBezTo>
                      <a:cubicBezTo>
                        <a:pt x="62" y="101"/>
                        <a:pt x="59" y="102"/>
                        <a:pt x="58" y="100"/>
                      </a:cubicBezTo>
                      <a:cubicBezTo>
                        <a:pt x="56" y="97"/>
                        <a:pt x="54" y="88"/>
                        <a:pt x="54" y="88"/>
                      </a:cubicBezTo>
                      <a:cubicBezTo>
                        <a:pt x="59" y="73"/>
                        <a:pt x="52" y="61"/>
                        <a:pt x="38" y="58"/>
                      </a:cubicBezTo>
                      <a:cubicBezTo>
                        <a:pt x="32" y="49"/>
                        <a:pt x="31" y="44"/>
                        <a:pt x="20" y="40"/>
                      </a:cubicBezTo>
                      <a:cubicBezTo>
                        <a:pt x="16" y="27"/>
                        <a:pt x="16" y="26"/>
                        <a:pt x="4" y="22"/>
                      </a:cubicBezTo>
                      <a:cubicBezTo>
                        <a:pt x="1" y="13"/>
                        <a:pt x="0" y="5"/>
                        <a:pt x="10" y="2"/>
                      </a:cubicBezTo>
                      <a:cubicBezTo>
                        <a:pt x="18" y="5"/>
                        <a:pt x="18" y="4"/>
                        <a:pt x="10" y="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78" name="Freeform 1098"/>
                <p:cNvSpPr>
                  <a:spLocks/>
                </p:cNvSpPr>
                <p:nvPr/>
              </p:nvSpPr>
              <p:spPr bwMode="ltGray">
                <a:xfrm>
                  <a:off x="4515" y="541"/>
                  <a:ext cx="67" cy="68"/>
                </a:xfrm>
                <a:custGeom>
                  <a:avLst/>
                  <a:gdLst/>
                  <a:ahLst/>
                  <a:cxnLst>
                    <a:cxn ang="0">
                      <a:pos x="54" y="66"/>
                    </a:cxn>
                    <a:cxn ang="0">
                      <a:pos x="66" y="58"/>
                    </a:cxn>
                    <a:cxn ang="0">
                      <a:pos x="68" y="52"/>
                    </a:cxn>
                    <a:cxn ang="0">
                      <a:pos x="80" y="44"/>
                    </a:cxn>
                    <a:cxn ang="0">
                      <a:pos x="106" y="22"/>
                    </a:cxn>
                    <a:cxn ang="0">
                      <a:pos x="112" y="4"/>
                    </a:cxn>
                    <a:cxn ang="0">
                      <a:pos x="124" y="0"/>
                    </a:cxn>
                    <a:cxn ang="0">
                      <a:pos x="150" y="28"/>
                    </a:cxn>
                    <a:cxn ang="0">
                      <a:pos x="146" y="44"/>
                    </a:cxn>
                    <a:cxn ang="0">
                      <a:pos x="126" y="64"/>
                    </a:cxn>
                    <a:cxn ang="0">
                      <a:pos x="132" y="94"/>
                    </a:cxn>
                    <a:cxn ang="0">
                      <a:pos x="142" y="110"/>
                    </a:cxn>
                    <a:cxn ang="0">
                      <a:pos x="146" y="128"/>
                    </a:cxn>
                    <a:cxn ang="0">
                      <a:pos x="128" y="128"/>
                    </a:cxn>
                    <a:cxn ang="0">
                      <a:pos x="116" y="146"/>
                    </a:cxn>
                    <a:cxn ang="0">
                      <a:pos x="104" y="156"/>
                    </a:cxn>
                    <a:cxn ang="0">
                      <a:pos x="100" y="198"/>
                    </a:cxn>
                    <a:cxn ang="0">
                      <a:pos x="88" y="202"/>
                    </a:cxn>
                    <a:cxn ang="0">
                      <a:pos x="82" y="206"/>
                    </a:cxn>
                    <a:cxn ang="0">
                      <a:pos x="76" y="202"/>
                    </a:cxn>
                    <a:cxn ang="0">
                      <a:pos x="72" y="190"/>
                    </a:cxn>
                    <a:cxn ang="0">
                      <a:pos x="60" y="186"/>
                    </a:cxn>
                    <a:cxn ang="0">
                      <a:pos x="42" y="194"/>
                    </a:cxn>
                    <a:cxn ang="0">
                      <a:pos x="28" y="186"/>
                    </a:cxn>
                    <a:cxn ang="0">
                      <a:pos x="10" y="148"/>
                    </a:cxn>
                    <a:cxn ang="0">
                      <a:pos x="4" y="130"/>
                    </a:cxn>
                    <a:cxn ang="0">
                      <a:pos x="0" y="118"/>
                    </a:cxn>
                    <a:cxn ang="0">
                      <a:pos x="20" y="96"/>
                    </a:cxn>
                    <a:cxn ang="0">
                      <a:pos x="32" y="104"/>
                    </a:cxn>
                    <a:cxn ang="0">
                      <a:pos x="34" y="80"/>
                    </a:cxn>
                    <a:cxn ang="0">
                      <a:pos x="52" y="70"/>
                    </a:cxn>
                    <a:cxn ang="0">
                      <a:pos x="54" y="66"/>
                    </a:cxn>
                  </a:cxnLst>
                  <a:rect l="0" t="0" r="r" b="b"/>
                  <a:pathLst>
                    <a:path w="156" h="206">
                      <a:moveTo>
                        <a:pt x="54" y="66"/>
                      </a:moveTo>
                      <a:cubicBezTo>
                        <a:pt x="58" y="63"/>
                        <a:pt x="64" y="63"/>
                        <a:pt x="66" y="58"/>
                      </a:cubicBezTo>
                      <a:cubicBezTo>
                        <a:pt x="67" y="56"/>
                        <a:pt x="67" y="53"/>
                        <a:pt x="68" y="52"/>
                      </a:cubicBezTo>
                      <a:cubicBezTo>
                        <a:pt x="71" y="49"/>
                        <a:pt x="80" y="44"/>
                        <a:pt x="80" y="44"/>
                      </a:cubicBezTo>
                      <a:cubicBezTo>
                        <a:pt x="113" y="55"/>
                        <a:pt x="85" y="29"/>
                        <a:pt x="106" y="22"/>
                      </a:cubicBezTo>
                      <a:cubicBezTo>
                        <a:pt x="110" y="17"/>
                        <a:pt x="108" y="9"/>
                        <a:pt x="112" y="4"/>
                      </a:cubicBezTo>
                      <a:cubicBezTo>
                        <a:pt x="115" y="1"/>
                        <a:pt x="124" y="0"/>
                        <a:pt x="124" y="0"/>
                      </a:cubicBezTo>
                      <a:cubicBezTo>
                        <a:pt x="138" y="14"/>
                        <a:pt x="126" y="23"/>
                        <a:pt x="150" y="28"/>
                      </a:cubicBezTo>
                      <a:cubicBezTo>
                        <a:pt x="156" y="36"/>
                        <a:pt x="154" y="39"/>
                        <a:pt x="146" y="44"/>
                      </a:cubicBezTo>
                      <a:cubicBezTo>
                        <a:pt x="141" y="52"/>
                        <a:pt x="135" y="61"/>
                        <a:pt x="126" y="64"/>
                      </a:cubicBezTo>
                      <a:cubicBezTo>
                        <a:pt x="118" y="75"/>
                        <a:pt x="128" y="83"/>
                        <a:pt x="132" y="94"/>
                      </a:cubicBezTo>
                      <a:cubicBezTo>
                        <a:pt x="129" y="103"/>
                        <a:pt x="135" y="105"/>
                        <a:pt x="142" y="110"/>
                      </a:cubicBezTo>
                      <a:cubicBezTo>
                        <a:pt x="145" y="119"/>
                        <a:pt x="141" y="120"/>
                        <a:pt x="146" y="128"/>
                      </a:cubicBezTo>
                      <a:cubicBezTo>
                        <a:pt x="142" y="139"/>
                        <a:pt x="135" y="133"/>
                        <a:pt x="128" y="128"/>
                      </a:cubicBezTo>
                      <a:cubicBezTo>
                        <a:pt x="116" y="132"/>
                        <a:pt x="122" y="136"/>
                        <a:pt x="116" y="146"/>
                      </a:cubicBezTo>
                      <a:cubicBezTo>
                        <a:pt x="113" y="151"/>
                        <a:pt x="108" y="152"/>
                        <a:pt x="104" y="156"/>
                      </a:cubicBezTo>
                      <a:cubicBezTo>
                        <a:pt x="107" y="167"/>
                        <a:pt x="112" y="191"/>
                        <a:pt x="100" y="198"/>
                      </a:cubicBezTo>
                      <a:cubicBezTo>
                        <a:pt x="96" y="200"/>
                        <a:pt x="92" y="200"/>
                        <a:pt x="88" y="202"/>
                      </a:cubicBezTo>
                      <a:cubicBezTo>
                        <a:pt x="86" y="203"/>
                        <a:pt x="84" y="205"/>
                        <a:pt x="82" y="206"/>
                      </a:cubicBezTo>
                      <a:cubicBezTo>
                        <a:pt x="80" y="205"/>
                        <a:pt x="77" y="204"/>
                        <a:pt x="76" y="202"/>
                      </a:cubicBezTo>
                      <a:cubicBezTo>
                        <a:pt x="74" y="198"/>
                        <a:pt x="76" y="191"/>
                        <a:pt x="72" y="190"/>
                      </a:cubicBezTo>
                      <a:cubicBezTo>
                        <a:pt x="68" y="189"/>
                        <a:pt x="60" y="186"/>
                        <a:pt x="60" y="186"/>
                      </a:cubicBezTo>
                      <a:cubicBezTo>
                        <a:pt x="53" y="188"/>
                        <a:pt x="49" y="192"/>
                        <a:pt x="42" y="194"/>
                      </a:cubicBezTo>
                      <a:cubicBezTo>
                        <a:pt x="34" y="189"/>
                        <a:pt x="37" y="183"/>
                        <a:pt x="28" y="186"/>
                      </a:cubicBezTo>
                      <a:cubicBezTo>
                        <a:pt x="12" y="181"/>
                        <a:pt x="19" y="161"/>
                        <a:pt x="10" y="148"/>
                      </a:cubicBezTo>
                      <a:cubicBezTo>
                        <a:pt x="5" y="121"/>
                        <a:pt x="11" y="147"/>
                        <a:pt x="4" y="130"/>
                      </a:cubicBezTo>
                      <a:cubicBezTo>
                        <a:pt x="2" y="126"/>
                        <a:pt x="0" y="118"/>
                        <a:pt x="0" y="118"/>
                      </a:cubicBezTo>
                      <a:cubicBezTo>
                        <a:pt x="2" y="95"/>
                        <a:pt x="0" y="83"/>
                        <a:pt x="20" y="96"/>
                      </a:cubicBezTo>
                      <a:cubicBezTo>
                        <a:pt x="23" y="105"/>
                        <a:pt x="23" y="110"/>
                        <a:pt x="32" y="104"/>
                      </a:cubicBezTo>
                      <a:cubicBezTo>
                        <a:pt x="35" y="95"/>
                        <a:pt x="29" y="88"/>
                        <a:pt x="34" y="80"/>
                      </a:cubicBezTo>
                      <a:cubicBezTo>
                        <a:pt x="36" y="76"/>
                        <a:pt x="48" y="73"/>
                        <a:pt x="52" y="70"/>
                      </a:cubicBezTo>
                      <a:cubicBezTo>
                        <a:pt x="57" y="63"/>
                        <a:pt x="58" y="62"/>
                        <a:pt x="54" y="6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79" name="Freeform 1099"/>
                <p:cNvSpPr>
                  <a:spLocks/>
                </p:cNvSpPr>
                <p:nvPr/>
              </p:nvSpPr>
              <p:spPr bwMode="ltGray">
                <a:xfrm>
                  <a:off x="4580" y="572"/>
                  <a:ext cx="47" cy="13"/>
                </a:xfrm>
                <a:custGeom>
                  <a:avLst/>
                  <a:gdLst/>
                  <a:ahLst/>
                  <a:cxnLst>
                    <a:cxn ang="0">
                      <a:pos x="4" y="32"/>
                    </a:cxn>
                    <a:cxn ang="0">
                      <a:pos x="18" y="10"/>
                    </a:cxn>
                    <a:cxn ang="0">
                      <a:pos x="46" y="20"/>
                    </a:cxn>
                    <a:cxn ang="0">
                      <a:pos x="72" y="14"/>
                    </a:cxn>
                    <a:cxn ang="0">
                      <a:pos x="90" y="0"/>
                    </a:cxn>
                    <a:cxn ang="0">
                      <a:pos x="76" y="26"/>
                    </a:cxn>
                    <a:cxn ang="0">
                      <a:pos x="60" y="38"/>
                    </a:cxn>
                    <a:cxn ang="0">
                      <a:pos x="42" y="32"/>
                    </a:cxn>
                    <a:cxn ang="0">
                      <a:pos x="14" y="30"/>
                    </a:cxn>
                    <a:cxn ang="0">
                      <a:pos x="4" y="32"/>
                    </a:cxn>
                  </a:cxnLst>
                  <a:rect l="0" t="0" r="r" b="b"/>
                  <a:pathLst>
                    <a:path w="109" h="38">
                      <a:moveTo>
                        <a:pt x="4" y="32"/>
                      </a:moveTo>
                      <a:cubicBezTo>
                        <a:pt x="7" y="22"/>
                        <a:pt x="7" y="14"/>
                        <a:pt x="18" y="10"/>
                      </a:cubicBezTo>
                      <a:cubicBezTo>
                        <a:pt x="28" y="12"/>
                        <a:pt x="37" y="14"/>
                        <a:pt x="46" y="20"/>
                      </a:cubicBezTo>
                      <a:cubicBezTo>
                        <a:pt x="62" y="15"/>
                        <a:pt x="54" y="17"/>
                        <a:pt x="72" y="14"/>
                      </a:cubicBezTo>
                      <a:cubicBezTo>
                        <a:pt x="77" y="9"/>
                        <a:pt x="90" y="0"/>
                        <a:pt x="90" y="0"/>
                      </a:cubicBezTo>
                      <a:cubicBezTo>
                        <a:pt x="109" y="6"/>
                        <a:pt x="85" y="23"/>
                        <a:pt x="76" y="26"/>
                      </a:cubicBezTo>
                      <a:cubicBezTo>
                        <a:pt x="71" y="33"/>
                        <a:pt x="68" y="35"/>
                        <a:pt x="60" y="38"/>
                      </a:cubicBezTo>
                      <a:cubicBezTo>
                        <a:pt x="54" y="36"/>
                        <a:pt x="42" y="32"/>
                        <a:pt x="42" y="32"/>
                      </a:cubicBezTo>
                      <a:cubicBezTo>
                        <a:pt x="33" y="23"/>
                        <a:pt x="26" y="26"/>
                        <a:pt x="14" y="30"/>
                      </a:cubicBezTo>
                      <a:cubicBezTo>
                        <a:pt x="1" y="28"/>
                        <a:pt x="0" y="24"/>
                        <a:pt x="4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80" name="Freeform 1100"/>
                <p:cNvSpPr>
                  <a:spLocks/>
                </p:cNvSpPr>
                <p:nvPr/>
              </p:nvSpPr>
              <p:spPr bwMode="ltGray">
                <a:xfrm>
                  <a:off x="4578" y="588"/>
                  <a:ext cx="32" cy="34"/>
                </a:xfrm>
                <a:custGeom>
                  <a:avLst/>
                  <a:gdLst/>
                  <a:ahLst/>
                  <a:cxnLst>
                    <a:cxn ang="0">
                      <a:pos x="8" y="18"/>
                    </a:cxn>
                    <a:cxn ang="0">
                      <a:pos x="18" y="0"/>
                    </a:cxn>
                    <a:cxn ang="0">
                      <a:pos x="34" y="18"/>
                    </a:cxn>
                    <a:cxn ang="0">
                      <a:pos x="62" y="4"/>
                    </a:cxn>
                    <a:cxn ang="0">
                      <a:pos x="46" y="34"/>
                    </a:cxn>
                    <a:cxn ang="0">
                      <a:pos x="54" y="48"/>
                    </a:cxn>
                    <a:cxn ang="0">
                      <a:pos x="58" y="60"/>
                    </a:cxn>
                    <a:cxn ang="0">
                      <a:pos x="46" y="74"/>
                    </a:cxn>
                    <a:cxn ang="0">
                      <a:pos x="34" y="60"/>
                    </a:cxn>
                    <a:cxn ang="0">
                      <a:pos x="22" y="48"/>
                    </a:cxn>
                    <a:cxn ang="0">
                      <a:pos x="28" y="68"/>
                    </a:cxn>
                    <a:cxn ang="0">
                      <a:pos x="30" y="74"/>
                    </a:cxn>
                    <a:cxn ang="0">
                      <a:pos x="20" y="104"/>
                    </a:cxn>
                    <a:cxn ang="0">
                      <a:pos x="12" y="102"/>
                    </a:cxn>
                    <a:cxn ang="0">
                      <a:pos x="8" y="90"/>
                    </a:cxn>
                    <a:cxn ang="0">
                      <a:pos x="0" y="54"/>
                    </a:cxn>
                    <a:cxn ang="0">
                      <a:pos x="2" y="30"/>
                    </a:cxn>
                    <a:cxn ang="0">
                      <a:pos x="8" y="18"/>
                    </a:cxn>
                  </a:cxnLst>
                  <a:rect l="0" t="0" r="r" b="b"/>
                  <a:pathLst>
                    <a:path w="76" h="104">
                      <a:moveTo>
                        <a:pt x="8" y="18"/>
                      </a:moveTo>
                      <a:cubicBezTo>
                        <a:pt x="10" y="8"/>
                        <a:pt x="9" y="3"/>
                        <a:pt x="18" y="0"/>
                      </a:cubicBezTo>
                      <a:cubicBezTo>
                        <a:pt x="28" y="3"/>
                        <a:pt x="25" y="12"/>
                        <a:pt x="34" y="18"/>
                      </a:cubicBezTo>
                      <a:cubicBezTo>
                        <a:pt x="46" y="16"/>
                        <a:pt x="51" y="8"/>
                        <a:pt x="62" y="4"/>
                      </a:cubicBezTo>
                      <a:cubicBezTo>
                        <a:pt x="76" y="9"/>
                        <a:pt x="56" y="31"/>
                        <a:pt x="46" y="34"/>
                      </a:cubicBezTo>
                      <a:cubicBezTo>
                        <a:pt x="51" y="56"/>
                        <a:pt x="43" y="29"/>
                        <a:pt x="54" y="48"/>
                      </a:cubicBezTo>
                      <a:cubicBezTo>
                        <a:pt x="56" y="52"/>
                        <a:pt x="58" y="60"/>
                        <a:pt x="58" y="60"/>
                      </a:cubicBezTo>
                      <a:cubicBezTo>
                        <a:pt x="55" y="68"/>
                        <a:pt x="54" y="71"/>
                        <a:pt x="46" y="74"/>
                      </a:cubicBezTo>
                      <a:cubicBezTo>
                        <a:pt x="38" y="71"/>
                        <a:pt x="37" y="68"/>
                        <a:pt x="34" y="60"/>
                      </a:cubicBezTo>
                      <a:cubicBezTo>
                        <a:pt x="33" y="50"/>
                        <a:pt x="32" y="33"/>
                        <a:pt x="22" y="48"/>
                      </a:cubicBezTo>
                      <a:cubicBezTo>
                        <a:pt x="25" y="60"/>
                        <a:pt x="23" y="53"/>
                        <a:pt x="28" y="68"/>
                      </a:cubicBezTo>
                      <a:cubicBezTo>
                        <a:pt x="29" y="70"/>
                        <a:pt x="30" y="74"/>
                        <a:pt x="30" y="74"/>
                      </a:cubicBezTo>
                      <a:cubicBezTo>
                        <a:pt x="24" y="84"/>
                        <a:pt x="22" y="93"/>
                        <a:pt x="20" y="104"/>
                      </a:cubicBezTo>
                      <a:cubicBezTo>
                        <a:pt x="17" y="103"/>
                        <a:pt x="14" y="104"/>
                        <a:pt x="12" y="102"/>
                      </a:cubicBezTo>
                      <a:cubicBezTo>
                        <a:pt x="9" y="99"/>
                        <a:pt x="8" y="90"/>
                        <a:pt x="8" y="90"/>
                      </a:cubicBezTo>
                      <a:cubicBezTo>
                        <a:pt x="13" y="75"/>
                        <a:pt x="14" y="64"/>
                        <a:pt x="0" y="54"/>
                      </a:cubicBezTo>
                      <a:cubicBezTo>
                        <a:pt x="1" y="46"/>
                        <a:pt x="1" y="38"/>
                        <a:pt x="2" y="30"/>
                      </a:cubicBezTo>
                      <a:cubicBezTo>
                        <a:pt x="2" y="27"/>
                        <a:pt x="13" y="2"/>
                        <a:pt x="8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81" name="Freeform 1101"/>
                <p:cNvSpPr>
                  <a:spLocks/>
                </p:cNvSpPr>
                <p:nvPr/>
              </p:nvSpPr>
              <p:spPr bwMode="ltGray">
                <a:xfrm>
                  <a:off x="4632" y="569"/>
                  <a:ext cx="16" cy="20"/>
                </a:xfrm>
                <a:custGeom>
                  <a:avLst/>
                  <a:gdLst/>
                  <a:ahLst/>
                  <a:cxnLst>
                    <a:cxn ang="0">
                      <a:pos x="3" y="28"/>
                    </a:cxn>
                    <a:cxn ang="0">
                      <a:pos x="13" y="0"/>
                    </a:cxn>
                    <a:cxn ang="0">
                      <a:pos x="15" y="28"/>
                    </a:cxn>
                    <a:cxn ang="0">
                      <a:pos x="37" y="38"/>
                    </a:cxn>
                    <a:cxn ang="0">
                      <a:pos x="19" y="44"/>
                    </a:cxn>
                    <a:cxn ang="0">
                      <a:pos x="5" y="58"/>
                    </a:cxn>
                    <a:cxn ang="0">
                      <a:pos x="1" y="34"/>
                    </a:cxn>
                    <a:cxn ang="0">
                      <a:pos x="3" y="28"/>
                    </a:cxn>
                  </a:cxnLst>
                  <a:rect l="0" t="0" r="r" b="b"/>
                  <a:pathLst>
                    <a:path w="37" h="61">
                      <a:moveTo>
                        <a:pt x="3" y="28"/>
                      </a:moveTo>
                      <a:cubicBezTo>
                        <a:pt x="5" y="14"/>
                        <a:pt x="2" y="7"/>
                        <a:pt x="13" y="0"/>
                      </a:cubicBezTo>
                      <a:cubicBezTo>
                        <a:pt x="26" y="9"/>
                        <a:pt x="23" y="17"/>
                        <a:pt x="15" y="28"/>
                      </a:cubicBezTo>
                      <a:cubicBezTo>
                        <a:pt x="25" y="31"/>
                        <a:pt x="33" y="27"/>
                        <a:pt x="37" y="38"/>
                      </a:cubicBezTo>
                      <a:cubicBezTo>
                        <a:pt x="30" y="45"/>
                        <a:pt x="28" y="47"/>
                        <a:pt x="19" y="44"/>
                      </a:cubicBezTo>
                      <a:cubicBezTo>
                        <a:pt x="13" y="54"/>
                        <a:pt x="18" y="61"/>
                        <a:pt x="5" y="58"/>
                      </a:cubicBezTo>
                      <a:cubicBezTo>
                        <a:pt x="0" y="50"/>
                        <a:pt x="3" y="44"/>
                        <a:pt x="1" y="34"/>
                      </a:cubicBezTo>
                      <a:cubicBezTo>
                        <a:pt x="2" y="32"/>
                        <a:pt x="3" y="28"/>
                        <a:pt x="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82" name="Freeform 1102"/>
                <p:cNvSpPr>
                  <a:spLocks/>
                </p:cNvSpPr>
                <p:nvPr/>
              </p:nvSpPr>
              <p:spPr bwMode="ltGray">
                <a:xfrm>
                  <a:off x="4636" y="600"/>
                  <a:ext cx="20" cy="10"/>
                </a:xfrm>
                <a:custGeom>
                  <a:avLst/>
                  <a:gdLst/>
                  <a:ahLst/>
                  <a:cxnLst>
                    <a:cxn ang="0">
                      <a:pos x="7" y="0"/>
                    </a:cxn>
                    <a:cxn ang="0">
                      <a:pos x="29" y="0"/>
                    </a:cxn>
                    <a:cxn ang="0">
                      <a:pos x="49" y="16"/>
                    </a:cxn>
                    <a:cxn ang="0">
                      <a:pos x="35" y="14"/>
                    </a:cxn>
                    <a:cxn ang="0">
                      <a:pos x="3" y="16"/>
                    </a:cxn>
                    <a:cxn ang="0">
                      <a:pos x="7" y="0"/>
                    </a:cxn>
                  </a:cxnLst>
                  <a:rect l="0" t="0" r="r" b="b"/>
                  <a:pathLst>
                    <a:path w="49" h="29">
                      <a:moveTo>
                        <a:pt x="7" y="0"/>
                      </a:moveTo>
                      <a:cubicBezTo>
                        <a:pt x="15" y="6"/>
                        <a:pt x="19" y="2"/>
                        <a:pt x="29" y="0"/>
                      </a:cubicBezTo>
                      <a:cubicBezTo>
                        <a:pt x="45" y="5"/>
                        <a:pt x="40" y="3"/>
                        <a:pt x="49" y="16"/>
                      </a:cubicBezTo>
                      <a:cubicBezTo>
                        <a:pt x="46" y="29"/>
                        <a:pt x="42" y="21"/>
                        <a:pt x="35" y="14"/>
                      </a:cubicBezTo>
                      <a:cubicBezTo>
                        <a:pt x="26" y="15"/>
                        <a:pt x="12" y="19"/>
                        <a:pt x="3" y="16"/>
                      </a:cubicBezTo>
                      <a:cubicBezTo>
                        <a:pt x="0" y="6"/>
                        <a:pt x="7" y="10"/>
                        <a:pt x="7" y="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83" name="Freeform 1103"/>
                <p:cNvSpPr>
                  <a:spLocks/>
                </p:cNvSpPr>
                <p:nvPr/>
              </p:nvSpPr>
              <p:spPr bwMode="ltGray">
                <a:xfrm>
                  <a:off x="4657" y="585"/>
                  <a:ext cx="26" cy="17"/>
                </a:xfrm>
                <a:custGeom>
                  <a:avLst/>
                  <a:gdLst/>
                  <a:ahLst/>
                  <a:cxnLst>
                    <a:cxn ang="0">
                      <a:pos x="21" y="38"/>
                    </a:cxn>
                    <a:cxn ang="0">
                      <a:pos x="15" y="26"/>
                    </a:cxn>
                    <a:cxn ang="0">
                      <a:pos x="3" y="22"/>
                    </a:cxn>
                    <a:cxn ang="0">
                      <a:pos x="13" y="8"/>
                    </a:cxn>
                    <a:cxn ang="0">
                      <a:pos x="25" y="0"/>
                    </a:cxn>
                    <a:cxn ang="0">
                      <a:pos x="49" y="10"/>
                    </a:cxn>
                    <a:cxn ang="0">
                      <a:pos x="53" y="20"/>
                    </a:cxn>
                    <a:cxn ang="0">
                      <a:pos x="61" y="32"/>
                    </a:cxn>
                    <a:cxn ang="0">
                      <a:pos x="41" y="38"/>
                    </a:cxn>
                    <a:cxn ang="0">
                      <a:pos x="23" y="44"/>
                    </a:cxn>
                    <a:cxn ang="0">
                      <a:pos x="21" y="38"/>
                    </a:cxn>
                  </a:cxnLst>
                  <a:rect l="0" t="0" r="r" b="b"/>
                  <a:pathLst>
                    <a:path w="61" h="48">
                      <a:moveTo>
                        <a:pt x="21" y="38"/>
                      </a:moveTo>
                      <a:cubicBezTo>
                        <a:pt x="19" y="34"/>
                        <a:pt x="19" y="29"/>
                        <a:pt x="15" y="26"/>
                      </a:cubicBezTo>
                      <a:cubicBezTo>
                        <a:pt x="12" y="24"/>
                        <a:pt x="3" y="22"/>
                        <a:pt x="3" y="22"/>
                      </a:cubicBezTo>
                      <a:cubicBezTo>
                        <a:pt x="0" y="12"/>
                        <a:pt x="5" y="12"/>
                        <a:pt x="13" y="8"/>
                      </a:cubicBezTo>
                      <a:cubicBezTo>
                        <a:pt x="17" y="6"/>
                        <a:pt x="25" y="0"/>
                        <a:pt x="25" y="0"/>
                      </a:cubicBezTo>
                      <a:cubicBezTo>
                        <a:pt x="37" y="2"/>
                        <a:pt x="41" y="2"/>
                        <a:pt x="49" y="10"/>
                      </a:cubicBezTo>
                      <a:cubicBezTo>
                        <a:pt x="45" y="21"/>
                        <a:pt x="46" y="12"/>
                        <a:pt x="53" y="20"/>
                      </a:cubicBezTo>
                      <a:cubicBezTo>
                        <a:pt x="56" y="24"/>
                        <a:pt x="61" y="32"/>
                        <a:pt x="61" y="32"/>
                      </a:cubicBezTo>
                      <a:cubicBezTo>
                        <a:pt x="56" y="47"/>
                        <a:pt x="53" y="42"/>
                        <a:pt x="41" y="38"/>
                      </a:cubicBezTo>
                      <a:cubicBezTo>
                        <a:pt x="27" y="47"/>
                        <a:pt x="34" y="48"/>
                        <a:pt x="23" y="44"/>
                      </a:cubicBezTo>
                      <a:cubicBezTo>
                        <a:pt x="22" y="42"/>
                        <a:pt x="21" y="38"/>
                        <a:pt x="21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84" name="Freeform 1104"/>
                <p:cNvSpPr>
                  <a:spLocks/>
                </p:cNvSpPr>
                <p:nvPr/>
              </p:nvSpPr>
              <p:spPr bwMode="ltGray">
                <a:xfrm>
                  <a:off x="4664" y="593"/>
                  <a:ext cx="122" cy="61"/>
                </a:xfrm>
                <a:custGeom>
                  <a:avLst/>
                  <a:gdLst/>
                  <a:ahLst/>
                  <a:cxnLst>
                    <a:cxn ang="0">
                      <a:pos x="46" y="28"/>
                    </a:cxn>
                    <a:cxn ang="0">
                      <a:pos x="36" y="14"/>
                    </a:cxn>
                    <a:cxn ang="0">
                      <a:pos x="26" y="30"/>
                    </a:cxn>
                    <a:cxn ang="0">
                      <a:pos x="0" y="24"/>
                    </a:cxn>
                    <a:cxn ang="0">
                      <a:pos x="10" y="42"/>
                    </a:cxn>
                    <a:cxn ang="0">
                      <a:pos x="16" y="62"/>
                    </a:cxn>
                    <a:cxn ang="0">
                      <a:pos x="24" y="48"/>
                    </a:cxn>
                    <a:cxn ang="0">
                      <a:pos x="30" y="44"/>
                    </a:cxn>
                    <a:cxn ang="0">
                      <a:pos x="48" y="56"/>
                    </a:cxn>
                    <a:cxn ang="0">
                      <a:pos x="70" y="62"/>
                    </a:cxn>
                    <a:cxn ang="0">
                      <a:pos x="88" y="72"/>
                    </a:cxn>
                    <a:cxn ang="0">
                      <a:pos x="106" y="102"/>
                    </a:cxn>
                    <a:cxn ang="0">
                      <a:pos x="104" y="122"/>
                    </a:cxn>
                    <a:cxn ang="0">
                      <a:pos x="98" y="134"/>
                    </a:cxn>
                    <a:cxn ang="0">
                      <a:pos x="122" y="128"/>
                    </a:cxn>
                    <a:cxn ang="0">
                      <a:pos x="140" y="140"/>
                    </a:cxn>
                    <a:cxn ang="0">
                      <a:pos x="168" y="148"/>
                    </a:cxn>
                    <a:cxn ang="0">
                      <a:pos x="174" y="146"/>
                    </a:cxn>
                    <a:cxn ang="0">
                      <a:pos x="168" y="134"/>
                    </a:cxn>
                    <a:cxn ang="0">
                      <a:pos x="178" y="136"/>
                    </a:cxn>
                    <a:cxn ang="0">
                      <a:pos x="186" y="118"/>
                    </a:cxn>
                    <a:cxn ang="0">
                      <a:pos x="202" y="122"/>
                    </a:cxn>
                    <a:cxn ang="0">
                      <a:pos x="214" y="130"/>
                    </a:cxn>
                    <a:cxn ang="0">
                      <a:pos x="244" y="168"/>
                    </a:cxn>
                    <a:cxn ang="0">
                      <a:pos x="262" y="178"/>
                    </a:cxn>
                    <a:cxn ang="0">
                      <a:pos x="284" y="170"/>
                    </a:cxn>
                    <a:cxn ang="0">
                      <a:pos x="268" y="160"/>
                    </a:cxn>
                    <a:cxn ang="0">
                      <a:pos x="256" y="138"/>
                    </a:cxn>
                    <a:cxn ang="0">
                      <a:pos x="250" y="132"/>
                    </a:cxn>
                    <a:cxn ang="0">
                      <a:pos x="248" y="122"/>
                    </a:cxn>
                    <a:cxn ang="0">
                      <a:pos x="236" y="116"/>
                    </a:cxn>
                    <a:cxn ang="0">
                      <a:pos x="240" y="96"/>
                    </a:cxn>
                    <a:cxn ang="0">
                      <a:pos x="220" y="86"/>
                    </a:cxn>
                    <a:cxn ang="0">
                      <a:pos x="210" y="70"/>
                    </a:cxn>
                    <a:cxn ang="0">
                      <a:pos x="190" y="54"/>
                    </a:cxn>
                    <a:cxn ang="0">
                      <a:pos x="168" y="38"/>
                    </a:cxn>
                    <a:cxn ang="0">
                      <a:pos x="156" y="34"/>
                    </a:cxn>
                    <a:cxn ang="0">
                      <a:pos x="120" y="16"/>
                    </a:cxn>
                    <a:cxn ang="0">
                      <a:pos x="102" y="4"/>
                    </a:cxn>
                    <a:cxn ang="0">
                      <a:pos x="96" y="0"/>
                    </a:cxn>
                    <a:cxn ang="0">
                      <a:pos x="70" y="10"/>
                    </a:cxn>
                    <a:cxn ang="0">
                      <a:pos x="56" y="32"/>
                    </a:cxn>
                    <a:cxn ang="0">
                      <a:pos x="46" y="28"/>
                    </a:cxn>
                  </a:cxnLst>
                  <a:rect l="0" t="0" r="r" b="b"/>
                  <a:pathLst>
                    <a:path w="286" h="182">
                      <a:moveTo>
                        <a:pt x="46" y="28"/>
                      </a:moveTo>
                      <a:cubicBezTo>
                        <a:pt x="41" y="14"/>
                        <a:pt x="46" y="17"/>
                        <a:pt x="36" y="14"/>
                      </a:cubicBezTo>
                      <a:cubicBezTo>
                        <a:pt x="31" y="17"/>
                        <a:pt x="26" y="30"/>
                        <a:pt x="26" y="30"/>
                      </a:cubicBezTo>
                      <a:cubicBezTo>
                        <a:pt x="12" y="25"/>
                        <a:pt x="19" y="21"/>
                        <a:pt x="0" y="24"/>
                      </a:cubicBezTo>
                      <a:cubicBezTo>
                        <a:pt x="2" y="33"/>
                        <a:pt x="2" y="37"/>
                        <a:pt x="10" y="42"/>
                      </a:cubicBezTo>
                      <a:cubicBezTo>
                        <a:pt x="12" y="49"/>
                        <a:pt x="14" y="55"/>
                        <a:pt x="16" y="62"/>
                      </a:cubicBezTo>
                      <a:cubicBezTo>
                        <a:pt x="24" y="59"/>
                        <a:pt x="27" y="57"/>
                        <a:pt x="24" y="48"/>
                      </a:cubicBezTo>
                      <a:cubicBezTo>
                        <a:pt x="26" y="47"/>
                        <a:pt x="28" y="43"/>
                        <a:pt x="30" y="44"/>
                      </a:cubicBezTo>
                      <a:cubicBezTo>
                        <a:pt x="48" y="48"/>
                        <a:pt x="36" y="52"/>
                        <a:pt x="48" y="56"/>
                      </a:cubicBezTo>
                      <a:cubicBezTo>
                        <a:pt x="74" y="65"/>
                        <a:pt x="47" y="56"/>
                        <a:pt x="70" y="62"/>
                      </a:cubicBezTo>
                      <a:cubicBezTo>
                        <a:pt x="77" y="64"/>
                        <a:pt x="88" y="72"/>
                        <a:pt x="88" y="72"/>
                      </a:cubicBezTo>
                      <a:cubicBezTo>
                        <a:pt x="96" y="84"/>
                        <a:pt x="102" y="87"/>
                        <a:pt x="106" y="102"/>
                      </a:cubicBezTo>
                      <a:cubicBezTo>
                        <a:pt x="105" y="109"/>
                        <a:pt x="106" y="115"/>
                        <a:pt x="104" y="122"/>
                      </a:cubicBezTo>
                      <a:cubicBezTo>
                        <a:pt x="103" y="126"/>
                        <a:pt x="94" y="132"/>
                        <a:pt x="98" y="134"/>
                      </a:cubicBezTo>
                      <a:cubicBezTo>
                        <a:pt x="106" y="137"/>
                        <a:pt x="122" y="128"/>
                        <a:pt x="122" y="128"/>
                      </a:cubicBezTo>
                      <a:cubicBezTo>
                        <a:pt x="130" y="131"/>
                        <a:pt x="133" y="135"/>
                        <a:pt x="140" y="140"/>
                      </a:cubicBezTo>
                      <a:cubicBezTo>
                        <a:pt x="148" y="145"/>
                        <a:pt x="159" y="145"/>
                        <a:pt x="168" y="148"/>
                      </a:cubicBezTo>
                      <a:cubicBezTo>
                        <a:pt x="170" y="147"/>
                        <a:pt x="173" y="148"/>
                        <a:pt x="174" y="146"/>
                      </a:cubicBezTo>
                      <a:cubicBezTo>
                        <a:pt x="176" y="142"/>
                        <a:pt x="164" y="136"/>
                        <a:pt x="168" y="134"/>
                      </a:cubicBezTo>
                      <a:cubicBezTo>
                        <a:pt x="171" y="132"/>
                        <a:pt x="175" y="135"/>
                        <a:pt x="178" y="136"/>
                      </a:cubicBezTo>
                      <a:cubicBezTo>
                        <a:pt x="182" y="131"/>
                        <a:pt x="186" y="118"/>
                        <a:pt x="186" y="118"/>
                      </a:cubicBezTo>
                      <a:cubicBezTo>
                        <a:pt x="189" y="119"/>
                        <a:pt x="199" y="120"/>
                        <a:pt x="202" y="122"/>
                      </a:cubicBezTo>
                      <a:cubicBezTo>
                        <a:pt x="206" y="124"/>
                        <a:pt x="214" y="130"/>
                        <a:pt x="214" y="130"/>
                      </a:cubicBezTo>
                      <a:cubicBezTo>
                        <a:pt x="224" y="145"/>
                        <a:pt x="228" y="158"/>
                        <a:pt x="244" y="168"/>
                      </a:cubicBezTo>
                      <a:cubicBezTo>
                        <a:pt x="250" y="172"/>
                        <a:pt x="262" y="178"/>
                        <a:pt x="262" y="178"/>
                      </a:cubicBezTo>
                      <a:cubicBezTo>
                        <a:pt x="265" y="178"/>
                        <a:pt x="286" y="182"/>
                        <a:pt x="284" y="170"/>
                      </a:cubicBezTo>
                      <a:cubicBezTo>
                        <a:pt x="283" y="164"/>
                        <a:pt x="268" y="160"/>
                        <a:pt x="268" y="160"/>
                      </a:cubicBezTo>
                      <a:cubicBezTo>
                        <a:pt x="261" y="150"/>
                        <a:pt x="270" y="143"/>
                        <a:pt x="256" y="138"/>
                      </a:cubicBezTo>
                      <a:cubicBezTo>
                        <a:pt x="254" y="136"/>
                        <a:pt x="251" y="135"/>
                        <a:pt x="250" y="132"/>
                      </a:cubicBezTo>
                      <a:cubicBezTo>
                        <a:pt x="248" y="129"/>
                        <a:pt x="250" y="125"/>
                        <a:pt x="248" y="122"/>
                      </a:cubicBezTo>
                      <a:cubicBezTo>
                        <a:pt x="246" y="118"/>
                        <a:pt x="240" y="118"/>
                        <a:pt x="236" y="116"/>
                      </a:cubicBezTo>
                      <a:cubicBezTo>
                        <a:pt x="230" y="107"/>
                        <a:pt x="227" y="100"/>
                        <a:pt x="240" y="96"/>
                      </a:cubicBezTo>
                      <a:cubicBezTo>
                        <a:pt x="236" y="83"/>
                        <a:pt x="236" y="84"/>
                        <a:pt x="220" y="86"/>
                      </a:cubicBezTo>
                      <a:cubicBezTo>
                        <a:pt x="209" y="82"/>
                        <a:pt x="208" y="82"/>
                        <a:pt x="210" y="70"/>
                      </a:cubicBezTo>
                      <a:cubicBezTo>
                        <a:pt x="207" y="60"/>
                        <a:pt x="199" y="57"/>
                        <a:pt x="190" y="54"/>
                      </a:cubicBezTo>
                      <a:cubicBezTo>
                        <a:pt x="181" y="45"/>
                        <a:pt x="181" y="42"/>
                        <a:pt x="168" y="38"/>
                      </a:cubicBezTo>
                      <a:cubicBezTo>
                        <a:pt x="164" y="37"/>
                        <a:pt x="156" y="34"/>
                        <a:pt x="156" y="34"/>
                      </a:cubicBezTo>
                      <a:cubicBezTo>
                        <a:pt x="146" y="24"/>
                        <a:pt x="134" y="21"/>
                        <a:pt x="120" y="16"/>
                      </a:cubicBezTo>
                      <a:cubicBezTo>
                        <a:pt x="113" y="14"/>
                        <a:pt x="108" y="8"/>
                        <a:pt x="102" y="4"/>
                      </a:cubicBezTo>
                      <a:cubicBezTo>
                        <a:pt x="100" y="3"/>
                        <a:pt x="96" y="0"/>
                        <a:pt x="96" y="0"/>
                      </a:cubicBezTo>
                      <a:cubicBezTo>
                        <a:pt x="83" y="2"/>
                        <a:pt x="79" y="1"/>
                        <a:pt x="70" y="10"/>
                      </a:cubicBezTo>
                      <a:cubicBezTo>
                        <a:pt x="67" y="19"/>
                        <a:pt x="63" y="27"/>
                        <a:pt x="56" y="32"/>
                      </a:cubicBezTo>
                      <a:cubicBezTo>
                        <a:pt x="49" y="30"/>
                        <a:pt x="52" y="31"/>
                        <a:pt x="46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85" name="Freeform 1105"/>
                <p:cNvSpPr>
                  <a:spLocks/>
                </p:cNvSpPr>
                <p:nvPr/>
              </p:nvSpPr>
              <p:spPr bwMode="ltGray">
                <a:xfrm>
                  <a:off x="4770" y="599"/>
                  <a:ext cx="33" cy="26"/>
                </a:xfrm>
                <a:custGeom>
                  <a:avLst/>
                  <a:gdLst/>
                  <a:ahLst/>
                  <a:cxnLst>
                    <a:cxn ang="0">
                      <a:pos x="1" y="58"/>
                    </a:cxn>
                    <a:cxn ang="0">
                      <a:pos x="27" y="60"/>
                    </a:cxn>
                    <a:cxn ang="0">
                      <a:pos x="45" y="48"/>
                    </a:cxn>
                    <a:cxn ang="0">
                      <a:pos x="57" y="30"/>
                    </a:cxn>
                    <a:cxn ang="0">
                      <a:pos x="43" y="14"/>
                    </a:cxn>
                    <a:cxn ang="0">
                      <a:pos x="43" y="4"/>
                    </a:cxn>
                    <a:cxn ang="0">
                      <a:pos x="71" y="26"/>
                    </a:cxn>
                    <a:cxn ang="0">
                      <a:pos x="67" y="54"/>
                    </a:cxn>
                    <a:cxn ang="0">
                      <a:pos x="33" y="78"/>
                    </a:cxn>
                    <a:cxn ang="0">
                      <a:pos x="9" y="66"/>
                    </a:cxn>
                    <a:cxn ang="0">
                      <a:pos x="3" y="62"/>
                    </a:cxn>
                    <a:cxn ang="0">
                      <a:pos x="1" y="58"/>
                    </a:cxn>
                  </a:cxnLst>
                  <a:rect l="0" t="0" r="r" b="b"/>
                  <a:pathLst>
                    <a:path w="78" h="78">
                      <a:moveTo>
                        <a:pt x="1" y="58"/>
                      </a:moveTo>
                      <a:cubicBezTo>
                        <a:pt x="6" y="44"/>
                        <a:pt x="18" y="57"/>
                        <a:pt x="27" y="60"/>
                      </a:cubicBezTo>
                      <a:cubicBezTo>
                        <a:pt x="35" y="57"/>
                        <a:pt x="38" y="52"/>
                        <a:pt x="45" y="48"/>
                      </a:cubicBezTo>
                      <a:cubicBezTo>
                        <a:pt x="48" y="40"/>
                        <a:pt x="51" y="36"/>
                        <a:pt x="57" y="30"/>
                      </a:cubicBezTo>
                      <a:cubicBezTo>
                        <a:pt x="55" y="23"/>
                        <a:pt x="43" y="14"/>
                        <a:pt x="43" y="14"/>
                      </a:cubicBezTo>
                      <a:cubicBezTo>
                        <a:pt x="33" y="0"/>
                        <a:pt x="30" y="1"/>
                        <a:pt x="43" y="4"/>
                      </a:cubicBezTo>
                      <a:cubicBezTo>
                        <a:pt x="54" y="11"/>
                        <a:pt x="58" y="22"/>
                        <a:pt x="71" y="26"/>
                      </a:cubicBezTo>
                      <a:cubicBezTo>
                        <a:pt x="78" y="37"/>
                        <a:pt x="78" y="46"/>
                        <a:pt x="67" y="54"/>
                      </a:cubicBezTo>
                      <a:cubicBezTo>
                        <a:pt x="51" y="49"/>
                        <a:pt x="53" y="71"/>
                        <a:pt x="33" y="78"/>
                      </a:cubicBezTo>
                      <a:cubicBezTo>
                        <a:pt x="16" y="72"/>
                        <a:pt x="25" y="76"/>
                        <a:pt x="9" y="66"/>
                      </a:cubicBezTo>
                      <a:cubicBezTo>
                        <a:pt x="7" y="65"/>
                        <a:pt x="3" y="62"/>
                        <a:pt x="3" y="62"/>
                      </a:cubicBezTo>
                      <a:cubicBezTo>
                        <a:pt x="0" y="54"/>
                        <a:pt x="13" y="42"/>
                        <a:pt x="1" y="5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86" name="Freeform 1106"/>
                <p:cNvSpPr>
                  <a:spLocks/>
                </p:cNvSpPr>
                <p:nvPr/>
              </p:nvSpPr>
              <p:spPr bwMode="ltGray">
                <a:xfrm>
                  <a:off x="4840" y="544"/>
                  <a:ext cx="8" cy="6"/>
                </a:xfrm>
                <a:custGeom>
                  <a:avLst/>
                  <a:gdLst/>
                  <a:ahLst/>
                  <a:cxnLst>
                    <a:cxn ang="0">
                      <a:pos x="3" y="4"/>
                    </a:cxn>
                    <a:cxn ang="0">
                      <a:pos x="3" y="14"/>
                    </a:cxn>
                    <a:cxn ang="0">
                      <a:pos x="3" y="4"/>
                    </a:cxn>
                  </a:cxnLst>
                  <a:rect l="0" t="0" r="r" b="b"/>
                  <a:pathLst>
                    <a:path w="17" h="18">
                      <a:moveTo>
                        <a:pt x="3" y="4"/>
                      </a:moveTo>
                      <a:cubicBezTo>
                        <a:pt x="17" y="7"/>
                        <a:pt x="16" y="18"/>
                        <a:pt x="3" y="14"/>
                      </a:cubicBezTo>
                      <a:cubicBezTo>
                        <a:pt x="0" y="6"/>
                        <a:pt x="7" y="0"/>
                        <a:pt x="3" y="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87" name="Freeform 1107"/>
                <p:cNvSpPr>
                  <a:spLocks/>
                </p:cNvSpPr>
                <p:nvPr/>
              </p:nvSpPr>
              <p:spPr bwMode="ltGray">
                <a:xfrm>
                  <a:off x="4747" y="494"/>
                  <a:ext cx="8" cy="5"/>
                </a:xfrm>
                <a:custGeom>
                  <a:avLst/>
                  <a:gdLst/>
                  <a:ahLst/>
                  <a:cxnLst>
                    <a:cxn ang="0">
                      <a:pos x="7" y="12"/>
                    </a:cxn>
                    <a:cxn ang="0">
                      <a:pos x="17" y="2"/>
                    </a:cxn>
                    <a:cxn ang="0">
                      <a:pos x="9" y="12"/>
                    </a:cxn>
                    <a:cxn ang="0">
                      <a:pos x="7" y="12"/>
                    </a:cxn>
                  </a:cxnLst>
                  <a:rect l="0" t="0" r="r" b="b"/>
                  <a:pathLst>
                    <a:path w="20" h="15">
                      <a:moveTo>
                        <a:pt x="7" y="12"/>
                      </a:moveTo>
                      <a:cubicBezTo>
                        <a:pt x="0" y="1"/>
                        <a:pt x="6" y="0"/>
                        <a:pt x="17" y="2"/>
                      </a:cubicBezTo>
                      <a:cubicBezTo>
                        <a:pt x="20" y="10"/>
                        <a:pt x="18" y="15"/>
                        <a:pt x="9" y="12"/>
                      </a:cubicBezTo>
                      <a:cubicBezTo>
                        <a:pt x="4" y="4"/>
                        <a:pt x="4" y="4"/>
                        <a:pt x="7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88" name="Freeform 1108"/>
                <p:cNvSpPr>
                  <a:spLocks/>
                </p:cNvSpPr>
                <p:nvPr/>
              </p:nvSpPr>
              <p:spPr bwMode="ltGray">
                <a:xfrm>
                  <a:off x="4676" y="536"/>
                  <a:ext cx="8" cy="5"/>
                </a:xfrm>
                <a:custGeom>
                  <a:avLst/>
                  <a:gdLst/>
                  <a:ahLst/>
                  <a:cxnLst>
                    <a:cxn ang="0">
                      <a:pos x="7" y="12"/>
                    </a:cxn>
                    <a:cxn ang="0">
                      <a:pos x="15" y="2"/>
                    </a:cxn>
                    <a:cxn ang="0">
                      <a:pos x="15" y="14"/>
                    </a:cxn>
                    <a:cxn ang="0">
                      <a:pos x="7" y="12"/>
                    </a:cxn>
                  </a:cxnLst>
                  <a:rect l="0" t="0" r="r" b="b"/>
                  <a:pathLst>
                    <a:path w="20" h="15">
                      <a:moveTo>
                        <a:pt x="7" y="12"/>
                      </a:moveTo>
                      <a:cubicBezTo>
                        <a:pt x="0" y="2"/>
                        <a:pt x="3" y="0"/>
                        <a:pt x="15" y="2"/>
                      </a:cubicBezTo>
                      <a:cubicBezTo>
                        <a:pt x="16" y="4"/>
                        <a:pt x="20" y="12"/>
                        <a:pt x="15" y="14"/>
                      </a:cubicBezTo>
                      <a:cubicBezTo>
                        <a:pt x="12" y="15"/>
                        <a:pt x="7" y="12"/>
                        <a:pt x="7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89" name="Freeform 1109"/>
                <p:cNvSpPr>
                  <a:spLocks/>
                </p:cNvSpPr>
                <p:nvPr/>
              </p:nvSpPr>
              <p:spPr bwMode="ltGray">
                <a:xfrm>
                  <a:off x="4598" y="523"/>
                  <a:ext cx="34" cy="27"/>
                </a:xfrm>
                <a:custGeom>
                  <a:avLst/>
                  <a:gdLst/>
                  <a:ahLst/>
                  <a:cxnLst>
                    <a:cxn ang="0">
                      <a:pos x="0" y="50"/>
                    </a:cxn>
                    <a:cxn ang="0">
                      <a:pos x="14" y="24"/>
                    </a:cxn>
                    <a:cxn ang="0">
                      <a:pos x="26" y="20"/>
                    </a:cxn>
                    <a:cxn ang="0">
                      <a:pos x="48" y="18"/>
                    </a:cxn>
                    <a:cxn ang="0">
                      <a:pos x="58" y="0"/>
                    </a:cxn>
                    <a:cxn ang="0">
                      <a:pos x="80" y="40"/>
                    </a:cxn>
                    <a:cxn ang="0">
                      <a:pos x="70" y="56"/>
                    </a:cxn>
                    <a:cxn ang="0">
                      <a:pos x="54" y="62"/>
                    </a:cxn>
                    <a:cxn ang="0">
                      <a:pos x="48" y="80"/>
                    </a:cxn>
                    <a:cxn ang="0">
                      <a:pos x="32" y="68"/>
                    </a:cxn>
                    <a:cxn ang="0">
                      <a:pos x="38" y="52"/>
                    </a:cxn>
                    <a:cxn ang="0">
                      <a:pos x="30" y="28"/>
                    </a:cxn>
                    <a:cxn ang="0">
                      <a:pos x="20" y="48"/>
                    </a:cxn>
                    <a:cxn ang="0">
                      <a:pos x="8" y="56"/>
                    </a:cxn>
                    <a:cxn ang="0">
                      <a:pos x="0" y="50"/>
                    </a:cxn>
                  </a:cxnLst>
                  <a:rect l="0" t="0" r="r" b="b"/>
                  <a:pathLst>
                    <a:path w="80" h="80">
                      <a:moveTo>
                        <a:pt x="0" y="50"/>
                      </a:moveTo>
                      <a:cubicBezTo>
                        <a:pt x="1" y="47"/>
                        <a:pt x="12" y="25"/>
                        <a:pt x="14" y="24"/>
                      </a:cubicBezTo>
                      <a:cubicBezTo>
                        <a:pt x="17" y="22"/>
                        <a:pt x="26" y="20"/>
                        <a:pt x="26" y="20"/>
                      </a:cubicBezTo>
                      <a:cubicBezTo>
                        <a:pt x="34" y="23"/>
                        <a:pt x="40" y="21"/>
                        <a:pt x="48" y="18"/>
                      </a:cubicBezTo>
                      <a:cubicBezTo>
                        <a:pt x="52" y="12"/>
                        <a:pt x="54" y="6"/>
                        <a:pt x="58" y="0"/>
                      </a:cubicBezTo>
                      <a:cubicBezTo>
                        <a:pt x="70" y="4"/>
                        <a:pt x="76" y="28"/>
                        <a:pt x="80" y="40"/>
                      </a:cubicBezTo>
                      <a:cubicBezTo>
                        <a:pt x="75" y="54"/>
                        <a:pt x="80" y="50"/>
                        <a:pt x="70" y="56"/>
                      </a:cubicBezTo>
                      <a:cubicBezTo>
                        <a:pt x="61" y="53"/>
                        <a:pt x="59" y="54"/>
                        <a:pt x="54" y="62"/>
                      </a:cubicBezTo>
                      <a:cubicBezTo>
                        <a:pt x="57" y="71"/>
                        <a:pt x="56" y="75"/>
                        <a:pt x="48" y="80"/>
                      </a:cubicBezTo>
                      <a:cubicBezTo>
                        <a:pt x="40" y="77"/>
                        <a:pt x="39" y="72"/>
                        <a:pt x="32" y="68"/>
                      </a:cubicBezTo>
                      <a:cubicBezTo>
                        <a:pt x="26" y="59"/>
                        <a:pt x="30" y="57"/>
                        <a:pt x="38" y="52"/>
                      </a:cubicBezTo>
                      <a:cubicBezTo>
                        <a:pt x="41" y="42"/>
                        <a:pt x="39" y="34"/>
                        <a:pt x="30" y="28"/>
                      </a:cubicBezTo>
                      <a:cubicBezTo>
                        <a:pt x="20" y="31"/>
                        <a:pt x="30" y="40"/>
                        <a:pt x="20" y="48"/>
                      </a:cubicBezTo>
                      <a:cubicBezTo>
                        <a:pt x="16" y="51"/>
                        <a:pt x="8" y="56"/>
                        <a:pt x="8" y="56"/>
                      </a:cubicBezTo>
                      <a:cubicBezTo>
                        <a:pt x="2" y="50"/>
                        <a:pt x="5" y="50"/>
                        <a:pt x="0" y="5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90" name="Freeform 1110"/>
                <p:cNvSpPr>
                  <a:spLocks/>
                </p:cNvSpPr>
                <p:nvPr/>
              </p:nvSpPr>
              <p:spPr bwMode="ltGray">
                <a:xfrm>
                  <a:off x="4587" y="466"/>
                  <a:ext cx="40" cy="58"/>
                </a:xfrm>
                <a:custGeom>
                  <a:avLst/>
                  <a:gdLst/>
                  <a:ahLst/>
                  <a:cxnLst>
                    <a:cxn ang="0">
                      <a:pos x="14" y="96"/>
                    </a:cxn>
                    <a:cxn ang="0">
                      <a:pos x="26" y="128"/>
                    </a:cxn>
                    <a:cxn ang="0">
                      <a:pos x="32" y="108"/>
                    </a:cxn>
                    <a:cxn ang="0">
                      <a:pos x="52" y="100"/>
                    </a:cxn>
                    <a:cxn ang="0">
                      <a:pos x="46" y="124"/>
                    </a:cxn>
                    <a:cxn ang="0">
                      <a:pos x="66" y="126"/>
                    </a:cxn>
                    <a:cxn ang="0">
                      <a:pos x="76" y="142"/>
                    </a:cxn>
                    <a:cxn ang="0">
                      <a:pos x="58" y="148"/>
                    </a:cxn>
                    <a:cxn ang="0">
                      <a:pos x="74" y="174"/>
                    </a:cxn>
                    <a:cxn ang="0">
                      <a:pos x="84" y="154"/>
                    </a:cxn>
                    <a:cxn ang="0">
                      <a:pos x="82" y="112"/>
                    </a:cxn>
                    <a:cxn ang="0">
                      <a:pos x="60" y="106"/>
                    </a:cxn>
                    <a:cxn ang="0">
                      <a:pos x="50" y="82"/>
                    </a:cxn>
                    <a:cxn ang="0">
                      <a:pos x="34" y="82"/>
                    </a:cxn>
                    <a:cxn ang="0">
                      <a:pos x="30" y="70"/>
                    </a:cxn>
                    <a:cxn ang="0">
                      <a:pos x="42" y="42"/>
                    </a:cxn>
                    <a:cxn ang="0">
                      <a:pos x="30" y="0"/>
                    </a:cxn>
                    <a:cxn ang="0">
                      <a:pos x="18" y="22"/>
                    </a:cxn>
                    <a:cxn ang="0">
                      <a:pos x="4" y="46"/>
                    </a:cxn>
                    <a:cxn ang="0">
                      <a:pos x="14" y="76"/>
                    </a:cxn>
                    <a:cxn ang="0">
                      <a:pos x="14" y="96"/>
                    </a:cxn>
                  </a:cxnLst>
                  <a:rect l="0" t="0" r="r" b="b"/>
                  <a:pathLst>
                    <a:path w="94" h="174">
                      <a:moveTo>
                        <a:pt x="14" y="96"/>
                      </a:moveTo>
                      <a:cubicBezTo>
                        <a:pt x="11" y="109"/>
                        <a:pt x="15" y="120"/>
                        <a:pt x="26" y="128"/>
                      </a:cubicBezTo>
                      <a:cubicBezTo>
                        <a:pt x="34" y="120"/>
                        <a:pt x="35" y="119"/>
                        <a:pt x="32" y="108"/>
                      </a:cubicBezTo>
                      <a:cubicBezTo>
                        <a:pt x="35" y="92"/>
                        <a:pt x="39" y="92"/>
                        <a:pt x="52" y="100"/>
                      </a:cubicBezTo>
                      <a:cubicBezTo>
                        <a:pt x="59" y="110"/>
                        <a:pt x="49" y="114"/>
                        <a:pt x="46" y="124"/>
                      </a:cubicBezTo>
                      <a:cubicBezTo>
                        <a:pt x="50" y="137"/>
                        <a:pt x="57" y="129"/>
                        <a:pt x="66" y="126"/>
                      </a:cubicBezTo>
                      <a:cubicBezTo>
                        <a:pt x="77" y="129"/>
                        <a:pt x="79" y="131"/>
                        <a:pt x="76" y="142"/>
                      </a:cubicBezTo>
                      <a:cubicBezTo>
                        <a:pt x="67" y="139"/>
                        <a:pt x="65" y="141"/>
                        <a:pt x="58" y="148"/>
                      </a:cubicBezTo>
                      <a:cubicBezTo>
                        <a:pt x="60" y="160"/>
                        <a:pt x="62" y="170"/>
                        <a:pt x="74" y="174"/>
                      </a:cubicBezTo>
                      <a:cubicBezTo>
                        <a:pt x="77" y="165"/>
                        <a:pt x="74" y="157"/>
                        <a:pt x="84" y="154"/>
                      </a:cubicBezTo>
                      <a:cubicBezTo>
                        <a:pt x="91" y="143"/>
                        <a:pt x="94" y="122"/>
                        <a:pt x="82" y="112"/>
                      </a:cubicBezTo>
                      <a:cubicBezTo>
                        <a:pt x="77" y="108"/>
                        <a:pt x="66" y="108"/>
                        <a:pt x="60" y="106"/>
                      </a:cubicBezTo>
                      <a:cubicBezTo>
                        <a:pt x="65" y="92"/>
                        <a:pt x="66" y="87"/>
                        <a:pt x="50" y="82"/>
                      </a:cubicBezTo>
                      <a:cubicBezTo>
                        <a:pt x="48" y="82"/>
                        <a:pt x="37" y="86"/>
                        <a:pt x="34" y="82"/>
                      </a:cubicBezTo>
                      <a:cubicBezTo>
                        <a:pt x="32" y="79"/>
                        <a:pt x="30" y="70"/>
                        <a:pt x="30" y="70"/>
                      </a:cubicBezTo>
                      <a:cubicBezTo>
                        <a:pt x="32" y="54"/>
                        <a:pt x="32" y="52"/>
                        <a:pt x="42" y="42"/>
                      </a:cubicBezTo>
                      <a:cubicBezTo>
                        <a:pt x="41" y="30"/>
                        <a:pt x="45" y="5"/>
                        <a:pt x="30" y="0"/>
                      </a:cubicBezTo>
                      <a:cubicBezTo>
                        <a:pt x="14" y="4"/>
                        <a:pt x="16" y="4"/>
                        <a:pt x="18" y="22"/>
                      </a:cubicBezTo>
                      <a:cubicBezTo>
                        <a:pt x="16" y="39"/>
                        <a:pt x="15" y="35"/>
                        <a:pt x="4" y="46"/>
                      </a:cubicBezTo>
                      <a:cubicBezTo>
                        <a:pt x="0" y="59"/>
                        <a:pt x="5" y="67"/>
                        <a:pt x="14" y="76"/>
                      </a:cubicBezTo>
                      <a:cubicBezTo>
                        <a:pt x="15" y="80"/>
                        <a:pt x="17" y="93"/>
                        <a:pt x="14" y="9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91" name="Freeform 1111"/>
                <p:cNvSpPr>
                  <a:spLocks/>
                </p:cNvSpPr>
                <p:nvPr/>
              </p:nvSpPr>
              <p:spPr bwMode="ltGray">
                <a:xfrm>
                  <a:off x="4597" y="508"/>
                  <a:ext cx="14" cy="17"/>
                </a:xfrm>
                <a:custGeom>
                  <a:avLst/>
                  <a:gdLst/>
                  <a:ahLst/>
                  <a:cxnLst>
                    <a:cxn ang="0">
                      <a:pos x="6" y="24"/>
                    </a:cxn>
                    <a:cxn ang="0">
                      <a:pos x="12" y="0"/>
                    </a:cxn>
                    <a:cxn ang="0">
                      <a:pos x="20" y="16"/>
                    </a:cxn>
                    <a:cxn ang="0">
                      <a:pos x="22" y="24"/>
                    </a:cxn>
                    <a:cxn ang="0">
                      <a:pos x="28" y="26"/>
                    </a:cxn>
                    <a:cxn ang="0">
                      <a:pos x="32" y="38"/>
                    </a:cxn>
                    <a:cxn ang="0">
                      <a:pos x="18" y="50"/>
                    </a:cxn>
                    <a:cxn ang="0">
                      <a:pos x="6" y="24"/>
                    </a:cxn>
                  </a:cxnLst>
                  <a:rect l="0" t="0" r="r" b="b"/>
                  <a:pathLst>
                    <a:path w="32" h="50">
                      <a:moveTo>
                        <a:pt x="6" y="24"/>
                      </a:moveTo>
                      <a:cubicBezTo>
                        <a:pt x="0" y="15"/>
                        <a:pt x="3" y="6"/>
                        <a:pt x="12" y="0"/>
                      </a:cubicBezTo>
                      <a:cubicBezTo>
                        <a:pt x="23" y="3"/>
                        <a:pt x="23" y="5"/>
                        <a:pt x="20" y="16"/>
                      </a:cubicBezTo>
                      <a:cubicBezTo>
                        <a:pt x="21" y="19"/>
                        <a:pt x="20" y="22"/>
                        <a:pt x="22" y="24"/>
                      </a:cubicBezTo>
                      <a:cubicBezTo>
                        <a:pt x="23" y="26"/>
                        <a:pt x="27" y="24"/>
                        <a:pt x="28" y="26"/>
                      </a:cubicBezTo>
                      <a:cubicBezTo>
                        <a:pt x="30" y="29"/>
                        <a:pt x="32" y="38"/>
                        <a:pt x="32" y="38"/>
                      </a:cubicBezTo>
                      <a:cubicBezTo>
                        <a:pt x="29" y="46"/>
                        <a:pt x="26" y="47"/>
                        <a:pt x="18" y="50"/>
                      </a:cubicBezTo>
                      <a:cubicBezTo>
                        <a:pt x="12" y="41"/>
                        <a:pt x="18" y="24"/>
                        <a:pt x="6" y="2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92" name="Freeform 1112"/>
                <p:cNvSpPr>
                  <a:spLocks/>
                </p:cNvSpPr>
                <p:nvPr/>
              </p:nvSpPr>
              <p:spPr bwMode="ltGray">
                <a:xfrm>
                  <a:off x="4569" y="512"/>
                  <a:ext cx="19" cy="17"/>
                </a:xfrm>
                <a:custGeom>
                  <a:avLst/>
                  <a:gdLst/>
                  <a:ahLst/>
                  <a:cxnLst>
                    <a:cxn ang="0">
                      <a:pos x="0" y="44"/>
                    </a:cxn>
                    <a:cxn ang="0">
                      <a:pos x="22" y="20"/>
                    </a:cxn>
                    <a:cxn ang="0">
                      <a:pos x="36" y="0"/>
                    </a:cxn>
                    <a:cxn ang="0">
                      <a:pos x="24" y="28"/>
                    </a:cxn>
                    <a:cxn ang="0">
                      <a:pos x="2" y="50"/>
                    </a:cxn>
                    <a:cxn ang="0">
                      <a:pos x="0" y="44"/>
                    </a:cxn>
                  </a:cxnLst>
                  <a:rect l="0" t="0" r="r" b="b"/>
                  <a:pathLst>
                    <a:path w="43" h="50">
                      <a:moveTo>
                        <a:pt x="0" y="44"/>
                      </a:moveTo>
                      <a:cubicBezTo>
                        <a:pt x="6" y="38"/>
                        <a:pt x="18" y="29"/>
                        <a:pt x="22" y="20"/>
                      </a:cubicBezTo>
                      <a:cubicBezTo>
                        <a:pt x="27" y="10"/>
                        <a:pt x="25" y="4"/>
                        <a:pt x="36" y="0"/>
                      </a:cubicBezTo>
                      <a:cubicBezTo>
                        <a:pt x="43" y="11"/>
                        <a:pt x="36" y="24"/>
                        <a:pt x="24" y="28"/>
                      </a:cubicBezTo>
                      <a:cubicBezTo>
                        <a:pt x="21" y="38"/>
                        <a:pt x="12" y="47"/>
                        <a:pt x="2" y="50"/>
                      </a:cubicBezTo>
                      <a:cubicBezTo>
                        <a:pt x="1" y="48"/>
                        <a:pt x="0" y="44"/>
                        <a:pt x="0" y="4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93" name="Freeform 1113"/>
                <p:cNvSpPr>
                  <a:spLocks/>
                </p:cNvSpPr>
                <p:nvPr/>
              </p:nvSpPr>
              <p:spPr bwMode="ltGray">
                <a:xfrm>
                  <a:off x="4784" y="275"/>
                  <a:ext cx="18" cy="10"/>
                </a:xfrm>
                <a:custGeom>
                  <a:avLst/>
                  <a:gdLst/>
                  <a:ahLst/>
                  <a:cxnLst>
                    <a:cxn ang="0">
                      <a:pos x="0" y="25"/>
                    </a:cxn>
                    <a:cxn ang="0">
                      <a:pos x="12" y="29"/>
                    </a:cxn>
                    <a:cxn ang="0">
                      <a:pos x="0" y="25"/>
                    </a:cxn>
                  </a:cxnLst>
                  <a:rect l="0" t="0" r="r" b="b"/>
                  <a:pathLst>
                    <a:path w="41" h="29">
                      <a:moveTo>
                        <a:pt x="0" y="25"/>
                      </a:moveTo>
                      <a:cubicBezTo>
                        <a:pt x="10" y="11"/>
                        <a:pt x="41" y="0"/>
                        <a:pt x="12" y="29"/>
                      </a:cubicBezTo>
                      <a:cubicBezTo>
                        <a:pt x="8" y="28"/>
                        <a:pt x="0" y="25"/>
                        <a:pt x="0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94" name="Freeform 1114"/>
                <p:cNvSpPr>
                  <a:spLocks/>
                </p:cNvSpPr>
                <p:nvPr/>
              </p:nvSpPr>
              <p:spPr bwMode="ltGray">
                <a:xfrm>
                  <a:off x="4293" y="246"/>
                  <a:ext cx="438" cy="152"/>
                </a:xfrm>
                <a:custGeom>
                  <a:avLst/>
                  <a:gdLst/>
                  <a:ahLst/>
                  <a:cxnLst>
                    <a:cxn ang="0">
                      <a:pos x="73" y="1"/>
                    </a:cxn>
                    <a:cxn ang="0">
                      <a:pos x="438" y="0"/>
                    </a:cxn>
                    <a:cxn ang="0">
                      <a:pos x="416" y="54"/>
                    </a:cxn>
                    <a:cxn ang="0">
                      <a:pos x="397" y="68"/>
                    </a:cxn>
                    <a:cxn ang="0">
                      <a:pos x="392" y="70"/>
                    </a:cxn>
                    <a:cxn ang="0">
                      <a:pos x="375" y="73"/>
                    </a:cxn>
                    <a:cxn ang="0">
                      <a:pos x="361" y="88"/>
                    </a:cxn>
                    <a:cxn ang="0">
                      <a:pos x="362" y="99"/>
                    </a:cxn>
                    <a:cxn ang="0">
                      <a:pos x="364" y="107"/>
                    </a:cxn>
                    <a:cxn ang="0">
                      <a:pos x="366" y="113"/>
                    </a:cxn>
                    <a:cxn ang="0">
                      <a:pos x="362" y="122"/>
                    </a:cxn>
                    <a:cxn ang="0">
                      <a:pos x="351" y="120"/>
                    </a:cxn>
                    <a:cxn ang="0">
                      <a:pos x="342" y="129"/>
                    </a:cxn>
                    <a:cxn ang="0">
                      <a:pos x="347" y="105"/>
                    </a:cxn>
                    <a:cxn ang="0">
                      <a:pos x="338" y="100"/>
                    </a:cxn>
                    <a:cxn ang="0">
                      <a:pos x="344" y="93"/>
                    </a:cxn>
                    <a:cxn ang="0">
                      <a:pos x="342" y="89"/>
                    </a:cxn>
                    <a:cxn ang="0">
                      <a:pos x="320" y="94"/>
                    </a:cxn>
                    <a:cxn ang="0">
                      <a:pos x="317" y="85"/>
                    </a:cxn>
                    <a:cxn ang="0">
                      <a:pos x="297" y="94"/>
                    </a:cxn>
                    <a:cxn ang="0">
                      <a:pos x="320" y="103"/>
                    </a:cxn>
                    <a:cxn ang="0">
                      <a:pos x="305" y="117"/>
                    </a:cxn>
                    <a:cxn ang="0">
                      <a:pos x="311" y="126"/>
                    </a:cxn>
                    <a:cxn ang="0">
                      <a:pos x="315" y="138"/>
                    </a:cxn>
                    <a:cxn ang="0">
                      <a:pos x="309" y="139"/>
                    </a:cxn>
                    <a:cxn ang="0">
                      <a:pos x="314" y="144"/>
                    </a:cxn>
                    <a:cxn ang="0">
                      <a:pos x="307" y="152"/>
                    </a:cxn>
                    <a:cxn ang="0">
                      <a:pos x="0" y="149"/>
                    </a:cxn>
                    <a:cxn ang="0">
                      <a:pos x="73" y="1"/>
                    </a:cxn>
                  </a:cxnLst>
                  <a:rect l="0" t="0" r="r" b="b"/>
                  <a:pathLst>
                    <a:path w="438" h="152">
                      <a:moveTo>
                        <a:pt x="73" y="1"/>
                      </a:moveTo>
                      <a:lnTo>
                        <a:pt x="438" y="0"/>
                      </a:lnTo>
                      <a:cubicBezTo>
                        <a:pt x="432" y="15"/>
                        <a:pt x="429" y="42"/>
                        <a:pt x="416" y="54"/>
                      </a:cubicBezTo>
                      <a:cubicBezTo>
                        <a:pt x="410" y="60"/>
                        <a:pt x="405" y="63"/>
                        <a:pt x="397" y="68"/>
                      </a:cubicBezTo>
                      <a:cubicBezTo>
                        <a:pt x="396" y="69"/>
                        <a:pt x="392" y="70"/>
                        <a:pt x="392" y="70"/>
                      </a:cubicBezTo>
                      <a:cubicBezTo>
                        <a:pt x="377" y="63"/>
                        <a:pt x="385" y="68"/>
                        <a:pt x="375" y="73"/>
                      </a:cubicBezTo>
                      <a:cubicBezTo>
                        <a:pt x="371" y="82"/>
                        <a:pt x="371" y="83"/>
                        <a:pt x="361" y="88"/>
                      </a:cubicBezTo>
                      <a:cubicBezTo>
                        <a:pt x="359" y="92"/>
                        <a:pt x="364" y="93"/>
                        <a:pt x="362" y="99"/>
                      </a:cubicBezTo>
                      <a:cubicBezTo>
                        <a:pt x="363" y="102"/>
                        <a:pt x="364" y="105"/>
                        <a:pt x="364" y="107"/>
                      </a:cubicBezTo>
                      <a:cubicBezTo>
                        <a:pt x="365" y="109"/>
                        <a:pt x="366" y="111"/>
                        <a:pt x="366" y="113"/>
                      </a:cubicBezTo>
                      <a:cubicBezTo>
                        <a:pt x="365" y="115"/>
                        <a:pt x="364" y="120"/>
                        <a:pt x="362" y="122"/>
                      </a:cubicBezTo>
                      <a:cubicBezTo>
                        <a:pt x="359" y="123"/>
                        <a:pt x="354" y="119"/>
                        <a:pt x="351" y="120"/>
                      </a:cubicBezTo>
                      <a:cubicBezTo>
                        <a:pt x="347" y="129"/>
                        <a:pt x="352" y="127"/>
                        <a:pt x="342" y="129"/>
                      </a:cubicBezTo>
                      <a:cubicBezTo>
                        <a:pt x="340" y="123"/>
                        <a:pt x="345" y="111"/>
                        <a:pt x="347" y="105"/>
                      </a:cubicBezTo>
                      <a:cubicBezTo>
                        <a:pt x="347" y="100"/>
                        <a:pt x="338" y="102"/>
                        <a:pt x="338" y="100"/>
                      </a:cubicBezTo>
                      <a:cubicBezTo>
                        <a:pt x="338" y="98"/>
                        <a:pt x="344" y="95"/>
                        <a:pt x="344" y="93"/>
                      </a:cubicBezTo>
                      <a:cubicBezTo>
                        <a:pt x="344" y="92"/>
                        <a:pt x="344" y="89"/>
                        <a:pt x="342" y="89"/>
                      </a:cubicBezTo>
                      <a:cubicBezTo>
                        <a:pt x="339" y="89"/>
                        <a:pt x="324" y="94"/>
                        <a:pt x="320" y="94"/>
                      </a:cubicBezTo>
                      <a:cubicBezTo>
                        <a:pt x="317" y="86"/>
                        <a:pt x="328" y="88"/>
                        <a:pt x="317" y="85"/>
                      </a:cubicBezTo>
                      <a:cubicBezTo>
                        <a:pt x="311" y="91"/>
                        <a:pt x="306" y="93"/>
                        <a:pt x="297" y="94"/>
                      </a:cubicBezTo>
                      <a:cubicBezTo>
                        <a:pt x="300" y="104"/>
                        <a:pt x="307" y="101"/>
                        <a:pt x="320" y="103"/>
                      </a:cubicBezTo>
                      <a:cubicBezTo>
                        <a:pt x="318" y="109"/>
                        <a:pt x="311" y="111"/>
                        <a:pt x="305" y="117"/>
                      </a:cubicBezTo>
                      <a:lnTo>
                        <a:pt x="311" y="126"/>
                      </a:lnTo>
                      <a:lnTo>
                        <a:pt x="315" y="138"/>
                      </a:lnTo>
                      <a:lnTo>
                        <a:pt x="309" y="139"/>
                      </a:lnTo>
                      <a:lnTo>
                        <a:pt x="314" y="144"/>
                      </a:lnTo>
                      <a:lnTo>
                        <a:pt x="307" y="152"/>
                      </a:lnTo>
                      <a:lnTo>
                        <a:pt x="0" y="149"/>
                      </a:lnTo>
                      <a:lnTo>
                        <a:pt x="73" y="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95" name="Freeform 1115"/>
                <p:cNvSpPr>
                  <a:spLocks/>
                </p:cNvSpPr>
                <p:nvPr/>
              </p:nvSpPr>
              <p:spPr bwMode="ltGray">
                <a:xfrm>
                  <a:off x="4731" y="240"/>
                  <a:ext cx="20" cy="55"/>
                </a:xfrm>
                <a:custGeom>
                  <a:avLst/>
                  <a:gdLst/>
                  <a:ahLst/>
                  <a:cxnLst>
                    <a:cxn ang="0">
                      <a:pos x="5" y="156"/>
                    </a:cxn>
                    <a:cxn ang="0">
                      <a:pos x="15" y="108"/>
                    </a:cxn>
                    <a:cxn ang="0">
                      <a:pos x="17" y="68"/>
                    </a:cxn>
                    <a:cxn ang="0">
                      <a:pos x="11" y="40"/>
                    </a:cxn>
                    <a:cxn ang="0">
                      <a:pos x="17" y="12"/>
                    </a:cxn>
                    <a:cxn ang="0">
                      <a:pos x="21" y="0"/>
                    </a:cxn>
                    <a:cxn ang="0">
                      <a:pos x="31" y="30"/>
                    </a:cxn>
                    <a:cxn ang="0">
                      <a:pos x="47" y="98"/>
                    </a:cxn>
                    <a:cxn ang="0">
                      <a:pos x="31" y="108"/>
                    </a:cxn>
                    <a:cxn ang="0">
                      <a:pos x="23" y="126"/>
                    </a:cxn>
                    <a:cxn ang="0">
                      <a:pos x="21" y="132"/>
                    </a:cxn>
                    <a:cxn ang="0">
                      <a:pos x="27" y="134"/>
                    </a:cxn>
                    <a:cxn ang="0">
                      <a:pos x="31" y="146"/>
                    </a:cxn>
                    <a:cxn ang="0">
                      <a:pos x="13" y="148"/>
                    </a:cxn>
                    <a:cxn ang="0">
                      <a:pos x="7" y="160"/>
                    </a:cxn>
                    <a:cxn ang="0">
                      <a:pos x="3" y="154"/>
                    </a:cxn>
                    <a:cxn ang="0">
                      <a:pos x="5" y="156"/>
                    </a:cxn>
                  </a:cxnLst>
                  <a:rect l="0" t="0" r="r" b="b"/>
                  <a:pathLst>
                    <a:path w="47" h="165">
                      <a:moveTo>
                        <a:pt x="5" y="156"/>
                      </a:moveTo>
                      <a:cubicBezTo>
                        <a:pt x="0" y="141"/>
                        <a:pt x="1" y="118"/>
                        <a:pt x="15" y="108"/>
                      </a:cubicBezTo>
                      <a:cubicBezTo>
                        <a:pt x="16" y="95"/>
                        <a:pt x="17" y="81"/>
                        <a:pt x="17" y="68"/>
                      </a:cubicBezTo>
                      <a:cubicBezTo>
                        <a:pt x="17" y="58"/>
                        <a:pt x="11" y="40"/>
                        <a:pt x="11" y="40"/>
                      </a:cubicBezTo>
                      <a:cubicBezTo>
                        <a:pt x="14" y="20"/>
                        <a:pt x="11" y="29"/>
                        <a:pt x="17" y="12"/>
                      </a:cubicBezTo>
                      <a:cubicBezTo>
                        <a:pt x="18" y="8"/>
                        <a:pt x="21" y="0"/>
                        <a:pt x="21" y="0"/>
                      </a:cubicBezTo>
                      <a:cubicBezTo>
                        <a:pt x="38" y="6"/>
                        <a:pt x="33" y="7"/>
                        <a:pt x="31" y="30"/>
                      </a:cubicBezTo>
                      <a:cubicBezTo>
                        <a:pt x="38" y="52"/>
                        <a:pt x="40" y="76"/>
                        <a:pt x="47" y="98"/>
                      </a:cubicBezTo>
                      <a:cubicBezTo>
                        <a:pt x="44" y="116"/>
                        <a:pt x="45" y="113"/>
                        <a:pt x="31" y="108"/>
                      </a:cubicBezTo>
                      <a:cubicBezTo>
                        <a:pt x="25" y="118"/>
                        <a:pt x="28" y="112"/>
                        <a:pt x="23" y="126"/>
                      </a:cubicBezTo>
                      <a:cubicBezTo>
                        <a:pt x="22" y="128"/>
                        <a:pt x="21" y="132"/>
                        <a:pt x="21" y="132"/>
                      </a:cubicBezTo>
                      <a:cubicBezTo>
                        <a:pt x="23" y="133"/>
                        <a:pt x="26" y="132"/>
                        <a:pt x="27" y="134"/>
                      </a:cubicBezTo>
                      <a:cubicBezTo>
                        <a:pt x="29" y="137"/>
                        <a:pt x="31" y="146"/>
                        <a:pt x="31" y="146"/>
                      </a:cubicBezTo>
                      <a:cubicBezTo>
                        <a:pt x="27" y="165"/>
                        <a:pt x="23" y="155"/>
                        <a:pt x="13" y="148"/>
                      </a:cubicBezTo>
                      <a:cubicBezTo>
                        <a:pt x="11" y="152"/>
                        <a:pt x="11" y="160"/>
                        <a:pt x="7" y="160"/>
                      </a:cubicBezTo>
                      <a:cubicBezTo>
                        <a:pt x="5" y="160"/>
                        <a:pt x="4" y="156"/>
                        <a:pt x="3" y="154"/>
                      </a:cubicBezTo>
                      <a:cubicBezTo>
                        <a:pt x="3" y="153"/>
                        <a:pt x="4" y="155"/>
                        <a:pt x="5" y="15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96" name="Freeform 1116"/>
                <p:cNvSpPr>
                  <a:spLocks/>
                </p:cNvSpPr>
                <p:nvPr/>
              </p:nvSpPr>
              <p:spPr bwMode="ltGray">
                <a:xfrm>
                  <a:off x="4719" y="287"/>
                  <a:ext cx="59" cy="34"/>
                </a:xfrm>
                <a:custGeom>
                  <a:avLst/>
                  <a:gdLst/>
                  <a:ahLst/>
                  <a:cxnLst>
                    <a:cxn ang="0">
                      <a:pos x="26" y="61"/>
                    </a:cxn>
                    <a:cxn ang="0">
                      <a:pos x="30" y="43"/>
                    </a:cxn>
                    <a:cxn ang="0">
                      <a:pos x="50" y="33"/>
                    </a:cxn>
                    <a:cxn ang="0">
                      <a:pos x="54" y="45"/>
                    </a:cxn>
                    <a:cxn ang="0">
                      <a:pos x="66" y="49"/>
                    </a:cxn>
                    <a:cxn ang="0">
                      <a:pos x="80" y="55"/>
                    </a:cxn>
                    <a:cxn ang="0">
                      <a:pos x="116" y="33"/>
                    </a:cxn>
                    <a:cxn ang="0">
                      <a:pos x="130" y="17"/>
                    </a:cxn>
                    <a:cxn ang="0">
                      <a:pos x="138" y="11"/>
                    </a:cxn>
                    <a:cxn ang="0">
                      <a:pos x="106" y="49"/>
                    </a:cxn>
                    <a:cxn ang="0">
                      <a:pos x="84" y="67"/>
                    </a:cxn>
                    <a:cxn ang="0">
                      <a:pos x="66" y="81"/>
                    </a:cxn>
                    <a:cxn ang="0">
                      <a:pos x="48" y="103"/>
                    </a:cxn>
                    <a:cxn ang="0">
                      <a:pos x="26" y="89"/>
                    </a:cxn>
                    <a:cxn ang="0">
                      <a:pos x="20" y="87"/>
                    </a:cxn>
                    <a:cxn ang="0">
                      <a:pos x="22" y="97"/>
                    </a:cxn>
                    <a:cxn ang="0">
                      <a:pos x="0" y="97"/>
                    </a:cxn>
                    <a:cxn ang="0">
                      <a:pos x="10" y="79"/>
                    </a:cxn>
                    <a:cxn ang="0">
                      <a:pos x="26" y="61"/>
                    </a:cxn>
                  </a:cxnLst>
                  <a:rect l="0" t="0" r="r" b="b"/>
                  <a:pathLst>
                    <a:path w="138" h="103">
                      <a:moveTo>
                        <a:pt x="26" y="61"/>
                      </a:moveTo>
                      <a:cubicBezTo>
                        <a:pt x="29" y="53"/>
                        <a:pt x="33" y="51"/>
                        <a:pt x="30" y="43"/>
                      </a:cubicBezTo>
                      <a:cubicBezTo>
                        <a:pt x="33" y="27"/>
                        <a:pt x="37" y="24"/>
                        <a:pt x="50" y="33"/>
                      </a:cubicBezTo>
                      <a:cubicBezTo>
                        <a:pt x="51" y="37"/>
                        <a:pt x="53" y="41"/>
                        <a:pt x="54" y="45"/>
                      </a:cubicBezTo>
                      <a:cubicBezTo>
                        <a:pt x="55" y="49"/>
                        <a:pt x="66" y="49"/>
                        <a:pt x="66" y="49"/>
                      </a:cubicBezTo>
                      <a:cubicBezTo>
                        <a:pt x="75" y="43"/>
                        <a:pt x="77" y="45"/>
                        <a:pt x="80" y="55"/>
                      </a:cubicBezTo>
                      <a:cubicBezTo>
                        <a:pt x="92" y="47"/>
                        <a:pt x="101" y="37"/>
                        <a:pt x="116" y="33"/>
                      </a:cubicBezTo>
                      <a:cubicBezTo>
                        <a:pt x="125" y="19"/>
                        <a:pt x="120" y="24"/>
                        <a:pt x="130" y="17"/>
                      </a:cubicBezTo>
                      <a:cubicBezTo>
                        <a:pt x="134" y="11"/>
                        <a:pt x="134" y="0"/>
                        <a:pt x="138" y="11"/>
                      </a:cubicBezTo>
                      <a:cubicBezTo>
                        <a:pt x="135" y="31"/>
                        <a:pt x="126" y="45"/>
                        <a:pt x="106" y="49"/>
                      </a:cubicBezTo>
                      <a:cubicBezTo>
                        <a:pt x="97" y="55"/>
                        <a:pt x="93" y="61"/>
                        <a:pt x="84" y="67"/>
                      </a:cubicBezTo>
                      <a:cubicBezTo>
                        <a:pt x="80" y="79"/>
                        <a:pt x="79" y="79"/>
                        <a:pt x="66" y="81"/>
                      </a:cubicBezTo>
                      <a:cubicBezTo>
                        <a:pt x="60" y="90"/>
                        <a:pt x="57" y="97"/>
                        <a:pt x="48" y="103"/>
                      </a:cubicBezTo>
                      <a:cubicBezTo>
                        <a:pt x="42" y="94"/>
                        <a:pt x="37" y="93"/>
                        <a:pt x="26" y="89"/>
                      </a:cubicBezTo>
                      <a:cubicBezTo>
                        <a:pt x="24" y="88"/>
                        <a:pt x="20" y="87"/>
                        <a:pt x="20" y="87"/>
                      </a:cubicBezTo>
                      <a:cubicBezTo>
                        <a:pt x="10" y="90"/>
                        <a:pt x="14" y="94"/>
                        <a:pt x="22" y="97"/>
                      </a:cubicBezTo>
                      <a:cubicBezTo>
                        <a:pt x="14" y="103"/>
                        <a:pt x="9" y="100"/>
                        <a:pt x="0" y="97"/>
                      </a:cubicBezTo>
                      <a:cubicBezTo>
                        <a:pt x="2" y="87"/>
                        <a:pt x="1" y="82"/>
                        <a:pt x="10" y="79"/>
                      </a:cubicBezTo>
                      <a:cubicBezTo>
                        <a:pt x="15" y="63"/>
                        <a:pt x="14" y="69"/>
                        <a:pt x="26" y="6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97" name="Freeform 1117"/>
                <p:cNvSpPr>
                  <a:spLocks/>
                </p:cNvSpPr>
                <p:nvPr/>
              </p:nvSpPr>
              <p:spPr bwMode="ltGray">
                <a:xfrm>
                  <a:off x="4656" y="319"/>
                  <a:ext cx="80" cy="72"/>
                </a:xfrm>
                <a:custGeom>
                  <a:avLst/>
                  <a:gdLst/>
                  <a:ahLst/>
                  <a:cxnLst>
                    <a:cxn ang="0">
                      <a:pos x="158" y="24"/>
                    </a:cxn>
                    <a:cxn ang="0">
                      <a:pos x="160" y="6"/>
                    </a:cxn>
                    <a:cxn ang="0">
                      <a:pos x="170" y="0"/>
                    </a:cxn>
                    <a:cxn ang="0">
                      <a:pos x="182" y="24"/>
                    </a:cxn>
                    <a:cxn ang="0">
                      <a:pos x="188" y="42"/>
                    </a:cxn>
                    <a:cxn ang="0">
                      <a:pos x="178" y="58"/>
                    </a:cxn>
                    <a:cxn ang="0">
                      <a:pos x="170" y="76"/>
                    </a:cxn>
                    <a:cxn ang="0">
                      <a:pos x="162" y="126"/>
                    </a:cxn>
                    <a:cxn ang="0">
                      <a:pos x="144" y="136"/>
                    </a:cxn>
                    <a:cxn ang="0">
                      <a:pos x="120" y="138"/>
                    </a:cxn>
                    <a:cxn ang="0">
                      <a:pos x="112" y="124"/>
                    </a:cxn>
                    <a:cxn ang="0">
                      <a:pos x="102" y="146"/>
                    </a:cxn>
                    <a:cxn ang="0">
                      <a:pos x="90" y="150"/>
                    </a:cxn>
                    <a:cxn ang="0">
                      <a:pos x="80" y="132"/>
                    </a:cxn>
                    <a:cxn ang="0">
                      <a:pos x="58" y="144"/>
                    </a:cxn>
                    <a:cxn ang="0">
                      <a:pos x="76" y="142"/>
                    </a:cxn>
                    <a:cxn ang="0">
                      <a:pos x="78" y="160"/>
                    </a:cxn>
                    <a:cxn ang="0">
                      <a:pos x="58" y="166"/>
                    </a:cxn>
                    <a:cxn ang="0">
                      <a:pos x="34" y="166"/>
                    </a:cxn>
                    <a:cxn ang="0">
                      <a:pos x="36" y="154"/>
                    </a:cxn>
                    <a:cxn ang="0">
                      <a:pos x="46" y="144"/>
                    </a:cxn>
                    <a:cxn ang="0">
                      <a:pos x="34" y="148"/>
                    </a:cxn>
                    <a:cxn ang="0">
                      <a:pos x="26" y="166"/>
                    </a:cxn>
                    <a:cxn ang="0">
                      <a:pos x="30" y="190"/>
                    </a:cxn>
                    <a:cxn ang="0">
                      <a:pos x="14" y="200"/>
                    </a:cxn>
                    <a:cxn ang="0">
                      <a:pos x="0" y="214"/>
                    </a:cxn>
                    <a:cxn ang="0">
                      <a:pos x="8" y="188"/>
                    </a:cxn>
                    <a:cxn ang="0">
                      <a:pos x="0" y="164"/>
                    </a:cxn>
                    <a:cxn ang="0">
                      <a:pos x="14" y="152"/>
                    </a:cxn>
                    <a:cxn ang="0">
                      <a:pos x="32" y="134"/>
                    </a:cxn>
                    <a:cxn ang="0">
                      <a:pos x="44" y="118"/>
                    </a:cxn>
                    <a:cxn ang="0">
                      <a:pos x="72" y="116"/>
                    </a:cxn>
                    <a:cxn ang="0">
                      <a:pos x="84" y="112"/>
                    </a:cxn>
                    <a:cxn ang="0">
                      <a:pos x="114" y="78"/>
                    </a:cxn>
                    <a:cxn ang="0">
                      <a:pos x="120" y="92"/>
                    </a:cxn>
                    <a:cxn ang="0">
                      <a:pos x="132" y="76"/>
                    </a:cxn>
                    <a:cxn ang="0">
                      <a:pos x="150" y="54"/>
                    </a:cxn>
                    <a:cxn ang="0">
                      <a:pos x="154" y="42"/>
                    </a:cxn>
                    <a:cxn ang="0">
                      <a:pos x="148" y="38"/>
                    </a:cxn>
                    <a:cxn ang="0">
                      <a:pos x="152" y="32"/>
                    </a:cxn>
                    <a:cxn ang="0">
                      <a:pos x="158" y="24"/>
                    </a:cxn>
                  </a:cxnLst>
                  <a:rect l="0" t="0" r="r" b="b"/>
                  <a:pathLst>
                    <a:path w="188" h="214">
                      <a:moveTo>
                        <a:pt x="158" y="24"/>
                      </a:moveTo>
                      <a:cubicBezTo>
                        <a:pt x="156" y="18"/>
                        <a:pt x="160" y="6"/>
                        <a:pt x="160" y="6"/>
                      </a:cubicBezTo>
                      <a:cubicBezTo>
                        <a:pt x="167" y="16"/>
                        <a:pt x="167" y="8"/>
                        <a:pt x="170" y="0"/>
                      </a:cubicBezTo>
                      <a:cubicBezTo>
                        <a:pt x="181" y="4"/>
                        <a:pt x="179" y="14"/>
                        <a:pt x="182" y="24"/>
                      </a:cubicBezTo>
                      <a:cubicBezTo>
                        <a:pt x="184" y="30"/>
                        <a:pt x="188" y="42"/>
                        <a:pt x="188" y="42"/>
                      </a:cubicBezTo>
                      <a:cubicBezTo>
                        <a:pt x="183" y="56"/>
                        <a:pt x="188" y="52"/>
                        <a:pt x="178" y="58"/>
                      </a:cubicBezTo>
                      <a:cubicBezTo>
                        <a:pt x="174" y="63"/>
                        <a:pt x="170" y="76"/>
                        <a:pt x="170" y="76"/>
                      </a:cubicBezTo>
                      <a:cubicBezTo>
                        <a:pt x="169" y="100"/>
                        <a:pt x="173" y="110"/>
                        <a:pt x="162" y="126"/>
                      </a:cubicBezTo>
                      <a:cubicBezTo>
                        <a:pt x="150" y="118"/>
                        <a:pt x="155" y="132"/>
                        <a:pt x="144" y="136"/>
                      </a:cubicBezTo>
                      <a:cubicBezTo>
                        <a:pt x="135" y="134"/>
                        <a:pt x="129" y="135"/>
                        <a:pt x="120" y="138"/>
                      </a:cubicBezTo>
                      <a:cubicBezTo>
                        <a:pt x="114" y="129"/>
                        <a:pt x="122" y="127"/>
                        <a:pt x="112" y="124"/>
                      </a:cubicBezTo>
                      <a:cubicBezTo>
                        <a:pt x="108" y="130"/>
                        <a:pt x="108" y="142"/>
                        <a:pt x="102" y="146"/>
                      </a:cubicBezTo>
                      <a:cubicBezTo>
                        <a:pt x="98" y="148"/>
                        <a:pt x="90" y="150"/>
                        <a:pt x="90" y="150"/>
                      </a:cubicBezTo>
                      <a:cubicBezTo>
                        <a:pt x="87" y="141"/>
                        <a:pt x="89" y="135"/>
                        <a:pt x="80" y="132"/>
                      </a:cubicBezTo>
                      <a:cubicBezTo>
                        <a:pt x="68" y="134"/>
                        <a:pt x="65" y="134"/>
                        <a:pt x="58" y="144"/>
                      </a:cubicBezTo>
                      <a:cubicBezTo>
                        <a:pt x="66" y="150"/>
                        <a:pt x="68" y="147"/>
                        <a:pt x="76" y="142"/>
                      </a:cubicBezTo>
                      <a:cubicBezTo>
                        <a:pt x="81" y="146"/>
                        <a:pt x="85" y="155"/>
                        <a:pt x="78" y="160"/>
                      </a:cubicBezTo>
                      <a:cubicBezTo>
                        <a:pt x="75" y="162"/>
                        <a:pt x="62" y="165"/>
                        <a:pt x="58" y="166"/>
                      </a:cubicBezTo>
                      <a:cubicBezTo>
                        <a:pt x="48" y="173"/>
                        <a:pt x="44" y="173"/>
                        <a:pt x="34" y="166"/>
                      </a:cubicBezTo>
                      <a:cubicBezTo>
                        <a:pt x="35" y="162"/>
                        <a:pt x="34" y="158"/>
                        <a:pt x="36" y="154"/>
                      </a:cubicBezTo>
                      <a:cubicBezTo>
                        <a:pt x="38" y="150"/>
                        <a:pt x="55" y="146"/>
                        <a:pt x="46" y="144"/>
                      </a:cubicBezTo>
                      <a:cubicBezTo>
                        <a:pt x="42" y="143"/>
                        <a:pt x="34" y="148"/>
                        <a:pt x="34" y="148"/>
                      </a:cubicBezTo>
                      <a:cubicBezTo>
                        <a:pt x="32" y="155"/>
                        <a:pt x="28" y="159"/>
                        <a:pt x="26" y="166"/>
                      </a:cubicBezTo>
                      <a:cubicBezTo>
                        <a:pt x="36" y="182"/>
                        <a:pt x="36" y="173"/>
                        <a:pt x="30" y="190"/>
                      </a:cubicBezTo>
                      <a:cubicBezTo>
                        <a:pt x="28" y="196"/>
                        <a:pt x="14" y="200"/>
                        <a:pt x="14" y="200"/>
                      </a:cubicBezTo>
                      <a:cubicBezTo>
                        <a:pt x="5" y="214"/>
                        <a:pt x="11" y="210"/>
                        <a:pt x="0" y="214"/>
                      </a:cubicBezTo>
                      <a:cubicBezTo>
                        <a:pt x="2" y="202"/>
                        <a:pt x="5" y="198"/>
                        <a:pt x="8" y="188"/>
                      </a:cubicBezTo>
                      <a:cubicBezTo>
                        <a:pt x="6" y="178"/>
                        <a:pt x="3" y="173"/>
                        <a:pt x="0" y="164"/>
                      </a:cubicBezTo>
                      <a:cubicBezTo>
                        <a:pt x="3" y="156"/>
                        <a:pt x="7" y="157"/>
                        <a:pt x="14" y="152"/>
                      </a:cubicBezTo>
                      <a:cubicBezTo>
                        <a:pt x="18" y="141"/>
                        <a:pt x="23" y="140"/>
                        <a:pt x="32" y="134"/>
                      </a:cubicBezTo>
                      <a:cubicBezTo>
                        <a:pt x="37" y="127"/>
                        <a:pt x="37" y="123"/>
                        <a:pt x="44" y="118"/>
                      </a:cubicBezTo>
                      <a:cubicBezTo>
                        <a:pt x="64" y="121"/>
                        <a:pt x="55" y="122"/>
                        <a:pt x="72" y="116"/>
                      </a:cubicBezTo>
                      <a:cubicBezTo>
                        <a:pt x="76" y="115"/>
                        <a:pt x="84" y="112"/>
                        <a:pt x="84" y="112"/>
                      </a:cubicBezTo>
                      <a:cubicBezTo>
                        <a:pt x="105" y="119"/>
                        <a:pt x="97" y="84"/>
                        <a:pt x="114" y="78"/>
                      </a:cubicBezTo>
                      <a:cubicBezTo>
                        <a:pt x="117" y="87"/>
                        <a:pt x="110" y="89"/>
                        <a:pt x="120" y="92"/>
                      </a:cubicBezTo>
                      <a:cubicBezTo>
                        <a:pt x="125" y="85"/>
                        <a:pt x="125" y="81"/>
                        <a:pt x="132" y="76"/>
                      </a:cubicBezTo>
                      <a:cubicBezTo>
                        <a:pt x="138" y="68"/>
                        <a:pt x="146" y="65"/>
                        <a:pt x="150" y="54"/>
                      </a:cubicBezTo>
                      <a:cubicBezTo>
                        <a:pt x="151" y="50"/>
                        <a:pt x="154" y="42"/>
                        <a:pt x="154" y="42"/>
                      </a:cubicBezTo>
                      <a:cubicBezTo>
                        <a:pt x="152" y="41"/>
                        <a:pt x="148" y="40"/>
                        <a:pt x="148" y="38"/>
                      </a:cubicBezTo>
                      <a:cubicBezTo>
                        <a:pt x="148" y="36"/>
                        <a:pt x="161" y="33"/>
                        <a:pt x="152" y="32"/>
                      </a:cubicBezTo>
                      <a:lnTo>
                        <a:pt x="158" y="24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98" name="Freeform 1118"/>
                <p:cNvSpPr>
                  <a:spLocks/>
                </p:cNvSpPr>
                <p:nvPr/>
              </p:nvSpPr>
              <p:spPr bwMode="ltGray">
                <a:xfrm>
                  <a:off x="4709" y="340"/>
                  <a:ext cx="6" cy="4"/>
                </a:xfrm>
                <a:custGeom>
                  <a:avLst/>
                  <a:gdLst/>
                  <a:ahLst/>
                  <a:cxnLst>
                    <a:cxn ang="0">
                      <a:pos x="0" y="9"/>
                    </a:cxn>
                    <a:cxn ang="0">
                      <a:pos x="4" y="13"/>
                    </a:cxn>
                    <a:cxn ang="0">
                      <a:pos x="0" y="9"/>
                    </a:cxn>
                  </a:cxnLst>
                  <a:rect l="0" t="0" r="r" b="b"/>
                  <a:pathLst>
                    <a:path w="13" h="13">
                      <a:moveTo>
                        <a:pt x="0" y="9"/>
                      </a:moveTo>
                      <a:cubicBezTo>
                        <a:pt x="6" y="0"/>
                        <a:pt x="13" y="7"/>
                        <a:pt x="4" y="13"/>
                      </a:cubicBezTo>
                      <a:cubicBezTo>
                        <a:pt x="0" y="6"/>
                        <a:pt x="0" y="5"/>
                        <a:pt x="0" y="9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199" name="Freeform 1119"/>
                <p:cNvSpPr>
                  <a:spLocks/>
                </p:cNvSpPr>
                <p:nvPr/>
              </p:nvSpPr>
              <p:spPr bwMode="ltGray">
                <a:xfrm>
                  <a:off x="4261" y="389"/>
                  <a:ext cx="347" cy="189"/>
                </a:xfrm>
                <a:custGeom>
                  <a:avLst/>
                  <a:gdLst/>
                  <a:ahLst/>
                  <a:cxnLst>
                    <a:cxn ang="0">
                      <a:pos x="812" y="26"/>
                    </a:cxn>
                    <a:cxn ang="0">
                      <a:pos x="778" y="78"/>
                    </a:cxn>
                    <a:cxn ang="0">
                      <a:pos x="748" y="122"/>
                    </a:cxn>
                    <a:cxn ang="0">
                      <a:pos x="722" y="142"/>
                    </a:cxn>
                    <a:cxn ang="0">
                      <a:pos x="634" y="180"/>
                    </a:cxn>
                    <a:cxn ang="0">
                      <a:pos x="632" y="210"/>
                    </a:cxn>
                    <a:cxn ang="0">
                      <a:pos x="604" y="230"/>
                    </a:cxn>
                    <a:cxn ang="0">
                      <a:pos x="620" y="178"/>
                    </a:cxn>
                    <a:cxn ang="0">
                      <a:pos x="576" y="188"/>
                    </a:cxn>
                    <a:cxn ang="0">
                      <a:pos x="556" y="218"/>
                    </a:cxn>
                    <a:cxn ang="0">
                      <a:pos x="596" y="280"/>
                    </a:cxn>
                    <a:cxn ang="0">
                      <a:pos x="594" y="368"/>
                    </a:cxn>
                    <a:cxn ang="0">
                      <a:pos x="542" y="406"/>
                    </a:cxn>
                    <a:cxn ang="0">
                      <a:pos x="522" y="386"/>
                    </a:cxn>
                    <a:cxn ang="0">
                      <a:pos x="482" y="348"/>
                    </a:cxn>
                    <a:cxn ang="0">
                      <a:pos x="462" y="348"/>
                    </a:cxn>
                    <a:cxn ang="0">
                      <a:pos x="450" y="394"/>
                    </a:cxn>
                    <a:cxn ang="0">
                      <a:pos x="500" y="464"/>
                    </a:cxn>
                    <a:cxn ang="0">
                      <a:pos x="510" y="524"/>
                    </a:cxn>
                    <a:cxn ang="0">
                      <a:pos x="526" y="560"/>
                    </a:cxn>
                    <a:cxn ang="0">
                      <a:pos x="492" y="544"/>
                    </a:cxn>
                    <a:cxn ang="0">
                      <a:pos x="470" y="518"/>
                    </a:cxn>
                    <a:cxn ang="0">
                      <a:pos x="422" y="424"/>
                    </a:cxn>
                    <a:cxn ang="0">
                      <a:pos x="426" y="310"/>
                    </a:cxn>
                    <a:cxn ang="0">
                      <a:pos x="422" y="268"/>
                    </a:cxn>
                    <a:cxn ang="0">
                      <a:pos x="412" y="276"/>
                    </a:cxn>
                    <a:cxn ang="0">
                      <a:pos x="386" y="266"/>
                    </a:cxn>
                    <a:cxn ang="0">
                      <a:pos x="360" y="170"/>
                    </a:cxn>
                    <a:cxn ang="0">
                      <a:pos x="330" y="166"/>
                    </a:cxn>
                    <a:cxn ang="0">
                      <a:pos x="288" y="172"/>
                    </a:cxn>
                    <a:cxn ang="0">
                      <a:pos x="242" y="232"/>
                    </a:cxn>
                    <a:cxn ang="0">
                      <a:pos x="196" y="268"/>
                    </a:cxn>
                    <a:cxn ang="0">
                      <a:pos x="184" y="274"/>
                    </a:cxn>
                    <a:cxn ang="0">
                      <a:pos x="160" y="328"/>
                    </a:cxn>
                    <a:cxn ang="0">
                      <a:pos x="152" y="354"/>
                    </a:cxn>
                    <a:cxn ang="0">
                      <a:pos x="128" y="404"/>
                    </a:cxn>
                    <a:cxn ang="0">
                      <a:pos x="94" y="392"/>
                    </a:cxn>
                    <a:cxn ang="0">
                      <a:pos x="66" y="258"/>
                    </a:cxn>
                    <a:cxn ang="0">
                      <a:pos x="72" y="156"/>
                    </a:cxn>
                    <a:cxn ang="0">
                      <a:pos x="44" y="180"/>
                    </a:cxn>
                    <a:cxn ang="0">
                      <a:pos x="20" y="150"/>
                    </a:cxn>
                    <a:cxn ang="0">
                      <a:pos x="24" y="138"/>
                    </a:cxn>
                    <a:cxn ang="0">
                      <a:pos x="0" y="92"/>
                    </a:cxn>
                    <a:cxn ang="0">
                      <a:pos x="798" y="6"/>
                    </a:cxn>
                  </a:cxnLst>
                  <a:rect l="0" t="0" r="r" b="b"/>
                  <a:pathLst>
                    <a:path w="812" h="564">
                      <a:moveTo>
                        <a:pt x="798" y="6"/>
                      </a:moveTo>
                      <a:cubicBezTo>
                        <a:pt x="801" y="15"/>
                        <a:pt x="809" y="16"/>
                        <a:pt x="812" y="26"/>
                      </a:cubicBezTo>
                      <a:cubicBezTo>
                        <a:pt x="809" y="36"/>
                        <a:pt x="801" y="41"/>
                        <a:pt x="796" y="50"/>
                      </a:cubicBezTo>
                      <a:cubicBezTo>
                        <a:pt x="791" y="61"/>
                        <a:pt x="788" y="71"/>
                        <a:pt x="778" y="78"/>
                      </a:cubicBezTo>
                      <a:cubicBezTo>
                        <a:pt x="773" y="85"/>
                        <a:pt x="771" y="88"/>
                        <a:pt x="774" y="96"/>
                      </a:cubicBezTo>
                      <a:cubicBezTo>
                        <a:pt x="767" y="107"/>
                        <a:pt x="758" y="114"/>
                        <a:pt x="748" y="122"/>
                      </a:cubicBezTo>
                      <a:cubicBezTo>
                        <a:pt x="744" y="125"/>
                        <a:pt x="736" y="130"/>
                        <a:pt x="736" y="130"/>
                      </a:cubicBezTo>
                      <a:cubicBezTo>
                        <a:pt x="740" y="141"/>
                        <a:pt x="731" y="140"/>
                        <a:pt x="722" y="142"/>
                      </a:cubicBezTo>
                      <a:cubicBezTo>
                        <a:pt x="716" y="148"/>
                        <a:pt x="712" y="151"/>
                        <a:pt x="704" y="154"/>
                      </a:cubicBezTo>
                      <a:cubicBezTo>
                        <a:pt x="686" y="150"/>
                        <a:pt x="650" y="169"/>
                        <a:pt x="634" y="180"/>
                      </a:cubicBezTo>
                      <a:cubicBezTo>
                        <a:pt x="636" y="189"/>
                        <a:pt x="631" y="193"/>
                        <a:pt x="640" y="196"/>
                      </a:cubicBezTo>
                      <a:cubicBezTo>
                        <a:pt x="643" y="205"/>
                        <a:pt x="640" y="207"/>
                        <a:pt x="632" y="210"/>
                      </a:cubicBezTo>
                      <a:cubicBezTo>
                        <a:pt x="626" y="219"/>
                        <a:pt x="623" y="226"/>
                        <a:pt x="614" y="232"/>
                      </a:cubicBezTo>
                      <a:cubicBezTo>
                        <a:pt x="611" y="231"/>
                        <a:pt x="606" y="233"/>
                        <a:pt x="604" y="230"/>
                      </a:cubicBezTo>
                      <a:cubicBezTo>
                        <a:pt x="599" y="220"/>
                        <a:pt x="610" y="199"/>
                        <a:pt x="620" y="196"/>
                      </a:cubicBezTo>
                      <a:cubicBezTo>
                        <a:pt x="623" y="187"/>
                        <a:pt x="617" y="187"/>
                        <a:pt x="620" y="178"/>
                      </a:cubicBezTo>
                      <a:cubicBezTo>
                        <a:pt x="617" y="164"/>
                        <a:pt x="609" y="168"/>
                        <a:pt x="598" y="172"/>
                      </a:cubicBezTo>
                      <a:cubicBezTo>
                        <a:pt x="592" y="180"/>
                        <a:pt x="585" y="185"/>
                        <a:pt x="576" y="188"/>
                      </a:cubicBezTo>
                      <a:cubicBezTo>
                        <a:pt x="572" y="194"/>
                        <a:pt x="568" y="200"/>
                        <a:pt x="564" y="206"/>
                      </a:cubicBezTo>
                      <a:cubicBezTo>
                        <a:pt x="561" y="210"/>
                        <a:pt x="556" y="218"/>
                        <a:pt x="556" y="218"/>
                      </a:cubicBezTo>
                      <a:cubicBezTo>
                        <a:pt x="558" y="234"/>
                        <a:pt x="559" y="243"/>
                        <a:pt x="572" y="252"/>
                      </a:cubicBezTo>
                      <a:cubicBezTo>
                        <a:pt x="579" y="262"/>
                        <a:pt x="586" y="273"/>
                        <a:pt x="596" y="280"/>
                      </a:cubicBezTo>
                      <a:cubicBezTo>
                        <a:pt x="598" y="286"/>
                        <a:pt x="602" y="298"/>
                        <a:pt x="602" y="298"/>
                      </a:cubicBezTo>
                      <a:cubicBezTo>
                        <a:pt x="601" y="308"/>
                        <a:pt x="599" y="361"/>
                        <a:pt x="594" y="368"/>
                      </a:cubicBezTo>
                      <a:cubicBezTo>
                        <a:pt x="590" y="374"/>
                        <a:pt x="576" y="378"/>
                        <a:pt x="570" y="382"/>
                      </a:cubicBezTo>
                      <a:cubicBezTo>
                        <a:pt x="563" y="393"/>
                        <a:pt x="550" y="396"/>
                        <a:pt x="542" y="406"/>
                      </a:cubicBezTo>
                      <a:cubicBezTo>
                        <a:pt x="536" y="413"/>
                        <a:pt x="539" y="417"/>
                        <a:pt x="530" y="420"/>
                      </a:cubicBezTo>
                      <a:cubicBezTo>
                        <a:pt x="526" y="408"/>
                        <a:pt x="538" y="391"/>
                        <a:pt x="522" y="386"/>
                      </a:cubicBezTo>
                      <a:cubicBezTo>
                        <a:pt x="516" y="377"/>
                        <a:pt x="510" y="364"/>
                        <a:pt x="502" y="356"/>
                      </a:cubicBezTo>
                      <a:cubicBezTo>
                        <a:pt x="497" y="341"/>
                        <a:pt x="505" y="360"/>
                        <a:pt x="482" y="348"/>
                      </a:cubicBezTo>
                      <a:cubicBezTo>
                        <a:pt x="478" y="346"/>
                        <a:pt x="478" y="339"/>
                        <a:pt x="474" y="336"/>
                      </a:cubicBezTo>
                      <a:cubicBezTo>
                        <a:pt x="470" y="323"/>
                        <a:pt x="466" y="342"/>
                        <a:pt x="462" y="348"/>
                      </a:cubicBezTo>
                      <a:cubicBezTo>
                        <a:pt x="460" y="358"/>
                        <a:pt x="456" y="363"/>
                        <a:pt x="454" y="374"/>
                      </a:cubicBezTo>
                      <a:cubicBezTo>
                        <a:pt x="457" y="383"/>
                        <a:pt x="455" y="387"/>
                        <a:pt x="450" y="394"/>
                      </a:cubicBezTo>
                      <a:cubicBezTo>
                        <a:pt x="454" y="399"/>
                        <a:pt x="464" y="411"/>
                        <a:pt x="466" y="418"/>
                      </a:cubicBezTo>
                      <a:cubicBezTo>
                        <a:pt x="474" y="443"/>
                        <a:pt x="472" y="458"/>
                        <a:pt x="500" y="464"/>
                      </a:cubicBezTo>
                      <a:cubicBezTo>
                        <a:pt x="507" y="469"/>
                        <a:pt x="510" y="474"/>
                        <a:pt x="516" y="480"/>
                      </a:cubicBezTo>
                      <a:cubicBezTo>
                        <a:pt x="511" y="494"/>
                        <a:pt x="513" y="509"/>
                        <a:pt x="510" y="524"/>
                      </a:cubicBezTo>
                      <a:cubicBezTo>
                        <a:pt x="512" y="537"/>
                        <a:pt x="511" y="541"/>
                        <a:pt x="522" y="548"/>
                      </a:cubicBezTo>
                      <a:cubicBezTo>
                        <a:pt x="523" y="552"/>
                        <a:pt x="525" y="556"/>
                        <a:pt x="526" y="560"/>
                      </a:cubicBezTo>
                      <a:cubicBezTo>
                        <a:pt x="527" y="564"/>
                        <a:pt x="514" y="556"/>
                        <a:pt x="514" y="556"/>
                      </a:cubicBezTo>
                      <a:cubicBezTo>
                        <a:pt x="502" y="564"/>
                        <a:pt x="501" y="551"/>
                        <a:pt x="492" y="544"/>
                      </a:cubicBezTo>
                      <a:cubicBezTo>
                        <a:pt x="488" y="541"/>
                        <a:pt x="480" y="536"/>
                        <a:pt x="480" y="536"/>
                      </a:cubicBezTo>
                      <a:cubicBezTo>
                        <a:pt x="471" y="522"/>
                        <a:pt x="474" y="529"/>
                        <a:pt x="470" y="518"/>
                      </a:cubicBezTo>
                      <a:cubicBezTo>
                        <a:pt x="467" y="491"/>
                        <a:pt x="461" y="446"/>
                        <a:pt x="436" y="430"/>
                      </a:cubicBezTo>
                      <a:cubicBezTo>
                        <a:pt x="428" y="433"/>
                        <a:pt x="425" y="433"/>
                        <a:pt x="422" y="424"/>
                      </a:cubicBezTo>
                      <a:cubicBezTo>
                        <a:pt x="427" y="404"/>
                        <a:pt x="432" y="383"/>
                        <a:pt x="438" y="364"/>
                      </a:cubicBezTo>
                      <a:cubicBezTo>
                        <a:pt x="436" y="343"/>
                        <a:pt x="431" y="330"/>
                        <a:pt x="426" y="310"/>
                      </a:cubicBezTo>
                      <a:cubicBezTo>
                        <a:pt x="429" y="302"/>
                        <a:pt x="425" y="300"/>
                        <a:pt x="422" y="292"/>
                      </a:cubicBezTo>
                      <a:cubicBezTo>
                        <a:pt x="424" y="282"/>
                        <a:pt x="428" y="277"/>
                        <a:pt x="422" y="268"/>
                      </a:cubicBezTo>
                      <a:cubicBezTo>
                        <a:pt x="420" y="269"/>
                        <a:pt x="418" y="269"/>
                        <a:pt x="416" y="270"/>
                      </a:cubicBezTo>
                      <a:cubicBezTo>
                        <a:pt x="414" y="272"/>
                        <a:pt x="414" y="275"/>
                        <a:pt x="412" y="276"/>
                      </a:cubicBezTo>
                      <a:cubicBezTo>
                        <a:pt x="408" y="278"/>
                        <a:pt x="400" y="280"/>
                        <a:pt x="400" y="280"/>
                      </a:cubicBezTo>
                      <a:cubicBezTo>
                        <a:pt x="394" y="274"/>
                        <a:pt x="389" y="274"/>
                        <a:pt x="386" y="266"/>
                      </a:cubicBezTo>
                      <a:cubicBezTo>
                        <a:pt x="391" y="251"/>
                        <a:pt x="379" y="206"/>
                        <a:pt x="364" y="196"/>
                      </a:cubicBezTo>
                      <a:cubicBezTo>
                        <a:pt x="357" y="186"/>
                        <a:pt x="358" y="182"/>
                        <a:pt x="360" y="170"/>
                      </a:cubicBezTo>
                      <a:cubicBezTo>
                        <a:pt x="358" y="160"/>
                        <a:pt x="356" y="147"/>
                        <a:pt x="346" y="144"/>
                      </a:cubicBezTo>
                      <a:cubicBezTo>
                        <a:pt x="343" y="154"/>
                        <a:pt x="338" y="160"/>
                        <a:pt x="330" y="166"/>
                      </a:cubicBezTo>
                      <a:cubicBezTo>
                        <a:pt x="323" y="164"/>
                        <a:pt x="308" y="160"/>
                        <a:pt x="308" y="160"/>
                      </a:cubicBezTo>
                      <a:cubicBezTo>
                        <a:pt x="296" y="162"/>
                        <a:pt x="297" y="166"/>
                        <a:pt x="288" y="172"/>
                      </a:cubicBezTo>
                      <a:cubicBezTo>
                        <a:pt x="284" y="185"/>
                        <a:pt x="282" y="191"/>
                        <a:pt x="268" y="196"/>
                      </a:cubicBezTo>
                      <a:cubicBezTo>
                        <a:pt x="264" y="200"/>
                        <a:pt x="243" y="231"/>
                        <a:pt x="242" y="232"/>
                      </a:cubicBezTo>
                      <a:cubicBezTo>
                        <a:pt x="231" y="239"/>
                        <a:pt x="215" y="247"/>
                        <a:pt x="206" y="256"/>
                      </a:cubicBezTo>
                      <a:cubicBezTo>
                        <a:pt x="202" y="260"/>
                        <a:pt x="200" y="265"/>
                        <a:pt x="196" y="268"/>
                      </a:cubicBezTo>
                      <a:cubicBezTo>
                        <a:pt x="194" y="269"/>
                        <a:pt x="192" y="269"/>
                        <a:pt x="190" y="270"/>
                      </a:cubicBezTo>
                      <a:cubicBezTo>
                        <a:pt x="188" y="271"/>
                        <a:pt x="186" y="272"/>
                        <a:pt x="184" y="274"/>
                      </a:cubicBezTo>
                      <a:cubicBezTo>
                        <a:pt x="180" y="278"/>
                        <a:pt x="172" y="286"/>
                        <a:pt x="172" y="286"/>
                      </a:cubicBezTo>
                      <a:cubicBezTo>
                        <a:pt x="167" y="300"/>
                        <a:pt x="165" y="314"/>
                        <a:pt x="160" y="328"/>
                      </a:cubicBezTo>
                      <a:cubicBezTo>
                        <a:pt x="158" y="335"/>
                        <a:pt x="156" y="341"/>
                        <a:pt x="154" y="348"/>
                      </a:cubicBezTo>
                      <a:cubicBezTo>
                        <a:pt x="153" y="350"/>
                        <a:pt x="152" y="354"/>
                        <a:pt x="152" y="354"/>
                      </a:cubicBezTo>
                      <a:cubicBezTo>
                        <a:pt x="152" y="359"/>
                        <a:pt x="156" y="384"/>
                        <a:pt x="146" y="392"/>
                      </a:cubicBezTo>
                      <a:cubicBezTo>
                        <a:pt x="141" y="397"/>
                        <a:pt x="128" y="404"/>
                        <a:pt x="128" y="404"/>
                      </a:cubicBezTo>
                      <a:cubicBezTo>
                        <a:pt x="125" y="412"/>
                        <a:pt x="122" y="421"/>
                        <a:pt x="114" y="424"/>
                      </a:cubicBezTo>
                      <a:cubicBezTo>
                        <a:pt x="100" y="419"/>
                        <a:pt x="97" y="405"/>
                        <a:pt x="94" y="392"/>
                      </a:cubicBezTo>
                      <a:cubicBezTo>
                        <a:pt x="86" y="362"/>
                        <a:pt x="82" y="332"/>
                        <a:pt x="72" y="302"/>
                      </a:cubicBezTo>
                      <a:cubicBezTo>
                        <a:pt x="71" y="281"/>
                        <a:pt x="70" y="275"/>
                        <a:pt x="66" y="258"/>
                      </a:cubicBezTo>
                      <a:cubicBezTo>
                        <a:pt x="66" y="251"/>
                        <a:pt x="68" y="219"/>
                        <a:pt x="64" y="208"/>
                      </a:cubicBezTo>
                      <a:cubicBezTo>
                        <a:pt x="70" y="191"/>
                        <a:pt x="66" y="173"/>
                        <a:pt x="72" y="156"/>
                      </a:cubicBezTo>
                      <a:cubicBezTo>
                        <a:pt x="66" y="139"/>
                        <a:pt x="60" y="168"/>
                        <a:pt x="56" y="172"/>
                      </a:cubicBezTo>
                      <a:cubicBezTo>
                        <a:pt x="53" y="175"/>
                        <a:pt x="44" y="180"/>
                        <a:pt x="44" y="180"/>
                      </a:cubicBezTo>
                      <a:cubicBezTo>
                        <a:pt x="35" y="177"/>
                        <a:pt x="28" y="173"/>
                        <a:pt x="24" y="162"/>
                      </a:cubicBezTo>
                      <a:cubicBezTo>
                        <a:pt x="23" y="158"/>
                        <a:pt x="20" y="150"/>
                        <a:pt x="20" y="150"/>
                      </a:cubicBezTo>
                      <a:cubicBezTo>
                        <a:pt x="30" y="148"/>
                        <a:pt x="30" y="143"/>
                        <a:pt x="38" y="138"/>
                      </a:cubicBezTo>
                      <a:cubicBezTo>
                        <a:pt x="35" y="128"/>
                        <a:pt x="31" y="133"/>
                        <a:pt x="24" y="138"/>
                      </a:cubicBezTo>
                      <a:cubicBezTo>
                        <a:pt x="15" y="135"/>
                        <a:pt x="15" y="132"/>
                        <a:pt x="18" y="124"/>
                      </a:cubicBezTo>
                      <a:cubicBezTo>
                        <a:pt x="11" y="114"/>
                        <a:pt x="9" y="101"/>
                        <a:pt x="0" y="92"/>
                      </a:cubicBezTo>
                      <a:lnTo>
                        <a:pt x="76" y="0"/>
                      </a:lnTo>
                      <a:lnTo>
                        <a:pt x="798" y="6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200" name="Freeform 1120"/>
                <p:cNvSpPr>
                  <a:spLocks/>
                </p:cNvSpPr>
                <p:nvPr/>
              </p:nvSpPr>
              <p:spPr bwMode="ltGray">
                <a:xfrm>
                  <a:off x="4322" y="519"/>
                  <a:ext cx="19" cy="29"/>
                </a:xfrm>
                <a:custGeom>
                  <a:avLst/>
                  <a:gdLst/>
                  <a:ahLst/>
                  <a:cxnLst>
                    <a:cxn ang="0">
                      <a:pos x="7" y="11"/>
                    </a:cxn>
                    <a:cxn ang="0">
                      <a:pos x="17" y="3"/>
                    </a:cxn>
                    <a:cxn ang="0">
                      <a:pos x="37" y="33"/>
                    </a:cxn>
                    <a:cxn ang="0">
                      <a:pos x="19" y="85"/>
                    </a:cxn>
                    <a:cxn ang="0">
                      <a:pos x="1" y="69"/>
                    </a:cxn>
                    <a:cxn ang="0">
                      <a:pos x="7" y="11"/>
                    </a:cxn>
                  </a:cxnLst>
                  <a:rect l="0" t="0" r="r" b="b"/>
                  <a:pathLst>
                    <a:path w="43" h="85">
                      <a:moveTo>
                        <a:pt x="7" y="11"/>
                      </a:moveTo>
                      <a:cubicBezTo>
                        <a:pt x="4" y="2"/>
                        <a:pt x="9" y="0"/>
                        <a:pt x="17" y="3"/>
                      </a:cubicBezTo>
                      <a:cubicBezTo>
                        <a:pt x="24" y="13"/>
                        <a:pt x="28" y="24"/>
                        <a:pt x="37" y="33"/>
                      </a:cubicBezTo>
                      <a:cubicBezTo>
                        <a:pt x="43" y="52"/>
                        <a:pt x="40" y="78"/>
                        <a:pt x="19" y="85"/>
                      </a:cubicBezTo>
                      <a:cubicBezTo>
                        <a:pt x="6" y="81"/>
                        <a:pt x="5" y="81"/>
                        <a:pt x="1" y="69"/>
                      </a:cubicBezTo>
                      <a:cubicBezTo>
                        <a:pt x="2" y="66"/>
                        <a:pt x="0" y="4"/>
                        <a:pt x="7" y="1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201" name="Freeform 1121"/>
                <p:cNvSpPr>
                  <a:spLocks/>
                </p:cNvSpPr>
                <p:nvPr/>
              </p:nvSpPr>
              <p:spPr bwMode="ltGray">
                <a:xfrm>
                  <a:off x="4588" y="421"/>
                  <a:ext cx="18" cy="24"/>
                </a:xfrm>
                <a:custGeom>
                  <a:avLst/>
                  <a:gdLst/>
                  <a:ahLst/>
                  <a:cxnLst>
                    <a:cxn ang="0">
                      <a:pos x="13" y="28"/>
                    </a:cxn>
                    <a:cxn ang="0">
                      <a:pos x="29" y="2"/>
                    </a:cxn>
                    <a:cxn ang="0">
                      <a:pos x="43" y="4"/>
                    </a:cxn>
                    <a:cxn ang="0">
                      <a:pos x="39" y="26"/>
                    </a:cxn>
                    <a:cxn ang="0">
                      <a:pos x="13" y="74"/>
                    </a:cxn>
                    <a:cxn ang="0">
                      <a:pos x="7" y="60"/>
                    </a:cxn>
                    <a:cxn ang="0">
                      <a:pos x="3" y="36"/>
                    </a:cxn>
                    <a:cxn ang="0">
                      <a:pos x="13" y="28"/>
                    </a:cxn>
                  </a:cxnLst>
                  <a:rect l="0" t="0" r="r" b="b"/>
                  <a:pathLst>
                    <a:path w="44" h="74">
                      <a:moveTo>
                        <a:pt x="13" y="28"/>
                      </a:moveTo>
                      <a:cubicBezTo>
                        <a:pt x="15" y="13"/>
                        <a:pt x="14" y="7"/>
                        <a:pt x="29" y="2"/>
                      </a:cubicBezTo>
                      <a:cubicBezTo>
                        <a:pt x="34" y="3"/>
                        <a:pt x="40" y="0"/>
                        <a:pt x="43" y="4"/>
                      </a:cubicBezTo>
                      <a:cubicBezTo>
                        <a:pt x="44" y="6"/>
                        <a:pt x="41" y="21"/>
                        <a:pt x="39" y="26"/>
                      </a:cubicBezTo>
                      <a:cubicBezTo>
                        <a:pt x="31" y="43"/>
                        <a:pt x="30" y="63"/>
                        <a:pt x="13" y="74"/>
                      </a:cubicBezTo>
                      <a:cubicBezTo>
                        <a:pt x="4" y="71"/>
                        <a:pt x="4" y="68"/>
                        <a:pt x="7" y="60"/>
                      </a:cubicBezTo>
                      <a:cubicBezTo>
                        <a:pt x="5" y="50"/>
                        <a:pt x="0" y="46"/>
                        <a:pt x="3" y="36"/>
                      </a:cubicBezTo>
                      <a:cubicBezTo>
                        <a:pt x="4" y="32"/>
                        <a:pt x="8" y="23"/>
                        <a:pt x="1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202" name="Freeform 1122"/>
                <p:cNvSpPr>
                  <a:spLocks/>
                </p:cNvSpPr>
                <p:nvPr/>
              </p:nvSpPr>
              <p:spPr bwMode="ltGray">
                <a:xfrm>
                  <a:off x="4639" y="409"/>
                  <a:ext cx="9" cy="10"/>
                </a:xfrm>
                <a:custGeom>
                  <a:avLst/>
                  <a:gdLst/>
                  <a:ahLst/>
                  <a:cxnLst>
                    <a:cxn ang="0">
                      <a:pos x="7" y="16"/>
                    </a:cxn>
                    <a:cxn ang="0">
                      <a:pos x="5" y="30"/>
                    </a:cxn>
                    <a:cxn ang="0">
                      <a:pos x="7" y="16"/>
                    </a:cxn>
                  </a:cxnLst>
                  <a:rect l="0" t="0" r="r" b="b"/>
                  <a:pathLst>
                    <a:path w="20" h="30">
                      <a:moveTo>
                        <a:pt x="7" y="16"/>
                      </a:moveTo>
                      <a:cubicBezTo>
                        <a:pt x="18" y="0"/>
                        <a:pt x="20" y="20"/>
                        <a:pt x="5" y="30"/>
                      </a:cubicBezTo>
                      <a:cubicBezTo>
                        <a:pt x="0" y="23"/>
                        <a:pt x="1" y="22"/>
                        <a:pt x="7" y="1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203" name="Freeform 1123"/>
                <p:cNvSpPr>
                  <a:spLocks/>
                </p:cNvSpPr>
                <p:nvPr/>
              </p:nvSpPr>
              <p:spPr bwMode="ltGray">
                <a:xfrm>
                  <a:off x="3709" y="315"/>
                  <a:ext cx="433" cy="354"/>
                </a:xfrm>
                <a:custGeom>
                  <a:avLst/>
                  <a:gdLst/>
                  <a:ahLst/>
                  <a:cxnLst>
                    <a:cxn ang="0">
                      <a:pos x="481" y="464"/>
                    </a:cxn>
                    <a:cxn ang="0">
                      <a:pos x="486" y="451"/>
                    </a:cxn>
                    <a:cxn ang="0">
                      <a:pos x="500" y="413"/>
                    </a:cxn>
                    <a:cxn ang="0">
                      <a:pos x="309" y="287"/>
                    </a:cxn>
                    <a:cxn ang="0">
                      <a:pos x="282" y="346"/>
                    </a:cxn>
                    <a:cxn ang="0">
                      <a:pos x="303" y="556"/>
                    </a:cxn>
                    <a:cxn ang="0">
                      <a:pos x="282" y="494"/>
                    </a:cxn>
                    <a:cxn ang="0">
                      <a:pos x="242" y="439"/>
                    </a:cxn>
                    <a:cxn ang="0">
                      <a:pos x="245" y="413"/>
                    </a:cxn>
                    <a:cxn ang="0">
                      <a:pos x="247" y="394"/>
                    </a:cxn>
                    <a:cxn ang="0">
                      <a:pos x="220" y="375"/>
                    </a:cxn>
                    <a:cxn ang="0">
                      <a:pos x="194" y="346"/>
                    </a:cxn>
                    <a:cxn ang="0">
                      <a:pos x="148" y="354"/>
                    </a:cxn>
                    <a:cxn ang="0">
                      <a:pos x="126" y="365"/>
                    </a:cxn>
                    <a:cxn ang="0">
                      <a:pos x="78" y="365"/>
                    </a:cxn>
                    <a:cxn ang="0">
                      <a:pos x="22" y="312"/>
                    </a:cxn>
                    <a:cxn ang="0">
                      <a:pos x="11" y="295"/>
                    </a:cxn>
                    <a:cxn ang="0">
                      <a:pos x="0" y="264"/>
                    </a:cxn>
                    <a:cxn ang="0">
                      <a:pos x="24" y="213"/>
                    </a:cxn>
                    <a:cxn ang="0">
                      <a:pos x="32" y="181"/>
                    </a:cxn>
                    <a:cxn ang="0">
                      <a:pos x="51" y="143"/>
                    </a:cxn>
                    <a:cxn ang="0">
                      <a:pos x="81" y="116"/>
                    </a:cxn>
                    <a:cxn ang="0">
                      <a:pos x="167" y="67"/>
                    </a:cxn>
                    <a:cxn ang="0">
                      <a:pos x="220" y="30"/>
                    </a:cxn>
                    <a:cxn ang="0">
                      <a:pos x="258" y="6"/>
                    </a:cxn>
                    <a:cxn ang="0">
                      <a:pos x="363" y="2"/>
                    </a:cxn>
                    <a:cxn ang="0">
                      <a:pos x="398" y="0"/>
                    </a:cxn>
                    <a:cxn ang="0">
                      <a:pos x="384" y="34"/>
                    </a:cxn>
                    <a:cxn ang="0">
                      <a:pos x="443" y="84"/>
                    </a:cxn>
                    <a:cxn ang="0">
                      <a:pos x="497" y="74"/>
                    </a:cxn>
                    <a:cxn ang="0">
                      <a:pos x="529" y="82"/>
                    </a:cxn>
                    <a:cxn ang="0">
                      <a:pos x="559" y="97"/>
                    </a:cxn>
                    <a:cxn ang="0">
                      <a:pos x="572" y="188"/>
                    </a:cxn>
                    <a:cxn ang="0">
                      <a:pos x="572" y="240"/>
                    </a:cxn>
                    <a:cxn ang="0">
                      <a:pos x="599" y="283"/>
                    </a:cxn>
                    <a:cxn ang="0">
                      <a:pos x="645" y="300"/>
                    </a:cxn>
                    <a:cxn ang="0">
                      <a:pos x="680" y="295"/>
                    </a:cxn>
                    <a:cxn ang="0">
                      <a:pos x="664" y="340"/>
                    </a:cxn>
                    <a:cxn ang="0">
                      <a:pos x="599" y="407"/>
                    </a:cxn>
                    <a:cxn ang="0">
                      <a:pos x="548" y="485"/>
                    </a:cxn>
                    <a:cxn ang="0">
                      <a:pos x="556" y="508"/>
                    </a:cxn>
                    <a:cxn ang="0">
                      <a:pos x="435" y="556"/>
                    </a:cxn>
                  </a:cxnLst>
                  <a:rect l="0" t="0" r="r" b="b"/>
                  <a:pathLst>
                    <a:path w="682" h="557">
                      <a:moveTo>
                        <a:pt x="435" y="556"/>
                      </a:moveTo>
                      <a:lnTo>
                        <a:pt x="481" y="464"/>
                      </a:lnTo>
                      <a:lnTo>
                        <a:pt x="473" y="449"/>
                      </a:lnTo>
                      <a:lnTo>
                        <a:pt x="486" y="451"/>
                      </a:lnTo>
                      <a:lnTo>
                        <a:pt x="495" y="441"/>
                      </a:lnTo>
                      <a:lnTo>
                        <a:pt x="500" y="413"/>
                      </a:lnTo>
                      <a:lnTo>
                        <a:pt x="500" y="371"/>
                      </a:lnTo>
                      <a:lnTo>
                        <a:pt x="309" y="287"/>
                      </a:lnTo>
                      <a:lnTo>
                        <a:pt x="296" y="308"/>
                      </a:lnTo>
                      <a:lnTo>
                        <a:pt x="282" y="346"/>
                      </a:lnTo>
                      <a:lnTo>
                        <a:pt x="396" y="557"/>
                      </a:lnTo>
                      <a:lnTo>
                        <a:pt x="303" y="556"/>
                      </a:lnTo>
                      <a:lnTo>
                        <a:pt x="304" y="536"/>
                      </a:lnTo>
                      <a:cubicBezTo>
                        <a:pt x="284" y="520"/>
                        <a:pt x="296" y="510"/>
                        <a:pt x="282" y="494"/>
                      </a:cubicBezTo>
                      <a:cubicBezTo>
                        <a:pt x="276" y="475"/>
                        <a:pt x="267" y="468"/>
                        <a:pt x="253" y="451"/>
                      </a:cubicBezTo>
                      <a:cubicBezTo>
                        <a:pt x="249" y="447"/>
                        <a:pt x="245" y="443"/>
                        <a:pt x="242" y="439"/>
                      </a:cubicBezTo>
                      <a:lnTo>
                        <a:pt x="237" y="432"/>
                      </a:lnTo>
                      <a:cubicBezTo>
                        <a:pt x="237" y="432"/>
                        <a:pt x="245" y="413"/>
                        <a:pt x="245" y="413"/>
                      </a:cubicBezTo>
                      <a:cubicBezTo>
                        <a:pt x="247" y="409"/>
                        <a:pt x="250" y="401"/>
                        <a:pt x="250" y="401"/>
                      </a:cubicBezTo>
                      <a:cubicBezTo>
                        <a:pt x="249" y="399"/>
                        <a:pt x="247" y="397"/>
                        <a:pt x="247" y="394"/>
                      </a:cubicBezTo>
                      <a:cubicBezTo>
                        <a:pt x="248" y="390"/>
                        <a:pt x="253" y="382"/>
                        <a:pt x="253" y="382"/>
                      </a:cubicBezTo>
                      <a:cubicBezTo>
                        <a:pt x="243" y="370"/>
                        <a:pt x="237" y="371"/>
                        <a:pt x="220" y="375"/>
                      </a:cubicBezTo>
                      <a:cubicBezTo>
                        <a:pt x="217" y="371"/>
                        <a:pt x="210" y="369"/>
                        <a:pt x="207" y="365"/>
                      </a:cubicBezTo>
                      <a:cubicBezTo>
                        <a:pt x="185" y="337"/>
                        <a:pt x="216" y="363"/>
                        <a:pt x="194" y="346"/>
                      </a:cubicBezTo>
                      <a:cubicBezTo>
                        <a:pt x="167" y="349"/>
                        <a:pt x="179" y="346"/>
                        <a:pt x="156" y="352"/>
                      </a:cubicBezTo>
                      <a:cubicBezTo>
                        <a:pt x="153" y="353"/>
                        <a:pt x="148" y="354"/>
                        <a:pt x="148" y="354"/>
                      </a:cubicBezTo>
                      <a:cubicBezTo>
                        <a:pt x="146" y="356"/>
                        <a:pt x="145" y="359"/>
                        <a:pt x="142" y="361"/>
                      </a:cubicBezTo>
                      <a:cubicBezTo>
                        <a:pt x="138" y="363"/>
                        <a:pt x="126" y="365"/>
                        <a:pt x="126" y="365"/>
                      </a:cubicBezTo>
                      <a:cubicBezTo>
                        <a:pt x="105" y="354"/>
                        <a:pt x="116" y="355"/>
                        <a:pt x="94" y="361"/>
                      </a:cubicBezTo>
                      <a:cubicBezTo>
                        <a:pt x="89" y="362"/>
                        <a:pt x="78" y="365"/>
                        <a:pt x="78" y="365"/>
                      </a:cubicBezTo>
                      <a:cubicBezTo>
                        <a:pt x="62" y="383"/>
                        <a:pt x="46" y="346"/>
                        <a:pt x="35" y="337"/>
                      </a:cubicBezTo>
                      <a:cubicBezTo>
                        <a:pt x="32" y="330"/>
                        <a:pt x="24" y="320"/>
                        <a:pt x="22" y="312"/>
                      </a:cubicBezTo>
                      <a:cubicBezTo>
                        <a:pt x="20" y="308"/>
                        <a:pt x="22" y="303"/>
                        <a:pt x="19" y="300"/>
                      </a:cubicBezTo>
                      <a:cubicBezTo>
                        <a:pt x="17" y="297"/>
                        <a:pt x="13" y="297"/>
                        <a:pt x="11" y="295"/>
                      </a:cubicBezTo>
                      <a:cubicBezTo>
                        <a:pt x="3" y="277"/>
                        <a:pt x="15" y="306"/>
                        <a:pt x="5" y="276"/>
                      </a:cubicBezTo>
                      <a:cubicBezTo>
                        <a:pt x="4" y="272"/>
                        <a:pt x="0" y="264"/>
                        <a:pt x="0" y="264"/>
                      </a:cubicBezTo>
                      <a:cubicBezTo>
                        <a:pt x="3" y="253"/>
                        <a:pt x="2" y="248"/>
                        <a:pt x="13" y="243"/>
                      </a:cubicBezTo>
                      <a:cubicBezTo>
                        <a:pt x="20" y="221"/>
                        <a:pt x="17" y="231"/>
                        <a:pt x="24" y="213"/>
                      </a:cubicBezTo>
                      <a:cubicBezTo>
                        <a:pt x="26" y="209"/>
                        <a:pt x="30" y="200"/>
                        <a:pt x="30" y="200"/>
                      </a:cubicBezTo>
                      <a:cubicBezTo>
                        <a:pt x="26" y="192"/>
                        <a:pt x="24" y="191"/>
                        <a:pt x="32" y="181"/>
                      </a:cubicBezTo>
                      <a:cubicBezTo>
                        <a:pt x="36" y="177"/>
                        <a:pt x="43" y="169"/>
                        <a:pt x="43" y="169"/>
                      </a:cubicBezTo>
                      <a:cubicBezTo>
                        <a:pt x="37" y="155"/>
                        <a:pt x="36" y="153"/>
                        <a:pt x="51" y="143"/>
                      </a:cubicBezTo>
                      <a:cubicBezTo>
                        <a:pt x="56" y="140"/>
                        <a:pt x="67" y="135"/>
                        <a:pt x="67" y="135"/>
                      </a:cubicBezTo>
                      <a:cubicBezTo>
                        <a:pt x="73" y="129"/>
                        <a:pt x="75" y="122"/>
                        <a:pt x="81" y="116"/>
                      </a:cubicBezTo>
                      <a:cubicBezTo>
                        <a:pt x="89" y="107"/>
                        <a:pt x="102" y="105"/>
                        <a:pt x="113" y="99"/>
                      </a:cubicBezTo>
                      <a:cubicBezTo>
                        <a:pt x="125" y="85"/>
                        <a:pt x="149" y="76"/>
                        <a:pt x="167" y="67"/>
                      </a:cubicBezTo>
                      <a:cubicBezTo>
                        <a:pt x="174" y="59"/>
                        <a:pt x="175" y="50"/>
                        <a:pt x="188" y="46"/>
                      </a:cubicBezTo>
                      <a:cubicBezTo>
                        <a:pt x="198" y="39"/>
                        <a:pt x="208" y="36"/>
                        <a:pt x="220" y="30"/>
                      </a:cubicBezTo>
                      <a:cubicBezTo>
                        <a:pt x="223" y="28"/>
                        <a:pt x="228" y="25"/>
                        <a:pt x="228" y="25"/>
                      </a:cubicBezTo>
                      <a:cubicBezTo>
                        <a:pt x="237" y="16"/>
                        <a:pt x="245" y="10"/>
                        <a:pt x="258" y="6"/>
                      </a:cubicBezTo>
                      <a:cubicBezTo>
                        <a:pt x="269" y="31"/>
                        <a:pt x="301" y="6"/>
                        <a:pt x="320" y="4"/>
                      </a:cubicBezTo>
                      <a:cubicBezTo>
                        <a:pt x="334" y="3"/>
                        <a:pt x="349" y="3"/>
                        <a:pt x="363" y="2"/>
                      </a:cubicBezTo>
                      <a:cubicBezTo>
                        <a:pt x="369" y="3"/>
                        <a:pt x="376" y="5"/>
                        <a:pt x="382" y="4"/>
                      </a:cubicBezTo>
                      <a:cubicBezTo>
                        <a:pt x="387" y="4"/>
                        <a:pt x="398" y="0"/>
                        <a:pt x="398" y="0"/>
                      </a:cubicBezTo>
                      <a:cubicBezTo>
                        <a:pt x="415" y="8"/>
                        <a:pt x="406" y="16"/>
                        <a:pt x="400" y="30"/>
                      </a:cubicBezTo>
                      <a:cubicBezTo>
                        <a:pt x="398" y="34"/>
                        <a:pt x="384" y="34"/>
                        <a:pt x="384" y="34"/>
                      </a:cubicBezTo>
                      <a:cubicBezTo>
                        <a:pt x="379" y="47"/>
                        <a:pt x="398" y="51"/>
                        <a:pt x="411" y="55"/>
                      </a:cubicBezTo>
                      <a:cubicBezTo>
                        <a:pt x="419" y="72"/>
                        <a:pt x="421" y="79"/>
                        <a:pt x="443" y="84"/>
                      </a:cubicBezTo>
                      <a:cubicBezTo>
                        <a:pt x="461" y="71"/>
                        <a:pt x="435" y="65"/>
                        <a:pt x="468" y="57"/>
                      </a:cubicBezTo>
                      <a:cubicBezTo>
                        <a:pt x="482" y="61"/>
                        <a:pt x="485" y="70"/>
                        <a:pt x="497" y="74"/>
                      </a:cubicBezTo>
                      <a:cubicBezTo>
                        <a:pt x="505" y="76"/>
                        <a:pt x="513" y="78"/>
                        <a:pt x="521" y="80"/>
                      </a:cubicBezTo>
                      <a:cubicBezTo>
                        <a:pt x="524" y="81"/>
                        <a:pt x="529" y="82"/>
                        <a:pt x="529" y="82"/>
                      </a:cubicBezTo>
                      <a:cubicBezTo>
                        <a:pt x="547" y="78"/>
                        <a:pt x="547" y="76"/>
                        <a:pt x="562" y="84"/>
                      </a:cubicBezTo>
                      <a:cubicBezTo>
                        <a:pt x="566" y="95"/>
                        <a:pt x="565" y="86"/>
                        <a:pt x="559" y="97"/>
                      </a:cubicBezTo>
                      <a:cubicBezTo>
                        <a:pt x="557" y="101"/>
                        <a:pt x="554" y="110"/>
                        <a:pt x="554" y="110"/>
                      </a:cubicBezTo>
                      <a:cubicBezTo>
                        <a:pt x="556" y="132"/>
                        <a:pt x="556" y="168"/>
                        <a:pt x="572" y="188"/>
                      </a:cubicBezTo>
                      <a:cubicBezTo>
                        <a:pt x="568" y="198"/>
                        <a:pt x="564" y="208"/>
                        <a:pt x="562" y="219"/>
                      </a:cubicBezTo>
                      <a:cubicBezTo>
                        <a:pt x="564" y="227"/>
                        <a:pt x="569" y="233"/>
                        <a:pt x="572" y="240"/>
                      </a:cubicBezTo>
                      <a:cubicBezTo>
                        <a:pt x="573" y="247"/>
                        <a:pt x="572" y="254"/>
                        <a:pt x="575" y="259"/>
                      </a:cubicBezTo>
                      <a:cubicBezTo>
                        <a:pt x="577" y="263"/>
                        <a:pt x="595" y="272"/>
                        <a:pt x="599" y="283"/>
                      </a:cubicBezTo>
                      <a:cubicBezTo>
                        <a:pt x="594" y="295"/>
                        <a:pt x="603" y="306"/>
                        <a:pt x="618" y="310"/>
                      </a:cubicBezTo>
                      <a:cubicBezTo>
                        <a:pt x="630" y="307"/>
                        <a:pt x="638" y="308"/>
                        <a:pt x="645" y="300"/>
                      </a:cubicBezTo>
                      <a:cubicBezTo>
                        <a:pt x="660" y="302"/>
                        <a:pt x="663" y="303"/>
                        <a:pt x="672" y="293"/>
                      </a:cubicBezTo>
                      <a:cubicBezTo>
                        <a:pt x="675" y="294"/>
                        <a:pt x="679" y="293"/>
                        <a:pt x="680" y="295"/>
                      </a:cubicBezTo>
                      <a:cubicBezTo>
                        <a:pt x="682" y="301"/>
                        <a:pt x="674" y="321"/>
                        <a:pt x="672" y="327"/>
                      </a:cubicBezTo>
                      <a:cubicBezTo>
                        <a:pt x="668" y="340"/>
                        <a:pt x="671" y="326"/>
                        <a:pt x="664" y="340"/>
                      </a:cubicBezTo>
                      <a:cubicBezTo>
                        <a:pt x="652" y="360"/>
                        <a:pt x="646" y="381"/>
                        <a:pt x="621" y="394"/>
                      </a:cubicBezTo>
                      <a:cubicBezTo>
                        <a:pt x="614" y="402"/>
                        <a:pt x="609" y="402"/>
                        <a:pt x="599" y="407"/>
                      </a:cubicBezTo>
                      <a:cubicBezTo>
                        <a:pt x="590" y="418"/>
                        <a:pt x="579" y="429"/>
                        <a:pt x="567" y="439"/>
                      </a:cubicBezTo>
                      <a:cubicBezTo>
                        <a:pt x="560" y="454"/>
                        <a:pt x="555" y="470"/>
                        <a:pt x="548" y="485"/>
                      </a:cubicBezTo>
                      <a:cubicBezTo>
                        <a:pt x="549" y="489"/>
                        <a:pt x="550" y="492"/>
                        <a:pt x="551" y="496"/>
                      </a:cubicBezTo>
                      <a:cubicBezTo>
                        <a:pt x="552" y="500"/>
                        <a:pt x="556" y="508"/>
                        <a:pt x="556" y="508"/>
                      </a:cubicBezTo>
                      <a:cubicBezTo>
                        <a:pt x="559" y="524"/>
                        <a:pt x="562" y="546"/>
                        <a:pt x="576" y="557"/>
                      </a:cubicBezTo>
                      <a:lnTo>
                        <a:pt x="435" y="556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204" name="Freeform 1124"/>
                <p:cNvSpPr>
                  <a:spLocks/>
                </p:cNvSpPr>
                <p:nvPr/>
              </p:nvSpPr>
              <p:spPr bwMode="ltGray">
                <a:xfrm>
                  <a:off x="3877" y="448"/>
                  <a:ext cx="163" cy="221"/>
                </a:xfrm>
                <a:custGeom>
                  <a:avLst/>
                  <a:gdLst/>
                  <a:ahLst/>
                  <a:cxnLst>
                    <a:cxn ang="0">
                      <a:pos x="243" y="347"/>
                    </a:cxn>
                    <a:cxn ang="0">
                      <a:pos x="233" y="301"/>
                    </a:cxn>
                    <a:cxn ang="0">
                      <a:pos x="217" y="288"/>
                    </a:cxn>
                    <a:cxn ang="0">
                      <a:pos x="215" y="269"/>
                    </a:cxn>
                    <a:cxn ang="0">
                      <a:pos x="209" y="254"/>
                    </a:cxn>
                    <a:cxn ang="0">
                      <a:pos x="209" y="229"/>
                    </a:cxn>
                    <a:cxn ang="0">
                      <a:pos x="207" y="214"/>
                    </a:cxn>
                    <a:cxn ang="0">
                      <a:pos x="228" y="202"/>
                    </a:cxn>
                    <a:cxn ang="0">
                      <a:pos x="257" y="197"/>
                    </a:cxn>
                    <a:cxn ang="0">
                      <a:pos x="257" y="136"/>
                    </a:cxn>
                    <a:cxn ang="0">
                      <a:pos x="54" y="96"/>
                    </a:cxn>
                    <a:cxn ang="0">
                      <a:pos x="32" y="98"/>
                    </a:cxn>
                    <a:cxn ang="0">
                      <a:pos x="16" y="102"/>
                    </a:cxn>
                    <a:cxn ang="0">
                      <a:pos x="0" y="149"/>
                    </a:cxn>
                    <a:cxn ang="0">
                      <a:pos x="93" y="346"/>
                    </a:cxn>
                    <a:cxn ang="0">
                      <a:pos x="243" y="347"/>
                    </a:cxn>
                  </a:cxnLst>
                  <a:rect l="0" t="0" r="r" b="b"/>
                  <a:pathLst>
                    <a:path w="257" h="347">
                      <a:moveTo>
                        <a:pt x="243" y="347"/>
                      </a:moveTo>
                      <a:lnTo>
                        <a:pt x="233" y="301"/>
                      </a:lnTo>
                      <a:lnTo>
                        <a:pt x="217" y="288"/>
                      </a:lnTo>
                      <a:lnTo>
                        <a:pt x="215" y="269"/>
                      </a:lnTo>
                      <a:lnTo>
                        <a:pt x="209" y="254"/>
                      </a:lnTo>
                      <a:lnTo>
                        <a:pt x="209" y="229"/>
                      </a:lnTo>
                      <a:lnTo>
                        <a:pt x="207" y="214"/>
                      </a:lnTo>
                      <a:lnTo>
                        <a:pt x="228" y="202"/>
                      </a:lnTo>
                      <a:lnTo>
                        <a:pt x="257" y="197"/>
                      </a:lnTo>
                      <a:lnTo>
                        <a:pt x="257" y="136"/>
                      </a:lnTo>
                      <a:cubicBezTo>
                        <a:pt x="209" y="119"/>
                        <a:pt x="13" y="0"/>
                        <a:pt x="54" y="96"/>
                      </a:cubicBezTo>
                      <a:cubicBezTo>
                        <a:pt x="36" y="106"/>
                        <a:pt x="57" y="97"/>
                        <a:pt x="32" y="98"/>
                      </a:cubicBezTo>
                      <a:cubicBezTo>
                        <a:pt x="27" y="99"/>
                        <a:pt x="16" y="102"/>
                        <a:pt x="16" y="102"/>
                      </a:cubicBezTo>
                      <a:lnTo>
                        <a:pt x="0" y="149"/>
                      </a:lnTo>
                      <a:lnTo>
                        <a:pt x="93" y="346"/>
                      </a:lnTo>
                      <a:lnTo>
                        <a:pt x="243" y="347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205" name="Freeform 1125"/>
                <p:cNvSpPr>
                  <a:spLocks/>
                </p:cNvSpPr>
                <p:nvPr/>
              </p:nvSpPr>
              <p:spPr bwMode="ltGray">
                <a:xfrm>
                  <a:off x="4164" y="611"/>
                  <a:ext cx="7" cy="12"/>
                </a:xfrm>
                <a:custGeom>
                  <a:avLst/>
                  <a:gdLst/>
                  <a:ahLst/>
                  <a:cxnLst>
                    <a:cxn ang="0">
                      <a:pos x="7" y="25"/>
                    </a:cxn>
                    <a:cxn ang="0">
                      <a:pos x="19" y="21"/>
                    </a:cxn>
                    <a:cxn ang="0">
                      <a:pos x="7" y="25"/>
                    </a:cxn>
                  </a:cxnLst>
                  <a:rect l="0" t="0" r="r" b="b"/>
                  <a:pathLst>
                    <a:path w="19" h="37">
                      <a:moveTo>
                        <a:pt x="7" y="25"/>
                      </a:moveTo>
                      <a:cubicBezTo>
                        <a:pt x="0" y="4"/>
                        <a:pt x="12" y="0"/>
                        <a:pt x="19" y="21"/>
                      </a:cubicBezTo>
                      <a:cubicBezTo>
                        <a:pt x="14" y="37"/>
                        <a:pt x="18" y="36"/>
                        <a:pt x="7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206" name="Freeform 1126"/>
                <p:cNvSpPr>
                  <a:spLocks/>
                </p:cNvSpPr>
                <p:nvPr/>
              </p:nvSpPr>
              <p:spPr bwMode="ltGray">
                <a:xfrm>
                  <a:off x="4155" y="497"/>
                  <a:ext cx="9" cy="7"/>
                </a:xfrm>
                <a:custGeom>
                  <a:avLst/>
                  <a:gdLst/>
                  <a:ahLst/>
                  <a:cxnLst>
                    <a:cxn ang="0">
                      <a:pos x="12" y="12"/>
                    </a:cxn>
                    <a:cxn ang="0">
                      <a:pos x="16" y="0"/>
                    </a:cxn>
                    <a:cxn ang="0">
                      <a:pos x="20" y="12"/>
                    </a:cxn>
                    <a:cxn ang="0">
                      <a:pos x="8" y="20"/>
                    </a:cxn>
                    <a:cxn ang="0">
                      <a:pos x="12" y="12"/>
                    </a:cxn>
                  </a:cxnLst>
                  <a:rect l="0" t="0" r="r" b="b"/>
                  <a:pathLst>
                    <a:path w="22" h="20">
                      <a:moveTo>
                        <a:pt x="12" y="12"/>
                      </a:moveTo>
                      <a:cubicBezTo>
                        <a:pt x="13" y="8"/>
                        <a:pt x="12" y="0"/>
                        <a:pt x="16" y="0"/>
                      </a:cubicBezTo>
                      <a:cubicBezTo>
                        <a:pt x="20" y="0"/>
                        <a:pt x="22" y="8"/>
                        <a:pt x="20" y="12"/>
                      </a:cubicBezTo>
                      <a:cubicBezTo>
                        <a:pt x="18" y="16"/>
                        <a:pt x="12" y="17"/>
                        <a:pt x="8" y="20"/>
                      </a:cubicBezTo>
                      <a:cubicBezTo>
                        <a:pt x="3" y="5"/>
                        <a:pt x="0" y="6"/>
                        <a:pt x="12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207" name="Freeform 1127"/>
                <p:cNvSpPr>
                  <a:spLocks/>
                </p:cNvSpPr>
                <p:nvPr/>
              </p:nvSpPr>
              <p:spPr bwMode="ltGray">
                <a:xfrm>
                  <a:off x="3760" y="357"/>
                  <a:ext cx="25" cy="10"/>
                </a:xfrm>
                <a:custGeom>
                  <a:avLst/>
                  <a:gdLst/>
                  <a:ahLst/>
                  <a:cxnLst>
                    <a:cxn ang="0">
                      <a:pos x="24" y="18"/>
                    </a:cxn>
                    <a:cxn ang="0">
                      <a:pos x="32" y="6"/>
                    </a:cxn>
                    <a:cxn ang="0">
                      <a:pos x="36" y="30"/>
                    </a:cxn>
                    <a:cxn ang="0">
                      <a:pos x="24" y="18"/>
                    </a:cxn>
                  </a:cxnLst>
                  <a:rect l="0" t="0" r="r" b="b"/>
                  <a:pathLst>
                    <a:path w="57" h="30">
                      <a:moveTo>
                        <a:pt x="24" y="18"/>
                      </a:moveTo>
                      <a:cubicBezTo>
                        <a:pt x="0" y="10"/>
                        <a:pt x="9" y="0"/>
                        <a:pt x="32" y="6"/>
                      </a:cubicBezTo>
                      <a:cubicBezTo>
                        <a:pt x="46" y="15"/>
                        <a:pt x="57" y="23"/>
                        <a:pt x="36" y="30"/>
                      </a:cubicBezTo>
                      <a:cubicBezTo>
                        <a:pt x="21" y="25"/>
                        <a:pt x="24" y="30"/>
                        <a:pt x="24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208" name="Freeform 1128"/>
                <p:cNvSpPr>
                  <a:spLocks/>
                </p:cNvSpPr>
                <p:nvPr/>
              </p:nvSpPr>
              <p:spPr bwMode="ltGray">
                <a:xfrm>
                  <a:off x="4062" y="265"/>
                  <a:ext cx="295" cy="233"/>
                </a:xfrm>
                <a:custGeom>
                  <a:avLst/>
                  <a:gdLst/>
                  <a:ahLst/>
                  <a:cxnLst>
                    <a:cxn ang="0">
                      <a:pos x="473" y="464"/>
                    </a:cxn>
                    <a:cxn ang="0">
                      <a:pos x="393" y="452"/>
                    </a:cxn>
                    <a:cxn ang="0">
                      <a:pos x="325" y="412"/>
                    </a:cxn>
                    <a:cxn ang="0">
                      <a:pos x="265" y="400"/>
                    </a:cxn>
                    <a:cxn ang="0">
                      <a:pos x="237" y="416"/>
                    </a:cxn>
                    <a:cxn ang="0">
                      <a:pos x="261" y="428"/>
                    </a:cxn>
                    <a:cxn ang="0">
                      <a:pos x="293" y="468"/>
                    </a:cxn>
                    <a:cxn ang="0">
                      <a:pos x="321" y="476"/>
                    </a:cxn>
                    <a:cxn ang="0">
                      <a:pos x="333" y="536"/>
                    </a:cxn>
                    <a:cxn ang="0">
                      <a:pos x="313" y="552"/>
                    </a:cxn>
                    <a:cxn ang="0">
                      <a:pos x="261" y="616"/>
                    </a:cxn>
                    <a:cxn ang="0">
                      <a:pos x="225" y="628"/>
                    </a:cxn>
                    <a:cxn ang="0">
                      <a:pos x="97" y="696"/>
                    </a:cxn>
                    <a:cxn ang="0">
                      <a:pos x="77" y="616"/>
                    </a:cxn>
                    <a:cxn ang="0">
                      <a:pos x="45" y="524"/>
                    </a:cxn>
                    <a:cxn ang="0">
                      <a:pos x="33" y="448"/>
                    </a:cxn>
                    <a:cxn ang="0">
                      <a:pos x="53" y="344"/>
                    </a:cxn>
                    <a:cxn ang="0">
                      <a:pos x="17" y="392"/>
                    </a:cxn>
                    <a:cxn ang="0">
                      <a:pos x="81" y="280"/>
                    </a:cxn>
                    <a:cxn ang="0">
                      <a:pos x="113" y="204"/>
                    </a:cxn>
                    <a:cxn ang="0">
                      <a:pos x="37" y="204"/>
                    </a:cxn>
                    <a:cxn ang="0">
                      <a:pos x="1" y="196"/>
                    </a:cxn>
                    <a:cxn ang="0">
                      <a:pos x="25" y="140"/>
                    </a:cxn>
                    <a:cxn ang="0">
                      <a:pos x="97" y="112"/>
                    </a:cxn>
                    <a:cxn ang="0">
                      <a:pos x="221" y="124"/>
                    </a:cxn>
                    <a:cxn ang="0">
                      <a:pos x="229" y="64"/>
                    </a:cxn>
                    <a:cxn ang="0">
                      <a:pos x="261" y="0"/>
                    </a:cxn>
                    <a:cxn ang="0">
                      <a:pos x="357" y="44"/>
                    </a:cxn>
                    <a:cxn ang="0">
                      <a:pos x="329" y="88"/>
                    </a:cxn>
                    <a:cxn ang="0">
                      <a:pos x="301" y="176"/>
                    </a:cxn>
                    <a:cxn ang="0">
                      <a:pos x="361" y="192"/>
                    </a:cxn>
                    <a:cxn ang="0">
                      <a:pos x="373" y="136"/>
                    </a:cxn>
                    <a:cxn ang="0">
                      <a:pos x="417" y="92"/>
                    </a:cxn>
                    <a:cxn ang="0">
                      <a:pos x="497" y="88"/>
                    </a:cxn>
                    <a:cxn ang="0">
                      <a:pos x="529" y="52"/>
                    </a:cxn>
                    <a:cxn ang="0">
                      <a:pos x="541" y="460"/>
                    </a:cxn>
                  </a:cxnLst>
                  <a:rect l="0" t="0" r="r" b="b"/>
                  <a:pathLst>
                    <a:path w="693" h="696">
                      <a:moveTo>
                        <a:pt x="541" y="460"/>
                      </a:moveTo>
                      <a:lnTo>
                        <a:pt x="473" y="464"/>
                      </a:lnTo>
                      <a:lnTo>
                        <a:pt x="441" y="452"/>
                      </a:lnTo>
                      <a:lnTo>
                        <a:pt x="393" y="452"/>
                      </a:lnTo>
                      <a:cubicBezTo>
                        <a:pt x="365" y="448"/>
                        <a:pt x="360" y="444"/>
                        <a:pt x="337" y="436"/>
                      </a:cubicBezTo>
                      <a:cubicBezTo>
                        <a:pt x="336" y="432"/>
                        <a:pt x="330" y="413"/>
                        <a:pt x="325" y="412"/>
                      </a:cubicBezTo>
                      <a:cubicBezTo>
                        <a:pt x="317" y="411"/>
                        <a:pt x="301" y="420"/>
                        <a:pt x="301" y="420"/>
                      </a:cubicBezTo>
                      <a:cubicBezTo>
                        <a:pt x="289" y="412"/>
                        <a:pt x="277" y="408"/>
                        <a:pt x="265" y="400"/>
                      </a:cubicBezTo>
                      <a:cubicBezTo>
                        <a:pt x="252" y="380"/>
                        <a:pt x="256" y="356"/>
                        <a:pt x="233" y="348"/>
                      </a:cubicBezTo>
                      <a:cubicBezTo>
                        <a:pt x="217" y="372"/>
                        <a:pt x="221" y="392"/>
                        <a:pt x="237" y="416"/>
                      </a:cubicBezTo>
                      <a:cubicBezTo>
                        <a:pt x="234" y="428"/>
                        <a:pt x="228" y="445"/>
                        <a:pt x="237" y="444"/>
                      </a:cubicBezTo>
                      <a:cubicBezTo>
                        <a:pt x="247" y="443"/>
                        <a:pt x="261" y="428"/>
                        <a:pt x="261" y="428"/>
                      </a:cubicBezTo>
                      <a:cubicBezTo>
                        <a:pt x="258" y="450"/>
                        <a:pt x="243" y="475"/>
                        <a:pt x="269" y="484"/>
                      </a:cubicBezTo>
                      <a:cubicBezTo>
                        <a:pt x="277" y="479"/>
                        <a:pt x="288" y="476"/>
                        <a:pt x="293" y="468"/>
                      </a:cubicBezTo>
                      <a:cubicBezTo>
                        <a:pt x="302" y="454"/>
                        <a:pt x="303" y="446"/>
                        <a:pt x="317" y="436"/>
                      </a:cubicBezTo>
                      <a:cubicBezTo>
                        <a:pt x="315" y="448"/>
                        <a:pt x="306" y="467"/>
                        <a:pt x="321" y="476"/>
                      </a:cubicBezTo>
                      <a:cubicBezTo>
                        <a:pt x="328" y="480"/>
                        <a:pt x="345" y="484"/>
                        <a:pt x="345" y="484"/>
                      </a:cubicBezTo>
                      <a:cubicBezTo>
                        <a:pt x="382" y="472"/>
                        <a:pt x="347" y="527"/>
                        <a:pt x="333" y="536"/>
                      </a:cubicBezTo>
                      <a:cubicBezTo>
                        <a:pt x="330" y="540"/>
                        <a:pt x="329" y="545"/>
                        <a:pt x="325" y="548"/>
                      </a:cubicBezTo>
                      <a:cubicBezTo>
                        <a:pt x="322" y="551"/>
                        <a:pt x="316" y="549"/>
                        <a:pt x="313" y="552"/>
                      </a:cubicBezTo>
                      <a:cubicBezTo>
                        <a:pt x="300" y="565"/>
                        <a:pt x="320" y="575"/>
                        <a:pt x="293" y="584"/>
                      </a:cubicBezTo>
                      <a:cubicBezTo>
                        <a:pt x="286" y="595"/>
                        <a:pt x="272" y="610"/>
                        <a:pt x="261" y="616"/>
                      </a:cubicBezTo>
                      <a:cubicBezTo>
                        <a:pt x="254" y="620"/>
                        <a:pt x="245" y="621"/>
                        <a:pt x="237" y="624"/>
                      </a:cubicBezTo>
                      <a:cubicBezTo>
                        <a:pt x="233" y="625"/>
                        <a:pt x="225" y="628"/>
                        <a:pt x="225" y="628"/>
                      </a:cubicBezTo>
                      <a:cubicBezTo>
                        <a:pt x="215" y="659"/>
                        <a:pt x="212" y="652"/>
                        <a:pt x="173" y="656"/>
                      </a:cubicBezTo>
                      <a:cubicBezTo>
                        <a:pt x="140" y="667"/>
                        <a:pt x="132" y="687"/>
                        <a:pt x="97" y="696"/>
                      </a:cubicBezTo>
                      <a:cubicBezTo>
                        <a:pt x="77" y="691"/>
                        <a:pt x="75" y="687"/>
                        <a:pt x="81" y="668"/>
                      </a:cubicBezTo>
                      <a:cubicBezTo>
                        <a:pt x="77" y="646"/>
                        <a:pt x="72" y="639"/>
                        <a:pt x="77" y="616"/>
                      </a:cubicBezTo>
                      <a:cubicBezTo>
                        <a:pt x="73" y="598"/>
                        <a:pt x="71" y="587"/>
                        <a:pt x="61" y="572"/>
                      </a:cubicBezTo>
                      <a:cubicBezTo>
                        <a:pt x="58" y="551"/>
                        <a:pt x="51" y="543"/>
                        <a:pt x="45" y="524"/>
                      </a:cubicBezTo>
                      <a:cubicBezTo>
                        <a:pt x="52" y="502"/>
                        <a:pt x="58" y="496"/>
                        <a:pt x="49" y="472"/>
                      </a:cubicBezTo>
                      <a:cubicBezTo>
                        <a:pt x="46" y="463"/>
                        <a:pt x="33" y="448"/>
                        <a:pt x="33" y="448"/>
                      </a:cubicBezTo>
                      <a:cubicBezTo>
                        <a:pt x="42" y="422"/>
                        <a:pt x="42" y="408"/>
                        <a:pt x="33" y="380"/>
                      </a:cubicBezTo>
                      <a:cubicBezTo>
                        <a:pt x="49" y="369"/>
                        <a:pt x="48" y="362"/>
                        <a:pt x="53" y="344"/>
                      </a:cubicBezTo>
                      <a:cubicBezTo>
                        <a:pt x="47" y="327"/>
                        <a:pt x="49" y="308"/>
                        <a:pt x="33" y="332"/>
                      </a:cubicBezTo>
                      <a:cubicBezTo>
                        <a:pt x="40" y="353"/>
                        <a:pt x="29" y="374"/>
                        <a:pt x="17" y="392"/>
                      </a:cubicBezTo>
                      <a:cubicBezTo>
                        <a:pt x="6" y="360"/>
                        <a:pt x="10" y="340"/>
                        <a:pt x="13" y="304"/>
                      </a:cubicBezTo>
                      <a:cubicBezTo>
                        <a:pt x="44" y="314"/>
                        <a:pt x="54" y="289"/>
                        <a:pt x="81" y="280"/>
                      </a:cubicBezTo>
                      <a:cubicBezTo>
                        <a:pt x="94" y="261"/>
                        <a:pt x="85" y="242"/>
                        <a:pt x="105" y="228"/>
                      </a:cubicBezTo>
                      <a:cubicBezTo>
                        <a:pt x="108" y="220"/>
                        <a:pt x="110" y="212"/>
                        <a:pt x="113" y="204"/>
                      </a:cubicBezTo>
                      <a:cubicBezTo>
                        <a:pt x="116" y="196"/>
                        <a:pt x="89" y="196"/>
                        <a:pt x="89" y="196"/>
                      </a:cubicBezTo>
                      <a:cubicBezTo>
                        <a:pt x="81" y="221"/>
                        <a:pt x="58" y="211"/>
                        <a:pt x="37" y="204"/>
                      </a:cubicBezTo>
                      <a:cubicBezTo>
                        <a:pt x="33" y="207"/>
                        <a:pt x="30" y="213"/>
                        <a:pt x="25" y="212"/>
                      </a:cubicBezTo>
                      <a:cubicBezTo>
                        <a:pt x="16" y="210"/>
                        <a:pt x="1" y="196"/>
                        <a:pt x="1" y="196"/>
                      </a:cubicBezTo>
                      <a:cubicBezTo>
                        <a:pt x="4" y="186"/>
                        <a:pt x="4" y="174"/>
                        <a:pt x="9" y="164"/>
                      </a:cubicBezTo>
                      <a:cubicBezTo>
                        <a:pt x="13" y="155"/>
                        <a:pt x="25" y="140"/>
                        <a:pt x="25" y="140"/>
                      </a:cubicBezTo>
                      <a:cubicBezTo>
                        <a:pt x="0" y="132"/>
                        <a:pt x="25" y="128"/>
                        <a:pt x="37" y="124"/>
                      </a:cubicBezTo>
                      <a:cubicBezTo>
                        <a:pt x="58" y="131"/>
                        <a:pt x="75" y="116"/>
                        <a:pt x="97" y="112"/>
                      </a:cubicBezTo>
                      <a:cubicBezTo>
                        <a:pt x="135" y="87"/>
                        <a:pt x="159" y="122"/>
                        <a:pt x="197" y="132"/>
                      </a:cubicBezTo>
                      <a:cubicBezTo>
                        <a:pt x="205" y="129"/>
                        <a:pt x="213" y="127"/>
                        <a:pt x="221" y="124"/>
                      </a:cubicBezTo>
                      <a:cubicBezTo>
                        <a:pt x="225" y="123"/>
                        <a:pt x="226" y="147"/>
                        <a:pt x="233" y="120"/>
                      </a:cubicBezTo>
                      <a:lnTo>
                        <a:pt x="229" y="64"/>
                      </a:lnTo>
                      <a:lnTo>
                        <a:pt x="209" y="40"/>
                      </a:lnTo>
                      <a:cubicBezTo>
                        <a:pt x="243" y="21"/>
                        <a:pt x="240" y="21"/>
                        <a:pt x="261" y="0"/>
                      </a:cubicBezTo>
                      <a:cubicBezTo>
                        <a:pt x="297" y="16"/>
                        <a:pt x="333" y="32"/>
                        <a:pt x="369" y="48"/>
                      </a:cubicBezTo>
                      <a:cubicBezTo>
                        <a:pt x="373" y="50"/>
                        <a:pt x="361" y="44"/>
                        <a:pt x="357" y="44"/>
                      </a:cubicBezTo>
                      <a:cubicBezTo>
                        <a:pt x="349" y="45"/>
                        <a:pt x="333" y="52"/>
                        <a:pt x="333" y="52"/>
                      </a:cubicBezTo>
                      <a:cubicBezTo>
                        <a:pt x="322" y="68"/>
                        <a:pt x="318" y="71"/>
                        <a:pt x="329" y="88"/>
                      </a:cubicBezTo>
                      <a:cubicBezTo>
                        <a:pt x="308" y="119"/>
                        <a:pt x="323" y="118"/>
                        <a:pt x="333" y="148"/>
                      </a:cubicBezTo>
                      <a:cubicBezTo>
                        <a:pt x="320" y="157"/>
                        <a:pt x="314" y="167"/>
                        <a:pt x="301" y="176"/>
                      </a:cubicBezTo>
                      <a:cubicBezTo>
                        <a:pt x="306" y="213"/>
                        <a:pt x="303" y="213"/>
                        <a:pt x="337" y="220"/>
                      </a:cubicBezTo>
                      <a:cubicBezTo>
                        <a:pt x="358" y="216"/>
                        <a:pt x="368" y="214"/>
                        <a:pt x="361" y="192"/>
                      </a:cubicBezTo>
                      <a:cubicBezTo>
                        <a:pt x="362" y="177"/>
                        <a:pt x="362" y="162"/>
                        <a:pt x="365" y="148"/>
                      </a:cubicBezTo>
                      <a:cubicBezTo>
                        <a:pt x="366" y="143"/>
                        <a:pt x="369" y="133"/>
                        <a:pt x="373" y="136"/>
                      </a:cubicBezTo>
                      <a:cubicBezTo>
                        <a:pt x="379" y="140"/>
                        <a:pt x="376" y="149"/>
                        <a:pt x="377" y="156"/>
                      </a:cubicBezTo>
                      <a:cubicBezTo>
                        <a:pt x="404" y="147"/>
                        <a:pt x="409" y="116"/>
                        <a:pt x="417" y="92"/>
                      </a:cubicBezTo>
                      <a:cubicBezTo>
                        <a:pt x="422" y="76"/>
                        <a:pt x="453" y="74"/>
                        <a:pt x="465" y="72"/>
                      </a:cubicBezTo>
                      <a:cubicBezTo>
                        <a:pt x="472" y="92"/>
                        <a:pt x="477" y="93"/>
                        <a:pt x="497" y="88"/>
                      </a:cubicBezTo>
                      <a:cubicBezTo>
                        <a:pt x="512" y="78"/>
                        <a:pt x="515" y="74"/>
                        <a:pt x="509" y="56"/>
                      </a:cubicBezTo>
                      <a:cubicBezTo>
                        <a:pt x="523" y="46"/>
                        <a:pt x="517" y="46"/>
                        <a:pt x="529" y="52"/>
                      </a:cubicBezTo>
                      <a:lnTo>
                        <a:pt x="693" y="72"/>
                      </a:lnTo>
                      <a:lnTo>
                        <a:pt x="541" y="46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209" name="Freeform 1129"/>
                <p:cNvSpPr>
                  <a:spLocks/>
                </p:cNvSpPr>
                <p:nvPr/>
              </p:nvSpPr>
              <p:spPr bwMode="ltGray">
                <a:xfrm>
                  <a:off x="3861" y="247"/>
                  <a:ext cx="591" cy="95"/>
                </a:xfrm>
                <a:custGeom>
                  <a:avLst/>
                  <a:gdLst/>
                  <a:ahLst/>
                  <a:cxnLst>
                    <a:cxn ang="0">
                      <a:pos x="825" y="0"/>
                    </a:cxn>
                    <a:cxn ang="0">
                      <a:pos x="143" y="29"/>
                    </a:cxn>
                    <a:cxn ang="0">
                      <a:pos x="91" y="42"/>
                    </a:cxn>
                    <a:cxn ang="0">
                      <a:pos x="62" y="42"/>
                    </a:cxn>
                    <a:cxn ang="0">
                      <a:pos x="22" y="77"/>
                    </a:cxn>
                    <a:cxn ang="0">
                      <a:pos x="0" y="105"/>
                    </a:cxn>
                    <a:cxn ang="0">
                      <a:pos x="59" y="115"/>
                    </a:cxn>
                    <a:cxn ang="0">
                      <a:pos x="97" y="96"/>
                    </a:cxn>
                    <a:cxn ang="0">
                      <a:pos x="108" y="84"/>
                    </a:cxn>
                    <a:cxn ang="0">
                      <a:pos x="167" y="52"/>
                    </a:cxn>
                    <a:cxn ang="0">
                      <a:pos x="215" y="46"/>
                    </a:cxn>
                    <a:cxn ang="0">
                      <a:pos x="237" y="94"/>
                    </a:cxn>
                    <a:cxn ang="0">
                      <a:pos x="188" y="109"/>
                    </a:cxn>
                    <a:cxn ang="0">
                      <a:pos x="231" y="113"/>
                    </a:cxn>
                    <a:cxn ang="0">
                      <a:pos x="250" y="90"/>
                    </a:cxn>
                    <a:cxn ang="0">
                      <a:pos x="266" y="92"/>
                    </a:cxn>
                    <a:cxn ang="0">
                      <a:pos x="253" y="54"/>
                    </a:cxn>
                    <a:cxn ang="0">
                      <a:pos x="266" y="44"/>
                    </a:cxn>
                    <a:cxn ang="0">
                      <a:pos x="277" y="88"/>
                    </a:cxn>
                    <a:cxn ang="0">
                      <a:pos x="266" y="113"/>
                    </a:cxn>
                    <a:cxn ang="0">
                      <a:pos x="296" y="130"/>
                    </a:cxn>
                    <a:cxn ang="0">
                      <a:pos x="299" y="92"/>
                    </a:cxn>
                    <a:cxn ang="0">
                      <a:pos x="331" y="103"/>
                    </a:cxn>
                    <a:cxn ang="0">
                      <a:pos x="382" y="73"/>
                    </a:cxn>
                    <a:cxn ang="0">
                      <a:pos x="409" y="50"/>
                    </a:cxn>
                    <a:cxn ang="0">
                      <a:pos x="439" y="56"/>
                    </a:cxn>
                    <a:cxn ang="0">
                      <a:pos x="455" y="50"/>
                    </a:cxn>
                    <a:cxn ang="0">
                      <a:pos x="431" y="44"/>
                    </a:cxn>
                    <a:cxn ang="0">
                      <a:pos x="474" y="35"/>
                    </a:cxn>
                    <a:cxn ang="0">
                      <a:pos x="544" y="54"/>
                    </a:cxn>
                    <a:cxn ang="0">
                      <a:pos x="581" y="42"/>
                    </a:cxn>
                    <a:cxn ang="0">
                      <a:pos x="584" y="63"/>
                    </a:cxn>
                    <a:cxn ang="0">
                      <a:pos x="568" y="101"/>
                    </a:cxn>
                    <a:cxn ang="0">
                      <a:pos x="611" y="88"/>
                    </a:cxn>
                    <a:cxn ang="0">
                      <a:pos x="624" y="80"/>
                    </a:cxn>
                    <a:cxn ang="0">
                      <a:pos x="648" y="61"/>
                    </a:cxn>
                    <a:cxn ang="0">
                      <a:pos x="794" y="84"/>
                    </a:cxn>
                  </a:cxnLst>
                  <a:rect l="0" t="0" r="r" b="b"/>
                  <a:pathLst>
                    <a:path w="931" h="149">
                      <a:moveTo>
                        <a:pt x="794" y="84"/>
                      </a:moveTo>
                      <a:cubicBezTo>
                        <a:pt x="813" y="72"/>
                        <a:pt x="931" y="14"/>
                        <a:pt x="825" y="0"/>
                      </a:cubicBezTo>
                      <a:lnTo>
                        <a:pt x="159" y="0"/>
                      </a:lnTo>
                      <a:cubicBezTo>
                        <a:pt x="149" y="12"/>
                        <a:pt x="162" y="18"/>
                        <a:pt x="143" y="29"/>
                      </a:cubicBezTo>
                      <a:cubicBezTo>
                        <a:pt x="130" y="44"/>
                        <a:pt x="133" y="39"/>
                        <a:pt x="116" y="48"/>
                      </a:cubicBezTo>
                      <a:cubicBezTo>
                        <a:pt x="108" y="46"/>
                        <a:pt x="100" y="44"/>
                        <a:pt x="91" y="42"/>
                      </a:cubicBezTo>
                      <a:cubicBezTo>
                        <a:pt x="89" y="41"/>
                        <a:pt x="83" y="40"/>
                        <a:pt x="83" y="40"/>
                      </a:cubicBezTo>
                      <a:cubicBezTo>
                        <a:pt x="76" y="40"/>
                        <a:pt x="68" y="39"/>
                        <a:pt x="62" y="42"/>
                      </a:cubicBezTo>
                      <a:cubicBezTo>
                        <a:pt x="54" y="45"/>
                        <a:pt x="46" y="61"/>
                        <a:pt x="38" y="67"/>
                      </a:cubicBezTo>
                      <a:cubicBezTo>
                        <a:pt x="32" y="71"/>
                        <a:pt x="27" y="74"/>
                        <a:pt x="22" y="77"/>
                      </a:cubicBezTo>
                      <a:cubicBezTo>
                        <a:pt x="16" y="81"/>
                        <a:pt x="5" y="86"/>
                        <a:pt x="5" y="86"/>
                      </a:cubicBezTo>
                      <a:cubicBezTo>
                        <a:pt x="9" y="95"/>
                        <a:pt x="7" y="97"/>
                        <a:pt x="0" y="105"/>
                      </a:cubicBezTo>
                      <a:cubicBezTo>
                        <a:pt x="17" y="107"/>
                        <a:pt x="22" y="107"/>
                        <a:pt x="16" y="120"/>
                      </a:cubicBezTo>
                      <a:cubicBezTo>
                        <a:pt x="27" y="122"/>
                        <a:pt x="48" y="116"/>
                        <a:pt x="59" y="115"/>
                      </a:cubicBezTo>
                      <a:cubicBezTo>
                        <a:pt x="71" y="112"/>
                        <a:pt x="73" y="117"/>
                        <a:pt x="83" y="111"/>
                      </a:cubicBezTo>
                      <a:cubicBezTo>
                        <a:pt x="89" y="96"/>
                        <a:pt x="83" y="100"/>
                        <a:pt x="97" y="96"/>
                      </a:cubicBezTo>
                      <a:cubicBezTo>
                        <a:pt x="100" y="94"/>
                        <a:pt x="103" y="93"/>
                        <a:pt x="105" y="90"/>
                      </a:cubicBezTo>
                      <a:cubicBezTo>
                        <a:pt x="106" y="88"/>
                        <a:pt x="106" y="85"/>
                        <a:pt x="108" y="84"/>
                      </a:cubicBezTo>
                      <a:cubicBezTo>
                        <a:pt x="112" y="80"/>
                        <a:pt x="140" y="69"/>
                        <a:pt x="148" y="67"/>
                      </a:cubicBezTo>
                      <a:cubicBezTo>
                        <a:pt x="160" y="52"/>
                        <a:pt x="153" y="56"/>
                        <a:pt x="167" y="52"/>
                      </a:cubicBezTo>
                      <a:cubicBezTo>
                        <a:pt x="178" y="55"/>
                        <a:pt x="179" y="62"/>
                        <a:pt x="191" y="58"/>
                      </a:cubicBezTo>
                      <a:cubicBezTo>
                        <a:pt x="199" y="52"/>
                        <a:pt x="206" y="51"/>
                        <a:pt x="215" y="46"/>
                      </a:cubicBezTo>
                      <a:cubicBezTo>
                        <a:pt x="226" y="58"/>
                        <a:pt x="217" y="46"/>
                        <a:pt x="223" y="69"/>
                      </a:cubicBezTo>
                      <a:cubicBezTo>
                        <a:pt x="226" y="79"/>
                        <a:pt x="233" y="85"/>
                        <a:pt x="237" y="94"/>
                      </a:cubicBezTo>
                      <a:cubicBezTo>
                        <a:pt x="227" y="100"/>
                        <a:pt x="229" y="104"/>
                        <a:pt x="218" y="107"/>
                      </a:cubicBezTo>
                      <a:cubicBezTo>
                        <a:pt x="207" y="120"/>
                        <a:pt x="203" y="113"/>
                        <a:pt x="188" y="109"/>
                      </a:cubicBezTo>
                      <a:cubicBezTo>
                        <a:pt x="191" y="117"/>
                        <a:pt x="200" y="127"/>
                        <a:pt x="210" y="132"/>
                      </a:cubicBezTo>
                      <a:cubicBezTo>
                        <a:pt x="218" y="114"/>
                        <a:pt x="211" y="122"/>
                        <a:pt x="231" y="113"/>
                      </a:cubicBezTo>
                      <a:cubicBezTo>
                        <a:pt x="237" y="111"/>
                        <a:pt x="248" y="105"/>
                        <a:pt x="248" y="105"/>
                      </a:cubicBezTo>
                      <a:cubicBezTo>
                        <a:pt x="248" y="100"/>
                        <a:pt x="246" y="94"/>
                        <a:pt x="250" y="90"/>
                      </a:cubicBezTo>
                      <a:cubicBezTo>
                        <a:pt x="253" y="88"/>
                        <a:pt x="254" y="96"/>
                        <a:pt x="258" y="96"/>
                      </a:cubicBezTo>
                      <a:cubicBezTo>
                        <a:pt x="262" y="97"/>
                        <a:pt x="264" y="94"/>
                        <a:pt x="266" y="92"/>
                      </a:cubicBezTo>
                      <a:cubicBezTo>
                        <a:pt x="262" y="82"/>
                        <a:pt x="252" y="77"/>
                        <a:pt x="248" y="67"/>
                      </a:cubicBezTo>
                      <a:cubicBezTo>
                        <a:pt x="250" y="63"/>
                        <a:pt x="255" y="58"/>
                        <a:pt x="253" y="54"/>
                      </a:cubicBezTo>
                      <a:cubicBezTo>
                        <a:pt x="251" y="50"/>
                        <a:pt x="248" y="42"/>
                        <a:pt x="248" y="42"/>
                      </a:cubicBezTo>
                      <a:cubicBezTo>
                        <a:pt x="256" y="32"/>
                        <a:pt x="259" y="35"/>
                        <a:pt x="266" y="44"/>
                      </a:cubicBezTo>
                      <a:cubicBezTo>
                        <a:pt x="270" y="56"/>
                        <a:pt x="276" y="61"/>
                        <a:pt x="285" y="71"/>
                      </a:cubicBezTo>
                      <a:cubicBezTo>
                        <a:pt x="281" y="81"/>
                        <a:pt x="289" y="82"/>
                        <a:pt x="277" y="88"/>
                      </a:cubicBezTo>
                      <a:cubicBezTo>
                        <a:pt x="262" y="106"/>
                        <a:pt x="278" y="83"/>
                        <a:pt x="274" y="101"/>
                      </a:cubicBezTo>
                      <a:cubicBezTo>
                        <a:pt x="274" y="105"/>
                        <a:pt x="268" y="109"/>
                        <a:pt x="266" y="113"/>
                      </a:cubicBezTo>
                      <a:cubicBezTo>
                        <a:pt x="270" y="122"/>
                        <a:pt x="268" y="125"/>
                        <a:pt x="261" y="132"/>
                      </a:cubicBezTo>
                      <a:cubicBezTo>
                        <a:pt x="268" y="149"/>
                        <a:pt x="282" y="134"/>
                        <a:pt x="296" y="130"/>
                      </a:cubicBezTo>
                      <a:cubicBezTo>
                        <a:pt x="299" y="122"/>
                        <a:pt x="295" y="119"/>
                        <a:pt x="299" y="111"/>
                      </a:cubicBezTo>
                      <a:cubicBezTo>
                        <a:pt x="296" y="105"/>
                        <a:pt x="288" y="97"/>
                        <a:pt x="299" y="92"/>
                      </a:cubicBezTo>
                      <a:cubicBezTo>
                        <a:pt x="303" y="90"/>
                        <a:pt x="315" y="88"/>
                        <a:pt x="315" y="88"/>
                      </a:cubicBezTo>
                      <a:cubicBezTo>
                        <a:pt x="326" y="91"/>
                        <a:pt x="325" y="95"/>
                        <a:pt x="331" y="103"/>
                      </a:cubicBezTo>
                      <a:cubicBezTo>
                        <a:pt x="339" y="84"/>
                        <a:pt x="331" y="90"/>
                        <a:pt x="361" y="92"/>
                      </a:cubicBezTo>
                      <a:cubicBezTo>
                        <a:pt x="355" y="76"/>
                        <a:pt x="365" y="76"/>
                        <a:pt x="382" y="73"/>
                      </a:cubicBezTo>
                      <a:cubicBezTo>
                        <a:pt x="383" y="71"/>
                        <a:pt x="387" y="57"/>
                        <a:pt x="393" y="54"/>
                      </a:cubicBezTo>
                      <a:cubicBezTo>
                        <a:pt x="398" y="52"/>
                        <a:pt x="409" y="50"/>
                        <a:pt x="409" y="50"/>
                      </a:cubicBezTo>
                      <a:cubicBezTo>
                        <a:pt x="430" y="54"/>
                        <a:pt x="413" y="58"/>
                        <a:pt x="431" y="63"/>
                      </a:cubicBezTo>
                      <a:cubicBezTo>
                        <a:pt x="433" y="61"/>
                        <a:pt x="435" y="57"/>
                        <a:pt x="439" y="56"/>
                      </a:cubicBezTo>
                      <a:cubicBezTo>
                        <a:pt x="445" y="55"/>
                        <a:pt x="452" y="61"/>
                        <a:pt x="457" y="58"/>
                      </a:cubicBezTo>
                      <a:cubicBezTo>
                        <a:pt x="461" y="57"/>
                        <a:pt x="457" y="52"/>
                        <a:pt x="455" y="50"/>
                      </a:cubicBezTo>
                      <a:cubicBezTo>
                        <a:pt x="451" y="47"/>
                        <a:pt x="444" y="47"/>
                        <a:pt x="439" y="46"/>
                      </a:cubicBezTo>
                      <a:cubicBezTo>
                        <a:pt x="436" y="45"/>
                        <a:pt x="431" y="44"/>
                        <a:pt x="431" y="44"/>
                      </a:cubicBezTo>
                      <a:cubicBezTo>
                        <a:pt x="440" y="38"/>
                        <a:pt x="443" y="36"/>
                        <a:pt x="455" y="40"/>
                      </a:cubicBezTo>
                      <a:cubicBezTo>
                        <a:pt x="461" y="38"/>
                        <a:pt x="467" y="35"/>
                        <a:pt x="474" y="35"/>
                      </a:cubicBezTo>
                      <a:cubicBezTo>
                        <a:pt x="483" y="36"/>
                        <a:pt x="511" y="43"/>
                        <a:pt x="519" y="46"/>
                      </a:cubicBezTo>
                      <a:cubicBezTo>
                        <a:pt x="527" y="49"/>
                        <a:pt x="544" y="54"/>
                        <a:pt x="544" y="54"/>
                      </a:cubicBezTo>
                      <a:cubicBezTo>
                        <a:pt x="548" y="54"/>
                        <a:pt x="560" y="52"/>
                        <a:pt x="565" y="50"/>
                      </a:cubicBezTo>
                      <a:cubicBezTo>
                        <a:pt x="570" y="47"/>
                        <a:pt x="581" y="42"/>
                        <a:pt x="581" y="42"/>
                      </a:cubicBezTo>
                      <a:cubicBezTo>
                        <a:pt x="585" y="42"/>
                        <a:pt x="598" y="44"/>
                        <a:pt x="600" y="48"/>
                      </a:cubicBezTo>
                      <a:cubicBezTo>
                        <a:pt x="603" y="55"/>
                        <a:pt x="589" y="61"/>
                        <a:pt x="584" y="63"/>
                      </a:cubicBezTo>
                      <a:cubicBezTo>
                        <a:pt x="576" y="69"/>
                        <a:pt x="568" y="69"/>
                        <a:pt x="565" y="77"/>
                      </a:cubicBezTo>
                      <a:cubicBezTo>
                        <a:pt x="568" y="86"/>
                        <a:pt x="564" y="92"/>
                        <a:pt x="568" y="101"/>
                      </a:cubicBezTo>
                      <a:cubicBezTo>
                        <a:pt x="574" y="93"/>
                        <a:pt x="577" y="91"/>
                        <a:pt x="589" y="94"/>
                      </a:cubicBezTo>
                      <a:cubicBezTo>
                        <a:pt x="595" y="108"/>
                        <a:pt x="602" y="93"/>
                        <a:pt x="611" y="88"/>
                      </a:cubicBezTo>
                      <a:cubicBezTo>
                        <a:pt x="613" y="86"/>
                        <a:pt x="613" y="83"/>
                        <a:pt x="616" y="82"/>
                      </a:cubicBezTo>
                      <a:cubicBezTo>
                        <a:pt x="618" y="80"/>
                        <a:pt x="622" y="81"/>
                        <a:pt x="624" y="80"/>
                      </a:cubicBezTo>
                      <a:cubicBezTo>
                        <a:pt x="626" y="78"/>
                        <a:pt x="626" y="75"/>
                        <a:pt x="627" y="73"/>
                      </a:cubicBezTo>
                      <a:cubicBezTo>
                        <a:pt x="632" y="65"/>
                        <a:pt x="638" y="63"/>
                        <a:pt x="648" y="61"/>
                      </a:cubicBezTo>
                      <a:cubicBezTo>
                        <a:pt x="664" y="62"/>
                        <a:pt x="684" y="69"/>
                        <a:pt x="700" y="69"/>
                      </a:cubicBezTo>
                      <a:lnTo>
                        <a:pt x="794" y="84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210" name="Freeform 1130"/>
                <p:cNvSpPr>
                  <a:spLocks/>
                </p:cNvSpPr>
                <p:nvPr/>
              </p:nvSpPr>
              <p:spPr bwMode="ltGray">
                <a:xfrm>
                  <a:off x="3981" y="282"/>
                  <a:ext cx="13" cy="10"/>
                </a:xfrm>
                <a:custGeom>
                  <a:avLst/>
                  <a:gdLst/>
                  <a:ahLst/>
                  <a:cxnLst>
                    <a:cxn ang="0">
                      <a:pos x="3" y="28"/>
                    </a:cxn>
                    <a:cxn ang="0">
                      <a:pos x="31" y="0"/>
                    </a:cxn>
                    <a:cxn ang="0">
                      <a:pos x="19" y="24"/>
                    </a:cxn>
                    <a:cxn ang="0">
                      <a:pos x="3" y="28"/>
                    </a:cxn>
                  </a:cxnLst>
                  <a:rect l="0" t="0" r="r" b="b"/>
                  <a:pathLst>
                    <a:path w="31" h="30">
                      <a:moveTo>
                        <a:pt x="3" y="28"/>
                      </a:moveTo>
                      <a:cubicBezTo>
                        <a:pt x="8" y="8"/>
                        <a:pt x="12" y="6"/>
                        <a:pt x="31" y="0"/>
                      </a:cubicBezTo>
                      <a:cubicBezTo>
                        <a:pt x="29" y="5"/>
                        <a:pt x="25" y="22"/>
                        <a:pt x="19" y="24"/>
                      </a:cubicBezTo>
                      <a:cubicBezTo>
                        <a:pt x="0" y="30"/>
                        <a:pt x="3" y="9"/>
                        <a:pt x="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211" name="Freeform 1131"/>
                <p:cNvSpPr>
                  <a:spLocks/>
                </p:cNvSpPr>
                <p:nvPr/>
              </p:nvSpPr>
              <p:spPr bwMode="ltGray">
                <a:xfrm>
                  <a:off x="3966" y="296"/>
                  <a:ext cx="19" cy="11"/>
                </a:xfrm>
                <a:custGeom>
                  <a:avLst/>
                  <a:gdLst/>
                  <a:ahLst/>
                  <a:cxnLst>
                    <a:cxn ang="0">
                      <a:pos x="6" y="32"/>
                    </a:cxn>
                    <a:cxn ang="0">
                      <a:pos x="22" y="0"/>
                    </a:cxn>
                    <a:cxn ang="0">
                      <a:pos x="38" y="4"/>
                    </a:cxn>
                    <a:cxn ang="0">
                      <a:pos x="6" y="32"/>
                    </a:cxn>
                  </a:cxnLst>
                  <a:rect l="0" t="0" r="r" b="b"/>
                  <a:pathLst>
                    <a:path w="44" h="32">
                      <a:moveTo>
                        <a:pt x="6" y="32"/>
                      </a:moveTo>
                      <a:cubicBezTo>
                        <a:pt x="0" y="14"/>
                        <a:pt x="7" y="10"/>
                        <a:pt x="22" y="0"/>
                      </a:cubicBezTo>
                      <a:cubicBezTo>
                        <a:pt x="27" y="1"/>
                        <a:pt x="35" y="0"/>
                        <a:pt x="38" y="4"/>
                      </a:cubicBezTo>
                      <a:cubicBezTo>
                        <a:pt x="44" y="13"/>
                        <a:pt x="16" y="32"/>
                        <a:pt x="6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212" name="Freeform 1132"/>
                <p:cNvSpPr>
                  <a:spLocks/>
                </p:cNvSpPr>
                <p:nvPr/>
              </p:nvSpPr>
              <p:spPr bwMode="ltGray">
                <a:xfrm>
                  <a:off x="4028" y="337"/>
                  <a:ext cx="32" cy="6"/>
                </a:xfrm>
                <a:custGeom>
                  <a:avLst/>
                  <a:gdLst/>
                  <a:ahLst/>
                  <a:cxnLst>
                    <a:cxn ang="0">
                      <a:pos x="37" y="18"/>
                    </a:cxn>
                    <a:cxn ang="0">
                      <a:pos x="25" y="2"/>
                    </a:cxn>
                    <a:cxn ang="0">
                      <a:pos x="37" y="18"/>
                    </a:cxn>
                  </a:cxnLst>
                  <a:rect l="0" t="0" r="r" b="b"/>
                  <a:pathLst>
                    <a:path w="76" h="18">
                      <a:moveTo>
                        <a:pt x="37" y="18"/>
                      </a:moveTo>
                      <a:cubicBezTo>
                        <a:pt x="25" y="14"/>
                        <a:pt x="0" y="10"/>
                        <a:pt x="25" y="2"/>
                      </a:cubicBezTo>
                      <a:cubicBezTo>
                        <a:pt x="76" y="9"/>
                        <a:pt x="46" y="0"/>
                        <a:pt x="37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213" name="Freeform 1133"/>
                <p:cNvSpPr>
                  <a:spLocks/>
                </p:cNvSpPr>
                <p:nvPr/>
              </p:nvSpPr>
              <p:spPr bwMode="ltGray">
                <a:xfrm>
                  <a:off x="4083" y="336"/>
                  <a:ext cx="18" cy="15"/>
                </a:xfrm>
                <a:custGeom>
                  <a:avLst/>
                  <a:gdLst/>
                  <a:ahLst/>
                  <a:cxnLst>
                    <a:cxn ang="0">
                      <a:pos x="0" y="21"/>
                    </a:cxn>
                    <a:cxn ang="0">
                      <a:pos x="12" y="9"/>
                    </a:cxn>
                    <a:cxn ang="0">
                      <a:pos x="0" y="21"/>
                    </a:cxn>
                  </a:cxnLst>
                  <a:rect l="0" t="0" r="r" b="b"/>
                  <a:pathLst>
                    <a:path w="42" h="44">
                      <a:moveTo>
                        <a:pt x="0" y="21"/>
                      </a:moveTo>
                      <a:cubicBezTo>
                        <a:pt x="4" y="17"/>
                        <a:pt x="7" y="11"/>
                        <a:pt x="12" y="9"/>
                      </a:cubicBezTo>
                      <a:cubicBezTo>
                        <a:pt x="42" y="0"/>
                        <a:pt x="23" y="44"/>
                        <a:pt x="0" y="2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214" name="Freeform 1134"/>
                <p:cNvSpPr>
                  <a:spLocks/>
                </p:cNvSpPr>
                <p:nvPr/>
              </p:nvSpPr>
              <p:spPr bwMode="ltGray">
                <a:xfrm>
                  <a:off x="3936" y="295"/>
                  <a:ext cx="14" cy="10"/>
                </a:xfrm>
                <a:custGeom>
                  <a:avLst/>
                  <a:gdLst/>
                  <a:ahLst/>
                  <a:cxnLst>
                    <a:cxn ang="0">
                      <a:pos x="7" y="22"/>
                    </a:cxn>
                    <a:cxn ang="0">
                      <a:pos x="31" y="10"/>
                    </a:cxn>
                    <a:cxn ang="0">
                      <a:pos x="7" y="22"/>
                    </a:cxn>
                  </a:cxnLst>
                  <a:rect l="0" t="0" r="r" b="b"/>
                  <a:pathLst>
                    <a:path w="31" h="30">
                      <a:moveTo>
                        <a:pt x="7" y="22"/>
                      </a:moveTo>
                      <a:cubicBezTo>
                        <a:pt x="0" y="0"/>
                        <a:pt x="15" y="6"/>
                        <a:pt x="31" y="10"/>
                      </a:cubicBezTo>
                      <a:cubicBezTo>
                        <a:pt x="14" y="16"/>
                        <a:pt x="15" y="30"/>
                        <a:pt x="7" y="2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00" kern="1200">
                    <a:solidFill>
                      <a:srgbClr val="3333FF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" name="Group 1135"/>
            <p:cNvGrpSpPr>
              <a:grpSpLocks/>
            </p:cNvGrpSpPr>
            <p:nvPr/>
          </p:nvGrpSpPr>
          <p:grpSpPr bwMode="auto">
            <a:xfrm>
              <a:off x="798" y="111"/>
              <a:ext cx="4702" cy="418"/>
              <a:chOff x="798" y="255"/>
              <a:chExt cx="4702" cy="418"/>
            </a:xfrm>
          </p:grpSpPr>
          <p:sp>
            <p:nvSpPr>
              <p:cNvPr id="47216" name="Line 1136"/>
              <p:cNvSpPr>
                <a:spLocks noChangeShapeType="1"/>
              </p:cNvSpPr>
              <p:nvPr/>
            </p:nvSpPr>
            <p:spPr bwMode="white">
              <a:xfrm>
                <a:off x="798" y="476"/>
                <a:ext cx="4702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17" name="Line 1137"/>
              <p:cNvSpPr>
                <a:spLocks noChangeShapeType="1"/>
              </p:cNvSpPr>
              <p:nvPr/>
            </p:nvSpPr>
            <p:spPr bwMode="white">
              <a:xfrm>
                <a:off x="1026" y="255"/>
                <a:ext cx="0" cy="41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18" name="Line 1138"/>
              <p:cNvSpPr>
                <a:spLocks noChangeShapeType="1"/>
              </p:cNvSpPr>
              <p:nvPr/>
            </p:nvSpPr>
            <p:spPr bwMode="white">
              <a:xfrm>
                <a:off x="1254" y="255"/>
                <a:ext cx="0" cy="41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19" name="Line 1139"/>
              <p:cNvSpPr>
                <a:spLocks noChangeShapeType="1"/>
              </p:cNvSpPr>
              <p:nvPr/>
            </p:nvSpPr>
            <p:spPr bwMode="white">
              <a:xfrm>
                <a:off x="1482" y="255"/>
                <a:ext cx="0" cy="41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20" name="Line 1140"/>
              <p:cNvSpPr>
                <a:spLocks noChangeShapeType="1"/>
              </p:cNvSpPr>
              <p:nvPr/>
            </p:nvSpPr>
            <p:spPr bwMode="white">
              <a:xfrm>
                <a:off x="1710" y="255"/>
                <a:ext cx="0" cy="41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21" name="Line 1141"/>
              <p:cNvSpPr>
                <a:spLocks noChangeShapeType="1"/>
              </p:cNvSpPr>
              <p:nvPr/>
            </p:nvSpPr>
            <p:spPr bwMode="white">
              <a:xfrm>
                <a:off x="1938" y="255"/>
                <a:ext cx="0" cy="41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22" name="Line 1142"/>
              <p:cNvSpPr>
                <a:spLocks noChangeShapeType="1"/>
              </p:cNvSpPr>
              <p:nvPr/>
            </p:nvSpPr>
            <p:spPr bwMode="white">
              <a:xfrm>
                <a:off x="2166" y="255"/>
                <a:ext cx="0" cy="41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23" name="Line 1143"/>
              <p:cNvSpPr>
                <a:spLocks noChangeShapeType="1"/>
              </p:cNvSpPr>
              <p:nvPr/>
            </p:nvSpPr>
            <p:spPr bwMode="white">
              <a:xfrm>
                <a:off x="2394" y="255"/>
                <a:ext cx="0" cy="41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24" name="Line 1144"/>
              <p:cNvSpPr>
                <a:spLocks noChangeShapeType="1"/>
              </p:cNvSpPr>
              <p:nvPr/>
            </p:nvSpPr>
            <p:spPr bwMode="white">
              <a:xfrm>
                <a:off x="2622" y="255"/>
                <a:ext cx="0" cy="41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25" name="Line 1145"/>
              <p:cNvSpPr>
                <a:spLocks noChangeShapeType="1"/>
              </p:cNvSpPr>
              <p:nvPr/>
            </p:nvSpPr>
            <p:spPr bwMode="white">
              <a:xfrm>
                <a:off x="2850" y="255"/>
                <a:ext cx="0" cy="41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26" name="Line 1146"/>
              <p:cNvSpPr>
                <a:spLocks noChangeShapeType="1"/>
              </p:cNvSpPr>
              <p:nvPr/>
            </p:nvSpPr>
            <p:spPr bwMode="white">
              <a:xfrm>
                <a:off x="3078" y="255"/>
                <a:ext cx="0" cy="41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27" name="Line 1147"/>
              <p:cNvSpPr>
                <a:spLocks noChangeShapeType="1"/>
              </p:cNvSpPr>
              <p:nvPr/>
            </p:nvSpPr>
            <p:spPr bwMode="white">
              <a:xfrm>
                <a:off x="3306" y="255"/>
                <a:ext cx="0" cy="41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28" name="Line 1148"/>
              <p:cNvSpPr>
                <a:spLocks noChangeShapeType="1"/>
              </p:cNvSpPr>
              <p:nvPr/>
            </p:nvSpPr>
            <p:spPr bwMode="white">
              <a:xfrm>
                <a:off x="3534" y="255"/>
                <a:ext cx="0" cy="41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29" name="Line 1149"/>
              <p:cNvSpPr>
                <a:spLocks noChangeShapeType="1"/>
              </p:cNvSpPr>
              <p:nvPr/>
            </p:nvSpPr>
            <p:spPr bwMode="white">
              <a:xfrm>
                <a:off x="3762" y="255"/>
                <a:ext cx="0" cy="41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30" name="Line 1150"/>
              <p:cNvSpPr>
                <a:spLocks noChangeShapeType="1"/>
              </p:cNvSpPr>
              <p:nvPr/>
            </p:nvSpPr>
            <p:spPr bwMode="white">
              <a:xfrm>
                <a:off x="3990" y="255"/>
                <a:ext cx="0" cy="41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31" name="Line 1151"/>
              <p:cNvSpPr>
                <a:spLocks noChangeShapeType="1"/>
              </p:cNvSpPr>
              <p:nvPr/>
            </p:nvSpPr>
            <p:spPr bwMode="white">
              <a:xfrm>
                <a:off x="4218" y="255"/>
                <a:ext cx="0" cy="41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32" name="Line 1152"/>
              <p:cNvSpPr>
                <a:spLocks noChangeShapeType="1"/>
              </p:cNvSpPr>
              <p:nvPr/>
            </p:nvSpPr>
            <p:spPr bwMode="white">
              <a:xfrm>
                <a:off x="4446" y="255"/>
                <a:ext cx="0" cy="41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33" name="Line 1153"/>
              <p:cNvSpPr>
                <a:spLocks noChangeShapeType="1"/>
              </p:cNvSpPr>
              <p:nvPr/>
            </p:nvSpPr>
            <p:spPr bwMode="white">
              <a:xfrm>
                <a:off x="4674" y="255"/>
                <a:ext cx="0" cy="41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34" name="Line 1154"/>
              <p:cNvSpPr>
                <a:spLocks noChangeShapeType="1"/>
              </p:cNvSpPr>
              <p:nvPr/>
            </p:nvSpPr>
            <p:spPr bwMode="white">
              <a:xfrm>
                <a:off x="4902" y="255"/>
                <a:ext cx="0" cy="41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35" name="Line 1155"/>
              <p:cNvSpPr>
                <a:spLocks noChangeShapeType="1"/>
              </p:cNvSpPr>
              <p:nvPr/>
            </p:nvSpPr>
            <p:spPr bwMode="white">
              <a:xfrm>
                <a:off x="5130" y="255"/>
                <a:ext cx="0" cy="41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36" name="Line 1156"/>
              <p:cNvSpPr>
                <a:spLocks noChangeShapeType="1"/>
              </p:cNvSpPr>
              <p:nvPr/>
            </p:nvSpPr>
            <p:spPr bwMode="white">
              <a:xfrm>
                <a:off x="5358" y="255"/>
                <a:ext cx="0" cy="41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1157"/>
            <p:cNvGrpSpPr>
              <a:grpSpLocks/>
            </p:cNvGrpSpPr>
            <p:nvPr/>
          </p:nvGrpSpPr>
          <p:grpSpPr bwMode="auto">
            <a:xfrm>
              <a:off x="1208" y="109"/>
              <a:ext cx="3694" cy="423"/>
              <a:chOff x="1034" y="245"/>
              <a:chExt cx="3694" cy="423"/>
            </a:xfrm>
          </p:grpSpPr>
          <p:sp>
            <p:nvSpPr>
              <p:cNvPr id="47238" name="Line 1158"/>
              <p:cNvSpPr>
                <a:spLocks noChangeShapeType="1"/>
              </p:cNvSpPr>
              <p:nvPr/>
            </p:nvSpPr>
            <p:spPr bwMode="ltGray">
              <a:xfrm>
                <a:off x="2676" y="246"/>
                <a:ext cx="0" cy="14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39" name="Line 1159"/>
              <p:cNvSpPr>
                <a:spLocks noChangeShapeType="1"/>
              </p:cNvSpPr>
              <p:nvPr/>
            </p:nvSpPr>
            <p:spPr bwMode="ltGray">
              <a:xfrm>
                <a:off x="2798" y="468"/>
                <a:ext cx="70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40" name="Line 1160"/>
              <p:cNvSpPr>
                <a:spLocks noChangeShapeType="1"/>
              </p:cNvSpPr>
              <p:nvPr/>
            </p:nvSpPr>
            <p:spPr bwMode="ltGray">
              <a:xfrm>
                <a:off x="2904" y="486"/>
                <a:ext cx="0" cy="28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41" name="Line 1161"/>
              <p:cNvSpPr>
                <a:spLocks noChangeShapeType="1"/>
              </p:cNvSpPr>
              <p:nvPr/>
            </p:nvSpPr>
            <p:spPr bwMode="ltGray">
              <a:xfrm>
                <a:off x="3132" y="586"/>
                <a:ext cx="0" cy="79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42" name="Line 1162"/>
              <p:cNvSpPr>
                <a:spLocks noChangeShapeType="1"/>
              </p:cNvSpPr>
              <p:nvPr/>
            </p:nvSpPr>
            <p:spPr bwMode="ltGray">
              <a:xfrm>
                <a:off x="3816" y="358"/>
                <a:ext cx="0" cy="18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43" name="Line 1163"/>
              <p:cNvSpPr>
                <a:spLocks noChangeShapeType="1"/>
              </p:cNvSpPr>
              <p:nvPr/>
            </p:nvSpPr>
            <p:spPr bwMode="ltGray">
              <a:xfrm>
                <a:off x="3722" y="468"/>
                <a:ext cx="348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44" name="Line 1164"/>
              <p:cNvSpPr>
                <a:spLocks noChangeShapeType="1"/>
              </p:cNvSpPr>
              <p:nvPr/>
            </p:nvSpPr>
            <p:spPr bwMode="ltGray">
              <a:xfrm>
                <a:off x="4044" y="372"/>
                <a:ext cx="0" cy="294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45" name="Line 1165"/>
              <p:cNvSpPr>
                <a:spLocks noChangeShapeType="1"/>
              </p:cNvSpPr>
              <p:nvPr/>
            </p:nvSpPr>
            <p:spPr bwMode="ltGray">
              <a:xfrm flipV="1">
                <a:off x="4046" y="248"/>
                <a:ext cx="0" cy="5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46" name="Line 1166"/>
              <p:cNvSpPr>
                <a:spLocks noChangeShapeType="1"/>
              </p:cNvSpPr>
              <p:nvPr/>
            </p:nvSpPr>
            <p:spPr bwMode="ltGray">
              <a:xfrm flipV="1">
                <a:off x="4272" y="246"/>
                <a:ext cx="0" cy="18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47" name="Line 1167"/>
              <p:cNvSpPr>
                <a:spLocks noChangeShapeType="1"/>
              </p:cNvSpPr>
              <p:nvPr/>
            </p:nvSpPr>
            <p:spPr bwMode="ltGray">
              <a:xfrm flipH="1">
                <a:off x="4422" y="468"/>
                <a:ext cx="78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48" name="Line 1168"/>
              <p:cNvSpPr>
                <a:spLocks noChangeShapeType="1"/>
              </p:cNvSpPr>
              <p:nvPr/>
            </p:nvSpPr>
            <p:spPr bwMode="ltGray">
              <a:xfrm flipH="1">
                <a:off x="4290" y="468"/>
                <a:ext cx="62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49" name="Line 1169"/>
              <p:cNvSpPr>
                <a:spLocks noChangeShapeType="1"/>
              </p:cNvSpPr>
              <p:nvPr/>
            </p:nvSpPr>
            <p:spPr bwMode="ltGray">
              <a:xfrm flipV="1">
                <a:off x="4500" y="246"/>
                <a:ext cx="0" cy="27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50" name="Line 1170"/>
              <p:cNvSpPr>
                <a:spLocks noChangeShapeType="1"/>
              </p:cNvSpPr>
              <p:nvPr/>
            </p:nvSpPr>
            <p:spPr bwMode="ltGray">
              <a:xfrm>
                <a:off x="4728" y="606"/>
                <a:ext cx="0" cy="34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51" name="Line 1171"/>
              <p:cNvSpPr>
                <a:spLocks noChangeShapeType="1"/>
              </p:cNvSpPr>
              <p:nvPr/>
            </p:nvSpPr>
            <p:spPr bwMode="ltGray">
              <a:xfrm>
                <a:off x="1992" y="250"/>
                <a:ext cx="0" cy="6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52" name="Line 1172"/>
              <p:cNvSpPr>
                <a:spLocks noChangeShapeType="1"/>
              </p:cNvSpPr>
              <p:nvPr/>
            </p:nvSpPr>
            <p:spPr bwMode="ltGray">
              <a:xfrm>
                <a:off x="1764" y="247"/>
                <a:ext cx="0" cy="337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53" name="Line 1173"/>
              <p:cNvSpPr>
                <a:spLocks noChangeShapeType="1"/>
              </p:cNvSpPr>
              <p:nvPr/>
            </p:nvSpPr>
            <p:spPr bwMode="ltGray">
              <a:xfrm flipH="1">
                <a:off x="1738" y="468"/>
                <a:ext cx="68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54" name="Line 1174"/>
              <p:cNvSpPr>
                <a:spLocks noChangeShapeType="1"/>
              </p:cNvSpPr>
              <p:nvPr/>
            </p:nvSpPr>
            <p:spPr bwMode="ltGray">
              <a:xfrm>
                <a:off x="1604" y="468"/>
                <a:ext cx="60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55" name="Line 1175"/>
              <p:cNvSpPr>
                <a:spLocks noChangeShapeType="1"/>
              </p:cNvSpPr>
              <p:nvPr/>
            </p:nvSpPr>
            <p:spPr bwMode="ltGray">
              <a:xfrm flipH="1">
                <a:off x="1404" y="468"/>
                <a:ext cx="82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56" name="Line 1176"/>
              <p:cNvSpPr>
                <a:spLocks noChangeShapeType="1"/>
              </p:cNvSpPr>
              <p:nvPr/>
            </p:nvSpPr>
            <p:spPr bwMode="ltGray">
              <a:xfrm>
                <a:off x="1034" y="468"/>
                <a:ext cx="348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57" name="Line 1177"/>
              <p:cNvSpPr>
                <a:spLocks noChangeShapeType="1"/>
              </p:cNvSpPr>
              <p:nvPr/>
            </p:nvSpPr>
            <p:spPr bwMode="ltGray">
              <a:xfrm>
                <a:off x="1306" y="370"/>
                <a:ext cx="0" cy="298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58" name="Line 1178"/>
              <p:cNvSpPr>
                <a:spLocks noChangeShapeType="1"/>
              </p:cNvSpPr>
              <p:nvPr/>
            </p:nvSpPr>
            <p:spPr bwMode="ltGray">
              <a:xfrm>
                <a:off x="1080" y="388"/>
                <a:ext cx="0" cy="156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59" name="Line 1179"/>
              <p:cNvSpPr>
                <a:spLocks noChangeShapeType="1"/>
              </p:cNvSpPr>
              <p:nvPr/>
            </p:nvSpPr>
            <p:spPr bwMode="ltGray">
              <a:xfrm flipH="1" flipV="1">
                <a:off x="1308" y="245"/>
                <a:ext cx="0" cy="27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60" name="Line 1180"/>
              <p:cNvSpPr>
                <a:spLocks noChangeShapeType="1"/>
              </p:cNvSpPr>
              <p:nvPr/>
            </p:nvSpPr>
            <p:spPr bwMode="ltGray">
              <a:xfrm>
                <a:off x="1536" y="316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61" name="Line 1181"/>
              <p:cNvSpPr>
                <a:spLocks noChangeShapeType="1"/>
              </p:cNvSpPr>
              <p:nvPr/>
            </p:nvSpPr>
            <p:spPr bwMode="ltGray">
              <a:xfrm flipV="1">
                <a:off x="1536" y="247"/>
                <a:ext cx="0" cy="2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62" name="Line 1182"/>
              <p:cNvSpPr>
                <a:spLocks noChangeShapeType="1"/>
              </p:cNvSpPr>
              <p:nvPr/>
            </p:nvSpPr>
            <p:spPr bwMode="ltGray">
              <a:xfrm>
                <a:off x="4095" y="467"/>
                <a:ext cx="80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kern="1200">
                  <a:solidFill>
                    <a:srgbClr val="3333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6152" name="Picture 1184" descr="j012675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31788" y="76200"/>
            <a:ext cx="811212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41" r:id="rId1"/>
    <p:sldLayoutId id="2147484542" r:id="rId2"/>
    <p:sldLayoutId id="2147484543" r:id="rId3"/>
    <p:sldLayoutId id="2147484544" r:id="rId4"/>
    <p:sldLayoutId id="2147484545" r:id="rId5"/>
    <p:sldLayoutId id="2147484546" r:id="rId6"/>
    <p:sldLayoutId id="2147484547" r:id="rId7"/>
    <p:sldLayoutId id="2147484548" r:id="rId8"/>
    <p:sldLayoutId id="2147484549" r:id="rId9"/>
    <p:sldLayoutId id="2147484550" r:id="rId10"/>
  </p:sldLayoutIdLst>
  <p:transition>
    <p:rand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3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75000"/>
        <a:buBlip>
          <a:blip r:embed="rId14"/>
        </a:buBlip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57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i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157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latin typeface="Arial" charset="0"/>
              </a:defRPr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157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75BF3AE2-09EA-4D6F-9640-E24DE23B17E6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pic>
        <p:nvPicPr>
          <p:cNvPr id="4102" name="Picture 9" descr="Picture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75" r:id="rId1"/>
    <p:sldLayoutId id="2147484576" r:id="rId2"/>
    <p:sldLayoutId id="2147484577" r:id="rId3"/>
    <p:sldLayoutId id="2147484578" r:id="rId4"/>
    <p:sldLayoutId id="2147484579" r:id="rId5"/>
    <p:sldLayoutId id="2147484580" r:id="rId6"/>
    <p:sldLayoutId id="2147484581" r:id="rId7"/>
    <p:sldLayoutId id="2147484582" r:id="rId8"/>
    <p:sldLayoutId id="2147484583" r:id="rId9"/>
    <p:sldLayoutId id="2147484584" r:id="rId10"/>
    <p:sldLayoutId id="214748458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0099"/>
            </a:gs>
            <a:gs pos="100000">
              <a:srgbClr val="1F66BB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ChangeArrowheads="1"/>
          </p:cNvSpPr>
          <p:nvPr/>
        </p:nvSpPr>
        <p:spPr bwMode="auto">
          <a:xfrm>
            <a:off x="0" y="76200"/>
            <a:ext cx="92964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pic>
        <p:nvPicPr>
          <p:cNvPr id="245764" name="Picture 4" descr="epa_seal_medium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04800" y="76200"/>
            <a:ext cx="1066800" cy="1066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57029" name="Rectangle 5"/>
          <p:cNvSpPr>
            <a:spLocks noChangeArrowheads="1"/>
          </p:cNvSpPr>
          <p:nvPr/>
        </p:nvSpPr>
        <p:spPr bwMode="auto">
          <a:xfrm>
            <a:off x="7086600" y="-76200"/>
            <a:ext cx="152400" cy="1295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30" name="Rectangle 6"/>
          <p:cNvSpPr>
            <a:spLocks noChangeArrowheads="1"/>
          </p:cNvSpPr>
          <p:nvPr/>
        </p:nvSpPr>
        <p:spPr bwMode="auto">
          <a:xfrm>
            <a:off x="-2362200" y="-1600200"/>
            <a:ext cx="12877800" cy="1600200"/>
          </a:xfrm>
          <a:prstGeom prst="rect">
            <a:avLst/>
          </a:prstGeom>
          <a:solidFill>
            <a:srgbClr val="9498A6"/>
          </a:solidFill>
          <a:ln w="9525">
            <a:solidFill>
              <a:srgbClr val="336699">
                <a:alpha val="0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31" name="Rectangle 7"/>
          <p:cNvSpPr>
            <a:spLocks noChangeArrowheads="1"/>
          </p:cNvSpPr>
          <p:nvPr/>
        </p:nvSpPr>
        <p:spPr bwMode="auto">
          <a:xfrm rot="5400000" flipH="1">
            <a:off x="8039100" y="952500"/>
            <a:ext cx="2438400" cy="76200"/>
          </a:xfrm>
          <a:prstGeom prst="rect">
            <a:avLst/>
          </a:prstGeom>
          <a:solidFill>
            <a:srgbClr val="969696"/>
          </a:solidFill>
          <a:ln w="9525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32" name="Rectangle 8"/>
          <p:cNvSpPr>
            <a:spLocks noChangeArrowheads="1"/>
          </p:cNvSpPr>
          <p:nvPr/>
        </p:nvSpPr>
        <p:spPr bwMode="auto">
          <a:xfrm>
            <a:off x="8556625" y="6381750"/>
            <a:ext cx="58737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fld id="{6299D6AE-D363-4AFC-BDB5-3A9907FF7A6A}" type="slidenum">
              <a:rPr lang="en-US" sz="12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kern="120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33" name="Rectangle 9"/>
          <p:cNvSpPr>
            <a:spLocks noChangeArrowheads="1"/>
          </p:cNvSpPr>
          <p:nvPr/>
        </p:nvSpPr>
        <p:spPr bwMode="auto">
          <a:xfrm>
            <a:off x="9067800" y="0"/>
            <a:ext cx="76200" cy="1219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34" name="Rectangle 10"/>
          <p:cNvSpPr>
            <a:spLocks noChangeArrowheads="1"/>
          </p:cNvSpPr>
          <p:nvPr/>
        </p:nvSpPr>
        <p:spPr bwMode="auto">
          <a:xfrm>
            <a:off x="762000" y="1371600"/>
            <a:ext cx="8382000" cy="5105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35" name="Text Box 11"/>
          <p:cNvSpPr txBox="1">
            <a:spLocks noChangeArrowheads="1"/>
          </p:cNvSpPr>
          <p:nvPr/>
        </p:nvSpPr>
        <p:spPr bwMode="auto">
          <a:xfrm>
            <a:off x="1143000" y="6477000"/>
            <a:ext cx="7010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kern="1200">
                <a:solidFill>
                  <a:srgbClr val="FFFFFF"/>
                </a:solidFill>
                <a:latin typeface="Arial Unicode MS" pitchFamily="34" charset="-128"/>
                <a:ea typeface="+mn-ea"/>
                <a:cs typeface="+mn-cs"/>
              </a:rPr>
              <a:t>U.S. Environmental Protection Agency – Office of Air and Radiation </a:t>
            </a:r>
          </a:p>
        </p:txBody>
      </p:sp>
      <p:sp>
        <p:nvSpPr>
          <p:cNvPr id="257036" name="Oval 12"/>
          <p:cNvSpPr>
            <a:spLocks noChangeArrowheads="1"/>
          </p:cNvSpPr>
          <p:nvPr/>
        </p:nvSpPr>
        <p:spPr bwMode="auto">
          <a:xfrm>
            <a:off x="152400" y="1371600"/>
            <a:ext cx="1143000" cy="5105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37" name="Rectangle 13"/>
          <p:cNvSpPr>
            <a:spLocks noChangeArrowheads="1"/>
          </p:cNvSpPr>
          <p:nvPr/>
        </p:nvSpPr>
        <p:spPr bwMode="auto">
          <a:xfrm>
            <a:off x="7162800" y="76200"/>
            <a:ext cx="304800" cy="1066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38" name="Rectangle 14"/>
          <p:cNvSpPr>
            <a:spLocks noChangeArrowheads="1"/>
          </p:cNvSpPr>
          <p:nvPr/>
        </p:nvSpPr>
        <p:spPr bwMode="auto">
          <a:xfrm flipV="1">
            <a:off x="6781800" y="76200"/>
            <a:ext cx="13716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39" name="Rectangle 15"/>
          <p:cNvSpPr>
            <a:spLocks noChangeArrowheads="1"/>
          </p:cNvSpPr>
          <p:nvPr/>
        </p:nvSpPr>
        <p:spPr bwMode="auto">
          <a:xfrm flipV="1">
            <a:off x="6400800" y="152400"/>
            <a:ext cx="13716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40" name="Rectangle 16"/>
          <p:cNvSpPr>
            <a:spLocks noChangeArrowheads="1"/>
          </p:cNvSpPr>
          <p:nvPr/>
        </p:nvSpPr>
        <p:spPr bwMode="auto">
          <a:xfrm flipV="1">
            <a:off x="6477000" y="457200"/>
            <a:ext cx="13716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41" name="Rectangle 17"/>
          <p:cNvSpPr>
            <a:spLocks noChangeArrowheads="1"/>
          </p:cNvSpPr>
          <p:nvPr/>
        </p:nvSpPr>
        <p:spPr bwMode="auto">
          <a:xfrm flipV="1">
            <a:off x="6705600" y="990600"/>
            <a:ext cx="13716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42" name="Rectangle 18"/>
          <p:cNvSpPr>
            <a:spLocks noChangeArrowheads="1"/>
          </p:cNvSpPr>
          <p:nvPr/>
        </p:nvSpPr>
        <p:spPr bwMode="auto">
          <a:xfrm flipV="1">
            <a:off x="6705600" y="1066800"/>
            <a:ext cx="13716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43" name="Rectangle 19"/>
          <p:cNvSpPr>
            <a:spLocks noChangeArrowheads="1"/>
          </p:cNvSpPr>
          <p:nvPr/>
        </p:nvSpPr>
        <p:spPr bwMode="auto">
          <a:xfrm flipV="1">
            <a:off x="7391400" y="762000"/>
            <a:ext cx="1524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44" name="Rectangle 20"/>
          <p:cNvSpPr>
            <a:spLocks noChangeArrowheads="1"/>
          </p:cNvSpPr>
          <p:nvPr/>
        </p:nvSpPr>
        <p:spPr bwMode="auto">
          <a:xfrm flipV="1">
            <a:off x="7772400" y="304800"/>
            <a:ext cx="1524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45" name="Rectangle 21"/>
          <p:cNvSpPr>
            <a:spLocks noChangeArrowheads="1"/>
          </p:cNvSpPr>
          <p:nvPr/>
        </p:nvSpPr>
        <p:spPr bwMode="auto">
          <a:xfrm flipV="1">
            <a:off x="8610600" y="0"/>
            <a:ext cx="5334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46" name="Rectangle 22"/>
          <p:cNvSpPr>
            <a:spLocks noChangeArrowheads="1"/>
          </p:cNvSpPr>
          <p:nvPr/>
        </p:nvSpPr>
        <p:spPr bwMode="auto">
          <a:xfrm flipV="1">
            <a:off x="8763000" y="304800"/>
            <a:ext cx="5334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47" name="Rectangle 23"/>
          <p:cNvSpPr>
            <a:spLocks noChangeArrowheads="1"/>
          </p:cNvSpPr>
          <p:nvPr/>
        </p:nvSpPr>
        <p:spPr bwMode="auto">
          <a:xfrm flipV="1">
            <a:off x="8763000" y="533400"/>
            <a:ext cx="5334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48" name="Rectangle 24"/>
          <p:cNvSpPr>
            <a:spLocks noChangeArrowheads="1"/>
          </p:cNvSpPr>
          <p:nvPr/>
        </p:nvSpPr>
        <p:spPr bwMode="auto">
          <a:xfrm flipV="1">
            <a:off x="8763000" y="609600"/>
            <a:ext cx="3810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49" name="Rectangle 25"/>
          <p:cNvSpPr>
            <a:spLocks noChangeArrowheads="1"/>
          </p:cNvSpPr>
          <p:nvPr/>
        </p:nvSpPr>
        <p:spPr bwMode="auto">
          <a:xfrm flipV="1">
            <a:off x="8763000" y="685800"/>
            <a:ext cx="3810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50" name="Rectangle 26"/>
          <p:cNvSpPr>
            <a:spLocks noChangeArrowheads="1"/>
          </p:cNvSpPr>
          <p:nvPr/>
        </p:nvSpPr>
        <p:spPr bwMode="auto">
          <a:xfrm flipV="1">
            <a:off x="0" y="0"/>
            <a:ext cx="91440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51" name="Rectangle 27"/>
          <p:cNvSpPr>
            <a:spLocks noChangeArrowheads="1"/>
          </p:cNvSpPr>
          <p:nvPr/>
        </p:nvSpPr>
        <p:spPr bwMode="auto">
          <a:xfrm flipV="1">
            <a:off x="8839200" y="1066800"/>
            <a:ext cx="1524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52" name="Rectangle 28"/>
          <p:cNvSpPr>
            <a:spLocks noChangeArrowheads="1"/>
          </p:cNvSpPr>
          <p:nvPr/>
        </p:nvSpPr>
        <p:spPr bwMode="auto">
          <a:xfrm flipV="1">
            <a:off x="8610600" y="914400"/>
            <a:ext cx="1524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53" name="Rectangle 29"/>
          <p:cNvSpPr>
            <a:spLocks noChangeArrowheads="1"/>
          </p:cNvSpPr>
          <p:nvPr/>
        </p:nvSpPr>
        <p:spPr bwMode="auto">
          <a:xfrm flipV="1">
            <a:off x="8534400" y="76200"/>
            <a:ext cx="1524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54" name="Rectangle 30"/>
          <p:cNvSpPr>
            <a:spLocks noChangeArrowheads="1"/>
          </p:cNvSpPr>
          <p:nvPr/>
        </p:nvSpPr>
        <p:spPr bwMode="auto">
          <a:xfrm flipV="1">
            <a:off x="7467600" y="228600"/>
            <a:ext cx="1524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55" name="Rectangle 31"/>
          <p:cNvSpPr>
            <a:spLocks noChangeArrowheads="1"/>
          </p:cNvSpPr>
          <p:nvPr/>
        </p:nvSpPr>
        <p:spPr bwMode="auto">
          <a:xfrm flipV="1">
            <a:off x="9067800" y="990600"/>
            <a:ext cx="1524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56" name="Rectangle 32"/>
          <p:cNvSpPr>
            <a:spLocks noChangeArrowheads="1"/>
          </p:cNvSpPr>
          <p:nvPr/>
        </p:nvSpPr>
        <p:spPr bwMode="auto">
          <a:xfrm flipV="1">
            <a:off x="7620000" y="381000"/>
            <a:ext cx="762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57" name="Rectangle 33"/>
          <p:cNvSpPr>
            <a:spLocks noChangeArrowheads="1"/>
          </p:cNvSpPr>
          <p:nvPr/>
        </p:nvSpPr>
        <p:spPr bwMode="auto">
          <a:xfrm flipV="1">
            <a:off x="7467600" y="228600"/>
            <a:ext cx="762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58" name="Rectangle 34"/>
          <p:cNvSpPr>
            <a:spLocks noChangeArrowheads="1"/>
          </p:cNvSpPr>
          <p:nvPr/>
        </p:nvSpPr>
        <p:spPr bwMode="auto">
          <a:xfrm flipV="1">
            <a:off x="7772400" y="152400"/>
            <a:ext cx="762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59" name="Rectangle 35"/>
          <p:cNvSpPr>
            <a:spLocks noChangeArrowheads="1"/>
          </p:cNvSpPr>
          <p:nvPr/>
        </p:nvSpPr>
        <p:spPr bwMode="auto">
          <a:xfrm flipV="1">
            <a:off x="7696200" y="381000"/>
            <a:ext cx="762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60" name="Rectangle 36"/>
          <p:cNvSpPr>
            <a:spLocks noChangeArrowheads="1"/>
          </p:cNvSpPr>
          <p:nvPr/>
        </p:nvSpPr>
        <p:spPr bwMode="auto">
          <a:xfrm flipV="1">
            <a:off x="7924800" y="304800"/>
            <a:ext cx="762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61" name="Rectangle 37"/>
          <p:cNvSpPr>
            <a:spLocks noChangeArrowheads="1"/>
          </p:cNvSpPr>
          <p:nvPr/>
        </p:nvSpPr>
        <p:spPr bwMode="auto">
          <a:xfrm flipV="1">
            <a:off x="7467600" y="533400"/>
            <a:ext cx="762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62" name="Rectangle 38"/>
          <p:cNvSpPr>
            <a:spLocks noChangeArrowheads="1"/>
          </p:cNvSpPr>
          <p:nvPr/>
        </p:nvSpPr>
        <p:spPr bwMode="auto">
          <a:xfrm flipV="1">
            <a:off x="8077200" y="76200"/>
            <a:ext cx="762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63" name="Rectangle 39"/>
          <p:cNvSpPr>
            <a:spLocks noChangeArrowheads="1"/>
          </p:cNvSpPr>
          <p:nvPr/>
        </p:nvSpPr>
        <p:spPr bwMode="auto">
          <a:xfrm flipV="1">
            <a:off x="7543800" y="533400"/>
            <a:ext cx="762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64" name="Rectangle 40"/>
          <p:cNvSpPr>
            <a:spLocks noChangeArrowheads="1"/>
          </p:cNvSpPr>
          <p:nvPr/>
        </p:nvSpPr>
        <p:spPr bwMode="auto">
          <a:xfrm flipV="1">
            <a:off x="7620000" y="533400"/>
            <a:ext cx="3048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65" name="Rectangle 41"/>
          <p:cNvSpPr>
            <a:spLocks noChangeArrowheads="1"/>
          </p:cNvSpPr>
          <p:nvPr/>
        </p:nvSpPr>
        <p:spPr bwMode="auto">
          <a:xfrm flipV="1">
            <a:off x="8763000" y="914400"/>
            <a:ext cx="762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66" name="Rectangle 42"/>
          <p:cNvSpPr>
            <a:spLocks noChangeArrowheads="1"/>
          </p:cNvSpPr>
          <p:nvPr/>
        </p:nvSpPr>
        <p:spPr bwMode="auto">
          <a:xfrm flipV="1">
            <a:off x="8610600" y="228600"/>
            <a:ext cx="5334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67" name="Rectangle 43"/>
          <p:cNvSpPr>
            <a:spLocks noChangeArrowheads="1"/>
          </p:cNvSpPr>
          <p:nvPr/>
        </p:nvSpPr>
        <p:spPr bwMode="auto">
          <a:xfrm flipV="1">
            <a:off x="8686800" y="304800"/>
            <a:ext cx="762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68" name="Rectangle 44"/>
          <p:cNvSpPr>
            <a:spLocks noChangeArrowheads="1"/>
          </p:cNvSpPr>
          <p:nvPr/>
        </p:nvSpPr>
        <p:spPr bwMode="auto">
          <a:xfrm flipV="1">
            <a:off x="8839200" y="838200"/>
            <a:ext cx="762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69" name="Rectangle 45"/>
          <p:cNvSpPr>
            <a:spLocks noChangeArrowheads="1"/>
          </p:cNvSpPr>
          <p:nvPr/>
        </p:nvSpPr>
        <p:spPr bwMode="auto">
          <a:xfrm flipV="1">
            <a:off x="8915400" y="1066800"/>
            <a:ext cx="2286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70" name="Rectangle 46"/>
          <p:cNvSpPr>
            <a:spLocks noChangeArrowheads="1"/>
          </p:cNvSpPr>
          <p:nvPr/>
        </p:nvSpPr>
        <p:spPr bwMode="auto">
          <a:xfrm>
            <a:off x="9144000" y="-228600"/>
            <a:ext cx="533400" cy="7315200"/>
          </a:xfrm>
          <a:prstGeom prst="rect">
            <a:avLst/>
          </a:prstGeom>
          <a:solidFill>
            <a:srgbClr val="9498A6"/>
          </a:solidFill>
          <a:ln w="9525">
            <a:solidFill>
              <a:srgbClr val="336699">
                <a:alpha val="0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87" r:id="rId1"/>
    <p:sldLayoutId id="2147484588" r:id="rId2"/>
    <p:sldLayoutId id="2147484589" r:id="rId3"/>
    <p:sldLayoutId id="2147484590" r:id="rId4"/>
    <p:sldLayoutId id="2147484591" r:id="rId5"/>
    <p:sldLayoutId id="2147484592" r:id="rId6"/>
    <p:sldLayoutId id="2147484593" r:id="rId7"/>
    <p:sldLayoutId id="2147484594" r:id="rId8"/>
    <p:sldLayoutId id="2147484595" r:id="rId9"/>
    <p:sldLayoutId id="2147484596" r:id="rId10"/>
    <p:sldLayoutId id="214748459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+mj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kern="1200">
              <a:solidFill>
                <a:srgbClr val="000000"/>
              </a:solidFill>
              <a:latin typeface="Garamond"/>
              <a:ea typeface="+mn-ea"/>
              <a:cs typeface="+mn-cs"/>
            </a:endParaRPr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j-lt"/>
              </a:defRPr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kern="1200">
              <a:solidFill>
                <a:srgbClr val="000000"/>
              </a:solidFill>
              <a:latin typeface="Garamond"/>
              <a:ea typeface="+mn-ea"/>
              <a:cs typeface="+mn-cs"/>
            </a:endParaRPr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j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1B02CA84-74CC-4D76-99EA-C167D1388459}" type="slidenum">
              <a:rPr lang="en-US" altLang="en-US" kern="1200">
                <a:solidFill>
                  <a:srgbClr val="000000"/>
                </a:solidFill>
                <a:latin typeface="Garamond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kern="1200">
              <a:solidFill>
                <a:srgbClr val="000000"/>
              </a:solidFill>
              <a:latin typeface="Garamond"/>
              <a:ea typeface="+mn-ea"/>
              <a:cs typeface="+mn-cs"/>
            </a:endParaRPr>
          </a:p>
        </p:txBody>
      </p:sp>
      <p:sp>
        <p:nvSpPr>
          <p:cNvPr id="47111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7112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22" r:id="rId1"/>
    <p:sldLayoutId id="2147484623" r:id="rId2"/>
    <p:sldLayoutId id="2147484624" r:id="rId3"/>
    <p:sldLayoutId id="2147484625" r:id="rId4"/>
    <p:sldLayoutId id="2147484626" r:id="rId5"/>
    <p:sldLayoutId id="2147484627" r:id="rId6"/>
    <p:sldLayoutId id="2147484628" r:id="rId7"/>
    <p:sldLayoutId id="2147484629" r:id="rId8"/>
    <p:sldLayoutId id="2147484630" r:id="rId9"/>
    <p:sldLayoutId id="2147484631" r:id="rId10"/>
    <p:sldLayoutId id="2147484632" r:id="rId11"/>
    <p:sldLayoutId id="2147484633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69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6.emf"/><Relationship Id="rId2" Type="http://schemas.openxmlformats.org/officeDocument/2006/relationships/slideLayout" Target="../slideLayouts/slideLayout35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5.emf"/><Relationship Id="rId11" Type="http://schemas.openxmlformats.org/officeDocument/2006/relationships/image" Target="../media/image60.emf"/><Relationship Id="rId5" Type="http://schemas.openxmlformats.org/officeDocument/2006/relationships/image" Target="../media/image54.emf"/><Relationship Id="rId10" Type="http://schemas.openxmlformats.org/officeDocument/2006/relationships/image" Target="../media/image59.emf"/><Relationship Id="rId4" Type="http://schemas.openxmlformats.org/officeDocument/2006/relationships/image" Target="../media/image50.jpeg"/><Relationship Id="rId9" Type="http://schemas.openxmlformats.org/officeDocument/2006/relationships/image" Target="../media/image5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9.xml"/><Relationship Id="rId4" Type="http://schemas.openxmlformats.org/officeDocument/2006/relationships/image" Target="../media/image6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4.xml"/><Relationship Id="rId5" Type="http://schemas.openxmlformats.org/officeDocument/2006/relationships/image" Target="../media/image65.gif"/><Relationship Id="rId4" Type="http://schemas.openxmlformats.org/officeDocument/2006/relationships/image" Target="../media/image6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4.xml"/><Relationship Id="rId5" Type="http://schemas.openxmlformats.org/officeDocument/2006/relationships/image" Target="../media/image61.gif"/><Relationship Id="rId4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jpeg"/><Relationship Id="rId18" Type="http://schemas.openxmlformats.org/officeDocument/2006/relationships/image" Target="../media/image86.png"/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12" Type="http://schemas.openxmlformats.org/officeDocument/2006/relationships/image" Target="../media/image80.jpeg"/><Relationship Id="rId17" Type="http://schemas.openxmlformats.org/officeDocument/2006/relationships/image" Target="../media/image85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79.jpeg"/><Relationship Id="rId5" Type="http://schemas.openxmlformats.org/officeDocument/2006/relationships/image" Target="../media/image74.png"/><Relationship Id="rId15" Type="http://schemas.openxmlformats.org/officeDocument/2006/relationships/image" Target="../media/image83.png"/><Relationship Id="rId10" Type="http://schemas.openxmlformats.org/officeDocument/2006/relationships/image" Target="../media/image78.jpeg"/><Relationship Id="rId4" Type="http://schemas.openxmlformats.org/officeDocument/2006/relationships/image" Target="../media/image73.png"/><Relationship Id="rId9" Type="http://schemas.openxmlformats.org/officeDocument/2006/relationships/image" Target="../media/image77.jpeg"/><Relationship Id="rId14" Type="http://schemas.openxmlformats.org/officeDocument/2006/relationships/image" Target="../media/image8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8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92.png"/><Relationship Id="rId5" Type="http://schemas.openxmlformats.org/officeDocument/2006/relationships/image" Target="../media/image91.wmf"/><Relationship Id="rId4" Type="http://schemas.openxmlformats.org/officeDocument/2006/relationships/image" Target="../media/image9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113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oleObject" Target="../embeddings/oleObject5.bin"/><Relationship Id="rId4" Type="http://schemas.openxmlformats.org/officeDocument/2006/relationships/image" Target="../media/image9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0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emf"/><Relationship Id="rId3" Type="http://schemas.openxmlformats.org/officeDocument/2006/relationships/image" Target="../media/image106.emf"/><Relationship Id="rId7" Type="http://schemas.openxmlformats.org/officeDocument/2006/relationships/image" Target="../media/image110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09.emf"/><Relationship Id="rId5" Type="http://schemas.openxmlformats.org/officeDocument/2006/relationships/image" Target="../media/image108.emf"/><Relationship Id="rId4" Type="http://schemas.openxmlformats.org/officeDocument/2006/relationships/image" Target="../media/image107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7.xml"/><Relationship Id="rId6" Type="http://schemas.openxmlformats.org/officeDocument/2006/relationships/image" Target="../media/image38.png"/><Relationship Id="rId11" Type="http://schemas.openxmlformats.org/officeDocument/2006/relationships/image" Target="../media/image43.jpe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9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90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4" Type="http://schemas.openxmlformats.org/officeDocument/2006/relationships/image" Target="../media/image5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81000" y="152400"/>
            <a:ext cx="8382000" cy="762000"/>
          </a:xfrm>
        </p:spPr>
        <p:txBody>
          <a:bodyPr>
            <a:noAutofit/>
          </a:bodyPr>
          <a:lstStyle/>
          <a:p>
            <a:pPr algn="ctr"/>
            <a:r>
              <a:rPr lang="en-US" sz="4000" b="1" i="1" cap="none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Development and Applications of Response Surface Model (RSM) </a:t>
            </a:r>
            <a:br>
              <a:rPr lang="en-US" sz="4000" b="1" i="1" cap="none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4000" b="1" i="1" cap="none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and </a:t>
            </a:r>
            <a:br>
              <a:rPr lang="en-US" sz="4000" b="1" i="1" cap="none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4000" b="1" i="1" cap="none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Air Benefit and Cost Assessment System (</a:t>
            </a:r>
            <a:r>
              <a:rPr lang="en-US" sz="4000" b="1" i="1" cap="none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ABaCAS</a:t>
            </a:r>
            <a:r>
              <a:rPr lang="en-US" sz="4000" b="1" i="1" cap="none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br>
              <a:rPr lang="en-US" sz="4000" b="1" i="1" cap="none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en-US" sz="4000" b="1" i="1" cap="none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3048000"/>
            <a:ext cx="8686800" cy="2667000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EPA/OAQPS Team: </a:t>
            </a:r>
            <a:r>
              <a:rPr lang="en-US" b="1" u="sng" dirty="0" smtClean="0">
                <a:solidFill>
                  <a:schemeClr val="tx1"/>
                </a:solidFill>
              </a:rPr>
              <a:t>Carey Jang</a:t>
            </a:r>
            <a:r>
              <a:rPr lang="en-US" b="1" dirty="0" smtClean="0">
                <a:solidFill>
                  <a:schemeClr val="tx1"/>
                </a:solidFill>
              </a:rPr>
              <a:t>, Sharon Phillips, Charles </a:t>
            </a:r>
            <a:r>
              <a:rPr lang="en-US" b="1" dirty="0" err="1" smtClean="0">
                <a:solidFill>
                  <a:schemeClr val="tx1"/>
                </a:solidFill>
              </a:rPr>
              <a:t>Fulcher</a:t>
            </a:r>
            <a:r>
              <a:rPr lang="en-US" b="1" dirty="0" smtClean="0">
                <a:solidFill>
                  <a:schemeClr val="tx1"/>
                </a:solidFill>
              </a:rPr>
              <a:t>, 			         Neal </a:t>
            </a:r>
            <a:r>
              <a:rPr lang="en-US" b="1" dirty="0" err="1" smtClean="0">
                <a:solidFill>
                  <a:schemeClr val="tx1"/>
                </a:solidFill>
              </a:rPr>
              <a:t>Fann</a:t>
            </a:r>
            <a:r>
              <a:rPr lang="en-US" b="1" dirty="0" smtClean="0">
                <a:solidFill>
                  <a:schemeClr val="tx1"/>
                </a:solidFill>
              </a:rPr>
              <a:t>, Bryan Hubbell, Tyler Fox, Dale Evarts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International Team: </a:t>
            </a:r>
            <a:r>
              <a:rPr lang="en-US" b="1" dirty="0" smtClean="0">
                <a:solidFill>
                  <a:schemeClr val="tx1"/>
                </a:solidFill>
              </a:rPr>
              <a:t>Joshua Fu (U. of TN), </a:t>
            </a:r>
            <a:r>
              <a:rPr lang="en-US" b="1" dirty="0" err="1" smtClean="0">
                <a:solidFill>
                  <a:schemeClr val="tx1"/>
                </a:solidFill>
              </a:rPr>
              <a:t>Yun</a:t>
            </a:r>
            <a:r>
              <a:rPr lang="en-US" b="1" dirty="0" smtClean="0">
                <a:solidFill>
                  <a:schemeClr val="tx1"/>
                </a:solidFill>
              </a:rPr>
              <a:t> Zhu (SCUT, China),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tx1"/>
                </a:solidFill>
              </a:rPr>
              <a:t>		          </a:t>
            </a:r>
            <a:r>
              <a:rPr lang="en-US" b="1" dirty="0" err="1" smtClean="0">
                <a:solidFill>
                  <a:schemeClr val="tx1"/>
                </a:solidFill>
              </a:rPr>
              <a:t>Shuxiao</a:t>
            </a:r>
            <a:r>
              <a:rPr lang="en-US" b="1" dirty="0" smtClean="0">
                <a:solidFill>
                  <a:schemeClr val="tx1"/>
                </a:solidFill>
              </a:rPr>
              <a:t> Wang, </a:t>
            </a:r>
            <a:r>
              <a:rPr lang="en-US" b="1" dirty="0" err="1" smtClean="0">
                <a:solidFill>
                  <a:schemeClr val="tx1"/>
                </a:solidFill>
              </a:rPr>
              <a:t>Jia</a:t>
            </a:r>
            <a:r>
              <a:rPr lang="en-US" b="1" dirty="0" smtClean="0">
                <a:solidFill>
                  <a:schemeClr val="tx1"/>
                </a:solidFill>
              </a:rPr>
              <a:t> Xing (</a:t>
            </a:r>
            <a:r>
              <a:rPr lang="en-US" b="1" dirty="0" err="1" smtClean="0">
                <a:solidFill>
                  <a:schemeClr val="tx1"/>
                </a:solidFill>
              </a:rPr>
              <a:t>Tsinghua</a:t>
            </a:r>
            <a:r>
              <a:rPr lang="en-US" b="1" dirty="0" smtClean="0">
                <a:solidFill>
                  <a:schemeClr val="tx1"/>
                </a:solidFill>
              </a:rPr>
              <a:t> U., China) </a:t>
            </a:r>
            <a:endParaRPr lang="en-US" b="1" dirty="0">
              <a:solidFill>
                <a:schemeClr val="tx1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auto">
          <a:xfrm>
            <a:off x="0" y="5683731"/>
            <a:ext cx="1905000" cy="1221894"/>
            <a:chOff x="1248" y="2212"/>
            <a:chExt cx="1968" cy="1262"/>
          </a:xfrm>
        </p:grpSpPr>
        <p:pic>
          <p:nvPicPr>
            <p:cNvPr id="7" name="Picture 6" descr="Chinese Fla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48" y="2212"/>
              <a:ext cx="1248" cy="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7" descr="US Fla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968" y="2640"/>
              <a:ext cx="1248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9" name="Object 9"/>
          <p:cNvGraphicFramePr>
            <a:graphicFrameLocks noChangeAspect="1"/>
          </p:cNvGraphicFramePr>
          <p:nvPr/>
        </p:nvGraphicFramePr>
        <p:xfrm>
          <a:off x="7989454" y="5703454"/>
          <a:ext cx="1154546" cy="1154546"/>
        </p:xfrm>
        <a:graphic>
          <a:graphicData uri="http://schemas.openxmlformats.org/presentationml/2006/ole">
            <p:oleObj spid="_x0000_s1556481" name="Drawing" r:id="rId6" imgW="1267200" imgH="1267200" progId="">
              <p:embed/>
            </p:oleObj>
          </a:graphicData>
        </a:graphic>
      </p:graphicFrame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" descr="bkground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Rectangle 7"/>
          <p:cNvSpPr>
            <a:spLocks noChangeArrowheads="1"/>
          </p:cNvSpPr>
          <p:nvPr/>
        </p:nvSpPr>
        <p:spPr bwMode="auto">
          <a:xfrm>
            <a:off x="4800600" y="1385887"/>
            <a:ext cx="434340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2000" b="1" kern="1200" dirty="0">
                <a:solidFill>
                  <a:srgbClr val="FF0000"/>
                </a:solidFill>
                <a:latin typeface="Arial" charset="0"/>
                <a:ea typeface="SimSun" pitchFamily="2" charset="-122"/>
                <a:cs typeface="+mn-cs"/>
              </a:rPr>
              <a:t>PM2.5  Control  Non-linearity</a:t>
            </a:r>
            <a:endParaRPr lang="en-US" altLang="zh-CN" sz="2000" b="1" kern="1200" dirty="0">
              <a:solidFill>
                <a:srgbClr val="000000"/>
              </a:solidFill>
              <a:latin typeface="Arial" charset="0"/>
              <a:ea typeface="SimSun" pitchFamily="2" charset="-122"/>
              <a:cs typeface="+mn-cs"/>
            </a:endParaRPr>
          </a:p>
        </p:txBody>
      </p:sp>
      <p:sp>
        <p:nvSpPr>
          <p:cNvPr id="4104" name="Rectangle 14"/>
          <p:cNvSpPr>
            <a:spLocks noGrp="1" noChangeArrowheads="1"/>
          </p:cNvSpPr>
          <p:nvPr>
            <p:ph type="title"/>
          </p:nvPr>
        </p:nvSpPr>
        <p:spPr>
          <a:xfrm>
            <a:off x="741363" y="-76200"/>
            <a:ext cx="7793037" cy="914400"/>
          </a:xfrm>
          <a:noFill/>
        </p:spPr>
        <p:txBody>
          <a:bodyPr/>
          <a:lstStyle/>
          <a:p>
            <a:pPr algn="ctr"/>
            <a:r>
              <a:rPr lang="en-US" altLang="zh-CN" sz="3600" b="1" dirty="0" smtClean="0">
                <a:solidFill>
                  <a:srgbClr val="FFC000"/>
                </a:solidFill>
                <a:ea typeface="SimSun" pitchFamily="2" charset="-122"/>
              </a:rPr>
              <a:t>Application of RSM-PM in China</a:t>
            </a:r>
          </a:p>
        </p:txBody>
      </p:sp>
      <p:pic>
        <p:nvPicPr>
          <p:cNvPr id="4105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3686175"/>
            <a:ext cx="25114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" y="5059363"/>
            <a:ext cx="2511425" cy="179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7" name="Text Box 17"/>
          <p:cNvSpPr txBox="1">
            <a:spLocks noChangeArrowheads="1"/>
          </p:cNvSpPr>
          <p:nvPr/>
        </p:nvSpPr>
        <p:spPr bwMode="auto">
          <a:xfrm>
            <a:off x="533400" y="3611563"/>
            <a:ext cx="167640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zh-CN" sz="2000" b="1" kern="1200">
                <a:solidFill>
                  <a:srgbClr val="000000"/>
                </a:solidFill>
                <a:latin typeface="Arial" charset="0"/>
                <a:ea typeface="SimSun" pitchFamily="2" charset="-122"/>
                <a:cs typeface="+mn-cs"/>
              </a:rPr>
              <a:t>PM</a:t>
            </a:r>
            <a:r>
              <a:rPr lang="en-US" altLang="zh-CN" sz="2000" b="1" kern="1200" baseline="-25000">
                <a:solidFill>
                  <a:srgbClr val="000000"/>
                </a:solidFill>
                <a:latin typeface="Arial" charset="0"/>
                <a:ea typeface="SimSun" pitchFamily="2" charset="-122"/>
                <a:cs typeface="+mn-cs"/>
              </a:rPr>
              <a:t>2.5</a:t>
            </a:r>
            <a:endParaRPr lang="en-US" altLang="zh-CN" sz="2000" b="1" kern="1200" baseline="30000">
              <a:solidFill>
                <a:srgbClr val="000000"/>
              </a:solidFill>
              <a:latin typeface="Arial" charset="0"/>
              <a:ea typeface="SimSun" pitchFamily="2" charset="-122"/>
              <a:cs typeface="+mn-cs"/>
            </a:endParaRPr>
          </a:p>
        </p:txBody>
      </p:sp>
      <p:pic>
        <p:nvPicPr>
          <p:cNvPr id="4108" name="Picture 1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74863" y="3697288"/>
            <a:ext cx="2497137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9" name="Oval 19"/>
          <p:cNvSpPr>
            <a:spLocks noChangeArrowheads="1"/>
          </p:cNvSpPr>
          <p:nvPr/>
        </p:nvSpPr>
        <p:spPr bwMode="auto">
          <a:xfrm>
            <a:off x="2209800" y="4114800"/>
            <a:ext cx="2362200" cy="304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110" name="Text Box 20"/>
          <p:cNvSpPr txBox="1">
            <a:spLocks noChangeArrowheads="1"/>
          </p:cNvSpPr>
          <p:nvPr/>
        </p:nvSpPr>
        <p:spPr bwMode="auto">
          <a:xfrm>
            <a:off x="76200" y="1905000"/>
            <a:ext cx="4267200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 algn="l" rtl="0"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zh-CN" kern="1200" dirty="0">
                <a:solidFill>
                  <a:srgbClr val="0000FF"/>
                </a:solidFill>
                <a:latin typeface="Arial" charset="0"/>
                <a:ea typeface="SimSun" pitchFamily="2" charset="-122"/>
                <a:cs typeface="+mn-cs"/>
              </a:rPr>
              <a:t>NH</a:t>
            </a:r>
            <a:r>
              <a:rPr lang="en-US" altLang="zh-CN" kern="1200" baseline="-25000" dirty="0">
                <a:solidFill>
                  <a:srgbClr val="0000FF"/>
                </a:solidFill>
                <a:latin typeface="Arial" charset="0"/>
                <a:ea typeface="SimSun" pitchFamily="2" charset="-122"/>
                <a:cs typeface="+mn-cs"/>
              </a:rPr>
              <a:t>3</a:t>
            </a:r>
            <a:r>
              <a:rPr lang="en-US" altLang="zh-CN" kern="1200" dirty="0">
                <a:solidFill>
                  <a:srgbClr val="0000FF"/>
                </a:solidFill>
                <a:latin typeface="Arial" charset="0"/>
                <a:ea typeface="SimSun" pitchFamily="2" charset="-122"/>
                <a:cs typeface="+mn-cs"/>
              </a:rPr>
              <a:t> contribution to PM2.5 is comparable w/ SO</a:t>
            </a:r>
            <a:r>
              <a:rPr lang="en-US" altLang="zh-CN" kern="1200" baseline="-25000" dirty="0">
                <a:solidFill>
                  <a:srgbClr val="0000FF"/>
                </a:solidFill>
                <a:latin typeface="Arial" charset="0"/>
                <a:ea typeface="SimSun" pitchFamily="2" charset="-122"/>
                <a:cs typeface="+mn-cs"/>
              </a:rPr>
              <a:t>2</a:t>
            </a:r>
            <a:r>
              <a:rPr lang="en-US" altLang="zh-CN" kern="1200" dirty="0">
                <a:solidFill>
                  <a:srgbClr val="0000FF"/>
                </a:solidFill>
                <a:latin typeface="Arial" charset="0"/>
                <a:ea typeface="SimSun" pitchFamily="2" charset="-122"/>
                <a:cs typeface="+mn-cs"/>
              </a:rPr>
              <a:t> &amp; </a:t>
            </a:r>
            <a:r>
              <a:rPr lang="en-US" altLang="zh-CN" kern="1200" dirty="0" err="1">
                <a:solidFill>
                  <a:srgbClr val="0000FF"/>
                </a:solidFill>
                <a:latin typeface="Arial" charset="0"/>
                <a:ea typeface="SimSun" pitchFamily="2" charset="-122"/>
                <a:cs typeface="+mn-cs"/>
              </a:rPr>
              <a:t>NOx</a:t>
            </a:r>
            <a:r>
              <a:rPr lang="en-US" altLang="zh-CN" kern="1200" dirty="0">
                <a:solidFill>
                  <a:srgbClr val="0000FF"/>
                </a:solidFill>
                <a:latin typeface="Arial" charset="0"/>
                <a:ea typeface="SimSun" pitchFamily="2" charset="-122"/>
                <a:cs typeface="+mn-cs"/>
              </a:rPr>
              <a:t>.</a:t>
            </a:r>
          </a:p>
          <a:p>
            <a:pPr marL="228600" indent="-228600" algn="l" rtl="0"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zh-CN" kern="1200" dirty="0">
                <a:solidFill>
                  <a:srgbClr val="0000FF"/>
                </a:solidFill>
                <a:latin typeface="Arial" charset="0"/>
                <a:ea typeface="SimSun" pitchFamily="2" charset="-122"/>
                <a:cs typeface="+mn-cs"/>
              </a:rPr>
              <a:t>Relative contribution of NH</a:t>
            </a:r>
            <a:r>
              <a:rPr lang="en-US" altLang="zh-CN" kern="1200" baseline="-25000" dirty="0">
                <a:solidFill>
                  <a:srgbClr val="0000FF"/>
                </a:solidFill>
                <a:latin typeface="Arial" charset="0"/>
                <a:ea typeface="SimSun" pitchFamily="2" charset="-122"/>
                <a:cs typeface="+mn-cs"/>
              </a:rPr>
              <a:t>3</a:t>
            </a:r>
            <a:r>
              <a:rPr lang="en-US" altLang="zh-CN" kern="1200" dirty="0">
                <a:solidFill>
                  <a:srgbClr val="0000FF"/>
                </a:solidFill>
                <a:latin typeface="Arial" charset="0"/>
                <a:ea typeface="SimSun" pitchFamily="2" charset="-122"/>
                <a:cs typeface="+mn-cs"/>
              </a:rPr>
              <a:t> becomes larger w/ increased emissions control</a:t>
            </a:r>
          </a:p>
        </p:txBody>
      </p:sp>
      <p:sp>
        <p:nvSpPr>
          <p:cNvPr id="4111" name="Rectangle 21"/>
          <p:cNvSpPr>
            <a:spLocks noChangeArrowheads="1"/>
          </p:cNvSpPr>
          <p:nvPr/>
        </p:nvSpPr>
        <p:spPr bwMode="auto">
          <a:xfrm>
            <a:off x="152400" y="1111250"/>
            <a:ext cx="4876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altLang="zh-CN" sz="1600" b="1" kern="1200" dirty="0">
              <a:solidFill>
                <a:srgbClr val="000000"/>
              </a:solidFill>
              <a:latin typeface="Arial" charset="0"/>
              <a:ea typeface="SimSun" pitchFamily="2" charset="-122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kern="1200" dirty="0">
                <a:solidFill>
                  <a:srgbClr val="FF0000"/>
                </a:solidFill>
                <a:latin typeface="Arial" charset="0"/>
                <a:ea typeface="SimSun" pitchFamily="2" charset="-122"/>
                <a:cs typeface="+mn-cs"/>
              </a:rPr>
              <a:t>Impacts of SO</a:t>
            </a:r>
            <a:r>
              <a:rPr lang="en-US" altLang="zh-CN" sz="2000" b="1" kern="1200" baseline="-25000" dirty="0">
                <a:solidFill>
                  <a:srgbClr val="FF0000"/>
                </a:solidFill>
                <a:latin typeface="Arial" charset="0"/>
                <a:ea typeface="SimSun" pitchFamily="2" charset="-122"/>
                <a:cs typeface="+mn-cs"/>
              </a:rPr>
              <a:t>2</a:t>
            </a:r>
            <a:r>
              <a:rPr lang="en-US" altLang="zh-CN" sz="2000" b="1" kern="1200" dirty="0">
                <a:solidFill>
                  <a:srgbClr val="FF0000"/>
                </a:solidFill>
                <a:latin typeface="Arial" charset="0"/>
                <a:ea typeface="SimSun" pitchFamily="2" charset="-122"/>
                <a:cs typeface="+mn-cs"/>
              </a:rPr>
              <a:t>/</a:t>
            </a:r>
            <a:r>
              <a:rPr lang="en-US" altLang="zh-CN" sz="2000" b="1" kern="1200" dirty="0" err="1">
                <a:solidFill>
                  <a:srgbClr val="FF0000"/>
                </a:solidFill>
                <a:latin typeface="Arial" charset="0"/>
                <a:ea typeface="SimSun" pitchFamily="2" charset="-122"/>
                <a:cs typeface="+mn-cs"/>
              </a:rPr>
              <a:t>NOx</a:t>
            </a:r>
            <a:r>
              <a:rPr lang="en-US" altLang="zh-CN" sz="2000" b="1" kern="1200" dirty="0">
                <a:solidFill>
                  <a:srgbClr val="FF0000"/>
                </a:solidFill>
                <a:latin typeface="Arial" charset="0"/>
                <a:ea typeface="SimSun" pitchFamily="2" charset="-122"/>
                <a:cs typeface="+mn-cs"/>
              </a:rPr>
              <a:t>/NH</a:t>
            </a:r>
            <a:r>
              <a:rPr lang="en-US" altLang="zh-CN" sz="2000" b="1" kern="1200" baseline="-25000" dirty="0">
                <a:solidFill>
                  <a:srgbClr val="FF0000"/>
                </a:solidFill>
                <a:latin typeface="Arial" charset="0"/>
                <a:ea typeface="SimSun" pitchFamily="2" charset="-122"/>
                <a:cs typeface="+mn-cs"/>
              </a:rPr>
              <a:t>3</a:t>
            </a:r>
            <a:r>
              <a:rPr lang="en-US" altLang="zh-CN" sz="2000" b="1" kern="1200" dirty="0">
                <a:solidFill>
                  <a:srgbClr val="FF0000"/>
                </a:solidFill>
                <a:latin typeface="Arial" charset="0"/>
                <a:ea typeface="SimSun" pitchFamily="2" charset="-122"/>
                <a:cs typeface="+mn-cs"/>
              </a:rPr>
              <a:t> on PM</a:t>
            </a:r>
            <a:endParaRPr lang="en-US" altLang="zh-CN" sz="2400" b="1" kern="1200" dirty="0">
              <a:solidFill>
                <a:srgbClr val="FF0000"/>
              </a:solidFill>
              <a:latin typeface="Arial" charset="0"/>
              <a:ea typeface="SimSun" pitchFamily="2" charset="-122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24400" y="6477000"/>
            <a:ext cx="4169924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TW" sz="1400" b="1" kern="1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  <a:cs typeface="+mn-cs"/>
              </a:rPr>
              <a:t>(Wang et al., E&amp;ST: Accepted, September 2011)</a:t>
            </a:r>
            <a:endParaRPr lang="en-US" altLang="zh-TW" sz="1400" b="1" kern="12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新細明體" pitchFamily="18" charset="-120"/>
              <a:cs typeface="+mn-cs"/>
            </a:endParaRPr>
          </a:p>
        </p:txBody>
      </p:sp>
      <p:pic>
        <p:nvPicPr>
          <p:cNvPr id="526348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86400" y="2514600"/>
            <a:ext cx="1781175" cy="1438275"/>
          </a:xfrm>
          <a:prstGeom prst="rect">
            <a:avLst/>
          </a:prstGeom>
          <a:noFill/>
        </p:spPr>
      </p:pic>
      <p:pic>
        <p:nvPicPr>
          <p:cNvPr id="526347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62825" y="2486025"/>
            <a:ext cx="1781175" cy="1438275"/>
          </a:xfrm>
          <a:prstGeom prst="rect">
            <a:avLst/>
          </a:prstGeom>
          <a:noFill/>
        </p:spPr>
      </p:pic>
      <p:pic>
        <p:nvPicPr>
          <p:cNvPr id="526346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486400" y="4343400"/>
            <a:ext cx="1790700" cy="1438275"/>
          </a:xfrm>
          <a:prstGeom prst="rect">
            <a:avLst/>
          </a:prstGeom>
          <a:noFill/>
        </p:spPr>
      </p:pic>
      <p:cxnSp>
        <p:nvCxnSpPr>
          <p:cNvPr id="29" name="Straight Connector 28"/>
          <p:cNvCxnSpPr/>
          <p:nvPr/>
        </p:nvCxnSpPr>
        <p:spPr bwMode="auto">
          <a:xfrm rot="16200000" flipH="1">
            <a:off x="1752600" y="3962400"/>
            <a:ext cx="5715000" cy="76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Rectangle 29"/>
          <p:cNvSpPr/>
          <p:nvPr/>
        </p:nvSpPr>
        <p:spPr>
          <a:xfrm>
            <a:off x="4648200" y="2819400"/>
            <a:ext cx="9541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kern="1200" dirty="0">
                <a:solidFill>
                  <a:srgbClr val="0000FF"/>
                </a:solidFill>
                <a:latin typeface="Arial" charset="0"/>
                <a:ea typeface="SimSun" pitchFamily="2" charset="-122"/>
                <a:cs typeface="+mn-cs"/>
              </a:rPr>
              <a:t>PM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0000FF"/>
                </a:solidFill>
                <a:latin typeface="Arial" charset="0"/>
                <a:ea typeface="SimSun" pitchFamily="2" charset="-122"/>
                <a:cs typeface="+mn-cs"/>
              </a:rPr>
              <a:t>Sulfate</a:t>
            </a:r>
            <a:endParaRPr lang="en-US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648200" y="4687669"/>
            <a:ext cx="9156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kern="1200" dirty="0">
                <a:solidFill>
                  <a:srgbClr val="0000FF"/>
                </a:solidFill>
                <a:latin typeface="Arial" charset="0"/>
                <a:ea typeface="SimSun" pitchFamily="2" charset="-122"/>
                <a:cs typeface="+mn-cs"/>
              </a:rPr>
              <a:t>PM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0000FF"/>
                </a:solidFill>
                <a:latin typeface="Arial" charset="0"/>
                <a:ea typeface="SimSun" pitchFamily="2" charset="-122"/>
                <a:cs typeface="+mn-cs"/>
              </a:rPr>
              <a:t>Nitrate</a:t>
            </a:r>
            <a:endParaRPr lang="en-US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86400" y="1962090"/>
            <a:ext cx="1678666" cy="400110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kern="1200" dirty="0" err="1">
                <a:solidFill>
                  <a:srgbClr val="0000FF"/>
                </a:solidFill>
                <a:latin typeface="Arial" charset="0"/>
                <a:ea typeface="SimSun" pitchFamily="2" charset="-122"/>
                <a:cs typeface="+mn-cs"/>
              </a:rPr>
              <a:t>NO</a:t>
            </a:r>
            <a:r>
              <a:rPr lang="en-US" altLang="zh-CN" b="1" kern="1200" dirty="0" err="1">
                <a:solidFill>
                  <a:srgbClr val="0000FF"/>
                </a:solidFill>
                <a:latin typeface="Arial" charset="0"/>
                <a:ea typeface="SimSun" pitchFamily="2" charset="-122"/>
                <a:cs typeface="+mn-cs"/>
              </a:rPr>
              <a:t>x</a:t>
            </a:r>
            <a:r>
              <a:rPr lang="en-US" altLang="zh-CN" sz="2000" b="1" kern="1200" dirty="0">
                <a:solidFill>
                  <a:srgbClr val="0000FF"/>
                </a:solidFill>
                <a:latin typeface="Arial" charset="0"/>
                <a:ea typeface="SimSun" pitchFamily="2" charset="-122"/>
                <a:cs typeface="+mn-cs"/>
              </a:rPr>
              <a:t> vs. SO</a:t>
            </a:r>
            <a:r>
              <a:rPr lang="en-US" altLang="zh-CN" sz="1600" b="1" kern="1200" dirty="0">
                <a:solidFill>
                  <a:srgbClr val="0000FF"/>
                </a:solidFill>
                <a:latin typeface="Arial" charset="0"/>
                <a:ea typeface="SimSun" pitchFamily="2" charset="-122"/>
                <a:cs typeface="+mn-cs"/>
              </a:rPr>
              <a:t>2</a:t>
            </a:r>
            <a:endParaRPr lang="en-US" sz="20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401959" y="1962090"/>
            <a:ext cx="1665841" cy="400110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kern="1200" dirty="0" err="1">
                <a:solidFill>
                  <a:srgbClr val="0000FF"/>
                </a:solidFill>
                <a:latin typeface="Arial" charset="0"/>
                <a:ea typeface="SimSun" pitchFamily="2" charset="-122"/>
                <a:cs typeface="+mn-cs"/>
              </a:rPr>
              <a:t>NO</a:t>
            </a:r>
            <a:r>
              <a:rPr lang="en-US" altLang="zh-CN" sz="1600" b="1" kern="1200" dirty="0" err="1">
                <a:solidFill>
                  <a:srgbClr val="0000FF"/>
                </a:solidFill>
                <a:latin typeface="Arial" charset="0"/>
                <a:ea typeface="SimSun" pitchFamily="2" charset="-122"/>
                <a:cs typeface="+mn-cs"/>
              </a:rPr>
              <a:t>x</a:t>
            </a:r>
            <a:r>
              <a:rPr lang="en-US" altLang="zh-CN" sz="2000" b="1" kern="1200" dirty="0">
                <a:solidFill>
                  <a:srgbClr val="0000FF"/>
                </a:solidFill>
                <a:latin typeface="Arial" charset="0"/>
                <a:ea typeface="SimSun" pitchFamily="2" charset="-122"/>
                <a:cs typeface="+mn-cs"/>
              </a:rPr>
              <a:t> vs. NH</a:t>
            </a:r>
            <a:r>
              <a:rPr lang="en-US" altLang="zh-CN" sz="1600" b="1" kern="1200" dirty="0">
                <a:solidFill>
                  <a:srgbClr val="0000FF"/>
                </a:solidFill>
                <a:latin typeface="Arial" charset="0"/>
                <a:ea typeface="SimSun" pitchFamily="2" charset="-122"/>
                <a:cs typeface="+mn-cs"/>
              </a:rPr>
              <a:t>3</a:t>
            </a:r>
            <a:endParaRPr lang="en-US" sz="20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526349" name="Picture 1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59650" y="4352925"/>
            <a:ext cx="1784350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Rectangle 34"/>
          <p:cNvSpPr/>
          <p:nvPr/>
        </p:nvSpPr>
        <p:spPr>
          <a:xfrm>
            <a:off x="5943600" y="5943600"/>
            <a:ext cx="25042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kern="1200" dirty="0">
                <a:solidFill>
                  <a:srgbClr val="000000"/>
                </a:solidFill>
                <a:latin typeface="Arial" charset="0"/>
                <a:ea typeface="SimSun" pitchFamily="2" charset="-122"/>
                <a:cs typeface="+mn-cs"/>
              </a:rPr>
              <a:t>(Beijing, July 2005)</a:t>
            </a:r>
            <a:endParaRPr lang="en-US" sz="20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1000"/>
                                        <p:tgtEl>
                                          <p:spTgt spid="526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526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1000"/>
                                        <p:tgtEl>
                                          <p:spTgt spid="526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1000"/>
                                        <p:tgtEl>
                                          <p:spTgt spid="526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9" grpId="0" animBg="1"/>
      <p:bldP spid="30" grpId="0"/>
      <p:bldP spid="31" grpId="0"/>
      <p:bldP spid="32" grpId="0" animBg="1"/>
      <p:bldP spid="33" grpId="0" animBg="1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GU_RSM_Aug_202_CV_timeseries_R10_bad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0531" y="1143000"/>
            <a:ext cx="3347269" cy="1766612"/>
          </a:xfrm>
          <a:prstGeom prst="rect">
            <a:avLst/>
          </a:prstGeom>
        </p:spPr>
      </p:pic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96888" y="334963"/>
            <a:ext cx="7397750" cy="822325"/>
          </a:xfrm>
        </p:spPr>
        <p:txBody>
          <a:bodyPr/>
          <a:lstStyle/>
          <a:p>
            <a:pPr algn="ctr"/>
            <a:r>
              <a:rPr lang="en-US" sz="4000" b="1" dirty="0" smtClean="0"/>
              <a:t>RSM Validation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066800"/>
            <a:ext cx="5715000" cy="54435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500" b="1" dirty="0" smtClean="0">
                <a:solidFill>
                  <a:schemeClr val="hlink"/>
                </a:solidFill>
              </a:rPr>
              <a:t>“Leave-one-out” Cross Validation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for each RSM iteration, </a:t>
            </a:r>
            <a:r>
              <a:rPr lang="en-US" sz="2000" dirty="0" smtClean="0">
                <a:solidFill>
                  <a:srgbClr val="0033CC"/>
                </a:solidFill>
              </a:rPr>
              <a:t>one of the model runs was left out</a:t>
            </a:r>
            <a:r>
              <a:rPr lang="en-US" sz="2000" dirty="0" smtClean="0"/>
              <a:t>, the RSM is then computed and used to predict the omitted CMAQ run (e.g., under the EGU RSM effort, 202 “RSM vs. CMAQ” cross-validation are conducted)</a:t>
            </a:r>
          </a:p>
          <a:p>
            <a:pPr lvl="1">
              <a:lnSpc>
                <a:spcPct val="90000"/>
              </a:lnSpc>
            </a:pPr>
            <a:endParaRPr lang="en-US" sz="1000" dirty="0" smtClean="0"/>
          </a:p>
          <a:p>
            <a:pPr>
              <a:lnSpc>
                <a:spcPct val="90000"/>
              </a:lnSpc>
            </a:pPr>
            <a:r>
              <a:rPr lang="en-US" sz="2500" b="1" dirty="0" smtClean="0">
                <a:solidFill>
                  <a:schemeClr val="hlink"/>
                </a:solidFill>
              </a:rPr>
              <a:t>Out-of-sample Validation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solidFill>
                  <a:srgbClr val="0033CC"/>
                </a:solidFill>
              </a:rPr>
              <a:t>Additional CMAQ runs</a:t>
            </a:r>
            <a:r>
              <a:rPr lang="en-US" sz="2000" dirty="0" smtClean="0"/>
              <a:t> are conducted (not part of the experimental design and were not used in developing RSM).  RSM predictions for these out-of-sample model runs are then compared with the CMAQ predictions.</a:t>
            </a:r>
          </a:p>
        </p:txBody>
      </p:sp>
      <p:sp>
        <p:nvSpPr>
          <p:cNvPr id="64517" name="Text Box 6"/>
          <p:cNvSpPr txBox="1">
            <a:spLocks noChangeArrowheads="1"/>
          </p:cNvSpPr>
          <p:nvPr/>
        </p:nvSpPr>
        <p:spPr bwMode="auto">
          <a:xfrm>
            <a:off x="6934200" y="1423380"/>
            <a:ext cx="2133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Cross Validation</a:t>
            </a:r>
          </a:p>
        </p:txBody>
      </p:sp>
      <p:pic>
        <p:nvPicPr>
          <p:cNvPr id="10" name="Picture 9" descr="EGU_RSM_Aug_202_OOSV_timeseries_R10_bad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38351" y="3700463"/>
            <a:ext cx="3429449" cy="2395537"/>
          </a:xfrm>
          <a:prstGeom prst="rect">
            <a:avLst/>
          </a:prstGeom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5854148" y="3349823"/>
            <a:ext cx="30612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Out-of-Sample Validation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文本占位符 2"/>
          <p:cNvSpPr>
            <a:spLocks noGrp="1"/>
          </p:cNvSpPr>
          <p:nvPr>
            <p:ph type="body" idx="4294967295"/>
          </p:nvPr>
        </p:nvSpPr>
        <p:spPr>
          <a:xfrm>
            <a:off x="609600" y="762000"/>
            <a:ext cx="3657600" cy="457200"/>
          </a:xfrm>
        </p:spPr>
        <p:txBody>
          <a:bodyPr anchor="b"/>
          <a:lstStyle/>
          <a:p>
            <a:pPr marL="0" indent="0" algn="ctr" eaLnBrk="1" hangingPunct="1">
              <a:buFont typeface="Arial" pitchFamily="34" charset="0"/>
              <a:buNone/>
            </a:pPr>
            <a:r>
              <a:rPr lang="en-US" altLang="zh-CN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Predicted PM</a:t>
            </a:r>
            <a:r>
              <a:rPr lang="en-US" altLang="zh-CN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2.5</a:t>
            </a:r>
            <a:r>
              <a:rPr lang="en-US" altLang="zh-CN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Conc.</a:t>
            </a:r>
            <a:endParaRPr lang="zh-CN" altLang="en-US" sz="20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5545" name="Rectangle 10"/>
          <p:cNvSpPr>
            <a:spLocks noChangeArrowheads="1"/>
          </p:cNvSpPr>
          <p:nvPr/>
        </p:nvSpPr>
        <p:spPr bwMode="auto">
          <a:xfrm>
            <a:off x="1981200" y="4343400"/>
            <a:ext cx="882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kern="1200" dirty="0">
                <a:solidFill>
                  <a:srgbClr val="0000FF"/>
                </a:solidFill>
                <a:latin typeface="Arial" pitchFamily="34" charset="0"/>
                <a:ea typeface="+mn-ea"/>
                <a:cs typeface="+mn-cs"/>
              </a:rPr>
              <a:t>CMAQ</a:t>
            </a:r>
            <a:endParaRPr lang="en-US" b="1" kern="1200" dirty="0">
              <a:solidFill>
                <a:srgbClr val="0000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5547" name="标题 1"/>
          <p:cNvSpPr>
            <a:spLocks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kern="1200" dirty="0">
                <a:solidFill>
                  <a:srgbClr val="0000FF"/>
                </a:solidFill>
                <a:latin typeface="Arial" pitchFamily="34" charset="0"/>
                <a:ea typeface="+mn-ea"/>
                <a:cs typeface="Arial" pitchFamily="34" charset="0"/>
              </a:rPr>
              <a:t>RSM vs. CMAQ </a:t>
            </a:r>
            <a:r>
              <a:rPr lang="en-US" altLang="zh-CN" sz="28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(“Out-of-sample” Validation)</a:t>
            </a:r>
            <a:endParaRPr lang="zh-CN" altLang="en-US" sz="2800" b="1" kern="1200" dirty="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" name="文本占位符 2"/>
          <p:cNvSpPr txBox="1">
            <a:spLocks/>
          </p:cNvSpPr>
          <p:nvPr/>
        </p:nvSpPr>
        <p:spPr bwMode="auto">
          <a:xfrm>
            <a:off x="4495800" y="2895600"/>
            <a:ext cx="464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Arial" pitchFamily="34" charset="0"/>
              <a:buNone/>
              <a:defRPr/>
            </a:pPr>
            <a:r>
              <a:rPr lang="en-US" altLang="zh-CN" sz="2000" b="1" dirty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  <a:t>Predicted PM</a:t>
            </a:r>
            <a:r>
              <a:rPr lang="en-US" altLang="zh-CN" sz="1600" b="1" dirty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  <a:t>2.5</a:t>
            </a:r>
            <a:r>
              <a:rPr lang="en-US" altLang="zh-CN" sz="2000" b="1" dirty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  <a:t> Response </a:t>
            </a:r>
          </a:p>
          <a:p>
            <a:pPr algn="ctr" rtl="0" fontAlgn="base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Arial" pitchFamily="34" charset="0"/>
              <a:buNone/>
              <a:defRPr/>
            </a:pPr>
            <a:r>
              <a:rPr lang="en-US" altLang="zh-CN" sz="2000" b="1" dirty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  <a:t>(</a:t>
            </a:r>
            <a:r>
              <a:rPr lang="en-US" altLang="zh-CN" sz="2000" b="1" dirty="0">
                <a:solidFill>
                  <a:srgbClr val="FF0000"/>
                </a:solidFill>
                <a:latin typeface="Symbol" pitchFamily="18" charset="2"/>
                <a:ea typeface="+mn-ea"/>
                <a:cs typeface="Arial" pitchFamily="34" charset="0"/>
              </a:rPr>
              <a:t>D</a:t>
            </a:r>
            <a:r>
              <a:rPr lang="en-US" altLang="zh-CN" sz="2000" b="1" dirty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  <a:t>PM</a:t>
            </a:r>
            <a:r>
              <a:rPr lang="en-US" altLang="zh-CN" sz="1600" b="1" dirty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  <a:t>2.5</a:t>
            </a:r>
            <a:r>
              <a:rPr lang="en-US" altLang="zh-CN" sz="2000" b="1" dirty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  <a:t>)</a:t>
            </a:r>
            <a:endParaRPr lang="zh-CN" altLang="en-US" sz="2000" b="1" dirty="0">
              <a:solidFill>
                <a:srgbClr val="FF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4" name="Picture 13" descr="EGU_RSM_Aug_202_CV_timeseries_e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3352800"/>
            <a:ext cx="4302152" cy="3005137"/>
          </a:xfrm>
          <a:prstGeom prst="rect">
            <a:avLst/>
          </a:prstGeom>
        </p:spPr>
      </p:pic>
      <p:pic>
        <p:nvPicPr>
          <p:cNvPr id="15" name="Picture 14" descr="EGU_RSM_Aug_202_CV_timeseries_e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645" y="1295400"/>
            <a:ext cx="4244355" cy="3048000"/>
          </a:xfrm>
          <a:prstGeom prst="rect">
            <a:avLst/>
          </a:prstGeom>
        </p:spPr>
      </p:pic>
      <p:sp>
        <p:nvSpPr>
          <p:cNvPr id="65546" name="Rectangle 11"/>
          <p:cNvSpPr>
            <a:spLocks noChangeArrowheads="1"/>
          </p:cNvSpPr>
          <p:nvPr/>
        </p:nvSpPr>
        <p:spPr bwMode="auto">
          <a:xfrm rot="16200000">
            <a:off x="-234433" y="2444234"/>
            <a:ext cx="83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kern="1200" dirty="0">
                <a:solidFill>
                  <a:srgbClr val="0000FF"/>
                </a:solidFill>
                <a:latin typeface="Arial" pitchFamily="34" charset="0"/>
                <a:ea typeface="+mn-ea"/>
                <a:cs typeface="+mn-cs"/>
              </a:rPr>
              <a:t>RSM</a:t>
            </a:r>
            <a:endParaRPr lang="en-US" b="1" kern="1200" dirty="0">
              <a:solidFill>
                <a:srgbClr val="0000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6280150" y="6324600"/>
            <a:ext cx="882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kern="1200" dirty="0">
                <a:solidFill>
                  <a:srgbClr val="0000FF"/>
                </a:solidFill>
                <a:latin typeface="Arial" pitchFamily="34" charset="0"/>
                <a:ea typeface="+mn-ea"/>
                <a:cs typeface="+mn-cs"/>
              </a:rPr>
              <a:t>CMAQ</a:t>
            </a:r>
            <a:endParaRPr lang="en-US" b="1" kern="1200" dirty="0">
              <a:solidFill>
                <a:srgbClr val="0000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 rot="16200000">
            <a:off x="4044434" y="5232678"/>
            <a:ext cx="83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kern="1200" dirty="0">
                <a:solidFill>
                  <a:srgbClr val="0000FF"/>
                </a:solidFill>
                <a:latin typeface="Arial" pitchFamily="34" charset="0"/>
                <a:ea typeface="+mn-ea"/>
                <a:cs typeface="+mn-cs"/>
              </a:rPr>
              <a:t>RSM</a:t>
            </a:r>
            <a:endParaRPr lang="en-US" b="1" kern="1200" dirty="0">
              <a:solidFill>
                <a:srgbClr val="0000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152400" y="5181600"/>
            <a:ext cx="3886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kern="1200" dirty="0">
                <a:solidFill>
                  <a:srgbClr val="0070C0"/>
                </a:solidFill>
                <a:latin typeface="Arial" pitchFamily="34" charset="0"/>
                <a:ea typeface="+mn-ea"/>
                <a:cs typeface="+mn-cs"/>
              </a:rPr>
              <a:t>EGU RSM (August Case):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70C0"/>
                </a:solidFill>
                <a:latin typeface="Arial" pitchFamily="34" charset="0"/>
                <a:ea typeface="+mn-ea"/>
                <a:cs typeface="+mn-cs"/>
              </a:rPr>
              <a:t>Out-of-Sample Validation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(Run #226 - #229)</a:t>
            </a:r>
          </a:p>
        </p:txBody>
      </p:sp>
      <p:pic>
        <p:nvPicPr>
          <p:cNvPr id="12" name="Picture 11" descr="EGU_RSM_Aug_202_OOSV_timeseries_2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57800" y="838200"/>
            <a:ext cx="3099903" cy="1663242"/>
          </a:xfrm>
          <a:prstGeom prst="rect">
            <a:avLst/>
          </a:prstGeom>
        </p:spPr>
      </p:pic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6400800" y="1044714"/>
            <a:ext cx="2971800" cy="520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Out-of-Sample Validation </a:t>
            </a:r>
          </a:p>
          <a:p>
            <a:pPr algn="ctr" rtl="0" fontAlgn="base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(10 runs)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19200"/>
            <a:ext cx="512064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1040" y="3886200"/>
            <a:ext cx="463296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8" name="文本占位符 2"/>
          <p:cNvSpPr>
            <a:spLocks noGrp="1"/>
          </p:cNvSpPr>
          <p:nvPr>
            <p:ph type="body" idx="4294967295"/>
          </p:nvPr>
        </p:nvSpPr>
        <p:spPr>
          <a:xfrm>
            <a:off x="685800" y="762000"/>
            <a:ext cx="3657600" cy="457200"/>
          </a:xfrm>
        </p:spPr>
        <p:txBody>
          <a:bodyPr anchor="b"/>
          <a:lstStyle/>
          <a:p>
            <a:pPr marL="0" indent="0" algn="ctr" eaLnBrk="1" hangingPunct="1">
              <a:buFont typeface="Arial" pitchFamily="34" charset="0"/>
              <a:buNone/>
            </a:pPr>
            <a:r>
              <a:rPr lang="en-US" altLang="zh-CN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Predicted PM</a:t>
            </a:r>
            <a:r>
              <a:rPr lang="en-US" altLang="zh-CN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2.5</a:t>
            </a:r>
            <a:r>
              <a:rPr lang="en-US" altLang="zh-CN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Conc.</a:t>
            </a:r>
            <a:endParaRPr lang="zh-CN" altLang="en-US" sz="20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5545" name="Rectangle 10"/>
          <p:cNvSpPr>
            <a:spLocks noChangeArrowheads="1"/>
          </p:cNvSpPr>
          <p:nvPr/>
        </p:nvSpPr>
        <p:spPr bwMode="auto">
          <a:xfrm>
            <a:off x="2895600" y="3900488"/>
            <a:ext cx="882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kern="1200" dirty="0">
                <a:solidFill>
                  <a:srgbClr val="0000FF"/>
                </a:solidFill>
                <a:latin typeface="Arial" pitchFamily="34" charset="0"/>
                <a:ea typeface="+mn-ea"/>
                <a:cs typeface="+mn-cs"/>
              </a:rPr>
              <a:t>CMAQ</a:t>
            </a:r>
            <a:endParaRPr lang="en-US" b="1" kern="1200" dirty="0">
              <a:solidFill>
                <a:srgbClr val="0000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5547" name="标题 1"/>
          <p:cNvSpPr>
            <a:spLocks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kern="1200" dirty="0">
                <a:solidFill>
                  <a:srgbClr val="0000FF"/>
                </a:solidFill>
                <a:latin typeface="Arial" pitchFamily="34" charset="0"/>
                <a:ea typeface="+mn-ea"/>
                <a:cs typeface="Arial" pitchFamily="34" charset="0"/>
              </a:rPr>
              <a:t>RSM vs. CMAQ </a:t>
            </a:r>
            <a:r>
              <a:rPr lang="en-US" altLang="zh-CN" sz="32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(Cross Validation)</a:t>
            </a:r>
            <a:endParaRPr lang="zh-CN" altLang="en-US" sz="3200" b="1" kern="1200" dirty="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" name="文本占位符 2"/>
          <p:cNvSpPr txBox="1">
            <a:spLocks/>
          </p:cNvSpPr>
          <p:nvPr/>
        </p:nvSpPr>
        <p:spPr bwMode="auto">
          <a:xfrm>
            <a:off x="4800600" y="3352800"/>
            <a:ext cx="464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Arial" pitchFamily="34" charset="0"/>
              <a:buNone/>
              <a:defRPr/>
            </a:pPr>
            <a:r>
              <a:rPr lang="en-US" altLang="zh-CN" sz="2000" b="1" dirty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  <a:t>Predicted PM</a:t>
            </a:r>
            <a:r>
              <a:rPr lang="en-US" altLang="zh-CN" sz="1600" b="1" dirty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  <a:t>2.5</a:t>
            </a:r>
            <a:r>
              <a:rPr lang="en-US" altLang="zh-CN" sz="2000" b="1" dirty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  <a:t> Response </a:t>
            </a:r>
          </a:p>
          <a:p>
            <a:pPr algn="ctr" rtl="0" fontAlgn="base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Arial" pitchFamily="34" charset="0"/>
              <a:buNone/>
              <a:defRPr/>
            </a:pPr>
            <a:r>
              <a:rPr lang="en-US" altLang="zh-CN" sz="2000" b="1" dirty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  <a:t>(</a:t>
            </a:r>
            <a:r>
              <a:rPr lang="en-US" altLang="zh-CN" sz="2000" b="1" dirty="0">
                <a:solidFill>
                  <a:srgbClr val="FF0000"/>
                </a:solidFill>
                <a:latin typeface="Symbol" pitchFamily="18" charset="2"/>
                <a:ea typeface="+mn-ea"/>
                <a:cs typeface="Arial" pitchFamily="34" charset="0"/>
              </a:rPr>
              <a:t>D</a:t>
            </a:r>
            <a:r>
              <a:rPr lang="en-US" altLang="zh-CN" sz="2000" b="1" dirty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  <a:t>PM</a:t>
            </a:r>
            <a:r>
              <a:rPr lang="en-US" altLang="zh-CN" sz="1600" b="1" dirty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  <a:t>2.5</a:t>
            </a:r>
            <a:r>
              <a:rPr lang="en-US" altLang="zh-CN" sz="2000" b="1" dirty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  <a:t>)</a:t>
            </a:r>
            <a:endParaRPr lang="zh-CN" altLang="en-US" sz="2000" b="1" dirty="0">
              <a:solidFill>
                <a:srgbClr val="FF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5546" name="Rectangle 11"/>
          <p:cNvSpPr>
            <a:spLocks noChangeArrowheads="1"/>
          </p:cNvSpPr>
          <p:nvPr/>
        </p:nvSpPr>
        <p:spPr bwMode="auto">
          <a:xfrm rot="16200000">
            <a:off x="1213366" y="2520434"/>
            <a:ext cx="83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kern="1200" dirty="0">
                <a:solidFill>
                  <a:srgbClr val="0000FF"/>
                </a:solidFill>
                <a:latin typeface="Arial" pitchFamily="34" charset="0"/>
                <a:ea typeface="+mn-ea"/>
                <a:cs typeface="+mn-cs"/>
              </a:rPr>
              <a:t>RSM</a:t>
            </a:r>
            <a:endParaRPr lang="en-US" b="1" kern="1200" dirty="0">
              <a:solidFill>
                <a:srgbClr val="0000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7042150" y="6324600"/>
            <a:ext cx="882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kern="1200" dirty="0">
                <a:solidFill>
                  <a:srgbClr val="0000FF"/>
                </a:solidFill>
                <a:latin typeface="Arial" pitchFamily="34" charset="0"/>
                <a:ea typeface="+mn-ea"/>
                <a:cs typeface="+mn-cs"/>
              </a:rPr>
              <a:t>CMAQ</a:t>
            </a:r>
            <a:endParaRPr lang="en-US" b="1" kern="1200" dirty="0">
              <a:solidFill>
                <a:srgbClr val="0000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 rot="16200000">
            <a:off x="5492234" y="5111234"/>
            <a:ext cx="83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kern="1200" dirty="0">
                <a:solidFill>
                  <a:srgbClr val="0000FF"/>
                </a:solidFill>
                <a:latin typeface="Arial" pitchFamily="34" charset="0"/>
                <a:ea typeface="+mn-ea"/>
                <a:cs typeface="+mn-cs"/>
              </a:rPr>
              <a:t>RSM</a:t>
            </a:r>
            <a:endParaRPr lang="en-US" b="1" kern="1200" dirty="0">
              <a:solidFill>
                <a:srgbClr val="0000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304800" y="5029200"/>
            <a:ext cx="38862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kern="1200" dirty="0">
                <a:solidFill>
                  <a:srgbClr val="0070C0"/>
                </a:solidFill>
                <a:latin typeface="Arial" pitchFamily="34" charset="0"/>
                <a:ea typeface="+mn-ea"/>
                <a:cs typeface="+mn-cs"/>
              </a:rPr>
              <a:t>EGU RSM (August Case):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70C0"/>
                </a:solidFill>
                <a:latin typeface="Arial" pitchFamily="34" charset="0"/>
                <a:ea typeface="+mn-ea"/>
                <a:cs typeface="+mn-cs"/>
              </a:rPr>
              <a:t>Cross Validation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(Randomly Selected Runs)</a:t>
            </a:r>
          </a:p>
        </p:txBody>
      </p:sp>
      <p:pic>
        <p:nvPicPr>
          <p:cNvPr id="12" name="Picture 11" descr="EGU_RSM_Aug_202_CV_timeseries_R10_bad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62600" y="914400"/>
            <a:ext cx="3347269" cy="1766612"/>
          </a:xfrm>
          <a:prstGeom prst="rect">
            <a:avLst/>
          </a:prstGeom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6934200" y="1265901"/>
            <a:ext cx="2133600" cy="791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Cross Validation</a:t>
            </a:r>
          </a:p>
          <a:p>
            <a:pPr algn="ctr" rtl="0" fontAlgn="base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(202 runs) </a:t>
            </a:r>
          </a:p>
          <a:p>
            <a:pPr algn="ctr" rtl="0" fontAlgn="base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文本占位符 2"/>
          <p:cNvSpPr>
            <a:spLocks noGrp="1"/>
          </p:cNvSpPr>
          <p:nvPr>
            <p:ph type="body" idx="4294967295"/>
          </p:nvPr>
        </p:nvSpPr>
        <p:spPr>
          <a:xfrm>
            <a:off x="1447800" y="685800"/>
            <a:ext cx="6400800" cy="457200"/>
          </a:xfrm>
        </p:spPr>
        <p:txBody>
          <a:bodyPr anchor="b"/>
          <a:lstStyle/>
          <a:p>
            <a:pPr marL="0" indent="0" eaLnBrk="1" hangingPunct="1">
              <a:buFont typeface="Arial" charset="0"/>
              <a:buNone/>
            </a:pPr>
            <a:r>
              <a:rPr lang="en-US" altLang="zh-CN" sz="28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RSM-VAT		 		VPA</a:t>
            </a:r>
            <a:endParaRPr lang="zh-CN" altLang="en-US" sz="2800" b="1" dirty="0" smtClean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3309938" y="4572000"/>
            <a:ext cx="2862262" cy="203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kern="1200" dirty="0">
                <a:solidFill>
                  <a:srgbClr val="000000"/>
                </a:solidFill>
                <a:latin typeface="Arial" charset="0"/>
                <a:ea typeface="SimSun"/>
                <a:cs typeface="+mn-cs"/>
              </a:rPr>
              <a:t>China RSM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kern="1200" dirty="0">
                <a:solidFill>
                  <a:srgbClr val="FF0000"/>
                </a:solidFill>
                <a:latin typeface="Arial" charset="0"/>
                <a:ea typeface="SimSun"/>
                <a:cs typeface="+mn-cs"/>
              </a:rPr>
              <a:t>All regional factors: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kern="1200" dirty="0">
                <a:solidFill>
                  <a:srgbClr val="FF0000"/>
                </a:solidFill>
                <a:latin typeface="Arial" charset="0"/>
                <a:ea typeface="SimSun"/>
                <a:cs typeface="+mn-cs"/>
              </a:rPr>
              <a:t>50% reduction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kern="1200" dirty="0">
                <a:solidFill>
                  <a:srgbClr val="FF0000"/>
                </a:solidFill>
                <a:latin typeface="Arial" charset="0"/>
                <a:ea typeface="SimSun"/>
                <a:cs typeface="+mn-cs"/>
              </a:rPr>
              <a:t>All local factors: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kern="1200" dirty="0">
                <a:solidFill>
                  <a:srgbClr val="FF0000"/>
                </a:solidFill>
                <a:latin typeface="Arial" charset="0"/>
                <a:ea typeface="SimSun"/>
                <a:cs typeface="+mn-cs"/>
              </a:rPr>
              <a:t>50% reduction</a:t>
            </a:r>
            <a:endParaRPr lang="zh-TW" altLang="en-US" sz="2400" kern="1200" dirty="0">
              <a:solidFill>
                <a:srgbClr val="FF0000"/>
              </a:solidFill>
              <a:latin typeface="Arial" charset="0"/>
              <a:ea typeface="新細明體" pitchFamily="18" charset="-120"/>
              <a:cs typeface="+mn-cs"/>
            </a:endParaRPr>
          </a:p>
        </p:txBody>
      </p:sp>
      <p:sp>
        <p:nvSpPr>
          <p:cNvPr id="29701" name="Rectangle 7"/>
          <p:cNvSpPr>
            <a:spLocks noChangeArrowheads="1"/>
          </p:cNvSpPr>
          <p:nvPr/>
        </p:nvSpPr>
        <p:spPr bwMode="auto">
          <a:xfrm>
            <a:off x="3810000" y="3748088"/>
            <a:ext cx="1797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kern="1200">
                <a:solidFill>
                  <a:srgbClr val="000000"/>
                </a:solidFill>
                <a:latin typeface="Arial" charset="0"/>
                <a:ea typeface="SimSun"/>
                <a:cs typeface="+mn-cs"/>
              </a:rPr>
              <a:t>(Case:173-176)</a:t>
            </a:r>
            <a:endParaRPr lang="zh-TW" altLang="en-US" b="1" kern="1200">
              <a:solidFill>
                <a:srgbClr val="000000"/>
              </a:solidFill>
              <a:latin typeface="Arial" charset="0"/>
              <a:ea typeface="新細明體" pitchFamily="18" charset="-120"/>
              <a:cs typeface="+mn-cs"/>
            </a:endParaRPr>
          </a:p>
        </p:txBody>
      </p:sp>
      <p:pic>
        <p:nvPicPr>
          <p:cNvPr id="29702" name="内容占位符 14" descr="main_0.5_china_vpiRsm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3810000"/>
            <a:ext cx="1927225" cy="303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内容占位符 7" descr="main_0.5_china_esilRsm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3810000"/>
            <a:ext cx="1928813" cy="303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内容占位符 14" descr="vs_173-176_out_china_esilRsm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1143000"/>
            <a:ext cx="4040188" cy="262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内容占位符 15" descr="vs_china_173-176_vpi_out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1143000"/>
            <a:ext cx="4041775" cy="262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209550" y="6162675"/>
            <a:ext cx="960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kern="1200">
                <a:solidFill>
                  <a:srgbClr val="FF0000"/>
                </a:solidFill>
                <a:latin typeface="Arial" charset="0"/>
                <a:ea typeface="SimSun"/>
                <a:cs typeface="+mn-cs"/>
              </a:rPr>
              <a:t>CMAQ</a:t>
            </a:r>
            <a:endParaRPr lang="en-US" sz="2000" b="1" kern="1200">
              <a:solidFill>
                <a:srgbClr val="FF0000"/>
              </a:solidFill>
              <a:latin typeface="Arial" charset="0"/>
              <a:ea typeface="SimSun"/>
              <a:cs typeface="+mn-cs"/>
            </a:endParaRPr>
          </a:p>
        </p:txBody>
      </p:sp>
      <p:sp>
        <p:nvSpPr>
          <p:cNvPr id="29708" name="Rectangle 12"/>
          <p:cNvSpPr>
            <a:spLocks noChangeArrowheads="1"/>
          </p:cNvSpPr>
          <p:nvPr/>
        </p:nvSpPr>
        <p:spPr bwMode="auto">
          <a:xfrm>
            <a:off x="8366125" y="6176963"/>
            <a:ext cx="749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kern="1200">
                <a:solidFill>
                  <a:srgbClr val="FF0000"/>
                </a:solidFill>
                <a:latin typeface="Arial" charset="0"/>
                <a:ea typeface="SimSun"/>
                <a:cs typeface="+mn-cs"/>
              </a:rPr>
              <a:t>RSM</a:t>
            </a:r>
            <a:endParaRPr lang="en-US" sz="2000" b="1" kern="1200">
              <a:solidFill>
                <a:srgbClr val="FF0000"/>
              </a:solidFill>
              <a:latin typeface="Arial" charset="0"/>
              <a:ea typeface="SimSun"/>
              <a:cs typeface="+mn-cs"/>
            </a:endParaRPr>
          </a:p>
        </p:txBody>
      </p:sp>
      <p:sp>
        <p:nvSpPr>
          <p:cNvPr id="12" name="标题 1"/>
          <p:cNvSpPr>
            <a:spLocks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kern="1200" dirty="0">
                <a:solidFill>
                  <a:srgbClr val="0000FF"/>
                </a:solidFill>
                <a:latin typeface="Arial" charset="0"/>
                <a:cs typeface="Arial" charset="0"/>
              </a:rPr>
              <a:t>RSM vs. CMAQ </a:t>
            </a:r>
            <a:r>
              <a:rPr lang="en-US" altLang="zh-CN" sz="2800" b="1" kern="1200" dirty="0">
                <a:solidFill>
                  <a:srgbClr val="000000"/>
                </a:solidFill>
                <a:latin typeface="Arial" charset="0"/>
                <a:cs typeface="Arial" charset="0"/>
              </a:rPr>
              <a:t>(PM “Out-of-sample” Validation)</a:t>
            </a:r>
            <a:endParaRPr lang="zh-CN" altLang="en-US" sz="2800" b="1" kern="12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29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29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29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7" grpId="0"/>
      <p:bldP spid="2970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1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914400"/>
            <a:ext cx="46482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图片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914400"/>
            <a:ext cx="4648200" cy="3577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534400" cy="685800"/>
          </a:xfrm>
          <a:solidFill>
            <a:srgbClr val="FFFFCC"/>
          </a:solidFill>
          <a:ln w="28575">
            <a:solidFill>
              <a:srgbClr val="0000FF"/>
            </a:solidFill>
          </a:ln>
        </p:spPr>
        <p:txBody>
          <a:bodyPr/>
          <a:lstStyle/>
          <a:p>
            <a:pPr eaLnBrk="1" hangingPunct="1"/>
            <a:r>
              <a:rPr lang="en-US" altLang="zh-CN" sz="3200" b="1" smtClean="0">
                <a:solidFill>
                  <a:srgbClr val="FF0000"/>
                </a:solidFill>
              </a:rPr>
              <a:t>“RSM-VAT”: Visualization &amp; Analysis Tool</a:t>
            </a:r>
          </a:p>
        </p:txBody>
      </p:sp>
      <p:pic>
        <p:nvPicPr>
          <p:cNvPr id="12" name="图片 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1676400"/>
            <a:ext cx="464502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1" name="Picture 19" descr="1"/>
          <p:cNvPicPr>
            <a:picLocks noChangeAspect="1" noChangeArrowheads="1"/>
          </p:cNvPicPr>
          <p:nvPr/>
        </p:nvPicPr>
        <p:blipFill>
          <a:blip r:embed="rId6" cstate="print"/>
          <a:srcRect b="38461"/>
          <a:stretch>
            <a:fillRect/>
          </a:stretch>
        </p:blipFill>
        <p:spPr bwMode="auto">
          <a:xfrm>
            <a:off x="0" y="6324600"/>
            <a:ext cx="914400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2" name="Picture 15" descr="artplus_nature_naturalcity42_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26388" y="6334125"/>
            <a:ext cx="13700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3" name="图片 17" descr="ESIL_LOGO.gi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924800" y="5867400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图片 227" descr="change 0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" y="1228725"/>
            <a:ext cx="5267325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图片 232" descr="Open0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00" y="1533525"/>
            <a:ext cx="5276850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图片 6" descr="Multi_location analysis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14400" y="1828800"/>
            <a:ext cx="5743575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图片 235" descr="Open1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219200" y="2438400"/>
            <a:ext cx="526732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图片 236" descr="Open1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676400" y="2971800"/>
            <a:ext cx="5276850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图片 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09600" y="2438400"/>
            <a:ext cx="4905375" cy="404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图片 7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895600" y="2362200"/>
            <a:ext cx="489585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图片 19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514600" y="2438400"/>
            <a:ext cx="4742439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图片 1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505200" y="3810000"/>
            <a:ext cx="4600575" cy="2577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图片 4"/>
          <p:cNvPicPr>
            <a:picLocks noChangeAspect="1" noChangeArrowheads="1"/>
          </p:cNvPicPr>
          <p:nvPr/>
        </p:nvPicPr>
        <p:blipFill>
          <a:blip r:embed="rId18" cstate="print"/>
          <a:srcRect r="-1562" b="41255"/>
          <a:stretch>
            <a:fillRect/>
          </a:stretch>
        </p:blipFill>
        <p:spPr bwMode="auto">
          <a:xfrm>
            <a:off x="4038600" y="5257800"/>
            <a:ext cx="4953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6629400" y="914400"/>
            <a:ext cx="2202270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i="1" kern="1200" dirty="0">
                <a:solidFill>
                  <a:srgbClr val="7030A0"/>
                </a:solidFill>
                <a:latin typeface="Arial" charset="0"/>
                <a:cs typeface="+mn-cs"/>
              </a:rPr>
              <a:t>RSM-VAT Package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i="1" kern="1200" dirty="0">
                <a:solidFill>
                  <a:srgbClr val="7030A0"/>
                </a:solidFill>
                <a:latin typeface="Arial" charset="0"/>
                <a:cs typeface="+mn-cs"/>
              </a:rPr>
              <a:t>Available upon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i="1" kern="1200" dirty="0">
                <a:solidFill>
                  <a:srgbClr val="7030A0"/>
                </a:solidFill>
                <a:latin typeface="Arial" charset="0"/>
                <a:cs typeface="+mn-cs"/>
              </a:rPr>
              <a:t>Request</a:t>
            </a:r>
            <a:endParaRPr lang="en-US" kern="1200" dirty="0">
              <a:solidFill>
                <a:srgbClr val="7030A0"/>
              </a:solidFill>
              <a:latin typeface="Arial" charset="0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442502"/>
            <a:ext cx="471661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TW" sz="1400" b="1" kern="1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  <a:cs typeface="+mn-cs"/>
              </a:rPr>
              <a:t>(PI: Prof.  ZHU </a:t>
            </a:r>
            <a:r>
              <a:rPr lang="en-US" altLang="zh-TW" sz="1400" b="1" kern="1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  <a:cs typeface="+mn-cs"/>
              </a:rPr>
              <a:t>Yun</a:t>
            </a:r>
            <a:r>
              <a:rPr lang="en-US" altLang="zh-TW" sz="1400" b="1" kern="1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  <a:cs typeface="+mn-cs"/>
              </a:rPr>
              <a:t>, South China Univ. of Technology)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534400" cy="868363"/>
          </a:xfrm>
        </p:spPr>
        <p:txBody>
          <a:bodyPr/>
          <a:lstStyle/>
          <a:p>
            <a:pPr eaLnBrk="1" hangingPunct="1"/>
            <a:r>
              <a:rPr lang="en-US" altLang="zh-CN" sz="3600" dirty="0" err="1" smtClean="0">
                <a:solidFill>
                  <a:srgbClr val="FF0000"/>
                </a:solidFill>
                <a:ea typeface="宋体" pitchFamily="2" charset="-122"/>
              </a:rPr>
              <a:t>ABaCAS</a:t>
            </a:r>
            <a:r>
              <a:rPr lang="en-US" altLang="zh-CN" sz="3600" dirty="0" smtClean="0">
                <a:solidFill>
                  <a:srgbClr val="FF0000"/>
                </a:solidFill>
                <a:ea typeface="宋体" pitchFamily="2" charset="-122"/>
              </a:rPr>
              <a:t> Prototype </a:t>
            </a:r>
            <a:r>
              <a:rPr lang="en-US" altLang="zh-CN" sz="3200" dirty="0" smtClean="0">
                <a:ea typeface="宋体" pitchFamily="2" charset="-122"/>
              </a:rPr>
              <a:t>(under development )</a:t>
            </a:r>
            <a:endParaRPr lang="en-US" altLang="zh-CN" sz="3600" dirty="0" smtClean="0">
              <a:ea typeface="宋体" pitchFamily="2" charset="-122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 bwMode="gray">
          <a:xfrm>
            <a:off x="1116013" y="5867400"/>
            <a:ext cx="7265987" cy="762000"/>
          </a:xfrm>
          <a:noFill/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altLang="zh-CN" sz="2000" b="1" dirty="0" err="1" smtClean="0">
                <a:solidFill>
                  <a:srgbClr val="0000FF"/>
                </a:solidFill>
                <a:ea typeface="宋体" pitchFamily="2" charset="-122"/>
              </a:rPr>
              <a:t>ABaCAS</a:t>
            </a:r>
            <a:r>
              <a:rPr lang="en-US" altLang="zh-CN" sz="2000" b="1" dirty="0" smtClean="0">
                <a:solidFill>
                  <a:srgbClr val="0000FF"/>
                </a:solidFill>
                <a:ea typeface="宋体" pitchFamily="2" charset="-122"/>
              </a:rPr>
              <a:t> system will provide an integrated framework to link key AQ benefit and cost assessment tools together</a:t>
            </a:r>
            <a:endParaRPr lang="en-US" altLang="zh-CN" sz="2000" b="1" dirty="0" smtClean="0">
              <a:solidFill>
                <a:srgbClr val="0000FF"/>
              </a:solidFill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000" kern="1200">
              <a:solidFill>
                <a:srgbClr val="080808"/>
              </a:solidFill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000" kern="1200">
              <a:solidFill>
                <a:srgbClr val="080808"/>
              </a:solidFill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000" kern="1200">
              <a:solidFill>
                <a:srgbClr val="080808"/>
              </a:solidFill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zh-CN" altLang="en-US" sz="2000" kern="1200">
              <a:solidFill>
                <a:srgbClr val="080808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zh-CN" altLang="en-US" sz="2000" kern="1200">
              <a:solidFill>
                <a:srgbClr val="080808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3363" name="Rectangle 5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zh-CN" altLang="en-US" sz="2000" kern="1200">
              <a:solidFill>
                <a:srgbClr val="080808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3365" name="Rectangle 5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zh-CN" altLang="en-US" sz="2000" kern="1200">
              <a:solidFill>
                <a:srgbClr val="080808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3367" name="Rectangle 5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zh-CN" altLang="en-US" sz="2000" kern="1200">
              <a:solidFill>
                <a:srgbClr val="080808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6" name="Picture 15" descr="StartP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" y="1103655"/>
            <a:ext cx="4419600" cy="4535145"/>
          </a:xfrm>
          <a:prstGeom prst="rect">
            <a:avLst/>
          </a:prstGeom>
        </p:spPr>
      </p:pic>
      <p:pic>
        <p:nvPicPr>
          <p:cNvPr id="1876993" name="Picture 1"/>
          <p:cNvPicPr>
            <a:picLocks noChangeAspect="1" noChangeArrowheads="1"/>
          </p:cNvPicPr>
          <p:nvPr/>
        </p:nvPicPr>
        <p:blipFill>
          <a:blip r:embed="rId4" cstate="print"/>
          <a:srcRect l="22500" t="10000" r="40000" b="27000"/>
          <a:stretch>
            <a:fillRect/>
          </a:stretch>
        </p:blipFill>
        <p:spPr bwMode="auto">
          <a:xfrm>
            <a:off x="4552950" y="1085850"/>
            <a:ext cx="4572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3"/>
          <p:cNvSpPr>
            <a:spLocks noChangeArrowheads="1"/>
          </p:cNvSpPr>
          <p:nvPr/>
        </p:nvSpPr>
        <p:spPr bwMode="gray">
          <a:xfrm>
            <a:off x="1289050" y="1371600"/>
            <a:ext cx="3367088" cy="766763"/>
          </a:xfrm>
          <a:prstGeom prst="rect">
            <a:avLst/>
          </a:prstGeom>
          <a:solidFill>
            <a:srgbClr val="CCECFF">
              <a:alpha val="50195"/>
            </a:srgbClr>
          </a:solidFill>
          <a:ln w="127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000" kern="1200">
              <a:solidFill>
                <a:srgbClr val="080808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03427" name="Rectangle 4"/>
          <p:cNvSpPr>
            <a:spLocks noChangeArrowheads="1"/>
          </p:cNvSpPr>
          <p:nvPr/>
        </p:nvSpPr>
        <p:spPr bwMode="gray">
          <a:xfrm>
            <a:off x="1289050" y="3048000"/>
            <a:ext cx="3367088" cy="766763"/>
          </a:xfrm>
          <a:prstGeom prst="rect">
            <a:avLst/>
          </a:prstGeom>
          <a:solidFill>
            <a:srgbClr val="CCECFF">
              <a:alpha val="50195"/>
            </a:srgbClr>
          </a:solidFill>
          <a:ln w="12700" algn="ctr">
            <a:noFill/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000" kern="1200">
              <a:solidFill>
                <a:srgbClr val="080808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03428" name="Rectangle 5"/>
          <p:cNvSpPr>
            <a:spLocks noChangeArrowheads="1"/>
          </p:cNvSpPr>
          <p:nvPr/>
        </p:nvSpPr>
        <p:spPr bwMode="gray">
          <a:xfrm>
            <a:off x="1289050" y="4795838"/>
            <a:ext cx="3367088" cy="766762"/>
          </a:xfrm>
          <a:prstGeom prst="rect">
            <a:avLst/>
          </a:prstGeom>
          <a:solidFill>
            <a:srgbClr val="CCECFF">
              <a:alpha val="50195"/>
            </a:srgbClr>
          </a:solidFill>
          <a:ln w="12700" algn="ctr">
            <a:noFill/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000" kern="1200">
              <a:solidFill>
                <a:srgbClr val="080808"/>
              </a:solidFill>
              <a:latin typeface="Arial" charset="0"/>
              <a:ea typeface="+mn-ea"/>
              <a:cs typeface="+mn-cs"/>
            </a:endParaRPr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 rot="10082854">
            <a:off x="4716463" y="4787900"/>
            <a:ext cx="1508125" cy="393700"/>
            <a:chOff x="2598" y="1026"/>
            <a:chExt cx="957" cy="242"/>
          </a:xfrm>
        </p:grpSpPr>
        <p:grpSp>
          <p:nvGrpSpPr>
            <p:cNvPr id="3" name="Group 36"/>
            <p:cNvGrpSpPr>
              <a:grpSpLocks/>
            </p:cNvGrpSpPr>
            <p:nvPr/>
          </p:nvGrpSpPr>
          <p:grpSpPr bwMode="auto">
            <a:xfrm rot="-9970459" flipH="1" flipV="1">
              <a:off x="2598" y="1026"/>
              <a:ext cx="957" cy="242"/>
              <a:chOff x="2532" y="1051"/>
              <a:chExt cx="893" cy="246"/>
            </a:xfrm>
          </p:grpSpPr>
          <p:grpSp>
            <p:nvGrpSpPr>
              <p:cNvPr id="4" name="Group 37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103612" name="AutoShape 38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kern="1200">
                    <a:solidFill>
                      <a:srgbClr val="080808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3613" name="AutoShape 39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kern="1200">
                    <a:solidFill>
                      <a:srgbClr val="080808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3614" name="AutoShape 40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kern="1200">
                    <a:solidFill>
                      <a:srgbClr val="080808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3615" name="AutoShape 41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kern="1200">
                    <a:solidFill>
                      <a:srgbClr val="080808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" name="Group 42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103608" name="AutoShape 43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kern="1200">
                    <a:solidFill>
                      <a:srgbClr val="080808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3609" name="AutoShape 44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kern="1200">
                    <a:solidFill>
                      <a:srgbClr val="080808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3610" name="AutoShape 45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kern="1200">
                    <a:solidFill>
                      <a:srgbClr val="080808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3611" name="AutoShape 46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kern="1200">
                    <a:solidFill>
                      <a:srgbClr val="080808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" name="Group 47"/>
            <p:cNvGrpSpPr>
              <a:grpSpLocks/>
            </p:cNvGrpSpPr>
            <p:nvPr/>
          </p:nvGrpSpPr>
          <p:grpSpPr bwMode="auto">
            <a:xfrm rot="-9970459" flipH="1" flipV="1">
              <a:off x="2688" y="1056"/>
              <a:ext cx="784" cy="198"/>
              <a:chOff x="2532" y="1051"/>
              <a:chExt cx="893" cy="246"/>
            </a:xfrm>
          </p:grpSpPr>
          <p:grpSp>
            <p:nvGrpSpPr>
              <p:cNvPr id="7" name="Group 48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103602" name="AutoShape 49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kern="1200">
                    <a:solidFill>
                      <a:srgbClr val="080808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3603" name="AutoShape 50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kern="1200">
                    <a:solidFill>
                      <a:srgbClr val="080808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3604" name="AutoShape 51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kern="1200">
                    <a:solidFill>
                      <a:srgbClr val="080808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3605" name="AutoShape 52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kern="1200">
                    <a:solidFill>
                      <a:srgbClr val="080808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" name="Group 53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103598" name="AutoShape 54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kern="1200">
                    <a:solidFill>
                      <a:srgbClr val="080808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3599" name="AutoShape 55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kern="1200">
                    <a:solidFill>
                      <a:srgbClr val="080808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3600" name="AutoShape 56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kern="1200">
                    <a:solidFill>
                      <a:srgbClr val="080808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3601" name="AutoShape 57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kern="1200">
                    <a:solidFill>
                      <a:srgbClr val="080808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9" name="Group 104"/>
          <p:cNvGrpSpPr>
            <a:grpSpLocks/>
          </p:cNvGrpSpPr>
          <p:nvPr/>
        </p:nvGrpSpPr>
        <p:grpSpPr bwMode="auto">
          <a:xfrm rot="344040">
            <a:off x="7653338" y="3919538"/>
            <a:ext cx="1508125" cy="393700"/>
            <a:chOff x="2598" y="1026"/>
            <a:chExt cx="957" cy="242"/>
          </a:xfrm>
        </p:grpSpPr>
        <p:grpSp>
          <p:nvGrpSpPr>
            <p:cNvPr id="10" name="Group 105"/>
            <p:cNvGrpSpPr>
              <a:grpSpLocks/>
            </p:cNvGrpSpPr>
            <p:nvPr/>
          </p:nvGrpSpPr>
          <p:grpSpPr bwMode="auto">
            <a:xfrm rot="-9970459" flipH="1" flipV="1">
              <a:off x="2598" y="1026"/>
              <a:ext cx="957" cy="242"/>
              <a:chOff x="2532" y="1051"/>
              <a:chExt cx="893" cy="246"/>
            </a:xfrm>
          </p:grpSpPr>
          <p:grpSp>
            <p:nvGrpSpPr>
              <p:cNvPr id="11" name="Group 106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103590" name="AutoShape 107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kern="1200">
                    <a:solidFill>
                      <a:srgbClr val="080808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3591" name="AutoShape 108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kern="1200">
                    <a:solidFill>
                      <a:srgbClr val="080808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3592" name="AutoShape 109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kern="1200">
                    <a:solidFill>
                      <a:srgbClr val="080808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3593" name="AutoShape 110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kern="1200">
                    <a:solidFill>
                      <a:srgbClr val="080808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" name="Group 111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103586" name="AutoShape 112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kern="1200">
                    <a:solidFill>
                      <a:srgbClr val="080808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3587" name="AutoShape 113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kern="1200">
                    <a:solidFill>
                      <a:srgbClr val="080808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3588" name="AutoShape 114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kern="1200">
                    <a:solidFill>
                      <a:srgbClr val="080808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3589" name="AutoShape 115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kern="1200">
                    <a:solidFill>
                      <a:srgbClr val="080808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" name="Group 116"/>
            <p:cNvGrpSpPr>
              <a:grpSpLocks/>
            </p:cNvGrpSpPr>
            <p:nvPr/>
          </p:nvGrpSpPr>
          <p:grpSpPr bwMode="auto">
            <a:xfrm rot="-9970459" flipH="1" flipV="1">
              <a:off x="2688" y="1056"/>
              <a:ext cx="784" cy="198"/>
              <a:chOff x="2532" y="1051"/>
              <a:chExt cx="893" cy="246"/>
            </a:xfrm>
          </p:grpSpPr>
          <p:grpSp>
            <p:nvGrpSpPr>
              <p:cNvPr id="14" name="Group 117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103580" name="AutoShape 118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kern="1200">
                    <a:solidFill>
                      <a:srgbClr val="080808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3581" name="AutoShape 119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kern="1200">
                    <a:solidFill>
                      <a:srgbClr val="080808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3582" name="AutoShape 120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kern="1200">
                    <a:solidFill>
                      <a:srgbClr val="080808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3583" name="AutoShape 121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kern="1200">
                    <a:solidFill>
                      <a:srgbClr val="080808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" name="Group 122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103576" name="AutoShape 123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kern="1200">
                    <a:solidFill>
                      <a:srgbClr val="080808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3577" name="AutoShape 124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kern="1200">
                    <a:solidFill>
                      <a:srgbClr val="080808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3578" name="AutoShape 125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kern="1200">
                    <a:solidFill>
                      <a:srgbClr val="080808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3579" name="AutoShape 126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1961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kern="1200">
                    <a:solidFill>
                      <a:srgbClr val="080808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03431" name="Rectangle 174"/>
          <p:cNvSpPr>
            <a:spLocks noChangeArrowheads="1"/>
          </p:cNvSpPr>
          <p:nvPr/>
        </p:nvSpPr>
        <p:spPr bwMode="ltGray">
          <a:xfrm>
            <a:off x="352425" y="1371600"/>
            <a:ext cx="1169988" cy="766763"/>
          </a:xfrm>
          <a:prstGeom prst="rect">
            <a:avLst/>
          </a:prstGeom>
          <a:solidFill>
            <a:schemeClr val="accent2"/>
          </a:solidFill>
          <a:ln w="12700" algn="ctr">
            <a:noFill/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000" kern="1200">
              <a:solidFill>
                <a:srgbClr val="080808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03432" name="Rectangle 175"/>
          <p:cNvSpPr>
            <a:spLocks noChangeArrowheads="1"/>
          </p:cNvSpPr>
          <p:nvPr/>
        </p:nvSpPr>
        <p:spPr bwMode="gray">
          <a:xfrm>
            <a:off x="352425" y="3048000"/>
            <a:ext cx="1169988" cy="766763"/>
          </a:xfrm>
          <a:prstGeom prst="rect">
            <a:avLst/>
          </a:prstGeom>
          <a:solidFill>
            <a:schemeClr val="hlink"/>
          </a:solidFill>
          <a:ln w="12700" algn="ctr">
            <a:noFill/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000" kern="1200">
              <a:solidFill>
                <a:srgbClr val="080808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03433" name="Rectangle 176"/>
          <p:cNvSpPr>
            <a:spLocks noChangeArrowheads="1"/>
          </p:cNvSpPr>
          <p:nvPr/>
        </p:nvSpPr>
        <p:spPr bwMode="gray">
          <a:xfrm>
            <a:off x="352425" y="4795838"/>
            <a:ext cx="1169988" cy="766762"/>
          </a:xfrm>
          <a:prstGeom prst="rect">
            <a:avLst/>
          </a:prstGeom>
          <a:solidFill>
            <a:schemeClr val="folHlink"/>
          </a:solidFill>
          <a:ln w="12700" algn="ctr">
            <a:noFill/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000" kern="1200">
              <a:solidFill>
                <a:srgbClr val="080808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03434" name="Rectangle 177"/>
          <p:cNvSpPr>
            <a:spLocks noChangeArrowheads="1"/>
          </p:cNvSpPr>
          <p:nvPr/>
        </p:nvSpPr>
        <p:spPr bwMode="white">
          <a:xfrm>
            <a:off x="266700" y="1403350"/>
            <a:ext cx="1323975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Emission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Control</a:t>
            </a:r>
          </a:p>
        </p:txBody>
      </p:sp>
      <p:sp>
        <p:nvSpPr>
          <p:cNvPr id="103435" name="Rectangle 178"/>
          <p:cNvSpPr>
            <a:spLocks noChangeArrowheads="1"/>
          </p:cNvSpPr>
          <p:nvPr/>
        </p:nvSpPr>
        <p:spPr bwMode="white">
          <a:xfrm>
            <a:off x="393700" y="3108325"/>
            <a:ext cx="1054100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AQ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Benefit</a:t>
            </a:r>
          </a:p>
        </p:txBody>
      </p:sp>
      <p:sp>
        <p:nvSpPr>
          <p:cNvPr id="103436" name="Rectangle 179"/>
          <p:cNvSpPr>
            <a:spLocks noChangeArrowheads="1"/>
          </p:cNvSpPr>
          <p:nvPr/>
        </p:nvSpPr>
        <p:spPr bwMode="white">
          <a:xfrm>
            <a:off x="409575" y="4824413"/>
            <a:ext cx="1054100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Health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Benefit</a:t>
            </a:r>
          </a:p>
        </p:txBody>
      </p:sp>
      <p:sp>
        <p:nvSpPr>
          <p:cNvPr id="103437" name="Rectangle 180"/>
          <p:cNvSpPr>
            <a:spLocks noChangeArrowheads="1"/>
          </p:cNvSpPr>
          <p:nvPr/>
        </p:nvSpPr>
        <p:spPr bwMode="auto">
          <a:xfrm>
            <a:off x="1601788" y="1489075"/>
            <a:ext cx="3351212" cy="584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>
                <a:solidFill>
                  <a:srgbClr val="080808"/>
                </a:solidFill>
                <a:latin typeface="Arial" charset="0"/>
                <a:ea typeface="+mn-ea"/>
                <a:cs typeface="+mn-cs"/>
              </a:rPr>
              <a:t>Identify and compare cost s of alternative control strategies</a:t>
            </a:r>
          </a:p>
        </p:txBody>
      </p:sp>
      <p:sp>
        <p:nvSpPr>
          <p:cNvPr id="103438" name="Rectangle 181"/>
          <p:cNvSpPr>
            <a:spLocks noChangeArrowheads="1"/>
          </p:cNvSpPr>
          <p:nvPr/>
        </p:nvSpPr>
        <p:spPr bwMode="auto">
          <a:xfrm>
            <a:off x="1601788" y="3160713"/>
            <a:ext cx="3351212" cy="584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>
                <a:solidFill>
                  <a:srgbClr val="080808"/>
                </a:solidFill>
                <a:latin typeface="Arial" charset="0"/>
                <a:ea typeface="+mn-ea"/>
                <a:cs typeface="+mn-cs"/>
              </a:rPr>
              <a:t>Assess air quality benefit of emission control</a:t>
            </a:r>
          </a:p>
        </p:txBody>
      </p:sp>
      <p:grpSp>
        <p:nvGrpSpPr>
          <p:cNvPr id="16" name="Group 190"/>
          <p:cNvGrpSpPr>
            <a:grpSpLocks/>
          </p:cNvGrpSpPr>
          <p:nvPr/>
        </p:nvGrpSpPr>
        <p:grpSpPr bwMode="auto">
          <a:xfrm>
            <a:off x="4711700" y="1674813"/>
            <a:ext cx="4189413" cy="4067175"/>
            <a:chOff x="4711700" y="1674813"/>
            <a:chExt cx="4189413" cy="4067175"/>
          </a:xfrm>
        </p:grpSpPr>
        <p:sp>
          <p:nvSpPr>
            <p:cNvPr id="103447" name="AutoShape 6"/>
            <p:cNvSpPr>
              <a:spLocks noChangeArrowheads="1"/>
            </p:cNvSpPr>
            <p:nvPr/>
          </p:nvSpPr>
          <p:spPr bwMode="gray">
            <a:xfrm rot="308465">
              <a:off x="6742113" y="2047875"/>
              <a:ext cx="2001837" cy="2209800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3 w 21600"/>
                <a:gd name="T19" fmla="*/ 3163 h 21600"/>
                <a:gd name="T20" fmla="*/ 18437 w 21600"/>
                <a:gd name="T21" fmla="*/ 1843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8597" y="10926"/>
                  </a:moveTo>
                  <a:cubicBezTo>
                    <a:pt x="18598" y="10884"/>
                    <a:pt x="18599" y="10842"/>
                    <a:pt x="18599" y="10800"/>
                  </a:cubicBezTo>
                  <a:cubicBezTo>
                    <a:pt x="18599" y="6497"/>
                    <a:pt x="15115" y="3008"/>
                    <a:pt x="10813" y="3001"/>
                  </a:cubicBezTo>
                  <a:lnTo>
                    <a:pt x="10818" y="0"/>
                  </a:lnTo>
                  <a:cubicBezTo>
                    <a:pt x="16775" y="10"/>
                    <a:pt x="21600" y="4842"/>
                    <a:pt x="21600" y="10800"/>
                  </a:cubicBezTo>
                  <a:cubicBezTo>
                    <a:pt x="21600" y="10858"/>
                    <a:pt x="21599" y="10917"/>
                    <a:pt x="21598" y="10975"/>
                  </a:cubicBezTo>
                  <a:lnTo>
                    <a:pt x="24298" y="11019"/>
                  </a:lnTo>
                  <a:lnTo>
                    <a:pt x="20030" y="15151"/>
                  </a:lnTo>
                  <a:lnTo>
                    <a:pt x="15898" y="10883"/>
                  </a:lnTo>
                  <a:lnTo>
                    <a:pt x="18597" y="10926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chemeClr val="tx1">
                    <a:alpha val="78000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247" name="Oval 7"/>
            <p:cNvSpPr>
              <a:spLocks noChangeArrowheads="1"/>
            </p:cNvSpPr>
            <p:nvPr/>
          </p:nvSpPr>
          <p:spPr bwMode="ltGray">
            <a:xfrm>
              <a:off x="5943600" y="1674813"/>
              <a:ext cx="1660525" cy="1712912"/>
            </a:xfrm>
            <a:prstGeom prst="ellipse">
              <a:avLst/>
            </a:prstGeom>
            <a:gradFill rotWithShape="0">
              <a:gsLst>
                <a:gs pos="0">
                  <a:schemeClr val="accent2">
                    <a:gamma/>
                    <a:shade val="6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66275"/>
                    <a:invGamma/>
                  </a:schemeClr>
                </a:gs>
              </a:gsLst>
              <a:lin ang="2700000" scaled="1"/>
            </a:gradFill>
            <a:ln w="57150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248" name="Oval 8"/>
            <p:cNvSpPr>
              <a:spLocks noChangeArrowheads="1"/>
            </p:cNvSpPr>
            <p:nvPr/>
          </p:nvSpPr>
          <p:spPr bwMode="gray">
            <a:xfrm>
              <a:off x="4800600" y="3505200"/>
              <a:ext cx="1662113" cy="1714500"/>
            </a:xfrm>
            <a:prstGeom prst="ellipse">
              <a:avLst/>
            </a:prstGeom>
            <a:gradFill rotWithShape="0">
              <a:gsLst>
                <a:gs pos="0">
                  <a:schemeClr val="folHlink">
                    <a:gamma/>
                    <a:shade val="36078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36078"/>
                    <a:invGamma/>
                  </a:schemeClr>
                </a:gs>
              </a:gsLst>
              <a:lin ang="2700000" scaled="1"/>
            </a:gradFill>
            <a:ln w="57150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3450" name="AutoShape 9"/>
            <p:cNvSpPr>
              <a:spLocks noChangeArrowheads="1"/>
            </p:cNvSpPr>
            <p:nvPr/>
          </p:nvSpPr>
          <p:spPr bwMode="gray">
            <a:xfrm rot="7527986">
              <a:off x="5917407" y="3639344"/>
              <a:ext cx="2063750" cy="2141537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3 w 21600"/>
                <a:gd name="T19" fmla="*/ 3163 h 21600"/>
                <a:gd name="T20" fmla="*/ 18437 w 21600"/>
                <a:gd name="T21" fmla="*/ 1843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8597" y="10926"/>
                  </a:moveTo>
                  <a:cubicBezTo>
                    <a:pt x="18598" y="10884"/>
                    <a:pt x="18599" y="10842"/>
                    <a:pt x="18599" y="10800"/>
                  </a:cubicBezTo>
                  <a:cubicBezTo>
                    <a:pt x="18599" y="6497"/>
                    <a:pt x="15115" y="3008"/>
                    <a:pt x="10813" y="3001"/>
                  </a:cubicBezTo>
                  <a:lnTo>
                    <a:pt x="10818" y="0"/>
                  </a:lnTo>
                  <a:cubicBezTo>
                    <a:pt x="16775" y="10"/>
                    <a:pt x="21600" y="4842"/>
                    <a:pt x="21600" y="10800"/>
                  </a:cubicBezTo>
                  <a:cubicBezTo>
                    <a:pt x="21600" y="10858"/>
                    <a:pt x="21599" y="10917"/>
                    <a:pt x="21598" y="10975"/>
                  </a:cubicBezTo>
                  <a:lnTo>
                    <a:pt x="24298" y="11019"/>
                  </a:lnTo>
                  <a:lnTo>
                    <a:pt x="20030" y="15151"/>
                  </a:lnTo>
                  <a:lnTo>
                    <a:pt x="15898" y="10883"/>
                  </a:lnTo>
                  <a:lnTo>
                    <a:pt x="18597" y="10926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chemeClr val="tx1">
                    <a:alpha val="78000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3451" name="AutoShape 10"/>
            <p:cNvSpPr>
              <a:spLocks noChangeArrowheads="1"/>
            </p:cNvSpPr>
            <p:nvPr/>
          </p:nvSpPr>
          <p:spPr bwMode="gray">
            <a:xfrm rot="-6384000">
              <a:off x="4751388" y="2376487"/>
              <a:ext cx="2063750" cy="2143125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3 w 21600"/>
                <a:gd name="T19" fmla="*/ 3163 h 21600"/>
                <a:gd name="T20" fmla="*/ 18437 w 21600"/>
                <a:gd name="T21" fmla="*/ 1843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8597" y="10926"/>
                  </a:moveTo>
                  <a:cubicBezTo>
                    <a:pt x="18598" y="10884"/>
                    <a:pt x="18599" y="10842"/>
                    <a:pt x="18599" y="10800"/>
                  </a:cubicBezTo>
                  <a:cubicBezTo>
                    <a:pt x="18599" y="6497"/>
                    <a:pt x="15115" y="3008"/>
                    <a:pt x="10813" y="3001"/>
                  </a:cubicBezTo>
                  <a:lnTo>
                    <a:pt x="10818" y="0"/>
                  </a:lnTo>
                  <a:cubicBezTo>
                    <a:pt x="16775" y="10"/>
                    <a:pt x="21600" y="4842"/>
                    <a:pt x="21600" y="10800"/>
                  </a:cubicBezTo>
                  <a:cubicBezTo>
                    <a:pt x="21600" y="10858"/>
                    <a:pt x="21599" y="10917"/>
                    <a:pt x="21598" y="10975"/>
                  </a:cubicBezTo>
                  <a:lnTo>
                    <a:pt x="24298" y="11019"/>
                  </a:lnTo>
                  <a:lnTo>
                    <a:pt x="20030" y="15151"/>
                  </a:lnTo>
                  <a:lnTo>
                    <a:pt x="15898" y="10883"/>
                  </a:lnTo>
                  <a:lnTo>
                    <a:pt x="18597" y="10926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chemeClr val="tx1">
                    <a:alpha val="78000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80808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251" name="Oval 11"/>
            <p:cNvSpPr>
              <a:spLocks noChangeArrowheads="1"/>
            </p:cNvSpPr>
            <p:nvPr/>
          </p:nvSpPr>
          <p:spPr bwMode="gray">
            <a:xfrm>
              <a:off x="7239000" y="3505200"/>
              <a:ext cx="1662113" cy="1712913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81961"/>
                    <a:invGamma/>
                  </a:schemeClr>
                </a:gs>
              </a:gsLst>
              <a:lin ang="5400000" scaled="1"/>
            </a:gradFill>
            <a:ln w="57150">
              <a:solidFill>
                <a:srgbClr val="EAEAEA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1200">
                <a:solidFill>
                  <a:srgbClr val="080808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grpSp>
          <p:nvGrpSpPr>
            <p:cNvPr id="17" name="Group 12"/>
            <p:cNvGrpSpPr>
              <a:grpSpLocks/>
            </p:cNvGrpSpPr>
            <p:nvPr/>
          </p:nvGrpSpPr>
          <p:grpSpPr bwMode="auto">
            <a:xfrm rot="10082854">
              <a:off x="5811838" y="2967038"/>
              <a:ext cx="1506537" cy="393700"/>
              <a:chOff x="2598" y="1026"/>
              <a:chExt cx="957" cy="242"/>
            </a:xfrm>
          </p:grpSpPr>
          <p:grpSp>
            <p:nvGrpSpPr>
              <p:cNvPr id="18" name="Group 13"/>
              <p:cNvGrpSpPr>
                <a:grpSpLocks/>
              </p:cNvGrpSpPr>
              <p:nvPr/>
            </p:nvGrpSpPr>
            <p:grpSpPr bwMode="auto">
              <a:xfrm rot="-9970459" flipH="1" flipV="1">
                <a:off x="2598" y="1026"/>
                <a:ext cx="957" cy="242"/>
                <a:chOff x="2532" y="1051"/>
                <a:chExt cx="893" cy="246"/>
              </a:xfrm>
            </p:grpSpPr>
            <p:grpSp>
              <p:nvGrpSpPr>
                <p:cNvPr id="19" name="Group 14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103568" name="AutoShape 15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kern="1200">
                      <a:solidFill>
                        <a:srgbClr val="080808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569" name="AutoShape 16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kern="1200">
                      <a:solidFill>
                        <a:srgbClr val="080808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570" name="AutoShape 17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kern="1200">
                      <a:solidFill>
                        <a:srgbClr val="080808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571" name="AutoShape 18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kern="1200">
                      <a:solidFill>
                        <a:srgbClr val="080808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0" name="Group 19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103564" name="AutoShape 20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kern="1200">
                      <a:solidFill>
                        <a:srgbClr val="080808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565" name="AutoShape 21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kern="1200">
                      <a:solidFill>
                        <a:srgbClr val="080808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566" name="AutoShape 22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kern="1200">
                      <a:solidFill>
                        <a:srgbClr val="080808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567" name="AutoShape 23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kern="1200">
                      <a:solidFill>
                        <a:srgbClr val="080808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1" name="Group 24"/>
              <p:cNvGrpSpPr>
                <a:grpSpLocks/>
              </p:cNvGrpSpPr>
              <p:nvPr/>
            </p:nvGrpSpPr>
            <p:grpSpPr bwMode="auto">
              <a:xfrm rot="-9970459" flipH="1" flipV="1">
                <a:off x="2688" y="1056"/>
                <a:ext cx="784" cy="198"/>
                <a:chOff x="2532" y="1051"/>
                <a:chExt cx="893" cy="246"/>
              </a:xfrm>
            </p:grpSpPr>
            <p:grpSp>
              <p:nvGrpSpPr>
                <p:cNvPr id="22" name="Group 25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103558" name="AutoShape 26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kern="1200">
                      <a:solidFill>
                        <a:srgbClr val="080808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559" name="AutoShape 27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kern="1200">
                      <a:solidFill>
                        <a:srgbClr val="080808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560" name="AutoShape 28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kern="1200">
                      <a:solidFill>
                        <a:srgbClr val="080808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561" name="AutoShape 29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kern="1200">
                      <a:solidFill>
                        <a:srgbClr val="080808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3" name="Group 30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103554" name="AutoShape 31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kern="1200">
                      <a:solidFill>
                        <a:srgbClr val="080808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555" name="AutoShape 32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kern="1200">
                      <a:solidFill>
                        <a:srgbClr val="080808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556" name="AutoShape 33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kern="1200">
                      <a:solidFill>
                        <a:srgbClr val="080808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557" name="AutoShape 34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kern="1200">
                      <a:solidFill>
                        <a:srgbClr val="080808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24" name="Group 58"/>
            <p:cNvGrpSpPr>
              <a:grpSpLocks/>
            </p:cNvGrpSpPr>
            <p:nvPr/>
          </p:nvGrpSpPr>
          <p:grpSpPr bwMode="auto">
            <a:xfrm rot="10082854">
              <a:off x="7091363" y="4786313"/>
              <a:ext cx="1506537" cy="393700"/>
              <a:chOff x="2598" y="1026"/>
              <a:chExt cx="957" cy="242"/>
            </a:xfrm>
          </p:grpSpPr>
          <p:grpSp>
            <p:nvGrpSpPr>
              <p:cNvPr id="25" name="Group 59"/>
              <p:cNvGrpSpPr>
                <a:grpSpLocks/>
              </p:cNvGrpSpPr>
              <p:nvPr/>
            </p:nvGrpSpPr>
            <p:grpSpPr bwMode="auto">
              <a:xfrm rot="-9970459" flipH="1" flipV="1">
                <a:off x="2598" y="1026"/>
                <a:ext cx="957" cy="242"/>
                <a:chOff x="2532" y="1051"/>
                <a:chExt cx="893" cy="246"/>
              </a:xfrm>
            </p:grpSpPr>
            <p:grpSp>
              <p:nvGrpSpPr>
                <p:cNvPr id="26" name="Group 60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103546" name="AutoShape 61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kern="1200">
                      <a:solidFill>
                        <a:srgbClr val="080808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547" name="AutoShape 62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kern="1200">
                      <a:solidFill>
                        <a:srgbClr val="080808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548" name="AutoShape 63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kern="1200">
                      <a:solidFill>
                        <a:srgbClr val="080808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549" name="AutoShape 64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kern="1200">
                      <a:solidFill>
                        <a:srgbClr val="080808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" name="Group 65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103542" name="AutoShape 66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kern="1200">
                      <a:solidFill>
                        <a:srgbClr val="080808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543" name="AutoShape 67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kern="1200">
                      <a:solidFill>
                        <a:srgbClr val="080808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544" name="AutoShape 68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kern="1200">
                      <a:solidFill>
                        <a:srgbClr val="080808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545" name="AutoShape 69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kern="1200">
                      <a:solidFill>
                        <a:srgbClr val="080808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8" name="Group 70"/>
              <p:cNvGrpSpPr>
                <a:grpSpLocks/>
              </p:cNvGrpSpPr>
              <p:nvPr/>
            </p:nvGrpSpPr>
            <p:grpSpPr bwMode="auto">
              <a:xfrm rot="-9970459" flipH="1" flipV="1">
                <a:off x="2688" y="1056"/>
                <a:ext cx="784" cy="198"/>
                <a:chOff x="2532" y="1051"/>
                <a:chExt cx="893" cy="246"/>
              </a:xfrm>
            </p:grpSpPr>
            <p:grpSp>
              <p:nvGrpSpPr>
                <p:cNvPr id="29" name="Group 71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103536" name="AutoShape 72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kern="1200">
                      <a:solidFill>
                        <a:srgbClr val="080808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537" name="AutoShape 73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kern="1200">
                      <a:solidFill>
                        <a:srgbClr val="080808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538" name="AutoShape 74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kern="1200">
                      <a:solidFill>
                        <a:srgbClr val="080808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539" name="AutoShape 75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kern="1200">
                      <a:solidFill>
                        <a:srgbClr val="080808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" name="Group 76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103532" name="AutoShape 77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kern="1200">
                      <a:solidFill>
                        <a:srgbClr val="080808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533" name="AutoShape 78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kern="1200">
                      <a:solidFill>
                        <a:srgbClr val="080808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534" name="AutoShape 79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kern="1200">
                      <a:solidFill>
                        <a:srgbClr val="080808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535" name="AutoShape 80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kern="1200">
                      <a:solidFill>
                        <a:srgbClr val="080808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31" name="Group 81"/>
            <p:cNvGrpSpPr>
              <a:grpSpLocks/>
            </p:cNvGrpSpPr>
            <p:nvPr/>
          </p:nvGrpSpPr>
          <p:grpSpPr bwMode="auto">
            <a:xfrm>
              <a:off x="6365875" y="2098675"/>
              <a:ext cx="1506538" cy="393700"/>
              <a:chOff x="2598" y="1026"/>
              <a:chExt cx="957" cy="242"/>
            </a:xfrm>
          </p:grpSpPr>
          <p:grpSp>
            <p:nvGrpSpPr>
              <p:cNvPr id="192" name="Group 82"/>
              <p:cNvGrpSpPr>
                <a:grpSpLocks/>
              </p:cNvGrpSpPr>
              <p:nvPr/>
            </p:nvGrpSpPr>
            <p:grpSpPr bwMode="auto">
              <a:xfrm rot="-9970459" flipH="1" flipV="1">
                <a:off x="2598" y="1026"/>
                <a:ext cx="957" cy="242"/>
                <a:chOff x="2532" y="1051"/>
                <a:chExt cx="893" cy="246"/>
              </a:xfrm>
            </p:grpSpPr>
            <p:grpSp>
              <p:nvGrpSpPr>
                <p:cNvPr id="195" name="Group 83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103524" name="AutoShape 84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kern="1200">
                      <a:solidFill>
                        <a:srgbClr val="080808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525" name="AutoShape 85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kern="1200">
                      <a:solidFill>
                        <a:srgbClr val="080808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526" name="AutoShape 86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kern="1200">
                      <a:solidFill>
                        <a:srgbClr val="080808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527" name="AutoShape 87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kern="1200">
                      <a:solidFill>
                        <a:srgbClr val="080808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6" name="Group 88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103520" name="AutoShape 89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kern="1200">
                      <a:solidFill>
                        <a:srgbClr val="080808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521" name="AutoShape 90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kern="1200">
                      <a:solidFill>
                        <a:srgbClr val="080808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522" name="AutoShape 91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kern="1200">
                      <a:solidFill>
                        <a:srgbClr val="080808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523" name="AutoShape 92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kern="1200">
                      <a:solidFill>
                        <a:srgbClr val="080808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97" name="Group 93"/>
              <p:cNvGrpSpPr>
                <a:grpSpLocks/>
              </p:cNvGrpSpPr>
              <p:nvPr/>
            </p:nvGrpSpPr>
            <p:grpSpPr bwMode="auto">
              <a:xfrm rot="-9970459" flipH="1" flipV="1">
                <a:off x="2688" y="1056"/>
                <a:ext cx="784" cy="198"/>
                <a:chOff x="2532" y="1051"/>
                <a:chExt cx="893" cy="246"/>
              </a:xfrm>
            </p:grpSpPr>
            <p:grpSp>
              <p:nvGrpSpPr>
                <p:cNvPr id="198" name="Group 94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103514" name="AutoShape 95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kern="1200">
                      <a:solidFill>
                        <a:srgbClr val="080808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515" name="AutoShape 96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kern="1200">
                      <a:solidFill>
                        <a:srgbClr val="080808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516" name="AutoShape 97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kern="1200">
                      <a:solidFill>
                        <a:srgbClr val="080808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517" name="AutoShape 98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kern="1200">
                      <a:solidFill>
                        <a:srgbClr val="080808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9" name="Group 99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103510" name="AutoShape 100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kern="1200">
                      <a:solidFill>
                        <a:srgbClr val="080808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511" name="AutoShape 101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kern="1200">
                      <a:solidFill>
                        <a:srgbClr val="080808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512" name="AutoShape 102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kern="1200">
                      <a:solidFill>
                        <a:srgbClr val="080808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513" name="AutoShape 103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000" kern="1200">
                      <a:solidFill>
                        <a:srgbClr val="080808"/>
                      </a:solidFill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200" name="Group 127"/>
            <p:cNvGrpSpPr>
              <a:grpSpLocks/>
            </p:cNvGrpSpPr>
            <p:nvPr/>
          </p:nvGrpSpPr>
          <p:grpSpPr bwMode="auto">
            <a:xfrm rot="-232145">
              <a:off x="5229225" y="3910013"/>
              <a:ext cx="1554163" cy="430212"/>
              <a:chOff x="1824" y="2448"/>
              <a:chExt cx="987" cy="266"/>
            </a:xfrm>
          </p:grpSpPr>
          <p:grpSp>
            <p:nvGrpSpPr>
              <p:cNvPr id="201" name="Group 128"/>
              <p:cNvGrpSpPr>
                <a:grpSpLocks/>
              </p:cNvGrpSpPr>
              <p:nvPr/>
            </p:nvGrpSpPr>
            <p:grpSpPr bwMode="auto">
              <a:xfrm rot="513316">
                <a:off x="1824" y="2448"/>
                <a:ext cx="957" cy="242"/>
                <a:chOff x="2598" y="1026"/>
                <a:chExt cx="957" cy="242"/>
              </a:xfrm>
            </p:grpSpPr>
            <p:grpSp>
              <p:nvGrpSpPr>
                <p:cNvPr id="202" name="Group 129"/>
                <p:cNvGrpSpPr>
                  <a:grpSpLocks/>
                </p:cNvGrpSpPr>
                <p:nvPr/>
              </p:nvGrpSpPr>
              <p:grpSpPr bwMode="auto">
                <a:xfrm rot="-9970459" flipH="1" flipV="1">
                  <a:off x="2598" y="1026"/>
                  <a:ext cx="957" cy="242"/>
                  <a:chOff x="2532" y="1051"/>
                  <a:chExt cx="893" cy="246"/>
                </a:xfrm>
              </p:grpSpPr>
              <p:grpSp>
                <p:nvGrpSpPr>
                  <p:cNvPr id="203" name="Group 130"/>
                  <p:cNvGrpSpPr>
                    <a:grpSpLocks/>
                  </p:cNvGrpSpPr>
                  <p:nvPr/>
                </p:nvGrpSpPr>
                <p:grpSpPr bwMode="auto">
                  <a:xfrm>
                    <a:off x="2532" y="1051"/>
                    <a:ext cx="743" cy="185"/>
                    <a:chOff x="1565" y="2568"/>
                    <a:chExt cx="1118" cy="279"/>
                  </a:xfrm>
                </p:grpSpPr>
                <p:sp>
                  <p:nvSpPr>
                    <p:cNvPr id="103502" name="AutoShape 131"/>
                    <p:cNvSpPr>
                      <a:spLocks noChangeArrowheads="1"/>
                    </p:cNvSpPr>
                    <p:nvPr/>
                  </p:nvSpPr>
                  <p:spPr bwMode="gray">
                    <a:xfrm rot="5263130">
                      <a:off x="1859" y="2274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000" kern="1200">
                        <a:solidFill>
                          <a:srgbClr val="080808"/>
                        </a:solidFill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3503" name="AutoShape 132"/>
                    <p:cNvSpPr>
                      <a:spLocks noChangeArrowheads="1"/>
                    </p:cNvSpPr>
                    <p:nvPr/>
                  </p:nvSpPr>
                  <p:spPr bwMode="gray">
                    <a:xfrm rot="6078281">
                      <a:off x="1995" y="2274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000" kern="1200">
                        <a:solidFill>
                          <a:srgbClr val="080808"/>
                        </a:solidFill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3504" name="AutoShape 133"/>
                    <p:cNvSpPr>
                      <a:spLocks noChangeArrowheads="1"/>
                    </p:cNvSpPr>
                    <p:nvPr/>
                  </p:nvSpPr>
                  <p:spPr bwMode="gray">
                    <a:xfrm rot="6373927">
                      <a:off x="2071" y="2296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000" kern="1200">
                        <a:solidFill>
                          <a:srgbClr val="080808"/>
                        </a:solidFill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3505" name="AutoShape 134"/>
                    <p:cNvSpPr>
                      <a:spLocks noChangeArrowheads="1"/>
                    </p:cNvSpPr>
                    <p:nvPr/>
                  </p:nvSpPr>
                  <p:spPr bwMode="gray">
                    <a:xfrm rot="6906312">
                      <a:off x="2161" y="2326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000" kern="1200">
                        <a:solidFill>
                          <a:srgbClr val="080808"/>
                        </a:solidFill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4" name="Group 135"/>
                  <p:cNvGrpSpPr>
                    <a:grpSpLocks/>
                  </p:cNvGrpSpPr>
                  <p:nvPr/>
                </p:nvGrpSpPr>
                <p:grpSpPr bwMode="auto">
                  <a:xfrm rot="1353540">
                    <a:off x="2682" y="1111"/>
                    <a:ext cx="743" cy="186"/>
                    <a:chOff x="1565" y="2568"/>
                    <a:chExt cx="1118" cy="279"/>
                  </a:xfrm>
                </p:grpSpPr>
                <p:sp>
                  <p:nvSpPr>
                    <p:cNvPr id="103498" name="AutoShape 136"/>
                    <p:cNvSpPr>
                      <a:spLocks noChangeArrowheads="1"/>
                    </p:cNvSpPr>
                    <p:nvPr/>
                  </p:nvSpPr>
                  <p:spPr bwMode="gray">
                    <a:xfrm rot="5263130">
                      <a:off x="1859" y="2274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000" kern="1200">
                        <a:solidFill>
                          <a:srgbClr val="080808"/>
                        </a:solidFill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3499" name="AutoShape 137"/>
                    <p:cNvSpPr>
                      <a:spLocks noChangeArrowheads="1"/>
                    </p:cNvSpPr>
                    <p:nvPr/>
                  </p:nvSpPr>
                  <p:spPr bwMode="gray">
                    <a:xfrm rot="6078281">
                      <a:off x="1995" y="2274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000" kern="1200">
                        <a:solidFill>
                          <a:srgbClr val="080808"/>
                        </a:solidFill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3500" name="AutoShape 138"/>
                    <p:cNvSpPr>
                      <a:spLocks noChangeArrowheads="1"/>
                    </p:cNvSpPr>
                    <p:nvPr/>
                  </p:nvSpPr>
                  <p:spPr bwMode="gray">
                    <a:xfrm rot="6373927">
                      <a:off x="2071" y="2296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000" kern="1200">
                        <a:solidFill>
                          <a:srgbClr val="080808"/>
                        </a:solidFill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3501" name="AutoShape 139"/>
                    <p:cNvSpPr>
                      <a:spLocks noChangeArrowheads="1"/>
                    </p:cNvSpPr>
                    <p:nvPr/>
                  </p:nvSpPr>
                  <p:spPr bwMode="gray">
                    <a:xfrm rot="6906312">
                      <a:off x="2161" y="2326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000" kern="1200">
                        <a:solidFill>
                          <a:srgbClr val="080808"/>
                        </a:solidFill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205" name="Group 140"/>
                <p:cNvGrpSpPr>
                  <a:grpSpLocks/>
                </p:cNvGrpSpPr>
                <p:nvPr/>
              </p:nvGrpSpPr>
              <p:grpSpPr bwMode="auto">
                <a:xfrm rot="-9970459" flipH="1" flipV="1">
                  <a:off x="2688" y="1056"/>
                  <a:ext cx="784" cy="198"/>
                  <a:chOff x="2532" y="1051"/>
                  <a:chExt cx="893" cy="246"/>
                </a:xfrm>
              </p:grpSpPr>
              <p:grpSp>
                <p:nvGrpSpPr>
                  <p:cNvPr id="206" name="Group 141"/>
                  <p:cNvGrpSpPr>
                    <a:grpSpLocks/>
                  </p:cNvGrpSpPr>
                  <p:nvPr/>
                </p:nvGrpSpPr>
                <p:grpSpPr bwMode="auto">
                  <a:xfrm>
                    <a:off x="2532" y="1051"/>
                    <a:ext cx="743" cy="185"/>
                    <a:chOff x="1565" y="2568"/>
                    <a:chExt cx="1118" cy="279"/>
                  </a:xfrm>
                </p:grpSpPr>
                <p:sp>
                  <p:nvSpPr>
                    <p:cNvPr id="103492" name="AutoShape 142"/>
                    <p:cNvSpPr>
                      <a:spLocks noChangeArrowheads="1"/>
                    </p:cNvSpPr>
                    <p:nvPr/>
                  </p:nvSpPr>
                  <p:spPr bwMode="gray">
                    <a:xfrm rot="5263130">
                      <a:off x="1859" y="2274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000" kern="1200">
                        <a:solidFill>
                          <a:srgbClr val="080808"/>
                        </a:solidFill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3493" name="AutoShape 143"/>
                    <p:cNvSpPr>
                      <a:spLocks noChangeArrowheads="1"/>
                    </p:cNvSpPr>
                    <p:nvPr/>
                  </p:nvSpPr>
                  <p:spPr bwMode="gray">
                    <a:xfrm rot="6078281">
                      <a:off x="1995" y="2274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000" kern="1200">
                        <a:solidFill>
                          <a:srgbClr val="080808"/>
                        </a:solidFill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3494" name="AutoShape 144"/>
                    <p:cNvSpPr>
                      <a:spLocks noChangeArrowheads="1"/>
                    </p:cNvSpPr>
                    <p:nvPr/>
                  </p:nvSpPr>
                  <p:spPr bwMode="gray">
                    <a:xfrm rot="6373927">
                      <a:off x="2071" y="2296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000" kern="1200">
                        <a:solidFill>
                          <a:srgbClr val="080808"/>
                        </a:solidFill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3495" name="AutoShape 145"/>
                    <p:cNvSpPr>
                      <a:spLocks noChangeArrowheads="1"/>
                    </p:cNvSpPr>
                    <p:nvPr/>
                  </p:nvSpPr>
                  <p:spPr bwMode="gray">
                    <a:xfrm rot="6906312">
                      <a:off x="2161" y="2326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000" kern="1200">
                        <a:solidFill>
                          <a:srgbClr val="080808"/>
                        </a:solidFill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7" name="Group 146"/>
                  <p:cNvGrpSpPr>
                    <a:grpSpLocks/>
                  </p:cNvGrpSpPr>
                  <p:nvPr/>
                </p:nvGrpSpPr>
                <p:grpSpPr bwMode="auto">
                  <a:xfrm rot="1353540">
                    <a:off x="2682" y="1111"/>
                    <a:ext cx="743" cy="186"/>
                    <a:chOff x="1565" y="2568"/>
                    <a:chExt cx="1118" cy="279"/>
                  </a:xfrm>
                </p:grpSpPr>
                <p:sp>
                  <p:nvSpPr>
                    <p:cNvPr id="103488" name="AutoShape 147"/>
                    <p:cNvSpPr>
                      <a:spLocks noChangeArrowheads="1"/>
                    </p:cNvSpPr>
                    <p:nvPr/>
                  </p:nvSpPr>
                  <p:spPr bwMode="gray">
                    <a:xfrm rot="5263130">
                      <a:off x="1859" y="2274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000" kern="1200">
                        <a:solidFill>
                          <a:srgbClr val="080808"/>
                        </a:solidFill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3489" name="AutoShape 148"/>
                    <p:cNvSpPr>
                      <a:spLocks noChangeArrowheads="1"/>
                    </p:cNvSpPr>
                    <p:nvPr/>
                  </p:nvSpPr>
                  <p:spPr bwMode="gray">
                    <a:xfrm rot="6078281">
                      <a:off x="1995" y="2274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000" kern="1200">
                        <a:solidFill>
                          <a:srgbClr val="080808"/>
                        </a:solidFill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3490" name="AutoShape 149"/>
                    <p:cNvSpPr>
                      <a:spLocks noChangeArrowheads="1"/>
                    </p:cNvSpPr>
                    <p:nvPr/>
                  </p:nvSpPr>
                  <p:spPr bwMode="gray">
                    <a:xfrm rot="6373927">
                      <a:off x="2071" y="2296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000" kern="1200">
                        <a:solidFill>
                          <a:srgbClr val="080808"/>
                        </a:solidFill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3491" name="AutoShape 150"/>
                    <p:cNvSpPr>
                      <a:spLocks noChangeArrowheads="1"/>
                    </p:cNvSpPr>
                    <p:nvPr/>
                  </p:nvSpPr>
                  <p:spPr bwMode="gray">
                    <a:xfrm rot="6906312">
                      <a:off x="2161" y="2326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3922"/>
                      </a:srgb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000" kern="1200">
                        <a:solidFill>
                          <a:srgbClr val="080808"/>
                        </a:solidFill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208" name="Group 151"/>
              <p:cNvGrpSpPr>
                <a:grpSpLocks/>
              </p:cNvGrpSpPr>
              <p:nvPr/>
            </p:nvGrpSpPr>
            <p:grpSpPr bwMode="auto">
              <a:xfrm rot="513316">
                <a:off x="1854" y="2472"/>
                <a:ext cx="957" cy="242"/>
                <a:chOff x="2598" y="1026"/>
                <a:chExt cx="957" cy="242"/>
              </a:xfrm>
            </p:grpSpPr>
            <p:grpSp>
              <p:nvGrpSpPr>
                <p:cNvPr id="209" name="Group 152"/>
                <p:cNvGrpSpPr>
                  <a:grpSpLocks/>
                </p:cNvGrpSpPr>
                <p:nvPr/>
              </p:nvGrpSpPr>
              <p:grpSpPr bwMode="auto">
                <a:xfrm rot="-9970459" flipH="1" flipV="1">
                  <a:off x="2598" y="1026"/>
                  <a:ext cx="957" cy="242"/>
                  <a:chOff x="2532" y="1051"/>
                  <a:chExt cx="893" cy="246"/>
                </a:xfrm>
              </p:grpSpPr>
              <p:grpSp>
                <p:nvGrpSpPr>
                  <p:cNvPr id="210" name="Group 153"/>
                  <p:cNvGrpSpPr>
                    <a:grpSpLocks/>
                  </p:cNvGrpSpPr>
                  <p:nvPr/>
                </p:nvGrpSpPr>
                <p:grpSpPr bwMode="auto">
                  <a:xfrm>
                    <a:off x="2532" y="1051"/>
                    <a:ext cx="743" cy="185"/>
                    <a:chOff x="1565" y="2568"/>
                    <a:chExt cx="1118" cy="279"/>
                  </a:xfrm>
                </p:grpSpPr>
                <p:sp>
                  <p:nvSpPr>
                    <p:cNvPr id="103480" name="AutoShape 154"/>
                    <p:cNvSpPr>
                      <a:spLocks noChangeArrowheads="1"/>
                    </p:cNvSpPr>
                    <p:nvPr/>
                  </p:nvSpPr>
                  <p:spPr bwMode="gray">
                    <a:xfrm rot="5263130">
                      <a:off x="1859" y="2274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1961"/>
                      </a:srgb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000" kern="1200">
                        <a:solidFill>
                          <a:srgbClr val="080808"/>
                        </a:solidFill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3481" name="AutoShape 155"/>
                    <p:cNvSpPr>
                      <a:spLocks noChangeArrowheads="1"/>
                    </p:cNvSpPr>
                    <p:nvPr/>
                  </p:nvSpPr>
                  <p:spPr bwMode="gray">
                    <a:xfrm rot="6078281">
                      <a:off x="1995" y="2274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1961"/>
                      </a:srgb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000" kern="1200">
                        <a:solidFill>
                          <a:srgbClr val="080808"/>
                        </a:solidFill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3482" name="AutoShape 156"/>
                    <p:cNvSpPr>
                      <a:spLocks noChangeArrowheads="1"/>
                    </p:cNvSpPr>
                    <p:nvPr/>
                  </p:nvSpPr>
                  <p:spPr bwMode="gray">
                    <a:xfrm rot="6373927">
                      <a:off x="2071" y="2296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1961"/>
                      </a:srgb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000" kern="1200">
                        <a:solidFill>
                          <a:srgbClr val="080808"/>
                        </a:solidFill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3483" name="AutoShape 157"/>
                    <p:cNvSpPr>
                      <a:spLocks noChangeArrowheads="1"/>
                    </p:cNvSpPr>
                    <p:nvPr/>
                  </p:nvSpPr>
                  <p:spPr bwMode="gray">
                    <a:xfrm rot="6906312">
                      <a:off x="2161" y="2326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1961"/>
                      </a:srgb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000" kern="1200">
                        <a:solidFill>
                          <a:srgbClr val="080808"/>
                        </a:solidFill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1" name="Group 158"/>
                  <p:cNvGrpSpPr>
                    <a:grpSpLocks/>
                  </p:cNvGrpSpPr>
                  <p:nvPr/>
                </p:nvGrpSpPr>
                <p:grpSpPr bwMode="auto">
                  <a:xfrm rot="1353540">
                    <a:off x="2682" y="1111"/>
                    <a:ext cx="743" cy="186"/>
                    <a:chOff x="1565" y="2568"/>
                    <a:chExt cx="1118" cy="279"/>
                  </a:xfrm>
                </p:grpSpPr>
                <p:sp>
                  <p:nvSpPr>
                    <p:cNvPr id="103476" name="AutoShape 159"/>
                    <p:cNvSpPr>
                      <a:spLocks noChangeArrowheads="1"/>
                    </p:cNvSpPr>
                    <p:nvPr/>
                  </p:nvSpPr>
                  <p:spPr bwMode="gray">
                    <a:xfrm rot="5263130">
                      <a:off x="1859" y="2274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1961"/>
                      </a:srgb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000" kern="1200">
                        <a:solidFill>
                          <a:srgbClr val="080808"/>
                        </a:solidFill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3477" name="AutoShape 160"/>
                    <p:cNvSpPr>
                      <a:spLocks noChangeArrowheads="1"/>
                    </p:cNvSpPr>
                    <p:nvPr/>
                  </p:nvSpPr>
                  <p:spPr bwMode="gray">
                    <a:xfrm rot="6078281">
                      <a:off x="1995" y="2274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1961"/>
                      </a:srgb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000" kern="1200">
                        <a:solidFill>
                          <a:srgbClr val="080808"/>
                        </a:solidFill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3478" name="AutoShape 161"/>
                    <p:cNvSpPr>
                      <a:spLocks noChangeArrowheads="1"/>
                    </p:cNvSpPr>
                    <p:nvPr/>
                  </p:nvSpPr>
                  <p:spPr bwMode="gray">
                    <a:xfrm rot="6373927">
                      <a:off x="2071" y="2296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1961"/>
                      </a:srgb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000" kern="1200">
                        <a:solidFill>
                          <a:srgbClr val="080808"/>
                        </a:solidFill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3479" name="AutoShape 162"/>
                    <p:cNvSpPr>
                      <a:spLocks noChangeArrowheads="1"/>
                    </p:cNvSpPr>
                    <p:nvPr/>
                  </p:nvSpPr>
                  <p:spPr bwMode="gray">
                    <a:xfrm rot="6906312">
                      <a:off x="2161" y="2326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1961"/>
                      </a:srgb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000" kern="1200">
                        <a:solidFill>
                          <a:srgbClr val="080808"/>
                        </a:solidFill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212" name="Group 163"/>
                <p:cNvGrpSpPr>
                  <a:grpSpLocks/>
                </p:cNvGrpSpPr>
                <p:nvPr/>
              </p:nvGrpSpPr>
              <p:grpSpPr bwMode="auto">
                <a:xfrm rot="-9970459" flipH="1" flipV="1">
                  <a:off x="2688" y="1056"/>
                  <a:ext cx="784" cy="198"/>
                  <a:chOff x="2532" y="1051"/>
                  <a:chExt cx="893" cy="246"/>
                </a:xfrm>
              </p:grpSpPr>
              <p:grpSp>
                <p:nvGrpSpPr>
                  <p:cNvPr id="213" name="Group 164"/>
                  <p:cNvGrpSpPr>
                    <a:grpSpLocks/>
                  </p:cNvGrpSpPr>
                  <p:nvPr/>
                </p:nvGrpSpPr>
                <p:grpSpPr bwMode="auto">
                  <a:xfrm>
                    <a:off x="2532" y="1051"/>
                    <a:ext cx="743" cy="185"/>
                    <a:chOff x="1565" y="2568"/>
                    <a:chExt cx="1118" cy="279"/>
                  </a:xfrm>
                </p:grpSpPr>
                <p:sp>
                  <p:nvSpPr>
                    <p:cNvPr id="103470" name="AutoShape 165"/>
                    <p:cNvSpPr>
                      <a:spLocks noChangeArrowheads="1"/>
                    </p:cNvSpPr>
                    <p:nvPr/>
                  </p:nvSpPr>
                  <p:spPr bwMode="gray">
                    <a:xfrm rot="5263130">
                      <a:off x="1859" y="2274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1961"/>
                      </a:srgb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000" kern="1200">
                        <a:solidFill>
                          <a:srgbClr val="080808"/>
                        </a:solidFill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3471" name="AutoShape 166"/>
                    <p:cNvSpPr>
                      <a:spLocks noChangeArrowheads="1"/>
                    </p:cNvSpPr>
                    <p:nvPr/>
                  </p:nvSpPr>
                  <p:spPr bwMode="gray">
                    <a:xfrm rot="6078281">
                      <a:off x="1995" y="2274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1961"/>
                      </a:srgb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000" kern="1200">
                        <a:solidFill>
                          <a:srgbClr val="080808"/>
                        </a:solidFill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3472" name="AutoShape 167"/>
                    <p:cNvSpPr>
                      <a:spLocks noChangeArrowheads="1"/>
                    </p:cNvSpPr>
                    <p:nvPr/>
                  </p:nvSpPr>
                  <p:spPr bwMode="gray">
                    <a:xfrm rot="6373927">
                      <a:off x="2071" y="2296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1961"/>
                      </a:srgb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000" kern="1200">
                        <a:solidFill>
                          <a:srgbClr val="080808"/>
                        </a:solidFill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3473" name="AutoShape 168"/>
                    <p:cNvSpPr>
                      <a:spLocks noChangeArrowheads="1"/>
                    </p:cNvSpPr>
                    <p:nvPr/>
                  </p:nvSpPr>
                  <p:spPr bwMode="gray">
                    <a:xfrm rot="6906312">
                      <a:off x="2161" y="2326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1961"/>
                      </a:srgb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000" kern="1200">
                        <a:solidFill>
                          <a:srgbClr val="080808"/>
                        </a:solidFill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4" name="Group 169"/>
                  <p:cNvGrpSpPr>
                    <a:grpSpLocks/>
                  </p:cNvGrpSpPr>
                  <p:nvPr/>
                </p:nvGrpSpPr>
                <p:grpSpPr bwMode="auto">
                  <a:xfrm rot="1353540">
                    <a:off x="2682" y="1111"/>
                    <a:ext cx="743" cy="186"/>
                    <a:chOff x="1565" y="2568"/>
                    <a:chExt cx="1118" cy="279"/>
                  </a:xfrm>
                </p:grpSpPr>
                <p:sp>
                  <p:nvSpPr>
                    <p:cNvPr id="103466" name="AutoShape 170"/>
                    <p:cNvSpPr>
                      <a:spLocks noChangeArrowheads="1"/>
                    </p:cNvSpPr>
                    <p:nvPr/>
                  </p:nvSpPr>
                  <p:spPr bwMode="gray">
                    <a:xfrm rot="5263130">
                      <a:off x="1859" y="2274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1961"/>
                      </a:srgb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000" kern="1200">
                        <a:solidFill>
                          <a:srgbClr val="080808"/>
                        </a:solidFill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3467" name="AutoShape 171"/>
                    <p:cNvSpPr>
                      <a:spLocks noChangeArrowheads="1"/>
                    </p:cNvSpPr>
                    <p:nvPr/>
                  </p:nvSpPr>
                  <p:spPr bwMode="gray">
                    <a:xfrm rot="6078281">
                      <a:off x="1995" y="2274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1961"/>
                      </a:srgb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000" kern="1200">
                        <a:solidFill>
                          <a:srgbClr val="080808"/>
                        </a:solidFill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3468" name="AutoShape 172"/>
                    <p:cNvSpPr>
                      <a:spLocks noChangeArrowheads="1"/>
                    </p:cNvSpPr>
                    <p:nvPr/>
                  </p:nvSpPr>
                  <p:spPr bwMode="gray">
                    <a:xfrm rot="6373927">
                      <a:off x="2071" y="2296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1961"/>
                      </a:srgb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000" kern="1200">
                        <a:solidFill>
                          <a:srgbClr val="080808"/>
                        </a:solidFill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3469" name="AutoShape 173"/>
                    <p:cNvSpPr>
                      <a:spLocks noChangeArrowheads="1"/>
                    </p:cNvSpPr>
                    <p:nvPr/>
                  </p:nvSpPr>
                  <p:spPr bwMode="gray">
                    <a:xfrm rot="6906312">
                      <a:off x="2161" y="2326"/>
                      <a:ext cx="227" cy="816"/>
                    </a:xfrm>
                    <a:prstGeom prst="moon">
                      <a:avLst>
                        <a:gd name="adj" fmla="val 49773"/>
                      </a:avLst>
                    </a:prstGeom>
                    <a:solidFill>
                      <a:srgbClr val="FFFFFF">
                        <a:alpha val="1961"/>
                      </a:srgbClr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000" kern="1200">
                        <a:solidFill>
                          <a:srgbClr val="080808"/>
                        </a:solidFill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</p:grpSp>
        <p:sp>
          <p:nvSpPr>
            <p:cNvPr id="103457" name="Rectangle 183"/>
            <p:cNvSpPr>
              <a:spLocks noChangeArrowheads="1"/>
            </p:cNvSpPr>
            <p:nvPr/>
          </p:nvSpPr>
          <p:spPr bwMode="gray">
            <a:xfrm>
              <a:off x="6019800" y="2132013"/>
              <a:ext cx="1465263" cy="70802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rPr>
                <a:t>Emission Control</a:t>
              </a:r>
            </a:p>
          </p:txBody>
        </p:sp>
        <p:sp>
          <p:nvSpPr>
            <p:cNvPr id="103458" name="Rectangle 184"/>
            <p:cNvSpPr>
              <a:spLocks noChangeArrowheads="1"/>
            </p:cNvSpPr>
            <p:nvPr/>
          </p:nvSpPr>
          <p:spPr bwMode="gray">
            <a:xfrm>
              <a:off x="5029200" y="3860800"/>
              <a:ext cx="1254125" cy="10144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rPr>
                <a:t>Health &amp; Environ.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rPr>
                <a:t>Benefit</a:t>
              </a:r>
            </a:p>
          </p:txBody>
        </p:sp>
        <p:sp>
          <p:nvSpPr>
            <p:cNvPr id="103459" name="Rectangle 185"/>
            <p:cNvSpPr>
              <a:spLocks noChangeArrowheads="1"/>
            </p:cNvSpPr>
            <p:nvPr/>
          </p:nvSpPr>
          <p:spPr bwMode="gray">
            <a:xfrm>
              <a:off x="7286625" y="4016375"/>
              <a:ext cx="1543050" cy="70643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kern="1200">
                  <a:solidFill>
                    <a:srgbClr val="FFFFFF"/>
                  </a:solidFill>
                  <a:latin typeface="Arial" charset="0"/>
                  <a:ea typeface="+mn-ea"/>
                  <a:cs typeface="+mn-cs"/>
                </a:rPr>
                <a:t>Air Quality Benefit</a:t>
              </a:r>
            </a:p>
          </p:txBody>
        </p:sp>
      </p:grpSp>
      <p:sp>
        <p:nvSpPr>
          <p:cNvPr id="103440" name="Rectangle 181"/>
          <p:cNvSpPr>
            <a:spLocks noChangeArrowheads="1"/>
          </p:cNvSpPr>
          <p:nvPr/>
        </p:nvSpPr>
        <p:spPr bwMode="auto">
          <a:xfrm>
            <a:off x="1597025" y="4878388"/>
            <a:ext cx="3351213" cy="584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>
                <a:solidFill>
                  <a:srgbClr val="080808"/>
                </a:solidFill>
                <a:latin typeface="Arial" charset="0"/>
                <a:ea typeface="+mn-ea"/>
                <a:cs typeface="+mn-cs"/>
              </a:rPr>
              <a:t>Assess health and Environ.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>
                <a:solidFill>
                  <a:srgbClr val="080808"/>
                </a:solidFill>
                <a:latin typeface="Arial" charset="0"/>
                <a:ea typeface="+mn-ea"/>
                <a:cs typeface="+mn-cs"/>
              </a:rPr>
              <a:t>benefit of emission control</a:t>
            </a:r>
          </a:p>
        </p:txBody>
      </p:sp>
      <p:sp>
        <p:nvSpPr>
          <p:cNvPr id="103441" name="Rectangle 188"/>
          <p:cNvSpPr>
            <a:spLocks noChangeArrowheads="1"/>
          </p:cNvSpPr>
          <p:nvPr/>
        </p:nvSpPr>
        <p:spPr bwMode="auto">
          <a:xfrm>
            <a:off x="1842103" y="2133600"/>
            <a:ext cx="174278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8F038F"/>
                </a:solidFill>
                <a:latin typeface="Arial" charset="0"/>
                <a:ea typeface="SimSun" pitchFamily="2" charset="-122"/>
              </a:rPr>
              <a:t>Cost tool</a:t>
            </a:r>
            <a:endParaRPr lang="en-US" sz="2800" kern="1200" dirty="0">
              <a:solidFill>
                <a:srgbClr val="8F038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03442" name="Rectangle 189"/>
          <p:cNvSpPr>
            <a:spLocks noChangeArrowheads="1"/>
          </p:cNvSpPr>
          <p:nvPr/>
        </p:nvSpPr>
        <p:spPr bwMode="auto">
          <a:xfrm>
            <a:off x="1676400" y="3743325"/>
            <a:ext cx="246413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kern="1200" dirty="0">
                <a:solidFill>
                  <a:srgbClr val="FF9900"/>
                </a:solidFill>
                <a:latin typeface="Arial" charset="0"/>
                <a:ea typeface="SimSun" pitchFamily="2" charset="-122"/>
                <a:cs typeface="+mn-cs"/>
              </a:rPr>
              <a:t>CMAQ/RSM</a:t>
            </a:r>
            <a:endParaRPr lang="en-US" sz="3200" kern="1200" dirty="0">
              <a:solidFill>
                <a:srgbClr val="FF99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03443" name="Rectangle 190"/>
          <p:cNvSpPr>
            <a:spLocks noChangeArrowheads="1"/>
          </p:cNvSpPr>
          <p:nvPr/>
        </p:nvSpPr>
        <p:spPr bwMode="auto">
          <a:xfrm>
            <a:off x="1938338" y="5511800"/>
            <a:ext cx="18716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kern="1200">
                <a:solidFill>
                  <a:srgbClr val="00B050"/>
                </a:solidFill>
                <a:latin typeface="Arial" charset="0"/>
                <a:ea typeface="SimSun" pitchFamily="2" charset="-122"/>
                <a:cs typeface="+mn-cs"/>
              </a:rPr>
              <a:t>BenMAP</a:t>
            </a:r>
            <a:endParaRPr lang="en-US" sz="3200" kern="1200">
              <a:solidFill>
                <a:srgbClr val="00B050"/>
              </a:solidFill>
              <a:latin typeface="Arial" charset="0"/>
              <a:ea typeface="+mn-ea"/>
              <a:cs typeface="+mn-cs"/>
            </a:endParaRPr>
          </a:p>
        </p:txBody>
      </p:sp>
      <p:cxnSp>
        <p:nvCxnSpPr>
          <p:cNvPr id="193" name="Straight Arrow Connector 192"/>
          <p:cNvCxnSpPr/>
          <p:nvPr/>
        </p:nvCxnSpPr>
        <p:spPr>
          <a:xfrm rot="5400000">
            <a:off x="2513013" y="2819400"/>
            <a:ext cx="458788" cy="1587"/>
          </a:xfrm>
          <a:prstGeom prst="straightConnector1">
            <a:avLst/>
          </a:prstGeom>
          <a:ln w="5715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Arrow Connector 193"/>
          <p:cNvCxnSpPr/>
          <p:nvPr/>
        </p:nvCxnSpPr>
        <p:spPr>
          <a:xfrm rot="5400000">
            <a:off x="2476501" y="4505325"/>
            <a:ext cx="533400" cy="3175"/>
          </a:xfrm>
          <a:prstGeom prst="straightConnector1">
            <a:avLst/>
          </a:prstGeom>
          <a:ln w="5715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446" name="Rectangle 2"/>
          <p:cNvSpPr txBox="1">
            <a:spLocks noChangeArrowheads="1"/>
          </p:cNvSpPr>
          <p:nvPr/>
        </p:nvSpPr>
        <p:spPr bwMode="auto">
          <a:xfrm>
            <a:off x="152400" y="381000"/>
            <a:ext cx="89916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kern="1200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Effective AQ Management Requires Scientifically Sound Cost/Benefit Assessment Tools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800" b="1" i="1" kern="1200" dirty="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1">
                <a:lumMod val="20000"/>
                <a:lumOff val="80000"/>
              </a:scheme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2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381000" y="2139950"/>
            <a:ext cx="8382000" cy="389572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000" kern="1200">
              <a:solidFill>
                <a:srgbClr val="3333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1595438" y="5454650"/>
            <a:ext cx="6388100" cy="473075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b="1" kern="1200">
              <a:solidFill>
                <a:srgbClr val="3333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3089275" y="5510213"/>
            <a:ext cx="29876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3448050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3333FF"/>
                </a:solidFill>
                <a:latin typeface="Arial" pitchFamily="34" charset="0"/>
                <a:ea typeface="+mn-ea"/>
                <a:cs typeface="+mn-cs"/>
              </a:rPr>
              <a:t>Cost/Benefit Analysis</a:t>
            </a:r>
          </a:p>
        </p:txBody>
      </p:sp>
      <p:sp>
        <p:nvSpPr>
          <p:cNvPr id="55301" name="AutoShape 5"/>
          <p:cNvSpPr>
            <a:spLocks noChangeArrowheads="1"/>
          </p:cNvSpPr>
          <p:nvPr/>
        </p:nvSpPr>
        <p:spPr bwMode="auto">
          <a:xfrm>
            <a:off x="2292350" y="5221288"/>
            <a:ext cx="295275" cy="207962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000" kern="1200">
              <a:solidFill>
                <a:srgbClr val="3333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5302" name="AutoShape 6"/>
          <p:cNvSpPr>
            <a:spLocks noChangeArrowheads="1"/>
          </p:cNvSpPr>
          <p:nvPr/>
        </p:nvSpPr>
        <p:spPr bwMode="auto">
          <a:xfrm>
            <a:off x="4678363" y="5213350"/>
            <a:ext cx="295275" cy="207963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000" kern="1200">
              <a:solidFill>
                <a:srgbClr val="3333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5303" name="AutoShape 7"/>
          <p:cNvSpPr>
            <a:spLocks noChangeArrowheads="1"/>
          </p:cNvSpPr>
          <p:nvPr/>
        </p:nvSpPr>
        <p:spPr bwMode="auto">
          <a:xfrm>
            <a:off x="6884988" y="5213350"/>
            <a:ext cx="295275" cy="207963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000" kern="1200">
              <a:solidFill>
                <a:srgbClr val="3333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304800" y="1219200"/>
            <a:ext cx="2692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3448050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3333FF">
                    <a:lumMod val="50000"/>
                  </a:srgbClr>
                </a:solidFill>
                <a:latin typeface="Arial" pitchFamily="34" charset="0"/>
                <a:ea typeface="+mn-ea"/>
                <a:cs typeface="+mn-cs"/>
              </a:rPr>
              <a:t>Decision Support System</a:t>
            </a:r>
          </a:p>
        </p:txBody>
      </p:sp>
      <p:sp>
        <p:nvSpPr>
          <p:cNvPr id="55305" name="Rectangle 9"/>
          <p:cNvSpPr>
            <a:spLocks noChangeArrowheads="1"/>
          </p:cNvSpPr>
          <p:nvPr/>
        </p:nvSpPr>
        <p:spPr bwMode="auto">
          <a:xfrm>
            <a:off x="533400" y="2454275"/>
            <a:ext cx="8135938" cy="2706688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kern="1200">
              <a:solidFill>
                <a:srgbClr val="3333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5306" name="Text Box 10"/>
          <p:cNvSpPr txBox="1">
            <a:spLocks noChangeArrowheads="1"/>
          </p:cNvSpPr>
          <p:nvPr/>
        </p:nvSpPr>
        <p:spPr bwMode="auto">
          <a:xfrm>
            <a:off x="2514600" y="2105025"/>
            <a:ext cx="46783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3448050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3333FF"/>
                </a:solidFill>
                <a:latin typeface="Arial" pitchFamily="34" charset="0"/>
                <a:ea typeface="+mn-ea"/>
                <a:cs typeface="+mn-cs"/>
              </a:rPr>
              <a:t>Modeling Framework</a:t>
            </a:r>
          </a:p>
        </p:txBody>
      </p:sp>
      <p:sp>
        <p:nvSpPr>
          <p:cNvPr id="55308" name="AutoShape 12"/>
          <p:cNvSpPr>
            <a:spLocks noChangeArrowheads="1"/>
          </p:cNvSpPr>
          <p:nvPr/>
        </p:nvSpPr>
        <p:spPr bwMode="auto">
          <a:xfrm>
            <a:off x="2895600" y="3925888"/>
            <a:ext cx="720725" cy="382587"/>
          </a:xfrm>
          <a:prstGeom prst="rightArrow">
            <a:avLst>
              <a:gd name="adj1" fmla="val 50000"/>
              <a:gd name="adj2" fmla="val 4709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000" kern="1200">
              <a:solidFill>
                <a:srgbClr val="3333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5309" name="AutoShape 13"/>
          <p:cNvSpPr>
            <a:spLocks noChangeArrowheads="1"/>
          </p:cNvSpPr>
          <p:nvPr/>
        </p:nvSpPr>
        <p:spPr bwMode="auto">
          <a:xfrm>
            <a:off x="5757863" y="3925888"/>
            <a:ext cx="720725" cy="382587"/>
          </a:xfrm>
          <a:prstGeom prst="rightArrow">
            <a:avLst>
              <a:gd name="adj1" fmla="val 50000"/>
              <a:gd name="adj2" fmla="val 4709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000" kern="1200">
              <a:solidFill>
                <a:srgbClr val="3333FF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55310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2263" y="3325813"/>
            <a:ext cx="1862137" cy="1450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5311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9863" y="3641725"/>
            <a:ext cx="1341437" cy="115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83217" name="Text Box 17"/>
          <p:cNvSpPr txBox="1">
            <a:spLocks noChangeArrowheads="1"/>
          </p:cNvSpPr>
          <p:nvPr/>
        </p:nvSpPr>
        <p:spPr bwMode="auto">
          <a:xfrm>
            <a:off x="3867150" y="2495550"/>
            <a:ext cx="18589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3448050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CMAQ</a:t>
            </a:r>
          </a:p>
          <a:p>
            <a:pPr algn="ctr" defTabSz="3448050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srgbClr val="3333FF"/>
                </a:solidFill>
                <a:latin typeface="Arial" pitchFamily="34" charset="0"/>
                <a:ea typeface="+mn-ea"/>
                <a:cs typeface="+mn-cs"/>
              </a:rPr>
              <a:t>Air Quality Model</a:t>
            </a:r>
          </a:p>
        </p:txBody>
      </p:sp>
      <p:sp>
        <p:nvSpPr>
          <p:cNvPr id="55314" name="Text Box 18"/>
          <p:cNvSpPr txBox="1">
            <a:spLocks noChangeArrowheads="1"/>
          </p:cNvSpPr>
          <p:nvPr/>
        </p:nvSpPr>
        <p:spPr bwMode="auto">
          <a:xfrm>
            <a:off x="6351588" y="2501900"/>
            <a:ext cx="23082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3448050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BenMAP</a:t>
            </a:r>
          </a:p>
          <a:p>
            <a:pPr algn="ctr" defTabSz="3448050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>
                <a:solidFill>
                  <a:srgbClr val="3333FF"/>
                </a:solidFill>
                <a:latin typeface="Arial" pitchFamily="34" charset="0"/>
                <a:ea typeface="+mn-ea"/>
                <a:cs typeface="+mn-cs"/>
              </a:rPr>
              <a:t>Health Benefits Model</a:t>
            </a:r>
          </a:p>
        </p:txBody>
      </p:sp>
      <p:sp>
        <p:nvSpPr>
          <p:cNvPr id="55315" name="AutoShape 19"/>
          <p:cNvSpPr>
            <a:spLocks noChangeArrowheads="1"/>
          </p:cNvSpPr>
          <p:nvPr/>
        </p:nvSpPr>
        <p:spPr bwMode="auto">
          <a:xfrm>
            <a:off x="3581400" y="1489075"/>
            <a:ext cx="482600" cy="660400"/>
          </a:xfrm>
          <a:prstGeom prst="downArrow">
            <a:avLst>
              <a:gd name="adj1" fmla="val 50000"/>
              <a:gd name="adj2" fmla="val 3421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000" kern="1200">
              <a:solidFill>
                <a:srgbClr val="3333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5316" name="AutoShape 20"/>
          <p:cNvSpPr>
            <a:spLocks noChangeArrowheads="1"/>
          </p:cNvSpPr>
          <p:nvPr/>
        </p:nvSpPr>
        <p:spPr bwMode="auto">
          <a:xfrm>
            <a:off x="5600700" y="1501775"/>
            <a:ext cx="508000" cy="635000"/>
          </a:xfrm>
          <a:prstGeom prst="up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000" kern="1200">
              <a:solidFill>
                <a:srgbClr val="3333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5317" name="Text Box 21"/>
          <p:cNvSpPr txBox="1">
            <a:spLocks noChangeArrowheads="1"/>
          </p:cNvSpPr>
          <p:nvPr/>
        </p:nvSpPr>
        <p:spPr bwMode="auto">
          <a:xfrm>
            <a:off x="2879725" y="914400"/>
            <a:ext cx="4206875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3448050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3333FF">
                    <a:lumMod val="50000"/>
                  </a:srgbClr>
                </a:solidFill>
                <a:latin typeface="Arial" pitchFamily="34" charset="0"/>
                <a:ea typeface="+mn-ea"/>
                <a:cs typeface="+mn-cs"/>
              </a:rPr>
              <a:t>Decision-maker/Analyst</a:t>
            </a:r>
          </a:p>
        </p:txBody>
      </p:sp>
      <p:sp>
        <p:nvSpPr>
          <p:cNvPr id="55318" name="Text Box 22"/>
          <p:cNvSpPr txBox="1">
            <a:spLocks noChangeArrowheads="1"/>
          </p:cNvSpPr>
          <p:nvPr/>
        </p:nvSpPr>
        <p:spPr bwMode="auto">
          <a:xfrm rot="-5400000">
            <a:off x="3763962" y="1570038"/>
            <a:ext cx="854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>
                <a:solidFill>
                  <a:srgbClr val="3333FF">
                    <a:lumMod val="50000"/>
                  </a:srgbClr>
                </a:solidFill>
                <a:latin typeface="Arial" pitchFamily="34" charset="0"/>
                <a:ea typeface="+mn-ea"/>
                <a:cs typeface="+mn-cs"/>
              </a:rPr>
              <a:t>Policies</a:t>
            </a:r>
          </a:p>
        </p:txBody>
      </p:sp>
      <p:sp>
        <p:nvSpPr>
          <p:cNvPr id="55319" name="Text Box 23"/>
          <p:cNvSpPr txBox="1">
            <a:spLocks noChangeArrowheads="1"/>
          </p:cNvSpPr>
          <p:nvPr/>
        </p:nvSpPr>
        <p:spPr bwMode="auto">
          <a:xfrm rot="-5400000">
            <a:off x="5821362" y="1570038"/>
            <a:ext cx="854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>
                <a:solidFill>
                  <a:srgbClr val="3333FF">
                    <a:lumMod val="50000"/>
                  </a:srgbClr>
                </a:solidFill>
                <a:latin typeface="Arial" pitchFamily="34" charset="0"/>
                <a:ea typeface="+mn-ea"/>
                <a:cs typeface="+mn-cs"/>
              </a:rPr>
              <a:t>Impacts</a:t>
            </a:r>
          </a:p>
        </p:txBody>
      </p:sp>
      <p:pic>
        <p:nvPicPr>
          <p:cNvPr id="55320" name="Picture 2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3216275"/>
            <a:ext cx="2133600" cy="160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21" name="Rectangle 25"/>
          <p:cNvSpPr>
            <a:spLocks noChangeArrowheads="1"/>
          </p:cNvSpPr>
          <p:nvPr/>
        </p:nvSpPr>
        <p:spPr bwMode="auto">
          <a:xfrm>
            <a:off x="533400" y="6003925"/>
            <a:ext cx="2362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3333FF"/>
                </a:solidFill>
                <a:latin typeface="Arial" pitchFamily="34" charset="0"/>
                <a:ea typeface="+mn-ea"/>
                <a:cs typeface="+mn-cs"/>
              </a:rPr>
              <a:t>Emissions Control</a:t>
            </a:r>
          </a:p>
        </p:txBody>
      </p:sp>
      <p:sp>
        <p:nvSpPr>
          <p:cNvPr id="2483226" name="Rectangle 26"/>
          <p:cNvSpPr>
            <a:spLocks noChangeArrowheads="1"/>
          </p:cNvSpPr>
          <p:nvPr/>
        </p:nvSpPr>
        <p:spPr bwMode="auto">
          <a:xfrm>
            <a:off x="3657600" y="6080125"/>
            <a:ext cx="2362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3333FF"/>
                </a:solidFill>
                <a:latin typeface="Arial" pitchFamily="34" charset="0"/>
                <a:ea typeface="+mn-ea"/>
                <a:cs typeface="+mn-cs"/>
              </a:rPr>
              <a:t>Air Quality Benefit</a:t>
            </a:r>
          </a:p>
        </p:txBody>
      </p:sp>
      <p:sp>
        <p:nvSpPr>
          <p:cNvPr id="55323" name="Rectangle 27"/>
          <p:cNvSpPr>
            <a:spLocks noChangeArrowheads="1"/>
          </p:cNvSpPr>
          <p:nvPr/>
        </p:nvSpPr>
        <p:spPr bwMode="auto">
          <a:xfrm>
            <a:off x="6477000" y="6064250"/>
            <a:ext cx="2362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3333FF"/>
                </a:solidFill>
                <a:latin typeface="Arial" pitchFamily="34" charset="0"/>
                <a:ea typeface="+mn-ea"/>
                <a:cs typeface="+mn-cs"/>
              </a:rPr>
              <a:t>Health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3333FF"/>
                </a:solidFill>
                <a:latin typeface="Arial" pitchFamily="34" charset="0"/>
                <a:ea typeface="+mn-ea"/>
                <a:cs typeface="+mn-cs"/>
              </a:rPr>
              <a:t>Benefit</a:t>
            </a:r>
          </a:p>
        </p:txBody>
      </p:sp>
      <p:sp>
        <p:nvSpPr>
          <p:cNvPr id="55324" name="Line 28"/>
          <p:cNvSpPr>
            <a:spLocks noChangeShapeType="1"/>
          </p:cNvSpPr>
          <p:nvPr/>
        </p:nvSpPr>
        <p:spPr bwMode="auto">
          <a:xfrm flipH="1">
            <a:off x="2590800" y="6346825"/>
            <a:ext cx="1447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000" kern="1200">
              <a:solidFill>
                <a:srgbClr val="3333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5325" name="Line 29"/>
          <p:cNvSpPr>
            <a:spLocks noChangeShapeType="1"/>
          </p:cNvSpPr>
          <p:nvPr/>
        </p:nvSpPr>
        <p:spPr bwMode="auto">
          <a:xfrm flipH="1">
            <a:off x="5638800" y="6324600"/>
            <a:ext cx="1447800" cy="222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000" kern="1200">
              <a:solidFill>
                <a:srgbClr val="3333FF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2483230" name="Picture 30" descr="SO2_200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00450" y="3276600"/>
            <a:ext cx="2266950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27" name="Text Box 31"/>
          <p:cNvSpPr txBox="1">
            <a:spLocks noChangeArrowheads="1"/>
          </p:cNvSpPr>
          <p:nvPr/>
        </p:nvSpPr>
        <p:spPr bwMode="auto">
          <a:xfrm>
            <a:off x="5715000" y="3995738"/>
            <a:ext cx="8239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3448050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kern="1200">
                <a:solidFill>
                  <a:srgbClr val="3333FF"/>
                </a:solidFill>
                <a:latin typeface="Arial" pitchFamily="34" charset="0"/>
                <a:ea typeface="+mn-ea"/>
                <a:cs typeface="+mn-cs"/>
              </a:rPr>
              <a:t>Air Quality</a:t>
            </a:r>
          </a:p>
        </p:txBody>
      </p:sp>
      <p:sp>
        <p:nvSpPr>
          <p:cNvPr id="55328" name="Text Box 32"/>
          <p:cNvSpPr txBox="1">
            <a:spLocks noChangeArrowheads="1"/>
          </p:cNvSpPr>
          <p:nvPr/>
        </p:nvSpPr>
        <p:spPr bwMode="auto">
          <a:xfrm>
            <a:off x="2832100" y="3994150"/>
            <a:ext cx="8159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3448050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kern="1200">
                <a:solidFill>
                  <a:srgbClr val="3333FF"/>
                </a:solidFill>
                <a:latin typeface="Arial" pitchFamily="34" charset="0"/>
                <a:ea typeface="+mn-ea"/>
                <a:cs typeface="+mn-cs"/>
              </a:rPr>
              <a:t>Emissions</a:t>
            </a:r>
          </a:p>
        </p:txBody>
      </p:sp>
      <p:sp>
        <p:nvSpPr>
          <p:cNvPr id="55329" name="Text Box 33"/>
          <p:cNvSpPr txBox="1">
            <a:spLocks noChangeArrowheads="1"/>
          </p:cNvSpPr>
          <p:nvPr/>
        </p:nvSpPr>
        <p:spPr bwMode="auto">
          <a:xfrm>
            <a:off x="504825" y="4908550"/>
            <a:ext cx="206498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Air Pollution Control Cost Tool</a:t>
            </a:r>
          </a:p>
        </p:txBody>
      </p:sp>
      <p:sp>
        <p:nvSpPr>
          <p:cNvPr id="55330" name="Text Box 34"/>
          <p:cNvSpPr txBox="1">
            <a:spLocks noChangeArrowheads="1"/>
          </p:cNvSpPr>
          <p:nvPr/>
        </p:nvSpPr>
        <p:spPr bwMode="auto">
          <a:xfrm>
            <a:off x="3409950" y="4876800"/>
            <a:ext cx="26479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Community Multi-scale Air Quality Model</a:t>
            </a:r>
          </a:p>
        </p:txBody>
      </p:sp>
      <p:sp>
        <p:nvSpPr>
          <p:cNvPr id="55331" name="Text Box 35"/>
          <p:cNvSpPr txBox="1">
            <a:spLocks noChangeArrowheads="1"/>
          </p:cNvSpPr>
          <p:nvPr/>
        </p:nvSpPr>
        <p:spPr bwMode="auto">
          <a:xfrm>
            <a:off x="6907213" y="4876800"/>
            <a:ext cx="14747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Benefit Mapping Tool</a:t>
            </a:r>
          </a:p>
        </p:txBody>
      </p:sp>
      <p:sp>
        <p:nvSpPr>
          <p:cNvPr id="2483236" name="Text Box 36"/>
          <p:cNvSpPr txBox="1">
            <a:spLocks noChangeArrowheads="1"/>
          </p:cNvSpPr>
          <p:nvPr/>
        </p:nvSpPr>
        <p:spPr bwMode="auto">
          <a:xfrm>
            <a:off x="3235325" y="2514600"/>
            <a:ext cx="3132138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3448050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Response Surface Model</a:t>
            </a:r>
          </a:p>
          <a:p>
            <a:pPr algn="ctr" defTabSz="3448050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srgbClr val="3333FF"/>
                </a:solidFill>
                <a:latin typeface="Arial" pitchFamily="34" charset="0"/>
                <a:ea typeface="+mn-ea"/>
                <a:cs typeface="+mn-cs"/>
              </a:rPr>
              <a:t>(Real-Time Control/Response)</a:t>
            </a:r>
          </a:p>
        </p:txBody>
      </p:sp>
      <p:pic>
        <p:nvPicPr>
          <p:cNvPr id="2483237" name="Picture 3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24263" y="3306763"/>
            <a:ext cx="2057400" cy="161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Oval 9"/>
          <p:cNvSpPr>
            <a:spLocks noChangeArrowheads="1"/>
          </p:cNvSpPr>
          <p:nvPr/>
        </p:nvSpPr>
        <p:spPr bwMode="auto">
          <a:xfrm>
            <a:off x="2895600" y="1828800"/>
            <a:ext cx="3733800" cy="4981575"/>
          </a:xfrm>
          <a:prstGeom prst="ellips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000" kern="1200">
              <a:solidFill>
                <a:srgbClr val="3333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2" name="Text Box 16"/>
          <p:cNvSpPr txBox="1">
            <a:spLocks noChangeArrowheads="1"/>
          </p:cNvSpPr>
          <p:nvPr/>
        </p:nvSpPr>
        <p:spPr bwMode="auto">
          <a:xfrm>
            <a:off x="792473" y="2520950"/>
            <a:ext cx="195072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3448050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smtClean="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Cost</a:t>
            </a:r>
            <a:endParaRPr lang="en-US" sz="2000" b="1" kern="1200" dirty="0">
              <a:solidFill>
                <a:srgbClr val="FF0000"/>
              </a:solidFill>
              <a:latin typeface="Arial" pitchFamily="34" charset="0"/>
              <a:ea typeface="+mn-ea"/>
              <a:cs typeface="+mn-cs"/>
            </a:endParaRPr>
          </a:p>
          <a:p>
            <a:pPr algn="ctr" defTabSz="3448050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srgbClr val="3333FF"/>
                </a:solidFill>
                <a:latin typeface="Arial" pitchFamily="34" charset="0"/>
                <a:ea typeface="+mn-ea"/>
                <a:cs typeface="+mn-cs"/>
              </a:rPr>
              <a:t>Cost </a:t>
            </a:r>
            <a:r>
              <a:rPr lang="en-US" sz="1600" b="1" kern="1200" dirty="0" err="1">
                <a:solidFill>
                  <a:srgbClr val="3333FF"/>
                </a:solidFill>
                <a:latin typeface="Arial" pitchFamily="34" charset="0"/>
                <a:ea typeface="+mn-ea"/>
                <a:cs typeface="+mn-cs"/>
              </a:rPr>
              <a:t>AnalysisTool</a:t>
            </a:r>
            <a:endParaRPr lang="en-US" sz="1600" b="1" kern="1200" dirty="0">
              <a:solidFill>
                <a:srgbClr val="3333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9" name="Rectangle 11"/>
          <p:cNvSpPr txBox="1">
            <a:spLocks noChangeArrowheads="1"/>
          </p:cNvSpPr>
          <p:nvPr/>
        </p:nvSpPr>
        <p:spPr bwMode="auto">
          <a:xfrm>
            <a:off x="0" y="152400"/>
            <a:ext cx="9144000" cy="609600"/>
          </a:xfrm>
          <a:prstGeom prst="rect">
            <a:avLst/>
          </a:prstGeom>
          <a:solidFill>
            <a:srgbClr val="FFFFCC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457200" lvl="1"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kern="1200" dirty="0">
                <a:solidFill>
                  <a:srgbClr val="FF0000"/>
                </a:solidFill>
                <a:latin typeface="Arial" pitchFamily="34" charset="0"/>
                <a:ea typeface="+mn-ea"/>
                <a:cs typeface="+mn-cs"/>
              </a:rPr>
              <a:t>Air Benefit and Cost Assessment </a:t>
            </a:r>
            <a:r>
              <a:rPr lang="en-US" sz="2800" b="1" i="1" kern="1200" dirty="0">
                <a:solidFill>
                  <a:srgbClr val="3333FF"/>
                </a:solidFill>
                <a:latin typeface="Arial" pitchFamily="34" charset="0"/>
                <a:ea typeface="+mn-ea"/>
                <a:cs typeface="+mn-cs"/>
              </a:rPr>
              <a:t>(</a:t>
            </a:r>
            <a:r>
              <a:rPr lang="en-US" sz="2800" b="1" i="1" kern="1200" dirty="0" err="1">
                <a:solidFill>
                  <a:srgbClr val="3333FF"/>
                </a:solidFill>
                <a:latin typeface="Arial" pitchFamily="34" charset="0"/>
                <a:ea typeface="+mn-ea"/>
                <a:cs typeface="+mn-cs"/>
              </a:rPr>
              <a:t>ABaCAS</a:t>
            </a:r>
            <a:r>
              <a:rPr lang="en-US" sz="2800" b="1" i="1" kern="1200" dirty="0">
                <a:solidFill>
                  <a:srgbClr val="3333FF"/>
                </a:solidFill>
                <a:latin typeface="Arial" pitchFamily="34" charset="0"/>
                <a:ea typeface="+mn-ea"/>
                <a:cs typeface="+mn-cs"/>
              </a:rPr>
              <a:t>)</a:t>
            </a:r>
            <a:endParaRPr lang="en-US" sz="3200" b="1" i="1" kern="1200" dirty="0">
              <a:solidFill>
                <a:srgbClr val="3333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1" name="Text Box 8"/>
          <p:cNvSpPr txBox="1">
            <a:spLocks noChangeArrowheads="1"/>
          </p:cNvSpPr>
          <p:nvPr/>
        </p:nvSpPr>
        <p:spPr bwMode="auto">
          <a:xfrm>
            <a:off x="7289800" y="1196975"/>
            <a:ext cx="2692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3448050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66"/>
                </a:solidFill>
                <a:latin typeface="Arial" pitchFamily="34" charset="0"/>
                <a:ea typeface="+mn-ea"/>
                <a:cs typeface="+mn-cs"/>
              </a:rPr>
              <a:t>Integrated</a:t>
            </a:r>
          </a:p>
          <a:p>
            <a:pPr algn="l" defTabSz="3448050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66"/>
                </a:solidFill>
                <a:latin typeface="Arial" pitchFamily="34" charset="0"/>
                <a:ea typeface="+mn-ea"/>
                <a:cs typeface="+mn-cs"/>
              </a:rPr>
              <a:t>Assessment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3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83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3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83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2483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83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2483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83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3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483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3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483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3217" grpId="0"/>
      <p:bldP spid="2483217" grpId="1"/>
      <p:bldP spid="2483226" grpId="0"/>
      <p:bldP spid="2483236" grpId="0"/>
      <p:bldP spid="4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533400"/>
            <a:ext cx="7924800" cy="563563"/>
          </a:xfrm>
        </p:spPr>
        <p:txBody>
          <a:bodyPr/>
          <a:lstStyle/>
          <a:p>
            <a:r>
              <a:rPr lang="en-US" altLang="zh-CN" sz="3600" dirty="0" smtClean="0">
                <a:ea typeface="SimSun" pitchFamily="2" charset="-122"/>
              </a:rPr>
              <a:t>What Can </a:t>
            </a:r>
            <a:r>
              <a:rPr lang="en-US" altLang="zh-CN" sz="3600" dirty="0" err="1" smtClean="0">
                <a:ea typeface="SimSun" pitchFamily="2" charset="-122"/>
              </a:rPr>
              <a:t>ABaCAS</a:t>
            </a:r>
            <a:r>
              <a:rPr lang="en-US" altLang="zh-CN" sz="3600" dirty="0" smtClean="0">
                <a:ea typeface="SimSun" pitchFamily="2" charset="-122"/>
              </a:rPr>
              <a:t> Do?</a:t>
            </a:r>
            <a:endParaRPr lang="en-US" altLang="zh-CN" sz="3200" dirty="0">
              <a:ea typeface="SimSun" pitchFamily="2" charset="-122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28600" y="1295400"/>
            <a:ext cx="8686800" cy="5257800"/>
          </a:xfrm>
        </p:spPr>
        <p:txBody>
          <a:bodyPr/>
          <a:lstStyle/>
          <a:p>
            <a:pPr marL="514350" indent="-514350">
              <a:lnSpc>
                <a:spcPct val="120000"/>
              </a:lnSpc>
            </a:pPr>
            <a:r>
              <a:rPr lang="en-US" b="1" dirty="0" err="1" smtClean="0">
                <a:solidFill>
                  <a:srgbClr val="FF0000"/>
                </a:solidFill>
              </a:rPr>
              <a:t>ABaCAS</a:t>
            </a:r>
            <a:r>
              <a:rPr lang="en-US" b="1" dirty="0" smtClean="0">
                <a:solidFill>
                  <a:srgbClr val="FF0000"/>
                </a:solidFill>
              </a:rPr>
              <a:t> will provide an integrated framework to link cost and benefit assessment effectively</a:t>
            </a:r>
          </a:p>
          <a:p>
            <a:pPr lvl="1">
              <a:lnSpc>
                <a:spcPct val="120000"/>
              </a:lnSpc>
            </a:pPr>
            <a:r>
              <a:rPr lang="en-US" sz="2000" b="1" dirty="0" smtClean="0">
                <a:solidFill>
                  <a:srgbClr val="0000FF"/>
                </a:solidFill>
              </a:rPr>
              <a:t>Provide efficient (or real-time) calculations of AQ or health benefit/ton (emissions), benefit/cost analysis &amp; optimization, etc., under various control strategies/scenarios</a:t>
            </a:r>
            <a:endParaRPr lang="en-US" dirty="0" smtClean="0">
              <a:solidFill>
                <a:srgbClr val="0000FF"/>
              </a:solidFill>
            </a:endParaRPr>
          </a:p>
          <a:p>
            <a:pPr marL="514350" indent="-514350">
              <a:lnSpc>
                <a:spcPct val="120000"/>
              </a:lnSpc>
            </a:pPr>
            <a:r>
              <a:rPr lang="en-US" b="1" dirty="0" err="1" smtClean="0">
                <a:solidFill>
                  <a:srgbClr val="FF0000"/>
                </a:solidFill>
              </a:rPr>
              <a:t>ABaCAS</a:t>
            </a:r>
            <a:r>
              <a:rPr lang="en-US" b="1" dirty="0" smtClean="0">
                <a:solidFill>
                  <a:srgbClr val="FF0000"/>
                </a:solidFill>
              </a:rPr>
              <a:t> will provide a user-friendly and   open-source environment</a:t>
            </a:r>
          </a:p>
          <a:p>
            <a:pPr lvl="1">
              <a:lnSpc>
                <a:spcPct val="120000"/>
              </a:lnSpc>
            </a:pPr>
            <a:r>
              <a:rPr lang="en-US" sz="2000" b="1" dirty="0" smtClean="0">
                <a:solidFill>
                  <a:srgbClr val="0000FF"/>
                </a:solidFill>
              </a:rPr>
              <a:t>User-friendly for common users with easy-to-use visualization &amp; analysis functions</a:t>
            </a:r>
          </a:p>
          <a:p>
            <a:pPr lvl="1">
              <a:lnSpc>
                <a:spcPct val="120000"/>
              </a:lnSpc>
            </a:pPr>
            <a:r>
              <a:rPr lang="en-US" sz="2000" b="1" dirty="0" smtClean="0">
                <a:solidFill>
                  <a:srgbClr val="0000FF"/>
                </a:solidFill>
              </a:rPr>
              <a:t>Open-source software for advanced users/developers</a:t>
            </a:r>
          </a:p>
          <a:p>
            <a:pPr lvl="1">
              <a:lnSpc>
                <a:spcPct val="120000"/>
              </a:lnSpc>
              <a:buNone/>
            </a:pPr>
            <a:r>
              <a:rPr lang="en-US" sz="2000" b="1" dirty="0" smtClean="0"/>
              <a:t>    (Leveraged from current RSM-VAT &amp; </a:t>
            </a:r>
            <a:r>
              <a:rPr lang="en-US" sz="2000" b="1" dirty="0" err="1" smtClean="0"/>
              <a:t>BenMAP</a:t>
            </a:r>
            <a:r>
              <a:rPr lang="en-US" sz="2000" b="1" dirty="0" smtClean="0"/>
              <a:t> Next-Generation  development efforts)</a:t>
            </a:r>
          </a:p>
          <a:p>
            <a:pPr lvl="1">
              <a:lnSpc>
                <a:spcPct val="120000"/>
              </a:lnSpc>
            </a:pPr>
            <a:endParaRPr lang="en-US" sz="2000" b="1" dirty="0" smtClean="0">
              <a:solidFill>
                <a:srgbClr val="0000FF"/>
              </a:solidFill>
            </a:endParaRPr>
          </a:p>
        </p:txBody>
      </p:sp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0" y="6381690"/>
            <a:ext cx="184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" y="152400"/>
            <a:ext cx="838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533400"/>
            <a:ext cx="7924800" cy="563563"/>
          </a:xfrm>
        </p:spPr>
        <p:txBody>
          <a:bodyPr/>
          <a:lstStyle/>
          <a:p>
            <a:r>
              <a:rPr lang="en-US" altLang="zh-CN" sz="4400" dirty="0" smtClean="0">
                <a:ea typeface="SimSun" pitchFamily="2" charset="-122"/>
              </a:rPr>
              <a:t>Outline</a:t>
            </a:r>
            <a:endParaRPr lang="en-US" altLang="zh-CN" sz="4000" dirty="0">
              <a:ea typeface="SimSun" pitchFamily="2" charset="-122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52400" y="1524000"/>
            <a:ext cx="8839200" cy="525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What is Response Surface Model (RSM)?</a:t>
            </a:r>
          </a:p>
          <a:p>
            <a:pPr lvl="1">
              <a:lnSpc>
                <a:spcPct val="90000"/>
              </a:lnSpc>
            </a:pPr>
            <a:r>
              <a:rPr lang="en-US" b="1" u="sng" dirty="0" smtClean="0">
                <a:solidFill>
                  <a:srgbClr val="0000FF"/>
                </a:solidFill>
              </a:rPr>
              <a:t>Overview</a:t>
            </a:r>
            <a:r>
              <a:rPr lang="en-US" b="1" dirty="0" smtClean="0">
                <a:solidFill>
                  <a:srgbClr val="0000FF"/>
                </a:solidFill>
              </a:rPr>
              <a:t>: a statistical “reduced-form” of AQ model</a:t>
            </a:r>
          </a:p>
          <a:p>
            <a:pPr lvl="1">
              <a:lnSpc>
                <a:spcPct val="90000"/>
              </a:lnSpc>
            </a:pPr>
            <a:r>
              <a:rPr lang="en-US" b="1" u="sng" dirty="0" smtClean="0">
                <a:solidFill>
                  <a:srgbClr val="0000FF"/>
                </a:solidFill>
              </a:rPr>
              <a:t>Objective</a:t>
            </a:r>
            <a:r>
              <a:rPr lang="en-US" b="1" dirty="0" smtClean="0">
                <a:solidFill>
                  <a:srgbClr val="0000FF"/>
                </a:solidFill>
              </a:rPr>
              <a:t>: real-time AQ response of emissions control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RSM Applications in USA &amp; Asia </a:t>
            </a:r>
          </a:p>
          <a:p>
            <a:pPr lvl="1">
              <a:lnSpc>
                <a:spcPct val="90000"/>
              </a:lnSpc>
            </a:pPr>
            <a:r>
              <a:rPr lang="en-US" b="1" dirty="0" smtClean="0">
                <a:solidFill>
                  <a:srgbClr val="0000FF"/>
                </a:solidFill>
              </a:rPr>
              <a:t>RSM/CMAQ modeling in USA, China &amp; Taiwan</a:t>
            </a:r>
          </a:p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Air Benefit and Cost Assessment System (</a:t>
            </a:r>
            <a:r>
              <a:rPr lang="en-US" b="1" dirty="0" err="1" smtClean="0">
                <a:solidFill>
                  <a:srgbClr val="FF0000"/>
                </a:solidFill>
              </a:rPr>
              <a:t>ABaCAS</a:t>
            </a:r>
            <a:r>
              <a:rPr lang="en-US" b="1" dirty="0" smtClean="0">
                <a:solidFill>
                  <a:srgbClr val="FF0000"/>
                </a:solidFill>
              </a:rPr>
              <a:t>) </a:t>
            </a:r>
            <a:r>
              <a:rPr lang="en-US" sz="2400" b="1" dirty="0" smtClean="0"/>
              <a:t>(under development)</a:t>
            </a:r>
          </a:p>
          <a:p>
            <a:pPr marL="746125" lvl="1" indent="-346075">
              <a:lnSpc>
                <a:spcPct val="120000"/>
              </a:lnSpc>
            </a:pPr>
            <a:r>
              <a:rPr lang="en-US" b="1" u="sng" dirty="0" smtClean="0">
                <a:solidFill>
                  <a:srgbClr val="0000FF"/>
                </a:solidFill>
              </a:rPr>
              <a:t>Overview</a:t>
            </a:r>
            <a:r>
              <a:rPr lang="en-US" b="1" dirty="0" smtClean="0">
                <a:solidFill>
                  <a:srgbClr val="0000FF"/>
                </a:solidFill>
              </a:rPr>
              <a:t>: an integrated framework to provide efficient AQ control benefit &amp; cost assessment</a:t>
            </a:r>
          </a:p>
          <a:p>
            <a:pPr marL="746125" lvl="1" indent="-346075">
              <a:lnSpc>
                <a:spcPct val="120000"/>
              </a:lnSpc>
            </a:pPr>
            <a:r>
              <a:rPr lang="en-US" b="1" u="sng" dirty="0" smtClean="0">
                <a:solidFill>
                  <a:srgbClr val="0000FF"/>
                </a:solidFill>
              </a:rPr>
              <a:t>Key Components</a:t>
            </a:r>
            <a:r>
              <a:rPr lang="en-US" b="1" dirty="0" smtClean="0">
                <a:solidFill>
                  <a:srgbClr val="0000FF"/>
                </a:solidFill>
              </a:rPr>
              <a:t>: </a:t>
            </a:r>
            <a:r>
              <a:rPr lang="en-US" b="1" dirty="0" err="1" smtClean="0">
                <a:solidFill>
                  <a:srgbClr val="0000FF"/>
                </a:solidFill>
              </a:rPr>
              <a:t>BenMAP</a:t>
            </a:r>
            <a:r>
              <a:rPr lang="en-US" b="1" dirty="0" smtClean="0">
                <a:solidFill>
                  <a:srgbClr val="0000FF"/>
                </a:solidFill>
              </a:rPr>
              <a:t>, RSM/CMAQ, Cost Tool</a:t>
            </a:r>
            <a:endParaRPr lang="en-US" dirty="0" smtClean="0">
              <a:solidFill>
                <a:srgbClr val="0000FF"/>
              </a:solidFill>
            </a:endParaRPr>
          </a:p>
          <a:p>
            <a:pPr marL="746125" lvl="1" indent="-346075">
              <a:lnSpc>
                <a:spcPct val="120000"/>
              </a:lnSpc>
            </a:pPr>
            <a:endParaRPr lang="en-US" sz="2000" dirty="0" smtClean="0">
              <a:solidFill>
                <a:srgbClr val="0000FF"/>
              </a:solidFill>
            </a:endParaRPr>
          </a:p>
        </p:txBody>
      </p:sp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20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" y="152400"/>
            <a:ext cx="838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534400" cy="868363"/>
          </a:xfrm>
        </p:spPr>
        <p:txBody>
          <a:bodyPr/>
          <a:lstStyle/>
          <a:p>
            <a:pPr eaLnBrk="1" hangingPunct="1"/>
            <a:r>
              <a:rPr lang="en-US" altLang="zh-CN" sz="3200" dirty="0" smtClean="0">
                <a:solidFill>
                  <a:srgbClr val="FF0000"/>
                </a:solidFill>
                <a:ea typeface="宋体" pitchFamily="2" charset="-122"/>
              </a:rPr>
              <a:t>Development of Next-Generation </a:t>
            </a:r>
            <a:r>
              <a:rPr lang="en-US" altLang="zh-CN" sz="3200" dirty="0" err="1" smtClean="0">
                <a:solidFill>
                  <a:srgbClr val="FF0000"/>
                </a:solidFill>
                <a:ea typeface="宋体" pitchFamily="2" charset="-122"/>
              </a:rPr>
              <a:t>BenMAP</a:t>
            </a:r>
            <a:endParaRPr lang="en-US" altLang="zh-CN" sz="3200" dirty="0" smtClean="0">
              <a:solidFill>
                <a:srgbClr val="FF0000"/>
              </a:solidFill>
              <a:ea typeface="宋体" pitchFamily="2" charset="-122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 bwMode="gray">
          <a:xfrm>
            <a:off x="354013" y="6096000"/>
            <a:ext cx="8408987" cy="762000"/>
          </a:xfrm>
          <a:noFill/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altLang="zh-CN" sz="1800" b="1" dirty="0">
                <a:solidFill>
                  <a:srgbClr val="0000FF"/>
                </a:solidFill>
                <a:ea typeface="宋体" pitchFamily="2" charset="-122"/>
              </a:rPr>
              <a:t>The </a:t>
            </a:r>
            <a:r>
              <a:rPr lang="en-US" altLang="zh-CN" sz="1800" b="1" dirty="0" smtClean="0">
                <a:solidFill>
                  <a:srgbClr val="0000FF"/>
                </a:solidFill>
                <a:ea typeface="宋体" pitchFamily="2" charset="-122"/>
              </a:rPr>
              <a:t>GUI interface &amp; menu will </a:t>
            </a:r>
            <a:r>
              <a:rPr lang="en-US" altLang="zh-CN" sz="1800" b="1" dirty="0">
                <a:solidFill>
                  <a:srgbClr val="0000FF"/>
                </a:solidFill>
                <a:ea typeface="宋体" pitchFamily="2" charset="-122"/>
              </a:rPr>
              <a:t>be </a:t>
            </a:r>
            <a:r>
              <a:rPr lang="en-US" altLang="zh-CN" sz="1800" b="1" dirty="0" smtClean="0">
                <a:solidFill>
                  <a:srgbClr val="0000FF"/>
                </a:solidFill>
                <a:ea typeface="宋体" pitchFamily="2" charset="-122"/>
              </a:rPr>
              <a:t>designed to streamline operations &amp; QA/evaluation reports and link to RSM/CMAQ &amp; Cost tools. </a:t>
            </a:r>
            <a:endParaRPr lang="en-US" altLang="zh-CN" sz="1800" b="1" dirty="0" smtClean="0">
              <a:solidFill>
                <a:srgbClr val="0000FF"/>
              </a:solidFill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kern="1200">
              <a:solidFill>
                <a:srgbClr val="080808"/>
              </a:solidFill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kern="1200">
              <a:solidFill>
                <a:srgbClr val="080808"/>
              </a:solidFill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kern="1200">
              <a:solidFill>
                <a:srgbClr val="080808"/>
              </a:solidFill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zh-CN" altLang="en-US" kern="1200">
              <a:solidFill>
                <a:srgbClr val="080808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zh-CN" altLang="en-US" kern="1200">
              <a:solidFill>
                <a:srgbClr val="080808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3355" name="Picture 4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199" y="1676400"/>
            <a:ext cx="5849056" cy="3548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63" name="Rectangle 5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zh-CN" altLang="en-US" kern="1200">
              <a:solidFill>
                <a:srgbClr val="080808"/>
              </a:solidFill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13362" name="Object 50"/>
          <p:cNvGraphicFramePr>
            <a:graphicFrameLocks noChangeAspect="1"/>
          </p:cNvGraphicFramePr>
          <p:nvPr/>
        </p:nvGraphicFramePr>
        <p:xfrm>
          <a:off x="3048000" y="2743200"/>
          <a:ext cx="5334000" cy="3453114"/>
        </p:xfrm>
        <a:graphic>
          <a:graphicData uri="http://schemas.openxmlformats.org/presentationml/2006/ole">
            <p:oleObj spid="_x0000_s1008642" name="Visio" r:id="rId5" imgW="6140302" imgH="3969015" progId="">
              <p:embed/>
            </p:oleObj>
          </a:graphicData>
        </a:graphic>
      </p:graphicFrame>
      <p:sp>
        <p:nvSpPr>
          <p:cNvPr id="13365" name="Rectangle 5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zh-CN" altLang="en-US" kern="1200">
              <a:solidFill>
                <a:srgbClr val="080808"/>
              </a:solidFill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13364" name="Object 52"/>
          <p:cNvGraphicFramePr>
            <a:graphicFrameLocks noChangeAspect="1"/>
          </p:cNvGraphicFramePr>
          <p:nvPr/>
        </p:nvGraphicFramePr>
        <p:xfrm>
          <a:off x="567838" y="914400"/>
          <a:ext cx="4689962" cy="5257800"/>
        </p:xfrm>
        <a:graphic>
          <a:graphicData uri="http://schemas.openxmlformats.org/presentationml/2006/ole">
            <p:oleObj spid="_x0000_s1008643" name="Visio" r:id="rId6" imgW="5928927" imgH="6357091" progId="">
              <p:embed/>
            </p:oleObj>
          </a:graphicData>
        </a:graphic>
      </p:graphicFrame>
      <p:sp>
        <p:nvSpPr>
          <p:cNvPr id="13367" name="Rectangle 5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zh-CN" altLang="en-US" kern="1200">
              <a:solidFill>
                <a:srgbClr val="080808"/>
              </a:solidFill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13366" name="Object 54"/>
          <p:cNvGraphicFramePr>
            <a:graphicFrameLocks noChangeAspect="1"/>
          </p:cNvGraphicFramePr>
          <p:nvPr/>
        </p:nvGraphicFramePr>
        <p:xfrm>
          <a:off x="3124200" y="914400"/>
          <a:ext cx="5257799" cy="1813643"/>
        </p:xfrm>
        <a:graphic>
          <a:graphicData uri="http://schemas.openxmlformats.org/presentationml/2006/ole">
            <p:oleObj spid="_x0000_s1008644" name="Visio" r:id="rId7" imgW="6266830" imgH="2386965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3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13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13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1000"/>
                                        <p:tgtEl>
                                          <p:spTgt spid="13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686800" cy="1143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solidFill>
                  <a:srgbClr val="FF0000"/>
                </a:solidFill>
                <a:ea typeface="宋体" pitchFamily="2" charset="-122"/>
              </a:rPr>
              <a:t>Linking RSM/CMAQ to </a:t>
            </a:r>
            <a:r>
              <a:rPr lang="en-US" altLang="zh-CN" sz="3200" dirty="0" err="1" smtClean="0">
                <a:solidFill>
                  <a:srgbClr val="FF0000"/>
                </a:solidFill>
                <a:ea typeface="宋体" pitchFamily="2" charset="-122"/>
              </a:rPr>
              <a:t>BenMAP</a:t>
            </a:r>
            <a:r>
              <a:rPr lang="en-US" altLang="zh-CN" sz="3200" dirty="0" smtClean="0">
                <a:solidFill>
                  <a:srgbClr val="FF0000"/>
                </a:solidFill>
                <a:ea typeface="宋体" pitchFamily="2" charset="-122"/>
              </a:rPr>
              <a:t>:  </a:t>
            </a:r>
            <a:br>
              <a:rPr lang="en-US" altLang="zh-CN" sz="3200" dirty="0" smtClean="0">
                <a:solidFill>
                  <a:srgbClr val="FF0000"/>
                </a:solidFill>
                <a:ea typeface="宋体" pitchFamily="2" charset="-122"/>
              </a:rPr>
            </a:br>
            <a:r>
              <a:rPr lang="en-US" altLang="zh-CN" sz="2400" dirty="0" smtClean="0">
                <a:solidFill>
                  <a:srgbClr val="0000FF"/>
                </a:solidFill>
                <a:ea typeface="宋体" pitchFamily="2" charset="-122"/>
              </a:rPr>
              <a:t>Provide real-time </a:t>
            </a:r>
            <a:r>
              <a:rPr lang="en-US" altLang="zh-CN" sz="2400" dirty="0">
                <a:solidFill>
                  <a:srgbClr val="0000FF"/>
                </a:solidFill>
                <a:ea typeface="宋体" pitchFamily="2" charset="-122"/>
              </a:rPr>
              <a:t>or </a:t>
            </a:r>
            <a:r>
              <a:rPr lang="en-US" altLang="zh-CN" sz="2400" dirty="0" smtClean="0">
                <a:solidFill>
                  <a:srgbClr val="0000FF"/>
                </a:solidFill>
                <a:ea typeface="宋体" pitchFamily="2" charset="-122"/>
              </a:rPr>
              <a:t>batch mode AQ data to </a:t>
            </a:r>
            <a:r>
              <a:rPr lang="en-US" altLang="zh-CN" sz="2400" dirty="0" err="1" smtClean="0">
                <a:solidFill>
                  <a:srgbClr val="0000FF"/>
                </a:solidFill>
                <a:ea typeface="宋体" pitchFamily="2" charset="-122"/>
              </a:rPr>
              <a:t>BenMAP</a:t>
            </a:r>
            <a:endParaRPr lang="en-US" altLang="zh-CN" sz="2400" dirty="0" smtClean="0">
              <a:solidFill>
                <a:srgbClr val="0000FF"/>
              </a:solidFill>
              <a:ea typeface="宋体" pitchFamily="2" charset="-122"/>
            </a:endParaRPr>
          </a:p>
        </p:txBody>
      </p:sp>
      <p:pic>
        <p:nvPicPr>
          <p:cNvPr id="15362" name="Picture 2" descr="E:\zhuyun\work\USEPA\BenMAP\RSM link BenMA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9144000" cy="33604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8058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868363"/>
          </a:xfrm>
        </p:spPr>
        <p:txBody>
          <a:bodyPr/>
          <a:lstStyle/>
          <a:p>
            <a:r>
              <a:rPr lang="en-US" altLang="zh-CN" sz="2800" dirty="0" smtClean="0">
                <a:solidFill>
                  <a:srgbClr val="FF0000"/>
                </a:solidFill>
                <a:ea typeface="宋体" pitchFamily="2" charset="-122"/>
              </a:rPr>
              <a:t>Conceptual Framework for </a:t>
            </a:r>
            <a:r>
              <a:rPr lang="en-US" altLang="zh-CN" sz="2800" kern="1200" dirty="0">
                <a:solidFill>
                  <a:srgbClr val="FF0000"/>
                </a:solidFill>
                <a:latin typeface="Arial" charset="0"/>
              </a:rPr>
              <a:t>Cost/Benefit Assessment </a:t>
            </a:r>
            <a:endParaRPr lang="en-US" altLang="zh-CN" sz="2800" dirty="0" smtClean="0">
              <a:solidFill>
                <a:srgbClr val="FF0000"/>
              </a:solidFill>
              <a:ea typeface="宋体" pitchFamily="2" charset="-122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075589" cy="4200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90843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9928" y="1026780"/>
            <a:ext cx="3184071" cy="2466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6" name="AutoShape 2"/>
          <p:cNvSpPr>
            <a:spLocks noChangeArrowheads="1"/>
          </p:cNvSpPr>
          <p:nvPr/>
        </p:nvSpPr>
        <p:spPr bwMode="auto">
          <a:xfrm>
            <a:off x="533400" y="609600"/>
            <a:ext cx="1143000" cy="5334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32" tIns="45715" rIns="91432" bIns="45715" anchor="ctr"/>
          <a:lstStyle/>
          <a:p>
            <a:pPr algn="ctr" defTabSz="3762375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Define Policy 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Objectives</a:t>
            </a:r>
          </a:p>
        </p:txBody>
      </p:sp>
      <p:cxnSp>
        <p:nvCxnSpPr>
          <p:cNvPr id="47109" name="AutoShape 5"/>
          <p:cNvCxnSpPr>
            <a:cxnSpLocks noChangeShapeType="1"/>
            <a:stCxn id="47106" idx="2"/>
          </p:cNvCxnSpPr>
          <p:nvPr/>
        </p:nvCxnSpPr>
        <p:spPr bwMode="auto">
          <a:xfrm rot="16200000" flipH="1">
            <a:off x="876697" y="1371203"/>
            <a:ext cx="457201" cy="79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7110" name="AutoShape 6"/>
          <p:cNvCxnSpPr>
            <a:cxnSpLocks noChangeShapeType="1"/>
          </p:cNvCxnSpPr>
          <p:nvPr/>
        </p:nvCxnSpPr>
        <p:spPr bwMode="auto">
          <a:xfrm flipV="1">
            <a:off x="1943100" y="1143000"/>
            <a:ext cx="158115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7111" name="AutoShape 7"/>
          <p:cNvCxnSpPr>
            <a:cxnSpLocks noChangeShapeType="1"/>
            <a:stCxn id="47106" idx="3"/>
          </p:cNvCxnSpPr>
          <p:nvPr/>
        </p:nvCxnSpPr>
        <p:spPr bwMode="auto">
          <a:xfrm>
            <a:off x="1676400" y="876300"/>
            <a:ext cx="1847850" cy="2667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47112" name="AutoShape 8"/>
          <p:cNvSpPr>
            <a:spLocks noChangeArrowheads="1"/>
          </p:cNvSpPr>
          <p:nvPr/>
        </p:nvSpPr>
        <p:spPr bwMode="auto">
          <a:xfrm>
            <a:off x="3276600" y="1905000"/>
            <a:ext cx="2286000" cy="685800"/>
          </a:xfrm>
          <a:prstGeom prst="flowChartProcess">
            <a:avLst/>
          </a:prstGeom>
          <a:solidFill>
            <a:srgbClr val="FFFFCC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5" rIns="91432" bIns="45715" anchor="ctr"/>
          <a:lstStyle/>
          <a:p>
            <a:pPr algn="ctr" defTabSz="3762375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 dirty="0" smtClean="0">
                <a:solidFill>
                  <a:srgbClr val="0000FF"/>
                </a:solidFill>
                <a:latin typeface="Arial" pitchFamily="34" charset="0"/>
                <a:ea typeface="+mn-ea"/>
                <a:cs typeface="+mn-cs"/>
              </a:rPr>
              <a:t>Prepare CMAQ/RSM </a:t>
            </a:r>
          </a:p>
          <a:p>
            <a:pPr algn="ctr" defTabSz="3762375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FF"/>
                </a:solidFill>
              </a:rPr>
              <a:t>and post-processing </a:t>
            </a:r>
          </a:p>
          <a:p>
            <a:pPr algn="ctr" defTabSz="3762375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FF"/>
                </a:solidFill>
              </a:rPr>
              <a:t>programs</a:t>
            </a:r>
            <a:endParaRPr lang="en-US" sz="1400" b="1" kern="1200" dirty="0">
              <a:solidFill>
                <a:srgbClr val="0000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7113" name="AutoShape 9"/>
          <p:cNvSpPr>
            <a:spLocks noChangeArrowheads="1"/>
          </p:cNvSpPr>
          <p:nvPr/>
        </p:nvSpPr>
        <p:spPr bwMode="auto">
          <a:xfrm>
            <a:off x="3429000" y="2819400"/>
            <a:ext cx="1981200" cy="457200"/>
          </a:xfrm>
          <a:prstGeom prst="flowChartProcess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5" rIns="91432" bIns="45715" anchor="ctr"/>
          <a:lstStyle/>
          <a:p>
            <a:pPr algn="ctr" defTabSz="3762375" rtl="0" fontAlgn="base">
              <a:spcBef>
                <a:spcPct val="0"/>
              </a:spcBef>
              <a:spcAft>
                <a:spcPct val="0"/>
              </a:spcAft>
            </a:pPr>
            <a:endParaRPr lang="en-US" sz="1200" b="1" kern="1200" dirty="0" smtClean="0">
              <a:solidFill>
                <a:srgbClr val="0000FF"/>
              </a:solidFill>
              <a:latin typeface="Arial" pitchFamily="34" charset="0"/>
              <a:ea typeface="+mn-ea"/>
              <a:cs typeface="+mn-cs"/>
            </a:endParaRPr>
          </a:p>
          <a:p>
            <a:pPr algn="ctr" defTabSz="3762375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FF"/>
                </a:solidFill>
              </a:rPr>
              <a:t>Conduct RSM/</a:t>
            </a:r>
            <a:r>
              <a:rPr lang="en-US" sz="1200" b="1" kern="1200" dirty="0" smtClean="0">
                <a:solidFill>
                  <a:srgbClr val="0000FF"/>
                </a:solidFill>
                <a:latin typeface="Arial" pitchFamily="34" charset="0"/>
                <a:ea typeface="+mn-ea"/>
                <a:cs typeface="+mn-cs"/>
              </a:rPr>
              <a:t>CMAQ </a:t>
            </a:r>
          </a:p>
          <a:p>
            <a:pPr algn="ctr" defTabSz="3762375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 dirty="0" smtClean="0">
                <a:solidFill>
                  <a:srgbClr val="0000FF"/>
                </a:solidFill>
                <a:latin typeface="Arial" pitchFamily="34" charset="0"/>
                <a:ea typeface="+mn-ea"/>
                <a:cs typeface="+mn-cs"/>
              </a:rPr>
              <a:t>Base </a:t>
            </a:r>
            <a:r>
              <a:rPr lang="en-US" sz="1200" b="1" dirty="0" smtClean="0">
                <a:solidFill>
                  <a:srgbClr val="0000FF"/>
                </a:solidFill>
              </a:rPr>
              <a:t>Run &amp; T</a:t>
            </a:r>
            <a:r>
              <a:rPr lang="en-US" sz="1200" b="1" kern="1200" dirty="0" smtClean="0">
                <a:solidFill>
                  <a:srgbClr val="0000FF"/>
                </a:solidFill>
                <a:latin typeface="Arial" pitchFamily="34" charset="0"/>
                <a:ea typeface="+mn-ea"/>
                <a:cs typeface="+mn-cs"/>
              </a:rPr>
              <a:t>est </a:t>
            </a:r>
          </a:p>
          <a:p>
            <a:pPr algn="ctr" defTabSz="3762375" rtl="0" fontAlgn="base">
              <a:spcBef>
                <a:spcPct val="0"/>
              </a:spcBef>
              <a:spcAft>
                <a:spcPct val="0"/>
              </a:spcAft>
            </a:pPr>
            <a:endParaRPr lang="en-US" sz="1200" b="1" kern="1200" dirty="0">
              <a:solidFill>
                <a:srgbClr val="0000FF"/>
              </a:solidFill>
              <a:latin typeface="Arial" pitchFamily="34" charset="0"/>
              <a:ea typeface="+mn-ea"/>
              <a:cs typeface="+mn-cs"/>
            </a:endParaRPr>
          </a:p>
        </p:txBody>
      </p:sp>
      <p:cxnSp>
        <p:nvCxnSpPr>
          <p:cNvPr id="47114" name="AutoShape 10"/>
          <p:cNvCxnSpPr>
            <a:cxnSpLocks noChangeShapeType="1"/>
            <a:stCxn id="47112" idx="2"/>
            <a:endCxn id="47113" idx="0"/>
          </p:cNvCxnSpPr>
          <p:nvPr/>
        </p:nvCxnSpPr>
        <p:spPr bwMode="auto">
          <a:xfrm rot="5400000">
            <a:off x="4305300" y="2705100"/>
            <a:ext cx="228600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47116" name="AutoShape 12"/>
          <p:cNvSpPr>
            <a:spLocks noChangeArrowheads="1"/>
          </p:cNvSpPr>
          <p:nvPr/>
        </p:nvSpPr>
        <p:spPr bwMode="auto">
          <a:xfrm>
            <a:off x="228600" y="4267200"/>
            <a:ext cx="1752600" cy="838200"/>
          </a:xfrm>
          <a:prstGeom prst="flowChartProcess">
            <a:avLst/>
          </a:prstGeom>
          <a:solidFill>
            <a:srgbClr val="FFFFCC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5" rIns="91432" bIns="45715" anchor="ctr"/>
          <a:lstStyle/>
          <a:p>
            <a:pPr algn="ctr" defTabSz="3762375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 dirty="0">
                <a:solidFill>
                  <a:srgbClr val="0000FF"/>
                </a:solidFill>
                <a:latin typeface="Arial" pitchFamily="34" charset="0"/>
                <a:ea typeface="+mn-ea"/>
                <a:cs typeface="+mn-cs"/>
              </a:rPr>
              <a:t>Develop </a:t>
            </a:r>
            <a:r>
              <a:rPr lang="en-US" sz="1400" b="1" kern="1200" dirty="0" smtClean="0">
                <a:solidFill>
                  <a:srgbClr val="0000FF"/>
                </a:solidFill>
                <a:latin typeface="Arial" pitchFamily="34" charset="0"/>
                <a:ea typeface="+mn-ea"/>
                <a:cs typeface="+mn-cs"/>
              </a:rPr>
              <a:t>Emission </a:t>
            </a:r>
          </a:p>
          <a:p>
            <a:pPr algn="ctr" defTabSz="3762375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 dirty="0" smtClean="0">
                <a:solidFill>
                  <a:srgbClr val="0000FF"/>
                </a:solidFill>
                <a:latin typeface="Arial" pitchFamily="34" charset="0"/>
                <a:ea typeface="+mn-ea"/>
                <a:cs typeface="+mn-cs"/>
              </a:rPr>
              <a:t>Inventory for YRD</a:t>
            </a:r>
            <a:endParaRPr lang="en-US" sz="1400" b="1" kern="1200" dirty="0">
              <a:solidFill>
                <a:srgbClr val="0000FF"/>
              </a:solidFill>
              <a:latin typeface="Arial" pitchFamily="34" charset="0"/>
              <a:ea typeface="+mn-ea"/>
              <a:cs typeface="+mn-cs"/>
            </a:endParaRPr>
          </a:p>
          <a:p>
            <a:pPr algn="ctr" defTabSz="3762375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 dirty="0" smtClean="0">
                <a:solidFill>
                  <a:srgbClr val="0000FF"/>
                </a:solidFill>
                <a:latin typeface="Arial" pitchFamily="34" charset="0"/>
                <a:ea typeface="+mn-ea"/>
                <a:cs typeface="+mn-cs"/>
              </a:rPr>
              <a:t>RSM/CMAQ runs</a:t>
            </a:r>
            <a:endParaRPr lang="en-US" sz="1400" b="1" kern="1200" dirty="0">
              <a:solidFill>
                <a:srgbClr val="0000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7117" name="AutoShape 13"/>
          <p:cNvSpPr>
            <a:spLocks noChangeArrowheads="1"/>
          </p:cNvSpPr>
          <p:nvPr/>
        </p:nvSpPr>
        <p:spPr bwMode="auto">
          <a:xfrm>
            <a:off x="3276600" y="3581400"/>
            <a:ext cx="2286000" cy="533400"/>
          </a:xfrm>
          <a:prstGeom prst="flowChartProcess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5" rIns="91432" bIns="45715" anchor="ctr"/>
          <a:lstStyle/>
          <a:p>
            <a:pPr algn="ctr" defTabSz="3762375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 dirty="0" smtClean="0">
                <a:solidFill>
                  <a:srgbClr val="0000FF"/>
                </a:solidFill>
                <a:latin typeface="Arial" pitchFamily="34" charset="0"/>
                <a:ea typeface="+mn-ea"/>
                <a:cs typeface="+mn-cs"/>
              </a:rPr>
              <a:t>Conduct Annual </a:t>
            </a:r>
          </a:p>
          <a:p>
            <a:pPr algn="ctr" defTabSz="3762375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FF"/>
                </a:solidFill>
              </a:rPr>
              <a:t>RSM/</a:t>
            </a:r>
            <a:r>
              <a:rPr lang="en-US" sz="1400" b="1" kern="1200" dirty="0" smtClean="0">
                <a:solidFill>
                  <a:srgbClr val="0000FF"/>
                </a:solidFill>
                <a:latin typeface="Arial" pitchFamily="34" charset="0"/>
                <a:ea typeface="+mn-ea"/>
                <a:cs typeface="+mn-cs"/>
              </a:rPr>
              <a:t>CMAQ </a:t>
            </a:r>
            <a:r>
              <a:rPr lang="en-US" sz="1400" b="1" dirty="0" smtClean="0">
                <a:solidFill>
                  <a:srgbClr val="0000FF"/>
                </a:solidFill>
              </a:rPr>
              <a:t>Simulations</a:t>
            </a:r>
            <a:r>
              <a:rPr lang="en-US" sz="1400" b="1" kern="1200" dirty="0" smtClean="0">
                <a:solidFill>
                  <a:srgbClr val="0000FF"/>
                </a:solidFill>
                <a:latin typeface="Arial" pitchFamily="34" charset="0"/>
                <a:ea typeface="+mn-ea"/>
                <a:cs typeface="+mn-cs"/>
              </a:rPr>
              <a:t> </a:t>
            </a:r>
            <a:endParaRPr lang="en-US" sz="1400" b="1" kern="1200" dirty="0">
              <a:solidFill>
                <a:srgbClr val="0000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7118" name="AutoShape 14"/>
          <p:cNvSpPr>
            <a:spLocks noChangeArrowheads="1"/>
          </p:cNvSpPr>
          <p:nvPr/>
        </p:nvSpPr>
        <p:spPr bwMode="auto">
          <a:xfrm>
            <a:off x="3592513" y="4343400"/>
            <a:ext cx="1614487" cy="3810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5" rIns="91432" bIns="45715" anchor="ctr"/>
          <a:lstStyle/>
          <a:p>
            <a:pPr algn="ctr" defTabSz="3762375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Build Predictive</a:t>
            </a: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RSM 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7119" name="AutoShape 15"/>
          <p:cNvSpPr>
            <a:spLocks noChangeArrowheads="1"/>
          </p:cNvSpPr>
          <p:nvPr/>
        </p:nvSpPr>
        <p:spPr bwMode="auto">
          <a:xfrm>
            <a:off x="3630613" y="5029200"/>
            <a:ext cx="1538287" cy="6858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5" rIns="91432" bIns="45715" anchor="ctr"/>
          <a:lstStyle/>
          <a:p>
            <a:pPr algn="ctr" defTabSz="3762375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Analyze &amp; Summarize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  <a:p>
            <a:pPr algn="ctr" defTabSz="3762375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YRD RSM results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7120" name="AutoShape 16"/>
          <p:cNvSpPr>
            <a:spLocks noChangeArrowheads="1"/>
          </p:cNvSpPr>
          <p:nvPr/>
        </p:nvSpPr>
        <p:spPr bwMode="auto">
          <a:xfrm>
            <a:off x="3484563" y="5943600"/>
            <a:ext cx="1828800" cy="6858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5" rIns="91432" bIns="45715" anchor="ctr"/>
          <a:lstStyle/>
          <a:p>
            <a:pPr algn="ctr" defTabSz="3762375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Perform Benefit/Cost </a:t>
            </a:r>
          </a:p>
          <a:p>
            <a:pPr algn="ctr" defTabSz="3762375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Analysis</a:t>
            </a:r>
          </a:p>
          <a:p>
            <a:pPr algn="ctr" defTabSz="3762375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(Link to ABACAS)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cxnSp>
        <p:nvCxnSpPr>
          <p:cNvPr id="47121" name="AutoShape 17"/>
          <p:cNvCxnSpPr>
            <a:cxnSpLocks noChangeShapeType="1"/>
            <a:endCxn id="47116" idx="0"/>
          </p:cNvCxnSpPr>
          <p:nvPr/>
        </p:nvCxnSpPr>
        <p:spPr bwMode="auto">
          <a:xfrm rot="5400000">
            <a:off x="686594" y="3848100"/>
            <a:ext cx="837406" cy="79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7122" name="AutoShape 18"/>
          <p:cNvCxnSpPr>
            <a:cxnSpLocks noChangeShapeType="1"/>
            <a:endCxn id="47113" idx="1"/>
          </p:cNvCxnSpPr>
          <p:nvPr/>
        </p:nvCxnSpPr>
        <p:spPr bwMode="auto">
          <a:xfrm>
            <a:off x="2057400" y="3048000"/>
            <a:ext cx="1371600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7123" name="AutoShape 19"/>
          <p:cNvCxnSpPr>
            <a:cxnSpLocks noChangeShapeType="1"/>
            <a:stCxn id="47113" idx="2"/>
            <a:endCxn id="47117" idx="0"/>
          </p:cNvCxnSpPr>
          <p:nvPr/>
        </p:nvCxnSpPr>
        <p:spPr bwMode="auto">
          <a:xfrm rot="5400000">
            <a:off x="4267200" y="3429000"/>
            <a:ext cx="304800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7124" name="AutoShape 20"/>
          <p:cNvCxnSpPr>
            <a:cxnSpLocks noChangeShapeType="1"/>
            <a:stCxn id="47117" idx="2"/>
            <a:endCxn id="47118" idx="0"/>
          </p:cNvCxnSpPr>
          <p:nvPr/>
        </p:nvCxnSpPr>
        <p:spPr bwMode="auto">
          <a:xfrm rot="5400000">
            <a:off x="4295379" y="4219179"/>
            <a:ext cx="228600" cy="1984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7127" name="AutoShape 23"/>
          <p:cNvCxnSpPr>
            <a:cxnSpLocks noChangeShapeType="1"/>
            <a:stCxn id="47116" idx="2"/>
            <a:endCxn id="47120" idx="1"/>
          </p:cNvCxnSpPr>
          <p:nvPr/>
        </p:nvCxnSpPr>
        <p:spPr bwMode="auto">
          <a:xfrm rot="16200000" flipH="1">
            <a:off x="1704181" y="4506118"/>
            <a:ext cx="1181100" cy="2379663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cxnSp>
        <p:nvCxnSpPr>
          <p:cNvPr id="47129" name="AutoShape 25"/>
          <p:cNvCxnSpPr>
            <a:cxnSpLocks noChangeShapeType="1"/>
          </p:cNvCxnSpPr>
          <p:nvPr/>
        </p:nvCxnSpPr>
        <p:spPr bwMode="auto">
          <a:xfrm rot="16200000" flipH="1">
            <a:off x="4295775" y="1781175"/>
            <a:ext cx="228600" cy="190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7130" name="AutoShape 26"/>
          <p:cNvCxnSpPr>
            <a:cxnSpLocks noChangeShapeType="1"/>
            <a:stCxn id="47118" idx="2"/>
            <a:endCxn id="47119" idx="0"/>
          </p:cNvCxnSpPr>
          <p:nvPr/>
        </p:nvCxnSpPr>
        <p:spPr bwMode="auto">
          <a:xfrm>
            <a:off x="4400550" y="4724400"/>
            <a:ext cx="0" cy="304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7131" name="AutoShape 27"/>
          <p:cNvCxnSpPr>
            <a:cxnSpLocks noChangeShapeType="1"/>
            <a:stCxn id="47119" idx="2"/>
            <a:endCxn id="47120" idx="0"/>
          </p:cNvCxnSpPr>
          <p:nvPr/>
        </p:nvCxnSpPr>
        <p:spPr bwMode="auto">
          <a:xfrm flipH="1">
            <a:off x="4398963" y="5715000"/>
            <a:ext cx="1587" cy="228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47132" name="AutoShape 29"/>
          <p:cNvSpPr>
            <a:spLocks noChangeArrowheads="1"/>
          </p:cNvSpPr>
          <p:nvPr/>
        </p:nvSpPr>
        <p:spPr bwMode="auto">
          <a:xfrm>
            <a:off x="6781800" y="5638800"/>
            <a:ext cx="1657350" cy="6858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5" rIns="91432" bIns="45715" anchor="ctr"/>
          <a:lstStyle/>
          <a:p>
            <a:pPr algn="ctr" defTabSz="3762375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RSM Validation &amp; </a:t>
            </a:r>
          </a:p>
          <a:p>
            <a:pPr algn="ctr" defTabSz="3762375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RSM-VAT Analysis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cxnSp>
        <p:nvCxnSpPr>
          <p:cNvPr id="47133" name="AutoShape 30"/>
          <p:cNvCxnSpPr>
            <a:cxnSpLocks noChangeShapeType="1"/>
            <a:endCxn id="47132" idx="1"/>
          </p:cNvCxnSpPr>
          <p:nvPr/>
        </p:nvCxnSpPr>
        <p:spPr bwMode="auto">
          <a:xfrm>
            <a:off x="4381500" y="4876800"/>
            <a:ext cx="2400300" cy="11049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47134" name="Text Box 31"/>
          <p:cNvSpPr txBox="1">
            <a:spLocks noChangeArrowheads="1"/>
          </p:cNvSpPr>
          <p:nvPr/>
        </p:nvSpPr>
        <p:spPr bwMode="auto">
          <a:xfrm>
            <a:off x="228600" y="31750"/>
            <a:ext cx="8610600" cy="393807"/>
          </a:xfrm>
          <a:prstGeom prst="rect">
            <a:avLst/>
          </a:prstGeom>
          <a:solidFill>
            <a:srgbClr val="FFFFCC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24239" tIns="12119" rIns="24239" bIns="12119">
            <a:spAutoFit/>
          </a:bodyPr>
          <a:lstStyle/>
          <a:p>
            <a:pPr algn="ctr" defTabSz="996950">
              <a:spcBef>
                <a:spcPct val="50000"/>
              </a:spcBef>
            </a:pPr>
            <a:r>
              <a:rPr lang="en-US" sz="2400" b="1" dirty="0" err="1" smtClean="0">
                <a:solidFill>
                  <a:srgbClr val="C00000"/>
                </a:solidFill>
              </a:rPr>
              <a:t>ABaCAS</a:t>
            </a:r>
            <a:r>
              <a:rPr lang="en-US" sz="2400" b="1" dirty="0" smtClean="0">
                <a:solidFill>
                  <a:srgbClr val="C00000"/>
                </a:solidFill>
              </a:rPr>
              <a:t>/RSM Pilot Project: Yangtze </a:t>
            </a:r>
            <a:r>
              <a:rPr lang="en-US" sz="2400" b="1" kern="1200" dirty="0" smtClean="0">
                <a:solidFill>
                  <a:srgbClr val="C00000"/>
                </a:solidFill>
                <a:latin typeface="Arial" pitchFamily="34" charset="0"/>
                <a:ea typeface="+mn-ea"/>
                <a:cs typeface="+mn-cs"/>
              </a:rPr>
              <a:t>River Delta </a:t>
            </a:r>
            <a:r>
              <a:rPr lang="en-US" b="1" kern="1200" dirty="0" smtClean="0">
                <a:solidFill>
                  <a:srgbClr val="C00000"/>
                </a:solidFill>
                <a:latin typeface="Arial" pitchFamily="34" charset="0"/>
                <a:ea typeface="+mn-ea"/>
                <a:cs typeface="+mn-cs"/>
              </a:rPr>
              <a:t>(</a:t>
            </a:r>
            <a:r>
              <a:rPr lang="en-US" b="1" dirty="0" smtClean="0">
                <a:solidFill>
                  <a:srgbClr val="C00000"/>
                </a:solidFill>
              </a:rPr>
              <a:t>China</a:t>
            </a:r>
            <a:r>
              <a:rPr lang="en-US" b="1" kern="1200" dirty="0" smtClean="0">
                <a:solidFill>
                  <a:srgbClr val="C00000"/>
                </a:solidFill>
                <a:latin typeface="Arial" pitchFamily="34" charset="0"/>
                <a:ea typeface="+mn-ea"/>
                <a:cs typeface="+mn-cs"/>
              </a:rPr>
              <a:t>)</a:t>
            </a:r>
            <a:endParaRPr lang="en-US" b="1" kern="1200" dirty="0">
              <a:solidFill>
                <a:srgbClr val="C00000"/>
              </a:solidFill>
              <a:latin typeface="Arial" pitchFamily="34" charset="0"/>
              <a:ea typeface="+mn-ea"/>
              <a:cs typeface="+mn-cs"/>
            </a:endParaRPr>
          </a:p>
        </p:txBody>
      </p:sp>
      <p:grpSp>
        <p:nvGrpSpPr>
          <p:cNvPr id="32" name="Group 25"/>
          <p:cNvGrpSpPr/>
          <p:nvPr/>
        </p:nvGrpSpPr>
        <p:grpSpPr>
          <a:xfrm>
            <a:off x="6553200" y="668778"/>
            <a:ext cx="2466149" cy="2912622"/>
            <a:chOff x="5154185" y="1741292"/>
            <a:chExt cx="3761212" cy="4583308"/>
          </a:xfrm>
        </p:grpSpPr>
        <p:grpSp>
          <p:nvGrpSpPr>
            <p:cNvPr id="33" name="Group 23"/>
            <p:cNvGrpSpPr/>
            <p:nvPr/>
          </p:nvGrpSpPr>
          <p:grpSpPr>
            <a:xfrm>
              <a:off x="5154185" y="1741292"/>
              <a:ext cx="3761212" cy="3759360"/>
              <a:chOff x="5154185" y="1741292"/>
              <a:chExt cx="3761212" cy="3759360"/>
            </a:xfrm>
          </p:grpSpPr>
          <p:sp>
            <p:nvSpPr>
              <p:cNvPr id="35" name="Oval 11"/>
              <p:cNvSpPr>
                <a:spLocks noChangeArrowheads="1"/>
              </p:cNvSpPr>
              <p:nvPr/>
            </p:nvSpPr>
            <p:spPr bwMode="auto">
              <a:xfrm rot="20135757">
                <a:off x="6342632" y="2401545"/>
                <a:ext cx="1269398" cy="1676400"/>
              </a:xfrm>
              <a:prstGeom prst="ellips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1200">
                  <a:solidFill>
                    <a:srgbClr val="0000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6" name="Oval 12"/>
              <p:cNvSpPr>
                <a:spLocks noChangeArrowheads="1"/>
              </p:cNvSpPr>
              <p:nvPr/>
            </p:nvSpPr>
            <p:spPr bwMode="auto">
              <a:xfrm>
                <a:off x="6629400" y="4191000"/>
                <a:ext cx="1371600" cy="1219200"/>
              </a:xfrm>
              <a:prstGeom prst="ellips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1200">
                  <a:solidFill>
                    <a:srgbClr val="0000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7" name="Oval 13"/>
              <p:cNvSpPr>
                <a:spLocks noChangeArrowheads="1"/>
              </p:cNvSpPr>
              <p:nvPr/>
            </p:nvSpPr>
            <p:spPr bwMode="auto">
              <a:xfrm>
                <a:off x="7620000" y="3657600"/>
                <a:ext cx="609600" cy="609600"/>
              </a:xfrm>
              <a:prstGeom prst="ellips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1200">
                  <a:solidFill>
                    <a:srgbClr val="0000FF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8" name="Rectangle 17"/>
              <p:cNvSpPr>
                <a:spLocks noChangeArrowheads="1"/>
              </p:cNvSpPr>
              <p:nvPr/>
            </p:nvSpPr>
            <p:spPr bwMode="auto">
              <a:xfrm>
                <a:off x="8685948" y="5116445"/>
                <a:ext cx="178194" cy="22011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9" name="Rectangle 18"/>
              <p:cNvSpPr>
                <a:spLocks noChangeArrowheads="1"/>
              </p:cNvSpPr>
              <p:nvPr/>
            </p:nvSpPr>
            <p:spPr bwMode="auto">
              <a:xfrm>
                <a:off x="6369424" y="1741292"/>
                <a:ext cx="237592" cy="22011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0" name="Rectangle 20"/>
              <p:cNvSpPr>
                <a:spLocks noChangeArrowheads="1"/>
              </p:cNvSpPr>
              <p:nvPr/>
            </p:nvSpPr>
            <p:spPr bwMode="auto">
              <a:xfrm>
                <a:off x="5270402" y="2323217"/>
                <a:ext cx="3568798" cy="3177435"/>
              </a:xfrm>
              <a:prstGeom prst="rect">
                <a:avLst/>
              </a:prstGeom>
              <a:noFill/>
              <a:ln w="508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1" name="Text Box 21"/>
              <p:cNvSpPr txBox="1">
                <a:spLocks noChangeArrowheads="1"/>
              </p:cNvSpPr>
              <p:nvPr/>
            </p:nvSpPr>
            <p:spPr bwMode="auto">
              <a:xfrm>
                <a:off x="7724983" y="3681400"/>
                <a:ext cx="356188" cy="4001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2000" kern="1200" dirty="0">
                    <a:solidFill>
                      <a:srgbClr val="0000FF"/>
                    </a:solidFill>
                    <a:latin typeface="Arial" charset="0"/>
                    <a:ea typeface="SimSun" pitchFamily="2" charset="-122"/>
                    <a:cs typeface="+mn-cs"/>
                  </a:rPr>
                  <a:t>A</a:t>
                </a:r>
              </a:p>
            </p:txBody>
          </p:sp>
          <p:sp>
            <p:nvSpPr>
              <p:cNvPr id="42" name="Text Box 22"/>
              <p:cNvSpPr txBox="1">
                <a:spLocks noChangeArrowheads="1"/>
              </p:cNvSpPr>
              <p:nvPr/>
            </p:nvSpPr>
            <p:spPr bwMode="auto">
              <a:xfrm>
                <a:off x="6639786" y="3028890"/>
                <a:ext cx="370614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2000" kern="1200" dirty="0">
                    <a:solidFill>
                      <a:srgbClr val="0000FF"/>
                    </a:solidFill>
                    <a:latin typeface="Arial" charset="0"/>
                    <a:ea typeface="SimSun" pitchFamily="2" charset="-122"/>
                    <a:cs typeface="+mn-cs"/>
                  </a:rPr>
                  <a:t>C</a:t>
                </a:r>
              </a:p>
            </p:txBody>
          </p:sp>
          <p:sp>
            <p:nvSpPr>
              <p:cNvPr id="43" name="Text Box 24"/>
              <p:cNvSpPr txBox="1">
                <a:spLocks noChangeArrowheads="1"/>
              </p:cNvSpPr>
              <p:nvPr/>
            </p:nvSpPr>
            <p:spPr bwMode="auto">
              <a:xfrm>
                <a:off x="7040217" y="4505739"/>
                <a:ext cx="622266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2000" kern="1200" dirty="0">
                    <a:solidFill>
                      <a:srgbClr val="0000FF"/>
                    </a:solidFill>
                    <a:latin typeface="Arial" charset="0"/>
                    <a:ea typeface="SimSun" pitchFamily="2" charset="-122"/>
                    <a:cs typeface="+mn-cs"/>
                  </a:rPr>
                  <a:t>B</a:t>
                </a:r>
              </a:p>
            </p:txBody>
          </p:sp>
          <p:sp>
            <p:nvSpPr>
              <p:cNvPr id="44" name="Text Box 25"/>
              <p:cNvSpPr txBox="1">
                <a:spLocks noChangeArrowheads="1"/>
              </p:cNvSpPr>
              <p:nvPr/>
            </p:nvSpPr>
            <p:spPr bwMode="auto">
              <a:xfrm flipH="1">
                <a:off x="5837709" y="3763698"/>
                <a:ext cx="1826395" cy="6745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2400" kern="1200" dirty="0">
                    <a:solidFill>
                      <a:srgbClr val="0000FF"/>
                    </a:solidFill>
                    <a:latin typeface="Arial" charset="0"/>
                    <a:ea typeface="SimSun" pitchFamily="2" charset="-122"/>
                    <a:cs typeface="+mn-cs"/>
                  </a:rPr>
                  <a:t>D</a:t>
                </a:r>
              </a:p>
            </p:txBody>
          </p:sp>
          <p:sp>
            <p:nvSpPr>
              <p:cNvPr id="45" name="Text Box 6"/>
              <p:cNvSpPr txBox="1">
                <a:spLocks noChangeArrowheads="1"/>
              </p:cNvSpPr>
              <p:nvPr/>
            </p:nvSpPr>
            <p:spPr bwMode="auto">
              <a:xfrm>
                <a:off x="5154185" y="1778805"/>
                <a:ext cx="3761212" cy="48431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l" rtl="0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zh-CN" sz="1400" b="1" kern="1200" dirty="0">
                    <a:solidFill>
                      <a:srgbClr val="0070C0"/>
                    </a:solidFill>
                    <a:latin typeface="Arial" charset="0"/>
                    <a:ea typeface="SimSun" pitchFamily="2" charset="-122"/>
                    <a:cs typeface="+mn-cs"/>
                  </a:rPr>
                  <a:t> </a:t>
                </a:r>
                <a:r>
                  <a:rPr lang="en-US" altLang="zh-CN" sz="1400" b="1" kern="1200" dirty="0" smtClean="0">
                    <a:solidFill>
                      <a:srgbClr val="0070C0"/>
                    </a:solidFill>
                    <a:latin typeface="Arial" charset="0"/>
                    <a:ea typeface="SimSun" pitchFamily="2" charset="-122"/>
                    <a:cs typeface="+mn-cs"/>
                  </a:rPr>
                  <a:t>YRD </a:t>
                </a:r>
                <a:r>
                  <a:rPr lang="en-US" altLang="zh-CN" sz="1400" b="1" kern="1200" dirty="0">
                    <a:solidFill>
                      <a:srgbClr val="0070C0"/>
                    </a:solidFill>
                    <a:latin typeface="Arial" charset="0"/>
                    <a:ea typeface="SimSun" pitchFamily="2" charset="-122"/>
                    <a:cs typeface="+mn-cs"/>
                  </a:rPr>
                  <a:t>RSM/CMAQ Domain </a:t>
                </a:r>
              </a:p>
            </p:txBody>
          </p:sp>
        </p:grpSp>
        <p:sp>
          <p:nvSpPr>
            <p:cNvPr id="34" name="Rectangle 33"/>
            <p:cNvSpPr/>
            <p:nvPr/>
          </p:nvSpPr>
          <p:spPr bwMode="auto">
            <a:xfrm>
              <a:off x="5562600" y="5715000"/>
              <a:ext cx="3276600" cy="609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5943600" y="762000"/>
            <a:ext cx="609600" cy="2971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AutoShape 2"/>
          <p:cNvSpPr>
            <a:spLocks noChangeArrowheads="1"/>
          </p:cNvSpPr>
          <p:nvPr/>
        </p:nvSpPr>
        <p:spPr bwMode="auto">
          <a:xfrm>
            <a:off x="381000" y="1600200"/>
            <a:ext cx="1600200" cy="5334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32" tIns="45715" rIns="91432" bIns="45715" anchor="ctr"/>
          <a:lstStyle/>
          <a:p>
            <a:pPr algn="ctr" defTabSz="3762375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Determine Output Metrics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5" name="AutoShape 2"/>
          <p:cNvSpPr>
            <a:spLocks noChangeArrowheads="1"/>
          </p:cNvSpPr>
          <p:nvPr/>
        </p:nvSpPr>
        <p:spPr bwMode="auto">
          <a:xfrm>
            <a:off x="304800" y="2590800"/>
            <a:ext cx="1752600" cy="838200"/>
          </a:xfrm>
          <a:prstGeom prst="flowChartProcess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32" tIns="45715" rIns="91432" bIns="45715" anchor="ctr"/>
          <a:lstStyle/>
          <a:p>
            <a:pPr algn="ctr" defTabSz="3762375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 dirty="0" smtClean="0">
                <a:solidFill>
                  <a:srgbClr val="0000FF"/>
                </a:solidFill>
                <a:latin typeface="Arial" pitchFamily="34" charset="0"/>
                <a:ea typeface="+mn-ea"/>
                <a:cs typeface="+mn-cs"/>
              </a:rPr>
              <a:t>Select </a:t>
            </a:r>
          </a:p>
          <a:p>
            <a:pPr algn="ctr" defTabSz="3762375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 dirty="0" smtClean="0">
                <a:solidFill>
                  <a:srgbClr val="0000FF"/>
                </a:solidFill>
                <a:latin typeface="Arial" pitchFamily="34" charset="0"/>
                <a:ea typeface="+mn-ea"/>
                <a:cs typeface="+mn-cs"/>
              </a:rPr>
              <a:t>RSM/CMAQ </a:t>
            </a:r>
          </a:p>
          <a:p>
            <a:pPr algn="ctr" defTabSz="3762375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 dirty="0" smtClean="0">
                <a:solidFill>
                  <a:srgbClr val="0000FF"/>
                </a:solidFill>
                <a:latin typeface="Arial" pitchFamily="34" charset="0"/>
                <a:ea typeface="+mn-ea"/>
                <a:cs typeface="+mn-cs"/>
              </a:rPr>
              <a:t>Base Year</a:t>
            </a:r>
            <a:endParaRPr lang="en-US" sz="1400" b="1" kern="1200" dirty="0">
              <a:solidFill>
                <a:srgbClr val="0000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3" name="AutoShape 2"/>
          <p:cNvSpPr>
            <a:spLocks noChangeArrowheads="1"/>
          </p:cNvSpPr>
          <p:nvPr/>
        </p:nvSpPr>
        <p:spPr bwMode="auto">
          <a:xfrm>
            <a:off x="3505200" y="685800"/>
            <a:ext cx="1828800" cy="990600"/>
          </a:xfrm>
          <a:prstGeom prst="flowChartProcess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32" tIns="45715" rIns="91432" bIns="45715" anchor="ctr"/>
          <a:lstStyle/>
          <a:p>
            <a:pPr algn="ctr" defTabSz="3762375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 dirty="0" smtClean="0">
                <a:solidFill>
                  <a:srgbClr val="0000FF"/>
                </a:solidFill>
                <a:latin typeface="Arial" pitchFamily="34" charset="0"/>
                <a:ea typeface="+mn-ea"/>
                <a:cs typeface="+mn-cs"/>
              </a:rPr>
              <a:t>Develop Experimental Design &amp; Define Policy </a:t>
            </a:r>
            <a:r>
              <a:rPr lang="en-US" sz="1400" b="1" dirty="0" smtClean="0">
                <a:solidFill>
                  <a:srgbClr val="0000FF"/>
                </a:solidFill>
              </a:rPr>
              <a:t>F</a:t>
            </a:r>
            <a:r>
              <a:rPr lang="en-US" sz="1400" b="1" kern="1200" dirty="0" smtClean="0">
                <a:solidFill>
                  <a:srgbClr val="0000FF"/>
                </a:solidFill>
                <a:latin typeface="Arial" pitchFamily="34" charset="0"/>
                <a:ea typeface="+mn-ea"/>
                <a:cs typeface="+mn-cs"/>
              </a:rPr>
              <a:t>actors</a:t>
            </a:r>
            <a:endParaRPr lang="en-US" sz="1400" b="1" kern="1200" dirty="0">
              <a:solidFill>
                <a:srgbClr val="0000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3" name="Rectangle 132"/>
          <p:cNvSpPr/>
          <p:nvPr/>
        </p:nvSpPr>
        <p:spPr>
          <a:xfrm>
            <a:off x="6705600" y="3200400"/>
            <a:ext cx="609600" cy="533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TextBox 135"/>
          <p:cNvSpPr txBox="1"/>
          <p:nvPr/>
        </p:nvSpPr>
        <p:spPr>
          <a:xfrm>
            <a:off x="5343939" y="1214735"/>
            <a:ext cx="990600" cy="461665"/>
          </a:xfrm>
          <a:prstGeom prst="rect">
            <a:avLst/>
          </a:prstGeom>
          <a:solidFill>
            <a:srgbClr val="DDDDDD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EPA/</a:t>
            </a:r>
          </a:p>
          <a:p>
            <a:r>
              <a:rPr lang="en-US" sz="1200" b="1" dirty="0" err="1" smtClean="0">
                <a:solidFill>
                  <a:srgbClr val="FF0000"/>
                </a:solidFill>
              </a:rPr>
              <a:t>Tsinghua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5579166" y="2112810"/>
            <a:ext cx="990600" cy="461665"/>
          </a:xfrm>
          <a:prstGeom prst="rect">
            <a:avLst/>
          </a:prstGeom>
          <a:solidFill>
            <a:srgbClr val="DDDDDD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EPA/</a:t>
            </a:r>
          </a:p>
          <a:p>
            <a:r>
              <a:rPr lang="en-US" sz="1200" b="1" dirty="0" smtClean="0">
                <a:solidFill>
                  <a:srgbClr val="FF0000"/>
                </a:solidFill>
              </a:rPr>
              <a:t>U.TN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5410200" y="2865783"/>
            <a:ext cx="914400" cy="461665"/>
          </a:xfrm>
          <a:prstGeom prst="rect">
            <a:avLst/>
          </a:prstGeom>
          <a:solidFill>
            <a:srgbClr val="DDDDDD"/>
          </a:solidFill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solidFill>
                  <a:srgbClr val="FF0000"/>
                </a:solidFill>
              </a:rPr>
              <a:t>Tsinghua</a:t>
            </a:r>
            <a:r>
              <a:rPr lang="en-US" sz="1200" b="1" dirty="0" smtClean="0">
                <a:solidFill>
                  <a:srgbClr val="FF0000"/>
                </a:solidFill>
              </a:rPr>
              <a:t>/</a:t>
            </a:r>
          </a:p>
          <a:p>
            <a:r>
              <a:rPr lang="en-US" sz="1200" b="1" dirty="0" smtClean="0">
                <a:solidFill>
                  <a:srgbClr val="FF0000"/>
                </a:solidFill>
              </a:rPr>
              <a:t>U.TN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2057400" y="3124200"/>
            <a:ext cx="914400" cy="461665"/>
          </a:xfrm>
          <a:prstGeom prst="rect">
            <a:avLst/>
          </a:prstGeom>
          <a:solidFill>
            <a:srgbClr val="DDDDDD"/>
          </a:solidFill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solidFill>
                  <a:srgbClr val="FF0000"/>
                </a:solidFill>
              </a:rPr>
              <a:t>Tsinghua</a:t>
            </a:r>
            <a:r>
              <a:rPr lang="en-US" sz="1200" b="1" dirty="0" smtClean="0">
                <a:solidFill>
                  <a:srgbClr val="FF0000"/>
                </a:solidFill>
              </a:rPr>
              <a:t>/</a:t>
            </a:r>
          </a:p>
          <a:p>
            <a:r>
              <a:rPr lang="en-US" sz="1200" b="1" dirty="0" smtClean="0">
                <a:solidFill>
                  <a:srgbClr val="FF0000"/>
                </a:solidFill>
              </a:rPr>
              <a:t>EPA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1981200" y="4648200"/>
            <a:ext cx="914400" cy="276999"/>
          </a:xfrm>
          <a:prstGeom prst="rect">
            <a:avLst/>
          </a:prstGeom>
          <a:solidFill>
            <a:srgbClr val="DDDDDD"/>
          </a:solidFill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solidFill>
                  <a:srgbClr val="FF0000"/>
                </a:solidFill>
              </a:rPr>
              <a:t>Tsinghua</a:t>
            </a:r>
            <a:endParaRPr lang="en-US" sz="1200" b="1" dirty="0" smtClean="0">
              <a:solidFill>
                <a:srgbClr val="FF0000"/>
              </a:solidFill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5562600" y="3581400"/>
            <a:ext cx="914400" cy="646331"/>
          </a:xfrm>
          <a:prstGeom prst="rect">
            <a:avLst/>
          </a:prstGeom>
          <a:solidFill>
            <a:srgbClr val="DDDDDD"/>
          </a:solidFill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solidFill>
                  <a:srgbClr val="FF0000"/>
                </a:solidFill>
              </a:rPr>
              <a:t>Tsinghua</a:t>
            </a:r>
            <a:r>
              <a:rPr lang="en-US" sz="1200" b="1" dirty="0" smtClean="0">
                <a:solidFill>
                  <a:srgbClr val="FF0000"/>
                </a:solidFill>
              </a:rPr>
              <a:t>/</a:t>
            </a:r>
          </a:p>
          <a:p>
            <a:r>
              <a:rPr lang="en-US" sz="1200" b="1" dirty="0" smtClean="0">
                <a:solidFill>
                  <a:srgbClr val="FF0000"/>
                </a:solidFill>
              </a:rPr>
              <a:t>Zhejiang/</a:t>
            </a:r>
          </a:p>
          <a:p>
            <a:r>
              <a:rPr lang="en-US" sz="1200" b="1" dirty="0" smtClean="0">
                <a:solidFill>
                  <a:srgbClr val="FF0000"/>
                </a:solidFill>
              </a:rPr>
              <a:t>U.TN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7543800" y="6320135"/>
            <a:ext cx="914400" cy="461665"/>
          </a:xfrm>
          <a:prstGeom prst="rect">
            <a:avLst/>
          </a:prstGeom>
          <a:solidFill>
            <a:srgbClr val="DDDDDD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SCUT/</a:t>
            </a:r>
          </a:p>
          <a:p>
            <a:r>
              <a:rPr lang="en-US" sz="1200" b="1" dirty="0" err="1" smtClean="0">
                <a:solidFill>
                  <a:srgbClr val="FF0000"/>
                </a:solidFill>
              </a:rPr>
              <a:t>Tsinghua</a:t>
            </a:r>
            <a:endParaRPr lang="en-US" sz="1200" b="1" dirty="0" smtClean="0">
              <a:solidFill>
                <a:srgbClr val="FF0000"/>
              </a:solidFill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5334000" y="6167735"/>
            <a:ext cx="914400" cy="461665"/>
          </a:xfrm>
          <a:prstGeom prst="rect">
            <a:avLst/>
          </a:prstGeom>
          <a:solidFill>
            <a:srgbClr val="DDDDDD"/>
          </a:solidFill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solidFill>
                  <a:srgbClr val="FF0000"/>
                </a:solidFill>
              </a:rPr>
              <a:t>Tsinghua</a:t>
            </a:r>
            <a:r>
              <a:rPr lang="en-US" sz="1200" b="1" dirty="0" smtClean="0">
                <a:solidFill>
                  <a:srgbClr val="FF0000"/>
                </a:solidFill>
              </a:rPr>
              <a:t>/</a:t>
            </a:r>
          </a:p>
          <a:p>
            <a:r>
              <a:rPr lang="en-US" sz="1200" b="1" dirty="0" smtClean="0">
                <a:solidFill>
                  <a:srgbClr val="FF0000"/>
                </a:solidFill>
              </a:rPr>
              <a:t>SCUT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5181600" y="4343400"/>
            <a:ext cx="914400" cy="461665"/>
          </a:xfrm>
          <a:prstGeom prst="rect">
            <a:avLst/>
          </a:prstGeom>
          <a:solidFill>
            <a:srgbClr val="DDDDDD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SCUT/</a:t>
            </a:r>
          </a:p>
          <a:p>
            <a:r>
              <a:rPr lang="en-US" sz="1200" b="1" dirty="0" err="1" smtClean="0">
                <a:solidFill>
                  <a:srgbClr val="FF0000"/>
                </a:solidFill>
              </a:rPr>
              <a:t>Tsinghua</a:t>
            </a:r>
            <a:endParaRPr lang="en-US" sz="1200" b="1" dirty="0" smtClean="0">
              <a:solidFill>
                <a:srgbClr val="FF0000"/>
              </a:solidFill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5181600" y="5430078"/>
            <a:ext cx="457200" cy="276999"/>
          </a:xfrm>
          <a:prstGeom prst="rect">
            <a:avLst/>
          </a:prstGeom>
          <a:solidFill>
            <a:srgbClr val="DDDDDD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All</a:t>
            </a:r>
          </a:p>
        </p:txBody>
      </p:sp>
      <p:sp>
        <p:nvSpPr>
          <p:cNvPr id="148" name="Oval 147"/>
          <p:cNvSpPr/>
          <p:nvPr/>
        </p:nvSpPr>
        <p:spPr>
          <a:xfrm>
            <a:off x="2286000" y="533400"/>
            <a:ext cx="4343400" cy="381000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-304800" y="2286000"/>
            <a:ext cx="2819400" cy="320040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TextBox 158"/>
          <p:cNvSpPr txBox="1"/>
          <p:nvPr/>
        </p:nvSpPr>
        <p:spPr>
          <a:xfrm>
            <a:off x="7772400" y="4444425"/>
            <a:ext cx="1295400" cy="584775"/>
          </a:xfrm>
          <a:prstGeom prst="rect">
            <a:avLst/>
          </a:prstGeom>
          <a:solidFill>
            <a:srgbClr val="DDDDDD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Proposed </a:t>
            </a:r>
          </a:p>
          <a:p>
            <a:r>
              <a:rPr lang="en-US" sz="1600" b="1" dirty="0" smtClean="0">
                <a:solidFill>
                  <a:srgbClr val="FF0000"/>
                </a:solidFill>
              </a:rPr>
              <a:t>Task Leads</a:t>
            </a:r>
          </a:p>
        </p:txBody>
      </p:sp>
      <p:sp>
        <p:nvSpPr>
          <p:cNvPr id="160" name="TextBox 159"/>
          <p:cNvSpPr txBox="1"/>
          <p:nvPr/>
        </p:nvSpPr>
        <p:spPr>
          <a:xfrm>
            <a:off x="7772400" y="3505200"/>
            <a:ext cx="1295400" cy="83099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Key Task</a:t>
            </a:r>
          </a:p>
          <a:p>
            <a:r>
              <a:rPr lang="en-US" sz="1600" b="1" dirty="0" smtClean="0">
                <a:solidFill>
                  <a:srgbClr val="0000FF"/>
                </a:solidFill>
              </a:rPr>
              <a:t>To be Discussed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9" grpId="0" animBg="1"/>
      <p:bldP spid="16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534400" cy="868363"/>
          </a:xfrm>
        </p:spPr>
        <p:txBody>
          <a:bodyPr/>
          <a:lstStyle/>
          <a:p>
            <a:pPr eaLnBrk="1" hangingPunct="1"/>
            <a:r>
              <a:rPr lang="en-US" altLang="zh-CN" sz="4000" dirty="0" err="1" smtClean="0">
                <a:solidFill>
                  <a:srgbClr val="FF0000"/>
                </a:solidFill>
                <a:ea typeface="宋体" pitchFamily="2" charset="-122"/>
              </a:rPr>
              <a:t>ABaCAS</a:t>
            </a:r>
            <a:r>
              <a:rPr lang="en-US" altLang="zh-CN" sz="4000" dirty="0" smtClean="0">
                <a:solidFill>
                  <a:srgbClr val="FF0000"/>
                </a:solidFill>
                <a:ea typeface="宋体" pitchFamily="2" charset="-122"/>
              </a:rPr>
              <a:t> (Fall 2012)</a:t>
            </a:r>
            <a:endParaRPr lang="en-US" altLang="zh-CN" sz="4000" dirty="0" smtClean="0">
              <a:ea typeface="宋体" pitchFamily="2" charset="-122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 bwMode="gray">
          <a:xfrm>
            <a:off x="1116013" y="5867400"/>
            <a:ext cx="7265987" cy="762000"/>
          </a:xfrm>
          <a:noFill/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altLang="zh-CN" sz="2800" b="1" dirty="0" smtClean="0">
                <a:solidFill>
                  <a:srgbClr val="0000FF"/>
                </a:solidFill>
                <a:ea typeface="宋体" pitchFamily="2" charset="-122"/>
              </a:rPr>
              <a:t>Air Benefit and Cost Assessment System</a:t>
            </a:r>
            <a:endParaRPr lang="en-US" altLang="zh-CN" sz="2800" b="1" dirty="0" smtClean="0">
              <a:solidFill>
                <a:srgbClr val="0000FF"/>
              </a:solidFill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000" kern="1200">
              <a:solidFill>
                <a:srgbClr val="080808"/>
              </a:solidFill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000" kern="1200">
              <a:solidFill>
                <a:srgbClr val="080808"/>
              </a:solidFill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000" kern="1200">
              <a:solidFill>
                <a:srgbClr val="080808"/>
              </a:solidFill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zh-CN" altLang="en-US" sz="2000" kern="1200">
              <a:solidFill>
                <a:srgbClr val="080808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zh-CN" altLang="en-US" sz="2000" kern="1200">
              <a:solidFill>
                <a:srgbClr val="080808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3363" name="Rectangle 5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zh-CN" altLang="en-US" sz="2000" kern="1200">
              <a:solidFill>
                <a:srgbClr val="080808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3365" name="Rectangle 5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zh-CN" altLang="en-US" sz="2000" kern="1200">
              <a:solidFill>
                <a:srgbClr val="080808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3367" name="Rectangle 5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zh-CN" altLang="en-US" sz="2000" kern="1200">
              <a:solidFill>
                <a:srgbClr val="080808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6" name="Picture 15" descr="StartP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" y="1103655"/>
            <a:ext cx="4419600" cy="4535145"/>
          </a:xfrm>
          <a:prstGeom prst="rect">
            <a:avLst/>
          </a:prstGeom>
        </p:spPr>
      </p:pic>
      <p:pic>
        <p:nvPicPr>
          <p:cNvPr id="1876993" name="Picture 1"/>
          <p:cNvPicPr>
            <a:picLocks noChangeAspect="1" noChangeArrowheads="1"/>
          </p:cNvPicPr>
          <p:nvPr/>
        </p:nvPicPr>
        <p:blipFill>
          <a:blip r:embed="rId4" cstate="print"/>
          <a:srcRect l="22500" t="10000" r="40000" b="27000"/>
          <a:stretch>
            <a:fillRect/>
          </a:stretch>
        </p:blipFill>
        <p:spPr bwMode="auto">
          <a:xfrm>
            <a:off x="4552950" y="1085850"/>
            <a:ext cx="4572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75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33075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5760 w 6027"/>
                <a:gd name="T1" fmla="*/ 1248 h 2296"/>
                <a:gd name="T2" fmla="*/ 0 w 6027"/>
                <a:gd name="T3" fmla="*/ 1248 h 2296"/>
                <a:gd name="T4" fmla="*/ 0 w 6027"/>
                <a:gd name="T5" fmla="*/ 0 h 2296"/>
                <a:gd name="T6" fmla="*/ 5760 w 6027"/>
                <a:gd name="T7" fmla="*/ 0 h 2296"/>
                <a:gd name="T8" fmla="*/ 5760 w 6027"/>
                <a:gd name="T9" fmla="*/ 1248 h 2296"/>
                <a:gd name="T10" fmla="*/ 5760 w 6027"/>
                <a:gd name="T11" fmla="*/ 1248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027"/>
                <a:gd name="T19" fmla="*/ 0 h 2296"/>
                <a:gd name="T20" fmla="*/ 6027 w 6027"/>
                <a:gd name="T21" fmla="*/ 2296 h 229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852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30757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>
              <a:gd name="T0" fmla="*/ 2895600 w 5748"/>
              <a:gd name="T1" fmla="*/ 609600 h 246"/>
              <a:gd name="T2" fmla="*/ 0 w 5748"/>
              <a:gd name="T3" fmla="*/ 609600 h 246"/>
              <a:gd name="T4" fmla="*/ 0 w 5748"/>
              <a:gd name="T5" fmla="*/ 0 h 246"/>
              <a:gd name="T6" fmla="*/ 2895600 w 5748"/>
              <a:gd name="T7" fmla="*/ 0 h 246"/>
              <a:gd name="T8" fmla="*/ 2895600 w 5748"/>
              <a:gd name="T9" fmla="*/ 609600 h 246"/>
              <a:gd name="T10" fmla="*/ 2895600 w 5748"/>
              <a:gd name="T11" fmla="*/ 609600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748"/>
              <a:gd name="T19" fmla="*/ 0 h 246"/>
              <a:gd name="T20" fmla="*/ 5748 w 5748"/>
              <a:gd name="T21" fmla="*/ 246 h 24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30758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1230855" name="Freeform 7"/>
            <p:cNvSpPr>
              <a:spLocks/>
            </p:cNvSpPr>
            <p:nvPr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330760" name="Group 8"/>
            <p:cNvGrpSpPr>
              <a:grpSpLocks/>
            </p:cNvGrpSpPr>
            <p:nvPr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330761" name="Freeform 9"/>
              <p:cNvSpPr>
                <a:spLocks/>
              </p:cNvSpPr>
              <p:nvPr/>
            </p:nvSpPr>
            <p:spPr bwMode="ltGray">
              <a:xfrm>
                <a:off x="3948" y="3799"/>
                <a:ext cx="996" cy="533"/>
              </a:xfrm>
              <a:custGeom>
                <a:avLst/>
                <a:gdLst>
                  <a:gd name="T0" fmla="*/ 636 w 996"/>
                  <a:gd name="T1" fmla="*/ 373 h 533"/>
                  <a:gd name="T2" fmla="*/ 495 w 996"/>
                  <a:gd name="T3" fmla="*/ 370 h 533"/>
                  <a:gd name="T4" fmla="*/ 280 w 996"/>
                  <a:gd name="T5" fmla="*/ 249 h 533"/>
                  <a:gd name="T6" fmla="*/ 127 w 996"/>
                  <a:gd name="T7" fmla="*/ 66 h 533"/>
                  <a:gd name="T8" fmla="*/ 0 w 996"/>
                  <a:gd name="T9" fmla="*/ 0 h 533"/>
                  <a:gd name="T10" fmla="*/ 22 w 996"/>
                  <a:gd name="T11" fmla="*/ 26 h 533"/>
                  <a:gd name="T12" fmla="*/ 0 w 996"/>
                  <a:gd name="T13" fmla="*/ 65 h 533"/>
                  <a:gd name="T14" fmla="*/ 30 w 996"/>
                  <a:gd name="T15" fmla="*/ 119 h 533"/>
                  <a:gd name="T16" fmla="*/ 75 w 996"/>
                  <a:gd name="T17" fmla="*/ 243 h 533"/>
                  <a:gd name="T18" fmla="*/ 45 w 996"/>
                  <a:gd name="T19" fmla="*/ 422 h 533"/>
                  <a:gd name="T20" fmla="*/ 200 w 996"/>
                  <a:gd name="T21" fmla="*/ 329 h 533"/>
                  <a:gd name="T22" fmla="*/ 612 w 996"/>
                  <a:gd name="T23" fmla="*/ 533 h 533"/>
                  <a:gd name="T24" fmla="*/ 996 w 996"/>
                  <a:gd name="T25" fmla="*/ 529 h 533"/>
                  <a:gd name="T26" fmla="*/ 828 w 996"/>
                  <a:gd name="T27" fmla="*/ 473 h 533"/>
                  <a:gd name="T28" fmla="*/ 636 w 996"/>
                  <a:gd name="T29" fmla="*/ 373 h 53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996"/>
                  <a:gd name="T46" fmla="*/ 0 h 533"/>
                  <a:gd name="T47" fmla="*/ 996 w 996"/>
                  <a:gd name="T48" fmla="*/ 533 h 533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762" name="Freeform 10"/>
              <p:cNvSpPr>
                <a:spLocks/>
              </p:cNvSpPr>
              <p:nvPr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20 h 353"/>
                  <a:gd name="T4" fmla="*/ 24 w 186"/>
                  <a:gd name="T5" fmla="*/ 34 h 353"/>
                  <a:gd name="T6" fmla="*/ 18 w 186"/>
                  <a:gd name="T7" fmla="*/ 74 h 353"/>
                  <a:gd name="T8" fmla="*/ 42 w 186"/>
                  <a:gd name="T9" fmla="*/ 128 h 353"/>
                  <a:gd name="T10" fmla="*/ 48 w 186"/>
                  <a:gd name="T11" fmla="*/ 181 h 353"/>
                  <a:gd name="T12" fmla="*/ 0 w 186"/>
                  <a:gd name="T13" fmla="*/ 395 h 353"/>
                  <a:gd name="T14" fmla="*/ 54 w 186"/>
                  <a:gd name="T15" fmla="*/ 261 h 353"/>
                  <a:gd name="T16" fmla="*/ 84 w 186"/>
                  <a:gd name="T17" fmla="*/ 242 h 353"/>
                  <a:gd name="T18" fmla="*/ 126 w 186"/>
                  <a:gd name="T19" fmla="*/ 141 h 353"/>
                  <a:gd name="T20" fmla="*/ 144 w 186"/>
                  <a:gd name="T21" fmla="*/ 134 h 353"/>
                  <a:gd name="T22" fmla="*/ 144 w 186"/>
                  <a:gd name="T23" fmla="*/ 101 h 353"/>
                  <a:gd name="T24" fmla="*/ 186 w 186"/>
                  <a:gd name="T25" fmla="*/ 74 h 353"/>
                  <a:gd name="T26" fmla="*/ 162 w 186"/>
                  <a:gd name="T27" fmla="*/ 67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86"/>
                  <a:gd name="T49" fmla="*/ 0 h 353"/>
                  <a:gd name="T50" fmla="*/ 186 w 186"/>
                  <a:gd name="T51" fmla="*/ 353 h 35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763" name="Freeform 11"/>
              <p:cNvSpPr>
                <a:spLocks/>
              </p:cNvSpPr>
              <p:nvPr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78"/>
                  <a:gd name="T34" fmla="*/ 0 h 271"/>
                  <a:gd name="T35" fmla="*/ 378 w 378"/>
                  <a:gd name="T36" fmla="*/ 271 h 27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764" name="Freeform 12"/>
              <p:cNvSpPr>
                <a:spLocks/>
              </p:cNvSpPr>
              <p:nvPr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7 h 66"/>
                  <a:gd name="T8" fmla="*/ 6 w 155"/>
                  <a:gd name="T9" fmla="*/ 20 h 66"/>
                  <a:gd name="T10" fmla="*/ 0 w 155"/>
                  <a:gd name="T11" fmla="*/ 27 h 66"/>
                  <a:gd name="T12" fmla="*/ 78 w 155"/>
                  <a:gd name="T13" fmla="*/ 67 h 66"/>
                  <a:gd name="T14" fmla="*/ 96 w 155"/>
                  <a:gd name="T15" fmla="*/ 47 h 66"/>
                  <a:gd name="T16" fmla="*/ 155 w 155"/>
                  <a:gd name="T17" fmla="*/ 74 h 66"/>
                  <a:gd name="T18" fmla="*/ 126 w 155"/>
                  <a:gd name="T19" fmla="*/ 27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55"/>
                  <a:gd name="T40" fmla="*/ 0 h 66"/>
                  <a:gd name="T41" fmla="*/ 155 w 155"/>
                  <a:gd name="T42" fmla="*/ 66 h 6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765" name="Freeform 13"/>
              <p:cNvSpPr>
                <a:spLocks/>
              </p:cNvSpPr>
              <p:nvPr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41 h 72"/>
                  <a:gd name="T2" fmla="*/ 0 w 42"/>
                  <a:gd name="T3" fmla="*/ 20 h 72"/>
                  <a:gd name="T4" fmla="*/ 12 w 42"/>
                  <a:gd name="T5" fmla="*/ 7 h 72"/>
                  <a:gd name="T6" fmla="*/ 0 w 42"/>
                  <a:gd name="T7" fmla="*/ 7 h 72"/>
                  <a:gd name="T8" fmla="*/ 12 w 42"/>
                  <a:gd name="T9" fmla="*/ 7 h 72"/>
                  <a:gd name="T10" fmla="*/ 24 w 42"/>
                  <a:gd name="T11" fmla="*/ 7 h 72"/>
                  <a:gd name="T12" fmla="*/ 36 w 42"/>
                  <a:gd name="T13" fmla="*/ 7 h 72"/>
                  <a:gd name="T14" fmla="*/ 42 w 42"/>
                  <a:gd name="T15" fmla="*/ 0 h 72"/>
                  <a:gd name="T16" fmla="*/ 30 w 42"/>
                  <a:gd name="T17" fmla="*/ 20 h 72"/>
                  <a:gd name="T18" fmla="*/ 42 w 42"/>
                  <a:gd name="T19" fmla="*/ 54 h 72"/>
                  <a:gd name="T20" fmla="*/ 12 w 42"/>
                  <a:gd name="T21" fmla="*/ 81 h 72"/>
                  <a:gd name="T22" fmla="*/ 6 w 42"/>
                  <a:gd name="T23" fmla="*/ 41 h 72"/>
                  <a:gd name="T24" fmla="*/ 6 w 42"/>
                  <a:gd name="T25" fmla="*/ 41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2"/>
                  <a:gd name="T40" fmla="*/ 0 h 72"/>
                  <a:gd name="T41" fmla="*/ 42 w 42"/>
                  <a:gd name="T42" fmla="*/ 72 h 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30862" name="Freeform 14"/>
            <p:cNvSpPr>
              <a:spLocks/>
            </p:cNvSpPr>
            <p:nvPr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30767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330768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1 h 287"/>
                <a:gd name="T4" fmla="*/ 66 w 365"/>
                <a:gd name="T5" fmla="*/ 110 h 287"/>
                <a:gd name="T6" fmla="*/ 143 w 365"/>
                <a:gd name="T7" fmla="*/ 183 h 287"/>
                <a:gd name="T8" fmla="*/ 191 w 365"/>
                <a:gd name="T9" fmla="*/ 170 h 287"/>
                <a:gd name="T10" fmla="*/ 341 w 365"/>
                <a:gd name="T11" fmla="*/ 291 h 287"/>
                <a:gd name="T12" fmla="*/ 305 w 365"/>
                <a:gd name="T13" fmla="*/ 176 h 287"/>
                <a:gd name="T14" fmla="*/ 365 w 365"/>
                <a:gd name="T15" fmla="*/ 134 h 287"/>
                <a:gd name="T16" fmla="*/ 359 w 365"/>
                <a:gd name="T17" fmla="*/ 128 h 287"/>
                <a:gd name="T18" fmla="*/ 335 w 365"/>
                <a:gd name="T19" fmla="*/ 116 h 287"/>
                <a:gd name="T20" fmla="*/ 299 w 365"/>
                <a:gd name="T21" fmla="*/ 91 h 287"/>
                <a:gd name="T22" fmla="*/ 257 w 365"/>
                <a:gd name="T23" fmla="*/ 73 h 287"/>
                <a:gd name="T24" fmla="*/ 215 w 365"/>
                <a:gd name="T25" fmla="*/ 55 h 287"/>
                <a:gd name="T26" fmla="*/ 173 w 365"/>
                <a:gd name="T27" fmla="*/ 37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65"/>
                <a:gd name="T76" fmla="*/ 0 h 287"/>
                <a:gd name="T77" fmla="*/ 365 w 365"/>
                <a:gd name="T78" fmla="*/ 287 h 28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0769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033"/>
                <a:gd name="T67" fmla="*/ 0 h 499"/>
                <a:gd name="T68" fmla="*/ 2033 w 2033"/>
                <a:gd name="T69" fmla="*/ 499 h 49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0770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1 h 60"/>
                <a:gd name="T16" fmla="*/ 65 w 71"/>
                <a:gd name="T17" fmla="*/ 43 h 60"/>
                <a:gd name="T18" fmla="*/ 71 w 71"/>
                <a:gd name="T19" fmla="*/ 55 h 60"/>
                <a:gd name="T20" fmla="*/ 71 w 71"/>
                <a:gd name="T21" fmla="*/ 61 h 60"/>
                <a:gd name="T22" fmla="*/ 59 w 71"/>
                <a:gd name="T23" fmla="*/ 55 h 60"/>
                <a:gd name="T24" fmla="*/ 47 w 71"/>
                <a:gd name="T25" fmla="*/ 43 h 60"/>
                <a:gd name="T26" fmla="*/ 23 w 71"/>
                <a:gd name="T27" fmla="*/ 31 h 60"/>
                <a:gd name="T28" fmla="*/ 23 w 71"/>
                <a:gd name="T29" fmla="*/ 37 h 60"/>
                <a:gd name="T30" fmla="*/ 18 w 71"/>
                <a:gd name="T31" fmla="*/ 43 h 60"/>
                <a:gd name="T32" fmla="*/ 12 w 71"/>
                <a:gd name="T33" fmla="*/ 49 h 60"/>
                <a:gd name="T34" fmla="*/ 6 w 71"/>
                <a:gd name="T35" fmla="*/ 49 h 60"/>
                <a:gd name="T36" fmla="*/ 6 w 71"/>
                <a:gd name="T37" fmla="*/ 49 h 60"/>
                <a:gd name="T38" fmla="*/ 6 w 71"/>
                <a:gd name="T39" fmla="*/ 37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71"/>
                <a:gd name="T67" fmla="*/ 0 h 60"/>
                <a:gd name="T68" fmla="*/ 71 w 71"/>
                <a:gd name="T69" fmla="*/ 60 h 6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0771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5 h 162"/>
                <a:gd name="T10" fmla="*/ 96 w 161"/>
                <a:gd name="T11" fmla="*/ 61 h 162"/>
                <a:gd name="T12" fmla="*/ 102 w 161"/>
                <a:gd name="T13" fmla="*/ 73 h 162"/>
                <a:gd name="T14" fmla="*/ 108 w 161"/>
                <a:gd name="T15" fmla="*/ 85 h 162"/>
                <a:gd name="T16" fmla="*/ 120 w 161"/>
                <a:gd name="T17" fmla="*/ 97 h 162"/>
                <a:gd name="T18" fmla="*/ 143 w 161"/>
                <a:gd name="T19" fmla="*/ 115 h 162"/>
                <a:gd name="T20" fmla="*/ 155 w 161"/>
                <a:gd name="T21" fmla="*/ 140 h 162"/>
                <a:gd name="T22" fmla="*/ 161 w 161"/>
                <a:gd name="T23" fmla="*/ 158 h 162"/>
                <a:gd name="T24" fmla="*/ 161 w 161"/>
                <a:gd name="T25" fmla="*/ 164 h 162"/>
                <a:gd name="T26" fmla="*/ 96 w 161"/>
                <a:gd name="T27" fmla="*/ 103 h 162"/>
                <a:gd name="T28" fmla="*/ 30 w 161"/>
                <a:gd name="T29" fmla="*/ 55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1"/>
                <a:gd name="T55" fmla="*/ 0 h 162"/>
                <a:gd name="T56" fmla="*/ 161 w 161"/>
                <a:gd name="T57" fmla="*/ 162 h 16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0772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1 h 60"/>
                <a:gd name="T4" fmla="*/ 41 w 59"/>
                <a:gd name="T5" fmla="*/ 37 h 60"/>
                <a:gd name="T6" fmla="*/ 47 w 59"/>
                <a:gd name="T7" fmla="*/ 43 h 60"/>
                <a:gd name="T8" fmla="*/ 53 w 59"/>
                <a:gd name="T9" fmla="*/ 55 h 60"/>
                <a:gd name="T10" fmla="*/ 53 w 59"/>
                <a:gd name="T11" fmla="*/ 61 h 60"/>
                <a:gd name="T12" fmla="*/ 47 w 59"/>
                <a:gd name="T13" fmla="*/ 55 h 60"/>
                <a:gd name="T14" fmla="*/ 35 w 59"/>
                <a:gd name="T15" fmla="*/ 49 h 60"/>
                <a:gd name="T16" fmla="*/ 23 w 59"/>
                <a:gd name="T17" fmla="*/ 37 h 60"/>
                <a:gd name="T18" fmla="*/ 17 w 59"/>
                <a:gd name="T19" fmla="*/ 31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9"/>
                <a:gd name="T40" fmla="*/ 0 h 60"/>
                <a:gd name="T41" fmla="*/ 59 w 59"/>
                <a:gd name="T42" fmla="*/ 60 h 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0773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7 h 204"/>
                <a:gd name="T2" fmla="*/ 245 w 245"/>
                <a:gd name="T3" fmla="*/ 43 h 204"/>
                <a:gd name="T4" fmla="*/ 209 w 245"/>
                <a:gd name="T5" fmla="*/ 85 h 204"/>
                <a:gd name="T6" fmla="*/ 143 w 245"/>
                <a:gd name="T7" fmla="*/ 134 h 204"/>
                <a:gd name="T8" fmla="*/ 167 w 245"/>
                <a:gd name="T9" fmla="*/ 158 h 204"/>
                <a:gd name="T10" fmla="*/ 179 w 245"/>
                <a:gd name="T11" fmla="*/ 207 h 204"/>
                <a:gd name="T12" fmla="*/ 77 w 245"/>
                <a:gd name="T13" fmla="*/ 134 h 204"/>
                <a:gd name="T14" fmla="*/ 47 w 245"/>
                <a:gd name="T15" fmla="*/ 85 h 204"/>
                <a:gd name="T16" fmla="*/ 89 w 245"/>
                <a:gd name="T17" fmla="*/ 67 h 204"/>
                <a:gd name="T18" fmla="*/ 59 w 245"/>
                <a:gd name="T19" fmla="*/ 37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7 h 204"/>
                <a:gd name="T50" fmla="*/ 233 w 245"/>
                <a:gd name="T51" fmla="*/ 37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45"/>
                <a:gd name="T79" fmla="*/ 0 h 204"/>
                <a:gd name="T80" fmla="*/ 245 w 245"/>
                <a:gd name="T81" fmla="*/ 204 h 20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0774" name="Rectangle 22"/>
          <p:cNvSpPr>
            <a:spLocks noChangeArrowheads="1"/>
          </p:cNvSpPr>
          <p:nvPr/>
        </p:nvSpPr>
        <p:spPr bwMode="auto">
          <a:xfrm>
            <a:off x="1295400" y="0"/>
            <a:ext cx="67056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lIns="45720" rIns="45720" anchor="ctr">
            <a:spAutoFit/>
          </a:bodyPr>
          <a:lstStyle/>
          <a:p>
            <a:endParaRPr lang="zh-TW" altLang="en-US">
              <a:ea typeface="新細明體" pitchFamily="18" charset="-120"/>
            </a:endParaRPr>
          </a:p>
        </p:txBody>
      </p:sp>
      <p:pic>
        <p:nvPicPr>
          <p:cNvPr id="330775" name="Picture 23" descr="blue%20marb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1905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0776" name="Rectangle 24"/>
          <p:cNvSpPr>
            <a:spLocks noChangeArrowheads="1"/>
          </p:cNvSpPr>
          <p:nvPr/>
        </p:nvSpPr>
        <p:spPr bwMode="auto">
          <a:xfrm>
            <a:off x="601663" y="3244850"/>
            <a:ext cx="92075" cy="366713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lIns="45720" rIns="45720" anchor="ctr">
            <a:spAutoFit/>
          </a:bodyPr>
          <a:lstStyle/>
          <a:p>
            <a:pPr algn="ctr"/>
            <a:endParaRPr lang="zh-TW" altLang="en-US" sz="1800" b="1">
              <a:latin typeface="Helvetica" charset="0"/>
              <a:ea typeface="新細明體" pitchFamily="18" charset="-120"/>
            </a:endParaRPr>
          </a:p>
        </p:txBody>
      </p:sp>
      <p:sp>
        <p:nvSpPr>
          <p:cNvPr id="330777" name="Rectangle 25"/>
          <p:cNvSpPr>
            <a:spLocks noChangeArrowheads="1"/>
          </p:cNvSpPr>
          <p:nvPr/>
        </p:nvSpPr>
        <p:spPr bwMode="auto">
          <a:xfrm>
            <a:off x="7848600" y="0"/>
            <a:ext cx="1295400" cy="68770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lIns="45720" rIns="45720" anchor="ctr">
            <a:spAutoFit/>
          </a:bodyPr>
          <a:lstStyle/>
          <a:p>
            <a:endParaRPr lang="zh-TW" altLang="en-US">
              <a:ea typeface="新細明體" pitchFamily="18" charset="-120"/>
            </a:endParaRPr>
          </a:p>
        </p:txBody>
      </p:sp>
      <p:sp>
        <p:nvSpPr>
          <p:cNvPr id="330778" name="Rectangle 28"/>
          <p:cNvSpPr>
            <a:spLocks noChangeArrowheads="1"/>
          </p:cNvSpPr>
          <p:nvPr/>
        </p:nvSpPr>
        <p:spPr bwMode="auto">
          <a:xfrm>
            <a:off x="0" y="0"/>
            <a:ext cx="1371600" cy="69342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lIns="45720" rIns="45720" anchor="ctr">
            <a:spAutoFit/>
          </a:bodyPr>
          <a:lstStyle/>
          <a:p>
            <a:endParaRPr lang="zh-TW" altLang="en-US">
              <a:ea typeface="新細明體" pitchFamily="18" charset="-120"/>
            </a:endParaRPr>
          </a:p>
        </p:txBody>
      </p:sp>
      <p:sp>
        <p:nvSpPr>
          <p:cNvPr id="330779" name="Rectangle 3"/>
          <p:cNvSpPr>
            <a:spLocks noChangeArrowheads="1"/>
          </p:cNvSpPr>
          <p:nvPr/>
        </p:nvSpPr>
        <p:spPr bwMode="auto">
          <a:xfrm>
            <a:off x="533400" y="3886200"/>
            <a:ext cx="8229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7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altLang="zh-TW" sz="3600" b="1">
                <a:solidFill>
                  <a:srgbClr val="FF9900"/>
                </a:solidFill>
                <a:latin typeface="Tahoma" pitchFamily="34" charset="0"/>
                <a:ea typeface="新細明體" pitchFamily="18" charset="-120"/>
              </a:rPr>
              <a:t>THANK YOU!</a:t>
            </a:r>
          </a:p>
          <a:p>
            <a:pPr marL="342900" indent="-342900" algn="ctr">
              <a:lnSpc>
                <a:spcPct val="7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zh-TW" altLang="en-US" sz="4000" b="1">
                <a:solidFill>
                  <a:srgbClr val="FF9900"/>
                </a:solidFill>
                <a:latin typeface="Tahoma" pitchFamily="34" charset="0"/>
                <a:ea typeface="新細明體" pitchFamily="18" charset="-120"/>
              </a:rPr>
              <a:t>谢谢</a:t>
            </a:r>
            <a:r>
              <a:rPr lang="en-US" altLang="zh-TW" sz="4000" b="1">
                <a:solidFill>
                  <a:srgbClr val="FF9900"/>
                </a:solidFill>
                <a:latin typeface="Tahoma" pitchFamily="34" charset="0"/>
                <a:ea typeface="新細明體" pitchFamily="18" charset="-120"/>
              </a:rPr>
              <a:t>!</a:t>
            </a:r>
          </a:p>
          <a:p>
            <a:pPr marL="342900" indent="-342900">
              <a:lnSpc>
                <a:spcPct val="7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endParaRPr lang="zh-TW" altLang="en-US" b="1">
              <a:solidFill>
                <a:srgbClr val="FF9900"/>
              </a:solidFill>
              <a:latin typeface="Tahoma" pitchFamily="34" charset="0"/>
              <a:ea typeface="新細明體" pitchFamily="18" charset="-120"/>
            </a:endParaRPr>
          </a:p>
          <a:p>
            <a:pPr marL="342900" indent="-342900" algn="ctr">
              <a:lnSpc>
                <a:spcPct val="7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altLang="zh-TW" sz="2800" b="1" i="1">
                <a:solidFill>
                  <a:srgbClr val="FF9900"/>
                </a:solidFill>
                <a:latin typeface="Tahoma" pitchFamily="34" charset="0"/>
                <a:ea typeface="新細明體" pitchFamily="18" charset="-120"/>
              </a:rPr>
              <a:t>Carey Jang</a:t>
            </a:r>
          </a:p>
          <a:p>
            <a:pPr marL="342900" indent="-342900" algn="ctr">
              <a:lnSpc>
                <a:spcPct val="7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altLang="zh-TW" sz="2800" b="1" i="1">
                <a:solidFill>
                  <a:srgbClr val="FF9900"/>
                </a:solidFill>
                <a:latin typeface="Tahoma" pitchFamily="34" charset="0"/>
                <a:ea typeface="新細明體" pitchFamily="18" charset="-120"/>
              </a:rPr>
              <a:t>U.S. EPA</a:t>
            </a:r>
          </a:p>
          <a:p>
            <a:pPr marL="342900" indent="-342900" algn="ctr">
              <a:lnSpc>
                <a:spcPct val="7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altLang="zh-TW" sz="2800" b="1" i="1">
                <a:solidFill>
                  <a:srgbClr val="FF9900"/>
                </a:solidFill>
                <a:latin typeface="Tahoma" pitchFamily="34" charset="0"/>
                <a:ea typeface="新細明體" pitchFamily="18" charset="-120"/>
              </a:rPr>
              <a:t>Office of Air and Radiation</a:t>
            </a:r>
          </a:p>
          <a:p>
            <a:pPr marL="342900" indent="-342900" algn="ctr">
              <a:lnSpc>
                <a:spcPct val="7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altLang="zh-TW" sz="2800" b="1" i="1">
                <a:solidFill>
                  <a:srgbClr val="FF9900"/>
                </a:solidFill>
                <a:latin typeface="Tahoma" pitchFamily="34" charset="0"/>
                <a:ea typeface="新細明體" pitchFamily="18" charset="-120"/>
              </a:rPr>
              <a:t>Jang.carey@epa.gov</a:t>
            </a:r>
          </a:p>
        </p:txBody>
      </p:sp>
      <p:sp>
        <p:nvSpPr>
          <p:cNvPr id="330780" name="Rectangle 28"/>
          <p:cNvSpPr>
            <a:spLocks noChangeArrowheads="1"/>
          </p:cNvSpPr>
          <p:nvPr/>
        </p:nvSpPr>
        <p:spPr bwMode="auto">
          <a:xfrm>
            <a:off x="12700" y="439738"/>
            <a:ext cx="9159875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70000"/>
              </a:lnSpc>
            </a:pPr>
            <a:r>
              <a:rPr lang="en-US" altLang="zh-TW" sz="4400" b="1" i="1">
                <a:solidFill>
                  <a:srgbClr val="FFFF00"/>
                </a:solidFill>
                <a:ea typeface="新細明體" pitchFamily="18" charset="-120"/>
              </a:rPr>
              <a:t>We do not inherit the earth; </a:t>
            </a:r>
          </a:p>
          <a:p>
            <a:pPr algn="ctr">
              <a:lnSpc>
                <a:spcPct val="170000"/>
              </a:lnSpc>
            </a:pPr>
            <a:r>
              <a:rPr lang="en-US" altLang="zh-TW" sz="4400" b="1" i="1">
                <a:solidFill>
                  <a:srgbClr val="FFFF00"/>
                </a:solidFill>
                <a:ea typeface="新細明體" pitchFamily="18" charset="-120"/>
              </a:rPr>
              <a:t>We just borrow from our children.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ChangeArrowheads="1"/>
          </p:cNvSpPr>
          <p:nvPr/>
        </p:nvSpPr>
        <p:spPr bwMode="auto">
          <a:xfrm>
            <a:off x="0" y="76200"/>
            <a:ext cx="92964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256003" name="Picture 4" descr="epa_seal_medi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76200"/>
            <a:ext cx="1066800" cy="1066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57029" name="Rectangle 5"/>
          <p:cNvSpPr>
            <a:spLocks noChangeArrowheads="1"/>
          </p:cNvSpPr>
          <p:nvPr/>
        </p:nvSpPr>
        <p:spPr bwMode="auto">
          <a:xfrm>
            <a:off x="7086600" y="-76200"/>
            <a:ext cx="152400" cy="1295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30" name="Rectangle 6"/>
          <p:cNvSpPr>
            <a:spLocks noChangeArrowheads="1"/>
          </p:cNvSpPr>
          <p:nvPr/>
        </p:nvSpPr>
        <p:spPr bwMode="auto">
          <a:xfrm>
            <a:off x="-2362200" y="-1600200"/>
            <a:ext cx="12877800" cy="1600200"/>
          </a:xfrm>
          <a:prstGeom prst="rect">
            <a:avLst/>
          </a:prstGeom>
          <a:solidFill>
            <a:srgbClr val="9498A6"/>
          </a:solidFill>
          <a:ln w="9525">
            <a:solidFill>
              <a:srgbClr val="336699">
                <a:alpha val="0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31" name="Rectangle 7"/>
          <p:cNvSpPr>
            <a:spLocks noChangeArrowheads="1"/>
          </p:cNvSpPr>
          <p:nvPr/>
        </p:nvSpPr>
        <p:spPr bwMode="auto">
          <a:xfrm rot="5400000" flipH="1">
            <a:off x="8039100" y="952500"/>
            <a:ext cx="2438400" cy="76200"/>
          </a:xfrm>
          <a:prstGeom prst="rect">
            <a:avLst/>
          </a:prstGeom>
          <a:solidFill>
            <a:srgbClr val="969696"/>
          </a:solidFill>
          <a:ln w="9525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32" name="Rectangle 8"/>
          <p:cNvSpPr>
            <a:spLocks noChangeArrowheads="1"/>
          </p:cNvSpPr>
          <p:nvPr/>
        </p:nvSpPr>
        <p:spPr bwMode="auto">
          <a:xfrm>
            <a:off x="8556625" y="6381750"/>
            <a:ext cx="58737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fld id="{4BEA0BFB-9469-43CC-9D96-95E972BE4EA1}" type="slidenum">
              <a:rPr lang="en-US" sz="1200" kern="120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 sz="1200" kern="120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33" name="Rectangle 9"/>
          <p:cNvSpPr>
            <a:spLocks noChangeArrowheads="1"/>
          </p:cNvSpPr>
          <p:nvPr/>
        </p:nvSpPr>
        <p:spPr bwMode="auto">
          <a:xfrm>
            <a:off x="9067800" y="0"/>
            <a:ext cx="76200" cy="1219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34" name="Rectangle 10"/>
          <p:cNvSpPr>
            <a:spLocks noChangeArrowheads="1"/>
          </p:cNvSpPr>
          <p:nvPr/>
        </p:nvSpPr>
        <p:spPr bwMode="auto">
          <a:xfrm>
            <a:off x="762000" y="1371600"/>
            <a:ext cx="8382000" cy="5105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35" name="Text Box 11"/>
          <p:cNvSpPr txBox="1">
            <a:spLocks noChangeArrowheads="1"/>
          </p:cNvSpPr>
          <p:nvPr/>
        </p:nvSpPr>
        <p:spPr bwMode="auto">
          <a:xfrm>
            <a:off x="1143000" y="6477000"/>
            <a:ext cx="7010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kern="1200">
                <a:solidFill>
                  <a:srgbClr val="FFFFFF"/>
                </a:solidFill>
                <a:latin typeface="Arial Unicode MS" pitchFamily="34" charset="-128"/>
                <a:ea typeface="+mn-ea"/>
                <a:cs typeface="+mn-cs"/>
              </a:rPr>
              <a:t>U.S. Environmental Protection Agency – Office of Air and Radiation </a:t>
            </a:r>
          </a:p>
        </p:txBody>
      </p:sp>
      <p:sp>
        <p:nvSpPr>
          <p:cNvPr id="257036" name="Oval 12"/>
          <p:cNvSpPr>
            <a:spLocks noChangeArrowheads="1"/>
          </p:cNvSpPr>
          <p:nvPr/>
        </p:nvSpPr>
        <p:spPr bwMode="auto">
          <a:xfrm>
            <a:off x="152400" y="1371600"/>
            <a:ext cx="1143000" cy="5105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37" name="Rectangle 13"/>
          <p:cNvSpPr>
            <a:spLocks noChangeArrowheads="1"/>
          </p:cNvSpPr>
          <p:nvPr/>
        </p:nvSpPr>
        <p:spPr bwMode="auto">
          <a:xfrm>
            <a:off x="7162800" y="76200"/>
            <a:ext cx="304800" cy="1066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38" name="Rectangle 14"/>
          <p:cNvSpPr>
            <a:spLocks noChangeArrowheads="1"/>
          </p:cNvSpPr>
          <p:nvPr/>
        </p:nvSpPr>
        <p:spPr bwMode="auto">
          <a:xfrm flipV="1">
            <a:off x="6781800" y="76200"/>
            <a:ext cx="13716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39" name="Rectangle 15"/>
          <p:cNvSpPr>
            <a:spLocks noChangeArrowheads="1"/>
          </p:cNvSpPr>
          <p:nvPr/>
        </p:nvSpPr>
        <p:spPr bwMode="auto">
          <a:xfrm flipV="1">
            <a:off x="6400800" y="152400"/>
            <a:ext cx="13716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40" name="Rectangle 16"/>
          <p:cNvSpPr>
            <a:spLocks noChangeArrowheads="1"/>
          </p:cNvSpPr>
          <p:nvPr/>
        </p:nvSpPr>
        <p:spPr bwMode="auto">
          <a:xfrm flipV="1">
            <a:off x="6477000" y="457200"/>
            <a:ext cx="13716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41" name="Rectangle 17"/>
          <p:cNvSpPr>
            <a:spLocks noChangeArrowheads="1"/>
          </p:cNvSpPr>
          <p:nvPr/>
        </p:nvSpPr>
        <p:spPr bwMode="auto">
          <a:xfrm flipV="1">
            <a:off x="6705600" y="990600"/>
            <a:ext cx="13716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42" name="Rectangle 18"/>
          <p:cNvSpPr>
            <a:spLocks noChangeArrowheads="1"/>
          </p:cNvSpPr>
          <p:nvPr/>
        </p:nvSpPr>
        <p:spPr bwMode="auto">
          <a:xfrm flipV="1">
            <a:off x="6705600" y="1066800"/>
            <a:ext cx="13716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43" name="Rectangle 19"/>
          <p:cNvSpPr>
            <a:spLocks noChangeArrowheads="1"/>
          </p:cNvSpPr>
          <p:nvPr/>
        </p:nvSpPr>
        <p:spPr bwMode="auto">
          <a:xfrm flipV="1">
            <a:off x="7391400" y="762000"/>
            <a:ext cx="1524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44" name="Rectangle 20"/>
          <p:cNvSpPr>
            <a:spLocks noChangeArrowheads="1"/>
          </p:cNvSpPr>
          <p:nvPr/>
        </p:nvSpPr>
        <p:spPr bwMode="auto">
          <a:xfrm flipV="1">
            <a:off x="7772400" y="304800"/>
            <a:ext cx="1524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45" name="Rectangle 21"/>
          <p:cNvSpPr>
            <a:spLocks noChangeArrowheads="1"/>
          </p:cNvSpPr>
          <p:nvPr/>
        </p:nvSpPr>
        <p:spPr bwMode="auto">
          <a:xfrm flipV="1">
            <a:off x="8610600" y="0"/>
            <a:ext cx="5334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46" name="Rectangle 22"/>
          <p:cNvSpPr>
            <a:spLocks noChangeArrowheads="1"/>
          </p:cNvSpPr>
          <p:nvPr/>
        </p:nvSpPr>
        <p:spPr bwMode="auto">
          <a:xfrm flipV="1">
            <a:off x="8763000" y="304800"/>
            <a:ext cx="5334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47" name="Rectangle 23"/>
          <p:cNvSpPr>
            <a:spLocks noChangeArrowheads="1"/>
          </p:cNvSpPr>
          <p:nvPr/>
        </p:nvSpPr>
        <p:spPr bwMode="auto">
          <a:xfrm flipV="1">
            <a:off x="8763000" y="533400"/>
            <a:ext cx="5334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48" name="Rectangle 24"/>
          <p:cNvSpPr>
            <a:spLocks noChangeArrowheads="1"/>
          </p:cNvSpPr>
          <p:nvPr/>
        </p:nvSpPr>
        <p:spPr bwMode="auto">
          <a:xfrm flipV="1">
            <a:off x="8763000" y="609600"/>
            <a:ext cx="3810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49" name="Rectangle 25"/>
          <p:cNvSpPr>
            <a:spLocks noChangeArrowheads="1"/>
          </p:cNvSpPr>
          <p:nvPr/>
        </p:nvSpPr>
        <p:spPr bwMode="auto">
          <a:xfrm flipV="1">
            <a:off x="8763000" y="685800"/>
            <a:ext cx="3810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50" name="Rectangle 26"/>
          <p:cNvSpPr>
            <a:spLocks noChangeArrowheads="1"/>
          </p:cNvSpPr>
          <p:nvPr/>
        </p:nvSpPr>
        <p:spPr bwMode="auto">
          <a:xfrm flipV="1">
            <a:off x="0" y="0"/>
            <a:ext cx="91440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51" name="Rectangle 27"/>
          <p:cNvSpPr>
            <a:spLocks noChangeArrowheads="1"/>
          </p:cNvSpPr>
          <p:nvPr/>
        </p:nvSpPr>
        <p:spPr bwMode="auto">
          <a:xfrm flipV="1">
            <a:off x="8839200" y="1066800"/>
            <a:ext cx="1524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52" name="Rectangle 28"/>
          <p:cNvSpPr>
            <a:spLocks noChangeArrowheads="1"/>
          </p:cNvSpPr>
          <p:nvPr/>
        </p:nvSpPr>
        <p:spPr bwMode="auto">
          <a:xfrm flipV="1">
            <a:off x="8610600" y="914400"/>
            <a:ext cx="1524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53" name="Rectangle 29"/>
          <p:cNvSpPr>
            <a:spLocks noChangeArrowheads="1"/>
          </p:cNvSpPr>
          <p:nvPr/>
        </p:nvSpPr>
        <p:spPr bwMode="auto">
          <a:xfrm flipV="1">
            <a:off x="8534400" y="76200"/>
            <a:ext cx="1524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54" name="Rectangle 30"/>
          <p:cNvSpPr>
            <a:spLocks noChangeArrowheads="1"/>
          </p:cNvSpPr>
          <p:nvPr/>
        </p:nvSpPr>
        <p:spPr bwMode="auto">
          <a:xfrm flipV="1">
            <a:off x="7467600" y="228600"/>
            <a:ext cx="1524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55" name="Rectangle 31"/>
          <p:cNvSpPr>
            <a:spLocks noChangeArrowheads="1"/>
          </p:cNvSpPr>
          <p:nvPr/>
        </p:nvSpPr>
        <p:spPr bwMode="auto">
          <a:xfrm flipV="1">
            <a:off x="9067800" y="990600"/>
            <a:ext cx="1524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56" name="Rectangle 32"/>
          <p:cNvSpPr>
            <a:spLocks noChangeArrowheads="1"/>
          </p:cNvSpPr>
          <p:nvPr/>
        </p:nvSpPr>
        <p:spPr bwMode="auto">
          <a:xfrm flipV="1">
            <a:off x="7620000" y="381000"/>
            <a:ext cx="762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57" name="Rectangle 33"/>
          <p:cNvSpPr>
            <a:spLocks noChangeArrowheads="1"/>
          </p:cNvSpPr>
          <p:nvPr/>
        </p:nvSpPr>
        <p:spPr bwMode="auto">
          <a:xfrm flipV="1">
            <a:off x="7467600" y="228600"/>
            <a:ext cx="762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58" name="Rectangle 34"/>
          <p:cNvSpPr>
            <a:spLocks noChangeArrowheads="1"/>
          </p:cNvSpPr>
          <p:nvPr/>
        </p:nvSpPr>
        <p:spPr bwMode="auto">
          <a:xfrm flipV="1">
            <a:off x="7772400" y="152400"/>
            <a:ext cx="762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59" name="Rectangle 35"/>
          <p:cNvSpPr>
            <a:spLocks noChangeArrowheads="1"/>
          </p:cNvSpPr>
          <p:nvPr/>
        </p:nvSpPr>
        <p:spPr bwMode="auto">
          <a:xfrm flipV="1">
            <a:off x="7696200" y="381000"/>
            <a:ext cx="762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60" name="Rectangle 36"/>
          <p:cNvSpPr>
            <a:spLocks noChangeArrowheads="1"/>
          </p:cNvSpPr>
          <p:nvPr/>
        </p:nvSpPr>
        <p:spPr bwMode="auto">
          <a:xfrm flipV="1">
            <a:off x="7924800" y="304800"/>
            <a:ext cx="762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61" name="Rectangle 37"/>
          <p:cNvSpPr>
            <a:spLocks noChangeArrowheads="1"/>
          </p:cNvSpPr>
          <p:nvPr/>
        </p:nvSpPr>
        <p:spPr bwMode="auto">
          <a:xfrm flipV="1">
            <a:off x="7467600" y="533400"/>
            <a:ext cx="762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62" name="Rectangle 38"/>
          <p:cNvSpPr>
            <a:spLocks noChangeArrowheads="1"/>
          </p:cNvSpPr>
          <p:nvPr/>
        </p:nvSpPr>
        <p:spPr bwMode="auto">
          <a:xfrm flipV="1">
            <a:off x="8077200" y="76200"/>
            <a:ext cx="762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63" name="Rectangle 39"/>
          <p:cNvSpPr>
            <a:spLocks noChangeArrowheads="1"/>
          </p:cNvSpPr>
          <p:nvPr/>
        </p:nvSpPr>
        <p:spPr bwMode="auto">
          <a:xfrm flipV="1">
            <a:off x="7543800" y="533400"/>
            <a:ext cx="762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64" name="Rectangle 40"/>
          <p:cNvSpPr>
            <a:spLocks noChangeArrowheads="1"/>
          </p:cNvSpPr>
          <p:nvPr/>
        </p:nvSpPr>
        <p:spPr bwMode="auto">
          <a:xfrm flipV="1">
            <a:off x="7620000" y="533400"/>
            <a:ext cx="3048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65" name="Rectangle 41"/>
          <p:cNvSpPr>
            <a:spLocks noChangeArrowheads="1"/>
          </p:cNvSpPr>
          <p:nvPr/>
        </p:nvSpPr>
        <p:spPr bwMode="auto">
          <a:xfrm flipV="1">
            <a:off x="8763000" y="914400"/>
            <a:ext cx="762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66" name="Rectangle 42"/>
          <p:cNvSpPr>
            <a:spLocks noChangeArrowheads="1"/>
          </p:cNvSpPr>
          <p:nvPr/>
        </p:nvSpPr>
        <p:spPr bwMode="auto">
          <a:xfrm flipV="1">
            <a:off x="8610600" y="228600"/>
            <a:ext cx="5334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67" name="Rectangle 43"/>
          <p:cNvSpPr>
            <a:spLocks noChangeArrowheads="1"/>
          </p:cNvSpPr>
          <p:nvPr/>
        </p:nvSpPr>
        <p:spPr bwMode="auto">
          <a:xfrm flipV="1">
            <a:off x="8686800" y="304800"/>
            <a:ext cx="762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68" name="Rectangle 44"/>
          <p:cNvSpPr>
            <a:spLocks noChangeArrowheads="1"/>
          </p:cNvSpPr>
          <p:nvPr/>
        </p:nvSpPr>
        <p:spPr bwMode="auto">
          <a:xfrm flipV="1">
            <a:off x="8839200" y="838200"/>
            <a:ext cx="762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69" name="Rectangle 45"/>
          <p:cNvSpPr>
            <a:spLocks noChangeArrowheads="1"/>
          </p:cNvSpPr>
          <p:nvPr/>
        </p:nvSpPr>
        <p:spPr bwMode="auto">
          <a:xfrm flipV="1">
            <a:off x="8915400" y="1066800"/>
            <a:ext cx="2286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7070" name="Rectangle 46"/>
          <p:cNvSpPr>
            <a:spLocks noChangeArrowheads="1"/>
          </p:cNvSpPr>
          <p:nvPr/>
        </p:nvSpPr>
        <p:spPr bwMode="auto">
          <a:xfrm>
            <a:off x="9144000" y="-228600"/>
            <a:ext cx="533400" cy="7315200"/>
          </a:xfrm>
          <a:prstGeom prst="rect">
            <a:avLst/>
          </a:prstGeom>
          <a:solidFill>
            <a:srgbClr val="9498A6"/>
          </a:solidFill>
          <a:ln w="9525">
            <a:solidFill>
              <a:srgbClr val="336699">
                <a:alpha val="0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56046" name="Rectangle 2"/>
          <p:cNvSpPr>
            <a:spLocks noChangeArrowheads="1"/>
          </p:cNvSpPr>
          <p:nvPr/>
        </p:nvSpPr>
        <p:spPr bwMode="auto">
          <a:xfrm>
            <a:off x="0" y="76200"/>
            <a:ext cx="92964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zh-TW" altLang="en-US" sz="2000" i="1" kern="1200">
              <a:solidFill>
                <a:srgbClr val="000000"/>
              </a:solidFill>
              <a:latin typeface="Arial" pitchFamily="34" charset="0"/>
              <a:ea typeface="新細明體" pitchFamily="18" charset="-120"/>
              <a:cs typeface="Arial" pitchFamily="34" charset="0"/>
            </a:endParaRPr>
          </a:p>
        </p:txBody>
      </p:sp>
      <p:sp>
        <p:nvSpPr>
          <p:cNvPr id="256048" name="Rectangle 4"/>
          <p:cNvSpPr>
            <a:spLocks noChangeArrowheads="1"/>
          </p:cNvSpPr>
          <p:nvPr/>
        </p:nvSpPr>
        <p:spPr bwMode="auto">
          <a:xfrm>
            <a:off x="7086600" y="-76200"/>
            <a:ext cx="152400" cy="1295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zh-TW" altLang="en-US" sz="2000" i="1" kern="1200">
              <a:solidFill>
                <a:srgbClr val="000000"/>
              </a:solidFill>
              <a:latin typeface="Arial" pitchFamily="34" charset="0"/>
              <a:ea typeface="新細明體" pitchFamily="18" charset="-120"/>
              <a:cs typeface="Arial" pitchFamily="34" charset="0"/>
            </a:endParaRPr>
          </a:p>
        </p:txBody>
      </p:sp>
      <p:sp>
        <p:nvSpPr>
          <p:cNvPr id="256050" name="Rectangle 6"/>
          <p:cNvSpPr>
            <a:spLocks noChangeArrowheads="1"/>
          </p:cNvSpPr>
          <p:nvPr/>
        </p:nvSpPr>
        <p:spPr bwMode="auto">
          <a:xfrm rot="5400000" flipH="1">
            <a:off x="8039100" y="952500"/>
            <a:ext cx="2438400" cy="76200"/>
          </a:xfrm>
          <a:prstGeom prst="rect">
            <a:avLst/>
          </a:prstGeom>
          <a:solidFill>
            <a:srgbClr val="969696"/>
          </a:solidFill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zh-TW" altLang="en-US" sz="2000" i="1" kern="1200">
              <a:solidFill>
                <a:srgbClr val="000000"/>
              </a:solidFill>
              <a:latin typeface="Arial" pitchFamily="34" charset="0"/>
              <a:ea typeface="新細明體" pitchFamily="18" charset="-120"/>
              <a:cs typeface="Arial" pitchFamily="34" charset="0"/>
            </a:endParaRPr>
          </a:p>
        </p:txBody>
      </p:sp>
      <p:sp>
        <p:nvSpPr>
          <p:cNvPr id="256051" name="Rectangle 7"/>
          <p:cNvSpPr>
            <a:spLocks noChangeArrowheads="1"/>
          </p:cNvSpPr>
          <p:nvPr/>
        </p:nvSpPr>
        <p:spPr bwMode="auto">
          <a:xfrm>
            <a:off x="8556625" y="6381750"/>
            <a:ext cx="58737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fld id="{D33F29FB-9646-4146-BE83-608AD1E0C035}" type="slidenum">
              <a:rPr lang="zh-TW" altLang="en-US" sz="1200" i="1" kern="1200">
                <a:solidFill>
                  <a:srgbClr val="FFFFFF"/>
                </a:solidFill>
                <a:latin typeface="Arial" pitchFamily="34" charset="0"/>
                <a:ea typeface="新細明體" pitchFamily="18" charset="-120"/>
                <a:cs typeface="Arial" pitchFamily="34" charset="0"/>
              </a:rPr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altLang="zh-TW" sz="1200" i="1" kern="1200">
              <a:solidFill>
                <a:srgbClr val="FFFFFF"/>
              </a:solidFill>
              <a:latin typeface="Arial" pitchFamily="34" charset="0"/>
              <a:ea typeface="新細明體" pitchFamily="18" charset="-120"/>
              <a:cs typeface="Arial" pitchFamily="34" charset="0"/>
            </a:endParaRPr>
          </a:p>
        </p:txBody>
      </p:sp>
      <p:sp>
        <p:nvSpPr>
          <p:cNvPr id="256052" name="Rectangle 8"/>
          <p:cNvSpPr>
            <a:spLocks noChangeArrowheads="1"/>
          </p:cNvSpPr>
          <p:nvPr/>
        </p:nvSpPr>
        <p:spPr bwMode="auto">
          <a:xfrm>
            <a:off x="9067800" y="0"/>
            <a:ext cx="76200" cy="1219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zh-TW" altLang="en-US" sz="2000" i="1" kern="1200">
              <a:solidFill>
                <a:srgbClr val="000000"/>
              </a:solidFill>
              <a:latin typeface="Arial" pitchFamily="34" charset="0"/>
              <a:ea typeface="新細明體" pitchFamily="18" charset="-120"/>
              <a:cs typeface="Arial" pitchFamily="34" charset="0"/>
            </a:endParaRPr>
          </a:p>
        </p:txBody>
      </p:sp>
      <p:sp>
        <p:nvSpPr>
          <p:cNvPr id="256054" name="Text Box 10"/>
          <p:cNvSpPr txBox="1">
            <a:spLocks noChangeArrowheads="1"/>
          </p:cNvSpPr>
          <p:nvPr/>
        </p:nvSpPr>
        <p:spPr bwMode="auto">
          <a:xfrm>
            <a:off x="1143000" y="6477000"/>
            <a:ext cx="7010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600" i="1" kern="1200" dirty="0">
                <a:solidFill>
                  <a:srgbClr val="FFFF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U.S. Environmental Protection Agency – Office of Air and Radiation </a:t>
            </a:r>
          </a:p>
        </p:txBody>
      </p:sp>
      <p:sp>
        <p:nvSpPr>
          <p:cNvPr id="256056" name="Rectangle 12"/>
          <p:cNvSpPr>
            <a:spLocks noChangeArrowheads="1"/>
          </p:cNvSpPr>
          <p:nvPr/>
        </p:nvSpPr>
        <p:spPr bwMode="auto">
          <a:xfrm>
            <a:off x="7162800" y="76200"/>
            <a:ext cx="304800" cy="1066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zh-TW" altLang="en-US" sz="2000" i="1" kern="1200">
              <a:solidFill>
                <a:srgbClr val="000000"/>
              </a:solidFill>
              <a:latin typeface="Arial" pitchFamily="34" charset="0"/>
              <a:ea typeface="新細明體" pitchFamily="18" charset="-120"/>
              <a:cs typeface="Arial" pitchFamily="34" charset="0"/>
            </a:endParaRPr>
          </a:p>
        </p:txBody>
      </p:sp>
      <p:sp>
        <p:nvSpPr>
          <p:cNvPr id="256057" name="Rectangle 13"/>
          <p:cNvSpPr>
            <a:spLocks noChangeArrowheads="1"/>
          </p:cNvSpPr>
          <p:nvPr/>
        </p:nvSpPr>
        <p:spPr bwMode="auto">
          <a:xfrm flipV="1">
            <a:off x="6781800" y="76200"/>
            <a:ext cx="13716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zh-TW" altLang="en-US" sz="2000" i="1" kern="1200">
              <a:solidFill>
                <a:srgbClr val="000000"/>
              </a:solidFill>
              <a:latin typeface="Arial" pitchFamily="34" charset="0"/>
              <a:ea typeface="新細明體" pitchFamily="18" charset="-120"/>
              <a:cs typeface="Arial" pitchFamily="34" charset="0"/>
            </a:endParaRPr>
          </a:p>
        </p:txBody>
      </p:sp>
      <p:sp>
        <p:nvSpPr>
          <p:cNvPr id="256058" name="Rectangle 14"/>
          <p:cNvSpPr>
            <a:spLocks noChangeArrowheads="1"/>
          </p:cNvSpPr>
          <p:nvPr/>
        </p:nvSpPr>
        <p:spPr bwMode="auto">
          <a:xfrm flipV="1">
            <a:off x="6400800" y="152400"/>
            <a:ext cx="13716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zh-TW" altLang="en-US" sz="2000" i="1" kern="1200">
              <a:solidFill>
                <a:srgbClr val="000000"/>
              </a:solidFill>
              <a:latin typeface="Arial" pitchFamily="34" charset="0"/>
              <a:ea typeface="新細明體" pitchFamily="18" charset="-120"/>
              <a:cs typeface="Arial" pitchFamily="34" charset="0"/>
            </a:endParaRPr>
          </a:p>
        </p:txBody>
      </p:sp>
      <p:sp>
        <p:nvSpPr>
          <p:cNvPr id="256059" name="Rectangle 15"/>
          <p:cNvSpPr>
            <a:spLocks noChangeArrowheads="1"/>
          </p:cNvSpPr>
          <p:nvPr/>
        </p:nvSpPr>
        <p:spPr bwMode="auto">
          <a:xfrm flipV="1">
            <a:off x="6477000" y="457200"/>
            <a:ext cx="13716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zh-TW" altLang="en-US" sz="2000" i="1" kern="1200">
              <a:solidFill>
                <a:srgbClr val="000000"/>
              </a:solidFill>
              <a:latin typeface="Arial" pitchFamily="34" charset="0"/>
              <a:ea typeface="新細明體" pitchFamily="18" charset="-120"/>
              <a:cs typeface="Arial" pitchFamily="34" charset="0"/>
            </a:endParaRPr>
          </a:p>
        </p:txBody>
      </p:sp>
      <p:sp>
        <p:nvSpPr>
          <p:cNvPr id="256060" name="Rectangle 16"/>
          <p:cNvSpPr>
            <a:spLocks noChangeArrowheads="1"/>
          </p:cNvSpPr>
          <p:nvPr/>
        </p:nvSpPr>
        <p:spPr bwMode="auto">
          <a:xfrm flipV="1">
            <a:off x="6705600" y="990600"/>
            <a:ext cx="13716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zh-TW" altLang="en-US" sz="2000" i="1" kern="1200">
              <a:solidFill>
                <a:srgbClr val="000000"/>
              </a:solidFill>
              <a:latin typeface="Arial" pitchFamily="34" charset="0"/>
              <a:ea typeface="新細明體" pitchFamily="18" charset="-120"/>
              <a:cs typeface="Arial" pitchFamily="34" charset="0"/>
            </a:endParaRPr>
          </a:p>
        </p:txBody>
      </p:sp>
      <p:sp>
        <p:nvSpPr>
          <p:cNvPr id="256061" name="Rectangle 17"/>
          <p:cNvSpPr>
            <a:spLocks noChangeArrowheads="1"/>
          </p:cNvSpPr>
          <p:nvPr/>
        </p:nvSpPr>
        <p:spPr bwMode="auto">
          <a:xfrm flipV="1">
            <a:off x="6705600" y="1066800"/>
            <a:ext cx="13716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zh-TW" altLang="en-US" sz="2000" i="1" kern="1200">
              <a:solidFill>
                <a:srgbClr val="000000"/>
              </a:solidFill>
              <a:latin typeface="Arial" pitchFamily="34" charset="0"/>
              <a:ea typeface="新細明體" pitchFamily="18" charset="-120"/>
              <a:cs typeface="Arial" pitchFamily="34" charset="0"/>
            </a:endParaRPr>
          </a:p>
        </p:txBody>
      </p:sp>
      <p:sp>
        <p:nvSpPr>
          <p:cNvPr id="256062" name="Rectangle 18"/>
          <p:cNvSpPr>
            <a:spLocks noChangeArrowheads="1"/>
          </p:cNvSpPr>
          <p:nvPr/>
        </p:nvSpPr>
        <p:spPr bwMode="auto">
          <a:xfrm flipV="1">
            <a:off x="7391400" y="762000"/>
            <a:ext cx="1524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zh-TW" altLang="en-US" sz="2000" i="1" kern="1200">
              <a:solidFill>
                <a:srgbClr val="000000"/>
              </a:solidFill>
              <a:latin typeface="Arial" pitchFamily="34" charset="0"/>
              <a:ea typeface="新細明體" pitchFamily="18" charset="-120"/>
              <a:cs typeface="Arial" pitchFamily="34" charset="0"/>
            </a:endParaRPr>
          </a:p>
        </p:txBody>
      </p:sp>
      <p:sp>
        <p:nvSpPr>
          <p:cNvPr id="256063" name="Rectangle 19"/>
          <p:cNvSpPr>
            <a:spLocks noChangeArrowheads="1"/>
          </p:cNvSpPr>
          <p:nvPr/>
        </p:nvSpPr>
        <p:spPr bwMode="auto">
          <a:xfrm flipV="1">
            <a:off x="7772400" y="304800"/>
            <a:ext cx="1524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zh-TW" altLang="en-US" sz="2000" i="1" kern="1200">
              <a:solidFill>
                <a:srgbClr val="000000"/>
              </a:solidFill>
              <a:latin typeface="Arial" pitchFamily="34" charset="0"/>
              <a:ea typeface="新細明體" pitchFamily="18" charset="-120"/>
              <a:cs typeface="Arial" pitchFamily="34" charset="0"/>
            </a:endParaRPr>
          </a:p>
        </p:txBody>
      </p:sp>
      <p:sp>
        <p:nvSpPr>
          <p:cNvPr id="256064" name="Rectangle 20"/>
          <p:cNvSpPr>
            <a:spLocks noChangeArrowheads="1"/>
          </p:cNvSpPr>
          <p:nvPr/>
        </p:nvSpPr>
        <p:spPr bwMode="auto">
          <a:xfrm flipV="1">
            <a:off x="8610600" y="0"/>
            <a:ext cx="5334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zh-TW" altLang="en-US" sz="2000" i="1" kern="1200">
              <a:solidFill>
                <a:srgbClr val="000000"/>
              </a:solidFill>
              <a:latin typeface="Arial" pitchFamily="34" charset="0"/>
              <a:ea typeface="新細明體" pitchFamily="18" charset="-120"/>
              <a:cs typeface="Arial" pitchFamily="34" charset="0"/>
            </a:endParaRPr>
          </a:p>
        </p:txBody>
      </p:sp>
      <p:sp>
        <p:nvSpPr>
          <p:cNvPr id="256065" name="Rectangle 21"/>
          <p:cNvSpPr>
            <a:spLocks noChangeArrowheads="1"/>
          </p:cNvSpPr>
          <p:nvPr/>
        </p:nvSpPr>
        <p:spPr bwMode="auto">
          <a:xfrm flipV="1">
            <a:off x="8763000" y="304800"/>
            <a:ext cx="5334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zh-TW" altLang="en-US" sz="2000" i="1" kern="1200">
              <a:solidFill>
                <a:srgbClr val="000000"/>
              </a:solidFill>
              <a:latin typeface="Arial" pitchFamily="34" charset="0"/>
              <a:ea typeface="新細明體" pitchFamily="18" charset="-120"/>
              <a:cs typeface="Arial" pitchFamily="34" charset="0"/>
            </a:endParaRPr>
          </a:p>
        </p:txBody>
      </p:sp>
      <p:sp>
        <p:nvSpPr>
          <p:cNvPr id="256066" name="Rectangle 22"/>
          <p:cNvSpPr>
            <a:spLocks noChangeArrowheads="1"/>
          </p:cNvSpPr>
          <p:nvPr/>
        </p:nvSpPr>
        <p:spPr bwMode="auto">
          <a:xfrm flipV="1">
            <a:off x="8763000" y="533400"/>
            <a:ext cx="5334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zh-TW" altLang="en-US" sz="2000" i="1" kern="1200">
              <a:solidFill>
                <a:srgbClr val="000000"/>
              </a:solidFill>
              <a:latin typeface="Arial" pitchFamily="34" charset="0"/>
              <a:ea typeface="新細明體" pitchFamily="18" charset="-120"/>
              <a:cs typeface="Arial" pitchFamily="34" charset="0"/>
            </a:endParaRPr>
          </a:p>
        </p:txBody>
      </p:sp>
      <p:sp>
        <p:nvSpPr>
          <p:cNvPr id="256067" name="Rectangle 23"/>
          <p:cNvSpPr>
            <a:spLocks noChangeArrowheads="1"/>
          </p:cNvSpPr>
          <p:nvPr/>
        </p:nvSpPr>
        <p:spPr bwMode="auto">
          <a:xfrm flipV="1">
            <a:off x="8763000" y="609600"/>
            <a:ext cx="3810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zh-TW" altLang="en-US" sz="2000" i="1" kern="1200">
              <a:solidFill>
                <a:srgbClr val="000000"/>
              </a:solidFill>
              <a:latin typeface="Arial" pitchFamily="34" charset="0"/>
              <a:ea typeface="新細明體" pitchFamily="18" charset="-120"/>
              <a:cs typeface="Arial" pitchFamily="34" charset="0"/>
            </a:endParaRPr>
          </a:p>
        </p:txBody>
      </p:sp>
      <p:sp>
        <p:nvSpPr>
          <p:cNvPr id="256068" name="Rectangle 24"/>
          <p:cNvSpPr>
            <a:spLocks noChangeArrowheads="1"/>
          </p:cNvSpPr>
          <p:nvPr/>
        </p:nvSpPr>
        <p:spPr bwMode="auto">
          <a:xfrm flipV="1">
            <a:off x="8763000" y="685800"/>
            <a:ext cx="3810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zh-TW" altLang="en-US" sz="2000" i="1" kern="1200">
              <a:solidFill>
                <a:srgbClr val="000000"/>
              </a:solidFill>
              <a:latin typeface="Arial" pitchFamily="34" charset="0"/>
              <a:ea typeface="新細明體" pitchFamily="18" charset="-120"/>
              <a:cs typeface="Arial" pitchFamily="34" charset="0"/>
            </a:endParaRPr>
          </a:p>
        </p:txBody>
      </p:sp>
      <p:sp>
        <p:nvSpPr>
          <p:cNvPr id="256069" name="Rectangle 25"/>
          <p:cNvSpPr>
            <a:spLocks noChangeArrowheads="1"/>
          </p:cNvSpPr>
          <p:nvPr/>
        </p:nvSpPr>
        <p:spPr bwMode="auto">
          <a:xfrm flipV="1">
            <a:off x="0" y="0"/>
            <a:ext cx="91440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zh-TW" altLang="en-US" sz="2000" i="1" kern="1200">
              <a:solidFill>
                <a:srgbClr val="000000"/>
              </a:solidFill>
              <a:latin typeface="Arial" pitchFamily="34" charset="0"/>
              <a:ea typeface="新細明體" pitchFamily="18" charset="-120"/>
              <a:cs typeface="Arial" pitchFamily="34" charset="0"/>
            </a:endParaRPr>
          </a:p>
        </p:txBody>
      </p:sp>
      <p:sp>
        <p:nvSpPr>
          <p:cNvPr id="256070" name="Rectangle 26"/>
          <p:cNvSpPr>
            <a:spLocks noChangeArrowheads="1"/>
          </p:cNvSpPr>
          <p:nvPr/>
        </p:nvSpPr>
        <p:spPr bwMode="auto">
          <a:xfrm flipV="1">
            <a:off x="8839200" y="1066800"/>
            <a:ext cx="1524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zh-TW" altLang="en-US" sz="2000" i="1" kern="1200">
              <a:solidFill>
                <a:srgbClr val="000000"/>
              </a:solidFill>
              <a:latin typeface="Arial" pitchFamily="34" charset="0"/>
              <a:ea typeface="新細明體" pitchFamily="18" charset="-120"/>
              <a:cs typeface="Arial" pitchFamily="34" charset="0"/>
            </a:endParaRPr>
          </a:p>
        </p:txBody>
      </p:sp>
      <p:sp>
        <p:nvSpPr>
          <p:cNvPr id="256071" name="Rectangle 27"/>
          <p:cNvSpPr>
            <a:spLocks noChangeArrowheads="1"/>
          </p:cNvSpPr>
          <p:nvPr/>
        </p:nvSpPr>
        <p:spPr bwMode="auto">
          <a:xfrm flipV="1">
            <a:off x="8610600" y="914400"/>
            <a:ext cx="1524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zh-TW" altLang="en-US" sz="2000" i="1" kern="1200">
              <a:solidFill>
                <a:srgbClr val="000000"/>
              </a:solidFill>
              <a:latin typeface="Arial" pitchFamily="34" charset="0"/>
              <a:ea typeface="新細明體" pitchFamily="18" charset="-120"/>
              <a:cs typeface="Arial" pitchFamily="34" charset="0"/>
            </a:endParaRPr>
          </a:p>
        </p:txBody>
      </p:sp>
      <p:sp>
        <p:nvSpPr>
          <p:cNvPr id="256072" name="Rectangle 28"/>
          <p:cNvSpPr>
            <a:spLocks noChangeArrowheads="1"/>
          </p:cNvSpPr>
          <p:nvPr/>
        </p:nvSpPr>
        <p:spPr bwMode="auto">
          <a:xfrm flipV="1">
            <a:off x="8534400" y="76200"/>
            <a:ext cx="1524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zh-TW" altLang="en-US" sz="2000" i="1" kern="1200">
              <a:solidFill>
                <a:srgbClr val="000000"/>
              </a:solidFill>
              <a:latin typeface="Arial" pitchFamily="34" charset="0"/>
              <a:ea typeface="新細明體" pitchFamily="18" charset="-120"/>
              <a:cs typeface="Arial" pitchFamily="34" charset="0"/>
            </a:endParaRPr>
          </a:p>
        </p:txBody>
      </p:sp>
      <p:sp>
        <p:nvSpPr>
          <p:cNvPr id="256073" name="Rectangle 29"/>
          <p:cNvSpPr>
            <a:spLocks noChangeArrowheads="1"/>
          </p:cNvSpPr>
          <p:nvPr/>
        </p:nvSpPr>
        <p:spPr bwMode="auto">
          <a:xfrm flipV="1">
            <a:off x="7467600" y="228600"/>
            <a:ext cx="1524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zh-TW" altLang="en-US" sz="2000" i="1" kern="1200">
              <a:solidFill>
                <a:srgbClr val="000000"/>
              </a:solidFill>
              <a:latin typeface="Arial" pitchFamily="34" charset="0"/>
              <a:ea typeface="新細明體" pitchFamily="18" charset="-120"/>
              <a:cs typeface="Arial" pitchFamily="34" charset="0"/>
            </a:endParaRPr>
          </a:p>
        </p:txBody>
      </p:sp>
      <p:sp>
        <p:nvSpPr>
          <p:cNvPr id="256074" name="Rectangle 30"/>
          <p:cNvSpPr>
            <a:spLocks noChangeArrowheads="1"/>
          </p:cNvSpPr>
          <p:nvPr/>
        </p:nvSpPr>
        <p:spPr bwMode="auto">
          <a:xfrm flipV="1">
            <a:off x="9067800" y="990600"/>
            <a:ext cx="1524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zh-TW" altLang="en-US" sz="2000" i="1" kern="1200">
              <a:solidFill>
                <a:srgbClr val="000000"/>
              </a:solidFill>
              <a:latin typeface="Arial" pitchFamily="34" charset="0"/>
              <a:ea typeface="新細明體" pitchFamily="18" charset="-120"/>
              <a:cs typeface="Arial" pitchFamily="34" charset="0"/>
            </a:endParaRPr>
          </a:p>
        </p:txBody>
      </p:sp>
      <p:sp>
        <p:nvSpPr>
          <p:cNvPr id="256075" name="Rectangle 31"/>
          <p:cNvSpPr>
            <a:spLocks noChangeArrowheads="1"/>
          </p:cNvSpPr>
          <p:nvPr/>
        </p:nvSpPr>
        <p:spPr bwMode="auto">
          <a:xfrm flipV="1">
            <a:off x="7620000" y="381000"/>
            <a:ext cx="762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zh-TW" altLang="en-US" sz="2000" i="1" kern="1200">
              <a:solidFill>
                <a:srgbClr val="000000"/>
              </a:solidFill>
              <a:latin typeface="Arial" pitchFamily="34" charset="0"/>
              <a:ea typeface="新細明體" pitchFamily="18" charset="-120"/>
              <a:cs typeface="Arial" pitchFamily="34" charset="0"/>
            </a:endParaRPr>
          </a:p>
        </p:txBody>
      </p:sp>
      <p:sp>
        <p:nvSpPr>
          <p:cNvPr id="256076" name="Rectangle 32"/>
          <p:cNvSpPr>
            <a:spLocks noChangeArrowheads="1"/>
          </p:cNvSpPr>
          <p:nvPr/>
        </p:nvSpPr>
        <p:spPr bwMode="auto">
          <a:xfrm flipV="1">
            <a:off x="7467600" y="228600"/>
            <a:ext cx="762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zh-TW" altLang="en-US" sz="2000" i="1" kern="1200">
              <a:solidFill>
                <a:srgbClr val="000000"/>
              </a:solidFill>
              <a:latin typeface="Arial" pitchFamily="34" charset="0"/>
              <a:ea typeface="新細明體" pitchFamily="18" charset="-120"/>
              <a:cs typeface="Arial" pitchFamily="34" charset="0"/>
            </a:endParaRPr>
          </a:p>
        </p:txBody>
      </p:sp>
      <p:sp>
        <p:nvSpPr>
          <p:cNvPr id="256077" name="Rectangle 33"/>
          <p:cNvSpPr>
            <a:spLocks noChangeArrowheads="1"/>
          </p:cNvSpPr>
          <p:nvPr/>
        </p:nvSpPr>
        <p:spPr bwMode="auto">
          <a:xfrm flipV="1">
            <a:off x="7772400" y="152400"/>
            <a:ext cx="762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zh-TW" altLang="en-US" sz="2000" i="1" kern="1200">
              <a:solidFill>
                <a:srgbClr val="000000"/>
              </a:solidFill>
              <a:latin typeface="Arial" pitchFamily="34" charset="0"/>
              <a:ea typeface="新細明體" pitchFamily="18" charset="-120"/>
              <a:cs typeface="Arial" pitchFamily="34" charset="0"/>
            </a:endParaRPr>
          </a:p>
        </p:txBody>
      </p:sp>
      <p:sp>
        <p:nvSpPr>
          <p:cNvPr id="256078" name="Rectangle 34"/>
          <p:cNvSpPr>
            <a:spLocks noChangeArrowheads="1"/>
          </p:cNvSpPr>
          <p:nvPr/>
        </p:nvSpPr>
        <p:spPr bwMode="auto">
          <a:xfrm flipV="1">
            <a:off x="7696200" y="381000"/>
            <a:ext cx="762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zh-TW" altLang="en-US" sz="2000" i="1" kern="1200">
              <a:solidFill>
                <a:srgbClr val="000000"/>
              </a:solidFill>
              <a:latin typeface="Arial" pitchFamily="34" charset="0"/>
              <a:ea typeface="新細明體" pitchFamily="18" charset="-120"/>
              <a:cs typeface="Arial" pitchFamily="34" charset="0"/>
            </a:endParaRPr>
          </a:p>
        </p:txBody>
      </p:sp>
      <p:sp>
        <p:nvSpPr>
          <p:cNvPr id="256079" name="Rectangle 35"/>
          <p:cNvSpPr>
            <a:spLocks noChangeArrowheads="1"/>
          </p:cNvSpPr>
          <p:nvPr/>
        </p:nvSpPr>
        <p:spPr bwMode="auto">
          <a:xfrm flipV="1">
            <a:off x="7924800" y="304800"/>
            <a:ext cx="762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zh-TW" altLang="en-US" sz="2000" i="1" kern="1200">
              <a:solidFill>
                <a:srgbClr val="000000"/>
              </a:solidFill>
              <a:latin typeface="Arial" pitchFamily="34" charset="0"/>
              <a:ea typeface="新細明體" pitchFamily="18" charset="-120"/>
              <a:cs typeface="Arial" pitchFamily="34" charset="0"/>
            </a:endParaRPr>
          </a:p>
        </p:txBody>
      </p:sp>
      <p:sp>
        <p:nvSpPr>
          <p:cNvPr id="256080" name="Rectangle 36"/>
          <p:cNvSpPr>
            <a:spLocks noChangeArrowheads="1"/>
          </p:cNvSpPr>
          <p:nvPr/>
        </p:nvSpPr>
        <p:spPr bwMode="auto">
          <a:xfrm flipV="1">
            <a:off x="7467600" y="533400"/>
            <a:ext cx="762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zh-TW" altLang="en-US" sz="2000" i="1" kern="1200">
              <a:solidFill>
                <a:srgbClr val="000000"/>
              </a:solidFill>
              <a:latin typeface="Arial" pitchFamily="34" charset="0"/>
              <a:ea typeface="新細明體" pitchFamily="18" charset="-120"/>
              <a:cs typeface="Arial" pitchFamily="34" charset="0"/>
            </a:endParaRPr>
          </a:p>
        </p:txBody>
      </p:sp>
      <p:sp>
        <p:nvSpPr>
          <p:cNvPr id="256081" name="Rectangle 37"/>
          <p:cNvSpPr>
            <a:spLocks noChangeArrowheads="1"/>
          </p:cNvSpPr>
          <p:nvPr/>
        </p:nvSpPr>
        <p:spPr bwMode="auto">
          <a:xfrm flipV="1">
            <a:off x="8077200" y="76200"/>
            <a:ext cx="762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zh-TW" altLang="en-US" sz="2000" i="1" kern="1200">
              <a:solidFill>
                <a:srgbClr val="000000"/>
              </a:solidFill>
              <a:latin typeface="Arial" pitchFamily="34" charset="0"/>
              <a:ea typeface="新細明體" pitchFamily="18" charset="-120"/>
              <a:cs typeface="Arial" pitchFamily="34" charset="0"/>
            </a:endParaRPr>
          </a:p>
        </p:txBody>
      </p:sp>
      <p:sp>
        <p:nvSpPr>
          <p:cNvPr id="256082" name="Rectangle 38"/>
          <p:cNvSpPr>
            <a:spLocks noChangeArrowheads="1"/>
          </p:cNvSpPr>
          <p:nvPr/>
        </p:nvSpPr>
        <p:spPr bwMode="auto">
          <a:xfrm flipV="1">
            <a:off x="7543800" y="533400"/>
            <a:ext cx="762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zh-TW" altLang="en-US" sz="2000" i="1" kern="1200">
              <a:solidFill>
                <a:srgbClr val="000000"/>
              </a:solidFill>
              <a:latin typeface="Arial" pitchFamily="34" charset="0"/>
              <a:ea typeface="新細明體" pitchFamily="18" charset="-120"/>
              <a:cs typeface="Arial" pitchFamily="34" charset="0"/>
            </a:endParaRPr>
          </a:p>
        </p:txBody>
      </p:sp>
      <p:sp>
        <p:nvSpPr>
          <p:cNvPr id="256083" name="Rectangle 39"/>
          <p:cNvSpPr>
            <a:spLocks noChangeArrowheads="1"/>
          </p:cNvSpPr>
          <p:nvPr/>
        </p:nvSpPr>
        <p:spPr bwMode="auto">
          <a:xfrm flipV="1">
            <a:off x="7620000" y="533400"/>
            <a:ext cx="3048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zh-TW" altLang="en-US" sz="2000" i="1" kern="1200">
              <a:solidFill>
                <a:srgbClr val="000000"/>
              </a:solidFill>
              <a:latin typeface="Arial" pitchFamily="34" charset="0"/>
              <a:ea typeface="新細明體" pitchFamily="18" charset="-120"/>
              <a:cs typeface="Arial" pitchFamily="34" charset="0"/>
            </a:endParaRPr>
          </a:p>
        </p:txBody>
      </p:sp>
      <p:sp>
        <p:nvSpPr>
          <p:cNvPr id="256084" name="Rectangle 40"/>
          <p:cNvSpPr>
            <a:spLocks noChangeArrowheads="1"/>
          </p:cNvSpPr>
          <p:nvPr/>
        </p:nvSpPr>
        <p:spPr bwMode="auto">
          <a:xfrm flipV="1">
            <a:off x="8763000" y="914400"/>
            <a:ext cx="762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zh-TW" altLang="en-US" sz="2000" i="1" kern="1200">
              <a:solidFill>
                <a:srgbClr val="000000"/>
              </a:solidFill>
              <a:latin typeface="Arial" pitchFamily="34" charset="0"/>
              <a:ea typeface="新細明體" pitchFamily="18" charset="-120"/>
              <a:cs typeface="Arial" pitchFamily="34" charset="0"/>
            </a:endParaRPr>
          </a:p>
        </p:txBody>
      </p:sp>
      <p:sp>
        <p:nvSpPr>
          <p:cNvPr id="256085" name="Rectangle 41"/>
          <p:cNvSpPr>
            <a:spLocks noChangeArrowheads="1"/>
          </p:cNvSpPr>
          <p:nvPr/>
        </p:nvSpPr>
        <p:spPr bwMode="auto">
          <a:xfrm flipV="1">
            <a:off x="8610600" y="228600"/>
            <a:ext cx="5334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zh-TW" altLang="en-US" sz="2000" i="1" kern="1200">
              <a:solidFill>
                <a:srgbClr val="000000"/>
              </a:solidFill>
              <a:latin typeface="Arial" pitchFamily="34" charset="0"/>
              <a:ea typeface="新細明體" pitchFamily="18" charset="-120"/>
              <a:cs typeface="Arial" pitchFamily="34" charset="0"/>
            </a:endParaRPr>
          </a:p>
        </p:txBody>
      </p:sp>
      <p:sp>
        <p:nvSpPr>
          <p:cNvPr id="256086" name="Rectangle 42"/>
          <p:cNvSpPr>
            <a:spLocks noChangeArrowheads="1"/>
          </p:cNvSpPr>
          <p:nvPr/>
        </p:nvSpPr>
        <p:spPr bwMode="auto">
          <a:xfrm flipV="1">
            <a:off x="8686800" y="304800"/>
            <a:ext cx="762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zh-TW" altLang="en-US" sz="2000" i="1" kern="1200">
              <a:solidFill>
                <a:srgbClr val="000000"/>
              </a:solidFill>
              <a:latin typeface="Arial" pitchFamily="34" charset="0"/>
              <a:ea typeface="新細明體" pitchFamily="18" charset="-120"/>
              <a:cs typeface="Arial" pitchFamily="34" charset="0"/>
            </a:endParaRPr>
          </a:p>
        </p:txBody>
      </p:sp>
      <p:sp>
        <p:nvSpPr>
          <p:cNvPr id="256087" name="Rectangle 43"/>
          <p:cNvSpPr>
            <a:spLocks noChangeArrowheads="1"/>
          </p:cNvSpPr>
          <p:nvPr/>
        </p:nvSpPr>
        <p:spPr bwMode="auto">
          <a:xfrm flipV="1">
            <a:off x="8839200" y="838200"/>
            <a:ext cx="762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zh-TW" altLang="en-US" sz="2000" i="1" kern="1200">
              <a:solidFill>
                <a:srgbClr val="000000"/>
              </a:solidFill>
              <a:latin typeface="Arial" pitchFamily="34" charset="0"/>
              <a:ea typeface="新細明體" pitchFamily="18" charset="-120"/>
              <a:cs typeface="Arial" pitchFamily="34" charset="0"/>
            </a:endParaRPr>
          </a:p>
        </p:txBody>
      </p:sp>
      <p:sp>
        <p:nvSpPr>
          <p:cNvPr id="256088" name="Rectangle 44"/>
          <p:cNvSpPr>
            <a:spLocks noChangeArrowheads="1"/>
          </p:cNvSpPr>
          <p:nvPr/>
        </p:nvSpPr>
        <p:spPr bwMode="auto">
          <a:xfrm flipV="1">
            <a:off x="8915400" y="1066800"/>
            <a:ext cx="2286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zh-TW" altLang="en-US" sz="2000" i="1" kern="1200">
              <a:solidFill>
                <a:srgbClr val="000000"/>
              </a:solidFill>
              <a:latin typeface="Arial" pitchFamily="34" charset="0"/>
              <a:ea typeface="新細明體" pitchFamily="18" charset="-120"/>
              <a:cs typeface="Arial" pitchFamily="34" charset="0"/>
            </a:endParaRPr>
          </a:p>
        </p:txBody>
      </p:sp>
      <p:sp>
        <p:nvSpPr>
          <p:cNvPr id="256089" name="Rectangle 45"/>
          <p:cNvSpPr>
            <a:spLocks noChangeArrowheads="1"/>
          </p:cNvSpPr>
          <p:nvPr/>
        </p:nvSpPr>
        <p:spPr bwMode="auto">
          <a:xfrm>
            <a:off x="9144000" y="-228600"/>
            <a:ext cx="533400" cy="7315200"/>
          </a:xfrm>
          <a:prstGeom prst="rect">
            <a:avLst/>
          </a:prstGeom>
          <a:solidFill>
            <a:srgbClr val="9498A6"/>
          </a:solidFill>
          <a:ln w="9525">
            <a:solidFill>
              <a:srgbClr val="336699">
                <a:alpha val="0"/>
              </a:srgb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zh-TW" altLang="en-US" sz="2000" i="1" kern="1200">
              <a:solidFill>
                <a:srgbClr val="000000"/>
              </a:solidFill>
              <a:latin typeface="Arial" pitchFamily="34" charset="0"/>
              <a:ea typeface="新細明體" pitchFamily="18" charset="-120"/>
              <a:cs typeface="Arial" pitchFamily="34" charset="0"/>
            </a:endParaRPr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8153400" y="0"/>
            <a:ext cx="990600" cy="635276"/>
            <a:chOff x="1248" y="2212"/>
            <a:chExt cx="1968" cy="1262"/>
          </a:xfrm>
        </p:grpSpPr>
        <p:pic>
          <p:nvPicPr>
            <p:cNvPr id="95" name="Picture 5" descr="Chinese Fla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48" y="2212"/>
              <a:ext cx="1248" cy="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6" name="Picture 6" descr="US Fla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968" y="2640"/>
              <a:ext cx="1248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95329" name="Rectangle 1"/>
          <p:cNvSpPr>
            <a:spLocks noChangeArrowheads="1"/>
          </p:cNvSpPr>
          <p:nvPr/>
        </p:nvSpPr>
        <p:spPr bwMode="auto">
          <a:xfrm>
            <a:off x="304800" y="268352"/>
            <a:ext cx="8534400" cy="6140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sz="2800" b="1" kern="1200" dirty="0">
                <a:solidFill>
                  <a:srgbClr val="0000FF"/>
                </a:solidFill>
                <a:latin typeface="Times" pitchFamily="18" charset="0"/>
                <a:ea typeface="Times New Roman" pitchFamily="18" charset="0"/>
                <a:cs typeface="Times New Roman" pitchFamily="18" charset="0"/>
              </a:rPr>
              <a:t>Recent Peer-Reviewed Publications (2007 - 2011):</a:t>
            </a:r>
          </a:p>
          <a:p>
            <a:pPr marL="342900" indent="-34290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457200" algn="r"/>
                <a:tab pos="2743200" algn="ctr"/>
                <a:tab pos="5486400" algn="r"/>
              </a:tabLst>
            </a:pPr>
            <a:endParaRPr lang="en-US" sz="1200" b="1" kern="1200" dirty="0">
              <a:solidFill>
                <a:srgbClr val="0000FF"/>
              </a:solidFill>
              <a:latin typeface="Times" pitchFamily="18" charset="0"/>
              <a:ea typeface="Times New Roman" pitchFamily="18" charset="0"/>
              <a:cs typeface="Times New Roman" pitchFamily="18" charset="0"/>
            </a:endParaRPr>
          </a:p>
          <a:p>
            <a:pPr marL="228600" indent="-228600" algn="l" rtl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tabLst>
                <a:tab pos="457200" algn="r"/>
                <a:tab pos="2743200" algn="ctr"/>
                <a:tab pos="5486400" algn="r"/>
              </a:tabLst>
            </a:pPr>
            <a:endParaRPr lang="en-US" sz="100" b="1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  <a:p>
            <a:pPr marL="228600" indent="-228600">
              <a:buFont typeface="Arial" pitchFamily="34" charset="0"/>
              <a:buChar char="•"/>
            </a:pPr>
            <a:r>
              <a:rPr lang="en-US" sz="1100" b="1" dirty="0" smtClean="0">
                <a:solidFill>
                  <a:srgbClr val="FF0000"/>
                </a:solidFill>
                <a:latin typeface="+mn-lt"/>
              </a:rPr>
              <a:t>Wang, S. X., J. Xing, C. J. </a:t>
            </a:r>
            <a:r>
              <a:rPr lang="en-US" sz="1100" b="1" dirty="0" smtClean="0">
                <a:solidFill>
                  <a:srgbClr val="0000FF"/>
                </a:solidFill>
                <a:latin typeface="+mn-lt"/>
              </a:rPr>
              <a:t>Jang</a:t>
            </a:r>
            <a:r>
              <a:rPr lang="en-US" sz="1100" b="1" dirty="0" smtClean="0">
                <a:solidFill>
                  <a:srgbClr val="FF0000"/>
                </a:solidFill>
                <a:latin typeface="+mn-lt"/>
              </a:rPr>
              <a:t>, Y. Zhu, J. Fu, J. </a:t>
            </a:r>
            <a:r>
              <a:rPr lang="en-US" sz="1100" b="1" dirty="0" err="1" smtClean="0">
                <a:solidFill>
                  <a:srgbClr val="FF0000"/>
                </a:solidFill>
                <a:latin typeface="+mn-lt"/>
              </a:rPr>
              <a:t>Hao</a:t>
            </a:r>
            <a:r>
              <a:rPr lang="en-US" sz="1100" b="1" dirty="0" smtClean="0">
                <a:solidFill>
                  <a:srgbClr val="FF0000"/>
                </a:solidFill>
                <a:latin typeface="+mn-lt"/>
              </a:rPr>
              <a:t> (2011), “Impact Assessment Ammonia Emissions On Inorganic Aerosols In East China Using Response Surface Modeling Technique”, Environ. Sci. &amp; Tech., Accepted, Sept. 2011.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1100" b="1" kern="1200" dirty="0" smtClean="0">
                <a:solidFill>
                  <a:srgbClr val="FF0000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Xing</a:t>
            </a:r>
            <a:r>
              <a:rPr lang="en-US" sz="1100" b="1" kern="1200" dirty="0">
                <a:solidFill>
                  <a:srgbClr val="FF0000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, J., S. Wang, C. </a:t>
            </a:r>
            <a:r>
              <a:rPr lang="en-US" sz="1100" b="1" kern="1200" dirty="0">
                <a:solidFill>
                  <a:srgbClr val="0000FF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Jang</a:t>
            </a:r>
            <a:r>
              <a:rPr lang="en-US" sz="1100" b="1" kern="1200" dirty="0">
                <a:solidFill>
                  <a:srgbClr val="FF0000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, Y. Zhu, and J. </a:t>
            </a:r>
            <a:r>
              <a:rPr lang="en-US" sz="1100" b="1" kern="1200" dirty="0" err="1">
                <a:solidFill>
                  <a:srgbClr val="FF0000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Hao</a:t>
            </a:r>
            <a:r>
              <a:rPr lang="en-US" sz="1100" b="1" kern="1200" baseline="30000" dirty="0">
                <a:solidFill>
                  <a:srgbClr val="FF0000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  </a:t>
            </a:r>
            <a:r>
              <a:rPr lang="en-US" sz="1100" b="1" kern="1200" dirty="0">
                <a:solidFill>
                  <a:srgbClr val="FF0000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(2010), “Nonlinear response of ozone to precursor emission changes in China: a modeling study using response surface methodology, </a:t>
            </a:r>
            <a:r>
              <a:rPr lang="en-US" sz="1100" b="1" i="1" kern="1200" dirty="0">
                <a:solidFill>
                  <a:srgbClr val="FF0000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ACPD,</a:t>
            </a:r>
            <a:r>
              <a:rPr lang="en-US" sz="1100" b="1" kern="1200" dirty="0">
                <a:solidFill>
                  <a:srgbClr val="FF0000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 10, 29809-29851</a:t>
            </a:r>
            <a:r>
              <a:rPr lang="en-US" sz="1100" b="1" kern="1200" dirty="0" smtClean="0">
                <a:solidFill>
                  <a:srgbClr val="FF0000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marL="228600" indent="-228600" eaLnBrk="0" hangingPunct="0">
              <a:buFont typeface="Arial" pitchFamily="34" charset="0"/>
              <a:buChar char="•"/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 b="1" dirty="0" smtClean="0">
                <a:solidFill>
                  <a:srgbClr val="000000"/>
                </a:solidFill>
                <a:latin typeface="Arial"/>
                <a:ea typeface="SimSun" charset="-122"/>
                <a:cs typeface="Times New Roman" pitchFamily="18" charset="0"/>
              </a:rPr>
              <a:t>Wang L., C. </a:t>
            </a:r>
            <a:r>
              <a:rPr lang="en-US" altLang="zh-CN" sz="1100" b="1" dirty="0" smtClean="0">
                <a:solidFill>
                  <a:srgbClr val="0000FF"/>
                </a:solidFill>
                <a:latin typeface="Arial"/>
                <a:ea typeface="SimSun" charset="-122"/>
                <a:cs typeface="Times New Roman" pitchFamily="18" charset="0"/>
              </a:rPr>
              <a:t>Jang</a:t>
            </a:r>
            <a:r>
              <a:rPr lang="en-US" altLang="zh-CN" sz="1100" b="1" dirty="0" smtClean="0">
                <a:solidFill>
                  <a:srgbClr val="000000"/>
                </a:solidFill>
                <a:latin typeface="Arial"/>
                <a:ea typeface="SimSun" charset="-122"/>
                <a:cs typeface="Times New Roman" pitchFamily="18" charset="0"/>
              </a:rPr>
              <a:t>, Y.  Zhang, K. Wang, Q. Zhang, </a:t>
            </a:r>
            <a:r>
              <a:rPr lang="en-US" altLang="zh-CN" sz="1100" b="1" dirty="0" err="1" smtClean="0">
                <a:solidFill>
                  <a:srgbClr val="000000"/>
                </a:solidFill>
                <a:latin typeface="Arial"/>
                <a:ea typeface="SimSun" charset="-122"/>
                <a:cs typeface="Times New Roman" pitchFamily="18" charset="0"/>
              </a:rPr>
              <a:t>D.Streets</a:t>
            </a:r>
            <a:r>
              <a:rPr lang="en-US" altLang="zh-CN" sz="1100" b="1" dirty="0" smtClean="0">
                <a:solidFill>
                  <a:srgbClr val="000000"/>
                </a:solidFill>
                <a:latin typeface="Arial"/>
                <a:ea typeface="SimSun" charset="-122"/>
                <a:cs typeface="Times New Roman" pitchFamily="18" charset="0"/>
              </a:rPr>
              <a:t>, J. Fu, Y. Lei, J. </a:t>
            </a:r>
            <a:r>
              <a:rPr lang="en-US" altLang="zh-CN" sz="1100" b="1" dirty="0" err="1" smtClean="0">
                <a:solidFill>
                  <a:srgbClr val="000000"/>
                </a:solidFill>
                <a:latin typeface="Arial"/>
                <a:ea typeface="SimSun" charset="-122"/>
                <a:cs typeface="Times New Roman" pitchFamily="18" charset="0"/>
              </a:rPr>
              <a:t>Schreifels</a:t>
            </a:r>
            <a:r>
              <a:rPr lang="en-US" altLang="zh-CN" sz="1100" b="1" dirty="0" smtClean="0">
                <a:solidFill>
                  <a:srgbClr val="000000"/>
                </a:solidFill>
                <a:latin typeface="Arial"/>
                <a:ea typeface="SimSun" charset="-122"/>
                <a:cs typeface="Times New Roman" pitchFamily="18" charset="0"/>
              </a:rPr>
              <a:t>, K. He, J. </a:t>
            </a:r>
            <a:r>
              <a:rPr lang="en-US" altLang="zh-CN" sz="1100" b="1" dirty="0" err="1" smtClean="0">
                <a:solidFill>
                  <a:srgbClr val="000000"/>
                </a:solidFill>
                <a:latin typeface="Arial"/>
                <a:ea typeface="SimSun" charset="-122"/>
                <a:cs typeface="Times New Roman" pitchFamily="18" charset="0"/>
              </a:rPr>
              <a:t>Hao</a:t>
            </a:r>
            <a:r>
              <a:rPr lang="en-US" altLang="zh-CN" sz="1100" b="1" dirty="0" smtClean="0">
                <a:solidFill>
                  <a:srgbClr val="000000"/>
                </a:solidFill>
                <a:latin typeface="Arial"/>
                <a:ea typeface="SimSun" charset="-122"/>
                <a:cs typeface="Times New Roman" pitchFamily="18" charset="0"/>
              </a:rPr>
              <a:t>, Y. Lam, J. Lin, N. </a:t>
            </a:r>
            <a:r>
              <a:rPr lang="en-US" altLang="zh-CN" sz="1100" b="1" dirty="0" err="1" smtClean="0">
                <a:solidFill>
                  <a:srgbClr val="000000"/>
                </a:solidFill>
                <a:latin typeface="Arial"/>
                <a:ea typeface="SimSun" charset="-122"/>
                <a:cs typeface="Times New Roman" pitchFamily="18" charset="0"/>
              </a:rPr>
              <a:t>Meskhidze</a:t>
            </a:r>
            <a:r>
              <a:rPr lang="en-US" altLang="zh-CN" sz="1100" b="1" dirty="0" smtClean="0">
                <a:solidFill>
                  <a:srgbClr val="000000"/>
                </a:solidFill>
                <a:latin typeface="Arial"/>
                <a:ea typeface="SimSun" charset="-122"/>
                <a:cs typeface="Times New Roman" pitchFamily="18" charset="0"/>
              </a:rPr>
              <a:t>, S. Voorhees, D. Evarts, S. Phillips (2010), “Assessment of air quality benefits from national air pollution control policies in China. Part I, </a:t>
            </a:r>
            <a:r>
              <a:rPr lang="en-US" altLang="zh-CN" sz="1100" b="1" i="1" dirty="0" smtClean="0">
                <a:solidFill>
                  <a:srgbClr val="000000"/>
                </a:solidFill>
                <a:latin typeface="Arial"/>
                <a:ea typeface="SimSun" charset="-122"/>
                <a:cs typeface="Times New Roman" pitchFamily="18" charset="0"/>
              </a:rPr>
              <a:t>Atmos. Environ. </a:t>
            </a:r>
            <a:r>
              <a:rPr lang="en-US" altLang="zh-CN" sz="1100" b="1" dirty="0" smtClean="0">
                <a:solidFill>
                  <a:srgbClr val="000000"/>
                </a:solidFill>
                <a:latin typeface="Arial"/>
                <a:ea typeface="SimSun" charset="-122"/>
                <a:cs typeface="Times New Roman" pitchFamily="18" charset="0"/>
              </a:rPr>
              <a:t>44 (2010), 3442-3448.</a:t>
            </a:r>
            <a:endParaRPr lang="en-US" altLang="zh-CN" sz="1100" b="1" dirty="0" smtClean="0">
              <a:solidFill>
                <a:srgbClr val="000000"/>
              </a:solidFill>
              <a:latin typeface="Arial"/>
            </a:endParaRPr>
          </a:p>
          <a:p>
            <a:pPr marL="228600" indent="-228600" eaLnBrk="0" hangingPunct="0">
              <a:buFont typeface="Arial" pitchFamily="34" charset="0"/>
              <a:buChar char="•"/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 b="1" dirty="0" smtClean="0">
                <a:solidFill>
                  <a:srgbClr val="000000"/>
                </a:solidFill>
                <a:ea typeface="SimSun" charset="-122"/>
                <a:cs typeface="Times New Roman" pitchFamily="18" charset="0"/>
              </a:rPr>
              <a:t>Wang L., C. </a:t>
            </a:r>
            <a:r>
              <a:rPr lang="en-US" altLang="zh-CN" sz="1100" b="1" dirty="0" smtClean="0">
                <a:solidFill>
                  <a:srgbClr val="0000FF"/>
                </a:solidFill>
                <a:ea typeface="SimSun" charset="-122"/>
                <a:cs typeface="Times New Roman" pitchFamily="18" charset="0"/>
              </a:rPr>
              <a:t>Jang</a:t>
            </a:r>
            <a:r>
              <a:rPr lang="en-US" altLang="zh-CN" sz="1100" b="1" dirty="0" smtClean="0">
                <a:solidFill>
                  <a:srgbClr val="000000"/>
                </a:solidFill>
                <a:ea typeface="SimSun" charset="-122"/>
                <a:cs typeface="Times New Roman" pitchFamily="18" charset="0"/>
              </a:rPr>
              <a:t>, Y.  Zhang, K. Wang, Q. Zhang, </a:t>
            </a:r>
            <a:r>
              <a:rPr lang="en-US" altLang="zh-CN" sz="1100" b="1" dirty="0" err="1" smtClean="0">
                <a:solidFill>
                  <a:srgbClr val="000000"/>
                </a:solidFill>
                <a:ea typeface="SimSun" charset="-122"/>
                <a:cs typeface="Times New Roman" pitchFamily="18" charset="0"/>
              </a:rPr>
              <a:t>D.Streets</a:t>
            </a:r>
            <a:r>
              <a:rPr lang="en-US" altLang="zh-CN" sz="1100" b="1" dirty="0" smtClean="0">
                <a:solidFill>
                  <a:srgbClr val="000000"/>
                </a:solidFill>
                <a:ea typeface="SimSun" charset="-122"/>
                <a:cs typeface="Times New Roman" pitchFamily="18" charset="0"/>
              </a:rPr>
              <a:t>, J. Fu, Y. Lei, J. </a:t>
            </a:r>
            <a:r>
              <a:rPr lang="en-US" altLang="zh-CN" sz="1100" b="1" dirty="0" err="1" smtClean="0">
                <a:solidFill>
                  <a:srgbClr val="000000"/>
                </a:solidFill>
                <a:ea typeface="SimSun" charset="-122"/>
                <a:cs typeface="Times New Roman" pitchFamily="18" charset="0"/>
              </a:rPr>
              <a:t>Schreifels</a:t>
            </a:r>
            <a:r>
              <a:rPr lang="en-US" altLang="zh-CN" sz="1100" b="1" dirty="0" smtClean="0">
                <a:solidFill>
                  <a:srgbClr val="000000"/>
                </a:solidFill>
                <a:ea typeface="SimSun" charset="-122"/>
                <a:cs typeface="Times New Roman" pitchFamily="18" charset="0"/>
              </a:rPr>
              <a:t>, K. He, J. </a:t>
            </a:r>
            <a:r>
              <a:rPr lang="en-US" altLang="zh-CN" sz="1100" b="1" dirty="0" err="1" smtClean="0">
                <a:solidFill>
                  <a:srgbClr val="000000"/>
                </a:solidFill>
                <a:ea typeface="SimSun" charset="-122"/>
                <a:cs typeface="Times New Roman" pitchFamily="18" charset="0"/>
              </a:rPr>
              <a:t>Hao</a:t>
            </a:r>
            <a:r>
              <a:rPr lang="en-US" altLang="zh-CN" sz="1100" b="1" dirty="0" smtClean="0">
                <a:solidFill>
                  <a:srgbClr val="000000"/>
                </a:solidFill>
                <a:ea typeface="SimSun" charset="-122"/>
                <a:cs typeface="Times New Roman" pitchFamily="18" charset="0"/>
              </a:rPr>
              <a:t>, Y. Lam, J. Lin, N. </a:t>
            </a:r>
            <a:r>
              <a:rPr lang="en-US" altLang="zh-CN" sz="1100" b="1" dirty="0" err="1" smtClean="0">
                <a:solidFill>
                  <a:srgbClr val="000000"/>
                </a:solidFill>
                <a:ea typeface="SimSun" charset="-122"/>
                <a:cs typeface="Times New Roman" pitchFamily="18" charset="0"/>
              </a:rPr>
              <a:t>Meskhidze</a:t>
            </a:r>
            <a:r>
              <a:rPr lang="en-US" altLang="zh-CN" sz="1100" b="1" dirty="0" smtClean="0">
                <a:solidFill>
                  <a:srgbClr val="000000"/>
                </a:solidFill>
                <a:ea typeface="SimSun" charset="-122"/>
                <a:cs typeface="Times New Roman" pitchFamily="18" charset="0"/>
              </a:rPr>
              <a:t>, S. Voorhees, D. Evarts, S. Phillips (2010), “Assessment of air quality benefits from national air pollution control policies in China. Part II, </a:t>
            </a:r>
            <a:r>
              <a:rPr lang="en-US" altLang="zh-CN" sz="1100" b="1" i="1" dirty="0" smtClean="0">
                <a:solidFill>
                  <a:srgbClr val="000000"/>
                </a:solidFill>
                <a:ea typeface="SimSun" charset="-122"/>
                <a:cs typeface="Times New Roman" pitchFamily="18" charset="0"/>
              </a:rPr>
              <a:t>Atmos. Environ. </a:t>
            </a:r>
            <a:r>
              <a:rPr lang="en-US" altLang="zh-CN" sz="1100" b="1" dirty="0" smtClean="0">
                <a:solidFill>
                  <a:srgbClr val="000000"/>
                </a:solidFill>
                <a:ea typeface="SimSun" charset="-122"/>
                <a:cs typeface="Times New Roman" pitchFamily="18" charset="0"/>
              </a:rPr>
              <a:t>44 (2010), 3449-3457.</a:t>
            </a:r>
            <a:endParaRPr lang="en-US" altLang="zh-CN" sz="1100" b="1" dirty="0" smtClean="0">
              <a:solidFill>
                <a:srgbClr val="000000"/>
              </a:solidFill>
            </a:endParaRPr>
          </a:p>
          <a:p>
            <a:pPr marL="2286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457200" algn="r"/>
                <a:tab pos="2743200" algn="ctr"/>
                <a:tab pos="5486400" algn="r"/>
              </a:tabLst>
            </a:pPr>
            <a:r>
              <a:rPr lang="en-US" sz="1100" b="1" kern="1200" dirty="0" smtClean="0">
                <a:solidFill>
                  <a:srgbClr val="000000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Li </a:t>
            </a:r>
            <a:r>
              <a:rPr lang="en-US" sz="1100" b="1" kern="1200" dirty="0">
                <a:solidFill>
                  <a:srgbClr val="000000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L., C. Chen, J. Fu, C. Huang, D. Streets, H. Huang</a:t>
            </a:r>
            <a:r>
              <a:rPr lang="en-US" sz="1100" b="1" kern="1200" baseline="30000" dirty="0">
                <a:solidFill>
                  <a:srgbClr val="000000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1</a:t>
            </a:r>
            <a:r>
              <a:rPr lang="en-US" sz="1100" b="1" kern="1200" dirty="0">
                <a:solidFill>
                  <a:srgbClr val="000000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, G. Zhang, Y. Wang, C. </a:t>
            </a:r>
            <a:r>
              <a:rPr lang="en-US" sz="1100" b="1" kern="1200" dirty="0">
                <a:solidFill>
                  <a:srgbClr val="0000FF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Jang</a:t>
            </a:r>
            <a:r>
              <a:rPr lang="en-US" sz="1100" b="1" kern="1200" dirty="0">
                <a:solidFill>
                  <a:srgbClr val="000000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, H. Wang</a:t>
            </a:r>
            <a:r>
              <a:rPr lang="en-US" sz="1100" b="1" kern="1200" baseline="30000" dirty="0">
                <a:solidFill>
                  <a:srgbClr val="000000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1</a:t>
            </a:r>
            <a:r>
              <a:rPr lang="en-US" sz="1100" b="1" kern="1200" dirty="0">
                <a:solidFill>
                  <a:srgbClr val="000000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, Y. Chen, and J. Fu (2011), “Air quality and emissions in the Yangtze River Delta, China”, </a:t>
            </a:r>
            <a:r>
              <a:rPr lang="en-US" sz="1100" b="1" i="1" kern="1200" dirty="0">
                <a:solidFill>
                  <a:srgbClr val="000000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ACPD,</a:t>
            </a:r>
            <a:r>
              <a:rPr lang="en-US" sz="1100" b="1" kern="1200" dirty="0">
                <a:solidFill>
                  <a:srgbClr val="000000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 11, 1621-1639</a:t>
            </a:r>
            <a:r>
              <a:rPr lang="nl-NL" altLang="zh-CN" sz="1100" b="1" kern="1200" dirty="0">
                <a:solidFill>
                  <a:srgbClr val="000000"/>
                </a:solidFill>
                <a:latin typeface="Arial"/>
                <a:ea typeface="SimSun" charset="-122"/>
                <a:cs typeface="Times New Roman" pitchFamily="18" charset="0"/>
              </a:rPr>
              <a:t>.</a:t>
            </a:r>
            <a:endParaRPr lang="en-US" altLang="zh-CN" sz="11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286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 b="1" kern="1200" dirty="0">
                <a:solidFill>
                  <a:srgbClr val="000000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Xing, J., Y. Zhang, S. Wang, X. Liu, S. Cheng, Q. Zhang, Y. Chen, D. Streets, C. </a:t>
            </a:r>
            <a:r>
              <a:rPr lang="en-US" altLang="zh-CN" sz="1100" b="1" kern="1200" dirty="0">
                <a:solidFill>
                  <a:srgbClr val="0000FF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Jang</a:t>
            </a:r>
            <a:r>
              <a:rPr lang="en-US" altLang="zh-CN" sz="1100" b="1" kern="1200" dirty="0">
                <a:solidFill>
                  <a:srgbClr val="000000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, J. </a:t>
            </a:r>
            <a:r>
              <a:rPr lang="en-US" altLang="zh-CN" sz="1100" b="1" kern="1200" dirty="0" err="1">
                <a:solidFill>
                  <a:srgbClr val="000000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Hao</a:t>
            </a:r>
            <a:r>
              <a:rPr lang="en-US" altLang="zh-CN" sz="1100" b="1" kern="1200" dirty="0">
                <a:solidFill>
                  <a:srgbClr val="000000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, W. Wang (2011), “Modeling study on the air quality impacts from emission reductions and atypical meteorological conditions during the 2008 Beijing Olympics”, </a:t>
            </a:r>
            <a:r>
              <a:rPr lang="en-US" altLang="zh-CN" sz="1100" b="1" i="1" kern="1200" dirty="0">
                <a:solidFill>
                  <a:srgbClr val="000000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Atmos. Environ.</a:t>
            </a:r>
            <a:r>
              <a:rPr lang="en-US" altLang="zh-CN" sz="1100" b="1" kern="1200" dirty="0">
                <a:solidFill>
                  <a:srgbClr val="000000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, 45, 1786-1798</a:t>
            </a:r>
            <a:r>
              <a:rPr lang="nl-NL" altLang="zh-CN" sz="1100" b="1" kern="1200" dirty="0">
                <a:solidFill>
                  <a:srgbClr val="000000"/>
                </a:solidFill>
                <a:latin typeface="Arial"/>
                <a:ea typeface="SimSun" charset="-122"/>
                <a:cs typeface="Times New Roman" pitchFamily="18" charset="0"/>
              </a:rPr>
              <a:t>.</a:t>
            </a:r>
            <a:endParaRPr lang="en-US" altLang="zh-CN" sz="11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286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 b="1" kern="1200" dirty="0">
                <a:solidFill>
                  <a:srgbClr val="000000"/>
                </a:solidFill>
                <a:latin typeface="Arial"/>
                <a:ea typeface="SimSun" charset="-122"/>
                <a:cs typeface="Times New Roman" pitchFamily="18" charset="0"/>
              </a:rPr>
              <a:t>Zhang, Y., X.-Y. </a:t>
            </a:r>
            <a:r>
              <a:rPr lang="en-US" altLang="zh-CN" sz="1100" b="1" kern="1200" dirty="0" err="1">
                <a:solidFill>
                  <a:srgbClr val="000000"/>
                </a:solidFill>
                <a:latin typeface="Arial"/>
                <a:ea typeface="SimSun" charset="-122"/>
                <a:cs typeface="Times New Roman" pitchFamily="18" charset="0"/>
              </a:rPr>
              <a:t>Wen</a:t>
            </a:r>
            <a:r>
              <a:rPr lang="en-US" altLang="zh-CN" sz="1100" b="1" kern="1200" dirty="0">
                <a:solidFill>
                  <a:srgbClr val="000000"/>
                </a:solidFill>
                <a:latin typeface="Arial"/>
                <a:ea typeface="SimSun" charset="-122"/>
                <a:cs typeface="Times New Roman" pitchFamily="18" charset="0"/>
              </a:rPr>
              <a:t>, and C. J. </a:t>
            </a:r>
            <a:r>
              <a:rPr lang="en-US" altLang="zh-CN" sz="1100" b="1" kern="1200" dirty="0">
                <a:solidFill>
                  <a:srgbClr val="0000FF"/>
                </a:solidFill>
                <a:latin typeface="Arial"/>
                <a:ea typeface="SimSun" charset="-122"/>
                <a:cs typeface="Times New Roman" pitchFamily="18" charset="0"/>
              </a:rPr>
              <a:t>Jang</a:t>
            </a:r>
            <a:r>
              <a:rPr lang="en-US" altLang="zh-CN" sz="1100" b="1" kern="1200" dirty="0">
                <a:solidFill>
                  <a:srgbClr val="000000"/>
                </a:solidFill>
                <a:latin typeface="Arial"/>
                <a:ea typeface="SimSun" charset="-122"/>
                <a:cs typeface="Times New Roman" pitchFamily="18" charset="0"/>
              </a:rPr>
              <a:t> (2010), “Simulating Climate-Chemistry-Aerosol-Cloud-Radiation Feedbacks in Continental U.S. using Online-Coupled WRF/</a:t>
            </a:r>
            <a:r>
              <a:rPr lang="en-US" altLang="zh-CN" sz="1100" b="1" kern="1200" dirty="0" err="1">
                <a:solidFill>
                  <a:srgbClr val="000000"/>
                </a:solidFill>
                <a:latin typeface="Arial"/>
                <a:ea typeface="SimSun" charset="-122"/>
                <a:cs typeface="Times New Roman" pitchFamily="18" charset="0"/>
              </a:rPr>
              <a:t>Chem</a:t>
            </a:r>
            <a:r>
              <a:rPr lang="en-US" altLang="zh-CN" sz="1100" b="1" kern="1200" dirty="0">
                <a:solidFill>
                  <a:srgbClr val="000000"/>
                </a:solidFill>
                <a:latin typeface="Arial"/>
                <a:ea typeface="SimSun" charset="-122"/>
                <a:cs typeface="Times New Roman" pitchFamily="18" charset="0"/>
              </a:rPr>
              <a:t>, </a:t>
            </a:r>
            <a:r>
              <a:rPr lang="en-US" altLang="zh-CN" sz="1100" b="1" i="1" kern="1200" dirty="0">
                <a:solidFill>
                  <a:srgbClr val="000000"/>
                </a:solidFill>
                <a:latin typeface="Arial"/>
                <a:ea typeface="SimSun" charset="-122"/>
                <a:cs typeface="Times New Roman" pitchFamily="18" charset="0"/>
              </a:rPr>
              <a:t>Atmos. Environ., </a:t>
            </a:r>
            <a:r>
              <a:rPr lang="en-US" altLang="zh-CN" sz="1100" b="1" kern="1200" dirty="0">
                <a:solidFill>
                  <a:srgbClr val="000000"/>
                </a:solidFill>
                <a:latin typeface="Arial"/>
                <a:ea typeface="SimSun" charset="-122"/>
                <a:cs typeface="Times New Roman" pitchFamily="18" charset="0"/>
              </a:rPr>
              <a:t>44(29), 3568-3582</a:t>
            </a:r>
            <a:r>
              <a:rPr lang="nl-NL" altLang="zh-CN" sz="1100" b="1" kern="1200" dirty="0">
                <a:solidFill>
                  <a:srgbClr val="000000"/>
                </a:solidFill>
                <a:latin typeface="Arial"/>
                <a:ea typeface="SimSun" charset="-122"/>
                <a:cs typeface="Times New Roman" pitchFamily="18" charset="0"/>
              </a:rPr>
              <a:t>.</a:t>
            </a:r>
            <a:endParaRPr lang="en-US" altLang="zh-CN" sz="11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286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 b="1" kern="1200" dirty="0">
                <a:solidFill>
                  <a:srgbClr val="000000"/>
                </a:solidFill>
                <a:latin typeface="Arial"/>
                <a:ea typeface="SimSun" charset="-122"/>
                <a:cs typeface="Times New Roman" pitchFamily="18" charset="0"/>
              </a:rPr>
              <a:t>Liu, X., Y. Zhang, S. Cheng, J. Xing, Q. Zhang, D. G. Streets, C. </a:t>
            </a:r>
            <a:r>
              <a:rPr lang="en-US" altLang="zh-CN" sz="1100" b="1" kern="1200" dirty="0">
                <a:solidFill>
                  <a:srgbClr val="0000FF"/>
                </a:solidFill>
                <a:latin typeface="Arial"/>
                <a:ea typeface="SimSun" charset="-122"/>
                <a:cs typeface="Times New Roman" pitchFamily="18" charset="0"/>
              </a:rPr>
              <a:t>Jang</a:t>
            </a:r>
            <a:r>
              <a:rPr lang="en-US" altLang="zh-CN" sz="1100" b="1" kern="1200" dirty="0">
                <a:solidFill>
                  <a:srgbClr val="000000"/>
                </a:solidFill>
                <a:latin typeface="Arial"/>
                <a:ea typeface="SimSun" charset="-122"/>
                <a:cs typeface="Times New Roman" pitchFamily="18" charset="0"/>
              </a:rPr>
              <a:t>, W.-X. Wang, and J.-M. </a:t>
            </a:r>
            <a:r>
              <a:rPr lang="en-US" altLang="zh-CN" sz="1100" b="1" kern="1200" dirty="0" err="1">
                <a:solidFill>
                  <a:srgbClr val="000000"/>
                </a:solidFill>
                <a:latin typeface="Arial"/>
                <a:ea typeface="SimSun" charset="-122"/>
                <a:cs typeface="Times New Roman" pitchFamily="18" charset="0"/>
              </a:rPr>
              <a:t>Hao</a:t>
            </a:r>
            <a:r>
              <a:rPr lang="en-US" altLang="zh-CN" sz="1100" b="1" kern="1200" dirty="0">
                <a:solidFill>
                  <a:srgbClr val="000000"/>
                </a:solidFill>
                <a:latin typeface="Arial"/>
                <a:ea typeface="SimSun" charset="-122"/>
                <a:cs typeface="Times New Roman" pitchFamily="18" charset="0"/>
              </a:rPr>
              <a:t> (2010), “Understanding of Regional Air Pollution over China using CMAQ:- Part I &amp; II”, </a:t>
            </a:r>
            <a:r>
              <a:rPr lang="en-US" altLang="zh-CN" sz="1100" b="1" i="1" kern="1200" dirty="0">
                <a:solidFill>
                  <a:srgbClr val="000000"/>
                </a:solidFill>
                <a:latin typeface="Arial"/>
                <a:ea typeface="SimSun" charset="-122"/>
                <a:cs typeface="Times New Roman" pitchFamily="18" charset="0"/>
              </a:rPr>
              <a:t>Atmos. Environ.</a:t>
            </a:r>
            <a:r>
              <a:rPr lang="en-US" altLang="zh-CN" sz="1100" b="1" kern="1200" dirty="0">
                <a:solidFill>
                  <a:srgbClr val="000000"/>
                </a:solidFill>
                <a:latin typeface="Arial"/>
                <a:ea typeface="SimSun" charset="-122"/>
                <a:cs typeface="Times New Roman" pitchFamily="18" charset="0"/>
              </a:rPr>
              <a:t>, 44 (20), 2415-2426</a:t>
            </a:r>
            <a:r>
              <a:rPr lang="nl-NL" altLang="zh-CN" sz="1100" b="1" kern="1200" dirty="0">
                <a:solidFill>
                  <a:srgbClr val="000000"/>
                </a:solidFill>
                <a:latin typeface="Arial"/>
                <a:ea typeface="SimSun" charset="-122"/>
                <a:cs typeface="Times New Roman" pitchFamily="18" charset="0"/>
              </a:rPr>
              <a:t>.</a:t>
            </a:r>
            <a:endParaRPr lang="en-US" altLang="zh-CN" sz="11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286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 b="1" kern="1200" dirty="0" smtClean="0">
                <a:solidFill>
                  <a:srgbClr val="000000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Fu</a:t>
            </a:r>
            <a:r>
              <a:rPr lang="en-US" altLang="zh-CN" sz="1100" b="1" kern="1200" dirty="0">
                <a:solidFill>
                  <a:srgbClr val="000000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, J. S., D. Streets</a:t>
            </a:r>
            <a:r>
              <a:rPr lang="en-US" altLang="zh-TW" sz="1100" b="1" kern="1200" dirty="0">
                <a:solidFill>
                  <a:srgbClr val="000000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1100" b="1" kern="1200" dirty="0">
                <a:solidFill>
                  <a:srgbClr val="000000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C. </a:t>
            </a:r>
            <a:r>
              <a:rPr lang="en-US" altLang="zh-CN" sz="1100" b="1" kern="1200" dirty="0">
                <a:solidFill>
                  <a:srgbClr val="0000FF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Jang</a:t>
            </a:r>
            <a:r>
              <a:rPr lang="en-US" altLang="zh-TW" sz="1100" b="1" kern="1200" dirty="0">
                <a:solidFill>
                  <a:srgbClr val="000000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, J. </a:t>
            </a:r>
            <a:r>
              <a:rPr lang="en-US" altLang="zh-TW" sz="1100" b="1" kern="1200" dirty="0" err="1">
                <a:solidFill>
                  <a:srgbClr val="000000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Hao</a:t>
            </a:r>
            <a:r>
              <a:rPr lang="en-US" altLang="zh-TW" sz="1100" b="1" kern="1200" dirty="0">
                <a:solidFill>
                  <a:srgbClr val="000000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1100" b="1" kern="1200" dirty="0">
                <a:solidFill>
                  <a:srgbClr val="000000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K He.</a:t>
            </a:r>
            <a:r>
              <a:rPr lang="en-US" altLang="zh-TW" sz="1100" b="1" kern="1200" dirty="0">
                <a:solidFill>
                  <a:srgbClr val="000000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, L. Wang, Q. Zhang (2009), “Modeling Regional/Urban Ozone and Particulate Matter in Beijing, China”, </a:t>
            </a:r>
            <a:r>
              <a:rPr lang="en-US" altLang="zh-TW" sz="1100" b="1" i="1" kern="1200" dirty="0">
                <a:solidFill>
                  <a:srgbClr val="000000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J. of Air and Waste Management, Vol. 10, January, 2009.</a:t>
            </a:r>
            <a:endParaRPr lang="en-US" altLang="zh-TW" sz="11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286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 b="1" kern="1200" dirty="0">
                <a:solidFill>
                  <a:srgbClr val="000000"/>
                </a:solidFill>
                <a:latin typeface="Arial"/>
                <a:ea typeface="MingLiU" charset="-120"/>
                <a:cs typeface="Times New Roman" pitchFamily="18" charset="0"/>
              </a:rPr>
              <a:t>Chuang, M.T., J. S. Fu, C. </a:t>
            </a:r>
            <a:r>
              <a:rPr lang="en-US" altLang="zh-CN" sz="1100" b="1" kern="1200" dirty="0">
                <a:solidFill>
                  <a:srgbClr val="0000FF"/>
                </a:solidFill>
                <a:latin typeface="Arial"/>
                <a:ea typeface="MingLiU" charset="-120"/>
                <a:cs typeface="Times New Roman" pitchFamily="18" charset="0"/>
              </a:rPr>
              <a:t>Jang</a:t>
            </a:r>
            <a:r>
              <a:rPr lang="en-US" altLang="zh-CN" sz="1100" b="1" kern="1200" dirty="0">
                <a:solidFill>
                  <a:srgbClr val="000000"/>
                </a:solidFill>
                <a:latin typeface="Arial"/>
                <a:ea typeface="MingLiU" charset="-120"/>
                <a:cs typeface="Times New Roman" pitchFamily="18" charset="0"/>
              </a:rPr>
              <a:t>, </a:t>
            </a:r>
            <a:r>
              <a:rPr lang="en-US" altLang="zh-CN" sz="1100" b="1" kern="1200" dirty="0" err="1">
                <a:solidFill>
                  <a:srgbClr val="000000"/>
                </a:solidFill>
                <a:latin typeface="Arial"/>
                <a:ea typeface="MingLiU" charset="-120"/>
                <a:cs typeface="Times New Roman" pitchFamily="18" charset="0"/>
              </a:rPr>
              <a:t>C.Chan</a:t>
            </a:r>
            <a:r>
              <a:rPr lang="en-US" altLang="zh-CN" sz="1100" b="1" kern="1200" dirty="0">
                <a:solidFill>
                  <a:srgbClr val="000000"/>
                </a:solidFill>
                <a:latin typeface="Arial"/>
                <a:ea typeface="MingLiU" charset="-120"/>
                <a:cs typeface="Times New Roman" pitchFamily="18" charset="0"/>
              </a:rPr>
              <a:t>, P.C. Ni, C.T. Lee (2008), Simulation of Long-range Transport Aerosols from the Asian Continent to Taiwan by a Southward Asian High-pressure System. </a:t>
            </a:r>
            <a:r>
              <a:rPr lang="en-US" altLang="zh-CN" sz="1100" b="1" i="1" kern="1200" dirty="0">
                <a:solidFill>
                  <a:srgbClr val="000000"/>
                </a:solidFill>
                <a:latin typeface="Arial"/>
                <a:ea typeface="MingLiU" charset="-120"/>
                <a:cs typeface="Times New Roman" pitchFamily="18" charset="0"/>
              </a:rPr>
              <a:t>Sci. of the Total Environ.</a:t>
            </a:r>
            <a:r>
              <a:rPr lang="en-US" altLang="zh-CN" sz="1100" b="1" kern="1200" dirty="0">
                <a:solidFill>
                  <a:srgbClr val="000000"/>
                </a:solidFill>
                <a:latin typeface="Arial"/>
                <a:ea typeface="MingLiU" charset="-120"/>
                <a:cs typeface="Times New Roman" pitchFamily="18" charset="0"/>
              </a:rPr>
              <a:t> 406: 168-179. </a:t>
            </a:r>
            <a:endParaRPr lang="en-US" altLang="zh-CN" sz="11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286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 b="1" kern="1200" dirty="0">
                <a:solidFill>
                  <a:srgbClr val="000000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Wang, </a:t>
            </a:r>
            <a:r>
              <a:rPr lang="en-US" altLang="zh-TW" sz="1100" b="1" kern="1200" dirty="0">
                <a:solidFill>
                  <a:srgbClr val="000000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L., J. </a:t>
            </a:r>
            <a:r>
              <a:rPr lang="en-US" altLang="zh-TW" sz="1100" b="1" kern="1200" dirty="0" err="1">
                <a:solidFill>
                  <a:srgbClr val="000000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Hao</a:t>
            </a:r>
            <a:r>
              <a:rPr lang="en-US" altLang="zh-TW" sz="1100" b="1" kern="1200" dirty="0">
                <a:solidFill>
                  <a:srgbClr val="000000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, K. He</a:t>
            </a:r>
            <a:r>
              <a:rPr lang="en-US" altLang="zh-CN" sz="1100" b="1" kern="1200" dirty="0">
                <a:solidFill>
                  <a:srgbClr val="000000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, S. Wang, J. Li, Q. Zhang,</a:t>
            </a:r>
            <a:r>
              <a:rPr lang="en-US" altLang="zh-TW" sz="1100" b="1" kern="1200" dirty="0">
                <a:solidFill>
                  <a:srgbClr val="000000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 D. </a:t>
            </a:r>
            <a:r>
              <a:rPr lang="en-US" altLang="zh-CN" sz="1100" b="1" kern="1200" dirty="0">
                <a:solidFill>
                  <a:srgbClr val="000000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Streets</a:t>
            </a:r>
            <a:r>
              <a:rPr lang="en-US" altLang="zh-TW" sz="1100" b="1" kern="1200" dirty="0">
                <a:solidFill>
                  <a:srgbClr val="000000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, J. S. </a:t>
            </a:r>
            <a:r>
              <a:rPr lang="en-US" altLang="zh-CN" sz="1100" b="1" kern="1200" dirty="0">
                <a:solidFill>
                  <a:srgbClr val="000000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Fu, C. J. </a:t>
            </a:r>
            <a:r>
              <a:rPr lang="en-US" altLang="zh-CN" sz="1100" b="1" kern="1200" dirty="0">
                <a:solidFill>
                  <a:srgbClr val="0000FF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Jang</a:t>
            </a:r>
            <a:r>
              <a:rPr lang="en-US" altLang="zh-CN" sz="1100" b="1" kern="1200" dirty="0">
                <a:solidFill>
                  <a:srgbClr val="000000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altLang="zh-TW" sz="1100" b="1" kern="1200" dirty="0">
                <a:solidFill>
                  <a:srgbClr val="000000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H. </a:t>
            </a:r>
            <a:r>
              <a:rPr lang="en-US" altLang="zh-TW" sz="1100" b="1" kern="1200" dirty="0" err="1">
                <a:solidFill>
                  <a:srgbClr val="000000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Takekawa</a:t>
            </a:r>
            <a:r>
              <a:rPr lang="en-US" altLang="zh-TW" sz="1100" b="1" kern="1200" dirty="0">
                <a:solidFill>
                  <a:srgbClr val="000000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 and S. </a:t>
            </a:r>
            <a:r>
              <a:rPr lang="en-US" altLang="zh-TW" sz="1100" b="1" kern="1200" dirty="0" err="1">
                <a:solidFill>
                  <a:srgbClr val="000000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Chatani</a:t>
            </a:r>
            <a:r>
              <a:rPr lang="en-US" altLang="zh-TW" sz="1100" b="1" kern="1200" dirty="0">
                <a:solidFill>
                  <a:srgbClr val="000000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 (2008), “Modeling Study on PM10 Pollution in Beijing: Regional Contributions and Control Implications”, </a:t>
            </a:r>
            <a:r>
              <a:rPr lang="en-US" altLang="zh-TW" sz="1100" b="1" i="1" kern="1200" dirty="0">
                <a:solidFill>
                  <a:srgbClr val="000000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J. of Air &amp; Waste Management</a:t>
            </a:r>
            <a:r>
              <a:rPr lang="en-US" altLang="zh-TW" sz="1100" b="1" kern="1200" dirty="0">
                <a:solidFill>
                  <a:srgbClr val="000000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 58: 1057-1069.</a:t>
            </a:r>
            <a:endParaRPr lang="en-US" altLang="zh-TW" sz="11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286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ko-KR" sz="1100" b="1" kern="1200" dirty="0" err="1">
                <a:solidFill>
                  <a:srgbClr val="000000"/>
                </a:solidFill>
                <a:latin typeface="Arial"/>
                <a:ea typeface="MingLiU" charset="-120"/>
                <a:cs typeface="Times New Roman" pitchFamily="18" charset="0"/>
              </a:rPr>
              <a:t>Shetty</a:t>
            </a:r>
            <a:r>
              <a:rPr lang="en-US" altLang="ko-KR" sz="1100" b="1" kern="1200" dirty="0">
                <a:solidFill>
                  <a:srgbClr val="000000"/>
                </a:solidFill>
                <a:latin typeface="Arial"/>
                <a:ea typeface="MingLiU" charset="-120"/>
                <a:cs typeface="Times New Roman" pitchFamily="18" charset="0"/>
              </a:rPr>
              <a:t> S., C. Lin, C. </a:t>
            </a:r>
            <a:r>
              <a:rPr lang="en-US" altLang="ko-KR" sz="1100" b="1" kern="1200" dirty="0">
                <a:solidFill>
                  <a:srgbClr val="0000FF"/>
                </a:solidFill>
                <a:latin typeface="Arial"/>
                <a:ea typeface="MingLiU" charset="-120"/>
                <a:cs typeface="Times New Roman" pitchFamily="18" charset="0"/>
              </a:rPr>
              <a:t>Jang</a:t>
            </a:r>
            <a:r>
              <a:rPr lang="en-US" altLang="ko-KR" sz="1100" b="1" kern="1200" dirty="0">
                <a:solidFill>
                  <a:srgbClr val="000000"/>
                </a:solidFill>
                <a:latin typeface="Arial"/>
                <a:ea typeface="MingLiU" charset="-120"/>
                <a:cs typeface="Times New Roman" pitchFamily="18" charset="0"/>
              </a:rPr>
              <a:t>, D. Streets (2008) , "Model Estimate of Mercury Emission from Natural Sources in East Asia," </a:t>
            </a:r>
            <a:r>
              <a:rPr lang="en-US" altLang="ko-KR" sz="1100" b="1" i="1" kern="1200" dirty="0">
                <a:solidFill>
                  <a:srgbClr val="000000"/>
                </a:solidFill>
                <a:latin typeface="Arial"/>
                <a:ea typeface="MingLiU" charset="-120"/>
                <a:cs typeface="Times New Roman" pitchFamily="18" charset="0"/>
              </a:rPr>
              <a:t>Atmos. Environ. 42</a:t>
            </a:r>
            <a:r>
              <a:rPr lang="en-US" altLang="ko-KR" sz="1100" b="1" kern="1200" dirty="0">
                <a:solidFill>
                  <a:srgbClr val="000000"/>
                </a:solidFill>
                <a:latin typeface="Arial"/>
                <a:ea typeface="MingLiU" charset="-120"/>
                <a:cs typeface="Times New Roman" pitchFamily="18" charset="0"/>
              </a:rPr>
              <a:t>, 8674-8685. </a:t>
            </a:r>
            <a:endParaRPr lang="en-US" altLang="ko-KR" sz="11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286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ko-KR" sz="1100" b="1" kern="1200" dirty="0">
                <a:solidFill>
                  <a:srgbClr val="000000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Li, L., C. Chen, C. Huang, H. Huang, X. Li, J. Fu, C. </a:t>
            </a:r>
            <a:r>
              <a:rPr lang="en-US" altLang="ko-KR" sz="1100" b="1" kern="1200" dirty="0">
                <a:solidFill>
                  <a:srgbClr val="0000FF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Jang</a:t>
            </a:r>
            <a:r>
              <a:rPr lang="en-US" altLang="ko-KR" sz="1100" b="1" kern="1200" dirty="0">
                <a:solidFill>
                  <a:srgbClr val="000000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, D. Streets (2008), “Regional Air Pollution Characteristics: Simulation of Ozone and PM10 over Yangtze River Delta Region”, </a:t>
            </a:r>
            <a:r>
              <a:rPr lang="en-US" altLang="ko-KR" sz="1100" b="1" i="1" kern="1200" dirty="0">
                <a:solidFill>
                  <a:srgbClr val="000000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Environ. Sci.</a:t>
            </a:r>
            <a:r>
              <a:rPr lang="en-US" altLang="ko-KR" sz="1100" b="1" kern="1200" dirty="0">
                <a:solidFill>
                  <a:srgbClr val="000000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 Vol. 29, No. 1. 238-247.</a:t>
            </a:r>
            <a:endParaRPr lang="en-US" altLang="ko-KR" sz="1100" b="1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286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ko-KR" sz="1100" b="1" kern="1200" dirty="0">
                <a:solidFill>
                  <a:srgbClr val="FF0000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Streets, D., J. S. Fu, C. </a:t>
            </a:r>
            <a:r>
              <a:rPr lang="en-US" altLang="ko-KR" sz="1100" b="1" kern="1200" dirty="0">
                <a:solidFill>
                  <a:srgbClr val="0000FF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Jang</a:t>
            </a:r>
            <a:r>
              <a:rPr lang="en-US" altLang="ko-KR" sz="1100" b="1" kern="1200" dirty="0">
                <a:solidFill>
                  <a:srgbClr val="FF0000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, J. </a:t>
            </a:r>
            <a:r>
              <a:rPr lang="en-US" altLang="ko-KR" sz="1100" b="1" kern="1200" dirty="0" err="1">
                <a:solidFill>
                  <a:srgbClr val="FF0000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Hao</a:t>
            </a:r>
            <a:r>
              <a:rPr lang="en-US" altLang="ko-KR" sz="1100" b="1" kern="1200" dirty="0">
                <a:solidFill>
                  <a:srgbClr val="FF0000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, K. He, X. Tang, Y. Zhang, Z. Li, Q. Zhang, L. Wang, B. Wang, and C. Yu (200</a:t>
            </a:r>
            <a:r>
              <a:rPr lang="en-US" altLang="zh-TW" sz="1100" b="1" kern="1200" dirty="0">
                <a:solidFill>
                  <a:srgbClr val="FF0000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7), “Air quality during the 2008 Beijing Olympic games”, </a:t>
            </a:r>
            <a:r>
              <a:rPr lang="en-US" altLang="ko-KR" sz="1100" b="1" i="1" kern="1200" dirty="0">
                <a:solidFill>
                  <a:srgbClr val="FF0000"/>
                </a:solidFill>
                <a:latin typeface="Arial"/>
                <a:ea typeface="MingLiU" charset="-120"/>
                <a:cs typeface="Times New Roman" pitchFamily="18" charset="0"/>
              </a:rPr>
              <a:t>Atmos. Environ.,</a:t>
            </a:r>
            <a:r>
              <a:rPr lang="en-US" altLang="ko-KR" sz="1100" b="1" kern="1200" dirty="0">
                <a:solidFill>
                  <a:srgbClr val="FF0000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, 41, 480-492</a:t>
            </a:r>
            <a:r>
              <a:rPr lang="en-US" altLang="zh-TW" sz="1100" b="1" kern="1200" dirty="0">
                <a:solidFill>
                  <a:srgbClr val="FF0000"/>
                </a:solidFill>
                <a:latin typeface="Arial"/>
                <a:ea typeface="Times New Roman" pitchFamily="18" charset="0"/>
                <a:cs typeface="Times New Roman" pitchFamily="18" charset="0"/>
              </a:rPr>
              <a:t>. </a:t>
            </a:r>
            <a:endParaRPr lang="en-US" altLang="zh-TW" sz="1100" b="1" kern="1200" dirty="0">
              <a:solidFill>
                <a:srgbClr val="FF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-56322" y="23193"/>
            <a:ext cx="9229725" cy="609600"/>
          </a:xfrm>
          <a:solidFill>
            <a:srgbClr val="FFFFCC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 b="1" i="1" dirty="0" smtClean="0">
                <a:solidFill>
                  <a:srgbClr val="0000FF"/>
                </a:solidFill>
              </a:rPr>
              <a:t> </a:t>
            </a:r>
            <a:r>
              <a:rPr lang="en-US" sz="2400" b="1" i="1" dirty="0" smtClean="0">
                <a:solidFill>
                  <a:srgbClr val="000000"/>
                </a:solidFill>
              </a:rPr>
              <a:t>EPA’s “Cross-State Air Pollution Rule”: Cost/Benefit Analysis</a:t>
            </a:r>
            <a:endParaRPr lang="en-US" sz="1800" i="1" dirty="0" smtClean="0">
              <a:solidFill>
                <a:srgbClr val="000000"/>
              </a:solidFill>
            </a:endParaRPr>
          </a:p>
        </p:txBody>
      </p:sp>
      <p:sp>
        <p:nvSpPr>
          <p:cNvPr id="84995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D49F6BD-D334-40DD-B2D0-4BA5EF48709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4996" name="TextBox 11"/>
          <p:cNvSpPr txBox="1">
            <a:spLocks noChangeArrowheads="1"/>
          </p:cNvSpPr>
          <p:nvPr/>
        </p:nvSpPr>
        <p:spPr bwMode="auto">
          <a:xfrm>
            <a:off x="228600" y="1981200"/>
            <a:ext cx="2514601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Air Quality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Benefit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(estimated by AQ modeling tool: </a:t>
            </a:r>
            <a:r>
              <a:rPr lang="en-US" sz="2000" b="1" u="sng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CMAQ</a:t>
            </a:r>
            <a:r>
              <a:rPr lang="en-US" sz="20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)</a:t>
            </a:r>
          </a:p>
        </p:txBody>
      </p:sp>
      <p:sp>
        <p:nvSpPr>
          <p:cNvPr id="85000" name="Rectangle 13"/>
          <p:cNvSpPr>
            <a:spLocks noChangeArrowheads="1"/>
          </p:cNvSpPr>
          <p:nvPr/>
        </p:nvSpPr>
        <p:spPr bwMode="auto">
          <a:xfrm>
            <a:off x="57150" y="8382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FF"/>
                </a:solidFill>
                <a:latin typeface="Arial" charset="0"/>
                <a:ea typeface="+mn-ea"/>
                <a:cs typeface="+mn-cs"/>
              </a:rPr>
              <a:t>The “CSAPR” Rule (2011) will reduce power plant emissions by 2014 (over 2005 levels): </a:t>
            </a:r>
            <a:r>
              <a:rPr lang="en-US" sz="2000" b="1" kern="1200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SO</a:t>
            </a:r>
            <a:r>
              <a:rPr lang="en-US" sz="1600" b="1" kern="1200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2</a:t>
            </a:r>
            <a:r>
              <a:rPr lang="en-US" sz="2000" b="1" kern="1200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 by 73% and </a:t>
            </a:r>
            <a:r>
              <a:rPr lang="en-US" sz="2000" b="1" kern="1200" dirty="0" err="1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NOx</a:t>
            </a:r>
            <a:r>
              <a:rPr lang="en-US" sz="2000" b="1" kern="1200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 by 54</a:t>
            </a:r>
            <a:r>
              <a:rPr lang="en-US" b="1" kern="1200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% </a:t>
            </a:r>
            <a:r>
              <a:rPr lang="en-US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(Control cost ~$2.4 billion)</a:t>
            </a:r>
            <a:endParaRPr lang="en-US" sz="20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5001" name="TextBox 11"/>
          <p:cNvSpPr txBox="1">
            <a:spLocks noChangeArrowheads="1"/>
          </p:cNvSpPr>
          <p:nvPr/>
        </p:nvSpPr>
        <p:spPr bwMode="auto">
          <a:xfrm>
            <a:off x="304800" y="4241899"/>
            <a:ext cx="2438400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Health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Benefit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($120~$280 billion estimated by health impact tool: </a:t>
            </a:r>
            <a:r>
              <a:rPr lang="en-US" sz="2000" b="1" u="sng" kern="1200" dirty="0" err="1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BenMAP</a:t>
            </a:r>
            <a:r>
              <a:rPr lang="en-US" sz="20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)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800" b="1" kern="1200" dirty="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40038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4190999"/>
            <a:ext cx="5867400" cy="2578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03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1600200"/>
            <a:ext cx="35052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038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1600200"/>
            <a:ext cx="3392555" cy="2448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2" name="Picture 8" descr="epafiles_aara_logo_epasea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72450" y="6079218"/>
            <a:ext cx="971550" cy="778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4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00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00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5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00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6" grpId="0"/>
      <p:bldP spid="8500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6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0984" y="4267200"/>
            <a:ext cx="2923016" cy="2209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115610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85907" y="1905000"/>
            <a:ext cx="2958093" cy="2209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211016" name="Rectangle 72"/>
          <p:cNvSpPr>
            <a:spLocks noChangeArrowheads="1"/>
          </p:cNvSpPr>
          <p:nvPr/>
        </p:nvSpPr>
        <p:spPr bwMode="auto">
          <a:xfrm>
            <a:off x="-111304" y="4378504"/>
            <a:ext cx="1219200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kern="1200" dirty="0">
                <a:solidFill>
                  <a:srgbClr val="FF0000"/>
                </a:solidFill>
                <a:latin typeface="Arial" charset="0"/>
                <a:ea typeface="SimSun" pitchFamily="2" charset="-122"/>
                <a:cs typeface="+mn-cs"/>
              </a:rPr>
              <a:t>2005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FF0000"/>
                </a:solidFill>
                <a:latin typeface="Arial" charset="0"/>
                <a:ea typeface="SimSun" pitchFamily="2" charset="-122"/>
                <a:cs typeface="+mn-cs"/>
              </a:rPr>
              <a:t>to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FF0000"/>
                </a:solidFill>
                <a:latin typeface="Arial" charset="0"/>
                <a:ea typeface="SimSun" pitchFamily="2" charset="-122"/>
                <a:cs typeface="+mn-cs"/>
              </a:rPr>
              <a:t>2030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 dirty="0">
                <a:solidFill>
                  <a:srgbClr val="000000"/>
                </a:solidFill>
                <a:latin typeface="Arial" charset="0"/>
                <a:ea typeface="SimSun" pitchFamily="2" charset="-122"/>
                <a:cs typeface="+mn-cs"/>
              </a:rPr>
              <a:t>(High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 dirty="0">
                <a:solidFill>
                  <a:srgbClr val="000000"/>
                </a:solidFill>
                <a:latin typeface="Arial" charset="0"/>
                <a:ea typeface="SimSun" pitchFamily="2" charset="-122"/>
                <a:cs typeface="+mn-cs"/>
              </a:rPr>
              <a:t>Emissions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 dirty="0">
                <a:solidFill>
                  <a:srgbClr val="000000"/>
                </a:solidFill>
                <a:latin typeface="Arial" charset="0"/>
                <a:ea typeface="SimSun" pitchFamily="2" charset="-122"/>
                <a:cs typeface="+mn-cs"/>
              </a:rPr>
              <a:t>Projection)</a:t>
            </a:r>
            <a:endParaRPr lang="en-US" sz="14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0947" name="Rectangle 3"/>
          <p:cNvSpPr>
            <a:spLocks noChangeArrowheads="1"/>
          </p:cNvSpPr>
          <p:nvPr/>
        </p:nvSpPr>
        <p:spPr bwMode="auto">
          <a:xfrm>
            <a:off x="0" y="21701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0948" name="Rectangle 4"/>
          <p:cNvSpPr>
            <a:spLocks noChangeArrowheads="1"/>
          </p:cNvSpPr>
          <p:nvPr/>
        </p:nvSpPr>
        <p:spPr bwMode="auto">
          <a:xfrm>
            <a:off x="0" y="2170113"/>
            <a:ext cx="227647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0949" name="Rectangle 5"/>
          <p:cNvSpPr>
            <a:spLocks noChangeArrowheads="1"/>
          </p:cNvSpPr>
          <p:nvPr/>
        </p:nvSpPr>
        <p:spPr bwMode="auto">
          <a:xfrm>
            <a:off x="0" y="2170113"/>
            <a:ext cx="227647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0950" name="Rectangle 6"/>
          <p:cNvSpPr>
            <a:spLocks noChangeArrowheads="1"/>
          </p:cNvSpPr>
          <p:nvPr/>
        </p:nvSpPr>
        <p:spPr bwMode="auto">
          <a:xfrm>
            <a:off x="0" y="2170113"/>
            <a:ext cx="227647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0951" name="Rectangle 7"/>
          <p:cNvSpPr>
            <a:spLocks noChangeArrowheads="1"/>
          </p:cNvSpPr>
          <p:nvPr/>
        </p:nvSpPr>
        <p:spPr bwMode="auto">
          <a:xfrm>
            <a:off x="0" y="2170113"/>
            <a:ext cx="231457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0952" name="Rectangle 8"/>
          <p:cNvSpPr>
            <a:spLocks noChangeArrowheads="1"/>
          </p:cNvSpPr>
          <p:nvPr/>
        </p:nvSpPr>
        <p:spPr bwMode="auto">
          <a:xfrm>
            <a:off x="0" y="2170113"/>
            <a:ext cx="227647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0953" name="Rectangle 9"/>
          <p:cNvSpPr>
            <a:spLocks noChangeArrowheads="1"/>
          </p:cNvSpPr>
          <p:nvPr/>
        </p:nvSpPr>
        <p:spPr bwMode="auto">
          <a:xfrm>
            <a:off x="0" y="2170113"/>
            <a:ext cx="227647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0954" name="Rectangle 10"/>
          <p:cNvSpPr>
            <a:spLocks noChangeArrowheads="1"/>
          </p:cNvSpPr>
          <p:nvPr/>
        </p:nvSpPr>
        <p:spPr bwMode="auto">
          <a:xfrm>
            <a:off x="0" y="2170113"/>
            <a:ext cx="227647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0955" name="Rectangle 11"/>
          <p:cNvSpPr>
            <a:spLocks noChangeArrowheads="1"/>
          </p:cNvSpPr>
          <p:nvPr/>
        </p:nvSpPr>
        <p:spPr bwMode="auto">
          <a:xfrm>
            <a:off x="0" y="2170113"/>
            <a:ext cx="231457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0956" name="Rectangle 12"/>
          <p:cNvSpPr>
            <a:spLocks noChangeArrowheads="1"/>
          </p:cNvSpPr>
          <p:nvPr/>
        </p:nvSpPr>
        <p:spPr bwMode="auto">
          <a:xfrm>
            <a:off x="914400" y="51137"/>
            <a:ext cx="7543800" cy="1015663"/>
          </a:xfrm>
          <a:prstGeom prst="rect">
            <a:avLst/>
          </a:prstGeom>
          <a:solidFill>
            <a:srgbClr val="FFFFCC"/>
          </a:solidFill>
          <a:ln w="2857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kern="1200" dirty="0">
                <a:solidFill>
                  <a:srgbClr val="FF0000"/>
                </a:solidFill>
                <a:latin typeface="Arial" charset="0"/>
                <a:ea typeface="SimSun" pitchFamily="2" charset="-122"/>
                <a:cs typeface="+mn-cs"/>
              </a:rPr>
              <a:t>RSM PM Analysis: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kern="1200" dirty="0">
                <a:solidFill>
                  <a:srgbClr val="000000"/>
                </a:solidFill>
                <a:latin typeface="Arial" charset="0"/>
                <a:ea typeface="SimSun" pitchFamily="2" charset="-122"/>
                <a:cs typeface="+mn-cs"/>
              </a:rPr>
              <a:t>PM Trend vs. Emissions Control  (China)</a:t>
            </a:r>
            <a:endParaRPr lang="en-US" sz="24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0962" name="Rectangle 18"/>
          <p:cNvSpPr>
            <a:spLocks noChangeArrowheads="1"/>
          </p:cNvSpPr>
          <p:nvPr/>
        </p:nvSpPr>
        <p:spPr bwMode="auto">
          <a:xfrm>
            <a:off x="6781800" y="1200090"/>
            <a:ext cx="20574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kern="1200" dirty="0">
                <a:solidFill>
                  <a:srgbClr val="0000FF"/>
                </a:solidFill>
                <a:latin typeface="Arial" charset="0"/>
                <a:ea typeface="SimSun" pitchFamily="2" charset="-122"/>
                <a:cs typeface="+mn-cs"/>
              </a:rPr>
              <a:t>Nitrate PM</a:t>
            </a:r>
            <a:endParaRPr lang="en-US" sz="2400" b="1" kern="1200" dirty="0">
              <a:solidFill>
                <a:srgbClr val="0000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0963" name="Rectangle 19"/>
          <p:cNvSpPr>
            <a:spLocks noChangeArrowheads="1"/>
          </p:cNvSpPr>
          <p:nvPr/>
        </p:nvSpPr>
        <p:spPr bwMode="auto">
          <a:xfrm>
            <a:off x="1447800" y="1200090"/>
            <a:ext cx="20574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kern="1200" dirty="0">
                <a:solidFill>
                  <a:srgbClr val="0000FF"/>
                </a:solidFill>
                <a:latin typeface="Arial" charset="0"/>
                <a:ea typeface="SimSun" pitchFamily="2" charset="-122"/>
                <a:cs typeface="+mn-cs"/>
              </a:rPr>
              <a:t>Emissions</a:t>
            </a:r>
            <a:endParaRPr lang="en-US" sz="2400" b="1" kern="1200" dirty="0">
              <a:solidFill>
                <a:srgbClr val="0000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0964" name="Rectangle 20"/>
          <p:cNvSpPr>
            <a:spLocks noChangeArrowheads="1"/>
          </p:cNvSpPr>
          <p:nvPr/>
        </p:nvSpPr>
        <p:spPr bwMode="auto">
          <a:xfrm>
            <a:off x="4038600" y="1200090"/>
            <a:ext cx="20574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kern="1200" dirty="0">
                <a:solidFill>
                  <a:srgbClr val="0000FF"/>
                </a:solidFill>
                <a:latin typeface="Arial" charset="0"/>
                <a:ea typeface="SimSun" pitchFamily="2" charset="-122"/>
                <a:cs typeface="+mn-cs"/>
              </a:rPr>
              <a:t>Sulfate PM</a:t>
            </a:r>
            <a:endParaRPr lang="en-US" sz="2400" b="1" kern="1200" dirty="0">
              <a:solidFill>
                <a:srgbClr val="0000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0971" name="Rectangle 2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0973" name="Rectangle 2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0975" name="Rectangle 3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0977" name="Rectangle 3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0979" name="Rectangle 3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0981" name="Rectangle 3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31" name="Table 30"/>
          <p:cNvGraphicFramePr>
            <a:graphicFrameLocks noGrp="1"/>
          </p:cNvGraphicFramePr>
          <p:nvPr/>
        </p:nvGraphicFramePr>
        <p:xfrm>
          <a:off x="1524000" y="3188970"/>
          <a:ext cx="6096000" cy="480060"/>
        </p:xfrm>
        <a:graphic>
          <a:graphicData uri="http://schemas.openxmlformats.org/drawingml/2006/table">
            <a:tbl>
              <a:tblPr/>
              <a:tblGrid>
                <a:gridCol w="2032000"/>
                <a:gridCol w="2032000"/>
                <a:gridCol w="2032000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kern="1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kern="1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kern="1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kern="1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kern="1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kern="1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kern="1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kern="10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kern="100" dirty="0"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15610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1170" y="1905000"/>
            <a:ext cx="2899630" cy="2198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115610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5200" y="4267200"/>
            <a:ext cx="2911323" cy="2198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1156105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90600" y="1905000"/>
            <a:ext cx="2794403" cy="2209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1156102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59945" y="4267200"/>
            <a:ext cx="2794403" cy="2209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41" name="Rectangle 72"/>
          <p:cNvSpPr>
            <a:spLocks noChangeArrowheads="1"/>
          </p:cNvSpPr>
          <p:nvPr/>
        </p:nvSpPr>
        <p:spPr bwMode="auto">
          <a:xfrm>
            <a:off x="-76200" y="2133600"/>
            <a:ext cx="12192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kern="1200" dirty="0">
                <a:solidFill>
                  <a:srgbClr val="FF0000"/>
                </a:solidFill>
                <a:latin typeface="Arial" charset="0"/>
                <a:ea typeface="SimSun" pitchFamily="2" charset="-122"/>
                <a:cs typeface="+mn-cs"/>
              </a:rPr>
              <a:t>1990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FF0000"/>
                </a:solidFill>
                <a:latin typeface="Arial" charset="0"/>
                <a:ea typeface="SimSun" pitchFamily="2" charset="-122"/>
                <a:cs typeface="+mn-cs"/>
              </a:rPr>
              <a:t>to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FF0000"/>
                </a:solidFill>
                <a:latin typeface="Arial" charset="0"/>
                <a:ea typeface="SimSun" pitchFamily="2" charset="-122"/>
                <a:cs typeface="+mn-cs"/>
              </a:rPr>
              <a:t>2005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 dirty="0">
                <a:solidFill>
                  <a:srgbClr val="000000"/>
                </a:solidFill>
                <a:latin typeface="Arial" charset="0"/>
                <a:ea typeface="SimSun" pitchFamily="2" charset="-122"/>
                <a:cs typeface="+mn-cs"/>
              </a:rPr>
              <a:t>(Historical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 dirty="0">
                <a:solidFill>
                  <a:srgbClr val="000000"/>
                </a:solidFill>
                <a:latin typeface="Arial" charset="0"/>
                <a:ea typeface="SimSun" pitchFamily="2" charset="-122"/>
                <a:cs typeface="+mn-cs"/>
              </a:rPr>
              <a:t>emissions)</a:t>
            </a:r>
            <a:endParaRPr lang="en-US" sz="14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56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56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56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11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56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56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156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016" grpId="0"/>
      <p:bldP spid="4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33350"/>
            <a:ext cx="8534400" cy="1139825"/>
          </a:xfrm>
        </p:spPr>
        <p:txBody>
          <a:bodyPr anchor="ctr"/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Air Quality Modeling Techniques:   Contribution &amp; Control/Response Assessments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371600"/>
            <a:ext cx="8610600" cy="50292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2300" b="1" dirty="0" smtClean="0">
                <a:solidFill>
                  <a:srgbClr val="FF0000"/>
                </a:solidFill>
              </a:rPr>
              <a:t>Address “contribution” of source/pollutant to AQ concern</a:t>
            </a:r>
          </a:p>
          <a:p>
            <a:pPr lvl="1">
              <a:lnSpc>
                <a:spcPct val="110000"/>
              </a:lnSpc>
            </a:pPr>
            <a:r>
              <a:rPr lang="en-US" sz="2100" b="1" dirty="0" smtClean="0"/>
              <a:t>Zero-Out (Brute Force) Modeling</a:t>
            </a:r>
          </a:p>
          <a:p>
            <a:pPr lvl="1">
              <a:lnSpc>
                <a:spcPct val="110000"/>
              </a:lnSpc>
            </a:pPr>
            <a:r>
              <a:rPr lang="en-US" sz="2100" b="1" dirty="0" smtClean="0"/>
              <a:t>Source Apportionment Modeling</a:t>
            </a:r>
          </a:p>
          <a:p>
            <a:pPr lvl="2">
              <a:lnSpc>
                <a:spcPct val="110000"/>
              </a:lnSpc>
            </a:pPr>
            <a:r>
              <a:rPr lang="en-US" sz="1700" b="1" dirty="0" smtClean="0">
                <a:solidFill>
                  <a:srgbClr val="7030A0"/>
                </a:solidFill>
              </a:rPr>
              <a:t>OSAT/PSAT, OPTM/PPTM, TSSA, CMAQ Source Apportionment, etc.</a:t>
            </a:r>
          </a:p>
          <a:p>
            <a:pPr lvl="1">
              <a:lnSpc>
                <a:spcPct val="110000"/>
              </a:lnSpc>
            </a:pPr>
            <a:r>
              <a:rPr lang="en-US" sz="2100" b="1" dirty="0" smtClean="0"/>
              <a:t>Source/Receptor Sensitivity Modeling</a:t>
            </a:r>
          </a:p>
          <a:p>
            <a:pPr lvl="2">
              <a:lnSpc>
                <a:spcPct val="110000"/>
              </a:lnSpc>
            </a:pPr>
            <a:r>
              <a:rPr lang="en-US" sz="1700" b="1" dirty="0" smtClean="0">
                <a:solidFill>
                  <a:srgbClr val="7030A0"/>
                </a:solidFill>
              </a:rPr>
              <a:t>Decoupled Direct Method (DDM), </a:t>
            </a:r>
            <a:r>
              <a:rPr lang="en-US" sz="1700" b="1" dirty="0" err="1" smtClean="0">
                <a:solidFill>
                  <a:srgbClr val="7030A0"/>
                </a:solidFill>
              </a:rPr>
              <a:t>Adjoint</a:t>
            </a:r>
            <a:r>
              <a:rPr lang="en-US" sz="1700" b="1" dirty="0" smtClean="0">
                <a:solidFill>
                  <a:srgbClr val="7030A0"/>
                </a:solidFill>
              </a:rPr>
              <a:t>, etc.</a:t>
            </a:r>
          </a:p>
          <a:p>
            <a:pPr>
              <a:lnSpc>
                <a:spcPct val="110000"/>
              </a:lnSpc>
            </a:pPr>
            <a:r>
              <a:rPr lang="en-US" sz="2300" b="1" dirty="0" smtClean="0">
                <a:solidFill>
                  <a:srgbClr val="FF0000"/>
                </a:solidFill>
              </a:rPr>
              <a:t>Address “efficacy” of source/pollutant emissions reduction to AQ concern</a:t>
            </a:r>
          </a:p>
          <a:p>
            <a:pPr lvl="1">
              <a:lnSpc>
                <a:spcPct val="110000"/>
              </a:lnSpc>
            </a:pPr>
            <a:r>
              <a:rPr lang="en-US" sz="2100" b="1" dirty="0" smtClean="0"/>
              <a:t>Response Surface Modeling (RSM)</a:t>
            </a:r>
          </a:p>
          <a:p>
            <a:pPr lvl="2">
              <a:lnSpc>
                <a:spcPct val="110000"/>
              </a:lnSpc>
            </a:pPr>
            <a:r>
              <a:rPr lang="en-US" sz="2000" b="1" dirty="0" smtClean="0">
                <a:solidFill>
                  <a:srgbClr val="7030A0"/>
                </a:solidFill>
              </a:rPr>
              <a:t>Provide “real-time” AQ response of emissions control </a:t>
            </a:r>
          </a:p>
          <a:p>
            <a:pPr lvl="2">
              <a:lnSpc>
                <a:spcPct val="110000"/>
              </a:lnSpc>
            </a:pPr>
            <a:r>
              <a:rPr lang="en-US" sz="1800" b="1" dirty="0" smtClean="0">
                <a:solidFill>
                  <a:srgbClr val="7030A0"/>
                </a:solidFill>
              </a:rPr>
              <a:t>Applied to REMSAD (PM2.5), </a:t>
            </a:r>
            <a:r>
              <a:rPr lang="en-US" sz="1800" b="1" dirty="0" err="1" smtClean="0">
                <a:solidFill>
                  <a:srgbClr val="7030A0"/>
                </a:solidFill>
              </a:rPr>
              <a:t>CAMx</a:t>
            </a:r>
            <a:r>
              <a:rPr lang="en-US" sz="1800" b="1" dirty="0" smtClean="0">
                <a:solidFill>
                  <a:srgbClr val="7030A0"/>
                </a:solidFill>
              </a:rPr>
              <a:t>(O3), CMAQ (multi-pollutant) for supporting regulatory modeling efforts (e.g., PM NAAQS)</a:t>
            </a:r>
            <a:endParaRPr lang="en-US" sz="2000" b="1" dirty="0" smtClean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570" name="Picture 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416050"/>
            <a:ext cx="3408363" cy="235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557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447800" y="76200"/>
            <a:ext cx="5638800" cy="685800"/>
          </a:xfrm>
          <a:solidFill>
            <a:srgbClr val="FFFFCC"/>
          </a:solidFill>
          <a:ln w="28575">
            <a:solidFill>
              <a:srgbClr val="0000FF"/>
            </a:solidFill>
          </a:ln>
        </p:spPr>
        <p:txBody>
          <a:bodyPr/>
          <a:lstStyle/>
          <a:p>
            <a:pPr eaLnBrk="1" hangingPunct="1"/>
            <a:r>
              <a:rPr lang="en-US" altLang="zh-CN" sz="4000" b="1" dirty="0" smtClean="0">
                <a:solidFill>
                  <a:srgbClr val="FF0000"/>
                </a:solidFill>
              </a:rPr>
              <a:t>RSM:  Methodology</a:t>
            </a:r>
            <a:endParaRPr lang="en-US" altLang="zh-CN" sz="4000" b="1" dirty="0">
              <a:solidFill>
                <a:srgbClr val="FF0000"/>
              </a:solidFill>
            </a:endParaRPr>
          </a:p>
        </p:txBody>
      </p:sp>
      <p:sp>
        <p:nvSpPr>
          <p:cNvPr id="365572" name="AutoShape 9"/>
          <p:cNvSpPr>
            <a:spLocks/>
          </p:cNvSpPr>
          <p:nvPr/>
        </p:nvSpPr>
        <p:spPr bwMode="auto">
          <a:xfrm>
            <a:off x="2590800" y="3549650"/>
            <a:ext cx="1143000" cy="336550"/>
          </a:xfrm>
          <a:prstGeom prst="borderCallout2">
            <a:avLst>
              <a:gd name="adj1" fmla="val 33963"/>
              <a:gd name="adj2" fmla="val -6667"/>
              <a:gd name="adj3" fmla="val 33963"/>
              <a:gd name="adj4" fmla="val -13056"/>
              <a:gd name="adj5" fmla="val -106602"/>
              <a:gd name="adj6" fmla="val -20833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zh-CN" sz="1600">
                <a:solidFill>
                  <a:srgbClr val="000000"/>
                </a:solidFill>
                <a:ea typeface="SimSun" charset="-122"/>
              </a:rPr>
              <a:t>Domain 2</a:t>
            </a:r>
          </a:p>
        </p:txBody>
      </p:sp>
      <p:sp>
        <p:nvSpPr>
          <p:cNvPr id="365573" name="Rectangle 11"/>
          <p:cNvSpPr>
            <a:spLocks noChangeArrowheads="1"/>
          </p:cNvSpPr>
          <p:nvPr/>
        </p:nvSpPr>
        <p:spPr bwMode="auto">
          <a:xfrm>
            <a:off x="3886200" y="1236663"/>
            <a:ext cx="2286000" cy="24653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 typeface="Arial" pitchFamily="34" charset="0"/>
              <a:buNone/>
            </a:pPr>
            <a:r>
              <a:rPr lang="en-US" altLang="zh-CN" sz="1200" b="1">
                <a:solidFill>
                  <a:srgbClr val="4D4D4D"/>
                </a:solidFill>
                <a:ea typeface="SimSun" charset="-122"/>
              </a:rPr>
              <a:t>Model system:</a:t>
            </a:r>
            <a:r>
              <a:rPr lang="en-US" altLang="zh-CN" sz="1200">
                <a:solidFill>
                  <a:srgbClr val="4D4D4D"/>
                </a:solidFill>
                <a:ea typeface="SimSun" charset="-122"/>
              </a:rPr>
              <a:t> 	</a:t>
            </a:r>
          </a:p>
          <a:p>
            <a:pPr algn="l">
              <a:buFont typeface="Arial" pitchFamily="34" charset="0"/>
              <a:buChar char="–"/>
            </a:pPr>
            <a:r>
              <a:rPr lang="en-US" altLang="zh-CN" sz="1200">
                <a:solidFill>
                  <a:srgbClr val="4D4D4D"/>
                </a:solidFill>
                <a:ea typeface="SimSun" charset="-122"/>
              </a:rPr>
              <a:t>MM5v3/CMAQ4.7</a:t>
            </a:r>
          </a:p>
          <a:p>
            <a:pPr algn="l">
              <a:buFont typeface="Arial" pitchFamily="34" charset="0"/>
              <a:buNone/>
            </a:pPr>
            <a:r>
              <a:rPr lang="en-US" altLang="zh-CN" sz="1200" b="1">
                <a:solidFill>
                  <a:srgbClr val="4D4D4D"/>
                </a:solidFill>
                <a:ea typeface="SimSun" charset="-122"/>
              </a:rPr>
              <a:t>Chemical Mechanism</a:t>
            </a:r>
            <a:r>
              <a:rPr lang="en-US" altLang="zh-CN" sz="1200">
                <a:solidFill>
                  <a:srgbClr val="4D4D4D"/>
                </a:solidFill>
                <a:ea typeface="SimSun" charset="-122"/>
              </a:rPr>
              <a:t>: </a:t>
            </a:r>
          </a:p>
          <a:p>
            <a:pPr algn="l">
              <a:buFont typeface="Arial" pitchFamily="34" charset="0"/>
              <a:buChar char="–"/>
            </a:pPr>
            <a:r>
              <a:rPr lang="en-US" altLang="zh-CN" sz="1200">
                <a:solidFill>
                  <a:srgbClr val="4D4D4D"/>
                </a:solidFill>
                <a:ea typeface="SimSun" charset="-122"/>
              </a:rPr>
              <a:t>CB05</a:t>
            </a:r>
          </a:p>
          <a:p>
            <a:pPr algn="l">
              <a:buFont typeface="Arial" pitchFamily="34" charset="0"/>
              <a:buNone/>
            </a:pPr>
            <a:r>
              <a:rPr lang="en-US" altLang="zh-CN" sz="1200" b="1">
                <a:solidFill>
                  <a:srgbClr val="4D4D4D"/>
                </a:solidFill>
                <a:ea typeface="SimSun" charset="-122"/>
              </a:rPr>
              <a:t>Horizontal Resolution: </a:t>
            </a:r>
          </a:p>
          <a:p>
            <a:pPr algn="l">
              <a:buFont typeface="Arial" pitchFamily="34" charset="0"/>
              <a:buChar char="–"/>
            </a:pPr>
            <a:r>
              <a:rPr lang="en-US" altLang="zh-CN" sz="1200">
                <a:solidFill>
                  <a:srgbClr val="4D4D4D"/>
                </a:solidFill>
                <a:ea typeface="SimSun" charset="-122"/>
              </a:rPr>
              <a:t>12 km×12 km; </a:t>
            </a:r>
          </a:p>
          <a:p>
            <a:pPr algn="l">
              <a:buFont typeface="Arial" pitchFamily="34" charset="0"/>
              <a:buNone/>
            </a:pPr>
            <a:r>
              <a:rPr lang="en-US" altLang="zh-CN" sz="1200" b="1">
                <a:solidFill>
                  <a:srgbClr val="4D4D4D"/>
                </a:solidFill>
                <a:ea typeface="SimSun" charset="-122"/>
              </a:rPr>
              <a:t>Vertical Resolution: </a:t>
            </a:r>
          </a:p>
          <a:p>
            <a:pPr algn="l">
              <a:buFont typeface="Arial" pitchFamily="34" charset="0"/>
              <a:buChar char="–"/>
            </a:pPr>
            <a:r>
              <a:rPr lang="en-US" altLang="zh-CN" sz="1200">
                <a:solidFill>
                  <a:srgbClr val="4D4D4D"/>
                </a:solidFill>
                <a:ea typeface="SimSun" charset="-122"/>
              </a:rPr>
              <a:t>23 Layers &lt;MM5&gt;;</a:t>
            </a:r>
          </a:p>
          <a:p>
            <a:pPr algn="l">
              <a:buFont typeface="Arial" pitchFamily="34" charset="0"/>
              <a:buChar char="–"/>
            </a:pPr>
            <a:r>
              <a:rPr lang="en-US" altLang="zh-CN" sz="1200">
                <a:solidFill>
                  <a:srgbClr val="4D4D4D"/>
                </a:solidFill>
                <a:ea typeface="SimSun" charset="-122"/>
              </a:rPr>
              <a:t>14 Layers&lt;CMAQ&gt;;</a:t>
            </a:r>
          </a:p>
          <a:p>
            <a:pPr algn="l">
              <a:buFont typeface="Arial" pitchFamily="34" charset="0"/>
              <a:buNone/>
            </a:pPr>
            <a:r>
              <a:rPr lang="en-US" altLang="zh-CN" sz="1200" b="1">
                <a:solidFill>
                  <a:srgbClr val="4D4D4D"/>
                </a:solidFill>
                <a:ea typeface="SimSun" charset="-122"/>
              </a:rPr>
              <a:t>Grid Number (Domain2):</a:t>
            </a:r>
            <a:r>
              <a:rPr lang="en-US" altLang="zh-CN" sz="1200">
                <a:solidFill>
                  <a:srgbClr val="4D4D4D"/>
                </a:solidFill>
                <a:ea typeface="SimSun" charset="-122"/>
              </a:rPr>
              <a:t> </a:t>
            </a:r>
          </a:p>
          <a:p>
            <a:pPr algn="l">
              <a:buFont typeface="Arial" pitchFamily="34" charset="0"/>
              <a:buChar char="–"/>
            </a:pPr>
            <a:r>
              <a:rPr lang="en-US" altLang="zh-CN" sz="1200">
                <a:solidFill>
                  <a:srgbClr val="4D4D4D"/>
                </a:solidFill>
                <a:ea typeface="SimSun" charset="-122"/>
              </a:rPr>
              <a:t>136×214;</a:t>
            </a:r>
          </a:p>
          <a:p>
            <a:pPr algn="l">
              <a:buFont typeface="Arial" pitchFamily="34" charset="0"/>
              <a:buNone/>
            </a:pPr>
            <a:r>
              <a:rPr lang="en-US" altLang="zh-CN" sz="1200" b="1">
                <a:solidFill>
                  <a:srgbClr val="4D4D4D"/>
                </a:solidFill>
                <a:ea typeface="SimSun" charset="-122"/>
              </a:rPr>
              <a:t>Time Period: </a:t>
            </a:r>
          </a:p>
          <a:p>
            <a:pPr algn="l">
              <a:buFont typeface="Arial" pitchFamily="34" charset="0"/>
              <a:buChar char="–"/>
            </a:pPr>
            <a:r>
              <a:rPr lang="en-US" altLang="zh-CN" sz="1200">
                <a:solidFill>
                  <a:srgbClr val="4D4D4D"/>
                </a:solidFill>
                <a:ea typeface="SimSun" charset="-122"/>
              </a:rPr>
              <a:t>Jan, Apr, Jul, Oct. in 2008</a:t>
            </a:r>
          </a:p>
        </p:txBody>
      </p:sp>
      <p:pic>
        <p:nvPicPr>
          <p:cNvPr id="365574" name="Picture 13" descr="Daily_mean_2008210_PM25_TOT"/>
          <p:cNvPicPr>
            <a:picLocks noChangeAspect="1" noChangeArrowheads="1"/>
          </p:cNvPicPr>
          <p:nvPr/>
        </p:nvPicPr>
        <p:blipFill>
          <a:blip r:embed="rId4" cstate="print"/>
          <a:srcRect t="17635" r="12393" b="8302"/>
          <a:stretch>
            <a:fillRect/>
          </a:stretch>
        </p:blipFill>
        <p:spPr bwMode="auto">
          <a:xfrm>
            <a:off x="304800" y="4527550"/>
            <a:ext cx="1447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5575" name="Picture 14" descr="Daily_mean_2008210_PM25_TOT"/>
          <p:cNvPicPr>
            <a:picLocks noChangeAspect="1" noChangeArrowheads="1"/>
          </p:cNvPicPr>
          <p:nvPr/>
        </p:nvPicPr>
        <p:blipFill>
          <a:blip r:embed="rId5" cstate="print"/>
          <a:srcRect l="27666" t="17635" r="17003" b="11830"/>
          <a:stretch>
            <a:fillRect/>
          </a:stretch>
        </p:blipFill>
        <p:spPr bwMode="auto">
          <a:xfrm>
            <a:off x="2590800" y="4527550"/>
            <a:ext cx="914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5576" name="Picture 15" descr="Daily_mean_2008210_PM25_TOT"/>
          <p:cNvPicPr>
            <a:picLocks noChangeAspect="1" noChangeArrowheads="1"/>
          </p:cNvPicPr>
          <p:nvPr/>
        </p:nvPicPr>
        <p:blipFill>
          <a:blip r:embed="rId6" cstate="print"/>
          <a:srcRect l="27666" t="17635" r="17003" b="8302"/>
          <a:stretch>
            <a:fillRect/>
          </a:stretch>
        </p:blipFill>
        <p:spPr bwMode="auto">
          <a:xfrm>
            <a:off x="5334000" y="4527550"/>
            <a:ext cx="914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5577" name="Picture 16" descr="Daily_mean_2008210_PM25_TOT"/>
          <p:cNvPicPr>
            <a:picLocks noChangeAspect="1" noChangeArrowheads="1"/>
          </p:cNvPicPr>
          <p:nvPr/>
        </p:nvPicPr>
        <p:blipFill>
          <a:blip r:embed="rId7" cstate="print"/>
          <a:srcRect l="27666" t="17635" r="17003" b="11830"/>
          <a:stretch>
            <a:fillRect/>
          </a:stretch>
        </p:blipFill>
        <p:spPr bwMode="auto">
          <a:xfrm>
            <a:off x="4419600" y="4527550"/>
            <a:ext cx="914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5578" name="Picture 17" descr="Daily_mean_2008210_PM25_TOT"/>
          <p:cNvPicPr>
            <a:picLocks noChangeAspect="1" noChangeArrowheads="1"/>
          </p:cNvPicPr>
          <p:nvPr/>
        </p:nvPicPr>
        <p:blipFill>
          <a:blip r:embed="rId8" cstate="print"/>
          <a:srcRect l="27666" t="17635" r="17004" b="11829"/>
          <a:stretch>
            <a:fillRect/>
          </a:stretch>
        </p:blipFill>
        <p:spPr bwMode="auto">
          <a:xfrm>
            <a:off x="3505200" y="4527550"/>
            <a:ext cx="914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5579" name="Text Box 18"/>
          <p:cNvSpPr txBox="1">
            <a:spLocks noChangeArrowheads="1"/>
          </p:cNvSpPr>
          <p:nvPr/>
        </p:nvSpPr>
        <p:spPr bwMode="auto">
          <a:xfrm>
            <a:off x="304800" y="4191000"/>
            <a:ext cx="5943600" cy="336550"/>
          </a:xfrm>
          <a:prstGeom prst="rect">
            <a:avLst/>
          </a:prstGeom>
          <a:solidFill>
            <a:srgbClr val="CCFFFF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600" b="1">
                <a:solidFill>
                  <a:srgbClr val="000000"/>
                </a:solidFill>
                <a:ea typeface="SimSun" charset="-122"/>
              </a:rPr>
              <a:t> Air Quality Comparison under different control strategies</a:t>
            </a:r>
          </a:p>
        </p:txBody>
      </p:sp>
      <p:pic>
        <p:nvPicPr>
          <p:cNvPr id="365580" name="Picture 19" descr="Daily_mean_2008210_PM25_TOT"/>
          <p:cNvPicPr>
            <a:picLocks noChangeAspect="1" noChangeArrowheads="1"/>
          </p:cNvPicPr>
          <p:nvPr/>
        </p:nvPicPr>
        <p:blipFill>
          <a:blip r:embed="rId9" cstate="print"/>
          <a:srcRect l="27666" t="17635" r="17004" b="11830"/>
          <a:stretch>
            <a:fillRect/>
          </a:stretch>
        </p:blipFill>
        <p:spPr bwMode="auto">
          <a:xfrm>
            <a:off x="1676400" y="4527550"/>
            <a:ext cx="914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5581" name="Text Box 20"/>
          <p:cNvSpPr txBox="1">
            <a:spLocks noChangeArrowheads="1"/>
          </p:cNvSpPr>
          <p:nvPr/>
        </p:nvSpPr>
        <p:spPr bwMode="auto">
          <a:xfrm>
            <a:off x="304800" y="6127750"/>
            <a:ext cx="5943600" cy="336550"/>
          </a:xfrm>
          <a:prstGeom prst="rect">
            <a:avLst/>
          </a:prstGeom>
          <a:solidFill>
            <a:srgbClr val="CCFFFF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600" b="1">
                <a:solidFill>
                  <a:srgbClr val="000000"/>
                </a:solidFill>
                <a:ea typeface="SimSun" charset="-122"/>
              </a:rPr>
              <a:t>PM</a:t>
            </a:r>
            <a:r>
              <a:rPr lang="en-US" altLang="zh-CN" sz="1600" b="1" baseline="-25000">
                <a:solidFill>
                  <a:srgbClr val="000000"/>
                </a:solidFill>
                <a:ea typeface="SimSun" charset="-122"/>
              </a:rPr>
              <a:t>2.5</a:t>
            </a:r>
            <a:r>
              <a:rPr lang="en-US" altLang="zh-CN" sz="1600" b="1">
                <a:solidFill>
                  <a:srgbClr val="000000"/>
                </a:solidFill>
                <a:ea typeface="SimSun" charset="-122"/>
              </a:rPr>
              <a:t> concentration, Daily Average Jul 28</a:t>
            </a:r>
            <a:r>
              <a:rPr lang="en-US" altLang="zh-CN" sz="1600" b="1" baseline="30000">
                <a:solidFill>
                  <a:srgbClr val="000000"/>
                </a:solidFill>
                <a:ea typeface="SimSun" charset="-122"/>
              </a:rPr>
              <a:t>th</a:t>
            </a:r>
            <a:r>
              <a:rPr lang="en-US" altLang="zh-CN" sz="1600" b="1">
                <a:solidFill>
                  <a:srgbClr val="000000"/>
                </a:solidFill>
                <a:ea typeface="SimSun" charset="-122"/>
              </a:rPr>
              <a:t>, 2008</a:t>
            </a:r>
          </a:p>
        </p:txBody>
      </p:sp>
      <p:pic>
        <p:nvPicPr>
          <p:cNvPr id="365582" name="Picture 2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77000" y="4343400"/>
            <a:ext cx="25146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5583" name="Rectangle 22"/>
          <p:cNvSpPr>
            <a:spLocks noChangeArrowheads="1"/>
          </p:cNvSpPr>
          <p:nvPr/>
        </p:nvSpPr>
        <p:spPr bwMode="auto">
          <a:xfrm>
            <a:off x="6553200" y="5943600"/>
            <a:ext cx="2432050" cy="336550"/>
          </a:xfrm>
          <a:prstGeom prst="rect">
            <a:avLst/>
          </a:prstGeom>
          <a:solidFill>
            <a:srgbClr val="CCFFFF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600" b="1">
                <a:solidFill>
                  <a:srgbClr val="000000"/>
                </a:solidFill>
                <a:ea typeface="SimSun" charset="-122"/>
              </a:rPr>
              <a:t>Control Factors Matrix</a:t>
            </a:r>
          </a:p>
        </p:txBody>
      </p:sp>
      <p:pic>
        <p:nvPicPr>
          <p:cNvPr id="365584" name="Picture 29" descr="ED Example for Briefing"/>
          <p:cNvPicPr>
            <a:picLocks noChangeAspect="1" noChangeArrowheads="1"/>
          </p:cNvPicPr>
          <p:nvPr/>
        </p:nvPicPr>
        <p:blipFill>
          <a:blip r:embed="rId11" cstate="print"/>
          <a:srcRect t="10234" r="7317"/>
          <a:stretch>
            <a:fillRect/>
          </a:stretch>
        </p:blipFill>
        <p:spPr bwMode="auto">
          <a:xfrm>
            <a:off x="6172200" y="1905000"/>
            <a:ext cx="2895600" cy="200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5585" name="Rectangle 31"/>
          <p:cNvSpPr>
            <a:spLocks noChangeArrowheads="1"/>
          </p:cNvSpPr>
          <p:nvPr/>
        </p:nvSpPr>
        <p:spPr bwMode="auto">
          <a:xfrm>
            <a:off x="1981200" y="1873250"/>
            <a:ext cx="900113" cy="14478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US" sz="2000">
              <a:solidFill>
                <a:srgbClr val="000000"/>
              </a:solidFill>
              <a:ea typeface="SimSun" charset="-122"/>
            </a:endParaRPr>
          </a:p>
        </p:txBody>
      </p:sp>
      <p:sp>
        <p:nvSpPr>
          <p:cNvPr id="365586" name="AutoShape 9"/>
          <p:cNvSpPr>
            <a:spLocks/>
          </p:cNvSpPr>
          <p:nvPr/>
        </p:nvSpPr>
        <p:spPr bwMode="auto">
          <a:xfrm>
            <a:off x="457200" y="1111250"/>
            <a:ext cx="1143000" cy="336550"/>
          </a:xfrm>
          <a:prstGeom prst="borderCallout2">
            <a:avLst>
              <a:gd name="adj1" fmla="val 33963"/>
              <a:gd name="adj2" fmla="val 106667"/>
              <a:gd name="adj3" fmla="val 33963"/>
              <a:gd name="adj4" fmla="val 120278"/>
              <a:gd name="adj5" fmla="val 154718"/>
              <a:gd name="adj6" fmla="val 137222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zh-CN" sz="1600">
                <a:solidFill>
                  <a:srgbClr val="000000"/>
                </a:solidFill>
                <a:ea typeface="SimSun" charset="-122"/>
              </a:rPr>
              <a:t>Domain 1</a:t>
            </a:r>
          </a:p>
        </p:txBody>
      </p:sp>
      <p:sp>
        <p:nvSpPr>
          <p:cNvPr id="365587" name="Rectangle 36"/>
          <p:cNvSpPr>
            <a:spLocks noChangeArrowheads="1"/>
          </p:cNvSpPr>
          <p:nvPr/>
        </p:nvSpPr>
        <p:spPr bwMode="auto">
          <a:xfrm>
            <a:off x="6477000" y="1203325"/>
            <a:ext cx="2438400" cy="549275"/>
          </a:xfrm>
          <a:prstGeom prst="rect">
            <a:avLst/>
          </a:prstGeom>
          <a:solidFill>
            <a:srgbClr val="CCFFFF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600" b="1">
                <a:solidFill>
                  <a:srgbClr val="000000"/>
                </a:solidFill>
                <a:ea typeface="SimSun" charset="-122"/>
              </a:rPr>
              <a:t>Space Filling: </a:t>
            </a:r>
          </a:p>
          <a:p>
            <a:r>
              <a:rPr lang="en-US" altLang="zh-CN" sz="1400" b="1">
                <a:solidFill>
                  <a:srgbClr val="000000"/>
                </a:solidFill>
                <a:ea typeface="SimSun" charset="-122"/>
              </a:rPr>
              <a:t>(Control ratio 0%~120%)</a:t>
            </a:r>
          </a:p>
        </p:txBody>
      </p:sp>
      <p:sp>
        <p:nvSpPr>
          <p:cNvPr id="365588" name="Line 37"/>
          <p:cNvSpPr>
            <a:spLocks noChangeShapeType="1"/>
          </p:cNvSpPr>
          <p:nvPr/>
        </p:nvSpPr>
        <p:spPr bwMode="auto">
          <a:xfrm>
            <a:off x="7359650" y="3429000"/>
            <a:ext cx="0" cy="1524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5589" name="Line 38"/>
          <p:cNvSpPr>
            <a:spLocks noChangeShapeType="1"/>
          </p:cNvSpPr>
          <p:nvPr/>
        </p:nvSpPr>
        <p:spPr bwMode="auto">
          <a:xfrm>
            <a:off x="7512050" y="3200400"/>
            <a:ext cx="0" cy="1828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5590" name="Line 39"/>
          <p:cNvSpPr>
            <a:spLocks noChangeShapeType="1"/>
          </p:cNvSpPr>
          <p:nvPr/>
        </p:nvSpPr>
        <p:spPr bwMode="auto">
          <a:xfrm>
            <a:off x="7664450" y="2971800"/>
            <a:ext cx="0" cy="2133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5591" name="Line 40"/>
          <p:cNvSpPr>
            <a:spLocks noChangeShapeType="1"/>
          </p:cNvSpPr>
          <p:nvPr/>
        </p:nvSpPr>
        <p:spPr bwMode="auto">
          <a:xfrm>
            <a:off x="7848600" y="3124200"/>
            <a:ext cx="0" cy="2209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5592" name="Line 42"/>
          <p:cNvSpPr>
            <a:spLocks noChangeShapeType="1"/>
          </p:cNvSpPr>
          <p:nvPr/>
        </p:nvSpPr>
        <p:spPr bwMode="auto">
          <a:xfrm>
            <a:off x="8001000" y="3200400"/>
            <a:ext cx="0" cy="2209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5593" name="Line 43"/>
          <p:cNvSpPr>
            <a:spLocks noChangeShapeType="1"/>
          </p:cNvSpPr>
          <p:nvPr/>
        </p:nvSpPr>
        <p:spPr bwMode="auto">
          <a:xfrm>
            <a:off x="8153400" y="3429000"/>
            <a:ext cx="0" cy="2209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5594" name="Line 44"/>
          <p:cNvSpPr>
            <a:spLocks noChangeShapeType="1"/>
          </p:cNvSpPr>
          <p:nvPr/>
        </p:nvSpPr>
        <p:spPr bwMode="auto">
          <a:xfrm flipH="1">
            <a:off x="1676400" y="4929188"/>
            <a:ext cx="48006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5595" name="Line 45"/>
          <p:cNvSpPr>
            <a:spLocks noChangeShapeType="1"/>
          </p:cNvSpPr>
          <p:nvPr/>
        </p:nvSpPr>
        <p:spPr bwMode="auto">
          <a:xfrm flipH="1">
            <a:off x="2590800" y="5029200"/>
            <a:ext cx="3886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5596" name="Line 46"/>
          <p:cNvSpPr>
            <a:spLocks noChangeShapeType="1"/>
          </p:cNvSpPr>
          <p:nvPr/>
        </p:nvSpPr>
        <p:spPr bwMode="auto">
          <a:xfrm flipH="1">
            <a:off x="3505200" y="5105400"/>
            <a:ext cx="2971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5597" name="Line 47"/>
          <p:cNvSpPr>
            <a:spLocks noChangeShapeType="1"/>
          </p:cNvSpPr>
          <p:nvPr/>
        </p:nvSpPr>
        <p:spPr bwMode="auto">
          <a:xfrm flipH="1">
            <a:off x="4419600" y="5334000"/>
            <a:ext cx="20574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5598" name="Line 48"/>
          <p:cNvSpPr>
            <a:spLocks noChangeShapeType="1"/>
          </p:cNvSpPr>
          <p:nvPr/>
        </p:nvSpPr>
        <p:spPr bwMode="auto">
          <a:xfrm flipH="1">
            <a:off x="5334000" y="5410200"/>
            <a:ext cx="1143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5599" name="Line 49"/>
          <p:cNvSpPr>
            <a:spLocks noChangeShapeType="1"/>
          </p:cNvSpPr>
          <p:nvPr/>
        </p:nvSpPr>
        <p:spPr bwMode="auto">
          <a:xfrm flipH="1">
            <a:off x="6248400" y="5638800"/>
            <a:ext cx="2286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11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81155" name="Oval 3"/>
          <p:cNvSpPr>
            <a:spLocks noChangeArrowheads="1"/>
          </p:cNvSpPr>
          <p:nvPr/>
        </p:nvSpPr>
        <p:spPr bwMode="auto">
          <a:xfrm>
            <a:off x="0" y="1447800"/>
            <a:ext cx="2286000" cy="990600"/>
          </a:xfrm>
          <a:prstGeom prst="ellips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4811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81157" name="Oval 5"/>
          <p:cNvSpPr>
            <a:spLocks noChangeArrowheads="1"/>
          </p:cNvSpPr>
          <p:nvPr/>
        </p:nvSpPr>
        <p:spPr bwMode="auto">
          <a:xfrm>
            <a:off x="0" y="1447800"/>
            <a:ext cx="2286000" cy="990600"/>
          </a:xfrm>
          <a:prstGeom prst="ellips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2438400" y="838200"/>
            <a:ext cx="1371600" cy="457200"/>
          </a:xfrm>
          <a:prstGeom prst="rect">
            <a:avLst/>
          </a:prstGeom>
          <a:solidFill>
            <a:srgbClr val="E6F5F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Summer</a:t>
            </a:r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5943600" y="838200"/>
            <a:ext cx="1371600" cy="457200"/>
          </a:xfrm>
          <a:prstGeom prst="rect">
            <a:avLst/>
          </a:prstGeom>
          <a:solidFill>
            <a:srgbClr val="E6F5F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Winter</a:t>
            </a:r>
          </a:p>
        </p:txBody>
      </p:sp>
      <p:sp>
        <p:nvSpPr>
          <p:cNvPr id="56328" name="Text Box 8"/>
          <p:cNvSpPr txBox="1">
            <a:spLocks noChangeArrowheads="1"/>
          </p:cNvSpPr>
          <p:nvPr/>
        </p:nvSpPr>
        <p:spPr bwMode="auto">
          <a:xfrm>
            <a:off x="2286000" y="5440363"/>
            <a:ext cx="6705600" cy="579437"/>
          </a:xfrm>
          <a:prstGeom prst="rect">
            <a:avLst/>
          </a:prstGeom>
          <a:solidFill>
            <a:srgbClr val="FFFFCC"/>
          </a:solidFill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</a:rPr>
              <a:t>PM2.5 </a:t>
            </a:r>
            <a:r>
              <a:rPr lang="en-US" sz="2800" b="1" dirty="0">
                <a:solidFill>
                  <a:srgbClr val="0000FF"/>
                </a:solidFill>
              </a:rPr>
              <a:t>Response Surface Modeling</a:t>
            </a:r>
          </a:p>
        </p:txBody>
      </p:sp>
      <p:sp>
        <p:nvSpPr>
          <p:cNvPr id="2481161" name="Oval 9"/>
          <p:cNvSpPr>
            <a:spLocks noChangeArrowheads="1"/>
          </p:cNvSpPr>
          <p:nvPr/>
        </p:nvSpPr>
        <p:spPr bwMode="auto">
          <a:xfrm>
            <a:off x="-152400" y="0"/>
            <a:ext cx="2286000" cy="6096000"/>
          </a:xfrm>
          <a:prstGeom prst="ellips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81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24811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8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481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481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1155" grpId="0" animBg="1"/>
      <p:bldP spid="2481157" grpId="0" animBg="1"/>
      <p:bldP spid="248116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05000" y="198438"/>
            <a:ext cx="5029200" cy="868362"/>
          </a:xfrm>
          <a:solidFill>
            <a:srgbClr val="FFFFCC"/>
          </a:solidFill>
          <a:ln w="28575"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en-US" altLang="zh-CN" sz="4800" b="1" dirty="0">
                <a:solidFill>
                  <a:srgbClr val="FF0000"/>
                </a:solidFill>
              </a:rPr>
              <a:t>RSM: </a:t>
            </a:r>
            <a:r>
              <a:rPr lang="en-US" altLang="zh-CN" sz="4800" b="1" dirty="0" smtClean="0">
                <a:solidFill>
                  <a:srgbClr val="FF0000"/>
                </a:solidFill>
              </a:rPr>
              <a:t>Objective</a:t>
            </a:r>
            <a:endParaRPr lang="en-US" altLang="zh-CN" sz="4800" b="1" dirty="0">
              <a:solidFill>
                <a:srgbClr val="FF0000"/>
              </a:solidFill>
            </a:endParaRPr>
          </a:p>
        </p:txBody>
      </p:sp>
      <p:sp>
        <p:nvSpPr>
          <p:cNvPr id="3635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219200"/>
            <a:ext cx="4648200" cy="3276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CN" sz="2800" b="1" dirty="0">
                <a:solidFill>
                  <a:srgbClr val="0000FF"/>
                </a:solidFill>
              </a:rPr>
              <a:t>Control strategy assessment tool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CN" sz="2400" dirty="0"/>
              <a:t>Provide the </a:t>
            </a:r>
            <a:r>
              <a:rPr lang="en-US" altLang="zh-CN" dirty="0">
                <a:solidFill>
                  <a:srgbClr val="FF0000"/>
                </a:solidFill>
              </a:rPr>
              <a:t>r</a:t>
            </a:r>
            <a:r>
              <a:rPr lang="en-US" altLang="zh-CN" dirty="0" smtClean="0">
                <a:solidFill>
                  <a:srgbClr val="FF0000"/>
                </a:solidFill>
              </a:rPr>
              <a:t>eal-time</a:t>
            </a:r>
            <a:r>
              <a:rPr lang="en-US" altLang="zh-CN" sz="2400" dirty="0" smtClean="0"/>
              <a:t>  AQ response </a:t>
            </a:r>
            <a:r>
              <a:rPr lang="en-US" altLang="zh-CN" sz="2400" dirty="0"/>
              <a:t>of emissions control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CN" sz="2800" b="1" dirty="0">
                <a:solidFill>
                  <a:srgbClr val="0000FF"/>
                </a:solidFill>
              </a:rPr>
              <a:t>Model sensitivity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CN" sz="2400" dirty="0"/>
              <a:t>Evaluate sensitivity of model predictions to changes in emissions (precursors, source categories, etc).</a:t>
            </a:r>
          </a:p>
          <a:p>
            <a:pPr eaLnBrk="1" hangingPunct="1">
              <a:lnSpc>
                <a:spcPct val="90000"/>
              </a:lnSpc>
            </a:pPr>
            <a:endParaRPr lang="en-US" altLang="zh-CN" sz="2800" dirty="0"/>
          </a:p>
        </p:txBody>
      </p:sp>
      <p:graphicFrame>
        <p:nvGraphicFramePr>
          <p:cNvPr id="363524" name="Object 2"/>
          <p:cNvGraphicFramePr>
            <a:graphicFrameLocks noChangeAspect="1"/>
          </p:cNvGraphicFramePr>
          <p:nvPr/>
        </p:nvGraphicFramePr>
        <p:xfrm>
          <a:off x="4953000" y="1828800"/>
          <a:ext cx="4011613" cy="3473450"/>
        </p:xfrm>
        <a:graphic>
          <a:graphicData uri="http://schemas.openxmlformats.org/presentationml/2006/ole">
            <p:oleObj spid="_x0000_s1546242" name="Visio" r:id="rId4" imgW="3706830" imgH="3209296" progId="">
              <p:embed/>
            </p:oleObj>
          </a:graphicData>
        </a:graphic>
      </p:graphicFrame>
      <p:sp>
        <p:nvSpPr>
          <p:cNvPr id="363525" name="Rectangle 9"/>
          <p:cNvSpPr>
            <a:spLocks noChangeArrowheads="1"/>
          </p:cNvSpPr>
          <p:nvPr/>
        </p:nvSpPr>
        <p:spPr bwMode="auto">
          <a:xfrm>
            <a:off x="381000" y="54102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zh-CN" sz="2800" b="1" kern="1200" dirty="0">
                <a:solidFill>
                  <a:srgbClr val="0000FF"/>
                </a:solidFill>
                <a:latin typeface="Arial" pitchFamily="34" charset="0"/>
                <a:ea typeface="SimSun" charset="-122"/>
                <a:cs typeface="+mn-cs"/>
              </a:rPr>
              <a:t>Optimization of cost/benefit</a:t>
            </a:r>
          </a:p>
          <a:p>
            <a:pPr marL="742950" lvl="1" indent="-28575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altLang="zh-CN" sz="2400" kern="1200" dirty="0">
                <a:solidFill>
                  <a:srgbClr val="000000"/>
                </a:solidFill>
                <a:latin typeface="Arial" pitchFamily="34" charset="0"/>
                <a:ea typeface="SimSun" charset="-122"/>
                <a:cs typeface="+mn-cs"/>
              </a:rPr>
              <a:t>Help develop cost-effective control strategies leading to optimal </a:t>
            </a:r>
            <a:r>
              <a:rPr lang="en-US" altLang="zh-CN" sz="2400" kern="1200" dirty="0" smtClean="0">
                <a:solidFill>
                  <a:srgbClr val="000000"/>
                </a:solidFill>
                <a:latin typeface="Arial" pitchFamily="34" charset="0"/>
                <a:ea typeface="SimSun" charset="-122"/>
                <a:cs typeface="+mn-cs"/>
              </a:rPr>
              <a:t>AQ/health benefit</a:t>
            </a:r>
            <a:endParaRPr lang="en-US" altLang="zh-CN" sz="2400" kern="1200" dirty="0">
              <a:solidFill>
                <a:srgbClr val="000000"/>
              </a:solidFill>
              <a:latin typeface="Arial" pitchFamily="34" charset="0"/>
              <a:ea typeface="SimSun" charset="-122"/>
              <a:cs typeface="+mn-cs"/>
            </a:endParaRPr>
          </a:p>
          <a:p>
            <a:pPr marL="342900" indent="-3429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altLang="zh-CN" sz="2800" kern="1200" dirty="0">
              <a:solidFill>
                <a:srgbClr val="000000"/>
              </a:solidFill>
              <a:latin typeface="Arial" pitchFamily="34" charset="0"/>
              <a:ea typeface="SimSun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2" descr="Picture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1035235"/>
            <a:ext cx="3505200" cy="2820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5873750" cy="46418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2900" b="1" dirty="0" smtClean="0"/>
          </a:p>
          <a:p>
            <a:pPr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0000FF"/>
                </a:solidFill>
              </a:rPr>
              <a:t>USA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1" dirty="0" smtClean="0"/>
              <a:t>PM NAAQS analysis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1" dirty="0" smtClean="0"/>
              <a:t>Inter-pollutant trading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1" dirty="0" smtClean="0"/>
              <a:t>GHG rules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1" dirty="0" smtClean="0"/>
              <a:t>EGU (Utility) RSM assessment</a:t>
            </a:r>
          </a:p>
          <a:p>
            <a:pPr eaLnBrk="1" hangingPunct="1">
              <a:lnSpc>
                <a:spcPct val="90000"/>
              </a:lnSpc>
            </a:pPr>
            <a:endParaRPr lang="en-US" sz="2800" b="1" dirty="0" smtClean="0">
              <a:solidFill>
                <a:srgbClr val="0000FF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0000FF"/>
                </a:solidFill>
              </a:rPr>
              <a:t>Asia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/>
              <a:t>China PM/O</a:t>
            </a:r>
            <a:r>
              <a:rPr lang="en-US" sz="1800" b="1" dirty="0" smtClean="0"/>
              <a:t>3</a:t>
            </a:r>
            <a:r>
              <a:rPr lang="en-US" sz="2400" b="1" dirty="0" smtClean="0"/>
              <a:t> RSM modeling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dirty="0" smtClean="0"/>
              <a:t>Taiwan PM/O</a:t>
            </a:r>
            <a:r>
              <a:rPr lang="en-US" sz="1800" b="1" dirty="0" smtClean="0"/>
              <a:t>3</a:t>
            </a:r>
            <a:r>
              <a:rPr lang="en-US" sz="2400" b="1" dirty="0" smtClean="0"/>
              <a:t> RSM modeling</a:t>
            </a:r>
          </a:p>
        </p:txBody>
      </p:sp>
      <p:sp>
        <p:nvSpPr>
          <p:cNvPr id="4101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7772400" cy="687387"/>
          </a:xfrm>
          <a:solidFill>
            <a:srgbClr val="FFFFCC"/>
          </a:solidFill>
          <a:ln w="38100">
            <a:solidFill>
              <a:schemeClr val="tx1"/>
            </a:solidFill>
          </a:ln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r>
              <a:rPr lang="en-US" sz="4000" b="1" dirty="0" smtClean="0">
                <a:solidFill>
                  <a:srgbClr val="FF0000"/>
                </a:solidFill>
              </a:rPr>
              <a:t>RSM Applications in USA &amp; China</a:t>
            </a:r>
          </a:p>
        </p:txBody>
      </p:sp>
      <p:graphicFrame>
        <p:nvGraphicFramePr>
          <p:cNvPr id="4098" name="Object 7"/>
          <p:cNvGraphicFramePr>
            <a:graphicFrameLocks noChangeAspect="1"/>
          </p:cNvGraphicFramePr>
          <p:nvPr/>
        </p:nvGraphicFramePr>
        <p:xfrm>
          <a:off x="8382000" y="0"/>
          <a:ext cx="762000" cy="762000"/>
        </p:xfrm>
        <a:graphic>
          <a:graphicData uri="http://schemas.openxmlformats.org/presentationml/2006/ole">
            <p:oleObj spid="_x0000_s1004546" name="Drawing" r:id="rId5" imgW="1267200" imgH="1267200" progId="">
              <p:embed/>
            </p:oleObj>
          </a:graphicData>
        </a:graphic>
      </p:graphicFrame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B3ABEB6-DE6A-4E44-AAA6-DC0568998218}" type="slidenum">
              <a:rPr lang="en-US" altLang="en-US" sz="1200" kern="1200">
                <a:solidFill>
                  <a:srgbClr val="000000"/>
                </a:solidFill>
                <a:latin typeface="Garamond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altLang="en-US" sz="1200" kern="1200">
              <a:solidFill>
                <a:srgbClr val="000000"/>
              </a:solidFill>
              <a:latin typeface="Garamond"/>
              <a:ea typeface="+mn-ea"/>
              <a:cs typeface="+mn-cs"/>
            </a:endParaRPr>
          </a:p>
        </p:txBody>
      </p:sp>
      <p:graphicFrame>
        <p:nvGraphicFramePr>
          <p:cNvPr id="4099" name="Object 2"/>
          <p:cNvGraphicFramePr>
            <a:graphicFrameLocks noChangeAspect="1"/>
          </p:cNvGraphicFramePr>
          <p:nvPr/>
        </p:nvGraphicFramePr>
        <p:xfrm>
          <a:off x="5257800" y="4597400"/>
          <a:ext cx="3810000" cy="2184400"/>
        </p:xfrm>
        <a:graphic>
          <a:graphicData uri="http://schemas.openxmlformats.org/presentationml/2006/ole">
            <p:oleObj spid="_x0000_s1004547" name="Bitmap Image" r:id="rId6" imgW="12095238" imgH="6935168" progId="PBrush">
              <p:embed/>
            </p:oleObj>
          </a:graphicData>
        </a:graphic>
      </p:graphicFrame>
      <p:sp>
        <p:nvSpPr>
          <p:cNvPr id="4105" name="AutoShape 25"/>
          <p:cNvSpPr>
            <a:spLocks/>
          </p:cNvSpPr>
          <p:nvPr/>
        </p:nvSpPr>
        <p:spPr bwMode="auto">
          <a:xfrm>
            <a:off x="5257800" y="4216400"/>
            <a:ext cx="1371600" cy="304800"/>
          </a:xfrm>
          <a:prstGeom prst="borderCallout2">
            <a:avLst>
              <a:gd name="adj1" fmla="val 37500"/>
              <a:gd name="adj2" fmla="val 105556"/>
              <a:gd name="adj3" fmla="val 37500"/>
              <a:gd name="adj4" fmla="val 121759"/>
              <a:gd name="adj5" fmla="val 220315"/>
              <a:gd name="adj6" fmla="val 13865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kern="1200">
                <a:solidFill>
                  <a:srgbClr val="000000"/>
                </a:solidFill>
                <a:latin typeface="Arial" charset="0"/>
                <a:ea typeface="SimSun" pitchFamily="2" charset="-122"/>
                <a:cs typeface="+mn-cs"/>
              </a:rPr>
              <a:t>Beijing</a:t>
            </a:r>
          </a:p>
        </p:txBody>
      </p:sp>
      <p:sp>
        <p:nvSpPr>
          <p:cNvPr id="4106" name="AutoShape 27"/>
          <p:cNvSpPr>
            <a:spLocks/>
          </p:cNvSpPr>
          <p:nvPr/>
        </p:nvSpPr>
        <p:spPr bwMode="auto">
          <a:xfrm>
            <a:off x="5257800" y="6045200"/>
            <a:ext cx="1371600" cy="304800"/>
          </a:xfrm>
          <a:prstGeom prst="borderCallout2">
            <a:avLst>
              <a:gd name="adj1" fmla="val 37500"/>
              <a:gd name="adj2" fmla="val 105556"/>
              <a:gd name="adj3" fmla="val 37500"/>
              <a:gd name="adj4" fmla="val 115625"/>
              <a:gd name="adj5" fmla="val 111981"/>
              <a:gd name="adj6" fmla="val 126042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kern="1200">
                <a:solidFill>
                  <a:srgbClr val="000000"/>
                </a:solidFill>
                <a:latin typeface="Arial" charset="0"/>
                <a:ea typeface="SimSun" pitchFamily="2" charset="-122"/>
                <a:cs typeface="+mn-cs"/>
              </a:rPr>
              <a:t>Guangzhou</a:t>
            </a:r>
          </a:p>
        </p:txBody>
      </p:sp>
      <p:sp>
        <p:nvSpPr>
          <p:cNvPr id="4108" name="AutoShape 29"/>
          <p:cNvSpPr>
            <a:spLocks/>
          </p:cNvSpPr>
          <p:nvPr/>
        </p:nvSpPr>
        <p:spPr bwMode="auto">
          <a:xfrm>
            <a:off x="7772400" y="4978400"/>
            <a:ext cx="1371600" cy="304800"/>
          </a:xfrm>
          <a:prstGeom prst="borderCallout2">
            <a:avLst>
              <a:gd name="adj1" fmla="val 37500"/>
              <a:gd name="adj2" fmla="val -5556"/>
              <a:gd name="adj3" fmla="val 37500"/>
              <a:gd name="adj4" fmla="val -10069"/>
              <a:gd name="adj5" fmla="val 208333"/>
              <a:gd name="adj6" fmla="val -14699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kern="1200" dirty="0">
                <a:solidFill>
                  <a:srgbClr val="000000"/>
                </a:solidFill>
                <a:latin typeface="Arial" charset="0"/>
                <a:ea typeface="SimSun" pitchFamily="2" charset="-122"/>
                <a:cs typeface="+mn-cs"/>
              </a:rPr>
              <a:t>Shanghai</a:t>
            </a:r>
          </a:p>
        </p:txBody>
      </p:sp>
      <p:sp>
        <p:nvSpPr>
          <p:cNvPr id="12" name="AutoShape 29"/>
          <p:cNvSpPr>
            <a:spLocks/>
          </p:cNvSpPr>
          <p:nvPr/>
        </p:nvSpPr>
        <p:spPr bwMode="auto">
          <a:xfrm>
            <a:off x="7848600" y="6248400"/>
            <a:ext cx="1066800" cy="304800"/>
          </a:xfrm>
          <a:prstGeom prst="borderCallout2">
            <a:avLst>
              <a:gd name="adj1" fmla="val 37500"/>
              <a:gd name="adj2" fmla="val -5556"/>
              <a:gd name="adj3" fmla="val 37500"/>
              <a:gd name="adj4" fmla="val -10069"/>
              <a:gd name="adj5" fmla="val 33333"/>
              <a:gd name="adj6" fmla="val -2199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kern="1200" dirty="0" smtClean="0">
                <a:solidFill>
                  <a:srgbClr val="000000"/>
                </a:solidFill>
                <a:latin typeface="Arial" charset="0"/>
                <a:ea typeface="SimSun" pitchFamily="2" charset="-122"/>
                <a:cs typeface="+mn-cs"/>
              </a:rPr>
              <a:t>Taiwan</a:t>
            </a:r>
            <a:endParaRPr lang="en-US" altLang="zh-CN" sz="2000" kern="1200" dirty="0">
              <a:solidFill>
                <a:srgbClr val="000000"/>
              </a:solidFill>
              <a:latin typeface="Arial" charset="0"/>
              <a:ea typeface="SimSun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7" name="Picture 5" descr="Pictur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524000"/>
            <a:ext cx="4648200" cy="374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4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762000"/>
          </a:xfrm>
        </p:spPr>
        <p:txBody>
          <a:bodyPr/>
          <a:lstStyle/>
          <a:p>
            <a:pPr eaLnBrk="1" hangingPunct="1"/>
            <a:r>
              <a:rPr lang="en-US" b="1" dirty="0" smtClean="0"/>
              <a:t>EGU RSM: Policy Factors </a:t>
            </a:r>
            <a:r>
              <a:rPr lang="en-US" sz="2400" b="1" dirty="0" smtClean="0">
                <a:solidFill>
                  <a:schemeClr val="tx1"/>
                </a:solidFill>
              </a:rPr>
              <a:t>(work underway)</a:t>
            </a:r>
            <a:endParaRPr lang="en-US" b="1" dirty="0" smtClean="0">
              <a:solidFill>
                <a:schemeClr val="tx1"/>
              </a:solidFill>
            </a:endParaRPr>
          </a:p>
        </p:txBody>
      </p:sp>
      <p:sp>
        <p:nvSpPr>
          <p:cNvPr id="54275" name="Rectangle 3"/>
          <p:cNvSpPr>
            <a:spLocks noGrp="1"/>
          </p:cNvSpPr>
          <p:nvPr>
            <p:ph type="body" idx="1"/>
          </p:nvPr>
        </p:nvSpPr>
        <p:spPr>
          <a:xfrm>
            <a:off x="457200" y="1189038"/>
            <a:ext cx="4800600" cy="4525962"/>
          </a:xfrm>
        </p:spPr>
        <p:txBody>
          <a:bodyPr/>
          <a:lstStyle/>
          <a:p>
            <a:pPr eaLnBrk="1" hangingPunct="1"/>
            <a:r>
              <a:rPr lang="en-US" sz="2000" dirty="0" smtClean="0">
                <a:solidFill>
                  <a:srgbClr val="0000FF"/>
                </a:solidFill>
              </a:rPr>
              <a:t>Provide real-time RSM assessment of AQ impacts associated with emissions reductions of </a:t>
            </a:r>
            <a:r>
              <a:rPr lang="en-US" sz="2000" dirty="0" err="1" smtClean="0">
                <a:solidFill>
                  <a:srgbClr val="0000FF"/>
                </a:solidFill>
              </a:rPr>
              <a:t>NOx</a:t>
            </a:r>
            <a:r>
              <a:rPr lang="en-US" sz="2000" dirty="0" smtClean="0">
                <a:solidFill>
                  <a:srgbClr val="0000FF"/>
                </a:solidFill>
              </a:rPr>
              <a:t>, SO2, and PM2.5 from statewide EGUs (utility sources) policies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solidFill>
                  <a:srgbClr val="FF0000"/>
                </a:solidFill>
              </a:rPr>
              <a:t>Policy Factors: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/>
              <a:t>2 EGU pollutants (</a:t>
            </a:r>
            <a:r>
              <a:rPr lang="en-US" sz="1800" dirty="0" err="1" smtClean="0"/>
              <a:t>NO</a:t>
            </a:r>
            <a:r>
              <a:rPr lang="en-US" sz="1400" dirty="0" err="1" smtClean="0"/>
              <a:t>x</a:t>
            </a:r>
            <a:r>
              <a:rPr lang="en-US" sz="1800" dirty="0" smtClean="0"/>
              <a:t>, SO</a:t>
            </a:r>
            <a:r>
              <a:rPr lang="en-US" sz="1400" dirty="0" smtClean="0"/>
              <a:t>2</a:t>
            </a:r>
            <a:r>
              <a:rPr lang="en-US" sz="1800" dirty="0" smtClean="0"/>
              <a:t>):        2x15 cluster groups = 30 policy factors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/>
              <a:t>1 EGU pollutant (direct PM2.5):     1x15 cluster groups = 15 policy factors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/>
              <a:t>3 non-EGU types (</a:t>
            </a:r>
            <a:r>
              <a:rPr lang="en-US" sz="1800" dirty="0" err="1" smtClean="0"/>
              <a:t>NO</a:t>
            </a:r>
            <a:r>
              <a:rPr lang="en-US" sz="1400" dirty="0" err="1" smtClean="0"/>
              <a:t>x</a:t>
            </a:r>
            <a:r>
              <a:rPr lang="en-US" sz="1800" dirty="0" smtClean="0"/>
              <a:t>, SO</a:t>
            </a:r>
            <a:r>
              <a:rPr lang="en-US" sz="1400" dirty="0" smtClean="0"/>
              <a:t>2</a:t>
            </a:r>
            <a:r>
              <a:rPr lang="en-US" sz="1800" dirty="0" smtClean="0"/>
              <a:t>, direct PM</a:t>
            </a:r>
            <a:r>
              <a:rPr lang="en-US" sz="1400" dirty="0" smtClean="0"/>
              <a:t>2.5</a:t>
            </a:r>
            <a:r>
              <a:rPr lang="en-US" sz="1800" dirty="0" smtClean="0"/>
              <a:t>) = 3 policy factors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/>
              <a:t>3 mobile source factors (</a:t>
            </a:r>
            <a:r>
              <a:rPr lang="en-US" sz="1800" dirty="0" err="1" smtClean="0"/>
              <a:t>NO</a:t>
            </a:r>
            <a:r>
              <a:rPr lang="en-US" sz="1400" dirty="0" err="1" smtClean="0"/>
              <a:t>x</a:t>
            </a:r>
            <a:r>
              <a:rPr lang="en-US" sz="1800" dirty="0" smtClean="0"/>
              <a:t>, VOC, direct PM</a:t>
            </a:r>
            <a:r>
              <a:rPr lang="en-US" sz="1400" dirty="0" smtClean="0"/>
              <a:t>2.5</a:t>
            </a:r>
            <a:r>
              <a:rPr lang="en-US" sz="1800" dirty="0" smtClean="0"/>
              <a:t>) = 3 policy factors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/>
              <a:t>2 NH</a:t>
            </a:r>
            <a:r>
              <a:rPr lang="en-US" sz="1400" dirty="0" smtClean="0"/>
              <a:t>3</a:t>
            </a:r>
            <a:r>
              <a:rPr lang="en-US" sz="1800" dirty="0" smtClean="0"/>
              <a:t> factor (NH</a:t>
            </a:r>
            <a:r>
              <a:rPr lang="en-US" sz="1400" dirty="0" smtClean="0"/>
              <a:t>3</a:t>
            </a:r>
            <a:r>
              <a:rPr lang="en-US" sz="1800" dirty="0" smtClean="0"/>
              <a:t> mobile, NH</a:t>
            </a:r>
            <a:r>
              <a:rPr lang="en-US" sz="1400" dirty="0" smtClean="0"/>
              <a:t>3</a:t>
            </a:r>
            <a:r>
              <a:rPr lang="en-US" sz="1800" dirty="0" smtClean="0"/>
              <a:t> other area) = 2 policy factors</a:t>
            </a:r>
          </a:p>
          <a:p>
            <a:pPr lvl="1" eaLnBrk="1" hangingPunct="1">
              <a:lnSpc>
                <a:spcPct val="80000"/>
              </a:lnSpc>
            </a:pPr>
            <a:endParaRPr lang="en-US" sz="1200" dirty="0" smtClean="0"/>
          </a:p>
          <a:p>
            <a:pPr eaLnBrk="1" hangingPunct="1">
              <a:lnSpc>
                <a:spcPct val="80000"/>
              </a:lnSpc>
              <a:buClr>
                <a:srgbClr val="CC9900"/>
              </a:buClr>
              <a:buFont typeface="Wingdings" pitchFamily="2" charset="2"/>
              <a:buNone/>
            </a:pPr>
            <a:r>
              <a:rPr lang="en-US" sz="2400" dirty="0" smtClean="0">
                <a:solidFill>
                  <a:srgbClr val="000000"/>
                </a:solidFill>
                <a:sym typeface="Wingdings" pitchFamily="2" charset="2"/>
              </a:rPr>
              <a:t>		</a:t>
            </a:r>
            <a:r>
              <a:rPr lang="en-US" sz="2400" dirty="0" smtClean="0">
                <a:solidFill>
                  <a:srgbClr val="FF0000"/>
                </a:solidFill>
              </a:rPr>
              <a:t>Total of 37 policy factors </a:t>
            </a:r>
            <a:r>
              <a:rPr lang="en-US" sz="2400" dirty="0" smtClean="0">
                <a:solidFill>
                  <a:srgbClr val="000000"/>
                </a:solidFill>
              </a:rPr>
              <a:t>	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5257800" y="5772090"/>
            <a:ext cx="27190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(plus 16 linear factors)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2" descr="bkground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43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533400"/>
            <a:ext cx="9144000" cy="1462088"/>
          </a:xfrm>
        </p:spPr>
        <p:txBody>
          <a:bodyPr/>
          <a:lstStyle/>
          <a:p>
            <a:r>
              <a:rPr lang="en-US" altLang="zh-CN" b="1" dirty="0" smtClean="0">
                <a:solidFill>
                  <a:srgbClr val="FF0000"/>
                </a:solidFill>
                <a:ea typeface="SimSun" pitchFamily="2" charset="-122"/>
              </a:rPr>
              <a:t>Application of RSM-O</a:t>
            </a:r>
            <a:r>
              <a:rPr lang="en-US" altLang="zh-CN" b="1" baseline="-25000" dirty="0" smtClean="0">
                <a:solidFill>
                  <a:srgbClr val="FF0000"/>
                </a:solidFill>
                <a:ea typeface="SimSun" pitchFamily="2" charset="-122"/>
              </a:rPr>
              <a:t>3</a:t>
            </a:r>
            <a:r>
              <a:rPr lang="en-US" altLang="zh-CN" b="1" dirty="0" smtClean="0">
                <a:solidFill>
                  <a:srgbClr val="FF0000"/>
                </a:solidFill>
                <a:ea typeface="SimSun" pitchFamily="2" charset="-122"/>
              </a:rPr>
              <a:t> in China</a:t>
            </a:r>
          </a:p>
        </p:txBody>
      </p:sp>
      <p:sp>
        <p:nvSpPr>
          <p:cNvPr id="215044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4724400"/>
            <a:ext cx="4724400" cy="1981200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CN" sz="1800" b="1" smtClean="0">
                <a:ea typeface="SimSun" pitchFamily="2" charset="-122"/>
              </a:rPr>
              <a:t>Horizontal resolution</a:t>
            </a:r>
          </a:p>
          <a:p>
            <a:pPr lvl="1">
              <a:lnSpc>
                <a:spcPct val="90000"/>
              </a:lnSpc>
            </a:pPr>
            <a:r>
              <a:rPr lang="en-US" altLang="zh-CN" sz="1700" smtClean="0">
                <a:solidFill>
                  <a:srgbClr val="0000FF"/>
                </a:solidFill>
                <a:ea typeface="SimSun" pitchFamily="2" charset="-122"/>
              </a:rPr>
              <a:t>12-km resolution</a:t>
            </a:r>
          </a:p>
          <a:p>
            <a:pPr>
              <a:lnSpc>
                <a:spcPct val="90000"/>
              </a:lnSpc>
            </a:pPr>
            <a:r>
              <a:rPr lang="en-US" altLang="zh-CN" sz="1800" b="1" smtClean="0">
                <a:ea typeface="SimSun" pitchFamily="2" charset="-122"/>
              </a:rPr>
              <a:t>Vertical resolution</a:t>
            </a:r>
          </a:p>
          <a:p>
            <a:pPr lvl="1">
              <a:lnSpc>
                <a:spcPct val="90000"/>
              </a:lnSpc>
            </a:pPr>
            <a:r>
              <a:rPr lang="en-US" altLang="zh-CN" sz="1700" smtClean="0">
                <a:solidFill>
                  <a:srgbClr val="0000FF"/>
                </a:solidFill>
                <a:ea typeface="SimSun" pitchFamily="2" charset="-122"/>
              </a:rPr>
              <a:t>1~14 layers</a:t>
            </a:r>
          </a:p>
          <a:p>
            <a:pPr>
              <a:lnSpc>
                <a:spcPct val="90000"/>
              </a:lnSpc>
            </a:pPr>
            <a:r>
              <a:rPr lang="en-US" altLang="zh-CN" sz="1800" b="1" smtClean="0">
                <a:ea typeface="SimSun" pitchFamily="2" charset="-122"/>
              </a:rPr>
              <a:t>Simulation Period</a:t>
            </a:r>
          </a:p>
          <a:p>
            <a:pPr lvl="1">
              <a:lnSpc>
                <a:spcPct val="90000"/>
              </a:lnSpc>
            </a:pPr>
            <a:r>
              <a:rPr lang="en-US" altLang="zh-CN" sz="1700" smtClean="0">
                <a:solidFill>
                  <a:srgbClr val="0000FF"/>
                </a:solidFill>
                <a:ea typeface="SimSun" pitchFamily="2" charset="-122"/>
              </a:rPr>
              <a:t>July 2005</a:t>
            </a:r>
          </a:p>
        </p:txBody>
      </p:sp>
      <p:sp>
        <p:nvSpPr>
          <p:cNvPr id="215045" name="Rectangle 7"/>
          <p:cNvSpPr>
            <a:spLocks noChangeArrowheads="1"/>
          </p:cNvSpPr>
          <p:nvPr/>
        </p:nvSpPr>
        <p:spPr bwMode="auto">
          <a:xfrm>
            <a:off x="457200" y="1447800"/>
            <a:ext cx="3048000" cy="30469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kern="1200" dirty="0">
                <a:solidFill>
                  <a:srgbClr val="000000"/>
                </a:solidFill>
                <a:latin typeface="Arial" charset="0"/>
                <a:ea typeface="SimSun" pitchFamily="2" charset="-122"/>
                <a:cs typeface="+mn-cs"/>
              </a:rPr>
              <a:t>Base case: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en-US" altLang="zh-CN" sz="2400" kern="1200" dirty="0">
                <a:solidFill>
                  <a:srgbClr val="000000"/>
                </a:solidFill>
                <a:latin typeface="Arial" charset="0"/>
                <a:ea typeface="SimSun" pitchFamily="2" charset="-122"/>
                <a:cs typeface="+mn-cs"/>
              </a:rPr>
              <a:t>   July, 2005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kern="1200" dirty="0">
                <a:solidFill>
                  <a:srgbClr val="000000"/>
                </a:solidFill>
                <a:latin typeface="Arial" charset="0"/>
                <a:ea typeface="SimSun" pitchFamily="2" charset="-122"/>
                <a:cs typeface="+mn-cs"/>
              </a:rPr>
              <a:t>RSM methodology:</a:t>
            </a:r>
            <a:endParaRPr lang="en-US" altLang="zh-CN" sz="2400" kern="1200" dirty="0">
              <a:solidFill>
                <a:srgbClr val="000000"/>
              </a:solidFill>
              <a:latin typeface="Arial" charset="0"/>
              <a:ea typeface="SimSun" pitchFamily="2" charset="-122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en-US" altLang="zh-CN" sz="2400" b="1" kern="1200" dirty="0">
                <a:solidFill>
                  <a:srgbClr val="FF0000"/>
                </a:solidFill>
                <a:latin typeface="Arial" charset="0"/>
                <a:ea typeface="SimSun" pitchFamily="2" charset="-122"/>
                <a:cs typeface="+mn-cs"/>
              </a:rPr>
              <a:t>    </a:t>
            </a:r>
            <a:r>
              <a:rPr lang="en-US" altLang="zh-CN" sz="2400" kern="1200" dirty="0">
                <a:solidFill>
                  <a:srgbClr val="000000"/>
                </a:solidFill>
                <a:latin typeface="Arial" charset="0"/>
                <a:ea typeface="SimSun" pitchFamily="2" charset="-122"/>
                <a:cs typeface="+mn-cs"/>
              </a:rPr>
              <a:t>HSS6-4vs2-200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kern="1200" dirty="0">
                <a:solidFill>
                  <a:srgbClr val="000000"/>
                </a:solidFill>
                <a:latin typeface="Arial" charset="0"/>
                <a:ea typeface="SimSun" pitchFamily="2" charset="-122"/>
                <a:cs typeface="+mn-cs"/>
              </a:rPr>
              <a:t>Pollutants: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en-US" altLang="zh-CN" sz="2400" kern="1200" dirty="0">
                <a:solidFill>
                  <a:srgbClr val="000000"/>
                </a:solidFill>
                <a:latin typeface="Arial" charset="0"/>
                <a:ea typeface="SimSun" pitchFamily="2" charset="-122"/>
                <a:cs typeface="+mn-cs"/>
              </a:rPr>
              <a:t>    O</a:t>
            </a:r>
            <a:r>
              <a:rPr lang="en-US" altLang="zh-CN" sz="2400" kern="1200" baseline="-25000" dirty="0">
                <a:solidFill>
                  <a:srgbClr val="000000"/>
                </a:solidFill>
                <a:latin typeface="Arial" charset="0"/>
                <a:ea typeface="SimSun" pitchFamily="2" charset="-122"/>
                <a:cs typeface="+mn-cs"/>
              </a:rPr>
              <a:t>3</a:t>
            </a:r>
            <a:endParaRPr lang="en-US" altLang="zh-CN" sz="2400" kern="1200" dirty="0">
              <a:solidFill>
                <a:srgbClr val="000000"/>
              </a:solidFill>
              <a:latin typeface="Arial" charset="0"/>
              <a:ea typeface="SimSun" pitchFamily="2" charset="-122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kern="1200" dirty="0">
                <a:solidFill>
                  <a:srgbClr val="000000"/>
                </a:solidFill>
                <a:latin typeface="Arial" charset="0"/>
                <a:ea typeface="SimSun" pitchFamily="2" charset="-122"/>
                <a:cs typeface="+mn-cs"/>
              </a:rPr>
              <a:t>Target Sites</a:t>
            </a:r>
            <a:r>
              <a:rPr lang="en-US" altLang="zh-CN" sz="2400" kern="1200" dirty="0">
                <a:solidFill>
                  <a:srgbClr val="000000"/>
                </a:solidFill>
                <a:latin typeface="Arial" charset="0"/>
                <a:ea typeface="SimSun" pitchFamily="2" charset="-122"/>
                <a:cs typeface="+mn-cs"/>
              </a:rPr>
              <a:t>: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en-US" altLang="zh-CN" sz="2400" kern="1200" dirty="0">
                <a:solidFill>
                  <a:srgbClr val="000000"/>
                </a:solidFill>
                <a:latin typeface="Arial" charset="0"/>
                <a:ea typeface="SimSun" pitchFamily="2" charset="-122"/>
                <a:cs typeface="+mn-cs"/>
              </a:rPr>
              <a:t>    Three key regions</a:t>
            </a:r>
          </a:p>
        </p:txBody>
      </p:sp>
      <p:pic>
        <p:nvPicPr>
          <p:cNvPr id="215046" name="Picture 8" descr="O3_UGM3"/>
          <p:cNvPicPr>
            <a:picLocks noChangeAspect="1" noChangeArrowheads="1"/>
          </p:cNvPicPr>
          <p:nvPr/>
        </p:nvPicPr>
        <p:blipFill>
          <a:blip r:embed="rId4" cstate="print"/>
          <a:srcRect t="3700" r="-2856"/>
          <a:stretch>
            <a:fillRect/>
          </a:stretch>
        </p:blipFill>
        <p:spPr bwMode="auto">
          <a:xfrm>
            <a:off x="3276600" y="4038600"/>
            <a:ext cx="1744662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4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1676400"/>
            <a:ext cx="2819400" cy="2230438"/>
          </a:xfrm>
          <a:prstGeom prst="rect">
            <a:avLst/>
          </a:prstGeom>
          <a:noFill/>
        </p:spPr>
      </p:pic>
      <p:sp>
        <p:nvSpPr>
          <p:cNvPr id="215048" name="Rectangle 8"/>
          <p:cNvSpPr>
            <a:spLocks noChangeArrowheads="1"/>
          </p:cNvSpPr>
          <p:nvPr/>
        </p:nvSpPr>
        <p:spPr bwMode="auto">
          <a:xfrm>
            <a:off x="5181600" y="1295400"/>
            <a:ext cx="3810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kern="1200" dirty="0">
                <a:solidFill>
                  <a:srgbClr val="FF0000"/>
                </a:solidFill>
                <a:latin typeface="Arial" charset="0"/>
                <a:ea typeface="SimSun" pitchFamily="2" charset="-122"/>
                <a:cs typeface="+mn-cs"/>
              </a:rPr>
              <a:t>Control Ratio</a:t>
            </a:r>
            <a:r>
              <a:rPr lang="en-US" altLang="zh-CN" sz="2400" b="1" kern="1200" dirty="0">
                <a:solidFill>
                  <a:srgbClr val="000000"/>
                </a:solidFill>
                <a:latin typeface="Arial" charset="0"/>
                <a:ea typeface="SimSun" pitchFamily="2" charset="-122"/>
                <a:cs typeface="+mn-cs"/>
              </a:rPr>
              <a:t> for Ozone</a:t>
            </a:r>
            <a:endParaRPr lang="en-US" sz="24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5049" name="Line 9"/>
          <p:cNvSpPr>
            <a:spLocks noChangeShapeType="1"/>
          </p:cNvSpPr>
          <p:nvPr/>
        </p:nvSpPr>
        <p:spPr bwMode="auto">
          <a:xfrm>
            <a:off x="6372225" y="2705100"/>
            <a:ext cx="6096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5050" name="Line 10"/>
          <p:cNvSpPr>
            <a:spLocks noChangeShapeType="1"/>
          </p:cNvSpPr>
          <p:nvPr/>
        </p:nvSpPr>
        <p:spPr bwMode="auto">
          <a:xfrm flipH="1">
            <a:off x="6810375" y="1790700"/>
            <a:ext cx="3810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5051" name="Line 11"/>
          <p:cNvSpPr>
            <a:spLocks noChangeShapeType="1"/>
          </p:cNvSpPr>
          <p:nvPr/>
        </p:nvSpPr>
        <p:spPr bwMode="auto">
          <a:xfrm>
            <a:off x="6991350" y="2695575"/>
            <a:ext cx="0" cy="838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5052" name="Rectangle 12"/>
          <p:cNvSpPr>
            <a:spLocks noChangeArrowheads="1"/>
          </p:cNvSpPr>
          <p:nvPr/>
        </p:nvSpPr>
        <p:spPr bwMode="auto">
          <a:xfrm>
            <a:off x="4876800" y="3890427"/>
            <a:ext cx="51816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kern="1200" dirty="0">
                <a:solidFill>
                  <a:srgbClr val="FF0000"/>
                </a:solidFill>
                <a:latin typeface="Arial" charset="0"/>
                <a:ea typeface="SimSun" pitchFamily="2" charset="-122"/>
                <a:cs typeface="+mn-cs"/>
              </a:rPr>
              <a:t>Ozone Response </a:t>
            </a:r>
            <a:endParaRPr lang="en-US" altLang="zh-CN" sz="2400" b="1" kern="1200" dirty="0" smtClean="0">
              <a:solidFill>
                <a:srgbClr val="FF0000"/>
              </a:solidFill>
              <a:latin typeface="Arial" charset="0"/>
              <a:ea typeface="SimSun" pitchFamily="2" charset="-122"/>
              <a:cs typeface="+mn-cs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kern="1200" dirty="0" smtClean="0">
                <a:solidFill>
                  <a:schemeClr val="bg2"/>
                </a:solidFill>
                <a:latin typeface="Arial" charset="0"/>
                <a:ea typeface="SimSun" pitchFamily="2" charset="-122"/>
                <a:cs typeface="+mn-cs"/>
              </a:rPr>
              <a:t>(</a:t>
            </a:r>
            <a:r>
              <a:rPr lang="en-US" altLang="zh-CN" b="1" kern="1200" dirty="0">
                <a:solidFill>
                  <a:schemeClr val="bg2"/>
                </a:solidFill>
                <a:latin typeface="Symbol" pitchFamily="18" charset="2"/>
                <a:ea typeface="SimSun" pitchFamily="2" charset="-122"/>
                <a:cs typeface="+mn-cs"/>
              </a:rPr>
              <a:t>D</a:t>
            </a:r>
            <a:r>
              <a:rPr lang="en-US" altLang="zh-CN" b="1" kern="1200" dirty="0">
                <a:solidFill>
                  <a:schemeClr val="bg2"/>
                </a:solidFill>
                <a:latin typeface="Arial" charset="0"/>
                <a:ea typeface="SimSun" pitchFamily="2" charset="-122"/>
                <a:cs typeface="+mn-cs"/>
              </a:rPr>
              <a:t> O3 / </a:t>
            </a:r>
            <a:r>
              <a:rPr lang="en-US" altLang="zh-CN" b="1" kern="1200" dirty="0">
                <a:solidFill>
                  <a:schemeClr val="bg2"/>
                </a:solidFill>
                <a:latin typeface="Symbol" pitchFamily="18" charset="2"/>
                <a:ea typeface="SimSun" pitchFamily="2" charset="-122"/>
                <a:cs typeface="+mn-cs"/>
              </a:rPr>
              <a:t>D</a:t>
            </a:r>
            <a:r>
              <a:rPr lang="en-US" altLang="zh-CN" b="1" kern="1200" dirty="0">
                <a:solidFill>
                  <a:schemeClr val="bg2"/>
                </a:solidFill>
                <a:latin typeface="Arial" charset="0"/>
                <a:ea typeface="SimSun" pitchFamily="2" charset="-122"/>
                <a:cs typeface="+mn-cs"/>
              </a:rPr>
              <a:t> emissions</a:t>
            </a:r>
            <a:r>
              <a:rPr lang="en-US" altLang="zh-CN" b="1" kern="1200" dirty="0" smtClean="0">
                <a:solidFill>
                  <a:schemeClr val="bg2"/>
                </a:solidFill>
                <a:latin typeface="Arial" charset="0"/>
                <a:ea typeface="SimSun" pitchFamily="2" charset="-122"/>
                <a:cs typeface="+mn-cs"/>
              </a:rPr>
              <a:t>)</a:t>
            </a:r>
            <a:endParaRPr lang="en-US" altLang="zh-CN" sz="1800" b="1" kern="1200" dirty="0" smtClean="0">
              <a:solidFill>
                <a:schemeClr val="bg2"/>
              </a:solidFill>
              <a:latin typeface="Arial" charset="0"/>
              <a:ea typeface="SimSun" pitchFamily="2" charset="-122"/>
              <a:cs typeface="+mn-cs"/>
            </a:endParaRPr>
          </a:p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Arial" charset="0"/>
                <a:ea typeface="SimSun" pitchFamily="2" charset="-122"/>
              </a:rPr>
              <a:t>Static </a:t>
            </a:r>
            <a:r>
              <a:rPr lang="en-US" sz="2400" b="1" dirty="0" smtClean="0">
                <a:solidFill>
                  <a:srgbClr val="0000FF"/>
                </a:solidFill>
                <a:latin typeface="Arial" charset="0"/>
              </a:rPr>
              <a:t>vs. </a:t>
            </a:r>
            <a:r>
              <a:rPr lang="en-US" sz="2400" b="1" dirty="0" smtClean="0">
                <a:solidFill>
                  <a:srgbClr val="0000FF"/>
                </a:solidFill>
                <a:latin typeface="Arial" charset="0"/>
                <a:ea typeface="SimSun" pitchFamily="2" charset="-122"/>
              </a:rPr>
              <a:t>Dynamic </a:t>
            </a:r>
            <a:endParaRPr lang="en-US" sz="2400" b="1" kern="1200" dirty="0">
              <a:solidFill>
                <a:srgbClr val="0000FF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215053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7800" y="4572000"/>
            <a:ext cx="3581400" cy="2337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54" name="Line 14"/>
          <p:cNvSpPr>
            <a:spLocks noChangeShapeType="1"/>
          </p:cNvSpPr>
          <p:nvPr/>
        </p:nvSpPr>
        <p:spPr bwMode="auto">
          <a:xfrm>
            <a:off x="5105400" y="1143000"/>
            <a:ext cx="0" cy="571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5055" name="Line 15"/>
          <p:cNvSpPr>
            <a:spLocks noChangeShapeType="1"/>
          </p:cNvSpPr>
          <p:nvPr/>
        </p:nvSpPr>
        <p:spPr bwMode="auto">
          <a:xfrm>
            <a:off x="5105400" y="3886200"/>
            <a:ext cx="403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71600" y="6400800"/>
            <a:ext cx="3718069" cy="4160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TW" sz="1600" b="1" kern="1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新細明體" pitchFamily="18" charset="-120"/>
                <a:cs typeface="+mn-cs"/>
              </a:rPr>
              <a:t>(Xing et al., Atm. Chem. Phys., 2010)</a:t>
            </a:r>
            <a:endParaRPr lang="en-US" altLang="zh-TW" sz="1600" b="1" kern="12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新細明體" pitchFamily="18" charset="-120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15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15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15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15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15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15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48" grpId="0"/>
      <p:bldP spid="215049" grpId="0" animBg="1"/>
      <p:bldP spid="215050" grpId="0" animBg="1"/>
      <p:bldP spid="215051" grpId="0" animBg="1"/>
      <p:bldP spid="215052" grpId="0"/>
    </p:bldLst>
  </p:timing>
</p:sld>
</file>

<file path=ppt/theme/_rels/them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Office 主题">
  <a:themeElements>
    <a:clrScheme name="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主题">
      <a:majorFont>
        <a:latin typeface="Calibri"/>
        <a:ea typeface="SimSun"/>
        <a:cs typeface=""/>
      </a:majorFont>
      <a:minorFont>
        <a:latin typeface="Calibri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7_Default Design">
  <a:themeElements>
    <a:clrScheme name="Default Design 3">
      <a:dk1>
        <a:srgbClr val="080808"/>
      </a:dk1>
      <a:lt1>
        <a:srgbClr val="FFFFFF"/>
      </a:lt1>
      <a:dk2>
        <a:srgbClr val="A59A55"/>
      </a:dk2>
      <a:lt2>
        <a:srgbClr val="DDDDDD"/>
      </a:lt2>
      <a:accent1>
        <a:srgbClr val="4AB1E4"/>
      </a:accent1>
      <a:accent2>
        <a:srgbClr val="8F038F"/>
      </a:accent2>
      <a:accent3>
        <a:srgbClr val="FFFFFF"/>
      </a:accent3>
      <a:accent4>
        <a:srgbClr val="060606"/>
      </a:accent4>
      <a:accent5>
        <a:srgbClr val="B1D5EF"/>
      </a:accent5>
      <a:accent6>
        <a:srgbClr val="810281"/>
      </a:accent6>
      <a:hlink>
        <a:srgbClr val="F77A1D"/>
      </a:hlink>
      <a:folHlink>
        <a:srgbClr val="5BBE4E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5F5F5F"/>
        </a:dk1>
        <a:lt1>
          <a:srgbClr val="FFFFFF"/>
        </a:lt1>
        <a:dk2>
          <a:srgbClr val="C36609"/>
        </a:dk2>
        <a:lt2>
          <a:srgbClr val="DDDDDD"/>
        </a:lt2>
        <a:accent1>
          <a:srgbClr val="D2B94E"/>
        </a:accent1>
        <a:accent2>
          <a:srgbClr val="2395B9"/>
        </a:accent2>
        <a:accent3>
          <a:srgbClr val="FFFFFF"/>
        </a:accent3>
        <a:accent4>
          <a:srgbClr val="505050"/>
        </a:accent4>
        <a:accent5>
          <a:srgbClr val="E5D9B2"/>
        </a:accent5>
        <a:accent6>
          <a:srgbClr val="1F87A7"/>
        </a:accent6>
        <a:hlink>
          <a:srgbClr val="5C984E"/>
        </a:hlink>
        <a:folHlink>
          <a:srgbClr val="B5C77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5F5F5F"/>
        </a:dk1>
        <a:lt1>
          <a:srgbClr val="FFFFFF"/>
        </a:lt1>
        <a:dk2>
          <a:srgbClr val="9FC591"/>
        </a:dk2>
        <a:lt2>
          <a:srgbClr val="DDDDDD"/>
        </a:lt2>
        <a:accent1>
          <a:srgbClr val="7B82B7"/>
        </a:accent1>
        <a:accent2>
          <a:srgbClr val="8D337C"/>
        </a:accent2>
        <a:accent3>
          <a:srgbClr val="FFFFFF"/>
        </a:accent3>
        <a:accent4>
          <a:srgbClr val="505050"/>
        </a:accent4>
        <a:accent5>
          <a:srgbClr val="BFC1D8"/>
        </a:accent5>
        <a:accent6>
          <a:srgbClr val="7F2D70"/>
        </a:accent6>
        <a:hlink>
          <a:srgbClr val="CC87E1"/>
        </a:hlink>
        <a:folHlink>
          <a:srgbClr val="76C5D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80808"/>
        </a:dk1>
        <a:lt1>
          <a:srgbClr val="FFFFFF"/>
        </a:lt1>
        <a:dk2>
          <a:srgbClr val="A59A55"/>
        </a:dk2>
        <a:lt2>
          <a:srgbClr val="DDDDDD"/>
        </a:lt2>
        <a:accent1>
          <a:srgbClr val="4AB1E4"/>
        </a:accent1>
        <a:accent2>
          <a:srgbClr val="8F038F"/>
        </a:accent2>
        <a:accent3>
          <a:srgbClr val="FFFFFF"/>
        </a:accent3>
        <a:accent4>
          <a:srgbClr val="060606"/>
        </a:accent4>
        <a:accent5>
          <a:srgbClr val="B1D5EF"/>
        </a:accent5>
        <a:accent6>
          <a:srgbClr val="810281"/>
        </a:accent6>
        <a:hlink>
          <a:srgbClr val="F77A1D"/>
        </a:hlink>
        <a:folHlink>
          <a:srgbClr val="5BBE4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8_Default Design">
  <a:themeElements>
    <a:clrScheme name="Default Design 3">
      <a:dk1>
        <a:srgbClr val="080808"/>
      </a:dk1>
      <a:lt1>
        <a:srgbClr val="FFFFFF"/>
      </a:lt1>
      <a:dk2>
        <a:srgbClr val="A59A55"/>
      </a:dk2>
      <a:lt2>
        <a:srgbClr val="DDDDDD"/>
      </a:lt2>
      <a:accent1>
        <a:srgbClr val="4AB1E4"/>
      </a:accent1>
      <a:accent2>
        <a:srgbClr val="8F038F"/>
      </a:accent2>
      <a:accent3>
        <a:srgbClr val="FFFFFF"/>
      </a:accent3>
      <a:accent4>
        <a:srgbClr val="060606"/>
      </a:accent4>
      <a:accent5>
        <a:srgbClr val="B1D5EF"/>
      </a:accent5>
      <a:accent6>
        <a:srgbClr val="810281"/>
      </a:accent6>
      <a:hlink>
        <a:srgbClr val="F77A1D"/>
      </a:hlink>
      <a:folHlink>
        <a:srgbClr val="5BBE4E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5F5F5F"/>
        </a:dk1>
        <a:lt1>
          <a:srgbClr val="FFFFFF"/>
        </a:lt1>
        <a:dk2>
          <a:srgbClr val="C36609"/>
        </a:dk2>
        <a:lt2>
          <a:srgbClr val="DDDDDD"/>
        </a:lt2>
        <a:accent1>
          <a:srgbClr val="D2B94E"/>
        </a:accent1>
        <a:accent2>
          <a:srgbClr val="2395B9"/>
        </a:accent2>
        <a:accent3>
          <a:srgbClr val="FFFFFF"/>
        </a:accent3>
        <a:accent4>
          <a:srgbClr val="505050"/>
        </a:accent4>
        <a:accent5>
          <a:srgbClr val="E5D9B2"/>
        </a:accent5>
        <a:accent6>
          <a:srgbClr val="1F87A7"/>
        </a:accent6>
        <a:hlink>
          <a:srgbClr val="5C984E"/>
        </a:hlink>
        <a:folHlink>
          <a:srgbClr val="B5C77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5F5F5F"/>
        </a:dk1>
        <a:lt1>
          <a:srgbClr val="FFFFFF"/>
        </a:lt1>
        <a:dk2>
          <a:srgbClr val="9FC591"/>
        </a:dk2>
        <a:lt2>
          <a:srgbClr val="DDDDDD"/>
        </a:lt2>
        <a:accent1>
          <a:srgbClr val="7B82B7"/>
        </a:accent1>
        <a:accent2>
          <a:srgbClr val="8D337C"/>
        </a:accent2>
        <a:accent3>
          <a:srgbClr val="FFFFFF"/>
        </a:accent3>
        <a:accent4>
          <a:srgbClr val="505050"/>
        </a:accent4>
        <a:accent5>
          <a:srgbClr val="BFC1D8"/>
        </a:accent5>
        <a:accent6>
          <a:srgbClr val="7F2D70"/>
        </a:accent6>
        <a:hlink>
          <a:srgbClr val="CC87E1"/>
        </a:hlink>
        <a:folHlink>
          <a:srgbClr val="76C5D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80808"/>
        </a:dk1>
        <a:lt1>
          <a:srgbClr val="FFFFFF"/>
        </a:lt1>
        <a:dk2>
          <a:srgbClr val="A59A55"/>
        </a:dk2>
        <a:lt2>
          <a:srgbClr val="DDDDDD"/>
        </a:lt2>
        <a:accent1>
          <a:srgbClr val="4AB1E4"/>
        </a:accent1>
        <a:accent2>
          <a:srgbClr val="8F038F"/>
        </a:accent2>
        <a:accent3>
          <a:srgbClr val="FFFFFF"/>
        </a:accent3>
        <a:accent4>
          <a:srgbClr val="060606"/>
        </a:accent4>
        <a:accent5>
          <a:srgbClr val="B1D5EF"/>
        </a:accent5>
        <a:accent6>
          <a:srgbClr val="810281"/>
        </a:accent6>
        <a:hlink>
          <a:srgbClr val="F77A1D"/>
        </a:hlink>
        <a:folHlink>
          <a:srgbClr val="5BBE4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9_Default Design">
  <a:themeElements>
    <a:clrScheme name="5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_默认设计模板">
  <a:themeElements>
    <a:clrScheme name="1_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默认设计模板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Default Design">
  <a:themeElements>
    <a:clrScheme name="5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Blends">
  <a:themeElements>
    <a:clrScheme name="2_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2_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ends">
  <a:themeElements>
    <a:clrScheme name="1_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1_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21TGp_sky_light">
  <a:themeElements>
    <a:clrScheme name="221TGp_sky_light 2">
      <a:dk1>
        <a:srgbClr val="000000"/>
      </a:dk1>
      <a:lt1>
        <a:srgbClr val="FFFFFF"/>
      </a:lt1>
      <a:dk2>
        <a:srgbClr val="364EB6"/>
      </a:dk2>
      <a:lt2>
        <a:srgbClr val="C0C0C0"/>
      </a:lt2>
      <a:accent1>
        <a:srgbClr val="4987E3"/>
      </a:accent1>
      <a:accent2>
        <a:srgbClr val="D9520F"/>
      </a:accent2>
      <a:accent3>
        <a:srgbClr val="FFFFFF"/>
      </a:accent3>
      <a:accent4>
        <a:srgbClr val="000000"/>
      </a:accent4>
      <a:accent5>
        <a:srgbClr val="B1C3EF"/>
      </a:accent5>
      <a:accent6>
        <a:srgbClr val="C4490C"/>
      </a:accent6>
      <a:hlink>
        <a:srgbClr val="36A1B6"/>
      </a:hlink>
      <a:folHlink>
        <a:srgbClr val="9CC769"/>
      </a:folHlink>
    </a:clrScheme>
    <a:fontScheme name="221TGp_sky_ligh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21TGp_sky_light 1">
        <a:dk1>
          <a:srgbClr val="000000"/>
        </a:dk1>
        <a:lt1>
          <a:srgbClr val="FFFFFF"/>
        </a:lt1>
        <a:dk2>
          <a:srgbClr val="501A82"/>
        </a:dk2>
        <a:lt2>
          <a:srgbClr val="969696"/>
        </a:lt2>
        <a:accent1>
          <a:srgbClr val="117AC1"/>
        </a:accent1>
        <a:accent2>
          <a:srgbClr val="38B890"/>
        </a:accent2>
        <a:accent3>
          <a:srgbClr val="FFFFFF"/>
        </a:accent3>
        <a:accent4>
          <a:srgbClr val="000000"/>
        </a:accent4>
        <a:accent5>
          <a:srgbClr val="AABEDD"/>
        </a:accent5>
        <a:accent6>
          <a:srgbClr val="32A682"/>
        </a:accent6>
        <a:hlink>
          <a:srgbClr val="D17FB6"/>
        </a:hlink>
        <a:folHlink>
          <a:srgbClr val="E3981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21TGp_sky_light 2">
        <a:dk1>
          <a:srgbClr val="000000"/>
        </a:dk1>
        <a:lt1>
          <a:srgbClr val="FFFFFF"/>
        </a:lt1>
        <a:dk2>
          <a:srgbClr val="364EB6"/>
        </a:dk2>
        <a:lt2>
          <a:srgbClr val="C0C0C0"/>
        </a:lt2>
        <a:accent1>
          <a:srgbClr val="4987E3"/>
        </a:accent1>
        <a:accent2>
          <a:srgbClr val="D9520F"/>
        </a:accent2>
        <a:accent3>
          <a:srgbClr val="FFFFFF"/>
        </a:accent3>
        <a:accent4>
          <a:srgbClr val="000000"/>
        </a:accent4>
        <a:accent5>
          <a:srgbClr val="B1C3EF"/>
        </a:accent5>
        <a:accent6>
          <a:srgbClr val="C4490C"/>
        </a:accent6>
        <a:hlink>
          <a:srgbClr val="36A1B6"/>
        </a:hlink>
        <a:folHlink>
          <a:srgbClr val="9CC7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21TGp_sky_light 3">
        <a:dk1>
          <a:srgbClr val="000000"/>
        </a:dk1>
        <a:lt1>
          <a:srgbClr val="FFFFFF"/>
        </a:lt1>
        <a:dk2>
          <a:srgbClr val="186894"/>
        </a:dk2>
        <a:lt2>
          <a:srgbClr val="969696"/>
        </a:lt2>
        <a:accent1>
          <a:srgbClr val="2AA08A"/>
        </a:accent1>
        <a:accent2>
          <a:srgbClr val="9C88E6"/>
        </a:accent2>
        <a:accent3>
          <a:srgbClr val="FFFFFF"/>
        </a:accent3>
        <a:accent4>
          <a:srgbClr val="000000"/>
        </a:accent4>
        <a:accent5>
          <a:srgbClr val="ACCDC4"/>
        </a:accent5>
        <a:accent6>
          <a:srgbClr val="8D7BD0"/>
        </a:accent6>
        <a:hlink>
          <a:srgbClr val="7D96D3"/>
        </a:hlink>
        <a:folHlink>
          <a:srgbClr val="DEDB7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Global">
  <a:themeElements>
    <a:clrScheme name="">
      <a:dk1>
        <a:srgbClr val="3333FF"/>
      </a:dk1>
      <a:lt1>
        <a:srgbClr val="FFFFFF"/>
      </a:lt1>
      <a:dk2>
        <a:srgbClr val="FF0000"/>
      </a:dk2>
      <a:lt2>
        <a:srgbClr val="FFFFFF"/>
      </a:lt2>
      <a:accent1>
        <a:srgbClr val="FFFFCC"/>
      </a:accent1>
      <a:accent2>
        <a:srgbClr val="B5E0E3"/>
      </a:accent2>
      <a:accent3>
        <a:srgbClr val="FFFFFF"/>
      </a:accent3>
      <a:accent4>
        <a:srgbClr val="2A2ADA"/>
      </a:accent4>
      <a:accent5>
        <a:srgbClr val="FFFFE2"/>
      </a:accent5>
      <a:accent6>
        <a:srgbClr val="A4CBCE"/>
      </a:accent6>
      <a:hlink>
        <a:srgbClr val="E5D093"/>
      </a:hlink>
      <a:folHlink>
        <a:srgbClr val="CCB374"/>
      </a:folHlink>
    </a:clrScheme>
    <a:fontScheme name="Global">
      <a:majorFont>
        <a:latin typeface="Times New Roman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lobal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FF99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FFCAAA"/>
        </a:accent5>
        <a:accent6>
          <a:srgbClr val="B98A00"/>
        </a:accent6>
        <a:hlink>
          <a:srgbClr val="898743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2">
        <a:dk1>
          <a:srgbClr val="000000"/>
        </a:dk1>
        <a:lt1>
          <a:srgbClr val="FFFFFF"/>
        </a:lt1>
        <a:dk2>
          <a:srgbClr val="CC6600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E5D093"/>
        </a:hlink>
        <a:folHlink>
          <a:srgbClr val="CCB3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8F8F8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BFBFB"/>
        </a:accent5>
        <a:accent6>
          <a:srgbClr val="878787"/>
        </a:accent6>
        <a:hlink>
          <a:srgbClr val="DDDDD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4">
        <a:dk1>
          <a:srgbClr val="000000"/>
        </a:dk1>
        <a:lt1>
          <a:srgbClr val="FFFFFF"/>
        </a:lt1>
        <a:dk2>
          <a:srgbClr val="000066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FDF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5">
        <a:dk1>
          <a:srgbClr val="000000"/>
        </a:dk1>
        <a:lt1>
          <a:srgbClr val="E9E6D9"/>
        </a:lt1>
        <a:dk2>
          <a:srgbClr val="666633"/>
        </a:dk2>
        <a:lt2>
          <a:srgbClr val="CEC7AA"/>
        </a:lt2>
        <a:accent1>
          <a:srgbClr val="FFFFCC"/>
        </a:accent1>
        <a:accent2>
          <a:srgbClr val="B5E0E3"/>
        </a:accent2>
        <a:accent3>
          <a:srgbClr val="F2F0E9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6AB82"/>
        </a:hlink>
        <a:folHlink>
          <a:srgbClr val="A092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6">
        <a:dk1>
          <a:srgbClr val="1B3753"/>
        </a:dk1>
        <a:lt1>
          <a:srgbClr val="EAEAEA"/>
        </a:lt1>
        <a:dk2>
          <a:srgbClr val="336699"/>
        </a:dk2>
        <a:lt2>
          <a:srgbClr val="FFFFCC"/>
        </a:lt2>
        <a:accent1>
          <a:srgbClr val="BA8E46"/>
        </a:accent1>
        <a:accent2>
          <a:srgbClr val="46C0AF"/>
        </a:accent2>
        <a:accent3>
          <a:srgbClr val="ADB8CA"/>
        </a:accent3>
        <a:accent4>
          <a:srgbClr val="C8C8C8"/>
        </a:accent4>
        <a:accent5>
          <a:srgbClr val="D9C6B0"/>
        </a:accent5>
        <a:accent6>
          <a:srgbClr val="3FAE9E"/>
        </a:accent6>
        <a:hlink>
          <a:srgbClr val="93ACC3"/>
        </a:hlink>
        <a:folHlink>
          <a:srgbClr val="7897B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7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FFCC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E7B98A"/>
        </a:accent6>
        <a:hlink>
          <a:srgbClr val="FF9999"/>
        </a:hlink>
        <a:folHlink>
          <a:srgbClr val="E063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8">
        <a:dk1>
          <a:srgbClr val="000000"/>
        </a:dk1>
        <a:lt1>
          <a:srgbClr val="EAEAEA"/>
        </a:lt1>
        <a:dk2>
          <a:srgbClr val="17118B"/>
        </a:dk2>
        <a:lt2>
          <a:srgbClr val="FFFFCC"/>
        </a:lt2>
        <a:accent1>
          <a:srgbClr val="B2B2B2"/>
        </a:accent1>
        <a:accent2>
          <a:srgbClr val="54ABB2"/>
        </a:accent2>
        <a:accent3>
          <a:srgbClr val="ABAAC4"/>
        </a:accent3>
        <a:accent4>
          <a:srgbClr val="C8C8C8"/>
        </a:accent4>
        <a:accent5>
          <a:srgbClr val="D5D5D5"/>
        </a:accent5>
        <a:accent6>
          <a:srgbClr val="4B9BA1"/>
        </a:accent6>
        <a:hlink>
          <a:srgbClr val="4F49A3"/>
        </a:hlink>
        <a:folHlink>
          <a:srgbClr val="2E257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Default Design">
  <a:themeElements>
    <a:clrScheme name="5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969696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.xml><?xml version="1.0" encoding="utf-8"?>
<a:themeOverride xmlns:a="http://schemas.openxmlformats.org/drawingml/2006/main">
  <a:clrScheme name="5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57683</TotalTime>
  <Words>1543</Words>
  <Application>Microsoft Office PowerPoint</Application>
  <PresentationFormat>On-screen Show (4:3)</PresentationFormat>
  <Paragraphs>378</Paragraphs>
  <Slides>28</Slides>
  <Notes>28</Notes>
  <HiddenSlides>0</HiddenSlides>
  <MMClips>0</MMClips>
  <ScaleCrop>false</ScaleCrop>
  <HeadingPairs>
    <vt:vector size="6" baseType="variant">
      <vt:variant>
        <vt:lpstr>Theme</vt:lpstr>
      </vt:variant>
      <vt:variant>
        <vt:i4>18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9" baseType="lpstr">
      <vt:lpstr>默认设计模板</vt:lpstr>
      <vt:lpstr>5_Default Design</vt:lpstr>
      <vt:lpstr>2_Blends</vt:lpstr>
      <vt:lpstr>1_Blends</vt:lpstr>
      <vt:lpstr>221TGp_sky_light</vt:lpstr>
      <vt:lpstr>3_Global</vt:lpstr>
      <vt:lpstr>2_Default Design</vt:lpstr>
      <vt:lpstr>6_Default Design</vt:lpstr>
      <vt:lpstr>1_Edge</vt:lpstr>
      <vt:lpstr>1_Office 主题</vt:lpstr>
      <vt:lpstr>7_Default Design</vt:lpstr>
      <vt:lpstr>8_Default Design</vt:lpstr>
      <vt:lpstr>9_Default Design</vt:lpstr>
      <vt:lpstr>1_Default Design</vt:lpstr>
      <vt:lpstr>2_Edge</vt:lpstr>
      <vt:lpstr>Trek</vt:lpstr>
      <vt:lpstr>Edge</vt:lpstr>
      <vt:lpstr>1_默认设计模板</vt:lpstr>
      <vt:lpstr>Drawing</vt:lpstr>
      <vt:lpstr>Visio</vt:lpstr>
      <vt:lpstr>Bitmap Image</vt:lpstr>
      <vt:lpstr>Development and Applications of Response Surface Model (RSM)  and  Air Benefit and Cost Assessment System (ABaCAS) </vt:lpstr>
      <vt:lpstr>Outline</vt:lpstr>
      <vt:lpstr>Air Quality Modeling Techniques:   Contribution &amp; Control/Response Assessments</vt:lpstr>
      <vt:lpstr>RSM:  Methodology</vt:lpstr>
      <vt:lpstr>Slide 5</vt:lpstr>
      <vt:lpstr>RSM: Objective</vt:lpstr>
      <vt:lpstr>RSM Applications in USA &amp; China</vt:lpstr>
      <vt:lpstr>EGU RSM: Policy Factors (work underway)</vt:lpstr>
      <vt:lpstr>Application of RSM-O3 in China</vt:lpstr>
      <vt:lpstr>Application of RSM-PM in China</vt:lpstr>
      <vt:lpstr>RSM Validation</vt:lpstr>
      <vt:lpstr>Slide 12</vt:lpstr>
      <vt:lpstr>Slide 13</vt:lpstr>
      <vt:lpstr>Slide 14</vt:lpstr>
      <vt:lpstr>“RSM-VAT”: Visualization &amp; Analysis Tool</vt:lpstr>
      <vt:lpstr>ABaCAS Prototype (under development )</vt:lpstr>
      <vt:lpstr>Slide 17</vt:lpstr>
      <vt:lpstr>Slide 18</vt:lpstr>
      <vt:lpstr>What Can ABaCAS Do?</vt:lpstr>
      <vt:lpstr>Development of Next-Generation BenMAP</vt:lpstr>
      <vt:lpstr>Linking RSM/CMAQ to BenMAP:   Provide real-time or batch mode AQ data to BenMAP</vt:lpstr>
      <vt:lpstr>Conceptual Framework for Cost/Benefit Assessment </vt:lpstr>
      <vt:lpstr>Slide 23</vt:lpstr>
      <vt:lpstr>ABaCAS (Fall 2012)</vt:lpstr>
      <vt:lpstr>Slide 25</vt:lpstr>
      <vt:lpstr>Slide 26</vt:lpstr>
      <vt:lpstr> EPA’s “Cross-State Air Pollution Rule”: Cost/Benefit Analysis</vt:lpstr>
      <vt:lpstr>Slide 28</vt:lpstr>
    </vt:vector>
  </TitlesOfParts>
  <Company>USEPA/OAQPS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AQ Modeling China National Assessment</dc:title>
  <dc:creator>Carey Jang</dc:creator>
  <cp:lastModifiedBy>Lenovo User</cp:lastModifiedBy>
  <cp:revision>1632</cp:revision>
  <cp:lastPrinted>2002-04-15T15:42:28Z</cp:lastPrinted>
  <dcterms:created xsi:type="dcterms:W3CDTF">2001-09-04T14:51:40Z</dcterms:created>
  <dcterms:modified xsi:type="dcterms:W3CDTF">2011-10-26T14:29:53Z</dcterms:modified>
</cp:coreProperties>
</file>