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r:id="rId1"/>
  </p:sldMasterIdLst>
  <p:notesMasterIdLst>
    <p:notesMasterId r:id="rId27"/>
  </p:notesMasterIdLst>
  <p:sldIdLst>
    <p:sldId id="467" r:id="rId2"/>
    <p:sldId id="594" r:id="rId3"/>
    <p:sldId id="596" r:id="rId4"/>
    <p:sldId id="624" r:id="rId5"/>
    <p:sldId id="617" r:id="rId6"/>
    <p:sldId id="625" r:id="rId7"/>
    <p:sldId id="602" r:id="rId8"/>
    <p:sldId id="622" r:id="rId9"/>
    <p:sldId id="609" r:id="rId10"/>
    <p:sldId id="616" r:id="rId11"/>
    <p:sldId id="626" r:id="rId12"/>
    <p:sldId id="613" r:id="rId13"/>
    <p:sldId id="601" r:id="rId14"/>
    <p:sldId id="603" r:id="rId15"/>
    <p:sldId id="605" r:id="rId16"/>
    <p:sldId id="618" r:id="rId17"/>
    <p:sldId id="619" r:id="rId18"/>
    <p:sldId id="620" r:id="rId19"/>
    <p:sldId id="588" r:id="rId20"/>
    <p:sldId id="623" r:id="rId21"/>
    <p:sldId id="610" r:id="rId22"/>
    <p:sldId id="621" r:id="rId23"/>
    <p:sldId id="604" r:id="rId24"/>
    <p:sldId id="608" r:id="rId25"/>
    <p:sldId id="595" r:id="rId2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11"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11"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11"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11"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11" charset="0"/>
        <a:ea typeface="+mn-ea"/>
        <a:cs typeface="+mn-cs"/>
      </a:defRPr>
    </a:lvl5pPr>
    <a:lvl6pPr marL="2286000" algn="l" defTabSz="457200" rtl="0" eaLnBrk="1" latinLnBrk="0" hangingPunct="1">
      <a:defRPr sz="2400" kern="1200">
        <a:solidFill>
          <a:schemeClr val="tx1"/>
        </a:solidFill>
        <a:latin typeface="Verdana" pitchFamily="-111" charset="0"/>
        <a:ea typeface="+mn-ea"/>
        <a:cs typeface="+mn-cs"/>
      </a:defRPr>
    </a:lvl6pPr>
    <a:lvl7pPr marL="2743200" algn="l" defTabSz="457200" rtl="0" eaLnBrk="1" latinLnBrk="0" hangingPunct="1">
      <a:defRPr sz="2400" kern="1200">
        <a:solidFill>
          <a:schemeClr val="tx1"/>
        </a:solidFill>
        <a:latin typeface="Verdana" pitchFamily="-111" charset="0"/>
        <a:ea typeface="+mn-ea"/>
        <a:cs typeface="+mn-cs"/>
      </a:defRPr>
    </a:lvl7pPr>
    <a:lvl8pPr marL="3200400" algn="l" defTabSz="457200" rtl="0" eaLnBrk="1" latinLnBrk="0" hangingPunct="1">
      <a:defRPr sz="2400" kern="1200">
        <a:solidFill>
          <a:schemeClr val="tx1"/>
        </a:solidFill>
        <a:latin typeface="Verdana" pitchFamily="-111" charset="0"/>
        <a:ea typeface="+mn-ea"/>
        <a:cs typeface="+mn-cs"/>
      </a:defRPr>
    </a:lvl8pPr>
    <a:lvl9pPr marL="3657600" algn="l" defTabSz="457200" rtl="0" eaLnBrk="1" latinLnBrk="0" hangingPunct="1">
      <a:defRPr sz="2400" kern="1200">
        <a:solidFill>
          <a:schemeClr val="tx1"/>
        </a:solidFill>
        <a:latin typeface="Verdana" pitchFamily="-11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0090"/>
    <a:srgbClr val="FD2DFC"/>
    <a:srgbClr val="FEFAFE"/>
    <a:srgbClr val="FFFFFF"/>
    <a:srgbClr val="F2F9FA"/>
    <a:srgbClr val="00BF00"/>
    <a:srgbClr val="FC002E"/>
    <a:srgbClr val="1C0FDA"/>
    <a:srgbClr val="4AACFF"/>
    <a:srgbClr val="00AC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13361" autoAdjust="0"/>
    <p:restoredTop sz="90826" autoAdjust="0"/>
  </p:normalViewPr>
  <p:slideViewPr>
    <p:cSldViewPr snapToGrid="0">
      <p:cViewPr>
        <p:scale>
          <a:sx n="100" d="100"/>
          <a:sy n="100" d="100"/>
        </p:scale>
        <p:origin x="-123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16D6665F-AEDA-B445-8AAA-C293DC13579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Soybean, maize and wheat. </a:t>
            </a:r>
          </a:p>
          <a:p>
            <a:r>
              <a:rPr lang="en-US" dirty="0" smtClean="0"/>
              <a:t>Combined crop prod. maps with simulated O3 exposure metrics and </a:t>
            </a:r>
            <a:r>
              <a:rPr lang="en-US" dirty="0" err="1" smtClean="0"/>
              <a:t>conc:response</a:t>
            </a:r>
            <a:r>
              <a:rPr lang="en-US" dirty="0" smtClean="0"/>
              <a:t> functions to estimate crop yield reductions and economic loss.</a:t>
            </a:r>
          </a:p>
          <a:p>
            <a:endParaRPr lang="en-US" dirty="0"/>
          </a:p>
        </p:txBody>
      </p:sp>
      <p:sp>
        <p:nvSpPr>
          <p:cNvPr id="4" name="Slide Number Placeholder 3"/>
          <p:cNvSpPr>
            <a:spLocks noGrp="1"/>
          </p:cNvSpPr>
          <p:nvPr>
            <p:ph type="sldNum" sz="quarter" idx="10"/>
          </p:nvPr>
        </p:nvSpPr>
        <p:spPr/>
        <p:txBody>
          <a:bodyPr/>
          <a:lstStyle/>
          <a:p>
            <a:fld id="{FD3CF6DC-DB2C-4A1C-97DF-BFC1BE6809B1}"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2441278"/>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dirty="0" smtClean="0">
                <a:latin typeface="+mn-lt"/>
                <a:ea typeface="+mn-ea"/>
                <a:cs typeface="+mn-cs"/>
              </a:rPr>
              <a:t>From April through August 2011 there were 222 </a:t>
            </a:r>
            <a:r>
              <a:rPr lang="en-US" dirty="0" err="1" smtClean="0">
                <a:latin typeface="+mn-lt"/>
                <a:ea typeface="+mn-ea"/>
                <a:cs typeface="+mn-cs"/>
              </a:rPr>
              <a:t>exceedances</a:t>
            </a:r>
            <a:r>
              <a:rPr lang="en-US" dirty="0" smtClean="0">
                <a:latin typeface="+mn-lt"/>
                <a:ea typeface="+mn-ea"/>
                <a:cs typeface="+mn-cs"/>
              </a:rPr>
              <a:t> of EPA’s health-based ozone air pollution standard in national parks with ozone monitors. In addition, based on preliminary NPS data posted on </a:t>
            </a:r>
            <a:r>
              <a:rPr lang="en-US" dirty="0" err="1" smtClean="0">
                <a:latin typeface="+mn-lt"/>
                <a:ea typeface="+mn-ea"/>
                <a:cs typeface="+mn-cs"/>
              </a:rPr>
              <a:t>AirNow</a:t>
            </a:r>
            <a:r>
              <a:rPr lang="en-US" dirty="0" smtClean="0">
                <a:latin typeface="+mn-lt"/>
                <a:ea typeface="+mn-ea"/>
                <a:cs typeface="+mn-cs"/>
              </a:rPr>
              <a:t>, there have been more than a dozen additional </a:t>
            </a:r>
            <a:r>
              <a:rPr lang="en-US" dirty="0" err="1" smtClean="0">
                <a:latin typeface="+mn-lt"/>
                <a:ea typeface="+mn-ea"/>
                <a:cs typeface="+mn-cs"/>
              </a:rPr>
              <a:t>exceedances</a:t>
            </a:r>
            <a:r>
              <a:rPr lang="en-US" dirty="0" smtClean="0">
                <a:latin typeface="+mn-lt"/>
                <a:ea typeface="+mn-ea"/>
                <a:cs typeface="+mn-cs"/>
              </a:rPr>
              <a:t> of the ozone standard in national parks in the first ten days of September 2011. That compares with 223 national park ozone </a:t>
            </a:r>
            <a:r>
              <a:rPr lang="en-US" dirty="0" err="1" smtClean="0">
                <a:latin typeface="+mn-lt"/>
                <a:ea typeface="+mn-ea"/>
                <a:cs typeface="+mn-cs"/>
              </a:rPr>
              <a:t>exceedances</a:t>
            </a:r>
            <a:r>
              <a:rPr lang="en-US" dirty="0" smtClean="0">
                <a:latin typeface="+mn-lt"/>
                <a:ea typeface="+mn-ea"/>
                <a:cs typeface="+mn-cs"/>
              </a:rPr>
              <a:t> in all of 2010 and 196 in all of 2009. There are still two months remaining in the ozone season, which ends in October, assuring that in 2011 national parks will have many more unhealthy ozone </a:t>
            </a:r>
            <a:r>
              <a:rPr lang="en-US" dirty="0" err="1" smtClean="0">
                <a:latin typeface="+mn-lt"/>
                <a:ea typeface="+mn-ea"/>
                <a:cs typeface="+mn-cs"/>
              </a:rPr>
              <a:t>exceedances</a:t>
            </a:r>
            <a:r>
              <a:rPr lang="en-US" dirty="0" smtClean="0">
                <a:latin typeface="+mn-lt"/>
                <a:ea typeface="+mn-ea"/>
                <a:cs typeface="+mn-cs"/>
              </a:rPr>
              <a:t> than in any of the past three years. </a:t>
            </a:r>
            <a:endParaRPr lang="en-US" dirty="0" smtClean="0">
              <a:effectLst/>
            </a:endParaRPr>
          </a:p>
          <a:p>
            <a:endParaRPr lang="en-US" dirty="0" smtClean="0"/>
          </a:p>
          <a:p>
            <a:endParaRPr lang="en-US" dirty="0" smtClean="0"/>
          </a:p>
          <a:p>
            <a:r>
              <a:rPr lang="en-US" dirty="0" err="1" smtClean="0"/>
              <a:t>Kateryna</a:t>
            </a:r>
            <a:r>
              <a:rPr lang="en-US" dirty="0" smtClean="0"/>
              <a:t> – these #’</a:t>
            </a:r>
            <a:r>
              <a:rPr lang="en-US" dirty="0" err="1" smtClean="0"/>
              <a:t>s</a:t>
            </a:r>
            <a:r>
              <a:rPr lang="en-US" dirty="0" smtClean="0"/>
              <a:t> are for exceeding</a:t>
            </a:r>
            <a:r>
              <a:rPr lang="en-US" baseline="0" dirty="0" smtClean="0"/>
              <a:t> the primary standard, or for a secondary standard?</a:t>
            </a:r>
            <a:endParaRPr lang="en-US" dirty="0"/>
          </a:p>
        </p:txBody>
      </p:sp>
      <p:sp>
        <p:nvSpPr>
          <p:cNvPr id="4" name="Slide Number Placeholder 3"/>
          <p:cNvSpPr>
            <a:spLocks noGrp="1"/>
          </p:cNvSpPr>
          <p:nvPr>
            <p:ph type="sldNum" sz="quarter" idx="10"/>
          </p:nvPr>
        </p:nvSpPr>
        <p:spPr/>
        <p:txBody>
          <a:bodyPr/>
          <a:lstStyle/>
          <a:p>
            <a:fld id="{FD3CF6DC-DB2C-4A1C-97DF-BFC1BE6809B1}"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9604577"/>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\mbox{AOT40} = \</a:t>
            </a:r>
            <a:r>
              <a:rPr lang="en-US" dirty="0" err="1" smtClean="0"/>
              <a:t>sum_{i</a:t>
            </a:r>
            <a:r>
              <a:rPr lang="en-US" dirty="0" smtClean="0"/>
              <a:t>=1}^n [\mbox{C}_{\mbox{O}_3} - 40]_i \mbox{~~for~~}\mbox{C}_{\mbox{O}_3}  \</a:t>
            </a:r>
            <a:r>
              <a:rPr lang="en-US" dirty="0" err="1" smtClean="0"/>
              <a:t>ge</a:t>
            </a:r>
            <a:r>
              <a:rPr lang="en-US" dirty="0" smtClean="0"/>
              <a:t> 0.04 \</a:t>
            </a:r>
            <a:r>
              <a:rPr lang="en-US" dirty="0" err="1" smtClean="0"/>
              <a:t>mbox{~ppm</a:t>
            </a:r>
            <a:r>
              <a:rPr lang="en-US" dirty="0" smtClean="0"/>
              <a:t>}</a:t>
            </a:r>
          </a:p>
          <a:p>
            <a:endParaRPr lang="en-US" dirty="0" smtClean="0"/>
          </a:p>
          <a:p>
            <a:r>
              <a:rPr lang="en-US" dirty="0" smtClean="0"/>
              <a:t>\mbox{W126} = \</a:t>
            </a:r>
            <a:r>
              <a:rPr lang="en-US" dirty="0" err="1" smtClean="0"/>
              <a:t>sum_{i</a:t>
            </a:r>
            <a:r>
              <a:rPr lang="en-US" dirty="0" smtClean="0"/>
              <a:t>=1}^n \left [  \frac{\mbox{C}_{\mbox{O}_3}}{1 + 4403 \</a:t>
            </a:r>
            <a:r>
              <a:rPr lang="en-US" dirty="0" err="1" smtClean="0"/>
              <a:t>mbox{~exp</a:t>
            </a:r>
            <a:r>
              <a:rPr lang="en-US" dirty="0" smtClean="0"/>
              <a:t>} {(-0.126 \times \mbox{C}_{\mbox{O}_3 } )} \right ] </a:t>
            </a:r>
          </a:p>
          <a:p>
            <a:endParaRPr lang="en-US" dirty="0"/>
          </a:p>
        </p:txBody>
      </p:sp>
      <p:sp>
        <p:nvSpPr>
          <p:cNvPr id="4" name="Slide Number Placeholder 3"/>
          <p:cNvSpPr>
            <a:spLocks noGrp="1"/>
          </p:cNvSpPr>
          <p:nvPr>
            <p:ph type="sldNum" sz="quarter" idx="10"/>
          </p:nvPr>
        </p:nvSpPr>
        <p:spPr/>
        <p:txBody>
          <a:bodyPr/>
          <a:lstStyle/>
          <a:p>
            <a:pPr>
              <a:defRPr/>
            </a:pPr>
            <a:fld id="{16D6665F-AEDA-B445-8AAA-C293DC13579A}" type="slidenum">
              <a:rPr lang="en-US" smtClean="0"/>
              <a:pPr>
                <a:defRPr/>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CF6DC-DB2C-4A1C-97DF-BFC1BE6809B1}"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244127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Soybean, maize and wheat. </a:t>
            </a:r>
          </a:p>
          <a:p>
            <a:r>
              <a:rPr lang="en-US" dirty="0" smtClean="0"/>
              <a:t>Combined crop prod. maps with simulated O3 exposure metrics and </a:t>
            </a:r>
            <a:r>
              <a:rPr lang="en-US" dirty="0" err="1" smtClean="0"/>
              <a:t>conc:response</a:t>
            </a:r>
            <a:r>
              <a:rPr lang="en-US" dirty="0" smtClean="0"/>
              <a:t> functions to estimate crop yield reductions and economic loss.</a:t>
            </a:r>
          </a:p>
          <a:p>
            <a:endParaRPr lang="en-US" dirty="0"/>
          </a:p>
        </p:txBody>
      </p:sp>
      <p:sp>
        <p:nvSpPr>
          <p:cNvPr id="4" name="Slide Number Placeholder 3"/>
          <p:cNvSpPr>
            <a:spLocks noGrp="1"/>
          </p:cNvSpPr>
          <p:nvPr>
            <p:ph type="sldNum" sz="quarter" idx="10"/>
          </p:nvPr>
        </p:nvSpPr>
        <p:spPr/>
        <p:txBody>
          <a:bodyPr/>
          <a:lstStyle/>
          <a:p>
            <a:fld id="{FD3CF6DC-DB2C-4A1C-97DF-BFC1BE6809B1}"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2441278"/>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intercontinental transport contributes most to surface O3 concentrations at northern </a:t>
            </a:r>
            <a:r>
              <a:rPr lang="en-US" sz="1400" dirty="0" err="1" smtClean="0"/>
              <a:t>midlatitudes</a:t>
            </a:r>
            <a:r>
              <a:rPr lang="en-US" sz="1400" dirty="0" smtClean="0"/>
              <a:t> during boreal spring and fall (solid circles in Figure 5), reflecting a combination of more frequent storm tracks that enhance ventilation of the continental boundary layer, more efficient transport in stronger </a:t>
            </a:r>
            <a:r>
              <a:rPr lang="en-US" sz="1400" dirty="0" err="1" smtClean="0"/>
              <a:t>midlatitude</a:t>
            </a:r>
            <a:r>
              <a:rPr lang="en-US" sz="1400" dirty="0" smtClean="0"/>
              <a:t> westerly flow in the free troposphere, and a longer O3 lifetime allowing for a longer transport distance than in summer when O3 production and loss (both chemical and depositional) are largest </a:t>
            </a:r>
          </a:p>
          <a:p>
            <a:endParaRPr lang="en-US" sz="1400" dirty="0" smtClean="0"/>
          </a:p>
          <a:p>
            <a:r>
              <a:rPr lang="en-US" sz="1400" dirty="0" smtClean="0"/>
              <a:t>See under Fig 4 or 5 </a:t>
            </a:r>
            <a:r>
              <a:rPr lang="en-US" sz="1400" dirty="0" err="1" smtClean="0"/>
              <a:t>explan</a:t>
            </a:r>
            <a:r>
              <a:rPr lang="en-US" sz="1400" dirty="0" smtClean="0"/>
              <a:t> – symbols – all-models means, lines – only subset of models</a:t>
            </a:r>
          </a:p>
          <a:p>
            <a:r>
              <a:rPr lang="en-US" sz="1400" dirty="0" smtClean="0"/>
              <a:t>Dotted lines – when accounting for long-term change of CH4</a:t>
            </a:r>
          </a:p>
          <a:p>
            <a:endParaRPr lang="en-US" sz="1400" dirty="0"/>
          </a:p>
        </p:txBody>
      </p:sp>
      <p:sp>
        <p:nvSpPr>
          <p:cNvPr id="4" name="Slide Number Placeholder 3"/>
          <p:cNvSpPr>
            <a:spLocks noGrp="1"/>
          </p:cNvSpPr>
          <p:nvPr>
            <p:ph type="sldNum" sz="quarter" idx="10"/>
          </p:nvPr>
        </p:nvSpPr>
        <p:spPr/>
        <p:txBody>
          <a:bodyPr/>
          <a:lstStyle/>
          <a:p>
            <a:fld id="{FD3CF6DC-DB2C-4A1C-97DF-BFC1BE6809B1}"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5164872"/>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BB815D-E278-49CD-AFEE-68A75CF435A0}"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was [21,20],</a:t>
            </a:r>
            <a:r>
              <a:rPr lang="en-US" baseline="0" dirty="0" smtClean="0"/>
              <a:t> then [22,21]</a:t>
            </a:r>
          </a:p>
          <a:p>
            <a:r>
              <a:rPr lang="en-US" baseline="0" dirty="0" smtClean="0"/>
              <a:t>20 = 2000</a:t>
            </a:r>
          </a:p>
          <a:p>
            <a:r>
              <a:rPr lang="en-US" baseline="0" dirty="0" smtClean="0"/>
              <a:t>21 = 2050 RCP 26</a:t>
            </a:r>
          </a:p>
          <a:p>
            <a:r>
              <a:rPr lang="en-US" baseline="0" dirty="0" smtClean="0"/>
              <a:t>22 = 2050 RCP 85</a:t>
            </a:r>
            <a:endParaRPr lang="en-US" dirty="0"/>
          </a:p>
        </p:txBody>
      </p:sp>
      <p:sp>
        <p:nvSpPr>
          <p:cNvPr id="4" name="Slide Number Placeholder 3"/>
          <p:cNvSpPr>
            <a:spLocks noGrp="1"/>
          </p:cNvSpPr>
          <p:nvPr>
            <p:ph type="sldNum" sz="quarter" idx="10"/>
          </p:nvPr>
        </p:nvSpPr>
        <p:spPr/>
        <p:txBody>
          <a:bodyPr/>
          <a:lstStyle/>
          <a:p>
            <a:pPr>
              <a:defRPr/>
            </a:pPr>
            <a:fld id="{16D6665F-AEDA-B445-8AAA-C293DC13579A}" type="slidenum">
              <a:rPr lang="en-US" smtClean="0"/>
              <a:pPr>
                <a:defRPr/>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CF6DC-DB2C-4A1C-97DF-BFC1BE6809B1}"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7716734"/>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Aug?</a:t>
            </a:r>
            <a:endParaRPr lang="en-US" dirty="0"/>
          </a:p>
        </p:txBody>
      </p:sp>
      <p:sp>
        <p:nvSpPr>
          <p:cNvPr id="4" name="Slide Number Placeholder 3"/>
          <p:cNvSpPr>
            <a:spLocks noGrp="1"/>
          </p:cNvSpPr>
          <p:nvPr>
            <p:ph type="sldNum" sz="quarter" idx="10"/>
          </p:nvPr>
        </p:nvSpPr>
        <p:spPr/>
        <p:txBody>
          <a:bodyPr/>
          <a:lstStyle/>
          <a:p>
            <a:pPr>
              <a:defRPr/>
            </a:pPr>
            <a:fld id="{16D6665F-AEDA-B445-8AAA-C293DC13579A}" type="slidenum">
              <a:rPr lang="en-US" smtClean="0"/>
              <a:pPr>
                <a:defRPr/>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1C93D1-8077-5342-B927-481A36BC65E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9ACB90-15DA-804D-A6C2-3BC2EDAAC5F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227013"/>
            <a:ext cx="2159000" cy="5868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3050" y="227013"/>
            <a:ext cx="632618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C1721C-99B1-F442-883C-9355A08694E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1B05F0-6096-564D-9DE0-A50DC69ADE4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D52656-6B2E-0244-82B5-48749AF2226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A5D2C2-1149-8D43-A643-E392D16ADCB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B2D3B5-FED5-B14E-84DE-7B5D5038B42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A1579C-BE91-244A-9376-585228097B5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0D57F4-49C0-6C4F-B059-B6761EF8504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47EBC0-5FE3-9544-A13E-30E99066D15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3A4344-0522-ED48-BD68-34BE55E42A8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A936553-413B-684D-A5AA-F07D8F2723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Verdana"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Verdana"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Verdana"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Verdana" charset="0"/>
          <a:ea typeface="ＭＳ Ｐゴシック" charset="-128"/>
          <a:cs typeface="ＭＳ Ｐゴシック" charset="-128"/>
        </a:defRPr>
      </a:lvl5pPr>
      <a:lvl6pPr marL="457200" algn="ctr" rtl="0" fontAlgn="base">
        <a:spcBef>
          <a:spcPct val="0"/>
        </a:spcBef>
        <a:spcAft>
          <a:spcPct val="0"/>
        </a:spcAft>
        <a:defRPr sz="3200">
          <a:solidFill>
            <a:schemeClr val="tx2"/>
          </a:solidFill>
          <a:latin typeface="Verdana" charset="0"/>
        </a:defRPr>
      </a:lvl6pPr>
      <a:lvl7pPr marL="914400" algn="ctr" rtl="0" fontAlgn="base">
        <a:spcBef>
          <a:spcPct val="0"/>
        </a:spcBef>
        <a:spcAft>
          <a:spcPct val="0"/>
        </a:spcAft>
        <a:defRPr sz="3200">
          <a:solidFill>
            <a:schemeClr val="tx2"/>
          </a:solidFill>
          <a:latin typeface="Verdana" charset="0"/>
        </a:defRPr>
      </a:lvl7pPr>
      <a:lvl8pPr marL="1371600" algn="ctr" rtl="0" fontAlgn="base">
        <a:spcBef>
          <a:spcPct val="0"/>
        </a:spcBef>
        <a:spcAft>
          <a:spcPct val="0"/>
        </a:spcAft>
        <a:defRPr sz="3200">
          <a:solidFill>
            <a:schemeClr val="tx2"/>
          </a:solidFill>
          <a:latin typeface="Verdana" charset="0"/>
        </a:defRPr>
      </a:lvl8pPr>
      <a:lvl9pPr marL="1828800" algn="ctr" rtl="0" fontAlgn="base">
        <a:spcBef>
          <a:spcPct val="0"/>
        </a:spcBef>
        <a:spcAft>
          <a:spcPct val="0"/>
        </a:spcAft>
        <a:defRPr sz="3200">
          <a:solidFill>
            <a:schemeClr val="tx2"/>
          </a:solidFill>
          <a:latin typeface="Verdan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df"/><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df"/><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df"/><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df"/><Relationship Id="rId4" Type="http://schemas.openxmlformats.org/officeDocument/2006/relationships/image" Target="../media/image6.png"/><Relationship Id="rId5" Type="http://schemas.openxmlformats.org/officeDocument/2006/relationships/image" Target="../media/image7.pdf"/><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df"/><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12"/>
          <p:cNvSpPr>
            <a:spLocks noChangeArrowheads="1"/>
          </p:cNvSpPr>
          <p:nvPr/>
        </p:nvSpPr>
        <p:spPr bwMode="auto">
          <a:xfrm>
            <a:off x="444500" y="152400"/>
            <a:ext cx="8369300" cy="1805518"/>
          </a:xfrm>
          <a:prstGeom prst="rect">
            <a:avLst/>
          </a:prstGeom>
          <a:noFill/>
          <a:ln w="12700">
            <a:solidFill>
              <a:srgbClr val="0000FF"/>
            </a:solidFill>
            <a:round/>
            <a:headEnd/>
            <a:tailEnd/>
          </a:ln>
        </p:spPr>
        <p:txBody>
          <a:bodyPr>
            <a:prstTxWarp prst="textNoShape">
              <a:avLst/>
            </a:prstTxWarp>
          </a:bodyPr>
          <a:lstStyle/>
          <a:p>
            <a:pPr eaLnBrk="0" hangingPunct="0"/>
            <a:endParaRPr lang="en-US"/>
          </a:p>
        </p:txBody>
      </p:sp>
      <p:sp>
        <p:nvSpPr>
          <p:cNvPr id="14339" name="Rectangle 5"/>
          <p:cNvSpPr>
            <a:spLocks noChangeArrowheads="1"/>
          </p:cNvSpPr>
          <p:nvPr/>
        </p:nvSpPr>
        <p:spPr bwMode="auto">
          <a:xfrm>
            <a:off x="673100" y="475191"/>
            <a:ext cx="7962900" cy="1077218"/>
          </a:xfrm>
          <a:prstGeom prst="rect">
            <a:avLst/>
          </a:prstGeom>
          <a:noFill/>
          <a:ln w="9525">
            <a:noFill/>
            <a:miter lim="800000"/>
            <a:headEnd/>
            <a:tailEnd/>
          </a:ln>
        </p:spPr>
        <p:txBody>
          <a:bodyPr>
            <a:prstTxWarp prst="textNoShape">
              <a:avLst/>
            </a:prstTxWarp>
            <a:spAutoFit/>
          </a:bodyPr>
          <a:lstStyle/>
          <a:p>
            <a:pPr algn="ctr"/>
            <a:r>
              <a:rPr lang="en-US" sz="3200" dirty="0" smtClean="0"/>
              <a:t>Towards </a:t>
            </a:r>
            <a:r>
              <a:rPr lang="en-US" sz="3200" dirty="0" err="1" smtClean="0"/>
              <a:t>d</a:t>
            </a:r>
            <a:r>
              <a:rPr sz="3200" dirty="0" smtClean="0"/>
              <a:t>esign </a:t>
            </a:r>
            <a:r>
              <a:rPr sz="3200" dirty="0" smtClean="0"/>
              <a:t>of effective control strategies </a:t>
            </a:r>
            <a:r>
              <a:rPr sz="3200" dirty="0" smtClean="0"/>
              <a:t>for</a:t>
            </a:r>
            <a:r>
              <a:rPr lang="en-US" sz="3200" dirty="0" smtClean="0"/>
              <a:t> </a:t>
            </a:r>
            <a:r>
              <a:rPr lang="en-US" sz="3200" dirty="0" smtClean="0"/>
              <a:t>secondary</a:t>
            </a:r>
            <a:r>
              <a:rPr lang="en-US" sz="3200" dirty="0" smtClean="0"/>
              <a:t> </a:t>
            </a:r>
            <a:r>
              <a:rPr sz="3200" dirty="0" smtClean="0"/>
              <a:t>O</a:t>
            </a:r>
            <a:r>
              <a:rPr sz="3200" baseline="-25000" dirty="0" smtClean="0"/>
              <a:t>3</a:t>
            </a:r>
            <a:r>
              <a:rPr sz="3200" dirty="0" smtClean="0"/>
              <a:t> </a:t>
            </a:r>
            <a:r>
              <a:rPr lang="en-US" sz="3200" dirty="0" smtClean="0"/>
              <a:t>standards</a:t>
            </a:r>
            <a:endParaRPr sz="3200" dirty="0"/>
          </a:p>
        </p:txBody>
      </p:sp>
      <p:sp>
        <p:nvSpPr>
          <p:cNvPr id="14340" name="TextBox 6"/>
          <p:cNvSpPr txBox="1">
            <a:spLocks noChangeArrowheads="1"/>
          </p:cNvSpPr>
          <p:nvPr/>
        </p:nvSpPr>
        <p:spPr bwMode="auto">
          <a:xfrm>
            <a:off x="3433232" y="2202391"/>
            <a:ext cx="2699026" cy="769441"/>
          </a:xfrm>
          <a:prstGeom prst="rect">
            <a:avLst/>
          </a:prstGeom>
          <a:noFill/>
          <a:ln w="9525">
            <a:noFill/>
            <a:miter lim="800000"/>
            <a:headEnd/>
            <a:tailEnd/>
          </a:ln>
        </p:spPr>
        <p:txBody>
          <a:bodyPr wrap="none">
            <a:prstTxWarp prst="textNoShape">
              <a:avLst/>
            </a:prstTxWarp>
            <a:spAutoFit/>
          </a:bodyPr>
          <a:lstStyle/>
          <a:p>
            <a:pPr algn="ctr" eaLnBrk="0" hangingPunct="0"/>
            <a:r>
              <a:rPr lang="en-US" sz="2200" dirty="0" smtClean="0"/>
              <a:t>CMAS Conference</a:t>
            </a:r>
          </a:p>
          <a:p>
            <a:pPr algn="ctr" eaLnBrk="0" hangingPunct="0"/>
            <a:r>
              <a:rPr lang="en-US" sz="2200" dirty="0" smtClean="0"/>
              <a:t>10/26/</a:t>
            </a:r>
            <a:r>
              <a:rPr lang="en-US" sz="2200" dirty="0" smtClean="0"/>
              <a:t>2011</a:t>
            </a:r>
          </a:p>
        </p:txBody>
      </p:sp>
      <p:sp>
        <p:nvSpPr>
          <p:cNvPr id="7" name="TextBox 2"/>
          <p:cNvSpPr txBox="1">
            <a:spLocks noChangeArrowheads="1"/>
          </p:cNvSpPr>
          <p:nvPr/>
        </p:nvSpPr>
        <p:spPr bwMode="auto">
          <a:xfrm>
            <a:off x="0" y="3441680"/>
            <a:ext cx="8445500" cy="3970318"/>
          </a:xfrm>
          <a:prstGeom prst="rect">
            <a:avLst/>
          </a:prstGeom>
          <a:noFill/>
          <a:ln w="9525">
            <a:noFill/>
            <a:miter lim="800000"/>
            <a:headEnd/>
            <a:tailEnd/>
          </a:ln>
        </p:spPr>
        <p:txBody>
          <a:bodyPr wrap="square">
            <a:prstTxWarp prst="textNoShape">
              <a:avLst/>
            </a:prstTxWarp>
            <a:spAutoFit/>
          </a:bodyPr>
          <a:lstStyle/>
          <a:p>
            <a:pPr eaLnBrk="0" hangingPunct="0">
              <a:spcAft>
                <a:spcPts val="0"/>
              </a:spcAft>
            </a:pPr>
            <a:r>
              <a:rPr lang="en-US" sz="1800" dirty="0" smtClean="0"/>
              <a:t>Daven K. Henze,</a:t>
            </a:r>
            <a:r>
              <a:rPr lang="en-US" sz="1800" dirty="0" smtClean="0"/>
              <a:t> </a:t>
            </a:r>
            <a:r>
              <a:rPr lang="en-US" sz="1800" dirty="0" err="1" smtClean="0"/>
              <a:t>Kateryna</a:t>
            </a:r>
            <a:r>
              <a:rPr lang="en-US" sz="1800" dirty="0" smtClean="0"/>
              <a:t> </a:t>
            </a:r>
            <a:r>
              <a:rPr lang="en-US" sz="1800" dirty="0" err="1" smtClean="0"/>
              <a:t>Lapina</a:t>
            </a:r>
            <a:r>
              <a:rPr lang="en-US" sz="1800" dirty="0" smtClean="0"/>
              <a:t>, </a:t>
            </a:r>
            <a:r>
              <a:rPr lang="en-US" sz="1800" dirty="0" smtClean="0"/>
              <a:t>University of Colorado </a:t>
            </a:r>
            <a:r>
              <a:rPr lang="en-US" sz="1800" dirty="0" smtClean="0"/>
              <a:t>Boulder</a:t>
            </a:r>
          </a:p>
          <a:p>
            <a:pPr eaLnBrk="0" hangingPunct="0">
              <a:spcAft>
                <a:spcPts val="0"/>
              </a:spcAft>
            </a:pPr>
            <a:endParaRPr lang="en-US" sz="1800" dirty="0" smtClean="0"/>
          </a:p>
          <a:p>
            <a:pPr eaLnBrk="0" hangingPunct="0">
              <a:spcAft>
                <a:spcPts val="0"/>
              </a:spcAft>
            </a:pPr>
            <a:endParaRPr lang="en-US" sz="1800" dirty="0" smtClean="0"/>
          </a:p>
          <a:p>
            <a:pPr eaLnBrk="0" hangingPunct="0">
              <a:spcAft>
                <a:spcPts val="0"/>
              </a:spcAft>
            </a:pPr>
            <a:r>
              <a:rPr lang="en-US" sz="1800" dirty="0" smtClean="0"/>
              <a:t>NASA AQAST  team members:</a:t>
            </a:r>
          </a:p>
          <a:p>
            <a:pPr>
              <a:spcAft>
                <a:spcPts val="0"/>
              </a:spcAft>
            </a:pPr>
            <a:r>
              <a:rPr sz="1800" dirty="0" smtClean="0"/>
              <a:t>Jana </a:t>
            </a:r>
            <a:r>
              <a:rPr sz="1800" dirty="0" smtClean="0"/>
              <a:t>Milford</a:t>
            </a:r>
            <a:r>
              <a:rPr lang="en-US" sz="1800" dirty="0" smtClean="0"/>
              <a:t> (CU Boulder)</a:t>
            </a:r>
            <a:r>
              <a:rPr sz="1800" dirty="0" smtClean="0"/>
              <a:t>, </a:t>
            </a:r>
            <a:r>
              <a:rPr sz="1800" dirty="0" smtClean="0"/>
              <a:t>Arlene Fiore</a:t>
            </a:r>
            <a:r>
              <a:rPr sz="1800" dirty="0" smtClean="0"/>
              <a:t>,</a:t>
            </a:r>
            <a:r>
              <a:rPr lang="en-US" sz="1800" dirty="0" smtClean="0"/>
              <a:t> </a:t>
            </a:r>
            <a:r>
              <a:rPr sz="1800" dirty="0" smtClean="0"/>
              <a:t>Meiyun </a:t>
            </a:r>
            <a:r>
              <a:rPr sz="1800" dirty="0" smtClean="0"/>
              <a:t>Lin</a:t>
            </a:r>
            <a:r>
              <a:rPr lang="en-US" sz="1800" dirty="0" smtClean="0"/>
              <a:t> (Princeton/GFDL/Columbia)</a:t>
            </a:r>
            <a:r>
              <a:rPr sz="1800" dirty="0" smtClean="0"/>
              <a:t> </a:t>
            </a:r>
            <a:r>
              <a:rPr sz="1800" dirty="0" smtClean="0"/>
              <a:t>Greg Carmichael</a:t>
            </a:r>
            <a:r>
              <a:rPr sz="1800" dirty="0" smtClean="0"/>
              <a:t>,</a:t>
            </a:r>
            <a:r>
              <a:rPr lang="en-US" sz="1800" dirty="0" smtClean="0"/>
              <a:t> </a:t>
            </a:r>
            <a:r>
              <a:rPr sz="1800" dirty="0" smtClean="0"/>
              <a:t>Min </a:t>
            </a:r>
            <a:r>
              <a:rPr sz="1800" dirty="0" smtClean="0"/>
              <a:t>Huang</a:t>
            </a:r>
            <a:r>
              <a:rPr lang="en-US" sz="1800" dirty="0" smtClean="0"/>
              <a:t> (U. Iowa), </a:t>
            </a:r>
            <a:r>
              <a:rPr sz="1800" dirty="0" smtClean="0"/>
              <a:t> </a:t>
            </a:r>
            <a:r>
              <a:rPr sz="1800" dirty="0" smtClean="0"/>
              <a:t>Loretta </a:t>
            </a:r>
            <a:r>
              <a:rPr sz="1800" dirty="0" smtClean="0"/>
              <a:t>Mickley</a:t>
            </a:r>
            <a:r>
              <a:rPr lang="en-US" sz="1800" dirty="0" smtClean="0"/>
              <a:t> (Harvard), </a:t>
            </a:r>
            <a:r>
              <a:rPr sz="1800" dirty="0" smtClean="0"/>
              <a:t>Jeffrey </a:t>
            </a:r>
            <a:r>
              <a:rPr sz="1800" dirty="0" smtClean="0"/>
              <a:t>Herrick, Steve Dutton, Travis </a:t>
            </a:r>
            <a:r>
              <a:rPr sz="1800" dirty="0" smtClean="0"/>
              <a:t>Smith</a:t>
            </a:r>
            <a:r>
              <a:rPr lang="en-US" sz="1800" dirty="0" smtClean="0"/>
              <a:t>, Vicki </a:t>
            </a:r>
            <a:r>
              <a:rPr lang="en-US" sz="1800" dirty="0" err="1" smtClean="0"/>
              <a:t>Sandiford</a:t>
            </a:r>
            <a:r>
              <a:rPr sz="1800" dirty="0" smtClean="0"/>
              <a:t> </a:t>
            </a:r>
            <a:r>
              <a:rPr lang="en-US" sz="1800" dirty="0" smtClean="0"/>
              <a:t>(</a:t>
            </a:r>
            <a:r>
              <a:rPr sz="1800" dirty="0" smtClean="0"/>
              <a:t>US EPA</a:t>
            </a:r>
            <a:r>
              <a:rPr lang="en-US" sz="1800" dirty="0" smtClean="0"/>
              <a:t>)</a:t>
            </a:r>
            <a:r>
              <a:rPr lang="en-US" sz="1800" dirty="0" smtClean="0"/>
              <a:t>,</a:t>
            </a:r>
            <a:r>
              <a:rPr sz="1800" dirty="0" smtClean="0"/>
              <a:t> </a:t>
            </a:r>
            <a:r>
              <a:rPr sz="1800" dirty="0" smtClean="0"/>
              <a:t>John Vimont, Ellen </a:t>
            </a:r>
            <a:r>
              <a:rPr sz="1800" dirty="0" smtClean="0"/>
              <a:t>Porter</a:t>
            </a:r>
            <a:r>
              <a:rPr lang="en-US" sz="1800" dirty="0" smtClean="0"/>
              <a:t> (</a:t>
            </a:r>
            <a:r>
              <a:rPr sz="1800" dirty="0" smtClean="0"/>
              <a:t>NPS</a:t>
            </a:r>
            <a:r>
              <a:rPr lang="en-US" sz="1800" dirty="0" smtClean="0"/>
              <a:t>)</a:t>
            </a:r>
            <a:r>
              <a:rPr sz="1800" dirty="0" smtClean="0"/>
              <a:t/>
            </a:r>
            <a:br>
              <a:rPr sz="1800" dirty="0" smtClean="0"/>
            </a:br>
            <a:endParaRPr sz="1800" dirty="0" smtClean="0"/>
          </a:p>
          <a:p>
            <a:pPr>
              <a:spcAft>
                <a:spcPts val="0"/>
              </a:spcAft>
            </a:pPr>
            <a:r>
              <a:rPr sz="1800" dirty="0" smtClean="0"/>
              <a:t> </a:t>
            </a:r>
            <a:br>
              <a:rPr sz="1800" dirty="0" smtClean="0"/>
            </a:br>
            <a:endParaRPr lang="en-US" sz="1800" dirty="0" smtClean="0"/>
          </a:p>
          <a:p>
            <a:pPr eaLnBrk="0" hangingPunct="0">
              <a:spcAft>
                <a:spcPts val="0"/>
              </a:spcAft>
            </a:pPr>
            <a:r>
              <a:rPr lang="en-US" sz="1800" dirty="0" smtClean="0"/>
              <a:t>	</a:t>
            </a:r>
            <a:endParaRPr lang="en-US" sz="1800" dirty="0" smtClean="0"/>
          </a:p>
          <a:p>
            <a:pPr eaLnBrk="0" hangingPunct="0">
              <a:spcAft>
                <a:spcPts val="0"/>
              </a:spcAft>
            </a:pPr>
            <a:endParaRPr lang="en-US" sz="1800" dirty="0" smtClean="0"/>
          </a:p>
          <a:p>
            <a:pPr eaLnBrk="0" hangingPunct="0">
              <a:spcAft>
                <a:spcPts val="0"/>
              </a:spcAft>
            </a:pPr>
            <a:r>
              <a:rPr lang="en-US" sz="1800" dirty="0"/>
              <a:t> 	</a:t>
            </a:r>
            <a:r>
              <a:rPr lang="en-US" sz="1800" dirty="0" smtClean="0"/>
              <a:t>	</a:t>
            </a:r>
          </a:p>
          <a:p>
            <a:pPr eaLnBrk="0" hangingPunct="0">
              <a:spcAft>
                <a:spcPts val="0"/>
              </a:spcAft>
            </a:pPr>
            <a:endParaRPr lang="en-US" sz="1800" dirty="0"/>
          </a:p>
        </p:txBody>
      </p:sp>
      <p:pic>
        <p:nvPicPr>
          <p:cNvPr id="8" name="Picture 11" descr="&#10;NASA_logo.jpg                                                  00029C58Tybalt                         C0086706:"/>
          <p:cNvPicPr>
            <a:picLocks noChangeAspect="1" noChangeArrowheads="1"/>
          </p:cNvPicPr>
          <p:nvPr/>
        </p:nvPicPr>
        <p:blipFill>
          <a:blip r:embed="rId2"/>
          <a:srcRect/>
          <a:stretch>
            <a:fillRect/>
          </a:stretch>
        </p:blipFill>
        <p:spPr bwMode="auto">
          <a:xfrm>
            <a:off x="0" y="5934075"/>
            <a:ext cx="1154112" cy="923925"/>
          </a:xfrm>
          <a:prstGeom prst="rect">
            <a:avLst/>
          </a:prstGeom>
          <a:noFill/>
          <a:ln w="9525">
            <a:noFill/>
            <a:miter lim="800000"/>
            <a:headEnd/>
            <a:tailEnd/>
          </a:ln>
        </p:spPr>
      </p:pic>
      <p:grpSp>
        <p:nvGrpSpPr>
          <p:cNvPr id="10" name="Group 10"/>
          <p:cNvGrpSpPr/>
          <p:nvPr/>
        </p:nvGrpSpPr>
        <p:grpSpPr>
          <a:xfrm>
            <a:off x="3575049" y="6207437"/>
            <a:ext cx="1185334" cy="650563"/>
            <a:chOff x="550333" y="5236631"/>
            <a:chExt cx="1185334" cy="650563"/>
          </a:xfrm>
        </p:grpSpPr>
        <p:sp>
          <p:nvSpPr>
            <p:cNvPr id="11" name="Oval 10"/>
            <p:cNvSpPr/>
            <p:nvPr/>
          </p:nvSpPr>
          <p:spPr bwMode="auto">
            <a:xfrm>
              <a:off x="550333" y="5334000"/>
              <a:ext cx="1185334" cy="533400"/>
            </a:xfrm>
            <a:prstGeom prst="ellipse">
              <a:avLst/>
            </a:prstGeom>
            <a:solidFill>
              <a:schemeClr val="accent1">
                <a:alpha val="47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grpSp>
          <p:nvGrpSpPr>
            <p:cNvPr id="12" name="Group 11"/>
            <p:cNvGrpSpPr/>
            <p:nvPr/>
          </p:nvGrpSpPr>
          <p:grpSpPr>
            <a:xfrm>
              <a:off x="607470" y="5236631"/>
              <a:ext cx="542637" cy="650563"/>
              <a:chOff x="1212852" y="5685367"/>
              <a:chExt cx="542637" cy="650563"/>
            </a:xfrm>
          </p:grpSpPr>
          <p:sp>
            <p:nvSpPr>
              <p:cNvPr id="14" name="TextBox 13"/>
              <p:cNvSpPr txBox="1"/>
              <p:nvPr/>
            </p:nvSpPr>
            <p:spPr>
              <a:xfrm>
                <a:off x="1212852" y="5689599"/>
                <a:ext cx="542637" cy="646331"/>
              </a:xfrm>
              <a:prstGeom prst="rect">
                <a:avLst/>
              </a:prstGeom>
              <a:noFill/>
            </p:spPr>
            <p:txBody>
              <a:bodyPr wrap="none" rtlCol="0">
                <a:spAutoFit/>
              </a:bodyPr>
              <a:lstStyle/>
              <a:p>
                <a:r>
                  <a:rPr lang="en-US" sz="3600" dirty="0" smtClean="0"/>
                  <a:t>G</a:t>
                </a:r>
                <a:endParaRPr lang="en-US" sz="3600" dirty="0"/>
              </a:p>
            </p:txBody>
          </p:sp>
          <p:sp>
            <p:nvSpPr>
              <p:cNvPr id="15" name="TextBox 14"/>
              <p:cNvSpPr txBox="1"/>
              <p:nvPr/>
            </p:nvSpPr>
            <p:spPr>
              <a:xfrm>
                <a:off x="1280588" y="5685367"/>
                <a:ext cx="398466" cy="584776"/>
              </a:xfrm>
              <a:prstGeom prst="rect">
                <a:avLst/>
              </a:prstGeom>
              <a:noFill/>
            </p:spPr>
            <p:txBody>
              <a:bodyPr wrap="none" rtlCol="0">
                <a:spAutoFit/>
              </a:bodyPr>
              <a:lstStyle/>
              <a:p>
                <a:r>
                  <a:rPr lang="en-US" sz="3200" dirty="0" err="1" smtClean="0"/>
                  <a:t>c</a:t>
                </a:r>
                <a:endParaRPr lang="en-US" sz="3200" dirty="0"/>
              </a:p>
            </p:txBody>
          </p:sp>
        </p:grpSp>
        <p:sp>
          <p:nvSpPr>
            <p:cNvPr id="13" name="TextBox 12"/>
            <p:cNvSpPr txBox="1"/>
            <p:nvPr/>
          </p:nvSpPr>
          <p:spPr>
            <a:xfrm>
              <a:off x="939787" y="5367867"/>
              <a:ext cx="729436" cy="461665"/>
            </a:xfrm>
            <a:prstGeom prst="rect">
              <a:avLst/>
            </a:prstGeom>
            <a:noFill/>
          </p:spPr>
          <p:txBody>
            <a:bodyPr wrap="none" rtlCol="0">
              <a:spAutoFit/>
            </a:bodyPr>
            <a:lstStyle/>
            <a:p>
              <a:r>
                <a:rPr lang="en-US" b="1" dirty="0" err="1" smtClean="0"/>
                <a:t>adj</a:t>
              </a:r>
              <a:endParaRPr lang="en-US" b="1" dirty="0"/>
            </a:p>
          </p:txBody>
        </p:sp>
      </p:grpSp>
      <p:pic>
        <p:nvPicPr>
          <p:cNvPr id="16" name="Picture 8" descr="cuseal-300x300.jpg"/>
          <p:cNvPicPr>
            <a:picLocks noChangeAspect="1"/>
          </p:cNvPicPr>
          <p:nvPr/>
        </p:nvPicPr>
        <p:blipFill>
          <a:blip r:embed="rId3"/>
          <a:srcRect/>
          <a:stretch>
            <a:fillRect/>
          </a:stretch>
        </p:blipFill>
        <p:spPr bwMode="auto">
          <a:xfrm>
            <a:off x="8093075" y="5746749"/>
            <a:ext cx="1012825" cy="101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Importance of high-resolution source attribution</a:t>
            </a:r>
            <a:endParaRPr kumimoji="0" lang="en-US" sz="30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6" name="TextBox 5"/>
          <p:cNvSpPr txBox="1"/>
          <p:nvPr/>
        </p:nvSpPr>
        <p:spPr>
          <a:xfrm>
            <a:off x="304800" y="1511300"/>
            <a:ext cx="8559800" cy="1015663"/>
          </a:xfrm>
          <a:prstGeom prst="rect">
            <a:avLst/>
          </a:prstGeom>
          <a:noFill/>
        </p:spPr>
        <p:txBody>
          <a:bodyPr wrap="square" rtlCol="0">
            <a:spAutoFit/>
          </a:bodyPr>
          <a:lstStyle/>
          <a:p>
            <a:r>
              <a:rPr lang="en-US" sz="2000" dirty="0" smtClean="0"/>
              <a:t>S</a:t>
            </a:r>
            <a:r>
              <a:rPr lang="en-US" sz="2000" dirty="0" smtClean="0"/>
              <a:t>patial heterogeneity in </a:t>
            </a:r>
            <a:r>
              <a:rPr lang="en-US" sz="2000" dirty="0" err="1" smtClean="0"/>
              <a:t>NO</a:t>
            </a:r>
            <a:r>
              <a:rPr lang="en-US" sz="2000" i="1" baseline="-25000" dirty="0" err="1" smtClean="0"/>
              <a:t>x</a:t>
            </a:r>
            <a:r>
              <a:rPr lang="en-US" sz="2000" dirty="0" smtClean="0"/>
              <a:t> emissions changes following</a:t>
            </a:r>
          </a:p>
          <a:p>
            <a:r>
              <a:rPr lang="en-US" sz="2000" dirty="0" smtClean="0"/>
              <a:t>	- a single Representative Concentration Pathway for AR5</a:t>
            </a:r>
          </a:p>
          <a:p>
            <a:r>
              <a:rPr lang="en-US" sz="2000" dirty="0" smtClean="0"/>
              <a:t>	- the difference between two Pathways for AR5 </a:t>
            </a:r>
          </a:p>
        </p:txBody>
      </p:sp>
      <p:sp>
        <p:nvSpPr>
          <p:cNvPr id="10" name="TextBox 9"/>
          <p:cNvSpPr txBox="1"/>
          <p:nvPr/>
        </p:nvSpPr>
        <p:spPr>
          <a:xfrm>
            <a:off x="1066800" y="2794000"/>
            <a:ext cx="2647292" cy="369332"/>
          </a:xfrm>
          <a:prstGeom prst="rect">
            <a:avLst/>
          </a:prstGeom>
          <a:noFill/>
        </p:spPr>
        <p:txBody>
          <a:bodyPr wrap="none" rtlCol="0">
            <a:spAutoFit/>
          </a:bodyPr>
          <a:lstStyle/>
          <a:p>
            <a:r>
              <a:rPr lang="en-US" sz="1800" dirty="0" smtClean="0"/>
              <a:t>RCP 26: 2050 - 2000</a:t>
            </a:r>
            <a:endParaRPr lang="en-US" sz="1800" dirty="0"/>
          </a:p>
        </p:txBody>
      </p:sp>
      <p:sp>
        <p:nvSpPr>
          <p:cNvPr id="11" name="TextBox 10"/>
          <p:cNvSpPr txBox="1"/>
          <p:nvPr/>
        </p:nvSpPr>
        <p:spPr>
          <a:xfrm>
            <a:off x="4588250" y="2806700"/>
            <a:ext cx="3501079" cy="369332"/>
          </a:xfrm>
          <a:prstGeom prst="rect">
            <a:avLst/>
          </a:prstGeom>
          <a:noFill/>
        </p:spPr>
        <p:txBody>
          <a:bodyPr wrap="none" rtlCol="0">
            <a:spAutoFit/>
          </a:bodyPr>
          <a:lstStyle/>
          <a:p>
            <a:r>
              <a:rPr lang="en-US" sz="1800" dirty="0" smtClean="0"/>
              <a:t>RCP 85 2050 – RCP 26 2050</a:t>
            </a:r>
            <a:endParaRPr lang="en-US" sz="1800" dirty="0"/>
          </a:p>
        </p:txBody>
      </p:sp>
      <p:sp>
        <p:nvSpPr>
          <p:cNvPr id="14" name="TextBox 13"/>
          <p:cNvSpPr txBox="1"/>
          <p:nvPr/>
        </p:nvSpPr>
        <p:spPr>
          <a:xfrm>
            <a:off x="2362200" y="6407090"/>
            <a:ext cx="4463058" cy="400110"/>
          </a:xfrm>
          <a:prstGeom prst="rect">
            <a:avLst/>
          </a:prstGeom>
          <a:noFill/>
        </p:spPr>
        <p:txBody>
          <a:bodyPr wrap="none" rtlCol="0">
            <a:spAutoFit/>
          </a:bodyPr>
          <a:lstStyle/>
          <a:p>
            <a:r>
              <a:rPr lang="en-US" sz="2000" i="1" dirty="0" smtClean="0"/>
              <a:t>India ≠ China ≠ Japan ≠ Asia....</a:t>
            </a:r>
            <a:endParaRPr lang="en-US" sz="2000" i="1" dirty="0"/>
          </a:p>
        </p:txBody>
      </p:sp>
      <p:pic>
        <p:nvPicPr>
          <p:cNvPr id="15" name="Picture 14" descr="NOx_RCPs_asia_zoom.pdf"/>
          <p:cNvPicPr>
            <a:picLocks noChangeAspect="1"/>
          </p:cNvPicPr>
          <p:nvPr/>
        </p:nvPicPr>
        <mc:AlternateContent>
          <mc:Choice xmlns:ma="http://schemas.microsoft.com/office/mac/drawingml/2008/main" Requires="ma">
            <p:blipFill>
              <a:blip r:embed="rId3"/>
              <a:srcRect l="19085" t="12222" r="5664" b="62963"/>
              <a:stretch>
                <a:fillRect/>
              </a:stretch>
            </p:blipFill>
          </mc:Choice>
          <mc:Fallback>
            <p:blipFill>
              <a:blip r:embed="rId4"/>
              <a:srcRect l="19085" t="12222" r="5664" b="62963"/>
              <a:stretch>
                <a:fillRect/>
              </a:stretch>
            </p:blipFill>
          </mc:Fallback>
        </mc:AlternateContent>
        <p:spPr>
          <a:xfrm>
            <a:off x="558799" y="3124200"/>
            <a:ext cx="7678003" cy="3276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073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1"/>
          <p:cNvGrpSpPr/>
          <p:nvPr/>
        </p:nvGrpSpPr>
        <p:grpSpPr>
          <a:xfrm>
            <a:off x="5003800" y="3664466"/>
            <a:ext cx="4062057" cy="3079234"/>
            <a:chOff x="5003800" y="3664466"/>
            <a:chExt cx="4062057" cy="3079234"/>
          </a:xfrm>
        </p:grpSpPr>
        <p:pic>
          <p:nvPicPr>
            <p:cNvPr id="9" name="Picture 8"/>
            <p:cNvPicPr>
              <a:picLocks noChangeAspect="1"/>
            </p:cNvPicPr>
            <p:nvPr/>
          </p:nvPicPr>
          <p:blipFill rotWithShape="1">
            <a:blip r:embed="rId2"/>
            <a:srcRect l="21389" t="19306" r="51528" b="52783"/>
            <a:stretch/>
          </p:blipFill>
          <p:spPr>
            <a:xfrm>
              <a:off x="5067300" y="3742204"/>
              <a:ext cx="3998557" cy="3001496"/>
            </a:xfrm>
            <a:prstGeom prst="rect">
              <a:avLst/>
            </a:prstGeom>
          </p:spPr>
        </p:pic>
        <p:sp>
          <p:nvSpPr>
            <p:cNvPr id="12" name="TextBox 11"/>
            <p:cNvSpPr txBox="1"/>
            <p:nvPr/>
          </p:nvSpPr>
          <p:spPr>
            <a:xfrm>
              <a:off x="5003800" y="3664466"/>
              <a:ext cx="3517900" cy="430887"/>
            </a:xfrm>
            <a:prstGeom prst="rect">
              <a:avLst/>
            </a:prstGeom>
            <a:noFill/>
          </p:spPr>
          <p:txBody>
            <a:bodyPr wrap="square" rtlCol="0">
              <a:spAutoFit/>
            </a:bodyPr>
            <a:lstStyle/>
            <a:p>
              <a:r>
                <a:rPr lang="en-US" sz="2200" dirty="0" smtClean="0"/>
                <a:t>by region </a:t>
              </a:r>
              <a:r>
                <a:rPr lang="en-US" sz="2200" dirty="0" smtClean="0"/>
                <a:t>(%)</a:t>
              </a:r>
              <a:endParaRPr lang="en-US" sz="2200" dirty="0"/>
            </a:p>
          </p:txBody>
        </p:sp>
      </p:grpSp>
      <p:sp>
        <p:nvSpPr>
          <p:cNvPr id="8"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Impact by location</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grpSp>
        <p:nvGrpSpPr>
          <p:cNvPr id="3" name="Group 18"/>
          <p:cNvGrpSpPr/>
          <p:nvPr/>
        </p:nvGrpSpPr>
        <p:grpSpPr>
          <a:xfrm>
            <a:off x="5054600" y="1244600"/>
            <a:ext cx="3786089" cy="2131199"/>
            <a:chOff x="2933700" y="1346200"/>
            <a:chExt cx="3786089" cy="2131199"/>
          </a:xfrm>
        </p:grpSpPr>
        <p:pic>
          <p:nvPicPr>
            <p:cNvPr id="10" name="Picture 9"/>
            <p:cNvPicPr>
              <a:picLocks noChangeAspect="1"/>
            </p:cNvPicPr>
            <p:nvPr/>
          </p:nvPicPr>
          <p:blipFill rotWithShape="1">
            <a:blip r:embed="rId3"/>
            <a:srcRect l="53579" t="58457" r="17083" b="20221"/>
            <a:stretch/>
          </p:blipFill>
          <p:spPr>
            <a:xfrm>
              <a:off x="2933700" y="1346200"/>
              <a:ext cx="3721100" cy="1828800"/>
            </a:xfrm>
            <a:prstGeom prst="rect">
              <a:avLst/>
            </a:prstGeom>
          </p:spPr>
        </p:pic>
        <p:pic>
          <p:nvPicPr>
            <p:cNvPr id="14" name="Picture 13"/>
            <p:cNvPicPr>
              <a:picLocks noChangeAspect="1"/>
            </p:cNvPicPr>
            <p:nvPr/>
          </p:nvPicPr>
          <p:blipFill rotWithShape="1">
            <a:blip r:embed="rId3"/>
            <a:srcRect l="58585" t="83184" r="17083" b="13558"/>
            <a:stretch/>
          </p:blipFill>
          <p:spPr>
            <a:xfrm>
              <a:off x="3581400" y="3187700"/>
              <a:ext cx="3086100" cy="279400"/>
            </a:xfrm>
            <a:prstGeom prst="rect">
              <a:avLst/>
            </a:prstGeom>
          </p:spPr>
        </p:pic>
        <p:sp>
          <p:nvSpPr>
            <p:cNvPr id="18" name="TextBox 17"/>
            <p:cNvSpPr txBox="1"/>
            <p:nvPr/>
          </p:nvSpPr>
          <p:spPr>
            <a:xfrm>
              <a:off x="6096000" y="3200400"/>
              <a:ext cx="623789" cy="276999"/>
            </a:xfrm>
            <a:prstGeom prst="rect">
              <a:avLst/>
            </a:prstGeom>
            <a:noFill/>
          </p:spPr>
          <p:txBody>
            <a:bodyPr wrap="none" rtlCol="0">
              <a:spAutoFit/>
            </a:bodyPr>
            <a:lstStyle/>
            <a:p>
              <a:r>
                <a:rPr lang="en-US" sz="1200" dirty="0" smtClean="0"/>
                <a:t>ppb </a:t>
              </a:r>
              <a:r>
                <a:rPr lang="en-US" sz="1200" dirty="0" err="1" smtClean="0"/>
                <a:t>h</a:t>
              </a:r>
              <a:endParaRPr lang="en-US" sz="1200" dirty="0"/>
            </a:p>
          </p:txBody>
        </p:sp>
      </p:grpSp>
      <p:sp>
        <p:nvSpPr>
          <p:cNvPr id="20" name="TextBox 19"/>
          <p:cNvSpPr txBox="1"/>
          <p:nvPr/>
        </p:nvSpPr>
        <p:spPr>
          <a:xfrm>
            <a:off x="165100" y="1231900"/>
            <a:ext cx="4837858" cy="430887"/>
          </a:xfrm>
          <a:prstGeom prst="rect">
            <a:avLst/>
          </a:prstGeom>
          <a:noFill/>
        </p:spPr>
        <p:txBody>
          <a:bodyPr wrap="none" rtlCol="0">
            <a:spAutoFit/>
          </a:bodyPr>
          <a:lstStyle/>
          <a:p>
            <a:r>
              <a:rPr lang="en-US" sz="2200" dirty="0" smtClean="0"/>
              <a:t>AOT40 in US, 1 month (August)</a:t>
            </a:r>
            <a:endParaRPr lang="en-US" sz="2200" dirty="0"/>
          </a:p>
        </p:txBody>
      </p:sp>
      <p:grpSp>
        <p:nvGrpSpPr>
          <p:cNvPr id="4" name="Group 23"/>
          <p:cNvGrpSpPr/>
          <p:nvPr/>
        </p:nvGrpSpPr>
        <p:grpSpPr>
          <a:xfrm>
            <a:off x="0" y="2711966"/>
            <a:ext cx="5499100" cy="4095234"/>
            <a:chOff x="0" y="2711966"/>
            <a:chExt cx="5499100" cy="4095234"/>
          </a:xfrm>
        </p:grpSpPr>
        <p:grpSp>
          <p:nvGrpSpPr>
            <p:cNvPr id="5" name="Group 20"/>
            <p:cNvGrpSpPr/>
            <p:nvPr/>
          </p:nvGrpSpPr>
          <p:grpSpPr>
            <a:xfrm>
              <a:off x="0" y="2711966"/>
              <a:ext cx="5499100" cy="4095234"/>
              <a:chOff x="0" y="2711966"/>
              <a:chExt cx="5499100" cy="4095234"/>
            </a:xfrm>
          </p:grpSpPr>
          <p:grpSp>
            <p:nvGrpSpPr>
              <p:cNvPr id="6" name="Group 15"/>
              <p:cNvGrpSpPr/>
              <p:nvPr/>
            </p:nvGrpSpPr>
            <p:grpSpPr>
              <a:xfrm>
                <a:off x="25400" y="3881810"/>
                <a:ext cx="4857692" cy="2925390"/>
                <a:chOff x="25400" y="3754810"/>
                <a:chExt cx="4857692" cy="2925390"/>
              </a:xfrm>
            </p:grpSpPr>
            <p:pic>
              <p:nvPicPr>
                <p:cNvPr id="13" name="Picture 12"/>
                <p:cNvPicPr>
                  <a:picLocks noChangeAspect="1"/>
                </p:cNvPicPr>
                <p:nvPr/>
              </p:nvPicPr>
              <p:blipFill rotWithShape="1">
                <a:blip r:embed="rId4"/>
                <a:srcRect l="18477" t="23833" r="51388" b="55107"/>
                <a:stretch/>
              </p:blipFill>
              <p:spPr>
                <a:xfrm>
                  <a:off x="25400" y="3754810"/>
                  <a:ext cx="4857692" cy="2557090"/>
                </a:xfrm>
                <a:prstGeom prst="rect">
                  <a:avLst/>
                </a:prstGeom>
              </p:spPr>
            </p:pic>
            <p:pic>
              <p:nvPicPr>
                <p:cNvPr id="15" name="Picture 14"/>
                <p:cNvPicPr>
                  <a:picLocks noChangeAspect="1"/>
                </p:cNvPicPr>
                <p:nvPr/>
              </p:nvPicPr>
              <p:blipFill rotWithShape="1">
                <a:blip r:embed="rId4"/>
                <a:srcRect l="23499" t="47944" r="51388" b="48552"/>
                <a:stretch/>
              </p:blipFill>
              <p:spPr>
                <a:xfrm>
                  <a:off x="927100" y="6286500"/>
                  <a:ext cx="3746500" cy="393700"/>
                </a:xfrm>
                <a:prstGeom prst="rect">
                  <a:avLst/>
                </a:prstGeom>
              </p:spPr>
            </p:pic>
          </p:grpSp>
          <p:sp>
            <p:nvSpPr>
              <p:cNvPr id="17" name="TextBox 16"/>
              <p:cNvSpPr txBox="1"/>
              <p:nvPr/>
            </p:nvSpPr>
            <p:spPr>
              <a:xfrm>
                <a:off x="0" y="2711966"/>
                <a:ext cx="5499100" cy="430887"/>
              </a:xfrm>
              <a:prstGeom prst="rect">
                <a:avLst/>
              </a:prstGeom>
              <a:noFill/>
            </p:spPr>
            <p:txBody>
              <a:bodyPr wrap="square" rtlCol="0">
                <a:spAutoFit/>
              </a:bodyPr>
              <a:lstStyle/>
              <a:p>
                <a:r>
                  <a:rPr lang="en-US" sz="2200" dirty="0" smtClean="0"/>
                  <a:t>Sensitivity to anthropogenic </a:t>
                </a:r>
                <a:r>
                  <a:rPr lang="en-US" sz="2200" dirty="0" err="1" smtClean="0"/>
                  <a:t>NO</a:t>
                </a:r>
                <a:r>
                  <a:rPr lang="en-US" sz="2200" i="1" baseline="-25000" dirty="0" err="1" smtClean="0"/>
                  <a:t>x</a:t>
                </a:r>
                <a:endParaRPr lang="en-US" sz="2200" i="1" baseline="-25000" dirty="0"/>
              </a:p>
            </p:txBody>
          </p:sp>
        </p:grpSp>
        <p:pic>
          <p:nvPicPr>
            <p:cNvPr id="23" name="Picture 22" descr="PastedGraphic-5.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09600" y="3228444"/>
              <a:ext cx="3492500" cy="727605"/>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073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5833" t="54344" r="16945" b="19490"/>
          <a:stretch/>
        </p:blipFill>
        <p:spPr>
          <a:xfrm>
            <a:off x="3124200" y="4987290"/>
            <a:ext cx="2819400" cy="1832610"/>
          </a:xfrm>
          <a:prstGeom prst="rect">
            <a:avLst/>
          </a:prstGeom>
        </p:spPr>
      </p:pic>
      <p:pic>
        <p:nvPicPr>
          <p:cNvPr id="3" name="Picture 2"/>
          <p:cNvPicPr>
            <a:picLocks noChangeAspect="1"/>
          </p:cNvPicPr>
          <p:nvPr/>
        </p:nvPicPr>
        <p:blipFill rotWithShape="1">
          <a:blip r:embed="rId2"/>
          <a:srcRect l="21389" t="54060" r="51528" b="19490"/>
          <a:stretch/>
        </p:blipFill>
        <p:spPr>
          <a:xfrm>
            <a:off x="149419" y="4924431"/>
            <a:ext cx="2850761" cy="1882769"/>
          </a:xfrm>
          <a:prstGeom prst="rect">
            <a:avLst/>
          </a:prstGeom>
        </p:spPr>
      </p:pic>
      <p:sp>
        <p:nvSpPr>
          <p:cNvPr id="4" name="TextBox 3"/>
          <p:cNvSpPr txBox="1"/>
          <p:nvPr/>
        </p:nvSpPr>
        <p:spPr>
          <a:xfrm>
            <a:off x="457200" y="4463533"/>
            <a:ext cx="2159000" cy="461665"/>
          </a:xfrm>
          <a:prstGeom prst="rect">
            <a:avLst/>
          </a:prstGeom>
          <a:noFill/>
        </p:spPr>
        <p:txBody>
          <a:bodyPr wrap="square" rtlCol="0">
            <a:spAutoFit/>
          </a:bodyPr>
          <a:lstStyle/>
          <a:p>
            <a:r>
              <a:rPr lang="en-US" dirty="0" smtClean="0"/>
              <a:t>C4 </a:t>
            </a:r>
            <a:r>
              <a:rPr lang="en-US" dirty="0" err="1" smtClean="0"/>
              <a:t>alkanes</a:t>
            </a:r>
            <a:endParaRPr lang="en-US" dirty="0" smtClean="0"/>
          </a:p>
        </p:txBody>
      </p:sp>
      <p:sp>
        <p:nvSpPr>
          <p:cNvPr id="5" name="TextBox 4"/>
          <p:cNvSpPr txBox="1"/>
          <p:nvPr/>
        </p:nvSpPr>
        <p:spPr>
          <a:xfrm>
            <a:off x="3784600" y="4496833"/>
            <a:ext cx="1765300" cy="461665"/>
          </a:xfrm>
          <a:prstGeom prst="rect">
            <a:avLst/>
          </a:prstGeom>
          <a:noFill/>
        </p:spPr>
        <p:txBody>
          <a:bodyPr wrap="square" rtlCol="0">
            <a:spAutoFit/>
          </a:bodyPr>
          <a:lstStyle/>
          <a:p>
            <a:r>
              <a:rPr lang="en-US" dirty="0" err="1" smtClean="0"/>
              <a:t>propene</a:t>
            </a:r>
            <a:r>
              <a:rPr lang="en-US" dirty="0" smtClean="0"/>
              <a:t>		</a:t>
            </a:r>
            <a:endParaRPr lang="en-US" dirty="0" smtClean="0"/>
          </a:p>
        </p:txBody>
      </p:sp>
      <p:pic>
        <p:nvPicPr>
          <p:cNvPr id="7" name="Picture 6"/>
          <p:cNvPicPr>
            <a:picLocks noChangeAspect="1"/>
          </p:cNvPicPr>
          <p:nvPr/>
        </p:nvPicPr>
        <p:blipFill rotWithShape="1">
          <a:blip r:embed="rId3"/>
          <a:srcRect l="20416" t="42719" r="51945" b="32635"/>
          <a:stretch/>
        </p:blipFill>
        <p:spPr>
          <a:xfrm>
            <a:off x="6096000" y="5007501"/>
            <a:ext cx="2984500" cy="1799699"/>
          </a:xfrm>
          <a:prstGeom prst="rect">
            <a:avLst/>
          </a:prstGeom>
        </p:spPr>
      </p:pic>
      <p:sp>
        <p:nvSpPr>
          <p:cNvPr id="8" name="Rectangle 3"/>
          <p:cNvSpPr txBox="1">
            <a:spLocks noChangeArrowheads="1"/>
          </p:cNvSpPr>
          <p:nvPr/>
        </p:nvSpPr>
        <p:spPr bwMode="auto">
          <a:xfrm>
            <a:off x="273050" y="2651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Impact by species</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pic>
        <p:nvPicPr>
          <p:cNvPr id="9" name="Picture 8"/>
          <p:cNvPicPr>
            <a:picLocks noChangeAspect="1"/>
          </p:cNvPicPr>
          <p:nvPr/>
        </p:nvPicPr>
        <p:blipFill rotWithShape="1">
          <a:blip r:embed="rId4"/>
          <a:srcRect l="12779" t="14527" r="47501" b="36162"/>
          <a:stretch/>
        </p:blipFill>
        <p:spPr>
          <a:xfrm>
            <a:off x="4940300" y="1545449"/>
            <a:ext cx="2988727" cy="2518551"/>
          </a:xfrm>
          <a:prstGeom prst="rect">
            <a:avLst/>
          </a:prstGeom>
        </p:spPr>
      </p:pic>
      <p:sp>
        <p:nvSpPr>
          <p:cNvPr id="10" name="TextBox 9"/>
          <p:cNvSpPr txBox="1"/>
          <p:nvPr/>
        </p:nvSpPr>
        <p:spPr>
          <a:xfrm>
            <a:off x="279400" y="1231900"/>
            <a:ext cx="1500832" cy="461665"/>
          </a:xfrm>
          <a:prstGeom prst="rect">
            <a:avLst/>
          </a:prstGeom>
          <a:noFill/>
        </p:spPr>
        <p:txBody>
          <a:bodyPr wrap="none" rtlCol="0">
            <a:spAutoFit/>
          </a:bodyPr>
          <a:lstStyle/>
          <a:p>
            <a:r>
              <a:rPr lang="en-US" dirty="0" smtClean="0"/>
              <a:t>i</a:t>
            </a:r>
            <a:r>
              <a:rPr lang="en-US" dirty="0" smtClean="0"/>
              <a:t>soprene</a:t>
            </a:r>
            <a:endParaRPr lang="en-US" dirty="0"/>
          </a:p>
        </p:txBody>
      </p:sp>
      <p:pic>
        <p:nvPicPr>
          <p:cNvPr id="11" name="Picture 10"/>
          <p:cNvPicPr>
            <a:picLocks noChangeAspect="1"/>
          </p:cNvPicPr>
          <p:nvPr/>
        </p:nvPicPr>
        <p:blipFill rotWithShape="1">
          <a:blip r:embed="rId2"/>
          <a:srcRect l="55833" t="22006" r="16945" b="52231"/>
          <a:stretch/>
        </p:blipFill>
        <p:spPr>
          <a:xfrm>
            <a:off x="266700" y="1689100"/>
            <a:ext cx="3810000" cy="2438400"/>
          </a:xfrm>
          <a:prstGeom prst="rect">
            <a:avLst/>
          </a:prstGeom>
        </p:spPr>
      </p:pic>
      <p:sp>
        <p:nvSpPr>
          <p:cNvPr id="12" name="TextBox 11"/>
          <p:cNvSpPr txBox="1"/>
          <p:nvPr/>
        </p:nvSpPr>
        <p:spPr>
          <a:xfrm>
            <a:off x="4851400" y="1244600"/>
            <a:ext cx="641822" cy="461665"/>
          </a:xfrm>
          <a:prstGeom prst="rect">
            <a:avLst/>
          </a:prstGeom>
          <a:noFill/>
        </p:spPr>
        <p:txBody>
          <a:bodyPr wrap="none" rtlCol="0">
            <a:spAutoFit/>
          </a:bodyPr>
          <a:lstStyle/>
          <a:p>
            <a:r>
              <a:rPr lang="en-US" dirty="0" smtClean="0"/>
              <a:t>CO</a:t>
            </a:r>
            <a:endParaRPr lang="en-US" dirty="0"/>
          </a:p>
        </p:txBody>
      </p:sp>
      <p:sp>
        <p:nvSpPr>
          <p:cNvPr id="13" name="TextBox 12"/>
          <p:cNvSpPr txBox="1"/>
          <p:nvPr/>
        </p:nvSpPr>
        <p:spPr>
          <a:xfrm>
            <a:off x="6908800" y="4521200"/>
            <a:ext cx="1449285" cy="461665"/>
          </a:xfrm>
          <a:prstGeom prst="rect">
            <a:avLst/>
          </a:prstGeom>
          <a:noFill/>
        </p:spPr>
        <p:txBody>
          <a:bodyPr wrap="none" rtlCol="0">
            <a:spAutoFit/>
          </a:bodyPr>
          <a:lstStyle/>
          <a:p>
            <a:r>
              <a:rPr lang="en-US" dirty="0" smtClean="0"/>
              <a:t>propane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6666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42500" t="36217" r="13054" b="34115"/>
          <a:stretch/>
        </p:blipFill>
        <p:spPr>
          <a:xfrm>
            <a:off x="50800" y="2244684"/>
            <a:ext cx="4561295" cy="2301916"/>
          </a:xfrm>
          <a:prstGeom prst="rect">
            <a:avLst/>
          </a:prstGeom>
        </p:spPr>
      </p:pic>
      <p:pic>
        <p:nvPicPr>
          <p:cNvPr id="6" name="Picture 5"/>
          <p:cNvPicPr>
            <a:picLocks noChangeAspect="1"/>
          </p:cNvPicPr>
          <p:nvPr/>
        </p:nvPicPr>
        <p:blipFill rotWithShape="1">
          <a:blip r:embed="rId3" cstate="print"/>
          <a:srcRect l="43333" t="35537" r="11963" b="34852"/>
          <a:stretch/>
        </p:blipFill>
        <p:spPr>
          <a:xfrm>
            <a:off x="4581585" y="2257384"/>
            <a:ext cx="4587815" cy="2301916"/>
          </a:xfrm>
          <a:prstGeom prst="rect">
            <a:avLst/>
          </a:prstGeom>
        </p:spPr>
      </p:pic>
      <p:pic>
        <p:nvPicPr>
          <p:cNvPr id="8" name="Picture 7"/>
          <p:cNvPicPr>
            <a:picLocks noChangeAspect="1"/>
          </p:cNvPicPr>
          <p:nvPr/>
        </p:nvPicPr>
        <p:blipFill rotWithShape="1">
          <a:blip r:embed="rId2" cstate="print"/>
          <a:srcRect l="46668" t="69875" r="11249" b="22862"/>
          <a:stretch/>
        </p:blipFill>
        <p:spPr>
          <a:xfrm>
            <a:off x="2882900" y="4581951"/>
            <a:ext cx="3848100" cy="450851"/>
          </a:xfrm>
          <a:prstGeom prst="rect">
            <a:avLst/>
          </a:prstGeom>
        </p:spPr>
      </p:pic>
      <p:sp>
        <p:nvSpPr>
          <p:cNvPr id="12" name="TextBox 11"/>
          <p:cNvSpPr txBox="1"/>
          <p:nvPr/>
        </p:nvSpPr>
        <p:spPr>
          <a:xfrm>
            <a:off x="63500" y="1349970"/>
            <a:ext cx="8928100" cy="400110"/>
          </a:xfrm>
          <a:prstGeom prst="rect">
            <a:avLst/>
          </a:prstGeom>
          <a:noFill/>
        </p:spPr>
        <p:txBody>
          <a:bodyPr wrap="square" rtlCol="0">
            <a:spAutoFit/>
          </a:bodyPr>
          <a:lstStyle/>
          <a:p>
            <a:r>
              <a:rPr lang="en-US" sz="2000" dirty="0" smtClean="0"/>
              <a:t>Sensitivity </a:t>
            </a:r>
            <a:r>
              <a:rPr lang="en-US" sz="2000" dirty="0" smtClean="0"/>
              <a:t>of US AOT40 to anthropogenic </a:t>
            </a:r>
            <a:r>
              <a:rPr lang="en-US" sz="2000" dirty="0" err="1" smtClean="0"/>
              <a:t>NO</a:t>
            </a:r>
            <a:r>
              <a:rPr lang="en-US" sz="2000" i="1" baseline="-25000" dirty="0" err="1" smtClean="0"/>
              <a:t>x</a:t>
            </a:r>
            <a:r>
              <a:rPr lang="en-US" sz="2000" dirty="0" smtClean="0"/>
              <a:t> emissions</a:t>
            </a:r>
            <a:endParaRPr lang="en-US" sz="2000" dirty="0"/>
          </a:p>
        </p:txBody>
      </p:sp>
      <p:sp>
        <p:nvSpPr>
          <p:cNvPr id="13" name="TextBox 12"/>
          <p:cNvSpPr txBox="1"/>
          <p:nvPr/>
        </p:nvSpPr>
        <p:spPr>
          <a:xfrm>
            <a:off x="1422400" y="1936115"/>
            <a:ext cx="2146300" cy="369332"/>
          </a:xfrm>
          <a:prstGeom prst="rect">
            <a:avLst/>
          </a:prstGeom>
          <a:noFill/>
        </p:spPr>
        <p:txBody>
          <a:bodyPr wrap="square" rtlCol="0">
            <a:spAutoFit/>
          </a:bodyPr>
          <a:lstStyle/>
          <a:p>
            <a:r>
              <a:rPr lang="en-US" sz="1800" dirty="0" smtClean="0"/>
              <a:t>April 2006	</a:t>
            </a:r>
            <a:r>
              <a:rPr lang="en-US" sz="1800" dirty="0"/>
              <a:t>		</a:t>
            </a:r>
          </a:p>
          <a:p>
            <a:endParaRPr lang="en-US" sz="1800" dirty="0"/>
          </a:p>
        </p:txBody>
      </p:sp>
      <p:pic>
        <p:nvPicPr>
          <p:cNvPr id="15" name="Picture 14"/>
          <p:cNvPicPr>
            <a:picLocks noChangeAspect="1"/>
          </p:cNvPicPr>
          <p:nvPr/>
        </p:nvPicPr>
        <p:blipFill rotWithShape="1">
          <a:blip r:embed="rId4" cstate="print"/>
          <a:srcRect l="37602" t="41981" r="22639" b="10995"/>
          <a:stretch/>
        </p:blipFill>
        <p:spPr>
          <a:xfrm>
            <a:off x="6004257" y="4635500"/>
            <a:ext cx="2784143" cy="2235201"/>
          </a:xfrm>
          <a:prstGeom prst="rect">
            <a:avLst/>
          </a:prstGeom>
        </p:spPr>
      </p:pic>
      <p:pic>
        <p:nvPicPr>
          <p:cNvPr id="18" name="Picture 17"/>
          <p:cNvPicPr>
            <a:picLocks noChangeAspect="1"/>
          </p:cNvPicPr>
          <p:nvPr/>
        </p:nvPicPr>
        <p:blipFill rotWithShape="1">
          <a:blip r:embed="rId5" cstate="print"/>
          <a:srcRect l="43163" t="39329" r="16527" b="14021"/>
          <a:stretch/>
        </p:blipFill>
        <p:spPr>
          <a:xfrm>
            <a:off x="381000" y="4660900"/>
            <a:ext cx="2743200" cy="2159000"/>
          </a:xfrm>
          <a:prstGeom prst="rect">
            <a:avLst/>
          </a:prstGeom>
        </p:spPr>
      </p:pic>
      <p:sp>
        <p:nvSpPr>
          <p:cNvPr id="9" name="Rectangle 3"/>
          <p:cNvSpPr txBox="1">
            <a:spLocks noChangeArrowheads="1"/>
          </p:cNvSpPr>
          <p:nvPr/>
        </p:nvSpPr>
        <p:spPr bwMode="auto">
          <a:xfrm>
            <a:off x="273050" y="2397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Impact by season</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10" name="TextBox 9"/>
          <p:cNvSpPr txBox="1"/>
          <p:nvPr/>
        </p:nvSpPr>
        <p:spPr>
          <a:xfrm>
            <a:off x="5981700" y="1898015"/>
            <a:ext cx="2146300" cy="369332"/>
          </a:xfrm>
          <a:prstGeom prst="rect">
            <a:avLst/>
          </a:prstGeom>
          <a:noFill/>
        </p:spPr>
        <p:txBody>
          <a:bodyPr wrap="square" rtlCol="0">
            <a:spAutoFit/>
          </a:bodyPr>
          <a:lstStyle/>
          <a:p>
            <a:r>
              <a:rPr lang="en-US" sz="1800" dirty="0" smtClean="0"/>
              <a:t>August </a:t>
            </a:r>
            <a:r>
              <a:rPr lang="en-US" sz="1800" dirty="0" smtClean="0"/>
              <a:t>2005</a:t>
            </a:r>
            <a:r>
              <a:rPr lang="en-US" sz="1800" dirty="0"/>
              <a:t>			</a:t>
            </a:r>
          </a:p>
          <a:p>
            <a:endParaRPr lang="en-US" sz="1800" dirty="0"/>
          </a:p>
        </p:txBody>
      </p:sp>
      <p:sp>
        <p:nvSpPr>
          <p:cNvPr id="11" name="TextBox 10"/>
          <p:cNvSpPr txBox="1"/>
          <p:nvPr/>
        </p:nvSpPr>
        <p:spPr>
          <a:xfrm>
            <a:off x="4191000" y="4927600"/>
            <a:ext cx="591829" cy="338554"/>
          </a:xfrm>
          <a:prstGeom prst="rect">
            <a:avLst/>
          </a:prstGeom>
          <a:noFill/>
        </p:spPr>
        <p:txBody>
          <a:bodyPr wrap="none" rtlCol="0">
            <a:spAutoFit/>
          </a:bodyPr>
          <a:lstStyle/>
          <a:p>
            <a:r>
              <a:rPr lang="en-US" sz="1600" dirty="0" smtClean="0"/>
              <a:t>[%]</a:t>
            </a:r>
            <a:endParaRPr lang="en-US" sz="1600" dirty="0"/>
          </a:p>
        </p:txBody>
      </p:sp>
      <p:sp>
        <p:nvSpPr>
          <p:cNvPr id="14" name="TextBox 13"/>
          <p:cNvSpPr txBox="1"/>
          <p:nvPr/>
        </p:nvSpPr>
        <p:spPr>
          <a:xfrm>
            <a:off x="5499100" y="6324600"/>
            <a:ext cx="591829" cy="338554"/>
          </a:xfrm>
          <a:prstGeom prst="rect">
            <a:avLst/>
          </a:prstGeom>
          <a:noFill/>
        </p:spPr>
        <p:txBody>
          <a:bodyPr wrap="none" rtlCol="0">
            <a:spAutoFit/>
          </a:bodyPr>
          <a:lstStyle/>
          <a:p>
            <a:r>
              <a:rPr lang="en-US" sz="1600" dirty="0" smtClean="0"/>
              <a:t>[%]</a:t>
            </a:r>
            <a:endParaRPr lang="en-US" sz="1600" dirty="0"/>
          </a:p>
        </p:txBody>
      </p:sp>
      <p:sp>
        <p:nvSpPr>
          <p:cNvPr id="16" name="TextBox 15"/>
          <p:cNvSpPr txBox="1"/>
          <p:nvPr/>
        </p:nvSpPr>
        <p:spPr>
          <a:xfrm>
            <a:off x="-50800" y="6324600"/>
            <a:ext cx="591829" cy="338554"/>
          </a:xfrm>
          <a:prstGeom prst="rect">
            <a:avLst/>
          </a:prstGeom>
          <a:noFill/>
        </p:spPr>
        <p:txBody>
          <a:bodyPr wrap="none" rtlCol="0">
            <a:spAutoFit/>
          </a:bodyPr>
          <a:lstStyle/>
          <a:p>
            <a:r>
              <a:rPr lang="en-US" sz="1600" dirty="0" smtClean="0"/>
              <a:t>[%]</a:t>
            </a: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43857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387" t="18690" r="56528" b="43725"/>
          <a:stretch/>
        </p:blipFill>
        <p:spPr>
          <a:xfrm>
            <a:off x="228600" y="1828800"/>
            <a:ext cx="2667000" cy="2357783"/>
          </a:xfrm>
          <a:prstGeom prst="rect">
            <a:avLst/>
          </a:prstGeom>
          <a:ln w="28575" cmpd="sng">
            <a:solidFill>
              <a:schemeClr val="tx1"/>
            </a:solidFill>
          </a:ln>
        </p:spPr>
      </p:pic>
      <p:pic>
        <p:nvPicPr>
          <p:cNvPr id="5" name="Picture 4"/>
          <p:cNvPicPr>
            <a:picLocks noChangeAspect="1"/>
          </p:cNvPicPr>
          <p:nvPr/>
        </p:nvPicPr>
        <p:blipFill rotWithShape="1">
          <a:blip r:embed="rId4"/>
          <a:srcRect l="27916" t="27959" r="53071" b="46704"/>
          <a:stretch/>
        </p:blipFill>
        <p:spPr>
          <a:xfrm>
            <a:off x="3160701" y="1828800"/>
            <a:ext cx="2478099" cy="2374900"/>
          </a:xfrm>
          <a:prstGeom prst="rect">
            <a:avLst/>
          </a:prstGeom>
          <a:ln w="28575" cmpd="sng">
            <a:solidFill>
              <a:schemeClr val="tx1"/>
            </a:solidFill>
          </a:ln>
        </p:spPr>
      </p:pic>
      <p:pic>
        <p:nvPicPr>
          <p:cNvPr id="6" name="Picture 5"/>
          <p:cNvPicPr>
            <a:picLocks noChangeAspect="1"/>
          </p:cNvPicPr>
          <p:nvPr/>
        </p:nvPicPr>
        <p:blipFill rotWithShape="1">
          <a:blip r:embed="rId5"/>
          <a:srcRect l="42222" t="29576" r="29584" b="33456"/>
          <a:stretch/>
        </p:blipFill>
        <p:spPr>
          <a:xfrm>
            <a:off x="5956300" y="1828800"/>
            <a:ext cx="2578100" cy="2362200"/>
          </a:xfrm>
          <a:prstGeom prst="rect">
            <a:avLst/>
          </a:prstGeom>
          <a:ln w="28575" cmpd="sng">
            <a:solidFill>
              <a:srgbClr val="000000"/>
            </a:solidFill>
          </a:ln>
        </p:spPr>
      </p:pic>
      <p:sp>
        <p:nvSpPr>
          <p:cNvPr id="7"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Consider different regions </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1982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l="50140" t="62514" r="8015" b="31679"/>
          <a:stretch/>
        </p:blipFill>
        <p:spPr>
          <a:xfrm>
            <a:off x="-190500" y="6388100"/>
            <a:ext cx="4530960" cy="457200"/>
          </a:xfrm>
          <a:prstGeom prst="rect">
            <a:avLst/>
          </a:prstGeom>
        </p:spPr>
      </p:pic>
      <p:pic>
        <p:nvPicPr>
          <p:cNvPr id="6" name="Picture 5"/>
          <p:cNvPicPr>
            <a:picLocks noChangeAspect="1"/>
          </p:cNvPicPr>
          <p:nvPr/>
        </p:nvPicPr>
        <p:blipFill rotWithShape="1">
          <a:blip r:embed="rId2" cstate="print"/>
          <a:srcRect l="50140" t="27674" r="5434" b="41357"/>
          <a:stretch/>
        </p:blipFill>
        <p:spPr>
          <a:xfrm>
            <a:off x="101600" y="4089401"/>
            <a:ext cx="4657960" cy="2361148"/>
          </a:xfrm>
          <a:prstGeom prst="rect">
            <a:avLst/>
          </a:prstGeom>
        </p:spPr>
      </p:pic>
      <p:sp>
        <p:nvSpPr>
          <p:cNvPr id="9" name="TextBox 8"/>
          <p:cNvSpPr txBox="1"/>
          <p:nvPr/>
        </p:nvSpPr>
        <p:spPr>
          <a:xfrm>
            <a:off x="165100" y="3784600"/>
            <a:ext cx="4584700" cy="400110"/>
          </a:xfrm>
          <a:prstGeom prst="rect">
            <a:avLst/>
          </a:prstGeom>
          <a:noFill/>
        </p:spPr>
        <p:txBody>
          <a:bodyPr wrap="square" rtlCol="0">
            <a:spAutoFit/>
          </a:bodyPr>
          <a:lstStyle/>
          <a:p>
            <a:r>
              <a:rPr lang="en-US" sz="2000" dirty="0" smtClean="0"/>
              <a:t>A</a:t>
            </a:r>
            <a:r>
              <a:rPr lang="en-US" sz="2000" dirty="0" smtClean="0"/>
              <a:t>nthropogenic </a:t>
            </a:r>
            <a:r>
              <a:rPr lang="en-US" sz="2000" dirty="0" err="1" smtClean="0"/>
              <a:t>NO</a:t>
            </a:r>
            <a:r>
              <a:rPr lang="en-US" sz="2000" i="1" baseline="-25000" dirty="0" err="1" smtClean="0"/>
              <a:t>x</a:t>
            </a:r>
            <a:r>
              <a:rPr lang="en-US" sz="2000" dirty="0" smtClean="0"/>
              <a:t> contributions</a:t>
            </a:r>
            <a:endParaRPr lang="en-US" dirty="0"/>
          </a:p>
        </p:txBody>
      </p:sp>
      <p:sp>
        <p:nvSpPr>
          <p:cNvPr id="4" name="TextBox 3"/>
          <p:cNvSpPr txBox="1"/>
          <p:nvPr/>
        </p:nvSpPr>
        <p:spPr>
          <a:xfrm>
            <a:off x="5079466" y="615801"/>
            <a:ext cx="184666" cy="461665"/>
          </a:xfrm>
          <a:prstGeom prst="rect">
            <a:avLst/>
          </a:prstGeom>
          <a:noFill/>
        </p:spPr>
        <p:txBody>
          <a:bodyPr wrap="none" rtlCol="0">
            <a:spAutoFit/>
          </a:bodyPr>
          <a:lstStyle/>
          <a:p>
            <a:endParaRPr lang="en-US"/>
          </a:p>
        </p:txBody>
      </p:sp>
      <p:pic>
        <p:nvPicPr>
          <p:cNvPr id="10" name="Picture 9"/>
          <p:cNvPicPr>
            <a:picLocks noChangeAspect="1"/>
          </p:cNvPicPr>
          <p:nvPr/>
        </p:nvPicPr>
        <p:blipFill rotWithShape="1">
          <a:blip r:embed="rId3"/>
          <a:srcRect l="13889" t="27170" r="27083" b="32365"/>
          <a:stretch/>
        </p:blipFill>
        <p:spPr>
          <a:xfrm>
            <a:off x="2870200" y="1295401"/>
            <a:ext cx="4250183" cy="1968499"/>
          </a:xfrm>
          <a:prstGeom prst="rect">
            <a:avLst/>
          </a:prstGeom>
        </p:spPr>
      </p:pic>
      <p:pic>
        <p:nvPicPr>
          <p:cNvPr id="11" name="Picture 10"/>
          <p:cNvPicPr>
            <a:picLocks noChangeAspect="1"/>
          </p:cNvPicPr>
          <p:nvPr/>
        </p:nvPicPr>
        <p:blipFill rotWithShape="1">
          <a:blip r:embed="rId3"/>
          <a:srcRect l="24298" t="73802" r="34354" b="19445"/>
          <a:stretch/>
        </p:blipFill>
        <p:spPr>
          <a:xfrm>
            <a:off x="3162300" y="3225800"/>
            <a:ext cx="3683000" cy="406399"/>
          </a:xfrm>
          <a:prstGeom prst="rect">
            <a:avLst/>
          </a:prstGeom>
        </p:spPr>
      </p:pic>
      <p:sp>
        <p:nvSpPr>
          <p:cNvPr id="12" name="TextBox 11"/>
          <p:cNvSpPr txBox="1"/>
          <p:nvPr/>
        </p:nvSpPr>
        <p:spPr>
          <a:xfrm>
            <a:off x="6604000" y="3340100"/>
            <a:ext cx="977900" cy="338554"/>
          </a:xfrm>
          <a:prstGeom prst="rect">
            <a:avLst/>
          </a:prstGeom>
          <a:noFill/>
        </p:spPr>
        <p:txBody>
          <a:bodyPr wrap="square" rtlCol="0">
            <a:spAutoFit/>
          </a:bodyPr>
          <a:lstStyle/>
          <a:p>
            <a:r>
              <a:rPr lang="en-US" sz="1600" dirty="0" err="1" smtClean="0"/>
              <a:t>ppm</a:t>
            </a:r>
            <a:r>
              <a:rPr lang="en-US" sz="1600" dirty="0" smtClean="0"/>
              <a:t> </a:t>
            </a:r>
            <a:r>
              <a:rPr lang="en-US" sz="1600" dirty="0" smtClean="0"/>
              <a:t>hr</a:t>
            </a:r>
          </a:p>
        </p:txBody>
      </p:sp>
      <p:sp>
        <p:nvSpPr>
          <p:cNvPr id="16"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Sources impacting AOT40 in West</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17" name="TextBox 16"/>
          <p:cNvSpPr txBox="1"/>
          <p:nvPr/>
        </p:nvSpPr>
        <p:spPr>
          <a:xfrm>
            <a:off x="749300" y="1346200"/>
            <a:ext cx="1933943" cy="830997"/>
          </a:xfrm>
          <a:prstGeom prst="rect">
            <a:avLst/>
          </a:prstGeom>
          <a:noFill/>
        </p:spPr>
        <p:txBody>
          <a:bodyPr wrap="none" rtlCol="0">
            <a:spAutoFit/>
          </a:bodyPr>
          <a:lstStyle/>
          <a:p>
            <a:r>
              <a:rPr lang="en-US" dirty="0" smtClean="0"/>
              <a:t>AOT40 </a:t>
            </a:r>
          </a:p>
          <a:p>
            <a:r>
              <a:rPr lang="en-US" dirty="0" smtClean="0"/>
              <a:t>in the West</a:t>
            </a:r>
            <a:endParaRPr lang="en-US" dirty="0"/>
          </a:p>
        </p:txBody>
      </p:sp>
      <p:sp>
        <p:nvSpPr>
          <p:cNvPr id="18" name="TextBox 17"/>
          <p:cNvSpPr txBox="1"/>
          <p:nvPr/>
        </p:nvSpPr>
        <p:spPr>
          <a:xfrm>
            <a:off x="5435600" y="3797300"/>
            <a:ext cx="3048000" cy="400110"/>
          </a:xfrm>
          <a:prstGeom prst="rect">
            <a:avLst/>
          </a:prstGeom>
          <a:noFill/>
        </p:spPr>
        <p:txBody>
          <a:bodyPr wrap="square" rtlCol="0">
            <a:spAutoFit/>
          </a:bodyPr>
          <a:lstStyle/>
          <a:p>
            <a:r>
              <a:rPr lang="en-US" sz="2000" dirty="0" smtClean="0"/>
              <a:t>C</a:t>
            </a:r>
            <a:r>
              <a:rPr lang="en-US" sz="2000" dirty="0" smtClean="0"/>
              <a:t>ontribution by region</a:t>
            </a:r>
            <a:endParaRPr lang="en-US" dirty="0"/>
          </a:p>
        </p:txBody>
      </p:sp>
      <p:grpSp>
        <p:nvGrpSpPr>
          <p:cNvPr id="20" name="Group 19"/>
          <p:cNvGrpSpPr/>
          <p:nvPr/>
        </p:nvGrpSpPr>
        <p:grpSpPr>
          <a:xfrm>
            <a:off x="4813300" y="4165600"/>
            <a:ext cx="4141009" cy="2667000"/>
            <a:chOff x="4914900" y="4165600"/>
            <a:chExt cx="4141009" cy="2667000"/>
          </a:xfrm>
        </p:grpSpPr>
        <p:pic>
          <p:nvPicPr>
            <p:cNvPr id="13" name="Picture 12"/>
            <p:cNvPicPr>
              <a:picLocks noChangeAspect="1"/>
            </p:cNvPicPr>
            <p:nvPr/>
          </p:nvPicPr>
          <p:blipFill rotWithShape="1">
            <a:blip r:embed="rId4"/>
            <a:srcRect l="33577" t="13803" r="6851" b="19505"/>
            <a:stretch/>
          </p:blipFill>
          <p:spPr>
            <a:xfrm>
              <a:off x="5321300" y="4165600"/>
              <a:ext cx="3734609" cy="2667000"/>
            </a:xfrm>
            <a:prstGeom prst="rect">
              <a:avLst/>
            </a:prstGeom>
          </p:spPr>
        </p:pic>
        <p:sp>
          <p:nvSpPr>
            <p:cNvPr id="19" name="TextBox 18"/>
            <p:cNvSpPr txBox="1"/>
            <p:nvPr/>
          </p:nvSpPr>
          <p:spPr>
            <a:xfrm>
              <a:off x="4914900" y="4279900"/>
              <a:ext cx="566381" cy="323165"/>
            </a:xfrm>
            <a:prstGeom prst="rect">
              <a:avLst/>
            </a:prstGeom>
            <a:noFill/>
          </p:spPr>
          <p:txBody>
            <a:bodyPr wrap="none" rtlCol="0">
              <a:spAutoFit/>
            </a:bodyPr>
            <a:lstStyle/>
            <a:p>
              <a:r>
                <a:rPr lang="en-US" sz="1500" dirty="0" smtClean="0"/>
                <a:t>[%]</a:t>
              </a:r>
              <a:endParaRPr lang="en-US" sz="1500" dirty="0"/>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2708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5100" y="3784600"/>
            <a:ext cx="4584700" cy="400110"/>
          </a:xfrm>
          <a:prstGeom prst="rect">
            <a:avLst/>
          </a:prstGeom>
          <a:noFill/>
        </p:spPr>
        <p:txBody>
          <a:bodyPr wrap="square" rtlCol="0">
            <a:spAutoFit/>
          </a:bodyPr>
          <a:lstStyle/>
          <a:p>
            <a:r>
              <a:rPr lang="en-US" sz="2000" dirty="0" smtClean="0"/>
              <a:t>A</a:t>
            </a:r>
            <a:r>
              <a:rPr lang="en-US" sz="2000" dirty="0" smtClean="0"/>
              <a:t>nthropogenic </a:t>
            </a:r>
            <a:r>
              <a:rPr lang="en-US" sz="2000" dirty="0" err="1" smtClean="0"/>
              <a:t>NO</a:t>
            </a:r>
            <a:r>
              <a:rPr lang="en-US" sz="2000" i="1" baseline="-25000" dirty="0" err="1" smtClean="0"/>
              <a:t>x</a:t>
            </a:r>
            <a:r>
              <a:rPr lang="en-US" sz="2000" dirty="0" smtClean="0"/>
              <a:t> contributions</a:t>
            </a:r>
            <a:endParaRPr lang="en-US" dirty="0"/>
          </a:p>
        </p:txBody>
      </p:sp>
      <p:sp>
        <p:nvSpPr>
          <p:cNvPr id="4" name="TextBox 3"/>
          <p:cNvSpPr txBox="1"/>
          <p:nvPr/>
        </p:nvSpPr>
        <p:spPr>
          <a:xfrm>
            <a:off x="5079466" y="615801"/>
            <a:ext cx="184666" cy="461665"/>
          </a:xfrm>
          <a:prstGeom prst="rect">
            <a:avLst/>
          </a:prstGeom>
          <a:noFill/>
        </p:spPr>
        <p:txBody>
          <a:bodyPr wrap="none" rtlCol="0">
            <a:spAutoFit/>
          </a:bodyPr>
          <a:lstStyle/>
          <a:p>
            <a:endParaRPr lang="en-US"/>
          </a:p>
        </p:txBody>
      </p:sp>
      <p:sp>
        <p:nvSpPr>
          <p:cNvPr id="12" name="TextBox 11"/>
          <p:cNvSpPr txBox="1"/>
          <p:nvPr/>
        </p:nvSpPr>
        <p:spPr>
          <a:xfrm>
            <a:off x="6324600" y="3352800"/>
            <a:ext cx="977900" cy="338554"/>
          </a:xfrm>
          <a:prstGeom prst="rect">
            <a:avLst/>
          </a:prstGeom>
          <a:noFill/>
        </p:spPr>
        <p:txBody>
          <a:bodyPr wrap="square" rtlCol="0">
            <a:spAutoFit/>
          </a:bodyPr>
          <a:lstStyle/>
          <a:p>
            <a:r>
              <a:rPr lang="en-US" sz="1600" dirty="0" err="1" smtClean="0"/>
              <a:t>ppm</a:t>
            </a:r>
            <a:r>
              <a:rPr lang="en-US" sz="1600" dirty="0" smtClean="0"/>
              <a:t> </a:t>
            </a:r>
            <a:r>
              <a:rPr lang="en-US" sz="1600" dirty="0" smtClean="0"/>
              <a:t>hr</a:t>
            </a:r>
          </a:p>
        </p:txBody>
      </p:sp>
      <p:sp>
        <p:nvSpPr>
          <p:cNvPr id="16"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Sources impacting AOT40 in PNW</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17" name="TextBox 16"/>
          <p:cNvSpPr txBox="1"/>
          <p:nvPr/>
        </p:nvSpPr>
        <p:spPr>
          <a:xfrm>
            <a:off x="749300" y="1346200"/>
            <a:ext cx="1933943" cy="830997"/>
          </a:xfrm>
          <a:prstGeom prst="rect">
            <a:avLst/>
          </a:prstGeom>
          <a:noFill/>
        </p:spPr>
        <p:txBody>
          <a:bodyPr wrap="none" rtlCol="0">
            <a:spAutoFit/>
          </a:bodyPr>
          <a:lstStyle/>
          <a:p>
            <a:r>
              <a:rPr lang="en-US" dirty="0" smtClean="0"/>
              <a:t>AOT40 </a:t>
            </a:r>
          </a:p>
          <a:p>
            <a:r>
              <a:rPr lang="en-US" dirty="0" smtClean="0"/>
              <a:t>in the West</a:t>
            </a:r>
            <a:endParaRPr lang="en-US" dirty="0"/>
          </a:p>
        </p:txBody>
      </p:sp>
      <p:sp>
        <p:nvSpPr>
          <p:cNvPr id="18" name="TextBox 17"/>
          <p:cNvSpPr txBox="1"/>
          <p:nvPr/>
        </p:nvSpPr>
        <p:spPr>
          <a:xfrm>
            <a:off x="5435600" y="3797300"/>
            <a:ext cx="3048000" cy="400110"/>
          </a:xfrm>
          <a:prstGeom prst="rect">
            <a:avLst/>
          </a:prstGeom>
          <a:noFill/>
        </p:spPr>
        <p:txBody>
          <a:bodyPr wrap="square" rtlCol="0">
            <a:spAutoFit/>
          </a:bodyPr>
          <a:lstStyle/>
          <a:p>
            <a:r>
              <a:rPr lang="en-US" sz="2000" dirty="0" smtClean="0"/>
              <a:t>C</a:t>
            </a:r>
            <a:r>
              <a:rPr lang="en-US" sz="2000" dirty="0" smtClean="0"/>
              <a:t>ontribution by region</a:t>
            </a:r>
            <a:endParaRPr lang="en-US" dirty="0"/>
          </a:p>
        </p:txBody>
      </p:sp>
      <p:sp>
        <p:nvSpPr>
          <p:cNvPr id="19" name="TextBox 18"/>
          <p:cNvSpPr txBox="1"/>
          <p:nvPr/>
        </p:nvSpPr>
        <p:spPr>
          <a:xfrm>
            <a:off x="4813300" y="4279900"/>
            <a:ext cx="566381" cy="323165"/>
          </a:xfrm>
          <a:prstGeom prst="rect">
            <a:avLst/>
          </a:prstGeom>
          <a:noFill/>
        </p:spPr>
        <p:txBody>
          <a:bodyPr wrap="none" rtlCol="0">
            <a:spAutoFit/>
          </a:bodyPr>
          <a:lstStyle/>
          <a:p>
            <a:r>
              <a:rPr lang="en-US" sz="1500" dirty="0" smtClean="0"/>
              <a:t>[%]</a:t>
            </a:r>
            <a:endParaRPr lang="en-US" sz="1500" dirty="0"/>
          </a:p>
        </p:txBody>
      </p:sp>
      <p:pic>
        <p:nvPicPr>
          <p:cNvPr id="15" name="Picture 14"/>
          <p:cNvPicPr>
            <a:picLocks noChangeAspect="1"/>
          </p:cNvPicPr>
          <p:nvPr/>
        </p:nvPicPr>
        <p:blipFill rotWithShape="1">
          <a:blip r:embed="rId2"/>
          <a:srcRect l="24583" t="34352" r="16111" b="25787"/>
          <a:stretch/>
        </p:blipFill>
        <p:spPr>
          <a:xfrm>
            <a:off x="2806700" y="1223432"/>
            <a:ext cx="4165600" cy="2065867"/>
          </a:xfrm>
          <a:prstGeom prst="rect">
            <a:avLst/>
          </a:prstGeom>
        </p:spPr>
      </p:pic>
      <p:pic>
        <p:nvPicPr>
          <p:cNvPr id="20" name="Picture 19"/>
          <p:cNvPicPr>
            <a:picLocks noChangeAspect="1"/>
          </p:cNvPicPr>
          <p:nvPr/>
        </p:nvPicPr>
        <p:blipFill rotWithShape="1">
          <a:blip r:embed="rId3"/>
          <a:srcRect l="43334" t="81614" r="17083" b="11397"/>
          <a:stretch/>
        </p:blipFill>
        <p:spPr>
          <a:xfrm>
            <a:off x="3314700" y="3297008"/>
            <a:ext cx="3022600" cy="360591"/>
          </a:xfrm>
          <a:prstGeom prst="rect">
            <a:avLst/>
          </a:prstGeom>
        </p:spPr>
      </p:pic>
      <p:pic>
        <p:nvPicPr>
          <p:cNvPr id="21" name="Picture 20"/>
          <p:cNvPicPr>
            <a:picLocks noChangeAspect="1"/>
          </p:cNvPicPr>
          <p:nvPr/>
        </p:nvPicPr>
        <p:blipFill rotWithShape="1">
          <a:blip r:embed="rId4"/>
          <a:srcRect l="33056" t="21564" r="8472" b="37359"/>
          <a:stretch/>
        </p:blipFill>
        <p:spPr>
          <a:xfrm>
            <a:off x="152400" y="4184444"/>
            <a:ext cx="4343400" cy="2241755"/>
          </a:xfrm>
          <a:prstGeom prst="rect">
            <a:avLst/>
          </a:prstGeom>
        </p:spPr>
      </p:pic>
      <p:pic>
        <p:nvPicPr>
          <p:cNvPr id="22" name="Picture 21"/>
          <p:cNvPicPr>
            <a:picLocks noChangeAspect="1"/>
          </p:cNvPicPr>
          <p:nvPr/>
        </p:nvPicPr>
        <p:blipFill rotWithShape="1">
          <a:blip r:embed="rId4"/>
          <a:srcRect l="41667" t="69009" r="17500" b="24009"/>
          <a:stretch/>
        </p:blipFill>
        <p:spPr>
          <a:xfrm>
            <a:off x="406400" y="6426200"/>
            <a:ext cx="3733800" cy="431800"/>
          </a:xfrm>
          <a:prstGeom prst="rect">
            <a:avLst/>
          </a:prstGeom>
        </p:spPr>
      </p:pic>
      <p:pic>
        <p:nvPicPr>
          <p:cNvPr id="23" name="Picture 22"/>
          <p:cNvPicPr>
            <a:picLocks noChangeAspect="1"/>
          </p:cNvPicPr>
          <p:nvPr/>
        </p:nvPicPr>
        <p:blipFill rotWithShape="1">
          <a:blip r:embed="rId5"/>
          <a:srcRect l="29338" t="16912" r="11389" b="19916"/>
          <a:stretch/>
        </p:blipFill>
        <p:spPr>
          <a:xfrm>
            <a:off x="5213907" y="4203700"/>
            <a:ext cx="3930093" cy="26543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27085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5100" y="3784600"/>
            <a:ext cx="4584700" cy="400110"/>
          </a:xfrm>
          <a:prstGeom prst="rect">
            <a:avLst/>
          </a:prstGeom>
          <a:noFill/>
        </p:spPr>
        <p:txBody>
          <a:bodyPr wrap="square" rtlCol="0">
            <a:spAutoFit/>
          </a:bodyPr>
          <a:lstStyle/>
          <a:p>
            <a:r>
              <a:rPr lang="en-US" sz="2000" dirty="0" smtClean="0"/>
              <a:t>A</a:t>
            </a:r>
            <a:r>
              <a:rPr lang="en-US" sz="2000" dirty="0" smtClean="0"/>
              <a:t>nthropogenic </a:t>
            </a:r>
            <a:r>
              <a:rPr lang="en-US" sz="2000" dirty="0" err="1" smtClean="0"/>
              <a:t>NO</a:t>
            </a:r>
            <a:r>
              <a:rPr lang="en-US" sz="2000" i="1" baseline="-25000" dirty="0" err="1" smtClean="0"/>
              <a:t>x</a:t>
            </a:r>
            <a:r>
              <a:rPr lang="en-US" sz="2000" dirty="0" smtClean="0"/>
              <a:t> contributions</a:t>
            </a:r>
            <a:endParaRPr lang="en-US" dirty="0"/>
          </a:p>
        </p:txBody>
      </p:sp>
      <p:sp>
        <p:nvSpPr>
          <p:cNvPr id="4" name="TextBox 3"/>
          <p:cNvSpPr txBox="1"/>
          <p:nvPr/>
        </p:nvSpPr>
        <p:spPr>
          <a:xfrm>
            <a:off x="5079466" y="615801"/>
            <a:ext cx="184666" cy="461665"/>
          </a:xfrm>
          <a:prstGeom prst="rect">
            <a:avLst/>
          </a:prstGeom>
          <a:noFill/>
        </p:spPr>
        <p:txBody>
          <a:bodyPr wrap="none" rtlCol="0">
            <a:spAutoFit/>
          </a:bodyPr>
          <a:lstStyle/>
          <a:p>
            <a:endParaRPr lang="en-US"/>
          </a:p>
        </p:txBody>
      </p:sp>
      <p:pic>
        <p:nvPicPr>
          <p:cNvPr id="11" name="Picture 10"/>
          <p:cNvPicPr>
            <a:picLocks noChangeAspect="1"/>
          </p:cNvPicPr>
          <p:nvPr/>
        </p:nvPicPr>
        <p:blipFill rotWithShape="1">
          <a:blip r:embed="rId2"/>
          <a:srcRect l="24298" t="73802" r="34354" b="19445"/>
          <a:stretch/>
        </p:blipFill>
        <p:spPr>
          <a:xfrm>
            <a:off x="3162300" y="3225800"/>
            <a:ext cx="3683000" cy="406399"/>
          </a:xfrm>
          <a:prstGeom prst="rect">
            <a:avLst/>
          </a:prstGeom>
        </p:spPr>
      </p:pic>
      <p:sp>
        <p:nvSpPr>
          <p:cNvPr id="12" name="TextBox 11"/>
          <p:cNvSpPr txBox="1"/>
          <p:nvPr/>
        </p:nvSpPr>
        <p:spPr>
          <a:xfrm>
            <a:off x="6604000" y="3340100"/>
            <a:ext cx="977900" cy="338554"/>
          </a:xfrm>
          <a:prstGeom prst="rect">
            <a:avLst/>
          </a:prstGeom>
          <a:noFill/>
        </p:spPr>
        <p:txBody>
          <a:bodyPr wrap="square" rtlCol="0">
            <a:spAutoFit/>
          </a:bodyPr>
          <a:lstStyle/>
          <a:p>
            <a:r>
              <a:rPr lang="en-US" sz="1600" dirty="0" err="1" smtClean="0"/>
              <a:t>ppm</a:t>
            </a:r>
            <a:r>
              <a:rPr lang="en-US" sz="1600" dirty="0" smtClean="0"/>
              <a:t> </a:t>
            </a:r>
            <a:r>
              <a:rPr lang="en-US" sz="1600" dirty="0" smtClean="0"/>
              <a:t>hr</a:t>
            </a:r>
          </a:p>
        </p:txBody>
      </p:sp>
      <p:sp>
        <p:nvSpPr>
          <p:cNvPr id="16"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Sources impacting AOT40 in NE</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17" name="TextBox 16"/>
          <p:cNvSpPr txBox="1"/>
          <p:nvPr/>
        </p:nvSpPr>
        <p:spPr>
          <a:xfrm>
            <a:off x="749300" y="1346200"/>
            <a:ext cx="1933943" cy="830997"/>
          </a:xfrm>
          <a:prstGeom prst="rect">
            <a:avLst/>
          </a:prstGeom>
          <a:noFill/>
        </p:spPr>
        <p:txBody>
          <a:bodyPr wrap="none" rtlCol="0">
            <a:spAutoFit/>
          </a:bodyPr>
          <a:lstStyle/>
          <a:p>
            <a:r>
              <a:rPr lang="en-US" dirty="0" smtClean="0"/>
              <a:t>AOT40 </a:t>
            </a:r>
          </a:p>
          <a:p>
            <a:r>
              <a:rPr lang="en-US" dirty="0" smtClean="0"/>
              <a:t>in the West</a:t>
            </a:r>
            <a:endParaRPr lang="en-US" dirty="0"/>
          </a:p>
        </p:txBody>
      </p:sp>
      <p:sp>
        <p:nvSpPr>
          <p:cNvPr id="18" name="TextBox 17"/>
          <p:cNvSpPr txBox="1"/>
          <p:nvPr/>
        </p:nvSpPr>
        <p:spPr>
          <a:xfrm>
            <a:off x="5435600" y="3797300"/>
            <a:ext cx="3048000" cy="400110"/>
          </a:xfrm>
          <a:prstGeom prst="rect">
            <a:avLst/>
          </a:prstGeom>
          <a:noFill/>
        </p:spPr>
        <p:txBody>
          <a:bodyPr wrap="square" rtlCol="0">
            <a:spAutoFit/>
          </a:bodyPr>
          <a:lstStyle/>
          <a:p>
            <a:r>
              <a:rPr lang="en-US" sz="2000" dirty="0" smtClean="0"/>
              <a:t>C</a:t>
            </a:r>
            <a:r>
              <a:rPr lang="en-US" sz="2000" dirty="0" smtClean="0"/>
              <a:t>ontribution by region</a:t>
            </a:r>
            <a:endParaRPr lang="en-US" dirty="0"/>
          </a:p>
        </p:txBody>
      </p:sp>
      <p:sp>
        <p:nvSpPr>
          <p:cNvPr id="19" name="TextBox 18"/>
          <p:cNvSpPr txBox="1"/>
          <p:nvPr/>
        </p:nvSpPr>
        <p:spPr>
          <a:xfrm>
            <a:off x="4813300" y="4279900"/>
            <a:ext cx="566381" cy="323165"/>
          </a:xfrm>
          <a:prstGeom prst="rect">
            <a:avLst/>
          </a:prstGeom>
          <a:noFill/>
        </p:spPr>
        <p:txBody>
          <a:bodyPr wrap="none" rtlCol="0">
            <a:spAutoFit/>
          </a:bodyPr>
          <a:lstStyle/>
          <a:p>
            <a:r>
              <a:rPr lang="en-US" sz="1500" dirty="0" smtClean="0"/>
              <a:t>[%]</a:t>
            </a:r>
            <a:endParaRPr lang="en-US" sz="1500" dirty="0"/>
          </a:p>
        </p:txBody>
      </p:sp>
      <p:pic>
        <p:nvPicPr>
          <p:cNvPr id="15" name="Picture 14"/>
          <p:cNvPicPr>
            <a:picLocks noChangeAspect="1"/>
          </p:cNvPicPr>
          <p:nvPr/>
        </p:nvPicPr>
        <p:blipFill rotWithShape="1">
          <a:blip r:embed="rId3"/>
          <a:srcRect l="20000" t="32040" r="21667" b="27294"/>
          <a:stretch/>
        </p:blipFill>
        <p:spPr>
          <a:xfrm>
            <a:off x="2895600" y="1165386"/>
            <a:ext cx="3797300" cy="2123914"/>
          </a:xfrm>
          <a:prstGeom prst="rect">
            <a:avLst/>
          </a:prstGeom>
        </p:spPr>
      </p:pic>
      <p:pic>
        <p:nvPicPr>
          <p:cNvPr id="20" name="Picture 19"/>
          <p:cNvPicPr>
            <a:picLocks noChangeAspect="1"/>
          </p:cNvPicPr>
          <p:nvPr/>
        </p:nvPicPr>
        <p:blipFill rotWithShape="1">
          <a:blip r:embed="rId4"/>
          <a:srcRect l="30138" t="33477" r="11806" b="26884"/>
          <a:stretch/>
        </p:blipFill>
        <p:spPr>
          <a:xfrm>
            <a:off x="0" y="4089400"/>
            <a:ext cx="4546600" cy="2451100"/>
          </a:xfrm>
          <a:prstGeom prst="rect">
            <a:avLst/>
          </a:prstGeom>
        </p:spPr>
      </p:pic>
      <p:pic>
        <p:nvPicPr>
          <p:cNvPr id="21" name="Picture 20"/>
          <p:cNvPicPr>
            <a:picLocks noChangeAspect="1"/>
          </p:cNvPicPr>
          <p:nvPr/>
        </p:nvPicPr>
        <p:blipFill rotWithShape="1">
          <a:blip r:embed="rId4"/>
          <a:srcRect l="30138" t="79278" r="11806" b="12918"/>
          <a:stretch/>
        </p:blipFill>
        <p:spPr>
          <a:xfrm>
            <a:off x="-812800" y="6616700"/>
            <a:ext cx="5308600" cy="482600"/>
          </a:xfrm>
          <a:prstGeom prst="rect">
            <a:avLst/>
          </a:prstGeom>
        </p:spPr>
      </p:pic>
      <p:pic>
        <p:nvPicPr>
          <p:cNvPr id="22" name="Picture 21"/>
          <p:cNvPicPr>
            <a:picLocks noChangeAspect="1"/>
          </p:cNvPicPr>
          <p:nvPr/>
        </p:nvPicPr>
        <p:blipFill rotWithShape="1">
          <a:blip r:embed="rId5"/>
          <a:srcRect l="32622" t="15525" r="8333" b="21955"/>
          <a:stretch/>
        </p:blipFill>
        <p:spPr>
          <a:xfrm>
            <a:off x="5435600" y="4267200"/>
            <a:ext cx="3475038" cy="25273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2708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dirty="0" smtClean="0">
                <a:ea typeface="ＭＳ Ｐゴシック" pitchFamily="-111" charset="-128"/>
                <a:cs typeface="ＭＳ Ｐゴシック" pitchFamily="-111" charset="-128"/>
              </a:rPr>
              <a:t>Final remarks</a:t>
            </a:r>
            <a:endParaRPr lang="en-US" baseline="-25000" dirty="0" smtClean="0">
              <a:ea typeface="ＭＳ Ｐゴシック" pitchFamily="-111" charset="-128"/>
              <a:cs typeface="ＭＳ Ｐゴシック" pitchFamily="-111" charset="-128"/>
            </a:endParaRPr>
          </a:p>
        </p:txBody>
      </p:sp>
      <p:sp>
        <p:nvSpPr>
          <p:cNvPr id="6" name="TextBox 5"/>
          <p:cNvSpPr txBox="1"/>
          <p:nvPr/>
        </p:nvSpPr>
        <p:spPr>
          <a:xfrm>
            <a:off x="292100" y="1242755"/>
            <a:ext cx="8851900" cy="2246769"/>
          </a:xfrm>
          <a:prstGeom prst="rect">
            <a:avLst/>
          </a:prstGeom>
          <a:noFill/>
        </p:spPr>
        <p:txBody>
          <a:bodyPr wrap="square" rtlCol="0">
            <a:spAutoFit/>
          </a:bodyPr>
          <a:lstStyle/>
          <a:p>
            <a:r>
              <a:rPr lang="en-US" sz="2000" dirty="0" smtClean="0"/>
              <a:t>• Ozone exposure to crops, vegetation: not necessarily solved by meeting primary standards </a:t>
            </a:r>
          </a:p>
          <a:p>
            <a:endParaRPr lang="en-US" sz="2000" dirty="0" smtClean="0"/>
          </a:p>
          <a:p>
            <a:r>
              <a:rPr lang="en-US" sz="2000" dirty="0" smtClean="0"/>
              <a:t>• 10-50% of US exposure from non-US sources</a:t>
            </a:r>
          </a:p>
          <a:p>
            <a:endParaRPr lang="en-US" sz="2000" dirty="0" smtClean="0"/>
          </a:p>
          <a:p>
            <a:r>
              <a:rPr lang="en-US" sz="2000" dirty="0" smtClean="0"/>
              <a:t>• 10-30% of US exposure within large, multi-state attainment regions from US emissions outside these regions </a:t>
            </a:r>
          </a:p>
          <a:p>
            <a:endParaRPr lang="en-US" sz="2000" dirty="0"/>
          </a:p>
        </p:txBody>
      </p:sp>
      <p:grpSp>
        <p:nvGrpSpPr>
          <p:cNvPr id="11" name="Group 10"/>
          <p:cNvGrpSpPr/>
          <p:nvPr/>
        </p:nvGrpSpPr>
        <p:grpSpPr>
          <a:xfrm>
            <a:off x="76200" y="3733800"/>
            <a:ext cx="7566991" cy="2997200"/>
            <a:chOff x="76200" y="3733800"/>
            <a:chExt cx="7566991" cy="2997200"/>
          </a:xfrm>
        </p:grpSpPr>
        <p:sp>
          <p:nvSpPr>
            <p:cNvPr id="9" name="TextBox 8"/>
            <p:cNvSpPr txBox="1"/>
            <p:nvPr/>
          </p:nvSpPr>
          <p:spPr>
            <a:xfrm>
              <a:off x="292100" y="4176455"/>
              <a:ext cx="7351091" cy="2554545"/>
            </a:xfrm>
            <a:prstGeom prst="rect">
              <a:avLst/>
            </a:prstGeom>
            <a:noFill/>
          </p:spPr>
          <p:txBody>
            <a:bodyPr wrap="none" rtlCol="0">
              <a:spAutoFit/>
            </a:bodyPr>
            <a:lstStyle/>
            <a:p>
              <a:r>
                <a:rPr lang="en-US" sz="2000" dirty="0" smtClean="0"/>
                <a:t>• Consider other metrics (W126) and longer seasons, </a:t>
              </a:r>
            </a:p>
            <a:p>
              <a:r>
                <a:rPr lang="en-US" sz="2000" dirty="0" smtClean="0"/>
                <a:t>multi year average</a:t>
              </a:r>
            </a:p>
            <a:p>
              <a:endParaRPr lang="en-US" sz="2000" dirty="0" smtClean="0"/>
            </a:p>
            <a:p>
              <a:r>
                <a:rPr lang="en-US" sz="2000" dirty="0" smtClean="0"/>
                <a:t>• Reduce model values by ~40% to account for surface</a:t>
              </a:r>
            </a:p>
            <a:p>
              <a:r>
                <a:rPr lang="en-US" sz="2000" dirty="0" smtClean="0"/>
                <a:t>gradients</a:t>
              </a:r>
            </a:p>
            <a:p>
              <a:endParaRPr lang="en-US" sz="2000" dirty="0" smtClean="0"/>
            </a:p>
            <a:p>
              <a:r>
                <a:rPr lang="en-US" sz="2000" dirty="0" smtClean="0"/>
                <a:t>• Higher resolution GEOS-</a:t>
              </a:r>
              <a:r>
                <a:rPr lang="en-US" sz="2000" dirty="0" err="1" smtClean="0"/>
                <a:t>Chem</a:t>
              </a:r>
              <a:r>
                <a:rPr lang="en-US" sz="2000" dirty="0" smtClean="0"/>
                <a:t>,  CMAQ, STEM, other</a:t>
              </a:r>
            </a:p>
            <a:p>
              <a:r>
                <a:rPr lang="en-US" sz="2000" dirty="0" smtClean="0"/>
                <a:t>global models</a:t>
              </a:r>
            </a:p>
            <a:p>
              <a:endParaRPr lang="en-US" sz="2000" dirty="0"/>
            </a:p>
          </p:txBody>
        </p:sp>
        <p:sp>
          <p:nvSpPr>
            <p:cNvPr id="10" name="TextBox 9"/>
            <p:cNvSpPr txBox="1"/>
            <p:nvPr/>
          </p:nvSpPr>
          <p:spPr>
            <a:xfrm>
              <a:off x="76200" y="3733800"/>
              <a:ext cx="2187167" cy="461665"/>
            </a:xfrm>
            <a:prstGeom prst="rect">
              <a:avLst/>
            </a:prstGeom>
            <a:noFill/>
          </p:spPr>
          <p:txBody>
            <a:bodyPr wrap="none" rtlCol="0">
              <a:spAutoFit/>
            </a:bodyPr>
            <a:lstStyle/>
            <a:p>
              <a:r>
                <a:rPr lang="en-US" dirty="0" smtClean="0"/>
                <a:t>Future work:</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i="1" dirty="0" smtClean="0">
                <a:ea typeface="ＭＳ Ｐゴシック" pitchFamily="-111" charset="-128"/>
                <a:cs typeface="ＭＳ Ｐゴシック" pitchFamily="-111" charset="-128"/>
              </a:rPr>
              <a:t>the end</a:t>
            </a:r>
            <a:endParaRPr lang="en-US" i="1" baseline="-25000" dirty="0" smtClean="0">
              <a:ea typeface="ＭＳ Ｐゴシック" pitchFamily="-111" charset="-128"/>
              <a:cs typeface="ＭＳ Ｐゴシック" pitchFamily="-111" charset="-128"/>
            </a:endParaRPr>
          </a:p>
        </p:txBody>
      </p:sp>
      <p:pic>
        <p:nvPicPr>
          <p:cNvPr id="9" name="Picture 8" descr="ME_ad_2011.pdf"/>
          <p:cNvPicPr>
            <a:picLocks noChangeAspect="1"/>
          </p:cNvPicPr>
          <p:nvPr/>
        </p:nvPicPr>
        <mc:AlternateContent>
          <mc:Choice xmlns:ma="http://schemas.microsoft.com/office/mac/drawingml/2008/main" Requires="ma">
            <p:blipFill>
              <a:blip r:embed="rId2"/>
              <a:srcRect l="10937" t="6852" r="10458" b="68518"/>
              <a:stretch>
                <a:fillRect/>
              </a:stretch>
            </p:blipFill>
          </mc:Choice>
          <mc:Fallback>
            <p:blipFill>
              <a:blip r:embed="rId3"/>
              <a:srcRect l="10937" t="6852" r="10458" b="68518"/>
              <a:stretch>
                <a:fillRect/>
              </a:stretch>
            </p:blipFill>
          </mc:Fallback>
        </mc:AlternateContent>
        <p:spPr>
          <a:xfrm>
            <a:off x="1625599" y="1117600"/>
            <a:ext cx="5919537" cy="2400300"/>
          </a:xfrm>
          <a:prstGeom prst="rect">
            <a:avLst/>
          </a:prstGeom>
        </p:spPr>
      </p:pic>
      <p:sp>
        <p:nvSpPr>
          <p:cNvPr id="10" name="TextBox 9"/>
          <p:cNvSpPr txBox="1"/>
          <p:nvPr/>
        </p:nvSpPr>
        <p:spPr>
          <a:xfrm>
            <a:off x="228600" y="3841790"/>
            <a:ext cx="6952444" cy="3016210"/>
          </a:xfrm>
          <a:prstGeom prst="rect">
            <a:avLst/>
          </a:prstGeom>
          <a:noFill/>
        </p:spPr>
        <p:txBody>
          <a:bodyPr wrap="none" rtlCol="0">
            <a:spAutoFit/>
          </a:bodyPr>
          <a:lstStyle/>
          <a:p>
            <a:r>
              <a:rPr lang="en-US" dirty="0" smtClean="0"/>
              <a:t>In my group: </a:t>
            </a:r>
          </a:p>
          <a:p>
            <a:r>
              <a:rPr lang="en-US" dirty="0" smtClean="0"/>
              <a:t>	- scientific programmer	</a:t>
            </a:r>
          </a:p>
          <a:p>
            <a:r>
              <a:rPr lang="en-US" dirty="0" smtClean="0"/>
              <a:t>	- postdoctoral research associate</a:t>
            </a:r>
          </a:p>
          <a:p>
            <a:endParaRPr lang="en-US" dirty="0" smtClean="0"/>
          </a:p>
          <a:p>
            <a:r>
              <a:rPr lang="en-US" dirty="0" smtClean="0"/>
              <a:t>In the Mechanical Engineering department:</a:t>
            </a:r>
          </a:p>
          <a:p>
            <a:r>
              <a:rPr lang="en-US" dirty="0" smtClean="0"/>
              <a:t>	- tenure-track faculty position (fluids)</a:t>
            </a:r>
          </a:p>
          <a:p>
            <a:endParaRPr lang="en-US" dirty="0" smtClean="0"/>
          </a:p>
          <a:p>
            <a:r>
              <a:rPr lang="en-US" sz="2200" dirty="0" err="1" smtClean="0"/>
              <a:t>daven.henze@colorado.edu</a:t>
            </a:r>
            <a:endParaRPr lang="en-US" sz="2200" dirty="0"/>
          </a:p>
        </p:txBody>
      </p:sp>
      <p:sp>
        <p:nvSpPr>
          <p:cNvPr id="11" name="TextBox 10"/>
          <p:cNvSpPr txBox="1"/>
          <p:nvPr/>
        </p:nvSpPr>
        <p:spPr>
          <a:xfrm>
            <a:off x="3035300" y="3429000"/>
            <a:ext cx="3235693" cy="461665"/>
          </a:xfrm>
          <a:prstGeom prst="rect">
            <a:avLst/>
          </a:prstGeom>
          <a:noFill/>
        </p:spPr>
        <p:txBody>
          <a:bodyPr wrap="none" rtlCol="0">
            <a:spAutoFit/>
          </a:bodyPr>
          <a:lstStyle/>
          <a:p>
            <a:r>
              <a:rPr lang="en-US" i="1" dirty="0" smtClean="0"/>
              <a:t>positions available!</a:t>
            </a:r>
            <a:endParaRPr lang="en-US"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20416" t="20929" r="6944" b="31167"/>
          <a:stretch/>
        </p:blipFill>
        <p:spPr>
          <a:xfrm>
            <a:off x="1079500" y="1435100"/>
            <a:ext cx="6642100" cy="2616199"/>
          </a:xfrm>
          <a:prstGeom prst="rect">
            <a:avLst/>
          </a:prstGeom>
        </p:spPr>
      </p:pic>
      <p:sp>
        <p:nvSpPr>
          <p:cNvPr id="5" name="Rectangle 4"/>
          <p:cNvSpPr/>
          <p:nvPr/>
        </p:nvSpPr>
        <p:spPr>
          <a:xfrm>
            <a:off x="5372100" y="3949701"/>
            <a:ext cx="2514600" cy="307777"/>
          </a:xfrm>
          <a:prstGeom prst="rect">
            <a:avLst/>
          </a:prstGeom>
        </p:spPr>
        <p:txBody>
          <a:bodyPr wrap="square">
            <a:spAutoFit/>
          </a:bodyPr>
          <a:lstStyle/>
          <a:p>
            <a:r>
              <a:rPr lang="en-US" sz="1400" dirty="0" smtClean="0"/>
              <a:t>http://</a:t>
            </a:r>
            <a:r>
              <a:rPr lang="en-US" sz="1400" dirty="0" err="1" smtClean="0"/>
              <a:t>www.ars.usda.gov</a:t>
            </a:r>
            <a:endParaRPr lang="en-US" sz="1400" dirty="0"/>
          </a:p>
        </p:txBody>
      </p:sp>
      <p:sp>
        <p:nvSpPr>
          <p:cNvPr id="6" name="Rectangle 5"/>
          <p:cNvSpPr/>
          <p:nvPr/>
        </p:nvSpPr>
        <p:spPr>
          <a:xfrm>
            <a:off x="533400" y="4953000"/>
            <a:ext cx="8166100" cy="1200328"/>
          </a:xfrm>
          <a:prstGeom prst="rect">
            <a:avLst/>
          </a:prstGeom>
        </p:spPr>
        <p:txBody>
          <a:bodyPr wrap="square">
            <a:spAutoFit/>
          </a:bodyPr>
          <a:lstStyle/>
          <a:p>
            <a:r>
              <a:rPr lang="en-US" sz="2400" b="1" i="1" dirty="0"/>
              <a:t>Primary standards</a:t>
            </a:r>
            <a:r>
              <a:rPr lang="en-US" sz="2400" dirty="0"/>
              <a:t> set limits to protect public </a:t>
            </a:r>
            <a:r>
              <a:rPr lang="en-US" sz="2400" dirty="0" smtClean="0"/>
              <a:t>health.</a:t>
            </a:r>
          </a:p>
          <a:p>
            <a:r>
              <a:rPr lang="en-US" sz="2400" b="1" i="1" dirty="0" smtClean="0"/>
              <a:t>Secondary </a:t>
            </a:r>
            <a:r>
              <a:rPr lang="en-US" sz="2400" b="1" i="1" dirty="0"/>
              <a:t>standards</a:t>
            </a:r>
            <a:r>
              <a:rPr lang="en-US" sz="2400" dirty="0"/>
              <a:t> set limits to protect public welfare, including </a:t>
            </a:r>
            <a:r>
              <a:rPr lang="en-US" sz="2400" dirty="0" smtClean="0"/>
              <a:t>damage to crops</a:t>
            </a:r>
            <a:r>
              <a:rPr lang="en-US" sz="2400" dirty="0"/>
              <a:t> </a:t>
            </a:r>
            <a:r>
              <a:rPr lang="en-US" sz="2400" dirty="0" smtClean="0"/>
              <a:t>and vegetation.</a:t>
            </a:r>
            <a:endParaRPr lang="en-US" sz="2400" dirty="0"/>
          </a:p>
        </p:txBody>
      </p:sp>
      <p:sp>
        <p:nvSpPr>
          <p:cNvPr id="7"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Secondary ozone</a:t>
            </a:r>
            <a:r>
              <a:rPr kumimoji="0" lang="en-US" sz="3200" b="0" i="0" u="none" strike="noStrike" kern="0" cap="none" spc="0" normalizeH="0" noProof="0" dirty="0" smtClean="0">
                <a:ln>
                  <a:noFill/>
                </a:ln>
                <a:solidFill>
                  <a:schemeClr val="tx2"/>
                </a:solidFill>
                <a:effectLst/>
                <a:uLnTx/>
                <a:uFillTx/>
                <a:latin typeface="+mj-lt"/>
                <a:ea typeface="ＭＳ Ｐゴシック" charset="-128"/>
                <a:cs typeface="ＭＳ Ｐゴシック" charset="-128"/>
              </a:rPr>
              <a:t> standards</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5222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97738" y="93583"/>
            <a:ext cx="8655762" cy="369332"/>
          </a:xfrm>
          <a:prstGeom prst="rect">
            <a:avLst/>
          </a:prstGeom>
          <a:noFill/>
        </p:spPr>
        <p:txBody>
          <a:bodyPr wrap="square" rtlCol="0">
            <a:spAutoFit/>
          </a:bodyPr>
          <a:lstStyle/>
          <a:p>
            <a:r>
              <a:rPr lang="en-US" dirty="0" smtClean="0">
                <a:latin typeface="Verdana"/>
                <a:cs typeface="Verdana"/>
              </a:rPr>
              <a:t> O3 secondary standard test application (</a:t>
            </a:r>
            <a:r>
              <a:rPr lang="en-US" dirty="0" err="1" smtClean="0">
                <a:latin typeface="Verdana"/>
                <a:cs typeface="Verdana"/>
              </a:rPr>
              <a:t>Kateryna</a:t>
            </a:r>
            <a:r>
              <a:rPr lang="en-US" dirty="0" smtClean="0">
                <a:latin typeface="Verdana"/>
                <a:cs typeface="Verdana"/>
              </a:rPr>
              <a:t> </a:t>
            </a:r>
            <a:r>
              <a:rPr lang="en-US" dirty="0" err="1" smtClean="0">
                <a:latin typeface="Verdana"/>
                <a:cs typeface="Verdana"/>
              </a:rPr>
              <a:t>Lapina</a:t>
            </a:r>
            <a:r>
              <a:rPr lang="en-US" dirty="0" smtClean="0">
                <a:latin typeface="Verdana"/>
                <a:cs typeface="Verdana"/>
              </a:rPr>
              <a:t>, CU Boulder)</a:t>
            </a:r>
            <a:endParaRPr lang="en-US" dirty="0">
              <a:latin typeface="Verdana"/>
              <a:cs typeface="Verdana"/>
            </a:endParaRPr>
          </a:p>
        </p:txBody>
      </p:sp>
      <p:pic>
        <p:nvPicPr>
          <p:cNvPr id="10" name="Picture 9"/>
          <p:cNvPicPr>
            <a:picLocks noChangeAspect="1"/>
          </p:cNvPicPr>
          <p:nvPr/>
        </p:nvPicPr>
        <p:blipFill rotWithShape="1">
          <a:blip r:embed="rId2"/>
          <a:srcRect l="41111" t="42574" r="21002" b="41620"/>
          <a:stretch/>
        </p:blipFill>
        <p:spPr>
          <a:xfrm>
            <a:off x="5367871" y="871727"/>
            <a:ext cx="2722302" cy="748482"/>
          </a:xfrm>
          <a:prstGeom prst="rect">
            <a:avLst/>
          </a:prstGeom>
        </p:spPr>
      </p:pic>
      <p:pic>
        <p:nvPicPr>
          <p:cNvPr id="11" name="Picture 10"/>
          <p:cNvPicPr>
            <a:picLocks noChangeAspect="1"/>
          </p:cNvPicPr>
          <p:nvPr/>
        </p:nvPicPr>
        <p:blipFill rotWithShape="1">
          <a:blip r:embed="rId3"/>
          <a:srcRect l="21574" t="39585" r="37223" b="19824"/>
          <a:stretch/>
        </p:blipFill>
        <p:spPr>
          <a:xfrm>
            <a:off x="5126298" y="1801915"/>
            <a:ext cx="2889962" cy="2097657"/>
          </a:xfrm>
          <a:prstGeom prst="rect">
            <a:avLst/>
          </a:prstGeom>
        </p:spPr>
      </p:pic>
      <p:pic>
        <p:nvPicPr>
          <p:cNvPr id="12" name="Picture 11"/>
          <p:cNvPicPr>
            <a:picLocks noChangeAspect="1"/>
          </p:cNvPicPr>
          <p:nvPr/>
        </p:nvPicPr>
        <p:blipFill rotWithShape="1">
          <a:blip r:embed="rId2"/>
          <a:srcRect l="41111" t="27188" r="8333" b="65857"/>
          <a:stretch/>
        </p:blipFill>
        <p:spPr>
          <a:xfrm>
            <a:off x="5393271" y="1493209"/>
            <a:ext cx="3752681" cy="340216"/>
          </a:xfrm>
          <a:prstGeom prst="rect">
            <a:avLst/>
          </a:prstGeom>
        </p:spPr>
      </p:pic>
      <p:sp>
        <p:nvSpPr>
          <p:cNvPr id="14" name="TextBox 13"/>
          <p:cNvSpPr txBox="1"/>
          <p:nvPr/>
        </p:nvSpPr>
        <p:spPr>
          <a:xfrm>
            <a:off x="145338" y="635162"/>
            <a:ext cx="6399183" cy="400110"/>
          </a:xfrm>
          <a:prstGeom prst="rect">
            <a:avLst/>
          </a:prstGeom>
          <a:noFill/>
        </p:spPr>
        <p:txBody>
          <a:bodyPr wrap="none" rtlCol="0">
            <a:spAutoFit/>
          </a:bodyPr>
          <a:lstStyle/>
          <a:p>
            <a:r>
              <a:rPr lang="en-US" sz="2000" dirty="0" smtClean="0"/>
              <a:t>W126 cost function evaluated in GEOS-</a:t>
            </a:r>
            <a:r>
              <a:rPr lang="en-US" sz="2000" dirty="0" err="1" smtClean="0"/>
              <a:t>Chem</a:t>
            </a:r>
            <a:r>
              <a:rPr lang="en-US" sz="2000" dirty="0" smtClean="0"/>
              <a:t> for April, 2006</a:t>
            </a:r>
            <a:endParaRPr lang="en-US" sz="2000" dirty="0"/>
          </a:p>
        </p:txBody>
      </p:sp>
      <p:grpSp>
        <p:nvGrpSpPr>
          <p:cNvPr id="3" name="Group 15"/>
          <p:cNvGrpSpPr/>
          <p:nvPr/>
        </p:nvGrpSpPr>
        <p:grpSpPr>
          <a:xfrm>
            <a:off x="145338" y="1029894"/>
            <a:ext cx="4596925" cy="2557827"/>
            <a:chOff x="297738" y="1029894"/>
            <a:chExt cx="4596925" cy="2557827"/>
          </a:xfrm>
        </p:grpSpPr>
        <p:pic>
          <p:nvPicPr>
            <p:cNvPr id="9" name="Picture 8"/>
            <p:cNvPicPr>
              <a:picLocks noChangeAspect="1"/>
            </p:cNvPicPr>
            <p:nvPr/>
          </p:nvPicPr>
          <p:blipFill rotWithShape="1">
            <a:blip r:embed="rId4"/>
            <a:srcRect l="20454" t="30739" r="12626" b="13291"/>
            <a:stretch/>
          </p:blipFill>
          <p:spPr>
            <a:xfrm>
              <a:off x="297738" y="1029894"/>
              <a:ext cx="4522354" cy="2557827"/>
            </a:xfrm>
            <a:prstGeom prst="rect">
              <a:avLst/>
            </a:prstGeom>
          </p:spPr>
        </p:pic>
        <p:sp>
          <p:nvSpPr>
            <p:cNvPr id="15" name="TextBox 14"/>
            <p:cNvSpPr txBox="1"/>
            <p:nvPr/>
          </p:nvSpPr>
          <p:spPr>
            <a:xfrm>
              <a:off x="4109585" y="3218389"/>
              <a:ext cx="785078" cy="369332"/>
            </a:xfrm>
            <a:prstGeom prst="rect">
              <a:avLst/>
            </a:prstGeom>
            <a:noFill/>
          </p:spPr>
          <p:txBody>
            <a:bodyPr wrap="none" rtlCol="0">
              <a:spAutoFit/>
            </a:bodyPr>
            <a:lstStyle/>
            <a:p>
              <a:r>
                <a:rPr lang="en-US" dirty="0" err="1" smtClean="0"/>
                <a:t>ppm</a:t>
              </a:r>
              <a:r>
                <a:rPr lang="en-US" dirty="0" smtClean="0"/>
                <a:t> </a:t>
              </a:r>
              <a:r>
                <a:rPr lang="en-US" dirty="0" err="1" smtClean="0"/>
                <a:t>h</a:t>
              </a:r>
              <a:endParaRPr lang="en-US" dirty="0"/>
            </a:p>
          </p:txBody>
        </p:sp>
      </p:grpSp>
      <p:sp>
        <p:nvSpPr>
          <p:cNvPr id="17" name="TextBox 16"/>
          <p:cNvSpPr txBox="1"/>
          <p:nvPr/>
        </p:nvSpPr>
        <p:spPr>
          <a:xfrm>
            <a:off x="207062" y="4170402"/>
            <a:ext cx="4054040" cy="400110"/>
          </a:xfrm>
          <a:prstGeom prst="rect">
            <a:avLst/>
          </a:prstGeom>
          <a:noFill/>
        </p:spPr>
        <p:txBody>
          <a:bodyPr wrap="none" rtlCol="0">
            <a:spAutoFit/>
          </a:bodyPr>
          <a:lstStyle/>
          <a:p>
            <a:r>
              <a:rPr lang="en-US" sz="2000" dirty="0" smtClean="0"/>
              <a:t>Impact on W126 from </a:t>
            </a:r>
            <a:r>
              <a:rPr lang="en-US" sz="2000" dirty="0" err="1" smtClean="0"/>
              <a:t>NOx</a:t>
            </a:r>
            <a:r>
              <a:rPr lang="en-US" sz="2000" dirty="0" smtClean="0"/>
              <a:t> emissions</a:t>
            </a:r>
            <a:endParaRPr lang="en-US" sz="2000" dirty="0"/>
          </a:p>
        </p:txBody>
      </p:sp>
      <p:grpSp>
        <p:nvGrpSpPr>
          <p:cNvPr id="4" name="Group 19"/>
          <p:cNvGrpSpPr/>
          <p:nvPr/>
        </p:nvGrpSpPr>
        <p:grpSpPr>
          <a:xfrm>
            <a:off x="305742" y="4648200"/>
            <a:ext cx="3955360" cy="2120899"/>
            <a:chOff x="305742" y="4648200"/>
            <a:chExt cx="3955360" cy="2120899"/>
          </a:xfrm>
        </p:grpSpPr>
        <p:pic>
          <p:nvPicPr>
            <p:cNvPr id="7" name="Picture 6"/>
            <p:cNvPicPr>
              <a:picLocks noChangeAspect="1"/>
            </p:cNvPicPr>
            <p:nvPr/>
          </p:nvPicPr>
          <p:blipFill rotWithShape="1">
            <a:blip r:embed="rId5"/>
            <a:srcRect l="25024" t="70937" r="24685" b="21320"/>
            <a:stretch/>
          </p:blipFill>
          <p:spPr>
            <a:xfrm>
              <a:off x="673490" y="6443862"/>
              <a:ext cx="3321219" cy="325237"/>
            </a:xfrm>
            <a:prstGeom prst="rect">
              <a:avLst/>
            </a:prstGeom>
          </p:spPr>
        </p:pic>
        <p:pic>
          <p:nvPicPr>
            <p:cNvPr id="8" name="Picture 7"/>
            <p:cNvPicPr>
              <a:picLocks noChangeAspect="1"/>
            </p:cNvPicPr>
            <p:nvPr/>
          </p:nvPicPr>
          <p:blipFill rotWithShape="1">
            <a:blip r:embed="rId5"/>
            <a:srcRect l="22066" t="23015" r="19385" b="35754"/>
            <a:stretch/>
          </p:blipFill>
          <p:spPr>
            <a:xfrm>
              <a:off x="305742" y="4648200"/>
              <a:ext cx="3866572" cy="1731796"/>
            </a:xfrm>
            <a:prstGeom prst="rect">
              <a:avLst/>
            </a:prstGeom>
          </p:spPr>
        </p:pic>
        <p:sp>
          <p:nvSpPr>
            <p:cNvPr id="18" name="TextBox 17"/>
            <p:cNvSpPr txBox="1"/>
            <p:nvPr/>
          </p:nvSpPr>
          <p:spPr>
            <a:xfrm>
              <a:off x="3837989" y="6450567"/>
              <a:ext cx="423113" cy="307777"/>
            </a:xfrm>
            <a:prstGeom prst="rect">
              <a:avLst/>
            </a:prstGeom>
            <a:noFill/>
          </p:spPr>
          <p:txBody>
            <a:bodyPr wrap="none" rtlCol="0">
              <a:spAutoFit/>
            </a:bodyPr>
            <a:lstStyle/>
            <a:p>
              <a:r>
                <a:rPr lang="en-US" sz="1400" dirty="0" smtClean="0"/>
                <a:t>[%]</a:t>
              </a:r>
              <a:endParaRPr lang="en-US" sz="1400" dirty="0"/>
            </a:p>
          </p:txBody>
        </p:sp>
      </p:grpSp>
      <p:grpSp>
        <p:nvGrpSpPr>
          <p:cNvPr id="6" name="Group 20"/>
          <p:cNvGrpSpPr/>
          <p:nvPr/>
        </p:nvGrpSpPr>
        <p:grpSpPr>
          <a:xfrm>
            <a:off x="4914741" y="4496488"/>
            <a:ext cx="3368492" cy="2361512"/>
            <a:chOff x="4914741" y="4496488"/>
            <a:chExt cx="3368492" cy="2361512"/>
          </a:xfrm>
        </p:grpSpPr>
        <p:pic>
          <p:nvPicPr>
            <p:cNvPr id="2" name="Picture 1"/>
            <p:cNvPicPr>
              <a:picLocks noChangeAspect="1"/>
            </p:cNvPicPr>
            <p:nvPr/>
          </p:nvPicPr>
          <p:blipFill rotWithShape="1">
            <a:blip r:embed="rId6"/>
            <a:srcRect l="31661" t="19305" r="15139" b="16410"/>
            <a:stretch/>
          </p:blipFill>
          <p:spPr>
            <a:xfrm>
              <a:off x="5393271" y="4496488"/>
              <a:ext cx="2889962" cy="2361512"/>
            </a:xfrm>
            <a:prstGeom prst="rect">
              <a:avLst/>
            </a:prstGeom>
          </p:spPr>
        </p:pic>
        <p:sp>
          <p:nvSpPr>
            <p:cNvPr id="19" name="TextBox 18"/>
            <p:cNvSpPr txBox="1"/>
            <p:nvPr/>
          </p:nvSpPr>
          <p:spPr>
            <a:xfrm>
              <a:off x="4914741" y="4648200"/>
              <a:ext cx="423113" cy="307777"/>
            </a:xfrm>
            <a:prstGeom prst="rect">
              <a:avLst/>
            </a:prstGeom>
            <a:noFill/>
          </p:spPr>
          <p:txBody>
            <a:bodyPr wrap="none" rtlCol="0">
              <a:spAutoFit/>
            </a:bodyPr>
            <a:lstStyle/>
            <a:p>
              <a:r>
                <a:rPr lang="en-US" sz="1400" dirty="0" smtClean="0"/>
                <a:t>[%]</a:t>
              </a:r>
              <a:endParaRPr lang="en-US" sz="1400" dirty="0"/>
            </a:p>
          </p:txBody>
        </p:sp>
      </p:grpSp>
      <p:sp>
        <p:nvSpPr>
          <p:cNvPr id="22" name="TextBox 21"/>
          <p:cNvSpPr txBox="1"/>
          <p:nvPr/>
        </p:nvSpPr>
        <p:spPr>
          <a:xfrm>
            <a:off x="5392998" y="4132302"/>
            <a:ext cx="3497622" cy="400110"/>
          </a:xfrm>
          <a:prstGeom prst="rect">
            <a:avLst/>
          </a:prstGeom>
          <a:noFill/>
        </p:spPr>
        <p:txBody>
          <a:bodyPr wrap="none" rtlCol="0">
            <a:spAutoFit/>
          </a:bodyPr>
          <a:lstStyle/>
          <a:p>
            <a:r>
              <a:rPr lang="en-US" sz="2000" dirty="0" err="1" smtClean="0"/>
              <a:t>NOx</a:t>
            </a:r>
            <a:r>
              <a:rPr lang="en-US" sz="2000" dirty="0" smtClean="0"/>
              <a:t> impacts summed by region</a:t>
            </a:r>
            <a:endParaRPr lang="en-US"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86039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3495" t="26583" r="15833" b="53498"/>
          <a:stretch/>
        </p:blipFill>
        <p:spPr>
          <a:xfrm>
            <a:off x="711200" y="4622800"/>
            <a:ext cx="4019550" cy="1866900"/>
          </a:xfrm>
          <a:prstGeom prst="rect">
            <a:avLst/>
          </a:prstGeom>
        </p:spPr>
      </p:pic>
      <p:sp>
        <p:nvSpPr>
          <p:cNvPr id="6" name="Rectangle 3"/>
          <p:cNvSpPr txBox="1">
            <a:spLocks noChangeArrowheads="1"/>
          </p:cNvSpPr>
          <p:nvPr/>
        </p:nvSpPr>
        <p:spPr bwMode="auto">
          <a:xfrm>
            <a:off x="273050" y="2651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Impact by sector: sources of </a:t>
            </a:r>
            <a:r>
              <a:rPr kumimoji="0" lang="en-US" sz="3200" b="0" i="0" u="none" strike="noStrike" kern="0" cap="none" spc="0" normalizeH="0" baseline="0" noProof="0" dirty="0" err="1" smtClean="0">
                <a:ln>
                  <a:noFill/>
                </a:ln>
                <a:solidFill>
                  <a:schemeClr val="tx2"/>
                </a:solidFill>
                <a:effectLst/>
                <a:uLnTx/>
                <a:uFillTx/>
                <a:latin typeface="+mj-lt"/>
                <a:ea typeface="ＭＳ Ｐゴシック" charset="-128"/>
                <a:cs typeface="ＭＳ Ｐゴシック" charset="-128"/>
              </a:rPr>
              <a:t>alkanes</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pic>
        <p:nvPicPr>
          <p:cNvPr id="7" name="Picture 6"/>
          <p:cNvPicPr>
            <a:picLocks noChangeAspect="1"/>
          </p:cNvPicPr>
          <p:nvPr/>
        </p:nvPicPr>
        <p:blipFill rotWithShape="1">
          <a:blip r:embed="rId3"/>
          <a:srcRect l="58922" t="49889" r="19855" b="46182"/>
          <a:stretch/>
        </p:blipFill>
        <p:spPr>
          <a:xfrm>
            <a:off x="1206500" y="6489700"/>
            <a:ext cx="2781300" cy="368300"/>
          </a:xfrm>
          <a:prstGeom prst="rect">
            <a:avLst/>
          </a:prstGeom>
        </p:spPr>
      </p:pic>
      <p:sp>
        <p:nvSpPr>
          <p:cNvPr id="8" name="TextBox 7"/>
          <p:cNvSpPr txBox="1"/>
          <p:nvPr/>
        </p:nvSpPr>
        <p:spPr>
          <a:xfrm>
            <a:off x="774700" y="4178300"/>
            <a:ext cx="2207781" cy="430887"/>
          </a:xfrm>
          <a:prstGeom prst="rect">
            <a:avLst/>
          </a:prstGeom>
          <a:noFill/>
        </p:spPr>
        <p:txBody>
          <a:bodyPr wrap="none" rtlCol="0">
            <a:spAutoFit/>
          </a:bodyPr>
          <a:lstStyle/>
          <a:p>
            <a:r>
              <a:rPr lang="en-US" sz="2200" dirty="0" smtClean="0"/>
              <a:t>anthropogenic</a:t>
            </a:r>
            <a:endParaRPr lang="en-US" sz="2200" dirty="0"/>
          </a:p>
        </p:txBody>
      </p:sp>
      <p:grpSp>
        <p:nvGrpSpPr>
          <p:cNvPr id="14" name="Group 13"/>
          <p:cNvGrpSpPr/>
          <p:nvPr/>
        </p:nvGrpSpPr>
        <p:grpSpPr>
          <a:xfrm>
            <a:off x="674338" y="1790700"/>
            <a:ext cx="3948462" cy="2222500"/>
            <a:chOff x="394938" y="1638300"/>
            <a:chExt cx="3948462" cy="2222500"/>
          </a:xfrm>
        </p:grpSpPr>
        <p:pic>
          <p:nvPicPr>
            <p:cNvPr id="9" name="Picture 8"/>
            <p:cNvPicPr>
              <a:picLocks noChangeAspect="1"/>
            </p:cNvPicPr>
            <p:nvPr/>
          </p:nvPicPr>
          <p:blipFill rotWithShape="1">
            <a:blip r:embed="rId3"/>
            <a:srcRect l="18473" t="58967" r="51398" b="20843"/>
            <a:stretch/>
          </p:blipFill>
          <p:spPr>
            <a:xfrm>
              <a:off x="394938" y="1638300"/>
              <a:ext cx="3948462" cy="1892300"/>
            </a:xfrm>
            <a:prstGeom prst="rect">
              <a:avLst/>
            </a:prstGeom>
          </p:spPr>
        </p:pic>
        <p:pic>
          <p:nvPicPr>
            <p:cNvPr id="10" name="Picture 9"/>
            <p:cNvPicPr>
              <a:picLocks noChangeAspect="1"/>
            </p:cNvPicPr>
            <p:nvPr/>
          </p:nvPicPr>
          <p:blipFill rotWithShape="1">
            <a:blip r:embed="rId3"/>
            <a:srcRect l="23987" t="82680" r="54887" b="13932"/>
            <a:stretch/>
          </p:blipFill>
          <p:spPr>
            <a:xfrm>
              <a:off x="965200" y="3543300"/>
              <a:ext cx="2768600" cy="317500"/>
            </a:xfrm>
            <a:prstGeom prst="rect">
              <a:avLst/>
            </a:prstGeom>
          </p:spPr>
        </p:pic>
      </p:grpSp>
      <p:grpSp>
        <p:nvGrpSpPr>
          <p:cNvPr id="15" name="Group 14"/>
          <p:cNvGrpSpPr/>
          <p:nvPr/>
        </p:nvGrpSpPr>
        <p:grpSpPr>
          <a:xfrm>
            <a:off x="4902200" y="1790700"/>
            <a:ext cx="4025900" cy="2222500"/>
            <a:chOff x="4902200" y="1765300"/>
            <a:chExt cx="4025900" cy="2222500"/>
          </a:xfrm>
        </p:grpSpPr>
        <p:pic>
          <p:nvPicPr>
            <p:cNvPr id="4" name="Picture 3"/>
            <p:cNvPicPr>
              <a:picLocks noChangeAspect="1"/>
            </p:cNvPicPr>
            <p:nvPr/>
          </p:nvPicPr>
          <p:blipFill rotWithShape="1">
            <a:blip r:embed="rId3"/>
            <a:srcRect l="53447" t="58696" r="15833" b="20843"/>
            <a:stretch/>
          </p:blipFill>
          <p:spPr>
            <a:xfrm>
              <a:off x="4902200" y="1765300"/>
              <a:ext cx="4025900" cy="1917700"/>
            </a:xfrm>
            <a:prstGeom prst="rect">
              <a:avLst/>
            </a:prstGeom>
          </p:spPr>
        </p:pic>
        <p:pic>
          <p:nvPicPr>
            <p:cNvPr id="11" name="Picture 10"/>
            <p:cNvPicPr>
              <a:picLocks noChangeAspect="1"/>
            </p:cNvPicPr>
            <p:nvPr/>
          </p:nvPicPr>
          <p:blipFill rotWithShape="1">
            <a:blip r:embed="rId3"/>
            <a:srcRect l="59068" t="82544" r="20485" b="14068"/>
            <a:stretch/>
          </p:blipFill>
          <p:spPr>
            <a:xfrm>
              <a:off x="5562600" y="3670300"/>
              <a:ext cx="2679700" cy="317500"/>
            </a:xfrm>
            <a:prstGeom prst="rect">
              <a:avLst/>
            </a:prstGeom>
          </p:spPr>
        </p:pic>
      </p:grpSp>
      <p:sp>
        <p:nvSpPr>
          <p:cNvPr id="12" name="TextBox 11"/>
          <p:cNvSpPr txBox="1"/>
          <p:nvPr/>
        </p:nvSpPr>
        <p:spPr>
          <a:xfrm>
            <a:off x="723900" y="1397000"/>
            <a:ext cx="1132304" cy="430887"/>
          </a:xfrm>
          <a:prstGeom prst="rect">
            <a:avLst/>
          </a:prstGeom>
          <a:noFill/>
        </p:spPr>
        <p:txBody>
          <a:bodyPr wrap="none" rtlCol="0">
            <a:spAutoFit/>
          </a:bodyPr>
          <a:lstStyle/>
          <a:p>
            <a:r>
              <a:rPr lang="en-US" sz="2200" dirty="0" err="1" smtClean="0"/>
              <a:t>biofuel</a:t>
            </a:r>
            <a:endParaRPr lang="en-US" sz="2200" dirty="0"/>
          </a:p>
        </p:txBody>
      </p:sp>
      <p:sp>
        <p:nvSpPr>
          <p:cNvPr id="13" name="TextBox 12"/>
          <p:cNvSpPr txBox="1"/>
          <p:nvPr/>
        </p:nvSpPr>
        <p:spPr>
          <a:xfrm>
            <a:off x="4914900" y="1422400"/>
            <a:ext cx="2531099" cy="430887"/>
          </a:xfrm>
          <a:prstGeom prst="rect">
            <a:avLst/>
          </a:prstGeom>
          <a:noFill/>
        </p:spPr>
        <p:txBody>
          <a:bodyPr wrap="none" rtlCol="0">
            <a:spAutoFit/>
          </a:bodyPr>
          <a:lstStyle/>
          <a:p>
            <a:r>
              <a:rPr lang="en-US" sz="2200" dirty="0" smtClean="0"/>
              <a:t>biomass burning</a:t>
            </a:r>
            <a:endParaRPr lang="en-US" sz="2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640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dirty="0" smtClean="0">
                <a:ea typeface="ＭＳ Ｐゴシック" pitchFamily="-111" charset="-128"/>
                <a:cs typeface="ＭＳ Ｐゴシック" pitchFamily="-111" charset="-128"/>
              </a:rPr>
              <a:t>the end</a:t>
            </a:r>
            <a:endParaRPr lang="en-US" baseline="-25000" dirty="0" smtClean="0">
              <a:ea typeface="ＭＳ Ｐゴシック" pitchFamily="-111" charset="-128"/>
              <a:cs typeface="ＭＳ Ｐゴシック" pitchFamily="-111"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rotWithShape="1">
          <a:blip r:embed="rId2" cstate="print"/>
          <a:srcRect l="12073" t="21854" r="11423" b="14013"/>
          <a:stretch/>
        </p:blipFill>
        <p:spPr>
          <a:xfrm>
            <a:off x="762001" y="1422400"/>
            <a:ext cx="7556500" cy="5867400"/>
          </a:xfrm>
          <a:prstGeom prst="rect">
            <a:avLst/>
          </a:prstGeom>
        </p:spPr>
      </p:pic>
      <p:sp>
        <p:nvSpPr>
          <p:cNvPr id="5" name="TextBox 4"/>
          <p:cNvSpPr txBox="1"/>
          <p:nvPr/>
        </p:nvSpPr>
        <p:spPr>
          <a:xfrm>
            <a:off x="2667000" y="2344380"/>
            <a:ext cx="1295400" cy="1711652"/>
          </a:xfrm>
          <a:prstGeom prst="rect">
            <a:avLst/>
          </a:prstGeom>
          <a:noFill/>
          <a:ln w="38100" cmpd="sng">
            <a:solidFill>
              <a:srgbClr val="FF0000"/>
            </a:solidFill>
          </a:ln>
        </p:spPr>
        <p:txBody>
          <a:bodyPr wrap="square" rtlCol="0">
            <a:spAutoFit/>
          </a:bodyPr>
          <a:lstStyle/>
          <a:p>
            <a:endParaRPr lang="en-US" dirty="0"/>
          </a:p>
        </p:txBody>
      </p:sp>
      <p:sp>
        <p:nvSpPr>
          <p:cNvPr id="7" name="Rectangle 3"/>
          <p:cNvSpPr txBox="1">
            <a:spLocks noChangeArrowheads="1"/>
          </p:cNvSpPr>
          <p:nvPr/>
        </p:nvSpPr>
        <p:spPr bwMode="auto">
          <a:xfrm>
            <a:off x="273050" y="2397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Consider different regions </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8532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1574" t="15198" r="24815" b="20312"/>
          <a:stretch/>
        </p:blipFill>
        <p:spPr>
          <a:xfrm>
            <a:off x="381000" y="3810000"/>
            <a:ext cx="4297616" cy="2946400"/>
          </a:xfrm>
          <a:prstGeom prst="rect">
            <a:avLst/>
          </a:prstGeom>
        </p:spPr>
      </p:pic>
      <p:pic>
        <p:nvPicPr>
          <p:cNvPr id="7" name="Picture 6"/>
          <p:cNvPicPr>
            <a:picLocks noChangeAspect="1"/>
          </p:cNvPicPr>
          <p:nvPr/>
        </p:nvPicPr>
        <p:blipFill rotWithShape="1">
          <a:blip r:embed="rId3"/>
          <a:srcRect l="10926" t="22729" r="25648" b="13466"/>
          <a:stretch/>
        </p:blipFill>
        <p:spPr>
          <a:xfrm>
            <a:off x="5085197" y="3886200"/>
            <a:ext cx="3982603" cy="2709333"/>
          </a:xfrm>
          <a:prstGeom prst="rect">
            <a:avLst/>
          </a:prstGeom>
        </p:spPr>
      </p:pic>
      <p:sp>
        <p:nvSpPr>
          <p:cNvPr id="8" name="TextBox 7"/>
          <p:cNvSpPr txBox="1"/>
          <p:nvPr/>
        </p:nvSpPr>
        <p:spPr>
          <a:xfrm>
            <a:off x="685800" y="3429000"/>
            <a:ext cx="7696200" cy="400110"/>
          </a:xfrm>
          <a:prstGeom prst="rect">
            <a:avLst/>
          </a:prstGeom>
          <a:noFill/>
        </p:spPr>
        <p:txBody>
          <a:bodyPr wrap="square" rtlCol="0">
            <a:spAutoFit/>
          </a:bodyPr>
          <a:lstStyle/>
          <a:p>
            <a:r>
              <a:rPr lang="en-US" sz="2000" b="1" dirty="0" smtClean="0"/>
              <a:t>West US 				NW US Region </a:t>
            </a:r>
            <a:endParaRPr lang="en-US" sz="2000" b="1" dirty="0"/>
          </a:p>
        </p:txBody>
      </p:sp>
      <p:sp>
        <p:nvSpPr>
          <p:cNvPr id="9" name="TextBox 8"/>
          <p:cNvSpPr txBox="1"/>
          <p:nvPr/>
        </p:nvSpPr>
        <p:spPr>
          <a:xfrm>
            <a:off x="152400" y="1524000"/>
            <a:ext cx="7848600" cy="830997"/>
          </a:xfrm>
          <a:prstGeom prst="rect">
            <a:avLst/>
          </a:prstGeom>
          <a:noFill/>
        </p:spPr>
        <p:txBody>
          <a:bodyPr wrap="square" rtlCol="0">
            <a:spAutoFit/>
          </a:bodyPr>
          <a:lstStyle/>
          <a:p>
            <a:r>
              <a:rPr lang="en-US" sz="2400" b="1" dirty="0" smtClean="0"/>
              <a:t>Sensitivity of J to CO </a:t>
            </a:r>
            <a:r>
              <a:rPr lang="en-US" sz="2400" b="1" dirty="0" err="1" smtClean="0"/>
              <a:t>anth</a:t>
            </a:r>
            <a:r>
              <a:rPr lang="en-US" sz="2400" b="1" dirty="0" smtClean="0"/>
              <a:t> emissions, %		</a:t>
            </a:r>
          </a:p>
          <a:p>
            <a:endParaRPr lang="en-US" sz="24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22362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888" t="13899" r="7500" b="15823"/>
          <a:stretch/>
        </p:blipFill>
        <p:spPr>
          <a:xfrm>
            <a:off x="558800" y="1701800"/>
            <a:ext cx="8102600" cy="4559300"/>
          </a:xfrm>
          <a:prstGeom prst="rect">
            <a:avLst/>
          </a:prstGeom>
        </p:spPr>
      </p:pic>
      <p:pic>
        <p:nvPicPr>
          <p:cNvPr id="5" name="Picture 4"/>
          <p:cNvPicPr>
            <a:picLocks noChangeAspect="1"/>
          </p:cNvPicPr>
          <p:nvPr/>
        </p:nvPicPr>
        <p:blipFill rotWithShape="1">
          <a:blip r:embed="rId4"/>
          <a:srcRect l="77500" t="34455" r="6667" b="40489"/>
          <a:stretch/>
        </p:blipFill>
        <p:spPr>
          <a:xfrm>
            <a:off x="7289800" y="4800600"/>
            <a:ext cx="1447800" cy="1625601"/>
          </a:xfrm>
          <a:prstGeom prst="rect">
            <a:avLst/>
          </a:prstGeom>
          <a:ln>
            <a:solidFill>
              <a:schemeClr val="tx1"/>
            </a:solidFill>
          </a:ln>
        </p:spPr>
      </p:pic>
      <p:sp>
        <p:nvSpPr>
          <p:cNvPr id="6" name="TextBox 5"/>
          <p:cNvSpPr txBox="1"/>
          <p:nvPr/>
        </p:nvSpPr>
        <p:spPr>
          <a:xfrm>
            <a:off x="101600" y="1270000"/>
            <a:ext cx="9461500" cy="400110"/>
          </a:xfrm>
          <a:prstGeom prst="rect">
            <a:avLst/>
          </a:prstGeom>
          <a:noFill/>
        </p:spPr>
        <p:txBody>
          <a:bodyPr wrap="square" rtlCol="0">
            <a:spAutoFit/>
          </a:bodyPr>
          <a:lstStyle/>
          <a:p>
            <a:r>
              <a:rPr lang="en-US" sz="2000" dirty="0" smtClean="0"/>
              <a:t># ozone </a:t>
            </a:r>
            <a:r>
              <a:rPr lang="en-US" sz="2000" dirty="0" err="1" smtClean="0"/>
              <a:t>exceedance</a:t>
            </a:r>
            <a:r>
              <a:rPr lang="en-US" sz="2000" dirty="0" smtClean="0"/>
              <a:t> (of primary standard) </a:t>
            </a:r>
            <a:r>
              <a:rPr lang="en-US" sz="2000" dirty="0" smtClean="0"/>
              <a:t>days April-August, 2011 </a:t>
            </a:r>
            <a:endParaRPr lang="en-US" sz="2000" dirty="0"/>
          </a:p>
        </p:txBody>
      </p:sp>
      <p:sp>
        <p:nvSpPr>
          <p:cNvPr id="7" name="Rectangle 6"/>
          <p:cNvSpPr/>
          <p:nvPr/>
        </p:nvSpPr>
        <p:spPr>
          <a:xfrm>
            <a:off x="3210379" y="6172200"/>
            <a:ext cx="2167280" cy="307777"/>
          </a:xfrm>
          <a:prstGeom prst="rect">
            <a:avLst/>
          </a:prstGeom>
        </p:spPr>
        <p:txBody>
          <a:bodyPr wrap="none">
            <a:spAutoFit/>
          </a:bodyPr>
          <a:lstStyle/>
          <a:p>
            <a:r>
              <a:rPr lang="en-US" sz="1400" dirty="0"/>
              <a:t>http://</a:t>
            </a:r>
            <a:r>
              <a:rPr lang="en-US" sz="1400" dirty="0" err="1"/>
              <a:t>www.npca.org</a:t>
            </a:r>
            <a:r>
              <a:rPr lang="en-US" sz="1400" dirty="0"/>
              <a:t>/</a:t>
            </a:r>
          </a:p>
        </p:txBody>
      </p:sp>
      <p:sp>
        <p:nvSpPr>
          <p:cNvPr id="8"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O</a:t>
            </a:r>
            <a:r>
              <a:rPr kumimoji="0" lang="en-US" sz="3200" b="0" i="0" u="none" strike="noStrike" kern="0" cap="none" spc="0" normalizeH="0" baseline="-25000" noProof="0" dirty="0" smtClean="0">
                <a:ln>
                  <a:noFill/>
                </a:ln>
                <a:solidFill>
                  <a:schemeClr val="tx2"/>
                </a:solidFill>
                <a:effectLst/>
                <a:uLnTx/>
                <a:uFillTx/>
                <a:latin typeface="+mj-lt"/>
                <a:ea typeface="ＭＳ Ｐゴシック" charset="-128"/>
                <a:cs typeface="ＭＳ Ｐゴシック" charset="-128"/>
              </a:rPr>
              <a:t>3</a:t>
            </a:r>
            <a:r>
              <a:rPr kumimoji="0" lang="en-US" sz="3200" b="0" i="0" u="none" strike="noStrike" kern="0" cap="none" spc="0" normalizeH="0" noProof="0" dirty="0" smtClean="0">
                <a:ln>
                  <a:noFill/>
                </a:ln>
                <a:solidFill>
                  <a:schemeClr val="tx2"/>
                </a:solidFill>
                <a:effectLst/>
                <a:uLnTx/>
                <a:uFillTx/>
                <a:latin typeface="+mj-lt"/>
                <a:ea typeface="ＭＳ Ｐゴシック" charset="-128"/>
                <a:cs typeface="ＭＳ Ｐゴシック" charset="-128"/>
              </a:rPr>
              <a:t> </a:t>
            </a:r>
            <a:r>
              <a:rPr kumimoji="0" lang="en-US" sz="3200" b="0" i="0" u="none" strike="noStrike" kern="0" cap="none" spc="0" normalizeH="0" noProof="0" dirty="0" err="1" smtClean="0">
                <a:ln>
                  <a:noFill/>
                </a:ln>
                <a:solidFill>
                  <a:schemeClr val="tx2"/>
                </a:solidFill>
                <a:effectLst/>
                <a:uLnTx/>
                <a:uFillTx/>
                <a:latin typeface="+mj-lt"/>
                <a:ea typeface="ＭＳ Ｐゴシック" charset="-128"/>
                <a:cs typeface="ＭＳ Ｐゴシック" charset="-128"/>
              </a:rPr>
              <a:t>exceedances</a:t>
            </a:r>
            <a:r>
              <a:rPr kumimoji="0" lang="en-US" sz="3200" b="0" i="0" u="none" strike="noStrike" kern="0" cap="none" spc="0" normalizeH="0" noProof="0" dirty="0" smtClean="0">
                <a:ln>
                  <a:noFill/>
                </a:ln>
                <a:solidFill>
                  <a:schemeClr val="tx2"/>
                </a:solidFill>
                <a:effectLst/>
                <a:uLnTx/>
                <a:uFillTx/>
                <a:latin typeface="+mj-lt"/>
                <a:ea typeface="ＭＳ Ｐゴシック" charset="-128"/>
                <a:cs typeface="ＭＳ Ｐゴシック" charset="-128"/>
              </a:rPr>
              <a:t> in US National Parks</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9" name="TextBox 8"/>
          <p:cNvSpPr txBox="1"/>
          <p:nvPr/>
        </p:nvSpPr>
        <p:spPr>
          <a:xfrm>
            <a:off x="304800" y="6477000"/>
            <a:ext cx="4222104" cy="400110"/>
          </a:xfrm>
          <a:prstGeom prst="rect">
            <a:avLst/>
          </a:prstGeom>
          <a:noFill/>
        </p:spPr>
        <p:txBody>
          <a:bodyPr wrap="none" rtlCol="0">
            <a:spAutoFit/>
          </a:bodyPr>
          <a:lstStyle/>
          <a:p>
            <a:r>
              <a:rPr lang="en-US" sz="2000" dirty="0" smtClean="0"/>
              <a:t>+320 parks without monitoring</a:t>
            </a:r>
            <a:endParaRPr lang="en-US"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3290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9629" t="45876" r="5186" b="16341"/>
          <a:stretch/>
        </p:blipFill>
        <p:spPr>
          <a:xfrm>
            <a:off x="88900" y="2070100"/>
            <a:ext cx="8953190" cy="2844800"/>
          </a:xfrm>
          <a:prstGeom prst="rect">
            <a:avLst/>
          </a:prstGeom>
        </p:spPr>
      </p:pic>
      <p:sp>
        <p:nvSpPr>
          <p:cNvPr id="5" name="Rectangle 4"/>
          <p:cNvSpPr/>
          <p:nvPr/>
        </p:nvSpPr>
        <p:spPr>
          <a:xfrm>
            <a:off x="279400" y="1347569"/>
            <a:ext cx="8712200" cy="707886"/>
          </a:xfrm>
          <a:prstGeom prst="rect">
            <a:avLst/>
          </a:prstGeom>
        </p:spPr>
        <p:txBody>
          <a:bodyPr wrap="square">
            <a:spAutoFit/>
          </a:bodyPr>
          <a:lstStyle/>
          <a:p>
            <a:r>
              <a:rPr lang="en-US" sz="2000" dirty="0"/>
              <a:t>Total</a:t>
            </a:r>
            <a:r>
              <a:rPr lang="en-US" sz="2000" dirty="0" smtClean="0"/>
              <a:t> crop production loss (left) and economic loss (right), by 2030 following A2 scenario  (</a:t>
            </a:r>
            <a:r>
              <a:rPr lang="en-US" sz="2000" dirty="0" err="1" smtClean="0"/>
              <a:t>Avnery</a:t>
            </a:r>
            <a:r>
              <a:rPr lang="en-US" sz="2000" dirty="0" smtClean="0"/>
              <a:t> et al., 2011)</a:t>
            </a:r>
            <a:endParaRPr lang="en-US" sz="2000" dirty="0"/>
          </a:p>
        </p:txBody>
      </p:sp>
      <p:sp>
        <p:nvSpPr>
          <p:cNvPr id="8"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Estimated</a:t>
            </a:r>
            <a:r>
              <a:rPr kumimoji="0" lang="en-US" sz="3000" b="0" i="0" u="none" strike="noStrike" kern="0" cap="none" spc="0" normalizeH="0" noProof="0" dirty="0" smtClean="0">
                <a:ln>
                  <a:noFill/>
                </a:ln>
                <a:solidFill>
                  <a:schemeClr val="tx2"/>
                </a:solidFill>
                <a:effectLst/>
                <a:uLnTx/>
                <a:uFillTx/>
                <a:latin typeface="+mj-lt"/>
                <a:ea typeface="ＭＳ Ｐゴシック" charset="-128"/>
                <a:cs typeface="ＭＳ Ｐゴシック" charset="-128"/>
              </a:rPr>
              <a:t> </a:t>
            </a:r>
            <a:r>
              <a:rPr kumimoji="0" lang="en-US" sz="30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2030 crop loss</a:t>
            </a:r>
            <a:r>
              <a:rPr kumimoji="0" lang="en-US" sz="3000" b="0" i="0" u="none" strike="noStrike" kern="0" cap="none" spc="0" normalizeH="0" noProof="0" dirty="0" smtClean="0">
                <a:ln>
                  <a:noFill/>
                </a:ln>
                <a:solidFill>
                  <a:schemeClr val="tx2"/>
                </a:solidFill>
                <a:effectLst/>
                <a:uLnTx/>
                <a:uFillTx/>
                <a:latin typeface="+mj-lt"/>
                <a:ea typeface="ＭＳ Ｐゴシック" charset="-128"/>
                <a:cs typeface="ＭＳ Ｐゴシック" charset="-128"/>
              </a:rPr>
              <a:t> due to ozone exposure</a:t>
            </a:r>
            <a:endParaRPr kumimoji="0" lang="en-US" sz="30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10" name="TextBox 9"/>
          <p:cNvSpPr txBox="1"/>
          <p:nvPr/>
        </p:nvSpPr>
        <p:spPr>
          <a:xfrm>
            <a:off x="203200" y="6332835"/>
            <a:ext cx="8474506" cy="461665"/>
          </a:xfrm>
          <a:prstGeom prst="rect">
            <a:avLst/>
          </a:prstGeom>
          <a:noFill/>
        </p:spPr>
        <p:txBody>
          <a:bodyPr wrap="none" rtlCol="0">
            <a:spAutoFit/>
          </a:bodyPr>
          <a:lstStyle/>
          <a:p>
            <a:r>
              <a:rPr lang="en-US" i="1" dirty="0" smtClean="0"/>
              <a:t>note: can depend on metric – these based on AOT40</a:t>
            </a:r>
            <a:endParaRPr lang="en-US" i="1" dirty="0"/>
          </a:p>
        </p:txBody>
      </p:sp>
      <p:sp>
        <p:nvSpPr>
          <p:cNvPr id="11" name="TextBox 10"/>
          <p:cNvSpPr txBox="1"/>
          <p:nvPr/>
        </p:nvSpPr>
        <p:spPr>
          <a:xfrm>
            <a:off x="342900" y="5410200"/>
            <a:ext cx="7684766" cy="461665"/>
          </a:xfrm>
          <a:prstGeom prst="rect">
            <a:avLst/>
          </a:prstGeom>
          <a:noFill/>
        </p:spPr>
        <p:txBody>
          <a:bodyPr wrap="none" rtlCol="0">
            <a:spAutoFit/>
          </a:bodyPr>
          <a:lstStyle/>
          <a:p>
            <a:r>
              <a:rPr lang="en-US" dirty="0" smtClean="0"/>
              <a:t>U.S. , 21-29Mt ($3.1 billion), next China &amp; India</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147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PastedGraphic-3.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96900" y="1271541"/>
            <a:ext cx="6464300" cy="862425"/>
          </a:xfrm>
          <a:prstGeom prst="rect">
            <a:avLst/>
          </a:prstGeom>
        </p:spPr>
      </p:pic>
      <p:sp>
        <p:nvSpPr>
          <p:cNvPr id="11"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solidFill>
                  <a:schemeClr val="tx2"/>
                </a:solidFill>
                <a:latin typeface="+mj-lt"/>
                <a:ea typeface="ＭＳ Ｐゴシック" charset="-128"/>
                <a:cs typeface="ＭＳ Ｐゴシック" charset="-128"/>
              </a:rPr>
              <a:t>Ozone exposure metrics</a:t>
            </a:r>
            <a:endParaRPr kumimoji="0" lang="en-US" sz="28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12" name="TextBox 11"/>
          <p:cNvSpPr txBox="1"/>
          <p:nvPr/>
        </p:nvSpPr>
        <p:spPr>
          <a:xfrm>
            <a:off x="215900" y="5969000"/>
            <a:ext cx="8737600" cy="707886"/>
          </a:xfrm>
          <a:prstGeom prst="rect">
            <a:avLst/>
          </a:prstGeom>
          <a:noFill/>
        </p:spPr>
        <p:txBody>
          <a:bodyPr wrap="square" rtlCol="0">
            <a:spAutoFit/>
          </a:bodyPr>
          <a:lstStyle/>
          <a:p>
            <a:r>
              <a:rPr lang="en-US" sz="2000" i="1" dirty="0" err="1" smtClean="0"/>
              <a:t>n</a:t>
            </a:r>
            <a:r>
              <a:rPr lang="en-US" sz="2000" dirty="0" smtClean="0"/>
              <a:t> = daylight hours in three consecutive months of growing season </a:t>
            </a:r>
            <a:r>
              <a:rPr lang="en-US" sz="2000" i="1" dirty="0" smtClean="0"/>
              <a:t>(averaged over 3 years for US proposed standard)</a:t>
            </a:r>
          </a:p>
          <a:p>
            <a:endParaRPr lang="en-US" sz="2000" i="1" dirty="0"/>
          </a:p>
        </p:txBody>
      </p:sp>
      <p:sp>
        <p:nvSpPr>
          <p:cNvPr id="14" name="TextBox 13"/>
          <p:cNvSpPr txBox="1"/>
          <p:nvPr/>
        </p:nvSpPr>
        <p:spPr>
          <a:xfrm>
            <a:off x="1054100" y="2268835"/>
            <a:ext cx="6667500" cy="769441"/>
          </a:xfrm>
          <a:prstGeom prst="rect">
            <a:avLst/>
          </a:prstGeom>
          <a:noFill/>
        </p:spPr>
        <p:txBody>
          <a:bodyPr wrap="square" rtlCol="0">
            <a:spAutoFit/>
          </a:bodyPr>
          <a:lstStyle/>
          <a:p>
            <a:r>
              <a:rPr lang="en-US" sz="2200" dirty="0" smtClean="0"/>
              <a:t>“critical” value after 3 months = 3,000 ppb </a:t>
            </a:r>
            <a:r>
              <a:rPr lang="en-US" sz="2200" dirty="0" err="1" smtClean="0"/>
              <a:t>h</a:t>
            </a:r>
            <a:endParaRPr lang="en-US" sz="2200" dirty="0" smtClean="0"/>
          </a:p>
          <a:p>
            <a:r>
              <a:rPr lang="en-US" sz="2200" dirty="0" smtClean="0"/>
              <a:t>(</a:t>
            </a:r>
            <a:r>
              <a:rPr sz="2200" dirty="0" smtClean="0"/>
              <a:t>Karenlampi </a:t>
            </a:r>
            <a:r>
              <a:rPr sz="2200" dirty="0" smtClean="0"/>
              <a:t>and Skarby, 1996</a:t>
            </a:r>
            <a:r>
              <a:rPr sz="2200" dirty="0" smtClean="0"/>
              <a:t> </a:t>
            </a:r>
            <a:r>
              <a:rPr lang="en-US" sz="2200" dirty="0" smtClean="0"/>
              <a:t>)</a:t>
            </a:r>
            <a:endParaRPr lang="en-US" sz="2200" dirty="0"/>
          </a:p>
        </p:txBody>
      </p:sp>
      <p:grpSp>
        <p:nvGrpSpPr>
          <p:cNvPr id="16" name="Group 15"/>
          <p:cNvGrpSpPr/>
          <p:nvPr/>
        </p:nvGrpSpPr>
        <p:grpSpPr>
          <a:xfrm>
            <a:off x="330200" y="3695700"/>
            <a:ext cx="8286851" cy="1943772"/>
            <a:chOff x="330200" y="3695700"/>
            <a:chExt cx="8286851" cy="1943772"/>
          </a:xfrm>
        </p:grpSpPr>
        <p:pic>
          <p:nvPicPr>
            <p:cNvPr id="9" name="Picture 8" descr="PastedGraphic-4.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30200" y="4014694"/>
              <a:ext cx="5372100" cy="842682"/>
            </a:xfrm>
            <a:prstGeom prst="rect">
              <a:avLst/>
            </a:prstGeom>
          </p:spPr>
        </p:pic>
        <p:pic>
          <p:nvPicPr>
            <p:cNvPr id="13" name="Picture 12"/>
            <p:cNvPicPr>
              <a:picLocks noChangeAspect="1"/>
            </p:cNvPicPr>
            <p:nvPr/>
          </p:nvPicPr>
          <p:blipFill rotWithShape="1">
            <a:blip r:embed="rId7"/>
            <a:srcRect l="21574" t="39585" r="37223" b="19824"/>
            <a:stretch/>
          </p:blipFill>
          <p:spPr>
            <a:xfrm>
              <a:off x="5939098" y="3695700"/>
              <a:ext cx="2677953" cy="1943772"/>
            </a:xfrm>
            <a:prstGeom prst="rect">
              <a:avLst/>
            </a:prstGeom>
          </p:spPr>
        </p:pic>
        <p:sp>
          <p:nvSpPr>
            <p:cNvPr id="15" name="TextBox 14"/>
            <p:cNvSpPr txBox="1"/>
            <p:nvPr/>
          </p:nvSpPr>
          <p:spPr>
            <a:xfrm>
              <a:off x="368300" y="4999335"/>
              <a:ext cx="5626100" cy="430887"/>
            </a:xfrm>
            <a:prstGeom prst="rect">
              <a:avLst/>
            </a:prstGeom>
            <a:noFill/>
          </p:spPr>
          <p:txBody>
            <a:bodyPr wrap="square" rtlCol="0">
              <a:spAutoFit/>
            </a:bodyPr>
            <a:lstStyle/>
            <a:p>
              <a:r>
                <a:rPr lang="en-US" sz="2200" dirty="0" smtClean="0"/>
                <a:t>CASAC recommended 7 – 15 </a:t>
              </a:r>
              <a:r>
                <a:rPr lang="en-US" sz="2200" dirty="0" err="1" smtClean="0"/>
                <a:t>ppm</a:t>
              </a:r>
              <a:r>
                <a:rPr lang="en-US" sz="2200" dirty="0" smtClean="0"/>
                <a:t> </a:t>
              </a:r>
              <a:r>
                <a:rPr lang="en-US" sz="2200" dirty="0" err="1" smtClean="0"/>
                <a:t>h</a:t>
              </a:r>
              <a:endParaRPr lang="en-US" sz="2200" dirty="0"/>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44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solidFill>
                  <a:schemeClr val="tx2"/>
                </a:solidFill>
                <a:latin typeface="+mj-lt"/>
                <a:ea typeface="ＭＳ Ｐゴシック" charset="-128"/>
                <a:cs typeface="ＭＳ Ｐゴシック" charset="-128"/>
              </a:rPr>
              <a:t>Projected </a:t>
            </a:r>
            <a:r>
              <a:rPr lang="en-US" sz="2800" kern="0" dirty="0" err="1" smtClean="0">
                <a:solidFill>
                  <a:schemeClr val="tx2"/>
                </a:solidFill>
                <a:latin typeface="+mj-lt"/>
                <a:ea typeface="ＭＳ Ｐゴシック" charset="-128"/>
                <a:cs typeface="ＭＳ Ｐゴシック" charset="-128"/>
              </a:rPr>
              <a:t>exceedence</a:t>
            </a:r>
            <a:r>
              <a:rPr lang="en-US" sz="2800" kern="0" dirty="0" smtClean="0">
                <a:solidFill>
                  <a:schemeClr val="tx2"/>
                </a:solidFill>
                <a:latin typeface="+mj-lt"/>
                <a:ea typeface="ＭＳ Ｐゴシック" charset="-128"/>
                <a:cs typeface="ＭＳ Ｐゴシック" charset="-128"/>
              </a:rPr>
              <a:t> of a secondary standard (13 </a:t>
            </a:r>
            <a:r>
              <a:rPr lang="en-US" sz="2800" kern="0" dirty="0" err="1" smtClean="0">
                <a:solidFill>
                  <a:schemeClr val="tx2"/>
                </a:solidFill>
                <a:latin typeface="+mj-lt"/>
                <a:ea typeface="ＭＳ Ｐゴシック" charset="-128"/>
                <a:cs typeface="ＭＳ Ｐゴシック" charset="-128"/>
              </a:rPr>
              <a:t>ppm</a:t>
            </a:r>
            <a:r>
              <a:rPr lang="en-US" sz="2800" kern="0" dirty="0" smtClean="0">
                <a:solidFill>
                  <a:schemeClr val="tx2"/>
                </a:solidFill>
                <a:latin typeface="+mj-lt"/>
                <a:ea typeface="ＭＳ Ｐゴシック" charset="-128"/>
                <a:cs typeface="ＭＳ Ｐゴシック" charset="-128"/>
              </a:rPr>
              <a:t> </a:t>
            </a:r>
            <a:r>
              <a:rPr lang="en-US" sz="2800" kern="0" dirty="0" err="1" smtClean="0">
                <a:solidFill>
                  <a:schemeClr val="tx2"/>
                </a:solidFill>
                <a:latin typeface="+mj-lt"/>
                <a:ea typeface="ＭＳ Ｐゴシック" charset="-128"/>
                <a:cs typeface="ＭＳ Ｐゴシック" charset="-128"/>
              </a:rPr>
              <a:t>h</a:t>
            </a:r>
            <a:r>
              <a:rPr lang="en-US" sz="2800" kern="0" dirty="0" smtClean="0">
                <a:solidFill>
                  <a:schemeClr val="tx2"/>
                </a:solidFill>
                <a:latin typeface="+mj-lt"/>
                <a:ea typeface="ＭＳ Ｐゴシック" charset="-128"/>
                <a:cs typeface="ＭＳ Ｐゴシック" charset="-128"/>
              </a:rPr>
              <a:t>) in the US in 2020</a:t>
            </a:r>
            <a:endParaRPr kumimoji="0" lang="en-US" sz="28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pic>
        <p:nvPicPr>
          <p:cNvPr id="9" name="Picture 8" descr="Screen Shot 2011-10-26 at 6.28.47 AM.png"/>
          <p:cNvPicPr>
            <a:picLocks noChangeAspect="1"/>
          </p:cNvPicPr>
          <p:nvPr/>
        </p:nvPicPr>
        <p:blipFill>
          <a:blip r:embed="rId3"/>
          <a:stretch>
            <a:fillRect/>
          </a:stretch>
        </p:blipFill>
        <p:spPr>
          <a:xfrm>
            <a:off x="1041400" y="1409076"/>
            <a:ext cx="6731000" cy="4278108"/>
          </a:xfrm>
          <a:prstGeom prst="rect">
            <a:avLst/>
          </a:prstGeom>
        </p:spPr>
      </p:pic>
      <p:sp>
        <p:nvSpPr>
          <p:cNvPr id="11" name="TextBox 10"/>
          <p:cNvSpPr txBox="1"/>
          <p:nvPr/>
        </p:nvSpPr>
        <p:spPr>
          <a:xfrm>
            <a:off x="5621281" y="5549900"/>
            <a:ext cx="2366553" cy="338554"/>
          </a:xfrm>
          <a:prstGeom prst="rect">
            <a:avLst/>
          </a:prstGeom>
          <a:noFill/>
        </p:spPr>
        <p:txBody>
          <a:bodyPr wrap="none" rtlCol="0">
            <a:spAutoFit/>
          </a:bodyPr>
          <a:lstStyle/>
          <a:p>
            <a:r>
              <a:rPr lang="en-US" sz="1600" dirty="0" smtClean="0"/>
              <a:t>US EPA, 2011 O</a:t>
            </a:r>
            <a:r>
              <a:rPr lang="en-US" sz="1600" baseline="-25000" dirty="0" smtClean="0"/>
              <a:t>3</a:t>
            </a:r>
            <a:r>
              <a:rPr lang="en-US" sz="1600" dirty="0" smtClean="0"/>
              <a:t> RIA</a:t>
            </a:r>
            <a:endParaRPr lang="en-US" sz="1600" dirty="0"/>
          </a:p>
        </p:txBody>
      </p:sp>
      <p:sp>
        <p:nvSpPr>
          <p:cNvPr id="12" name="TextBox 11"/>
          <p:cNvSpPr txBox="1"/>
          <p:nvPr/>
        </p:nvSpPr>
        <p:spPr>
          <a:xfrm>
            <a:off x="203201" y="5981700"/>
            <a:ext cx="8508999" cy="707886"/>
          </a:xfrm>
          <a:prstGeom prst="rect">
            <a:avLst/>
          </a:prstGeom>
          <a:noFill/>
        </p:spPr>
        <p:txBody>
          <a:bodyPr wrap="square" rtlCol="0">
            <a:spAutoFit/>
          </a:bodyPr>
          <a:lstStyle/>
          <a:p>
            <a:r>
              <a:rPr lang="en-US" sz="2000" dirty="0" smtClean="0"/>
              <a:t>Many more counties (&gt;100) would exceed only a secondary standard set at 7 </a:t>
            </a:r>
            <a:r>
              <a:rPr lang="en-US" sz="2000" dirty="0" err="1" smtClean="0"/>
              <a:t>ppm</a:t>
            </a:r>
            <a:r>
              <a:rPr lang="en-US" sz="2000" dirty="0" smtClean="0"/>
              <a:t> </a:t>
            </a:r>
            <a:r>
              <a:rPr lang="en-US" sz="2000" dirty="0" err="1" smtClean="0"/>
              <a:t>h</a:t>
            </a:r>
            <a:r>
              <a:rPr lang="en-US" sz="2000" dirty="0" smtClean="0"/>
              <a:t> if primary standard is still 0.075 </a:t>
            </a:r>
            <a:r>
              <a:rPr lang="en-US" sz="2000" dirty="0" err="1" smtClean="0"/>
              <a:t>ppm</a:t>
            </a:r>
            <a:r>
              <a:rPr lang="en-US" sz="2000" dirty="0" smtClean="0"/>
              <a:t> </a:t>
            </a:r>
            <a:endParaRPr lang="en-US"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147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Complexities to address for US secondary standard</a:t>
            </a:r>
            <a:endParaRPr kumimoji="0" lang="en-US" sz="30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7" name="TextBox 6"/>
          <p:cNvSpPr txBox="1"/>
          <p:nvPr/>
        </p:nvSpPr>
        <p:spPr>
          <a:xfrm>
            <a:off x="469901" y="1663700"/>
            <a:ext cx="7810500" cy="3785652"/>
          </a:xfrm>
          <a:prstGeom prst="rect">
            <a:avLst/>
          </a:prstGeom>
          <a:noFill/>
        </p:spPr>
        <p:txBody>
          <a:bodyPr wrap="square" rtlCol="0">
            <a:spAutoFit/>
          </a:bodyPr>
          <a:lstStyle/>
          <a:p>
            <a:r>
              <a:rPr lang="en-US" dirty="0" smtClean="0"/>
              <a:t>• Monitors missing in many rural counties and National Parks, particularly in the West</a:t>
            </a:r>
          </a:p>
          <a:p>
            <a:endParaRPr lang="en-US" dirty="0" smtClean="0"/>
          </a:p>
          <a:p>
            <a:r>
              <a:rPr lang="en-US" dirty="0" smtClean="0"/>
              <a:t>• Existing practices for estimating costs of achieving attainment (impact ratios) are not necessarily applicable to secondary standard</a:t>
            </a:r>
          </a:p>
          <a:p>
            <a:endParaRPr lang="en-US" dirty="0" smtClean="0"/>
          </a:p>
          <a:p>
            <a:endParaRPr lang="en-US" dirty="0" smtClean="0"/>
          </a:p>
          <a:p>
            <a:r>
              <a:rPr lang="en-US" dirty="0" smtClean="0"/>
              <a:t>• Unclear origin of ozone leading to crop and vegetation exposure</a:t>
            </a:r>
            <a:endParaRPr lang="en-US" dirty="0"/>
          </a:p>
        </p:txBody>
      </p:sp>
      <p:sp>
        <p:nvSpPr>
          <p:cNvPr id="4" name="TextBox 3"/>
          <p:cNvSpPr txBox="1"/>
          <p:nvPr/>
        </p:nvSpPr>
        <p:spPr>
          <a:xfrm>
            <a:off x="6395981" y="6273800"/>
            <a:ext cx="2366553" cy="338554"/>
          </a:xfrm>
          <a:prstGeom prst="rect">
            <a:avLst/>
          </a:prstGeom>
          <a:noFill/>
        </p:spPr>
        <p:txBody>
          <a:bodyPr wrap="none" rtlCol="0">
            <a:spAutoFit/>
          </a:bodyPr>
          <a:lstStyle/>
          <a:p>
            <a:r>
              <a:rPr lang="en-US" sz="1600" dirty="0" smtClean="0"/>
              <a:t>US EPA, 2011 O</a:t>
            </a:r>
            <a:r>
              <a:rPr lang="en-US" sz="1600" baseline="-25000" dirty="0" smtClean="0"/>
              <a:t>3</a:t>
            </a:r>
            <a:r>
              <a:rPr lang="en-US" sz="1600" dirty="0" smtClean="0"/>
              <a:t> RIA</a:t>
            </a: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1474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90500" y="1981200"/>
            <a:ext cx="4508500" cy="707886"/>
          </a:xfrm>
          <a:prstGeom prst="rect">
            <a:avLst/>
          </a:prstGeom>
          <a:noFill/>
        </p:spPr>
        <p:txBody>
          <a:bodyPr wrap="square" rtlCol="0">
            <a:spAutoFit/>
          </a:bodyPr>
          <a:lstStyle/>
          <a:p>
            <a:pPr algn="just"/>
            <a:r>
              <a:rPr lang="en-US" sz="2000" dirty="0" smtClean="0"/>
              <a:t>∆O</a:t>
            </a:r>
            <a:r>
              <a:rPr lang="en-US" sz="2000" baseline="-25000" dirty="0" smtClean="0"/>
              <a:t>3</a:t>
            </a:r>
            <a:r>
              <a:rPr lang="en-US" sz="2000" dirty="0" smtClean="0"/>
              <a:t> </a:t>
            </a:r>
            <a:r>
              <a:rPr lang="en-US" sz="2000" dirty="0" smtClean="0"/>
              <a:t>from 20</a:t>
            </a:r>
            <a:r>
              <a:rPr lang="en-US" sz="2000" dirty="0" smtClean="0"/>
              <a:t>%</a:t>
            </a:r>
            <a:r>
              <a:rPr lang="en-US" sz="2000" dirty="0" smtClean="0"/>
              <a:t> </a:t>
            </a:r>
            <a:r>
              <a:rPr lang="en-US" sz="2000" dirty="0" smtClean="0"/>
              <a:t>∆emissions in</a:t>
            </a:r>
          </a:p>
          <a:p>
            <a:r>
              <a:rPr lang="en-US" sz="2000" dirty="0" smtClean="0"/>
              <a:t>foreign </a:t>
            </a:r>
            <a:r>
              <a:rPr lang="en-US" sz="2000" dirty="0" smtClean="0"/>
              <a:t>source </a:t>
            </a:r>
            <a:r>
              <a:rPr lang="en-US" sz="2000" dirty="0" smtClean="0"/>
              <a:t>regions</a:t>
            </a:r>
          </a:p>
          <a:p>
            <a:endParaRPr lang="en-US" sz="2000" dirty="0"/>
          </a:p>
        </p:txBody>
      </p:sp>
      <p:pic>
        <p:nvPicPr>
          <p:cNvPr id="4" name="Picture 3"/>
          <p:cNvPicPr>
            <a:picLocks noChangeAspect="1"/>
          </p:cNvPicPr>
          <p:nvPr/>
        </p:nvPicPr>
        <p:blipFill rotWithShape="1">
          <a:blip r:embed="rId3"/>
          <a:srcRect l="9842" t="16913" r="14681" b="13827"/>
          <a:stretch/>
        </p:blipFill>
        <p:spPr>
          <a:xfrm>
            <a:off x="165100" y="2811908"/>
            <a:ext cx="4343400" cy="3398392"/>
          </a:xfrm>
          <a:prstGeom prst="rect">
            <a:avLst/>
          </a:prstGeom>
        </p:spPr>
      </p:pic>
      <p:sp>
        <p:nvSpPr>
          <p:cNvPr id="5" name="TextBox 4"/>
          <p:cNvSpPr txBox="1"/>
          <p:nvPr/>
        </p:nvSpPr>
        <p:spPr>
          <a:xfrm>
            <a:off x="762000" y="6413500"/>
            <a:ext cx="3240891" cy="400110"/>
          </a:xfrm>
          <a:prstGeom prst="rect">
            <a:avLst/>
          </a:prstGeom>
          <a:noFill/>
        </p:spPr>
        <p:txBody>
          <a:bodyPr wrap="none" rtlCol="0">
            <a:spAutoFit/>
          </a:bodyPr>
          <a:lstStyle/>
          <a:p>
            <a:r>
              <a:rPr lang="en-US" sz="2000" dirty="0" smtClean="0"/>
              <a:t>Fiore </a:t>
            </a:r>
            <a:r>
              <a:rPr lang="en-US" sz="2000" dirty="0" smtClean="0"/>
              <a:t>et </a:t>
            </a:r>
            <a:r>
              <a:rPr lang="en-US" sz="2000" dirty="0" smtClean="0"/>
              <a:t>al., 2009, HTAP</a:t>
            </a:r>
            <a:endParaRPr lang="en-US" sz="2000" dirty="0"/>
          </a:p>
        </p:txBody>
      </p:sp>
      <p:sp>
        <p:nvSpPr>
          <p:cNvPr id="6" name="Rectangle 3"/>
          <p:cNvSpPr txBox="1">
            <a:spLocks noChangeArrowheads="1"/>
          </p:cNvSpPr>
          <p:nvPr/>
        </p:nvSpPr>
        <p:spPr bwMode="auto">
          <a:xfrm>
            <a:off x="260350" y="2397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Long</a:t>
            </a:r>
            <a:r>
              <a:rPr kumimoji="0" lang="en-US" sz="3200" b="0" i="0" u="none" strike="noStrike" kern="0" cap="none" spc="0" normalizeH="0" noProof="0" dirty="0" smtClean="0">
                <a:ln>
                  <a:noFill/>
                </a:ln>
                <a:solidFill>
                  <a:schemeClr val="tx2"/>
                </a:solidFill>
                <a:effectLst/>
                <a:uLnTx/>
                <a:uFillTx/>
                <a:latin typeface="+mj-lt"/>
                <a:ea typeface="ＭＳ Ｐゴシック" charset="-128"/>
                <a:cs typeface="ＭＳ Ｐゴシック" charset="-128"/>
              </a:rPr>
              <a:t> range impacts of </a:t>
            </a: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O</a:t>
            </a:r>
            <a:r>
              <a:rPr kumimoji="0" lang="en-US" sz="3200" b="0" i="0" u="none" strike="noStrike" kern="0" cap="none" spc="0" normalizeH="0" baseline="-25000" noProof="0" dirty="0" smtClean="0">
                <a:ln>
                  <a:noFill/>
                </a:ln>
                <a:solidFill>
                  <a:schemeClr val="tx2"/>
                </a:solidFill>
                <a:effectLst/>
                <a:uLnTx/>
                <a:uFillTx/>
                <a:latin typeface="+mj-lt"/>
                <a:ea typeface="ＭＳ Ｐゴシック" charset="-128"/>
                <a:cs typeface="ＭＳ Ｐゴシック" charset="-128"/>
              </a:rPr>
              <a:t>3</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grpSp>
        <p:nvGrpSpPr>
          <p:cNvPr id="15" name="Group 14"/>
          <p:cNvGrpSpPr/>
          <p:nvPr/>
        </p:nvGrpSpPr>
        <p:grpSpPr>
          <a:xfrm>
            <a:off x="4445000" y="1981200"/>
            <a:ext cx="5181600" cy="4845110"/>
            <a:chOff x="4445000" y="1981200"/>
            <a:chExt cx="5181600" cy="4845110"/>
          </a:xfrm>
        </p:grpSpPr>
        <p:grpSp>
          <p:nvGrpSpPr>
            <p:cNvPr id="12" name="Group 11"/>
            <p:cNvGrpSpPr/>
            <p:nvPr/>
          </p:nvGrpSpPr>
          <p:grpSpPr>
            <a:xfrm>
              <a:off x="4445000" y="2392836"/>
              <a:ext cx="4837588" cy="4128613"/>
              <a:chOff x="4445000" y="2088036"/>
              <a:chExt cx="4837588" cy="4128613"/>
            </a:xfrm>
          </p:grpSpPr>
          <p:pic>
            <p:nvPicPr>
              <p:cNvPr id="8" name="Picture 7" descr="Screen Shot 2011-10-24 at 7.32.11 PM.png"/>
              <p:cNvPicPr>
                <a:picLocks noChangeAspect="1"/>
              </p:cNvPicPr>
              <p:nvPr/>
            </p:nvPicPr>
            <p:blipFill>
              <a:blip r:embed="rId4"/>
              <a:stretch>
                <a:fillRect/>
              </a:stretch>
            </p:blipFill>
            <p:spPr>
              <a:xfrm>
                <a:off x="4445000" y="2088036"/>
                <a:ext cx="4837588" cy="1937864"/>
              </a:xfrm>
              <a:prstGeom prst="rect">
                <a:avLst/>
              </a:prstGeom>
            </p:spPr>
          </p:pic>
          <p:pic>
            <p:nvPicPr>
              <p:cNvPr id="9" name="Picture 8" descr="Screen Shot 2011-10-24 at 7.31.56 PM.png"/>
              <p:cNvPicPr>
                <a:picLocks noChangeAspect="1"/>
              </p:cNvPicPr>
              <p:nvPr/>
            </p:nvPicPr>
            <p:blipFill>
              <a:blip r:embed="rId5"/>
              <a:stretch>
                <a:fillRect/>
              </a:stretch>
            </p:blipFill>
            <p:spPr>
              <a:xfrm>
                <a:off x="5353050" y="5734706"/>
                <a:ext cx="3346450" cy="481943"/>
              </a:xfrm>
              <a:prstGeom prst="rect">
                <a:avLst/>
              </a:prstGeom>
            </p:spPr>
          </p:pic>
          <p:pic>
            <p:nvPicPr>
              <p:cNvPr id="10" name="Picture 9" descr="Screen Shot 2011-10-24 at 7.31.48 PM.png"/>
              <p:cNvPicPr>
                <a:picLocks noChangeAspect="1"/>
              </p:cNvPicPr>
              <p:nvPr/>
            </p:nvPicPr>
            <p:blipFill>
              <a:blip r:embed="rId6"/>
              <a:stretch>
                <a:fillRect/>
              </a:stretch>
            </p:blipFill>
            <p:spPr>
              <a:xfrm>
                <a:off x="5022850" y="4111868"/>
                <a:ext cx="3867150" cy="1685681"/>
              </a:xfrm>
              <a:prstGeom prst="rect">
                <a:avLst/>
              </a:prstGeom>
            </p:spPr>
          </p:pic>
        </p:grpSp>
        <p:sp>
          <p:nvSpPr>
            <p:cNvPr id="11" name="TextBox 10"/>
            <p:cNvSpPr txBox="1"/>
            <p:nvPr/>
          </p:nvSpPr>
          <p:spPr>
            <a:xfrm>
              <a:off x="5854700" y="6426200"/>
              <a:ext cx="2570135" cy="400110"/>
            </a:xfrm>
            <a:prstGeom prst="rect">
              <a:avLst/>
            </a:prstGeom>
            <a:noFill/>
          </p:spPr>
          <p:txBody>
            <a:bodyPr wrap="none" rtlCol="0">
              <a:spAutoFit/>
            </a:bodyPr>
            <a:lstStyle/>
            <a:p>
              <a:r>
                <a:rPr lang="en-US" sz="2000" dirty="0" smtClean="0"/>
                <a:t>Zhang et al., 2009</a:t>
              </a:r>
              <a:endParaRPr lang="en-US" sz="2000" dirty="0"/>
            </a:p>
          </p:txBody>
        </p:sp>
        <p:sp>
          <p:nvSpPr>
            <p:cNvPr id="13" name="TextBox 12"/>
            <p:cNvSpPr txBox="1"/>
            <p:nvPr/>
          </p:nvSpPr>
          <p:spPr>
            <a:xfrm>
              <a:off x="5118100" y="1981200"/>
              <a:ext cx="4508500" cy="400110"/>
            </a:xfrm>
            <a:prstGeom prst="rect">
              <a:avLst/>
            </a:prstGeom>
            <a:noFill/>
          </p:spPr>
          <p:txBody>
            <a:bodyPr wrap="square" rtlCol="0">
              <a:spAutoFit/>
            </a:bodyPr>
            <a:lstStyle/>
            <a:p>
              <a:pPr algn="just"/>
              <a:r>
                <a:rPr lang="en-US" sz="2000" dirty="0" smtClean="0"/>
                <a:t>O</a:t>
              </a:r>
              <a:r>
                <a:rPr lang="en-US" sz="2000" baseline="-25000" dirty="0" smtClean="0"/>
                <a:t>3</a:t>
              </a:r>
              <a:r>
                <a:rPr lang="en-US" sz="2000" dirty="0" smtClean="0"/>
                <a:t> observed at Mt. Bachelor</a:t>
              </a:r>
            </a:p>
            <a:p>
              <a:endParaRPr lang="en-US" sz="2000" dirty="0"/>
            </a:p>
          </p:txBody>
        </p:sp>
        <p:sp>
          <p:nvSpPr>
            <p:cNvPr id="14" name="TextBox 13"/>
            <p:cNvSpPr txBox="1"/>
            <p:nvPr/>
          </p:nvSpPr>
          <p:spPr>
            <a:xfrm>
              <a:off x="7795074" y="6235700"/>
              <a:ext cx="1184940" cy="276999"/>
            </a:xfrm>
            <a:prstGeom prst="rect">
              <a:avLst/>
            </a:prstGeom>
            <a:solidFill>
              <a:srgbClr val="FFFFFF"/>
            </a:solidFill>
          </p:spPr>
          <p:txBody>
            <a:bodyPr wrap="none" rtlCol="0">
              <a:spAutoFit/>
            </a:bodyPr>
            <a:lstStyle/>
            <a:p>
              <a:r>
                <a:rPr lang="en-US" sz="1200" dirty="0" smtClean="0"/>
                <a:t>10</a:t>
              </a:r>
              <a:r>
                <a:rPr lang="en-US" sz="1200" baseline="30000" dirty="0" smtClean="0"/>
                <a:t>-11</a:t>
              </a:r>
              <a:r>
                <a:rPr lang="en-US" sz="1200" dirty="0" smtClean="0"/>
                <a:t> ppb/m</a:t>
              </a:r>
              <a:r>
                <a:rPr lang="en-US" sz="1200" baseline="30000" dirty="0" smtClean="0"/>
                <a:t>2</a:t>
              </a:r>
              <a:endParaRPr lang="en-US" sz="1200" baseline="30000" dirty="0"/>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044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18" descr="lec29fig6"/>
          <p:cNvPicPr>
            <a:picLocks noChangeAspect="1" noChangeArrowheads="1"/>
          </p:cNvPicPr>
          <p:nvPr/>
        </p:nvPicPr>
        <p:blipFill>
          <a:blip r:embed="rId3" cstate="print"/>
          <a:srcRect l="9068" r="5478" b="2483"/>
          <a:stretch>
            <a:fillRect/>
          </a:stretch>
        </p:blipFill>
        <p:spPr bwMode="auto">
          <a:xfrm>
            <a:off x="4457397" y="2333044"/>
            <a:ext cx="996802" cy="1030830"/>
          </a:xfrm>
          <a:prstGeom prst="rect">
            <a:avLst/>
          </a:prstGeom>
          <a:noFill/>
          <a:ln w="9525">
            <a:noFill/>
            <a:miter lim="800000"/>
            <a:headEnd/>
            <a:tailEnd/>
          </a:ln>
        </p:spPr>
      </p:pic>
      <p:sp>
        <p:nvSpPr>
          <p:cNvPr id="4" name="TextBox 127"/>
          <p:cNvSpPr txBox="1">
            <a:spLocks noChangeArrowheads="1"/>
          </p:cNvSpPr>
          <p:nvPr/>
        </p:nvSpPr>
        <p:spPr bwMode="auto">
          <a:xfrm>
            <a:off x="2445485" y="1905218"/>
            <a:ext cx="5149111" cy="430887"/>
          </a:xfrm>
          <a:prstGeom prst="rect">
            <a:avLst/>
          </a:prstGeom>
          <a:noFill/>
          <a:ln w="12700">
            <a:noFill/>
            <a:miter lim="800000"/>
            <a:headEnd/>
            <a:tailEnd/>
          </a:ln>
        </p:spPr>
        <p:txBody>
          <a:bodyPr wrap="square">
            <a:spAutoFit/>
          </a:bodyPr>
          <a:lstStyle/>
          <a:p>
            <a:pPr algn="ctr"/>
            <a:r>
              <a:rPr lang="en-US" sz="2200" dirty="0" smtClean="0">
                <a:latin typeface="Arial" charset="0"/>
                <a:cs typeface="Arial" charset="0"/>
              </a:rPr>
              <a:t>2</a:t>
            </a:r>
            <a:r>
              <a:rPr lang="en-US" sz="2200" dirty="0" smtClean="0">
                <a:latin typeface="Arial" charset="0"/>
                <a:cs typeface="Arial" charset="0"/>
              </a:rPr>
              <a:t>°</a:t>
            </a:r>
            <a:r>
              <a:rPr lang="en-US" sz="2200" dirty="0" smtClean="0">
                <a:latin typeface="Arial" charset="0"/>
                <a:cs typeface="Arial" charset="0"/>
              </a:rPr>
              <a:t> </a:t>
            </a:r>
            <a:r>
              <a:rPr lang="en-US" sz="2200" dirty="0" err="1">
                <a:latin typeface="Arial" charset="0"/>
                <a:cs typeface="Arial" charset="0"/>
              </a:rPr>
              <a:t>x</a:t>
            </a:r>
            <a:r>
              <a:rPr lang="en-US" sz="2200" dirty="0">
                <a:latin typeface="Arial" charset="0"/>
                <a:cs typeface="Arial" charset="0"/>
              </a:rPr>
              <a:t> </a:t>
            </a:r>
            <a:r>
              <a:rPr lang="en-US" sz="2200" dirty="0" smtClean="0">
                <a:latin typeface="Arial" charset="0"/>
                <a:cs typeface="Arial" charset="0"/>
              </a:rPr>
              <a:t>2.5</a:t>
            </a:r>
            <a:r>
              <a:rPr lang="en-US" sz="2200" dirty="0" smtClean="0">
                <a:latin typeface="Arial" charset="0"/>
                <a:cs typeface="Arial" charset="0"/>
              </a:rPr>
              <a:t>°</a:t>
            </a:r>
            <a:r>
              <a:rPr lang="en-US" sz="2200" dirty="0" smtClean="0">
                <a:latin typeface="Arial" charset="0"/>
                <a:cs typeface="Arial" charset="0"/>
              </a:rPr>
              <a:t>,</a:t>
            </a:r>
            <a:r>
              <a:rPr lang="en-US" sz="2200" baseline="30000" dirty="0" smtClean="0">
                <a:latin typeface="Arial" charset="0"/>
                <a:cs typeface="Arial" charset="0"/>
              </a:rPr>
              <a:t> </a:t>
            </a:r>
            <a:r>
              <a:rPr lang="en-US" sz="2200" dirty="0" smtClean="0">
                <a:latin typeface="Arial" charset="0"/>
                <a:cs typeface="Arial" charset="0"/>
              </a:rPr>
              <a:t>47 vertical levels </a:t>
            </a:r>
            <a:endParaRPr lang="en-US" sz="2200" dirty="0">
              <a:latin typeface="Arial" charset="0"/>
              <a:cs typeface="Arial" charset="0"/>
            </a:endParaRPr>
          </a:p>
        </p:txBody>
      </p:sp>
      <p:sp>
        <p:nvSpPr>
          <p:cNvPr id="5" name="TextBox 128"/>
          <p:cNvSpPr txBox="1">
            <a:spLocks noChangeArrowheads="1"/>
          </p:cNvSpPr>
          <p:nvPr/>
        </p:nvSpPr>
        <p:spPr bwMode="auto">
          <a:xfrm>
            <a:off x="4343398" y="3892763"/>
            <a:ext cx="1295844" cy="738664"/>
          </a:xfrm>
          <a:prstGeom prst="rect">
            <a:avLst/>
          </a:prstGeom>
          <a:noFill/>
          <a:ln w="12700">
            <a:solidFill>
              <a:schemeClr val="tx1"/>
            </a:solidFill>
            <a:miter lim="800000"/>
            <a:headEnd/>
            <a:tailEnd/>
          </a:ln>
        </p:spPr>
        <p:txBody>
          <a:bodyPr wrap="square">
            <a:spAutoFit/>
          </a:bodyPr>
          <a:lstStyle/>
          <a:p>
            <a:pPr algn="ctr"/>
            <a:r>
              <a:rPr lang="en-US" sz="1400" u="sng" dirty="0">
                <a:solidFill>
                  <a:srgbClr val="333399"/>
                </a:solidFill>
                <a:latin typeface="Verdana"/>
                <a:cs typeface="Verdana"/>
              </a:rPr>
              <a:t>Meteorology</a:t>
            </a:r>
          </a:p>
          <a:p>
            <a:pPr algn="ctr"/>
            <a:r>
              <a:rPr lang="en-US" sz="1400" dirty="0">
                <a:solidFill>
                  <a:srgbClr val="333399"/>
                </a:solidFill>
                <a:latin typeface="Verdana"/>
                <a:cs typeface="Verdana"/>
              </a:rPr>
              <a:t>GMAO </a:t>
            </a:r>
          </a:p>
          <a:p>
            <a:pPr algn="ctr"/>
            <a:r>
              <a:rPr lang="en-US" sz="1400" dirty="0">
                <a:solidFill>
                  <a:srgbClr val="333399"/>
                </a:solidFill>
                <a:latin typeface="Verdana"/>
                <a:cs typeface="Verdana"/>
              </a:rPr>
              <a:t>GEOS-5</a:t>
            </a:r>
          </a:p>
        </p:txBody>
      </p:sp>
      <p:sp>
        <p:nvSpPr>
          <p:cNvPr id="6" name="TextBox 131"/>
          <p:cNvSpPr txBox="1">
            <a:spLocks noChangeArrowheads="1"/>
          </p:cNvSpPr>
          <p:nvPr/>
        </p:nvSpPr>
        <p:spPr bwMode="auto">
          <a:xfrm>
            <a:off x="291212" y="2410025"/>
            <a:ext cx="3074288" cy="1600438"/>
          </a:xfrm>
          <a:prstGeom prst="rect">
            <a:avLst/>
          </a:prstGeom>
          <a:noFill/>
          <a:ln w="12700">
            <a:solidFill>
              <a:schemeClr val="tx1"/>
            </a:solidFill>
            <a:miter lim="800000"/>
            <a:headEnd/>
            <a:tailEnd/>
          </a:ln>
        </p:spPr>
        <p:txBody>
          <a:bodyPr wrap="square">
            <a:spAutoFit/>
          </a:bodyPr>
          <a:lstStyle/>
          <a:p>
            <a:pPr algn="ctr"/>
            <a:r>
              <a:rPr lang="en-US" sz="1400" u="sng" dirty="0">
                <a:solidFill>
                  <a:srgbClr val="333399"/>
                </a:solidFill>
                <a:latin typeface="Verdana"/>
                <a:cs typeface="Verdana"/>
              </a:rPr>
              <a:t>Emissions</a:t>
            </a:r>
          </a:p>
          <a:p>
            <a:pPr algn="ctr"/>
            <a:r>
              <a:rPr lang="en-US" sz="1400" dirty="0">
                <a:solidFill>
                  <a:srgbClr val="333399"/>
                </a:solidFill>
                <a:latin typeface="Verdana"/>
                <a:cs typeface="Verdana"/>
              </a:rPr>
              <a:t>FF/BF: </a:t>
            </a:r>
            <a:r>
              <a:rPr lang="en-US" sz="1400" dirty="0" smtClean="0">
                <a:solidFill>
                  <a:srgbClr val="333399"/>
                </a:solidFill>
                <a:latin typeface="Verdana"/>
                <a:cs typeface="Verdana"/>
              </a:rPr>
              <a:t> </a:t>
            </a:r>
            <a:r>
              <a:rPr lang="en-US" sz="1400" dirty="0" smtClean="0">
                <a:solidFill>
                  <a:srgbClr val="333399"/>
                </a:solidFill>
                <a:latin typeface="Verdana"/>
                <a:cs typeface="Verdana"/>
              </a:rPr>
              <a:t>EDGAR</a:t>
            </a:r>
            <a:r>
              <a:rPr lang="en-US" sz="1400" dirty="0" smtClean="0">
                <a:solidFill>
                  <a:srgbClr val="333399"/>
                </a:solidFill>
                <a:latin typeface="Verdana"/>
                <a:cs typeface="Verdana"/>
              </a:rPr>
              <a:t> + </a:t>
            </a:r>
            <a:r>
              <a:rPr lang="en-US" sz="1400" dirty="0" smtClean="0">
                <a:solidFill>
                  <a:srgbClr val="333399"/>
                </a:solidFill>
                <a:latin typeface="Verdana"/>
                <a:cs typeface="Verdana"/>
              </a:rPr>
              <a:t>regional </a:t>
            </a:r>
            <a:r>
              <a:rPr lang="en-US" sz="1400" dirty="0" smtClean="0">
                <a:solidFill>
                  <a:srgbClr val="333399"/>
                </a:solidFill>
                <a:latin typeface="Verdana"/>
                <a:cs typeface="Verdana"/>
              </a:rPr>
              <a:t>inventories</a:t>
            </a:r>
          </a:p>
          <a:p>
            <a:pPr algn="ctr"/>
            <a:r>
              <a:rPr lang="en-US" sz="1400" dirty="0" smtClean="0">
                <a:solidFill>
                  <a:srgbClr val="333399"/>
                </a:solidFill>
                <a:latin typeface="Verdana"/>
                <a:cs typeface="Verdana"/>
              </a:rPr>
              <a:t>BB</a:t>
            </a:r>
            <a:r>
              <a:rPr lang="en-US" sz="1400" dirty="0">
                <a:solidFill>
                  <a:srgbClr val="333399"/>
                </a:solidFill>
                <a:latin typeface="Verdana"/>
                <a:cs typeface="Verdana"/>
              </a:rPr>
              <a:t>: GFED2 (2007)</a:t>
            </a:r>
          </a:p>
          <a:p>
            <a:pPr algn="ctr"/>
            <a:r>
              <a:rPr lang="en-US" sz="1400" dirty="0">
                <a:solidFill>
                  <a:srgbClr val="333399"/>
                </a:solidFill>
                <a:latin typeface="Verdana"/>
                <a:cs typeface="Verdana"/>
              </a:rPr>
              <a:t>OC/BC: Bond et al </a:t>
            </a:r>
            <a:r>
              <a:rPr lang="en-US" sz="1400" dirty="0" smtClean="0">
                <a:solidFill>
                  <a:srgbClr val="333399"/>
                </a:solidFill>
                <a:latin typeface="Verdana"/>
                <a:cs typeface="Verdana"/>
              </a:rPr>
              <a:t>2007</a:t>
            </a:r>
            <a:endParaRPr lang="en-US" sz="1400" dirty="0">
              <a:solidFill>
                <a:srgbClr val="333399"/>
              </a:solidFill>
              <a:latin typeface="Verdana"/>
              <a:cs typeface="Verdana"/>
            </a:endParaRPr>
          </a:p>
          <a:p>
            <a:pPr algn="ctr"/>
            <a:r>
              <a:rPr lang="en-US" sz="1400" dirty="0">
                <a:solidFill>
                  <a:srgbClr val="333399"/>
                </a:solidFill>
                <a:latin typeface="Verdana"/>
                <a:cs typeface="Verdana"/>
              </a:rPr>
              <a:t>Dust  (</a:t>
            </a:r>
            <a:r>
              <a:rPr lang="en-US" sz="1400" dirty="0" err="1">
                <a:solidFill>
                  <a:srgbClr val="333399"/>
                </a:solidFill>
                <a:latin typeface="Verdana"/>
                <a:cs typeface="Verdana"/>
              </a:rPr>
              <a:t>Fairlie</a:t>
            </a:r>
            <a:r>
              <a:rPr lang="en-US" sz="1400" dirty="0">
                <a:solidFill>
                  <a:srgbClr val="333399"/>
                </a:solidFill>
                <a:latin typeface="Verdana"/>
                <a:cs typeface="Verdana"/>
              </a:rPr>
              <a:t> 2006</a:t>
            </a:r>
            <a:r>
              <a:rPr lang="en-US" sz="1400" dirty="0" smtClean="0">
                <a:solidFill>
                  <a:srgbClr val="333399"/>
                </a:solidFill>
                <a:latin typeface="Verdana"/>
                <a:cs typeface="Verdana"/>
              </a:rPr>
              <a:t>)</a:t>
            </a:r>
          </a:p>
          <a:p>
            <a:pPr algn="ctr"/>
            <a:r>
              <a:rPr lang="en-US" sz="1400" dirty="0" smtClean="0">
                <a:solidFill>
                  <a:srgbClr val="333399"/>
                </a:solidFill>
                <a:latin typeface="Verdana"/>
                <a:cs typeface="Verdana"/>
              </a:rPr>
              <a:t>Sea Salt</a:t>
            </a:r>
            <a:endParaRPr lang="en-US" sz="1400" dirty="0">
              <a:solidFill>
                <a:srgbClr val="333399"/>
              </a:solidFill>
              <a:latin typeface="Verdana"/>
              <a:cs typeface="Verdana"/>
            </a:endParaRPr>
          </a:p>
        </p:txBody>
      </p:sp>
      <p:cxnSp>
        <p:nvCxnSpPr>
          <p:cNvPr id="7" name="Straight Arrow Connector 133"/>
          <p:cNvCxnSpPr>
            <a:cxnSpLocks noChangeShapeType="1"/>
          </p:cNvCxnSpPr>
          <p:nvPr/>
        </p:nvCxnSpPr>
        <p:spPr bwMode="auto">
          <a:xfrm flipV="1">
            <a:off x="3365500" y="2851310"/>
            <a:ext cx="1125124" cy="6190"/>
          </a:xfrm>
          <a:prstGeom prst="straightConnector1">
            <a:avLst/>
          </a:prstGeom>
          <a:noFill/>
          <a:ln w="76200" algn="ctr">
            <a:solidFill>
              <a:schemeClr val="tx1"/>
            </a:solidFill>
            <a:round/>
            <a:headEnd/>
            <a:tailEnd type="arrow" w="med" len="med"/>
          </a:ln>
        </p:spPr>
      </p:cxnSp>
      <p:cxnSp>
        <p:nvCxnSpPr>
          <p:cNvPr id="8" name="Straight Arrow Connector 135"/>
          <p:cNvCxnSpPr>
            <a:cxnSpLocks noChangeShapeType="1"/>
          </p:cNvCxnSpPr>
          <p:nvPr/>
        </p:nvCxnSpPr>
        <p:spPr bwMode="auto">
          <a:xfrm rot="5400000" flipH="1" flipV="1">
            <a:off x="4694100" y="3587608"/>
            <a:ext cx="590545" cy="692"/>
          </a:xfrm>
          <a:prstGeom prst="straightConnector1">
            <a:avLst/>
          </a:prstGeom>
          <a:noFill/>
          <a:ln w="76200" algn="ctr">
            <a:solidFill>
              <a:schemeClr val="tx1"/>
            </a:solidFill>
            <a:round/>
            <a:headEnd/>
            <a:tailEnd type="arrow" w="med" len="med"/>
          </a:ln>
        </p:spPr>
      </p:cxnSp>
      <p:cxnSp>
        <p:nvCxnSpPr>
          <p:cNvPr id="9" name="Straight Arrow Connector 136"/>
          <p:cNvCxnSpPr>
            <a:cxnSpLocks noChangeShapeType="1"/>
          </p:cNvCxnSpPr>
          <p:nvPr/>
        </p:nvCxnSpPr>
        <p:spPr bwMode="auto">
          <a:xfrm>
            <a:off x="5454199" y="2849771"/>
            <a:ext cx="598081" cy="1538"/>
          </a:xfrm>
          <a:prstGeom prst="straightConnector1">
            <a:avLst/>
          </a:prstGeom>
          <a:noFill/>
          <a:ln w="76200" algn="ctr">
            <a:solidFill>
              <a:schemeClr val="tx1"/>
            </a:solidFill>
            <a:round/>
            <a:headEnd/>
            <a:tailEnd type="arrow" w="med" len="med"/>
          </a:ln>
        </p:spPr>
      </p:cxnSp>
      <p:sp>
        <p:nvSpPr>
          <p:cNvPr id="10" name="TextBox 137"/>
          <p:cNvSpPr txBox="1">
            <a:spLocks noChangeArrowheads="1"/>
          </p:cNvSpPr>
          <p:nvPr/>
        </p:nvSpPr>
        <p:spPr bwMode="auto">
          <a:xfrm>
            <a:off x="6258439" y="2664222"/>
            <a:ext cx="2402961" cy="338554"/>
          </a:xfrm>
          <a:prstGeom prst="rect">
            <a:avLst/>
          </a:prstGeom>
          <a:noFill/>
          <a:ln w="12700">
            <a:solidFill>
              <a:schemeClr val="tx1"/>
            </a:solidFill>
            <a:miter lim="800000"/>
            <a:headEnd/>
            <a:tailEnd/>
          </a:ln>
        </p:spPr>
        <p:txBody>
          <a:bodyPr wrap="square">
            <a:spAutoFit/>
          </a:bodyPr>
          <a:lstStyle/>
          <a:p>
            <a:pPr algn="ctr"/>
            <a:r>
              <a:rPr lang="en-US" sz="1600" dirty="0" smtClean="0">
                <a:solidFill>
                  <a:srgbClr val="333399"/>
                </a:solidFill>
                <a:latin typeface="Verdana"/>
                <a:cs typeface="Verdana"/>
              </a:rPr>
              <a:t>[</a:t>
            </a:r>
            <a:r>
              <a:rPr lang="en-US" sz="1600" dirty="0" err="1" smtClean="0">
                <a:solidFill>
                  <a:srgbClr val="333399"/>
                </a:solidFill>
                <a:latin typeface="Verdana"/>
                <a:cs typeface="Verdana"/>
              </a:rPr>
              <a:t>species(x,y,z,t</a:t>
            </a:r>
            <a:r>
              <a:rPr lang="en-US" sz="1600" dirty="0" smtClean="0">
                <a:solidFill>
                  <a:srgbClr val="333399"/>
                </a:solidFill>
                <a:latin typeface="Verdana"/>
                <a:cs typeface="Verdana"/>
              </a:rPr>
              <a:t>)]</a:t>
            </a:r>
            <a:endParaRPr lang="en-US" sz="1600" dirty="0">
              <a:solidFill>
                <a:srgbClr val="333399"/>
              </a:solidFill>
              <a:latin typeface="Verdana"/>
              <a:cs typeface="Verdana"/>
            </a:endParaRPr>
          </a:p>
        </p:txBody>
      </p:sp>
      <p:sp>
        <p:nvSpPr>
          <p:cNvPr id="14" name="Rectangle 3"/>
          <p:cNvSpPr txBox="1">
            <a:spLocks noChangeArrowheads="1"/>
          </p:cNvSpPr>
          <p:nvPr/>
        </p:nvSpPr>
        <p:spPr bwMode="auto">
          <a:xfrm>
            <a:off x="273050" y="2651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Chemical transport modeling</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28" name="TextBox 27"/>
          <p:cNvSpPr txBox="1"/>
          <p:nvPr/>
        </p:nvSpPr>
        <p:spPr>
          <a:xfrm>
            <a:off x="152400" y="1333500"/>
            <a:ext cx="8117189" cy="430887"/>
          </a:xfrm>
          <a:prstGeom prst="rect">
            <a:avLst/>
          </a:prstGeom>
          <a:noFill/>
        </p:spPr>
        <p:txBody>
          <a:bodyPr wrap="none" rtlCol="0">
            <a:spAutoFit/>
          </a:bodyPr>
          <a:lstStyle/>
          <a:p>
            <a:r>
              <a:rPr lang="en-US" sz="2200" dirty="0" smtClean="0"/>
              <a:t>Forward model (Bet et al., 2001; </a:t>
            </a:r>
            <a:r>
              <a:rPr lang="en-US" sz="2200" dirty="0" err="1" smtClean="0"/>
              <a:t>www.geos-chem.org</a:t>
            </a:r>
            <a:r>
              <a:rPr lang="en-US" sz="2200" dirty="0" smtClean="0"/>
              <a:t>):</a:t>
            </a:r>
            <a:endParaRPr lang="en-US" sz="2200" dirty="0"/>
          </a:p>
        </p:txBody>
      </p:sp>
      <p:sp>
        <p:nvSpPr>
          <p:cNvPr id="30" name="TextBox 29"/>
          <p:cNvSpPr txBox="1"/>
          <p:nvPr/>
        </p:nvSpPr>
        <p:spPr>
          <a:xfrm>
            <a:off x="6159500" y="3302000"/>
            <a:ext cx="2686853" cy="461665"/>
          </a:xfrm>
          <a:prstGeom prst="rect">
            <a:avLst/>
          </a:prstGeom>
          <a:noFill/>
        </p:spPr>
        <p:txBody>
          <a:bodyPr wrap="none" rtlCol="0">
            <a:spAutoFit/>
          </a:bodyPr>
          <a:lstStyle/>
          <a:p>
            <a:r>
              <a:rPr lang="en-US" dirty="0" smtClean="0"/>
              <a:t>exposure metric</a:t>
            </a:r>
          </a:p>
          <a:p>
            <a:endParaRPr lang="en-US" dirty="0"/>
          </a:p>
        </p:txBody>
      </p:sp>
      <p:cxnSp>
        <p:nvCxnSpPr>
          <p:cNvPr id="43" name="Straight Arrow Connector 136"/>
          <p:cNvCxnSpPr>
            <a:cxnSpLocks noChangeShapeType="1"/>
          </p:cNvCxnSpPr>
          <p:nvPr/>
        </p:nvCxnSpPr>
        <p:spPr bwMode="auto">
          <a:xfrm rot="5400000">
            <a:off x="7473648" y="3206426"/>
            <a:ext cx="317478" cy="633"/>
          </a:xfrm>
          <a:prstGeom prst="straightConnector1">
            <a:avLst/>
          </a:prstGeom>
          <a:noFill/>
          <a:ln w="76200" algn="ctr">
            <a:solidFill>
              <a:schemeClr val="tx1"/>
            </a:solidFill>
            <a:round/>
            <a:headEnd/>
            <a:tailEnd type="arrow" w="med" len="med"/>
          </a:ln>
        </p:spPr>
      </p:cxnSp>
      <p:grpSp>
        <p:nvGrpSpPr>
          <p:cNvPr id="47" name="Group 46"/>
          <p:cNvGrpSpPr/>
          <p:nvPr/>
        </p:nvGrpSpPr>
        <p:grpSpPr>
          <a:xfrm>
            <a:off x="139700" y="3775280"/>
            <a:ext cx="8801553" cy="2693485"/>
            <a:chOff x="139700" y="3775280"/>
            <a:chExt cx="8801553" cy="2693485"/>
          </a:xfrm>
        </p:grpSpPr>
        <p:grpSp>
          <p:nvGrpSpPr>
            <p:cNvPr id="39" name="Group 38"/>
            <p:cNvGrpSpPr/>
            <p:nvPr/>
          </p:nvGrpSpPr>
          <p:grpSpPr>
            <a:xfrm>
              <a:off x="139700" y="3775280"/>
              <a:ext cx="8801553" cy="2522294"/>
              <a:chOff x="139700" y="3775280"/>
              <a:chExt cx="8801553" cy="2522294"/>
            </a:xfrm>
          </p:grpSpPr>
          <p:grpSp>
            <p:nvGrpSpPr>
              <p:cNvPr id="38" name="Group 37"/>
              <p:cNvGrpSpPr/>
              <p:nvPr/>
            </p:nvGrpSpPr>
            <p:grpSpPr>
              <a:xfrm>
                <a:off x="139700" y="3775280"/>
                <a:ext cx="8801553" cy="2522294"/>
                <a:chOff x="139700" y="3775280"/>
                <a:chExt cx="8801553" cy="2522294"/>
              </a:xfrm>
            </p:grpSpPr>
            <p:pic>
              <p:nvPicPr>
                <p:cNvPr id="20" name="Picture 18" descr="lec29fig6"/>
                <p:cNvPicPr>
                  <a:picLocks noChangeAspect="1" noChangeArrowheads="1"/>
                </p:cNvPicPr>
                <p:nvPr/>
              </p:nvPicPr>
              <p:blipFill>
                <a:blip r:embed="rId3" cstate="print"/>
                <a:srcRect l="9068" r="5478" b="2483"/>
                <a:stretch>
                  <a:fillRect/>
                </a:stretch>
              </p:blipFill>
              <p:spPr bwMode="auto">
                <a:xfrm>
                  <a:off x="4495497" y="5266744"/>
                  <a:ext cx="996802" cy="1030830"/>
                </a:xfrm>
                <a:prstGeom prst="rect">
                  <a:avLst/>
                </a:prstGeom>
                <a:noFill/>
                <a:ln w="9525">
                  <a:noFill/>
                  <a:miter lim="800000"/>
                  <a:headEnd/>
                  <a:tailEnd/>
                </a:ln>
              </p:spPr>
            </p:pic>
            <p:sp>
              <p:nvSpPr>
                <p:cNvPr id="21" name="TextBox 128"/>
                <p:cNvSpPr txBox="1">
                  <a:spLocks noChangeArrowheads="1"/>
                </p:cNvSpPr>
                <p:nvPr/>
              </p:nvSpPr>
              <p:spPr bwMode="auto">
                <a:xfrm>
                  <a:off x="622298" y="5607262"/>
                  <a:ext cx="2552702" cy="307777"/>
                </a:xfrm>
                <a:prstGeom prst="rect">
                  <a:avLst/>
                </a:prstGeom>
                <a:noFill/>
                <a:ln w="12700">
                  <a:solidFill>
                    <a:schemeClr val="tx1"/>
                  </a:solidFill>
                  <a:miter lim="800000"/>
                  <a:headEnd/>
                  <a:tailEnd/>
                </a:ln>
              </p:spPr>
              <p:txBody>
                <a:bodyPr wrap="square">
                  <a:spAutoFit/>
                </a:bodyPr>
                <a:lstStyle/>
                <a:p>
                  <a:pPr algn="ctr"/>
                  <a:r>
                    <a:rPr lang="en-US" sz="1400" u="sng" dirty="0" smtClean="0">
                      <a:solidFill>
                        <a:srgbClr val="800000"/>
                      </a:solidFill>
                      <a:latin typeface="Verdana"/>
                      <a:cs typeface="Verdana"/>
                    </a:rPr>
                    <a:t>Influence from emissions</a:t>
                  </a:r>
                  <a:endParaRPr lang="en-US" sz="1400" dirty="0">
                    <a:solidFill>
                      <a:srgbClr val="800000"/>
                    </a:solidFill>
                    <a:latin typeface="Verdana"/>
                    <a:cs typeface="Verdana"/>
                  </a:endParaRPr>
                </a:p>
              </p:txBody>
            </p:sp>
            <p:cxnSp>
              <p:nvCxnSpPr>
                <p:cNvPr id="22" name="Straight Arrow Connector 133"/>
                <p:cNvCxnSpPr>
                  <a:cxnSpLocks noChangeShapeType="1"/>
                </p:cNvCxnSpPr>
                <p:nvPr/>
              </p:nvCxnSpPr>
              <p:spPr bwMode="auto">
                <a:xfrm rot="10800000">
                  <a:off x="3352800" y="5765800"/>
                  <a:ext cx="1175924" cy="1588"/>
                </a:xfrm>
                <a:prstGeom prst="straightConnector1">
                  <a:avLst/>
                </a:prstGeom>
                <a:noFill/>
                <a:ln w="76200" algn="ctr">
                  <a:solidFill>
                    <a:schemeClr val="tx1"/>
                  </a:solidFill>
                  <a:round/>
                  <a:headEnd/>
                  <a:tailEnd type="arrow" w="med" len="med"/>
                </a:ln>
              </p:spPr>
            </p:cxnSp>
            <p:sp>
              <p:nvSpPr>
                <p:cNvPr id="24" name="TextBox 137"/>
                <p:cNvSpPr txBox="1">
                  <a:spLocks noChangeArrowheads="1"/>
                </p:cNvSpPr>
                <p:nvPr/>
              </p:nvSpPr>
              <p:spPr bwMode="auto">
                <a:xfrm>
                  <a:off x="6321939" y="5597922"/>
                  <a:ext cx="2402961" cy="338554"/>
                </a:xfrm>
                <a:prstGeom prst="rect">
                  <a:avLst/>
                </a:prstGeom>
                <a:noFill/>
                <a:ln w="12700">
                  <a:solidFill>
                    <a:schemeClr val="tx1"/>
                  </a:solidFill>
                  <a:miter lim="800000"/>
                  <a:headEnd/>
                  <a:tailEnd/>
                </a:ln>
              </p:spPr>
              <p:txBody>
                <a:bodyPr wrap="square">
                  <a:spAutoFit/>
                </a:bodyPr>
                <a:lstStyle/>
                <a:p>
                  <a:pPr algn="ctr"/>
                  <a:r>
                    <a:rPr lang="en-US" sz="1600" dirty="0" err="1" smtClean="0">
                      <a:solidFill>
                        <a:srgbClr val="800000"/>
                      </a:solidFill>
                      <a:latin typeface="Verdana"/>
                      <a:cs typeface="Verdana"/>
                    </a:rPr>
                    <a:t>adjoint</a:t>
                  </a:r>
                  <a:r>
                    <a:rPr lang="en-US" sz="1600" dirty="0" smtClean="0">
                      <a:solidFill>
                        <a:srgbClr val="800000"/>
                      </a:solidFill>
                      <a:latin typeface="Verdana"/>
                      <a:cs typeface="Verdana"/>
                    </a:rPr>
                    <a:t> forcing</a:t>
                  </a:r>
                  <a:endParaRPr lang="en-US" sz="1600" dirty="0">
                    <a:solidFill>
                      <a:srgbClr val="800000"/>
                    </a:solidFill>
                    <a:latin typeface="Verdana"/>
                    <a:cs typeface="Verdana"/>
                  </a:endParaRPr>
                </a:p>
              </p:txBody>
            </p:sp>
            <p:sp>
              <p:nvSpPr>
                <p:cNvPr id="27" name="TextBox 26"/>
                <p:cNvSpPr txBox="1"/>
                <p:nvPr/>
              </p:nvSpPr>
              <p:spPr>
                <a:xfrm>
                  <a:off x="139700" y="4838700"/>
                  <a:ext cx="4274014" cy="430887"/>
                </a:xfrm>
                <a:prstGeom prst="rect">
                  <a:avLst/>
                </a:prstGeom>
                <a:noFill/>
              </p:spPr>
              <p:txBody>
                <a:bodyPr wrap="none" rtlCol="0">
                  <a:spAutoFit/>
                </a:bodyPr>
                <a:lstStyle/>
                <a:p>
                  <a:r>
                    <a:rPr lang="en-US" sz="2200" dirty="0" smtClean="0"/>
                    <a:t>Adjoint (Henze et al., 2007):</a:t>
                  </a:r>
                  <a:endParaRPr lang="en-US" sz="2200" dirty="0"/>
                </a:p>
              </p:txBody>
            </p:sp>
            <p:cxnSp>
              <p:nvCxnSpPr>
                <p:cNvPr id="29" name="Straight Arrow Connector 135"/>
                <p:cNvCxnSpPr>
                  <a:cxnSpLocks noChangeShapeType="1"/>
                </p:cNvCxnSpPr>
                <p:nvPr/>
              </p:nvCxnSpPr>
              <p:spPr bwMode="auto">
                <a:xfrm rot="16200000" flipH="1">
                  <a:off x="4706800" y="4959208"/>
                  <a:ext cx="590545" cy="692"/>
                </a:xfrm>
                <a:prstGeom prst="straightConnector1">
                  <a:avLst/>
                </a:prstGeom>
                <a:noFill/>
                <a:ln w="76200" algn="ctr">
                  <a:solidFill>
                    <a:schemeClr val="tx1"/>
                  </a:solidFill>
                  <a:round/>
                  <a:headEnd/>
                  <a:tailEnd type="arrow" w="med" len="med"/>
                </a:ln>
              </p:spPr>
            </p:cxnSp>
            <p:sp>
              <p:nvSpPr>
                <p:cNvPr id="31" name="TextBox 30"/>
                <p:cNvSpPr txBox="1"/>
                <p:nvPr/>
              </p:nvSpPr>
              <p:spPr>
                <a:xfrm>
                  <a:off x="6121400" y="4813300"/>
                  <a:ext cx="2819853" cy="461665"/>
                </a:xfrm>
                <a:prstGeom prst="rect">
                  <a:avLst/>
                </a:prstGeom>
                <a:noFill/>
              </p:spPr>
              <p:txBody>
                <a:bodyPr wrap="none" rtlCol="0">
                  <a:spAutoFit/>
                </a:bodyPr>
                <a:lstStyle/>
                <a:p>
                  <a:r>
                    <a:rPr lang="en-US" dirty="0" smtClean="0"/>
                    <a:t>∂metric/∂species</a:t>
                  </a:r>
                </a:p>
                <a:p>
                  <a:endParaRPr lang="en-US" dirty="0"/>
                </a:p>
              </p:txBody>
            </p:sp>
            <p:cxnSp>
              <p:nvCxnSpPr>
                <p:cNvPr id="34" name="Straight Arrow Connector 135"/>
                <p:cNvCxnSpPr>
                  <a:cxnSpLocks noChangeShapeType="1"/>
                </p:cNvCxnSpPr>
                <p:nvPr/>
              </p:nvCxnSpPr>
              <p:spPr bwMode="auto">
                <a:xfrm rot="16200000" flipH="1">
                  <a:off x="7150754" y="4255153"/>
                  <a:ext cx="961819" cy="2073"/>
                </a:xfrm>
                <a:prstGeom prst="straightConnector1">
                  <a:avLst/>
                </a:prstGeom>
                <a:noFill/>
                <a:ln w="76200" algn="ctr">
                  <a:solidFill>
                    <a:schemeClr val="tx1"/>
                  </a:solidFill>
                  <a:round/>
                  <a:headEnd/>
                  <a:tailEnd type="arrow" w="med" len="med"/>
                </a:ln>
              </p:spPr>
            </p:cxnSp>
          </p:grpSp>
          <p:cxnSp>
            <p:nvCxnSpPr>
              <p:cNvPr id="23" name="Straight Arrow Connector 136"/>
              <p:cNvCxnSpPr>
                <a:cxnSpLocks noChangeShapeType="1"/>
              </p:cNvCxnSpPr>
              <p:nvPr/>
            </p:nvCxnSpPr>
            <p:spPr bwMode="auto">
              <a:xfrm flipH="1">
                <a:off x="5543099" y="5783471"/>
                <a:ext cx="598081" cy="1538"/>
              </a:xfrm>
              <a:prstGeom prst="straightConnector1">
                <a:avLst/>
              </a:prstGeom>
              <a:noFill/>
              <a:ln w="76200" algn="ctr">
                <a:solidFill>
                  <a:schemeClr val="tx1"/>
                </a:solidFill>
                <a:round/>
                <a:headEnd/>
                <a:tailEnd type="arrow" w="med" len="med"/>
              </a:ln>
            </p:spPr>
          </p:cxnSp>
        </p:grpSp>
        <p:sp>
          <p:nvSpPr>
            <p:cNvPr id="46" name="TextBox 45"/>
            <p:cNvSpPr txBox="1"/>
            <p:nvPr/>
          </p:nvSpPr>
          <p:spPr>
            <a:xfrm>
              <a:off x="266700" y="6007100"/>
              <a:ext cx="3210134" cy="461665"/>
            </a:xfrm>
            <a:prstGeom prst="rect">
              <a:avLst/>
            </a:prstGeom>
            <a:noFill/>
          </p:spPr>
          <p:txBody>
            <a:bodyPr wrap="none" rtlCol="0">
              <a:spAutoFit/>
            </a:bodyPr>
            <a:lstStyle/>
            <a:p>
              <a:r>
                <a:rPr lang="en-US" dirty="0" smtClean="0"/>
                <a:t>∂metric/∂emissions</a:t>
              </a:r>
            </a:p>
            <a:p>
              <a:endParaRPr lang="en-US" dirty="0"/>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934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273050" y="227013"/>
            <a:ext cx="8637588" cy="914400"/>
          </a:xfrm>
          <a:prstGeom prst="rect">
            <a:avLst/>
          </a:prstGeom>
          <a:noFill/>
          <a:ln w="28575">
            <a:solidFill>
              <a:srgbClr val="1712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Impact by location</a:t>
            </a:r>
            <a:endParaRPr kumimoji="0" lang="en-US" sz="32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grpSp>
        <p:nvGrpSpPr>
          <p:cNvPr id="19" name="Group 18"/>
          <p:cNvGrpSpPr/>
          <p:nvPr/>
        </p:nvGrpSpPr>
        <p:grpSpPr>
          <a:xfrm>
            <a:off x="5054600" y="1244600"/>
            <a:ext cx="3786089" cy="2131199"/>
            <a:chOff x="2933700" y="1346200"/>
            <a:chExt cx="3786089" cy="2131199"/>
          </a:xfrm>
        </p:grpSpPr>
        <p:pic>
          <p:nvPicPr>
            <p:cNvPr id="10" name="Picture 9"/>
            <p:cNvPicPr>
              <a:picLocks noChangeAspect="1"/>
            </p:cNvPicPr>
            <p:nvPr/>
          </p:nvPicPr>
          <p:blipFill rotWithShape="1">
            <a:blip r:embed="rId2"/>
            <a:srcRect l="53579" t="58457" r="17083" b="20221"/>
            <a:stretch/>
          </p:blipFill>
          <p:spPr>
            <a:xfrm>
              <a:off x="2933700" y="1346200"/>
              <a:ext cx="3721100" cy="1828800"/>
            </a:xfrm>
            <a:prstGeom prst="rect">
              <a:avLst/>
            </a:prstGeom>
          </p:spPr>
        </p:pic>
        <p:pic>
          <p:nvPicPr>
            <p:cNvPr id="14" name="Picture 13"/>
            <p:cNvPicPr>
              <a:picLocks noChangeAspect="1"/>
            </p:cNvPicPr>
            <p:nvPr/>
          </p:nvPicPr>
          <p:blipFill rotWithShape="1">
            <a:blip r:embed="rId2"/>
            <a:srcRect l="58585" t="83184" r="17083" b="13558"/>
            <a:stretch/>
          </p:blipFill>
          <p:spPr>
            <a:xfrm>
              <a:off x="3581400" y="3187700"/>
              <a:ext cx="3086100" cy="279400"/>
            </a:xfrm>
            <a:prstGeom prst="rect">
              <a:avLst/>
            </a:prstGeom>
          </p:spPr>
        </p:pic>
        <p:sp>
          <p:nvSpPr>
            <p:cNvPr id="18" name="TextBox 17"/>
            <p:cNvSpPr txBox="1"/>
            <p:nvPr/>
          </p:nvSpPr>
          <p:spPr>
            <a:xfrm>
              <a:off x="6096000" y="3200400"/>
              <a:ext cx="623789" cy="276999"/>
            </a:xfrm>
            <a:prstGeom prst="rect">
              <a:avLst/>
            </a:prstGeom>
            <a:noFill/>
          </p:spPr>
          <p:txBody>
            <a:bodyPr wrap="none" rtlCol="0">
              <a:spAutoFit/>
            </a:bodyPr>
            <a:lstStyle/>
            <a:p>
              <a:r>
                <a:rPr lang="en-US" sz="1200" dirty="0" smtClean="0"/>
                <a:t>ppb </a:t>
              </a:r>
              <a:r>
                <a:rPr lang="en-US" sz="1200" dirty="0" err="1" smtClean="0"/>
                <a:t>h</a:t>
              </a:r>
              <a:endParaRPr lang="en-US" sz="1200" dirty="0"/>
            </a:p>
          </p:txBody>
        </p:sp>
      </p:grpSp>
      <p:sp>
        <p:nvSpPr>
          <p:cNvPr id="20" name="TextBox 19"/>
          <p:cNvSpPr txBox="1"/>
          <p:nvPr/>
        </p:nvSpPr>
        <p:spPr>
          <a:xfrm>
            <a:off x="165100" y="1231900"/>
            <a:ext cx="4837858" cy="430887"/>
          </a:xfrm>
          <a:prstGeom prst="rect">
            <a:avLst/>
          </a:prstGeom>
          <a:noFill/>
        </p:spPr>
        <p:txBody>
          <a:bodyPr wrap="none" rtlCol="0">
            <a:spAutoFit/>
          </a:bodyPr>
          <a:lstStyle/>
          <a:p>
            <a:r>
              <a:rPr lang="en-US" sz="2200" dirty="0" smtClean="0"/>
              <a:t>AOT40 in US, 1 month (August)</a:t>
            </a:r>
            <a:endParaRPr lang="en-US" sz="2200" dirty="0"/>
          </a:p>
        </p:txBody>
      </p:sp>
      <p:grpSp>
        <p:nvGrpSpPr>
          <p:cNvPr id="24" name="Group 23"/>
          <p:cNvGrpSpPr/>
          <p:nvPr/>
        </p:nvGrpSpPr>
        <p:grpSpPr>
          <a:xfrm>
            <a:off x="0" y="2711966"/>
            <a:ext cx="5499100" cy="4095234"/>
            <a:chOff x="0" y="2711966"/>
            <a:chExt cx="5499100" cy="4095234"/>
          </a:xfrm>
        </p:grpSpPr>
        <p:grpSp>
          <p:nvGrpSpPr>
            <p:cNvPr id="21" name="Group 20"/>
            <p:cNvGrpSpPr/>
            <p:nvPr/>
          </p:nvGrpSpPr>
          <p:grpSpPr>
            <a:xfrm>
              <a:off x="0" y="2711966"/>
              <a:ext cx="5499100" cy="4095234"/>
              <a:chOff x="0" y="2711966"/>
              <a:chExt cx="5499100" cy="4095234"/>
            </a:xfrm>
          </p:grpSpPr>
          <p:grpSp>
            <p:nvGrpSpPr>
              <p:cNvPr id="16" name="Group 15"/>
              <p:cNvGrpSpPr/>
              <p:nvPr/>
            </p:nvGrpSpPr>
            <p:grpSpPr>
              <a:xfrm>
                <a:off x="25400" y="3881810"/>
                <a:ext cx="4857692" cy="2925390"/>
                <a:chOff x="25400" y="3754810"/>
                <a:chExt cx="4857692" cy="2925390"/>
              </a:xfrm>
            </p:grpSpPr>
            <p:pic>
              <p:nvPicPr>
                <p:cNvPr id="13" name="Picture 12"/>
                <p:cNvPicPr>
                  <a:picLocks noChangeAspect="1"/>
                </p:cNvPicPr>
                <p:nvPr/>
              </p:nvPicPr>
              <p:blipFill rotWithShape="1">
                <a:blip r:embed="rId3"/>
                <a:srcRect l="18477" t="23833" r="51388" b="55107"/>
                <a:stretch/>
              </p:blipFill>
              <p:spPr>
                <a:xfrm>
                  <a:off x="25400" y="3754810"/>
                  <a:ext cx="4857692" cy="2557090"/>
                </a:xfrm>
                <a:prstGeom prst="rect">
                  <a:avLst/>
                </a:prstGeom>
              </p:spPr>
            </p:pic>
            <p:pic>
              <p:nvPicPr>
                <p:cNvPr id="15" name="Picture 14"/>
                <p:cNvPicPr>
                  <a:picLocks noChangeAspect="1"/>
                </p:cNvPicPr>
                <p:nvPr/>
              </p:nvPicPr>
              <p:blipFill rotWithShape="1">
                <a:blip r:embed="rId3"/>
                <a:srcRect l="23499" t="47944" r="51388" b="48552"/>
                <a:stretch/>
              </p:blipFill>
              <p:spPr>
                <a:xfrm>
                  <a:off x="927100" y="6286500"/>
                  <a:ext cx="3746500" cy="393700"/>
                </a:xfrm>
                <a:prstGeom prst="rect">
                  <a:avLst/>
                </a:prstGeom>
              </p:spPr>
            </p:pic>
          </p:grpSp>
          <p:sp>
            <p:nvSpPr>
              <p:cNvPr id="17" name="TextBox 16"/>
              <p:cNvSpPr txBox="1"/>
              <p:nvPr/>
            </p:nvSpPr>
            <p:spPr>
              <a:xfrm>
                <a:off x="0" y="2711966"/>
                <a:ext cx="5499100" cy="430887"/>
              </a:xfrm>
              <a:prstGeom prst="rect">
                <a:avLst/>
              </a:prstGeom>
              <a:noFill/>
            </p:spPr>
            <p:txBody>
              <a:bodyPr wrap="square" rtlCol="0">
                <a:spAutoFit/>
              </a:bodyPr>
              <a:lstStyle/>
              <a:p>
                <a:r>
                  <a:rPr lang="en-US" sz="2200" dirty="0" smtClean="0"/>
                  <a:t>Sensitivity to anthropogenic </a:t>
                </a:r>
                <a:r>
                  <a:rPr lang="en-US" sz="2200" dirty="0" err="1" smtClean="0"/>
                  <a:t>NO</a:t>
                </a:r>
                <a:r>
                  <a:rPr lang="en-US" sz="2200" i="1" baseline="-25000" dirty="0" err="1" smtClean="0"/>
                  <a:t>x</a:t>
                </a:r>
                <a:endParaRPr lang="en-US" sz="2200" i="1" baseline="-25000" dirty="0"/>
              </a:p>
            </p:txBody>
          </p:sp>
        </p:grpSp>
        <p:pic>
          <p:nvPicPr>
            <p:cNvPr id="23" name="Picture 22" descr="PastedGraphic-5.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09600" y="3228444"/>
              <a:ext cx="3492500" cy="727605"/>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073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62917</TotalTime>
  <Words>1423</Words>
  <Application>Microsoft PowerPoint</Application>
  <PresentationFormat>On-screen Show (4:3)</PresentationFormat>
  <Paragraphs>190</Paragraphs>
  <Slides>25</Slides>
  <Notes>10</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Blank Presentation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Final remarks</vt:lpstr>
      <vt:lpstr>the end</vt:lpstr>
      <vt:lpstr>Slide 20</vt:lpstr>
      <vt:lpstr>Slide 21</vt:lpstr>
      <vt:lpstr>the end</vt:lpstr>
      <vt:lpstr>Slide 23</vt:lpstr>
      <vt:lpstr>Slide 24</vt:lpstr>
      <vt:lpstr>Slide 25</vt:lpstr>
    </vt:vector>
  </TitlesOfParts>
  <Company>ԋꀀ]蟨</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Daven Henze</dc:creator>
  <cp:lastModifiedBy>Daven Henze</cp:lastModifiedBy>
  <cp:revision>1669</cp:revision>
  <cp:lastPrinted>2010-09-28T16:57:37Z</cp:lastPrinted>
  <dcterms:created xsi:type="dcterms:W3CDTF">2011-10-23T21:15:32Z</dcterms:created>
  <dcterms:modified xsi:type="dcterms:W3CDTF">2011-10-26T13:56:42Z</dcterms:modified>
</cp:coreProperties>
</file>