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8" r:id="rId2"/>
    <p:sldId id="265" r:id="rId3"/>
    <p:sldId id="261" r:id="rId4"/>
    <p:sldId id="282" r:id="rId5"/>
    <p:sldId id="263" r:id="rId6"/>
    <p:sldId id="267" r:id="rId7"/>
    <p:sldId id="270" r:id="rId8"/>
    <p:sldId id="269" r:id="rId9"/>
    <p:sldId id="271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68" r:id="rId20"/>
    <p:sldId id="283" r:id="rId21"/>
    <p:sldId id="273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B9"/>
    <a:srgbClr val="355777"/>
    <a:srgbClr val="0B5AA5"/>
    <a:srgbClr val="056CB6"/>
    <a:srgbClr val="003F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9" autoAdjust="0"/>
    <p:restoredTop sz="79925" autoAdjust="0"/>
  </p:normalViewPr>
  <p:slideViewPr>
    <p:cSldViewPr>
      <p:cViewPr varScale="1">
        <p:scale>
          <a:sx n="127" d="100"/>
          <a:sy n="127" d="100"/>
        </p:scale>
        <p:origin x="-90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6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 smtClean="0"/>
            </a:lvl1pPr>
          </a:lstStyle>
          <a:p>
            <a:pPr>
              <a:defRPr/>
            </a:pPr>
            <a:fld id="{C3F119CC-0E9C-4303-8FC0-FA6C67E0699C}" type="datetimeFigureOut">
              <a:rPr lang="en-US"/>
              <a:pPr>
                <a:defRPr/>
              </a:pPr>
              <a:t>10/25/2011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A6924233-FC8A-4838-8824-56EBB7540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68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 smtClean="0"/>
            </a:lvl1pPr>
          </a:lstStyle>
          <a:p>
            <a:pPr>
              <a:defRPr/>
            </a:pPr>
            <a:fld id="{91633A1B-E4ED-4A2A-87DF-7B125DA773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2319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57020" indent="-291161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64647" indent="-232929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30505" indent="-232929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96365" indent="-232929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fld id="{CE53AB5D-A950-4AE7-AC6B-9D5657576A4D}" type="slidenum">
              <a:rPr lang="en-US" sz="1300"/>
              <a:pPr/>
              <a:t>0</a:t>
            </a:fld>
            <a:endParaRPr lang="en-US" sz="1300" dirty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56CB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 userDrawn="1"/>
        </p:nvSpPr>
        <p:spPr bwMode="auto">
          <a:xfrm>
            <a:off x="0" y="6224588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 Box 21"/>
          <p:cNvSpPr txBox="1">
            <a:spLocks noChangeArrowheads="1"/>
          </p:cNvSpPr>
          <p:nvPr userDrawn="1"/>
        </p:nvSpPr>
        <p:spPr bwMode="auto">
          <a:xfrm>
            <a:off x="3265488" y="3929063"/>
            <a:ext cx="3668712" cy="1085850"/>
          </a:xfrm>
          <a:prstGeom prst="rect">
            <a:avLst/>
          </a:prstGeom>
          <a:solidFill>
            <a:srgbClr val="FFEA88"/>
          </a:solidFill>
          <a:ln w="9525">
            <a:solidFill>
              <a:srgbClr val="FFEA8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9728" tIns="109728" rIns="109728" bIns="109728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800"/>
              <a:t>Photo image area measures 2” H x 6.93” W and can be masked by a collage strip of one, two or three images.</a:t>
            </a:r>
          </a:p>
          <a:p>
            <a:pPr>
              <a:spcBef>
                <a:spcPct val="50000"/>
              </a:spcBef>
            </a:pPr>
            <a:r>
              <a:rPr lang="en-US" sz="800"/>
              <a:t>The photo image area is located 3.19” from left and 3.81” from top of page. </a:t>
            </a:r>
          </a:p>
          <a:p>
            <a:pPr>
              <a:spcBef>
                <a:spcPct val="50000"/>
              </a:spcBef>
            </a:pPr>
            <a:r>
              <a:rPr lang="en-US" sz="800"/>
              <a:t>Each image used in collage should be reduced or cropped to a maximum of 2” high, stroked with a 1.5 pt white frame and positioned edge-to-edge with accompanying images.</a:t>
            </a:r>
          </a:p>
        </p:txBody>
      </p:sp>
      <p:pic>
        <p:nvPicPr>
          <p:cNvPr id="8" name="Picture 25" descr="EPA 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47800"/>
            <a:ext cx="5713413" cy="1447800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prstGeom prst="rect">
            <a:avLst/>
          </a:prstGeo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" charset="0"/>
              <a:buNone/>
              <a:defRPr i="1">
                <a:solidFill>
                  <a:schemeClr val="bg1"/>
                </a:solidFill>
                <a:latin typeface="Times New Roman" pitchFamily="1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5387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0D2D4-35B5-415B-B535-8D3F7E1F2C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7697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E15C4-8047-4418-93FC-D69075D9E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048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70FADF-9F74-445E-9A6E-7DCA7C68C17C}" type="datetimeFigureOut">
              <a:rPr lang="en-US" smtClean="0"/>
              <a:pPr/>
              <a:t>10/25/2011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AD7DD-8889-40EE-AB37-66A654BC2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2776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A1DE4-1BB3-4EBA-88F5-28802C8B4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594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AE30B-B722-425E-9BC7-31F2F17F3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80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879D3-92E5-4363-B743-62715771F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073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8" y="1708150"/>
            <a:ext cx="7772400" cy="304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5932E-B370-4AC5-B9BB-B264A61DD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95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094A4-0E48-428F-BA4B-4DD83F81D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42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7345-9195-4F7C-AEE3-F11B032D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216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D11F5-FD63-4612-B9D1-FA0D71F3CE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4552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ChangeArrowheads="1"/>
          </p:cNvSpPr>
          <p:nvPr/>
        </p:nvSpPr>
        <p:spPr bwMode="auto">
          <a:xfrm>
            <a:off x="0" y="6224588"/>
            <a:ext cx="685800" cy="228600"/>
          </a:xfrm>
          <a:prstGeom prst="rect">
            <a:avLst/>
          </a:prstGeom>
          <a:solidFill>
            <a:srgbClr val="35577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224588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0338C0-557E-40D3-BE98-F43B2D0B14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28" name="Picture 17" descr="EPA Logo 2955 RGB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825" y="457200"/>
            <a:ext cx="17049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355777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SzPct val="90000"/>
        <a:buFont typeface="Times" pitchFamily="1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eaLnBrk="1" fontAlgn="base" hangingPunct="1">
        <a:spcBef>
          <a:spcPct val="20000"/>
        </a:spcBef>
        <a:spcAft>
          <a:spcPct val="0"/>
        </a:spcAft>
        <a:buClr>
          <a:srgbClr val="355777"/>
        </a:buClr>
        <a:buChar char="»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3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wm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914650" y="3016250"/>
            <a:ext cx="5654675" cy="255588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Rob Gilliam, Jim </a:t>
            </a:r>
            <a:r>
              <a:rPr lang="en-US" dirty="0" err="1" smtClean="0"/>
              <a:t>Godowitch</a:t>
            </a:r>
            <a:r>
              <a:rPr lang="en-US" dirty="0" smtClean="0"/>
              <a:t> and ST </a:t>
            </a:r>
            <a:r>
              <a:rPr lang="en-US" dirty="0" err="1" smtClean="0"/>
              <a:t>Rao</a:t>
            </a:r>
            <a:endParaRPr lang="en-US" dirty="0" smtClean="0"/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ctrTitle"/>
          </p:nvPr>
        </p:nvSpPr>
        <p:spPr bwMode="auto">
          <a:xfrm>
            <a:off x="762000" y="152400"/>
            <a:ext cx="7600950" cy="2362200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Improving transport in AQ models using alternative FDDA techniques</a:t>
            </a:r>
            <a:endParaRPr lang="en-US" sz="3200" dirty="0"/>
          </a:p>
        </p:txBody>
      </p:sp>
      <p:sp>
        <p:nvSpPr>
          <p:cNvPr id="3079" name="Rectangle 4"/>
          <p:cNvSpPr>
            <a:spLocks noChangeArrowheads="1"/>
          </p:cNvSpPr>
          <p:nvPr/>
        </p:nvSpPr>
        <p:spPr bwMode="auto">
          <a:xfrm>
            <a:off x="2847975" y="3403600"/>
            <a:ext cx="6296025" cy="2082800"/>
          </a:xfrm>
          <a:prstGeom prst="rect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080" name="Straight Connector 7"/>
          <p:cNvCxnSpPr>
            <a:cxnSpLocks noChangeShapeType="1"/>
          </p:cNvCxnSpPr>
          <p:nvPr/>
        </p:nvCxnSpPr>
        <p:spPr bwMode="auto">
          <a:xfrm>
            <a:off x="6024563" y="3403600"/>
            <a:ext cx="0" cy="2082800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8334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lnSpc>
                <a:spcPct val="90000"/>
              </a:lnSpc>
            </a:pPr>
            <a:r>
              <a:rPr lang="en-US" sz="900" b="1" dirty="0">
                <a:solidFill>
                  <a:schemeClr val="bg1"/>
                </a:solidFill>
              </a:rPr>
              <a:t>Office of Research and Development</a:t>
            </a:r>
            <a:endParaRPr lang="en-US" sz="900" b="1" dirty="0"/>
          </a:p>
          <a:p>
            <a:pPr>
              <a:lnSpc>
                <a:spcPct val="90000"/>
              </a:lnSpc>
            </a:pPr>
            <a:r>
              <a:rPr lang="en-US" sz="900" dirty="0" smtClean="0">
                <a:solidFill>
                  <a:schemeClr val="bg1"/>
                </a:solidFill>
              </a:rPr>
              <a:t>National Exposure Research Lab, Atmospheric Modeling and Analysis Division, Atmospheric Model Development Branch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6629400" y="6224588"/>
            <a:ext cx="1905000" cy="228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 smtClean="0">
                <a:solidFill>
                  <a:schemeClr val="bg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October 25, 2011</a:t>
            </a:r>
            <a:endParaRPr lang="en-US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276600"/>
            <a:ext cx="3657600" cy="2743200"/>
          </a:xfrm>
          <a:prstGeom prst="rect">
            <a:avLst/>
          </a:prstGeom>
          <a:solidFill>
            <a:srgbClr val="00B050">
              <a:alpha val="11000"/>
            </a:srgbClr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306169"/>
            <a:ext cx="3505200" cy="263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6172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B5AA5"/>
                </a:solidFill>
              </a:rPr>
              <a:t>SENS4 vs. SENS1</a:t>
            </a:r>
            <a:br>
              <a:rPr lang="en-US" dirty="0" smtClean="0">
                <a:solidFill>
                  <a:srgbClr val="0B5AA5"/>
                </a:solidFill>
              </a:rPr>
            </a:br>
            <a:r>
              <a:rPr lang="en-US" sz="2400" dirty="0" smtClean="0">
                <a:solidFill>
                  <a:srgbClr val="0B5AA5"/>
                </a:solidFill>
              </a:rPr>
              <a:t>Impact of VAD Nudging</a:t>
            </a:r>
            <a:endParaRPr lang="en-US" sz="2400" dirty="0">
              <a:solidFill>
                <a:srgbClr val="0B5AA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143000"/>
            <a:ext cx="2876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962400"/>
            <a:ext cx="2905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F:\Projects\Wrf\Nocturnal_Jet\Paper\Figures_ResponseToReviewersAE\error.diff.comp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143000"/>
            <a:ext cx="5468425" cy="556260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324350"/>
            <a:ext cx="36004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25" y="1447800"/>
            <a:ext cx="35718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688728" y="3440720"/>
            <a:ext cx="1185498" cy="2951288"/>
            <a:chOff x="688728" y="3440720"/>
            <a:chExt cx="1185498" cy="2951288"/>
          </a:xfrm>
        </p:grpSpPr>
        <p:sp>
          <p:nvSpPr>
            <p:cNvPr id="14" name="Rectangle 13"/>
            <p:cNvSpPr/>
            <p:nvPr/>
          </p:nvSpPr>
          <p:spPr bwMode="auto">
            <a:xfrm>
              <a:off x="731226" y="3440720"/>
              <a:ext cx="1143000" cy="1524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688728" y="6239608"/>
              <a:ext cx="1143000" cy="1524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5800" y="3557952"/>
            <a:ext cx="1185498" cy="2951288"/>
            <a:chOff x="688728" y="3440720"/>
            <a:chExt cx="1185498" cy="295128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731226" y="3440720"/>
              <a:ext cx="1143000" cy="1524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88728" y="6239608"/>
              <a:ext cx="1143000" cy="1524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1047750"/>
            <a:ext cx="4143375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" name="Group 32"/>
          <p:cNvGrpSpPr/>
          <p:nvPr/>
        </p:nvGrpSpPr>
        <p:grpSpPr>
          <a:xfrm>
            <a:off x="2057400" y="1412632"/>
            <a:ext cx="1685192" cy="4642336"/>
            <a:chOff x="2743200" y="1412632"/>
            <a:chExt cx="1685192" cy="4642336"/>
          </a:xfrm>
        </p:grpSpPr>
        <p:sp>
          <p:nvSpPr>
            <p:cNvPr id="22" name="Oval 21"/>
            <p:cNvSpPr/>
            <p:nvPr/>
          </p:nvSpPr>
          <p:spPr bwMode="auto">
            <a:xfrm>
              <a:off x="2895600" y="3845168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3" name="Oval 22"/>
            <p:cNvSpPr/>
            <p:nvPr/>
          </p:nvSpPr>
          <p:spPr bwMode="auto">
            <a:xfrm>
              <a:off x="2819400" y="4724400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5" name="Oval 24"/>
            <p:cNvSpPr/>
            <p:nvPr/>
          </p:nvSpPr>
          <p:spPr bwMode="auto">
            <a:xfrm>
              <a:off x="2895600" y="2971800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743200" y="2209800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3352800" y="3936024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3385040" y="1412632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4123592" y="5750168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373816" y="1506416"/>
            <a:ext cx="167056" cy="1093176"/>
            <a:chOff x="7373816" y="1506416"/>
            <a:chExt cx="167056" cy="1093176"/>
          </a:xfrm>
        </p:grpSpPr>
        <p:cxnSp>
          <p:nvCxnSpPr>
            <p:cNvPr id="35" name="Straight Arrow Connector 34"/>
            <p:cNvCxnSpPr/>
            <p:nvPr/>
          </p:nvCxnSpPr>
          <p:spPr bwMode="auto">
            <a:xfrm flipV="1">
              <a:off x="7373816" y="1506416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Straight Arrow Connector 35"/>
            <p:cNvCxnSpPr/>
            <p:nvPr/>
          </p:nvCxnSpPr>
          <p:spPr bwMode="auto">
            <a:xfrm flipV="1">
              <a:off x="7540872" y="2218592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38"/>
          <p:cNvGrpSpPr/>
          <p:nvPr/>
        </p:nvGrpSpPr>
        <p:grpSpPr>
          <a:xfrm>
            <a:off x="6992816" y="2631832"/>
            <a:ext cx="931984" cy="1072664"/>
            <a:chOff x="6992816" y="2631832"/>
            <a:chExt cx="931984" cy="1072664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flipV="1">
              <a:off x="6992816" y="2631832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7924800" y="3323496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 41"/>
          <p:cNvGrpSpPr/>
          <p:nvPr/>
        </p:nvGrpSpPr>
        <p:grpSpPr>
          <a:xfrm>
            <a:off x="6547336" y="2546840"/>
            <a:ext cx="1790704" cy="973008"/>
            <a:chOff x="6547336" y="2546840"/>
            <a:chExt cx="1790704" cy="973008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rot="10800000" flipV="1">
              <a:off x="6547336" y="254684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 rot="10800000" flipV="1">
              <a:off x="8338040" y="3138848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6172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56CB6"/>
                </a:solidFill>
              </a:rPr>
              <a:t>SENS6 vs. SENS5</a:t>
            </a:r>
            <a:br>
              <a:rPr lang="en-US" dirty="0" smtClean="0">
                <a:solidFill>
                  <a:srgbClr val="056CB6"/>
                </a:solidFill>
              </a:rPr>
            </a:br>
            <a:r>
              <a:rPr lang="en-US" sz="2400" dirty="0" smtClean="0">
                <a:solidFill>
                  <a:srgbClr val="056CB6"/>
                </a:solidFill>
              </a:rPr>
              <a:t>Impact of RAOB, UHF &amp; VAD Nudging</a:t>
            </a:r>
            <a:endParaRPr lang="en-US" sz="2400" dirty="0">
              <a:solidFill>
                <a:srgbClr val="056CB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8194" name="Picture 2" descr="F:\Projects\Wrf\Nocturnal_Jet\Paper\Figures_ResponseToReviewersAE\error.diff.comp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143000"/>
            <a:ext cx="5468425" cy="556260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399" y="1524000"/>
            <a:ext cx="339634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4320" y="4387360"/>
            <a:ext cx="3352800" cy="2376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5418" y="1228725"/>
            <a:ext cx="2876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8424" y="4045926"/>
            <a:ext cx="2905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B9"/>
                </a:solidFill>
              </a:rPr>
              <a:t>Jun-Aug 2006</a:t>
            </a:r>
            <a:endParaRPr lang="en-US" dirty="0">
              <a:solidFill>
                <a:srgbClr val="0070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4" y="1143000"/>
            <a:ext cx="8963026" cy="237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47800" y="7575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56CB6"/>
                </a:solidFill>
              </a:rPr>
              <a:t>Wind Speed RMSE (300-1000 m)</a:t>
            </a:r>
            <a:endParaRPr lang="en-US" dirty="0">
              <a:solidFill>
                <a:srgbClr val="056CB6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1000" y="3566777"/>
            <a:ext cx="7620000" cy="3143288"/>
            <a:chOff x="381000" y="3566777"/>
            <a:chExt cx="7620000" cy="3143288"/>
          </a:xfrm>
        </p:grpSpPr>
        <p:pic>
          <p:nvPicPr>
            <p:cNvPr id="9223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76400" y="3566777"/>
              <a:ext cx="5257800" cy="2757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381000" y="6248400"/>
              <a:ext cx="762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56CB6"/>
                  </a:solidFill>
                </a:rPr>
                <a:t>Error difference (</a:t>
              </a:r>
              <a:r>
                <a:rPr lang="en-US" dirty="0" err="1" smtClean="0">
                  <a:solidFill>
                    <a:srgbClr val="056CB6"/>
                  </a:solidFill>
                </a:rPr>
                <a:t>NewAssim</a:t>
              </a:r>
              <a:r>
                <a:rPr lang="en-US" dirty="0" smtClean="0">
                  <a:solidFill>
                    <a:srgbClr val="056CB6"/>
                  </a:solidFill>
                </a:rPr>
                <a:t>-AQMEII) (300-1000 m)</a:t>
              </a:r>
              <a:endParaRPr lang="en-US" dirty="0">
                <a:solidFill>
                  <a:srgbClr val="056CB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Jun-Aug 2006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7575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6CB6"/>
                </a:solidFill>
              </a:rPr>
              <a:t>Wind Speed Bias (300-1000 m)</a:t>
            </a:r>
            <a:endParaRPr lang="en-US" dirty="0">
              <a:solidFill>
                <a:srgbClr val="056CB6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19200" y="3657600"/>
            <a:ext cx="6248400" cy="3276600"/>
            <a:chOff x="1219200" y="3657600"/>
            <a:chExt cx="6248400" cy="327660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30555" y="3657600"/>
              <a:ext cx="5532245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19200" y="6472535"/>
              <a:ext cx="6248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56CB6"/>
                  </a:solidFill>
                </a:rPr>
                <a:t>Change in Bias (300-1000 m)</a:t>
              </a:r>
              <a:endParaRPr lang="en-US" dirty="0">
                <a:solidFill>
                  <a:srgbClr val="056CB6"/>
                </a:solidFill>
              </a:endParaRPr>
            </a:p>
          </p:txBody>
        </p:sp>
      </p:grp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1157555"/>
            <a:ext cx="8957120" cy="242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56CB6"/>
                </a:solidFill>
              </a:rPr>
              <a:t>Jun-Aug 2006</a:t>
            </a:r>
            <a:endParaRPr lang="en-US" dirty="0">
              <a:solidFill>
                <a:srgbClr val="056CB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86000" y="757535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56CB6"/>
                </a:solidFill>
              </a:rPr>
              <a:t>Wind Dir. MAE (300-1000 m)</a:t>
            </a:r>
            <a:endParaRPr lang="en-US" dirty="0">
              <a:solidFill>
                <a:srgbClr val="056CB6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3733800"/>
            <a:ext cx="4495800" cy="2590800"/>
            <a:chOff x="0" y="3733800"/>
            <a:chExt cx="4495800" cy="259080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" y="3733800"/>
              <a:ext cx="4191000" cy="2262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0" y="6016823"/>
              <a:ext cx="434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rgbClr val="056CB6"/>
                  </a:solidFill>
                </a:rPr>
                <a:t>NewAssim</a:t>
              </a:r>
              <a:r>
                <a:rPr lang="en-US" sz="1400" b="1" dirty="0" smtClean="0">
                  <a:solidFill>
                    <a:srgbClr val="056CB6"/>
                  </a:solidFill>
                </a:rPr>
                <a:t>-AQMEII MAE (300-1000 m)</a:t>
              </a:r>
              <a:endParaRPr lang="en-US" sz="1400" b="1" dirty="0">
                <a:solidFill>
                  <a:srgbClr val="056CB6"/>
                </a:solidFill>
              </a:endParaRPr>
            </a:p>
          </p:txBody>
        </p:sp>
      </p:grp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4" y="1143000"/>
            <a:ext cx="9049999" cy="2410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4495800" y="3733800"/>
            <a:ext cx="4343400" cy="2593777"/>
            <a:chOff x="4495800" y="3733800"/>
            <a:chExt cx="4343400" cy="2593777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3733800"/>
              <a:ext cx="4079962" cy="220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4495800" y="6019800"/>
              <a:ext cx="434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56CB6"/>
                  </a:solidFill>
                </a:rPr>
                <a:t>Change in WD bias (300-1000 m)</a:t>
              </a:r>
              <a:endParaRPr lang="en-US" sz="1400" b="1" dirty="0">
                <a:solidFill>
                  <a:srgbClr val="056CB6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56CB6"/>
                </a:solidFill>
              </a:rPr>
              <a:t>Jun-Aug 2006</a:t>
            </a:r>
            <a:br>
              <a:rPr lang="en-US" dirty="0" smtClean="0">
                <a:solidFill>
                  <a:srgbClr val="056CB6"/>
                </a:solidFill>
              </a:rPr>
            </a:br>
            <a:r>
              <a:rPr lang="en-US" dirty="0" smtClean="0">
                <a:solidFill>
                  <a:srgbClr val="056CB6"/>
                </a:solidFill>
              </a:rPr>
              <a:t>Diurnal Statistics</a:t>
            </a:r>
            <a:endParaRPr lang="en-US" dirty="0">
              <a:solidFill>
                <a:srgbClr val="056CB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2290" name="Picture 2" descr="F:\Projects\Wrf\Nocturnal_Jet\Paper\Figures_ResponseToReviewersAE\Figure_diurnal_WS_W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499" y="1143000"/>
            <a:ext cx="6372101" cy="5440508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152400" y="1447800"/>
            <a:ext cx="2886075" cy="3086100"/>
            <a:chOff x="152400" y="1447800"/>
            <a:chExt cx="2886075" cy="3086100"/>
          </a:xfrm>
        </p:grpSpPr>
        <p:grpSp>
          <p:nvGrpSpPr>
            <p:cNvPr id="14" name="Group 13"/>
            <p:cNvGrpSpPr/>
            <p:nvPr/>
          </p:nvGrpSpPr>
          <p:grpSpPr>
            <a:xfrm>
              <a:off x="152400" y="1447800"/>
              <a:ext cx="2809875" cy="584775"/>
              <a:chOff x="152400" y="1447800"/>
              <a:chExt cx="2809875" cy="58477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52400" y="1447800"/>
                <a:ext cx="22860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RMSE Wind Speed</a:t>
                </a:r>
                <a:br>
                  <a:rPr lang="en-US" sz="1600" dirty="0" smtClean="0"/>
                </a:br>
                <a:r>
                  <a:rPr lang="en-US" sz="1600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70B9"/>
                    </a:solidFill>
                  </a:rPr>
                  <a:t>BASE</a:t>
                </a:r>
                <a:r>
                  <a:rPr lang="en-US" sz="1600" dirty="0" smtClean="0"/>
                  <a:t>     </a:t>
                </a:r>
                <a:r>
                  <a:rPr lang="en-US" sz="1600" dirty="0" err="1" smtClean="0">
                    <a:solidFill>
                      <a:srgbClr val="C00000"/>
                    </a:solidFill>
                  </a:rPr>
                  <a:t>NewAssim</a:t>
                </a:r>
                <a:endParaRPr lang="en-US" sz="1600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2133600" y="1600200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Arrow Connector 12"/>
              <p:cNvCxnSpPr/>
              <p:nvPr/>
            </p:nvCxnSpPr>
            <p:spPr bwMode="auto">
              <a:xfrm>
                <a:off x="2124075" y="1638300"/>
                <a:ext cx="838200" cy="2286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15" name="Group 14"/>
            <p:cNvGrpSpPr/>
            <p:nvPr/>
          </p:nvGrpSpPr>
          <p:grpSpPr>
            <a:xfrm>
              <a:off x="228600" y="4114800"/>
              <a:ext cx="2809875" cy="419100"/>
              <a:chOff x="152400" y="1447800"/>
              <a:chExt cx="2809875" cy="41910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52400" y="1447800"/>
                <a:ext cx="2286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RMSE Wind Speed</a:t>
                </a:r>
                <a:endParaRPr lang="en-US" sz="1600" dirty="0"/>
              </a:p>
            </p:txBody>
          </p:sp>
          <p:cxnSp>
            <p:nvCxnSpPr>
              <p:cNvPr id="17" name="Straight Arrow Connector 16"/>
              <p:cNvCxnSpPr/>
              <p:nvPr/>
            </p:nvCxnSpPr>
            <p:spPr bwMode="auto">
              <a:xfrm>
                <a:off x="2133600" y="1600200"/>
                <a:ext cx="762000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8" name="Straight Arrow Connector 17"/>
              <p:cNvCxnSpPr/>
              <p:nvPr/>
            </p:nvCxnSpPr>
            <p:spPr bwMode="auto">
              <a:xfrm>
                <a:off x="2124075" y="1638300"/>
                <a:ext cx="838200" cy="2286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30" name="Group 29"/>
          <p:cNvGrpSpPr/>
          <p:nvPr/>
        </p:nvGrpSpPr>
        <p:grpSpPr>
          <a:xfrm>
            <a:off x="76200" y="2590800"/>
            <a:ext cx="2971800" cy="2895600"/>
            <a:chOff x="76200" y="2590800"/>
            <a:chExt cx="2971800" cy="2895600"/>
          </a:xfrm>
        </p:grpSpPr>
        <p:grpSp>
          <p:nvGrpSpPr>
            <p:cNvPr id="25" name="Group 24"/>
            <p:cNvGrpSpPr/>
            <p:nvPr/>
          </p:nvGrpSpPr>
          <p:grpSpPr>
            <a:xfrm>
              <a:off x="152400" y="2590800"/>
              <a:ext cx="2895600" cy="660975"/>
              <a:chOff x="152400" y="2590800"/>
              <a:chExt cx="2895600" cy="660975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152400" y="2667000"/>
                <a:ext cx="2133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Bias Wind Speed</a:t>
                </a:r>
              </a:p>
              <a:p>
                <a:r>
                  <a:rPr lang="en-US" sz="1600" dirty="0" smtClean="0">
                    <a:solidFill>
                      <a:srgbClr val="00B0F0"/>
                    </a:solidFill>
                  </a:rPr>
                  <a:t>BASE</a:t>
                </a:r>
                <a:r>
                  <a:rPr lang="en-US" sz="1600" dirty="0" smtClean="0"/>
                  <a:t>     </a:t>
                </a:r>
                <a:r>
                  <a:rPr lang="en-US" sz="1600" dirty="0" err="1" smtClean="0">
                    <a:solidFill>
                      <a:srgbClr val="FFC000"/>
                    </a:solidFill>
                  </a:rPr>
                  <a:t>NewAssim</a:t>
                </a:r>
                <a:endParaRPr lang="en-US" sz="1600" dirty="0" smtClean="0">
                  <a:solidFill>
                    <a:srgbClr val="FFC000"/>
                  </a:solidFill>
                </a:endParaRPr>
              </a:p>
            </p:txBody>
          </p:sp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1905000" y="2590800"/>
                <a:ext cx="1066800" cy="2286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1905000" y="2895600"/>
                <a:ext cx="1143000" cy="1524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76200" y="5029200"/>
              <a:ext cx="2895600" cy="457200"/>
              <a:chOff x="152400" y="2590800"/>
              <a:chExt cx="2895600" cy="457200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52400" y="2667000"/>
                <a:ext cx="21336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Bias Wind Speed</a:t>
                </a:r>
                <a:endParaRPr lang="en-US" sz="1600" dirty="0"/>
              </a:p>
            </p:txBody>
          </p:sp>
          <p:cxnSp>
            <p:nvCxnSpPr>
              <p:cNvPr id="28" name="Straight Arrow Connector 27"/>
              <p:cNvCxnSpPr/>
              <p:nvPr/>
            </p:nvCxnSpPr>
            <p:spPr bwMode="auto">
              <a:xfrm flipV="1">
                <a:off x="1905000" y="2590800"/>
                <a:ext cx="1066800" cy="2286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Arrow Connector 28"/>
              <p:cNvCxnSpPr/>
              <p:nvPr/>
            </p:nvCxnSpPr>
            <p:spPr bwMode="auto">
              <a:xfrm>
                <a:off x="1905000" y="2895600"/>
                <a:ext cx="1143000" cy="15240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B5AA5"/>
                </a:solidFill>
              </a:rPr>
              <a:t>Conclusions</a:t>
            </a:r>
            <a:endParaRPr lang="en-US" dirty="0">
              <a:solidFill>
                <a:srgbClr val="0B5AA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dirty="0" smtClean="0"/>
              <a:t>Assimilation of UHF and VAD winds above the PBL were independently shown to improve model representation of the nocturnal jet and residual layer.</a:t>
            </a:r>
          </a:p>
          <a:p>
            <a:r>
              <a:rPr lang="en-US" dirty="0" smtClean="0"/>
              <a:t>Convective boundary layer winds were improved by eliminating all PBL nudging and refining the </a:t>
            </a:r>
            <a:r>
              <a:rPr lang="en-US" dirty="0" err="1" smtClean="0"/>
              <a:t>geostropic</a:t>
            </a:r>
            <a:r>
              <a:rPr lang="en-US" dirty="0" smtClean="0"/>
              <a:t> forcing at the top of the PBL using UHF and VAD observations; a top down approach. </a:t>
            </a:r>
          </a:p>
          <a:p>
            <a:r>
              <a:rPr lang="en-US" dirty="0" smtClean="0"/>
              <a:t>No PBL nudging will allow PBL models to interact with the land-surface model freely without the artificial nudging.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B9"/>
                </a:solidFill>
              </a:rPr>
              <a:t>Future Work</a:t>
            </a:r>
            <a:endParaRPr lang="en-US" dirty="0">
              <a:solidFill>
                <a:srgbClr val="0070B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Investigate other sources of wind and temperature profiles</a:t>
            </a:r>
            <a:br>
              <a:rPr lang="en-US" dirty="0" smtClean="0"/>
            </a:br>
            <a:r>
              <a:rPr lang="en-US" dirty="0" smtClean="0"/>
              <a:t>	- Aircraft wind, temperature and moisture profiles</a:t>
            </a:r>
            <a:br>
              <a:rPr lang="en-US" dirty="0" smtClean="0"/>
            </a:br>
            <a:r>
              <a:rPr lang="en-US" dirty="0" smtClean="0"/>
              <a:t>	- Satellite wind</a:t>
            </a:r>
            <a:br>
              <a:rPr lang="en-US" dirty="0" smtClean="0"/>
            </a:br>
            <a:r>
              <a:rPr lang="en-US" dirty="0" smtClean="0"/>
              <a:t>	- Satellite sounding and radiance data</a:t>
            </a:r>
            <a:br>
              <a:rPr lang="en-US" dirty="0" smtClean="0"/>
            </a:br>
            <a:r>
              <a:rPr lang="en-US" dirty="0" smtClean="0"/>
              <a:t>	- mesoscale analyses</a:t>
            </a:r>
          </a:p>
          <a:p>
            <a:r>
              <a:rPr lang="en-US" dirty="0" smtClean="0"/>
              <a:t>Show that improvements translate to better air quality model results</a:t>
            </a:r>
          </a:p>
          <a:p>
            <a:r>
              <a:rPr lang="en-US" dirty="0" smtClean="0"/>
              <a:t>Independent verification of our approach from other groups is necessary. Feel free to contact me for detail on data preprocessing.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146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Supplementary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algn="ctr"/>
            <a:r>
              <a:rPr lang="en-US" dirty="0" smtClean="0"/>
              <a:t>Nudging Sensitivities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41437"/>
            <a:ext cx="8229600" cy="4525963"/>
          </a:xfrm>
        </p:spPr>
        <p:txBody>
          <a:bodyPr/>
          <a:lstStyle/>
          <a:p>
            <a:r>
              <a:rPr lang="en-US" dirty="0" smtClean="0"/>
              <a:t>4 day case, Aug 11-14, 2002</a:t>
            </a:r>
          </a:p>
          <a:p>
            <a:r>
              <a:rPr lang="en-US" dirty="0" smtClean="0"/>
              <a:t>East US high ozone case examined by </a:t>
            </a:r>
            <a:r>
              <a:rPr lang="en-US" dirty="0" err="1" smtClean="0"/>
              <a:t>Godowitch</a:t>
            </a:r>
            <a:r>
              <a:rPr lang="en-US" dirty="0" smtClean="0"/>
              <a:t> et al. (2011)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590800"/>
            <a:ext cx="7610475" cy="310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90600" y="5791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smtClean="0">
                <a:solidFill>
                  <a:srgbClr val="0070C0"/>
                </a:solidFill>
              </a:rPr>
              <a:t>SAN</a:t>
            </a:r>
            <a:r>
              <a:rPr lang="en-US" sz="1800" dirty="0" smtClean="0">
                <a:solidFill>
                  <a:srgbClr val="0070C0"/>
                </a:solidFill>
              </a:rPr>
              <a:t/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Surface analysis nudging</a:t>
            </a:r>
            <a:endParaRPr lang="en-US" sz="1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57912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u="sng" dirty="0" smtClean="0">
                <a:solidFill>
                  <a:srgbClr val="0070C0"/>
                </a:solidFill>
              </a:rPr>
              <a:t>3D AN</a:t>
            </a:r>
            <a:r>
              <a:rPr lang="en-US" sz="1800" dirty="0" smtClean="0">
                <a:solidFill>
                  <a:srgbClr val="0070C0"/>
                </a:solidFill>
              </a:rPr>
              <a:t/>
            </a:r>
            <a:br>
              <a:rPr lang="en-US" sz="1800" dirty="0" smtClean="0">
                <a:solidFill>
                  <a:srgbClr val="0070C0"/>
                </a:solidFill>
              </a:rPr>
            </a:br>
            <a:r>
              <a:rPr lang="en-US" sz="1800" dirty="0" smtClean="0">
                <a:solidFill>
                  <a:srgbClr val="0070C0"/>
                </a:solidFill>
              </a:rPr>
              <a:t>3D Analysis Nudging</a:t>
            </a:r>
            <a:endParaRPr lang="en-US" sz="1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8996" y="2286000"/>
            <a:ext cx="395880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3AD7DD-8889-40EE-AB37-66A654BC2E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1066800"/>
            <a:ext cx="8229600" cy="48307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tabLst/>
              <a:defRPr/>
            </a:pPr>
            <a:r>
              <a:rPr lang="en-US" kern="0" dirty="0" smtClean="0">
                <a:solidFill>
                  <a:srgbClr val="003F69"/>
                </a:solidFill>
                <a:latin typeface="+mn-lt"/>
                <a:ea typeface="+mn-ea"/>
              </a:rPr>
              <a:t>Even a perfectly designed air quality model will produce poor solutions if meteorological transport fields have excessive uncertainty.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3F6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5777"/>
              </a:buClr>
              <a:buSzPct val="90000"/>
              <a:buFont typeface="Times" pitchFamily="1" charset="0"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F6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3400" y="4419600"/>
            <a:ext cx="3149600" cy="2362200"/>
          </a:xfrm>
          <a:prstGeom prst="rect">
            <a:avLst/>
          </a:prstGeom>
          <a:solidFill>
            <a:srgbClr val="00B050">
              <a:alpha val="11000"/>
            </a:srgb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 bwMode="auto">
          <a:xfrm>
            <a:off x="0" y="6096000"/>
            <a:ext cx="6858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5257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US" kern="0" dirty="0" smtClean="0">
                <a:solidFill>
                  <a:srgbClr val="003F69"/>
                </a:solidFill>
              </a:rPr>
              <a:t> Nocturnal jets and residual layer winds are important </a:t>
            </a:r>
            <a:r>
              <a:rPr lang="en-US" kern="0" dirty="0" smtClean="0">
                <a:solidFill>
                  <a:srgbClr val="003F69"/>
                </a:solidFill>
              </a:rPr>
              <a:t>features in regional </a:t>
            </a:r>
            <a:r>
              <a:rPr lang="en-US" kern="0" dirty="0" smtClean="0">
                <a:solidFill>
                  <a:srgbClr val="003F69"/>
                </a:solidFill>
              </a:rPr>
              <a:t>pollution </a:t>
            </a:r>
            <a:r>
              <a:rPr lang="en-US" kern="0" dirty="0" smtClean="0">
                <a:solidFill>
                  <a:srgbClr val="003F69"/>
                </a:solidFill>
              </a:rPr>
              <a:t>transport that </a:t>
            </a:r>
            <a:r>
              <a:rPr lang="en-US" kern="0" dirty="0" smtClean="0">
                <a:solidFill>
                  <a:srgbClr val="003F69"/>
                </a:solidFill>
              </a:rPr>
              <a:t>have often been inadequately simulated in the past, thus, a main focus of this study.</a:t>
            </a:r>
            <a:endParaRPr lang="en-US" sz="3000" kern="0" dirty="0" smtClean="0">
              <a:solidFill>
                <a:srgbClr val="003F69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u="sng" dirty="0" smtClean="0">
                <a:solidFill>
                  <a:srgbClr val="003F69"/>
                </a:solidFill>
              </a:rPr>
              <a:t>An example of the impact</a:t>
            </a:r>
            <a:r>
              <a:rPr lang="en-US" dirty="0" smtClean="0">
                <a:solidFill>
                  <a:srgbClr val="003F69"/>
                </a:solidFill>
              </a:rPr>
              <a:t>: the ozone formed over urban areas during the day can be transported quite differently overnight depending on the meteorological transport.</a:t>
            </a: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133600" y="228600"/>
            <a:ext cx="5638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F6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Why focus</a:t>
            </a:r>
            <a:r>
              <a:rPr kumimoji="0" lang="en-US" sz="3400" b="1" i="0" u="none" strike="noStrike" kern="0" cap="none" spc="0" normalizeH="0" noProof="0" dirty="0" smtClean="0">
                <a:ln>
                  <a:noFill/>
                </a:ln>
                <a:solidFill>
                  <a:srgbClr val="003F6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on transport?</a:t>
            </a:r>
            <a:endParaRPr kumimoji="0" lang="en-US" sz="3400" b="1" i="0" u="none" strike="noStrike" kern="0" cap="none" spc="0" normalizeH="0" baseline="0" noProof="0" dirty="0">
              <a:ln>
                <a:noFill/>
              </a:ln>
              <a:solidFill>
                <a:srgbClr val="003F69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08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B9"/>
                </a:solidFill>
              </a:rPr>
              <a:t>Observational Uncertainty</a:t>
            </a:r>
            <a:endParaRPr lang="en-US" dirty="0">
              <a:solidFill>
                <a:srgbClr val="0070B9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82850"/>
            <a:ext cx="6836885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295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Observations from RAOB and VAD sites that were in close proximity (39 are collocated) paired in time at the ~500, 750 and 1000 m levels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RMSE, Bias and Index of agreement (IOA) were computed to provide a level of inherent observation uncertainty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6172200" cy="1143000"/>
          </a:xfrm>
        </p:spPr>
        <p:txBody>
          <a:bodyPr/>
          <a:lstStyle/>
          <a:p>
            <a:pPr algn="ctr"/>
            <a:r>
              <a:rPr lang="en-US" dirty="0" smtClean="0"/>
              <a:t>SENS5 vs. SENS1</a:t>
            </a:r>
            <a:br>
              <a:rPr lang="en-US" dirty="0" smtClean="0"/>
            </a:br>
            <a:r>
              <a:rPr lang="en-US" sz="2400" dirty="0" smtClean="0"/>
              <a:t>Impact of UHF &amp; VAD Nudging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170" name="Picture 2" descr="F:\Projects\Wrf\Nocturnal_Jet\Paper\Figures_ResponseToReviewersAE\error.diff.comp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468426" cy="5562600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524000"/>
            <a:ext cx="3543656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599" y="4343400"/>
            <a:ext cx="351018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1266825"/>
            <a:ext cx="228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4086225"/>
            <a:ext cx="2276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7872" y="3733800"/>
            <a:ext cx="3926128" cy="2676753"/>
            <a:chOff x="5217872" y="3733800"/>
            <a:chExt cx="3926128" cy="2676753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17872" y="3733800"/>
              <a:ext cx="3926128" cy="26767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4" name="Straight Connector 23"/>
            <p:cNvCxnSpPr/>
            <p:nvPr/>
          </p:nvCxnSpPr>
          <p:spPr bwMode="auto">
            <a:xfrm>
              <a:off x="5486400" y="4410808"/>
              <a:ext cx="3657600" cy="0"/>
            </a:xfrm>
            <a:prstGeom prst="line">
              <a:avLst/>
            </a:prstGeom>
            <a:solidFill>
              <a:schemeClr val="accent1"/>
            </a:solidFill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7800" y="0"/>
            <a:ext cx="7010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3F69"/>
                </a:solidFill>
              </a:rPr>
              <a:t>Current Transport Issues in WRF</a:t>
            </a:r>
            <a:endParaRPr lang="en-US" b="1" dirty="0">
              <a:solidFill>
                <a:srgbClr val="003F69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00952" y="914400"/>
            <a:ext cx="3643048" cy="2819400"/>
            <a:chOff x="5500952" y="914400"/>
            <a:chExt cx="3643048" cy="2819400"/>
          </a:xfrm>
        </p:grpSpPr>
        <p:pic>
          <p:nvPicPr>
            <p:cNvPr id="7" name="Picture 4" descr="win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0952" y="914400"/>
              <a:ext cx="3643048" cy="281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5943600" y="1219200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Godowitch</a:t>
              </a:r>
              <a:r>
                <a:rPr lang="en-US" sz="1400" dirty="0" smtClean="0"/>
                <a:t> et al. (2011)</a:t>
              </a:r>
              <a:endParaRPr lang="en-US" sz="1400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54102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>
                <a:solidFill>
                  <a:srgbClr val="003F69"/>
                </a:solidFill>
              </a:rPr>
              <a:t>  Recent evaluations of modeled winds in the lower troposphere (&lt;1000 m), have clearly shown biases in wind, which is likely injecting considerable uncertainty in CMAQ’s transport.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5791200" y="2540976"/>
            <a:ext cx="2209800" cy="838200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2400" y="3352800"/>
            <a:ext cx="5257800" cy="3431977"/>
            <a:chOff x="152400" y="3352800"/>
            <a:chExt cx="5257800" cy="3431977"/>
          </a:xfrm>
        </p:grpSpPr>
        <p:pic>
          <p:nvPicPr>
            <p:cNvPr id="6146" name="Picture 2" descr="cmaqL24_nocwsprofs_aug11-15fme_box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2400" y="3352800"/>
              <a:ext cx="2705100" cy="3086100"/>
            </a:xfrm>
            <a:prstGeom prst="rect">
              <a:avLst/>
            </a:prstGeom>
            <a:noFill/>
          </p:spPr>
        </p:pic>
        <p:pic>
          <p:nvPicPr>
            <p:cNvPr id="6147" name="Picture 3" descr="cmaqL24_nocwdirprofs_aug11-15fme_boxc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05100" y="3396760"/>
              <a:ext cx="2705100" cy="3086100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2095500" y="6477000"/>
              <a:ext cx="2743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Godowitch</a:t>
              </a:r>
              <a:r>
                <a:rPr lang="en-US" sz="1400" dirty="0" smtClean="0"/>
                <a:t> et al. (2011)</a:t>
              </a:r>
              <a:endParaRPr lang="en-US" sz="1400" dirty="0"/>
            </a:p>
          </p:txBody>
        </p:sp>
      </p:grpSp>
      <p:sp>
        <p:nvSpPr>
          <p:cNvPr id="15" name="Oval 14"/>
          <p:cNvSpPr/>
          <p:nvPr/>
        </p:nvSpPr>
        <p:spPr>
          <a:xfrm>
            <a:off x="5181600" y="4191000"/>
            <a:ext cx="609600" cy="457200"/>
          </a:xfrm>
          <a:prstGeom prst="ellipse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 bwMode="auto">
          <a:xfrm flipV="1">
            <a:off x="6629400" y="5105400"/>
            <a:ext cx="0" cy="7620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8001000" y="4419600"/>
            <a:ext cx="0" cy="7620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685800" y="4724400"/>
            <a:ext cx="4495800" cy="990600"/>
          </a:xfrm>
          <a:prstGeom prst="rect">
            <a:avLst/>
          </a:prstGeom>
          <a:solidFill>
            <a:srgbClr val="FF0000">
              <a:alpha val="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8229600" y="5562600"/>
            <a:ext cx="0" cy="76200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1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2000" y="2743200"/>
            <a:ext cx="76962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55777"/>
                </a:solidFill>
              </a:rPr>
              <a:t>Can we improve these </a:t>
            </a:r>
            <a:r>
              <a:rPr lang="en-US" sz="2400" dirty="0" smtClean="0">
                <a:solidFill>
                  <a:srgbClr val="355777"/>
                </a:solidFill>
              </a:rPr>
              <a:t>modeling problem </a:t>
            </a:r>
            <a:r>
              <a:rPr lang="en-US" sz="2400" dirty="0" smtClean="0">
                <a:solidFill>
                  <a:srgbClr val="355777"/>
                </a:solidFill>
              </a:rPr>
              <a:t>by altering </a:t>
            </a:r>
            <a:r>
              <a:rPr lang="en-US" dirty="0" smtClean="0">
                <a:solidFill>
                  <a:srgbClr val="355777"/>
                </a:solidFill>
              </a:rPr>
              <a:t>o</a:t>
            </a:r>
            <a:r>
              <a:rPr lang="en-US" sz="2400" dirty="0" smtClean="0">
                <a:solidFill>
                  <a:srgbClr val="355777"/>
                </a:solidFill>
              </a:rPr>
              <a:t>ur </a:t>
            </a:r>
            <a:r>
              <a:rPr lang="en-US" sz="2400" dirty="0" smtClean="0">
                <a:solidFill>
                  <a:srgbClr val="355777"/>
                </a:solidFill>
              </a:rPr>
              <a:t>current nudging </a:t>
            </a:r>
            <a:r>
              <a:rPr lang="en-US" sz="2400" dirty="0" smtClean="0">
                <a:solidFill>
                  <a:srgbClr val="355777"/>
                </a:solidFill>
              </a:rPr>
              <a:t>techniques? </a:t>
            </a:r>
            <a:br>
              <a:rPr lang="en-US" sz="2400" dirty="0" smtClean="0">
                <a:solidFill>
                  <a:srgbClr val="355777"/>
                </a:solidFill>
              </a:rPr>
            </a:br>
            <a:r>
              <a:rPr lang="en-US" sz="2400" dirty="0" smtClean="0">
                <a:solidFill>
                  <a:srgbClr val="355777"/>
                </a:solidFill>
              </a:rPr>
              <a:t/>
            </a:r>
            <a:br>
              <a:rPr lang="en-US" sz="2400" dirty="0" smtClean="0">
                <a:solidFill>
                  <a:srgbClr val="355777"/>
                </a:solidFill>
              </a:rPr>
            </a:br>
            <a:r>
              <a:rPr lang="en-US" sz="2400" dirty="0" smtClean="0">
                <a:solidFill>
                  <a:srgbClr val="355777"/>
                </a:solidFill>
              </a:rPr>
              <a:t>Can new or unused observations improve WRF if used in our </a:t>
            </a:r>
            <a:r>
              <a:rPr lang="en-US" sz="2400" dirty="0" smtClean="0">
                <a:solidFill>
                  <a:srgbClr val="355777"/>
                </a:solidFill>
              </a:rPr>
              <a:t>FDDA?</a:t>
            </a:r>
            <a:endParaRPr lang="en-US" sz="2400" dirty="0">
              <a:solidFill>
                <a:srgbClr val="35577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 descr="E:\Projects\Wrf\Nocturnal_Jet\SEMINAR2011\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5329359"/>
            <a:ext cx="381000" cy="376116"/>
          </a:xfrm>
          <a:prstGeom prst="rect">
            <a:avLst/>
          </a:prstGeom>
          <a:noFill/>
        </p:spPr>
      </p:pic>
      <p:pic>
        <p:nvPicPr>
          <p:cNvPr id="1027" name="Picture 3" descr="E:\Projects\Wrf\Nocturnal_Jet\SEMINAR2011\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2775" y="5138614"/>
            <a:ext cx="609600" cy="60178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057400" y="5638800"/>
            <a:ext cx="7086600" cy="12192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Wave 5"/>
          <p:cNvSpPr/>
          <p:nvPr/>
        </p:nvSpPr>
        <p:spPr>
          <a:xfrm>
            <a:off x="0" y="5562600"/>
            <a:ext cx="2057400" cy="1219200"/>
          </a:xfrm>
          <a:prstGeom prst="wav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0" y="5638800"/>
            <a:ext cx="7086600" cy="762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400800"/>
            <a:ext cx="2057400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Projects\Wrf\Nocturnal_Jet\SEMINAR2011\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03424" y="4654063"/>
            <a:ext cx="1126176" cy="1111737"/>
          </a:xfrm>
          <a:prstGeom prst="rect">
            <a:avLst/>
          </a:prstGeom>
          <a:noFill/>
        </p:spPr>
      </p:pic>
      <p:pic>
        <p:nvPicPr>
          <p:cNvPr id="1029" name="Picture 5" descr="E:\Projects\Wrf\Nocturnal_Jet\SEMINAR2011\bu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5486400"/>
            <a:ext cx="298450" cy="172598"/>
          </a:xfrm>
          <a:prstGeom prst="rect">
            <a:avLst/>
          </a:prstGeom>
          <a:noFill/>
        </p:spPr>
      </p:pic>
      <p:pic>
        <p:nvPicPr>
          <p:cNvPr id="20" name="Picture 5" descr="E:\Projects\Wrf\Nocturnal_Jet\SEMINAR2011\bu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5373248"/>
            <a:ext cx="527050" cy="304800"/>
          </a:xfrm>
          <a:prstGeom prst="rect">
            <a:avLst/>
          </a:prstGeom>
          <a:noFill/>
        </p:spPr>
      </p:pic>
      <p:pic>
        <p:nvPicPr>
          <p:cNvPr id="28" name="Picture 2" descr="E:\Projects\Wrf\Nocturnal_Jet\SEMINAR2011\tre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772400" y="4486275"/>
            <a:ext cx="1354035" cy="1336675"/>
          </a:xfrm>
          <a:prstGeom prst="rect">
            <a:avLst/>
          </a:prstGeom>
          <a:noFill/>
        </p:spPr>
      </p:pic>
      <p:pic>
        <p:nvPicPr>
          <p:cNvPr id="30" name="Picture 5" descr="E:\Projects\Wrf\Nocturnal_Jet\SEMINAR2011\bu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1300" y="5486400"/>
            <a:ext cx="298450" cy="172598"/>
          </a:xfrm>
          <a:prstGeom prst="rect">
            <a:avLst/>
          </a:prstGeom>
          <a:noFill/>
        </p:spPr>
      </p:pic>
      <p:pic>
        <p:nvPicPr>
          <p:cNvPr id="31" name="Picture 5" descr="E:\Projects\Wrf\Nocturnal_Jet\SEMINAR2011\bus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1100" y="5486400"/>
            <a:ext cx="298450" cy="172598"/>
          </a:xfrm>
          <a:prstGeom prst="rect">
            <a:avLst/>
          </a:prstGeom>
          <a:noFill/>
        </p:spPr>
      </p:pic>
      <p:pic>
        <p:nvPicPr>
          <p:cNvPr id="29" name="Picture 5" descr="E:\Projects\Wrf\Nocturnal_Jet\SEMINAR2011\bush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7950" y="5381625"/>
            <a:ext cx="527050" cy="304800"/>
          </a:xfrm>
          <a:prstGeom prst="rect">
            <a:avLst/>
          </a:prstGeom>
          <a:noFill/>
        </p:spPr>
      </p:pic>
      <p:sp>
        <p:nvSpPr>
          <p:cNvPr id="39" name="Cloud 38"/>
          <p:cNvSpPr/>
          <p:nvPr/>
        </p:nvSpPr>
        <p:spPr>
          <a:xfrm>
            <a:off x="1295400" y="0"/>
            <a:ext cx="7315200" cy="304800"/>
          </a:xfrm>
          <a:prstGeom prst="cloud">
            <a:avLst/>
          </a:prstGeom>
          <a:solidFill>
            <a:schemeClr val="bg1">
              <a:alpha val="5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61"/>
          <p:cNvGrpSpPr/>
          <p:nvPr/>
        </p:nvGrpSpPr>
        <p:grpSpPr>
          <a:xfrm>
            <a:off x="4038600" y="2895600"/>
            <a:ext cx="5029200" cy="2743200"/>
            <a:chOff x="4038600" y="2895600"/>
            <a:chExt cx="5029200" cy="2743200"/>
          </a:xfrm>
        </p:grpSpPr>
        <p:grpSp>
          <p:nvGrpSpPr>
            <p:cNvPr id="3" name="Group 57"/>
            <p:cNvGrpSpPr/>
            <p:nvPr/>
          </p:nvGrpSpPr>
          <p:grpSpPr>
            <a:xfrm>
              <a:off x="4038600" y="3028950"/>
              <a:ext cx="1219200" cy="2609850"/>
              <a:chOff x="4343400" y="3028950"/>
              <a:chExt cx="1219200" cy="2609850"/>
            </a:xfrm>
          </p:grpSpPr>
          <p:cxnSp>
            <p:nvCxnSpPr>
              <p:cNvPr id="24" name="Straight Arrow Connector 23"/>
              <p:cNvCxnSpPr/>
              <p:nvPr/>
            </p:nvCxnSpPr>
            <p:spPr>
              <a:xfrm>
                <a:off x="4724400" y="4953000"/>
                <a:ext cx="609600" cy="1588"/>
              </a:xfrm>
              <a:prstGeom prst="straightConnector1">
                <a:avLst/>
              </a:prstGeom>
              <a:ln w="412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34"/>
              <p:cNvGrpSpPr/>
              <p:nvPr/>
            </p:nvGrpSpPr>
            <p:grpSpPr>
              <a:xfrm>
                <a:off x="4343400" y="4800600"/>
                <a:ext cx="285750" cy="838200"/>
                <a:chOff x="4248150" y="4588236"/>
                <a:chExt cx="381000" cy="1050564"/>
              </a:xfrm>
            </p:grpSpPr>
            <p:cxnSp>
              <p:nvCxnSpPr>
                <p:cNvPr id="33" name="Straight Connector 32"/>
                <p:cNvCxnSpPr/>
                <p:nvPr/>
              </p:nvCxnSpPr>
              <p:spPr>
                <a:xfrm rot="5400000" flipH="1" flipV="1">
                  <a:off x="4076700" y="5219700"/>
                  <a:ext cx="838200" cy="0"/>
                </a:xfrm>
                <a:prstGeom prst="line">
                  <a:avLst/>
                </a:prstGeom>
                <a:ln w="15875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34" name="Picture 33" descr="ana.png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4248150" y="4588236"/>
                  <a:ext cx="381000" cy="269696"/>
                </a:xfrm>
                <a:prstGeom prst="rect">
                  <a:avLst/>
                </a:prstGeom>
              </p:spPr>
            </p:pic>
          </p:grpSp>
          <p:cxnSp>
            <p:nvCxnSpPr>
              <p:cNvPr id="44" name="Straight Arrow Connector 43"/>
              <p:cNvCxnSpPr/>
              <p:nvPr/>
            </p:nvCxnSpPr>
            <p:spPr>
              <a:xfrm>
                <a:off x="4724400" y="4572000"/>
                <a:ext cx="533400" cy="1588"/>
              </a:xfrm>
              <a:prstGeom prst="straightConnector1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/>
              <p:cNvCxnSpPr>
                <a:cxnSpLocks noChangeAspect="1"/>
              </p:cNvCxnSpPr>
              <p:nvPr/>
            </p:nvCxnSpPr>
            <p:spPr>
              <a:xfrm>
                <a:off x="4724400" y="4191000"/>
                <a:ext cx="487680" cy="1016"/>
              </a:xfrm>
              <a:prstGeom prst="straightConnector1">
                <a:avLst/>
              </a:prstGeom>
              <a:ln w="22225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/>
              <p:cNvCxnSpPr/>
              <p:nvPr/>
            </p:nvCxnSpPr>
            <p:spPr>
              <a:xfrm>
                <a:off x="4724400" y="3827462"/>
                <a:ext cx="365760" cy="1588"/>
              </a:xfrm>
              <a:prstGeom prst="straightConnector1">
                <a:avLst/>
              </a:prstGeom>
              <a:ln w="22225">
                <a:solidFill>
                  <a:schemeClr val="bg1">
                    <a:lumMod val="6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/>
              <p:nvPr/>
            </p:nvCxnSpPr>
            <p:spPr>
              <a:xfrm>
                <a:off x="4724400" y="3446462"/>
                <a:ext cx="243840" cy="1588"/>
              </a:xfrm>
              <a:prstGeom prst="straightConnector1">
                <a:avLst/>
              </a:prstGeom>
              <a:ln w="22225">
                <a:solidFill>
                  <a:schemeClr val="bg1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/>
              <p:cNvCxnSpPr/>
              <p:nvPr/>
            </p:nvCxnSpPr>
            <p:spPr>
              <a:xfrm>
                <a:off x="4724400" y="3028950"/>
                <a:ext cx="182880" cy="1588"/>
              </a:xfrm>
              <a:prstGeom prst="straightConnector1">
                <a:avLst/>
              </a:prstGeom>
              <a:ln w="22225">
                <a:solidFill>
                  <a:schemeClr val="bg1">
                    <a:lumMod val="8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xtBox 56"/>
              <p:cNvSpPr txBox="1"/>
              <p:nvPr/>
            </p:nvSpPr>
            <p:spPr>
              <a:xfrm>
                <a:off x="4572000" y="4598634"/>
                <a:ext cx="990600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10 m </a:t>
                </a:r>
                <a:r>
                  <a:rPr lang="en-US" sz="1400" dirty="0" smtClean="0"/>
                  <a:t>wind</a:t>
                </a:r>
                <a:endParaRPr lang="en-US" sz="1400" dirty="0"/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5105400" y="2895600"/>
              <a:ext cx="3962400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  <a:t>SURFACE ANALYSIS NUDGING</a:t>
              </a:r>
              <a:r>
                <a:rPr lang="en-US" sz="1800" i="1" dirty="0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  <a:t/>
              </a:r>
              <a:br>
                <a:rPr lang="en-US" sz="1800" i="1" dirty="0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</a:br>
              <a:r>
                <a:rPr lang="en-US" sz="1800" i="1" dirty="0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  <a:t>Obsgrid: </a:t>
              </a:r>
              <a:r>
                <a:rPr lang="en-US" sz="1800" dirty="0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  <a:t>12 km NAM Analysis (3-hourly) + 10 m wind </a:t>
              </a:r>
              <a:r>
                <a:rPr lang="en-US" sz="1800" dirty="0" err="1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  <a:t>obs</a:t>
              </a:r>
              <a:r>
                <a:rPr lang="en-US" sz="1800" dirty="0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  <a:t> (U</a:t>
              </a:r>
              <a:r>
                <a:rPr lang="en-US" sz="1800" baseline="-25000" dirty="0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  <a:t>10m</a:t>
              </a:r>
              <a:r>
                <a:rPr lang="en-US" sz="1800" dirty="0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  <a:t>,V</a:t>
              </a:r>
              <a:r>
                <a:rPr lang="en-US" sz="1800" baseline="-25000" dirty="0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  <a:t>10m</a:t>
              </a:r>
              <a:r>
                <a:rPr lang="en-US" sz="1800" dirty="0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  <a:t>)</a:t>
              </a:r>
              <a:r>
                <a:rPr lang="en-US" dirty="0" smtClean="0">
                  <a:solidFill>
                    <a:srgbClr val="FF0000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/>
              </a:r>
              <a:br>
                <a:rPr lang="en-US" dirty="0" smtClean="0">
                  <a:solidFill>
                    <a:srgbClr val="FF0000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</a:br>
              <a:endParaRPr lang="en-US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2133600" y="5795427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P-X Soil Nudging</a:t>
            </a:r>
            <a:r>
              <a:rPr lang="en-US" sz="1600" i="1" dirty="0" smtClean="0"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/>
            </a:r>
            <a:br>
              <a:rPr lang="en-US" sz="1600" i="1" dirty="0" smtClean="0"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</a:br>
            <a:r>
              <a:rPr lang="en-US" sz="1600" i="1" dirty="0" smtClean="0"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Obsgrid: 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12 km NAM Analysis (3-hourly) + T</a:t>
            </a:r>
            <a:r>
              <a:rPr lang="en-US" sz="1600" baseline="-25000" dirty="0" smtClean="0"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2m</a:t>
            </a:r>
            <a:r>
              <a:rPr lang="en-US" sz="1600" dirty="0" smtClean="0"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 + Q</a:t>
            </a:r>
            <a:r>
              <a:rPr lang="en-US" sz="1600" baseline="-25000" dirty="0" smtClean="0"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2m</a:t>
            </a:r>
            <a:br>
              <a:rPr lang="en-US" sz="1600" baseline="-25000" dirty="0" smtClean="0"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</a:br>
            <a:r>
              <a:rPr lang="en-US" sz="1600" dirty="0" smtClean="0">
                <a:solidFill>
                  <a:srgbClr val="FF0000"/>
                </a:solidFill>
                <a:effectLst>
                  <a:outerShdw blurRad="50800" dist="38100" dir="5400000" algn="ctr" rotWithShape="0">
                    <a:schemeClr val="tx1"/>
                  </a:outerShdw>
                </a:effectLst>
              </a:rPr>
              <a:t>- adjustment of soil moisture and temperature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  <a:t/>
            </a:r>
            <a:br>
              <a:rPr lang="en-US" dirty="0" smtClean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rPr>
            </a:br>
            <a:endParaRPr lang="en-US" dirty="0">
              <a:solidFill>
                <a:srgbClr val="FF0000"/>
              </a:solidFill>
              <a:effectLst>
                <a:outerShdw blurRad="50800" dist="50800" dir="5400000" algn="ctr" rotWithShape="0">
                  <a:schemeClr val="tx1"/>
                </a:outerShdw>
              </a:effectLst>
            </a:endParaRPr>
          </a:p>
        </p:txBody>
      </p:sp>
      <p:grpSp>
        <p:nvGrpSpPr>
          <p:cNvPr id="8" name="Group 83"/>
          <p:cNvGrpSpPr/>
          <p:nvPr/>
        </p:nvGrpSpPr>
        <p:grpSpPr>
          <a:xfrm>
            <a:off x="152400" y="322083"/>
            <a:ext cx="7467600" cy="3640317"/>
            <a:chOff x="152400" y="323671"/>
            <a:chExt cx="7467600" cy="3640317"/>
          </a:xfrm>
        </p:grpSpPr>
        <p:sp>
          <p:nvSpPr>
            <p:cNvPr id="59" name="TextBox 58"/>
            <p:cNvSpPr txBox="1"/>
            <p:nvPr/>
          </p:nvSpPr>
          <p:spPr>
            <a:xfrm>
              <a:off x="152400" y="323671"/>
              <a:ext cx="3962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  <a:t>3-D ANALYSIS NUDGING</a:t>
              </a:r>
              <a:r>
                <a:rPr lang="en-US" sz="1600" i="1" dirty="0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  <a:t/>
              </a:r>
              <a:br>
                <a:rPr lang="en-US" sz="1600" i="1" dirty="0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</a:br>
              <a:r>
                <a:rPr lang="en-US" sz="1600" i="1" dirty="0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  <a:t>Obsgrid: </a:t>
              </a:r>
              <a:r>
                <a:rPr lang="en-US" sz="1600" dirty="0" smtClean="0">
                  <a:solidFill>
                    <a:srgbClr val="FF0000"/>
                  </a:solidFill>
                  <a:effectLst>
                    <a:outerShdw blurRad="50800" dist="38100" dir="5400000" algn="ctr" rotWithShape="0">
                      <a:schemeClr val="tx1"/>
                    </a:outerShdw>
                  </a:effectLst>
                </a:rPr>
                <a:t>12 km NAM Analysis (3-hourly) + twice daily RAOB,  vars --U, V, T, Q</a:t>
              </a:r>
              <a:r>
                <a:rPr lang="en-US" dirty="0" smtClean="0">
                  <a:solidFill>
                    <a:srgbClr val="FF0000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  <a:t/>
              </a:r>
              <a:br>
                <a:rPr lang="en-US" dirty="0" smtClean="0">
                  <a:solidFill>
                    <a:srgbClr val="FF0000"/>
                  </a:solidFill>
                  <a:effectLst>
                    <a:outerShdw blurRad="50800" dist="50800" dir="5400000" algn="ctr" rotWithShape="0">
                      <a:schemeClr val="tx1"/>
                    </a:outerShdw>
                  </a:effectLst>
                </a:rPr>
              </a:br>
              <a:endParaRPr lang="en-US" dirty="0">
                <a:solidFill>
                  <a:srgbClr val="FF0000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</a:endParaRPr>
            </a:p>
          </p:txBody>
        </p:sp>
        <p:grpSp>
          <p:nvGrpSpPr>
            <p:cNvPr id="9" name="Group 80"/>
            <p:cNvGrpSpPr/>
            <p:nvPr/>
          </p:nvGrpSpPr>
          <p:grpSpPr>
            <a:xfrm>
              <a:off x="609600" y="609600"/>
              <a:ext cx="7010400" cy="3354388"/>
              <a:chOff x="609600" y="609600"/>
              <a:chExt cx="7010400" cy="3354388"/>
            </a:xfrm>
          </p:grpSpPr>
          <p:cxnSp>
            <p:nvCxnSpPr>
              <p:cNvPr id="63" name="Straight Arrow Connector 62"/>
              <p:cNvCxnSpPr/>
              <p:nvPr/>
            </p:nvCxnSpPr>
            <p:spPr>
              <a:xfrm>
                <a:off x="609600" y="3962400"/>
                <a:ext cx="3429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Arrow Connector 66"/>
              <p:cNvCxnSpPr/>
              <p:nvPr/>
            </p:nvCxnSpPr>
            <p:spPr>
              <a:xfrm>
                <a:off x="2095500" y="3733800"/>
                <a:ext cx="3429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>
                <a:off x="3314700" y="2819400"/>
                <a:ext cx="3429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/>
              <p:cNvCxnSpPr/>
              <p:nvPr/>
            </p:nvCxnSpPr>
            <p:spPr>
              <a:xfrm>
                <a:off x="4686300" y="2209800"/>
                <a:ext cx="3429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>
                <a:off x="7277100" y="1542106"/>
                <a:ext cx="3429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>
                <a:off x="609600" y="2895600"/>
                <a:ext cx="3429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Arrow Connector 75"/>
              <p:cNvCxnSpPr/>
              <p:nvPr/>
            </p:nvCxnSpPr>
            <p:spPr>
              <a:xfrm>
                <a:off x="609600" y="1828800"/>
                <a:ext cx="3429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2095500" y="2209800"/>
                <a:ext cx="3429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3294706" y="1371600"/>
                <a:ext cx="3429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5867400" y="609600"/>
                <a:ext cx="342900" cy="1588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57"/>
          <p:cNvGrpSpPr/>
          <p:nvPr/>
        </p:nvGrpSpPr>
        <p:grpSpPr>
          <a:xfrm>
            <a:off x="19050" y="1066800"/>
            <a:ext cx="9105900" cy="3585865"/>
            <a:chOff x="19050" y="1066800"/>
            <a:chExt cx="9105900" cy="3585865"/>
          </a:xfrm>
        </p:grpSpPr>
        <p:grpSp>
          <p:nvGrpSpPr>
            <p:cNvPr id="12" name="Group 55"/>
            <p:cNvGrpSpPr/>
            <p:nvPr/>
          </p:nvGrpSpPr>
          <p:grpSpPr>
            <a:xfrm>
              <a:off x="19050" y="1066800"/>
              <a:ext cx="9105900" cy="3240087"/>
              <a:chOff x="19050" y="1066800"/>
              <a:chExt cx="9105900" cy="3240087"/>
            </a:xfrm>
          </p:grpSpPr>
          <p:sp>
            <p:nvSpPr>
              <p:cNvPr id="38" name="Freeform 37"/>
              <p:cNvSpPr/>
              <p:nvPr/>
            </p:nvSpPr>
            <p:spPr>
              <a:xfrm>
                <a:off x="19050" y="1752600"/>
                <a:ext cx="9105900" cy="2554287"/>
              </a:xfrm>
              <a:custGeom>
                <a:avLst/>
                <a:gdLst>
                  <a:gd name="connsiteX0" fmla="*/ 0 w 9105900"/>
                  <a:gd name="connsiteY0" fmla="*/ 2390775 h 2554287"/>
                  <a:gd name="connsiteX1" fmla="*/ 981075 w 9105900"/>
                  <a:gd name="connsiteY1" fmla="*/ 2543175 h 2554287"/>
                  <a:gd name="connsiteX2" fmla="*/ 1704975 w 9105900"/>
                  <a:gd name="connsiteY2" fmla="*/ 2324100 h 2554287"/>
                  <a:gd name="connsiteX3" fmla="*/ 2171700 w 9105900"/>
                  <a:gd name="connsiteY3" fmla="*/ 2333625 h 2554287"/>
                  <a:gd name="connsiteX4" fmla="*/ 3971925 w 9105900"/>
                  <a:gd name="connsiteY4" fmla="*/ 1104900 h 2554287"/>
                  <a:gd name="connsiteX5" fmla="*/ 6991350 w 9105900"/>
                  <a:gd name="connsiteY5" fmla="*/ 209550 h 2554287"/>
                  <a:gd name="connsiteX6" fmla="*/ 9105900 w 9105900"/>
                  <a:gd name="connsiteY6" fmla="*/ 0 h 255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05900" h="2554287">
                    <a:moveTo>
                      <a:pt x="0" y="2390775"/>
                    </a:moveTo>
                    <a:cubicBezTo>
                      <a:pt x="348456" y="2472531"/>
                      <a:pt x="696913" y="2554287"/>
                      <a:pt x="981075" y="2543175"/>
                    </a:cubicBezTo>
                    <a:cubicBezTo>
                      <a:pt x="1265237" y="2532063"/>
                      <a:pt x="1506538" y="2359025"/>
                      <a:pt x="1704975" y="2324100"/>
                    </a:cubicBezTo>
                    <a:cubicBezTo>
                      <a:pt x="1903412" y="2289175"/>
                      <a:pt x="1793875" y="2536825"/>
                      <a:pt x="2171700" y="2333625"/>
                    </a:cubicBezTo>
                    <a:cubicBezTo>
                      <a:pt x="2549525" y="2130425"/>
                      <a:pt x="3168650" y="1458912"/>
                      <a:pt x="3971925" y="1104900"/>
                    </a:cubicBezTo>
                    <a:cubicBezTo>
                      <a:pt x="4775200" y="750888"/>
                      <a:pt x="6135688" y="393700"/>
                      <a:pt x="6991350" y="209550"/>
                    </a:cubicBezTo>
                    <a:cubicBezTo>
                      <a:pt x="7847012" y="25400"/>
                      <a:pt x="8476456" y="12700"/>
                      <a:pt x="9105900" y="0"/>
                    </a:cubicBezTo>
                  </a:path>
                </a:pathLst>
              </a:custGeom>
              <a:ln w="53975" cmpd="tri"/>
              <a:effectLst>
                <a:outerShdw blurRad="304800" dist="50800" dir="5400000" sx="101000" sy="101000" algn="ctr" rotWithShape="0">
                  <a:schemeClr val="tx1">
                    <a:lumMod val="95000"/>
                    <a:lumOff val="5000"/>
                  </a:scheme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Cloud 40"/>
              <p:cNvSpPr/>
              <p:nvPr/>
            </p:nvSpPr>
            <p:spPr>
              <a:xfrm>
                <a:off x="5562600" y="1295400"/>
                <a:ext cx="1447800" cy="81915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Cloud 41"/>
              <p:cNvSpPr/>
              <p:nvPr/>
            </p:nvSpPr>
            <p:spPr>
              <a:xfrm>
                <a:off x="7772400" y="1066800"/>
                <a:ext cx="1143000" cy="742950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2" name="Rectangle 81"/>
            <p:cNvSpPr/>
            <p:nvPr/>
          </p:nvSpPr>
          <p:spPr>
            <a:xfrm>
              <a:off x="190442" y="4191000"/>
              <a:ext cx="156036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PBL Height</a:t>
              </a:r>
              <a:endParaRPr lang="en-US" sz="2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3" name="Group 52"/>
          <p:cNvGrpSpPr/>
          <p:nvPr/>
        </p:nvGrpSpPr>
        <p:grpSpPr>
          <a:xfrm>
            <a:off x="4191000" y="457200"/>
            <a:ext cx="381000" cy="914400"/>
            <a:chOff x="1295400" y="1524000"/>
            <a:chExt cx="381000" cy="914400"/>
          </a:xfrm>
        </p:grpSpPr>
        <p:sp>
          <p:nvSpPr>
            <p:cNvPr id="49" name="Oval 48"/>
            <p:cNvSpPr/>
            <p:nvPr/>
          </p:nvSpPr>
          <p:spPr>
            <a:xfrm>
              <a:off x="1295400" y="1524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Connector 50"/>
            <p:cNvCxnSpPr>
              <a:stCxn id="49" idx="4"/>
            </p:cNvCxnSpPr>
            <p:nvPr/>
          </p:nvCxnSpPr>
          <p:spPr>
            <a:xfrm rot="5400000">
              <a:off x="1276350" y="2076450"/>
              <a:ext cx="381000" cy="381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ounded Rectangle 51"/>
            <p:cNvSpPr/>
            <p:nvPr/>
          </p:nvSpPr>
          <p:spPr>
            <a:xfrm>
              <a:off x="1371600" y="2286000"/>
              <a:ext cx="152400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362" name="Picture 2" descr="C:\Documents and Settings\rgilliam\Local Settings\Temporary Internet Files\Content.IE5\SC11LWF5\MC9004125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1" y="6138532"/>
            <a:ext cx="614532" cy="251234"/>
          </a:xfrm>
          <a:prstGeom prst="rect">
            <a:avLst/>
          </a:prstGeom>
          <a:noFill/>
        </p:spPr>
      </p:pic>
      <p:grpSp>
        <p:nvGrpSpPr>
          <p:cNvPr id="62" name="Group 61"/>
          <p:cNvGrpSpPr/>
          <p:nvPr/>
        </p:nvGrpSpPr>
        <p:grpSpPr>
          <a:xfrm>
            <a:off x="680868" y="6090623"/>
            <a:ext cx="390864" cy="315554"/>
            <a:chOff x="680868" y="6090623"/>
            <a:chExt cx="390864" cy="315554"/>
          </a:xfrm>
        </p:grpSpPr>
        <p:pic>
          <p:nvPicPr>
            <p:cNvPr id="56" name="Picture 2" descr="C:\Documents and Settings\rgilliam\Local Settings\Temporary Internet Files\Content.IE5\SC11LWF5\MC900412500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0868" y="6248400"/>
              <a:ext cx="385932" cy="157777"/>
            </a:xfrm>
            <a:prstGeom prst="rect">
              <a:avLst/>
            </a:prstGeom>
            <a:noFill/>
          </p:spPr>
        </p:pic>
        <p:pic>
          <p:nvPicPr>
            <p:cNvPr id="58" name="Picture 2" descr="C:\Documents and Settings\rgilliam\Local Settings\Temporary Internet Files\Content.IE5\SC11LWF5\MC900412500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85800" y="6090623"/>
              <a:ext cx="385932" cy="15777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4800" y="3733800"/>
            <a:ext cx="8458200" cy="2743200"/>
            <a:chOff x="304800" y="3733800"/>
            <a:chExt cx="8458200" cy="2743200"/>
          </a:xfrm>
        </p:grpSpPr>
        <p:sp>
          <p:nvSpPr>
            <p:cNvPr id="7" name="TextBox 6"/>
            <p:cNvSpPr txBox="1"/>
            <p:nvPr/>
          </p:nvSpPr>
          <p:spPr>
            <a:xfrm>
              <a:off x="304800" y="3733800"/>
              <a:ext cx="3886200" cy="2523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solidFill>
                    <a:srgbClr val="0070C0"/>
                  </a:solidFill>
                </a:rPr>
                <a:t>Velocity Azimuth Display  (VAD)</a:t>
              </a:r>
              <a:r>
                <a:rPr lang="en-US" sz="1800" dirty="0" smtClean="0"/>
                <a:t/>
              </a:r>
              <a:br>
                <a:rPr lang="en-US" sz="1800" dirty="0" smtClean="0"/>
              </a:br>
              <a:r>
                <a:rPr lang="en-US" sz="2000" dirty="0" smtClean="0">
                  <a:solidFill>
                    <a:srgbClr val="0070C0"/>
                  </a:solidFill>
                </a:rPr>
                <a:t>Pros: </a:t>
              </a:r>
              <a:r>
                <a:rPr lang="en-US" sz="2000" dirty="0" smtClean="0"/>
                <a:t>Consistent and full US spatial coverage, sub-hourly and easily accessible</a:t>
              </a:r>
              <a:br>
                <a:rPr lang="en-US" sz="2000" dirty="0" smtClean="0"/>
              </a:br>
              <a:r>
                <a:rPr lang="en-US" sz="2000" dirty="0" smtClean="0"/>
                <a:t/>
              </a:r>
              <a:br>
                <a:rPr lang="en-US" sz="2000" dirty="0" smtClean="0"/>
              </a:br>
              <a:r>
                <a:rPr lang="en-US" sz="2000" dirty="0" smtClean="0">
                  <a:solidFill>
                    <a:srgbClr val="0070C0"/>
                  </a:solidFill>
                </a:rPr>
                <a:t>Cons: </a:t>
              </a:r>
              <a:r>
                <a:rPr lang="en-US" sz="2000" dirty="0" smtClean="0"/>
                <a:t>Coarse vertical resolution, can be influenced by birds and </a:t>
              </a:r>
              <a:r>
                <a:rPr lang="en-US" sz="2000" dirty="0" err="1" smtClean="0"/>
                <a:t>precip</a:t>
              </a:r>
              <a:endParaRPr lang="en-US" sz="2000" dirty="0"/>
            </a:p>
          </p:txBody>
        </p:sp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00181" y="3810000"/>
              <a:ext cx="4562819" cy="2667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Rectangle 7"/>
          <p:cNvSpPr/>
          <p:nvPr/>
        </p:nvSpPr>
        <p:spPr bwMode="auto">
          <a:xfrm>
            <a:off x="304800" y="381000"/>
            <a:ext cx="1981200" cy="838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76200"/>
            <a:ext cx="6705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rgbClr val="0070B9"/>
                </a:solidFill>
              </a:rPr>
              <a:t>Unused wind profiler observation are available that </a:t>
            </a:r>
            <a:r>
              <a:rPr lang="en-US" sz="2800" dirty="0" smtClean="0">
                <a:solidFill>
                  <a:srgbClr val="0070B9"/>
                </a:solidFill>
              </a:rPr>
              <a:t>could improve FDDA</a:t>
            </a:r>
            <a:endParaRPr lang="en-US" sz="2800" dirty="0">
              <a:solidFill>
                <a:srgbClr val="0070B9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85800" y="1122317"/>
            <a:ext cx="7848600" cy="2459083"/>
            <a:chOff x="685800" y="990600"/>
            <a:chExt cx="7848600" cy="2459083"/>
          </a:xfrm>
        </p:grpSpPr>
        <p:sp>
          <p:nvSpPr>
            <p:cNvPr id="5" name="TextBox 4"/>
            <p:cNvSpPr txBox="1"/>
            <p:nvPr/>
          </p:nvSpPr>
          <p:spPr>
            <a:xfrm>
              <a:off x="5105400" y="1213009"/>
              <a:ext cx="342900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>
                  <a:solidFill>
                    <a:srgbClr val="0070C0"/>
                  </a:solidFill>
                </a:rPr>
                <a:t>UHF Profiler</a:t>
              </a:r>
              <a:r>
                <a:rPr lang="en-US" sz="2000" dirty="0" smtClean="0">
                  <a:solidFill>
                    <a:srgbClr val="0070C0"/>
                  </a:solidFill>
                </a:rPr>
                <a:t/>
              </a:r>
              <a:br>
                <a:rPr lang="en-US" sz="2000" dirty="0" smtClean="0">
                  <a:solidFill>
                    <a:srgbClr val="0070C0"/>
                  </a:solidFill>
                </a:rPr>
              </a:br>
              <a:r>
                <a:rPr lang="en-US" sz="2000" dirty="0" smtClean="0">
                  <a:solidFill>
                    <a:srgbClr val="0070C0"/>
                  </a:solidFill>
                </a:rPr>
                <a:t>Pros: </a:t>
              </a:r>
              <a:r>
                <a:rPr lang="en-US" sz="2000" dirty="0" smtClean="0"/>
                <a:t>high vertical (10’s of m) and temporal resolution (sub-hourly), good coverage in the more critical air sheds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en-US" sz="1800" dirty="0" smtClean="0"/>
                <a:t/>
              </a:r>
              <a:br>
                <a:rPr lang="en-US" sz="1800" dirty="0" smtClean="0"/>
              </a:br>
              <a:r>
                <a:rPr lang="en-US" sz="2000" dirty="0" smtClean="0">
                  <a:solidFill>
                    <a:srgbClr val="0070C0"/>
                  </a:solidFill>
                </a:rPr>
                <a:t>Cons: </a:t>
              </a:r>
              <a:r>
                <a:rPr lang="en-US" sz="2000" dirty="0" smtClean="0"/>
                <a:t>inconsistent spacing</a:t>
              </a:r>
              <a:endParaRPr lang="en-US" sz="2000" dirty="0"/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990600"/>
              <a:ext cx="4114800" cy="2459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81000" y="3011652"/>
            <a:ext cx="8001000" cy="3693948"/>
            <a:chOff x="381000" y="3011652"/>
            <a:chExt cx="8001000" cy="3693948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1000" y="3011652"/>
              <a:ext cx="8001000" cy="3693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1045533" y="3352800"/>
              <a:ext cx="22204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**From Stull (1988)</a:t>
              </a:r>
              <a:endParaRPr lang="en-US" sz="1800" dirty="0"/>
            </a:p>
          </p:txBody>
        </p:sp>
      </p:grpSp>
      <p:sp>
        <p:nvSpPr>
          <p:cNvPr id="22" name="Rectangle 21"/>
          <p:cNvSpPr/>
          <p:nvPr/>
        </p:nvSpPr>
        <p:spPr bwMode="auto">
          <a:xfrm>
            <a:off x="990600" y="6400800"/>
            <a:ext cx="7467600" cy="304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2296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B5AA5"/>
                </a:solidFill>
              </a:rPr>
              <a:t>Sensitivity Comparisons</a:t>
            </a:r>
            <a:endParaRPr lang="en-US" dirty="0">
              <a:solidFill>
                <a:srgbClr val="0B5AA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990600" y="4567535"/>
            <a:ext cx="7315200" cy="2218730"/>
            <a:chOff x="990600" y="4567535"/>
            <a:chExt cx="7315200" cy="2218730"/>
          </a:xfrm>
        </p:grpSpPr>
        <p:sp>
          <p:nvSpPr>
            <p:cNvPr id="6" name="Rectangle 5"/>
            <p:cNvSpPr/>
            <p:nvPr/>
          </p:nvSpPr>
          <p:spPr bwMode="auto">
            <a:xfrm>
              <a:off x="990600" y="4567535"/>
              <a:ext cx="7239000" cy="1143000"/>
            </a:xfrm>
            <a:prstGeom prst="rect">
              <a:avLst/>
            </a:prstGeom>
            <a:solidFill>
              <a:srgbClr val="00B050">
                <a:alpha val="37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7800" y="6324600"/>
              <a:ext cx="6858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Main metric is </a:t>
              </a:r>
              <a:r>
                <a:rPr lang="en-US" u="sng" dirty="0" smtClean="0">
                  <a:solidFill>
                    <a:srgbClr val="00B05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CHANGE</a:t>
              </a:r>
              <a:r>
                <a:rPr lang="en-US" dirty="0" smtClean="0">
                  <a:solidFill>
                    <a:srgbClr val="00B050"/>
                  </a:soli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a:rPr>
                <a:t> in layer-average error</a:t>
              </a:r>
              <a:endParaRPr lang="en-US" dirty="0"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10" name="Straight Arrow Connector 9"/>
            <p:cNvCxnSpPr>
              <a:stCxn id="8" idx="0"/>
              <a:endCxn id="6" idx="2"/>
            </p:cNvCxnSpPr>
            <p:nvPr/>
          </p:nvCxnSpPr>
          <p:spPr bwMode="auto">
            <a:xfrm flipH="1" flipV="1">
              <a:off x="4610100" y="5710535"/>
              <a:ext cx="266700" cy="61406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4" name="Rectangle 13"/>
          <p:cNvSpPr/>
          <p:nvPr/>
        </p:nvSpPr>
        <p:spPr>
          <a:xfrm>
            <a:off x="457200" y="1143000"/>
            <a:ext cx="8305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WRF Version 3.3,12 km CONUS, 34 levels, standard US EPA model physics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4 day case, Aug 11-14, 2002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Six sensitivity model simulations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East US high ozone case examined by </a:t>
            </a:r>
            <a:r>
              <a:rPr lang="en-US" sz="2200" dirty="0" err="1" smtClean="0"/>
              <a:t>Godowitch</a:t>
            </a:r>
            <a:r>
              <a:rPr lang="en-US" sz="2200" dirty="0" smtClean="0"/>
              <a:t> et al. (2011)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6172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56CB6"/>
                </a:solidFill>
              </a:rPr>
              <a:t>SENS1 vs. BASE</a:t>
            </a:r>
            <a:br>
              <a:rPr lang="en-US" dirty="0" smtClean="0">
                <a:solidFill>
                  <a:srgbClr val="056CB6"/>
                </a:solidFill>
              </a:rPr>
            </a:br>
            <a:r>
              <a:rPr lang="en-US" sz="2400" dirty="0" smtClean="0">
                <a:solidFill>
                  <a:srgbClr val="056CB6"/>
                </a:solidFill>
              </a:rPr>
              <a:t>Impact of Surface Analysis Nudging</a:t>
            </a:r>
            <a:endParaRPr lang="en-US" sz="2400" dirty="0">
              <a:solidFill>
                <a:srgbClr val="056CB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 descr="F:\Projects\Wrf\Nocturnal_Jet\Paper\Figures_ResponseToReviewersAE\error.diff.com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5243696" cy="533400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285211"/>
            <a:ext cx="2943225" cy="229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962400"/>
            <a:ext cx="2924175" cy="2252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10"/>
          <p:cNvGrpSpPr/>
          <p:nvPr/>
        </p:nvGrpSpPr>
        <p:grpSpPr>
          <a:xfrm>
            <a:off x="1352550" y="3352800"/>
            <a:ext cx="1238250" cy="2828925"/>
            <a:chOff x="1352550" y="3352800"/>
            <a:chExt cx="1238250" cy="2828925"/>
          </a:xfrm>
        </p:grpSpPr>
        <p:sp>
          <p:nvSpPr>
            <p:cNvPr id="9" name="Rectangle 8"/>
            <p:cNvSpPr/>
            <p:nvPr/>
          </p:nvSpPr>
          <p:spPr bwMode="auto">
            <a:xfrm>
              <a:off x="1447800" y="3352800"/>
              <a:ext cx="1143000" cy="1524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352550" y="6029325"/>
              <a:ext cx="1143000" cy="1524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352550" y="3467100"/>
            <a:ext cx="1238250" cy="2828925"/>
            <a:chOff x="1352550" y="3352800"/>
            <a:chExt cx="1238250" cy="2828925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447800" y="3352800"/>
              <a:ext cx="1143000" cy="1524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352550" y="6029325"/>
              <a:ext cx="1143000" cy="1524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581900" y="1619250"/>
            <a:ext cx="133350" cy="1092200"/>
            <a:chOff x="7581900" y="1619250"/>
            <a:chExt cx="133350" cy="1092200"/>
          </a:xfrm>
        </p:grpSpPr>
        <p:cxnSp>
          <p:nvCxnSpPr>
            <p:cNvPr id="30" name="Straight Arrow Connector 29"/>
            <p:cNvCxnSpPr/>
            <p:nvPr/>
          </p:nvCxnSpPr>
          <p:spPr bwMode="auto">
            <a:xfrm flipV="1">
              <a:off x="7581900" y="161925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/>
            <p:nvPr/>
          </p:nvCxnSpPr>
          <p:spPr bwMode="auto">
            <a:xfrm flipV="1">
              <a:off x="7715250" y="233045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6" name="Group 35"/>
          <p:cNvGrpSpPr/>
          <p:nvPr/>
        </p:nvGrpSpPr>
        <p:grpSpPr>
          <a:xfrm>
            <a:off x="7454900" y="2076450"/>
            <a:ext cx="387350" cy="742950"/>
            <a:chOff x="7454900" y="2076450"/>
            <a:chExt cx="387350" cy="742950"/>
          </a:xfrm>
        </p:grpSpPr>
        <p:cxnSp>
          <p:nvCxnSpPr>
            <p:cNvPr id="34" name="Straight Arrow Connector 33"/>
            <p:cNvCxnSpPr/>
            <p:nvPr/>
          </p:nvCxnSpPr>
          <p:spPr bwMode="auto">
            <a:xfrm flipV="1">
              <a:off x="7842250" y="24384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Straight Arrow Connector 34"/>
            <p:cNvCxnSpPr/>
            <p:nvPr/>
          </p:nvCxnSpPr>
          <p:spPr bwMode="auto">
            <a:xfrm flipV="1">
              <a:off x="7454900" y="207645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38"/>
          <p:cNvGrpSpPr/>
          <p:nvPr/>
        </p:nvGrpSpPr>
        <p:grpSpPr>
          <a:xfrm>
            <a:off x="6902450" y="2781300"/>
            <a:ext cx="1447800" cy="558800"/>
            <a:chOff x="6902450" y="2781300"/>
            <a:chExt cx="1447800" cy="558800"/>
          </a:xfrm>
        </p:grpSpPr>
        <p:cxnSp>
          <p:nvCxnSpPr>
            <p:cNvPr id="37" name="Straight Arrow Connector 36"/>
            <p:cNvCxnSpPr/>
            <p:nvPr/>
          </p:nvCxnSpPr>
          <p:spPr bwMode="auto">
            <a:xfrm rot="10800000" flipV="1">
              <a:off x="6902450" y="27813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 rot="10800000" flipV="1">
              <a:off x="8350250" y="29591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2" name="Group 41"/>
          <p:cNvGrpSpPr/>
          <p:nvPr/>
        </p:nvGrpSpPr>
        <p:grpSpPr>
          <a:xfrm>
            <a:off x="7600950" y="4419600"/>
            <a:ext cx="133350" cy="558800"/>
            <a:chOff x="7600950" y="4419600"/>
            <a:chExt cx="133350" cy="558800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 flipV="1">
              <a:off x="7600950" y="45974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7734300" y="44196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5" name="Group 44"/>
          <p:cNvGrpSpPr/>
          <p:nvPr/>
        </p:nvGrpSpPr>
        <p:grpSpPr>
          <a:xfrm>
            <a:off x="7473950" y="4965700"/>
            <a:ext cx="381000" cy="749300"/>
            <a:chOff x="7473950" y="4965700"/>
            <a:chExt cx="381000" cy="749300"/>
          </a:xfrm>
        </p:grpSpPr>
        <p:cxnSp>
          <p:nvCxnSpPr>
            <p:cNvPr id="43" name="Straight Arrow Connector 42"/>
            <p:cNvCxnSpPr/>
            <p:nvPr/>
          </p:nvCxnSpPr>
          <p:spPr bwMode="auto">
            <a:xfrm flipV="1">
              <a:off x="7473950" y="53340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7854950" y="49657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8" name="Group 47"/>
          <p:cNvGrpSpPr/>
          <p:nvPr/>
        </p:nvGrpSpPr>
        <p:grpSpPr>
          <a:xfrm>
            <a:off x="7283450" y="4292600"/>
            <a:ext cx="755650" cy="1536700"/>
            <a:chOff x="7283450" y="4292600"/>
            <a:chExt cx="755650" cy="1536700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 flipV="1">
              <a:off x="7283450" y="42926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8039100" y="54483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9" name="Group 48"/>
          <p:cNvGrpSpPr/>
          <p:nvPr/>
        </p:nvGrpSpPr>
        <p:grpSpPr>
          <a:xfrm>
            <a:off x="6934200" y="5029200"/>
            <a:ext cx="1447800" cy="558800"/>
            <a:chOff x="6902450" y="2781300"/>
            <a:chExt cx="1447800" cy="558800"/>
          </a:xfrm>
        </p:grpSpPr>
        <p:cxnSp>
          <p:nvCxnSpPr>
            <p:cNvPr id="50" name="Straight Arrow Connector 49"/>
            <p:cNvCxnSpPr/>
            <p:nvPr/>
          </p:nvCxnSpPr>
          <p:spPr bwMode="auto">
            <a:xfrm rot="10800000" flipV="1">
              <a:off x="6902450" y="27813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Straight Arrow Connector 50"/>
            <p:cNvCxnSpPr/>
            <p:nvPr/>
          </p:nvCxnSpPr>
          <p:spPr bwMode="auto">
            <a:xfrm rot="10800000" flipV="1">
              <a:off x="8350250" y="29591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2" name="TextBox 51"/>
          <p:cNvSpPr txBox="1"/>
          <p:nvPr/>
        </p:nvSpPr>
        <p:spPr>
          <a:xfrm>
            <a:off x="6119448" y="3555024"/>
            <a:ext cx="2895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0070B9"/>
                </a:solidFill>
              </a:rPr>
              <a:t>Frequency distribution of wind speed error difference at sites in spatial plots to the left</a:t>
            </a:r>
            <a:endParaRPr lang="en-US" sz="1100" dirty="0">
              <a:solidFill>
                <a:srgbClr val="0070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76200"/>
            <a:ext cx="6172200" cy="11430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70B9"/>
                </a:solidFill>
              </a:rPr>
              <a:t>SENS3 vs. SENS1</a:t>
            </a:r>
            <a:br>
              <a:rPr lang="en-US" dirty="0" smtClean="0">
                <a:solidFill>
                  <a:srgbClr val="0070B9"/>
                </a:solidFill>
              </a:rPr>
            </a:br>
            <a:r>
              <a:rPr lang="en-US" sz="2400" dirty="0" smtClean="0">
                <a:solidFill>
                  <a:srgbClr val="0070B9"/>
                </a:solidFill>
              </a:rPr>
              <a:t>Impact of UHF Nudging</a:t>
            </a:r>
            <a:endParaRPr lang="en-US" sz="2400" dirty="0">
              <a:solidFill>
                <a:srgbClr val="0070B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FFF5FF-9236-4E62-9942-0C5D908541D9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122" name="Picture 2" descr="F:\Projects\Wrf\Nocturnal_Jet\Paper\Figures_ResponseToReviewersAE\error.diff.comp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04" y="1143000"/>
            <a:ext cx="5243696" cy="53340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440946"/>
            <a:ext cx="3048000" cy="206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143000"/>
            <a:ext cx="287655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962400"/>
            <a:ext cx="3600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657600"/>
            <a:ext cx="290512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618392" y="3352800"/>
            <a:ext cx="1238250" cy="2828925"/>
            <a:chOff x="1352550" y="3352800"/>
            <a:chExt cx="1238250" cy="282892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1447800" y="3352800"/>
              <a:ext cx="1143000" cy="1524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1352550" y="6029325"/>
              <a:ext cx="1143000" cy="1524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8392" y="3478824"/>
            <a:ext cx="1238250" cy="2828925"/>
            <a:chOff x="1352550" y="3352800"/>
            <a:chExt cx="1238250" cy="2828925"/>
          </a:xfrm>
        </p:grpSpPr>
        <p:sp>
          <p:nvSpPr>
            <p:cNvPr id="17" name="Rectangle 16"/>
            <p:cNvSpPr/>
            <p:nvPr/>
          </p:nvSpPr>
          <p:spPr bwMode="auto">
            <a:xfrm>
              <a:off x="1447800" y="3352800"/>
              <a:ext cx="1143000" cy="1524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1352550" y="6029325"/>
              <a:ext cx="1143000" cy="152400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762000"/>
            <a:ext cx="275272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7256584" y="4012224"/>
            <a:ext cx="167056" cy="389792"/>
            <a:chOff x="7256584" y="4012224"/>
            <a:chExt cx="167056" cy="389792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7256584" y="4012224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7423640" y="4021016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4" name="Group 23"/>
          <p:cNvGrpSpPr/>
          <p:nvPr/>
        </p:nvGrpSpPr>
        <p:grpSpPr>
          <a:xfrm>
            <a:off x="7104184" y="5231424"/>
            <a:ext cx="474784" cy="533400"/>
            <a:chOff x="7104184" y="5231424"/>
            <a:chExt cx="474784" cy="533400"/>
          </a:xfrm>
        </p:grpSpPr>
        <p:cxnSp>
          <p:nvCxnSpPr>
            <p:cNvPr id="20" name="Straight Arrow Connector 19"/>
            <p:cNvCxnSpPr/>
            <p:nvPr/>
          </p:nvCxnSpPr>
          <p:spPr bwMode="auto">
            <a:xfrm flipV="1">
              <a:off x="7104184" y="5231424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7578968" y="5383824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7" name="Group 26"/>
          <p:cNvGrpSpPr/>
          <p:nvPr/>
        </p:nvGrpSpPr>
        <p:grpSpPr>
          <a:xfrm>
            <a:off x="6866792" y="5656384"/>
            <a:ext cx="920264" cy="515816"/>
            <a:chOff x="6866792" y="5656384"/>
            <a:chExt cx="920264" cy="515816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 flipV="1">
              <a:off x="6866792" y="5656384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V="1">
              <a:off x="7787056" y="5791200"/>
              <a:ext cx="0" cy="381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stealth" w="med" len="sm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8" name="Group 37"/>
          <p:cNvGrpSpPr/>
          <p:nvPr/>
        </p:nvGrpSpPr>
        <p:grpSpPr>
          <a:xfrm>
            <a:off x="2760784" y="1101968"/>
            <a:ext cx="2203936" cy="2842848"/>
            <a:chOff x="2760784" y="1101968"/>
            <a:chExt cx="2203936" cy="2842848"/>
          </a:xfrm>
        </p:grpSpPr>
        <p:sp>
          <p:nvSpPr>
            <p:cNvPr id="28" name="Oval 27"/>
            <p:cNvSpPr/>
            <p:nvPr/>
          </p:nvSpPr>
          <p:spPr bwMode="auto">
            <a:xfrm>
              <a:off x="2760784" y="3640016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3097824" y="3267808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3464168" y="2734408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2989384" y="2681656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2" name="Oval 31"/>
            <p:cNvSpPr/>
            <p:nvPr/>
          </p:nvSpPr>
          <p:spPr bwMode="auto">
            <a:xfrm>
              <a:off x="2869224" y="2139464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062048" y="2142392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4445976" y="1828800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659920" y="1295400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3977056" y="1101968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3792416" y="1650024"/>
              <a:ext cx="304800" cy="304800"/>
            </a:xfrm>
            <a:prstGeom prst="ellipse">
              <a:avLst/>
            </a:prstGeom>
            <a:solidFill>
              <a:srgbClr val="FF0000">
                <a:alpha val="36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mas_gilliam_2011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cmas_gilliam_2011</Template>
  <TotalTime>509</TotalTime>
  <Words>570</Words>
  <Application>Microsoft Office PowerPoint</Application>
  <PresentationFormat>On-screen Show (4:3)</PresentationFormat>
  <Paragraphs>85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cmas_gilliam_2011</vt:lpstr>
      <vt:lpstr>Improving transport in AQ models using alternative FDDA techniques</vt:lpstr>
      <vt:lpstr>Slide 1</vt:lpstr>
      <vt:lpstr>Current Transport Issues in WRF</vt:lpstr>
      <vt:lpstr>Slide 3</vt:lpstr>
      <vt:lpstr>Slide 4</vt:lpstr>
      <vt:lpstr>Unused wind profiler observation are available that could improve FDDA</vt:lpstr>
      <vt:lpstr>Sensitivity Comparisons</vt:lpstr>
      <vt:lpstr>SENS1 vs. BASE Impact of Surface Analysis Nudging</vt:lpstr>
      <vt:lpstr>SENS3 vs. SENS1 Impact of UHF Nudging</vt:lpstr>
      <vt:lpstr>SENS4 vs. SENS1 Impact of VAD Nudging</vt:lpstr>
      <vt:lpstr>SENS6 vs. SENS5 Impact of RAOB, UHF &amp; VAD Nudging</vt:lpstr>
      <vt:lpstr>Jun-Aug 2006</vt:lpstr>
      <vt:lpstr>Jun-Aug 2006</vt:lpstr>
      <vt:lpstr>Jun-Aug 2006</vt:lpstr>
      <vt:lpstr>Jun-Aug 2006 Diurnal Statistics</vt:lpstr>
      <vt:lpstr>Conclusions</vt:lpstr>
      <vt:lpstr>Future Work</vt:lpstr>
      <vt:lpstr>Supplementary Slides</vt:lpstr>
      <vt:lpstr>Nudging Sensitivities</vt:lpstr>
      <vt:lpstr>Observational Uncertainty</vt:lpstr>
      <vt:lpstr>SENS5 vs. SENS1 Impact of UHF &amp; VAD Nudging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transport in AQ models using alternative FDDA techniques</dc:title>
  <dc:creator>Rob Gilliam</dc:creator>
  <cp:lastModifiedBy>Rob Gilliam</cp:lastModifiedBy>
  <cp:revision>14</cp:revision>
  <cp:lastPrinted>2006-09-22T17:41:18Z</cp:lastPrinted>
  <dcterms:created xsi:type="dcterms:W3CDTF">2011-10-24T11:48:10Z</dcterms:created>
  <dcterms:modified xsi:type="dcterms:W3CDTF">2011-10-25T11:06:59Z</dcterms:modified>
</cp:coreProperties>
</file>