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comments/comment1.xml" ContentType="application/vnd.openxmlformats-officedocument.presentationml.comment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61" r:id="rId2"/>
    <p:sldId id="302" r:id="rId3"/>
    <p:sldId id="304" r:id="rId4"/>
    <p:sldId id="325" r:id="rId5"/>
    <p:sldId id="326" r:id="rId6"/>
    <p:sldId id="327" r:id="rId7"/>
    <p:sldId id="328" r:id="rId8"/>
    <p:sldId id="330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3" r:id="rId18"/>
    <p:sldId id="324" r:id="rId19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66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is Zubrow" initials="A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969696"/>
    <a:srgbClr val="F9A099"/>
    <a:srgbClr val="00CC00"/>
    <a:srgbClr val="C1BF81"/>
    <a:srgbClr val="AEAC5C"/>
    <a:srgbClr val="878745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76" autoAdjust="0"/>
  </p:normalViewPr>
  <p:slideViewPr>
    <p:cSldViewPr>
      <p:cViewPr>
        <p:scale>
          <a:sx n="66" d="100"/>
          <a:sy n="66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0-21T16:47:11.998" idx="1">
    <p:pos x="10" y="10"/>
    <p:text>cut??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C4B5D9C9-25AB-47BD-86A0-10DB3ED629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1CCB34B6-8869-4A90-855C-8E7048EE6F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major elements only.  See Excel workbook “2007_2008_platform_summary_##aug11.xlsx for more details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7908AC-ED9C-45B1-9F41-C0DF739860A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airports: effort was to acct 4 </a:t>
            </a:r>
            <a:r>
              <a:rPr lang="en-US" dirty="0" err="1" smtClean="0"/>
              <a:t>Pb</a:t>
            </a:r>
            <a:r>
              <a:rPr lang="en-US" dirty="0" smtClean="0"/>
              <a:t> emissions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F909-214C-4283-A38D-5D8E6479E60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Calibri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7651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765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5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6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D37355E-50CA-48CF-912F-C81CF224E8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F198FB-B299-4229-8C73-6BE635AE00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C3EA55-2A90-4D24-9AB6-4F8DA6E8EE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7FF4ED-6DB5-4C10-AC11-A837E52A07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29B27A-EC01-4E42-9F62-49D3A54D31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FB93E1-9716-435D-97CC-E9D50DC38D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33949F-6DD2-4C7F-96D3-1CAA0FE812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E9D3A0-3BC0-4889-8F45-51C0FE592F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BB014D-4FF4-4AA7-9927-D960F08DD07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22F3CB-011C-49EF-A853-0037EAD80C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838A35-5EEE-431B-B2BB-5DE2400CC5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2F4BD2-53BA-4727-97DB-F78F6AB05E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86C1AB2E-7ED8-4BDC-AAF9-FFB6925F5D7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6629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663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yth.alison@epa.go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???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ceq.texas.gov/airquality/point&#8208;source&#8208;ei/psei.html#barnet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533400"/>
            <a:ext cx="8382000" cy="5486400"/>
          </a:xfrm>
        </p:spPr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i="1" dirty="0" smtClean="0"/>
              <a:t>EPA’s 2007 and 2008 v5 Emissions Modeling Platforms</a:t>
            </a:r>
            <a:br>
              <a:rPr lang="en-US" sz="3600" i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800" dirty="0"/>
              <a:t>Alison </a:t>
            </a:r>
            <a:r>
              <a:rPr lang="en-US" sz="2800" dirty="0" smtClean="0"/>
              <a:t>Eyth, Rich Mason, Alexis </a:t>
            </a:r>
            <a:r>
              <a:rPr lang="en-US" sz="2800" dirty="0" err="1" smtClean="0"/>
              <a:t>Zubrow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U.S</a:t>
            </a:r>
            <a:r>
              <a:rPr lang="en-US" sz="2800" dirty="0"/>
              <a:t>. EPA 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Emissions </a:t>
            </a:r>
            <a:r>
              <a:rPr lang="en-US" sz="2800" dirty="0" smtClean="0"/>
              <a:t>Inventory and Analysis Group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Office of Air Quality </a:t>
            </a:r>
            <a:br>
              <a:rPr lang="en-US" sz="2800" dirty="0"/>
            </a:br>
            <a:r>
              <a:rPr lang="en-US" sz="2800" dirty="0"/>
              <a:t>Planning and Standards</a:t>
            </a:r>
            <a:br>
              <a:rPr lang="en-US" sz="2800" dirty="0"/>
            </a:br>
            <a:r>
              <a:rPr lang="en-US" sz="2800" dirty="0" smtClean="0">
                <a:hlinkClick r:id="rId2"/>
              </a:rPr>
              <a:t>eyth.alison@epa.gov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October 25, 2011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charset="-128"/>
              </a:rPr>
              <a:t>GenTPRO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RWC: uses regression equation relating ambient PM</a:t>
            </a:r>
            <a:r>
              <a:rPr lang="en-US" sz="2000" baseline="-25000" dirty="0" smtClean="0"/>
              <a:t>2.5</a:t>
            </a:r>
            <a:r>
              <a:rPr lang="en-US" sz="2000" dirty="0" smtClean="0"/>
              <a:t> and temperatures to create </a:t>
            </a:r>
            <a:r>
              <a:rPr lang="en-US" sz="2000" dirty="0" smtClean="0">
                <a:sym typeface="Wingdings"/>
              </a:rPr>
              <a:t>day-of-year temporal profiles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NH3 (CAFO): uses Russell and Cass equation to compute hourly temporal profiles from temperature and wind speed</a:t>
            </a:r>
          </a:p>
          <a:p>
            <a:pPr>
              <a:defRPr/>
            </a:pPr>
            <a:r>
              <a:rPr lang="en-US" sz="2000" dirty="0" smtClean="0"/>
              <a:t>MET: uses user-selected meteorology variable to create hour of year temporal profiles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charset="-128"/>
            </a:endParaRPr>
          </a:p>
        </p:txBody>
      </p:sp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1981200" y="3314355"/>
          <a:ext cx="4876800" cy="3315045"/>
        </p:xfrm>
        <a:graphic>
          <a:graphicData uri="http://schemas.openxmlformats.org/presentationml/2006/ole">
            <p:oleObj spid="_x0000_s1026" name="Document" r:id="rId4" imgW="16812698" imgH="11428571" progId="Word.Document.12">
              <p:link updateAutomatic="1"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0" y="3352800"/>
            <a:ext cx="2952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RWC: weekly profile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Point fires</a:t>
            </a:r>
          </a:p>
          <a:p>
            <a:pPr lvl="1"/>
            <a:r>
              <a:rPr lang="en-US" sz="2000" dirty="0" smtClean="0"/>
              <a:t>2005 through 2008 developed with SMARTFIRE 1.0</a:t>
            </a:r>
          </a:p>
          <a:p>
            <a:pPr lvl="2"/>
            <a:r>
              <a:rPr lang="en-US" sz="2000" dirty="0" smtClean="0"/>
              <a:t>wildfires, prescribed burns, rangeland, unclassified</a:t>
            </a:r>
          </a:p>
          <a:p>
            <a:pPr lvl="1"/>
            <a:r>
              <a:rPr lang="en-US" sz="2000" dirty="0" smtClean="0"/>
              <a:t>Agricultural (cropland) fires in NEI v2.0</a:t>
            </a:r>
          </a:p>
          <a:p>
            <a:pPr lvl="1"/>
            <a:r>
              <a:rPr lang="en-US" sz="2000" dirty="0" smtClean="0"/>
              <a:t>Developing 2009 and 2010 with SMARTFIRE 2.0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Developed a fire averaging tool (FAT)</a:t>
            </a:r>
          </a:p>
          <a:p>
            <a:pPr lvl="1"/>
            <a:r>
              <a:rPr lang="en-US" sz="2000" dirty="0" smtClean="0"/>
              <a:t>Processes point daily fires to produce emissions at daily/county resolution</a:t>
            </a:r>
          </a:p>
          <a:p>
            <a:pPr lvl="1"/>
            <a:r>
              <a:rPr lang="en-US" sz="2000" dirty="0" smtClean="0"/>
              <a:t>Purpose is for regulatory runs for base and future year</a:t>
            </a:r>
          </a:p>
          <a:p>
            <a:pPr lvl="1"/>
            <a:r>
              <a:rPr lang="en-US" sz="2000" dirty="0" smtClean="0"/>
              <a:t>Leverages point daily fires, user can pick range of years</a:t>
            </a:r>
          </a:p>
          <a:p>
            <a:pPr lvl="1"/>
            <a:r>
              <a:rPr lang="en-US" sz="2000" dirty="0" smtClean="0"/>
              <a:t>Uses rolling average – user picks the averaging period </a:t>
            </a:r>
            <a:br>
              <a:rPr lang="en-US" sz="2000" dirty="0" smtClean="0"/>
            </a:br>
            <a:r>
              <a:rPr lang="en-US" sz="2000" dirty="0" smtClean="0"/>
              <a:t>(e.g. 2 weeks)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2006-2008 Average Fires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Content Placeholder 6" descr="smartfire_and_bluesky_enabled_methodology_2006_2008 2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7065" r="29380" b="47920"/>
          <a:stretch>
            <a:fillRect/>
          </a:stretch>
        </p:blipFill>
        <p:spPr>
          <a:xfrm>
            <a:off x="1219200" y="1295400"/>
            <a:ext cx="6705600" cy="494936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Area Fugitive Dust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Includes paved and unpaved road dust, agricultural tilling, construction, etc.</a:t>
            </a:r>
          </a:p>
          <a:p>
            <a:r>
              <a:rPr lang="en-US" dirty="0" smtClean="0"/>
              <a:t>New adjustments developed by George </a:t>
            </a:r>
            <a:r>
              <a:rPr lang="en-US" dirty="0" err="1" smtClean="0"/>
              <a:t>Pouliot</a:t>
            </a:r>
            <a:r>
              <a:rPr lang="en-US" dirty="0" smtClean="0"/>
              <a:t> as follows</a:t>
            </a:r>
          </a:p>
          <a:p>
            <a:r>
              <a:rPr lang="en-US" dirty="0" smtClean="0"/>
              <a:t>Transport fraction</a:t>
            </a:r>
          </a:p>
          <a:p>
            <a:pPr lvl="1"/>
            <a:r>
              <a:rPr lang="en-US" dirty="0" smtClean="0"/>
              <a:t>Reduces PM based on </a:t>
            </a:r>
            <a:r>
              <a:rPr lang="en-US" dirty="0" err="1" smtClean="0"/>
              <a:t>landuse</a:t>
            </a:r>
            <a:r>
              <a:rPr lang="en-US" dirty="0" smtClean="0"/>
              <a:t> via BELD3</a:t>
            </a:r>
          </a:p>
          <a:p>
            <a:r>
              <a:rPr lang="en-US" dirty="0" smtClean="0"/>
              <a:t>Meteorological adjustment</a:t>
            </a:r>
          </a:p>
          <a:p>
            <a:pPr lvl="1"/>
            <a:r>
              <a:rPr lang="en-US" dirty="0" smtClean="0"/>
              <a:t>Snow and rain suppresses PM emissions</a:t>
            </a:r>
          </a:p>
          <a:p>
            <a:pPr lvl="1"/>
            <a:r>
              <a:rPr lang="en-US" dirty="0" smtClean="0"/>
              <a:t>When there is snow on the ground or top 1cm layer of Soil is at least 50 % saturated, sets dust emissions to zero</a:t>
            </a:r>
          </a:p>
          <a:p>
            <a:pPr lvl="1"/>
            <a:r>
              <a:rPr lang="en-US" dirty="0" smtClean="0"/>
              <a:t>Leave Emissions Unchanged Otherwise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Impact of Fugitive Dust Adjustments in May,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76375"/>
            <a:ext cx="5386387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3330" y="4038600"/>
            <a:ext cx="566827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47800"/>
            <a:ext cx="521618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Spatial Surrogate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Spatial surrogates are used to allocate nonpoint and mobile sources to grid cells</a:t>
            </a:r>
          </a:p>
          <a:p>
            <a:r>
              <a:rPr lang="en-US" dirty="0" smtClean="0"/>
              <a:t>Census data-based surrogates are being updated with 2010 census data</a:t>
            </a:r>
          </a:p>
          <a:p>
            <a:r>
              <a:rPr lang="en-US" dirty="0" smtClean="0"/>
              <a:t>Surrogates based on FEMA HAZUS data (e.g., Industrial Land, Commercial + Industrial) being updated with Circa 2010 data</a:t>
            </a:r>
          </a:p>
          <a:p>
            <a:r>
              <a:rPr lang="en-US" dirty="0" smtClean="0"/>
              <a:t>NTAD 2011 data to be used for transportation surrogates</a:t>
            </a:r>
          </a:p>
          <a:p>
            <a:r>
              <a:rPr lang="en-US" dirty="0" smtClean="0"/>
              <a:t>Other updates are being considered</a:t>
            </a:r>
          </a:p>
          <a:p>
            <a:pPr lvl="1"/>
            <a:r>
              <a:rPr lang="en-US" dirty="0" smtClean="0"/>
              <a:t>Agriculture, TIGER-Line data (e.g. roads),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CMAQ 5.0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new version of the Speciation Tool uses the new SPECIATE 4.3 and can create profiles for CMAQ 5.0 </a:t>
            </a:r>
          </a:p>
          <a:p>
            <a:pPr lvl="1"/>
            <a:r>
              <a:rPr lang="en-US" dirty="0" smtClean="0"/>
              <a:t>Produces both the older AE5 PM species and the more detailed AE6 PM species </a:t>
            </a:r>
            <a:br>
              <a:rPr lang="en-US" dirty="0" smtClean="0"/>
            </a:br>
            <a:r>
              <a:rPr lang="en-US" dirty="0" smtClean="0"/>
              <a:t>(e.g. Al, Mg, etc.)</a:t>
            </a:r>
          </a:p>
          <a:p>
            <a:pPr lvl="1"/>
            <a:r>
              <a:rPr lang="en-US" dirty="0" smtClean="0"/>
              <a:t>Public release may be developed</a:t>
            </a:r>
          </a:p>
          <a:p>
            <a:r>
              <a:rPr lang="en-US" dirty="0" smtClean="0"/>
              <a:t>Future work in support of CMAQ 5.0</a:t>
            </a:r>
          </a:p>
          <a:p>
            <a:pPr lvl="1"/>
            <a:r>
              <a:rPr lang="en-US" dirty="0" smtClean="0"/>
              <a:t>Soil NH</a:t>
            </a:r>
            <a:r>
              <a:rPr lang="en-US" baseline="-25000" dirty="0" smtClean="0"/>
              <a:t>3</a:t>
            </a:r>
            <a:r>
              <a:rPr lang="en-US" dirty="0" smtClean="0"/>
              <a:t> flux</a:t>
            </a:r>
          </a:p>
          <a:p>
            <a:pPr lvl="1"/>
            <a:r>
              <a:rPr lang="en-US" dirty="0" smtClean="0"/>
              <a:t>Lightning NO</a:t>
            </a:r>
            <a:r>
              <a:rPr lang="en-US" baseline="-25000" dirty="0" smtClean="0"/>
              <a:t>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096962"/>
          </a:xfrm>
        </p:spPr>
        <p:txBody>
          <a:bodyPr/>
          <a:lstStyle/>
          <a:p>
            <a:r>
              <a:rPr lang="en-US" sz="4000" i="1" dirty="0" smtClean="0"/>
              <a:t>Next Steps and Platform Uses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r>
              <a:rPr lang="en-US" sz="2600" dirty="0" smtClean="0"/>
              <a:t>Continue to build 2007/2008 base year inventories</a:t>
            </a:r>
          </a:p>
          <a:p>
            <a:r>
              <a:rPr lang="en-US" sz="2600" dirty="0" smtClean="0"/>
              <a:t>Perform sector-specific “shake-out” analyses</a:t>
            </a:r>
          </a:p>
          <a:p>
            <a:r>
              <a:rPr lang="en-US" sz="2600" dirty="0" smtClean="0"/>
              <a:t>Review RPO emissions</a:t>
            </a:r>
          </a:p>
          <a:p>
            <a:r>
              <a:rPr lang="en-US" sz="2600" dirty="0" smtClean="0"/>
              <a:t>Begin construction of future base case </a:t>
            </a:r>
          </a:p>
          <a:p>
            <a:pPr lvl="1"/>
            <a:r>
              <a:rPr lang="en-US" sz="2200" dirty="0" smtClean="0"/>
              <a:t>Oil &amp; Gas projections is a key area of interest</a:t>
            </a:r>
          </a:p>
          <a:p>
            <a:r>
              <a:rPr lang="en-US" sz="2400" dirty="0" smtClean="0"/>
              <a:t>2007 platform to be used for regulatory applications in 2012</a:t>
            </a:r>
          </a:p>
          <a:p>
            <a:r>
              <a:rPr lang="en-US" sz="2400" dirty="0" smtClean="0"/>
              <a:t>2008 platform to be used for 2008 NATA</a:t>
            </a:r>
          </a:p>
          <a:p>
            <a:r>
              <a:rPr lang="en-US" sz="2600" dirty="0" smtClean="0"/>
              <a:t>Release SMOKE v3.1, including:</a:t>
            </a:r>
          </a:p>
          <a:p>
            <a:pPr lvl="1"/>
            <a:r>
              <a:rPr lang="en-US" sz="2200" dirty="0" err="1" smtClean="0"/>
              <a:t>GenTPRO</a:t>
            </a:r>
            <a:r>
              <a:rPr lang="en-US" sz="2200" dirty="0" smtClean="0"/>
              <a:t> plus new temporal profile processing</a:t>
            </a:r>
          </a:p>
          <a:p>
            <a:pPr lvl="1"/>
            <a:r>
              <a:rPr lang="en-US" sz="2200" dirty="0" smtClean="0"/>
              <a:t>Flat File 2010 (FF10) support (output from EIS) </a:t>
            </a:r>
          </a:p>
          <a:p>
            <a:pPr lvl="1"/>
            <a:r>
              <a:rPr lang="en-US" sz="2200" dirty="0" smtClean="0"/>
              <a:t>FF10 for monthly, hourly, and daily emissions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02553-D803-416B-AAE3-E7EA99772BE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 </a:t>
            </a:r>
            <a:r>
              <a:rPr lang="en-US" smtClean="0"/>
              <a:t>of </a:t>
            </a:r>
            <a:r>
              <a:rPr lang="en-US" smtClean="0"/>
              <a:t>Platform </a:t>
            </a:r>
            <a:r>
              <a:rPr lang="en-US" dirty="0" smtClean="0"/>
              <a:t>Contributors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 smtClean="0"/>
              <a:t>NEI Team</a:t>
            </a:r>
            <a:r>
              <a:rPr lang="en-US" sz="2800" dirty="0" smtClean="0"/>
              <a:t>: 2008 NEI</a:t>
            </a:r>
          </a:p>
          <a:p>
            <a:r>
              <a:rPr lang="en-US" sz="2800" u="sng" dirty="0" smtClean="0"/>
              <a:t>UNC-IE</a:t>
            </a:r>
            <a:r>
              <a:rPr lang="en-US" sz="2800" dirty="0" smtClean="0"/>
              <a:t>: SMOKE-MOVES, </a:t>
            </a:r>
            <a:r>
              <a:rPr lang="en-US" sz="2800" dirty="0" err="1" smtClean="0"/>
              <a:t>GenTPRO</a:t>
            </a:r>
            <a:r>
              <a:rPr lang="en-US" sz="2800" dirty="0" smtClean="0"/>
              <a:t>, surrogates, assessment of RPO data</a:t>
            </a:r>
          </a:p>
          <a:p>
            <a:r>
              <a:rPr lang="en-US" sz="2800" u="sng" dirty="0" smtClean="0"/>
              <a:t>CSC</a:t>
            </a:r>
            <a:r>
              <a:rPr lang="en-US" sz="2800" dirty="0" smtClean="0"/>
              <a:t>: Ancillary files and platform testing</a:t>
            </a:r>
          </a:p>
          <a:p>
            <a:r>
              <a:rPr lang="en-US" sz="2800" u="sng" dirty="0" smtClean="0"/>
              <a:t>Environ</a:t>
            </a:r>
            <a:r>
              <a:rPr lang="en-US" sz="2800" dirty="0" smtClean="0"/>
              <a:t>: </a:t>
            </a:r>
            <a:r>
              <a:rPr lang="en-US" sz="2800" dirty="0" smtClean="0">
                <a:solidFill>
                  <a:srgbClr val="FFC000"/>
                </a:solidFill>
              </a:rPr>
              <a:t>SMOKE-MOVES</a:t>
            </a:r>
            <a:r>
              <a:rPr lang="en-US" sz="2800" dirty="0" smtClean="0"/>
              <a:t>, </a:t>
            </a:r>
            <a:r>
              <a:rPr lang="en-US" sz="2800" dirty="0" smtClean="0"/>
              <a:t>Fire </a:t>
            </a:r>
            <a:r>
              <a:rPr lang="en-US" sz="2800" dirty="0" smtClean="0"/>
              <a:t>Averaging Tool, Speciation Tool, updated oil and gas emissions</a:t>
            </a:r>
          </a:p>
          <a:p>
            <a:r>
              <a:rPr lang="en-US" sz="2800" u="sng" dirty="0" smtClean="0"/>
              <a:t>WRAP</a:t>
            </a:r>
            <a:r>
              <a:rPr lang="en-US" sz="2800" dirty="0" smtClean="0"/>
              <a:t>: funding agency for updated oil and gas emissions</a:t>
            </a:r>
          </a:p>
          <a:p>
            <a:r>
              <a:rPr lang="en-US" sz="2800" u="sng" dirty="0" smtClean="0"/>
              <a:t>ERG</a:t>
            </a:r>
            <a:r>
              <a:rPr lang="en-US" sz="2800" dirty="0" smtClean="0"/>
              <a:t>: Mexico projections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02553-D803-416B-AAE3-E7EA99772BE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Emissions Modeling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5029200"/>
          </a:xfrm>
        </p:spPr>
        <p:txBody>
          <a:bodyPr/>
          <a:lstStyle/>
          <a:p>
            <a:r>
              <a:rPr lang="en-US" sz="2400" dirty="0" smtClean="0"/>
              <a:t>Definition: The data and processing methods used to produce emissions inputs to air quality models</a:t>
            </a:r>
          </a:p>
          <a:p>
            <a:r>
              <a:rPr lang="en-US" sz="2400" dirty="0" smtClean="0"/>
              <a:t>EPA has worked to improve both data and methods for the v5 emissions modeling platform</a:t>
            </a:r>
          </a:p>
          <a:p>
            <a:r>
              <a:rPr lang="en-US" sz="2400" dirty="0" smtClean="0"/>
              <a:t>2008 NEI is the basis of the v5 platform</a:t>
            </a:r>
          </a:p>
          <a:p>
            <a:pPr lvl="1"/>
            <a:r>
              <a:rPr lang="en-US" sz="2000" dirty="0" smtClean="0"/>
              <a:t>Version 1.5 is currently available on CHIEF  </a:t>
            </a:r>
            <a:br>
              <a:rPr lang="en-US" sz="2000" dirty="0" smtClean="0"/>
            </a:br>
            <a:r>
              <a:rPr lang="en-US" sz="2000" dirty="0" smtClean="0"/>
              <a:t>(email me if you find issues with it)</a:t>
            </a:r>
          </a:p>
          <a:p>
            <a:pPr lvl="1"/>
            <a:r>
              <a:rPr lang="en-US" sz="2000" dirty="0" smtClean="0"/>
              <a:t>Version 2 is coming in early 2012 and will include improved: HAPs, lat-</a:t>
            </a:r>
            <a:r>
              <a:rPr lang="en-US" sz="2000" dirty="0" err="1" smtClean="0"/>
              <a:t>lon</a:t>
            </a:r>
            <a:r>
              <a:rPr lang="en-US" sz="2000" dirty="0" smtClean="0"/>
              <a:t> locations, more control device information, and other updates from states</a:t>
            </a:r>
          </a:p>
          <a:p>
            <a:r>
              <a:rPr lang="en-US" sz="2400" dirty="0" smtClean="0"/>
              <a:t>Both 2007 and 2008 platforms are needed</a:t>
            </a:r>
          </a:p>
          <a:p>
            <a:pPr lvl="1"/>
            <a:r>
              <a:rPr lang="en-US" sz="2000" dirty="0" smtClean="0"/>
              <a:t>Stationary </a:t>
            </a:r>
            <a:r>
              <a:rPr lang="en-US" sz="2000" dirty="0" err="1" smtClean="0"/>
              <a:t>nonEGUs</a:t>
            </a:r>
            <a:r>
              <a:rPr lang="en-US" sz="2000" dirty="0" smtClean="0"/>
              <a:t> + nonpoint shared across both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02553-D803-416B-AAE3-E7EA99772BE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i="1" dirty="0" smtClean="0"/>
              <a:t>Base Year Emissions: Major Sectors &amp; Projected Milestones</a:t>
            </a:r>
          </a:p>
        </p:txBody>
      </p:sp>
      <p:graphicFrame>
        <p:nvGraphicFramePr>
          <p:cNvPr id="31788" name="Group 44"/>
          <p:cNvGraphicFramePr>
            <a:graphicFrameLocks noGrp="1"/>
          </p:cNvGraphicFramePr>
          <p:nvPr>
            <p:ph idx="1"/>
          </p:nvPr>
        </p:nvGraphicFramePr>
        <p:xfrm>
          <a:off x="457200" y="1604010"/>
          <a:ext cx="8229600" cy="4486275"/>
        </p:xfrm>
        <a:graphic>
          <a:graphicData uri="http://schemas.openxmlformats.org/drawingml/2006/table">
            <a:tbl>
              <a:tblPr/>
              <a:tblGrid>
                <a:gridCol w="1752600"/>
                <a:gridCol w="3200400"/>
                <a:gridCol w="3276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Starting point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Mature platform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EGUs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NEI2008v1.5 + 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improved CEMS matching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NEI2008v2 with possible RPO data incorporated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Non-EGU point and nonpoint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NEI2008v1.5 + location corrections, EPA evolutionary updates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NEI2008v2 with possible RPO data incorporated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Oil and gas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NEI2008v1.5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NEI2008v2 plus WRAP Phase III 2006 estimates  for some states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Onroad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State/month-based MOVES 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with national defaults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SMOKE MOVES using representative counties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Nonroad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NEI2008v1.5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NEI2008v2 with possible RPO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NEI2008v1.6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New “typical” / average fires and updated agricultural fires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0459F-F857-467A-B89E-D9778A59205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2008 NEI v1.5 Aircraft, Locomotives and CMV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Airports</a:t>
            </a:r>
          </a:p>
          <a:p>
            <a:pPr lvl="1"/>
            <a:r>
              <a:rPr lang="en-US" sz="3200" dirty="0" smtClean="0"/>
              <a:t>All known airports (~20K) included as point sources  -many are small general aviation sources</a:t>
            </a:r>
          </a:p>
          <a:p>
            <a:pPr lvl="1"/>
            <a:r>
              <a:rPr lang="en-US" sz="3200" dirty="0" smtClean="0"/>
              <a:t>Includes ground support equipment and APUs 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dirty="0" smtClean="0"/>
              <a:t>Rail </a:t>
            </a:r>
          </a:p>
          <a:p>
            <a:pPr lvl="1"/>
            <a:r>
              <a:rPr lang="en-US" sz="3200" dirty="0" smtClean="0"/>
              <a:t>Worked with the Eastern Regional Technical Advisory Counsel (ERTAC) and rail trade organizations to improve emissions estimates  </a:t>
            </a:r>
          </a:p>
          <a:p>
            <a:pPr lvl="1"/>
            <a:r>
              <a:rPr lang="en-US" sz="3200" dirty="0" smtClean="0"/>
              <a:t>2008 EPA/ERTAC estimates are allocated to shape files representing track miles and associated with counties</a:t>
            </a:r>
          </a:p>
          <a:p>
            <a:pPr lvl="1"/>
            <a:r>
              <a:rPr lang="en-US" sz="3200" dirty="0" smtClean="0"/>
              <a:t>Rail yards added in 2008 as point sources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dirty="0" smtClean="0"/>
              <a:t>Commercial Marine Vehicles</a:t>
            </a:r>
          </a:p>
          <a:p>
            <a:pPr lvl="1"/>
            <a:r>
              <a:rPr lang="en-US" sz="3200" dirty="0" smtClean="0"/>
              <a:t>Now allocated to line shapes for underway emissions, polygons for port emissions, and off shore polygons for areas beyond the state waters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</p:spPr>
        <p:txBody>
          <a:bodyPr/>
          <a:lstStyle/>
          <a:p>
            <a:r>
              <a:rPr lang="en-US" sz="3600" dirty="0" smtClean="0"/>
              <a:t>Non-NEI Components</a:t>
            </a:r>
            <a:endParaRPr lang="en-US" sz="3600" dirty="0"/>
          </a:p>
        </p:txBody>
      </p:sp>
      <p:pic>
        <p:nvPicPr>
          <p:cNvPr id="5" name="Content Placeholder 4" descr="07_isoprene_bei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143000"/>
            <a:ext cx="5410104" cy="2971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29B27A-EC01-4E42-9F62-49D3A54D310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07_no_bei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3802432"/>
            <a:ext cx="5562600" cy="305556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638800" y="1755338"/>
            <a:ext cx="3505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600" u="sng" dirty="0" err="1" smtClean="0">
                <a:solidFill>
                  <a:schemeClr val="tx1"/>
                </a:solidFill>
              </a:rPr>
              <a:t>Biogenics</a:t>
            </a:r>
            <a:r>
              <a:rPr lang="en-US" sz="2600" dirty="0" smtClean="0">
                <a:solidFill>
                  <a:schemeClr val="tx1"/>
                </a:solidFill>
              </a:rPr>
              <a:t>: BEIS 3.14 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Isoprene and NO shown for July 2008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9530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u="sng" dirty="0" smtClean="0">
                <a:solidFill>
                  <a:schemeClr val="tx1"/>
                </a:solidFill>
              </a:rPr>
              <a:t>International Inventories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Canada: 2006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Mexico: new projected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2008 from 1999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Onroad</a:t>
            </a:r>
            <a:r>
              <a:rPr lang="en-US" sz="3600" dirty="0" smtClean="0"/>
              <a:t> emissions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Recent regulatory projects prior to April, 2011 used MOVES runs with national defaults + state level meteorology by month</a:t>
            </a:r>
          </a:p>
          <a:p>
            <a:pPr lvl="1"/>
            <a:r>
              <a:rPr lang="en-US" dirty="0" smtClean="0"/>
              <a:t>Allocated to counties based on NMIM emissions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SMOKE-MOVES developed in 2010-2011</a:t>
            </a:r>
          </a:p>
          <a:p>
            <a:pPr lvl="1"/>
            <a:r>
              <a:rPr lang="en-US" dirty="0" smtClean="0"/>
              <a:t>Uses MOVES in a more detailed way than before</a:t>
            </a:r>
          </a:p>
          <a:p>
            <a:pPr lvl="1"/>
            <a:r>
              <a:rPr lang="en-US" dirty="0" smtClean="0"/>
              <a:t>Estimates emissions for both on-network and off-network processes</a:t>
            </a:r>
          </a:p>
          <a:p>
            <a:pPr lvl="1"/>
            <a:r>
              <a:rPr lang="en-US" dirty="0" smtClean="0"/>
              <a:t>Uses gridded hourly temperatures to compute emissions</a:t>
            </a:r>
          </a:p>
          <a:p>
            <a:pPr lvl="1"/>
            <a:r>
              <a:rPr lang="en-US" dirty="0" smtClean="0"/>
              <a:t>Representative counties mean you don’t have to run MOVES for every single county</a:t>
            </a:r>
          </a:p>
          <a:p>
            <a:pPr lvl="1"/>
            <a:r>
              <a:rPr lang="en-US" dirty="0" smtClean="0"/>
              <a:t>Used for its first regulatory project in summer 2011</a:t>
            </a:r>
          </a:p>
          <a:p>
            <a:pPr lvl="1"/>
            <a:r>
              <a:rPr lang="en-US" dirty="0" smtClean="0"/>
              <a:t>Will be used for the 2007/2008 platform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SMOKE-MOVES Integration Tools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D88B12-278B-47FA-8D58-7932935B8C6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762000" y="1905000"/>
            <a:ext cx="2209800" cy="838200"/>
          </a:xfrm>
          <a:prstGeom prst="roundRect">
            <a:avLst>
              <a:gd name="adj" fmla="val 28959"/>
            </a:avLst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Meteorological</a:t>
            </a:r>
            <a:r>
              <a:rPr kumimoji="1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br>
              <a:rPr kumimoji="1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1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Preprocessor</a:t>
            </a:r>
            <a:br>
              <a:rPr kumimoji="1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1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(Met4Moves)</a:t>
            </a:r>
            <a:endParaRPr kumimoji="1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477000" y="1905000"/>
            <a:ext cx="2209800" cy="838200"/>
          </a:xfrm>
          <a:prstGeom prst="roundRect">
            <a:avLst>
              <a:gd name="adj" fmla="val 28959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MOVES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3657600" y="4876800"/>
            <a:ext cx="2209800" cy="838200"/>
          </a:xfrm>
          <a:prstGeom prst="roundRect">
            <a:avLst>
              <a:gd name="adj" fmla="val 28959"/>
            </a:avLst>
          </a:prstGeom>
          <a:solidFill>
            <a:srgbClr val="B61A0A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SMOKE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276600" y="6172200"/>
            <a:ext cx="3048000" cy="533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AQ model-ready files</a:t>
            </a:r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 bwMode="auto">
          <a:xfrm rot="16200000" flipH="1">
            <a:off x="4552950" y="5924550"/>
            <a:ext cx="457200" cy="3810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 bwMode="auto">
          <a:xfrm>
            <a:off x="2971800" y="2324100"/>
            <a:ext cx="3505200" cy="158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2"/>
          </p:cNvCxnSpPr>
          <p:nvPr/>
        </p:nvCxnSpPr>
        <p:spPr bwMode="auto">
          <a:xfrm rot="16200000" flipH="1">
            <a:off x="2038350" y="2571750"/>
            <a:ext cx="1066800" cy="140970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 bwMode="auto">
          <a:xfrm rot="16200000" flipH="1">
            <a:off x="2247900" y="2362200"/>
            <a:ext cx="2133600" cy="289560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 bwMode="auto">
          <a:xfrm rot="5400000">
            <a:off x="5105400" y="2400300"/>
            <a:ext cx="2133600" cy="281940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733800" y="1752600"/>
            <a:ext cx="1798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Driver Script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19338012">
            <a:off x="5477362" y="3581460"/>
            <a:ext cx="25458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Post-processing</a:t>
            </a:r>
            <a:br>
              <a:rPr lang="en-US" dirty="0" smtClean="0"/>
            </a:br>
            <a:r>
              <a:rPr lang="en-US" dirty="0" smtClean="0"/>
              <a:t>Script for </a:t>
            </a:r>
          </a:p>
          <a:p>
            <a:r>
              <a:rPr lang="en-US" dirty="0" smtClean="0"/>
              <a:t>Emission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Oil and Gas Updates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4876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4 states make up 97% of the </a:t>
            </a:r>
            <a:r>
              <a:rPr lang="en-US" sz="2000" b="1" i="1" dirty="0" smtClean="0"/>
              <a:t>reported</a:t>
            </a:r>
            <a:r>
              <a:rPr lang="en-US" sz="2000" i="1" dirty="0" smtClean="0"/>
              <a:t> </a:t>
            </a:r>
            <a:r>
              <a:rPr lang="en-US" sz="2000" dirty="0" smtClean="0"/>
              <a:t>2008 VOC emissions for oil &amp; gas – TX, OK, WY, CO (most is in the nonpoint inventory)</a:t>
            </a:r>
          </a:p>
          <a:p>
            <a:r>
              <a:rPr lang="en-US" sz="2000" dirty="0" smtClean="0"/>
              <a:t>TX &amp; OK have highest 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 -approx 85% of national</a:t>
            </a:r>
          </a:p>
          <a:p>
            <a:r>
              <a:rPr lang="en-US" sz="2000" dirty="0" smtClean="0"/>
              <a:t>Incorporating information from WRAP Phase III</a:t>
            </a:r>
          </a:p>
          <a:p>
            <a:pPr lvl="1"/>
            <a:r>
              <a:rPr lang="en-US" sz="2000" dirty="0" smtClean="0"/>
              <a:t>2006 base year; 2009 projections coming soon</a:t>
            </a:r>
          </a:p>
          <a:p>
            <a:pPr lvl="1"/>
            <a:r>
              <a:rPr lang="en-US" sz="2000" dirty="0" smtClean="0"/>
              <a:t>Basin-specific temporal and spatial allocation, speciation</a:t>
            </a:r>
          </a:p>
          <a:p>
            <a:r>
              <a:rPr lang="en-US" sz="2000" dirty="0" smtClean="0"/>
              <a:t>Barnett Shale (NE TX) Phase II year 2009 via TCEQ  ongoing:</a:t>
            </a:r>
          </a:p>
          <a:p>
            <a:pPr lvl="1"/>
            <a:r>
              <a:rPr lang="en-US" sz="2000" dirty="0" smtClean="0">
                <a:hlinkClick r:id="rId2"/>
              </a:rPr>
              <a:t>http://</a:t>
            </a:r>
            <a:r>
              <a:rPr lang="en-US" sz="2000" dirty="0" err="1" smtClean="0">
                <a:hlinkClick r:id="rId2"/>
              </a:rPr>
              <a:t>www.tceq.texas.gov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err="1" smtClean="0">
                <a:hlinkClick r:id="rId2"/>
              </a:rPr>
              <a:t>airquality</a:t>
            </a:r>
            <a:r>
              <a:rPr lang="en-US" sz="2000" dirty="0" smtClean="0">
                <a:hlinkClick r:id="rId2"/>
              </a:rPr>
              <a:t>/point‐source‐</a:t>
            </a:r>
            <a:r>
              <a:rPr lang="en-US" sz="2000" dirty="0" err="1" smtClean="0">
                <a:hlinkClick r:id="rId2"/>
              </a:rPr>
              <a:t>ei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err="1" smtClean="0">
                <a:hlinkClick r:id="rId2"/>
              </a:rPr>
              <a:t>psei.html#barnett</a:t>
            </a:r>
            <a:endParaRPr lang="en-US" sz="2000" dirty="0" smtClean="0"/>
          </a:p>
          <a:p>
            <a:r>
              <a:rPr lang="en-US" sz="2000" dirty="0" smtClean="0"/>
              <a:t>Marcellus Shale inventories in NE not available</a:t>
            </a:r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457200" y="5181600"/>
          <a:ext cx="8229600" cy="150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447800"/>
                <a:gridCol w="1295400"/>
                <a:gridCol w="12954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  <a:r>
                        <a:rPr lang="en-US" sz="2400" b="1" i="0" u="none" strike="noStrike" baseline="-25000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PM</a:t>
                      </a:r>
                      <a:r>
                        <a:rPr lang="en-US" sz="2400" b="1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  <a:endParaRPr lang="en-US" sz="2400" b="1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</a:t>
                      </a:r>
                      <a:r>
                        <a:rPr lang="en-US" sz="2400" b="1" i="0" u="none" strike="noStrike" baseline="-25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VOC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2005 Platform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487,745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6,410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62,042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1,035,796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 NEI v1.5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408,298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61,714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1,758,024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Change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Temporal allocation of Animal NH3 and Residential Wood Combustion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Developed meteorology-based temporal allocation methods for residential wood combustion and ammonia from animal husbandry</a:t>
            </a:r>
          </a:p>
          <a:p>
            <a:r>
              <a:rPr lang="en-US" dirty="0" smtClean="0"/>
              <a:t>New SMOKE preprocessor (</a:t>
            </a:r>
            <a:r>
              <a:rPr lang="en-US" dirty="0" err="1" smtClean="0"/>
              <a:t>GenTPRO</a:t>
            </a:r>
            <a:r>
              <a:rPr lang="en-US" dirty="0" smtClean="0"/>
              <a:t>) creates temporal allocation factors by month, day, and/or hour </a:t>
            </a:r>
          </a:p>
          <a:p>
            <a:r>
              <a:rPr lang="en-US" dirty="0" err="1" smtClean="0"/>
              <a:t>GenTPRO</a:t>
            </a:r>
            <a:r>
              <a:rPr lang="en-US" dirty="0" smtClean="0"/>
              <a:t> also generates a temporal cross-reference file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94BD-DCE2-4A96-A9AF-225BBEAC2A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F_for_Phila_4_30_10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CC">
                <a:gamma/>
                <a:shade val="46275"/>
                <a:invGamma/>
              </a:srgbClr>
            </a:gs>
            <a:gs pos="100000">
              <a:srgbClr val="0066CC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CC">
                <a:gamma/>
                <a:shade val="46275"/>
                <a:invGamma/>
              </a:srgbClr>
            </a:gs>
            <a:gs pos="100000">
              <a:srgbClr val="0066CC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EMF_for_Phila_4_30_10</Template>
  <TotalTime>213</TotalTime>
  <Words>860</Words>
  <Application>Microsoft Office PowerPoint</Application>
  <PresentationFormat>On-screen Show (4:3)</PresentationFormat>
  <Paragraphs>177</Paragraphs>
  <Slides>18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EMF_for_Phila_4_30_10</vt:lpstr>
      <vt:lpstr>???</vt:lpstr>
      <vt:lpstr> EPA’s 2007 and 2008 v5 Emissions Modeling Platforms  Alison Eyth, Rich Mason, Alexis Zubrow  U.S. EPA  Emissions Inventory and Analysis Group Office of Air Quality  Planning and Standards eyth.alison@epa.gov  October 25, 2011</vt:lpstr>
      <vt:lpstr>Emissions Modeling Platform</vt:lpstr>
      <vt:lpstr>Base Year Emissions: Major Sectors &amp; Projected Milestones</vt:lpstr>
      <vt:lpstr>2008 NEI v1.5 Aircraft, Locomotives and CMV</vt:lpstr>
      <vt:lpstr>Non-NEI Components</vt:lpstr>
      <vt:lpstr>Onroad emissions</vt:lpstr>
      <vt:lpstr>SMOKE-MOVES Integration Tools</vt:lpstr>
      <vt:lpstr>Oil and Gas Updates</vt:lpstr>
      <vt:lpstr>Temporal allocation of Animal NH3 and Residential Wood Combustion </vt:lpstr>
      <vt:lpstr>GenTPRO</vt:lpstr>
      <vt:lpstr>Fires</vt:lpstr>
      <vt:lpstr>2006-2008 Average Fires</vt:lpstr>
      <vt:lpstr>Area Fugitive Dust</vt:lpstr>
      <vt:lpstr>Impact of Fugitive Dust Adjustments in May, 2008</vt:lpstr>
      <vt:lpstr>Spatial Surrogate Improvements</vt:lpstr>
      <vt:lpstr>CMAQ 5.0 support</vt:lpstr>
      <vt:lpstr>Next Steps and Platform Uses</vt:lpstr>
      <vt:lpstr>Acknowledgments of Platform Contributors</vt:lpstr>
    </vt:vector>
  </TitlesOfParts>
  <Company>US-EPA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EPA’s 2007 and 2008 v5 Emissions Modeling Platforms   Alison Eyth, Rich Mason, Alexis Zubrow  U.S. EPA  Office of Air Quality  Planning and Standards eyth.alison@epa.gov</dc:title>
  <dc:creator>Eyth, Alison</dc:creator>
  <cp:lastModifiedBy>Lenovo User</cp:lastModifiedBy>
  <cp:revision>38</cp:revision>
  <dcterms:created xsi:type="dcterms:W3CDTF">2011-10-22T15:19:19Z</dcterms:created>
  <dcterms:modified xsi:type="dcterms:W3CDTF">2011-10-25T14:17:00Z</dcterms:modified>
</cp:coreProperties>
</file>