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83" r:id="rId2"/>
    <p:sldId id="257" r:id="rId3"/>
    <p:sldId id="341" r:id="rId4"/>
    <p:sldId id="327" r:id="rId5"/>
    <p:sldId id="328" r:id="rId6"/>
    <p:sldId id="329" r:id="rId7"/>
    <p:sldId id="354" r:id="rId8"/>
    <p:sldId id="331" r:id="rId9"/>
    <p:sldId id="350" r:id="rId10"/>
    <p:sldId id="348" r:id="rId11"/>
    <p:sldId id="347" r:id="rId12"/>
    <p:sldId id="352" r:id="rId13"/>
    <p:sldId id="351" r:id="rId14"/>
    <p:sldId id="340" r:id="rId15"/>
    <p:sldId id="355" r:id="rId16"/>
    <p:sldId id="349" r:id="rId17"/>
    <p:sldId id="346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507" autoAdjust="0"/>
  </p:normalViewPr>
  <p:slideViewPr>
    <p:cSldViewPr>
      <p:cViewPr varScale="1">
        <p:scale>
          <a:sx n="71" d="100"/>
          <a:sy n="71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164870" name="Picture 6" descr="Environlogo_PMS_548 no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263" y="6553200"/>
            <a:ext cx="1419225" cy="163513"/>
          </a:xfrm>
          <a:prstGeom prst="rect">
            <a:avLst/>
          </a:prstGeom>
          <a:noFill/>
        </p:spPr>
      </p:pic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511175" y="2182813"/>
            <a:ext cx="8072438" cy="1398587"/>
            <a:chOff x="811" y="1702"/>
            <a:chExt cx="3775" cy="654"/>
          </a:xfrm>
        </p:grpSpPr>
        <p:pic>
          <p:nvPicPr>
            <p:cNvPr id="164872" name="Picture 8" descr="balloonPR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2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3" name="Picture 9" descr="GoldHandsPR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4" name="Picture 10" descr="GreenJarPR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7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5" name="Picture 11" descr="helixPR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9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6" name="Picture 12" descr="PurpleRainPR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51" y="1702"/>
              <a:ext cx="654" cy="6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6B4D-1A9B-485F-897F-3AFD79379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52425"/>
            <a:ext cx="22098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52425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D41A-3715-42F1-A723-98D6790E6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0A0-5410-4A50-B179-15B166CC9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636B-A82C-42C2-B34E-DA7DB76B9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2B7A-DBC6-4DA4-A750-7846D7864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F92E-BC76-44AA-A5DA-771A8CB7C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AB98-9311-4091-AE47-31627F998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9A21-8BF5-450F-A89A-3C26815F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1D09-EC9A-46F6-87A6-B916D888B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D227-5B1B-4F0B-B631-F7928D444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602413"/>
            <a:ext cx="1905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0825"/>
            <a:ext cx="28956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88CDAA-3741-4945-B5F2-FC9B7F66BBE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3848" name="Group 8"/>
          <p:cNvGrpSpPr>
            <a:grpSpLocks/>
          </p:cNvGrpSpPr>
          <p:nvPr/>
        </p:nvGrpSpPr>
        <p:grpSpPr bwMode="auto">
          <a:xfrm>
            <a:off x="152400" y="69850"/>
            <a:ext cx="1524000" cy="273050"/>
            <a:chOff x="120" y="337"/>
            <a:chExt cx="982" cy="170"/>
          </a:xfrm>
        </p:grpSpPr>
        <p:pic>
          <p:nvPicPr>
            <p:cNvPr id="163849" name="Picture 9" descr="balloonPR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32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0" name="Picture 10" descr="GoldHandsPR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0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1" name="Picture 11" descr="GreenJarP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25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2" name="Picture 12" descr="helixPR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2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3" name="Picture 13" descr="PurpleRainP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28" y="337"/>
              <a:ext cx="171" cy="170"/>
            </a:xfrm>
            <a:prstGeom prst="rect">
              <a:avLst/>
            </a:prstGeom>
            <a:noFill/>
          </p:spPr>
        </p:pic>
      </p:grpSp>
      <p:pic>
        <p:nvPicPr>
          <p:cNvPr id="163854" name="Picture 14" descr="Environlogo_PMS_548 nobar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275" y="85725"/>
            <a:ext cx="1466850" cy="1682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Regional/Global Modeling of</a:t>
            </a:r>
            <a:br>
              <a:rPr lang="en-US" dirty="0" smtClean="0"/>
            </a:br>
            <a:r>
              <a:rPr lang="en-US" dirty="0" smtClean="0"/>
              <a:t>PRB Ozone Over the US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315200" cy="2590800"/>
          </a:xfrm>
        </p:spPr>
        <p:txBody>
          <a:bodyPr/>
          <a:lstStyle/>
          <a:p>
            <a:r>
              <a:rPr lang="en-US" sz="2400" dirty="0" smtClean="0"/>
              <a:t>Chris Emery, </a:t>
            </a:r>
            <a:r>
              <a:rPr lang="en-US" sz="2400" dirty="0" err="1" smtClean="0"/>
              <a:t>Jaegun</a:t>
            </a:r>
            <a:r>
              <a:rPr lang="en-US" sz="2400" dirty="0" smtClean="0"/>
              <a:t> Jung, Greg </a:t>
            </a:r>
            <a:r>
              <a:rPr lang="en-US" sz="2400" dirty="0" err="1" smtClean="0"/>
              <a:t>Yarwood</a:t>
            </a:r>
            <a:r>
              <a:rPr lang="en-US" sz="2400" dirty="0" smtClean="0"/>
              <a:t>, Ralph Morris</a:t>
            </a:r>
          </a:p>
          <a:p>
            <a:r>
              <a:rPr lang="en-US" sz="2400" dirty="0" smtClean="0"/>
              <a:t>ENVIRON International Corporation, Novato, CA</a:t>
            </a:r>
          </a:p>
          <a:p>
            <a:r>
              <a:rPr lang="en-US" sz="2400" dirty="0" smtClean="0"/>
              <a:t>Nicole Downey</a:t>
            </a:r>
          </a:p>
          <a:p>
            <a:r>
              <a:rPr lang="en-US" sz="2400" dirty="0" smtClean="0"/>
              <a:t>Earth System Sciences, LLC, Houston, TX</a:t>
            </a:r>
          </a:p>
          <a:p>
            <a:endParaRPr lang="en-US" sz="2400" dirty="0" smtClean="0"/>
          </a:p>
          <a:p>
            <a:r>
              <a:rPr lang="en-US" sz="2400" dirty="0" smtClean="0"/>
              <a:t>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Annual CMAS Conference, October 26, 2011</a:t>
            </a:r>
            <a:endParaRPr lang="en-US" sz="2400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Season-Average </a:t>
            </a:r>
            <a:r>
              <a:rPr lang="en-US" dirty="0" err="1" smtClean="0"/>
              <a:t>Ozonesonde</a:t>
            </a:r>
            <a:r>
              <a:rPr lang="en-US" dirty="0" smtClean="0"/>
              <a:t> Profiles</a:t>
            </a:r>
            <a:br>
              <a:rPr lang="en-US" dirty="0" smtClean="0"/>
            </a:br>
            <a:r>
              <a:rPr lang="en-US" dirty="0" smtClean="0"/>
              <a:t>Observed, </a:t>
            </a:r>
            <a:r>
              <a:rPr lang="en-US" dirty="0" smtClean="0">
                <a:solidFill>
                  <a:srgbClr val="FF0000"/>
                </a:solidFill>
              </a:rPr>
              <a:t>GC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CAMx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CMAQ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55568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52425"/>
            <a:ext cx="8839200" cy="942975"/>
          </a:xfrm>
        </p:spPr>
        <p:txBody>
          <a:bodyPr/>
          <a:lstStyle/>
          <a:p>
            <a:r>
              <a:rPr lang="en-US" dirty="0" smtClean="0"/>
              <a:t>Annual 4</a:t>
            </a:r>
            <a:r>
              <a:rPr lang="en-US" baseline="30000" dirty="0" smtClean="0"/>
              <a:t>th</a:t>
            </a:r>
            <a:r>
              <a:rPr lang="en-US" dirty="0" smtClean="0"/>
              <a:t> Highest MDA8</a:t>
            </a:r>
            <a:br>
              <a:rPr lang="en-US" dirty="0" smtClean="0"/>
            </a:br>
            <a:r>
              <a:rPr lang="en-US" dirty="0" smtClean="0"/>
              <a:t>PRB </a:t>
            </a:r>
            <a:r>
              <a:rPr lang="en-US" dirty="0" smtClean="0"/>
              <a:t>Run </a:t>
            </a:r>
            <a:r>
              <a:rPr lang="en-US" dirty="0" smtClean="0"/>
              <a:t>– GC and </a:t>
            </a:r>
            <a:r>
              <a:rPr lang="en-US" dirty="0" err="1" smtClean="0"/>
              <a:t>CAMx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114800" cy="525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91000"/>
            <a:ext cx="4114800" cy="24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447801"/>
            <a:ext cx="6929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43434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Fires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782568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Fires Removed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52425"/>
            <a:ext cx="8839200" cy="942975"/>
          </a:xfrm>
        </p:spPr>
        <p:txBody>
          <a:bodyPr/>
          <a:lstStyle/>
          <a:p>
            <a:r>
              <a:rPr lang="en-US" dirty="0" smtClean="0"/>
              <a:t>Annual 4</a:t>
            </a:r>
            <a:r>
              <a:rPr lang="en-US" baseline="30000" dirty="0" smtClean="0"/>
              <a:t>th</a:t>
            </a:r>
            <a:r>
              <a:rPr lang="en-US" dirty="0" smtClean="0"/>
              <a:t> Highest MDA8</a:t>
            </a:r>
            <a:br>
              <a:rPr lang="en-US" dirty="0" smtClean="0"/>
            </a:br>
            <a:r>
              <a:rPr lang="en-US" dirty="0" smtClean="0"/>
              <a:t>PRB </a:t>
            </a:r>
            <a:r>
              <a:rPr lang="en-US" dirty="0" smtClean="0"/>
              <a:t>Run </a:t>
            </a:r>
            <a:r>
              <a:rPr lang="en-US" dirty="0" smtClean="0"/>
              <a:t>– </a:t>
            </a:r>
            <a:r>
              <a:rPr lang="en-US" dirty="0" err="1" smtClean="0"/>
              <a:t>CAMx</a:t>
            </a:r>
            <a:r>
              <a:rPr lang="en-US" dirty="0" smtClean="0"/>
              <a:t> and CMAQ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548091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PRB Range by Observed Ozone – </a:t>
            </a:r>
            <a:r>
              <a:rPr lang="en-US" dirty="0" smtClean="0">
                <a:solidFill>
                  <a:srgbClr val="FF0000"/>
                </a:solidFill>
              </a:rPr>
              <a:t>GC</a:t>
            </a:r>
            <a:r>
              <a:rPr lang="en-US" dirty="0" smtClean="0"/>
              <a:t> vs. </a:t>
            </a:r>
            <a:r>
              <a:rPr lang="en-US" dirty="0" err="1" smtClean="0">
                <a:solidFill>
                  <a:schemeClr val="accent2"/>
                </a:solidFill>
              </a:rPr>
              <a:t>CAMx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248400"/>
            <a:ext cx="2743201" cy="1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876800"/>
            <a:ext cx="2695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6400800"/>
            <a:ext cx="2695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143000"/>
            <a:ext cx="3078260" cy="50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219200"/>
            <a:ext cx="3124200" cy="351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1447800"/>
            <a:ext cx="3333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133600"/>
            <a:ext cx="3333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Base model performance (</a:t>
            </a:r>
            <a:r>
              <a:rPr lang="en-US" dirty="0" err="1" smtClean="0"/>
              <a:t>CAMx</a:t>
            </a:r>
            <a:r>
              <a:rPr lang="en-US" dirty="0" smtClean="0"/>
              <a:t> vs. GC)</a:t>
            </a:r>
          </a:p>
          <a:p>
            <a:pPr lvl="1"/>
            <a:r>
              <a:rPr lang="en-US" dirty="0" smtClean="0"/>
              <a:t>Obvious differences due to resolution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predict highest peaks better, higher correlation</a:t>
            </a:r>
          </a:p>
          <a:p>
            <a:pPr lvl="2"/>
            <a:r>
              <a:rPr lang="en-US" dirty="0" smtClean="0">
                <a:sym typeface="Symbol"/>
              </a:rPr>
              <a:t>Higher resolution improves emissions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,</a:t>
            </a:r>
            <a:r>
              <a:rPr lang="en-US" dirty="0" smtClean="0">
                <a:sym typeface="Symbol"/>
              </a:rPr>
              <a:t> chemistry, STE transport</a:t>
            </a:r>
          </a:p>
          <a:p>
            <a:pPr lvl="1"/>
            <a:r>
              <a:rPr lang="en-US" dirty="0" smtClean="0"/>
              <a:t>GC tends to over predict means, under predict peaks</a:t>
            </a:r>
          </a:p>
          <a:p>
            <a:pPr lvl="2"/>
            <a:r>
              <a:rPr lang="en-US" dirty="0" smtClean="0"/>
              <a:t>Lower resolution over mixes fresh emissions</a:t>
            </a:r>
          </a:p>
          <a:p>
            <a:pPr lvl="1"/>
            <a:r>
              <a:rPr lang="en-US" dirty="0" smtClean="0">
                <a:sym typeface="Symbol"/>
              </a:rPr>
              <a:t>Models are more similar in Rockies</a:t>
            </a:r>
          </a:p>
          <a:p>
            <a:pPr lvl="2"/>
            <a:r>
              <a:rPr lang="en-US" dirty="0" smtClean="0">
                <a:sym typeface="Symbol"/>
              </a:rPr>
              <a:t>Too much lightning </a:t>
            </a:r>
            <a:r>
              <a:rPr lang="en-US" dirty="0" err="1" smtClean="0">
                <a:sym typeface="Symbol"/>
              </a:rPr>
              <a:t>NOx</a:t>
            </a:r>
            <a:r>
              <a:rPr lang="en-US" dirty="0" smtClean="0">
                <a:sym typeface="Symbol"/>
              </a:rPr>
              <a:t>?</a:t>
            </a:r>
          </a:p>
          <a:p>
            <a:pPr lvl="1"/>
            <a:r>
              <a:rPr lang="en-US" b="1" i="1" dirty="0" smtClean="0">
                <a:sym typeface="Symbol"/>
              </a:rPr>
              <a:t>Preliminary</a:t>
            </a:r>
            <a:r>
              <a:rPr lang="en-US" dirty="0" smtClean="0">
                <a:sym typeface="Symbol"/>
              </a:rPr>
              <a:t>: CMAQ is very similar to </a:t>
            </a:r>
            <a:r>
              <a:rPr lang="en-US" dirty="0" err="1" smtClean="0">
                <a:sym typeface="Symbol"/>
              </a:rPr>
              <a:t>CAMx</a:t>
            </a:r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CMAQ &gt; </a:t>
            </a:r>
            <a:r>
              <a:rPr lang="en-US" dirty="0" err="1" smtClean="0">
                <a:sym typeface="Symbol"/>
              </a:rPr>
              <a:t>CAMx</a:t>
            </a:r>
            <a:r>
              <a:rPr lang="en-US" dirty="0" smtClean="0">
                <a:sym typeface="Symbol"/>
              </a:rPr>
              <a:t> in west, </a:t>
            </a:r>
            <a:r>
              <a:rPr lang="en-US" dirty="0" err="1" smtClean="0">
                <a:sym typeface="Symbol"/>
              </a:rPr>
              <a:t>CAMx</a:t>
            </a:r>
            <a:r>
              <a:rPr lang="en-US" dirty="0" smtClean="0">
                <a:sym typeface="Symbol"/>
              </a:rPr>
              <a:t> &gt; CMAQ in east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PRB predictions</a:t>
            </a:r>
          </a:p>
          <a:p>
            <a:pPr lvl="1"/>
            <a:r>
              <a:rPr lang="en-US" dirty="0" smtClean="0">
                <a:sym typeface="Symbol"/>
              </a:rPr>
              <a:t>Typical range: </a:t>
            </a:r>
            <a:r>
              <a:rPr lang="en-US" dirty="0" err="1" smtClean="0">
                <a:sym typeface="Symbol"/>
              </a:rPr>
              <a:t>CAMx</a:t>
            </a:r>
            <a:r>
              <a:rPr lang="en-US" dirty="0" smtClean="0">
                <a:sym typeface="Symbol"/>
              </a:rPr>
              <a:t> = 25-50 ppb, GC = 20-45 ppb</a:t>
            </a:r>
          </a:p>
          <a:p>
            <a:pPr lvl="1"/>
            <a:r>
              <a:rPr lang="en-US" dirty="0" smtClean="0">
                <a:sym typeface="Symbol"/>
              </a:rPr>
              <a:t>Full PRB range is much larger: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Symbol"/>
              </a:rPr>
              <a:t>Fires</a:t>
            </a:r>
            <a:r>
              <a:rPr lang="en-US" dirty="0" smtClean="0">
                <a:sym typeface="Symbol"/>
              </a:rPr>
              <a:t> and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STE</a:t>
            </a:r>
            <a:r>
              <a:rPr lang="en-US" dirty="0" smtClean="0">
                <a:sym typeface="Symbol"/>
              </a:rPr>
              <a:t> increase short-term PRB to 60-100 ppb</a:t>
            </a:r>
          </a:p>
          <a:p>
            <a:pPr lvl="2"/>
            <a:r>
              <a:rPr lang="en-US" dirty="0" smtClean="0">
                <a:sym typeface="Symbol"/>
              </a:rPr>
              <a:t>GEOS-</a:t>
            </a:r>
            <a:r>
              <a:rPr lang="en-US" dirty="0" err="1" smtClean="0">
                <a:sym typeface="Symbol"/>
              </a:rPr>
              <a:t>Chem</a:t>
            </a:r>
            <a:r>
              <a:rPr lang="en-US" dirty="0" smtClean="0">
                <a:sym typeface="Symbol"/>
              </a:rPr>
              <a:t> PRB never exceeds 60 ppb</a:t>
            </a:r>
            <a:endParaRPr lang="en-US" dirty="0" smtClean="0"/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&gt; GC in west, Rockies by 10-15 ppb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~ GC in central, </a:t>
            </a:r>
            <a:r>
              <a:rPr lang="en-US" dirty="0" err="1" smtClean="0"/>
              <a:t>CAMx</a:t>
            </a:r>
            <a:r>
              <a:rPr lang="en-US" dirty="0" smtClean="0"/>
              <a:t> &gt; GC east by 5-10 ppb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has +PRB slope against </a:t>
            </a:r>
            <a:r>
              <a:rPr lang="en-US" dirty="0" err="1" smtClean="0"/>
              <a:t>obs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Agrees with Zhang et al (2011) using hi-res GC</a:t>
            </a:r>
          </a:p>
          <a:p>
            <a:pPr lvl="1"/>
            <a:r>
              <a:rPr lang="en-US" dirty="0" smtClean="0"/>
              <a:t>GC has +PRB slope against </a:t>
            </a:r>
            <a:r>
              <a:rPr lang="en-US" dirty="0" err="1" smtClean="0"/>
              <a:t>obs</a:t>
            </a:r>
            <a:r>
              <a:rPr lang="en-US" dirty="0" smtClean="0"/>
              <a:t> everywhere except east</a:t>
            </a:r>
          </a:p>
          <a:p>
            <a:pPr lvl="2"/>
            <a:r>
              <a:rPr lang="en-US" dirty="0" smtClean="0"/>
              <a:t>Agrees with Fiore et al (2003) using low-res GC</a:t>
            </a:r>
          </a:p>
          <a:p>
            <a:pPr lvl="1"/>
            <a:r>
              <a:rPr lang="en-US" b="1" i="1" dirty="0" smtClean="0">
                <a:sym typeface="Symbol"/>
              </a:rPr>
              <a:t>Preliminary</a:t>
            </a:r>
            <a:r>
              <a:rPr lang="en-US" dirty="0" smtClean="0">
                <a:sym typeface="Symbol"/>
              </a:rPr>
              <a:t>: CMAQ is very similar to </a:t>
            </a:r>
            <a:r>
              <a:rPr lang="en-US" dirty="0" err="1" smtClean="0">
                <a:sym typeface="Symbol"/>
              </a:rPr>
              <a:t>CAMx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for future research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Lightning </a:t>
            </a:r>
            <a:r>
              <a:rPr lang="en-US" dirty="0" err="1" smtClean="0"/>
              <a:t>NOx</a:t>
            </a:r>
            <a:endParaRPr lang="en-US" dirty="0" smtClean="0"/>
          </a:p>
          <a:p>
            <a:pPr lvl="1"/>
            <a:r>
              <a:rPr lang="en-US" dirty="0" smtClean="0"/>
              <a:t>Activity keyed to simulated convection</a:t>
            </a:r>
          </a:p>
          <a:p>
            <a:r>
              <a:rPr lang="en-US" dirty="0" smtClean="0"/>
              <a:t>Wildfire emissions</a:t>
            </a:r>
          </a:p>
          <a:p>
            <a:pPr lvl="1"/>
            <a:r>
              <a:rPr lang="en-US" dirty="0" smtClean="0"/>
              <a:t>Convective/shading influences?</a:t>
            </a:r>
          </a:p>
          <a:p>
            <a:r>
              <a:rPr lang="en-US" dirty="0" smtClean="0"/>
              <a:t>Stratospheric influences:</a:t>
            </a:r>
          </a:p>
          <a:p>
            <a:pPr lvl="1"/>
            <a:r>
              <a:rPr lang="en-US" dirty="0" smtClean="0"/>
              <a:t>Do regional models need an externally defined top BC(</a:t>
            </a:r>
            <a:r>
              <a:rPr lang="en-US" dirty="0" err="1" smtClean="0"/>
              <a:t>x,t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Currently assumed: top BC = top layer concentration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077200" cy="2438400"/>
          </a:xfrm>
        </p:spPr>
        <p:txBody>
          <a:bodyPr/>
          <a:lstStyle/>
          <a:p>
            <a:r>
              <a:rPr lang="en-US" dirty="0" smtClean="0"/>
              <a:t>Acknowledgements:</a:t>
            </a:r>
            <a:endParaRPr lang="en-US" dirty="0" smtClean="0"/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 smtClean="0"/>
              <a:t>work is funded by the American Petroleum </a:t>
            </a:r>
            <a:r>
              <a:rPr lang="en-US" dirty="0" smtClean="0"/>
              <a:t>Institute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/>
              <a:t>Thanks to Harvard GEOS-</a:t>
            </a:r>
            <a:r>
              <a:rPr lang="en-US" dirty="0" err="1" smtClean="0"/>
              <a:t>Chem</a:t>
            </a:r>
            <a:r>
              <a:rPr lang="en-US" dirty="0" smtClean="0"/>
              <a:t> group for assistance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/>
              <a:t>EPA/ORD provided AQMEII met &amp; emissions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31175" y="6605588"/>
            <a:ext cx="1012825" cy="252412"/>
          </a:xfrm>
        </p:spPr>
        <p:txBody>
          <a:bodyPr/>
          <a:lstStyle/>
          <a:p>
            <a:fld id="{78F0636B-A82C-42C2-B34E-DA7DB76B96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4ACA-E159-4A51-A9C8-AB0489ED84CC}" type="slidenum">
              <a:rPr lang="en-US"/>
              <a:pPr/>
              <a:t>2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“Policy Relevant Background” (PRB) Ozone</a:t>
            </a:r>
          </a:p>
          <a:p>
            <a:pPr lvl="1"/>
            <a:r>
              <a:rPr lang="en-US" dirty="0" smtClean="0"/>
              <a:t>Now “North American Background” in 2</a:t>
            </a:r>
            <a:r>
              <a:rPr lang="en-US" baseline="30000" dirty="0" smtClean="0"/>
              <a:t>nd</a:t>
            </a:r>
            <a:r>
              <a:rPr lang="en-US" dirty="0" smtClean="0"/>
              <a:t> Draft ISA</a:t>
            </a:r>
          </a:p>
          <a:p>
            <a:pPr lvl="1"/>
            <a:r>
              <a:rPr lang="en-US" dirty="0" smtClean="0"/>
              <a:t>Ozone resulting from:</a:t>
            </a:r>
          </a:p>
          <a:p>
            <a:pPr lvl="2"/>
            <a:r>
              <a:rPr lang="en-US" dirty="0" smtClean="0"/>
              <a:t>All natural sources (e.g., biogenic, fires, lightning, global CH4)</a:t>
            </a:r>
          </a:p>
          <a:p>
            <a:pPr lvl="2"/>
            <a:r>
              <a:rPr lang="en-US" dirty="0" smtClean="0"/>
              <a:t>Anthropogenic sources outside North America (no US/Canada/Mexico)</a:t>
            </a:r>
          </a:p>
          <a:p>
            <a:r>
              <a:rPr lang="en-US" dirty="0" smtClean="0"/>
              <a:t>EPA has relied on GEOS-</a:t>
            </a:r>
            <a:r>
              <a:rPr lang="en-US" dirty="0" err="1" smtClean="0"/>
              <a:t>Chem</a:t>
            </a:r>
            <a:r>
              <a:rPr lang="en-US" dirty="0" smtClean="0"/>
              <a:t> for PRB estimates</a:t>
            </a:r>
          </a:p>
          <a:p>
            <a:pPr lvl="1"/>
            <a:r>
              <a:rPr lang="en-US" dirty="0" smtClean="0"/>
              <a:t>E.g., Fiore et al. (2002,2003), Wang et al. (2009), Zhang et al. (2011)</a:t>
            </a:r>
          </a:p>
          <a:p>
            <a:pPr lvl="1"/>
            <a:r>
              <a:rPr lang="en-US" dirty="0" smtClean="0"/>
              <a:t>Observational research suggests global models:</a:t>
            </a:r>
          </a:p>
          <a:p>
            <a:pPr lvl="2"/>
            <a:r>
              <a:rPr lang="en-US" dirty="0" smtClean="0"/>
              <a:t>Under estimate PRB peaks, short-term variability</a:t>
            </a:r>
          </a:p>
          <a:p>
            <a:pPr lvl="2"/>
            <a:r>
              <a:rPr lang="en-US" dirty="0" smtClean="0"/>
              <a:t>Under estimate stratospheric influence</a:t>
            </a:r>
          </a:p>
          <a:p>
            <a:pPr lvl="1"/>
            <a:r>
              <a:rPr lang="en-US" dirty="0" smtClean="0"/>
              <a:t>Are these still valid criticisms?</a:t>
            </a:r>
          </a:p>
          <a:p>
            <a:pPr lvl="1"/>
            <a:r>
              <a:rPr lang="en-US" dirty="0" smtClean="0"/>
              <a:t>Do high resolution regional models alter PRB estimates?</a:t>
            </a:r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4ACA-E159-4A51-A9C8-AB0489ED84CC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Global modeling using GEOS-</a:t>
            </a:r>
            <a:r>
              <a:rPr lang="en-US" dirty="0" err="1" smtClean="0"/>
              <a:t>Chem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Provide boundary conditions for regional modeling</a:t>
            </a:r>
          </a:p>
          <a:p>
            <a:pPr lvl="1"/>
            <a:r>
              <a:rPr lang="en-US" dirty="0" smtClean="0"/>
              <a:t>Simulate base and PRB ozone, sensitivity to:</a:t>
            </a:r>
          </a:p>
          <a:p>
            <a:pPr lvl="2"/>
            <a:r>
              <a:rPr lang="en-US" dirty="0" smtClean="0"/>
              <a:t>Various emission sources, future projections</a:t>
            </a:r>
          </a:p>
          <a:p>
            <a:r>
              <a:rPr lang="en-US" dirty="0" smtClean="0"/>
              <a:t>Regional modeling using </a:t>
            </a:r>
            <a:r>
              <a:rPr lang="en-US" dirty="0" err="1" smtClean="0"/>
              <a:t>CAMx</a:t>
            </a:r>
            <a:r>
              <a:rPr lang="en-US" dirty="0" smtClean="0"/>
              <a:t> and CMAQ</a:t>
            </a:r>
          </a:p>
          <a:p>
            <a:pPr lvl="1"/>
            <a:r>
              <a:rPr lang="en-US" dirty="0" smtClean="0"/>
              <a:t>Compare base and PRB ozone to GEOS-</a:t>
            </a:r>
            <a:r>
              <a:rPr lang="en-US" dirty="0" err="1" smtClean="0"/>
              <a:t>Chem</a:t>
            </a:r>
            <a:endParaRPr lang="en-US" dirty="0" smtClean="0"/>
          </a:p>
          <a:p>
            <a:pPr lvl="2"/>
            <a:r>
              <a:rPr lang="en-US" dirty="0" smtClean="0"/>
              <a:t>Higher resolution (transport dynamics, emissions, chemistry)</a:t>
            </a:r>
          </a:p>
          <a:p>
            <a:pPr lvl="2"/>
            <a:r>
              <a:rPr lang="en-US" dirty="0" smtClean="0"/>
              <a:t>Independent met/emissions datasets</a:t>
            </a:r>
          </a:p>
          <a:p>
            <a:pPr lvl="2"/>
            <a:r>
              <a:rPr lang="en-US" dirty="0" smtClean="0"/>
              <a:t>Different chemistry and wet/dry removal mechanisms</a:t>
            </a:r>
          </a:p>
          <a:p>
            <a:pPr lvl="1"/>
            <a:r>
              <a:rPr lang="en-US" b="1" i="1" dirty="0" smtClean="0"/>
              <a:t>“Stratosphere” defined by boundary conditions</a:t>
            </a:r>
          </a:p>
        </p:txBody>
      </p:sp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4ACA-E159-4A51-A9C8-AB0489ED84CC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v8.3.1 (May 2010) run for 2006</a:t>
            </a:r>
          </a:p>
          <a:p>
            <a:pPr lvl="1"/>
            <a:r>
              <a:rPr lang="en-US" dirty="0" smtClean="0"/>
              <a:t>2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2.5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resolution, 47 layers, 43 gas/PM species</a:t>
            </a:r>
          </a:p>
          <a:p>
            <a:pPr lvl="1"/>
            <a:r>
              <a:rPr lang="en-US" dirty="0" smtClean="0"/>
              <a:t>GEOS-5 meteorology (3/6-hourly)</a:t>
            </a:r>
          </a:p>
          <a:p>
            <a:pPr lvl="1"/>
            <a:r>
              <a:rPr lang="en-US" dirty="0" smtClean="0"/>
              <a:t>Standard emission inputs, plus:</a:t>
            </a:r>
          </a:p>
          <a:p>
            <a:pPr lvl="2"/>
            <a:r>
              <a:rPr lang="en-US" dirty="0" smtClean="0"/>
              <a:t>Doubled Korea/Japan </a:t>
            </a:r>
            <a:r>
              <a:rPr lang="en-US" dirty="0" err="1" smtClean="0"/>
              <a:t>NOx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code </a:t>
            </a:r>
            <a:r>
              <a:rPr lang="en-US" dirty="0" err="1" smtClean="0">
                <a:solidFill>
                  <a:srgbClr val="FF0000"/>
                </a:solidFill>
              </a:rPr>
              <a:t>mods</a:t>
            </a:r>
            <a:r>
              <a:rPr lang="en-US" dirty="0" smtClean="0">
                <a:solidFill>
                  <a:srgbClr val="FF0000"/>
                </a:solidFill>
              </a:rPr>
              <a:t> from Lin Zhang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Standard algorithms/chemistry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LINOZ stratosphere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Spinup</a:t>
            </a:r>
            <a:r>
              <a:rPr lang="en-US" dirty="0" smtClean="0"/>
              <a:t> from July 2005 (IC’s distributed with model)</a:t>
            </a:r>
          </a:p>
          <a:p>
            <a:r>
              <a:rPr lang="en-US" dirty="0" smtClean="0"/>
              <a:t>Two runs:</a:t>
            </a:r>
          </a:p>
          <a:p>
            <a:pPr lvl="1"/>
            <a:r>
              <a:rPr lang="en-US" dirty="0" smtClean="0"/>
              <a:t>North American </a:t>
            </a:r>
            <a:r>
              <a:rPr lang="en-US" dirty="0" err="1" smtClean="0"/>
              <a:t>anthro</a:t>
            </a:r>
            <a:r>
              <a:rPr lang="en-US" dirty="0" smtClean="0"/>
              <a:t> emissions included (base run)</a:t>
            </a:r>
          </a:p>
          <a:p>
            <a:pPr lvl="1"/>
            <a:r>
              <a:rPr lang="en-US" dirty="0" smtClean="0"/>
              <a:t>North American </a:t>
            </a:r>
            <a:r>
              <a:rPr lang="en-US" dirty="0" err="1" smtClean="0"/>
              <a:t>anthro</a:t>
            </a:r>
            <a:r>
              <a:rPr lang="en-US" dirty="0" smtClean="0"/>
              <a:t> emissions removed (PRB run)</a:t>
            </a:r>
          </a:p>
          <a:p>
            <a:pPr lvl="2"/>
            <a:r>
              <a:rPr lang="en-US" dirty="0" smtClean="0"/>
              <a:t>Turn off US, Canada, Mexico </a:t>
            </a:r>
            <a:r>
              <a:rPr lang="en-US" dirty="0" err="1" smtClean="0"/>
              <a:t>anthro</a:t>
            </a:r>
            <a:r>
              <a:rPr lang="en-US" dirty="0" smtClean="0"/>
              <a:t> emissions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model flags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Zero shipping, aircraft, </a:t>
            </a:r>
            <a:r>
              <a:rPr lang="en-US" dirty="0" err="1" smtClean="0"/>
              <a:t>biofuel</a:t>
            </a:r>
            <a:r>
              <a:rPr lang="en-US" dirty="0" smtClean="0"/>
              <a:t>, </a:t>
            </a:r>
            <a:r>
              <a:rPr lang="en-US" dirty="0" err="1" smtClean="0"/>
              <a:t>ag</a:t>
            </a:r>
            <a:r>
              <a:rPr lang="en-US" dirty="0" smtClean="0"/>
              <a:t>/fertilizer </a:t>
            </a:r>
            <a:r>
              <a:rPr lang="en-US" dirty="0" err="1" smtClean="0"/>
              <a:t>NOx</a:t>
            </a:r>
            <a:r>
              <a:rPr lang="en-US" dirty="0" smtClean="0"/>
              <a:t> emissions (</a:t>
            </a:r>
            <a:r>
              <a:rPr lang="en-US" dirty="0" smtClean="0">
                <a:solidFill>
                  <a:srgbClr val="FF0000"/>
                </a:solidFill>
              </a:rPr>
              <a:t>code </a:t>
            </a:r>
            <a:r>
              <a:rPr lang="en-US" dirty="0" err="1" smtClean="0">
                <a:solidFill>
                  <a:srgbClr val="FF0000"/>
                </a:solidFill>
              </a:rPr>
              <a:t>mods</a:t>
            </a:r>
            <a:r>
              <a:rPr lang="en-US" dirty="0" smtClean="0">
                <a:solidFill>
                  <a:srgbClr val="FF0000"/>
                </a:solidFill>
              </a:rPr>
              <a:t> from Lin Zhang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4ACA-E159-4A51-A9C8-AB0489ED84CC}" type="slidenum">
              <a:rPr lang="en-US"/>
              <a:pPr/>
              <a:t>5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/CMAQ Setup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ym typeface="Symbol"/>
              </a:rPr>
              <a:t>CAMx</a:t>
            </a:r>
            <a:r>
              <a:rPr lang="en-US" dirty="0" smtClean="0">
                <a:sym typeface="Symbol"/>
              </a:rPr>
              <a:t> v5.30, CMAQ v4.7.1 run for 2006</a:t>
            </a:r>
          </a:p>
          <a:p>
            <a:pPr lvl="1"/>
            <a:r>
              <a:rPr lang="en-US" dirty="0" smtClean="0">
                <a:sym typeface="Symbol"/>
              </a:rPr>
              <a:t>Nested grids, 34 vertical layers to 50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(~20 km)</a:t>
            </a:r>
          </a:p>
          <a:p>
            <a:pPr lvl="2"/>
            <a:r>
              <a:rPr lang="en-US" dirty="0" smtClean="0">
                <a:sym typeface="Symbol"/>
              </a:rPr>
              <a:t>36 km North American domain (</a:t>
            </a:r>
            <a:r>
              <a:rPr lang="en-US" dirty="0" err="1" smtClean="0">
                <a:sym typeface="Symbol"/>
              </a:rPr>
              <a:t>CAMx</a:t>
            </a:r>
            <a:r>
              <a:rPr lang="en-US" dirty="0" smtClean="0">
                <a:sym typeface="Symbol"/>
              </a:rPr>
              <a:t> only)</a:t>
            </a:r>
          </a:p>
          <a:p>
            <a:pPr lvl="2"/>
            <a:r>
              <a:rPr lang="en-US" dirty="0" smtClean="0">
                <a:sym typeface="Symbol"/>
              </a:rPr>
              <a:t>12 km western and eastern nests (</a:t>
            </a:r>
            <a:r>
              <a:rPr lang="en-US" dirty="0" err="1" smtClean="0">
                <a:sym typeface="Symbol"/>
              </a:rPr>
              <a:t>CAMx</a:t>
            </a:r>
            <a:r>
              <a:rPr lang="en-US" dirty="0" smtClean="0">
                <a:sym typeface="Symbol"/>
              </a:rPr>
              <a:t> &amp; CMAQ )</a:t>
            </a:r>
          </a:p>
          <a:p>
            <a:pPr lvl="1"/>
            <a:r>
              <a:rPr lang="en-US" dirty="0" smtClean="0">
                <a:sym typeface="Symbol"/>
              </a:rPr>
              <a:t>Boundary conditions:</a:t>
            </a:r>
          </a:p>
          <a:p>
            <a:pPr lvl="2"/>
            <a:r>
              <a:rPr lang="en-US" dirty="0" smtClean="0">
                <a:sym typeface="Symbol"/>
              </a:rPr>
              <a:t>36 km from 3-hourly GEOS-</a:t>
            </a:r>
            <a:r>
              <a:rPr lang="en-US" dirty="0" err="1" smtClean="0">
                <a:sym typeface="Symbol"/>
              </a:rPr>
              <a:t>Chem</a:t>
            </a:r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12 km from 1-hourly </a:t>
            </a:r>
            <a:r>
              <a:rPr lang="en-US" dirty="0" err="1" smtClean="0">
                <a:sym typeface="Symbol"/>
              </a:rPr>
              <a:t>CAMx</a:t>
            </a:r>
            <a:r>
              <a:rPr lang="en-US" dirty="0" smtClean="0">
                <a:sym typeface="Symbol"/>
              </a:rPr>
              <a:t> 36 km</a:t>
            </a:r>
          </a:p>
          <a:p>
            <a:pPr lvl="1"/>
            <a:r>
              <a:rPr lang="en-US" dirty="0" smtClean="0">
                <a:sym typeface="Symbol"/>
              </a:rPr>
              <a:t>Standard algorithms/chemistry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CB05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Meteorology &amp; emissions from EPA/ORD @ 12-km resolution (1-hourly AQMEII-NA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Updated</a:t>
            </a:r>
            <a:r>
              <a:rPr lang="en-US" dirty="0" smtClean="0">
                <a:sym typeface="Symbol"/>
              </a:rPr>
              <a:t>: O&amp;G development emissions in Rocky Mountain area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Added:</a:t>
            </a:r>
            <a:r>
              <a:rPr lang="en-US" dirty="0" smtClean="0">
                <a:sym typeface="Symbol"/>
              </a:rPr>
              <a:t> lightning </a:t>
            </a:r>
            <a:r>
              <a:rPr lang="en-US" dirty="0" err="1" smtClean="0">
                <a:sym typeface="Symbol"/>
              </a:rPr>
              <a:t>NOx</a:t>
            </a:r>
            <a:r>
              <a:rPr lang="en-US" dirty="0" smtClean="0">
                <a:sym typeface="Symbol"/>
              </a:rPr>
              <a:t> from 12-km WRF meteorology</a:t>
            </a:r>
          </a:p>
          <a:p>
            <a:r>
              <a:rPr lang="en-US" dirty="0" smtClean="0"/>
              <a:t>Two runs:</a:t>
            </a:r>
          </a:p>
          <a:p>
            <a:pPr lvl="1"/>
            <a:r>
              <a:rPr lang="en-US" dirty="0" smtClean="0"/>
              <a:t>North American </a:t>
            </a:r>
            <a:r>
              <a:rPr lang="en-US" dirty="0" err="1" smtClean="0"/>
              <a:t>anthro</a:t>
            </a:r>
            <a:r>
              <a:rPr lang="en-US" dirty="0" smtClean="0"/>
              <a:t> emissions included (base run)</a:t>
            </a:r>
          </a:p>
          <a:p>
            <a:pPr lvl="1"/>
            <a:r>
              <a:rPr lang="en-US" dirty="0" smtClean="0"/>
              <a:t>North American </a:t>
            </a:r>
            <a:r>
              <a:rPr lang="en-US" dirty="0" err="1" smtClean="0"/>
              <a:t>anthro</a:t>
            </a:r>
            <a:r>
              <a:rPr lang="en-US" dirty="0" smtClean="0"/>
              <a:t> emissions removed (PRB run)</a:t>
            </a: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591946" cy="46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/CMAQ Modeling Domains</a:t>
            </a:r>
            <a:br>
              <a:rPr lang="en-US" dirty="0" smtClean="0"/>
            </a:br>
            <a:r>
              <a:rPr lang="en-US" dirty="0" smtClean="0"/>
              <a:t>and Evaluation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752602" y="2133602"/>
            <a:ext cx="228599" cy="2285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4114800" y="5943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25 CASTNET ozone sites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057400" y="594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  <a:latin typeface="Calibri" pitchFamily="34" charset="0"/>
              </a:rPr>
              <a:t>Ozonesondes</a:t>
            </a:r>
            <a:endParaRPr lang="en-US" b="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 bwMode="auto">
          <a:xfrm rot="16200000" flipV="1">
            <a:off x="952500" y="4000500"/>
            <a:ext cx="28194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2133600" y="4648200"/>
            <a:ext cx="2362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4114800" cy="528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52425"/>
            <a:ext cx="8839200" cy="942975"/>
          </a:xfrm>
        </p:spPr>
        <p:txBody>
          <a:bodyPr/>
          <a:lstStyle/>
          <a:p>
            <a:r>
              <a:rPr lang="en-US" dirty="0" smtClean="0"/>
              <a:t>Annual 4</a:t>
            </a:r>
            <a:r>
              <a:rPr lang="en-US" baseline="30000" dirty="0" smtClean="0"/>
              <a:t>th</a:t>
            </a:r>
            <a:r>
              <a:rPr lang="en-US" dirty="0" smtClean="0"/>
              <a:t> Highest MDA8</a:t>
            </a:r>
            <a:br>
              <a:rPr lang="en-US" dirty="0" smtClean="0"/>
            </a:br>
            <a:r>
              <a:rPr lang="en-US" dirty="0" smtClean="0"/>
              <a:t>Base Case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1"/>
            <a:ext cx="6929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267200"/>
            <a:ext cx="4023360" cy="23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467475"/>
            <a:ext cx="2695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Performance – </a:t>
            </a:r>
            <a:r>
              <a:rPr lang="en-US" dirty="0" smtClean="0">
                <a:solidFill>
                  <a:srgbClr val="FF0000"/>
                </a:solidFill>
              </a:rPr>
              <a:t>GC</a:t>
            </a:r>
            <a:r>
              <a:rPr lang="en-US" dirty="0" smtClean="0"/>
              <a:t> vs. </a:t>
            </a:r>
            <a:r>
              <a:rPr lang="en-US" dirty="0" err="1" smtClean="0">
                <a:solidFill>
                  <a:schemeClr val="accent2"/>
                </a:solidFill>
              </a:rPr>
              <a:t>CAMx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Paired Predictions(</a:t>
            </a:r>
            <a:r>
              <a:rPr lang="en-US" dirty="0" err="1" smtClean="0"/>
              <a:t>x,t</a:t>
            </a:r>
            <a:r>
              <a:rPr lang="en-US" dirty="0" smtClean="0"/>
              <a:t>) vs. Observations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3070283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71600"/>
            <a:ext cx="3124199" cy="360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6248400"/>
            <a:ext cx="2743201" cy="1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628900"/>
            <a:ext cx="3333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1676400"/>
            <a:ext cx="3333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953000"/>
            <a:ext cx="2695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Un-paired Frequency of High Ozone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GC</a:t>
            </a:r>
            <a:r>
              <a:rPr lang="en-US" dirty="0" smtClean="0"/>
              <a:t> vs. </a:t>
            </a:r>
            <a:r>
              <a:rPr lang="en-US" dirty="0" err="1" smtClean="0">
                <a:solidFill>
                  <a:schemeClr val="accent2"/>
                </a:solidFill>
              </a:rPr>
              <a:t>CAMx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5181600"/>
            <a:ext cx="88392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GC over predicts frequencies in central and eastern US</a:t>
            </a:r>
          </a:p>
          <a:p>
            <a:r>
              <a:rPr lang="en-US" dirty="0" smtClean="0"/>
              <a:t>Both models under predict frequencies in the west</a:t>
            </a:r>
          </a:p>
          <a:p>
            <a:r>
              <a:rPr lang="en-US" dirty="0" err="1" smtClean="0"/>
              <a:t>CAMx</a:t>
            </a:r>
            <a:r>
              <a:rPr lang="en-US" dirty="0" smtClean="0"/>
              <a:t> performs better at highest ozone in the Rockies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48" y="1676400"/>
            <a:ext cx="90031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Novato_twncenttemplate">
  <a:themeElements>
    <a:clrScheme name="2008 environtemplate_twncent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Novato_twncenttemplate</Template>
  <TotalTime>1852</TotalTime>
  <Words>787</Words>
  <Application>Microsoft PowerPoint</Application>
  <PresentationFormat>On-screen Show (4:3)</PresentationFormat>
  <Paragraphs>130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Novato_twncenttemplate</vt:lpstr>
      <vt:lpstr>Regional/Global Modeling of PRB Ozone Over the US</vt:lpstr>
      <vt:lpstr>Introduction</vt:lpstr>
      <vt:lpstr>Overview</vt:lpstr>
      <vt:lpstr>GEOS-Chem Setup</vt:lpstr>
      <vt:lpstr>CAMx/CMAQ Setup</vt:lpstr>
      <vt:lpstr>CAMx/CMAQ Modeling Domains and Evaluation Sites</vt:lpstr>
      <vt:lpstr>Annual 4th Highest MDA8 Base Case</vt:lpstr>
      <vt:lpstr>Model Performance – GC vs. CAMx Paired Predictions(x,t) vs. Observations</vt:lpstr>
      <vt:lpstr>Un-paired Frequency of High Ozone GC vs. CAMx</vt:lpstr>
      <vt:lpstr>Season-Average Ozonesonde Profiles Observed, GC, CAMx, CMAQ</vt:lpstr>
      <vt:lpstr>Annual 4th Highest MDA8 PRB Run – GC and CAMx</vt:lpstr>
      <vt:lpstr>Annual 4th Highest MDA8 PRB Run – CAMx and CMAQ</vt:lpstr>
      <vt:lpstr>PRB Range by Observed Ozone – GC vs. CAMx</vt:lpstr>
      <vt:lpstr>Summary of Results</vt:lpstr>
      <vt:lpstr>Summary of Results</vt:lpstr>
      <vt:lpstr>Areas for future research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Smith - Novato</dc:creator>
  <cp:lastModifiedBy>Chris Emery</cp:lastModifiedBy>
  <cp:revision>65</cp:revision>
  <dcterms:created xsi:type="dcterms:W3CDTF">2010-07-21T23:36:13Z</dcterms:created>
  <dcterms:modified xsi:type="dcterms:W3CDTF">2011-10-26T11:45:05Z</dcterms:modified>
</cp:coreProperties>
</file>