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Lst>
  <p:notesMasterIdLst>
    <p:notesMasterId r:id="rId22"/>
  </p:notesMasterIdLst>
  <p:handoutMasterIdLst>
    <p:handoutMasterId r:id="rId23"/>
  </p:handoutMasterIdLst>
  <p:sldIdLst>
    <p:sldId id="307" r:id="rId2"/>
    <p:sldId id="341" r:id="rId3"/>
    <p:sldId id="342" r:id="rId4"/>
    <p:sldId id="346" r:id="rId5"/>
    <p:sldId id="347" r:id="rId6"/>
    <p:sldId id="328" r:id="rId7"/>
    <p:sldId id="329" r:id="rId8"/>
    <p:sldId id="334" r:id="rId9"/>
    <p:sldId id="340" r:id="rId10"/>
    <p:sldId id="332" r:id="rId11"/>
    <p:sldId id="333" r:id="rId12"/>
    <p:sldId id="350" r:id="rId13"/>
    <p:sldId id="330" r:id="rId14"/>
    <p:sldId id="336" r:id="rId15"/>
    <p:sldId id="337" r:id="rId16"/>
    <p:sldId id="335" r:id="rId17"/>
    <p:sldId id="321" r:id="rId18"/>
    <p:sldId id="322" r:id="rId19"/>
    <p:sldId id="338" r:id="rId20"/>
    <p:sldId id="339" r:id="rId21"/>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n" initials="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F2FF"/>
    <a:srgbClr val="D9F2FF"/>
    <a:srgbClr val="D9FFFF"/>
    <a:srgbClr val="FFFFFF"/>
    <a:srgbClr val="969696"/>
    <a:srgbClr val="777777"/>
    <a:srgbClr val="0000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0" autoAdjust="0"/>
    <p:restoredTop sz="98299" autoAdjust="0"/>
  </p:normalViewPr>
  <p:slideViewPr>
    <p:cSldViewPr>
      <p:cViewPr>
        <p:scale>
          <a:sx n="80" d="100"/>
          <a:sy n="80" d="100"/>
        </p:scale>
        <p:origin x="-9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82" y="28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lineChart>
        <c:grouping val="standard"/>
        <c:ser>
          <c:idx val="1"/>
          <c:order val="0"/>
          <c:tx>
            <c:strRef>
              <c:f>Sheet2!$F$1</c:f>
              <c:strCache>
                <c:ptCount val="1"/>
                <c:pt idx="0">
                  <c:v>ObservedO3</c:v>
                </c:pt>
              </c:strCache>
            </c:strRef>
          </c:tx>
          <c:marker>
            <c:symbol val="none"/>
          </c:marker>
          <c:cat>
            <c:numRef>
              <c:f>Sheet2!$D$2:$D$32</c:f>
              <c:numCache>
                <c:formatCode>General</c:formatCode>
                <c:ptCount val="31"/>
                <c:pt idx="0">
                  <c:v>10</c:v>
                </c:pt>
                <c:pt idx="1">
                  <c:v>30</c:v>
                </c:pt>
                <c:pt idx="2">
                  <c:v>50</c:v>
                </c:pt>
                <c:pt idx="3">
                  <c:v>70</c:v>
                </c:pt>
                <c:pt idx="4">
                  <c:v>90</c:v>
                </c:pt>
                <c:pt idx="5">
                  <c:v>110</c:v>
                </c:pt>
                <c:pt idx="6">
                  <c:v>130</c:v>
                </c:pt>
                <c:pt idx="7">
                  <c:v>150</c:v>
                </c:pt>
                <c:pt idx="8">
                  <c:v>170</c:v>
                </c:pt>
                <c:pt idx="9">
                  <c:v>190</c:v>
                </c:pt>
                <c:pt idx="10">
                  <c:v>210</c:v>
                </c:pt>
                <c:pt idx="11">
                  <c:v>230</c:v>
                </c:pt>
                <c:pt idx="12">
                  <c:v>250</c:v>
                </c:pt>
                <c:pt idx="13">
                  <c:v>270</c:v>
                </c:pt>
                <c:pt idx="14">
                  <c:v>290</c:v>
                </c:pt>
                <c:pt idx="15">
                  <c:v>310</c:v>
                </c:pt>
                <c:pt idx="16">
                  <c:v>330</c:v>
                </c:pt>
                <c:pt idx="17">
                  <c:v>350</c:v>
                </c:pt>
                <c:pt idx="18">
                  <c:v>370</c:v>
                </c:pt>
                <c:pt idx="19">
                  <c:v>390</c:v>
                </c:pt>
                <c:pt idx="20">
                  <c:v>410</c:v>
                </c:pt>
                <c:pt idx="21">
                  <c:v>430</c:v>
                </c:pt>
                <c:pt idx="22">
                  <c:v>450</c:v>
                </c:pt>
                <c:pt idx="23">
                  <c:v>470</c:v>
                </c:pt>
                <c:pt idx="24">
                  <c:v>490</c:v>
                </c:pt>
                <c:pt idx="25">
                  <c:v>510</c:v>
                </c:pt>
                <c:pt idx="26">
                  <c:v>530</c:v>
                </c:pt>
                <c:pt idx="27">
                  <c:v>550</c:v>
                </c:pt>
                <c:pt idx="28">
                  <c:v>570</c:v>
                </c:pt>
                <c:pt idx="29">
                  <c:v>590</c:v>
                </c:pt>
                <c:pt idx="30">
                  <c:v>610</c:v>
                </c:pt>
              </c:numCache>
            </c:numRef>
          </c:cat>
          <c:val>
            <c:numRef>
              <c:f>Sheet2!$F$2:$F$32</c:f>
              <c:numCache>
                <c:formatCode>General</c:formatCode>
                <c:ptCount val="31"/>
                <c:pt idx="0">
                  <c:v>23.735271317829501</c:v>
                </c:pt>
                <c:pt idx="1">
                  <c:v>19.9098972922502</c:v>
                </c:pt>
                <c:pt idx="2">
                  <c:v>14.744883903974786</c:v>
                </c:pt>
                <c:pt idx="3">
                  <c:v>11.38845223700123</c:v>
                </c:pt>
                <c:pt idx="4">
                  <c:v>8.3946280991735485</c:v>
                </c:pt>
                <c:pt idx="5">
                  <c:v>7.7568382012053796</c:v>
                </c:pt>
                <c:pt idx="6">
                  <c:v>6.5300813008130101</c:v>
                </c:pt>
                <c:pt idx="7">
                  <c:v>5.7387761377613824</c:v>
                </c:pt>
                <c:pt idx="8">
                  <c:v>5.0622270742358095</c:v>
                </c:pt>
                <c:pt idx="9">
                  <c:v>4.4395701198026902</c:v>
                </c:pt>
                <c:pt idx="10">
                  <c:v>3.9015350877192998</c:v>
                </c:pt>
                <c:pt idx="11">
                  <c:v>3.8555226824457587</c:v>
                </c:pt>
                <c:pt idx="12">
                  <c:v>3.8007369614512498</c:v>
                </c:pt>
                <c:pt idx="13">
                  <c:v>3.1349056603773602</c:v>
                </c:pt>
                <c:pt idx="14">
                  <c:v>3.41950354609929</c:v>
                </c:pt>
                <c:pt idx="15">
                  <c:v>2.5079166666666746</c:v>
                </c:pt>
                <c:pt idx="16">
                  <c:v>2.5982905982906002</c:v>
                </c:pt>
                <c:pt idx="17">
                  <c:v>2.3103233830845777</c:v>
                </c:pt>
                <c:pt idx="18">
                  <c:v>1.9633569739952703</c:v>
                </c:pt>
                <c:pt idx="19">
                  <c:v>1.5490654205607501</c:v>
                </c:pt>
                <c:pt idx="20">
                  <c:v>1.6064814814814801</c:v>
                </c:pt>
                <c:pt idx="21">
                  <c:v>1.4009433962264182</c:v>
                </c:pt>
                <c:pt idx="22">
                  <c:v>1.55</c:v>
                </c:pt>
                <c:pt idx="23">
                  <c:v>1.4722222222222199</c:v>
                </c:pt>
                <c:pt idx="24">
                  <c:v>1.37037037037037</c:v>
                </c:pt>
                <c:pt idx="25">
                  <c:v>1</c:v>
                </c:pt>
                <c:pt idx="26">
                  <c:v>1.2763157894736801</c:v>
                </c:pt>
                <c:pt idx="27">
                  <c:v>1.1666666666666701</c:v>
                </c:pt>
                <c:pt idx="28">
                  <c:v>1.0227272727272698</c:v>
                </c:pt>
                <c:pt idx="29">
                  <c:v>0.95000000000000062</c:v>
                </c:pt>
                <c:pt idx="30">
                  <c:v>1.125</c:v>
                </c:pt>
              </c:numCache>
            </c:numRef>
          </c:val>
        </c:ser>
        <c:ser>
          <c:idx val="2"/>
          <c:order val="1"/>
          <c:tx>
            <c:strRef>
              <c:f>Sheet2!$I$1</c:f>
              <c:strCache>
                <c:ptCount val="1"/>
                <c:pt idx="0">
                  <c:v>ModelledO3</c:v>
                </c:pt>
              </c:strCache>
            </c:strRef>
          </c:tx>
          <c:marker>
            <c:symbol val="none"/>
          </c:marker>
          <c:cat>
            <c:numRef>
              <c:f>Sheet2!$D$2:$D$32</c:f>
              <c:numCache>
                <c:formatCode>General</c:formatCode>
                <c:ptCount val="31"/>
                <c:pt idx="0">
                  <c:v>10</c:v>
                </c:pt>
                <c:pt idx="1">
                  <c:v>30</c:v>
                </c:pt>
                <c:pt idx="2">
                  <c:v>50</c:v>
                </c:pt>
                <c:pt idx="3">
                  <c:v>70</c:v>
                </c:pt>
                <c:pt idx="4">
                  <c:v>90</c:v>
                </c:pt>
                <c:pt idx="5">
                  <c:v>110</c:v>
                </c:pt>
                <c:pt idx="6">
                  <c:v>130</c:v>
                </c:pt>
                <c:pt idx="7">
                  <c:v>150</c:v>
                </c:pt>
                <c:pt idx="8">
                  <c:v>170</c:v>
                </c:pt>
                <c:pt idx="9">
                  <c:v>190</c:v>
                </c:pt>
                <c:pt idx="10">
                  <c:v>210</c:v>
                </c:pt>
                <c:pt idx="11">
                  <c:v>230</c:v>
                </c:pt>
                <c:pt idx="12">
                  <c:v>250</c:v>
                </c:pt>
                <c:pt idx="13">
                  <c:v>270</c:v>
                </c:pt>
                <c:pt idx="14">
                  <c:v>290</c:v>
                </c:pt>
                <c:pt idx="15">
                  <c:v>310</c:v>
                </c:pt>
                <c:pt idx="16">
                  <c:v>330</c:v>
                </c:pt>
                <c:pt idx="17">
                  <c:v>350</c:v>
                </c:pt>
                <c:pt idx="18">
                  <c:v>370</c:v>
                </c:pt>
                <c:pt idx="19">
                  <c:v>390</c:v>
                </c:pt>
                <c:pt idx="20">
                  <c:v>410</c:v>
                </c:pt>
                <c:pt idx="21">
                  <c:v>430</c:v>
                </c:pt>
                <c:pt idx="22">
                  <c:v>450</c:v>
                </c:pt>
                <c:pt idx="23">
                  <c:v>470</c:v>
                </c:pt>
                <c:pt idx="24">
                  <c:v>490</c:v>
                </c:pt>
                <c:pt idx="25">
                  <c:v>510</c:v>
                </c:pt>
                <c:pt idx="26">
                  <c:v>530</c:v>
                </c:pt>
                <c:pt idx="27">
                  <c:v>550</c:v>
                </c:pt>
                <c:pt idx="28">
                  <c:v>570</c:v>
                </c:pt>
                <c:pt idx="29">
                  <c:v>590</c:v>
                </c:pt>
                <c:pt idx="30">
                  <c:v>610</c:v>
                </c:pt>
              </c:numCache>
            </c:numRef>
          </c:cat>
          <c:val>
            <c:numRef>
              <c:f>Sheet2!$I$2:$I$32</c:f>
              <c:numCache>
                <c:formatCode>General</c:formatCode>
                <c:ptCount val="31"/>
                <c:pt idx="0">
                  <c:v>27.561114617940188</c:v>
                </c:pt>
                <c:pt idx="1">
                  <c:v>20.083833090378967</c:v>
                </c:pt>
                <c:pt idx="2">
                  <c:v>18.091142057382786</c:v>
                </c:pt>
                <c:pt idx="3">
                  <c:v>15.825020179372199</c:v>
                </c:pt>
                <c:pt idx="4">
                  <c:v>13.3845004226543</c:v>
                </c:pt>
                <c:pt idx="5">
                  <c:v>10.691928904428901</c:v>
                </c:pt>
                <c:pt idx="6">
                  <c:v>8.2646876033057897</c:v>
                </c:pt>
                <c:pt idx="7">
                  <c:v>5.5831338199513398</c:v>
                </c:pt>
                <c:pt idx="8">
                  <c:v>4.4373113207547101</c:v>
                </c:pt>
                <c:pt idx="9">
                  <c:v>3.64450216450216</c:v>
                </c:pt>
                <c:pt idx="10">
                  <c:v>2.7164999999999977</c:v>
                </c:pt>
                <c:pt idx="11">
                  <c:v>2.1584896551724135</c:v>
                </c:pt>
                <c:pt idx="12">
                  <c:v>2.055138297872344</c:v>
                </c:pt>
                <c:pt idx="13">
                  <c:v>1.6933368421052599</c:v>
                </c:pt>
                <c:pt idx="14">
                  <c:v>1.7515468749999998</c:v>
                </c:pt>
                <c:pt idx="15">
                  <c:v>1.3987105263157935</c:v>
                </c:pt>
                <c:pt idx="16">
                  <c:v>1.2814999999999981</c:v>
                </c:pt>
                <c:pt idx="17">
                  <c:v>1.4569999999999979</c:v>
                </c:pt>
                <c:pt idx="18">
                  <c:v>1.3434347826086981</c:v>
                </c:pt>
                <c:pt idx="19">
                  <c:v>1.390625</c:v>
                </c:pt>
                <c:pt idx="20">
                  <c:v>0.7474666666666665</c:v>
                </c:pt>
                <c:pt idx="21">
                  <c:v>0.95133333333333303</c:v>
                </c:pt>
                <c:pt idx="22">
                  <c:v>0.94960000000000089</c:v>
                </c:pt>
                <c:pt idx="23">
                  <c:v>0.82512500000000089</c:v>
                </c:pt>
                <c:pt idx="24">
                  <c:v>0.50639999999999996</c:v>
                </c:pt>
                <c:pt idx="25">
                  <c:v>0.76300000000000101</c:v>
                </c:pt>
                <c:pt idx="26">
                  <c:v>6.8000000000000033E-2</c:v>
                </c:pt>
              </c:numCache>
            </c:numRef>
          </c:val>
        </c:ser>
        <c:marker val="1"/>
        <c:axId val="47696512"/>
        <c:axId val="61061760"/>
      </c:lineChart>
      <c:catAx>
        <c:axId val="47696512"/>
        <c:scaling>
          <c:orientation val="minMax"/>
        </c:scaling>
        <c:axPos val="b"/>
        <c:numFmt formatCode="General" sourceLinked="1"/>
        <c:tickLblPos val="low"/>
        <c:crossAx val="61061760"/>
        <c:crosses val="autoZero"/>
        <c:auto val="1"/>
        <c:lblAlgn val="ctr"/>
        <c:lblOffset val="100"/>
      </c:catAx>
      <c:valAx>
        <c:axId val="61061760"/>
        <c:scaling>
          <c:orientation val="minMax"/>
        </c:scaling>
        <c:axPos val="l"/>
        <c:majorGridlines/>
        <c:numFmt formatCode="General" sourceLinked="1"/>
        <c:tickLblPos val="nextTo"/>
        <c:crossAx val="47696512"/>
        <c:crosses val="autoZero"/>
        <c:crossBetween val="between"/>
      </c:valAx>
    </c:plotArea>
    <c:legend>
      <c:legendPos val="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22323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E9BAE030-0D64-42F0-AAF9-B7D598609701}" type="datetimeFigureOut">
              <a:rPr lang="en-GB"/>
              <a:pPr>
                <a:defRPr/>
              </a:pPr>
              <a:t>26/10/2011</a:t>
            </a:fld>
            <a:endParaRPr lang="en-GB"/>
          </a:p>
        </p:txBody>
      </p:sp>
      <p:sp>
        <p:nvSpPr>
          <p:cNvPr id="22323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223237"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AE110124-C6AF-4D10-B13E-B3C7457C289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E06A7FD-E07B-4466-9040-545BC5D78AA8}" type="datetimeFigureOut">
              <a:rPr lang="en-US"/>
              <a:pPr>
                <a:defRPr/>
              </a:pPr>
              <a:t>10/26/2011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88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106E224-EF17-4F59-A0CD-15FB6136653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Routine sources of health data are attractive for air pollution studies for various reasons: large scale, relatively cheap.</a:t>
            </a:r>
            <a:endParaRPr lang="en-GB" dirty="0" smtClean="0"/>
          </a:p>
          <a:p>
            <a:pPr>
              <a:defRPr/>
            </a:pPr>
            <a:r>
              <a:rPr lang="en-US" dirty="0" smtClean="0"/>
              <a:t>Most common source is mortality data</a:t>
            </a:r>
            <a:endParaRPr lang="en-GB" dirty="0" smtClean="0"/>
          </a:p>
          <a:p>
            <a:pPr>
              <a:defRPr/>
            </a:pPr>
            <a:r>
              <a:rPr lang="en-US" dirty="0" smtClean="0"/>
              <a:t>Less common are hospital utilization data</a:t>
            </a:r>
            <a:endParaRPr lang="en-GB" dirty="0" smtClean="0"/>
          </a:p>
          <a:p>
            <a:pPr>
              <a:defRPr/>
            </a:pPr>
            <a:r>
              <a:rPr lang="en-US" dirty="0" smtClean="0"/>
              <a:t>Less common still are primary care data</a:t>
            </a:r>
            <a:endParaRPr lang="en-GB" dirty="0" smtClean="0"/>
          </a:p>
          <a:p>
            <a:pPr>
              <a:defRPr/>
            </a:pPr>
            <a:r>
              <a:rPr lang="en-US" dirty="0" smtClean="0"/>
              <a:t>Fortunate in UK to have the potential to use all three.</a:t>
            </a:r>
            <a:endParaRPr lang="en-GB" dirty="0" smtClean="0"/>
          </a:p>
          <a:p>
            <a:pPr>
              <a:defRPr/>
            </a:pPr>
            <a:r>
              <a:rPr lang="en-US" dirty="0" smtClean="0"/>
              <a:t>Primary care data from primary care research databases have been used by us in the past for daily time-series and episode studies in London. (can provide one or two slides if needed). </a:t>
            </a:r>
            <a:endParaRPr lang="en-GB" dirty="0" smtClean="0"/>
          </a:p>
          <a:p>
            <a:pPr>
              <a:defRPr/>
            </a:pPr>
            <a:r>
              <a:rPr lang="en-US" dirty="0" smtClean="0"/>
              <a:t>More recently we have become interested in using primary care data for investigating the health effects of exposure to traffic and the possible health benefits of interventions, in particular the LEZ for London.</a:t>
            </a:r>
            <a:endParaRPr lang="en-GB" dirty="0" smtClean="0"/>
          </a:p>
          <a:p>
            <a:pPr>
              <a:defRPr/>
            </a:pPr>
            <a:r>
              <a:rPr lang="en-GB" dirty="0" smtClean="0"/>
              <a:t>This talk is in three parts:</a:t>
            </a:r>
          </a:p>
          <a:p>
            <a:pPr marL="228600" indent="-228600">
              <a:buFontTx/>
              <a:buAutoNum type="arabicPeriod"/>
              <a:defRPr/>
            </a:pPr>
            <a:r>
              <a:rPr lang="en-GB" dirty="0" smtClean="0"/>
              <a:t>Describe the nature of these databases</a:t>
            </a:r>
          </a:p>
          <a:p>
            <a:pPr marL="228600" indent="-228600">
              <a:buFontTx/>
              <a:buAutoNum type="arabicPeriod"/>
              <a:defRPr/>
            </a:pPr>
            <a:r>
              <a:rPr lang="en-GB" dirty="0" smtClean="0"/>
              <a:t>Describe experience with a pilot study using DIN</a:t>
            </a:r>
          </a:p>
          <a:p>
            <a:pPr marL="228600" indent="-228600">
              <a:buFontTx/>
              <a:buAutoNum type="arabicPeriod"/>
              <a:defRPr/>
            </a:pPr>
            <a:r>
              <a:rPr lang="en-GB" dirty="0" smtClean="0"/>
              <a:t>Outline plans for future work</a:t>
            </a:r>
            <a:endParaRPr lang="en-GB" dirty="0"/>
          </a:p>
        </p:txBody>
      </p:sp>
      <p:sp>
        <p:nvSpPr>
          <p:cNvPr id="4" name="Slide Number Placeholder 3"/>
          <p:cNvSpPr>
            <a:spLocks noGrp="1"/>
          </p:cNvSpPr>
          <p:nvPr>
            <p:ph type="sldNum" sz="quarter" idx="5"/>
          </p:nvPr>
        </p:nvSpPr>
        <p:spPr/>
        <p:txBody>
          <a:bodyPr/>
          <a:lstStyle/>
          <a:p>
            <a:pPr>
              <a:defRPr/>
            </a:pPr>
            <a:fld id="{CB41360F-A019-4338-9453-750CD1AF391F}"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p:txBody>
          <a:bodyPr/>
          <a:lstStyle/>
          <a:p>
            <a:pPr>
              <a:defRPr/>
            </a:pPr>
            <a:fld id="{35401E88-D3CD-4626-A707-82280AF8BFB4}" type="slidenum">
              <a:rPr lang="en-US" smtClean="0"/>
              <a:pPr>
                <a:defRPr/>
              </a:pPr>
              <a:t>10</a:t>
            </a:fld>
            <a:endParaRPr lang="en-US" smtClean="0"/>
          </a:p>
        </p:txBody>
      </p:sp>
      <p:sp>
        <p:nvSpPr>
          <p:cNvPr id="26627"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2051"/>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p:txBody>
          <a:bodyPr/>
          <a:lstStyle/>
          <a:p>
            <a:pPr>
              <a:defRPr/>
            </a:pPr>
            <a:fld id="{35401E88-D3CD-4626-A707-82280AF8BFB4}" type="slidenum">
              <a:rPr lang="en-US" smtClean="0"/>
              <a:pPr>
                <a:defRPr/>
              </a:pPr>
              <a:t>11</a:t>
            </a:fld>
            <a:endParaRPr lang="en-US" smtClean="0"/>
          </a:p>
        </p:txBody>
      </p:sp>
      <p:sp>
        <p:nvSpPr>
          <p:cNvPr id="26627"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2051"/>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p:txBody>
          <a:bodyPr/>
          <a:lstStyle/>
          <a:p>
            <a:pPr>
              <a:defRPr/>
            </a:pPr>
            <a:fld id="{35401E88-D3CD-4626-A707-82280AF8BFB4}" type="slidenum">
              <a:rPr lang="en-US" smtClean="0"/>
              <a:pPr>
                <a:defRPr/>
              </a:pPr>
              <a:t>12</a:t>
            </a:fld>
            <a:endParaRPr lang="en-US" smtClean="0"/>
          </a:p>
        </p:txBody>
      </p:sp>
      <p:sp>
        <p:nvSpPr>
          <p:cNvPr id="26627"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2051"/>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p:txBody>
          <a:bodyPr/>
          <a:lstStyle/>
          <a:p>
            <a:pPr>
              <a:defRPr/>
            </a:pPr>
            <a:fld id="{35401E88-D3CD-4626-A707-82280AF8BFB4}" type="slidenum">
              <a:rPr lang="en-US" smtClean="0"/>
              <a:pPr>
                <a:defRPr/>
              </a:pPr>
              <a:t>13</a:t>
            </a:fld>
            <a:endParaRPr lang="en-US" smtClean="0"/>
          </a:p>
        </p:txBody>
      </p:sp>
      <p:sp>
        <p:nvSpPr>
          <p:cNvPr id="26627"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2051"/>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p:txBody>
          <a:bodyPr/>
          <a:lstStyle/>
          <a:p>
            <a:pPr>
              <a:defRPr/>
            </a:pPr>
            <a:fld id="{35401E88-D3CD-4626-A707-82280AF8BFB4}" type="slidenum">
              <a:rPr lang="en-US" smtClean="0"/>
              <a:pPr>
                <a:defRPr/>
              </a:pPr>
              <a:t>14</a:t>
            </a:fld>
            <a:endParaRPr lang="en-US" smtClean="0"/>
          </a:p>
        </p:txBody>
      </p:sp>
      <p:sp>
        <p:nvSpPr>
          <p:cNvPr id="26627"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2051"/>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p:txBody>
          <a:bodyPr/>
          <a:lstStyle/>
          <a:p>
            <a:pPr>
              <a:defRPr/>
            </a:pPr>
            <a:fld id="{35401E88-D3CD-4626-A707-82280AF8BFB4}" type="slidenum">
              <a:rPr lang="en-US" smtClean="0"/>
              <a:pPr>
                <a:defRPr/>
              </a:pPr>
              <a:t>15</a:t>
            </a:fld>
            <a:endParaRPr lang="en-US" smtClean="0"/>
          </a:p>
        </p:txBody>
      </p:sp>
      <p:sp>
        <p:nvSpPr>
          <p:cNvPr id="26627"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2051"/>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53CB75-808F-428A-88FF-043FE0917FA0}" type="slidenum">
              <a:rPr lang="en-GB"/>
              <a:pPr>
                <a:defRPr/>
              </a:pPr>
              <a:t>16</a:t>
            </a:fld>
            <a:endParaRPr lang="en-GB"/>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p:txBody>
          <a:bodyPr/>
          <a:lstStyle/>
          <a:p>
            <a:pPr>
              <a:defRPr/>
            </a:pPr>
            <a:fld id="{8BC97711-55A7-4BA6-AE67-C934C2DCECA2}" type="slidenum">
              <a:rPr lang="en-US" smtClean="0"/>
              <a:pPr>
                <a:defRPr/>
              </a:pPr>
              <a:t>17</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3"/>
          <p:cNvSpPr>
            <a:spLocks noGrp="1" noChangeArrowheads="1"/>
          </p:cNvSpPr>
          <p:nvPr>
            <p:ph type="sldNum" sz="quarter" idx="5"/>
          </p:nvPr>
        </p:nvSpPr>
        <p:spPr/>
        <p:txBody>
          <a:bodyPr/>
          <a:lstStyle/>
          <a:p>
            <a:pPr>
              <a:defRPr/>
            </a:pPr>
            <a:fld id="{E13B4510-0FC0-42E0-890A-A4AF05EB4F25}" type="slidenum">
              <a:rPr lang="en-US" smtClean="0"/>
              <a:pPr>
                <a:defRPr/>
              </a:pPr>
              <a:t>18</a:t>
            </a:fld>
            <a:endParaRPr lang="en-US"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p:txBody>
          <a:bodyPr/>
          <a:lstStyle/>
          <a:p>
            <a:pPr>
              <a:defRPr/>
            </a:pPr>
            <a:fld id="{35401E88-D3CD-4626-A707-82280AF8BFB4}" type="slidenum">
              <a:rPr lang="en-US" smtClean="0"/>
              <a:pPr>
                <a:defRPr/>
              </a:pPr>
              <a:t>19</a:t>
            </a:fld>
            <a:endParaRPr lang="en-US" smtClean="0"/>
          </a:p>
        </p:txBody>
      </p:sp>
      <p:sp>
        <p:nvSpPr>
          <p:cNvPr id="26627"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2051"/>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Routine sources of health data are attractive for air pollution studies for various reasons: large scale, relatively cheap.</a:t>
            </a:r>
            <a:endParaRPr lang="en-GB" dirty="0" smtClean="0"/>
          </a:p>
          <a:p>
            <a:pPr>
              <a:defRPr/>
            </a:pPr>
            <a:r>
              <a:rPr lang="en-US" dirty="0" smtClean="0"/>
              <a:t>Most common source is mortality data</a:t>
            </a:r>
            <a:endParaRPr lang="en-GB" dirty="0" smtClean="0"/>
          </a:p>
          <a:p>
            <a:pPr>
              <a:defRPr/>
            </a:pPr>
            <a:r>
              <a:rPr lang="en-US" dirty="0" smtClean="0"/>
              <a:t>Less common are hospital utilization data</a:t>
            </a:r>
            <a:endParaRPr lang="en-GB" dirty="0" smtClean="0"/>
          </a:p>
          <a:p>
            <a:pPr>
              <a:defRPr/>
            </a:pPr>
            <a:r>
              <a:rPr lang="en-US" dirty="0" smtClean="0"/>
              <a:t>Less common still are primary care data</a:t>
            </a:r>
            <a:endParaRPr lang="en-GB" dirty="0" smtClean="0"/>
          </a:p>
          <a:p>
            <a:pPr>
              <a:defRPr/>
            </a:pPr>
            <a:r>
              <a:rPr lang="en-US" dirty="0" smtClean="0"/>
              <a:t>Fortunate in UK to have the potential to use all three.</a:t>
            </a:r>
            <a:endParaRPr lang="en-GB" dirty="0" smtClean="0"/>
          </a:p>
          <a:p>
            <a:pPr>
              <a:defRPr/>
            </a:pPr>
            <a:r>
              <a:rPr lang="en-US" dirty="0" smtClean="0"/>
              <a:t>Primary care data from primary care research databases have been used by us in the past for daily time-series and episode studies in London. (can provide one or two slides if needed). </a:t>
            </a:r>
            <a:endParaRPr lang="en-GB" dirty="0" smtClean="0"/>
          </a:p>
          <a:p>
            <a:pPr>
              <a:defRPr/>
            </a:pPr>
            <a:r>
              <a:rPr lang="en-US" dirty="0" smtClean="0"/>
              <a:t>More recently we have become interested in using primary care data for investigating the health effects of exposure to traffic and the possible health benefits of interventions, in particular the LEZ for London.</a:t>
            </a:r>
            <a:endParaRPr lang="en-GB" dirty="0" smtClean="0"/>
          </a:p>
          <a:p>
            <a:pPr>
              <a:defRPr/>
            </a:pPr>
            <a:r>
              <a:rPr lang="en-GB" dirty="0" smtClean="0"/>
              <a:t>This talk is in three parts:</a:t>
            </a:r>
          </a:p>
          <a:p>
            <a:pPr marL="228600" indent="-228600">
              <a:buFontTx/>
              <a:buAutoNum type="arabicPeriod"/>
              <a:defRPr/>
            </a:pPr>
            <a:r>
              <a:rPr lang="en-GB" dirty="0" smtClean="0"/>
              <a:t>Describe the nature of these databases</a:t>
            </a:r>
          </a:p>
          <a:p>
            <a:pPr marL="228600" indent="-228600">
              <a:buFontTx/>
              <a:buAutoNum type="arabicPeriod"/>
              <a:defRPr/>
            </a:pPr>
            <a:r>
              <a:rPr lang="en-GB" dirty="0" smtClean="0"/>
              <a:t>Describe experience with a pilot study using DIN</a:t>
            </a:r>
          </a:p>
          <a:p>
            <a:pPr marL="228600" indent="-228600">
              <a:buFontTx/>
              <a:buAutoNum type="arabicPeriod"/>
              <a:defRPr/>
            </a:pPr>
            <a:r>
              <a:rPr lang="en-GB" dirty="0" smtClean="0"/>
              <a:t>Outline plans for future work</a:t>
            </a:r>
            <a:endParaRPr lang="en-GB" dirty="0"/>
          </a:p>
        </p:txBody>
      </p:sp>
      <p:sp>
        <p:nvSpPr>
          <p:cNvPr id="4" name="Slide Number Placeholder 3"/>
          <p:cNvSpPr>
            <a:spLocks noGrp="1"/>
          </p:cNvSpPr>
          <p:nvPr>
            <p:ph type="sldNum" sz="quarter" idx="5"/>
          </p:nvPr>
        </p:nvSpPr>
        <p:spPr/>
        <p:txBody>
          <a:bodyPr/>
          <a:lstStyle/>
          <a:p>
            <a:pPr>
              <a:defRPr/>
            </a:pPr>
            <a:fld id="{CB41360F-A019-4338-9453-750CD1AF391F}"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p:txBody>
          <a:bodyPr/>
          <a:lstStyle/>
          <a:p>
            <a:pPr>
              <a:defRPr/>
            </a:pPr>
            <a:fld id="{35401E88-D3CD-4626-A707-82280AF8BFB4}" type="slidenum">
              <a:rPr lang="en-US" smtClean="0"/>
              <a:pPr>
                <a:defRPr/>
              </a:pPr>
              <a:t>20</a:t>
            </a:fld>
            <a:endParaRPr lang="en-US" smtClean="0"/>
          </a:p>
        </p:txBody>
      </p:sp>
      <p:sp>
        <p:nvSpPr>
          <p:cNvPr id="26627"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2051"/>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Routine sources of health data are attractive for air pollution studies for various reasons: large scale, relatively cheap.</a:t>
            </a:r>
            <a:endParaRPr lang="en-GB" dirty="0" smtClean="0"/>
          </a:p>
          <a:p>
            <a:pPr>
              <a:defRPr/>
            </a:pPr>
            <a:r>
              <a:rPr lang="en-US" dirty="0" smtClean="0"/>
              <a:t>Most common source is mortality data</a:t>
            </a:r>
            <a:endParaRPr lang="en-GB" dirty="0" smtClean="0"/>
          </a:p>
          <a:p>
            <a:pPr>
              <a:defRPr/>
            </a:pPr>
            <a:r>
              <a:rPr lang="en-US" dirty="0" smtClean="0"/>
              <a:t>Less common are hospital utilization data</a:t>
            </a:r>
            <a:endParaRPr lang="en-GB" dirty="0" smtClean="0"/>
          </a:p>
          <a:p>
            <a:pPr>
              <a:defRPr/>
            </a:pPr>
            <a:r>
              <a:rPr lang="en-US" dirty="0" smtClean="0"/>
              <a:t>Less common still are primary care data</a:t>
            </a:r>
            <a:endParaRPr lang="en-GB" dirty="0" smtClean="0"/>
          </a:p>
          <a:p>
            <a:pPr>
              <a:defRPr/>
            </a:pPr>
            <a:r>
              <a:rPr lang="en-US" dirty="0" smtClean="0"/>
              <a:t>Fortunate in UK to have the potential to use all three.</a:t>
            </a:r>
            <a:endParaRPr lang="en-GB" dirty="0" smtClean="0"/>
          </a:p>
          <a:p>
            <a:pPr>
              <a:defRPr/>
            </a:pPr>
            <a:r>
              <a:rPr lang="en-US" dirty="0" smtClean="0"/>
              <a:t>Primary care data from primary care research databases have been used by us in the past for daily time-series and episode studies in London. (can provide one or two slides if needed). </a:t>
            </a:r>
            <a:endParaRPr lang="en-GB" dirty="0" smtClean="0"/>
          </a:p>
          <a:p>
            <a:pPr>
              <a:defRPr/>
            </a:pPr>
            <a:r>
              <a:rPr lang="en-US" dirty="0" smtClean="0"/>
              <a:t>More recently we have become interested in using primary care data for investigating the health effects of exposure to traffic and the possible health benefits of interventions, in particular the LEZ for London.</a:t>
            </a:r>
            <a:endParaRPr lang="en-GB" dirty="0" smtClean="0"/>
          </a:p>
          <a:p>
            <a:pPr>
              <a:defRPr/>
            </a:pPr>
            <a:r>
              <a:rPr lang="en-GB" dirty="0" smtClean="0"/>
              <a:t>This talk is in three parts:</a:t>
            </a:r>
          </a:p>
          <a:p>
            <a:pPr marL="228600" indent="-228600">
              <a:buFontTx/>
              <a:buAutoNum type="arabicPeriod"/>
              <a:defRPr/>
            </a:pPr>
            <a:r>
              <a:rPr lang="en-GB" dirty="0" smtClean="0"/>
              <a:t>Describe the nature of these databases</a:t>
            </a:r>
          </a:p>
          <a:p>
            <a:pPr marL="228600" indent="-228600">
              <a:buFontTx/>
              <a:buAutoNum type="arabicPeriod"/>
              <a:defRPr/>
            </a:pPr>
            <a:r>
              <a:rPr lang="en-GB" dirty="0" smtClean="0"/>
              <a:t>Describe experience with a pilot study using DIN</a:t>
            </a:r>
          </a:p>
          <a:p>
            <a:pPr marL="228600" indent="-228600">
              <a:buFontTx/>
              <a:buAutoNum type="arabicPeriod"/>
              <a:defRPr/>
            </a:pPr>
            <a:r>
              <a:rPr lang="en-GB" dirty="0" smtClean="0"/>
              <a:t>Outline plans for future work</a:t>
            </a:r>
            <a:endParaRPr lang="en-GB" dirty="0"/>
          </a:p>
        </p:txBody>
      </p:sp>
      <p:sp>
        <p:nvSpPr>
          <p:cNvPr id="4" name="Slide Number Placeholder 3"/>
          <p:cNvSpPr>
            <a:spLocks noGrp="1"/>
          </p:cNvSpPr>
          <p:nvPr>
            <p:ph type="sldNum" sz="quarter" idx="5"/>
          </p:nvPr>
        </p:nvSpPr>
        <p:spPr/>
        <p:txBody>
          <a:bodyPr/>
          <a:lstStyle/>
          <a:p>
            <a:pPr>
              <a:defRPr/>
            </a:pPr>
            <a:fld id="{CB41360F-A019-4338-9453-750CD1AF391F}" type="slidenum">
              <a:rPr lang="en-GB" smtClean="0"/>
              <a:pPr>
                <a:defRPr/>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p:txBody>
          <a:bodyPr/>
          <a:lstStyle/>
          <a:p>
            <a:pPr>
              <a:defRPr/>
            </a:pPr>
            <a:fld id="{8D2EAB53-4874-4D42-8210-940FDCAE27D1}" type="slidenum">
              <a:rPr lang="en-US" smtClean="0"/>
              <a:pPr>
                <a:defRPr/>
              </a:pPr>
              <a:t>4</a:t>
            </a:fld>
            <a:endParaRPr lang="en-US" smtClean="0"/>
          </a:p>
        </p:txBody>
      </p:sp>
      <p:sp>
        <p:nvSpPr>
          <p:cNvPr id="39939"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2051"/>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p:txBody>
          <a:bodyPr/>
          <a:lstStyle/>
          <a:p>
            <a:pPr>
              <a:defRPr/>
            </a:pPr>
            <a:fld id="{0F65D4CC-1A08-457C-ADDC-E99DA53BD892}" type="slidenum">
              <a:rPr lang="en-US" smtClean="0"/>
              <a:pPr>
                <a:defRPr/>
              </a:pPr>
              <a:t>5</a:t>
            </a:fld>
            <a:endParaRPr lang="en-US" smtClean="0"/>
          </a:p>
        </p:txBody>
      </p:sp>
      <p:sp>
        <p:nvSpPr>
          <p:cNvPr id="44035"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2051"/>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p:txBody>
          <a:bodyPr/>
          <a:lstStyle/>
          <a:p>
            <a:pPr>
              <a:defRPr/>
            </a:pPr>
            <a:fld id="{35401E88-D3CD-4626-A707-82280AF8BFB4}" type="slidenum">
              <a:rPr lang="en-US" smtClean="0"/>
              <a:pPr>
                <a:defRPr/>
              </a:pPr>
              <a:t>6</a:t>
            </a:fld>
            <a:endParaRPr lang="en-US" smtClean="0"/>
          </a:p>
        </p:txBody>
      </p:sp>
      <p:sp>
        <p:nvSpPr>
          <p:cNvPr id="26627"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2051"/>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p:txBody>
          <a:bodyPr/>
          <a:lstStyle/>
          <a:p>
            <a:pPr>
              <a:defRPr/>
            </a:pPr>
            <a:fld id="{35401E88-D3CD-4626-A707-82280AF8BFB4}" type="slidenum">
              <a:rPr lang="en-US" smtClean="0"/>
              <a:pPr>
                <a:defRPr/>
              </a:pPr>
              <a:t>7</a:t>
            </a:fld>
            <a:endParaRPr lang="en-US" smtClean="0"/>
          </a:p>
        </p:txBody>
      </p:sp>
      <p:sp>
        <p:nvSpPr>
          <p:cNvPr id="26627"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2051"/>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p:txBody>
          <a:bodyPr/>
          <a:lstStyle/>
          <a:p>
            <a:pPr>
              <a:defRPr/>
            </a:pPr>
            <a:fld id="{35401E88-D3CD-4626-A707-82280AF8BFB4}" type="slidenum">
              <a:rPr lang="en-US" smtClean="0"/>
              <a:pPr>
                <a:defRPr/>
              </a:pPr>
              <a:t>8</a:t>
            </a:fld>
            <a:endParaRPr lang="en-US" smtClean="0"/>
          </a:p>
        </p:txBody>
      </p:sp>
      <p:sp>
        <p:nvSpPr>
          <p:cNvPr id="26627"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2051"/>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p:txBody>
          <a:bodyPr/>
          <a:lstStyle/>
          <a:p>
            <a:pPr>
              <a:defRPr/>
            </a:pPr>
            <a:fld id="{35401E88-D3CD-4626-A707-82280AF8BFB4}" type="slidenum">
              <a:rPr lang="en-US" smtClean="0"/>
              <a:pPr>
                <a:defRPr/>
              </a:pPr>
              <a:t>9</a:t>
            </a:fld>
            <a:endParaRPr lang="en-US" smtClean="0"/>
          </a:p>
        </p:txBody>
      </p:sp>
      <p:sp>
        <p:nvSpPr>
          <p:cNvPr id="26627"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2051"/>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mrc.ac.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grpSp>
        <p:nvGrpSpPr>
          <p:cNvPr id="4" name="Group 23"/>
          <p:cNvGrpSpPr>
            <a:grpSpLocks/>
          </p:cNvGrpSpPr>
          <p:nvPr userDrawn="1"/>
        </p:nvGrpSpPr>
        <p:grpSpPr bwMode="auto">
          <a:xfrm>
            <a:off x="6300788" y="6165850"/>
            <a:ext cx="2636837" cy="868363"/>
            <a:chOff x="4241" y="3943"/>
            <a:chExt cx="1525" cy="436"/>
          </a:xfrm>
        </p:grpSpPr>
        <p:pic>
          <p:nvPicPr>
            <p:cNvPr id="5" name="Picture 13"/>
            <p:cNvPicPr>
              <a:picLocks noChangeAspect="1" noChangeArrowheads="1"/>
            </p:cNvPicPr>
            <p:nvPr/>
          </p:nvPicPr>
          <p:blipFill>
            <a:blip r:embed="rId2" cstate="print"/>
            <a:srcRect/>
            <a:stretch>
              <a:fillRect/>
            </a:stretch>
          </p:blipFill>
          <p:spPr bwMode="auto">
            <a:xfrm>
              <a:off x="5452" y="4024"/>
              <a:ext cx="249" cy="225"/>
            </a:xfrm>
            <a:prstGeom prst="rect">
              <a:avLst/>
            </a:prstGeom>
            <a:noFill/>
            <a:ln w="9525">
              <a:noFill/>
              <a:miter lim="800000"/>
              <a:headEnd/>
              <a:tailEnd/>
            </a:ln>
          </p:spPr>
        </p:pic>
        <p:sp>
          <p:nvSpPr>
            <p:cNvPr id="6" name="Rectangle 4"/>
            <p:cNvSpPr>
              <a:spLocks noChangeArrowheads="1"/>
            </p:cNvSpPr>
            <p:nvPr/>
          </p:nvSpPr>
          <p:spPr bwMode="auto">
            <a:xfrm>
              <a:off x="4241" y="3943"/>
              <a:ext cx="1525" cy="108"/>
            </a:xfrm>
            <a:prstGeom prst="rect">
              <a:avLst/>
            </a:prstGeom>
            <a:noFill/>
            <a:ln w="9525">
              <a:noFill/>
              <a:miter lim="800000"/>
              <a:headEnd/>
              <a:tailEnd/>
            </a:ln>
          </p:spPr>
          <p:txBody>
            <a:bodyPr anchor="ctr">
              <a:spAutoFit/>
            </a:bodyPr>
            <a:lstStyle/>
            <a:p>
              <a:pPr algn="ctr" eaLnBrk="0" hangingPunct="0">
                <a:defRPr/>
              </a:pPr>
              <a:r>
                <a:rPr lang="en-GB" sz="800" b="1">
                  <a:cs typeface="Arial" charset="0"/>
                </a:rPr>
                <a:t>MRC-HPA Centre for Environment and Health</a:t>
              </a:r>
            </a:p>
          </p:txBody>
        </p:sp>
        <p:pic>
          <p:nvPicPr>
            <p:cNvPr id="7" name="Picture 10"/>
            <p:cNvPicPr>
              <a:picLocks noChangeAspect="1" noChangeArrowheads="1"/>
            </p:cNvPicPr>
            <p:nvPr/>
          </p:nvPicPr>
          <p:blipFill>
            <a:blip r:embed="rId3" cstate="print"/>
            <a:srcRect/>
            <a:stretch>
              <a:fillRect/>
            </a:stretch>
          </p:blipFill>
          <p:spPr bwMode="auto">
            <a:xfrm>
              <a:off x="5202" y="4046"/>
              <a:ext cx="234" cy="181"/>
            </a:xfrm>
            <a:prstGeom prst="rect">
              <a:avLst/>
            </a:prstGeom>
            <a:noFill/>
            <a:ln w="9525">
              <a:noFill/>
              <a:miter lim="800000"/>
              <a:headEnd/>
              <a:tailEnd/>
            </a:ln>
          </p:spPr>
        </p:pic>
        <p:pic>
          <p:nvPicPr>
            <p:cNvPr id="8" name="Picture 11" descr="MRC: Medical Research Council: Leading science for better health">
              <a:hlinkClick r:id="rId4"/>
            </p:cNvPr>
            <p:cNvPicPr>
              <a:picLocks noChangeAspect="1" noChangeArrowheads="1"/>
            </p:cNvPicPr>
            <p:nvPr/>
          </p:nvPicPr>
          <p:blipFill>
            <a:blip r:embed="rId5" cstate="print"/>
            <a:srcRect/>
            <a:stretch>
              <a:fillRect/>
            </a:stretch>
          </p:blipFill>
          <p:spPr bwMode="auto">
            <a:xfrm>
              <a:off x="4886" y="4077"/>
              <a:ext cx="292" cy="149"/>
            </a:xfrm>
            <a:prstGeom prst="rect">
              <a:avLst/>
            </a:prstGeom>
            <a:noFill/>
            <a:ln w="9525">
              <a:noFill/>
              <a:miter lim="800000"/>
              <a:headEnd/>
              <a:tailEnd/>
            </a:ln>
          </p:spPr>
        </p:pic>
        <p:sp>
          <p:nvSpPr>
            <p:cNvPr id="9"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pPr eaLnBrk="0" hangingPunct="0">
                <a:defRPr/>
              </a:pPr>
              <a:r>
                <a:rPr lang="en-GB" sz="900" b="1">
                  <a:solidFill>
                    <a:srgbClr val="003366"/>
                  </a:solidFill>
                  <a:cs typeface="Arial" charset="0"/>
                </a:rPr>
                <a:t>Imperial College</a:t>
              </a:r>
            </a:p>
            <a:p>
              <a:pPr eaLnBrk="0" hangingPunct="0">
                <a:defRPr/>
              </a:pPr>
              <a:r>
                <a:rPr lang="en-GB" sz="900" b="1">
                  <a:solidFill>
                    <a:srgbClr val="666699"/>
                  </a:solidFill>
                  <a:cs typeface="Arial" charset="0"/>
                </a:rPr>
                <a:t>London</a:t>
              </a:r>
              <a:endParaRPr lang="en-GB" sz="900">
                <a:cs typeface="Arial" charset="0"/>
              </a:endParaRPr>
            </a:p>
          </p:txBody>
        </p:sp>
      </p:grpSp>
      <p:sp>
        <p:nvSpPr>
          <p:cNvPr id="2" name="Title 1"/>
          <p:cNvSpPr>
            <a:spLocks noGrp="1"/>
          </p:cNvSpPr>
          <p:nvPr>
            <p:ph type="title"/>
          </p:nvPr>
        </p:nvSpPr>
        <p:spPr>
          <a:xfrm>
            <a:off x="457200" y="182563"/>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552575"/>
            <a:ext cx="8229600" cy="4525963"/>
          </a:xfrm>
        </p:spPr>
        <p:txBody>
          <a:bodyPr rtlCol="0">
            <a:normAutofit/>
          </a:bodyPr>
          <a:lstStyle/>
          <a:p>
            <a:pPr lvl="0"/>
            <a:endParaRPr lang="en-GB" noProof="0"/>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8E4751CD-55AA-4CDC-984C-8F6B2EB9AC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7DE97-CAFA-4156-878A-F351506E76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5D716469-ED8F-4CA1-B1BD-7372A954087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1792288"/>
            <a:ext cx="6334125" cy="6080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2517775"/>
            <a:ext cx="6334125" cy="3883025"/>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pPr>
              <a:defRPr/>
            </a:pPr>
            <a:fld id="{3F31EBE2-6AD4-4110-A94F-C10F8C5B0E4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611188" y="14128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1"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endParaRPr lang="en-US"/>
          </a:p>
        </p:txBody>
      </p:sp>
      <p:sp>
        <p:nvSpPr>
          <p:cNvPr id="12"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13" name="Slide Number Placeholder 5"/>
          <p:cNvSpPr>
            <a:spLocks noGrp="1"/>
          </p:cNvSpPr>
          <p:nvPr>
            <p:ph type="sldNum" sz="quarter" idx="4"/>
          </p:nvPr>
        </p:nvSpPr>
        <p:spPr>
          <a:xfrm>
            <a:off x="6804025" y="4868863"/>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A3906D-422E-47E9-BA69-F70B19D569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0" r:id="rId2"/>
    <p:sldLayoutId id="2147483782" r:id="rId3"/>
    <p:sldLayoutId id="2147483783"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charset="0"/>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000" b="1">
          <a:solidFill>
            <a:schemeClr val="tx1"/>
          </a:solidFill>
          <a:latin typeface="Arial" charset="0"/>
        </a:defRPr>
      </a:lvl6pPr>
      <a:lvl7pPr marL="914400" algn="ctr" rtl="0" fontAlgn="base">
        <a:spcBef>
          <a:spcPct val="0"/>
        </a:spcBef>
        <a:spcAft>
          <a:spcPct val="0"/>
        </a:spcAft>
        <a:defRPr sz="3000" b="1">
          <a:solidFill>
            <a:schemeClr val="tx1"/>
          </a:solidFill>
          <a:latin typeface="Arial" charset="0"/>
        </a:defRPr>
      </a:lvl7pPr>
      <a:lvl8pPr marL="1371600" algn="ctr" rtl="0" fontAlgn="base">
        <a:spcBef>
          <a:spcPct val="0"/>
        </a:spcBef>
        <a:spcAft>
          <a:spcPct val="0"/>
        </a:spcAft>
        <a:defRPr sz="3000" b="1">
          <a:solidFill>
            <a:schemeClr val="tx1"/>
          </a:solidFill>
          <a:latin typeface="Arial" charset="0"/>
        </a:defRPr>
      </a:lvl8pPr>
      <a:lvl9pPr marL="1828800" algn="ctr" rtl="0" fontAlgn="base">
        <a:spcBef>
          <a:spcPct val="0"/>
        </a:spcBef>
        <a:spcAft>
          <a:spcPct val="0"/>
        </a:spcAft>
        <a:defRPr sz="3000" b="1">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rtl="0" eaLnBrk="0" fontAlgn="base" hangingPunct="0">
        <a:spcBef>
          <a:spcPct val="20000"/>
        </a:spcBef>
        <a:spcAft>
          <a:spcPct val="0"/>
        </a:spcAft>
        <a:buSzPct val="75000"/>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SzPct val="75000"/>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uk-air.defra.gov.uk/library/reports?report_id=673" TargetMode="External"/><Relationship Id="rId3" Type="http://schemas.openxmlformats.org/officeDocument/2006/relationships/image" Target="../media/image1.png"/><Relationship Id="rId7"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www.mrc.ac.uk/"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www.mrc.ac.uk/"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tif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www.mrc.ac.uk/"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www.mrc.ac.uk/"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www.mrc.ac.uk/"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www.mrc.ac.uk/"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www.mrc.ac.uk/"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www.mrc.ac.uk/"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www.mrc.ac.uk/"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www.mrc.ac.uk/"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defra.gov.uk/publications/2011/04/13/pb13378-air-pollutio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www.mrc.ac.uk/" TargetMode="External"/><Relationship Id="rId10" Type="http://schemas.openxmlformats.org/officeDocument/2006/relationships/hyperlink" Target="http://pubs.healtheffects.org/view.php?id=358" TargetMode="External"/><Relationship Id="rId4" Type="http://schemas.openxmlformats.org/officeDocument/2006/relationships/image" Target="../media/image2.png"/><Relationship Id="rId9"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www.mrc.ac.uk/"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uk-air.defra.gov.uk/library/reports?report_id=654" TargetMode="External"/><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www.mrc.ac.uk/" TargetMode="External"/><Relationship Id="rId4" Type="http://schemas.openxmlformats.org/officeDocument/2006/relationships/image" Target="../media/image2.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mrc.ac.uk/"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www.mrc.ac.uk/"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mrc.ac.uk/" TargetMode="Externa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p:cNvSpPr>
          <p:nvPr>
            <p:ph type="ctrTitle" idx="4294967295"/>
          </p:nvPr>
        </p:nvSpPr>
        <p:spPr>
          <a:xfrm>
            <a:off x="611188" y="836613"/>
            <a:ext cx="7773987" cy="1728787"/>
          </a:xfrm>
        </p:spPr>
        <p:txBody>
          <a:bodyPr/>
          <a:lstStyle/>
          <a:p>
            <a:pPr eaLnBrk="1" hangingPunct="1"/>
            <a:r>
              <a:rPr lang="en-US" dirty="0" smtClean="0"/>
              <a:t/>
            </a:r>
            <a:br>
              <a:rPr lang="en-US" dirty="0" smtClean="0"/>
            </a:br>
            <a:r>
              <a:rPr lang="en-US" dirty="0" smtClean="0"/>
              <a:t/>
            </a:r>
            <a:br>
              <a:rPr lang="en-US" dirty="0" smtClean="0"/>
            </a:br>
            <a:r>
              <a:rPr lang="en-US" dirty="0" smtClean="0"/>
              <a:t/>
            </a:r>
            <a:br>
              <a:rPr lang="en-US" dirty="0" smtClean="0"/>
            </a:br>
            <a:r>
              <a:rPr lang="en-US" b="0" dirty="0" smtClean="0"/>
              <a:t>CMAQ-urban: fine scale air pollution </a:t>
            </a:r>
            <a:r>
              <a:rPr lang="en-US" b="0" dirty="0" err="1" smtClean="0"/>
              <a:t>modelling</a:t>
            </a:r>
            <a:r>
              <a:rPr lang="en-US" b="0" dirty="0" smtClean="0"/>
              <a:t> in London</a:t>
            </a:r>
            <a:r>
              <a:rPr lang="en-US" dirty="0" smtClean="0"/>
              <a:t/>
            </a:r>
            <a:br>
              <a:rPr lang="en-US" dirty="0" smtClean="0"/>
            </a:br>
            <a:r>
              <a:rPr lang="en-GB" dirty="0" smtClean="0"/>
              <a:t/>
            </a:r>
            <a:br>
              <a:rPr lang="en-GB" dirty="0" smtClean="0"/>
            </a:br>
            <a:r>
              <a:rPr lang="en-GB" dirty="0" smtClean="0"/>
              <a:t> </a:t>
            </a:r>
            <a:endParaRPr lang="en-US" sz="3200" dirty="0" smtClean="0">
              <a:latin typeface="Calibri" pitchFamily="34" charset="0"/>
              <a:cs typeface="Calibri" pitchFamily="34" charset="0"/>
            </a:endParaRPr>
          </a:p>
        </p:txBody>
      </p:sp>
      <p:sp>
        <p:nvSpPr>
          <p:cNvPr id="6147" name="Rectangle 5"/>
          <p:cNvSpPr>
            <a:spLocks noGrp="1"/>
          </p:cNvSpPr>
          <p:nvPr>
            <p:ph type="subTitle" idx="4294967295"/>
          </p:nvPr>
        </p:nvSpPr>
        <p:spPr>
          <a:xfrm>
            <a:off x="1331640" y="3501008"/>
            <a:ext cx="6400800" cy="2206625"/>
          </a:xfrm>
        </p:spPr>
        <p:txBody>
          <a:bodyPr/>
          <a:lstStyle/>
          <a:p>
            <a:pPr marL="0" indent="0" algn="ctr" eaLnBrk="1" hangingPunct="1">
              <a:buFont typeface="Arial" charset="0"/>
              <a:buNone/>
            </a:pPr>
            <a:endParaRPr lang="en-GB" dirty="0" smtClean="0">
              <a:latin typeface="Calibri" pitchFamily="34" charset="0"/>
              <a:cs typeface="Calibri" pitchFamily="34" charset="0"/>
            </a:endParaRPr>
          </a:p>
          <a:p>
            <a:pPr marL="0" indent="0" algn="ctr" eaLnBrk="1" hangingPunct="1">
              <a:buFont typeface="Arial" charset="0"/>
              <a:buNone/>
            </a:pPr>
            <a:r>
              <a:rPr lang="en-GB" dirty="0" smtClean="0">
                <a:latin typeface="Calibri" pitchFamily="34" charset="0"/>
                <a:cs typeface="Calibri" pitchFamily="34" charset="0"/>
              </a:rPr>
              <a:t>Nutthida Kitwiroon and Sean Beevers</a:t>
            </a:r>
          </a:p>
          <a:p>
            <a:pPr marL="0" indent="0" algn="ctr" eaLnBrk="1" hangingPunct="1">
              <a:buFont typeface="Arial" charset="0"/>
              <a:buNone/>
            </a:pPr>
            <a:r>
              <a:rPr lang="en-GB" dirty="0" smtClean="0">
                <a:latin typeface="Calibri" pitchFamily="34" charset="0"/>
                <a:cs typeface="Calibri" pitchFamily="34" charset="0"/>
              </a:rPr>
              <a:t>King’s College London</a:t>
            </a:r>
          </a:p>
          <a:p>
            <a:pPr marL="0" indent="0" algn="ctr" eaLnBrk="1" hangingPunct="1">
              <a:buFont typeface="Arial" charset="0"/>
              <a:buNone/>
            </a:pPr>
            <a:endParaRPr lang="en-GB" sz="2000" i="1" dirty="0" smtClean="0"/>
          </a:p>
          <a:p>
            <a:pPr marL="0" indent="0" algn="ctr" eaLnBrk="1" hangingPunct="1">
              <a:buFont typeface="Arial" charset="0"/>
              <a:buNone/>
            </a:pPr>
            <a:endParaRPr lang="en-GB" sz="2000" i="1" dirty="0" smtClean="0"/>
          </a:p>
          <a:p>
            <a:pPr marL="0" indent="0" algn="ctr" eaLnBrk="1" hangingPunct="1">
              <a:buFont typeface="Arial" charset="0"/>
              <a:buNone/>
            </a:pPr>
            <a:endParaRPr lang="en-GB" sz="20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304800" y="304800"/>
            <a:ext cx="6889899" cy="584775"/>
          </a:xfrm>
          <a:prstGeom prst="rect">
            <a:avLst/>
          </a:prstGeom>
          <a:noFill/>
          <a:ln w="12700" cap="sq">
            <a:noFill/>
            <a:miter lim="800000"/>
            <a:headEnd type="none" w="sm" len="sm"/>
            <a:tailEnd type="none" w="sm" len="sm"/>
          </a:ln>
        </p:spPr>
        <p:txBody>
          <a:bodyPr wrap="none">
            <a:spAutoFit/>
          </a:bodyPr>
          <a:lstStyle/>
          <a:p>
            <a:r>
              <a:rPr lang="en-GB" sz="3200" dirty="0" smtClean="0">
                <a:latin typeface="Calibri" pitchFamily="34" charset="0"/>
              </a:rPr>
              <a:t>NO</a:t>
            </a:r>
            <a:r>
              <a:rPr lang="en-GB" sz="3200" baseline="-25000" dirty="0" smtClean="0">
                <a:latin typeface="Calibri" pitchFamily="34" charset="0"/>
              </a:rPr>
              <a:t>X</a:t>
            </a:r>
            <a:r>
              <a:rPr lang="en-GB" sz="3200" dirty="0" smtClean="0">
                <a:latin typeface="Calibri" pitchFamily="34" charset="0"/>
              </a:rPr>
              <a:t> measurement and emissions trends</a:t>
            </a:r>
            <a:endParaRPr lang="en-GB" sz="3200" dirty="0">
              <a:latin typeface="Calibri" pitchFamily="34" charset="0"/>
            </a:endParaRPr>
          </a:p>
        </p:txBody>
      </p:sp>
      <p:grpSp>
        <p:nvGrpSpPr>
          <p:cNvPr id="2" name="Group 23"/>
          <p:cNvGrpSpPr>
            <a:grpSpLocks/>
          </p:cNvGrpSpPr>
          <p:nvPr/>
        </p:nvGrpSpPr>
        <p:grpSpPr bwMode="auto">
          <a:xfrm>
            <a:off x="6553200" y="6019800"/>
            <a:ext cx="2420938" cy="714375"/>
            <a:chOff x="4241" y="3929"/>
            <a:chExt cx="1525" cy="450"/>
          </a:xfrm>
        </p:grpSpPr>
        <p:pic>
          <p:nvPicPr>
            <p:cNvPr id="14343" name="Picture 13"/>
            <p:cNvPicPr>
              <a:picLocks noChangeAspect="1" noChangeArrowheads="1"/>
            </p:cNvPicPr>
            <p:nvPr/>
          </p:nvPicPr>
          <p:blipFill>
            <a:blip r:embed="rId3" cstate="print"/>
            <a:srcRect/>
            <a:stretch>
              <a:fillRect/>
            </a:stretch>
          </p:blipFill>
          <p:spPr bwMode="auto">
            <a:xfrm>
              <a:off x="5452" y="4024"/>
              <a:ext cx="249" cy="225"/>
            </a:xfrm>
            <a:prstGeom prst="rect">
              <a:avLst/>
            </a:prstGeom>
            <a:noFill/>
            <a:ln w="9525">
              <a:noFill/>
              <a:miter lim="800000"/>
              <a:headEnd/>
              <a:tailEnd/>
            </a:ln>
          </p:spPr>
        </p:pic>
        <p:sp>
          <p:nvSpPr>
            <p:cNvPr id="14344"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14345" name="Picture 10"/>
            <p:cNvPicPr>
              <a:picLocks noChangeAspect="1" noChangeArrowheads="1"/>
            </p:cNvPicPr>
            <p:nvPr/>
          </p:nvPicPr>
          <p:blipFill>
            <a:blip r:embed="rId4" cstate="print"/>
            <a:srcRect/>
            <a:stretch>
              <a:fillRect/>
            </a:stretch>
          </p:blipFill>
          <p:spPr bwMode="auto">
            <a:xfrm>
              <a:off x="5202" y="4046"/>
              <a:ext cx="234" cy="181"/>
            </a:xfrm>
            <a:prstGeom prst="rect">
              <a:avLst/>
            </a:prstGeom>
            <a:noFill/>
            <a:ln w="9525">
              <a:noFill/>
              <a:miter lim="800000"/>
              <a:headEnd/>
              <a:tailEnd/>
            </a:ln>
          </p:spPr>
        </p:pic>
        <p:pic>
          <p:nvPicPr>
            <p:cNvPr id="14346" name="Picture 11" descr="MRC: Medical Research Council: Leading science for better health">
              <a:hlinkClick r:id="rId5"/>
            </p:cNvPr>
            <p:cNvPicPr>
              <a:picLocks noChangeAspect="1" noChangeArrowheads="1"/>
            </p:cNvPicPr>
            <p:nvPr/>
          </p:nvPicPr>
          <p:blipFill>
            <a:blip r:embed="rId6" cstate="print"/>
            <a:srcRect/>
            <a:stretch>
              <a:fillRect/>
            </a:stretch>
          </p:blipFill>
          <p:spPr bwMode="auto">
            <a:xfrm>
              <a:off x="4886" y="4077"/>
              <a:ext cx="292" cy="149"/>
            </a:xfrm>
            <a:prstGeom prst="rect">
              <a:avLst/>
            </a:prstGeom>
            <a:noFill/>
            <a:ln w="9525">
              <a:noFill/>
              <a:miter lim="800000"/>
              <a:headEnd/>
              <a:tailEnd/>
            </a:ln>
          </p:spPr>
        </p:pic>
        <p:sp>
          <p:nvSpPr>
            <p:cNvPr id="14347"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sp>
        <p:nvSpPr>
          <p:cNvPr id="5632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1" name="Picture 10"/>
          <p:cNvPicPr/>
          <p:nvPr/>
        </p:nvPicPr>
        <p:blipFill>
          <a:blip r:embed="rId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51520" y="980728"/>
            <a:ext cx="5544616" cy="3528392"/>
          </a:xfrm>
          <a:prstGeom prst="rect">
            <a:avLst/>
          </a:prstGeom>
          <a:noFill/>
          <a:ln>
            <a:noFill/>
          </a:ln>
        </p:spPr>
      </p:pic>
      <p:sp>
        <p:nvSpPr>
          <p:cNvPr id="13" name="Rectangle 12"/>
          <p:cNvSpPr/>
          <p:nvPr/>
        </p:nvSpPr>
        <p:spPr>
          <a:xfrm>
            <a:off x="539552" y="4437112"/>
            <a:ext cx="7128792" cy="646331"/>
          </a:xfrm>
          <a:prstGeom prst="rect">
            <a:avLst/>
          </a:prstGeom>
        </p:spPr>
        <p:txBody>
          <a:bodyPr wrap="square">
            <a:spAutoFit/>
          </a:bodyPr>
          <a:lstStyle/>
          <a:p>
            <a:r>
              <a:rPr lang="en-GB" dirty="0"/>
              <a:t>Estimated trend in NO</a:t>
            </a:r>
            <a:r>
              <a:rPr lang="en-GB" baseline="-25000" dirty="0"/>
              <a:t>X</a:t>
            </a:r>
            <a:r>
              <a:rPr lang="en-GB" dirty="0"/>
              <a:t> concentrations at 10 long running inner London roadside sites</a:t>
            </a:r>
            <a:r>
              <a:rPr lang="en-GB" dirty="0" smtClean="0"/>
              <a:t>.</a:t>
            </a:r>
            <a:endParaRPr lang="en-GB" dirty="0"/>
          </a:p>
        </p:txBody>
      </p:sp>
      <p:sp>
        <p:nvSpPr>
          <p:cNvPr id="20481" name="Rectangle 1"/>
          <p:cNvSpPr>
            <a:spLocks noChangeArrowheads="1"/>
          </p:cNvSpPr>
          <p:nvPr/>
        </p:nvSpPr>
        <p:spPr bwMode="auto">
          <a:xfrm>
            <a:off x="467544" y="5301208"/>
            <a:ext cx="63722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Carslaw, D.C., Beevers, S.D. Westmoreland, E. Williams, M.L. Tate, J.E., Murrells, T. Stedman, J. Li, Y., Grice, S., Kent, A. and I. </a:t>
            </a:r>
            <a:r>
              <a:rPr kumimoji="0" lang="en-GB" sz="11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Tsagatakis</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(2011b). Trends in NO</a:t>
            </a:r>
            <a:r>
              <a:rPr kumimoji="0" lang="en-GB" sz="1100"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rPr>
              <a:t>X</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and NO</a:t>
            </a:r>
            <a:r>
              <a:rPr kumimoji="0" lang="en-GB" sz="1100"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rPr>
              <a:t>2 </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emissions and ambient measurements in the UK. Version: July 2011. </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hlinkClick r:id="rId8"/>
              </a:rPr>
              <a:t>http://uk-air.defra.gov.uk/library/reports?report_id=673</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Accessed 31/05/2011.</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467544" y="6021288"/>
            <a:ext cx="5832648"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Carslaw DC, Beevers SD, Tate JE, Westmoreland E, Williams ML. 2011a. Recent evidence concerning higher NO</a:t>
            </a:r>
            <a:r>
              <a:rPr lang="en-GB" sz="1100" baseline="-25000" dirty="0" smtClean="0">
                <a:latin typeface="Calibri" pitchFamily="34" charset="0"/>
                <a:ea typeface="Times New Roman" pitchFamily="18" charset="0"/>
                <a:cs typeface="Calibri" pitchFamily="34" charset="0"/>
              </a:rPr>
              <a:t>X</a:t>
            </a:r>
            <a:r>
              <a:rPr kumimoji="0" lang="en-GB" sz="11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emissions from passenger cars and light duty vehicles.  Atmospheric Environment (in press).</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6553200" y="6019800"/>
            <a:ext cx="2420938" cy="714375"/>
            <a:chOff x="4241" y="3929"/>
            <a:chExt cx="1525" cy="450"/>
          </a:xfrm>
        </p:grpSpPr>
        <p:pic>
          <p:nvPicPr>
            <p:cNvPr id="14343" name="Picture 13"/>
            <p:cNvPicPr>
              <a:picLocks noChangeAspect="1" noChangeArrowheads="1"/>
            </p:cNvPicPr>
            <p:nvPr/>
          </p:nvPicPr>
          <p:blipFill>
            <a:blip r:embed="rId3" cstate="print"/>
            <a:srcRect/>
            <a:stretch>
              <a:fillRect/>
            </a:stretch>
          </p:blipFill>
          <p:spPr bwMode="auto">
            <a:xfrm>
              <a:off x="5452" y="4024"/>
              <a:ext cx="249" cy="225"/>
            </a:xfrm>
            <a:prstGeom prst="rect">
              <a:avLst/>
            </a:prstGeom>
            <a:noFill/>
            <a:ln w="9525">
              <a:noFill/>
              <a:miter lim="800000"/>
              <a:headEnd/>
              <a:tailEnd/>
            </a:ln>
          </p:spPr>
        </p:pic>
        <p:sp>
          <p:nvSpPr>
            <p:cNvPr id="14344"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14345" name="Picture 10"/>
            <p:cNvPicPr>
              <a:picLocks noChangeAspect="1" noChangeArrowheads="1"/>
            </p:cNvPicPr>
            <p:nvPr/>
          </p:nvPicPr>
          <p:blipFill>
            <a:blip r:embed="rId4" cstate="print"/>
            <a:srcRect/>
            <a:stretch>
              <a:fillRect/>
            </a:stretch>
          </p:blipFill>
          <p:spPr bwMode="auto">
            <a:xfrm>
              <a:off x="5202" y="4046"/>
              <a:ext cx="234" cy="181"/>
            </a:xfrm>
            <a:prstGeom prst="rect">
              <a:avLst/>
            </a:prstGeom>
            <a:noFill/>
            <a:ln w="9525">
              <a:noFill/>
              <a:miter lim="800000"/>
              <a:headEnd/>
              <a:tailEnd/>
            </a:ln>
          </p:spPr>
        </p:pic>
        <p:pic>
          <p:nvPicPr>
            <p:cNvPr id="14346" name="Picture 11" descr="MRC: Medical Research Council: Leading science for better health">
              <a:hlinkClick r:id="rId5"/>
            </p:cNvPr>
            <p:cNvPicPr>
              <a:picLocks noChangeAspect="1" noChangeArrowheads="1"/>
            </p:cNvPicPr>
            <p:nvPr/>
          </p:nvPicPr>
          <p:blipFill>
            <a:blip r:embed="rId6" cstate="print"/>
            <a:srcRect/>
            <a:stretch>
              <a:fillRect/>
            </a:stretch>
          </p:blipFill>
          <p:spPr bwMode="auto">
            <a:xfrm>
              <a:off x="4886" y="4077"/>
              <a:ext cx="292" cy="149"/>
            </a:xfrm>
            <a:prstGeom prst="rect">
              <a:avLst/>
            </a:prstGeom>
            <a:noFill/>
            <a:ln w="9525">
              <a:noFill/>
              <a:miter lim="800000"/>
              <a:headEnd/>
              <a:tailEnd/>
            </a:ln>
          </p:spPr>
        </p:pic>
        <p:sp>
          <p:nvSpPr>
            <p:cNvPr id="14347"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sp>
        <p:nvSpPr>
          <p:cNvPr id="5632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467544" y="404664"/>
            <a:ext cx="7776864" cy="461665"/>
          </a:xfrm>
          <a:prstGeom prst="rect">
            <a:avLst/>
          </a:prstGeom>
        </p:spPr>
        <p:txBody>
          <a:bodyPr wrap="square">
            <a:spAutoFit/>
          </a:bodyPr>
          <a:lstStyle/>
          <a:p>
            <a:r>
              <a:rPr lang="en-GB" sz="2400" dirty="0" smtClean="0"/>
              <a:t>Assumed trend </a:t>
            </a:r>
            <a:r>
              <a:rPr lang="en-GB" sz="2400" dirty="0"/>
              <a:t>in </a:t>
            </a:r>
            <a:r>
              <a:rPr lang="en-GB" sz="2400" dirty="0" smtClean="0"/>
              <a:t>vehicle NO</a:t>
            </a:r>
            <a:r>
              <a:rPr lang="en-GB" sz="2400" baseline="-25000" dirty="0" smtClean="0"/>
              <a:t>X</a:t>
            </a:r>
            <a:r>
              <a:rPr lang="en-GB" sz="2400" dirty="0" smtClean="0"/>
              <a:t> </a:t>
            </a:r>
            <a:r>
              <a:rPr lang="en-GB" sz="2400" dirty="0"/>
              <a:t>emissions by </a:t>
            </a:r>
            <a:r>
              <a:rPr lang="en-GB" sz="2400" dirty="0" smtClean="0"/>
              <a:t>euro class</a:t>
            </a:r>
            <a:endParaRPr lang="en-GB" sz="2400" dirty="0"/>
          </a:p>
        </p:txBody>
      </p:sp>
      <p:pic>
        <p:nvPicPr>
          <p:cNvPr id="13" name="Picture 12"/>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39552" y="836712"/>
            <a:ext cx="5832648" cy="540660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6553200" y="6019800"/>
            <a:ext cx="2420938" cy="714375"/>
            <a:chOff x="4241" y="3929"/>
            <a:chExt cx="1525" cy="450"/>
          </a:xfrm>
        </p:grpSpPr>
        <p:pic>
          <p:nvPicPr>
            <p:cNvPr id="14343" name="Picture 13"/>
            <p:cNvPicPr>
              <a:picLocks noChangeAspect="1" noChangeArrowheads="1"/>
            </p:cNvPicPr>
            <p:nvPr/>
          </p:nvPicPr>
          <p:blipFill>
            <a:blip r:embed="rId3" cstate="print"/>
            <a:srcRect/>
            <a:stretch>
              <a:fillRect/>
            </a:stretch>
          </p:blipFill>
          <p:spPr bwMode="auto">
            <a:xfrm>
              <a:off x="5452" y="4024"/>
              <a:ext cx="249" cy="225"/>
            </a:xfrm>
            <a:prstGeom prst="rect">
              <a:avLst/>
            </a:prstGeom>
            <a:noFill/>
            <a:ln w="9525">
              <a:noFill/>
              <a:miter lim="800000"/>
              <a:headEnd/>
              <a:tailEnd/>
            </a:ln>
          </p:spPr>
        </p:pic>
        <p:sp>
          <p:nvSpPr>
            <p:cNvPr id="14344"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14345" name="Picture 10"/>
            <p:cNvPicPr>
              <a:picLocks noChangeAspect="1" noChangeArrowheads="1"/>
            </p:cNvPicPr>
            <p:nvPr/>
          </p:nvPicPr>
          <p:blipFill>
            <a:blip r:embed="rId4" cstate="print"/>
            <a:srcRect/>
            <a:stretch>
              <a:fillRect/>
            </a:stretch>
          </p:blipFill>
          <p:spPr bwMode="auto">
            <a:xfrm>
              <a:off x="5202" y="4046"/>
              <a:ext cx="234" cy="181"/>
            </a:xfrm>
            <a:prstGeom prst="rect">
              <a:avLst/>
            </a:prstGeom>
            <a:noFill/>
            <a:ln w="9525">
              <a:noFill/>
              <a:miter lim="800000"/>
              <a:headEnd/>
              <a:tailEnd/>
            </a:ln>
          </p:spPr>
        </p:pic>
        <p:pic>
          <p:nvPicPr>
            <p:cNvPr id="14346" name="Picture 11" descr="MRC: Medical Research Council: Leading science for better health">
              <a:hlinkClick r:id="rId5"/>
            </p:cNvPr>
            <p:cNvPicPr>
              <a:picLocks noChangeAspect="1" noChangeArrowheads="1"/>
            </p:cNvPicPr>
            <p:nvPr/>
          </p:nvPicPr>
          <p:blipFill>
            <a:blip r:embed="rId6" cstate="print"/>
            <a:srcRect/>
            <a:stretch>
              <a:fillRect/>
            </a:stretch>
          </p:blipFill>
          <p:spPr bwMode="auto">
            <a:xfrm>
              <a:off x="4886" y="4077"/>
              <a:ext cx="292" cy="149"/>
            </a:xfrm>
            <a:prstGeom prst="rect">
              <a:avLst/>
            </a:prstGeom>
            <a:noFill/>
            <a:ln w="9525">
              <a:noFill/>
              <a:miter lim="800000"/>
              <a:headEnd/>
              <a:tailEnd/>
            </a:ln>
          </p:spPr>
        </p:pic>
        <p:sp>
          <p:nvSpPr>
            <p:cNvPr id="14347"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sp>
        <p:nvSpPr>
          <p:cNvPr id="5632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4" name="Picture 13" descr="InnerOuterLondon.tiff"/>
          <p:cNvPicPr/>
          <p:nvPr/>
        </p:nvPicPr>
        <p:blipFill>
          <a:blip r:embed="rId7" cstate="print"/>
          <a:stretch>
            <a:fillRect/>
          </a:stretch>
        </p:blipFill>
        <p:spPr>
          <a:xfrm>
            <a:off x="611560" y="1700808"/>
            <a:ext cx="5616624" cy="3672408"/>
          </a:xfrm>
          <a:prstGeom prst="rect">
            <a:avLst/>
          </a:prstGeom>
        </p:spPr>
      </p:pic>
      <p:sp>
        <p:nvSpPr>
          <p:cNvPr id="15" name="Rectangle 14"/>
          <p:cNvSpPr/>
          <p:nvPr/>
        </p:nvSpPr>
        <p:spPr>
          <a:xfrm>
            <a:off x="467544" y="404664"/>
            <a:ext cx="7344816" cy="830997"/>
          </a:xfrm>
          <a:prstGeom prst="rect">
            <a:avLst/>
          </a:prstGeom>
        </p:spPr>
        <p:txBody>
          <a:bodyPr wrap="square">
            <a:spAutoFit/>
          </a:bodyPr>
          <a:lstStyle/>
          <a:p>
            <a:r>
              <a:rPr lang="en-GB" sz="2400" dirty="0"/>
              <a:t>The trend in normalised median NO</a:t>
            </a:r>
            <a:r>
              <a:rPr lang="en-GB" sz="2400" baseline="-25000" dirty="0"/>
              <a:t>X</a:t>
            </a:r>
            <a:r>
              <a:rPr lang="en-GB" sz="2400" dirty="0"/>
              <a:t> emissions by location in </a:t>
            </a:r>
            <a:r>
              <a:rPr lang="en-GB" sz="2400" dirty="0" smtClean="0"/>
              <a:t>London</a:t>
            </a:r>
            <a:endParaRPr lang="en-GB"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3" cstate="print"/>
          <a:srcRect/>
          <a:stretch>
            <a:fillRect/>
          </a:stretch>
        </p:blipFill>
        <p:spPr bwMode="auto">
          <a:xfrm>
            <a:off x="323527" y="836712"/>
            <a:ext cx="5184577" cy="3989142"/>
          </a:xfrm>
          <a:prstGeom prst="rect">
            <a:avLst/>
          </a:prstGeom>
          <a:noFill/>
        </p:spPr>
      </p:pic>
      <p:sp>
        <p:nvSpPr>
          <p:cNvPr id="14339" name="Rectangle 3"/>
          <p:cNvSpPr>
            <a:spLocks noChangeArrowheads="1"/>
          </p:cNvSpPr>
          <p:nvPr/>
        </p:nvSpPr>
        <p:spPr bwMode="auto">
          <a:xfrm>
            <a:off x="304800" y="304800"/>
            <a:ext cx="4996111" cy="584775"/>
          </a:xfrm>
          <a:prstGeom prst="rect">
            <a:avLst/>
          </a:prstGeom>
          <a:noFill/>
          <a:ln w="12700" cap="sq">
            <a:noFill/>
            <a:miter lim="800000"/>
            <a:headEnd type="none" w="sm" len="sm"/>
            <a:tailEnd type="none" w="sm" len="sm"/>
          </a:ln>
        </p:spPr>
        <p:txBody>
          <a:bodyPr wrap="none">
            <a:spAutoFit/>
          </a:bodyPr>
          <a:lstStyle/>
          <a:p>
            <a:r>
              <a:rPr lang="en-GB" sz="3200" dirty="0" smtClean="0">
                <a:latin typeface="Calibri" pitchFamily="34" charset="0"/>
              </a:rPr>
              <a:t>Street scale chemistry model</a:t>
            </a:r>
            <a:endParaRPr lang="en-GB" sz="3200" dirty="0">
              <a:latin typeface="Calibri" pitchFamily="34" charset="0"/>
            </a:endParaRPr>
          </a:p>
        </p:txBody>
      </p:sp>
      <p:grpSp>
        <p:nvGrpSpPr>
          <p:cNvPr id="2" name="Group 23"/>
          <p:cNvGrpSpPr>
            <a:grpSpLocks/>
          </p:cNvGrpSpPr>
          <p:nvPr/>
        </p:nvGrpSpPr>
        <p:grpSpPr bwMode="auto">
          <a:xfrm>
            <a:off x="6553200" y="6019800"/>
            <a:ext cx="2420938" cy="714375"/>
            <a:chOff x="4241" y="3929"/>
            <a:chExt cx="1525" cy="450"/>
          </a:xfrm>
        </p:grpSpPr>
        <p:pic>
          <p:nvPicPr>
            <p:cNvPr id="14343" name="Picture 13"/>
            <p:cNvPicPr>
              <a:picLocks noChangeAspect="1" noChangeArrowheads="1"/>
            </p:cNvPicPr>
            <p:nvPr/>
          </p:nvPicPr>
          <p:blipFill>
            <a:blip r:embed="rId4" cstate="print"/>
            <a:srcRect/>
            <a:stretch>
              <a:fillRect/>
            </a:stretch>
          </p:blipFill>
          <p:spPr bwMode="auto">
            <a:xfrm>
              <a:off x="5452" y="4024"/>
              <a:ext cx="249" cy="225"/>
            </a:xfrm>
            <a:prstGeom prst="rect">
              <a:avLst/>
            </a:prstGeom>
            <a:noFill/>
            <a:ln w="9525">
              <a:noFill/>
              <a:miter lim="800000"/>
              <a:headEnd/>
              <a:tailEnd/>
            </a:ln>
          </p:spPr>
        </p:pic>
        <p:sp>
          <p:nvSpPr>
            <p:cNvPr id="14344"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14345" name="Picture 10"/>
            <p:cNvPicPr>
              <a:picLocks noChangeAspect="1" noChangeArrowheads="1"/>
            </p:cNvPicPr>
            <p:nvPr/>
          </p:nvPicPr>
          <p:blipFill>
            <a:blip r:embed="rId5" cstate="print"/>
            <a:srcRect/>
            <a:stretch>
              <a:fillRect/>
            </a:stretch>
          </p:blipFill>
          <p:spPr bwMode="auto">
            <a:xfrm>
              <a:off x="5202" y="4046"/>
              <a:ext cx="234" cy="181"/>
            </a:xfrm>
            <a:prstGeom prst="rect">
              <a:avLst/>
            </a:prstGeom>
            <a:noFill/>
            <a:ln w="9525">
              <a:noFill/>
              <a:miter lim="800000"/>
              <a:headEnd/>
              <a:tailEnd/>
            </a:ln>
          </p:spPr>
        </p:pic>
        <p:pic>
          <p:nvPicPr>
            <p:cNvPr id="14346" name="Picture 11" descr="MRC: Medical Research Council: Leading science for better health">
              <a:hlinkClick r:id="rId6"/>
            </p:cNvPr>
            <p:cNvPicPr>
              <a:picLocks noChangeAspect="1" noChangeArrowheads="1"/>
            </p:cNvPicPr>
            <p:nvPr/>
          </p:nvPicPr>
          <p:blipFill>
            <a:blip r:embed="rId7" cstate="print"/>
            <a:srcRect/>
            <a:stretch>
              <a:fillRect/>
            </a:stretch>
          </p:blipFill>
          <p:spPr bwMode="auto">
            <a:xfrm>
              <a:off x="4886" y="4077"/>
              <a:ext cx="292" cy="149"/>
            </a:xfrm>
            <a:prstGeom prst="rect">
              <a:avLst/>
            </a:prstGeom>
            <a:noFill/>
            <a:ln w="9525">
              <a:noFill/>
              <a:miter lim="800000"/>
              <a:headEnd/>
              <a:tailEnd/>
            </a:ln>
          </p:spPr>
        </p:pic>
        <p:sp>
          <p:nvSpPr>
            <p:cNvPr id="14347"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sp>
        <p:nvSpPr>
          <p:cNvPr id="5632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5" name="TextBox 14"/>
          <p:cNvSpPr txBox="1"/>
          <p:nvPr/>
        </p:nvSpPr>
        <p:spPr>
          <a:xfrm>
            <a:off x="5508104" y="1268760"/>
            <a:ext cx="2808312" cy="646331"/>
          </a:xfrm>
          <a:prstGeom prst="rect">
            <a:avLst/>
          </a:prstGeom>
          <a:noFill/>
        </p:spPr>
        <p:txBody>
          <a:bodyPr wrap="square" rtlCol="0">
            <a:spAutoFit/>
          </a:bodyPr>
          <a:lstStyle/>
          <a:p>
            <a:r>
              <a:rPr lang="en-GB" dirty="0" smtClean="0">
                <a:latin typeface="Calibri" pitchFamily="34" charset="0"/>
                <a:cs typeface="Calibri" pitchFamily="34" charset="0"/>
              </a:rPr>
              <a:t>Constrained chemistry model. R</a:t>
            </a:r>
            <a:r>
              <a:rPr lang="en-GB" baseline="30000" dirty="0" smtClean="0">
                <a:latin typeface="Calibri" pitchFamily="34" charset="0"/>
                <a:cs typeface="Calibri" pitchFamily="34" charset="0"/>
              </a:rPr>
              <a:t>2</a:t>
            </a:r>
            <a:r>
              <a:rPr lang="en-GB" dirty="0" smtClean="0">
                <a:latin typeface="Calibri" pitchFamily="34" charset="0"/>
                <a:cs typeface="Calibri" pitchFamily="34" charset="0"/>
              </a:rPr>
              <a:t> ~ 0.96</a:t>
            </a:r>
            <a:endParaRPr lang="en-GB" dirty="0">
              <a:latin typeface="Calibri" pitchFamily="34" charset="0"/>
              <a:cs typeface="Calibri" pitchFamily="34" charset="0"/>
            </a:endParaRPr>
          </a:p>
        </p:txBody>
      </p:sp>
      <p:sp>
        <p:nvSpPr>
          <p:cNvPr id="32769" name="Rectangle 1"/>
          <p:cNvSpPr>
            <a:spLocks noChangeArrowheads="1"/>
          </p:cNvSpPr>
          <p:nvPr/>
        </p:nvSpPr>
        <p:spPr bwMode="auto">
          <a:xfrm>
            <a:off x="251520" y="6021288"/>
            <a:ext cx="612068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Carslaw, D. C., 2005. Evidence of an increasing NO</a:t>
            </a:r>
            <a:r>
              <a:rPr kumimoji="0" lang="en-GB" sz="1100"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rPr>
              <a:t>2</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/NO</a:t>
            </a:r>
            <a:r>
              <a:rPr kumimoji="0" lang="en-GB" sz="1100"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rPr>
              <a:t>X</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emissions ratio from road traffic emissions. Atmospheric Environment 39 (26), 4793–4802.</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467544" y="4797152"/>
            <a:ext cx="8136904" cy="1077218"/>
          </a:xfrm>
          <a:prstGeom prst="rect">
            <a:avLst/>
          </a:prstGeom>
        </p:spPr>
        <p:txBody>
          <a:bodyPr wrap="square">
            <a:spAutoFit/>
          </a:bodyPr>
          <a:lstStyle/>
          <a:p>
            <a:r>
              <a:rPr lang="en-GB" sz="1600" dirty="0" smtClean="0">
                <a:latin typeface="Calibri" pitchFamily="34" charset="0"/>
                <a:cs typeface="Calibri" pitchFamily="34" charset="0"/>
              </a:rPr>
              <a:t>To model the concentrations of NO-NO</a:t>
            </a:r>
            <a:r>
              <a:rPr lang="en-GB" sz="1600" baseline="-25000" dirty="0" smtClean="0">
                <a:latin typeface="Calibri" pitchFamily="34" charset="0"/>
                <a:cs typeface="Calibri" pitchFamily="34" charset="0"/>
              </a:rPr>
              <a:t>2</a:t>
            </a:r>
            <a:r>
              <a:rPr lang="en-GB" sz="1600" dirty="0" smtClean="0">
                <a:latin typeface="Calibri" pitchFamily="34" charset="0"/>
                <a:cs typeface="Calibri" pitchFamily="34" charset="0"/>
              </a:rPr>
              <a:t>-O</a:t>
            </a:r>
            <a:r>
              <a:rPr lang="en-GB" sz="1600" baseline="-25000" dirty="0" smtClean="0">
                <a:latin typeface="Calibri" pitchFamily="34" charset="0"/>
                <a:cs typeface="Calibri" pitchFamily="34" charset="0"/>
              </a:rPr>
              <a:t>3</a:t>
            </a:r>
            <a:r>
              <a:rPr lang="en-GB" sz="1600" dirty="0" smtClean="0">
                <a:latin typeface="Calibri" pitchFamily="34" charset="0"/>
                <a:cs typeface="Calibri" pitchFamily="34" charset="0"/>
              </a:rPr>
              <a:t> a simple hourly chemistry model was used - Carslaw (2005). The reaction rates and photo dissociation rates were taken from JPROC, part of the CMAQ model run. </a:t>
            </a:r>
            <a:r>
              <a:rPr lang="en-GB" sz="1600" dirty="0" err="1" smtClean="0">
                <a:latin typeface="Calibri" pitchFamily="34" charset="0"/>
                <a:cs typeface="Calibri" pitchFamily="34" charset="0"/>
              </a:rPr>
              <a:t>Torr</a:t>
            </a:r>
            <a:r>
              <a:rPr lang="en-GB" sz="1600" dirty="0" smtClean="0">
                <a:latin typeface="Calibri" pitchFamily="34" charset="0"/>
                <a:cs typeface="Calibri" pitchFamily="34" charset="0"/>
              </a:rPr>
              <a:t> was calculated the concentration weighted time of flight at each prediction point.</a:t>
            </a:r>
            <a:endParaRPr lang="en-GB" sz="1600" dirty="0">
              <a:latin typeface="Calibri" pitchFamily="34" charset="0"/>
              <a:cs typeface="Calibri" pitchFamily="34" charset="0"/>
            </a:endParaRPr>
          </a:p>
        </p:txBody>
      </p:sp>
      <p:graphicFrame>
        <p:nvGraphicFramePr>
          <p:cNvPr id="14" name="Chart 13"/>
          <p:cNvGraphicFramePr/>
          <p:nvPr/>
        </p:nvGraphicFramePr>
        <p:xfrm>
          <a:off x="5364088" y="2348880"/>
          <a:ext cx="3384376" cy="1803648"/>
        </p:xfrm>
        <a:graphic>
          <a:graphicData uri="http://schemas.openxmlformats.org/drawingml/2006/chart">
            <c:chart xmlns:c="http://schemas.openxmlformats.org/drawingml/2006/chart" xmlns:r="http://schemas.openxmlformats.org/officeDocument/2006/relationships" r:id="rId8"/>
          </a:graphicData>
        </a:graphic>
      </p:graphicFrame>
      <p:sp>
        <p:nvSpPr>
          <p:cNvPr id="16" name="TextBox 15"/>
          <p:cNvSpPr txBox="1"/>
          <p:nvPr/>
        </p:nvSpPr>
        <p:spPr>
          <a:xfrm>
            <a:off x="6084168" y="4149080"/>
            <a:ext cx="1008112" cy="246221"/>
          </a:xfrm>
          <a:prstGeom prst="rect">
            <a:avLst/>
          </a:prstGeom>
          <a:noFill/>
        </p:spPr>
        <p:txBody>
          <a:bodyPr wrap="square" rtlCol="0">
            <a:spAutoFit/>
          </a:bodyPr>
          <a:lstStyle/>
          <a:p>
            <a:r>
              <a:rPr lang="en-GB" sz="1000" dirty="0" smtClean="0"/>
              <a:t>NO</a:t>
            </a:r>
            <a:r>
              <a:rPr lang="en-GB" sz="1000" baseline="-25000" dirty="0" smtClean="0"/>
              <a:t>X</a:t>
            </a:r>
            <a:r>
              <a:rPr lang="en-GB" sz="1000" dirty="0" smtClean="0"/>
              <a:t> bin (ppb)</a:t>
            </a:r>
            <a:endParaRPr lang="en-GB"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304800" y="304800"/>
            <a:ext cx="3847720" cy="584775"/>
          </a:xfrm>
          <a:prstGeom prst="rect">
            <a:avLst/>
          </a:prstGeom>
          <a:noFill/>
          <a:ln w="12700" cap="sq">
            <a:noFill/>
            <a:miter lim="800000"/>
            <a:headEnd type="none" w="sm" len="sm"/>
            <a:tailEnd type="none" w="sm" len="sm"/>
          </a:ln>
        </p:spPr>
        <p:txBody>
          <a:bodyPr wrap="none">
            <a:spAutoFit/>
          </a:bodyPr>
          <a:lstStyle/>
          <a:p>
            <a:r>
              <a:rPr lang="en-GB" sz="3200" dirty="0" smtClean="0">
                <a:latin typeface="Calibri" pitchFamily="34" charset="0"/>
              </a:rPr>
              <a:t>Overnight wind speed</a:t>
            </a:r>
            <a:endParaRPr lang="en-GB" sz="3200" dirty="0">
              <a:latin typeface="Calibri" pitchFamily="34" charset="0"/>
            </a:endParaRPr>
          </a:p>
        </p:txBody>
      </p:sp>
      <p:grpSp>
        <p:nvGrpSpPr>
          <p:cNvPr id="2" name="Group 23"/>
          <p:cNvGrpSpPr>
            <a:grpSpLocks/>
          </p:cNvGrpSpPr>
          <p:nvPr/>
        </p:nvGrpSpPr>
        <p:grpSpPr bwMode="auto">
          <a:xfrm>
            <a:off x="6553200" y="6019800"/>
            <a:ext cx="2420938" cy="714375"/>
            <a:chOff x="4241" y="3929"/>
            <a:chExt cx="1525" cy="450"/>
          </a:xfrm>
        </p:grpSpPr>
        <p:pic>
          <p:nvPicPr>
            <p:cNvPr id="14343" name="Picture 13"/>
            <p:cNvPicPr>
              <a:picLocks noChangeAspect="1" noChangeArrowheads="1"/>
            </p:cNvPicPr>
            <p:nvPr/>
          </p:nvPicPr>
          <p:blipFill>
            <a:blip r:embed="rId3" cstate="print"/>
            <a:srcRect/>
            <a:stretch>
              <a:fillRect/>
            </a:stretch>
          </p:blipFill>
          <p:spPr bwMode="auto">
            <a:xfrm>
              <a:off x="5452" y="4024"/>
              <a:ext cx="249" cy="225"/>
            </a:xfrm>
            <a:prstGeom prst="rect">
              <a:avLst/>
            </a:prstGeom>
            <a:noFill/>
            <a:ln w="9525">
              <a:noFill/>
              <a:miter lim="800000"/>
              <a:headEnd/>
              <a:tailEnd/>
            </a:ln>
          </p:spPr>
        </p:pic>
        <p:sp>
          <p:nvSpPr>
            <p:cNvPr id="14344"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14345" name="Picture 10"/>
            <p:cNvPicPr>
              <a:picLocks noChangeAspect="1" noChangeArrowheads="1"/>
            </p:cNvPicPr>
            <p:nvPr/>
          </p:nvPicPr>
          <p:blipFill>
            <a:blip r:embed="rId4" cstate="print"/>
            <a:srcRect/>
            <a:stretch>
              <a:fillRect/>
            </a:stretch>
          </p:blipFill>
          <p:spPr bwMode="auto">
            <a:xfrm>
              <a:off x="5202" y="4046"/>
              <a:ext cx="234" cy="181"/>
            </a:xfrm>
            <a:prstGeom prst="rect">
              <a:avLst/>
            </a:prstGeom>
            <a:noFill/>
            <a:ln w="9525">
              <a:noFill/>
              <a:miter lim="800000"/>
              <a:headEnd/>
              <a:tailEnd/>
            </a:ln>
          </p:spPr>
        </p:pic>
        <p:pic>
          <p:nvPicPr>
            <p:cNvPr id="14346" name="Picture 11" descr="MRC: Medical Research Council: Leading science for better health">
              <a:hlinkClick r:id="rId5"/>
            </p:cNvPr>
            <p:cNvPicPr>
              <a:picLocks noChangeAspect="1" noChangeArrowheads="1"/>
            </p:cNvPicPr>
            <p:nvPr/>
          </p:nvPicPr>
          <p:blipFill>
            <a:blip r:embed="rId6" cstate="print"/>
            <a:srcRect/>
            <a:stretch>
              <a:fillRect/>
            </a:stretch>
          </p:blipFill>
          <p:spPr bwMode="auto">
            <a:xfrm>
              <a:off x="4886" y="4077"/>
              <a:ext cx="292" cy="149"/>
            </a:xfrm>
            <a:prstGeom prst="rect">
              <a:avLst/>
            </a:prstGeom>
            <a:noFill/>
            <a:ln w="9525">
              <a:noFill/>
              <a:miter lim="800000"/>
              <a:headEnd/>
              <a:tailEnd/>
            </a:ln>
          </p:spPr>
        </p:pic>
        <p:sp>
          <p:nvSpPr>
            <p:cNvPr id="14347"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sp>
        <p:nvSpPr>
          <p:cNvPr id="5632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2" name="Picture 11" descr="TimeVariation_2006_modobsWS10.jpeg"/>
          <p:cNvPicPr>
            <a:picLocks noChangeAspect="1"/>
          </p:cNvPicPr>
          <p:nvPr/>
        </p:nvPicPr>
        <p:blipFill>
          <a:blip r:embed="rId7" cstate="print"/>
          <a:stretch>
            <a:fillRect/>
          </a:stretch>
        </p:blipFill>
        <p:spPr>
          <a:xfrm>
            <a:off x="611560" y="980728"/>
            <a:ext cx="7422225" cy="4464496"/>
          </a:xfrm>
          <a:prstGeom prst="rect">
            <a:avLst/>
          </a:prstGeom>
        </p:spPr>
      </p:pic>
      <p:sp>
        <p:nvSpPr>
          <p:cNvPr id="11" name="TextBox 10"/>
          <p:cNvSpPr txBox="1"/>
          <p:nvPr/>
        </p:nvSpPr>
        <p:spPr>
          <a:xfrm>
            <a:off x="899592" y="5517232"/>
            <a:ext cx="6768752" cy="646331"/>
          </a:xfrm>
          <a:prstGeom prst="rect">
            <a:avLst/>
          </a:prstGeom>
          <a:noFill/>
        </p:spPr>
        <p:txBody>
          <a:bodyPr wrap="square" rtlCol="0">
            <a:spAutoFit/>
          </a:bodyPr>
          <a:lstStyle/>
          <a:p>
            <a:r>
              <a:rPr lang="en-GB" dirty="0" smtClean="0"/>
              <a:t>Measurements  taken from 147 ground based met. sites throughout the UK</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304800" y="304800"/>
            <a:ext cx="8130495" cy="461665"/>
          </a:xfrm>
          <a:prstGeom prst="rect">
            <a:avLst/>
          </a:prstGeom>
          <a:noFill/>
          <a:ln w="12700" cap="sq">
            <a:noFill/>
            <a:miter lim="800000"/>
            <a:headEnd type="none" w="sm" len="sm"/>
            <a:tailEnd type="none" w="sm" len="sm"/>
          </a:ln>
        </p:spPr>
        <p:txBody>
          <a:bodyPr wrap="none">
            <a:spAutoFit/>
          </a:bodyPr>
          <a:lstStyle/>
          <a:p>
            <a:r>
              <a:rPr lang="en-GB" sz="2400" dirty="0" smtClean="0">
                <a:latin typeface="Calibri" pitchFamily="34" charset="0"/>
              </a:rPr>
              <a:t>NO</a:t>
            </a:r>
            <a:r>
              <a:rPr lang="en-GB" sz="2400" baseline="-25000" dirty="0" smtClean="0">
                <a:latin typeface="Calibri" pitchFamily="34" charset="0"/>
              </a:rPr>
              <a:t>X</a:t>
            </a:r>
            <a:r>
              <a:rPr lang="en-GB" sz="2400" dirty="0" smtClean="0">
                <a:latin typeface="Calibri" pitchFamily="34" charset="0"/>
              </a:rPr>
              <a:t>-NO</a:t>
            </a:r>
            <a:r>
              <a:rPr lang="en-GB" sz="2400" baseline="-25000" dirty="0" smtClean="0">
                <a:latin typeface="Calibri" pitchFamily="34" charset="0"/>
              </a:rPr>
              <a:t>2</a:t>
            </a:r>
            <a:r>
              <a:rPr lang="en-GB" sz="2400" dirty="0" smtClean="0">
                <a:latin typeface="Calibri" pitchFamily="34" charset="0"/>
              </a:rPr>
              <a:t>-O</a:t>
            </a:r>
            <a:r>
              <a:rPr lang="en-GB" sz="2400" baseline="-25000" dirty="0" smtClean="0">
                <a:latin typeface="Calibri" pitchFamily="34" charset="0"/>
              </a:rPr>
              <a:t>3</a:t>
            </a:r>
            <a:r>
              <a:rPr lang="en-GB" sz="2400" dirty="0" smtClean="0">
                <a:latin typeface="Calibri" pitchFamily="34" charset="0"/>
              </a:rPr>
              <a:t> at Kensington and Chelsea urban background (ppb)</a:t>
            </a:r>
            <a:endParaRPr lang="en-GB" sz="2400" dirty="0">
              <a:latin typeface="Calibri" pitchFamily="34" charset="0"/>
            </a:endParaRPr>
          </a:p>
        </p:txBody>
      </p:sp>
      <p:grpSp>
        <p:nvGrpSpPr>
          <p:cNvPr id="2" name="Group 23"/>
          <p:cNvGrpSpPr>
            <a:grpSpLocks/>
          </p:cNvGrpSpPr>
          <p:nvPr/>
        </p:nvGrpSpPr>
        <p:grpSpPr bwMode="auto">
          <a:xfrm>
            <a:off x="6553200" y="6019800"/>
            <a:ext cx="2420938" cy="714375"/>
            <a:chOff x="4241" y="3929"/>
            <a:chExt cx="1525" cy="450"/>
          </a:xfrm>
        </p:grpSpPr>
        <p:pic>
          <p:nvPicPr>
            <p:cNvPr id="14343" name="Picture 13"/>
            <p:cNvPicPr>
              <a:picLocks noChangeAspect="1" noChangeArrowheads="1"/>
            </p:cNvPicPr>
            <p:nvPr/>
          </p:nvPicPr>
          <p:blipFill>
            <a:blip r:embed="rId3" cstate="print"/>
            <a:srcRect/>
            <a:stretch>
              <a:fillRect/>
            </a:stretch>
          </p:blipFill>
          <p:spPr bwMode="auto">
            <a:xfrm>
              <a:off x="5452" y="4024"/>
              <a:ext cx="249" cy="225"/>
            </a:xfrm>
            <a:prstGeom prst="rect">
              <a:avLst/>
            </a:prstGeom>
            <a:noFill/>
            <a:ln w="9525">
              <a:noFill/>
              <a:miter lim="800000"/>
              <a:headEnd/>
              <a:tailEnd/>
            </a:ln>
          </p:spPr>
        </p:pic>
        <p:sp>
          <p:nvSpPr>
            <p:cNvPr id="14344"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14345" name="Picture 10"/>
            <p:cNvPicPr>
              <a:picLocks noChangeAspect="1" noChangeArrowheads="1"/>
            </p:cNvPicPr>
            <p:nvPr/>
          </p:nvPicPr>
          <p:blipFill>
            <a:blip r:embed="rId4" cstate="print"/>
            <a:srcRect/>
            <a:stretch>
              <a:fillRect/>
            </a:stretch>
          </p:blipFill>
          <p:spPr bwMode="auto">
            <a:xfrm>
              <a:off x="5202" y="4046"/>
              <a:ext cx="234" cy="181"/>
            </a:xfrm>
            <a:prstGeom prst="rect">
              <a:avLst/>
            </a:prstGeom>
            <a:noFill/>
            <a:ln w="9525">
              <a:noFill/>
              <a:miter lim="800000"/>
              <a:headEnd/>
              <a:tailEnd/>
            </a:ln>
          </p:spPr>
        </p:pic>
        <p:pic>
          <p:nvPicPr>
            <p:cNvPr id="14346" name="Picture 11" descr="MRC: Medical Research Council: Leading science for better health">
              <a:hlinkClick r:id="rId5"/>
            </p:cNvPr>
            <p:cNvPicPr>
              <a:picLocks noChangeAspect="1" noChangeArrowheads="1"/>
            </p:cNvPicPr>
            <p:nvPr/>
          </p:nvPicPr>
          <p:blipFill>
            <a:blip r:embed="rId6" cstate="print"/>
            <a:srcRect/>
            <a:stretch>
              <a:fillRect/>
            </a:stretch>
          </p:blipFill>
          <p:spPr bwMode="auto">
            <a:xfrm>
              <a:off x="4886" y="4077"/>
              <a:ext cx="292" cy="149"/>
            </a:xfrm>
            <a:prstGeom prst="rect">
              <a:avLst/>
            </a:prstGeom>
            <a:noFill/>
            <a:ln w="9525">
              <a:noFill/>
              <a:miter lim="800000"/>
              <a:headEnd/>
              <a:tailEnd/>
            </a:ln>
          </p:spPr>
        </p:pic>
        <p:sp>
          <p:nvSpPr>
            <p:cNvPr id="14347"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sp>
        <p:nvSpPr>
          <p:cNvPr id="5632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1" name="Picture 10" descr="KC1residual.jpeg"/>
          <p:cNvPicPr>
            <a:picLocks noChangeAspect="1"/>
          </p:cNvPicPr>
          <p:nvPr/>
        </p:nvPicPr>
        <p:blipFill>
          <a:blip r:embed="rId7" cstate="print"/>
          <a:stretch>
            <a:fillRect/>
          </a:stretch>
        </p:blipFill>
        <p:spPr>
          <a:xfrm>
            <a:off x="827584" y="885060"/>
            <a:ext cx="6768752" cy="553807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5"/>
          <p:cNvSpPr txBox="1">
            <a:spLocks noChangeArrowheads="1"/>
          </p:cNvSpPr>
          <p:nvPr/>
        </p:nvSpPr>
        <p:spPr bwMode="auto">
          <a:xfrm>
            <a:off x="539552" y="548680"/>
            <a:ext cx="5256584" cy="707886"/>
          </a:xfrm>
          <a:prstGeom prst="rect">
            <a:avLst/>
          </a:prstGeom>
          <a:noFill/>
          <a:ln w="9525">
            <a:noFill/>
            <a:miter lim="800000"/>
            <a:headEnd/>
            <a:tailEnd/>
          </a:ln>
        </p:spPr>
        <p:txBody>
          <a:bodyPr wrap="square">
            <a:spAutoFit/>
          </a:bodyPr>
          <a:lstStyle/>
          <a:p>
            <a:pPr>
              <a:spcBef>
                <a:spcPct val="50000"/>
              </a:spcBef>
            </a:pPr>
            <a:r>
              <a:rPr lang="en-GB" sz="4000" dirty="0" smtClean="0">
                <a:latin typeface="Calibri" pitchFamily="34" charset="0"/>
                <a:cs typeface="Calibri" pitchFamily="34" charset="0"/>
              </a:rPr>
              <a:t>Error and uncertainty</a:t>
            </a:r>
            <a:endParaRPr lang="en-GB" sz="4000" dirty="0">
              <a:latin typeface="Calibri" pitchFamily="34" charset="0"/>
              <a:cs typeface="Calibri" pitchFamily="34" charset="0"/>
            </a:endParaRPr>
          </a:p>
        </p:txBody>
      </p:sp>
      <p:sp>
        <p:nvSpPr>
          <p:cNvPr id="40962" name="Rectangle 2"/>
          <p:cNvSpPr>
            <a:spLocks noChangeArrowheads="1"/>
          </p:cNvSpPr>
          <p:nvPr/>
        </p:nvSpPr>
        <p:spPr bwMode="auto">
          <a:xfrm>
            <a:off x="611560" y="1357315"/>
            <a:ext cx="7560840" cy="4770537"/>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latin typeface="Calibri" pitchFamily="34" charset="0"/>
                <a:cs typeface="Calibri" pitchFamily="34" charset="0"/>
              </a:rPr>
              <a:t>Increased negative bias closer to traffic sources. NO</a:t>
            </a:r>
            <a:r>
              <a:rPr lang="en-US" sz="1600" baseline="-25000" dirty="0" smtClean="0">
                <a:latin typeface="Calibri" pitchFamily="34" charset="0"/>
                <a:cs typeface="Calibri" pitchFamily="34" charset="0"/>
              </a:rPr>
              <a:t>X</a:t>
            </a:r>
            <a:r>
              <a:rPr lang="en-US" sz="1600" dirty="0" smtClean="0">
                <a:latin typeface="Calibri" pitchFamily="34" charset="0"/>
                <a:cs typeface="Calibri" pitchFamily="34" charset="0"/>
              </a:rPr>
              <a:t> emissions inventory underestimate over time.</a:t>
            </a:r>
          </a:p>
          <a:p>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Average </a:t>
            </a:r>
            <a:r>
              <a:rPr lang="en-US" sz="1600" dirty="0">
                <a:latin typeface="Calibri" pitchFamily="34" charset="0"/>
                <a:cs typeface="Calibri" pitchFamily="34" charset="0"/>
              </a:rPr>
              <a:t>concentrations by hour of the day and day of the week show there to be a negative model bias at night time, associated with over predicted nighttime wind speed in </a:t>
            </a:r>
            <a:r>
              <a:rPr lang="en-US" sz="1600" dirty="0" smtClean="0">
                <a:latin typeface="Calibri" pitchFamily="34" charset="0"/>
                <a:cs typeface="Calibri" pitchFamily="34" charset="0"/>
              </a:rPr>
              <a:t>WRF in combination with emissions errors during Friday/Saturday morning. </a:t>
            </a:r>
          </a:p>
          <a:p>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Evidence of a seasonal over and underestimates of emissions as well as over estimates of wind speed during winter months.</a:t>
            </a:r>
          </a:p>
          <a:p>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Hour of day and day of week over and underestimates of road traffic emissions are also evident.  We should scale using detailed hourly emissions?</a:t>
            </a:r>
          </a:p>
          <a:p>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Other potential errors: The ADMS model and the street canyon model (based upon OSPM) has not been investigated here. The influence of defining street canyon characteristics and other important sources of error. Note 2008 results.</a:t>
            </a:r>
            <a:endParaRPr lang="en-US" sz="1000" dirty="0" smtClean="0">
              <a:latin typeface="Calibri" pitchFamily="34" charset="0"/>
              <a:ea typeface="Times New Roman" pitchFamily="18" charset="0"/>
              <a:cs typeface="Calibri" pitchFamily="34" charset="0"/>
            </a:endParaRPr>
          </a:p>
          <a:p>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Some evidence of the effect of multi-lane roads and the existence of tidal traffic flows which are potentially influential at </a:t>
            </a:r>
            <a:r>
              <a:rPr lang="en-US" sz="1600" dirty="0" err="1" smtClean="0">
                <a:latin typeface="Calibri" pitchFamily="34" charset="0"/>
                <a:cs typeface="Calibri" pitchFamily="34" charset="0"/>
              </a:rPr>
              <a:t>kerbside</a:t>
            </a:r>
            <a:r>
              <a:rPr lang="en-US" sz="1600" dirty="0" smtClean="0">
                <a:latin typeface="Calibri" pitchFamily="34" charset="0"/>
                <a:cs typeface="Calibri" pitchFamily="34" charset="0"/>
              </a:rPr>
              <a:t> and roadside sites.</a:t>
            </a: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en-US" sz="10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762000" y="2133600"/>
            <a:ext cx="7789863" cy="4114800"/>
          </a:xfrm>
          <a:prstGeom prst="rect">
            <a:avLst/>
          </a:prstGeom>
          <a:noFill/>
          <a:ln w="9525">
            <a:noFill/>
            <a:miter lim="800000"/>
            <a:headEnd/>
            <a:tailEnd/>
          </a:ln>
        </p:spPr>
        <p:txBody>
          <a:bodyPr lIns="0" tIns="0" rIns="0" bIns="0"/>
          <a:lstStyle/>
          <a:p>
            <a:pPr defTabSz="762000">
              <a:spcBef>
                <a:spcPct val="50000"/>
              </a:spcBef>
              <a:buClr>
                <a:srgbClr val="FFFFFF"/>
              </a:buClr>
            </a:pPr>
            <a:endParaRPr lang="en-GB" sz="1200">
              <a:latin typeface="Caslon540 BT" charset="0"/>
            </a:endParaRPr>
          </a:p>
        </p:txBody>
      </p:sp>
      <p:sp>
        <p:nvSpPr>
          <p:cNvPr id="20483" name="Rectangle 4"/>
          <p:cNvSpPr>
            <a:spLocks noChangeArrowheads="1"/>
          </p:cNvSpPr>
          <p:nvPr/>
        </p:nvSpPr>
        <p:spPr bwMode="auto">
          <a:xfrm>
            <a:off x="528638" y="500063"/>
            <a:ext cx="9144000" cy="0"/>
          </a:xfrm>
          <a:prstGeom prst="rect">
            <a:avLst/>
          </a:prstGeom>
          <a:noFill/>
          <a:ln w="12700" cap="sq">
            <a:noFill/>
            <a:miter lim="800000"/>
            <a:headEnd type="none" w="sm" len="sm"/>
            <a:tailEnd type="none" w="sm" len="sm"/>
          </a:ln>
        </p:spPr>
        <p:txBody>
          <a:bodyPr>
            <a:spAutoFit/>
          </a:bodyPr>
          <a:lstStyle/>
          <a:p>
            <a:endParaRPr lang="en-US"/>
          </a:p>
        </p:txBody>
      </p:sp>
      <p:sp>
        <p:nvSpPr>
          <p:cNvPr id="20484" name="Rectangle 5"/>
          <p:cNvSpPr>
            <a:spLocks noChangeArrowheads="1"/>
          </p:cNvSpPr>
          <p:nvPr/>
        </p:nvSpPr>
        <p:spPr bwMode="auto">
          <a:xfrm>
            <a:off x="476250" y="461963"/>
            <a:ext cx="9144000" cy="0"/>
          </a:xfrm>
          <a:prstGeom prst="rect">
            <a:avLst/>
          </a:prstGeom>
          <a:noFill/>
          <a:ln w="12700" cap="sq">
            <a:noFill/>
            <a:miter lim="800000"/>
            <a:headEnd type="none" w="sm" len="sm"/>
            <a:tailEnd type="none" w="sm" len="sm"/>
          </a:ln>
        </p:spPr>
        <p:txBody>
          <a:bodyPr>
            <a:spAutoFit/>
          </a:bodyPr>
          <a:lstStyle/>
          <a:p>
            <a:endParaRPr lang="en-US"/>
          </a:p>
        </p:txBody>
      </p:sp>
      <p:sp>
        <p:nvSpPr>
          <p:cNvPr id="20485" name="Rectangle 6"/>
          <p:cNvSpPr>
            <a:spLocks noChangeArrowheads="1"/>
          </p:cNvSpPr>
          <p:nvPr/>
        </p:nvSpPr>
        <p:spPr bwMode="auto">
          <a:xfrm>
            <a:off x="538163" y="519113"/>
            <a:ext cx="9144000" cy="0"/>
          </a:xfrm>
          <a:prstGeom prst="rect">
            <a:avLst/>
          </a:prstGeom>
          <a:noFill/>
          <a:ln w="12700" cap="sq">
            <a:noFill/>
            <a:miter lim="800000"/>
            <a:headEnd type="none" w="sm" len="sm"/>
            <a:tailEnd type="none" w="sm" len="sm"/>
          </a:ln>
        </p:spPr>
        <p:txBody>
          <a:bodyPr>
            <a:spAutoFit/>
          </a:bodyPr>
          <a:lstStyle/>
          <a:p>
            <a:endParaRPr lang="en-US"/>
          </a:p>
        </p:txBody>
      </p:sp>
      <p:sp>
        <p:nvSpPr>
          <p:cNvPr id="20486" name="Rectangle 7"/>
          <p:cNvSpPr>
            <a:spLocks noChangeArrowheads="1"/>
          </p:cNvSpPr>
          <p:nvPr/>
        </p:nvSpPr>
        <p:spPr bwMode="auto">
          <a:xfrm>
            <a:off x="800100" y="733425"/>
            <a:ext cx="9144000" cy="0"/>
          </a:xfrm>
          <a:prstGeom prst="rect">
            <a:avLst/>
          </a:prstGeom>
          <a:noFill/>
          <a:ln w="12700" cap="sq">
            <a:noFill/>
            <a:miter lim="800000"/>
            <a:headEnd type="none" w="sm" len="sm"/>
            <a:tailEnd type="none" w="sm" len="sm"/>
          </a:ln>
        </p:spPr>
        <p:txBody>
          <a:bodyPr>
            <a:spAutoFit/>
          </a:bodyPr>
          <a:lstStyle/>
          <a:p>
            <a:endParaRPr lang="en-US"/>
          </a:p>
        </p:txBody>
      </p:sp>
      <p:sp>
        <p:nvSpPr>
          <p:cNvPr id="20487" name="Rectangle 8"/>
          <p:cNvSpPr>
            <a:spLocks noChangeArrowheads="1"/>
          </p:cNvSpPr>
          <p:nvPr/>
        </p:nvSpPr>
        <p:spPr bwMode="auto">
          <a:xfrm>
            <a:off x="800100" y="733425"/>
            <a:ext cx="9144000" cy="0"/>
          </a:xfrm>
          <a:prstGeom prst="rect">
            <a:avLst/>
          </a:prstGeom>
          <a:noFill/>
          <a:ln w="12700" cap="sq">
            <a:noFill/>
            <a:miter lim="800000"/>
            <a:headEnd type="none" w="sm" len="sm"/>
            <a:tailEnd type="none" w="sm" len="sm"/>
          </a:ln>
        </p:spPr>
        <p:txBody>
          <a:bodyPr>
            <a:spAutoFit/>
          </a:bodyPr>
          <a:lstStyle/>
          <a:p>
            <a:endParaRPr lang="en-US"/>
          </a:p>
        </p:txBody>
      </p:sp>
      <p:sp>
        <p:nvSpPr>
          <p:cNvPr id="20488" name="Rectangle 9"/>
          <p:cNvSpPr>
            <a:spLocks noChangeArrowheads="1"/>
          </p:cNvSpPr>
          <p:nvPr/>
        </p:nvSpPr>
        <p:spPr bwMode="auto">
          <a:xfrm>
            <a:off x="800100" y="709613"/>
            <a:ext cx="9144000" cy="0"/>
          </a:xfrm>
          <a:prstGeom prst="rect">
            <a:avLst/>
          </a:prstGeom>
          <a:noFill/>
          <a:ln w="12700" cap="sq">
            <a:noFill/>
            <a:miter lim="800000"/>
            <a:headEnd type="none" w="sm" len="sm"/>
            <a:tailEnd type="none" w="sm" len="sm"/>
          </a:ln>
        </p:spPr>
        <p:txBody>
          <a:bodyPr>
            <a:spAutoFit/>
          </a:bodyPr>
          <a:lstStyle/>
          <a:p>
            <a:endParaRPr lang="en-US"/>
          </a:p>
        </p:txBody>
      </p:sp>
      <p:sp>
        <p:nvSpPr>
          <p:cNvPr id="20489" name="Rectangle 10"/>
          <p:cNvSpPr>
            <a:spLocks noChangeArrowheads="1"/>
          </p:cNvSpPr>
          <p:nvPr/>
        </p:nvSpPr>
        <p:spPr bwMode="auto">
          <a:xfrm>
            <a:off x="2309813" y="1571625"/>
            <a:ext cx="9144000" cy="0"/>
          </a:xfrm>
          <a:prstGeom prst="rect">
            <a:avLst/>
          </a:prstGeom>
          <a:noFill/>
          <a:ln w="12700" cap="sq">
            <a:noFill/>
            <a:miter lim="800000"/>
            <a:headEnd type="none" w="sm" len="sm"/>
            <a:tailEnd type="none" w="sm" len="sm"/>
          </a:ln>
        </p:spPr>
        <p:txBody>
          <a:bodyPr>
            <a:spAutoFit/>
          </a:bodyPr>
          <a:lstStyle/>
          <a:p>
            <a:endParaRPr lang="en-US"/>
          </a:p>
        </p:txBody>
      </p:sp>
      <p:sp>
        <p:nvSpPr>
          <p:cNvPr id="20490" name="Rectangle 14"/>
          <p:cNvSpPr>
            <a:spLocks noChangeArrowheads="1"/>
          </p:cNvSpPr>
          <p:nvPr/>
        </p:nvSpPr>
        <p:spPr bwMode="auto">
          <a:xfrm>
            <a:off x="2686050" y="2185988"/>
            <a:ext cx="9144000" cy="0"/>
          </a:xfrm>
          <a:prstGeom prst="rect">
            <a:avLst/>
          </a:prstGeom>
          <a:noFill/>
          <a:ln w="12700" cap="sq">
            <a:noFill/>
            <a:miter lim="800000"/>
            <a:headEnd type="none" w="sm" len="sm"/>
            <a:tailEnd type="none" w="sm" len="sm"/>
          </a:ln>
        </p:spPr>
        <p:txBody>
          <a:bodyPr>
            <a:spAutoFit/>
          </a:bodyPr>
          <a:lstStyle/>
          <a:p>
            <a:endParaRPr lang="en-US"/>
          </a:p>
        </p:txBody>
      </p:sp>
      <p:sp>
        <p:nvSpPr>
          <p:cNvPr id="20491" name="Rectangle 16"/>
          <p:cNvSpPr>
            <a:spLocks noChangeArrowheads="1"/>
          </p:cNvSpPr>
          <p:nvPr/>
        </p:nvSpPr>
        <p:spPr bwMode="auto">
          <a:xfrm>
            <a:off x="3138488" y="2266950"/>
            <a:ext cx="9144000" cy="0"/>
          </a:xfrm>
          <a:prstGeom prst="rect">
            <a:avLst/>
          </a:prstGeom>
          <a:noFill/>
          <a:ln w="12700" cap="sq">
            <a:noFill/>
            <a:miter lim="800000"/>
            <a:headEnd type="none" w="sm" len="sm"/>
            <a:tailEnd type="none" w="sm" len="sm"/>
          </a:ln>
        </p:spPr>
        <p:txBody>
          <a:bodyPr>
            <a:spAutoFit/>
          </a:bodyPr>
          <a:lstStyle/>
          <a:p>
            <a:endParaRPr lang="en-US"/>
          </a:p>
        </p:txBody>
      </p:sp>
      <p:sp>
        <p:nvSpPr>
          <p:cNvPr id="20492" name="Text Box 17"/>
          <p:cNvSpPr txBox="1">
            <a:spLocks noChangeArrowheads="1"/>
          </p:cNvSpPr>
          <p:nvPr/>
        </p:nvSpPr>
        <p:spPr bwMode="auto">
          <a:xfrm>
            <a:off x="838200" y="762000"/>
            <a:ext cx="7478216" cy="4893647"/>
          </a:xfrm>
          <a:prstGeom prst="rect">
            <a:avLst/>
          </a:prstGeom>
          <a:noFill/>
          <a:ln w="12700" cap="sq">
            <a:noFill/>
            <a:miter lim="800000"/>
            <a:headEnd type="none" w="sm" len="sm"/>
            <a:tailEnd type="none" w="sm" len="sm"/>
          </a:ln>
        </p:spPr>
        <p:txBody>
          <a:bodyPr wrap="square">
            <a:spAutoFit/>
          </a:bodyPr>
          <a:lstStyle/>
          <a:p>
            <a:pPr>
              <a:spcBef>
                <a:spcPct val="50000"/>
              </a:spcBef>
            </a:pPr>
            <a:r>
              <a:rPr lang="en-GB" sz="3200" dirty="0" smtClean="0">
                <a:latin typeface="Calibri" pitchFamily="34" charset="0"/>
              </a:rPr>
              <a:t>Conclusions and future work</a:t>
            </a:r>
            <a:endParaRPr lang="en-GB" sz="3200" dirty="0">
              <a:latin typeface="Calibri" pitchFamily="34" charset="0"/>
            </a:endParaRPr>
          </a:p>
          <a:p>
            <a:pPr>
              <a:spcBef>
                <a:spcPct val="50000"/>
              </a:spcBef>
            </a:pPr>
            <a:r>
              <a:rPr lang="en-GB" sz="2000" dirty="0" smtClean="0">
                <a:latin typeface="Calibri" pitchFamily="34" charset="0"/>
              </a:rPr>
              <a:t>The results look promising, although some work remains. The final model will include PM - testing CMAQ v5 beta at present.</a:t>
            </a:r>
          </a:p>
          <a:p>
            <a:pPr>
              <a:spcBef>
                <a:spcPct val="50000"/>
              </a:spcBef>
            </a:pPr>
            <a:endParaRPr lang="en-GB" sz="2000" dirty="0" smtClean="0">
              <a:latin typeface="Calibri" pitchFamily="34" charset="0"/>
            </a:endParaRPr>
          </a:p>
          <a:p>
            <a:pPr>
              <a:spcBef>
                <a:spcPct val="50000"/>
              </a:spcBef>
            </a:pPr>
            <a:r>
              <a:rPr lang="en-GB" sz="2000" b="1" dirty="0" smtClean="0">
                <a:latin typeface="Calibri" pitchFamily="34" charset="0"/>
              </a:rPr>
              <a:t>Model uses</a:t>
            </a:r>
          </a:p>
          <a:p>
            <a:pPr>
              <a:spcBef>
                <a:spcPct val="50000"/>
              </a:spcBef>
            </a:pPr>
            <a:r>
              <a:rPr lang="en-GB" sz="2000" dirty="0" smtClean="0">
                <a:latin typeface="Calibri" pitchFamily="34" charset="0"/>
              </a:rPr>
              <a:t>Predict NO</a:t>
            </a:r>
            <a:r>
              <a:rPr lang="en-GB" sz="2000" baseline="-25000" dirty="0" smtClean="0">
                <a:latin typeface="Calibri" pitchFamily="34" charset="0"/>
              </a:rPr>
              <a:t>X</a:t>
            </a:r>
            <a:r>
              <a:rPr lang="en-GB" sz="2000" dirty="0" smtClean="0">
                <a:latin typeface="Calibri" pitchFamily="34" charset="0"/>
              </a:rPr>
              <a:t>/NO</a:t>
            </a:r>
            <a:r>
              <a:rPr lang="en-GB" sz="2000" baseline="-25000" dirty="0" smtClean="0">
                <a:latin typeface="Calibri" pitchFamily="34" charset="0"/>
              </a:rPr>
              <a:t>2</a:t>
            </a:r>
            <a:r>
              <a:rPr lang="en-GB" sz="2000" dirty="0" smtClean="0">
                <a:latin typeface="Calibri" pitchFamily="34" charset="0"/>
              </a:rPr>
              <a:t>/O</a:t>
            </a:r>
            <a:r>
              <a:rPr lang="en-GB" sz="2000" baseline="-25000" dirty="0" smtClean="0">
                <a:latin typeface="Calibri" pitchFamily="34" charset="0"/>
              </a:rPr>
              <a:t>3</a:t>
            </a:r>
            <a:r>
              <a:rPr lang="en-GB" sz="2000" dirty="0" smtClean="0">
                <a:latin typeface="Calibri" pitchFamily="34" charset="0"/>
              </a:rPr>
              <a:t> and PM</a:t>
            </a:r>
            <a:r>
              <a:rPr lang="en-GB" sz="2000" baseline="-25000" dirty="0" smtClean="0">
                <a:latin typeface="Calibri" pitchFamily="34" charset="0"/>
              </a:rPr>
              <a:t>10</a:t>
            </a:r>
            <a:r>
              <a:rPr lang="en-GB" sz="2000" dirty="0" smtClean="0">
                <a:latin typeface="Calibri" pitchFamily="34" charset="0"/>
              </a:rPr>
              <a:t>/PM</a:t>
            </a:r>
            <a:r>
              <a:rPr lang="en-GB" sz="2000" baseline="-25000" dirty="0" smtClean="0">
                <a:latin typeface="Calibri" pitchFamily="34" charset="0"/>
              </a:rPr>
              <a:t>2.5 </a:t>
            </a:r>
            <a:r>
              <a:rPr lang="en-GB" sz="2000" dirty="0" smtClean="0">
                <a:latin typeface="Calibri" pitchFamily="34" charset="0"/>
              </a:rPr>
              <a:t> from European to local road scales (all in one model)</a:t>
            </a:r>
          </a:p>
          <a:p>
            <a:pPr>
              <a:spcBef>
                <a:spcPct val="50000"/>
              </a:spcBef>
            </a:pPr>
            <a:r>
              <a:rPr lang="en-GB" sz="2000" dirty="0" smtClean="0">
                <a:latin typeface="Calibri" pitchFamily="34" charset="0"/>
              </a:rPr>
              <a:t>Use with space-time-activity data in London to improve estimates of personal exposure and to use these in epidemiological studies.</a:t>
            </a:r>
            <a:endParaRPr lang="en-GB" sz="2000" dirty="0">
              <a:latin typeface="Calibri" pitchFamily="34" charset="0"/>
            </a:endParaRPr>
          </a:p>
          <a:p>
            <a:pPr>
              <a:spcBef>
                <a:spcPct val="50000"/>
              </a:spcBef>
            </a:pPr>
            <a:r>
              <a:rPr lang="en-GB" sz="2000" dirty="0" smtClean="0">
                <a:latin typeface="Calibri" pitchFamily="34" charset="0"/>
              </a:rPr>
              <a:t>Adding exposure in specific micro-environments to the model in London e.g. Indoor/in vehicle/tube as part of the MRC/NERC “Traffic” project.</a:t>
            </a:r>
            <a:endParaRPr lang="en-GB" sz="2000" dirty="0">
              <a:latin typeface="Calibri" pitchFamily="34" charset="0"/>
            </a:endParaRPr>
          </a:p>
        </p:txBody>
      </p:sp>
      <p:grpSp>
        <p:nvGrpSpPr>
          <p:cNvPr id="20493" name="Group 23"/>
          <p:cNvGrpSpPr>
            <a:grpSpLocks/>
          </p:cNvGrpSpPr>
          <p:nvPr/>
        </p:nvGrpSpPr>
        <p:grpSpPr bwMode="auto">
          <a:xfrm>
            <a:off x="6553200" y="6019800"/>
            <a:ext cx="2420938" cy="714375"/>
            <a:chOff x="4241" y="3929"/>
            <a:chExt cx="1525" cy="450"/>
          </a:xfrm>
        </p:grpSpPr>
        <p:pic>
          <p:nvPicPr>
            <p:cNvPr id="20494" name="Picture 13"/>
            <p:cNvPicPr>
              <a:picLocks noChangeAspect="1" noChangeArrowheads="1"/>
            </p:cNvPicPr>
            <p:nvPr/>
          </p:nvPicPr>
          <p:blipFill>
            <a:blip r:embed="rId3" cstate="print"/>
            <a:srcRect/>
            <a:stretch>
              <a:fillRect/>
            </a:stretch>
          </p:blipFill>
          <p:spPr bwMode="auto">
            <a:xfrm>
              <a:off x="5452" y="4024"/>
              <a:ext cx="249" cy="225"/>
            </a:xfrm>
            <a:prstGeom prst="rect">
              <a:avLst/>
            </a:prstGeom>
            <a:noFill/>
            <a:ln w="9525">
              <a:noFill/>
              <a:miter lim="800000"/>
              <a:headEnd/>
              <a:tailEnd/>
            </a:ln>
          </p:spPr>
        </p:pic>
        <p:sp>
          <p:nvSpPr>
            <p:cNvPr id="20495"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20496" name="Picture 10"/>
            <p:cNvPicPr>
              <a:picLocks noChangeAspect="1" noChangeArrowheads="1"/>
            </p:cNvPicPr>
            <p:nvPr/>
          </p:nvPicPr>
          <p:blipFill>
            <a:blip r:embed="rId4" cstate="print"/>
            <a:srcRect/>
            <a:stretch>
              <a:fillRect/>
            </a:stretch>
          </p:blipFill>
          <p:spPr bwMode="auto">
            <a:xfrm>
              <a:off x="5202" y="4046"/>
              <a:ext cx="234" cy="181"/>
            </a:xfrm>
            <a:prstGeom prst="rect">
              <a:avLst/>
            </a:prstGeom>
            <a:noFill/>
            <a:ln w="9525">
              <a:noFill/>
              <a:miter lim="800000"/>
              <a:headEnd/>
              <a:tailEnd/>
            </a:ln>
          </p:spPr>
        </p:pic>
        <p:pic>
          <p:nvPicPr>
            <p:cNvPr id="20497" name="Picture 11" descr="MRC: Medical Research Council: Leading science for better health">
              <a:hlinkClick r:id="rId5"/>
            </p:cNvPr>
            <p:cNvPicPr>
              <a:picLocks noChangeAspect="1" noChangeArrowheads="1"/>
            </p:cNvPicPr>
            <p:nvPr/>
          </p:nvPicPr>
          <p:blipFill>
            <a:blip r:embed="rId6" cstate="print"/>
            <a:srcRect/>
            <a:stretch>
              <a:fillRect/>
            </a:stretch>
          </p:blipFill>
          <p:spPr bwMode="auto">
            <a:xfrm>
              <a:off x="4886" y="4077"/>
              <a:ext cx="292" cy="149"/>
            </a:xfrm>
            <a:prstGeom prst="rect">
              <a:avLst/>
            </a:prstGeom>
            <a:noFill/>
            <a:ln w="9525">
              <a:noFill/>
              <a:miter lim="800000"/>
              <a:headEnd/>
              <a:tailEnd/>
            </a:ln>
          </p:spPr>
        </p:pic>
        <p:sp>
          <p:nvSpPr>
            <p:cNvPr id="20498"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ChangeArrowheads="1"/>
          </p:cNvSpPr>
          <p:nvPr/>
        </p:nvSpPr>
        <p:spPr bwMode="auto">
          <a:xfrm>
            <a:off x="914400" y="1752600"/>
            <a:ext cx="6970713" cy="685800"/>
          </a:xfrm>
          <a:prstGeom prst="rect">
            <a:avLst/>
          </a:prstGeom>
          <a:noFill/>
          <a:ln w="9525">
            <a:noFill/>
            <a:miter lim="800000"/>
            <a:headEnd/>
            <a:tailEnd/>
          </a:ln>
          <a:effectLst/>
        </p:spPr>
        <p:txBody>
          <a:bodyPr lIns="0" tIns="0" rIns="0" bIns="0"/>
          <a:lstStyle/>
          <a:p>
            <a:pPr>
              <a:defRPr/>
            </a:pPr>
            <a:r>
              <a:rPr lang="en-GB" sz="3200" dirty="0">
                <a:effectLst>
                  <a:outerShdw blurRad="38100" dist="38100" dir="2700000" algn="tl">
                    <a:srgbClr val="FFFFFF"/>
                  </a:outerShdw>
                </a:effectLst>
                <a:latin typeface="Calibri" pitchFamily="34" charset="0"/>
              </a:rPr>
              <a:t>T</a:t>
            </a:r>
            <a:r>
              <a:rPr lang="en-GB" sz="3200" dirty="0">
                <a:latin typeface="Calibri" pitchFamily="34" charset="0"/>
              </a:rPr>
              <a:t>hanks for your attention</a:t>
            </a:r>
            <a:r>
              <a:rPr lang="en-GB" sz="3200" dirty="0" smtClean="0">
                <a:latin typeface="Calibri" pitchFamily="34" charset="0"/>
              </a:rPr>
              <a:t>…</a:t>
            </a:r>
          </a:p>
          <a:p>
            <a:pPr>
              <a:defRPr/>
            </a:pPr>
            <a:endParaRPr lang="en-GB" sz="3200" dirty="0" smtClean="0">
              <a:latin typeface="Calibri" pitchFamily="34" charset="0"/>
            </a:endParaRPr>
          </a:p>
          <a:p>
            <a:pPr>
              <a:defRPr/>
            </a:pPr>
            <a:r>
              <a:rPr lang="en-GB" sz="2400" dirty="0" smtClean="0">
                <a:latin typeface="Calibri" pitchFamily="34" charset="0"/>
              </a:rPr>
              <a:t>Thanks to colleagues at ERG: </a:t>
            </a:r>
          </a:p>
          <a:p>
            <a:pPr>
              <a:defRPr/>
            </a:pPr>
            <a:r>
              <a:rPr lang="en-GB" sz="2400" dirty="0" smtClean="0">
                <a:latin typeface="Calibri" pitchFamily="34" charset="0"/>
              </a:rPr>
              <a:t>David Carslaw and Martin Williams</a:t>
            </a:r>
          </a:p>
          <a:p>
            <a:pPr>
              <a:defRPr/>
            </a:pPr>
            <a:endParaRPr lang="en-GB" sz="2400" dirty="0" smtClean="0">
              <a:latin typeface="Calibri" pitchFamily="34" charset="0"/>
            </a:endParaRPr>
          </a:p>
          <a:p>
            <a:pPr>
              <a:defRPr/>
            </a:pPr>
            <a:r>
              <a:rPr lang="en-GB" sz="2400" dirty="0" smtClean="0">
                <a:latin typeface="Calibri" pitchFamily="34" charset="0"/>
              </a:rPr>
              <a:t>Thanks to DEFRA for funding for NO</a:t>
            </a:r>
            <a:r>
              <a:rPr lang="en-GB" sz="2400" baseline="-25000" dirty="0" smtClean="0">
                <a:latin typeface="Calibri" pitchFamily="34" charset="0"/>
              </a:rPr>
              <a:t>X</a:t>
            </a:r>
            <a:r>
              <a:rPr lang="en-GB" sz="2400" dirty="0" smtClean="0">
                <a:latin typeface="Calibri" pitchFamily="34" charset="0"/>
              </a:rPr>
              <a:t> emissions trends work and Transport for London for funding the LAEI </a:t>
            </a:r>
            <a:endParaRPr lang="en-GB" sz="2400" dirty="0">
              <a:latin typeface="Calibri" pitchFamily="34" charset="0"/>
            </a:endParaRPr>
          </a:p>
        </p:txBody>
      </p:sp>
      <p:sp>
        <p:nvSpPr>
          <p:cNvPr id="21507" name="Rectangle 3"/>
          <p:cNvSpPr>
            <a:spLocks noChangeArrowheads="1"/>
          </p:cNvSpPr>
          <p:nvPr/>
        </p:nvSpPr>
        <p:spPr bwMode="auto">
          <a:xfrm>
            <a:off x="914400" y="2209800"/>
            <a:ext cx="7789863" cy="3810000"/>
          </a:xfrm>
          <a:prstGeom prst="rect">
            <a:avLst/>
          </a:prstGeom>
          <a:noFill/>
          <a:ln w="9525">
            <a:noFill/>
            <a:miter lim="800000"/>
            <a:headEnd/>
            <a:tailEnd/>
          </a:ln>
        </p:spPr>
        <p:txBody>
          <a:bodyPr lIns="0" tIns="0" rIns="0" bIns="0"/>
          <a:lstStyle/>
          <a:p>
            <a:pPr marL="571500" lvl="1" indent="-190500" defTabSz="762000">
              <a:spcBef>
                <a:spcPct val="50000"/>
              </a:spcBef>
              <a:buClr>
                <a:srgbClr val="FFFFFF"/>
              </a:buClr>
              <a:buFontTx/>
              <a:buChar char="o"/>
            </a:pPr>
            <a:endParaRPr lang="en-US" sz="1500" b="1" i="1">
              <a:latin typeface="Caslon540 BT" charset="0"/>
            </a:endParaRPr>
          </a:p>
          <a:p>
            <a:pPr marL="571500" lvl="1" indent="-190500" defTabSz="762000">
              <a:spcBef>
                <a:spcPct val="50000"/>
              </a:spcBef>
              <a:buClr>
                <a:srgbClr val="FFFFFF"/>
              </a:buClr>
              <a:buFontTx/>
              <a:buChar char="o"/>
            </a:pPr>
            <a:endParaRPr lang="en-US" sz="1500" i="1">
              <a:latin typeface="Caslon540 BT" charset="0"/>
            </a:endParaRPr>
          </a:p>
          <a:p>
            <a:pPr defTabSz="762000">
              <a:spcBef>
                <a:spcPct val="50000"/>
              </a:spcBef>
              <a:buClr>
                <a:srgbClr val="FF0000"/>
              </a:buClr>
              <a:buSzPct val="150000"/>
            </a:pPr>
            <a:endParaRPr lang="en-US" sz="1500">
              <a:latin typeface="Caslon540 BT" charset="0"/>
            </a:endParaRPr>
          </a:p>
        </p:txBody>
      </p:sp>
      <p:grpSp>
        <p:nvGrpSpPr>
          <p:cNvPr id="21508" name="Group 23"/>
          <p:cNvGrpSpPr>
            <a:grpSpLocks/>
          </p:cNvGrpSpPr>
          <p:nvPr/>
        </p:nvGrpSpPr>
        <p:grpSpPr bwMode="auto">
          <a:xfrm>
            <a:off x="6553200" y="6019800"/>
            <a:ext cx="2420938" cy="714375"/>
            <a:chOff x="4241" y="3929"/>
            <a:chExt cx="1525" cy="450"/>
          </a:xfrm>
        </p:grpSpPr>
        <p:pic>
          <p:nvPicPr>
            <p:cNvPr id="21509" name="Picture 13"/>
            <p:cNvPicPr>
              <a:picLocks noChangeAspect="1" noChangeArrowheads="1"/>
            </p:cNvPicPr>
            <p:nvPr/>
          </p:nvPicPr>
          <p:blipFill>
            <a:blip r:embed="rId3" cstate="print"/>
            <a:srcRect/>
            <a:stretch>
              <a:fillRect/>
            </a:stretch>
          </p:blipFill>
          <p:spPr bwMode="auto">
            <a:xfrm>
              <a:off x="5452" y="4024"/>
              <a:ext cx="249" cy="225"/>
            </a:xfrm>
            <a:prstGeom prst="rect">
              <a:avLst/>
            </a:prstGeom>
            <a:noFill/>
            <a:ln w="9525">
              <a:noFill/>
              <a:miter lim="800000"/>
              <a:headEnd/>
              <a:tailEnd/>
            </a:ln>
          </p:spPr>
        </p:pic>
        <p:sp>
          <p:nvSpPr>
            <p:cNvPr id="21510"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21511" name="Picture 10"/>
            <p:cNvPicPr>
              <a:picLocks noChangeAspect="1" noChangeArrowheads="1"/>
            </p:cNvPicPr>
            <p:nvPr/>
          </p:nvPicPr>
          <p:blipFill>
            <a:blip r:embed="rId4" cstate="print"/>
            <a:srcRect/>
            <a:stretch>
              <a:fillRect/>
            </a:stretch>
          </p:blipFill>
          <p:spPr bwMode="auto">
            <a:xfrm>
              <a:off x="5202" y="4046"/>
              <a:ext cx="234" cy="181"/>
            </a:xfrm>
            <a:prstGeom prst="rect">
              <a:avLst/>
            </a:prstGeom>
            <a:noFill/>
            <a:ln w="9525">
              <a:noFill/>
              <a:miter lim="800000"/>
              <a:headEnd/>
              <a:tailEnd/>
            </a:ln>
          </p:spPr>
        </p:pic>
        <p:pic>
          <p:nvPicPr>
            <p:cNvPr id="21512" name="Picture 11" descr="MRC: Medical Research Council: Leading science for better health">
              <a:hlinkClick r:id="rId5"/>
            </p:cNvPr>
            <p:cNvPicPr>
              <a:picLocks noChangeAspect="1" noChangeArrowheads="1"/>
            </p:cNvPicPr>
            <p:nvPr/>
          </p:nvPicPr>
          <p:blipFill>
            <a:blip r:embed="rId6" cstate="print"/>
            <a:srcRect/>
            <a:stretch>
              <a:fillRect/>
            </a:stretch>
          </p:blipFill>
          <p:spPr bwMode="auto">
            <a:xfrm>
              <a:off x="4886" y="4077"/>
              <a:ext cx="292" cy="149"/>
            </a:xfrm>
            <a:prstGeom prst="rect">
              <a:avLst/>
            </a:prstGeom>
            <a:noFill/>
            <a:ln w="9525">
              <a:noFill/>
              <a:miter lim="800000"/>
              <a:headEnd/>
              <a:tailEnd/>
            </a:ln>
          </p:spPr>
        </p:pic>
        <p:sp>
          <p:nvSpPr>
            <p:cNvPr id="21513"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304800" y="304800"/>
            <a:ext cx="5960542" cy="584775"/>
          </a:xfrm>
          <a:prstGeom prst="rect">
            <a:avLst/>
          </a:prstGeom>
          <a:noFill/>
          <a:ln w="12700" cap="sq">
            <a:noFill/>
            <a:miter lim="800000"/>
            <a:headEnd type="none" w="sm" len="sm"/>
            <a:tailEnd type="none" w="sm" len="sm"/>
          </a:ln>
        </p:spPr>
        <p:txBody>
          <a:bodyPr wrap="none">
            <a:spAutoFit/>
          </a:bodyPr>
          <a:lstStyle/>
          <a:p>
            <a:r>
              <a:rPr lang="en-GB" sz="3200" dirty="0" smtClean="0">
                <a:latin typeface="Calibri" pitchFamily="34" charset="0"/>
              </a:rPr>
              <a:t>NO</a:t>
            </a:r>
            <a:r>
              <a:rPr lang="en-GB" sz="3200" baseline="-25000" dirty="0" smtClean="0">
                <a:latin typeface="Calibri" pitchFamily="34" charset="0"/>
              </a:rPr>
              <a:t>X</a:t>
            </a:r>
            <a:r>
              <a:rPr lang="en-GB" sz="3200" dirty="0" smtClean="0">
                <a:latin typeface="Calibri" pitchFamily="34" charset="0"/>
              </a:rPr>
              <a:t>-NO</a:t>
            </a:r>
            <a:r>
              <a:rPr lang="en-GB" sz="3200" baseline="-25000" dirty="0" smtClean="0">
                <a:latin typeface="Calibri" pitchFamily="34" charset="0"/>
              </a:rPr>
              <a:t>2</a:t>
            </a:r>
            <a:r>
              <a:rPr lang="en-GB" sz="3200" dirty="0" smtClean="0">
                <a:latin typeface="Calibri" pitchFamily="34" charset="0"/>
              </a:rPr>
              <a:t>-O</a:t>
            </a:r>
            <a:r>
              <a:rPr lang="en-GB" sz="3200" baseline="-25000" dirty="0" smtClean="0">
                <a:latin typeface="Calibri" pitchFamily="34" charset="0"/>
              </a:rPr>
              <a:t>3</a:t>
            </a:r>
            <a:r>
              <a:rPr lang="en-GB" sz="3200" dirty="0" smtClean="0">
                <a:latin typeface="Calibri" pitchFamily="34" charset="0"/>
              </a:rPr>
              <a:t> at MY1 kerbside (ppb)</a:t>
            </a:r>
            <a:endParaRPr lang="en-GB" sz="3200" dirty="0">
              <a:latin typeface="Calibri" pitchFamily="34" charset="0"/>
            </a:endParaRPr>
          </a:p>
        </p:txBody>
      </p:sp>
      <p:grpSp>
        <p:nvGrpSpPr>
          <p:cNvPr id="2" name="Group 23"/>
          <p:cNvGrpSpPr>
            <a:grpSpLocks/>
          </p:cNvGrpSpPr>
          <p:nvPr/>
        </p:nvGrpSpPr>
        <p:grpSpPr bwMode="auto">
          <a:xfrm>
            <a:off x="6553200" y="6019800"/>
            <a:ext cx="2420938" cy="714375"/>
            <a:chOff x="4241" y="3929"/>
            <a:chExt cx="1525" cy="450"/>
          </a:xfrm>
        </p:grpSpPr>
        <p:pic>
          <p:nvPicPr>
            <p:cNvPr id="14343" name="Picture 13"/>
            <p:cNvPicPr>
              <a:picLocks noChangeAspect="1" noChangeArrowheads="1"/>
            </p:cNvPicPr>
            <p:nvPr/>
          </p:nvPicPr>
          <p:blipFill>
            <a:blip r:embed="rId3" cstate="print"/>
            <a:srcRect/>
            <a:stretch>
              <a:fillRect/>
            </a:stretch>
          </p:blipFill>
          <p:spPr bwMode="auto">
            <a:xfrm>
              <a:off x="5452" y="4024"/>
              <a:ext cx="249" cy="225"/>
            </a:xfrm>
            <a:prstGeom prst="rect">
              <a:avLst/>
            </a:prstGeom>
            <a:noFill/>
            <a:ln w="9525">
              <a:noFill/>
              <a:miter lim="800000"/>
              <a:headEnd/>
              <a:tailEnd/>
            </a:ln>
          </p:spPr>
        </p:pic>
        <p:sp>
          <p:nvSpPr>
            <p:cNvPr id="14344"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14345" name="Picture 10"/>
            <p:cNvPicPr>
              <a:picLocks noChangeAspect="1" noChangeArrowheads="1"/>
            </p:cNvPicPr>
            <p:nvPr/>
          </p:nvPicPr>
          <p:blipFill>
            <a:blip r:embed="rId4" cstate="print"/>
            <a:srcRect/>
            <a:stretch>
              <a:fillRect/>
            </a:stretch>
          </p:blipFill>
          <p:spPr bwMode="auto">
            <a:xfrm>
              <a:off x="5202" y="4046"/>
              <a:ext cx="234" cy="181"/>
            </a:xfrm>
            <a:prstGeom prst="rect">
              <a:avLst/>
            </a:prstGeom>
            <a:noFill/>
            <a:ln w="9525">
              <a:noFill/>
              <a:miter lim="800000"/>
              <a:headEnd/>
              <a:tailEnd/>
            </a:ln>
          </p:spPr>
        </p:pic>
        <p:pic>
          <p:nvPicPr>
            <p:cNvPr id="14346" name="Picture 11" descr="MRC: Medical Research Council: Leading science for better health">
              <a:hlinkClick r:id="rId5"/>
            </p:cNvPr>
            <p:cNvPicPr>
              <a:picLocks noChangeAspect="1" noChangeArrowheads="1"/>
            </p:cNvPicPr>
            <p:nvPr/>
          </p:nvPicPr>
          <p:blipFill>
            <a:blip r:embed="rId6" cstate="print"/>
            <a:srcRect/>
            <a:stretch>
              <a:fillRect/>
            </a:stretch>
          </p:blipFill>
          <p:spPr bwMode="auto">
            <a:xfrm>
              <a:off x="4886" y="4077"/>
              <a:ext cx="292" cy="149"/>
            </a:xfrm>
            <a:prstGeom prst="rect">
              <a:avLst/>
            </a:prstGeom>
            <a:noFill/>
            <a:ln w="9525">
              <a:noFill/>
              <a:miter lim="800000"/>
              <a:headEnd/>
              <a:tailEnd/>
            </a:ln>
          </p:spPr>
        </p:pic>
        <p:sp>
          <p:nvSpPr>
            <p:cNvPr id="14347"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sp>
        <p:nvSpPr>
          <p:cNvPr id="5632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2" name="Picture 11" descr="MY1residual.jpeg"/>
          <p:cNvPicPr>
            <a:picLocks noChangeAspect="1"/>
          </p:cNvPicPr>
          <p:nvPr/>
        </p:nvPicPr>
        <p:blipFill>
          <a:blip r:embed="rId7" cstate="print"/>
          <a:stretch>
            <a:fillRect/>
          </a:stretch>
        </p:blipFill>
        <p:spPr>
          <a:xfrm>
            <a:off x="755576" y="954542"/>
            <a:ext cx="6840760" cy="559698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700808"/>
            <a:ext cx="7200800" cy="3539430"/>
          </a:xfrm>
          <a:prstGeom prst="rect">
            <a:avLst/>
          </a:prstGeom>
          <a:noFill/>
        </p:spPr>
        <p:txBody>
          <a:bodyPr wrap="square" rtlCol="0">
            <a:spAutoFit/>
          </a:bodyPr>
          <a:lstStyle/>
          <a:p>
            <a:r>
              <a:rPr lang="en-GB" sz="2800" dirty="0" smtClean="0">
                <a:latin typeface="Calibri" pitchFamily="34" charset="0"/>
                <a:cs typeface="Calibri" pitchFamily="34" charset="0"/>
              </a:rPr>
              <a:t>Motivation for developing the local scale modelling</a:t>
            </a:r>
          </a:p>
          <a:p>
            <a:endParaRPr lang="en-GB" sz="2800" dirty="0" smtClean="0">
              <a:latin typeface="Calibri" pitchFamily="34" charset="0"/>
              <a:cs typeface="Calibri" pitchFamily="34" charset="0"/>
            </a:endParaRPr>
          </a:p>
          <a:p>
            <a:r>
              <a:rPr lang="en-GB" sz="2800" dirty="0" smtClean="0">
                <a:latin typeface="Calibri" pitchFamily="34" charset="0"/>
                <a:cs typeface="Calibri" pitchFamily="34" charset="0"/>
              </a:rPr>
              <a:t>Modelling methods</a:t>
            </a:r>
          </a:p>
          <a:p>
            <a:endParaRPr lang="en-GB" sz="2800" dirty="0" smtClean="0">
              <a:latin typeface="Calibri" pitchFamily="34" charset="0"/>
              <a:cs typeface="Calibri" pitchFamily="34" charset="0"/>
            </a:endParaRPr>
          </a:p>
          <a:p>
            <a:r>
              <a:rPr lang="en-GB" sz="2800" dirty="0" smtClean="0">
                <a:latin typeface="Calibri" pitchFamily="34" charset="0"/>
                <a:cs typeface="Calibri" pitchFamily="34" charset="0"/>
              </a:rPr>
              <a:t>Evaluation</a:t>
            </a:r>
          </a:p>
          <a:p>
            <a:endParaRPr lang="en-GB" sz="2800" dirty="0" smtClean="0">
              <a:latin typeface="Calibri" pitchFamily="34" charset="0"/>
              <a:cs typeface="Calibri" pitchFamily="34" charset="0"/>
            </a:endParaRPr>
          </a:p>
          <a:p>
            <a:r>
              <a:rPr lang="en-GB" sz="2800" dirty="0" smtClean="0">
                <a:latin typeface="Calibri" pitchFamily="34" charset="0"/>
                <a:cs typeface="Calibri" pitchFamily="34" charset="0"/>
              </a:rPr>
              <a:t>Future work</a:t>
            </a:r>
            <a:endParaRPr lang="en-GB" sz="2800" dirty="0">
              <a:latin typeface="Calibri" pitchFamily="34" charset="0"/>
              <a:cs typeface="Calibri" pitchFamily="34" charset="0"/>
            </a:endParaRPr>
          </a:p>
        </p:txBody>
      </p:sp>
      <p:sp>
        <p:nvSpPr>
          <p:cNvPr id="5" name="Text Box 45"/>
          <p:cNvSpPr txBox="1">
            <a:spLocks noChangeArrowheads="1"/>
          </p:cNvSpPr>
          <p:nvPr/>
        </p:nvSpPr>
        <p:spPr bwMode="auto">
          <a:xfrm>
            <a:off x="611560" y="692696"/>
            <a:ext cx="3240360" cy="707886"/>
          </a:xfrm>
          <a:prstGeom prst="rect">
            <a:avLst/>
          </a:prstGeom>
          <a:noFill/>
          <a:ln w="9525">
            <a:noFill/>
            <a:miter lim="800000"/>
            <a:headEnd/>
            <a:tailEnd/>
          </a:ln>
        </p:spPr>
        <p:txBody>
          <a:bodyPr wrap="square">
            <a:spAutoFit/>
          </a:bodyPr>
          <a:lstStyle/>
          <a:p>
            <a:pPr>
              <a:spcBef>
                <a:spcPct val="50000"/>
              </a:spcBef>
            </a:pPr>
            <a:r>
              <a:rPr lang="en-GB" sz="4000" dirty="0" smtClean="0">
                <a:latin typeface="Calibri" pitchFamily="34" charset="0"/>
                <a:cs typeface="Calibri" pitchFamily="34" charset="0"/>
              </a:rPr>
              <a:t>Talk summary</a:t>
            </a:r>
            <a:endParaRPr lang="en-GB" sz="4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304800" y="304800"/>
            <a:ext cx="6254854" cy="584775"/>
          </a:xfrm>
          <a:prstGeom prst="rect">
            <a:avLst/>
          </a:prstGeom>
          <a:noFill/>
          <a:ln w="12700" cap="sq">
            <a:noFill/>
            <a:miter lim="800000"/>
            <a:headEnd type="none" w="sm" len="sm"/>
            <a:tailEnd type="none" w="sm" len="sm"/>
          </a:ln>
        </p:spPr>
        <p:txBody>
          <a:bodyPr wrap="none">
            <a:spAutoFit/>
          </a:bodyPr>
          <a:lstStyle/>
          <a:p>
            <a:r>
              <a:rPr lang="en-GB" sz="3200" dirty="0" smtClean="0">
                <a:latin typeface="Calibri" pitchFamily="34" charset="0"/>
              </a:rPr>
              <a:t>NO</a:t>
            </a:r>
            <a:r>
              <a:rPr lang="en-GB" sz="3200" baseline="-25000" dirty="0" smtClean="0">
                <a:latin typeface="Calibri" pitchFamily="34" charset="0"/>
              </a:rPr>
              <a:t>X</a:t>
            </a:r>
            <a:r>
              <a:rPr lang="en-GB" sz="3200" dirty="0" smtClean="0">
                <a:latin typeface="Calibri" pitchFamily="34" charset="0"/>
              </a:rPr>
              <a:t> at KC1 urban background (ppb)</a:t>
            </a:r>
            <a:endParaRPr lang="en-GB" sz="3200" dirty="0">
              <a:latin typeface="Calibri" pitchFamily="34" charset="0"/>
            </a:endParaRPr>
          </a:p>
        </p:txBody>
      </p:sp>
      <p:grpSp>
        <p:nvGrpSpPr>
          <p:cNvPr id="2" name="Group 23"/>
          <p:cNvGrpSpPr>
            <a:grpSpLocks/>
          </p:cNvGrpSpPr>
          <p:nvPr/>
        </p:nvGrpSpPr>
        <p:grpSpPr bwMode="auto">
          <a:xfrm>
            <a:off x="6553200" y="6019800"/>
            <a:ext cx="2420938" cy="714375"/>
            <a:chOff x="4241" y="3929"/>
            <a:chExt cx="1525" cy="450"/>
          </a:xfrm>
        </p:grpSpPr>
        <p:pic>
          <p:nvPicPr>
            <p:cNvPr id="14343" name="Picture 13"/>
            <p:cNvPicPr>
              <a:picLocks noChangeAspect="1" noChangeArrowheads="1"/>
            </p:cNvPicPr>
            <p:nvPr/>
          </p:nvPicPr>
          <p:blipFill>
            <a:blip r:embed="rId3" cstate="print"/>
            <a:srcRect/>
            <a:stretch>
              <a:fillRect/>
            </a:stretch>
          </p:blipFill>
          <p:spPr bwMode="auto">
            <a:xfrm>
              <a:off x="5452" y="4024"/>
              <a:ext cx="249" cy="225"/>
            </a:xfrm>
            <a:prstGeom prst="rect">
              <a:avLst/>
            </a:prstGeom>
            <a:noFill/>
            <a:ln w="9525">
              <a:noFill/>
              <a:miter lim="800000"/>
              <a:headEnd/>
              <a:tailEnd/>
            </a:ln>
          </p:spPr>
        </p:pic>
        <p:sp>
          <p:nvSpPr>
            <p:cNvPr id="14344"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14345" name="Picture 10"/>
            <p:cNvPicPr>
              <a:picLocks noChangeAspect="1" noChangeArrowheads="1"/>
            </p:cNvPicPr>
            <p:nvPr/>
          </p:nvPicPr>
          <p:blipFill>
            <a:blip r:embed="rId4" cstate="print"/>
            <a:srcRect/>
            <a:stretch>
              <a:fillRect/>
            </a:stretch>
          </p:blipFill>
          <p:spPr bwMode="auto">
            <a:xfrm>
              <a:off x="5202" y="4046"/>
              <a:ext cx="234" cy="181"/>
            </a:xfrm>
            <a:prstGeom prst="rect">
              <a:avLst/>
            </a:prstGeom>
            <a:noFill/>
            <a:ln w="9525">
              <a:noFill/>
              <a:miter lim="800000"/>
              <a:headEnd/>
              <a:tailEnd/>
            </a:ln>
          </p:spPr>
        </p:pic>
        <p:pic>
          <p:nvPicPr>
            <p:cNvPr id="14346" name="Picture 11" descr="MRC: Medical Research Council: Leading science for better health">
              <a:hlinkClick r:id="rId5"/>
            </p:cNvPr>
            <p:cNvPicPr>
              <a:picLocks noChangeAspect="1" noChangeArrowheads="1"/>
            </p:cNvPicPr>
            <p:nvPr/>
          </p:nvPicPr>
          <p:blipFill>
            <a:blip r:embed="rId6" cstate="print"/>
            <a:srcRect/>
            <a:stretch>
              <a:fillRect/>
            </a:stretch>
          </p:blipFill>
          <p:spPr bwMode="auto">
            <a:xfrm>
              <a:off x="4886" y="4077"/>
              <a:ext cx="292" cy="149"/>
            </a:xfrm>
            <a:prstGeom prst="rect">
              <a:avLst/>
            </a:prstGeom>
            <a:noFill/>
            <a:ln w="9525">
              <a:noFill/>
              <a:miter lim="800000"/>
              <a:headEnd/>
              <a:tailEnd/>
            </a:ln>
          </p:spPr>
        </p:pic>
        <p:sp>
          <p:nvSpPr>
            <p:cNvPr id="14347"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sp>
        <p:nvSpPr>
          <p:cNvPr id="5632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2" name="Picture 11" descr="KC1NOxppb.jpeg"/>
          <p:cNvPicPr>
            <a:picLocks noChangeAspect="1"/>
          </p:cNvPicPr>
          <p:nvPr/>
        </p:nvPicPr>
        <p:blipFill>
          <a:blip r:embed="rId7" cstate="print"/>
          <a:stretch>
            <a:fillRect/>
          </a:stretch>
        </p:blipFill>
        <p:spPr>
          <a:xfrm>
            <a:off x="683568" y="836712"/>
            <a:ext cx="6664740" cy="545296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83568" y="1340768"/>
            <a:ext cx="7560840" cy="3108543"/>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lvl="0" indent="-252000" eaLnBrk="0" hangingPunct="0">
              <a:buFont typeface="Courier New" pitchFamily="49" charset="0"/>
              <a:buChar char="o"/>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 provide</a:t>
            </a:r>
            <a:r>
              <a:rPr kumimoji="0" lang="en-US" sz="16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evidence of the impact on air quality, of intergovernmental, national and local authority policies</a:t>
            </a:r>
          </a:p>
          <a:p>
            <a:pPr lvl="0" indent="-252000" eaLnBrk="0" hangingPunct="0"/>
            <a:endParaRPr lang="en-US" sz="1600" dirty="0">
              <a:latin typeface="Arial" pitchFamily="34" charset="0"/>
              <a:ea typeface="Times New Roman" pitchFamily="18" charset="0"/>
              <a:cs typeface="Times New Roman" pitchFamily="18" charset="0"/>
            </a:endParaRPr>
          </a:p>
          <a:p>
            <a:pPr lvl="0" indent="-252000" eaLnBrk="0" hangingPunct="0">
              <a:buFont typeface="Courier New" pitchFamily="49" charset="0"/>
              <a:buChar char="o"/>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In the UK, policy’s aimed at </a:t>
            </a:r>
            <a:r>
              <a:rPr lang="en-US" sz="1600" dirty="0" smtClean="0">
                <a:latin typeface="Arial" pitchFamily="34" charset="0"/>
                <a:ea typeface="Times New Roman" pitchFamily="18" charset="0"/>
                <a:cs typeface="Times New Roman" pitchFamily="18" charset="0"/>
              </a:rPr>
              <a:t>meeting NO</a:t>
            </a:r>
            <a:r>
              <a:rPr lang="en-US" sz="1600" baseline="-30000" dirty="0" smtClean="0">
                <a:latin typeface="Arial" pitchFamily="34" charset="0"/>
                <a:ea typeface="Times New Roman" pitchFamily="18" charset="0"/>
                <a:cs typeface="Times New Roman" pitchFamily="18" charset="0"/>
              </a:rPr>
              <a:t>2</a:t>
            </a:r>
            <a:r>
              <a:rPr lang="en-US" sz="1600" dirty="0" smtClean="0">
                <a:latin typeface="Arial" pitchFamily="34" charset="0"/>
                <a:ea typeface="Times New Roman" pitchFamily="18" charset="0"/>
                <a:cs typeface="Times New Roman" pitchFamily="18" charset="0"/>
              </a:rPr>
              <a:t>, PM</a:t>
            </a:r>
            <a:r>
              <a:rPr lang="en-US" sz="1600" baseline="-30000" dirty="0" smtClean="0">
                <a:latin typeface="Arial" pitchFamily="34" charset="0"/>
                <a:ea typeface="Times New Roman" pitchFamily="18" charset="0"/>
                <a:cs typeface="Times New Roman" pitchFamily="18" charset="0"/>
              </a:rPr>
              <a:t>10</a:t>
            </a:r>
            <a:r>
              <a:rPr lang="en-US" sz="1600" dirty="0" smtClean="0">
                <a:latin typeface="Arial" pitchFamily="34" charset="0"/>
                <a:ea typeface="Times New Roman" pitchFamily="18" charset="0"/>
                <a:cs typeface="Times New Roman" pitchFamily="18" charset="0"/>
              </a:rPr>
              <a:t> and PM</a:t>
            </a:r>
            <a:r>
              <a:rPr lang="en-US" sz="1600" baseline="-30000" dirty="0" smtClean="0">
                <a:latin typeface="Arial" pitchFamily="34" charset="0"/>
                <a:ea typeface="Times New Roman" pitchFamily="18" charset="0"/>
                <a:cs typeface="Times New Roman" pitchFamily="18" charset="0"/>
              </a:rPr>
              <a:t>2.5 </a:t>
            </a:r>
            <a:r>
              <a:rPr lang="en-US" sz="1600" dirty="0" smtClean="0">
                <a:latin typeface="Arial" pitchFamily="34" charset="0"/>
                <a:ea typeface="Times New Roman" pitchFamily="18" charset="0"/>
                <a:cs typeface="Times New Roman" pitchFamily="18" charset="0"/>
              </a:rPr>
              <a:t>EU limit values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hlinkClick r:id="rId3"/>
              </a:rPr>
              <a:t>http://www.defra.gov.uk/publications/2011/04/13/pb13378-air-pollution/</a:t>
            </a: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lvl="0" indent="-252000" eaLnBrk="0" hangingPunct="0">
              <a:buFont typeface="Courier New" pitchFamily="49" charset="0"/>
              <a:buChar char="o"/>
            </a:pPr>
            <a:endParaRPr lang="en-US" sz="1600" dirty="0">
              <a:latin typeface="Arial" pitchFamily="34" charset="0"/>
              <a:ea typeface="Times New Roman" pitchFamily="18" charset="0"/>
              <a:cs typeface="Times New Roman" pitchFamily="18" charset="0"/>
            </a:endParaRPr>
          </a:p>
          <a:p>
            <a:pPr lvl="0" indent="-252000" eaLnBrk="0" hangingPunct="0">
              <a:buFont typeface="Courier New" pitchFamily="49" charset="0"/>
              <a:buChar char="o"/>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Epidemiological requirements for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spatio</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-temporal analysis</a:t>
            </a:r>
          </a:p>
          <a:p>
            <a:pPr lvl="0" indent="-252000" eaLnBrk="0" hangingPunct="0">
              <a:buFont typeface="Courier New" pitchFamily="49" charset="0"/>
              <a:buChar char="o"/>
            </a:pPr>
            <a:endParaRPr lang="en-US" sz="1600" dirty="0">
              <a:latin typeface="Arial" pitchFamily="34" charset="0"/>
              <a:ea typeface="Times New Roman" pitchFamily="18" charset="0"/>
              <a:cs typeface="Times New Roman" pitchFamily="18" charset="0"/>
            </a:endParaRPr>
          </a:p>
          <a:p>
            <a:pPr lvl="0" indent="-252000" eaLnBrk="0" hangingPunct="0">
              <a:buFont typeface="Courier New" pitchFamily="49" charset="0"/>
              <a:buChar char="o"/>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 include space-time-activity data in exposure assessments both for policy development and to reflect the dose from pollutants that have a range of toxicity (PM).</a:t>
            </a:r>
          </a:p>
          <a:p>
            <a:pPr marL="0" marR="0" lvl="0" indent="228600" algn="l" defTabSz="914400" rtl="0" eaLnBrk="0" fontAlgn="base" latinLnBrk="0" hangingPunct="0">
              <a:lnSpc>
                <a:spcPct val="100000"/>
              </a:lnSpc>
              <a:spcBef>
                <a:spcPct val="0"/>
              </a:spcBef>
              <a:spcAft>
                <a:spcPct val="0"/>
              </a:spcAft>
              <a:buClrTx/>
              <a:buSzTx/>
              <a:buFontTx/>
              <a:buNone/>
              <a:tabLst/>
            </a:pPr>
            <a:endParaRPr lang="en-US" sz="1000" dirty="0">
              <a:latin typeface="Arial" pitchFamily="34"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sz="1000" b="0" i="0" u="none" strike="noStrike" cap="none" normalizeH="0" baseline="0" dirty="0" smtClean="0">
              <a:ln>
                <a:noFill/>
              </a:ln>
              <a:solidFill>
                <a:schemeClr val="tx1"/>
              </a:solidFill>
              <a:effectLst/>
              <a:latin typeface="Arial" pitchFamily="34" charset="0"/>
            </a:endParaRPr>
          </a:p>
        </p:txBody>
      </p:sp>
      <p:sp>
        <p:nvSpPr>
          <p:cNvPr id="5" name="Text Box 45"/>
          <p:cNvSpPr txBox="1">
            <a:spLocks noChangeArrowheads="1"/>
          </p:cNvSpPr>
          <p:nvPr/>
        </p:nvSpPr>
        <p:spPr bwMode="auto">
          <a:xfrm>
            <a:off x="611560" y="404664"/>
            <a:ext cx="3240360" cy="707886"/>
          </a:xfrm>
          <a:prstGeom prst="rect">
            <a:avLst/>
          </a:prstGeom>
          <a:noFill/>
          <a:ln w="9525">
            <a:noFill/>
            <a:miter lim="800000"/>
            <a:headEnd/>
            <a:tailEnd/>
          </a:ln>
        </p:spPr>
        <p:txBody>
          <a:bodyPr wrap="square">
            <a:spAutoFit/>
          </a:bodyPr>
          <a:lstStyle/>
          <a:p>
            <a:pPr>
              <a:spcBef>
                <a:spcPct val="50000"/>
              </a:spcBef>
            </a:pPr>
            <a:r>
              <a:rPr lang="en-GB" sz="4000" dirty="0" smtClean="0">
                <a:latin typeface="Calibri" pitchFamily="34" charset="0"/>
                <a:cs typeface="Calibri" pitchFamily="34" charset="0"/>
              </a:rPr>
              <a:t>Motivation</a:t>
            </a:r>
            <a:endParaRPr lang="en-GB" sz="4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990600" y="1905000"/>
            <a:ext cx="7467600" cy="954088"/>
          </a:xfrm>
          <a:prstGeom prst="rect">
            <a:avLst/>
          </a:prstGeom>
          <a:noFill/>
          <a:ln w="12700" cap="sq">
            <a:noFill/>
            <a:miter lim="800000"/>
            <a:headEnd type="none" w="sm" len="sm"/>
            <a:tailEnd type="none" w="sm" len="sm"/>
          </a:ln>
        </p:spPr>
        <p:txBody>
          <a:bodyPr>
            <a:spAutoFit/>
          </a:bodyPr>
          <a:lstStyle/>
          <a:p>
            <a:pPr>
              <a:spcBef>
                <a:spcPct val="50000"/>
              </a:spcBef>
            </a:pPr>
            <a:endParaRPr kumimoji="1" lang="en-GB" sz="2000">
              <a:latin typeface="Calibri" pitchFamily="34" charset="0"/>
            </a:endParaRPr>
          </a:p>
          <a:p>
            <a:pPr>
              <a:spcBef>
                <a:spcPct val="50000"/>
              </a:spcBef>
            </a:pPr>
            <a:endParaRPr kumimoji="1" lang="en-GB">
              <a:latin typeface="Calibri" pitchFamily="34" charset="0"/>
            </a:endParaRPr>
          </a:p>
        </p:txBody>
      </p:sp>
      <p:sp>
        <p:nvSpPr>
          <p:cNvPr id="16388" name="Rectangle 3"/>
          <p:cNvSpPr>
            <a:spLocks noChangeArrowheads="1"/>
          </p:cNvSpPr>
          <p:nvPr/>
        </p:nvSpPr>
        <p:spPr bwMode="auto">
          <a:xfrm>
            <a:off x="304800" y="304800"/>
            <a:ext cx="3403600" cy="584200"/>
          </a:xfrm>
          <a:prstGeom prst="rect">
            <a:avLst/>
          </a:prstGeom>
          <a:noFill/>
          <a:ln w="12700" cap="sq">
            <a:noFill/>
            <a:miter lim="800000"/>
            <a:headEnd type="none" w="sm" len="sm"/>
            <a:tailEnd type="none" w="sm" len="sm"/>
          </a:ln>
        </p:spPr>
        <p:txBody>
          <a:bodyPr wrap="none">
            <a:spAutoFit/>
          </a:bodyPr>
          <a:lstStyle/>
          <a:p>
            <a:r>
              <a:rPr lang="en-GB" sz="3200">
                <a:latin typeface="Calibri" pitchFamily="34" charset="0"/>
              </a:rPr>
              <a:t>CMAQ-urban setup</a:t>
            </a:r>
          </a:p>
        </p:txBody>
      </p:sp>
      <p:grpSp>
        <p:nvGrpSpPr>
          <p:cNvPr id="2" name="Group 23"/>
          <p:cNvGrpSpPr>
            <a:grpSpLocks/>
          </p:cNvGrpSpPr>
          <p:nvPr/>
        </p:nvGrpSpPr>
        <p:grpSpPr bwMode="auto">
          <a:xfrm>
            <a:off x="6553200" y="6019800"/>
            <a:ext cx="2420938" cy="714375"/>
            <a:chOff x="4241" y="3929"/>
            <a:chExt cx="1525" cy="450"/>
          </a:xfrm>
        </p:grpSpPr>
        <p:pic>
          <p:nvPicPr>
            <p:cNvPr id="16397" name="Picture 13"/>
            <p:cNvPicPr>
              <a:picLocks noChangeAspect="1" noChangeArrowheads="1"/>
            </p:cNvPicPr>
            <p:nvPr/>
          </p:nvPicPr>
          <p:blipFill>
            <a:blip r:embed="rId3" cstate="print"/>
            <a:srcRect/>
            <a:stretch>
              <a:fillRect/>
            </a:stretch>
          </p:blipFill>
          <p:spPr bwMode="auto">
            <a:xfrm>
              <a:off x="5452" y="4024"/>
              <a:ext cx="249" cy="225"/>
            </a:xfrm>
            <a:prstGeom prst="rect">
              <a:avLst/>
            </a:prstGeom>
            <a:noFill/>
            <a:ln w="9525">
              <a:noFill/>
              <a:miter lim="800000"/>
              <a:headEnd/>
              <a:tailEnd/>
            </a:ln>
          </p:spPr>
        </p:pic>
        <p:sp>
          <p:nvSpPr>
            <p:cNvPr id="16398"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16399" name="Picture 10"/>
            <p:cNvPicPr>
              <a:picLocks noChangeAspect="1" noChangeArrowheads="1"/>
            </p:cNvPicPr>
            <p:nvPr/>
          </p:nvPicPr>
          <p:blipFill>
            <a:blip r:embed="rId4" cstate="print"/>
            <a:srcRect/>
            <a:stretch>
              <a:fillRect/>
            </a:stretch>
          </p:blipFill>
          <p:spPr bwMode="auto">
            <a:xfrm>
              <a:off x="5202" y="4046"/>
              <a:ext cx="234" cy="181"/>
            </a:xfrm>
            <a:prstGeom prst="rect">
              <a:avLst/>
            </a:prstGeom>
            <a:noFill/>
            <a:ln w="9525">
              <a:noFill/>
              <a:miter lim="800000"/>
              <a:headEnd/>
              <a:tailEnd/>
            </a:ln>
          </p:spPr>
        </p:pic>
        <p:pic>
          <p:nvPicPr>
            <p:cNvPr id="16400" name="Picture 11" descr="MRC: Medical Research Council: Leading science for better health">
              <a:hlinkClick r:id="rId5"/>
            </p:cNvPr>
            <p:cNvPicPr>
              <a:picLocks noChangeAspect="1" noChangeArrowheads="1"/>
            </p:cNvPicPr>
            <p:nvPr/>
          </p:nvPicPr>
          <p:blipFill>
            <a:blip r:embed="rId6" cstate="print"/>
            <a:srcRect/>
            <a:stretch>
              <a:fillRect/>
            </a:stretch>
          </p:blipFill>
          <p:spPr bwMode="auto">
            <a:xfrm>
              <a:off x="4886" y="4077"/>
              <a:ext cx="292" cy="149"/>
            </a:xfrm>
            <a:prstGeom prst="rect">
              <a:avLst/>
            </a:prstGeom>
            <a:noFill/>
            <a:ln w="9525">
              <a:noFill/>
              <a:miter lim="800000"/>
              <a:headEnd/>
              <a:tailEnd/>
            </a:ln>
          </p:spPr>
        </p:pic>
        <p:sp>
          <p:nvSpPr>
            <p:cNvPr id="16401"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sp>
        <p:nvSpPr>
          <p:cNvPr id="13" name="Rectangle 12"/>
          <p:cNvSpPr/>
          <p:nvPr/>
        </p:nvSpPr>
        <p:spPr>
          <a:xfrm>
            <a:off x="6804025" y="1484313"/>
            <a:ext cx="71438"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0" name="Group 19"/>
          <p:cNvGrpSpPr/>
          <p:nvPr/>
        </p:nvGrpSpPr>
        <p:grpSpPr>
          <a:xfrm>
            <a:off x="250825" y="836613"/>
            <a:ext cx="7561535" cy="4752627"/>
            <a:chOff x="250825" y="836613"/>
            <a:chExt cx="7800975" cy="5112965"/>
          </a:xfrm>
        </p:grpSpPr>
        <p:pic>
          <p:nvPicPr>
            <p:cNvPr id="16386" name="Picture 22" descr="CMAQ_domain1_4.gif"/>
            <p:cNvPicPr>
              <a:picLocks noChangeAspect="1" noChangeArrowheads="1"/>
            </p:cNvPicPr>
            <p:nvPr/>
          </p:nvPicPr>
          <p:blipFill>
            <a:blip r:embed="rId7" cstate="print"/>
            <a:srcRect/>
            <a:stretch>
              <a:fillRect/>
            </a:stretch>
          </p:blipFill>
          <p:spPr bwMode="auto">
            <a:xfrm>
              <a:off x="250825" y="908050"/>
              <a:ext cx="3952875" cy="3419475"/>
            </a:xfrm>
            <a:prstGeom prst="rect">
              <a:avLst/>
            </a:prstGeom>
            <a:noFill/>
            <a:ln w="9525">
              <a:noFill/>
              <a:miter lim="800000"/>
              <a:headEnd/>
              <a:tailEnd/>
            </a:ln>
          </p:spPr>
        </p:pic>
        <p:pic>
          <p:nvPicPr>
            <p:cNvPr id="16390" name="Picture 10" descr="NO2_test.gif"/>
            <p:cNvPicPr>
              <a:picLocks noChangeAspect="1"/>
            </p:cNvPicPr>
            <p:nvPr/>
          </p:nvPicPr>
          <p:blipFill>
            <a:blip r:embed="rId8" cstate="print"/>
            <a:srcRect/>
            <a:stretch>
              <a:fillRect/>
            </a:stretch>
          </p:blipFill>
          <p:spPr bwMode="auto">
            <a:xfrm>
              <a:off x="5867400" y="836613"/>
              <a:ext cx="2184400" cy="1584325"/>
            </a:xfrm>
            <a:prstGeom prst="rect">
              <a:avLst/>
            </a:prstGeom>
            <a:noFill/>
            <a:ln w="9525">
              <a:noFill/>
              <a:miter lim="800000"/>
              <a:headEnd/>
              <a:tailEnd/>
            </a:ln>
          </p:spPr>
        </p:pic>
        <p:pic>
          <p:nvPicPr>
            <p:cNvPr id="16391" name="Picture 10" descr="bloomsbury"/>
            <p:cNvPicPr>
              <a:picLocks noChangeAspect="1" noChangeArrowheads="1"/>
            </p:cNvPicPr>
            <p:nvPr/>
          </p:nvPicPr>
          <p:blipFill>
            <a:blip r:embed="rId9" cstate="print"/>
            <a:srcRect/>
            <a:stretch>
              <a:fillRect/>
            </a:stretch>
          </p:blipFill>
          <p:spPr bwMode="auto">
            <a:xfrm>
              <a:off x="3995936" y="2780928"/>
              <a:ext cx="4033838" cy="3168650"/>
            </a:xfrm>
            <a:prstGeom prst="rect">
              <a:avLst/>
            </a:prstGeom>
            <a:noFill/>
            <a:ln w="19050">
              <a:solidFill>
                <a:srgbClr val="000000"/>
              </a:solidFill>
              <a:miter lim="800000"/>
              <a:headEnd/>
              <a:tailEnd/>
            </a:ln>
          </p:spPr>
        </p:pic>
        <p:cxnSp>
          <p:nvCxnSpPr>
            <p:cNvPr id="15" name="Straight Arrow Connector 14"/>
            <p:cNvCxnSpPr/>
            <p:nvPr/>
          </p:nvCxnSpPr>
          <p:spPr>
            <a:xfrm flipH="1">
              <a:off x="3923928" y="1557338"/>
              <a:ext cx="2880097" cy="1223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948264" y="1484784"/>
              <a:ext cx="1009650" cy="1260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ight Arrow 20"/>
            <p:cNvSpPr/>
            <p:nvPr/>
          </p:nvSpPr>
          <p:spPr>
            <a:xfrm>
              <a:off x="4284663" y="1484313"/>
              <a:ext cx="1511300"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6396" name="Rectangle 28"/>
          <p:cNvSpPr>
            <a:spLocks noChangeArrowheads="1"/>
          </p:cNvSpPr>
          <p:nvPr/>
        </p:nvSpPr>
        <p:spPr bwMode="auto">
          <a:xfrm>
            <a:off x="467544" y="4149080"/>
            <a:ext cx="3240087" cy="1815882"/>
          </a:xfrm>
          <a:prstGeom prst="rect">
            <a:avLst/>
          </a:prstGeom>
          <a:noFill/>
          <a:ln w="9525">
            <a:noFill/>
            <a:miter lim="800000"/>
            <a:headEnd/>
            <a:tailEnd/>
          </a:ln>
        </p:spPr>
        <p:txBody>
          <a:bodyPr>
            <a:spAutoFit/>
          </a:bodyPr>
          <a:lstStyle/>
          <a:p>
            <a:r>
              <a:rPr lang="en-GB" sz="1400" dirty="0">
                <a:latin typeface="Calibri" pitchFamily="34" charset="0"/>
                <a:cs typeface="Calibri" pitchFamily="34" charset="0"/>
              </a:rPr>
              <a:t>European Monitoring and Evaluation Programme (EMEP</a:t>
            </a:r>
            <a:r>
              <a:rPr lang="en-GB" sz="1400" dirty="0" smtClean="0">
                <a:latin typeface="Calibri" pitchFamily="34" charset="0"/>
                <a:cs typeface="Calibri" pitchFamily="34" charset="0"/>
              </a:rPr>
              <a:t>)</a:t>
            </a:r>
          </a:p>
          <a:p>
            <a:r>
              <a:rPr lang="en-GB" sz="1400" dirty="0" smtClean="0">
                <a:latin typeface="Calibri" pitchFamily="34" charset="0"/>
                <a:cs typeface="Calibri" pitchFamily="34" charset="0"/>
              </a:rPr>
              <a:t>The </a:t>
            </a:r>
            <a:r>
              <a:rPr lang="en-GB" sz="1400" dirty="0">
                <a:latin typeface="Calibri" pitchFamily="34" charset="0"/>
                <a:cs typeface="Calibri" pitchFamily="34" charset="0"/>
              </a:rPr>
              <a:t>European Pollution Release and Transfer Register (EPRTR</a:t>
            </a:r>
            <a:r>
              <a:rPr lang="en-GB" sz="1400" dirty="0" smtClean="0">
                <a:latin typeface="Calibri" pitchFamily="34" charset="0"/>
                <a:cs typeface="Calibri" pitchFamily="34" charset="0"/>
              </a:rPr>
              <a:t>)</a:t>
            </a:r>
          </a:p>
          <a:p>
            <a:r>
              <a:rPr lang="en-GB" sz="1400" dirty="0" smtClean="0">
                <a:latin typeface="Calibri" pitchFamily="34" charset="0"/>
                <a:cs typeface="Calibri" pitchFamily="34" charset="0"/>
              </a:rPr>
              <a:t>UK </a:t>
            </a:r>
            <a:r>
              <a:rPr lang="en-GB" sz="1400" dirty="0">
                <a:latin typeface="Calibri" pitchFamily="34" charset="0"/>
                <a:cs typeface="Calibri" pitchFamily="34" charset="0"/>
              </a:rPr>
              <a:t>scale, the National Atmospheric Emissions Inventory (NAEI</a:t>
            </a:r>
            <a:r>
              <a:rPr lang="en-GB" sz="1400" dirty="0" smtClean="0">
                <a:latin typeface="Calibri" pitchFamily="34" charset="0"/>
                <a:cs typeface="Calibri" pitchFamily="34" charset="0"/>
              </a:rPr>
              <a:t>)</a:t>
            </a:r>
          </a:p>
          <a:p>
            <a:r>
              <a:rPr lang="en-GB" sz="1400" dirty="0" smtClean="0">
                <a:latin typeface="Calibri" pitchFamily="34" charset="0"/>
                <a:cs typeface="Calibri" pitchFamily="34" charset="0"/>
              </a:rPr>
              <a:t>The </a:t>
            </a:r>
            <a:r>
              <a:rPr lang="en-GB" sz="1400" dirty="0">
                <a:latin typeface="Calibri" pitchFamily="34" charset="0"/>
                <a:cs typeface="Calibri" pitchFamily="34" charset="0"/>
              </a:rPr>
              <a:t>London Atmospheric Emissions Inventory (LAEI).</a:t>
            </a:r>
          </a:p>
        </p:txBody>
      </p:sp>
      <p:sp>
        <p:nvSpPr>
          <p:cNvPr id="2049" name="Rectangle 1"/>
          <p:cNvSpPr>
            <a:spLocks noChangeArrowheads="1"/>
          </p:cNvSpPr>
          <p:nvPr/>
        </p:nvSpPr>
        <p:spPr bwMode="auto">
          <a:xfrm>
            <a:off x="251520" y="6093296"/>
            <a:ext cx="6228184"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Kelly FJ, </a:t>
            </a:r>
            <a:r>
              <a:rPr kumimoji="0" lang="nl-BE"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Anderson HR, Armstrong B, Atkinson RW, Barratt B, Beevers SD, Mudway IS, Green D, Derwent RG, Tonne C, Wilkinson P. 2011. </a:t>
            </a:r>
            <a:r>
              <a:rPr kumimoji="0" lang="nl-BE" sz="11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a:t>
            </a:r>
            <a:r>
              <a:rPr kumimoji="0" lang="en-GB" sz="11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he impact of the Congestion Charging Scheme on air quality in London. </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Health Effects Institute. </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hlinkClick r:id="rId10"/>
              </a:rPr>
              <a:t>http://pubs.healtheffects.org/view.php?id=358</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GB" sz="1100" b="0" i="0" u="none" strike="noStrike" cap="none" normalizeH="0" baseline="0" dirty="0" smtClean="0">
                <a:ln>
                  <a:noFill/>
                </a:ln>
                <a:solidFill>
                  <a:schemeClr val="tx1"/>
                </a:solidFill>
                <a:effectLst/>
                <a:latin typeface="Calibri" pitchFamily="34" charset="0"/>
                <a:ea typeface="EUAlbertina-Bold-Identity-H"/>
                <a:cs typeface="Calibri" pitchFamily="34" charset="0"/>
              </a:rPr>
              <a:t>Accessed 16/07/11</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90600" y="1905000"/>
            <a:ext cx="7467600" cy="954088"/>
          </a:xfrm>
          <a:prstGeom prst="rect">
            <a:avLst/>
          </a:prstGeom>
          <a:noFill/>
          <a:ln w="12700" cap="sq">
            <a:noFill/>
            <a:miter lim="800000"/>
            <a:headEnd type="none" w="sm" len="sm"/>
            <a:tailEnd type="none" w="sm" len="sm"/>
          </a:ln>
        </p:spPr>
        <p:txBody>
          <a:bodyPr>
            <a:spAutoFit/>
          </a:bodyPr>
          <a:lstStyle/>
          <a:p>
            <a:pPr>
              <a:spcBef>
                <a:spcPct val="50000"/>
              </a:spcBef>
            </a:pPr>
            <a:endParaRPr kumimoji="1" lang="en-GB" sz="2000">
              <a:latin typeface="Calibri" pitchFamily="34" charset="0"/>
            </a:endParaRPr>
          </a:p>
          <a:p>
            <a:pPr>
              <a:spcBef>
                <a:spcPct val="50000"/>
              </a:spcBef>
            </a:pPr>
            <a:endParaRPr kumimoji="1" lang="en-GB">
              <a:latin typeface="Calibri" pitchFamily="34" charset="0"/>
            </a:endParaRPr>
          </a:p>
        </p:txBody>
      </p:sp>
      <p:sp>
        <p:nvSpPr>
          <p:cNvPr id="20483" name="Rectangle 3"/>
          <p:cNvSpPr>
            <a:spLocks noChangeArrowheads="1"/>
          </p:cNvSpPr>
          <p:nvPr/>
        </p:nvSpPr>
        <p:spPr bwMode="auto">
          <a:xfrm>
            <a:off x="304800" y="304800"/>
            <a:ext cx="3403111" cy="584775"/>
          </a:xfrm>
          <a:prstGeom prst="rect">
            <a:avLst/>
          </a:prstGeom>
          <a:noFill/>
          <a:ln w="12700" cap="sq">
            <a:noFill/>
            <a:miter lim="800000"/>
            <a:headEnd type="none" w="sm" len="sm"/>
            <a:tailEnd type="none" w="sm" len="sm"/>
          </a:ln>
        </p:spPr>
        <p:txBody>
          <a:bodyPr wrap="none">
            <a:spAutoFit/>
          </a:bodyPr>
          <a:lstStyle/>
          <a:p>
            <a:r>
              <a:rPr lang="en-GB" sz="3200" dirty="0">
                <a:latin typeface="Calibri" pitchFamily="34" charset="0"/>
              </a:rPr>
              <a:t>CMAQ-urban </a:t>
            </a:r>
            <a:r>
              <a:rPr lang="en-GB" sz="3200" dirty="0" smtClean="0">
                <a:latin typeface="Calibri" pitchFamily="34" charset="0"/>
              </a:rPr>
              <a:t>setup</a:t>
            </a:r>
            <a:endParaRPr lang="en-GB" sz="3200" dirty="0">
              <a:latin typeface="Calibri" pitchFamily="34" charset="0"/>
            </a:endParaRPr>
          </a:p>
        </p:txBody>
      </p:sp>
      <p:grpSp>
        <p:nvGrpSpPr>
          <p:cNvPr id="2" name="Group 23"/>
          <p:cNvGrpSpPr>
            <a:grpSpLocks/>
          </p:cNvGrpSpPr>
          <p:nvPr/>
        </p:nvGrpSpPr>
        <p:grpSpPr bwMode="auto">
          <a:xfrm>
            <a:off x="6553200" y="6019800"/>
            <a:ext cx="2420938" cy="714375"/>
            <a:chOff x="4241" y="3929"/>
            <a:chExt cx="1525" cy="450"/>
          </a:xfrm>
        </p:grpSpPr>
        <p:pic>
          <p:nvPicPr>
            <p:cNvPr id="20488" name="Picture 13"/>
            <p:cNvPicPr>
              <a:picLocks noChangeAspect="1" noChangeArrowheads="1"/>
            </p:cNvPicPr>
            <p:nvPr/>
          </p:nvPicPr>
          <p:blipFill>
            <a:blip r:embed="rId3" cstate="print"/>
            <a:srcRect/>
            <a:stretch>
              <a:fillRect/>
            </a:stretch>
          </p:blipFill>
          <p:spPr bwMode="auto">
            <a:xfrm>
              <a:off x="5452" y="4024"/>
              <a:ext cx="249" cy="225"/>
            </a:xfrm>
            <a:prstGeom prst="rect">
              <a:avLst/>
            </a:prstGeom>
            <a:noFill/>
            <a:ln w="9525">
              <a:noFill/>
              <a:miter lim="800000"/>
              <a:headEnd/>
              <a:tailEnd/>
            </a:ln>
          </p:spPr>
        </p:pic>
        <p:sp>
          <p:nvSpPr>
            <p:cNvPr id="20489"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20490" name="Picture 10"/>
            <p:cNvPicPr>
              <a:picLocks noChangeAspect="1" noChangeArrowheads="1"/>
            </p:cNvPicPr>
            <p:nvPr/>
          </p:nvPicPr>
          <p:blipFill>
            <a:blip r:embed="rId4" cstate="print"/>
            <a:srcRect/>
            <a:stretch>
              <a:fillRect/>
            </a:stretch>
          </p:blipFill>
          <p:spPr bwMode="auto">
            <a:xfrm>
              <a:off x="5202" y="4046"/>
              <a:ext cx="234" cy="181"/>
            </a:xfrm>
            <a:prstGeom prst="rect">
              <a:avLst/>
            </a:prstGeom>
            <a:noFill/>
            <a:ln w="9525">
              <a:noFill/>
              <a:miter lim="800000"/>
              <a:headEnd/>
              <a:tailEnd/>
            </a:ln>
          </p:spPr>
        </p:pic>
        <p:pic>
          <p:nvPicPr>
            <p:cNvPr id="20491" name="Picture 11" descr="MRC: Medical Research Council: Leading science for better health">
              <a:hlinkClick r:id="rId5"/>
            </p:cNvPr>
            <p:cNvPicPr>
              <a:picLocks noChangeAspect="1" noChangeArrowheads="1"/>
            </p:cNvPicPr>
            <p:nvPr/>
          </p:nvPicPr>
          <p:blipFill>
            <a:blip r:embed="rId6" cstate="print"/>
            <a:srcRect/>
            <a:stretch>
              <a:fillRect/>
            </a:stretch>
          </p:blipFill>
          <p:spPr bwMode="auto">
            <a:xfrm>
              <a:off x="4886" y="4077"/>
              <a:ext cx="292" cy="149"/>
            </a:xfrm>
            <a:prstGeom prst="rect">
              <a:avLst/>
            </a:prstGeom>
            <a:noFill/>
            <a:ln w="9525">
              <a:noFill/>
              <a:miter lim="800000"/>
              <a:headEnd/>
              <a:tailEnd/>
            </a:ln>
          </p:spPr>
        </p:pic>
        <p:sp>
          <p:nvSpPr>
            <p:cNvPr id="20492"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sp>
        <p:nvSpPr>
          <p:cNvPr id="20486" name="Rectangle 18"/>
          <p:cNvSpPr>
            <a:spLocks noChangeArrowheads="1"/>
          </p:cNvSpPr>
          <p:nvPr/>
        </p:nvSpPr>
        <p:spPr bwMode="auto">
          <a:xfrm>
            <a:off x="395536" y="1052736"/>
            <a:ext cx="5040808" cy="4801314"/>
          </a:xfrm>
          <a:prstGeom prst="rect">
            <a:avLst/>
          </a:prstGeom>
          <a:noFill/>
          <a:ln w="9525">
            <a:noFill/>
            <a:miter lim="800000"/>
            <a:headEnd/>
            <a:tailEnd/>
          </a:ln>
        </p:spPr>
        <p:txBody>
          <a:bodyPr wrap="square">
            <a:spAutoFit/>
          </a:bodyPr>
          <a:lstStyle/>
          <a:p>
            <a:pPr eaLnBrk="0" hangingPunct="0">
              <a:buFontTx/>
              <a:buChar char="•"/>
            </a:pPr>
            <a:r>
              <a:rPr lang="en-GB" dirty="0">
                <a:solidFill>
                  <a:srgbClr val="000000"/>
                </a:solidFill>
                <a:latin typeface="Calibri" pitchFamily="34" charset="0"/>
              </a:rPr>
              <a:t>Model: WRF3.1 and CMAQ </a:t>
            </a:r>
            <a:r>
              <a:rPr lang="en-GB" dirty="0" smtClean="0">
                <a:solidFill>
                  <a:srgbClr val="000000"/>
                </a:solidFill>
                <a:latin typeface="Calibri" pitchFamily="34" charset="0"/>
              </a:rPr>
              <a:t>4.7.1</a:t>
            </a:r>
            <a:endParaRPr lang="en-GB" dirty="0">
              <a:solidFill>
                <a:srgbClr val="000000"/>
              </a:solidFill>
            </a:endParaRPr>
          </a:p>
          <a:p>
            <a:pPr eaLnBrk="0" hangingPunct="0">
              <a:buFontTx/>
              <a:buChar char="•"/>
            </a:pPr>
            <a:r>
              <a:rPr lang="en-GB" dirty="0">
                <a:solidFill>
                  <a:srgbClr val="000000"/>
                </a:solidFill>
                <a:latin typeface="Calibri" pitchFamily="34" charset="0"/>
              </a:rPr>
              <a:t>Emissions: EMEP, including EPRTR, NAEI and LAEI</a:t>
            </a:r>
            <a:endParaRPr lang="en-GB" dirty="0">
              <a:solidFill>
                <a:srgbClr val="000000"/>
              </a:solidFill>
            </a:endParaRPr>
          </a:p>
          <a:p>
            <a:pPr eaLnBrk="0" hangingPunct="0">
              <a:buFontTx/>
              <a:buChar char="•"/>
            </a:pPr>
            <a:r>
              <a:rPr lang="en-GB" dirty="0">
                <a:solidFill>
                  <a:srgbClr val="000000"/>
                </a:solidFill>
                <a:latin typeface="Calibri" pitchFamily="34" charset="0"/>
              </a:rPr>
              <a:t>Domain setting: 4 nesting levels, downscaling from 81km covering the entire Europe to 3km over the Urban UK. 23 model layers with 7 layers under 800m and approximately 15km above the ground at the top layer.</a:t>
            </a:r>
            <a:endParaRPr lang="en-GB" dirty="0">
              <a:solidFill>
                <a:srgbClr val="000000"/>
              </a:solidFill>
            </a:endParaRPr>
          </a:p>
          <a:p>
            <a:pPr eaLnBrk="0" hangingPunct="0">
              <a:buFontTx/>
              <a:buChar char="•"/>
            </a:pPr>
            <a:r>
              <a:rPr lang="en-GB" dirty="0">
                <a:solidFill>
                  <a:srgbClr val="000000"/>
                </a:solidFill>
                <a:latin typeface="Calibri" pitchFamily="34" charset="0"/>
              </a:rPr>
              <a:t>IC/BC: GFS model (1x1 deg) for WRF and STOCHEM for CMAQ</a:t>
            </a:r>
            <a:endParaRPr lang="en-GB" dirty="0">
              <a:solidFill>
                <a:srgbClr val="000000"/>
              </a:solidFill>
            </a:endParaRPr>
          </a:p>
          <a:p>
            <a:pPr eaLnBrk="0" hangingPunct="0">
              <a:buFontTx/>
              <a:buChar char="•"/>
            </a:pPr>
            <a:r>
              <a:rPr lang="en-GB" dirty="0">
                <a:solidFill>
                  <a:srgbClr val="000000"/>
                </a:solidFill>
                <a:latin typeface="Calibri" pitchFamily="34" charset="0"/>
              </a:rPr>
              <a:t>Physics settings:</a:t>
            </a:r>
            <a:endParaRPr lang="en-GB" dirty="0">
              <a:solidFill>
                <a:srgbClr val="000000"/>
              </a:solidFill>
            </a:endParaRPr>
          </a:p>
          <a:p>
            <a:pPr lvl="1" eaLnBrk="0" hangingPunct="0">
              <a:buFont typeface="Symbol" pitchFamily="18" charset="2"/>
              <a:buChar char=""/>
            </a:pPr>
            <a:r>
              <a:rPr lang="en-GB" dirty="0">
                <a:solidFill>
                  <a:srgbClr val="000000"/>
                </a:solidFill>
                <a:latin typeface="Calibri" pitchFamily="34" charset="0"/>
              </a:rPr>
              <a:t>Radiation Scheme: RRTM scheme</a:t>
            </a:r>
            <a:endParaRPr lang="en-GB" dirty="0">
              <a:solidFill>
                <a:srgbClr val="000000"/>
              </a:solidFill>
            </a:endParaRPr>
          </a:p>
          <a:p>
            <a:pPr lvl="1" eaLnBrk="0" hangingPunct="0">
              <a:buFont typeface="Symbol" pitchFamily="18" charset="2"/>
              <a:buChar char=""/>
            </a:pPr>
            <a:r>
              <a:rPr lang="en-GB" dirty="0">
                <a:solidFill>
                  <a:srgbClr val="000000"/>
                </a:solidFill>
                <a:latin typeface="Calibri" pitchFamily="34" charset="0"/>
              </a:rPr>
              <a:t>Microphysics: </a:t>
            </a:r>
            <a:r>
              <a:rPr lang="en-GB" dirty="0" err="1">
                <a:solidFill>
                  <a:srgbClr val="000000"/>
                </a:solidFill>
                <a:latin typeface="Calibri" pitchFamily="34" charset="0"/>
              </a:rPr>
              <a:t>Kain</a:t>
            </a:r>
            <a:r>
              <a:rPr lang="en-GB" dirty="0">
                <a:solidFill>
                  <a:srgbClr val="000000"/>
                </a:solidFill>
                <a:latin typeface="Calibri" pitchFamily="34" charset="0"/>
              </a:rPr>
              <a:t>-Fritsch (new Eta) scheme </a:t>
            </a:r>
            <a:endParaRPr lang="en-GB" dirty="0">
              <a:solidFill>
                <a:srgbClr val="000000"/>
              </a:solidFill>
            </a:endParaRPr>
          </a:p>
          <a:p>
            <a:pPr lvl="1" eaLnBrk="0" hangingPunct="0">
              <a:buFont typeface="Symbol" pitchFamily="18" charset="2"/>
              <a:buChar char=""/>
            </a:pPr>
            <a:r>
              <a:rPr lang="en-GB" dirty="0">
                <a:solidFill>
                  <a:srgbClr val="000000"/>
                </a:solidFill>
                <a:latin typeface="Calibri" pitchFamily="34" charset="0"/>
              </a:rPr>
              <a:t>Planetary Boundary Layer: YSU scheme</a:t>
            </a:r>
            <a:endParaRPr lang="en-GB" dirty="0">
              <a:solidFill>
                <a:srgbClr val="000000"/>
              </a:solidFill>
            </a:endParaRPr>
          </a:p>
          <a:p>
            <a:pPr lvl="1" eaLnBrk="0" hangingPunct="0">
              <a:buFont typeface="Symbol" pitchFamily="18" charset="2"/>
              <a:buChar char=""/>
            </a:pPr>
            <a:r>
              <a:rPr lang="en-GB" dirty="0">
                <a:solidFill>
                  <a:srgbClr val="000000"/>
                </a:solidFill>
                <a:latin typeface="Calibri" pitchFamily="34" charset="0"/>
              </a:rPr>
              <a:t>Surface Scheme: </a:t>
            </a:r>
            <a:r>
              <a:rPr lang="en-GB" dirty="0" err="1">
                <a:solidFill>
                  <a:srgbClr val="000000"/>
                </a:solidFill>
                <a:latin typeface="Calibri" pitchFamily="34" charset="0"/>
              </a:rPr>
              <a:t>Monin-Obukhov</a:t>
            </a:r>
            <a:r>
              <a:rPr lang="en-GB" dirty="0">
                <a:solidFill>
                  <a:srgbClr val="000000"/>
                </a:solidFill>
                <a:latin typeface="Calibri" pitchFamily="34" charset="0"/>
              </a:rPr>
              <a:t> scheme</a:t>
            </a:r>
            <a:endParaRPr lang="en-GB" dirty="0">
              <a:solidFill>
                <a:srgbClr val="000000"/>
              </a:solidFill>
            </a:endParaRPr>
          </a:p>
          <a:p>
            <a:pPr lvl="1" eaLnBrk="0" hangingPunct="0">
              <a:buFont typeface="Symbol" pitchFamily="18" charset="2"/>
              <a:buChar char=""/>
            </a:pPr>
            <a:r>
              <a:rPr lang="en-GB" dirty="0">
                <a:solidFill>
                  <a:srgbClr val="000000"/>
                </a:solidFill>
                <a:latin typeface="Calibri" pitchFamily="34" charset="0"/>
              </a:rPr>
              <a:t>Land Surface Scheme: Noah scheme</a:t>
            </a:r>
            <a:endParaRPr lang="en-GB" dirty="0">
              <a:solidFill>
                <a:srgbClr val="000000"/>
              </a:solidFill>
            </a:endParaRPr>
          </a:p>
          <a:p>
            <a:pPr eaLnBrk="0" hangingPunct="0">
              <a:buFontTx/>
              <a:buChar char="•"/>
            </a:pPr>
            <a:r>
              <a:rPr lang="en-GB" dirty="0">
                <a:solidFill>
                  <a:srgbClr val="000000"/>
                </a:solidFill>
                <a:latin typeface="Calibri" pitchFamily="34" charset="0"/>
              </a:rPr>
              <a:t>Chemical setting: CB-05 with aqueous and aerosol chemistry</a:t>
            </a:r>
            <a:endParaRPr lang="en-GB" dirty="0">
              <a:solidFill>
                <a:srgbClr val="000000"/>
              </a:solidFill>
            </a:endParaRPr>
          </a:p>
        </p:txBody>
      </p:sp>
      <p:sp>
        <p:nvSpPr>
          <p:cNvPr id="20487" name="Rectangle 20"/>
          <p:cNvSpPr>
            <a:spLocks noChangeArrowheads="1"/>
          </p:cNvSpPr>
          <p:nvPr/>
        </p:nvSpPr>
        <p:spPr bwMode="auto">
          <a:xfrm>
            <a:off x="5508104" y="1052736"/>
            <a:ext cx="3444875" cy="3693319"/>
          </a:xfrm>
          <a:prstGeom prst="rect">
            <a:avLst/>
          </a:prstGeom>
          <a:noFill/>
          <a:ln w="9525">
            <a:noFill/>
            <a:miter lim="800000"/>
            <a:headEnd/>
            <a:tailEnd/>
          </a:ln>
        </p:spPr>
        <p:txBody>
          <a:bodyPr>
            <a:spAutoFit/>
          </a:bodyPr>
          <a:lstStyle/>
          <a:p>
            <a:pPr eaLnBrk="0" hangingPunct="0">
              <a:buFontTx/>
              <a:buChar char="•"/>
            </a:pPr>
            <a:r>
              <a:rPr lang="en-GB" dirty="0">
                <a:solidFill>
                  <a:srgbClr val="000000"/>
                </a:solidFill>
                <a:latin typeface="Calibri" pitchFamily="34" charset="0"/>
              </a:rPr>
              <a:t>Model: ADMS roads v2.3</a:t>
            </a:r>
            <a:endParaRPr lang="en-GB" dirty="0">
              <a:solidFill>
                <a:srgbClr val="000000"/>
              </a:solidFill>
            </a:endParaRPr>
          </a:p>
          <a:p>
            <a:pPr eaLnBrk="0" hangingPunct="0">
              <a:buFontTx/>
              <a:buChar char="•"/>
            </a:pPr>
            <a:r>
              <a:rPr lang="en-GB" dirty="0">
                <a:solidFill>
                  <a:srgbClr val="000000"/>
                </a:solidFill>
                <a:latin typeface="Calibri" pitchFamily="34" charset="0"/>
              </a:rPr>
              <a:t>Emissions: LAEI major roads</a:t>
            </a:r>
            <a:endParaRPr lang="en-GB" dirty="0">
              <a:solidFill>
                <a:srgbClr val="000000"/>
              </a:solidFill>
            </a:endParaRPr>
          </a:p>
          <a:p>
            <a:pPr eaLnBrk="0" hangingPunct="0">
              <a:buFontTx/>
              <a:buChar char="•"/>
            </a:pPr>
            <a:r>
              <a:rPr lang="en-GB" dirty="0">
                <a:solidFill>
                  <a:srgbClr val="000000"/>
                </a:solidFill>
                <a:latin typeface="Calibri" pitchFamily="34" charset="0"/>
              </a:rPr>
              <a:t>Domain setting: Greater London area, 20x20m predictions.</a:t>
            </a:r>
            <a:endParaRPr lang="en-GB" dirty="0">
              <a:solidFill>
                <a:srgbClr val="000000"/>
              </a:solidFill>
            </a:endParaRPr>
          </a:p>
          <a:p>
            <a:pPr eaLnBrk="0" hangingPunct="0">
              <a:buFontTx/>
              <a:buChar char="•"/>
            </a:pPr>
            <a:r>
              <a:rPr lang="en-GB" dirty="0">
                <a:solidFill>
                  <a:srgbClr val="000000"/>
                </a:solidFill>
                <a:latin typeface="Calibri" pitchFamily="34" charset="0"/>
              </a:rPr>
              <a:t>IC/BC: From CMAQ 3x3km predictions</a:t>
            </a:r>
            <a:endParaRPr lang="en-GB" dirty="0">
              <a:solidFill>
                <a:srgbClr val="000000"/>
              </a:solidFill>
            </a:endParaRPr>
          </a:p>
          <a:p>
            <a:pPr eaLnBrk="0" hangingPunct="0">
              <a:buFontTx/>
              <a:buChar char="•"/>
            </a:pPr>
            <a:r>
              <a:rPr lang="en-GB" dirty="0">
                <a:solidFill>
                  <a:srgbClr val="000000"/>
                </a:solidFill>
                <a:latin typeface="Calibri" pitchFamily="34" charset="0"/>
              </a:rPr>
              <a:t>Meteorology: Results from WRF</a:t>
            </a:r>
            <a:endParaRPr lang="en-GB" dirty="0">
              <a:solidFill>
                <a:srgbClr val="000000"/>
              </a:solidFill>
            </a:endParaRPr>
          </a:p>
          <a:p>
            <a:pPr eaLnBrk="0" hangingPunct="0">
              <a:buFontTx/>
              <a:buChar char="•"/>
            </a:pPr>
            <a:r>
              <a:rPr lang="en-GB" dirty="0">
                <a:solidFill>
                  <a:srgbClr val="000000"/>
                </a:solidFill>
                <a:latin typeface="Calibri" pitchFamily="34" charset="0"/>
              </a:rPr>
              <a:t>Chemical setting: NO-NO</a:t>
            </a:r>
            <a:r>
              <a:rPr lang="en-GB" baseline="-30000" dirty="0">
                <a:solidFill>
                  <a:srgbClr val="000000"/>
                </a:solidFill>
                <a:latin typeface="Calibri" pitchFamily="34" charset="0"/>
              </a:rPr>
              <a:t>2</a:t>
            </a:r>
            <a:r>
              <a:rPr lang="en-GB" dirty="0">
                <a:solidFill>
                  <a:srgbClr val="000000"/>
                </a:solidFill>
                <a:latin typeface="Calibri" pitchFamily="34" charset="0"/>
              </a:rPr>
              <a:t>-O</a:t>
            </a:r>
            <a:r>
              <a:rPr lang="en-GB" baseline="-30000" dirty="0">
                <a:solidFill>
                  <a:srgbClr val="000000"/>
                </a:solidFill>
                <a:latin typeface="Calibri" pitchFamily="34" charset="0"/>
              </a:rPr>
              <a:t>3</a:t>
            </a:r>
            <a:r>
              <a:rPr lang="en-GB" dirty="0">
                <a:solidFill>
                  <a:srgbClr val="000000"/>
                </a:solidFill>
                <a:latin typeface="Calibri" pitchFamily="34" charset="0"/>
              </a:rPr>
              <a:t> </a:t>
            </a:r>
            <a:r>
              <a:rPr lang="en-GB" dirty="0" smtClean="0">
                <a:solidFill>
                  <a:srgbClr val="000000"/>
                </a:solidFill>
                <a:latin typeface="Calibri" pitchFamily="34" charset="0"/>
              </a:rPr>
              <a:t>chemistry (Carslaw, 2005)</a:t>
            </a:r>
          </a:p>
          <a:p>
            <a:pPr eaLnBrk="0" hangingPunct="0">
              <a:buFontTx/>
              <a:buChar char="•"/>
            </a:pPr>
            <a:r>
              <a:rPr lang="en-GB" dirty="0" smtClean="0">
                <a:solidFill>
                  <a:srgbClr val="000000"/>
                </a:solidFill>
                <a:latin typeface="Calibri" pitchFamily="34" charset="0"/>
              </a:rPr>
              <a:t>Street canyons (by direction) height-width ratio. Model based upon OSPM (</a:t>
            </a:r>
            <a:r>
              <a:rPr lang="en-GB" dirty="0" err="1" smtClean="0">
                <a:solidFill>
                  <a:srgbClr val="000000"/>
                </a:solidFill>
                <a:latin typeface="Calibri" pitchFamily="34" charset="0"/>
              </a:rPr>
              <a:t>Berkowicz</a:t>
            </a:r>
            <a:r>
              <a:rPr lang="en-GB" dirty="0" smtClean="0">
                <a:solidFill>
                  <a:srgbClr val="000000"/>
                </a:solidFill>
                <a:latin typeface="Calibri" pitchFamily="34" charset="0"/>
              </a:rPr>
              <a:t>, 1998, 2000, 2008)</a:t>
            </a:r>
            <a:endParaRPr lang="en-GB"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90600" y="1905000"/>
            <a:ext cx="7467600" cy="954088"/>
          </a:xfrm>
          <a:prstGeom prst="rect">
            <a:avLst/>
          </a:prstGeom>
          <a:noFill/>
          <a:ln w="12700" cap="sq">
            <a:noFill/>
            <a:miter lim="800000"/>
            <a:headEnd type="none" w="sm" len="sm"/>
            <a:tailEnd type="none" w="sm" len="sm"/>
          </a:ln>
        </p:spPr>
        <p:txBody>
          <a:bodyPr>
            <a:spAutoFit/>
          </a:bodyPr>
          <a:lstStyle/>
          <a:p>
            <a:pPr>
              <a:spcBef>
                <a:spcPct val="50000"/>
              </a:spcBef>
            </a:pPr>
            <a:endParaRPr kumimoji="1" lang="en-GB" sz="2000">
              <a:latin typeface="Calibri" pitchFamily="34" charset="0"/>
            </a:endParaRPr>
          </a:p>
          <a:p>
            <a:pPr>
              <a:spcBef>
                <a:spcPct val="50000"/>
              </a:spcBef>
            </a:pPr>
            <a:endParaRPr kumimoji="1" lang="en-GB">
              <a:latin typeface="Calibri" pitchFamily="34" charset="0"/>
            </a:endParaRPr>
          </a:p>
        </p:txBody>
      </p:sp>
      <p:sp>
        <p:nvSpPr>
          <p:cNvPr id="14339" name="Rectangle 3"/>
          <p:cNvSpPr>
            <a:spLocks noChangeArrowheads="1"/>
          </p:cNvSpPr>
          <p:nvPr/>
        </p:nvSpPr>
        <p:spPr bwMode="auto">
          <a:xfrm>
            <a:off x="304800" y="304800"/>
            <a:ext cx="7229095" cy="584775"/>
          </a:xfrm>
          <a:prstGeom prst="rect">
            <a:avLst/>
          </a:prstGeom>
          <a:noFill/>
          <a:ln w="12700" cap="sq">
            <a:noFill/>
            <a:miter lim="800000"/>
            <a:headEnd type="none" w="sm" len="sm"/>
            <a:tailEnd type="none" w="sm" len="sm"/>
          </a:ln>
        </p:spPr>
        <p:txBody>
          <a:bodyPr wrap="none">
            <a:spAutoFit/>
          </a:bodyPr>
          <a:lstStyle/>
          <a:p>
            <a:r>
              <a:rPr lang="en-GB" sz="3200" dirty="0" smtClean="0">
                <a:latin typeface="Calibri" pitchFamily="34" charset="0"/>
              </a:rPr>
              <a:t>Annual average NO</a:t>
            </a:r>
            <a:r>
              <a:rPr lang="en-GB" sz="3200" baseline="-25000" dirty="0" smtClean="0">
                <a:latin typeface="Calibri" pitchFamily="34" charset="0"/>
              </a:rPr>
              <a:t>2</a:t>
            </a:r>
            <a:r>
              <a:rPr lang="en-GB" sz="3200" dirty="0" smtClean="0">
                <a:latin typeface="Calibri" pitchFamily="34" charset="0"/>
              </a:rPr>
              <a:t> at 20m x 20m in 2008</a:t>
            </a:r>
            <a:endParaRPr lang="en-GB" sz="3200" dirty="0">
              <a:latin typeface="Calibri" pitchFamily="34" charset="0"/>
            </a:endParaRPr>
          </a:p>
        </p:txBody>
      </p:sp>
      <p:grpSp>
        <p:nvGrpSpPr>
          <p:cNvPr id="2" name="Group 23"/>
          <p:cNvGrpSpPr>
            <a:grpSpLocks/>
          </p:cNvGrpSpPr>
          <p:nvPr/>
        </p:nvGrpSpPr>
        <p:grpSpPr bwMode="auto">
          <a:xfrm>
            <a:off x="6553200" y="6019800"/>
            <a:ext cx="2420938" cy="714375"/>
            <a:chOff x="4241" y="3929"/>
            <a:chExt cx="1525" cy="450"/>
          </a:xfrm>
        </p:grpSpPr>
        <p:pic>
          <p:nvPicPr>
            <p:cNvPr id="14343" name="Picture 13"/>
            <p:cNvPicPr>
              <a:picLocks noChangeAspect="1" noChangeArrowheads="1"/>
            </p:cNvPicPr>
            <p:nvPr/>
          </p:nvPicPr>
          <p:blipFill>
            <a:blip r:embed="rId3" cstate="print"/>
            <a:srcRect/>
            <a:stretch>
              <a:fillRect/>
            </a:stretch>
          </p:blipFill>
          <p:spPr bwMode="auto">
            <a:xfrm>
              <a:off x="5452" y="4024"/>
              <a:ext cx="249" cy="225"/>
            </a:xfrm>
            <a:prstGeom prst="rect">
              <a:avLst/>
            </a:prstGeom>
            <a:noFill/>
            <a:ln w="9525">
              <a:noFill/>
              <a:miter lim="800000"/>
              <a:headEnd/>
              <a:tailEnd/>
            </a:ln>
          </p:spPr>
        </p:pic>
        <p:sp>
          <p:nvSpPr>
            <p:cNvPr id="14344"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14345" name="Picture 10"/>
            <p:cNvPicPr>
              <a:picLocks noChangeAspect="1" noChangeArrowheads="1"/>
            </p:cNvPicPr>
            <p:nvPr/>
          </p:nvPicPr>
          <p:blipFill>
            <a:blip r:embed="rId4" cstate="print"/>
            <a:srcRect/>
            <a:stretch>
              <a:fillRect/>
            </a:stretch>
          </p:blipFill>
          <p:spPr bwMode="auto">
            <a:xfrm>
              <a:off x="5202" y="4046"/>
              <a:ext cx="234" cy="181"/>
            </a:xfrm>
            <a:prstGeom prst="rect">
              <a:avLst/>
            </a:prstGeom>
            <a:noFill/>
            <a:ln w="9525">
              <a:noFill/>
              <a:miter lim="800000"/>
              <a:headEnd/>
              <a:tailEnd/>
            </a:ln>
          </p:spPr>
        </p:pic>
        <p:pic>
          <p:nvPicPr>
            <p:cNvPr id="14346" name="Picture 11" descr="MRC: Medical Research Council: Leading science for better health">
              <a:hlinkClick r:id="rId5"/>
            </p:cNvPr>
            <p:cNvPicPr>
              <a:picLocks noChangeAspect="1" noChangeArrowheads="1"/>
            </p:cNvPicPr>
            <p:nvPr/>
          </p:nvPicPr>
          <p:blipFill>
            <a:blip r:embed="rId6" cstate="print"/>
            <a:srcRect/>
            <a:stretch>
              <a:fillRect/>
            </a:stretch>
          </p:blipFill>
          <p:spPr bwMode="auto">
            <a:xfrm>
              <a:off x="4886" y="4077"/>
              <a:ext cx="292" cy="149"/>
            </a:xfrm>
            <a:prstGeom prst="rect">
              <a:avLst/>
            </a:prstGeom>
            <a:noFill/>
            <a:ln w="9525">
              <a:noFill/>
              <a:miter lim="800000"/>
              <a:headEnd/>
              <a:tailEnd/>
            </a:ln>
          </p:spPr>
        </p:pic>
        <p:sp>
          <p:nvSpPr>
            <p:cNvPr id="14347"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pic>
        <p:nvPicPr>
          <p:cNvPr id="51202" name="Picture 2" descr="AnnualNO2_2008_ugm3_map_Final"/>
          <p:cNvPicPr>
            <a:picLocks noChangeAspect="1" noChangeArrowheads="1"/>
          </p:cNvPicPr>
          <p:nvPr/>
        </p:nvPicPr>
        <p:blipFill>
          <a:blip r:embed="rId7" cstate="print"/>
          <a:srcRect/>
          <a:stretch>
            <a:fillRect/>
          </a:stretch>
        </p:blipFill>
        <p:spPr bwMode="auto">
          <a:xfrm>
            <a:off x="683567" y="836712"/>
            <a:ext cx="7218688" cy="5112568"/>
          </a:xfrm>
          <a:prstGeom prst="rect">
            <a:avLst/>
          </a:prstGeom>
          <a:noFill/>
          <a:ln w="9525">
            <a:noFill/>
            <a:miter lim="800000"/>
            <a:headEnd/>
            <a:tailEnd/>
          </a:ln>
        </p:spPr>
      </p:pic>
      <p:sp>
        <p:nvSpPr>
          <p:cNvPr id="11" name="Rectangle 10"/>
          <p:cNvSpPr/>
          <p:nvPr/>
        </p:nvSpPr>
        <p:spPr>
          <a:xfrm>
            <a:off x="539552" y="6237312"/>
            <a:ext cx="4572000" cy="461665"/>
          </a:xfrm>
          <a:prstGeom prst="rect">
            <a:avLst/>
          </a:prstGeom>
        </p:spPr>
        <p:txBody>
          <a:bodyPr>
            <a:spAutoFit/>
          </a:bodyPr>
          <a:lstStyle/>
          <a:p>
            <a:r>
              <a:rPr lang="en-GB" sz="1200" dirty="0" smtClean="0">
                <a:latin typeface="Calibri" pitchFamily="34" charset="0"/>
                <a:cs typeface="Calibri" pitchFamily="34" charset="0"/>
              </a:rPr>
              <a:t>Carslaw DC. 2011. DEFRA Urban model evaluation analysis – phase 1. </a:t>
            </a:r>
            <a:r>
              <a:rPr lang="en-GB" sz="1200" dirty="0" smtClean="0">
                <a:latin typeface="Calibri" pitchFamily="34" charset="0"/>
                <a:cs typeface="Calibri" pitchFamily="34" charset="0"/>
                <a:hlinkClick r:id="rId8"/>
              </a:rPr>
              <a:t>http://uk-air.defra.gov.uk/library/reports?report_id=654</a:t>
            </a:r>
            <a:r>
              <a:rPr lang="en-GB" sz="1200" dirty="0" smtClean="0">
                <a:latin typeface="Calibri" pitchFamily="34" charset="0"/>
                <a:cs typeface="Calibri" pitchFamily="34" charset="0"/>
              </a:rPr>
              <a:t> </a:t>
            </a:r>
            <a:endParaRPr lang="en-GB" sz="1200" dirty="0">
              <a:latin typeface="Calibri" pitchFamily="34" charset="0"/>
              <a:cs typeface="Calibri" pitchFamily="34" charset="0"/>
            </a:endParaRPr>
          </a:p>
        </p:txBody>
      </p:sp>
      <p:pic>
        <p:nvPicPr>
          <p:cNvPr id="12" name="Picture 11" descr="NewScale.jpg"/>
          <p:cNvPicPr>
            <a:picLocks noChangeAspect="1"/>
          </p:cNvPicPr>
          <p:nvPr/>
        </p:nvPicPr>
        <p:blipFill>
          <a:blip r:embed="rId9" cstate="print"/>
          <a:stretch>
            <a:fillRect/>
          </a:stretch>
        </p:blipFill>
        <p:spPr>
          <a:xfrm>
            <a:off x="1403648" y="5517232"/>
            <a:ext cx="4474464" cy="67970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NO2ScatterPlotBySiteType"/>
          <p:cNvPicPr>
            <a:picLocks noChangeAspect="1" noChangeArrowheads="1"/>
          </p:cNvPicPr>
          <p:nvPr/>
        </p:nvPicPr>
        <p:blipFill>
          <a:blip r:embed="rId3" cstate="print"/>
          <a:srcRect/>
          <a:stretch>
            <a:fillRect/>
          </a:stretch>
        </p:blipFill>
        <p:spPr bwMode="auto">
          <a:xfrm>
            <a:off x="323528" y="620688"/>
            <a:ext cx="5688632" cy="5688632"/>
          </a:xfrm>
          <a:prstGeom prst="rect">
            <a:avLst/>
          </a:prstGeom>
          <a:noFill/>
          <a:ln w="9525">
            <a:noFill/>
            <a:miter lim="800000"/>
            <a:headEnd/>
            <a:tailEnd/>
          </a:ln>
        </p:spPr>
      </p:pic>
      <p:sp>
        <p:nvSpPr>
          <p:cNvPr id="14338" name="Rectangle 2"/>
          <p:cNvSpPr>
            <a:spLocks noChangeArrowheads="1"/>
          </p:cNvSpPr>
          <p:nvPr/>
        </p:nvSpPr>
        <p:spPr bwMode="auto">
          <a:xfrm>
            <a:off x="990600" y="1905000"/>
            <a:ext cx="7467600" cy="954088"/>
          </a:xfrm>
          <a:prstGeom prst="rect">
            <a:avLst/>
          </a:prstGeom>
          <a:noFill/>
          <a:ln w="12700" cap="sq">
            <a:noFill/>
            <a:miter lim="800000"/>
            <a:headEnd type="none" w="sm" len="sm"/>
            <a:tailEnd type="none" w="sm" len="sm"/>
          </a:ln>
        </p:spPr>
        <p:txBody>
          <a:bodyPr>
            <a:spAutoFit/>
          </a:bodyPr>
          <a:lstStyle/>
          <a:p>
            <a:pPr>
              <a:spcBef>
                <a:spcPct val="50000"/>
              </a:spcBef>
            </a:pPr>
            <a:endParaRPr kumimoji="1" lang="en-GB" sz="2000">
              <a:latin typeface="Calibri" pitchFamily="34" charset="0"/>
            </a:endParaRPr>
          </a:p>
          <a:p>
            <a:pPr>
              <a:spcBef>
                <a:spcPct val="50000"/>
              </a:spcBef>
            </a:pPr>
            <a:endParaRPr kumimoji="1" lang="en-GB">
              <a:latin typeface="Calibri" pitchFamily="34" charset="0"/>
            </a:endParaRPr>
          </a:p>
        </p:txBody>
      </p:sp>
      <p:sp>
        <p:nvSpPr>
          <p:cNvPr id="14339" name="Rectangle 3"/>
          <p:cNvSpPr>
            <a:spLocks noChangeArrowheads="1"/>
          </p:cNvSpPr>
          <p:nvPr/>
        </p:nvSpPr>
        <p:spPr bwMode="auto">
          <a:xfrm>
            <a:off x="304800" y="304800"/>
            <a:ext cx="4774256" cy="584775"/>
          </a:xfrm>
          <a:prstGeom prst="rect">
            <a:avLst/>
          </a:prstGeom>
          <a:noFill/>
          <a:ln w="12700" cap="sq">
            <a:noFill/>
            <a:miter lim="800000"/>
            <a:headEnd type="none" w="sm" len="sm"/>
            <a:tailEnd type="none" w="sm" len="sm"/>
          </a:ln>
        </p:spPr>
        <p:txBody>
          <a:bodyPr wrap="none">
            <a:spAutoFit/>
          </a:bodyPr>
          <a:lstStyle/>
          <a:p>
            <a:r>
              <a:rPr lang="en-GB" sz="3200" dirty="0" smtClean="0">
                <a:latin typeface="Calibri" pitchFamily="34" charset="0"/>
              </a:rPr>
              <a:t>Hourly scatter plots in 2006</a:t>
            </a:r>
            <a:endParaRPr lang="en-GB" sz="3200" dirty="0">
              <a:latin typeface="Calibri" pitchFamily="34" charset="0"/>
            </a:endParaRPr>
          </a:p>
        </p:txBody>
      </p:sp>
      <p:grpSp>
        <p:nvGrpSpPr>
          <p:cNvPr id="2" name="Group 23"/>
          <p:cNvGrpSpPr>
            <a:grpSpLocks/>
          </p:cNvGrpSpPr>
          <p:nvPr/>
        </p:nvGrpSpPr>
        <p:grpSpPr bwMode="auto">
          <a:xfrm>
            <a:off x="6553200" y="6019800"/>
            <a:ext cx="2420938" cy="714375"/>
            <a:chOff x="4241" y="3929"/>
            <a:chExt cx="1525" cy="450"/>
          </a:xfrm>
        </p:grpSpPr>
        <p:pic>
          <p:nvPicPr>
            <p:cNvPr id="14343" name="Picture 13"/>
            <p:cNvPicPr>
              <a:picLocks noChangeAspect="1" noChangeArrowheads="1"/>
            </p:cNvPicPr>
            <p:nvPr/>
          </p:nvPicPr>
          <p:blipFill>
            <a:blip r:embed="rId4" cstate="print"/>
            <a:srcRect/>
            <a:stretch>
              <a:fillRect/>
            </a:stretch>
          </p:blipFill>
          <p:spPr bwMode="auto">
            <a:xfrm>
              <a:off x="5452" y="4024"/>
              <a:ext cx="249" cy="225"/>
            </a:xfrm>
            <a:prstGeom prst="rect">
              <a:avLst/>
            </a:prstGeom>
            <a:noFill/>
            <a:ln w="9525">
              <a:noFill/>
              <a:miter lim="800000"/>
              <a:headEnd/>
              <a:tailEnd/>
            </a:ln>
          </p:spPr>
        </p:pic>
        <p:sp>
          <p:nvSpPr>
            <p:cNvPr id="14344"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14345" name="Picture 10"/>
            <p:cNvPicPr>
              <a:picLocks noChangeAspect="1" noChangeArrowheads="1"/>
            </p:cNvPicPr>
            <p:nvPr/>
          </p:nvPicPr>
          <p:blipFill>
            <a:blip r:embed="rId5" cstate="print"/>
            <a:srcRect/>
            <a:stretch>
              <a:fillRect/>
            </a:stretch>
          </p:blipFill>
          <p:spPr bwMode="auto">
            <a:xfrm>
              <a:off x="5202" y="4046"/>
              <a:ext cx="234" cy="181"/>
            </a:xfrm>
            <a:prstGeom prst="rect">
              <a:avLst/>
            </a:prstGeom>
            <a:noFill/>
            <a:ln w="9525">
              <a:noFill/>
              <a:miter lim="800000"/>
              <a:headEnd/>
              <a:tailEnd/>
            </a:ln>
          </p:spPr>
        </p:pic>
        <p:pic>
          <p:nvPicPr>
            <p:cNvPr id="14346" name="Picture 11" descr="MRC: Medical Research Council: Leading science for better health">
              <a:hlinkClick r:id="rId6"/>
            </p:cNvPr>
            <p:cNvPicPr>
              <a:picLocks noChangeAspect="1" noChangeArrowheads="1"/>
            </p:cNvPicPr>
            <p:nvPr/>
          </p:nvPicPr>
          <p:blipFill>
            <a:blip r:embed="rId7" cstate="print"/>
            <a:srcRect/>
            <a:stretch>
              <a:fillRect/>
            </a:stretch>
          </p:blipFill>
          <p:spPr bwMode="auto">
            <a:xfrm>
              <a:off x="4886" y="4077"/>
              <a:ext cx="292" cy="149"/>
            </a:xfrm>
            <a:prstGeom prst="rect">
              <a:avLst/>
            </a:prstGeom>
            <a:noFill/>
            <a:ln w="9525">
              <a:noFill/>
              <a:miter lim="800000"/>
              <a:headEnd/>
              <a:tailEnd/>
            </a:ln>
          </p:spPr>
        </p:pic>
        <p:sp>
          <p:nvSpPr>
            <p:cNvPr id="14347"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sp>
        <p:nvSpPr>
          <p:cNvPr id="11" name="TextBox 10"/>
          <p:cNvSpPr txBox="1"/>
          <p:nvPr/>
        </p:nvSpPr>
        <p:spPr>
          <a:xfrm>
            <a:off x="6588224" y="1628800"/>
            <a:ext cx="2304256" cy="1323439"/>
          </a:xfrm>
          <a:prstGeom prst="rect">
            <a:avLst/>
          </a:prstGeom>
          <a:noFill/>
        </p:spPr>
        <p:txBody>
          <a:bodyPr wrap="square" rtlCol="0">
            <a:spAutoFit/>
          </a:bodyPr>
          <a:lstStyle/>
          <a:p>
            <a:r>
              <a:rPr lang="en-GB" sz="1600" b="1" dirty="0" smtClean="0">
                <a:latin typeface="Calibri" pitchFamily="34" charset="0"/>
                <a:cs typeface="Calibri" pitchFamily="34" charset="0"/>
              </a:rPr>
              <a:t>Number of sites</a:t>
            </a:r>
          </a:p>
          <a:p>
            <a:r>
              <a:rPr lang="en-GB" sz="1600" dirty="0" smtClean="0">
                <a:latin typeface="Calibri" pitchFamily="34" charset="0"/>
                <a:cs typeface="Calibri" pitchFamily="34" charset="0"/>
              </a:rPr>
              <a:t>Kerbside – 7</a:t>
            </a:r>
          </a:p>
          <a:p>
            <a:r>
              <a:rPr lang="en-GB" sz="1600" dirty="0" smtClean="0">
                <a:latin typeface="Calibri" pitchFamily="34" charset="0"/>
                <a:cs typeface="Calibri" pitchFamily="34" charset="0"/>
              </a:rPr>
              <a:t>Roadside – 40</a:t>
            </a:r>
          </a:p>
          <a:p>
            <a:r>
              <a:rPr lang="en-GB" sz="1600" dirty="0" smtClean="0">
                <a:latin typeface="Calibri" pitchFamily="34" charset="0"/>
                <a:cs typeface="Calibri" pitchFamily="34" charset="0"/>
              </a:rPr>
              <a:t>Urban background – 22</a:t>
            </a:r>
          </a:p>
          <a:p>
            <a:r>
              <a:rPr lang="en-GB" sz="1600" dirty="0" smtClean="0">
                <a:latin typeface="Calibri" pitchFamily="34" charset="0"/>
                <a:cs typeface="Calibri" pitchFamily="34" charset="0"/>
              </a:rPr>
              <a:t>Suburban - 16</a:t>
            </a:r>
            <a:endParaRPr lang="en-GB" sz="1600" dirty="0">
              <a:latin typeface="Calibri" pitchFamily="34" charset="0"/>
              <a:cs typeface="Calibri" pitchFamily="34" charset="0"/>
            </a:endParaRPr>
          </a:p>
        </p:txBody>
      </p:sp>
      <p:sp>
        <p:nvSpPr>
          <p:cNvPr id="12" name="Rectangle 11"/>
          <p:cNvSpPr>
            <a:spLocks noChangeArrowheads="1"/>
          </p:cNvSpPr>
          <p:nvPr/>
        </p:nvSpPr>
        <p:spPr bwMode="auto">
          <a:xfrm>
            <a:off x="468313" y="6092825"/>
            <a:ext cx="4430712" cy="339725"/>
          </a:xfrm>
          <a:prstGeom prst="rect">
            <a:avLst/>
          </a:prstGeom>
          <a:noFill/>
          <a:ln w="9525">
            <a:noFill/>
            <a:miter lim="800000"/>
            <a:headEnd/>
            <a:tailEnd/>
          </a:ln>
        </p:spPr>
        <p:txBody>
          <a:bodyPr wrap="none">
            <a:spAutoFit/>
          </a:bodyPr>
          <a:lstStyle/>
          <a:p>
            <a:r>
              <a:rPr lang="en-GB" sz="1600" dirty="0">
                <a:latin typeface="Calibri" pitchFamily="34" charset="0"/>
                <a:cs typeface="Calibri" pitchFamily="34" charset="0"/>
              </a:rPr>
              <a:t>Plots by </a:t>
            </a:r>
            <a:r>
              <a:rPr lang="en-GB" sz="1600" dirty="0" err="1">
                <a:latin typeface="Calibri" pitchFamily="34" charset="0"/>
                <a:cs typeface="Calibri" pitchFamily="34" charset="0"/>
              </a:rPr>
              <a:t>OpenAir</a:t>
            </a:r>
            <a:r>
              <a:rPr lang="en-GB" sz="1600" dirty="0">
                <a:latin typeface="Calibri" pitchFamily="34" charset="0"/>
                <a:cs typeface="Calibri" pitchFamily="34" charset="0"/>
              </a:rPr>
              <a:t>: http://www.openair-project.org/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90600" y="1905000"/>
            <a:ext cx="7467600" cy="954088"/>
          </a:xfrm>
          <a:prstGeom prst="rect">
            <a:avLst/>
          </a:prstGeom>
          <a:noFill/>
          <a:ln w="12700" cap="sq">
            <a:noFill/>
            <a:miter lim="800000"/>
            <a:headEnd type="none" w="sm" len="sm"/>
            <a:tailEnd type="none" w="sm" len="sm"/>
          </a:ln>
        </p:spPr>
        <p:txBody>
          <a:bodyPr>
            <a:spAutoFit/>
          </a:bodyPr>
          <a:lstStyle/>
          <a:p>
            <a:pPr>
              <a:spcBef>
                <a:spcPct val="50000"/>
              </a:spcBef>
            </a:pPr>
            <a:endParaRPr kumimoji="1" lang="en-GB" sz="2000">
              <a:latin typeface="Calibri" pitchFamily="34" charset="0"/>
            </a:endParaRPr>
          </a:p>
          <a:p>
            <a:pPr>
              <a:spcBef>
                <a:spcPct val="50000"/>
              </a:spcBef>
            </a:pPr>
            <a:endParaRPr kumimoji="1" lang="en-GB">
              <a:latin typeface="Calibri" pitchFamily="34" charset="0"/>
            </a:endParaRPr>
          </a:p>
        </p:txBody>
      </p:sp>
      <p:sp>
        <p:nvSpPr>
          <p:cNvPr id="14339" name="Rectangle 3"/>
          <p:cNvSpPr>
            <a:spLocks noChangeArrowheads="1"/>
          </p:cNvSpPr>
          <p:nvPr/>
        </p:nvSpPr>
        <p:spPr bwMode="auto">
          <a:xfrm>
            <a:off x="304800" y="304800"/>
            <a:ext cx="5813451" cy="584775"/>
          </a:xfrm>
          <a:prstGeom prst="rect">
            <a:avLst/>
          </a:prstGeom>
          <a:noFill/>
          <a:ln w="12700" cap="sq">
            <a:noFill/>
            <a:miter lim="800000"/>
            <a:headEnd type="none" w="sm" len="sm"/>
            <a:tailEnd type="none" w="sm" len="sm"/>
          </a:ln>
        </p:spPr>
        <p:txBody>
          <a:bodyPr wrap="none">
            <a:spAutoFit/>
          </a:bodyPr>
          <a:lstStyle/>
          <a:p>
            <a:r>
              <a:rPr lang="en-GB" sz="3200" dirty="0" smtClean="0">
                <a:latin typeface="Calibri" pitchFamily="34" charset="0"/>
              </a:rPr>
              <a:t>Model evaluation statistics (2006)</a:t>
            </a:r>
            <a:endParaRPr lang="en-GB" sz="3200" dirty="0">
              <a:latin typeface="Calibri" pitchFamily="34" charset="0"/>
            </a:endParaRPr>
          </a:p>
        </p:txBody>
      </p:sp>
      <p:grpSp>
        <p:nvGrpSpPr>
          <p:cNvPr id="2" name="Group 23"/>
          <p:cNvGrpSpPr>
            <a:grpSpLocks/>
          </p:cNvGrpSpPr>
          <p:nvPr/>
        </p:nvGrpSpPr>
        <p:grpSpPr bwMode="auto">
          <a:xfrm>
            <a:off x="6553200" y="6019800"/>
            <a:ext cx="2420938" cy="714375"/>
            <a:chOff x="4241" y="3929"/>
            <a:chExt cx="1525" cy="450"/>
          </a:xfrm>
        </p:grpSpPr>
        <p:pic>
          <p:nvPicPr>
            <p:cNvPr id="14343" name="Picture 13"/>
            <p:cNvPicPr>
              <a:picLocks noChangeAspect="1" noChangeArrowheads="1"/>
            </p:cNvPicPr>
            <p:nvPr/>
          </p:nvPicPr>
          <p:blipFill>
            <a:blip r:embed="rId3" cstate="print"/>
            <a:srcRect/>
            <a:stretch>
              <a:fillRect/>
            </a:stretch>
          </p:blipFill>
          <p:spPr bwMode="auto">
            <a:xfrm>
              <a:off x="5452" y="4024"/>
              <a:ext cx="249" cy="225"/>
            </a:xfrm>
            <a:prstGeom prst="rect">
              <a:avLst/>
            </a:prstGeom>
            <a:noFill/>
            <a:ln w="9525">
              <a:noFill/>
              <a:miter lim="800000"/>
              <a:headEnd/>
              <a:tailEnd/>
            </a:ln>
          </p:spPr>
        </p:pic>
        <p:sp>
          <p:nvSpPr>
            <p:cNvPr id="14344"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14345" name="Picture 10"/>
            <p:cNvPicPr>
              <a:picLocks noChangeAspect="1" noChangeArrowheads="1"/>
            </p:cNvPicPr>
            <p:nvPr/>
          </p:nvPicPr>
          <p:blipFill>
            <a:blip r:embed="rId4" cstate="print"/>
            <a:srcRect/>
            <a:stretch>
              <a:fillRect/>
            </a:stretch>
          </p:blipFill>
          <p:spPr bwMode="auto">
            <a:xfrm>
              <a:off x="5202" y="4046"/>
              <a:ext cx="234" cy="181"/>
            </a:xfrm>
            <a:prstGeom prst="rect">
              <a:avLst/>
            </a:prstGeom>
            <a:noFill/>
            <a:ln w="9525">
              <a:noFill/>
              <a:miter lim="800000"/>
              <a:headEnd/>
              <a:tailEnd/>
            </a:ln>
          </p:spPr>
        </p:pic>
        <p:pic>
          <p:nvPicPr>
            <p:cNvPr id="14346" name="Picture 11" descr="MRC: Medical Research Council: Leading science for better health">
              <a:hlinkClick r:id="rId5"/>
            </p:cNvPr>
            <p:cNvPicPr>
              <a:picLocks noChangeAspect="1" noChangeArrowheads="1"/>
            </p:cNvPicPr>
            <p:nvPr/>
          </p:nvPicPr>
          <p:blipFill>
            <a:blip r:embed="rId6" cstate="print"/>
            <a:srcRect/>
            <a:stretch>
              <a:fillRect/>
            </a:stretch>
          </p:blipFill>
          <p:spPr bwMode="auto">
            <a:xfrm>
              <a:off x="4886" y="4077"/>
              <a:ext cx="292" cy="149"/>
            </a:xfrm>
            <a:prstGeom prst="rect">
              <a:avLst/>
            </a:prstGeom>
            <a:noFill/>
            <a:ln w="9525">
              <a:noFill/>
              <a:miter lim="800000"/>
              <a:headEnd/>
              <a:tailEnd/>
            </a:ln>
          </p:spPr>
        </p:pic>
        <p:sp>
          <p:nvSpPr>
            <p:cNvPr id="14347"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graphicFrame>
        <p:nvGraphicFramePr>
          <p:cNvPr id="12" name="Table 11"/>
          <p:cNvGraphicFramePr>
            <a:graphicFrameLocks noGrp="1"/>
          </p:cNvGraphicFramePr>
          <p:nvPr/>
        </p:nvGraphicFramePr>
        <p:xfrm>
          <a:off x="467544" y="1268760"/>
          <a:ext cx="7416824" cy="3600396"/>
        </p:xfrm>
        <a:graphic>
          <a:graphicData uri="http://schemas.openxmlformats.org/drawingml/2006/table">
            <a:tbl>
              <a:tblPr/>
              <a:tblGrid>
                <a:gridCol w="1006866"/>
                <a:gridCol w="931512"/>
                <a:gridCol w="1144749"/>
                <a:gridCol w="989231"/>
                <a:gridCol w="1072601"/>
                <a:gridCol w="1136735"/>
                <a:gridCol w="1135130"/>
              </a:tblGrid>
              <a:tr h="600066">
                <a:tc>
                  <a:txBody>
                    <a:bodyPr/>
                    <a:lstStyle/>
                    <a:p>
                      <a:pPr indent="17145" algn="ctr">
                        <a:spcAft>
                          <a:spcPts val="0"/>
                        </a:spcAft>
                      </a:pPr>
                      <a:r>
                        <a:rPr lang="en-US" sz="1600" dirty="0">
                          <a:solidFill>
                            <a:srgbClr val="FFFFFF"/>
                          </a:solidFill>
                          <a:latin typeface="Arial"/>
                          <a:ea typeface="Times New Roman"/>
                          <a:cs typeface="Arial"/>
                        </a:rPr>
                        <a:t>Poll</a:t>
                      </a:r>
                      <a:endParaRPr lang="en-GB" sz="1600" dirty="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76923C"/>
                    </a:solidFill>
                  </a:tcPr>
                </a:tc>
                <a:tc>
                  <a:txBody>
                    <a:bodyPr/>
                    <a:lstStyle/>
                    <a:p>
                      <a:pPr indent="228600" algn="ctr">
                        <a:spcAft>
                          <a:spcPts val="0"/>
                        </a:spcAft>
                      </a:pPr>
                      <a:r>
                        <a:rPr lang="en-US" sz="1600" dirty="0">
                          <a:solidFill>
                            <a:srgbClr val="FFFFFF"/>
                          </a:solidFill>
                          <a:latin typeface="Arial"/>
                          <a:ea typeface="Times New Roman"/>
                          <a:cs typeface="Arial"/>
                        </a:rPr>
                        <a:t>Site</a:t>
                      </a:r>
                      <a:endParaRPr lang="en-GB" sz="1600" dirty="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76923C"/>
                    </a:solidFill>
                  </a:tcPr>
                </a:tc>
                <a:tc>
                  <a:txBody>
                    <a:bodyPr/>
                    <a:lstStyle/>
                    <a:p>
                      <a:pPr indent="228600" algn="ctr">
                        <a:spcAft>
                          <a:spcPts val="0"/>
                        </a:spcAft>
                      </a:pPr>
                      <a:r>
                        <a:rPr lang="en-US" sz="1600">
                          <a:solidFill>
                            <a:srgbClr val="FFFFFF"/>
                          </a:solidFill>
                          <a:latin typeface="Arial"/>
                          <a:ea typeface="Times New Roman"/>
                          <a:cs typeface="Arial"/>
                        </a:rPr>
                        <a:t>FAC2</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76923C"/>
                    </a:solidFill>
                  </a:tcPr>
                </a:tc>
                <a:tc>
                  <a:txBody>
                    <a:bodyPr/>
                    <a:lstStyle/>
                    <a:p>
                      <a:pPr indent="228600" algn="ctr">
                        <a:spcAft>
                          <a:spcPts val="0"/>
                        </a:spcAft>
                      </a:pPr>
                      <a:r>
                        <a:rPr lang="en-US" sz="1600">
                          <a:solidFill>
                            <a:srgbClr val="FFFFFF"/>
                          </a:solidFill>
                          <a:latin typeface="Arial"/>
                          <a:ea typeface="Times New Roman"/>
                          <a:cs typeface="Arial"/>
                        </a:rPr>
                        <a:t>MB</a:t>
                      </a:r>
                      <a:endParaRPr lang="en-GB" sz="1600">
                        <a:latin typeface="Arial"/>
                        <a:ea typeface="Times New Roman"/>
                        <a:cs typeface="Times New Roman"/>
                      </a:endParaRPr>
                    </a:p>
                    <a:p>
                      <a:pPr indent="228600" algn="ctr">
                        <a:spcAft>
                          <a:spcPts val="0"/>
                        </a:spcAft>
                      </a:pPr>
                      <a:r>
                        <a:rPr lang="en-US" sz="1600">
                          <a:solidFill>
                            <a:srgbClr val="FFFFFF"/>
                          </a:solidFill>
                          <a:latin typeface="Arial"/>
                          <a:ea typeface="Times New Roman"/>
                          <a:cs typeface="Arial"/>
                        </a:rPr>
                        <a:t>(ppb)</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76923C"/>
                    </a:solidFill>
                  </a:tcPr>
                </a:tc>
                <a:tc>
                  <a:txBody>
                    <a:bodyPr/>
                    <a:lstStyle/>
                    <a:p>
                      <a:pPr indent="228600" algn="ctr">
                        <a:spcAft>
                          <a:spcPts val="0"/>
                        </a:spcAft>
                      </a:pPr>
                      <a:r>
                        <a:rPr lang="en-US" sz="1600">
                          <a:solidFill>
                            <a:srgbClr val="FFFFFF"/>
                          </a:solidFill>
                          <a:latin typeface="Arial"/>
                          <a:ea typeface="Times New Roman"/>
                          <a:cs typeface="Arial"/>
                        </a:rPr>
                        <a:t>NMB</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76923C"/>
                    </a:solidFill>
                  </a:tcPr>
                </a:tc>
                <a:tc>
                  <a:txBody>
                    <a:bodyPr/>
                    <a:lstStyle/>
                    <a:p>
                      <a:pPr indent="228600" algn="ctr">
                        <a:spcAft>
                          <a:spcPts val="0"/>
                        </a:spcAft>
                      </a:pPr>
                      <a:r>
                        <a:rPr lang="en-US" sz="1600">
                          <a:solidFill>
                            <a:srgbClr val="FFFFFF"/>
                          </a:solidFill>
                          <a:latin typeface="Arial"/>
                          <a:ea typeface="Times New Roman"/>
                          <a:cs typeface="Arial"/>
                        </a:rPr>
                        <a:t>RMSE</a:t>
                      </a:r>
                      <a:endParaRPr lang="en-GB" sz="1600">
                        <a:latin typeface="Arial"/>
                        <a:ea typeface="Times New Roman"/>
                        <a:cs typeface="Times New Roman"/>
                      </a:endParaRPr>
                    </a:p>
                    <a:p>
                      <a:pPr indent="228600" algn="ctr">
                        <a:spcAft>
                          <a:spcPts val="0"/>
                        </a:spcAft>
                      </a:pPr>
                      <a:r>
                        <a:rPr lang="en-US" sz="1600">
                          <a:solidFill>
                            <a:srgbClr val="FFFFFF"/>
                          </a:solidFill>
                          <a:latin typeface="Arial"/>
                          <a:ea typeface="Times New Roman"/>
                          <a:cs typeface="Arial"/>
                        </a:rPr>
                        <a:t>(%)</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76923C"/>
                    </a:solidFill>
                  </a:tcPr>
                </a:tc>
                <a:tc>
                  <a:txBody>
                    <a:bodyPr/>
                    <a:lstStyle/>
                    <a:p>
                      <a:pPr indent="8255" algn="ctr">
                        <a:spcAft>
                          <a:spcPts val="0"/>
                        </a:spcAft>
                      </a:pPr>
                      <a:r>
                        <a:rPr lang="en-US" sz="1600">
                          <a:solidFill>
                            <a:srgbClr val="FFFFFF"/>
                          </a:solidFill>
                          <a:latin typeface="Arial"/>
                          <a:ea typeface="Times New Roman"/>
                          <a:cs typeface="Arial"/>
                        </a:rPr>
                        <a:t>r</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76923C"/>
                    </a:solidFill>
                  </a:tcPr>
                </a:tc>
              </a:tr>
              <a:tr h="300033">
                <a:tc>
                  <a:txBody>
                    <a:bodyPr/>
                    <a:lstStyle/>
                    <a:p>
                      <a:pPr indent="17145" algn="ctr">
                        <a:spcAft>
                          <a:spcPts val="0"/>
                        </a:spcAft>
                      </a:pPr>
                      <a:r>
                        <a:rPr lang="en-US" sz="1600">
                          <a:solidFill>
                            <a:srgbClr val="000000"/>
                          </a:solidFill>
                          <a:latin typeface="Arial"/>
                          <a:ea typeface="Times New Roman"/>
                          <a:cs typeface="Arial"/>
                        </a:rPr>
                        <a:t>NO</a:t>
                      </a:r>
                      <a:r>
                        <a:rPr lang="en-US" sz="1600" baseline="-25000">
                          <a:solidFill>
                            <a:srgbClr val="000000"/>
                          </a:solidFill>
                          <a:latin typeface="Arial"/>
                          <a:ea typeface="Times New Roman"/>
                          <a:cs typeface="Arial"/>
                        </a:rPr>
                        <a:t>2</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All</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0.73</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-4.73</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-0.17</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17.73</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8255" algn="ctr">
                        <a:spcAft>
                          <a:spcPts val="0"/>
                        </a:spcAft>
                      </a:pPr>
                      <a:r>
                        <a:rPr lang="en-US" sz="1600">
                          <a:solidFill>
                            <a:srgbClr val="000000"/>
                          </a:solidFill>
                          <a:latin typeface="Arial"/>
                          <a:ea typeface="Times New Roman"/>
                          <a:cs typeface="Arial"/>
                        </a:rPr>
                        <a:t>0.58</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r>
              <a:tr h="300033">
                <a:tc>
                  <a:txBody>
                    <a:bodyPr/>
                    <a:lstStyle/>
                    <a:p>
                      <a:pPr indent="17145" algn="ctr">
                        <a:spcAft>
                          <a:spcPts val="0"/>
                        </a:spcAft>
                      </a:pPr>
                      <a:r>
                        <a:rPr lang="en-US" sz="1600">
                          <a:solidFill>
                            <a:srgbClr val="000000"/>
                          </a:solidFill>
                          <a:latin typeface="Arial"/>
                          <a:ea typeface="Times New Roman"/>
                          <a:cs typeface="Arial"/>
                        </a:rPr>
                        <a:t>O</a:t>
                      </a:r>
                      <a:r>
                        <a:rPr lang="en-US" sz="1600" baseline="-25000">
                          <a:solidFill>
                            <a:srgbClr val="000000"/>
                          </a:solidFill>
                          <a:latin typeface="Arial"/>
                          <a:ea typeface="Times New Roman"/>
                          <a:cs typeface="Arial"/>
                        </a:rPr>
                        <a:t>3</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All</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0.61</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2.84</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0.15</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12.13</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8255" algn="ctr">
                        <a:spcAft>
                          <a:spcPts val="0"/>
                        </a:spcAft>
                      </a:pPr>
                      <a:r>
                        <a:rPr lang="en-US" sz="1600">
                          <a:solidFill>
                            <a:srgbClr val="000000"/>
                          </a:solidFill>
                          <a:latin typeface="Arial"/>
                          <a:ea typeface="Times New Roman"/>
                          <a:cs typeface="Arial"/>
                        </a:rPr>
                        <a:t>0.64</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r>
              <a:tr h="300033">
                <a:tc>
                  <a:txBody>
                    <a:bodyPr/>
                    <a:lstStyle/>
                    <a:p>
                      <a:pPr indent="17145" algn="ctr">
                        <a:spcAft>
                          <a:spcPts val="0"/>
                        </a:spcAft>
                      </a:pPr>
                      <a:r>
                        <a:rPr lang="en-US" sz="1600">
                          <a:solidFill>
                            <a:srgbClr val="000000"/>
                          </a:solidFill>
                          <a:latin typeface="Arial"/>
                          <a:ea typeface="Times New Roman"/>
                          <a:cs typeface="Arial"/>
                        </a:rPr>
                        <a:t>NO</a:t>
                      </a:r>
                      <a:r>
                        <a:rPr lang="en-US" sz="1600" baseline="-25000">
                          <a:solidFill>
                            <a:srgbClr val="000000"/>
                          </a:solidFill>
                          <a:latin typeface="Arial"/>
                          <a:ea typeface="Times New Roman"/>
                          <a:cs typeface="Arial"/>
                        </a:rPr>
                        <a:t>2</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tcPr>
                </a:tc>
                <a:tc>
                  <a:txBody>
                    <a:bodyPr/>
                    <a:lstStyle/>
                    <a:p>
                      <a:pPr indent="228600" algn="ctr">
                        <a:spcAft>
                          <a:spcPts val="0"/>
                        </a:spcAft>
                      </a:pPr>
                      <a:r>
                        <a:rPr lang="en-US" sz="1600">
                          <a:solidFill>
                            <a:srgbClr val="000000"/>
                          </a:solidFill>
                          <a:latin typeface="Arial"/>
                          <a:ea typeface="Times New Roman"/>
                          <a:cs typeface="Arial"/>
                        </a:rPr>
                        <a:t>KS</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tcPr>
                </a:tc>
                <a:tc>
                  <a:txBody>
                    <a:bodyPr/>
                    <a:lstStyle/>
                    <a:p>
                      <a:pPr indent="228600" algn="ctr">
                        <a:spcAft>
                          <a:spcPts val="0"/>
                        </a:spcAft>
                      </a:pPr>
                      <a:r>
                        <a:rPr lang="en-US" sz="1600">
                          <a:solidFill>
                            <a:srgbClr val="000000"/>
                          </a:solidFill>
                          <a:latin typeface="Arial"/>
                          <a:ea typeface="Times New Roman"/>
                          <a:cs typeface="Arial"/>
                        </a:rPr>
                        <a:t>0.64</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tcPr>
                </a:tc>
                <a:tc>
                  <a:txBody>
                    <a:bodyPr/>
                    <a:lstStyle/>
                    <a:p>
                      <a:pPr indent="228600" algn="ctr">
                        <a:spcAft>
                          <a:spcPts val="0"/>
                        </a:spcAft>
                      </a:pPr>
                      <a:r>
                        <a:rPr lang="en-US" sz="1600">
                          <a:solidFill>
                            <a:srgbClr val="000000"/>
                          </a:solidFill>
                          <a:latin typeface="Arial"/>
                          <a:ea typeface="Times New Roman"/>
                          <a:cs typeface="Arial"/>
                        </a:rPr>
                        <a:t>-19.0</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tcPr>
                </a:tc>
                <a:tc>
                  <a:txBody>
                    <a:bodyPr/>
                    <a:lstStyle/>
                    <a:p>
                      <a:pPr indent="228600" algn="ctr">
                        <a:spcAft>
                          <a:spcPts val="0"/>
                        </a:spcAft>
                      </a:pPr>
                      <a:r>
                        <a:rPr lang="en-US" sz="1600">
                          <a:solidFill>
                            <a:srgbClr val="000000"/>
                          </a:solidFill>
                          <a:latin typeface="Arial"/>
                          <a:ea typeface="Times New Roman"/>
                          <a:cs typeface="Arial"/>
                        </a:rPr>
                        <a:t>-0.39</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tcPr>
                </a:tc>
                <a:tc>
                  <a:txBody>
                    <a:bodyPr/>
                    <a:lstStyle/>
                    <a:p>
                      <a:pPr indent="228600" algn="ctr">
                        <a:spcAft>
                          <a:spcPts val="0"/>
                        </a:spcAft>
                      </a:pPr>
                      <a:r>
                        <a:rPr lang="en-US" sz="1600">
                          <a:solidFill>
                            <a:srgbClr val="000000"/>
                          </a:solidFill>
                          <a:latin typeface="Arial"/>
                          <a:ea typeface="Times New Roman"/>
                          <a:cs typeface="Arial"/>
                        </a:rPr>
                        <a:t>38.12</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tcPr>
                </a:tc>
                <a:tc>
                  <a:txBody>
                    <a:bodyPr/>
                    <a:lstStyle/>
                    <a:p>
                      <a:pPr indent="8255" algn="ctr">
                        <a:spcAft>
                          <a:spcPts val="0"/>
                        </a:spcAft>
                      </a:pPr>
                      <a:r>
                        <a:rPr lang="en-US" sz="1600">
                          <a:solidFill>
                            <a:srgbClr val="000000"/>
                          </a:solidFill>
                          <a:latin typeface="Arial"/>
                          <a:ea typeface="Times New Roman"/>
                          <a:cs typeface="Arial"/>
                        </a:rPr>
                        <a:t>0.58</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tcPr>
                </a:tc>
              </a:tr>
              <a:tr h="300033">
                <a:tc>
                  <a:txBody>
                    <a:bodyPr/>
                    <a:lstStyle/>
                    <a:p>
                      <a:pPr indent="17145" algn="ctr">
                        <a:spcAft>
                          <a:spcPts val="0"/>
                        </a:spcAft>
                      </a:pPr>
                      <a:r>
                        <a:rPr lang="en-US" sz="1600">
                          <a:solidFill>
                            <a:srgbClr val="000000"/>
                          </a:solidFill>
                          <a:latin typeface="Arial"/>
                          <a:ea typeface="Times New Roman"/>
                          <a:cs typeface="Arial"/>
                        </a:rPr>
                        <a:t>NO</a:t>
                      </a:r>
                      <a:r>
                        <a:rPr lang="en-US" sz="1600" baseline="-25000">
                          <a:solidFill>
                            <a:srgbClr val="000000"/>
                          </a:solidFill>
                          <a:latin typeface="Arial"/>
                          <a:ea typeface="Times New Roman"/>
                          <a:cs typeface="Arial"/>
                        </a:rPr>
                        <a:t>2</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RS</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0.75</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-4.98</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-0.17</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16.29</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8255" algn="ctr">
                        <a:spcAft>
                          <a:spcPts val="0"/>
                        </a:spcAft>
                      </a:pPr>
                      <a:r>
                        <a:rPr lang="en-US" sz="1600">
                          <a:solidFill>
                            <a:srgbClr val="000000"/>
                          </a:solidFill>
                          <a:latin typeface="Arial"/>
                          <a:ea typeface="Times New Roman"/>
                          <a:cs typeface="Arial"/>
                        </a:rPr>
                        <a:t>0.56</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r>
              <a:tr h="300033">
                <a:tc>
                  <a:txBody>
                    <a:bodyPr/>
                    <a:lstStyle/>
                    <a:p>
                      <a:pPr indent="17145" algn="ctr">
                        <a:spcAft>
                          <a:spcPts val="0"/>
                        </a:spcAft>
                      </a:pPr>
                      <a:r>
                        <a:rPr lang="en-US" sz="1600">
                          <a:solidFill>
                            <a:srgbClr val="000000"/>
                          </a:solidFill>
                          <a:latin typeface="Arial"/>
                          <a:ea typeface="Times New Roman"/>
                          <a:cs typeface="Arial"/>
                        </a:rPr>
                        <a:t>NO</a:t>
                      </a:r>
                      <a:r>
                        <a:rPr lang="en-US" sz="1600" baseline="-25000">
                          <a:solidFill>
                            <a:srgbClr val="000000"/>
                          </a:solidFill>
                          <a:latin typeface="Arial"/>
                          <a:ea typeface="Times New Roman"/>
                          <a:cs typeface="Arial"/>
                        </a:rPr>
                        <a:t>2</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SU</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0.71</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-0.79</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-0.05</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10.76</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8255" algn="ctr">
                        <a:spcAft>
                          <a:spcPts val="0"/>
                        </a:spcAft>
                      </a:pPr>
                      <a:r>
                        <a:rPr lang="en-US" sz="1600">
                          <a:solidFill>
                            <a:srgbClr val="000000"/>
                          </a:solidFill>
                          <a:latin typeface="Arial"/>
                          <a:ea typeface="Times New Roman"/>
                          <a:cs typeface="Arial"/>
                        </a:rPr>
                        <a:t>0.58</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r>
              <a:tr h="300033">
                <a:tc>
                  <a:txBody>
                    <a:bodyPr/>
                    <a:lstStyle/>
                    <a:p>
                      <a:pPr indent="17145" algn="ctr">
                        <a:spcAft>
                          <a:spcPts val="0"/>
                        </a:spcAft>
                      </a:pPr>
                      <a:r>
                        <a:rPr lang="en-US" sz="1600">
                          <a:solidFill>
                            <a:srgbClr val="000000"/>
                          </a:solidFill>
                          <a:latin typeface="Arial"/>
                          <a:ea typeface="Times New Roman"/>
                          <a:cs typeface="Arial"/>
                        </a:rPr>
                        <a:t>NO</a:t>
                      </a:r>
                      <a:r>
                        <a:rPr lang="en-US" sz="1600" baseline="-25000">
                          <a:solidFill>
                            <a:srgbClr val="000000"/>
                          </a:solidFill>
                          <a:latin typeface="Arial"/>
                          <a:ea typeface="Times New Roman"/>
                          <a:cs typeface="Arial"/>
                        </a:rPr>
                        <a:t>2</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UB</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0.74</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-2.09</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-0.10</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12.25</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8255" algn="ctr">
                        <a:spcAft>
                          <a:spcPts val="0"/>
                        </a:spcAft>
                      </a:pPr>
                      <a:r>
                        <a:rPr lang="en-US" sz="1600">
                          <a:solidFill>
                            <a:srgbClr val="000000"/>
                          </a:solidFill>
                          <a:latin typeface="Arial"/>
                          <a:ea typeface="Times New Roman"/>
                          <a:cs typeface="Arial"/>
                        </a:rPr>
                        <a:t>0.55</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r>
              <a:tr h="300033">
                <a:tc>
                  <a:txBody>
                    <a:bodyPr/>
                    <a:lstStyle/>
                    <a:p>
                      <a:pPr indent="17145" algn="ctr">
                        <a:spcAft>
                          <a:spcPts val="0"/>
                        </a:spcAft>
                      </a:pPr>
                      <a:r>
                        <a:rPr lang="en-US" sz="1600">
                          <a:solidFill>
                            <a:srgbClr val="000000"/>
                          </a:solidFill>
                          <a:latin typeface="Arial"/>
                          <a:ea typeface="Times New Roman"/>
                          <a:cs typeface="Arial"/>
                        </a:rPr>
                        <a:t>O</a:t>
                      </a:r>
                      <a:r>
                        <a:rPr lang="en-US" sz="1600" baseline="-25000">
                          <a:solidFill>
                            <a:srgbClr val="000000"/>
                          </a:solidFill>
                          <a:latin typeface="Arial"/>
                          <a:ea typeface="Times New Roman"/>
                          <a:cs typeface="Arial"/>
                        </a:rPr>
                        <a:t>3</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tcPr>
                </a:tc>
                <a:tc>
                  <a:txBody>
                    <a:bodyPr/>
                    <a:lstStyle/>
                    <a:p>
                      <a:pPr indent="228600" algn="ctr">
                        <a:spcAft>
                          <a:spcPts val="0"/>
                        </a:spcAft>
                      </a:pPr>
                      <a:r>
                        <a:rPr lang="en-US" sz="1600">
                          <a:solidFill>
                            <a:srgbClr val="000000"/>
                          </a:solidFill>
                          <a:latin typeface="Arial"/>
                          <a:ea typeface="Times New Roman"/>
                          <a:cs typeface="Arial"/>
                        </a:rPr>
                        <a:t>KS</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tcPr>
                </a:tc>
                <a:tc>
                  <a:txBody>
                    <a:bodyPr/>
                    <a:lstStyle/>
                    <a:p>
                      <a:pPr indent="228600" algn="ctr">
                        <a:spcAft>
                          <a:spcPts val="0"/>
                        </a:spcAft>
                      </a:pPr>
                      <a:r>
                        <a:rPr lang="en-US" sz="1600">
                          <a:solidFill>
                            <a:srgbClr val="000000"/>
                          </a:solidFill>
                          <a:latin typeface="Arial"/>
                          <a:ea typeface="Times New Roman"/>
                          <a:cs typeface="Arial"/>
                        </a:rPr>
                        <a:t>0.37</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tcPr>
                </a:tc>
                <a:tc>
                  <a:txBody>
                    <a:bodyPr/>
                    <a:lstStyle/>
                    <a:p>
                      <a:pPr indent="228600" algn="ctr">
                        <a:spcAft>
                          <a:spcPts val="0"/>
                        </a:spcAft>
                      </a:pPr>
                      <a:r>
                        <a:rPr lang="en-US" sz="1600">
                          <a:solidFill>
                            <a:srgbClr val="000000"/>
                          </a:solidFill>
                          <a:latin typeface="Arial"/>
                          <a:ea typeface="Times New Roman"/>
                          <a:cs typeface="Arial"/>
                        </a:rPr>
                        <a:t>5.63</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tcPr>
                </a:tc>
                <a:tc>
                  <a:txBody>
                    <a:bodyPr/>
                    <a:lstStyle/>
                    <a:p>
                      <a:pPr indent="228600" algn="ctr">
                        <a:spcAft>
                          <a:spcPts val="0"/>
                        </a:spcAft>
                      </a:pPr>
                      <a:r>
                        <a:rPr lang="en-US" sz="1600">
                          <a:solidFill>
                            <a:srgbClr val="000000"/>
                          </a:solidFill>
                          <a:latin typeface="Arial"/>
                          <a:ea typeface="Times New Roman"/>
                          <a:cs typeface="Arial"/>
                        </a:rPr>
                        <a:t>0.68</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tcPr>
                </a:tc>
                <a:tc>
                  <a:txBody>
                    <a:bodyPr/>
                    <a:lstStyle/>
                    <a:p>
                      <a:pPr indent="228600" algn="ctr">
                        <a:spcAft>
                          <a:spcPts val="0"/>
                        </a:spcAft>
                      </a:pPr>
                      <a:r>
                        <a:rPr lang="en-US" sz="1600">
                          <a:solidFill>
                            <a:srgbClr val="000000"/>
                          </a:solidFill>
                          <a:latin typeface="Arial"/>
                          <a:ea typeface="Times New Roman"/>
                          <a:cs typeface="Arial"/>
                        </a:rPr>
                        <a:t>11.12</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tcPr>
                </a:tc>
                <a:tc>
                  <a:txBody>
                    <a:bodyPr/>
                    <a:lstStyle/>
                    <a:p>
                      <a:pPr indent="8255" algn="ctr">
                        <a:spcAft>
                          <a:spcPts val="0"/>
                        </a:spcAft>
                      </a:pPr>
                      <a:r>
                        <a:rPr lang="en-US" sz="1600">
                          <a:solidFill>
                            <a:srgbClr val="000000"/>
                          </a:solidFill>
                          <a:latin typeface="Arial"/>
                          <a:ea typeface="Times New Roman"/>
                          <a:cs typeface="Arial"/>
                        </a:rPr>
                        <a:t>0.50</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tcPr>
                </a:tc>
              </a:tr>
              <a:tr h="300033">
                <a:tc>
                  <a:txBody>
                    <a:bodyPr/>
                    <a:lstStyle/>
                    <a:p>
                      <a:pPr indent="17145" algn="ctr">
                        <a:spcAft>
                          <a:spcPts val="0"/>
                        </a:spcAft>
                      </a:pPr>
                      <a:r>
                        <a:rPr lang="en-US" sz="1600">
                          <a:solidFill>
                            <a:srgbClr val="000000"/>
                          </a:solidFill>
                          <a:latin typeface="Arial"/>
                          <a:ea typeface="Times New Roman"/>
                          <a:cs typeface="Arial"/>
                        </a:rPr>
                        <a:t>O</a:t>
                      </a:r>
                      <a:r>
                        <a:rPr lang="en-US" sz="1600" baseline="-25000">
                          <a:solidFill>
                            <a:srgbClr val="000000"/>
                          </a:solidFill>
                          <a:latin typeface="Arial"/>
                          <a:ea typeface="Times New Roman"/>
                          <a:cs typeface="Arial"/>
                        </a:rPr>
                        <a:t>3</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RS</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0.60</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2.97</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0.17</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11.94</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8255" algn="ctr">
                        <a:spcAft>
                          <a:spcPts val="0"/>
                        </a:spcAft>
                      </a:pPr>
                      <a:r>
                        <a:rPr lang="en-US" sz="1600">
                          <a:solidFill>
                            <a:srgbClr val="000000"/>
                          </a:solidFill>
                          <a:latin typeface="Arial"/>
                          <a:ea typeface="Times New Roman"/>
                          <a:cs typeface="Arial"/>
                        </a:rPr>
                        <a:t>0.59</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r>
              <a:tr h="300033">
                <a:tc>
                  <a:txBody>
                    <a:bodyPr/>
                    <a:lstStyle/>
                    <a:p>
                      <a:pPr indent="17145" algn="ctr">
                        <a:spcAft>
                          <a:spcPts val="0"/>
                        </a:spcAft>
                      </a:pPr>
                      <a:r>
                        <a:rPr lang="en-US" sz="1600">
                          <a:solidFill>
                            <a:srgbClr val="000000"/>
                          </a:solidFill>
                          <a:latin typeface="Arial"/>
                          <a:ea typeface="Times New Roman"/>
                          <a:cs typeface="Arial"/>
                        </a:rPr>
                        <a:t>O</a:t>
                      </a:r>
                      <a:r>
                        <a:rPr lang="en-US" sz="1600" baseline="-25000">
                          <a:solidFill>
                            <a:srgbClr val="000000"/>
                          </a:solidFill>
                          <a:latin typeface="Arial"/>
                          <a:ea typeface="Times New Roman"/>
                          <a:cs typeface="Arial"/>
                        </a:rPr>
                        <a:t>3</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SU</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0.66</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2.70</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0.13</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228600" algn="ctr">
                        <a:spcAft>
                          <a:spcPts val="0"/>
                        </a:spcAft>
                      </a:pPr>
                      <a:r>
                        <a:rPr lang="en-US" sz="1600">
                          <a:solidFill>
                            <a:srgbClr val="000000"/>
                          </a:solidFill>
                          <a:latin typeface="Arial"/>
                          <a:ea typeface="Times New Roman"/>
                          <a:cs typeface="Arial"/>
                        </a:rPr>
                        <a:t>12.41</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c>
                  <a:txBody>
                    <a:bodyPr/>
                    <a:lstStyle/>
                    <a:p>
                      <a:pPr indent="8255" algn="ctr">
                        <a:spcAft>
                          <a:spcPts val="0"/>
                        </a:spcAft>
                      </a:pPr>
                      <a:r>
                        <a:rPr lang="en-US" sz="1600">
                          <a:solidFill>
                            <a:srgbClr val="000000"/>
                          </a:solidFill>
                          <a:latin typeface="Arial"/>
                          <a:ea typeface="Times New Roman"/>
                          <a:cs typeface="Arial"/>
                        </a:rPr>
                        <a:t>0.65</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r>
              <a:tr h="300033">
                <a:tc>
                  <a:txBody>
                    <a:bodyPr/>
                    <a:lstStyle/>
                    <a:p>
                      <a:pPr indent="17145" algn="ctr">
                        <a:spcAft>
                          <a:spcPts val="0"/>
                        </a:spcAft>
                      </a:pPr>
                      <a:r>
                        <a:rPr lang="en-US" sz="1600" dirty="0">
                          <a:solidFill>
                            <a:srgbClr val="000000"/>
                          </a:solidFill>
                          <a:latin typeface="Arial"/>
                          <a:ea typeface="Times New Roman"/>
                          <a:cs typeface="Arial"/>
                        </a:rPr>
                        <a:t>O</a:t>
                      </a:r>
                      <a:r>
                        <a:rPr lang="en-US" sz="1600" baseline="-25000" dirty="0">
                          <a:solidFill>
                            <a:srgbClr val="000000"/>
                          </a:solidFill>
                          <a:latin typeface="Arial"/>
                          <a:ea typeface="Times New Roman"/>
                          <a:cs typeface="Arial"/>
                        </a:rPr>
                        <a:t>3</a:t>
                      </a:r>
                      <a:endParaRPr lang="en-GB" sz="1600" dirty="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UB</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0.61</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2.64</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0.14</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228600" algn="ctr">
                        <a:spcAft>
                          <a:spcPts val="0"/>
                        </a:spcAft>
                      </a:pPr>
                      <a:r>
                        <a:rPr lang="en-US" sz="1600">
                          <a:solidFill>
                            <a:srgbClr val="000000"/>
                          </a:solidFill>
                          <a:latin typeface="Arial"/>
                          <a:ea typeface="Times New Roman"/>
                          <a:cs typeface="Arial"/>
                        </a:rPr>
                        <a:t>12.09</a:t>
                      </a:r>
                      <a:endParaRPr lang="en-GB" sz="160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c>
                  <a:txBody>
                    <a:bodyPr/>
                    <a:lstStyle/>
                    <a:p>
                      <a:pPr indent="8255" algn="ctr">
                        <a:spcAft>
                          <a:spcPts val="0"/>
                        </a:spcAft>
                      </a:pPr>
                      <a:r>
                        <a:rPr lang="en-US" sz="1600" dirty="0">
                          <a:solidFill>
                            <a:srgbClr val="000000"/>
                          </a:solidFill>
                          <a:latin typeface="Arial"/>
                          <a:ea typeface="Times New Roman"/>
                          <a:cs typeface="Arial"/>
                        </a:rPr>
                        <a:t>0.64</a:t>
                      </a:r>
                      <a:endParaRPr lang="en-GB" sz="1600" dirty="0">
                        <a:latin typeface="Arial"/>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Y1NOXppb.jpeg"/>
          <p:cNvPicPr>
            <a:picLocks noChangeAspect="1"/>
          </p:cNvPicPr>
          <p:nvPr/>
        </p:nvPicPr>
        <p:blipFill>
          <a:blip r:embed="rId3" cstate="print"/>
          <a:stretch>
            <a:fillRect/>
          </a:stretch>
        </p:blipFill>
        <p:spPr>
          <a:xfrm>
            <a:off x="467544" y="836712"/>
            <a:ext cx="7056785" cy="5157123"/>
          </a:xfrm>
          <a:prstGeom prst="rect">
            <a:avLst/>
          </a:prstGeom>
        </p:spPr>
      </p:pic>
      <p:sp>
        <p:nvSpPr>
          <p:cNvPr id="14339" name="Rectangle 3"/>
          <p:cNvSpPr>
            <a:spLocks noChangeArrowheads="1"/>
          </p:cNvSpPr>
          <p:nvPr/>
        </p:nvSpPr>
        <p:spPr bwMode="auto">
          <a:xfrm>
            <a:off x="304800" y="304800"/>
            <a:ext cx="6829370" cy="584775"/>
          </a:xfrm>
          <a:prstGeom prst="rect">
            <a:avLst/>
          </a:prstGeom>
          <a:noFill/>
          <a:ln w="12700" cap="sq">
            <a:noFill/>
            <a:miter lim="800000"/>
            <a:headEnd type="none" w="sm" len="sm"/>
            <a:tailEnd type="none" w="sm" len="sm"/>
          </a:ln>
        </p:spPr>
        <p:txBody>
          <a:bodyPr wrap="none">
            <a:spAutoFit/>
          </a:bodyPr>
          <a:lstStyle/>
          <a:p>
            <a:r>
              <a:rPr lang="en-GB" sz="3200" dirty="0" smtClean="0">
                <a:latin typeface="Calibri" pitchFamily="34" charset="0"/>
              </a:rPr>
              <a:t>NO</a:t>
            </a:r>
            <a:r>
              <a:rPr lang="en-GB" sz="3200" baseline="-25000" dirty="0" smtClean="0">
                <a:latin typeface="Calibri" pitchFamily="34" charset="0"/>
              </a:rPr>
              <a:t>X</a:t>
            </a:r>
            <a:r>
              <a:rPr lang="en-GB" sz="3200" dirty="0" smtClean="0">
                <a:latin typeface="Calibri" pitchFamily="34" charset="0"/>
              </a:rPr>
              <a:t> at Marylebone Road kerbside (ppb)</a:t>
            </a:r>
            <a:endParaRPr lang="en-GB" sz="3200" dirty="0">
              <a:latin typeface="Calibri" pitchFamily="34" charset="0"/>
            </a:endParaRPr>
          </a:p>
        </p:txBody>
      </p:sp>
      <p:grpSp>
        <p:nvGrpSpPr>
          <p:cNvPr id="2" name="Group 23"/>
          <p:cNvGrpSpPr>
            <a:grpSpLocks/>
          </p:cNvGrpSpPr>
          <p:nvPr/>
        </p:nvGrpSpPr>
        <p:grpSpPr bwMode="auto">
          <a:xfrm>
            <a:off x="6553200" y="6019800"/>
            <a:ext cx="2420938" cy="714375"/>
            <a:chOff x="4241" y="3929"/>
            <a:chExt cx="1525" cy="450"/>
          </a:xfrm>
        </p:grpSpPr>
        <p:pic>
          <p:nvPicPr>
            <p:cNvPr id="14343" name="Picture 13"/>
            <p:cNvPicPr>
              <a:picLocks noChangeAspect="1" noChangeArrowheads="1"/>
            </p:cNvPicPr>
            <p:nvPr/>
          </p:nvPicPr>
          <p:blipFill>
            <a:blip r:embed="rId4" cstate="print"/>
            <a:srcRect/>
            <a:stretch>
              <a:fillRect/>
            </a:stretch>
          </p:blipFill>
          <p:spPr bwMode="auto">
            <a:xfrm>
              <a:off x="5452" y="4024"/>
              <a:ext cx="249" cy="225"/>
            </a:xfrm>
            <a:prstGeom prst="rect">
              <a:avLst/>
            </a:prstGeom>
            <a:noFill/>
            <a:ln w="9525">
              <a:noFill/>
              <a:miter lim="800000"/>
              <a:headEnd/>
              <a:tailEnd/>
            </a:ln>
          </p:spPr>
        </p:pic>
        <p:sp>
          <p:nvSpPr>
            <p:cNvPr id="14344" name="Rectangle 4"/>
            <p:cNvSpPr>
              <a:spLocks noChangeArrowheads="1"/>
            </p:cNvSpPr>
            <p:nvPr/>
          </p:nvSpPr>
          <p:spPr bwMode="auto">
            <a:xfrm>
              <a:off x="4241" y="3929"/>
              <a:ext cx="1525" cy="135"/>
            </a:xfrm>
            <a:prstGeom prst="rect">
              <a:avLst/>
            </a:prstGeom>
            <a:noFill/>
            <a:ln w="9525">
              <a:noFill/>
              <a:miter lim="800000"/>
              <a:headEnd/>
              <a:tailEnd/>
            </a:ln>
          </p:spPr>
          <p:txBody>
            <a:bodyPr anchor="ctr">
              <a:spAutoFit/>
            </a:bodyPr>
            <a:lstStyle/>
            <a:p>
              <a:r>
                <a:rPr lang="en-GB" sz="800" b="1">
                  <a:cs typeface="Arial" charset="0"/>
                </a:rPr>
                <a:t>MRC-HPA Centre for Environment and Health</a:t>
              </a:r>
            </a:p>
          </p:txBody>
        </p:sp>
        <p:pic>
          <p:nvPicPr>
            <p:cNvPr id="14345" name="Picture 10"/>
            <p:cNvPicPr>
              <a:picLocks noChangeAspect="1" noChangeArrowheads="1"/>
            </p:cNvPicPr>
            <p:nvPr/>
          </p:nvPicPr>
          <p:blipFill>
            <a:blip r:embed="rId5" cstate="print"/>
            <a:srcRect/>
            <a:stretch>
              <a:fillRect/>
            </a:stretch>
          </p:blipFill>
          <p:spPr bwMode="auto">
            <a:xfrm>
              <a:off x="5202" y="4046"/>
              <a:ext cx="234" cy="181"/>
            </a:xfrm>
            <a:prstGeom prst="rect">
              <a:avLst/>
            </a:prstGeom>
            <a:noFill/>
            <a:ln w="9525">
              <a:noFill/>
              <a:miter lim="800000"/>
              <a:headEnd/>
              <a:tailEnd/>
            </a:ln>
          </p:spPr>
        </p:pic>
        <p:pic>
          <p:nvPicPr>
            <p:cNvPr id="14346" name="Picture 11" descr="MRC: Medical Research Council: Leading science for better health">
              <a:hlinkClick r:id="rId6"/>
            </p:cNvPr>
            <p:cNvPicPr>
              <a:picLocks noChangeAspect="1" noChangeArrowheads="1"/>
            </p:cNvPicPr>
            <p:nvPr/>
          </p:nvPicPr>
          <p:blipFill>
            <a:blip r:embed="rId7" cstate="print"/>
            <a:srcRect/>
            <a:stretch>
              <a:fillRect/>
            </a:stretch>
          </p:blipFill>
          <p:spPr bwMode="auto">
            <a:xfrm>
              <a:off x="4886" y="4077"/>
              <a:ext cx="292" cy="149"/>
            </a:xfrm>
            <a:prstGeom prst="rect">
              <a:avLst/>
            </a:prstGeom>
            <a:noFill/>
            <a:ln w="9525">
              <a:noFill/>
              <a:miter lim="800000"/>
              <a:headEnd/>
              <a:tailEnd/>
            </a:ln>
          </p:spPr>
        </p:pic>
        <p:sp>
          <p:nvSpPr>
            <p:cNvPr id="14347" name="Text Box 12"/>
            <p:cNvSpPr txBox="1">
              <a:spLocks noChangeArrowheads="1"/>
            </p:cNvSpPr>
            <p:nvPr/>
          </p:nvSpPr>
          <p:spPr bwMode="auto">
            <a:xfrm>
              <a:off x="4241" y="4032"/>
              <a:ext cx="716" cy="347"/>
            </a:xfrm>
            <a:prstGeom prst="rect">
              <a:avLst/>
            </a:prstGeom>
            <a:noFill/>
            <a:ln w="9525">
              <a:noFill/>
              <a:miter lim="800000"/>
              <a:headEnd/>
              <a:tailEnd/>
            </a:ln>
          </p:spPr>
          <p:txBody>
            <a:bodyPr/>
            <a:lstStyle/>
            <a:p>
              <a:r>
                <a:rPr lang="en-GB" sz="900" b="1">
                  <a:solidFill>
                    <a:srgbClr val="003366"/>
                  </a:solidFill>
                  <a:cs typeface="Arial" charset="0"/>
                </a:rPr>
                <a:t>Imperial College</a:t>
              </a:r>
            </a:p>
            <a:p>
              <a:r>
                <a:rPr lang="en-GB" sz="900" b="1">
                  <a:solidFill>
                    <a:srgbClr val="666699"/>
                  </a:solidFill>
                  <a:cs typeface="Arial" charset="0"/>
                </a:rPr>
                <a:t>London</a:t>
              </a:r>
              <a:endParaRPr lang="en-GB" sz="900">
                <a:cs typeface="Arial" charset="0"/>
              </a:endParaRPr>
            </a:p>
          </p:txBody>
        </p:sp>
      </p:grpSp>
      <p:sp>
        <p:nvSpPr>
          <p:cNvPr id="56322"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p:cNvSpPr>
            <a:spLocks noChangeArrowheads="1"/>
          </p:cNvSpPr>
          <p:nvPr/>
        </p:nvSpPr>
        <p:spPr bwMode="auto">
          <a:xfrm>
            <a:off x="468313" y="6092825"/>
            <a:ext cx="4430712" cy="339725"/>
          </a:xfrm>
          <a:prstGeom prst="rect">
            <a:avLst/>
          </a:prstGeom>
          <a:noFill/>
          <a:ln w="9525">
            <a:noFill/>
            <a:miter lim="800000"/>
            <a:headEnd/>
            <a:tailEnd/>
          </a:ln>
        </p:spPr>
        <p:txBody>
          <a:bodyPr wrap="none">
            <a:spAutoFit/>
          </a:bodyPr>
          <a:lstStyle/>
          <a:p>
            <a:r>
              <a:rPr lang="en-GB" sz="1600" dirty="0">
                <a:latin typeface="Calibri" pitchFamily="34" charset="0"/>
                <a:cs typeface="Calibri" pitchFamily="34" charset="0"/>
              </a:rPr>
              <a:t>Plots by </a:t>
            </a:r>
            <a:r>
              <a:rPr lang="en-GB" sz="1600" dirty="0" err="1">
                <a:latin typeface="Calibri" pitchFamily="34" charset="0"/>
                <a:cs typeface="Calibri" pitchFamily="34" charset="0"/>
              </a:rPr>
              <a:t>OpenAir</a:t>
            </a:r>
            <a:r>
              <a:rPr lang="en-GB" sz="1600" dirty="0">
                <a:latin typeface="Calibri" pitchFamily="34" charset="0"/>
                <a:cs typeface="Calibri" pitchFamily="34" charset="0"/>
              </a:rPr>
              <a:t>: http://www.openair-project.org/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3145</TotalTime>
  <Words>1726</Words>
  <Application>Microsoft Office PowerPoint</Application>
  <PresentationFormat>On-screen Show (4:3)</PresentationFormat>
  <Paragraphs>282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5_Office Theme</vt:lpstr>
      <vt:lpstr>   CMAQ-urban: fine scale air pollution modelling in London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Ross Anderson</dc:creator>
  <cp:lastModifiedBy>sean</cp:lastModifiedBy>
  <cp:revision>169</cp:revision>
  <dcterms:created xsi:type="dcterms:W3CDTF">2007-11-27T08:40:05Z</dcterms:created>
  <dcterms:modified xsi:type="dcterms:W3CDTF">2011-10-26T00:39:28Z</dcterms:modified>
</cp:coreProperties>
</file>