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7" r:id="rId2"/>
  </p:sldMasterIdLst>
  <p:notesMasterIdLst>
    <p:notesMasterId r:id="rId32"/>
  </p:notesMasterIdLst>
  <p:handoutMasterIdLst>
    <p:handoutMasterId r:id="rId33"/>
  </p:handoutMasterIdLst>
  <p:sldIdLst>
    <p:sldId id="256" r:id="rId3"/>
    <p:sldId id="449" r:id="rId4"/>
    <p:sldId id="448" r:id="rId5"/>
    <p:sldId id="450" r:id="rId6"/>
    <p:sldId id="468" r:id="rId7"/>
    <p:sldId id="467" r:id="rId8"/>
    <p:sldId id="472" r:id="rId9"/>
    <p:sldId id="473" r:id="rId10"/>
    <p:sldId id="474" r:id="rId11"/>
    <p:sldId id="451" r:id="rId12"/>
    <p:sldId id="453" r:id="rId13"/>
    <p:sldId id="459" r:id="rId14"/>
    <p:sldId id="461" r:id="rId15"/>
    <p:sldId id="460" r:id="rId16"/>
    <p:sldId id="465" r:id="rId17"/>
    <p:sldId id="462" r:id="rId18"/>
    <p:sldId id="463" r:id="rId19"/>
    <p:sldId id="464" r:id="rId20"/>
    <p:sldId id="466" r:id="rId21"/>
    <p:sldId id="454" r:id="rId22"/>
    <p:sldId id="455" r:id="rId23"/>
    <p:sldId id="456" r:id="rId24"/>
    <p:sldId id="457" r:id="rId25"/>
    <p:sldId id="458" r:id="rId26"/>
    <p:sldId id="469" r:id="rId27"/>
    <p:sldId id="475" r:id="rId28"/>
    <p:sldId id="476" r:id="rId29"/>
    <p:sldId id="470" r:id="rId30"/>
    <p:sldId id="471" r:id="rId31"/>
  </p:sldIdLst>
  <p:sldSz cx="9144000" cy="6858000" type="screen4x3"/>
  <p:notesSz cx="6797675" cy="9874250"/>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CC"/>
    <a:srgbClr val="FFFF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12" autoAdjust="0"/>
    <p:restoredTop sz="93750" autoAdjust="0"/>
  </p:normalViewPr>
  <p:slideViewPr>
    <p:cSldViewPr>
      <p:cViewPr varScale="1">
        <p:scale>
          <a:sx n="87" d="100"/>
          <a:sy n="87" d="100"/>
        </p:scale>
        <p:origin x="-128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594"/>
    </p:cViewPr>
  </p:sorterViewPr>
  <p:notesViewPr>
    <p:cSldViewPr>
      <p:cViewPr varScale="1">
        <p:scale>
          <a:sx n="47" d="100"/>
          <a:sy n="47" d="100"/>
        </p:scale>
        <p:origin x="-1368" y="-90"/>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s-ES"/>
          </a:p>
        </p:txBody>
      </p:sp>
      <p:sp>
        <p:nvSpPr>
          <p:cNvPr id="151555" name="Rectangle 3"/>
          <p:cNvSpPr>
            <a:spLocks noGrp="1" noChangeArrowheads="1"/>
          </p:cNvSpPr>
          <p:nvPr>
            <p:ph type="dt" sz="quarter" idx="1"/>
          </p:nvPr>
        </p:nvSpPr>
        <p:spPr bwMode="auto">
          <a:xfrm>
            <a:off x="3849688" y="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s-ES"/>
          </a:p>
        </p:txBody>
      </p:sp>
      <p:sp>
        <p:nvSpPr>
          <p:cNvPr id="151556" name="Rectangle 4"/>
          <p:cNvSpPr>
            <a:spLocks noGrp="1" noChangeArrowheads="1"/>
          </p:cNvSpPr>
          <p:nvPr>
            <p:ph type="ftr" sz="quarter" idx="2"/>
          </p:nvPr>
        </p:nvSpPr>
        <p:spPr bwMode="auto">
          <a:xfrm>
            <a:off x="0" y="937895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s-ES"/>
          </a:p>
        </p:txBody>
      </p:sp>
      <p:sp>
        <p:nvSpPr>
          <p:cNvPr id="151557" name="Rectangle 5"/>
          <p:cNvSpPr>
            <a:spLocks noGrp="1" noChangeArrowheads="1"/>
          </p:cNvSpPr>
          <p:nvPr>
            <p:ph type="sldNum" sz="quarter" idx="3"/>
          </p:nvPr>
        </p:nvSpPr>
        <p:spPr bwMode="auto">
          <a:xfrm>
            <a:off x="3849688" y="937895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3290A223-2037-4B8A-B8AD-8B7499662153}" type="slidenum">
              <a:rPr lang="es-ES"/>
              <a:pPr>
                <a:defRPr/>
              </a:pPr>
              <a:t>‹Nº›</a:t>
            </a:fld>
            <a:endParaRPr lang="es-ES"/>
          </a:p>
        </p:txBody>
      </p:sp>
    </p:spTree>
    <p:extLst>
      <p:ext uri="{BB962C8B-B14F-4D97-AF65-F5344CB8AC3E}">
        <p14:creationId xmlns:p14="http://schemas.microsoft.com/office/powerpoint/2010/main" val="1956347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s-ES"/>
          </a:p>
        </p:txBody>
      </p:sp>
      <p:sp>
        <p:nvSpPr>
          <p:cNvPr id="15363" name="Rectangle 3"/>
          <p:cNvSpPr>
            <a:spLocks noGrp="1" noChangeArrowheads="1"/>
          </p:cNvSpPr>
          <p:nvPr>
            <p:ph type="dt" idx="1"/>
          </p:nvPr>
        </p:nvSpPr>
        <p:spPr bwMode="auto">
          <a:xfrm>
            <a:off x="3849688" y="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s-ES"/>
          </a:p>
        </p:txBody>
      </p:sp>
      <p:sp>
        <p:nvSpPr>
          <p:cNvPr id="44036" name="Rectangle 4"/>
          <p:cNvSpPr>
            <a:spLocks noGrp="1" noRot="1" noChangeAspect="1" noChangeArrowheads="1" noTextEdit="1"/>
          </p:cNvSpPr>
          <p:nvPr>
            <p:ph type="sldImg" idx="2"/>
          </p:nvPr>
        </p:nvSpPr>
        <p:spPr bwMode="auto">
          <a:xfrm>
            <a:off x="931863" y="741363"/>
            <a:ext cx="4935537" cy="37020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679450" y="4691063"/>
            <a:ext cx="5438775" cy="444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15366" name="Rectangle 6"/>
          <p:cNvSpPr>
            <a:spLocks noGrp="1" noChangeArrowheads="1"/>
          </p:cNvSpPr>
          <p:nvPr>
            <p:ph type="ftr" sz="quarter" idx="4"/>
          </p:nvPr>
        </p:nvSpPr>
        <p:spPr bwMode="auto">
          <a:xfrm>
            <a:off x="0" y="937895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s-ES"/>
          </a:p>
        </p:txBody>
      </p:sp>
      <p:sp>
        <p:nvSpPr>
          <p:cNvPr id="15367" name="Rectangle 7"/>
          <p:cNvSpPr>
            <a:spLocks noGrp="1" noChangeArrowheads="1"/>
          </p:cNvSpPr>
          <p:nvPr>
            <p:ph type="sldNum" sz="quarter" idx="5"/>
          </p:nvPr>
        </p:nvSpPr>
        <p:spPr bwMode="auto">
          <a:xfrm>
            <a:off x="3849688" y="937895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911E4111-5E5B-45C8-9817-24DA5BFA0385}" type="slidenum">
              <a:rPr lang="es-ES"/>
              <a:pPr>
                <a:defRPr/>
              </a:pPr>
              <a:t>‹Nº›</a:t>
            </a:fld>
            <a:endParaRPr lang="es-ES"/>
          </a:p>
        </p:txBody>
      </p:sp>
    </p:spTree>
    <p:extLst>
      <p:ext uri="{BB962C8B-B14F-4D97-AF65-F5344CB8AC3E}">
        <p14:creationId xmlns:p14="http://schemas.microsoft.com/office/powerpoint/2010/main" val="41137199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2FB37DC-29B5-48CC-A4B8-FC67D40D5956}" type="slidenum">
              <a:rPr lang="es-ES"/>
              <a:pPr eaLnBrk="1" hangingPunct="1"/>
              <a:t>1</a:t>
            </a:fld>
            <a:endParaRPr lang="es-E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30275" y="749300"/>
            <a:ext cx="4937125" cy="3703638"/>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79768" y="4690089"/>
            <a:ext cx="5437828" cy="276999"/>
          </a:xfrm>
        </p:spPr>
        <p:txBody>
          <a:bodyPr>
            <a:spAutoFit/>
          </a:bodyPr>
          <a:lstStyle/>
          <a:p>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CE293F7-D3DD-419C-AAFB-25DBAC918CD9}" type="slidenum">
              <a:rPr lang="en-US"/>
              <a:pPr/>
              <a:t>19</a:t>
            </a:fld>
            <a:endParaRPr lang="en-US"/>
          </a:p>
        </p:txBody>
      </p:sp>
      <p:sp>
        <p:nvSpPr>
          <p:cNvPr id="21505" name="Rectangle 1"/>
          <p:cNvSpPr txBox="1">
            <a:spLocks noGrp="1" noRot="1" noChangeAspect="1" noChangeArrowheads="1"/>
          </p:cNvSpPr>
          <p:nvPr>
            <p:ph type="sldImg"/>
          </p:nvPr>
        </p:nvSpPr>
        <p:spPr bwMode="auto">
          <a:xfrm>
            <a:off x="930275" y="749300"/>
            <a:ext cx="4937125"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Rectangle 2"/>
          <p:cNvSpPr txBox="1">
            <a:spLocks noGrp="1" noChangeArrowheads="1"/>
          </p:cNvSpPr>
          <p:nvPr>
            <p:ph type="body" idx="1"/>
          </p:nvPr>
        </p:nvSpPr>
        <p:spPr bwMode="auto">
          <a:xfrm>
            <a:off x="680323" y="4689334"/>
            <a:ext cx="5438418" cy="4443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30275" y="749300"/>
            <a:ext cx="4937125" cy="3703638"/>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79768" y="4690089"/>
            <a:ext cx="5437828" cy="4354705"/>
          </a:xfrm>
        </p:spPr>
        <p:txBody>
          <a:bodyPr/>
          <a:lstStyle/>
          <a:p>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24194-F702-48F1-851A-B52E56EF591B}" type="slidenum">
              <a:rPr lang="es-ES"/>
              <a:pPr/>
              <a:t>28</a:t>
            </a:fld>
            <a:endParaRPr lang="es-ES" dirty="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xfrm>
            <a:off x="906357" y="4690269"/>
            <a:ext cx="4984962" cy="4443413"/>
          </a:xfrm>
        </p:spPr>
        <p:txBody>
          <a:bodyPr/>
          <a:lstStyle/>
          <a:p>
            <a:endParaRPr lang="es-E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4B7A99-F5A0-4B72-9EE3-0BEE6CE6090E}" type="slidenum">
              <a:rPr lang="es-ES"/>
              <a:pPr/>
              <a:t>29</a:t>
            </a:fld>
            <a:endParaRPr lang="es-ES" dirty="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xfrm>
            <a:off x="906357" y="4690269"/>
            <a:ext cx="4984962" cy="4443413"/>
          </a:xfrm>
        </p:spPr>
        <p:txBody>
          <a:bodyPr/>
          <a:lstStyle/>
          <a:p>
            <a:endParaRPr lang="es-E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885255" y="8684194"/>
            <a:ext cx="2964102" cy="448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764" tIns="48757" rIns="93764" bIns="48757" anchor="b"/>
          <a:lstStyle>
            <a:lvl1pPr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1pPr>
            <a:lvl2pPr marL="742950" indent="-28575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2pPr>
            <a:lvl3pPr marL="11430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3pPr>
            <a:lvl4pPr marL="16002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4pPr>
            <a:lvl5pPr marL="20574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5pPr>
            <a:lvl6pPr marL="25146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6pPr>
            <a:lvl7pPr marL="29718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7pPr>
            <a:lvl8pPr marL="34290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8pPr>
            <a:lvl9pPr marL="38862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9pPr>
          </a:lstStyle>
          <a:p>
            <a:pPr algn="r" eaLnBrk="1" hangingPunct="1">
              <a:buClr>
                <a:srgbClr val="000000"/>
              </a:buClr>
              <a:buSzPct val="100000"/>
              <a:buFont typeface="Wingdings" pitchFamily="2" charset="2"/>
              <a:buNone/>
            </a:pPr>
            <a:fld id="{E87DC871-5E91-4D4F-97D9-F7C70D419D74}" type="slidenum">
              <a:rPr lang="en-GB" sz="1300">
                <a:solidFill>
                  <a:srgbClr val="000000"/>
                </a:solidFill>
                <a:latin typeface="Times New Roman" pitchFamily="18" charset="0"/>
                <a:cs typeface="Arial" charset="0"/>
              </a:rPr>
              <a:pPr algn="r" eaLnBrk="1" hangingPunct="1">
                <a:buClr>
                  <a:srgbClr val="000000"/>
                </a:buClr>
                <a:buSzPct val="100000"/>
                <a:buFont typeface="Wingdings" pitchFamily="2" charset="2"/>
                <a:buNone/>
              </a:pPr>
              <a:t>3</a:t>
            </a:fld>
            <a:endParaRPr lang="en-GB" sz="1300">
              <a:solidFill>
                <a:srgbClr val="000000"/>
              </a:solidFill>
              <a:latin typeface="Times New Roman" pitchFamily="18" charset="0"/>
              <a:cs typeface="Arial" charset="0"/>
            </a:endParaRPr>
          </a:p>
        </p:txBody>
      </p:sp>
      <p:sp>
        <p:nvSpPr>
          <p:cNvPr id="29699" name="Text Box 3"/>
          <p:cNvSpPr txBox="1">
            <a:spLocks noChangeArrowheads="1"/>
          </p:cNvSpPr>
          <p:nvPr/>
        </p:nvSpPr>
        <p:spPr bwMode="auto">
          <a:xfrm>
            <a:off x="1" y="8684194"/>
            <a:ext cx="2964102" cy="448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764" tIns="48757" rIns="93764" bIns="48757" anchor="b"/>
          <a:lstStyle>
            <a:lvl1pPr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1pPr>
            <a:lvl2pPr marL="742950" indent="-28575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2pPr>
            <a:lvl3pPr marL="11430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3pPr>
            <a:lvl4pPr marL="16002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4pPr>
            <a:lvl5pPr marL="20574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5pPr>
            <a:lvl6pPr marL="25146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6pPr>
            <a:lvl7pPr marL="29718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7pPr>
            <a:lvl8pPr marL="34290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8pPr>
            <a:lvl9pPr marL="38862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9pPr>
          </a:lstStyle>
          <a:p>
            <a:pPr eaLnBrk="1" hangingPunct="1">
              <a:buClr>
                <a:srgbClr val="000000"/>
              </a:buClr>
              <a:buSzPct val="100000"/>
              <a:buFont typeface="Wingdings" pitchFamily="2" charset="2"/>
              <a:buNone/>
            </a:pPr>
            <a:endParaRPr lang="en-GB" sz="1300">
              <a:solidFill>
                <a:srgbClr val="000000"/>
              </a:solidFill>
              <a:latin typeface="Times New Roman" pitchFamily="18" charset="0"/>
              <a:cs typeface="Arial" charset="0"/>
            </a:endParaRPr>
          </a:p>
        </p:txBody>
      </p:sp>
      <p:sp>
        <p:nvSpPr>
          <p:cNvPr id="29700" name="Text Box 4"/>
          <p:cNvSpPr txBox="1">
            <a:spLocks noChangeArrowheads="1"/>
          </p:cNvSpPr>
          <p:nvPr/>
        </p:nvSpPr>
        <p:spPr bwMode="auto">
          <a:xfrm>
            <a:off x="1" y="0"/>
            <a:ext cx="2964102" cy="448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764" tIns="48757" rIns="93764" bIns="48757"/>
          <a:lstStyle>
            <a:lvl1pPr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1pPr>
            <a:lvl2pPr marL="742950" indent="-28575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2pPr>
            <a:lvl3pPr marL="11430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3pPr>
            <a:lvl4pPr marL="16002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4pPr>
            <a:lvl5pPr marL="20574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5pPr>
            <a:lvl6pPr marL="25146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6pPr>
            <a:lvl7pPr marL="29718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7pPr>
            <a:lvl8pPr marL="34290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8pPr>
            <a:lvl9pPr marL="38862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9pPr>
          </a:lstStyle>
          <a:p>
            <a:pPr eaLnBrk="1" hangingPunct="1">
              <a:buClr>
                <a:srgbClr val="000000"/>
              </a:buClr>
              <a:buSzPct val="100000"/>
              <a:buFont typeface="Wingdings" pitchFamily="2" charset="2"/>
              <a:buNone/>
            </a:pPr>
            <a:endParaRPr lang="en-GB" sz="1300">
              <a:solidFill>
                <a:srgbClr val="000000"/>
              </a:solidFill>
              <a:latin typeface="Times New Roman" pitchFamily="18" charset="0"/>
              <a:cs typeface="Arial" charset="0"/>
            </a:endParaRPr>
          </a:p>
        </p:txBody>
      </p:sp>
      <p:sp>
        <p:nvSpPr>
          <p:cNvPr id="29701" name="Text Box 5"/>
          <p:cNvSpPr txBox="1">
            <a:spLocks noChangeArrowheads="1"/>
          </p:cNvSpPr>
          <p:nvPr/>
        </p:nvSpPr>
        <p:spPr bwMode="auto">
          <a:xfrm>
            <a:off x="3885255" y="0"/>
            <a:ext cx="2964102" cy="448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764" tIns="48757" rIns="93764" bIns="48757"/>
          <a:lstStyle>
            <a:lvl1pPr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1pPr>
            <a:lvl2pPr marL="742950" indent="-28575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2pPr>
            <a:lvl3pPr marL="11430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3pPr>
            <a:lvl4pPr marL="16002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4pPr>
            <a:lvl5pPr marL="20574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5pPr>
            <a:lvl6pPr marL="25146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6pPr>
            <a:lvl7pPr marL="29718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7pPr>
            <a:lvl8pPr marL="34290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8pPr>
            <a:lvl9pPr marL="38862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9pPr>
          </a:lstStyle>
          <a:p>
            <a:pPr algn="r" eaLnBrk="1" hangingPunct="1">
              <a:buClr>
                <a:srgbClr val="000000"/>
              </a:buClr>
              <a:buSzPct val="100000"/>
              <a:buFont typeface="Wingdings" pitchFamily="2" charset="2"/>
              <a:buNone/>
            </a:pPr>
            <a:fld id="{A60A8E90-8975-47AE-9406-A2FE43EB3502}" type="datetime1">
              <a:rPr lang="en-GB" sz="1300">
                <a:solidFill>
                  <a:srgbClr val="000000"/>
                </a:solidFill>
                <a:latin typeface="Times New Roman" pitchFamily="18" charset="0"/>
                <a:cs typeface="Arial" charset="0"/>
              </a:rPr>
              <a:pPr algn="r" eaLnBrk="1" hangingPunct="1">
                <a:buClr>
                  <a:srgbClr val="000000"/>
                </a:buClr>
                <a:buSzPct val="100000"/>
                <a:buFont typeface="Wingdings" pitchFamily="2" charset="2"/>
                <a:buNone/>
              </a:pPr>
              <a:t>26/10/2011</a:t>
            </a:fld>
            <a:endParaRPr lang="en-GB" sz="1300">
              <a:solidFill>
                <a:srgbClr val="000000"/>
              </a:solidFill>
              <a:latin typeface="Times New Roman" pitchFamily="18" charset="0"/>
              <a:cs typeface="Arial" charset="0"/>
            </a:endParaRPr>
          </a:p>
        </p:txBody>
      </p:sp>
      <p:sp>
        <p:nvSpPr>
          <p:cNvPr id="29702" name="Text Box 6"/>
          <p:cNvSpPr txBox="1">
            <a:spLocks noChangeArrowheads="1"/>
          </p:cNvSpPr>
          <p:nvPr/>
        </p:nvSpPr>
        <p:spPr bwMode="auto">
          <a:xfrm>
            <a:off x="1144600" y="686159"/>
            <a:ext cx="4572318" cy="342772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7947" tIns="43973" rIns="87947" bIns="43973"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solidFill>
                <a:prstClr val="black"/>
              </a:solidFill>
            </a:endParaRPr>
          </a:p>
        </p:txBody>
      </p:sp>
      <p:sp>
        <p:nvSpPr>
          <p:cNvPr id="29703" name="Rectangle 7"/>
          <p:cNvSpPr>
            <a:spLocks noGrp="1" noChangeArrowheads="1"/>
          </p:cNvSpPr>
          <p:nvPr>
            <p:ph type="body"/>
          </p:nvPr>
        </p:nvSpPr>
        <p:spPr>
          <a:xfrm>
            <a:off x="685544" y="4343628"/>
            <a:ext cx="5478269" cy="4106230"/>
          </a:xfrm>
          <a:noFill/>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3798612" y="9379541"/>
            <a:ext cx="2938261" cy="483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764" tIns="48757" rIns="93764" bIns="48757" anchor="b"/>
          <a:lstStyle>
            <a:lvl1pPr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1pPr>
            <a:lvl2pPr marL="742950" indent="-28575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2pPr>
            <a:lvl3pPr marL="11430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3pPr>
            <a:lvl4pPr marL="16002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4pPr>
            <a:lvl5pPr marL="20574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5pPr>
            <a:lvl6pPr marL="25146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6pPr>
            <a:lvl7pPr marL="29718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7pPr>
            <a:lvl8pPr marL="34290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8pPr>
            <a:lvl9pPr marL="38862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9pPr>
          </a:lstStyle>
          <a:p>
            <a:pPr algn="r" eaLnBrk="1" hangingPunct="1">
              <a:buClr>
                <a:srgbClr val="000000"/>
              </a:buClr>
              <a:buSzPct val="100000"/>
              <a:buFont typeface="Wingdings" pitchFamily="2" charset="2"/>
              <a:buNone/>
            </a:pPr>
            <a:fld id="{D39D49DC-6613-4DE1-A39E-115B35E0D3E1}" type="slidenum">
              <a:rPr lang="en-GB" sz="1300">
                <a:solidFill>
                  <a:srgbClr val="000000"/>
                </a:solidFill>
                <a:latin typeface="Times New Roman" pitchFamily="18" charset="0"/>
                <a:cs typeface="Arial" charset="0"/>
              </a:rPr>
              <a:pPr algn="r" eaLnBrk="1" hangingPunct="1">
                <a:buClr>
                  <a:srgbClr val="000000"/>
                </a:buClr>
                <a:buSzPct val="100000"/>
                <a:buFont typeface="Wingdings" pitchFamily="2" charset="2"/>
                <a:buNone/>
              </a:pPr>
              <a:t>4</a:t>
            </a:fld>
            <a:endParaRPr lang="en-GB" sz="1300">
              <a:solidFill>
                <a:srgbClr val="000000"/>
              </a:solidFill>
              <a:latin typeface="Times New Roman" pitchFamily="18" charset="0"/>
              <a:cs typeface="Arial" charset="0"/>
            </a:endParaRPr>
          </a:p>
        </p:txBody>
      </p:sp>
      <p:sp>
        <p:nvSpPr>
          <p:cNvPr id="31747" name="Text Box 3"/>
          <p:cNvSpPr txBox="1">
            <a:spLocks noChangeArrowheads="1"/>
          </p:cNvSpPr>
          <p:nvPr/>
        </p:nvSpPr>
        <p:spPr bwMode="auto">
          <a:xfrm>
            <a:off x="0" y="9379541"/>
            <a:ext cx="2938262" cy="483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764" tIns="48757" rIns="93764" bIns="48757" anchor="b"/>
          <a:lstStyle>
            <a:lvl1pPr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1pPr>
            <a:lvl2pPr marL="742950" indent="-28575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2pPr>
            <a:lvl3pPr marL="11430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3pPr>
            <a:lvl4pPr marL="16002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4pPr>
            <a:lvl5pPr marL="20574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5pPr>
            <a:lvl6pPr marL="25146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6pPr>
            <a:lvl7pPr marL="29718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7pPr>
            <a:lvl8pPr marL="34290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8pPr>
            <a:lvl9pPr marL="38862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9pPr>
          </a:lstStyle>
          <a:p>
            <a:pPr eaLnBrk="1" hangingPunct="1">
              <a:buClr>
                <a:srgbClr val="000000"/>
              </a:buClr>
              <a:buSzPct val="100000"/>
              <a:buFont typeface="Wingdings" pitchFamily="2" charset="2"/>
              <a:buNone/>
            </a:pPr>
            <a:endParaRPr lang="en-GB" sz="1300">
              <a:solidFill>
                <a:srgbClr val="000000"/>
              </a:solidFill>
              <a:latin typeface="Times New Roman" pitchFamily="18" charset="0"/>
              <a:cs typeface="Arial" charset="0"/>
            </a:endParaRPr>
          </a:p>
        </p:txBody>
      </p:sp>
      <p:sp>
        <p:nvSpPr>
          <p:cNvPr id="31748" name="Text Box 4"/>
          <p:cNvSpPr txBox="1">
            <a:spLocks noChangeArrowheads="1"/>
          </p:cNvSpPr>
          <p:nvPr/>
        </p:nvSpPr>
        <p:spPr bwMode="auto">
          <a:xfrm>
            <a:off x="0" y="0"/>
            <a:ext cx="2938262" cy="4855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764" tIns="48757" rIns="93764" bIns="48757"/>
          <a:lstStyle>
            <a:lvl1pPr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1pPr>
            <a:lvl2pPr marL="742950" indent="-28575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2pPr>
            <a:lvl3pPr marL="11430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3pPr>
            <a:lvl4pPr marL="16002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4pPr>
            <a:lvl5pPr marL="20574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5pPr>
            <a:lvl6pPr marL="25146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6pPr>
            <a:lvl7pPr marL="29718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7pPr>
            <a:lvl8pPr marL="34290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8pPr>
            <a:lvl9pPr marL="38862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9pPr>
          </a:lstStyle>
          <a:p>
            <a:pPr eaLnBrk="1" hangingPunct="1">
              <a:buClr>
                <a:srgbClr val="000000"/>
              </a:buClr>
              <a:buSzPct val="100000"/>
              <a:buFont typeface="Wingdings" pitchFamily="2" charset="2"/>
              <a:buNone/>
            </a:pPr>
            <a:endParaRPr lang="en-GB" sz="1300">
              <a:solidFill>
                <a:srgbClr val="000000"/>
              </a:solidFill>
              <a:latin typeface="Times New Roman" pitchFamily="18" charset="0"/>
              <a:cs typeface="Arial" charset="0"/>
            </a:endParaRPr>
          </a:p>
        </p:txBody>
      </p:sp>
      <p:sp>
        <p:nvSpPr>
          <p:cNvPr id="31749" name="Text Box 5"/>
          <p:cNvSpPr txBox="1">
            <a:spLocks noChangeArrowheads="1"/>
          </p:cNvSpPr>
          <p:nvPr/>
        </p:nvSpPr>
        <p:spPr bwMode="auto">
          <a:xfrm>
            <a:off x="3798612" y="0"/>
            <a:ext cx="2938261" cy="4855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764" tIns="48757" rIns="93764" bIns="48757"/>
          <a:lstStyle>
            <a:lvl1pPr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1pPr>
            <a:lvl2pPr marL="742950" indent="-28575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2pPr>
            <a:lvl3pPr marL="11430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3pPr>
            <a:lvl4pPr marL="16002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4pPr>
            <a:lvl5pPr marL="2057400" indent="-228600" defTabSz="495300" eaLnBrk="0" hangingPunct="0">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5pPr>
            <a:lvl6pPr marL="25146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6pPr>
            <a:lvl7pPr marL="29718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7pPr>
            <a:lvl8pPr marL="34290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8pPr>
            <a:lvl9pPr marL="3886200" indent="-228600" defTabSz="495300" eaLnBrk="0" fontAlgn="base" hangingPunct="0">
              <a:spcBef>
                <a:spcPct val="0"/>
              </a:spcBef>
              <a:spcAft>
                <a:spcPct val="0"/>
              </a:spcAft>
              <a:tabLst>
                <a:tab pos="0" algn="l"/>
                <a:tab pos="495300" algn="l"/>
                <a:tab pos="990600" algn="l"/>
                <a:tab pos="1485900" algn="l"/>
                <a:tab pos="1981200" algn="l"/>
                <a:tab pos="2476500" algn="l"/>
                <a:tab pos="2971800" algn="l"/>
                <a:tab pos="3467100" algn="l"/>
                <a:tab pos="3962400" algn="l"/>
                <a:tab pos="4457700" algn="l"/>
                <a:tab pos="4953000" algn="l"/>
                <a:tab pos="5448300" algn="l"/>
                <a:tab pos="5943600" algn="l"/>
                <a:tab pos="6438900" algn="l"/>
                <a:tab pos="6932613" algn="l"/>
                <a:tab pos="7427913" algn="l"/>
                <a:tab pos="7923213" algn="l"/>
                <a:tab pos="8418513" algn="l"/>
                <a:tab pos="8913813" algn="l"/>
                <a:tab pos="9409113" algn="l"/>
                <a:tab pos="9904413" algn="l"/>
              </a:tabLst>
              <a:defRPr>
                <a:solidFill>
                  <a:schemeClr val="tx1"/>
                </a:solidFill>
                <a:latin typeface="Arial" charset="0"/>
              </a:defRPr>
            </a:lvl9pPr>
          </a:lstStyle>
          <a:p>
            <a:pPr algn="r" eaLnBrk="1" hangingPunct="1">
              <a:buClr>
                <a:srgbClr val="000000"/>
              </a:buClr>
              <a:buSzPct val="100000"/>
              <a:buFont typeface="Wingdings" pitchFamily="2" charset="2"/>
              <a:buNone/>
            </a:pPr>
            <a:fld id="{355B053A-BC79-4ADF-AFF5-A844A68CB03E}" type="datetime1">
              <a:rPr lang="en-GB" sz="1300">
                <a:solidFill>
                  <a:srgbClr val="000000"/>
                </a:solidFill>
                <a:latin typeface="Times New Roman" pitchFamily="18" charset="0"/>
                <a:cs typeface="Arial" charset="0"/>
              </a:rPr>
              <a:pPr algn="r" eaLnBrk="1" hangingPunct="1">
                <a:buClr>
                  <a:srgbClr val="000000"/>
                </a:buClr>
                <a:buSzPct val="100000"/>
                <a:buFont typeface="Wingdings" pitchFamily="2" charset="2"/>
                <a:buNone/>
              </a:pPr>
              <a:t>26/10/2011</a:t>
            </a:fld>
            <a:endParaRPr lang="en-GB" sz="1300">
              <a:solidFill>
                <a:srgbClr val="000000"/>
              </a:solidFill>
              <a:latin typeface="Times New Roman" pitchFamily="18" charset="0"/>
              <a:cs typeface="Arial" charset="0"/>
            </a:endParaRPr>
          </a:p>
        </p:txBody>
      </p:sp>
      <p:sp>
        <p:nvSpPr>
          <p:cNvPr id="31750" name="Text Box 6"/>
          <p:cNvSpPr txBox="1">
            <a:spLocks noChangeArrowheads="1"/>
          </p:cNvSpPr>
          <p:nvPr/>
        </p:nvSpPr>
        <p:spPr bwMode="auto">
          <a:xfrm>
            <a:off x="1132440" y="741296"/>
            <a:ext cx="4532797" cy="370188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7947" tIns="43973" rIns="87947" bIns="43973"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S"/>
          </a:p>
        </p:txBody>
      </p:sp>
      <p:sp>
        <p:nvSpPr>
          <p:cNvPr id="31751" name="Rectangle 7"/>
          <p:cNvSpPr>
            <a:spLocks noGrp="1" noChangeArrowheads="1"/>
          </p:cNvSpPr>
          <p:nvPr>
            <p:ph type="body"/>
          </p:nvPr>
        </p:nvSpPr>
        <p:spPr>
          <a:xfrm>
            <a:off x="679464" y="4689771"/>
            <a:ext cx="5408347" cy="4411019"/>
          </a:xfrm>
          <a:noFill/>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30275" y="749300"/>
            <a:ext cx="4937125" cy="3703638"/>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79768" y="4690089"/>
            <a:ext cx="5437828" cy="276999"/>
          </a:xfrm>
        </p:spPr>
        <p:txBody>
          <a:bodyPr>
            <a:spAutoFit/>
          </a:bodyPr>
          <a:lstStyle/>
          <a:p>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30275" y="749300"/>
            <a:ext cx="4937125" cy="3703638"/>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79768" y="4690089"/>
            <a:ext cx="5437828" cy="276999"/>
          </a:xfrm>
        </p:spPr>
        <p:txBody>
          <a:bodyPr>
            <a:spAutoFit/>
          </a:bodyPr>
          <a:lstStyle/>
          <a:p>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30275" y="749300"/>
            <a:ext cx="4937125" cy="3703638"/>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79768" y="4690089"/>
            <a:ext cx="5437828" cy="276999"/>
          </a:xfrm>
        </p:spPr>
        <p:txBody>
          <a:bodyPr>
            <a:spAutoFit/>
          </a:bodyPr>
          <a:lstStyle/>
          <a:p>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9DA8FA7-692D-4D1B-9D8E-EB474805ABF7}" type="slidenum">
              <a:rPr lang="en-US"/>
              <a:pPr/>
              <a:t>15</a:t>
            </a:fld>
            <a:endParaRPr lang="en-US"/>
          </a:p>
        </p:txBody>
      </p:sp>
      <p:sp>
        <p:nvSpPr>
          <p:cNvPr id="16385" name="Rectangle 1"/>
          <p:cNvSpPr txBox="1">
            <a:spLocks noGrp="1" noRot="1" noChangeAspect="1" noChangeArrowheads="1"/>
          </p:cNvSpPr>
          <p:nvPr>
            <p:ph type="sldImg"/>
          </p:nvPr>
        </p:nvSpPr>
        <p:spPr bwMode="auto">
          <a:xfrm>
            <a:off x="930275" y="749300"/>
            <a:ext cx="4937125" cy="37036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p:cNvSpPr txBox="1">
            <a:spLocks noGrp="1" noChangeArrowheads="1"/>
          </p:cNvSpPr>
          <p:nvPr>
            <p:ph type="body" idx="1"/>
          </p:nvPr>
        </p:nvSpPr>
        <p:spPr bwMode="auto">
          <a:xfrm>
            <a:off x="680323" y="4689335"/>
            <a:ext cx="5438418" cy="435427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30275" y="749300"/>
            <a:ext cx="4937125" cy="3703638"/>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79768" y="4690089"/>
            <a:ext cx="5437828" cy="276999"/>
          </a:xfrm>
        </p:spPr>
        <p:txBody>
          <a:bodyPr>
            <a:spAutoFit/>
          </a:bodyPr>
          <a:lstStyle/>
          <a:p>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30275" y="749300"/>
            <a:ext cx="4937125" cy="3703638"/>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79768" y="4690089"/>
            <a:ext cx="5437828" cy="276999"/>
          </a:xfrm>
        </p:spPr>
        <p:txBody>
          <a:bodyPr>
            <a:spAutoFit/>
          </a:bodyPr>
          <a:lstStyle/>
          <a:p>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 descr="entrada"/>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1700213"/>
            <a:ext cx="4608512"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logo_e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8125" y="188913"/>
            <a:ext cx="23241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ctrTitle"/>
          </p:nvPr>
        </p:nvSpPr>
        <p:spPr>
          <a:xfrm>
            <a:off x="2411413" y="1700213"/>
            <a:ext cx="4608512" cy="3168650"/>
          </a:xfrm>
          <a:ln>
            <a:solidFill>
              <a:schemeClr val="tx1"/>
            </a:solidFill>
            <a:miter lim="800000"/>
            <a:headEnd/>
            <a:tailEnd/>
          </a:ln>
        </p:spPr>
        <p:txBody>
          <a:bodyPr/>
          <a:lstStyle>
            <a:lvl1pPr algn="ctr">
              <a:defRPr sz="1800">
                <a:solidFill>
                  <a:schemeClr val="tx1"/>
                </a:solidFill>
              </a:defRPr>
            </a:lvl1pPr>
          </a:lstStyle>
          <a:p>
            <a:pPr lvl="0"/>
            <a:r>
              <a:rPr lang="es-ES" noProof="0" smtClean="0"/>
              <a:t>Haga clic para cambiar el estilo de título	</a:t>
            </a:r>
          </a:p>
        </p:txBody>
      </p:sp>
      <p:sp>
        <p:nvSpPr>
          <p:cNvPr id="9220" name="Rectangle 4"/>
          <p:cNvSpPr>
            <a:spLocks noGrp="1" noChangeArrowheads="1"/>
          </p:cNvSpPr>
          <p:nvPr>
            <p:ph type="subTitle" idx="1"/>
          </p:nvPr>
        </p:nvSpPr>
        <p:spPr>
          <a:xfrm>
            <a:off x="6877050" y="5516563"/>
            <a:ext cx="2087563" cy="1081087"/>
          </a:xfrm>
        </p:spPr>
        <p:txBody>
          <a:bodyPr/>
          <a:lstStyle>
            <a:lvl1pPr marL="0" indent="0">
              <a:buFont typeface="Arial" charset="0"/>
              <a:buNone/>
              <a:defRPr sz="1200"/>
            </a:lvl1pPr>
          </a:lstStyle>
          <a:p>
            <a:pPr lvl="0"/>
            <a:r>
              <a:rPr lang="es-ES" noProof="0" smtClean="0"/>
              <a:t>Haga clic para modificar el estilo de subtítulo del patrón</a:t>
            </a:r>
          </a:p>
        </p:txBody>
      </p:sp>
      <p:sp>
        <p:nvSpPr>
          <p:cNvPr id="6" name="Rectangle 10"/>
          <p:cNvSpPr>
            <a:spLocks noGrp="1" noChangeArrowheads="1"/>
          </p:cNvSpPr>
          <p:nvPr>
            <p:ph type="ftr" sz="quarter" idx="10"/>
          </p:nvPr>
        </p:nvSpPr>
        <p:spPr>
          <a:xfrm>
            <a:off x="323850" y="5661025"/>
            <a:ext cx="2895600" cy="476250"/>
          </a:xfrm>
        </p:spPr>
        <p:txBody>
          <a:bodyPr/>
          <a:lstStyle>
            <a:lvl1pPr algn="ctr">
              <a:defRPr sz="1200" smtClean="0">
                <a:latin typeface="Arial" charset="0"/>
              </a:defRPr>
            </a:lvl1pPr>
          </a:lstStyle>
          <a:p>
            <a:pPr>
              <a:defRPr/>
            </a:pPr>
            <a:endParaRPr lang="es-ES"/>
          </a:p>
        </p:txBody>
      </p:sp>
    </p:spTree>
    <p:extLst>
      <p:ext uri="{BB962C8B-B14F-4D97-AF65-F5344CB8AC3E}">
        <p14:creationId xmlns:p14="http://schemas.microsoft.com/office/powerpoint/2010/main" val="330397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3719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0"/>
            <a:ext cx="2286000" cy="638175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0" y="0"/>
            <a:ext cx="6705600" cy="63817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09083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792163"/>
          </a:xfrm>
        </p:spPr>
        <p:txBody>
          <a:bodyPr/>
          <a:lstStyle/>
          <a:p>
            <a:r>
              <a:rPr lang="es-ES" smtClean="0"/>
              <a:t>Haga clic para modificar el estilo de título del patrón</a:t>
            </a:r>
            <a:endParaRPr lang="es-ES"/>
          </a:p>
        </p:txBody>
      </p:sp>
      <p:sp>
        <p:nvSpPr>
          <p:cNvPr id="3" name="2 Marcador de tabla"/>
          <p:cNvSpPr>
            <a:spLocks noGrp="1"/>
          </p:cNvSpPr>
          <p:nvPr>
            <p:ph type="tbl" idx="1"/>
          </p:nvPr>
        </p:nvSpPr>
        <p:spPr>
          <a:xfrm>
            <a:off x="250825" y="981075"/>
            <a:ext cx="8642350" cy="5400675"/>
          </a:xfrm>
        </p:spPr>
        <p:txBody>
          <a:bodyPr/>
          <a:lstStyle/>
          <a:p>
            <a:pPr lvl="0"/>
            <a:endParaRPr lang="es-ES" noProof="0" smtClean="0"/>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4552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cSld name="Título, texto y clip multimedia">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5329238" cy="792163"/>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250825" y="981075"/>
            <a:ext cx="4244975" cy="54006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medios"/>
          <p:cNvSpPr>
            <a:spLocks noGrp="1"/>
          </p:cNvSpPr>
          <p:nvPr>
            <p:ph type="media" sz="half" idx="2"/>
          </p:nvPr>
        </p:nvSpPr>
        <p:spPr>
          <a:xfrm>
            <a:off x="4648200" y="981075"/>
            <a:ext cx="4244975" cy="5400675"/>
          </a:xfrm>
        </p:spPr>
        <p:txBody>
          <a:bodyPr/>
          <a:lstStyle/>
          <a:p>
            <a:endParaRPr lang="es-ES"/>
          </a:p>
        </p:txBody>
      </p:sp>
    </p:spTree>
    <p:extLst>
      <p:ext uri="{BB962C8B-B14F-4D97-AF65-F5344CB8AC3E}">
        <p14:creationId xmlns:p14="http://schemas.microsoft.com/office/powerpoint/2010/main" val="3766789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2" descr="entrada"/>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6425" y="2205038"/>
            <a:ext cx="3062288"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logo_e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48463" y="117475"/>
            <a:ext cx="23241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28"/>
          <p:cNvSpPr>
            <a:spLocks noChangeShapeType="1"/>
          </p:cNvSpPr>
          <p:nvPr/>
        </p:nvSpPr>
        <p:spPr bwMode="auto">
          <a:xfrm rot="5400000" flipV="1">
            <a:off x="6048375" y="4400551"/>
            <a:ext cx="1150937" cy="792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7" name="Line 29"/>
          <p:cNvSpPr>
            <a:spLocks noChangeShapeType="1"/>
          </p:cNvSpPr>
          <p:nvPr/>
        </p:nvSpPr>
        <p:spPr bwMode="auto">
          <a:xfrm flipV="1">
            <a:off x="2411413" y="4221163"/>
            <a:ext cx="720725" cy="11525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8" name="Line 30"/>
          <p:cNvSpPr>
            <a:spLocks noChangeShapeType="1"/>
          </p:cNvSpPr>
          <p:nvPr/>
        </p:nvSpPr>
        <p:spPr bwMode="auto">
          <a:xfrm flipV="1">
            <a:off x="6227763" y="1052513"/>
            <a:ext cx="720725" cy="11525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9" name="Line 31"/>
          <p:cNvSpPr>
            <a:spLocks noChangeShapeType="1"/>
          </p:cNvSpPr>
          <p:nvPr/>
        </p:nvSpPr>
        <p:spPr bwMode="auto">
          <a:xfrm rot="5400000" flipV="1">
            <a:off x="2160588" y="1231900"/>
            <a:ext cx="1150937" cy="7921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solidFill>
                <a:srgbClr val="000000"/>
              </a:solidFill>
            </a:endParaRPr>
          </a:p>
        </p:txBody>
      </p:sp>
      <p:sp>
        <p:nvSpPr>
          <p:cNvPr id="89096" name="Rectangle 8"/>
          <p:cNvSpPr>
            <a:spLocks noGrp="1" noChangeArrowheads="1"/>
          </p:cNvSpPr>
          <p:nvPr>
            <p:ph type="ctrTitle"/>
          </p:nvPr>
        </p:nvSpPr>
        <p:spPr>
          <a:xfrm>
            <a:off x="3132140" y="2205039"/>
            <a:ext cx="3095625" cy="2016125"/>
          </a:xfrm>
          <a:ln>
            <a:solidFill>
              <a:schemeClr val="tx1"/>
            </a:solidFill>
          </a:ln>
        </p:spPr>
        <p:txBody>
          <a:bodyPr/>
          <a:lstStyle>
            <a:lvl1pPr algn="ctr">
              <a:defRPr sz="3200"/>
            </a:lvl1pPr>
          </a:lstStyle>
          <a:p>
            <a:r>
              <a:rPr lang="es-ES"/>
              <a:t>Haga clic para cambiar el estilo de título	</a:t>
            </a:r>
          </a:p>
        </p:txBody>
      </p:sp>
      <p:sp>
        <p:nvSpPr>
          <p:cNvPr id="89097" name="Rectangle 9"/>
          <p:cNvSpPr>
            <a:spLocks noGrp="1" noChangeArrowheads="1"/>
          </p:cNvSpPr>
          <p:nvPr>
            <p:ph type="subTitle" idx="1"/>
          </p:nvPr>
        </p:nvSpPr>
        <p:spPr>
          <a:xfrm>
            <a:off x="6877051" y="5516564"/>
            <a:ext cx="2087563" cy="1081087"/>
          </a:xfrm>
        </p:spPr>
        <p:txBody>
          <a:bodyPr/>
          <a:lstStyle>
            <a:lvl1pPr marL="0" indent="0">
              <a:buFont typeface="Arial" charset="0"/>
              <a:buNone/>
              <a:defRPr sz="1600"/>
            </a:lvl1pPr>
          </a:lstStyle>
          <a:p>
            <a:r>
              <a:rPr lang="es-ES"/>
              <a:t>Haga clic para modificar el estilo de subtítulo del patrón</a:t>
            </a:r>
          </a:p>
        </p:txBody>
      </p:sp>
      <p:sp>
        <p:nvSpPr>
          <p:cNvPr id="10" name="Rectangle 33"/>
          <p:cNvSpPr>
            <a:spLocks noGrp="1" noChangeArrowheads="1"/>
          </p:cNvSpPr>
          <p:nvPr>
            <p:ph type="ftr" sz="quarter" idx="10"/>
          </p:nvPr>
        </p:nvSpPr>
        <p:spPr>
          <a:xfrm>
            <a:off x="323850" y="5661025"/>
            <a:ext cx="2895600" cy="476250"/>
          </a:xfrm>
        </p:spPr>
        <p:txBody>
          <a:bodyPr/>
          <a:lstStyle>
            <a:lvl1pPr algn="ctr">
              <a:defRPr sz="1200"/>
            </a:lvl1pPr>
          </a:lstStyle>
          <a:p>
            <a:pPr>
              <a:defRPr/>
            </a:pPr>
            <a:r>
              <a:rPr lang="es-ES">
                <a:solidFill>
                  <a:srgbClr val="000000"/>
                </a:solidFill>
              </a:rPr>
              <a:t>prova</a:t>
            </a:r>
          </a:p>
        </p:txBody>
      </p:sp>
    </p:spTree>
    <p:extLst>
      <p:ext uri="{BB962C8B-B14F-4D97-AF65-F5344CB8AC3E}">
        <p14:creationId xmlns:p14="http://schemas.microsoft.com/office/powerpoint/2010/main" val="3882419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20"/>
          <p:cNvSpPr>
            <a:spLocks noGrp="1" noChangeArrowheads="1"/>
          </p:cNvSpPr>
          <p:nvPr>
            <p:ph type="ftr" sz="quarter" idx="10"/>
          </p:nvPr>
        </p:nvSpPr>
        <p:spPr>
          <a:ln/>
        </p:spPr>
        <p:txBody>
          <a:bodyPr/>
          <a:lstStyle>
            <a:lvl1pPr>
              <a:defRPr/>
            </a:lvl1pPr>
          </a:lstStyle>
          <a:p>
            <a:pPr>
              <a:defRPr/>
            </a:pPr>
            <a:r>
              <a:rPr lang="es-ES">
                <a:solidFill>
                  <a:srgbClr val="000000"/>
                </a:solidFill>
              </a:rPr>
              <a:t>prova</a:t>
            </a:r>
          </a:p>
        </p:txBody>
      </p:sp>
    </p:spTree>
    <p:extLst>
      <p:ext uri="{BB962C8B-B14F-4D97-AF65-F5344CB8AC3E}">
        <p14:creationId xmlns:p14="http://schemas.microsoft.com/office/powerpoint/2010/main" val="4258434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20"/>
          <p:cNvSpPr>
            <a:spLocks noGrp="1" noChangeArrowheads="1"/>
          </p:cNvSpPr>
          <p:nvPr>
            <p:ph type="ftr" sz="quarter" idx="10"/>
          </p:nvPr>
        </p:nvSpPr>
        <p:spPr>
          <a:ln/>
        </p:spPr>
        <p:txBody>
          <a:bodyPr/>
          <a:lstStyle>
            <a:lvl1pPr>
              <a:defRPr/>
            </a:lvl1pPr>
          </a:lstStyle>
          <a:p>
            <a:pPr>
              <a:defRPr/>
            </a:pPr>
            <a:r>
              <a:rPr lang="es-ES">
                <a:solidFill>
                  <a:srgbClr val="000000"/>
                </a:solidFill>
              </a:rPr>
              <a:t>prova</a:t>
            </a:r>
          </a:p>
        </p:txBody>
      </p:sp>
    </p:spTree>
    <p:extLst>
      <p:ext uri="{BB962C8B-B14F-4D97-AF65-F5344CB8AC3E}">
        <p14:creationId xmlns:p14="http://schemas.microsoft.com/office/powerpoint/2010/main" val="4020407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250826" y="981076"/>
            <a:ext cx="4244975" cy="5400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2" y="981076"/>
            <a:ext cx="4244975" cy="5400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20"/>
          <p:cNvSpPr>
            <a:spLocks noGrp="1" noChangeArrowheads="1"/>
          </p:cNvSpPr>
          <p:nvPr>
            <p:ph type="ftr" sz="quarter" idx="10"/>
          </p:nvPr>
        </p:nvSpPr>
        <p:spPr>
          <a:ln/>
        </p:spPr>
        <p:txBody>
          <a:bodyPr/>
          <a:lstStyle>
            <a:lvl1pPr>
              <a:defRPr/>
            </a:lvl1pPr>
          </a:lstStyle>
          <a:p>
            <a:pPr>
              <a:defRPr/>
            </a:pPr>
            <a:r>
              <a:rPr lang="es-ES">
                <a:solidFill>
                  <a:srgbClr val="000000"/>
                </a:solidFill>
              </a:rPr>
              <a:t>prova</a:t>
            </a:r>
          </a:p>
        </p:txBody>
      </p:sp>
    </p:spTree>
    <p:extLst>
      <p:ext uri="{BB962C8B-B14F-4D97-AF65-F5344CB8AC3E}">
        <p14:creationId xmlns:p14="http://schemas.microsoft.com/office/powerpoint/2010/main" val="2066959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20"/>
          <p:cNvSpPr>
            <a:spLocks noGrp="1" noChangeArrowheads="1"/>
          </p:cNvSpPr>
          <p:nvPr>
            <p:ph type="ftr" sz="quarter" idx="10"/>
          </p:nvPr>
        </p:nvSpPr>
        <p:spPr>
          <a:ln/>
        </p:spPr>
        <p:txBody>
          <a:bodyPr/>
          <a:lstStyle>
            <a:lvl1pPr>
              <a:defRPr/>
            </a:lvl1pPr>
          </a:lstStyle>
          <a:p>
            <a:pPr>
              <a:defRPr/>
            </a:pPr>
            <a:r>
              <a:rPr lang="es-ES">
                <a:solidFill>
                  <a:srgbClr val="000000"/>
                </a:solidFill>
              </a:rPr>
              <a:t>prova</a:t>
            </a:r>
          </a:p>
        </p:txBody>
      </p:sp>
    </p:spTree>
    <p:extLst>
      <p:ext uri="{BB962C8B-B14F-4D97-AF65-F5344CB8AC3E}">
        <p14:creationId xmlns:p14="http://schemas.microsoft.com/office/powerpoint/2010/main" val="3706131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20"/>
          <p:cNvSpPr>
            <a:spLocks noGrp="1" noChangeArrowheads="1"/>
          </p:cNvSpPr>
          <p:nvPr>
            <p:ph type="ftr" sz="quarter" idx="10"/>
          </p:nvPr>
        </p:nvSpPr>
        <p:spPr>
          <a:ln/>
        </p:spPr>
        <p:txBody>
          <a:bodyPr/>
          <a:lstStyle>
            <a:lvl1pPr>
              <a:defRPr/>
            </a:lvl1pPr>
          </a:lstStyle>
          <a:p>
            <a:pPr>
              <a:defRPr/>
            </a:pPr>
            <a:r>
              <a:rPr lang="es-ES">
                <a:solidFill>
                  <a:srgbClr val="000000"/>
                </a:solidFill>
              </a:rPr>
              <a:t>prova</a:t>
            </a:r>
          </a:p>
        </p:txBody>
      </p:sp>
    </p:spTree>
    <p:extLst>
      <p:ext uri="{BB962C8B-B14F-4D97-AF65-F5344CB8AC3E}">
        <p14:creationId xmlns:p14="http://schemas.microsoft.com/office/powerpoint/2010/main" val="3364275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81076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20"/>
          <p:cNvSpPr>
            <a:spLocks noGrp="1" noChangeArrowheads="1"/>
          </p:cNvSpPr>
          <p:nvPr>
            <p:ph type="ftr" sz="quarter" idx="10"/>
          </p:nvPr>
        </p:nvSpPr>
        <p:spPr>
          <a:ln/>
        </p:spPr>
        <p:txBody>
          <a:bodyPr/>
          <a:lstStyle>
            <a:lvl1pPr>
              <a:defRPr/>
            </a:lvl1pPr>
          </a:lstStyle>
          <a:p>
            <a:pPr>
              <a:defRPr/>
            </a:pPr>
            <a:r>
              <a:rPr lang="es-ES">
                <a:solidFill>
                  <a:srgbClr val="000000"/>
                </a:solidFill>
              </a:rPr>
              <a:t>prova</a:t>
            </a:r>
          </a:p>
        </p:txBody>
      </p:sp>
    </p:spTree>
    <p:extLst>
      <p:ext uri="{BB962C8B-B14F-4D97-AF65-F5344CB8AC3E}">
        <p14:creationId xmlns:p14="http://schemas.microsoft.com/office/powerpoint/2010/main" val="248434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20"/>
          <p:cNvSpPr>
            <a:spLocks noGrp="1" noChangeArrowheads="1"/>
          </p:cNvSpPr>
          <p:nvPr>
            <p:ph type="ftr" sz="quarter" idx="10"/>
          </p:nvPr>
        </p:nvSpPr>
        <p:spPr>
          <a:ln/>
        </p:spPr>
        <p:txBody>
          <a:bodyPr/>
          <a:lstStyle>
            <a:lvl1pPr>
              <a:defRPr/>
            </a:lvl1pPr>
          </a:lstStyle>
          <a:p>
            <a:pPr>
              <a:defRPr/>
            </a:pPr>
            <a:r>
              <a:rPr lang="es-ES">
                <a:solidFill>
                  <a:srgbClr val="000000"/>
                </a:solidFill>
              </a:rPr>
              <a:t>prova</a:t>
            </a:r>
          </a:p>
        </p:txBody>
      </p:sp>
    </p:spTree>
    <p:extLst>
      <p:ext uri="{BB962C8B-B14F-4D97-AF65-F5344CB8AC3E}">
        <p14:creationId xmlns:p14="http://schemas.microsoft.com/office/powerpoint/2010/main" val="4027207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20"/>
          <p:cNvSpPr>
            <a:spLocks noGrp="1" noChangeArrowheads="1"/>
          </p:cNvSpPr>
          <p:nvPr>
            <p:ph type="ftr" sz="quarter" idx="10"/>
          </p:nvPr>
        </p:nvSpPr>
        <p:spPr>
          <a:ln/>
        </p:spPr>
        <p:txBody>
          <a:bodyPr/>
          <a:lstStyle>
            <a:lvl1pPr>
              <a:defRPr/>
            </a:lvl1pPr>
          </a:lstStyle>
          <a:p>
            <a:pPr>
              <a:defRPr/>
            </a:pPr>
            <a:r>
              <a:rPr lang="es-ES">
                <a:solidFill>
                  <a:srgbClr val="000000"/>
                </a:solidFill>
              </a:rPr>
              <a:t>prova</a:t>
            </a:r>
          </a:p>
        </p:txBody>
      </p:sp>
    </p:spTree>
    <p:extLst>
      <p:ext uri="{BB962C8B-B14F-4D97-AF65-F5344CB8AC3E}">
        <p14:creationId xmlns:p14="http://schemas.microsoft.com/office/powerpoint/2010/main" val="3208502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20"/>
          <p:cNvSpPr>
            <a:spLocks noGrp="1" noChangeArrowheads="1"/>
          </p:cNvSpPr>
          <p:nvPr>
            <p:ph type="ftr" sz="quarter" idx="10"/>
          </p:nvPr>
        </p:nvSpPr>
        <p:spPr>
          <a:ln/>
        </p:spPr>
        <p:txBody>
          <a:bodyPr/>
          <a:lstStyle>
            <a:lvl1pPr>
              <a:defRPr/>
            </a:lvl1pPr>
          </a:lstStyle>
          <a:p>
            <a:pPr>
              <a:defRPr/>
            </a:pPr>
            <a:r>
              <a:rPr lang="es-ES">
                <a:solidFill>
                  <a:srgbClr val="000000"/>
                </a:solidFill>
              </a:rPr>
              <a:t>prova</a:t>
            </a:r>
          </a:p>
        </p:txBody>
      </p:sp>
    </p:spTree>
    <p:extLst>
      <p:ext uri="{BB962C8B-B14F-4D97-AF65-F5344CB8AC3E}">
        <p14:creationId xmlns:p14="http://schemas.microsoft.com/office/powerpoint/2010/main" val="1644317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70675" y="0"/>
            <a:ext cx="2222500" cy="638175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1" y="0"/>
            <a:ext cx="6518275" cy="63817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20"/>
          <p:cNvSpPr>
            <a:spLocks noGrp="1" noChangeArrowheads="1"/>
          </p:cNvSpPr>
          <p:nvPr>
            <p:ph type="ftr" sz="quarter" idx="10"/>
          </p:nvPr>
        </p:nvSpPr>
        <p:spPr>
          <a:ln/>
        </p:spPr>
        <p:txBody>
          <a:bodyPr/>
          <a:lstStyle>
            <a:lvl1pPr>
              <a:defRPr/>
            </a:lvl1pPr>
          </a:lstStyle>
          <a:p>
            <a:pPr>
              <a:defRPr/>
            </a:pPr>
            <a:r>
              <a:rPr lang="es-ES">
                <a:solidFill>
                  <a:srgbClr val="000000"/>
                </a:solidFill>
              </a:rPr>
              <a:t>prova</a:t>
            </a:r>
          </a:p>
        </p:txBody>
      </p:sp>
    </p:spTree>
    <p:extLst>
      <p:ext uri="{BB962C8B-B14F-4D97-AF65-F5344CB8AC3E}">
        <p14:creationId xmlns:p14="http://schemas.microsoft.com/office/powerpoint/2010/main" val="3259601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6"/>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20"/>
          <p:cNvSpPr>
            <a:spLocks noGrp="1" noChangeArrowheads="1"/>
          </p:cNvSpPr>
          <p:nvPr>
            <p:ph type="ftr" sz="quarter" idx="10"/>
          </p:nvPr>
        </p:nvSpPr>
        <p:spPr>
          <a:ln/>
        </p:spPr>
        <p:txBody>
          <a:bodyPr/>
          <a:lstStyle>
            <a:lvl1pPr>
              <a:defRPr/>
            </a:lvl1pPr>
          </a:lstStyle>
          <a:p>
            <a:pPr>
              <a:defRPr/>
            </a:pPr>
            <a:r>
              <a:rPr lang="es-ES">
                <a:solidFill>
                  <a:srgbClr val="000000"/>
                </a:solidFill>
              </a:rPr>
              <a:t>prova</a:t>
            </a:r>
          </a:p>
        </p:txBody>
      </p:sp>
    </p:spTree>
    <p:extLst>
      <p:ext uri="{BB962C8B-B14F-4D97-AF65-F5344CB8AC3E}">
        <p14:creationId xmlns:p14="http://schemas.microsoft.com/office/powerpoint/2010/main" val="306071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88399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250825" y="981075"/>
            <a:ext cx="4244975" cy="5400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981075"/>
            <a:ext cx="4244975" cy="5400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64101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8773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95907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79642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74855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41883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6.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a:t>
            </a:r>
          </a:p>
        </p:txBody>
      </p:sp>
      <p:sp>
        <p:nvSpPr>
          <p:cNvPr id="1027" name="Rectangle 3"/>
          <p:cNvSpPr>
            <a:spLocks noGrp="1" noChangeAspect="1" noChangeArrowheads="1"/>
          </p:cNvSpPr>
          <p:nvPr>
            <p:ph type="body" idx="1"/>
          </p:nvPr>
        </p:nvSpPr>
        <p:spPr bwMode="auto">
          <a:xfrm>
            <a:off x="250825" y="981075"/>
            <a:ext cx="8642350"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Line 4"/>
          <p:cNvSpPr>
            <a:spLocks noChangeShapeType="1"/>
          </p:cNvSpPr>
          <p:nvPr/>
        </p:nvSpPr>
        <p:spPr bwMode="auto">
          <a:xfrm>
            <a:off x="152400" y="6483350"/>
            <a:ext cx="882015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8197" name="Text Box 5"/>
          <p:cNvSpPr txBox="1">
            <a:spLocks noChangeArrowheads="1"/>
          </p:cNvSpPr>
          <p:nvPr/>
        </p:nvSpPr>
        <p:spPr bwMode="auto">
          <a:xfrm>
            <a:off x="4572000" y="6656388"/>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6059488">
              <a:tabLst>
                <a:tab pos="6340475" algn="ctr"/>
                <a:tab pos="12576175" algn="r"/>
              </a:tabLst>
              <a:defRPr>
                <a:solidFill>
                  <a:schemeClr val="tx1"/>
                </a:solidFill>
                <a:latin typeface="Arial" charset="0"/>
              </a:defRPr>
            </a:lvl1pPr>
            <a:lvl2pPr marL="455613" defTabSz="6059488">
              <a:tabLst>
                <a:tab pos="6340475" algn="ctr"/>
                <a:tab pos="12576175" algn="r"/>
              </a:tabLst>
              <a:defRPr>
                <a:solidFill>
                  <a:schemeClr val="tx1"/>
                </a:solidFill>
                <a:latin typeface="Arial" charset="0"/>
              </a:defRPr>
            </a:lvl2pPr>
            <a:lvl3pPr defTabSz="6059488">
              <a:tabLst>
                <a:tab pos="6340475" algn="ctr"/>
                <a:tab pos="12576175" algn="r"/>
              </a:tabLst>
              <a:defRPr>
                <a:solidFill>
                  <a:schemeClr val="tx1"/>
                </a:solidFill>
                <a:latin typeface="Arial" charset="0"/>
              </a:defRPr>
            </a:lvl3pPr>
            <a:lvl4pPr marL="1370013" defTabSz="6059488">
              <a:tabLst>
                <a:tab pos="6340475" algn="ctr"/>
                <a:tab pos="12576175" algn="r"/>
              </a:tabLst>
              <a:defRPr>
                <a:solidFill>
                  <a:schemeClr val="tx1"/>
                </a:solidFill>
                <a:latin typeface="Arial" charset="0"/>
              </a:defRPr>
            </a:lvl4pPr>
            <a:lvl5pPr defTabSz="6059488">
              <a:tabLst>
                <a:tab pos="6340475" algn="ctr"/>
                <a:tab pos="12576175" algn="r"/>
              </a:tabLst>
              <a:defRPr>
                <a:solidFill>
                  <a:schemeClr val="tx1"/>
                </a:solidFill>
                <a:latin typeface="Arial" charset="0"/>
              </a:defRPr>
            </a:lvl5pPr>
            <a:lvl6pPr defTabSz="6059488" fontAlgn="base">
              <a:spcBef>
                <a:spcPct val="0"/>
              </a:spcBef>
              <a:spcAft>
                <a:spcPct val="0"/>
              </a:spcAft>
              <a:tabLst>
                <a:tab pos="6340475" algn="ctr"/>
                <a:tab pos="12576175" algn="r"/>
              </a:tabLst>
              <a:defRPr>
                <a:solidFill>
                  <a:schemeClr val="tx1"/>
                </a:solidFill>
                <a:latin typeface="Arial" charset="0"/>
              </a:defRPr>
            </a:lvl6pPr>
            <a:lvl7pPr defTabSz="6059488" fontAlgn="base">
              <a:spcBef>
                <a:spcPct val="0"/>
              </a:spcBef>
              <a:spcAft>
                <a:spcPct val="0"/>
              </a:spcAft>
              <a:tabLst>
                <a:tab pos="6340475" algn="ctr"/>
                <a:tab pos="12576175" algn="r"/>
              </a:tabLst>
              <a:defRPr>
                <a:solidFill>
                  <a:schemeClr val="tx1"/>
                </a:solidFill>
                <a:latin typeface="Arial" charset="0"/>
              </a:defRPr>
            </a:lvl7pPr>
            <a:lvl8pPr defTabSz="6059488" fontAlgn="base">
              <a:spcBef>
                <a:spcPct val="0"/>
              </a:spcBef>
              <a:spcAft>
                <a:spcPct val="0"/>
              </a:spcAft>
              <a:tabLst>
                <a:tab pos="6340475" algn="ctr"/>
                <a:tab pos="12576175" algn="r"/>
              </a:tabLst>
              <a:defRPr>
                <a:solidFill>
                  <a:schemeClr val="tx1"/>
                </a:solidFill>
                <a:latin typeface="Arial" charset="0"/>
              </a:defRPr>
            </a:lvl8pPr>
            <a:lvl9pPr defTabSz="6059488" fontAlgn="base">
              <a:spcBef>
                <a:spcPct val="0"/>
              </a:spcBef>
              <a:spcAft>
                <a:spcPct val="0"/>
              </a:spcAft>
              <a:tabLst>
                <a:tab pos="6340475" algn="ctr"/>
                <a:tab pos="12576175" algn="r"/>
              </a:tabLst>
              <a:defRPr>
                <a:solidFill>
                  <a:schemeClr val="tx1"/>
                </a:solidFill>
                <a:latin typeface="Arial" charset="0"/>
              </a:defRPr>
            </a:lvl9pPr>
          </a:lstStyle>
          <a:p>
            <a:pPr>
              <a:defRPr/>
            </a:pPr>
            <a:fld id="{FF2A31C7-C354-4364-BCFA-EE997EA765D0}" type="slidenum">
              <a:rPr lang="en-US" sz="1000" smtClean="0"/>
              <a:pPr>
                <a:defRPr/>
              </a:pPr>
              <a:t>‹Nº›</a:t>
            </a:fld>
            <a:endParaRPr lang="en-US" sz="1000" dirty="0" smtClean="0"/>
          </a:p>
        </p:txBody>
      </p:sp>
      <p:sp>
        <p:nvSpPr>
          <p:cNvPr id="8198" name="Rectangle 6"/>
          <p:cNvSpPr>
            <a:spLocks noGrp="1" noChangeArrowheads="1"/>
          </p:cNvSpPr>
          <p:nvPr>
            <p:ph type="ftr" sz="quarter" idx="3"/>
          </p:nvPr>
        </p:nvSpPr>
        <p:spPr bwMode="auto">
          <a:xfrm>
            <a:off x="179388" y="6610350"/>
            <a:ext cx="400367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smtClean="0">
                <a:latin typeface="+mn-lt"/>
              </a:defRPr>
            </a:lvl1pPr>
          </a:lstStyle>
          <a:p>
            <a:pPr>
              <a:defRPr/>
            </a:pPr>
            <a:endParaRPr lang="en-US" dirty="0"/>
          </a:p>
        </p:txBody>
      </p:sp>
      <p:pic>
        <p:nvPicPr>
          <p:cNvPr id="1031" name="Picture 7" descr="logo_es2"/>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3163" y="6497638"/>
            <a:ext cx="13382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6"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90" r:id="rId13"/>
  </p:sldLayoutIdLst>
  <p:timing>
    <p:tnLst>
      <p:par>
        <p:cTn id="1" dur="indefinite" restart="never" nodeType="tmRoot"/>
      </p:par>
    </p:tnLst>
  </p:timing>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Century Gothic" pitchFamily="34" charset="0"/>
        </a:defRPr>
      </a:lvl2pPr>
      <a:lvl3pPr algn="l" rtl="0" eaLnBrk="0" fontAlgn="base" hangingPunct="0">
        <a:spcBef>
          <a:spcPct val="0"/>
        </a:spcBef>
        <a:spcAft>
          <a:spcPct val="0"/>
        </a:spcAft>
        <a:defRPr sz="2200" b="1">
          <a:solidFill>
            <a:schemeClr val="bg1"/>
          </a:solidFill>
          <a:latin typeface="Century Gothic" pitchFamily="34" charset="0"/>
        </a:defRPr>
      </a:lvl3pPr>
      <a:lvl4pPr algn="l" rtl="0" eaLnBrk="0" fontAlgn="base" hangingPunct="0">
        <a:spcBef>
          <a:spcPct val="0"/>
        </a:spcBef>
        <a:spcAft>
          <a:spcPct val="0"/>
        </a:spcAft>
        <a:defRPr sz="2200" b="1">
          <a:solidFill>
            <a:schemeClr val="bg1"/>
          </a:solidFill>
          <a:latin typeface="Century Gothic" pitchFamily="34" charset="0"/>
        </a:defRPr>
      </a:lvl4pPr>
      <a:lvl5pPr algn="l" rtl="0" eaLnBrk="0" fontAlgn="base" hangingPunct="0">
        <a:spcBef>
          <a:spcPct val="0"/>
        </a:spcBef>
        <a:spcAft>
          <a:spcPct val="0"/>
        </a:spcAft>
        <a:defRPr sz="2200" b="1">
          <a:solidFill>
            <a:schemeClr val="bg1"/>
          </a:solidFill>
          <a:latin typeface="Century Gothic" pitchFamily="34" charset="0"/>
        </a:defRPr>
      </a:lvl5pPr>
      <a:lvl6pPr marL="457200" algn="l" rtl="0" fontAlgn="base">
        <a:spcBef>
          <a:spcPct val="0"/>
        </a:spcBef>
        <a:spcAft>
          <a:spcPct val="0"/>
        </a:spcAft>
        <a:defRPr sz="2200" b="1">
          <a:solidFill>
            <a:schemeClr val="bg1"/>
          </a:solidFill>
          <a:latin typeface="Century Gothic" pitchFamily="34" charset="0"/>
        </a:defRPr>
      </a:lvl6pPr>
      <a:lvl7pPr marL="914400" algn="l" rtl="0" fontAlgn="base">
        <a:spcBef>
          <a:spcPct val="0"/>
        </a:spcBef>
        <a:spcAft>
          <a:spcPct val="0"/>
        </a:spcAft>
        <a:defRPr sz="2200" b="1">
          <a:solidFill>
            <a:schemeClr val="bg1"/>
          </a:solidFill>
          <a:latin typeface="Century Gothic" pitchFamily="34" charset="0"/>
        </a:defRPr>
      </a:lvl7pPr>
      <a:lvl8pPr marL="1371600" algn="l" rtl="0" fontAlgn="base">
        <a:spcBef>
          <a:spcPct val="0"/>
        </a:spcBef>
        <a:spcAft>
          <a:spcPct val="0"/>
        </a:spcAft>
        <a:defRPr sz="2200" b="1">
          <a:solidFill>
            <a:schemeClr val="bg1"/>
          </a:solidFill>
          <a:latin typeface="Century Gothic" pitchFamily="34" charset="0"/>
        </a:defRPr>
      </a:lvl8pPr>
      <a:lvl9pPr marL="1828800" algn="l" rtl="0" fontAlgn="base">
        <a:spcBef>
          <a:spcPct val="0"/>
        </a:spcBef>
        <a:spcAft>
          <a:spcPct val="0"/>
        </a:spcAft>
        <a:defRPr sz="22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Clr>
          <a:schemeClr val="accent2"/>
        </a:buClr>
        <a:buFont typeface="Arial" charset="0"/>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hlink"/>
        </a:buClr>
        <a:buChar char="•"/>
        <a:defRPr>
          <a:solidFill>
            <a:schemeClr val="tx1"/>
          </a:solidFill>
          <a:latin typeface="+mn-lt"/>
        </a:defRPr>
      </a:lvl3pPr>
      <a:lvl4pPr marL="1600200" indent="-228600" algn="l" rtl="0" eaLnBrk="0" fontAlgn="base" hangingPunct="0">
        <a:spcBef>
          <a:spcPct val="20000"/>
        </a:spcBef>
        <a:spcAft>
          <a:spcPct val="0"/>
        </a:spcAft>
        <a:buClr>
          <a:schemeClr val="hlink"/>
        </a:buClr>
        <a:buFont typeface="Wingdings" pitchFamily="2" charset="2"/>
        <a:buChar char="§"/>
        <a:defRPr sz="1600">
          <a:solidFill>
            <a:schemeClr val="tx1"/>
          </a:solidFill>
          <a:latin typeface="+mn-lt"/>
        </a:defRPr>
      </a:lvl4pPr>
      <a:lvl5pPr marL="2057400" indent="-228600" algn="l" rtl="0" eaLnBrk="0" fontAlgn="base" hangingPunct="0">
        <a:spcBef>
          <a:spcPct val="20000"/>
        </a:spcBef>
        <a:spcAft>
          <a:spcPct val="0"/>
        </a:spcAft>
        <a:buClr>
          <a:schemeClr val="accent2"/>
        </a:buClr>
        <a:buChar char="o"/>
        <a:defRPr sz="1400">
          <a:solidFill>
            <a:schemeClr val="tx1"/>
          </a:solidFill>
          <a:latin typeface="+mn-lt"/>
        </a:defRPr>
      </a:lvl5pPr>
      <a:lvl6pPr marL="2514600" indent="-228600" algn="l" rtl="0" fontAlgn="base">
        <a:spcBef>
          <a:spcPct val="20000"/>
        </a:spcBef>
        <a:spcAft>
          <a:spcPct val="0"/>
        </a:spcAft>
        <a:buClr>
          <a:schemeClr val="accent2"/>
        </a:buClr>
        <a:buChar char="o"/>
        <a:defRPr sz="1400">
          <a:solidFill>
            <a:schemeClr val="tx1"/>
          </a:solidFill>
          <a:latin typeface="+mn-lt"/>
        </a:defRPr>
      </a:lvl6pPr>
      <a:lvl7pPr marL="2971800" indent="-228600" algn="l" rtl="0" fontAlgn="base">
        <a:spcBef>
          <a:spcPct val="20000"/>
        </a:spcBef>
        <a:spcAft>
          <a:spcPct val="0"/>
        </a:spcAft>
        <a:buClr>
          <a:schemeClr val="accent2"/>
        </a:buClr>
        <a:buChar char="o"/>
        <a:defRPr sz="1400">
          <a:solidFill>
            <a:schemeClr val="tx1"/>
          </a:solidFill>
          <a:latin typeface="+mn-lt"/>
        </a:defRPr>
      </a:lvl7pPr>
      <a:lvl8pPr marL="3429000" indent="-228600" algn="l" rtl="0" fontAlgn="base">
        <a:spcBef>
          <a:spcPct val="20000"/>
        </a:spcBef>
        <a:spcAft>
          <a:spcPct val="0"/>
        </a:spcAft>
        <a:buClr>
          <a:schemeClr val="accent2"/>
        </a:buClr>
        <a:buChar char="o"/>
        <a:defRPr sz="1400">
          <a:solidFill>
            <a:schemeClr val="tx1"/>
          </a:solidFill>
          <a:latin typeface="+mn-lt"/>
        </a:defRPr>
      </a:lvl8pPr>
      <a:lvl9pPr marL="3886200" indent="-228600" algn="l" rtl="0" fontAlgn="base">
        <a:spcBef>
          <a:spcPct val="20000"/>
        </a:spcBef>
        <a:spcAft>
          <a:spcPct val="0"/>
        </a:spcAft>
        <a:buClr>
          <a:schemeClr val="accent2"/>
        </a:buClr>
        <a:buChar char="o"/>
        <a:defRPr sz="14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532923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a:t>
            </a:r>
          </a:p>
        </p:txBody>
      </p:sp>
      <p:sp>
        <p:nvSpPr>
          <p:cNvPr id="1027" name="Rectangle 3"/>
          <p:cNvSpPr>
            <a:spLocks noGrp="1" noChangeAspect="1" noChangeArrowheads="1"/>
          </p:cNvSpPr>
          <p:nvPr>
            <p:ph type="body" idx="1"/>
          </p:nvPr>
        </p:nvSpPr>
        <p:spPr bwMode="auto">
          <a:xfrm>
            <a:off x="250825" y="981075"/>
            <a:ext cx="86423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Line 13"/>
          <p:cNvSpPr>
            <a:spLocks noChangeShapeType="1"/>
          </p:cNvSpPr>
          <p:nvPr/>
        </p:nvSpPr>
        <p:spPr bwMode="auto">
          <a:xfrm>
            <a:off x="152400" y="6483350"/>
            <a:ext cx="8820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s-ES" dirty="0">
              <a:solidFill>
                <a:srgbClr val="000000"/>
              </a:solidFill>
            </a:endParaRPr>
          </a:p>
        </p:txBody>
      </p:sp>
      <p:sp>
        <p:nvSpPr>
          <p:cNvPr id="1029" name="Text Box 16"/>
          <p:cNvSpPr txBox="1">
            <a:spLocks noChangeArrowheads="1"/>
          </p:cNvSpPr>
          <p:nvPr/>
        </p:nvSpPr>
        <p:spPr bwMode="auto">
          <a:xfrm>
            <a:off x="4572000" y="6656388"/>
            <a:ext cx="287338"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059488" eaLnBrk="0" hangingPunct="0">
              <a:tabLst>
                <a:tab pos="6340475" algn="ctr"/>
                <a:tab pos="12576175" algn="r"/>
              </a:tabLst>
              <a:defRPr>
                <a:solidFill>
                  <a:schemeClr val="tx1"/>
                </a:solidFill>
                <a:latin typeface="Arial" charset="0"/>
              </a:defRPr>
            </a:lvl1pPr>
            <a:lvl2pPr marL="742950" indent="-285750" defTabSz="6059488" eaLnBrk="0" hangingPunct="0">
              <a:tabLst>
                <a:tab pos="6340475" algn="ctr"/>
                <a:tab pos="12576175" algn="r"/>
              </a:tabLst>
              <a:defRPr>
                <a:solidFill>
                  <a:schemeClr val="tx1"/>
                </a:solidFill>
                <a:latin typeface="Arial" charset="0"/>
              </a:defRPr>
            </a:lvl2pPr>
            <a:lvl3pPr marL="1143000" indent="-228600" defTabSz="6059488" eaLnBrk="0" hangingPunct="0">
              <a:tabLst>
                <a:tab pos="6340475" algn="ctr"/>
                <a:tab pos="12576175" algn="r"/>
              </a:tabLst>
              <a:defRPr>
                <a:solidFill>
                  <a:schemeClr val="tx1"/>
                </a:solidFill>
                <a:latin typeface="Arial" charset="0"/>
              </a:defRPr>
            </a:lvl3pPr>
            <a:lvl4pPr marL="1600200" indent="-228600" defTabSz="6059488" eaLnBrk="0" hangingPunct="0">
              <a:tabLst>
                <a:tab pos="6340475" algn="ctr"/>
                <a:tab pos="12576175" algn="r"/>
              </a:tabLst>
              <a:defRPr>
                <a:solidFill>
                  <a:schemeClr val="tx1"/>
                </a:solidFill>
                <a:latin typeface="Arial" charset="0"/>
              </a:defRPr>
            </a:lvl4pPr>
            <a:lvl5pPr marL="2057400" indent="-228600" defTabSz="6059488" eaLnBrk="0" hangingPunct="0">
              <a:tabLst>
                <a:tab pos="6340475" algn="ctr"/>
                <a:tab pos="12576175" algn="r"/>
              </a:tabLst>
              <a:defRPr>
                <a:solidFill>
                  <a:schemeClr val="tx1"/>
                </a:solidFill>
                <a:latin typeface="Arial" charset="0"/>
              </a:defRPr>
            </a:lvl5pPr>
            <a:lvl6pPr marL="2514600" indent="-228600" defTabSz="6059488" eaLnBrk="0" fontAlgn="base" hangingPunct="0">
              <a:spcBef>
                <a:spcPct val="0"/>
              </a:spcBef>
              <a:spcAft>
                <a:spcPct val="0"/>
              </a:spcAft>
              <a:tabLst>
                <a:tab pos="6340475" algn="ctr"/>
                <a:tab pos="12576175" algn="r"/>
              </a:tabLst>
              <a:defRPr>
                <a:solidFill>
                  <a:schemeClr val="tx1"/>
                </a:solidFill>
                <a:latin typeface="Arial" charset="0"/>
              </a:defRPr>
            </a:lvl6pPr>
            <a:lvl7pPr marL="2971800" indent="-228600" defTabSz="6059488" eaLnBrk="0" fontAlgn="base" hangingPunct="0">
              <a:spcBef>
                <a:spcPct val="0"/>
              </a:spcBef>
              <a:spcAft>
                <a:spcPct val="0"/>
              </a:spcAft>
              <a:tabLst>
                <a:tab pos="6340475" algn="ctr"/>
                <a:tab pos="12576175" algn="r"/>
              </a:tabLst>
              <a:defRPr>
                <a:solidFill>
                  <a:schemeClr val="tx1"/>
                </a:solidFill>
                <a:latin typeface="Arial" charset="0"/>
              </a:defRPr>
            </a:lvl7pPr>
            <a:lvl8pPr marL="3429000" indent="-228600" defTabSz="6059488" eaLnBrk="0" fontAlgn="base" hangingPunct="0">
              <a:spcBef>
                <a:spcPct val="0"/>
              </a:spcBef>
              <a:spcAft>
                <a:spcPct val="0"/>
              </a:spcAft>
              <a:tabLst>
                <a:tab pos="6340475" algn="ctr"/>
                <a:tab pos="12576175" algn="r"/>
              </a:tabLst>
              <a:defRPr>
                <a:solidFill>
                  <a:schemeClr val="tx1"/>
                </a:solidFill>
                <a:latin typeface="Arial" charset="0"/>
              </a:defRPr>
            </a:lvl8pPr>
            <a:lvl9pPr marL="3886200" indent="-228600" defTabSz="6059488" eaLnBrk="0" fontAlgn="base" hangingPunct="0">
              <a:spcBef>
                <a:spcPct val="0"/>
              </a:spcBef>
              <a:spcAft>
                <a:spcPct val="0"/>
              </a:spcAft>
              <a:tabLst>
                <a:tab pos="6340475" algn="ctr"/>
                <a:tab pos="12576175" algn="r"/>
              </a:tabLst>
              <a:defRPr>
                <a:solidFill>
                  <a:schemeClr val="tx1"/>
                </a:solidFill>
                <a:latin typeface="Arial" charset="0"/>
              </a:defRPr>
            </a:lvl9pPr>
          </a:lstStyle>
          <a:p>
            <a:pPr eaLnBrk="1" hangingPunct="1">
              <a:defRPr/>
            </a:pPr>
            <a:fld id="{7CE232D4-85D6-445C-904B-C20C2FE456C1}" type="slidenum">
              <a:rPr lang="en-US" sz="1000" smtClean="0">
                <a:solidFill>
                  <a:srgbClr val="000000"/>
                </a:solidFill>
              </a:rPr>
              <a:pPr eaLnBrk="1" hangingPunct="1">
                <a:defRPr/>
              </a:pPr>
              <a:t>‹Nº›</a:t>
            </a:fld>
            <a:endParaRPr lang="en-US" sz="1000" dirty="0" smtClean="0">
              <a:solidFill>
                <a:srgbClr val="000000"/>
              </a:solidFill>
            </a:endParaRPr>
          </a:p>
        </p:txBody>
      </p:sp>
      <p:sp>
        <p:nvSpPr>
          <p:cNvPr id="1044" name="Rectangle 20"/>
          <p:cNvSpPr>
            <a:spLocks noGrp="1" noChangeArrowheads="1"/>
          </p:cNvSpPr>
          <p:nvPr>
            <p:ph type="ftr" sz="quarter" idx="3"/>
          </p:nvPr>
        </p:nvSpPr>
        <p:spPr bwMode="auto">
          <a:xfrm>
            <a:off x="179388" y="6610350"/>
            <a:ext cx="4003675"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r>
              <a:rPr lang="es-ES" dirty="0" err="1">
                <a:solidFill>
                  <a:srgbClr val="000000"/>
                </a:solidFill>
              </a:rPr>
              <a:t>prova</a:t>
            </a:r>
            <a:endParaRPr lang="es-ES" dirty="0">
              <a:solidFill>
                <a:srgbClr val="000000"/>
              </a:solidFill>
            </a:endParaRPr>
          </a:p>
        </p:txBody>
      </p:sp>
      <p:pic>
        <p:nvPicPr>
          <p:cNvPr id="1031" name="Picture 22" descr="logo_es2"/>
          <p:cNvPicPr>
            <a:picLocks noChangeAspect="1" noChangeArrowheads="1"/>
          </p:cNvPicPr>
          <p:nvPr userDrawn="1"/>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3163" y="6497638"/>
            <a:ext cx="13382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37472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dt="0"/>
  <p:txStyles>
    <p:titleStyle>
      <a:lvl1pPr algn="l" rtl="0" eaLnBrk="0" fontAlgn="base" hangingPunct="0">
        <a:spcBef>
          <a:spcPct val="0"/>
        </a:spcBef>
        <a:spcAft>
          <a:spcPct val="0"/>
        </a:spcAft>
        <a:defRPr sz="2600" b="1">
          <a:solidFill>
            <a:schemeClr val="tx2"/>
          </a:solidFill>
          <a:latin typeface="+mj-lt"/>
          <a:ea typeface="+mj-ea"/>
          <a:cs typeface="+mj-cs"/>
        </a:defRPr>
      </a:lvl1pPr>
      <a:lvl2pPr algn="l" rtl="0" eaLnBrk="0" fontAlgn="base" hangingPunct="0">
        <a:spcBef>
          <a:spcPct val="0"/>
        </a:spcBef>
        <a:spcAft>
          <a:spcPct val="0"/>
        </a:spcAft>
        <a:defRPr sz="2600" b="1">
          <a:solidFill>
            <a:schemeClr val="tx2"/>
          </a:solidFill>
          <a:latin typeface="Arial" charset="0"/>
        </a:defRPr>
      </a:lvl2pPr>
      <a:lvl3pPr algn="l" rtl="0" eaLnBrk="0" fontAlgn="base" hangingPunct="0">
        <a:spcBef>
          <a:spcPct val="0"/>
        </a:spcBef>
        <a:spcAft>
          <a:spcPct val="0"/>
        </a:spcAft>
        <a:defRPr sz="2600" b="1">
          <a:solidFill>
            <a:schemeClr val="tx2"/>
          </a:solidFill>
          <a:latin typeface="Arial" charset="0"/>
        </a:defRPr>
      </a:lvl3pPr>
      <a:lvl4pPr algn="l" rtl="0" eaLnBrk="0" fontAlgn="base" hangingPunct="0">
        <a:spcBef>
          <a:spcPct val="0"/>
        </a:spcBef>
        <a:spcAft>
          <a:spcPct val="0"/>
        </a:spcAft>
        <a:defRPr sz="2600" b="1">
          <a:solidFill>
            <a:schemeClr val="tx2"/>
          </a:solidFill>
          <a:latin typeface="Arial" charset="0"/>
        </a:defRPr>
      </a:lvl4pPr>
      <a:lvl5pPr algn="l" rtl="0" eaLnBrk="0" fontAlgn="base" hangingPunct="0">
        <a:spcBef>
          <a:spcPct val="0"/>
        </a:spcBef>
        <a:spcAft>
          <a:spcPct val="0"/>
        </a:spcAft>
        <a:defRPr sz="2600" b="1">
          <a:solidFill>
            <a:schemeClr val="tx2"/>
          </a:solidFill>
          <a:latin typeface="Arial" charset="0"/>
        </a:defRPr>
      </a:lvl5pPr>
      <a:lvl6pPr marL="457200" algn="l" rtl="0" fontAlgn="base">
        <a:spcBef>
          <a:spcPct val="0"/>
        </a:spcBef>
        <a:spcAft>
          <a:spcPct val="0"/>
        </a:spcAft>
        <a:defRPr sz="2600" b="1">
          <a:solidFill>
            <a:schemeClr val="tx2"/>
          </a:solidFill>
          <a:latin typeface="Arial" charset="0"/>
        </a:defRPr>
      </a:lvl6pPr>
      <a:lvl7pPr marL="914400" algn="l" rtl="0" fontAlgn="base">
        <a:spcBef>
          <a:spcPct val="0"/>
        </a:spcBef>
        <a:spcAft>
          <a:spcPct val="0"/>
        </a:spcAft>
        <a:defRPr sz="2600" b="1">
          <a:solidFill>
            <a:schemeClr val="tx2"/>
          </a:solidFill>
          <a:latin typeface="Arial" charset="0"/>
        </a:defRPr>
      </a:lvl7pPr>
      <a:lvl8pPr marL="1371600" algn="l" rtl="0" fontAlgn="base">
        <a:spcBef>
          <a:spcPct val="0"/>
        </a:spcBef>
        <a:spcAft>
          <a:spcPct val="0"/>
        </a:spcAft>
        <a:defRPr sz="2600" b="1">
          <a:solidFill>
            <a:schemeClr val="tx2"/>
          </a:solidFill>
          <a:latin typeface="Arial" charset="0"/>
        </a:defRPr>
      </a:lvl8pPr>
      <a:lvl9pPr marL="1828800" algn="l" rtl="0" fontAlgn="base">
        <a:spcBef>
          <a:spcPct val="0"/>
        </a:spcBef>
        <a:spcAft>
          <a:spcPct val="0"/>
        </a:spcAft>
        <a:defRPr sz="2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2"/>
        </a:buClr>
        <a:buFont typeface="Arial"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Arial" charset="0"/>
        <a:buChar char="●"/>
        <a:defRPr sz="2200">
          <a:solidFill>
            <a:schemeClr val="tx1"/>
          </a:solidFill>
          <a:latin typeface="+mn-lt"/>
        </a:defRPr>
      </a:lvl2pPr>
      <a:lvl3pPr marL="1143000" indent="-228600" algn="l" rtl="0" eaLnBrk="0" fontAlgn="base" hangingPunct="0">
        <a:spcBef>
          <a:spcPct val="20000"/>
        </a:spcBef>
        <a:spcAft>
          <a:spcPct val="0"/>
        </a:spcAft>
        <a:buClr>
          <a:schemeClr val="accent2"/>
        </a:buClr>
        <a:buFont typeface="Arial" charset="0"/>
        <a:buChar char="●"/>
        <a:defRPr sz="2000">
          <a:solidFill>
            <a:schemeClr val="tx1"/>
          </a:solidFill>
          <a:latin typeface="+mn-lt"/>
        </a:defRPr>
      </a:lvl3pPr>
      <a:lvl4pPr marL="1600200" indent="-228600" algn="l" rtl="0" eaLnBrk="0" fontAlgn="base" hangingPunct="0">
        <a:spcBef>
          <a:spcPct val="20000"/>
        </a:spcBef>
        <a:spcAft>
          <a:spcPct val="0"/>
        </a:spcAft>
        <a:buClr>
          <a:schemeClr val="accent2"/>
        </a:buClr>
        <a:buFont typeface="Arial" charset="0"/>
        <a:buChar char="●"/>
        <a:defRPr>
          <a:solidFill>
            <a:schemeClr val="tx1"/>
          </a:solidFill>
          <a:latin typeface="+mn-lt"/>
        </a:defRPr>
      </a:lvl4pPr>
      <a:lvl5pPr marL="2057400" indent="-228600" algn="l" rtl="0" eaLnBrk="0" fontAlgn="base" hangingPunct="0">
        <a:spcBef>
          <a:spcPct val="20000"/>
        </a:spcBef>
        <a:spcAft>
          <a:spcPct val="0"/>
        </a:spcAft>
        <a:buClr>
          <a:schemeClr val="accent2"/>
        </a:buClr>
        <a:buFont typeface="Arial" charset="0"/>
        <a:buChar char="●"/>
        <a:defRPr sz="1600">
          <a:solidFill>
            <a:schemeClr val="tx1"/>
          </a:solidFill>
          <a:latin typeface="+mn-lt"/>
        </a:defRPr>
      </a:lvl5pPr>
      <a:lvl6pPr marL="2514600" indent="-228600" algn="l" rtl="0" fontAlgn="base">
        <a:spcBef>
          <a:spcPct val="20000"/>
        </a:spcBef>
        <a:spcAft>
          <a:spcPct val="0"/>
        </a:spcAft>
        <a:buClr>
          <a:schemeClr val="accent2"/>
        </a:buClr>
        <a:buFont typeface="Arial" charset="0"/>
        <a:buChar char="●"/>
        <a:defRPr sz="1600">
          <a:solidFill>
            <a:schemeClr val="tx1"/>
          </a:solidFill>
          <a:latin typeface="+mn-lt"/>
        </a:defRPr>
      </a:lvl6pPr>
      <a:lvl7pPr marL="2971800" indent="-228600" algn="l" rtl="0" fontAlgn="base">
        <a:spcBef>
          <a:spcPct val="20000"/>
        </a:spcBef>
        <a:spcAft>
          <a:spcPct val="0"/>
        </a:spcAft>
        <a:buClr>
          <a:schemeClr val="accent2"/>
        </a:buClr>
        <a:buFont typeface="Arial" charset="0"/>
        <a:buChar char="●"/>
        <a:defRPr sz="1600">
          <a:solidFill>
            <a:schemeClr val="tx1"/>
          </a:solidFill>
          <a:latin typeface="+mn-lt"/>
        </a:defRPr>
      </a:lvl7pPr>
      <a:lvl8pPr marL="3429000" indent="-228600" algn="l" rtl="0" fontAlgn="base">
        <a:spcBef>
          <a:spcPct val="20000"/>
        </a:spcBef>
        <a:spcAft>
          <a:spcPct val="0"/>
        </a:spcAft>
        <a:buClr>
          <a:schemeClr val="accent2"/>
        </a:buClr>
        <a:buFont typeface="Arial" charset="0"/>
        <a:buChar char="●"/>
        <a:defRPr sz="1600">
          <a:solidFill>
            <a:schemeClr val="tx1"/>
          </a:solidFill>
          <a:latin typeface="+mn-lt"/>
        </a:defRPr>
      </a:lvl8pPr>
      <a:lvl9pPr marL="3886200" indent="-228600" algn="l" rtl="0" fontAlgn="base">
        <a:spcBef>
          <a:spcPct val="20000"/>
        </a:spcBef>
        <a:spcAft>
          <a:spcPct val="0"/>
        </a:spcAft>
        <a:buClr>
          <a:schemeClr val="accent2"/>
        </a:buClr>
        <a:buFont typeface="Arial" charset="0"/>
        <a:buChar char="●"/>
        <a:defRPr sz="16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6.gif"/><Relationship Id="rId4" Type="http://schemas.openxmlformats.org/officeDocument/2006/relationships/image" Target="../media/image55.gif"/></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bsc.es/caliope"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hyperlink" Target="mailto:jose.baldasano@bsc.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3.wmf"/><Relationship Id="rId5" Type="http://schemas.openxmlformats.org/officeDocument/2006/relationships/image" Target="../media/image1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image" Target="../media/image14.emf"/><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gif"/><Relationship Id="rId15" Type="http://schemas.openxmlformats.org/officeDocument/2006/relationships/image" Target="../media/image26.wmf"/><Relationship Id="rId10" Type="http://schemas.openxmlformats.org/officeDocument/2006/relationships/image" Target="../media/image21.jpeg"/><Relationship Id="rId4" Type="http://schemas.openxmlformats.org/officeDocument/2006/relationships/image" Target="../media/image15.gif"/><Relationship Id="rId9" Type="http://schemas.openxmlformats.org/officeDocument/2006/relationships/image" Target="../media/image20.jpeg"/><Relationship Id="rId1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gif"/></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video" Target="file:///G:\20090918%20PI%20NO2.wmv"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emep.int/publ/reports/2006/status_report_1_2006_ch.pdf" TargetMode="External"/><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hyperlink" Target="http://www.nilu.no/projects/ccc/reports/emep4-2006.pdf"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71550" y="981075"/>
            <a:ext cx="6985000" cy="3205163"/>
          </a:xfrm>
        </p:spPr>
        <p:txBody>
          <a:bodyPr/>
          <a:lstStyle/>
          <a:p>
            <a:pPr eaLnBrk="1" hangingPunct="1">
              <a:defRPr/>
            </a:pPr>
            <a:r>
              <a:rPr lang="en-US" sz="900" i="1" dirty="0" smtClean="0"/>
              <a:t/>
            </a:r>
            <a:br>
              <a:rPr lang="en-US" sz="900" i="1" dirty="0" smtClean="0"/>
            </a:br>
            <a:r>
              <a:rPr lang="en-US" sz="900" i="1" dirty="0" smtClean="0"/>
              <a:t/>
            </a:r>
            <a:br>
              <a:rPr lang="en-US" sz="900" i="1" dirty="0" smtClean="0"/>
            </a:br>
            <a:r>
              <a:rPr lang="en-US" sz="2800" dirty="0" smtClean="0">
                <a:solidFill>
                  <a:schemeClr val="accent6">
                    <a:lumMod val="75000"/>
                  </a:schemeClr>
                </a:solidFill>
              </a:rPr>
              <a:t>Model inter-comparison of</a:t>
            </a:r>
            <a:br>
              <a:rPr lang="en-US" sz="2800" dirty="0" smtClean="0">
                <a:solidFill>
                  <a:schemeClr val="accent6">
                    <a:lumMod val="75000"/>
                  </a:schemeClr>
                </a:solidFill>
              </a:rPr>
            </a:br>
            <a:r>
              <a:rPr lang="en-US" sz="2800" dirty="0" smtClean="0">
                <a:solidFill>
                  <a:schemeClr val="accent6">
                    <a:lumMod val="75000"/>
                  </a:schemeClr>
                </a:solidFill>
              </a:rPr>
              <a:t>CMAQ and CHIMERE in the framework of CALIOPE air quality project</a:t>
            </a:r>
            <a:endParaRPr lang="es-ES" sz="2800" dirty="0" smtClean="0">
              <a:solidFill>
                <a:schemeClr val="accent6">
                  <a:lumMod val="75000"/>
                </a:schemeClr>
              </a:solidFill>
            </a:endParaRPr>
          </a:p>
        </p:txBody>
      </p:sp>
      <p:sp>
        <p:nvSpPr>
          <p:cNvPr id="3075" name="Rectangle 3"/>
          <p:cNvSpPr>
            <a:spLocks noGrp="1" noChangeArrowheads="1"/>
          </p:cNvSpPr>
          <p:nvPr>
            <p:ph type="subTitle" idx="1"/>
          </p:nvPr>
        </p:nvSpPr>
        <p:spPr>
          <a:xfrm>
            <a:off x="179388" y="4509120"/>
            <a:ext cx="8785225" cy="2087563"/>
          </a:xfrm>
        </p:spPr>
        <p:txBody>
          <a:bodyPr/>
          <a:lstStyle/>
          <a:p>
            <a:pPr algn="ctr" eaLnBrk="1" hangingPunct="1"/>
            <a:r>
              <a:rPr lang="es-ES" sz="2800" b="1" u="sng" dirty="0" smtClean="0">
                <a:solidFill>
                  <a:srgbClr val="FF0000"/>
                </a:solidFill>
              </a:rPr>
              <a:t>J.M. </a:t>
            </a:r>
            <a:r>
              <a:rPr lang="es-ES" sz="2800" b="1" u="sng" dirty="0" err="1" smtClean="0">
                <a:solidFill>
                  <a:srgbClr val="FF0000"/>
                </a:solidFill>
              </a:rPr>
              <a:t>Baldasano</a:t>
            </a:r>
            <a:r>
              <a:rPr lang="es-ES" sz="2800" b="1" dirty="0" smtClean="0">
                <a:solidFill>
                  <a:srgbClr val="FF0000"/>
                </a:solidFill>
              </a:rPr>
              <a:t>, M.T. </a:t>
            </a:r>
            <a:r>
              <a:rPr lang="es-ES" sz="2800" b="1" dirty="0" err="1" smtClean="0">
                <a:solidFill>
                  <a:srgbClr val="FF0000"/>
                </a:solidFill>
              </a:rPr>
              <a:t>Pay</a:t>
            </a:r>
            <a:r>
              <a:rPr lang="es-ES" sz="2800" b="1" dirty="0" smtClean="0">
                <a:solidFill>
                  <a:srgbClr val="FF0000"/>
                </a:solidFill>
              </a:rPr>
              <a:t>, S. </a:t>
            </a:r>
            <a:r>
              <a:rPr lang="es-ES" sz="2800" b="1" dirty="0" err="1" smtClean="0">
                <a:solidFill>
                  <a:srgbClr val="FF0000"/>
                </a:solidFill>
              </a:rPr>
              <a:t>Mailler</a:t>
            </a:r>
            <a:r>
              <a:rPr lang="es-ES" sz="2800" b="1" dirty="0" smtClean="0">
                <a:solidFill>
                  <a:srgbClr val="FF0000"/>
                </a:solidFill>
              </a:rPr>
              <a:t>,</a:t>
            </a:r>
          </a:p>
          <a:p>
            <a:pPr algn="ctr" eaLnBrk="1" hangingPunct="1"/>
            <a:r>
              <a:rPr lang="es-ES" sz="2800" b="1" dirty="0" smtClean="0">
                <a:solidFill>
                  <a:srgbClr val="FF0000"/>
                </a:solidFill>
              </a:rPr>
              <a:t>P. Jiménez, S. </a:t>
            </a:r>
            <a:r>
              <a:rPr lang="es-ES" sz="2800" b="1" dirty="0" err="1" smtClean="0">
                <a:solidFill>
                  <a:srgbClr val="FF0000"/>
                </a:solidFill>
              </a:rPr>
              <a:t>Gassó</a:t>
            </a:r>
            <a:endParaRPr lang="es-ES" sz="2800" b="1" baseline="30000" dirty="0" smtClean="0">
              <a:solidFill>
                <a:srgbClr val="FF0000"/>
              </a:solidFill>
            </a:endParaRPr>
          </a:p>
          <a:p>
            <a:pPr algn="ctr" eaLnBrk="1" hangingPunct="1"/>
            <a:r>
              <a:rPr lang="en-US" sz="1600" b="1" dirty="0" smtClean="0">
                <a:solidFill>
                  <a:srgbClr val="FF0000"/>
                </a:solidFill>
              </a:rPr>
              <a:t>e-mail: jose.baldasano@bsc.es</a:t>
            </a:r>
          </a:p>
          <a:p>
            <a:pPr algn="ctr" eaLnBrk="1" hangingPunct="1"/>
            <a:r>
              <a:rPr lang="en-US" sz="1500" b="1" dirty="0" smtClean="0">
                <a:solidFill>
                  <a:srgbClr val="FF0000"/>
                </a:solidFill>
              </a:rPr>
              <a:t>Barcelona Supercomputing Center-Centro </a:t>
            </a:r>
            <a:r>
              <a:rPr lang="en-US" sz="1500" b="1" dirty="0" err="1" smtClean="0">
                <a:solidFill>
                  <a:srgbClr val="FF0000"/>
                </a:solidFill>
              </a:rPr>
              <a:t>Nacional</a:t>
            </a:r>
            <a:r>
              <a:rPr lang="en-US" sz="1500" b="1" dirty="0" smtClean="0">
                <a:solidFill>
                  <a:srgbClr val="FF0000"/>
                </a:solidFill>
              </a:rPr>
              <a:t> de </a:t>
            </a:r>
            <a:r>
              <a:rPr lang="en-US" sz="1500" b="1" dirty="0" err="1" smtClean="0">
                <a:solidFill>
                  <a:srgbClr val="FF0000"/>
                </a:solidFill>
              </a:rPr>
              <a:t>Supercomputación</a:t>
            </a:r>
            <a:r>
              <a:rPr lang="en-US" sz="1500" b="1" dirty="0" smtClean="0">
                <a:solidFill>
                  <a:srgbClr val="FF0000"/>
                </a:solidFill>
              </a:rPr>
              <a:t> (BSC-CNS)</a:t>
            </a:r>
          </a:p>
          <a:p>
            <a:pPr algn="ctr" eaLnBrk="1" hangingPunct="1"/>
            <a:r>
              <a:rPr lang="en-US" sz="1500" b="1" dirty="0" smtClean="0">
                <a:solidFill>
                  <a:srgbClr val="FF0000"/>
                </a:solidFill>
              </a:rPr>
              <a:t>Technical University of Catalonia (UPC)</a:t>
            </a:r>
          </a:p>
        </p:txBody>
      </p:sp>
      <p:pic>
        <p:nvPicPr>
          <p:cNvPr id="1026" name="Picture 2" descr="Community Modeling and Analysis System(C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2" y="980728"/>
            <a:ext cx="7620000" cy="6667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7504" y="908720"/>
            <a:ext cx="8980916" cy="5557626"/>
          </a:xfrm>
          <a:prstGeom prst="rect">
            <a:avLst/>
          </a:prstGeom>
          <a:noFill/>
          <a:ln>
            <a:noFill/>
          </a:ln>
        </p:spPr>
        <p:txBody>
          <a:bodyPr vert="horz" wrap="square" lIns="90004" tIns="44997" rIns="90004" bIns="44997" anchor="t" anchorCtr="0" compatLnSpc="0">
            <a:spAutoFit/>
          </a:bodyPr>
          <a:lstStyle/>
          <a:p>
            <a:pPr>
              <a:lnSpc>
                <a:spcPct val="70000"/>
              </a:lnSpc>
              <a:spcBef>
                <a:spcPct val="50000"/>
              </a:spcBef>
            </a:pPr>
            <a:r>
              <a:rPr lang="en-GB" sz="2000" dirty="0" smtClean="0"/>
              <a:t>Domain and resolution: </a:t>
            </a:r>
          </a:p>
          <a:p>
            <a:pPr>
              <a:lnSpc>
                <a:spcPct val="70000"/>
              </a:lnSpc>
              <a:spcBef>
                <a:spcPct val="50000"/>
              </a:spcBef>
            </a:pPr>
            <a:r>
              <a:rPr lang="en-GB" sz="2000" b="1" dirty="0" smtClean="0">
                <a:solidFill>
                  <a:srgbClr val="FF0000"/>
                </a:solidFill>
                <a:latin typeface="Arial Narrow" pitchFamily="34" charset="0"/>
                <a:cs typeface="Arial" charset="0"/>
              </a:rPr>
              <a:t>	Europe: 12 km (480x400 grid cells )</a:t>
            </a:r>
          </a:p>
          <a:p>
            <a:pPr>
              <a:lnSpc>
                <a:spcPct val="70000"/>
              </a:lnSpc>
              <a:spcBef>
                <a:spcPct val="50000"/>
              </a:spcBef>
            </a:pPr>
            <a:r>
              <a:rPr lang="en-GB" sz="2000" b="1" dirty="0" smtClean="0">
                <a:solidFill>
                  <a:srgbClr val="FF0000"/>
                </a:solidFill>
                <a:latin typeface="Arial Narrow" pitchFamily="34" charset="0"/>
                <a:cs typeface="Arial" charset="0"/>
              </a:rPr>
              <a:t>	 	</a:t>
            </a:r>
            <a:r>
              <a:rPr lang="en-GB" sz="2400" b="1" dirty="0" smtClean="0">
                <a:solidFill>
                  <a:srgbClr val="FF0000"/>
                </a:solidFill>
                <a:latin typeface="Arial Narrow" pitchFamily="34" charset="0"/>
                <a:cs typeface="Arial" charset="0"/>
                <a:sym typeface="Wingdings" pitchFamily="2" charset="2"/>
              </a:rPr>
              <a:t>Iberian Peninsula</a:t>
            </a:r>
            <a:r>
              <a:rPr lang="en-GB" sz="2400" b="1" dirty="0" smtClean="0">
                <a:solidFill>
                  <a:srgbClr val="FF0000"/>
                </a:solidFill>
                <a:latin typeface="Arial Narrow" pitchFamily="34" charset="0"/>
                <a:cs typeface="Arial" charset="0"/>
              </a:rPr>
              <a:t>: 4 km (399x399 grid cells )</a:t>
            </a:r>
          </a:p>
          <a:p>
            <a:pPr>
              <a:lnSpc>
                <a:spcPct val="50000"/>
              </a:lnSpc>
              <a:spcBef>
                <a:spcPct val="50000"/>
              </a:spcBef>
            </a:pPr>
            <a:endParaRPr lang="en-GB" sz="2000" dirty="0" smtClean="0"/>
          </a:p>
          <a:p>
            <a:pPr>
              <a:lnSpc>
                <a:spcPct val="70000"/>
              </a:lnSpc>
              <a:spcBef>
                <a:spcPct val="50000"/>
              </a:spcBef>
            </a:pPr>
            <a:r>
              <a:rPr lang="en-GB" sz="2000" dirty="0" smtClean="0"/>
              <a:t>Year: 2004, same IC, BC, NWP model: WRF v3.0.1.1</a:t>
            </a:r>
            <a:endParaRPr lang="en-GB" sz="2000" dirty="0" smtClean="0">
              <a:solidFill>
                <a:srgbClr val="000000"/>
              </a:solidFill>
              <a:latin typeface="Arial" pitchFamily="18"/>
              <a:ea typeface="Arial" pitchFamily="2"/>
              <a:cs typeface="Arial" pitchFamily="2"/>
            </a:endParaRPr>
          </a:p>
          <a:p>
            <a:pPr fontAlgn="auto" hangingPunct="0">
              <a:spcBef>
                <a:spcPts val="0"/>
              </a:spcBef>
              <a:spcAft>
                <a:spcPts val="0"/>
              </a:spcAft>
              <a:defRPr sz="1800" b="0" i="0" u="none" strike="noStrike" kern="0" cap="none" spc="0" baseline="0">
                <a:solidFill>
                  <a:srgbClr val="000000"/>
                </a:solidFill>
                <a:uFillTx/>
              </a:defRPr>
            </a:pPr>
            <a:r>
              <a:rPr lang="en-GB" sz="2000" dirty="0" smtClean="0"/>
              <a:t>Chemical mechanism: CMAQ </a:t>
            </a:r>
            <a:r>
              <a:rPr lang="en-GB" sz="2000" dirty="0" smtClean="0">
                <a:sym typeface="Wingdings" pitchFamily="2" charset="2"/>
              </a:rPr>
              <a:t> CBIV; CHIMERE: MELCHIOR2</a:t>
            </a:r>
            <a:endParaRPr lang="en-GB" sz="2000" dirty="0" smtClean="0"/>
          </a:p>
          <a:p>
            <a:pPr marL="285750" indent="-285750"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endParaRPr lang="en-GB" sz="2000" dirty="0" smtClean="0"/>
          </a:p>
          <a:p>
            <a:pPr marL="285750" indent="-285750"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r>
              <a:rPr lang="en-GB" sz="2000" dirty="0" smtClean="0">
                <a:solidFill>
                  <a:schemeClr val="accent6">
                    <a:lumMod val="75000"/>
                  </a:schemeClr>
                </a:solidFill>
              </a:rPr>
              <a:t>Simulation CMAQ-HERMES </a:t>
            </a:r>
            <a:r>
              <a:rPr lang="en-GB" sz="2000" dirty="0" smtClean="0"/>
              <a:t>(CALIOPE AQ System):</a:t>
            </a:r>
          </a:p>
          <a:p>
            <a:pPr fontAlgn="auto" hangingPunct="0">
              <a:spcBef>
                <a:spcPts val="0"/>
              </a:spcBef>
              <a:spcAft>
                <a:spcPts val="0"/>
              </a:spcAft>
              <a:defRPr sz="1800" b="0" i="0" u="none" strike="noStrike" kern="0" cap="none" spc="0" baseline="0">
                <a:solidFill>
                  <a:srgbClr val="000000"/>
                </a:solidFill>
                <a:uFillTx/>
              </a:defRPr>
            </a:pPr>
            <a:r>
              <a:rPr lang="en-GB" sz="2000" dirty="0" smtClean="0"/>
              <a:t>	CTM: CMAQ Model v4.5</a:t>
            </a:r>
          </a:p>
          <a:p>
            <a:pPr fontAlgn="auto" hangingPunct="0">
              <a:spcBef>
                <a:spcPts val="0"/>
              </a:spcBef>
              <a:spcAft>
                <a:spcPts val="0"/>
              </a:spcAft>
              <a:defRPr sz="1800" b="0" i="0" u="none" strike="noStrike" kern="0" cap="none" spc="0" baseline="0">
                <a:solidFill>
                  <a:srgbClr val="000000"/>
                </a:solidFill>
                <a:uFillTx/>
              </a:defRPr>
            </a:pPr>
            <a:r>
              <a:rPr lang="en-GB" sz="2000" dirty="0" smtClean="0"/>
              <a:t>	Emissions: HERMES in Spain, EMEP disaggregation outside Spain</a:t>
            </a:r>
          </a:p>
          <a:p>
            <a:pPr fontAlgn="auto" hangingPunct="0">
              <a:spcBef>
                <a:spcPts val="0"/>
              </a:spcBef>
              <a:spcAft>
                <a:spcPts val="0"/>
              </a:spcAft>
              <a:defRPr sz="1800" b="0" i="0" u="none" strike="noStrike" kern="0" cap="none" spc="0" baseline="0">
                <a:solidFill>
                  <a:srgbClr val="000000"/>
                </a:solidFill>
                <a:uFillTx/>
              </a:defRPr>
            </a:pPr>
            <a:endParaRPr lang="en-GB" sz="2000" dirty="0" smtClean="0"/>
          </a:p>
          <a:p>
            <a:pPr marL="285750" lvl="0" indent="-285750"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r>
              <a:rPr lang="en-GB" sz="2000" dirty="0" smtClean="0">
                <a:solidFill>
                  <a:srgbClr val="0000CC"/>
                </a:solidFill>
              </a:rPr>
              <a:t>Simulation CHIMERE-HERMES</a:t>
            </a:r>
            <a:r>
              <a:rPr lang="en-GB" sz="2000" dirty="0" smtClean="0"/>
              <a:t>:</a:t>
            </a:r>
          </a:p>
          <a:p>
            <a:pPr lvl="0" fontAlgn="auto" hangingPunct="0">
              <a:spcBef>
                <a:spcPts val="0"/>
              </a:spcBef>
              <a:spcAft>
                <a:spcPts val="0"/>
              </a:spcAft>
              <a:defRPr sz="1800" b="0" i="0" u="none" strike="noStrike" kern="0" cap="none" spc="0" baseline="0">
                <a:solidFill>
                  <a:srgbClr val="000000"/>
                </a:solidFill>
                <a:uFillTx/>
              </a:defRPr>
            </a:pPr>
            <a:r>
              <a:rPr lang="en-GB" sz="2000" dirty="0" smtClean="0"/>
              <a:t>	CTM: Chimere2008c</a:t>
            </a:r>
          </a:p>
          <a:p>
            <a:pPr lvl="0" fontAlgn="auto" hangingPunct="0">
              <a:spcBef>
                <a:spcPts val="0"/>
              </a:spcBef>
              <a:spcAft>
                <a:spcPts val="0"/>
              </a:spcAft>
              <a:defRPr sz="1800" b="0" i="0" u="none" strike="noStrike" kern="0" cap="none" spc="0" baseline="0">
                <a:solidFill>
                  <a:srgbClr val="000000"/>
                </a:solidFill>
                <a:uFillTx/>
              </a:defRPr>
            </a:pPr>
            <a:r>
              <a:rPr lang="en-GB" sz="2000" dirty="0" smtClean="0"/>
              <a:t>	Emissions: HERMES in Spain, EMEP </a:t>
            </a:r>
            <a:r>
              <a:rPr lang="en-GB" sz="2000" dirty="0"/>
              <a:t>disaggregatio</a:t>
            </a:r>
            <a:r>
              <a:rPr lang="en-GB" sz="2000" dirty="0" smtClean="0"/>
              <a:t>n outside Spain</a:t>
            </a:r>
          </a:p>
          <a:p>
            <a:pPr marL="285750" lvl="0" indent="-285750"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endParaRPr lang="en-GB" sz="2000" dirty="0" smtClean="0"/>
          </a:p>
          <a:p>
            <a:pPr marL="285750" lvl="0" indent="-285750"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r>
              <a:rPr lang="en-GB" sz="2000" dirty="0" smtClean="0">
                <a:solidFill>
                  <a:srgbClr val="0000CC"/>
                </a:solidFill>
              </a:rPr>
              <a:t>Simulation CHIMERE-EMEP</a:t>
            </a:r>
            <a:r>
              <a:rPr lang="en-GB" sz="2000" dirty="0" smtClean="0"/>
              <a:t>:</a:t>
            </a:r>
          </a:p>
          <a:p>
            <a:pPr lvl="0" fontAlgn="auto" hangingPunct="0">
              <a:spcBef>
                <a:spcPts val="0"/>
              </a:spcBef>
              <a:spcAft>
                <a:spcPts val="0"/>
              </a:spcAft>
              <a:defRPr sz="1800" b="0" i="0" u="none" strike="noStrike" kern="0" cap="none" spc="0" baseline="0">
                <a:solidFill>
                  <a:srgbClr val="000000"/>
                </a:solidFill>
                <a:uFillTx/>
              </a:defRPr>
            </a:pPr>
            <a:r>
              <a:rPr lang="en-GB" sz="2000" dirty="0" smtClean="0"/>
              <a:t>	CTM: Chimere2008c</a:t>
            </a:r>
          </a:p>
          <a:p>
            <a:pPr lvl="0" fontAlgn="auto" hangingPunct="0">
              <a:spcBef>
                <a:spcPts val="0"/>
              </a:spcBef>
              <a:spcAft>
                <a:spcPts val="0"/>
              </a:spcAft>
              <a:defRPr sz="1800" b="0" i="0" u="none" strike="noStrike" kern="0" cap="none" spc="0" baseline="0">
                <a:solidFill>
                  <a:srgbClr val="000000"/>
                </a:solidFill>
                <a:uFillTx/>
              </a:defRPr>
            </a:pPr>
            <a:r>
              <a:rPr lang="en-GB" sz="2000" dirty="0" smtClean="0"/>
              <a:t>	Emissions: EMEP </a:t>
            </a:r>
            <a:r>
              <a:rPr lang="en-GB" sz="2000" dirty="0"/>
              <a:t>disaggregatio</a:t>
            </a:r>
            <a:r>
              <a:rPr lang="en-GB" sz="2000" dirty="0" smtClean="0"/>
              <a:t>n throughout the entire domain</a:t>
            </a:r>
            <a:r>
              <a:rPr lang="en-GB" dirty="0" smtClean="0"/>
              <a:t>.</a:t>
            </a:r>
          </a:p>
        </p:txBody>
      </p:sp>
      <p:sp>
        <p:nvSpPr>
          <p:cNvPr id="3" name="2 Flecha curvada hacia la derecha"/>
          <p:cNvSpPr/>
          <p:nvPr/>
        </p:nvSpPr>
        <p:spPr>
          <a:xfrm>
            <a:off x="1619672" y="1556792"/>
            <a:ext cx="254888" cy="432048"/>
          </a:xfrm>
          <a:prstGeom prst="curvedRightArrow">
            <a:avLst/>
          </a:prstGeom>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 name="4 Flecha abajo"/>
          <p:cNvSpPr/>
          <p:nvPr/>
        </p:nvSpPr>
        <p:spPr>
          <a:xfrm rot="4048472">
            <a:off x="4355646" y="4112731"/>
            <a:ext cx="484632" cy="978408"/>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Flecha abajo"/>
          <p:cNvSpPr/>
          <p:nvPr/>
        </p:nvSpPr>
        <p:spPr>
          <a:xfrm rot="3905473">
            <a:off x="4342170" y="5250283"/>
            <a:ext cx="484632" cy="978408"/>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107504" y="-27384"/>
            <a:ext cx="8496944" cy="830997"/>
          </a:xfrm>
          <a:prstGeom prst="rect">
            <a:avLst/>
          </a:prstGeom>
        </p:spPr>
        <p:txBody>
          <a:bodyPr wrap="square">
            <a:spAutoFit/>
          </a:bodyPr>
          <a:lstStyle/>
          <a:p>
            <a:r>
              <a:rPr lang="es-ES" sz="2400" dirty="0">
                <a:solidFill>
                  <a:srgbClr val="FFFF00"/>
                </a:solidFill>
              </a:rPr>
              <a:t>PRELIMINARY </a:t>
            </a:r>
            <a:r>
              <a:rPr lang="es-ES" sz="2400" dirty="0" smtClean="0">
                <a:solidFill>
                  <a:srgbClr val="FFFF00"/>
                </a:solidFill>
              </a:rPr>
              <a:t>ANALYSIS: </a:t>
            </a:r>
            <a:r>
              <a:rPr lang="en-US" sz="2400" dirty="0">
                <a:solidFill>
                  <a:srgbClr val="FFFF00"/>
                </a:solidFill>
              </a:rPr>
              <a:t>Model inter-comparison of</a:t>
            </a:r>
            <a:br>
              <a:rPr lang="en-US" sz="2400" dirty="0">
                <a:solidFill>
                  <a:srgbClr val="FFFF00"/>
                </a:solidFill>
              </a:rPr>
            </a:br>
            <a:r>
              <a:rPr lang="en-US" sz="2400" dirty="0">
                <a:solidFill>
                  <a:srgbClr val="FFFF00"/>
                </a:solidFill>
              </a:rPr>
              <a:t>CMAQ and CHIMERE </a:t>
            </a:r>
            <a:endParaRPr lang="es-ES" sz="2400" dirty="0">
              <a:solidFill>
                <a:srgbClr val="FFFF00"/>
              </a:solidFill>
            </a:endParaRPr>
          </a:p>
        </p:txBody>
      </p:sp>
    </p:spTree>
    <p:extLst>
      <p:ext uri="{BB962C8B-B14F-4D97-AF65-F5344CB8AC3E}">
        <p14:creationId xmlns:p14="http://schemas.microsoft.com/office/powerpoint/2010/main" val="162170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12" y="114300"/>
            <a:ext cx="8715375" cy="6629400"/>
          </a:xfrm>
          <a:prstGeom prst="rect">
            <a:avLst/>
          </a:prstGeom>
        </p:spPr>
      </p:pic>
    </p:spTree>
    <p:extLst>
      <p:ext uri="{BB962C8B-B14F-4D97-AF65-F5344CB8AC3E}">
        <p14:creationId xmlns:p14="http://schemas.microsoft.com/office/powerpoint/2010/main" val="18064533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lum/>
            <a:alphaModFix/>
          </a:blip>
          <a:srcRect/>
          <a:stretch>
            <a:fillRect/>
          </a:stretch>
        </p:blipFill>
        <p:spPr>
          <a:xfrm>
            <a:off x="145965" y="444154"/>
            <a:ext cx="3991108" cy="3421633"/>
          </a:xfrm>
          <a:prstGeom prst="rect">
            <a:avLst/>
          </a:prstGeom>
          <a:noFill/>
          <a:ln>
            <a:noFill/>
          </a:ln>
        </p:spPr>
      </p:pic>
      <p:pic>
        <p:nvPicPr>
          <p:cNvPr id="3" name="2 Imagen"/>
          <p:cNvPicPr>
            <a:picLocks noChangeAspect="1"/>
          </p:cNvPicPr>
          <p:nvPr/>
        </p:nvPicPr>
        <p:blipFill>
          <a:blip r:embed="rId4">
            <a:lum/>
            <a:alphaModFix/>
          </a:blip>
          <a:srcRect/>
          <a:stretch>
            <a:fillRect/>
          </a:stretch>
        </p:blipFill>
        <p:spPr>
          <a:xfrm>
            <a:off x="4602413" y="496738"/>
            <a:ext cx="3684804" cy="3243650"/>
          </a:xfrm>
          <a:prstGeom prst="rect">
            <a:avLst/>
          </a:prstGeom>
          <a:noFill/>
          <a:ln>
            <a:noFill/>
          </a:ln>
        </p:spPr>
      </p:pic>
      <p:pic>
        <p:nvPicPr>
          <p:cNvPr id="4" name="3 Imagen"/>
          <p:cNvPicPr>
            <a:picLocks noChangeAspect="1"/>
          </p:cNvPicPr>
          <p:nvPr/>
        </p:nvPicPr>
        <p:blipFill>
          <a:blip r:embed="rId3">
            <a:lum/>
            <a:alphaModFix/>
          </a:blip>
          <a:srcRect/>
          <a:stretch>
            <a:fillRect/>
          </a:stretch>
        </p:blipFill>
        <p:spPr>
          <a:xfrm>
            <a:off x="244586" y="3740388"/>
            <a:ext cx="3793866" cy="3252135"/>
          </a:xfrm>
          <a:prstGeom prst="rect">
            <a:avLst/>
          </a:prstGeom>
          <a:noFill/>
          <a:ln>
            <a:noFill/>
          </a:ln>
        </p:spPr>
      </p:pic>
      <p:sp>
        <p:nvSpPr>
          <p:cNvPr id="5" name="4 CuadroTexto"/>
          <p:cNvSpPr txBox="1"/>
          <p:nvPr/>
        </p:nvSpPr>
        <p:spPr>
          <a:xfrm>
            <a:off x="1763688" y="3137407"/>
            <a:ext cx="1876682"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CHIMERE+HERMES</a:t>
            </a:r>
            <a:endParaRPr lang="en-US" sz="1400" b="1" dirty="0">
              <a:solidFill>
                <a:srgbClr val="FF0000"/>
              </a:solidFill>
              <a:latin typeface="Arial" pitchFamily="18"/>
              <a:ea typeface="Arial" pitchFamily="2"/>
              <a:cs typeface="Arial" pitchFamily="2"/>
            </a:endParaRPr>
          </a:p>
        </p:txBody>
      </p:sp>
      <p:sp>
        <p:nvSpPr>
          <p:cNvPr id="6" name="5 CuadroTexto"/>
          <p:cNvSpPr txBox="1"/>
          <p:nvPr/>
        </p:nvSpPr>
        <p:spPr>
          <a:xfrm>
            <a:off x="6258949" y="3010260"/>
            <a:ext cx="1728192"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CHIMERE+EMEP</a:t>
            </a:r>
            <a:endParaRPr lang="en-US" sz="1400" b="1" dirty="0">
              <a:solidFill>
                <a:srgbClr val="FF0000"/>
              </a:solidFill>
              <a:latin typeface="Arial" pitchFamily="18"/>
              <a:ea typeface="Arial" pitchFamily="2"/>
              <a:cs typeface="Arial" pitchFamily="2"/>
            </a:endParaRPr>
          </a:p>
        </p:txBody>
      </p:sp>
      <p:sp>
        <p:nvSpPr>
          <p:cNvPr id="7" name="6 CuadroTexto"/>
          <p:cNvSpPr txBox="1"/>
          <p:nvPr/>
        </p:nvSpPr>
        <p:spPr>
          <a:xfrm>
            <a:off x="2029346" y="6316508"/>
            <a:ext cx="1678558"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a:solidFill>
                  <a:srgbClr val="FF0000"/>
                </a:solidFill>
                <a:latin typeface="Arial" pitchFamily="18"/>
                <a:ea typeface="Arial" pitchFamily="2"/>
                <a:cs typeface="Arial" pitchFamily="2"/>
              </a:rPr>
              <a:t>CMAQ+HERMES</a:t>
            </a:r>
          </a:p>
        </p:txBody>
      </p:sp>
      <p:sp>
        <p:nvSpPr>
          <p:cNvPr id="8" name="7 CuadroTexto"/>
          <p:cNvSpPr txBox="1"/>
          <p:nvPr/>
        </p:nvSpPr>
        <p:spPr>
          <a:xfrm>
            <a:off x="4678174" y="3850791"/>
            <a:ext cx="3949636" cy="2530537"/>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800" b="0" i="0" u="none" strike="noStrike" kern="0" cap="none" spc="0" baseline="0">
                <a:solidFill>
                  <a:srgbClr val="000000"/>
                </a:solidFill>
                <a:uFillTx/>
              </a:defRPr>
            </a:pPr>
            <a:endParaRPr lang="en-US" sz="2000" dirty="0"/>
          </a:p>
          <a:p>
            <a:pPr marL="285750" indent="-28575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r>
              <a:rPr lang="en-US" dirty="0" smtClean="0"/>
              <a:t>The </a:t>
            </a:r>
            <a:r>
              <a:rPr lang="en-US" dirty="0"/>
              <a:t>difference between CMAQ and </a:t>
            </a:r>
            <a:r>
              <a:rPr lang="en-US" dirty="0" smtClean="0"/>
              <a:t>CHIMERE </a:t>
            </a:r>
            <a:r>
              <a:rPr lang="en-US" dirty="0"/>
              <a:t>to the average levels is not very </a:t>
            </a:r>
            <a:r>
              <a:rPr lang="en-US" dirty="0" smtClean="0"/>
              <a:t>strong</a:t>
            </a:r>
          </a:p>
          <a:p>
            <a:pPr defTabSz="829452" fontAlgn="auto" hangingPunct="0">
              <a:spcBef>
                <a:spcPts val="0"/>
              </a:spcBef>
              <a:spcAft>
                <a:spcPts val="0"/>
              </a:spcAft>
              <a:defRPr sz="1800" b="0" i="0" u="none" strike="noStrike" kern="0" cap="none" spc="0" baseline="0">
                <a:solidFill>
                  <a:srgbClr val="000000"/>
                </a:solidFill>
                <a:uFillTx/>
              </a:defRPr>
            </a:pPr>
            <a:endParaRPr lang="en-US" dirty="0" smtClean="0"/>
          </a:p>
          <a:p>
            <a:pPr marL="285750" indent="-28575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r>
              <a:rPr lang="en-US" dirty="0" smtClean="0"/>
              <a:t>The </a:t>
            </a:r>
            <a:r>
              <a:rPr lang="en-US" dirty="0"/>
              <a:t>impact of the emission inventory is crucial to the structure of the simulated concentrations</a:t>
            </a:r>
          </a:p>
          <a:p>
            <a:pPr marL="285750" indent="-28575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endParaRPr lang="en-US" sz="2000" dirty="0">
              <a:solidFill>
                <a:srgbClr val="000000"/>
              </a:solidFill>
              <a:latin typeface="Arial" pitchFamily="18"/>
              <a:ea typeface="Arial" pitchFamily="2"/>
              <a:cs typeface="Arial" pitchFamily="2"/>
            </a:endParaRPr>
          </a:p>
        </p:txBody>
      </p:sp>
      <p:sp>
        <p:nvSpPr>
          <p:cNvPr id="9" name="8 CuadroTexto"/>
          <p:cNvSpPr txBox="1"/>
          <p:nvPr/>
        </p:nvSpPr>
        <p:spPr>
          <a:xfrm>
            <a:off x="0" y="323"/>
            <a:ext cx="9143431" cy="406815"/>
          </a:xfrm>
          <a:prstGeom prst="rect">
            <a:avLst/>
          </a:prstGeom>
          <a:noFill/>
          <a:ln>
            <a:noFill/>
          </a:ln>
        </p:spPr>
        <p:txBody>
          <a:bodyPr vert="horz" wrap="square" lIns="81643" tIns="40817" rIns="81643" bIns="40817" anchor="t" anchorCtr="1" compatLnSpc="0">
            <a:spAutoFit/>
          </a:bodyPr>
          <a:lstStyle/>
          <a:p>
            <a:pPr algn="ctr" defTabSz="829452" fontAlgn="auto" hangingPunct="0">
              <a:spcBef>
                <a:spcPts val="0"/>
              </a:spcBef>
              <a:spcAft>
                <a:spcPts val="0"/>
              </a:spcAft>
              <a:defRPr sz="2200" b="1" i="0" u="none" strike="noStrike" kern="0" cap="none" spc="0" baseline="0">
                <a:solidFill>
                  <a:srgbClr val="000000"/>
                </a:solidFill>
                <a:uFillTx/>
              </a:defRPr>
            </a:pPr>
            <a:r>
              <a:rPr lang="es-ES" sz="2200" b="1" dirty="0" smtClean="0"/>
              <a:t>NO</a:t>
            </a:r>
            <a:r>
              <a:rPr lang="es-ES" sz="2200" b="1" baseline="-25000" dirty="0" smtClean="0"/>
              <a:t>2</a:t>
            </a:r>
            <a:r>
              <a:rPr lang="es-ES" sz="2200" b="1" dirty="0" smtClean="0"/>
              <a:t>: </a:t>
            </a:r>
            <a:r>
              <a:rPr lang="es-ES" sz="2200" b="1" dirty="0" err="1" smtClean="0"/>
              <a:t>Simulation</a:t>
            </a:r>
            <a:r>
              <a:rPr lang="es-ES" sz="2200" b="1" dirty="0" smtClean="0"/>
              <a:t> </a:t>
            </a:r>
            <a:r>
              <a:rPr lang="es-ES" sz="2200" b="1" dirty="0" err="1" smtClean="0"/>
              <a:t>year</a:t>
            </a:r>
            <a:r>
              <a:rPr lang="es-ES" sz="2200" b="1" dirty="0" smtClean="0"/>
              <a:t> </a:t>
            </a:r>
            <a:r>
              <a:rPr lang="es-ES" sz="2200" b="1" dirty="0"/>
              <a:t>2004, </a:t>
            </a:r>
            <a:r>
              <a:rPr lang="es-ES" sz="2200" b="1" dirty="0" err="1"/>
              <a:t>annual</a:t>
            </a:r>
            <a:r>
              <a:rPr lang="es-ES" sz="2200" b="1" dirty="0"/>
              <a:t> </a:t>
            </a:r>
            <a:r>
              <a:rPr lang="es-ES" sz="2200" b="1" dirty="0" smtClean="0"/>
              <a:t>mean</a:t>
            </a:r>
            <a:endParaRPr lang="en-US" sz="2000" b="1" dirty="0">
              <a:solidFill>
                <a:srgbClr val="000000"/>
              </a:solidFill>
              <a:latin typeface="Arial" pitchFamily="18"/>
              <a:ea typeface="Arial" pitchFamily="2"/>
              <a:cs typeface="Arial" pitchFamily="2"/>
            </a:endParaRPr>
          </a:p>
        </p:txBody>
      </p:sp>
      <p:sp>
        <p:nvSpPr>
          <p:cNvPr id="10" name="9 Flecha izquierda y derecha"/>
          <p:cNvSpPr/>
          <p:nvPr/>
        </p:nvSpPr>
        <p:spPr>
          <a:xfrm>
            <a:off x="4038452" y="2154970"/>
            <a:ext cx="852631" cy="2464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Flecha arriba y abajo"/>
          <p:cNvSpPr/>
          <p:nvPr/>
        </p:nvSpPr>
        <p:spPr>
          <a:xfrm>
            <a:off x="213564" y="3534972"/>
            <a:ext cx="242316" cy="60807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1" name="30 Grupo"/>
          <p:cNvGrpSpPr/>
          <p:nvPr/>
        </p:nvGrpSpPr>
        <p:grpSpPr>
          <a:xfrm>
            <a:off x="467545" y="764704"/>
            <a:ext cx="7474152" cy="2245556"/>
            <a:chOff x="467545" y="764704"/>
            <a:chExt cx="7474152" cy="2245556"/>
          </a:xfrm>
        </p:grpSpPr>
        <p:sp>
          <p:nvSpPr>
            <p:cNvPr id="13" name="12 Elipse"/>
            <p:cNvSpPr/>
            <p:nvPr/>
          </p:nvSpPr>
          <p:spPr>
            <a:xfrm>
              <a:off x="6300192" y="764704"/>
              <a:ext cx="1641505" cy="7920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0" name="29 Grupo"/>
            <p:cNvGrpSpPr/>
            <p:nvPr/>
          </p:nvGrpSpPr>
          <p:grpSpPr>
            <a:xfrm>
              <a:off x="467545" y="764704"/>
              <a:ext cx="5472607" cy="2245556"/>
              <a:chOff x="467545" y="764704"/>
              <a:chExt cx="5472607" cy="2245556"/>
            </a:xfrm>
          </p:grpSpPr>
          <p:sp>
            <p:nvSpPr>
              <p:cNvPr id="27" name="26 Elipse"/>
              <p:cNvSpPr/>
              <p:nvPr/>
            </p:nvSpPr>
            <p:spPr>
              <a:xfrm>
                <a:off x="2051720" y="764704"/>
                <a:ext cx="1641505" cy="7920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27 Elipse"/>
              <p:cNvSpPr/>
              <p:nvPr/>
            </p:nvSpPr>
            <p:spPr>
              <a:xfrm>
                <a:off x="467545" y="1412776"/>
                <a:ext cx="1008112" cy="15974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28 Elipse"/>
              <p:cNvSpPr/>
              <p:nvPr/>
            </p:nvSpPr>
            <p:spPr>
              <a:xfrm>
                <a:off x="4932040" y="1399468"/>
                <a:ext cx="1008112" cy="15974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Tree>
    <p:extLst>
      <p:ext uri="{BB962C8B-B14F-4D97-AF65-F5344CB8AC3E}">
        <p14:creationId xmlns:p14="http://schemas.microsoft.com/office/powerpoint/2010/main" val="366549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19290" y="4629351"/>
            <a:ext cx="4221326" cy="318393"/>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800" b="0" i="0" u="none" strike="noStrike" kern="0" cap="none" spc="0" baseline="0">
                <a:solidFill>
                  <a:srgbClr val="000000"/>
                </a:solidFill>
                <a:uFillTx/>
              </a:defRPr>
            </a:pPr>
            <a:r>
              <a:rPr lang="en-US" sz="1600">
                <a:solidFill>
                  <a:srgbClr val="000000"/>
                </a:solidFill>
                <a:latin typeface="Arial" pitchFamily="18"/>
                <a:ea typeface="Arial" pitchFamily="2"/>
                <a:cs typeface="Arial" pitchFamily="2"/>
              </a:rPr>
              <a:t>CHIMERE con emisiones HERMES</a:t>
            </a:r>
          </a:p>
        </p:txBody>
      </p:sp>
      <p:pic>
        <p:nvPicPr>
          <p:cNvPr id="3" name="2 Imagen"/>
          <p:cNvPicPr>
            <a:picLocks noChangeAspect="1"/>
          </p:cNvPicPr>
          <p:nvPr/>
        </p:nvPicPr>
        <p:blipFill>
          <a:blip r:embed="rId3">
            <a:lum/>
            <a:alphaModFix/>
          </a:blip>
          <a:srcRect/>
          <a:stretch>
            <a:fillRect/>
          </a:stretch>
        </p:blipFill>
        <p:spPr>
          <a:xfrm>
            <a:off x="4901534" y="571373"/>
            <a:ext cx="3410823" cy="3001643"/>
          </a:xfrm>
          <a:prstGeom prst="rect">
            <a:avLst/>
          </a:prstGeom>
          <a:noFill/>
          <a:ln>
            <a:noFill/>
          </a:ln>
        </p:spPr>
      </p:pic>
      <p:pic>
        <p:nvPicPr>
          <p:cNvPr id="4" name="3 Imagen"/>
          <p:cNvPicPr>
            <a:picLocks noChangeAspect="1"/>
          </p:cNvPicPr>
          <p:nvPr/>
        </p:nvPicPr>
        <p:blipFill>
          <a:blip r:embed="rId4">
            <a:lum/>
            <a:alphaModFix/>
          </a:blip>
          <a:srcRect/>
          <a:stretch>
            <a:fillRect/>
          </a:stretch>
        </p:blipFill>
        <p:spPr>
          <a:xfrm>
            <a:off x="331121" y="531030"/>
            <a:ext cx="3716950" cy="3186002"/>
          </a:xfrm>
          <a:prstGeom prst="rect">
            <a:avLst/>
          </a:prstGeom>
          <a:noFill/>
          <a:ln>
            <a:noFill/>
          </a:ln>
        </p:spPr>
      </p:pic>
      <p:pic>
        <p:nvPicPr>
          <p:cNvPr id="5" name="4 Imagen"/>
          <p:cNvPicPr>
            <a:picLocks noChangeAspect="1"/>
          </p:cNvPicPr>
          <p:nvPr/>
        </p:nvPicPr>
        <p:blipFill>
          <a:blip r:embed="rId5">
            <a:lum/>
            <a:alphaModFix/>
          </a:blip>
          <a:srcRect/>
          <a:stretch>
            <a:fillRect/>
          </a:stretch>
        </p:blipFill>
        <p:spPr>
          <a:xfrm>
            <a:off x="232500" y="3473474"/>
            <a:ext cx="3805952" cy="3262838"/>
          </a:xfrm>
          <a:prstGeom prst="rect">
            <a:avLst/>
          </a:prstGeom>
          <a:noFill/>
          <a:ln>
            <a:noFill/>
          </a:ln>
        </p:spPr>
      </p:pic>
      <p:sp>
        <p:nvSpPr>
          <p:cNvPr id="8" name="7 CuadroTexto"/>
          <p:cNvSpPr txBox="1"/>
          <p:nvPr/>
        </p:nvSpPr>
        <p:spPr>
          <a:xfrm>
            <a:off x="2051720" y="6021288"/>
            <a:ext cx="1777414"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a:solidFill>
                  <a:srgbClr val="FF0000"/>
                </a:solidFill>
                <a:latin typeface="Arial" pitchFamily="18"/>
                <a:ea typeface="Arial" pitchFamily="2"/>
                <a:cs typeface="Arial" pitchFamily="2"/>
              </a:rPr>
              <a:t>CMAQ+HERMES</a:t>
            </a:r>
          </a:p>
        </p:txBody>
      </p:sp>
      <p:sp>
        <p:nvSpPr>
          <p:cNvPr id="9" name="8 CuadroTexto"/>
          <p:cNvSpPr txBox="1"/>
          <p:nvPr/>
        </p:nvSpPr>
        <p:spPr>
          <a:xfrm>
            <a:off x="4180791" y="3743191"/>
            <a:ext cx="4932040" cy="2206089"/>
          </a:xfrm>
          <a:prstGeom prst="rect">
            <a:avLst/>
          </a:prstGeom>
          <a:solidFill>
            <a:schemeClr val="bg1"/>
          </a:solidFill>
          <a:ln>
            <a:noFill/>
          </a:ln>
        </p:spPr>
        <p:txBody>
          <a:bodyPr vert="horz" wrap="square" lIns="81643" tIns="40817" rIns="81643" bIns="40817" anchor="t" anchorCtr="0" compatLnSpc="0">
            <a:spAutoFit/>
          </a:bodyPr>
          <a:lstStyle/>
          <a:p>
            <a:pPr marL="342900" indent="-34290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r>
              <a:rPr lang="en-US" dirty="0" smtClean="0"/>
              <a:t>Clear difference </a:t>
            </a:r>
            <a:r>
              <a:rPr lang="en-US" dirty="0"/>
              <a:t>between </a:t>
            </a:r>
            <a:r>
              <a:rPr lang="en-US" dirty="0" smtClean="0"/>
              <a:t>both CTM.</a:t>
            </a:r>
          </a:p>
          <a:p>
            <a:pPr defTabSz="829452" fontAlgn="auto" hangingPunct="0">
              <a:spcBef>
                <a:spcPts val="0"/>
              </a:spcBef>
              <a:spcAft>
                <a:spcPts val="0"/>
              </a:spcAft>
              <a:defRPr sz="1800" b="0" i="0" u="none" strike="noStrike" kern="0" cap="none" spc="0" baseline="0">
                <a:solidFill>
                  <a:srgbClr val="000000"/>
                </a:solidFill>
                <a:uFillTx/>
              </a:defRPr>
            </a:pPr>
            <a:endParaRPr lang="en-US" dirty="0" smtClean="0"/>
          </a:p>
          <a:p>
            <a:pPr marL="342900" indent="-34290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r>
              <a:rPr lang="en-US" dirty="0" smtClean="0"/>
              <a:t>Special differences near of </a:t>
            </a:r>
            <a:r>
              <a:rPr lang="en-US" dirty="0"/>
              <a:t>pollution sources (cities, industries</a:t>
            </a:r>
            <a:r>
              <a:rPr lang="en-US" dirty="0" smtClean="0"/>
              <a:t>) and big cities</a:t>
            </a:r>
          </a:p>
          <a:p>
            <a:pPr defTabSz="829452" fontAlgn="auto" hangingPunct="0">
              <a:spcBef>
                <a:spcPts val="0"/>
              </a:spcBef>
              <a:spcAft>
                <a:spcPts val="0"/>
              </a:spcAft>
              <a:defRPr sz="1800" b="0" i="0" u="none" strike="noStrike" kern="0" cap="none" spc="0" baseline="0">
                <a:solidFill>
                  <a:srgbClr val="000000"/>
                </a:solidFill>
                <a:uFillTx/>
              </a:defRPr>
            </a:pPr>
            <a:endParaRPr lang="en-US" dirty="0" smtClean="0"/>
          </a:p>
          <a:p>
            <a:pPr marL="342900" indent="-34290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r>
              <a:rPr lang="en-US" dirty="0" smtClean="0"/>
              <a:t>Difference </a:t>
            </a:r>
            <a:r>
              <a:rPr lang="en-US" dirty="0"/>
              <a:t>between the simulation with CMAQ </a:t>
            </a:r>
            <a:r>
              <a:rPr lang="en-US" dirty="0" smtClean="0"/>
              <a:t>and CHIMERE </a:t>
            </a:r>
            <a:r>
              <a:rPr lang="en-US" dirty="0"/>
              <a:t>may also be due to biogenic </a:t>
            </a:r>
            <a:r>
              <a:rPr lang="en-US" dirty="0" smtClean="0"/>
              <a:t>emissions</a:t>
            </a:r>
            <a:endParaRPr lang="en-US" dirty="0">
              <a:solidFill>
                <a:srgbClr val="000000"/>
              </a:solidFill>
              <a:latin typeface="Arial" pitchFamily="18"/>
              <a:ea typeface="Arial" pitchFamily="2"/>
              <a:cs typeface="Arial" pitchFamily="2"/>
            </a:endParaRPr>
          </a:p>
        </p:txBody>
      </p:sp>
      <p:sp>
        <p:nvSpPr>
          <p:cNvPr id="10" name="9 CuadroTexto"/>
          <p:cNvSpPr txBox="1"/>
          <p:nvPr/>
        </p:nvSpPr>
        <p:spPr>
          <a:xfrm>
            <a:off x="0" y="655"/>
            <a:ext cx="9143431" cy="377384"/>
          </a:xfrm>
          <a:prstGeom prst="rect">
            <a:avLst/>
          </a:prstGeom>
          <a:noFill/>
          <a:ln>
            <a:noFill/>
          </a:ln>
        </p:spPr>
        <p:txBody>
          <a:bodyPr vert="horz" wrap="square" lIns="81643" tIns="40817" rIns="81643" bIns="40817" anchor="t" anchorCtr="1" compatLnSpc="0">
            <a:spAutoFit/>
          </a:bodyPr>
          <a:lstStyle/>
          <a:p>
            <a:pPr algn="ctr" defTabSz="829452" fontAlgn="auto" hangingPunct="0">
              <a:spcBef>
                <a:spcPts val="0"/>
              </a:spcBef>
              <a:spcAft>
                <a:spcPts val="0"/>
              </a:spcAft>
              <a:defRPr sz="2200" b="1" i="0" u="none" strike="noStrike" kern="0" cap="none" spc="0" baseline="0">
                <a:solidFill>
                  <a:srgbClr val="000000"/>
                </a:solidFill>
                <a:uFillTx/>
              </a:defRPr>
            </a:pPr>
            <a:r>
              <a:rPr lang="es-ES" sz="2000" b="1" dirty="0" smtClean="0"/>
              <a:t>O</a:t>
            </a:r>
            <a:r>
              <a:rPr lang="es-ES" sz="2000" b="1" baseline="-25000" dirty="0" smtClean="0"/>
              <a:t>3</a:t>
            </a:r>
            <a:r>
              <a:rPr lang="es-ES" sz="2000" b="1" dirty="0" smtClean="0"/>
              <a:t>: </a:t>
            </a:r>
            <a:r>
              <a:rPr lang="es-ES" sz="2000" b="1" dirty="0" err="1"/>
              <a:t>Simulation</a:t>
            </a:r>
            <a:r>
              <a:rPr lang="es-ES" sz="2000" b="1" dirty="0"/>
              <a:t> </a:t>
            </a:r>
            <a:r>
              <a:rPr lang="es-ES" sz="2000" b="1" dirty="0" err="1"/>
              <a:t>year</a:t>
            </a:r>
            <a:r>
              <a:rPr lang="es-ES" sz="2000" b="1" dirty="0"/>
              <a:t> 2004, </a:t>
            </a:r>
            <a:r>
              <a:rPr lang="es-ES" sz="2000" b="1" dirty="0" err="1"/>
              <a:t>annual</a:t>
            </a:r>
            <a:r>
              <a:rPr lang="es-ES" sz="2000" b="1" dirty="0"/>
              <a:t> mean</a:t>
            </a:r>
            <a:endParaRPr lang="en-US" sz="2000" b="1" dirty="0">
              <a:solidFill>
                <a:srgbClr val="000000"/>
              </a:solidFill>
              <a:latin typeface="Arial" pitchFamily="18"/>
              <a:ea typeface="Arial" pitchFamily="2"/>
              <a:cs typeface="Arial" pitchFamily="2"/>
            </a:endParaRPr>
          </a:p>
        </p:txBody>
      </p:sp>
      <p:sp>
        <p:nvSpPr>
          <p:cNvPr id="11" name="10 CuadroTexto"/>
          <p:cNvSpPr txBox="1"/>
          <p:nvPr/>
        </p:nvSpPr>
        <p:spPr>
          <a:xfrm>
            <a:off x="1835696" y="3020372"/>
            <a:ext cx="1876682"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CHIMERE+HERMES</a:t>
            </a:r>
            <a:endParaRPr lang="en-US" sz="1400" b="1" dirty="0">
              <a:solidFill>
                <a:srgbClr val="FF0000"/>
              </a:solidFill>
              <a:latin typeface="Arial" pitchFamily="18"/>
              <a:ea typeface="Arial" pitchFamily="2"/>
              <a:cs typeface="Arial" pitchFamily="2"/>
            </a:endParaRPr>
          </a:p>
        </p:txBody>
      </p:sp>
      <p:sp>
        <p:nvSpPr>
          <p:cNvPr id="12" name="11 CuadroTexto"/>
          <p:cNvSpPr txBox="1"/>
          <p:nvPr/>
        </p:nvSpPr>
        <p:spPr>
          <a:xfrm>
            <a:off x="6372200" y="2875923"/>
            <a:ext cx="1777414"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CHIMERE+EMEP</a:t>
            </a:r>
            <a:endParaRPr lang="en-US" sz="1400" b="1" dirty="0">
              <a:solidFill>
                <a:srgbClr val="FF0000"/>
              </a:solidFill>
              <a:latin typeface="Arial" pitchFamily="18"/>
              <a:ea typeface="Arial" pitchFamily="2"/>
              <a:cs typeface="Arial" pitchFamily="2"/>
            </a:endParaRPr>
          </a:p>
        </p:txBody>
      </p:sp>
      <p:sp>
        <p:nvSpPr>
          <p:cNvPr id="13" name="12 Flecha izquierda y derecha"/>
          <p:cNvSpPr/>
          <p:nvPr/>
        </p:nvSpPr>
        <p:spPr>
          <a:xfrm>
            <a:off x="4038452" y="2154970"/>
            <a:ext cx="852631" cy="2464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Flecha arriba y abajo"/>
          <p:cNvSpPr/>
          <p:nvPr/>
        </p:nvSpPr>
        <p:spPr>
          <a:xfrm>
            <a:off x="213564" y="3284984"/>
            <a:ext cx="242316" cy="60807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35421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lum/>
            <a:alphaModFix/>
          </a:blip>
          <a:srcRect/>
          <a:stretch>
            <a:fillRect/>
          </a:stretch>
        </p:blipFill>
        <p:spPr>
          <a:xfrm>
            <a:off x="254057" y="493801"/>
            <a:ext cx="3762522" cy="3122812"/>
          </a:xfrm>
          <a:prstGeom prst="rect">
            <a:avLst/>
          </a:prstGeom>
          <a:noFill/>
          <a:ln>
            <a:noFill/>
          </a:ln>
        </p:spPr>
      </p:pic>
      <p:pic>
        <p:nvPicPr>
          <p:cNvPr id="3" name="2 Imagen"/>
          <p:cNvPicPr>
            <a:picLocks noChangeAspect="1"/>
          </p:cNvPicPr>
          <p:nvPr/>
        </p:nvPicPr>
        <p:blipFill>
          <a:blip r:embed="rId4">
            <a:lum/>
            <a:alphaModFix/>
          </a:blip>
          <a:srcRect/>
          <a:stretch>
            <a:fillRect/>
          </a:stretch>
        </p:blipFill>
        <p:spPr>
          <a:xfrm>
            <a:off x="4648778" y="432076"/>
            <a:ext cx="3726598" cy="3280224"/>
          </a:xfrm>
          <a:prstGeom prst="rect">
            <a:avLst/>
          </a:prstGeom>
          <a:noFill/>
          <a:ln>
            <a:noFill/>
          </a:ln>
        </p:spPr>
      </p:pic>
      <p:pic>
        <p:nvPicPr>
          <p:cNvPr id="4" name="3 Imagen"/>
          <p:cNvPicPr>
            <a:picLocks noChangeAspect="1"/>
          </p:cNvPicPr>
          <p:nvPr/>
        </p:nvPicPr>
        <p:blipFill>
          <a:blip r:embed="rId5">
            <a:lum/>
            <a:alphaModFix/>
          </a:blip>
          <a:srcRect/>
          <a:stretch>
            <a:fillRect/>
          </a:stretch>
        </p:blipFill>
        <p:spPr>
          <a:xfrm>
            <a:off x="238713" y="3355670"/>
            <a:ext cx="3890529" cy="3335088"/>
          </a:xfrm>
          <a:prstGeom prst="rect">
            <a:avLst/>
          </a:prstGeom>
          <a:noFill/>
          <a:ln>
            <a:noFill/>
          </a:ln>
        </p:spPr>
      </p:pic>
      <p:sp>
        <p:nvSpPr>
          <p:cNvPr id="7" name="6 CuadroTexto"/>
          <p:cNvSpPr txBox="1"/>
          <p:nvPr/>
        </p:nvSpPr>
        <p:spPr>
          <a:xfrm>
            <a:off x="2218522" y="6020422"/>
            <a:ext cx="1777414"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a:solidFill>
                  <a:srgbClr val="FF0000"/>
                </a:solidFill>
                <a:latin typeface="Arial" pitchFamily="18"/>
                <a:ea typeface="Arial" pitchFamily="2"/>
                <a:cs typeface="Arial" pitchFamily="2"/>
              </a:rPr>
              <a:t>CMAQ+HERMES</a:t>
            </a:r>
          </a:p>
        </p:txBody>
      </p:sp>
      <p:sp>
        <p:nvSpPr>
          <p:cNvPr id="8" name="7 CuadroTexto"/>
          <p:cNvSpPr txBox="1"/>
          <p:nvPr/>
        </p:nvSpPr>
        <p:spPr>
          <a:xfrm>
            <a:off x="4571716" y="3839341"/>
            <a:ext cx="4392772" cy="1940632"/>
          </a:xfrm>
          <a:prstGeom prst="rect">
            <a:avLst/>
          </a:prstGeom>
          <a:noFill/>
          <a:ln>
            <a:noFill/>
          </a:ln>
        </p:spPr>
        <p:txBody>
          <a:bodyPr vert="horz" wrap="square" lIns="81643" tIns="40817" rIns="81643" bIns="40817" anchor="t" anchorCtr="0" compatLnSpc="0">
            <a:spAutoFit/>
          </a:bodyPr>
          <a:lstStyle/>
          <a:p>
            <a:pPr marL="342900" indent="-34290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r>
              <a:rPr lang="en-GB" dirty="0" smtClean="0"/>
              <a:t>With the HERMES emissions, CHIMERE trends to produces higher peak concentrations near the sources of SO</a:t>
            </a:r>
            <a:r>
              <a:rPr lang="en-GB" baseline="-25000" dirty="0" smtClean="0"/>
              <a:t>2</a:t>
            </a:r>
          </a:p>
          <a:p>
            <a:pPr marL="342900" indent="-34290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endParaRPr lang="en-GB" dirty="0" smtClean="0"/>
          </a:p>
          <a:p>
            <a:pPr marL="342900" indent="-34290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r>
              <a:rPr lang="en-GB" dirty="0" smtClean="0"/>
              <a:t>CMAQ produce higher background concentrations</a:t>
            </a:r>
            <a:endParaRPr lang="en-GB" dirty="0">
              <a:solidFill>
                <a:srgbClr val="000000"/>
              </a:solidFill>
              <a:latin typeface="Arial" pitchFamily="18"/>
              <a:ea typeface="Arial" pitchFamily="2"/>
              <a:cs typeface="Arial" pitchFamily="2"/>
            </a:endParaRPr>
          </a:p>
        </p:txBody>
      </p:sp>
      <p:sp>
        <p:nvSpPr>
          <p:cNvPr id="9" name="8 CuadroTexto"/>
          <p:cNvSpPr txBox="1"/>
          <p:nvPr/>
        </p:nvSpPr>
        <p:spPr>
          <a:xfrm>
            <a:off x="0" y="655"/>
            <a:ext cx="9143431" cy="377384"/>
          </a:xfrm>
          <a:prstGeom prst="rect">
            <a:avLst/>
          </a:prstGeom>
          <a:noFill/>
          <a:ln>
            <a:noFill/>
          </a:ln>
        </p:spPr>
        <p:txBody>
          <a:bodyPr vert="horz" wrap="square" lIns="81643" tIns="40817" rIns="81643" bIns="40817" anchor="t" anchorCtr="1" compatLnSpc="0">
            <a:spAutoFit/>
          </a:bodyPr>
          <a:lstStyle/>
          <a:p>
            <a:pPr algn="ctr" defTabSz="829452" fontAlgn="auto" hangingPunct="0">
              <a:spcBef>
                <a:spcPts val="0"/>
              </a:spcBef>
              <a:spcAft>
                <a:spcPts val="0"/>
              </a:spcAft>
              <a:defRPr sz="2200" b="1" i="0" u="none" strike="noStrike" kern="0" cap="none" spc="0" baseline="0">
                <a:solidFill>
                  <a:srgbClr val="000000"/>
                </a:solidFill>
                <a:uFillTx/>
              </a:defRPr>
            </a:pPr>
            <a:r>
              <a:rPr lang="es-ES" sz="2000" b="1" dirty="0" smtClean="0"/>
              <a:t>SO</a:t>
            </a:r>
            <a:r>
              <a:rPr lang="es-ES" sz="2000" b="1" baseline="-25000" dirty="0" smtClean="0"/>
              <a:t>2</a:t>
            </a:r>
            <a:r>
              <a:rPr lang="es-ES" sz="2000" b="1" dirty="0"/>
              <a:t>: </a:t>
            </a:r>
            <a:r>
              <a:rPr lang="es-ES" sz="2000" b="1" dirty="0" err="1"/>
              <a:t>Simulation</a:t>
            </a:r>
            <a:r>
              <a:rPr lang="es-ES" sz="2000" b="1" dirty="0"/>
              <a:t> </a:t>
            </a:r>
            <a:r>
              <a:rPr lang="es-ES" sz="2000" b="1" dirty="0" err="1"/>
              <a:t>year</a:t>
            </a:r>
            <a:r>
              <a:rPr lang="es-ES" sz="2000" b="1" dirty="0"/>
              <a:t> 2004, </a:t>
            </a:r>
            <a:r>
              <a:rPr lang="es-ES" sz="2000" b="1" dirty="0" err="1"/>
              <a:t>annual</a:t>
            </a:r>
            <a:r>
              <a:rPr lang="es-ES" sz="2000" b="1" dirty="0"/>
              <a:t> mean</a:t>
            </a:r>
            <a:endParaRPr lang="en-US" sz="2000" b="1" dirty="0">
              <a:solidFill>
                <a:srgbClr val="000000"/>
              </a:solidFill>
              <a:latin typeface="Arial" pitchFamily="18"/>
              <a:ea typeface="Arial" pitchFamily="2"/>
              <a:cs typeface="Arial" pitchFamily="2"/>
            </a:endParaRPr>
          </a:p>
        </p:txBody>
      </p:sp>
      <p:sp>
        <p:nvSpPr>
          <p:cNvPr id="11" name="10 CuadroTexto"/>
          <p:cNvSpPr txBox="1"/>
          <p:nvPr/>
        </p:nvSpPr>
        <p:spPr>
          <a:xfrm>
            <a:off x="1835696" y="2905822"/>
            <a:ext cx="1876682"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CHIMERE+HERMES</a:t>
            </a:r>
            <a:endParaRPr lang="en-US" sz="1400" b="1" dirty="0">
              <a:solidFill>
                <a:srgbClr val="FF0000"/>
              </a:solidFill>
              <a:latin typeface="Arial" pitchFamily="18"/>
              <a:ea typeface="Arial" pitchFamily="2"/>
              <a:cs typeface="Arial" pitchFamily="2"/>
            </a:endParaRPr>
          </a:p>
        </p:txBody>
      </p:sp>
      <p:sp>
        <p:nvSpPr>
          <p:cNvPr id="12" name="11 CuadroTexto"/>
          <p:cNvSpPr txBox="1"/>
          <p:nvPr/>
        </p:nvSpPr>
        <p:spPr>
          <a:xfrm>
            <a:off x="6444208" y="2996952"/>
            <a:ext cx="1777414"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CHIMERE+EMEP</a:t>
            </a:r>
            <a:endParaRPr lang="en-US" sz="1400" b="1" dirty="0">
              <a:solidFill>
                <a:srgbClr val="FF0000"/>
              </a:solidFill>
              <a:latin typeface="Arial" pitchFamily="18"/>
              <a:ea typeface="Arial" pitchFamily="2"/>
              <a:cs typeface="Arial" pitchFamily="2"/>
            </a:endParaRPr>
          </a:p>
        </p:txBody>
      </p:sp>
      <p:sp>
        <p:nvSpPr>
          <p:cNvPr id="13" name="12 Flecha izquierda y derecha"/>
          <p:cNvSpPr/>
          <p:nvPr/>
        </p:nvSpPr>
        <p:spPr>
          <a:xfrm>
            <a:off x="3923928" y="2154970"/>
            <a:ext cx="852631" cy="2464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Flecha arriba y abajo"/>
          <p:cNvSpPr/>
          <p:nvPr/>
        </p:nvSpPr>
        <p:spPr>
          <a:xfrm>
            <a:off x="107504" y="3212976"/>
            <a:ext cx="242316" cy="60807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32713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040" y="532810"/>
            <a:ext cx="3923999" cy="32562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4528" y="528535"/>
            <a:ext cx="3719920" cy="32742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208" y="3501008"/>
            <a:ext cx="4102791" cy="3516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0" name="Text Box 6"/>
          <p:cNvSpPr txBox="1">
            <a:spLocks noChangeArrowheads="1"/>
          </p:cNvSpPr>
          <p:nvPr/>
        </p:nvSpPr>
        <p:spPr bwMode="auto">
          <a:xfrm>
            <a:off x="2274150" y="6237312"/>
            <a:ext cx="1776960" cy="2736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2820" rIns="81639" bIns="40820"/>
          <a:lstStyle>
            <a:lvl1pPr>
              <a:tabLst>
                <a:tab pos="723900" algn="l"/>
                <a:tab pos="1447800" algn="l"/>
              </a:tabLst>
              <a:defRPr>
                <a:solidFill>
                  <a:srgbClr val="000000"/>
                </a:solidFill>
                <a:latin typeface="Arial" charset="0"/>
                <a:cs typeface="Arial" charset="0"/>
              </a:defRPr>
            </a:lvl1pPr>
            <a:lvl2pPr>
              <a:tabLst>
                <a:tab pos="723900" algn="l"/>
                <a:tab pos="1447800" algn="l"/>
              </a:tabLst>
              <a:defRPr>
                <a:solidFill>
                  <a:srgbClr val="000000"/>
                </a:solidFill>
                <a:latin typeface="Arial" charset="0"/>
                <a:cs typeface="Arial" charset="0"/>
              </a:defRPr>
            </a:lvl2pPr>
            <a:lvl3pPr>
              <a:tabLst>
                <a:tab pos="723900" algn="l"/>
                <a:tab pos="1447800" algn="l"/>
              </a:tabLst>
              <a:defRPr>
                <a:solidFill>
                  <a:srgbClr val="000000"/>
                </a:solidFill>
                <a:latin typeface="Arial" charset="0"/>
                <a:cs typeface="Arial" charset="0"/>
              </a:defRPr>
            </a:lvl3pPr>
            <a:lvl4pPr>
              <a:tabLst>
                <a:tab pos="723900" algn="l"/>
                <a:tab pos="1447800" algn="l"/>
              </a:tabLst>
              <a:defRPr>
                <a:solidFill>
                  <a:srgbClr val="000000"/>
                </a:solidFill>
                <a:latin typeface="Arial" charset="0"/>
                <a:cs typeface="Arial" charset="0"/>
              </a:defRPr>
            </a:lvl4pPr>
            <a:lvl5pPr>
              <a:tabLst>
                <a:tab pos="723900" algn="l"/>
                <a:tab pos="1447800" algn="l"/>
              </a:tabLst>
              <a:defRPr>
                <a:solidFill>
                  <a:srgbClr val="000000"/>
                </a:solidFill>
                <a:latin typeface="Arial" charset="0"/>
                <a:cs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cs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cs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cs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cs typeface="Arial" charset="0"/>
              </a:defRPr>
            </a:lvl9pPr>
          </a:lstStyle>
          <a:p>
            <a:r>
              <a:rPr lang="en-US" sz="1400" b="1" dirty="0">
                <a:solidFill>
                  <a:srgbClr val="FF0000"/>
                </a:solidFill>
              </a:rPr>
              <a:t>CMAQ+HERMES</a:t>
            </a:r>
          </a:p>
        </p:txBody>
      </p:sp>
      <p:sp>
        <p:nvSpPr>
          <p:cNvPr id="9" name="8 CuadroTexto"/>
          <p:cNvSpPr txBox="1"/>
          <p:nvPr/>
        </p:nvSpPr>
        <p:spPr>
          <a:xfrm>
            <a:off x="0" y="323"/>
            <a:ext cx="9143431" cy="406815"/>
          </a:xfrm>
          <a:prstGeom prst="rect">
            <a:avLst/>
          </a:prstGeom>
          <a:noFill/>
          <a:ln>
            <a:noFill/>
          </a:ln>
        </p:spPr>
        <p:txBody>
          <a:bodyPr vert="horz" wrap="square" lIns="81643" tIns="40817" rIns="81643" bIns="40817" anchor="t" anchorCtr="1" compatLnSpc="0">
            <a:spAutoFit/>
          </a:bodyPr>
          <a:lstStyle/>
          <a:p>
            <a:pPr algn="ctr" defTabSz="829452" fontAlgn="auto" hangingPunct="0">
              <a:spcBef>
                <a:spcPts val="0"/>
              </a:spcBef>
              <a:spcAft>
                <a:spcPts val="0"/>
              </a:spcAft>
              <a:defRPr sz="2200" b="1" i="0" u="none" strike="noStrike" kern="0" cap="none" spc="0" baseline="0">
                <a:solidFill>
                  <a:srgbClr val="000000"/>
                </a:solidFill>
                <a:uFillTx/>
              </a:defRPr>
            </a:pPr>
            <a:r>
              <a:rPr lang="es-ES" sz="2200" b="1" dirty="0" smtClean="0"/>
              <a:t>PM</a:t>
            </a:r>
            <a:r>
              <a:rPr lang="es-ES" sz="2200" b="1" baseline="-25000" dirty="0" smtClean="0"/>
              <a:t>10</a:t>
            </a:r>
            <a:r>
              <a:rPr lang="es-ES" sz="2200" b="1" dirty="0" smtClean="0"/>
              <a:t>: </a:t>
            </a:r>
            <a:r>
              <a:rPr lang="es-ES" sz="2200" b="1" dirty="0" err="1" smtClean="0"/>
              <a:t>Simulation</a:t>
            </a:r>
            <a:r>
              <a:rPr lang="es-ES" sz="2200" b="1" dirty="0" smtClean="0"/>
              <a:t> </a:t>
            </a:r>
            <a:r>
              <a:rPr lang="es-ES" sz="2200" b="1" dirty="0" err="1" smtClean="0"/>
              <a:t>year</a:t>
            </a:r>
            <a:r>
              <a:rPr lang="es-ES" sz="2200" b="1" dirty="0" smtClean="0"/>
              <a:t> </a:t>
            </a:r>
            <a:r>
              <a:rPr lang="es-ES" sz="2200" b="1" dirty="0"/>
              <a:t>2004, </a:t>
            </a:r>
            <a:r>
              <a:rPr lang="es-ES" sz="2200" b="1" dirty="0" err="1"/>
              <a:t>annual</a:t>
            </a:r>
            <a:r>
              <a:rPr lang="es-ES" sz="2200" b="1" dirty="0"/>
              <a:t> </a:t>
            </a:r>
            <a:r>
              <a:rPr lang="es-ES" sz="2200" b="1" dirty="0" smtClean="0"/>
              <a:t>mean</a:t>
            </a:r>
            <a:endParaRPr lang="en-US" sz="2000" b="1" dirty="0">
              <a:solidFill>
                <a:srgbClr val="000000"/>
              </a:solidFill>
              <a:latin typeface="Arial" pitchFamily="18"/>
              <a:ea typeface="Arial" pitchFamily="2"/>
              <a:cs typeface="Arial" pitchFamily="2"/>
            </a:endParaRPr>
          </a:p>
        </p:txBody>
      </p:sp>
      <p:sp>
        <p:nvSpPr>
          <p:cNvPr id="10" name="9 CuadroTexto"/>
          <p:cNvSpPr txBox="1"/>
          <p:nvPr/>
        </p:nvSpPr>
        <p:spPr>
          <a:xfrm>
            <a:off x="2051720" y="3068960"/>
            <a:ext cx="1876682"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CHIMERE+HERMES</a:t>
            </a:r>
            <a:endParaRPr lang="en-US" sz="1400" b="1" dirty="0">
              <a:solidFill>
                <a:srgbClr val="FF0000"/>
              </a:solidFill>
              <a:latin typeface="Arial" pitchFamily="18"/>
              <a:ea typeface="Arial" pitchFamily="2"/>
              <a:cs typeface="Arial" pitchFamily="2"/>
            </a:endParaRPr>
          </a:p>
        </p:txBody>
      </p:sp>
      <p:sp>
        <p:nvSpPr>
          <p:cNvPr id="11" name="10 CuadroTexto"/>
          <p:cNvSpPr txBox="1"/>
          <p:nvPr/>
        </p:nvSpPr>
        <p:spPr>
          <a:xfrm>
            <a:off x="6588224" y="3075636"/>
            <a:ext cx="1777414"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CHIMERE+EMEP</a:t>
            </a:r>
            <a:endParaRPr lang="en-US" sz="1400" b="1" dirty="0">
              <a:solidFill>
                <a:srgbClr val="FF0000"/>
              </a:solidFill>
              <a:latin typeface="Arial" pitchFamily="18"/>
              <a:ea typeface="Arial" pitchFamily="2"/>
              <a:cs typeface="Arial" pitchFamily="2"/>
            </a:endParaRPr>
          </a:p>
        </p:txBody>
      </p:sp>
      <p:sp>
        <p:nvSpPr>
          <p:cNvPr id="12" name="11 Flecha izquierda y derecha"/>
          <p:cNvSpPr/>
          <p:nvPr/>
        </p:nvSpPr>
        <p:spPr>
          <a:xfrm>
            <a:off x="4223425" y="2154970"/>
            <a:ext cx="852631" cy="2464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Flecha arriba y abajo"/>
          <p:cNvSpPr/>
          <p:nvPr/>
        </p:nvSpPr>
        <p:spPr>
          <a:xfrm>
            <a:off x="213564" y="3429000"/>
            <a:ext cx="242316" cy="60807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CuadroTexto"/>
          <p:cNvSpPr txBox="1"/>
          <p:nvPr/>
        </p:nvSpPr>
        <p:spPr>
          <a:xfrm>
            <a:off x="4678174" y="3573016"/>
            <a:ext cx="4214306" cy="2530537"/>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800" b="0" i="0" u="none" strike="noStrike" kern="0" cap="none" spc="0" baseline="0">
                <a:solidFill>
                  <a:srgbClr val="000000"/>
                </a:solidFill>
                <a:uFillTx/>
              </a:defRPr>
            </a:pPr>
            <a:endParaRPr lang="en-US" sz="2000" dirty="0"/>
          </a:p>
          <a:p>
            <a:pPr marL="285750" indent="-28575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r>
              <a:rPr lang="en-US" dirty="0" smtClean="0"/>
              <a:t>The </a:t>
            </a:r>
            <a:r>
              <a:rPr lang="en-US" dirty="0"/>
              <a:t>difference between CMAQ and </a:t>
            </a:r>
            <a:r>
              <a:rPr lang="en-US" dirty="0" smtClean="0"/>
              <a:t>CHIMERE </a:t>
            </a:r>
            <a:r>
              <a:rPr lang="en-US" dirty="0"/>
              <a:t>to the average levels is not very </a:t>
            </a:r>
            <a:r>
              <a:rPr lang="en-US" dirty="0" smtClean="0"/>
              <a:t>strong</a:t>
            </a:r>
          </a:p>
          <a:p>
            <a:pPr defTabSz="829452" fontAlgn="auto" hangingPunct="0">
              <a:spcBef>
                <a:spcPts val="0"/>
              </a:spcBef>
              <a:spcAft>
                <a:spcPts val="0"/>
              </a:spcAft>
              <a:defRPr sz="1800" b="0" i="0" u="none" strike="noStrike" kern="0" cap="none" spc="0" baseline="0">
                <a:solidFill>
                  <a:srgbClr val="000000"/>
                </a:solidFill>
                <a:uFillTx/>
              </a:defRPr>
            </a:pPr>
            <a:endParaRPr lang="en-US" dirty="0" smtClean="0"/>
          </a:p>
          <a:p>
            <a:pPr marL="285750" indent="-28575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r>
              <a:rPr lang="en-US" dirty="0" smtClean="0"/>
              <a:t>The </a:t>
            </a:r>
            <a:r>
              <a:rPr lang="en-US" dirty="0"/>
              <a:t>impact of the emission inventory is crucial to the structure of the simulated concentrations</a:t>
            </a:r>
          </a:p>
          <a:p>
            <a:pPr marL="285750" indent="-28575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endParaRPr lang="en-US" sz="2000" dirty="0">
              <a:solidFill>
                <a:srgbClr val="000000"/>
              </a:solidFill>
              <a:latin typeface="Arial" pitchFamily="18"/>
              <a:ea typeface="Arial" pitchFamily="2"/>
              <a:cs typeface="Arial" pitchFamily="2"/>
            </a:endParaRPr>
          </a:p>
        </p:txBody>
      </p:sp>
    </p:spTree>
    <p:extLst>
      <p:ext uri="{BB962C8B-B14F-4D97-AF65-F5344CB8AC3E}">
        <p14:creationId xmlns:p14="http://schemas.microsoft.com/office/powerpoint/2010/main" val="34006555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lum/>
            <a:alphaModFix/>
          </a:blip>
          <a:srcRect/>
          <a:stretch>
            <a:fillRect/>
          </a:stretch>
        </p:blipFill>
        <p:spPr>
          <a:xfrm>
            <a:off x="273649" y="469305"/>
            <a:ext cx="3760564" cy="3223724"/>
          </a:xfrm>
          <a:prstGeom prst="rect">
            <a:avLst/>
          </a:prstGeom>
          <a:noFill/>
          <a:ln>
            <a:noFill/>
          </a:ln>
        </p:spPr>
      </p:pic>
      <p:pic>
        <p:nvPicPr>
          <p:cNvPr id="3" name="2 Imagen"/>
          <p:cNvPicPr>
            <a:picLocks noChangeAspect="1"/>
          </p:cNvPicPr>
          <p:nvPr/>
        </p:nvPicPr>
        <p:blipFill>
          <a:blip r:embed="rId4">
            <a:lum/>
            <a:alphaModFix/>
          </a:blip>
          <a:srcRect/>
          <a:stretch>
            <a:fillRect/>
          </a:stretch>
        </p:blipFill>
        <p:spPr>
          <a:xfrm>
            <a:off x="4845509" y="506210"/>
            <a:ext cx="3614923" cy="3181924"/>
          </a:xfrm>
          <a:prstGeom prst="rect">
            <a:avLst/>
          </a:prstGeom>
          <a:noFill/>
          <a:ln>
            <a:noFill/>
          </a:ln>
        </p:spPr>
      </p:pic>
      <p:pic>
        <p:nvPicPr>
          <p:cNvPr id="4" name="3 Imagen"/>
          <p:cNvPicPr>
            <a:picLocks noChangeAspect="1"/>
          </p:cNvPicPr>
          <p:nvPr/>
        </p:nvPicPr>
        <p:blipFill>
          <a:blip r:embed="rId5">
            <a:lum/>
            <a:alphaModFix/>
          </a:blip>
          <a:srcRect/>
          <a:stretch>
            <a:fillRect/>
          </a:stretch>
        </p:blipFill>
        <p:spPr>
          <a:xfrm>
            <a:off x="323528" y="3573016"/>
            <a:ext cx="3738361" cy="3204455"/>
          </a:xfrm>
          <a:prstGeom prst="rect">
            <a:avLst/>
          </a:prstGeom>
          <a:noFill/>
          <a:ln>
            <a:noFill/>
          </a:ln>
        </p:spPr>
      </p:pic>
      <p:sp>
        <p:nvSpPr>
          <p:cNvPr id="7" name="6 CuadroTexto"/>
          <p:cNvSpPr txBox="1"/>
          <p:nvPr/>
        </p:nvSpPr>
        <p:spPr>
          <a:xfrm>
            <a:off x="2218522" y="6093296"/>
            <a:ext cx="1777414"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a:solidFill>
                  <a:srgbClr val="FF0000"/>
                </a:solidFill>
                <a:latin typeface="Arial" pitchFamily="18"/>
                <a:ea typeface="Arial" pitchFamily="2"/>
                <a:cs typeface="Arial" pitchFamily="2"/>
              </a:rPr>
              <a:t>CMAQ+HERMES</a:t>
            </a:r>
          </a:p>
        </p:txBody>
      </p:sp>
      <p:sp>
        <p:nvSpPr>
          <p:cNvPr id="8" name="7 CuadroTexto"/>
          <p:cNvSpPr txBox="1"/>
          <p:nvPr/>
        </p:nvSpPr>
        <p:spPr>
          <a:xfrm>
            <a:off x="4355977" y="3573016"/>
            <a:ext cx="4680520" cy="3002461"/>
          </a:xfrm>
          <a:prstGeom prst="rect">
            <a:avLst/>
          </a:prstGeom>
          <a:solidFill>
            <a:schemeClr val="bg1"/>
          </a:solidFill>
          <a:ln>
            <a:noFill/>
          </a:ln>
        </p:spPr>
        <p:txBody>
          <a:bodyPr vert="horz" wrap="square" lIns="81643" tIns="40817" rIns="81643" bIns="40817" anchor="t" anchorCtr="0" compatLnSpc="0">
            <a:spAutoFit/>
          </a:bodyPr>
          <a:lstStyle/>
          <a:p>
            <a:pPr marL="285750" indent="-28575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r>
              <a:rPr lang="en-US" dirty="0" smtClean="0"/>
              <a:t>The </a:t>
            </a:r>
            <a:r>
              <a:rPr lang="en-US" dirty="0"/>
              <a:t>impact of </a:t>
            </a:r>
            <a:r>
              <a:rPr lang="en-US" dirty="0" smtClean="0"/>
              <a:t>CTM is also </a:t>
            </a:r>
            <a:r>
              <a:rPr lang="en-US" dirty="0"/>
              <a:t>important (see </a:t>
            </a:r>
            <a:r>
              <a:rPr lang="en-US" dirty="0" smtClean="0"/>
              <a:t>Northwest)</a:t>
            </a:r>
          </a:p>
          <a:p>
            <a:pPr marL="285750" indent="-28575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endParaRPr lang="en-US" dirty="0"/>
          </a:p>
          <a:p>
            <a:pPr marL="285750" indent="-28575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r>
              <a:rPr lang="en-US" dirty="0" smtClean="0"/>
              <a:t>The </a:t>
            </a:r>
            <a:r>
              <a:rPr lang="en-US" dirty="0"/>
              <a:t>emissions impact is critical, with maximum levels of NO</a:t>
            </a:r>
            <a:r>
              <a:rPr lang="en-US" baseline="-25000" dirty="0"/>
              <a:t>2</a:t>
            </a:r>
            <a:r>
              <a:rPr lang="en-US" dirty="0"/>
              <a:t> much higher with CHIMERE+HERMES</a:t>
            </a:r>
          </a:p>
          <a:p>
            <a:pPr defTabSz="829452" fontAlgn="auto" hangingPunct="0">
              <a:spcBef>
                <a:spcPts val="0"/>
              </a:spcBef>
              <a:spcAft>
                <a:spcPts val="0"/>
              </a:spcAft>
              <a:defRPr sz="1800" b="0" i="0" u="none" strike="noStrike" kern="0" cap="none" spc="0" baseline="0">
                <a:solidFill>
                  <a:srgbClr val="000000"/>
                </a:solidFill>
                <a:uFillTx/>
              </a:defRPr>
            </a:pPr>
            <a:endParaRPr lang="en-US" dirty="0" smtClean="0"/>
          </a:p>
          <a:p>
            <a:pPr marL="285750" indent="-28575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r>
              <a:rPr lang="en-US" dirty="0" smtClean="0"/>
              <a:t>The </a:t>
            </a:r>
            <a:r>
              <a:rPr lang="en-US" dirty="0"/>
              <a:t>maximum concentrations of NO</a:t>
            </a:r>
            <a:r>
              <a:rPr lang="en-US" baseline="-25000" dirty="0"/>
              <a:t>2</a:t>
            </a:r>
            <a:r>
              <a:rPr lang="en-US" dirty="0" smtClean="0"/>
              <a:t> </a:t>
            </a:r>
            <a:r>
              <a:rPr lang="en-US" dirty="0"/>
              <a:t>are stronger </a:t>
            </a:r>
            <a:r>
              <a:rPr lang="en-US" dirty="0" smtClean="0"/>
              <a:t>in CHIMERE+HERMES for the </a:t>
            </a:r>
            <a:r>
              <a:rPr lang="en-US" dirty="0"/>
              <a:t>entire domain with the exception of </a:t>
            </a:r>
            <a:r>
              <a:rPr lang="en-US" dirty="0" smtClean="0"/>
              <a:t>the Madrid area</a:t>
            </a:r>
            <a:endParaRPr lang="en-US" dirty="0">
              <a:solidFill>
                <a:srgbClr val="000000"/>
              </a:solidFill>
              <a:latin typeface="Arial" pitchFamily="18"/>
              <a:ea typeface="Arial" pitchFamily="2"/>
              <a:cs typeface="Arial" pitchFamily="2"/>
            </a:endParaRPr>
          </a:p>
        </p:txBody>
      </p:sp>
      <p:sp>
        <p:nvSpPr>
          <p:cNvPr id="9" name="8 CuadroTexto"/>
          <p:cNvSpPr txBox="1"/>
          <p:nvPr/>
        </p:nvSpPr>
        <p:spPr>
          <a:xfrm>
            <a:off x="0" y="978"/>
            <a:ext cx="9143431" cy="377384"/>
          </a:xfrm>
          <a:prstGeom prst="rect">
            <a:avLst/>
          </a:prstGeom>
          <a:noFill/>
          <a:ln>
            <a:noFill/>
          </a:ln>
        </p:spPr>
        <p:txBody>
          <a:bodyPr vert="horz" wrap="square" lIns="81643" tIns="40817" rIns="81643" bIns="40817" anchor="t" anchorCtr="1" compatLnSpc="0">
            <a:spAutoFit/>
          </a:bodyPr>
          <a:lstStyle/>
          <a:p>
            <a:pPr algn="ctr" defTabSz="829452" fontAlgn="auto" hangingPunct="0">
              <a:spcBef>
                <a:spcPts val="0"/>
              </a:spcBef>
              <a:spcAft>
                <a:spcPts val="0"/>
              </a:spcAft>
              <a:defRPr sz="2200" b="1" i="0" u="none" strike="noStrike" kern="0" cap="none" spc="0" baseline="0">
                <a:solidFill>
                  <a:srgbClr val="000000"/>
                </a:solidFill>
                <a:uFillTx/>
              </a:defRPr>
            </a:pPr>
            <a:r>
              <a:rPr lang="es-ES" sz="2000" b="1" dirty="0"/>
              <a:t>NO</a:t>
            </a:r>
            <a:r>
              <a:rPr lang="es-ES" sz="2000" b="1" baseline="-25000" dirty="0"/>
              <a:t>2</a:t>
            </a:r>
            <a:r>
              <a:rPr lang="es-ES" sz="2000" b="1" dirty="0"/>
              <a:t>: </a:t>
            </a:r>
            <a:r>
              <a:rPr lang="es-ES" sz="2000" b="1" dirty="0" err="1"/>
              <a:t>Simulation</a:t>
            </a:r>
            <a:r>
              <a:rPr lang="es-ES" sz="2000" b="1" dirty="0"/>
              <a:t> </a:t>
            </a:r>
            <a:r>
              <a:rPr lang="es-ES" sz="2000" b="1" dirty="0" err="1"/>
              <a:t>year</a:t>
            </a:r>
            <a:r>
              <a:rPr lang="es-ES" sz="2000" b="1" dirty="0"/>
              <a:t> 2004, </a:t>
            </a:r>
            <a:r>
              <a:rPr lang="es-ES" sz="2000" b="1" dirty="0" err="1" smtClean="0"/>
              <a:t>max</a:t>
            </a:r>
            <a:r>
              <a:rPr lang="es-ES" sz="2000" b="1" dirty="0" smtClean="0"/>
              <a:t> </a:t>
            </a:r>
            <a:r>
              <a:rPr lang="es-ES" sz="2000" b="1" dirty="0" err="1" smtClean="0"/>
              <a:t>annual</a:t>
            </a:r>
            <a:r>
              <a:rPr lang="es-ES" sz="2000" b="1" dirty="0" smtClean="0"/>
              <a:t> </a:t>
            </a:r>
            <a:r>
              <a:rPr lang="es-ES" sz="2000" b="1" dirty="0"/>
              <a:t>mean</a:t>
            </a:r>
            <a:endParaRPr lang="en-US" sz="2000" b="1" dirty="0">
              <a:solidFill>
                <a:srgbClr val="000000"/>
              </a:solidFill>
              <a:latin typeface="Arial" pitchFamily="18"/>
              <a:ea typeface="Arial" pitchFamily="2"/>
              <a:cs typeface="Arial" pitchFamily="2"/>
            </a:endParaRPr>
          </a:p>
        </p:txBody>
      </p:sp>
      <p:sp>
        <p:nvSpPr>
          <p:cNvPr id="10" name="9 CuadroTexto"/>
          <p:cNvSpPr txBox="1"/>
          <p:nvPr/>
        </p:nvSpPr>
        <p:spPr>
          <a:xfrm>
            <a:off x="6611010" y="3065740"/>
            <a:ext cx="1777414"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CHIMERE+EMEP</a:t>
            </a:r>
            <a:endParaRPr lang="en-US" sz="1400" b="1" dirty="0">
              <a:solidFill>
                <a:srgbClr val="FF0000"/>
              </a:solidFill>
              <a:latin typeface="Arial" pitchFamily="18"/>
              <a:ea typeface="Arial" pitchFamily="2"/>
              <a:cs typeface="Arial" pitchFamily="2"/>
            </a:endParaRPr>
          </a:p>
        </p:txBody>
      </p:sp>
      <p:sp>
        <p:nvSpPr>
          <p:cNvPr id="11" name="10 Flecha izquierda y derecha"/>
          <p:cNvSpPr/>
          <p:nvPr/>
        </p:nvSpPr>
        <p:spPr>
          <a:xfrm>
            <a:off x="4038452" y="2154970"/>
            <a:ext cx="852631" cy="2464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Flecha arriba y abajo"/>
          <p:cNvSpPr/>
          <p:nvPr/>
        </p:nvSpPr>
        <p:spPr>
          <a:xfrm>
            <a:off x="213564" y="3356992"/>
            <a:ext cx="242316" cy="60807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CuadroTexto"/>
          <p:cNvSpPr txBox="1"/>
          <p:nvPr/>
        </p:nvSpPr>
        <p:spPr>
          <a:xfrm>
            <a:off x="1907704" y="3068094"/>
            <a:ext cx="1876682"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CHIMERE+HERMES</a:t>
            </a:r>
            <a:endParaRPr lang="en-US" sz="1400" b="1" dirty="0">
              <a:solidFill>
                <a:srgbClr val="FF0000"/>
              </a:solidFill>
              <a:latin typeface="Arial" pitchFamily="18"/>
              <a:ea typeface="Arial" pitchFamily="2"/>
              <a:cs typeface="Arial" pitchFamily="2"/>
            </a:endParaRPr>
          </a:p>
        </p:txBody>
      </p:sp>
    </p:spTree>
    <p:extLst>
      <p:ext uri="{BB962C8B-B14F-4D97-AF65-F5344CB8AC3E}">
        <p14:creationId xmlns:p14="http://schemas.microsoft.com/office/powerpoint/2010/main" val="2897443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19290" y="4629351"/>
            <a:ext cx="4221326" cy="318393"/>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800" b="0" i="0" u="none" strike="noStrike" kern="0" cap="none" spc="0" baseline="0">
                <a:solidFill>
                  <a:srgbClr val="000000"/>
                </a:solidFill>
                <a:uFillTx/>
              </a:defRPr>
            </a:pPr>
            <a:r>
              <a:rPr lang="en-US" sz="1600">
                <a:solidFill>
                  <a:srgbClr val="000000"/>
                </a:solidFill>
                <a:latin typeface="Arial" pitchFamily="18"/>
                <a:ea typeface="Arial" pitchFamily="2"/>
                <a:cs typeface="Arial" pitchFamily="2"/>
              </a:rPr>
              <a:t>CHIMERE con emisiones HERMES</a:t>
            </a:r>
          </a:p>
        </p:txBody>
      </p:sp>
      <p:pic>
        <p:nvPicPr>
          <p:cNvPr id="3" name="2 Imagen"/>
          <p:cNvPicPr>
            <a:picLocks noChangeAspect="1"/>
          </p:cNvPicPr>
          <p:nvPr/>
        </p:nvPicPr>
        <p:blipFill>
          <a:blip r:embed="rId3">
            <a:lum/>
            <a:alphaModFix/>
          </a:blip>
          <a:srcRect/>
          <a:stretch>
            <a:fillRect/>
          </a:stretch>
        </p:blipFill>
        <p:spPr>
          <a:xfrm>
            <a:off x="4881611" y="548680"/>
            <a:ext cx="3532487" cy="3108923"/>
          </a:xfrm>
          <a:prstGeom prst="rect">
            <a:avLst/>
          </a:prstGeom>
          <a:noFill/>
          <a:ln>
            <a:noFill/>
          </a:ln>
        </p:spPr>
      </p:pic>
      <p:pic>
        <p:nvPicPr>
          <p:cNvPr id="4" name="3 Imagen"/>
          <p:cNvPicPr>
            <a:picLocks noChangeAspect="1"/>
          </p:cNvPicPr>
          <p:nvPr/>
        </p:nvPicPr>
        <p:blipFill>
          <a:blip r:embed="rId4">
            <a:lum/>
            <a:alphaModFix/>
          </a:blip>
          <a:srcRect/>
          <a:stretch>
            <a:fillRect/>
          </a:stretch>
        </p:blipFill>
        <p:spPr>
          <a:xfrm>
            <a:off x="251520" y="548680"/>
            <a:ext cx="3702761" cy="3174085"/>
          </a:xfrm>
          <a:prstGeom prst="rect">
            <a:avLst/>
          </a:prstGeom>
          <a:noFill/>
          <a:ln>
            <a:noFill/>
          </a:ln>
        </p:spPr>
      </p:pic>
      <p:pic>
        <p:nvPicPr>
          <p:cNvPr id="5" name="4 Imagen"/>
          <p:cNvPicPr>
            <a:picLocks noChangeAspect="1"/>
          </p:cNvPicPr>
          <p:nvPr/>
        </p:nvPicPr>
        <p:blipFill>
          <a:blip r:embed="rId5">
            <a:lum/>
            <a:alphaModFix/>
          </a:blip>
          <a:srcRect/>
          <a:stretch>
            <a:fillRect/>
          </a:stretch>
        </p:blipFill>
        <p:spPr>
          <a:xfrm>
            <a:off x="301328" y="3717032"/>
            <a:ext cx="3550592" cy="3043775"/>
          </a:xfrm>
          <a:prstGeom prst="rect">
            <a:avLst/>
          </a:prstGeom>
          <a:noFill/>
          <a:ln>
            <a:noFill/>
          </a:ln>
        </p:spPr>
      </p:pic>
      <p:sp>
        <p:nvSpPr>
          <p:cNvPr id="8" name="7 CuadroTexto"/>
          <p:cNvSpPr txBox="1"/>
          <p:nvPr/>
        </p:nvSpPr>
        <p:spPr>
          <a:xfrm>
            <a:off x="2074506" y="6093296"/>
            <a:ext cx="1777414"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a:solidFill>
                  <a:srgbClr val="FF0000"/>
                </a:solidFill>
                <a:latin typeface="Arial" pitchFamily="18"/>
                <a:ea typeface="Arial" pitchFamily="2"/>
                <a:cs typeface="Arial" pitchFamily="2"/>
              </a:rPr>
              <a:t>CMAQ+HERMES</a:t>
            </a:r>
          </a:p>
        </p:txBody>
      </p:sp>
      <p:sp>
        <p:nvSpPr>
          <p:cNvPr id="9" name="8 CuadroTexto"/>
          <p:cNvSpPr txBox="1"/>
          <p:nvPr/>
        </p:nvSpPr>
        <p:spPr>
          <a:xfrm>
            <a:off x="3954281" y="3545457"/>
            <a:ext cx="5189719" cy="3267919"/>
          </a:xfrm>
          <a:prstGeom prst="rect">
            <a:avLst/>
          </a:prstGeom>
          <a:solidFill>
            <a:schemeClr val="bg1"/>
          </a:solidFill>
          <a:ln>
            <a:noFill/>
          </a:ln>
        </p:spPr>
        <p:txBody>
          <a:bodyPr vert="horz" wrap="square" lIns="81643" tIns="40817" rIns="81643" bIns="40817" anchor="t" anchorCtr="0" compatLnSpc="0">
            <a:spAutoFit/>
          </a:bodyPr>
          <a:lstStyle/>
          <a:p>
            <a:pPr marL="285750" indent="-28575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r>
              <a:rPr lang="en-US" dirty="0" smtClean="0"/>
              <a:t>CMAQ </a:t>
            </a:r>
            <a:r>
              <a:rPr lang="en-US" dirty="0"/>
              <a:t>and </a:t>
            </a:r>
            <a:r>
              <a:rPr lang="en-US" dirty="0" smtClean="0"/>
              <a:t>CHIMERE </a:t>
            </a:r>
            <a:r>
              <a:rPr lang="en-US" dirty="0"/>
              <a:t>have a very different behavior, with higher maximum O</a:t>
            </a:r>
            <a:r>
              <a:rPr lang="en-US" baseline="-25000" dirty="0"/>
              <a:t>3</a:t>
            </a:r>
            <a:r>
              <a:rPr lang="en-US" dirty="0"/>
              <a:t> in southern Spain in </a:t>
            </a:r>
            <a:r>
              <a:rPr lang="en-US" dirty="0" smtClean="0"/>
              <a:t>CHIMERE, </a:t>
            </a:r>
            <a:r>
              <a:rPr lang="en-US" dirty="0"/>
              <a:t>higher in the central and northwest with </a:t>
            </a:r>
            <a:r>
              <a:rPr lang="en-US" dirty="0" smtClean="0"/>
              <a:t>CMAQ</a:t>
            </a:r>
          </a:p>
          <a:p>
            <a:pPr marL="285750" indent="-28575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endParaRPr lang="en-US" dirty="0"/>
          </a:p>
          <a:p>
            <a:pPr marL="285750" indent="-28575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r>
              <a:rPr lang="en-US" dirty="0" smtClean="0"/>
              <a:t>Conc. </a:t>
            </a:r>
            <a:r>
              <a:rPr lang="en-US" dirty="0"/>
              <a:t>of O</a:t>
            </a:r>
            <a:r>
              <a:rPr lang="en-US" baseline="-25000" dirty="0"/>
              <a:t>3</a:t>
            </a:r>
            <a:r>
              <a:rPr lang="en-US" dirty="0" smtClean="0"/>
              <a:t> CHIMERE </a:t>
            </a:r>
            <a:r>
              <a:rPr lang="en-US" dirty="0"/>
              <a:t>lower than CMAQ for the more industrial areas with more NO</a:t>
            </a:r>
            <a:r>
              <a:rPr lang="en-US" baseline="-25000" dirty="0"/>
              <a:t>2</a:t>
            </a:r>
            <a:r>
              <a:rPr lang="en-US" dirty="0"/>
              <a:t> emissions (northwest coast of Catalonia and Valencia</a:t>
            </a:r>
            <a:r>
              <a:rPr lang="en-US" dirty="0" smtClean="0"/>
              <a:t>)</a:t>
            </a:r>
          </a:p>
          <a:p>
            <a:pPr defTabSz="829452" fontAlgn="auto" hangingPunct="0">
              <a:spcBef>
                <a:spcPts val="0"/>
              </a:spcBef>
              <a:spcAft>
                <a:spcPts val="0"/>
              </a:spcAft>
              <a:defRPr sz="1800" b="0" i="0" u="none" strike="noStrike" kern="0" cap="none" spc="0" baseline="0">
                <a:solidFill>
                  <a:srgbClr val="000000"/>
                </a:solidFill>
                <a:uFillTx/>
              </a:defRPr>
            </a:pPr>
            <a:endParaRPr lang="en-US" dirty="0"/>
          </a:p>
          <a:p>
            <a:pPr marL="285750" indent="-28575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r>
              <a:rPr lang="en-US" dirty="0" smtClean="0"/>
              <a:t>Underestimating </a:t>
            </a:r>
            <a:r>
              <a:rPr lang="en-US" dirty="0"/>
              <a:t>the </a:t>
            </a:r>
            <a:r>
              <a:rPr lang="en-US" dirty="0" smtClean="0"/>
              <a:t>maximum O</a:t>
            </a:r>
            <a:r>
              <a:rPr lang="en-US" baseline="-25000" dirty="0" smtClean="0"/>
              <a:t>3</a:t>
            </a:r>
            <a:r>
              <a:rPr lang="en-US" dirty="0" smtClean="0"/>
              <a:t> in Madrid and BCN </a:t>
            </a:r>
            <a:r>
              <a:rPr lang="en-US" dirty="0"/>
              <a:t>area with </a:t>
            </a:r>
            <a:r>
              <a:rPr lang="en-US" dirty="0" smtClean="0"/>
              <a:t>CHIMERE+HERMES</a:t>
            </a:r>
            <a:endParaRPr lang="en-US" dirty="0">
              <a:solidFill>
                <a:srgbClr val="000000"/>
              </a:solidFill>
              <a:latin typeface="Arial" pitchFamily="18"/>
              <a:ea typeface="Arial" pitchFamily="2"/>
              <a:cs typeface="Arial" pitchFamily="2"/>
            </a:endParaRPr>
          </a:p>
        </p:txBody>
      </p:sp>
      <p:sp>
        <p:nvSpPr>
          <p:cNvPr id="10" name="9 CuadroTexto"/>
          <p:cNvSpPr txBox="1"/>
          <p:nvPr/>
        </p:nvSpPr>
        <p:spPr>
          <a:xfrm>
            <a:off x="0" y="1302"/>
            <a:ext cx="9143431" cy="377384"/>
          </a:xfrm>
          <a:prstGeom prst="rect">
            <a:avLst/>
          </a:prstGeom>
          <a:noFill/>
          <a:ln>
            <a:noFill/>
          </a:ln>
        </p:spPr>
        <p:txBody>
          <a:bodyPr vert="horz" wrap="square" lIns="81643" tIns="40817" rIns="81643" bIns="40817" anchor="t" anchorCtr="1" compatLnSpc="0">
            <a:spAutoFit/>
          </a:bodyPr>
          <a:lstStyle/>
          <a:p>
            <a:pPr algn="ctr" defTabSz="829452" fontAlgn="auto" hangingPunct="0">
              <a:spcBef>
                <a:spcPts val="0"/>
              </a:spcBef>
              <a:spcAft>
                <a:spcPts val="0"/>
              </a:spcAft>
              <a:defRPr sz="2200" b="1" i="0" u="none" strike="noStrike" kern="0" cap="none" spc="0" baseline="0">
                <a:solidFill>
                  <a:srgbClr val="000000"/>
                </a:solidFill>
                <a:uFillTx/>
              </a:defRPr>
            </a:pPr>
            <a:r>
              <a:rPr lang="es-ES" sz="2000" b="1" dirty="0" smtClean="0"/>
              <a:t>O</a:t>
            </a:r>
            <a:r>
              <a:rPr lang="es-ES" sz="2000" b="1" baseline="-25000" dirty="0" smtClean="0"/>
              <a:t>3</a:t>
            </a:r>
            <a:r>
              <a:rPr lang="es-ES" sz="2000" b="1" dirty="0" smtClean="0"/>
              <a:t>: </a:t>
            </a:r>
            <a:r>
              <a:rPr lang="es-ES" sz="2000" b="1" dirty="0" err="1"/>
              <a:t>Simulation</a:t>
            </a:r>
            <a:r>
              <a:rPr lang="es-ES" sz="2000" b="1" dirty="0"/>
              <a:t> </a:t>
            </a:r>
            <a:r>
              <a:rPr lang="es-ES" sz="2000" b="1" dirty="0" err="1"/>
              <a:t>year</a:t>
            </a:r>
            <a:r>
              <a:rPr lang="es-ES" sz="2000" b="1" dirty="0"/>
              <a:t> 2004, </a:t>
            </a:r>
            <a:r>
              <a:rPr lang="es-ES" sz="2000" b="1" dirty="0" err="1" smtClean="0"/>
              <a:t>max</a:t>
            </a:r>
            <a:r>
              <a:rPr lang="es-ES" sz="2000" b="1" dirty="0" smtClean="0"/>
              <a:t> </a:t>
            </a:r>
            <a:r>
              <a:rPr lang="es-ES" sz="2000" b="1" dirty="0" err="1" smtClean="0"/>
              <a:t>annual</a:t>
            </a:r>
            <a:r>
              <a:rPr lang="es-ES" sz="2000" b="1" dirty="0" smtClean="0"/>
              <a:t> </a:t>
            </a:r>
            <a:r>
              <a:rPr lang="es-ES" sz="2000" b="1" dirty="0"/>
              <a:t>mean</a:t>
            </a:r>
            <a:endParaRPr lang="en-US" sz="2000" b="1" dirty="0">
              <a:solidFill>
                <a:srgbClr val="000000"/>
              </a:solidFill>
              <a:latin typeface="Arial" pitchFamily="18"/>
              <a:ea typeface="Arial" pitchFamily="2"/>
              <a:cs typeface="Arial" pitchFamily="2"/>
            </a:endParaRPr>
          </a:p>
        </p:txBody>
      </p:sp>
      <p:sp>
        <p:nvSpPr>
          <p:cNvPr id="11" name="10 CuadroTexto"/>
          <p:cNvSpPr txBox="1"/>
          <p:nvPr/>
        </p:nvSpPr>
        <p:spPr>
          <a:xfrm>
            <a:off x="6539002" y="2996952"/>
            <a:ext cx="1777414"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CHIMERE+EMEP</a:t>
            </a:r>
            <a:endParaRPr lang="en-US" sz="1400" b="1" dirty="0">
              <a:solidFill>
                <a:srgbClr val="FF0000"/>
              </a:solidFill>
              <a:latin typeface="Arial" pitchFamily="18"/>
              <a:ea typeface="Arial" pitchFamily="2"/>
              <a:cs typeface="Arial" pitchFamily="2"/>
            </a:endParaRPr>
          </a:p>
        </p:txBody>
      </p:sp>
      <p:sp>
        <p:nvSpPr>
          <p:cNvPr id="12" name="11 Flecha izquierda y derecha"/>
          <p:cNvSpPr/>
          <p:nvPr/>
        </p:nvSpPr>
        <p:spPr>
          <a:xfrm>
            <a:off x="4038452" y="2154970"/>
            <a:ext cx="852631" cy="2464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Flecha arriba y abajo"/>
          <p:cNvSpPr/>
          <p:nvPr/>
        </p:nvSpPr>
        <p:spPr>
          <a:xfrm>
            <a:off x="213564" y="3429000"/>
            <a:ext cx="242316" cy="60807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CuadroTexto"/>
          <p:cNvSpPr txBox="1"/>
          <p:nvPr/>
        </p:nvSpPr>
        <p:spPr>
          <a:xfrm>
            <a:off x="1835696" y="2996952"/>
            <a:ext cx="1876682"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CHIMERE+HERMES</a:t>
            </a:r>
            <a:endParaRPr lang="en-US" sz="1400" b="1" dirty="0">
              <a:solidFill>
                <a:srgbClr val="FF0000"/>
              </a:solidFill>
              <a:latin typeface="Arial" pitchFamily="18"/>
              <a:ea typeface="Arial" pitchFamily="2"/>
              <a:cs typeface="Arial" pitchFamily="2"/>
            </a:endParaRPr>
          </a:p>
        </p:txBody>
      </p:sp>
    </p:spTree>
    <p:extLst>
      <p:ext uri="{BB962C8B-B14F-4D97-AF65-F5344CB8AC3E}">
        <p14:creationId xmlns:p14="http://schemas.microsoft.com/office/powerpoint/2010/main" val="3734128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lum/>
            <a:alphaModFix/>
          </a:blip>
          <a:srcRect/>
          <a:stretch>
            <a:fillRect/>
          </a:stretch>
        </p:blipFill>
        <p:spPr>
          <a:xfrm>
            <a:off x="276584" y="531030"/>
            <a:ext cx="3717459" cy="3085575"/>
          </a:xfrm>
          <a:prstGeom prst="rect">
            <a:avLst/>
          </a:prstGeom>
          <a:noFill/>
          <a:ln>
            <a:noFill/>
          </a:ln>
        </p:spPr>
      </p:pic>
      <p:pic>
        <p:nvPicPr>
          <p:cNvPr id="3" name="2 Imagen"/>
          <p:cNvPicPr>
            <a:picLocks noChangeAspect="1"/>
          </p:cNvPicPr>
          <p:nvPr/>
        </p:nvPicPr>
        <p:blipFill>
          <a:blip r:embed="rId4">
            <a:lum/>
            <a:alphaModFix/>
          </a:blip>
          <a:srcRect/>
          <a:stretch>
            <a:fillRect/>
          </a:stretch>
        </p:blipFill>
        <p:spPr>
          <a:xfrm>
            <a:off x="4718667" y="555526"/>
            <a:ext cx="3586838" cy="3156773"/>
          </a:xfrm>
          <a:prstGeom prst="rect">
            <a:avLst/>
          </a:prstGeom>
          <a:noFill/>
          <a:ln>
            <a:noFill/>
          </a:ln>
        </p:spPr>
      </p:pic>
      <p:pic>
        <p:nvPicPr>
          <p:cNvPr id="4" name="3 Imagen"/>
          <p:cNvPicPr>
            <a:picLocks noChangeAspect="1"/>
          </p:cNvPicPr>
          <p:nvPr/>
        </p:nvPicPr>
        <p:blipFill>
          <a:blip r:embed="rId5">
            <a:lum/>
            <a:alphaModFix/>
          </a:blip>
          <a:srcRect/>
          <a:stretch>
            <a:fillRect/>
          </a:stretch>
        </p:blipFill>
        <p:spPr>
          <a:xfrm>
            <a:off x="228261" y="3581334"/>
            <a:ext cx="3780811" cy="3241037"/>
          </a:xfrm>
          <a:prstGeom prst="rect">
            <a:avLst/>
          </a:prstGeom>
          <a:noFill/>
          <a:ln>
            <a:noFill/>
          </a:ln>
        </p:spPr>
      </p:pic>
      <p:sp>
        <p:nvSpPr>
          <p:cNvPr id="7" name="6 CuadroTexto"/>
          <p:cNvSpPr txBox="1"/>
          <p:nvPr/>
        </p:nvSpPr>
        <p:spPr>
          <a:xfrm>
            <a:off x="2115299" y="6165304"/>
            <a:ext cx="1777414"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a:solidFill>
                  <a:srgbClr val="FF0000"/>
                </a:solidFill>
                <a:latin typeface="Arial" pitchFamily="18"/>
                <a:ea typeface="Arial" pitchFamily="2"/>
                <a:cs typeface="Arial" pitchFamily="2"/>
              </a:rPr>
              <a:t>CMAQ+HERMES</a:t>
            </a:r>
          </a:p>
        </p:txBody>
      </p:sp>
      <p:sp>
        <p:nvSpPr>
          <p:cNvPr id="8" name="7 CuadroTexto"/>
          <p:cNvSpPr txBox="1"/>
          <p:nvPr/>
        </p:nvSpPr>
        <p:spPr>
          <a:xfrm>
            <a:off x="4464767" y="3839341"/>
            <a:ext cx="4571729" cy="2206089"/>
          </a:xfrm>
          <a:prstGeom prst="rect">
            <a:avLst/>
          </a:prstGeom>
          <a:noFill/>
          <a:ln>
            <a:noFill/>
          </a:ln>
        </p:spPr>
        <p:txBody>
          <a:bodyPr vert="horz" wrap="square" lIns="81643" tIns="40817" rIns="81643" bIns="40817" anchor="t" anchorCtr="0" compatLnSpc="0">
            <a:spAutoFit/>
          </a:bodyPr>
          <a:lstStyle/>
          <a:p>
            <a:pPr marL="285750" indent="-285750">
              <a:buFont typeface="Wingdings" pitchFamily="2" charset="2"/>
              <a:buChar char="Ø"/>
            </a:pPr>
            <a:r>
              <a:rPr lang="en-GB" dirty="0" smtClean="0"/>
              <a:t>The maximum levels of SO2 are very low in the simulation CHIMERE-EMEP, lower than in any simulation HERMES simulated throughout the area</a:t>
            </a:r>
          </a:p>
          <a:p>
            <a:pPr marL="285750" indent="-285750">
              <a:buFont typeface="Wingdings" pitchFamily="2" charset="2"/>
              <a:buChar char="Ø"/>
            </a:pPr>
            <a:endParaRPr lang="en-GB" dirty="0" smtClean="0"/>
          </a:p>
          <a:p>
            <a:pPr marL="285750" indent="-285750">
              <a:buFont typeface="Wingdings" pitchFamily="2" charset="2"/>
              <a:buChar char="Ø"/>
            </a:pPr>
            <a:r>
              <a:rPr lang="en-GB" dirty="0" smtClean="0"/>
              <a:t>The values ​​of the maximum concentration of SO2 are more realistic with CMAQ. Does it cause?</a:t>
            </a:r>
            <a:endParaRPr lang="en-GB" dirty="0"/>
          </a:p>
        </p:txBody>
      </p:sp>
      <p:sp>
        <p:nvSpPr>
          <p:cNvPr id="9" name="8 CuadroTexto"/>
          <p:cNvSpPr txBox="1"/>
          <p:nvPr/>
        </p:nvSpPr>
        <p:spPr>
          <a:xfrm>
            <a:off x="0" y="1302"/>
            <a:ext cx="9143431" cy="377384"/>
          </a:xfrm>
          <a:prstGeom prst="rect">
            <a:avLst/>
          </a:prstGeom>
          <a:noFill/>
          <a:ln>
            <a:noFill/>
          </a:ln>
        </p:spPr>
        <p:txBody>
          <a:bodyPr vert="horz" wrap="square" lIns="81643" tIns="40817" rIns="81643" bIns="40817" anchor="t" anchorCtr="1" compatLnSpc="0">
            <a:spAutoFit/>
          </a:bodyPr>
          <a:lstStyle/>
          <a:p>
            <a:pPr algn="ctr" defTabSz="829452" fontAlgn="auto" hangingPunct="0">
              <a:spcBef>
                <a:spcPts val="0"/>
              </a:spcBef>
              <a:spcAft>
                <a:spcPts val="0"/>
              </a:spcAft>
              <a:defRPr sz="2200" b="1" i="0" u="none" strike="noStrike" kern="0" cap="none" spc="0" baseline="0">
                <a:solidFill>
                  <a:srgbClr val="000000"/>
                </a:solidFill>
                <a:uFillTx/>
              </a:defRPr>
            </a:pPr>
            <a:r>
              <a:rPr lang="es-ES" sz="2000" b="1" dirty="0" smtClean="0"/>
              <a:t>SO</a:t>
            </a:r>
            <a:r>
              <a:rPr lang="es-ES" sz="2000" b="1" baseline="-25000" dirty="0" smtClean="0"/>
              <a:t>2</a:t>
            </a:r>
            <a:r>
              <a:rPr lang="es-ES" sz="2000" b="1" dirty="0"/>
              <a:t>: </a:t>
            </a:r>
            <a:r>
              <a:rPr lang="es-ES" sz="2000" b="1" dirty="0" err="1"/>
              <a:t>Simulation</a:t>
            </a:r>
            <a:r>
              <a:rPr lang="es-ES" sz="2000" b="1" dirty="0"/>
              <a:t> </a:t>
            </a:r>
            <a:r>
              <a:rPr lang="es-ES" sz="2000" b="1" dirty="0" err="1"/>
              <a:t>year</a:t>
            </a:r>
            <a:r>
              <a:rPr lang="es-ES" sz="2000" b="1" dirty="0"/>
              <a:t> 2004, </a:t>
            </a:r>
            <a:r>
              <a:rPr lang="es-ES" sz="2000" b="1" dirty="0" err="1" smtClean="0"/>
              <a:t>max</a:t>
            </a:r>
            <a:r>
              <a:rPr lang="es-ES" sz="2000" b="1" dirty="0" smtClean="0"/>
              <a:t> </a:t>
            </a:r>
            <a:r>
              <a:rPr lang="es-ES" sz="2000" b="1" dirty="0" err="1" smtClean="0"/>
              <a:t>annual</a:t>
            </a:r>
            <a:r>
              <a:rPr lang="es-ES" sz="2000" b="1" dirty="0" smtClean="0"/>
              <a:t> </a:t>
            </a:r>
            <a:r>
              <a:rPr lang="es-ES" sz="2000" b="1" dirty="0"/>
              <a:t>mean</a:t>
            </a:r>
            <a:endParaRPr lang="en-US" sz="2000" b="1" dirty="0">
              <a:solidFill>
                <a:srgbClr val="000000"/>
              </a:solidFill>
              <a:latin typeface="Arial" pitchFamily="18"/>
              <a:ea typeface="Arial" pitchFamily="2"/>
              <a:cs typeface="Arial" pitchFamily="2"/>
            </a:endParaRPr>
          </a:p>
        </p:txBody>
      </p:sp>
      <p:sp>
        <p:nvSpPr>
          <p:cNvPr id="10" name="9 CuadroTexto"/>
          <p:cNvSpPr txBox="1"/>
          <p:nvPr/>
        </p:nvSpPr>
        <p:spPr>
          <a:xfrm>
            <a:off x="6444208" y="2996086"/>
            <a:ext cx="1777414"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CHIMERE+EMEP</a:t>
            </a:r>
            <a:endParaRPr lang="en-US" sz="1400" b="1" dirty="0">
              <a:solidFill>
                <a:srgbClr val="FF0000"/>
              </a:solidFill>
              <a:latin typeface="Arial" pitchFamily="18"/>
              <a:ea typeface="Arial" pitchFamily="2"/>
              <a:cs typeface="Arial" pitchFamily="2"/>
            </a:endParaRPr>
          </a:p>
        </p:txBody>
      </p:sp>
      <p:sp>
        <p:nvSpPr>
          <p:cNvPr id="11" name="10 Flecha izquierda y derecha"/>
          <p:cNvSpPr/>
          <p:nvPr/>
        </p:nvSpPr>
        <p:spPr>
          <a:xfrm>
            <a:off x="4038452" y="2154970"/>
            <a:ext cx="852631" cy="2464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Flecha arriba y abajo"/>
          <p:cNvSpPr/>
          <p:nvPr/>
        </p:nvSpPr>
        <p:spPr>
          <a:xfrm>
            <a:off x="213564" y="3284984"/>
            <a:ext cx="242316" cy="60807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CuadroTexto"/>
          <p:cNvSpPr txBox="1"/>
          <p:nvPr/>
        </p:nvSpPr>
        <p:spPr>
          <a:xfrm>
            <a:off x="1907704" y="2996086"/>
            <a:ext cx="1876682"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CHIMERE+HERMES</a:t>
            </a:r>
            <a:endParaRPr lang="en-US" sz="1400" b="1" dirty="0">
              <a:solidFill>
                <a:srgbClr val="FF0000"/>
              </a:solidFill>
              <a:latin typeface="Arial" pitchFamily="18"/>
              <a:ea typeface="Arial" pitchFamily="2"/>
              <a:cs typeface="Arial" pitchFamily="2"/>
            </a:endParaRPr>
          </a:p>
        </p:txBody>
      </p:sp>
    </p:spTree>
    <p:extLst>
      <p:ext uri="{BB962C8B-B14F-4D97-AF65-F5344CB8AC3E}">
        <p14:creationId xmlns:p14="http://schemas.microsoft.com/office/powerpoint/2010/main" val="2293196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6" name="Picture 12" descr="Chim-Her-IP-2004-Composite-MAX-PM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80553"/>
            <a:ext cx="3944161" cy="3380495"/>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Chim-Eme-IP-2004-Composite-MAX-PM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0553" y="475618"/>
            <a:ext cx="3949919" cy="338543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600" y="3611063"/>
            <a:ext cx="3974400" cy="34067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0" name="Text Box 6"/>
          <p:cNvSpPr txBox="1">
            <a:spLocks noChangeArrowheads="1"/>
          </p:cNvSpPr>
          <p:nvPr/>
        </p:nvSpPr>
        <p:spPr bwMode="auto">
          <a:xfrm>
            <a:off x="2411760" y="6237312"/>
            <a:ext cx="1776960" cy="2736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2820" rIns="81639" bIns="40820"/>
          <a:lstStyle>
            <a:lvl1pPr>
              <a:tabLst>
                <a:tab pos="723900" algn="l"/>
                <a:tab pos="1447800" algn="l"/>
              </a:tabLst>
              <a:defRPr>
                <a:solidFill>
                  <a:srgbClr val="000000"/>
                </a:solidFill>
                <a:latin typeface="Arial" charset="0"/>
                <a:cs typeface="Arial" charset="0"/>
              </a:defRPr>
            </a:lvl1pPr>
            <a:lvl2pPr>
              <a:tabLst>
                <a:tab pos="723900" algn="l"/>
                <a:tab pos="1447800" algn="l"/>
              </a:tabLst>
              <a:defRPr>
                <a:solidFill>
                  <a:srgbClr val="000000"/>
                </a:solidFill>
                <a:latin typeface="Arial" charset="0"/>
                <a:cs typeface="Arial" charset="0"/>
              </a:defRPr>
            </a:lvl2pPr>
            <a:lvl3pPr>
              <a:tabLst>
                <a:tab pos="723900" algn="l"/>
                <a:tab pos="1447800" algn="l"/>
              </a:tabLst>
              <a:defRPr>
                <a:solidFill>
                  <a:srgbClr val="000000"/>
                </a:solidFill>
                <a:latin typeface="Arial" charset="0"/>
                <a:cs typeface="Arial" charset="0"/>
              </a:defRPr>
            </a:lvl3pPr>
            <a:lvl4pPr>
              <a:tabLst>
                <a:tab pos="723900" algn="l"/>
                <a:tab pos="1447800" algn="l"/>
              </a:tabLst>
              <a:defRPr>
                <a:solidFill>
                  <a:srgbClr val="000000"/>
                </a:solidFill>
                <a:latin typeface="Arial" charset="0"/>
                <a:cs typeface="Arial" charset="0"/>
              </a:defRPr>
            </a:lvl4pPr>
            <a:lvl5pPr>
              <a:tabLst>
                <a:tab pos="723900" algn="l"/>
                <a:tab pos="1447800" algn="l"/>
              </a:tabLst>
              <a:defRPr>
                <a:solidFill>
                  <a:srgbClr val="000000"/>
                </a:solidFill>
                <a:latin typeface="Arial" charset="0"/>
                <a:cs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cs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cs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cs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cs typeface="Arial" charset="0"/>
              </a:defRPr>
            </a:lvl9pPr>
          </a:lstStyle>
          <a:p>
            <a:r>
              <a:rPr lang="en-US" sz="1400" b="1" dirty="0">
                <a:solidFill>
                  <a:srgbClr val="FF0000"/>
                </a:solidFill>
              </a:rPr>
              <a:t>CMAQ+HERMES</a:t>
            </a:r>
          </a:p>
        </p:txBody>
      </p:sp>
      <p:sp>
        <p:nvSpPr>
          <p:cNvPr id="9" name="8 CuadroTexto"/>
          <p:cNvSpPr txBox="1"/>
          <p:nvPr/>
        </p:nvSpPr>
        <p:spPr>
          <a:xfrm>
            <a:off x="2123728" y="3212110"/>
            <a:ext cx="1876682"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CHIMERE+HERMES</a:t>
            </a:r>
            <a:endParaRPr lang="en-US" sz="1400" b="1" dirty="0">
              <a:solidFill>
                <a:srgbClr val="FF0000"/>
              </a:solidFill>
              <a:latin typeface="Arial" pitchFamily="18"/>
              <a:ea typeface="Arial" pitchFamily="2"/>
              <a:cs typeface="Arial" pitchFamily="2"/>
            </a:endParaRPr>
          </a:p>
        </p:txBody>
      </p:sp>
      <p:sp>
        <p:nvSpPr>
          <p:cNvPr id="10" name="9 CuadroTexto"/>
          <p:cNvSpPr txBox="1"/>
          <p:nvPr/>
        </p:nvSpPr>
        <p:spPr>
          <a:xfrm>
            <a:off x="0" y="323"/>
            <a:ext cx="9143431" cy="406815"/>
          </a:xfrm>
          <a:prstGeom prst="rect">
            <a:avLst/>
          </a:prstGeom>
          <a:noFill/>
          <a:ln>
            <a:noFill/>
          </a:ln>
        </p:spPr>
        <p:txBody>
          <a:bodyPr vert="horz" wrap="square" lIns="81643" tIns="40817" rIns="81643" bIns="40817" anchor="t" anchorCtr="1" compatLnSpc="0">
            <a:spAutoFit/>
          </a:bodyPr>
          <a:lstStyle/>
          <a:p>
            <a:pPr algn="ctr" defTabSz="829452" fontAlgn="auto" hangingPunct="0">
              <a:spcBef>
                <a:spcPts val="0"/>
              </a:spcBef>
              <a:spcAft>
                <a:spcPts val="0"/>
              </a:spcAft>
              <a:defRPr sz="2200" b="1" i="0" u="none" strike="noStrike" kern="0" cap="none" spc="0" baseline="0">
                <a:solidFill>
                  <a:srgbClr val="000000"/>
                </a:solidFill>
                <a:uFillTx/>
              </a:defRPr>
            </a:pPr>
            <a:r>
              <a:rPr lang="es-ES" sz="2200" b="1" dirty="0" smtClean="0"/>
              <a:t>PM</a:t>
            </a:r>
            <a:r>
              <a:rPr lang="es-ES" sz="2200" b="1" baseline="-25000" dirty="0" smtClean="0"/>
              <a:t>10</a:t>
            </a:r>
            <a:r>
              <a:rPr lang="es-ES" sz="2200" b="1" dirty="0" smtClean="0"/>
              <a:t>: </a:t>
            </a:r>
            <a:r>
              <a:rPr lang="es-ES" sz="2200" b="1" dirty="0" err="1" smtClean="0"/>
              <a:t>Simulation</a:t>
            </a:r>
            <a:r>
              <a:rPr lang="es-ES" sz="2200" b="1" dirty="0" smtClean="0"/>
              <a:t> </a:t>
            </a:r>
            <a:r>
              <a:rPr lang="es-ES" sz="2200" b="1" dirty="0" err="1" smtClean="0"/>
              <a:t>year</a:t>
            </a:r>
            <a:r>
              <a:rPr lang="es-ES" sz="2200" b="1" dirty="0" smtClean="0"/>
              <a:t> </a:t>
            </a:r>
            <a:r>
              <a:rPr lang="es-ES" sz="2200" b="1" dirty="0"/>
              <a:t>2004, </a:t>
            </a:r>
            <a:r>
              <a:rPr lang="es-ES" sz="2200" b="1" dirty="0" err="1" smtClean="0"/>
              <a:t>max</a:t>
            </a:r>
            <a:r>
              <a:rPr lang="es-ES" sz="2200" b="1" dirty="0" smtClean="0"/>
              <a:t> </a:t>
            </a:r>
            <a:r>
              <a:rPr lang="es-ES" sz="2200" b="1" dirty="0" err="1" smtClean="0"/>
              <a:t>annual</a:t>
            </a:r>
            <a:r>
              <a:rPr lang="es-ES" sz="2200" b="1" dirty="0" smtClean="0"/>
              <a:t> mean</a:t>
            </a:r>
            <a:endParaRPr lang="en-US" sz="2000" b="1" dirty="0">
              <a:solidFill>
                <a:srgbClr val="000000"/>
              </a:solidFill>
              <a:latin typeface="Arial" pitchFamily="18"/>
              <a:ea typeface="Arial" pitchFamily="2"/>
              <a:cs typeface="Arial" pitchFamily="2"/>
            </a:endParaRPr>
          </a:p>
        </p:txBody>
      </p:sp>
      <p:sp>
        <p:nvSpPr>
          <p:cNvPr id="11" name="10 CuadroTexto"/>
          <p:cNvSpPr txBox="1"/>
          <p:nvPr/>
        </p:nvSpPr>
        <p:spPr>
          <a:xfrm>
            <a:off x="6899042" y="3140968"/>
            <a:ext cx="1777414"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CHIMERE+EMEP</a:t>
            </a:r>
            <a:endParaRPr lang="en-US" sz="1400" b="1" dirty="0">
              <a:solidFill>
                <a:srgbClr val="FF0000"/>
              </a:solidFill>
              <a:latin typeface="Arial" pitchFamily="18"/>
              <a:ea typeface="Arial" pitchFamily="2"/>
              <a:cs typeface="Arial" pitchFamily="2"/>
            </a:endParaRPr>
          </a:p>
        </p:txBody>
      </p:sp>
      <p:sp>
        <p:nvSpPr>
          <p:cNvPr id="12" name="11 Flecha izquierda y derecha"/>
          <p:cNvSpPr/>
          <p:nvPr/>
        </p:nvSpPr>
        <p:spPr>
          <a:xfrm>
            <a:off x="4295433" y="2154970"/>
            <a:ext cx="852631" cy="2464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Flecha arriba y abajo"/>
          <p:cNvSpPr/>
          <p:nvPr/>
        </p:nvSpPr>
        <p:spPr>
          <a:xfrm>
            <a:off x="225228" y="3501008"/>
            <a:ext cx="242316" cy="60807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CuadroTexto"/>
          <p:cNvSpPr txBox="1"/>
          <p:nvPr/>
        </p:nvSpPr>
        <p:spPr>
          <a:xfrm>
            <a:off x="4433022" y="4077072"/>
            <a:ext cx="4710978" cy="2206089"/>
          </a:xfrm>
          <a:prstGeom prst="rect">
            <a:avLst/>
          </a:prstGeom>
          <a:solidFill>
            <a:schemeClr val="bg1"/>
          </a:solidFill>
          <a:ln>
            <a:noFill/>
          </a:ln>
        </p:spPr>
        <p:txBody>
          <a:bodyPr vert="horz" wrap="square" lIns="81643" tIns="40817" rIns="81643" bIns="40817" anchor="t" anchorCtr="0" compatLnSpc="0">
            <a:spAutoFit/>
          </a:bodyPr>
          <a:lstStyle/>
          <a:p>
            <a:pPr marL="342900" indent="-34290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r>
              <a:rPr lang="en-GB" dirty="0" smtClean="0"/>
              <a:t>Clear difference between both CTM.</a:t>
            </a:r>
          </a:p>
          <a:p>
            <a:pPr defTabSz="829452" fontAlgn="auto" hangingPunct="0">
              <a:spcBef>
                <a:spcPts val="0"/>
              </a:spcBef>
              <a:spcAft>
                <a:spcPts val="0"/>
              </a:spcAft>
              <a:defRPr sz="1800" b="0" i="0" u="none" strike="noStrike" kern="0" cap="none" spc="0" baseline="0">
                <a:solidFill>
                  <a:srgbClr val="000000"/>
                </a:solidFill>
                <a:uFillTx/>
              </a:defRPr>
            </a:pPr>
            <a:endParaRPr lang="en-GB" dirty="0" smtClean="0"/>
          </a:p>
          <a:p>
            <a:pPr marL="342900" indent="-34290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r>
              <a:rPr lang="en-GB" dirty="0" smtClean="0"/>
              <a:t>Better results with CMAQ</a:t>
            </a:r>
          </a:p>
          <a:p>
            <a:pPr defTabSz="829452" fontAlgn="auto" hangingPunct="0">
              <a:spcBef>
                <a:spcPts val="0"/>
              </a:spcBef>
              <a:spcAft>
                <a:spcPts val="0"/>
              </a:spcAft>
              <a:defRPr sz="1800" b="0" i="0" u="none" strike="noStrike" kern="0" cap="none" spc="0" baseline="0">
                <a:solidFill>
                  <a:srgbClr val="000000"/>
                </a:solidFill>
                <a:uFillTx/>
              </a:defRPr>
            </a:pPr>
            <a:endParaRPr lang="en-GB" dirty="0" smtClean="0"/>
          </a:p>
          <a:p>
            <a:pPr marL="342900" indent="-34290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r>
              <a:rPr lang="en-GB" dirty="0" smtClean="0"/>
              <a:t>Special differences near of pollution sources: big cities, industries</a:t>
            </a:r>
          </a:p>
          <a:p>
            <a:pPr defTabSz="829452" fontAlgn="auto" hangingPunct="0">
              <a:spcBef>
                <a:spcPts val="0"/>
              </a:spcBef>
              <a:spcAft>
                <a:spcPts val="0"/>
              </a:spcAft>
              <a:defRPr sz="1800" b="0" i="0" u="none" strike="noStrike" kern="0" cap="none" spc="0" baseline="0">
                <a:solidFill>
                  <a:srgbClr val="000000"/>
                </a:solidFill>
                <a:uFillTx/>
              </a:defRPr>
            </a:pPr>
            <a:endParaRPr lang="en-GB" dirty="0" smtClean="0"/>
          </a:p>
          <a:p>
            <a:pPr marL="342900" indent="-342900" defTabSz="829452" fontAlgn="auto" hangingPunct="0">
              <a:spcBef>
                <a:spcPts val="0"/>
              </a:spcBef>
              <a:spcAft>
                <a:spcPts val="0"/>
              </a:spcAft>
              <a:buFont typeface="Wingdings" pitchFamily="2" charset="2"/>
              <a:buChar char="Ø"/>
              <a:defRPr sz="1800" b="0" i="0" u="none" strike="noStrike" kern="0" cap="none" spc="0" baseline="0">
                <a:solidFill>
                  <a:srgbClr val="000000"/>
                </a:solidFill>
                <a:uFillTx/>
              </a:defRPr>
            </a:pPr>
            <a:r>
              <a:rPr lang="en-GB" dirty="0" smtClean="0"/>
              <a:t>The role of emissions inventory is crucial</a:t>
            </a:r>
            <a:endParaRPr lang="en-GB" dirty="0">
              <a:solidFill>
                <a:srgbClr val="000000"/>
              </a:solidFill>
              <a:latin typeface="Arial" pitchFamily="18"/>
              <a:ea typeface="Arial" pitchFamily="2"/>
              <a:cs typeface="Arial" pitchFamily="2"/>
            </a:endParaRPr>
          </a:p>
        </p:txBody>
      </p:sp>
    </p:spTree>
    <p:extLst>
      <p:ext uri="{BB962C8B-B14F-4D97-AF65-F5344CB8AC3E}">
        <p14:creationId xmlns:p14="http://schemas.microsoft.com/office/powerpoint/2010/main" val="38772720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844800" y="4508500"/>
            <a:ext cx="1727200" cy="1792288"/>
          </a:xfrm>
          <a:prstGeom prst="rect">
            <a:avLst/>
          </a:prstGeom>
          <a:solidFill>
            <a:srgbClr val="800000">
              <a:alpha val="36862"/>
            </a:srgbClr>
          </a:solidFill>
          <a:ln>
            <a:noFill/>
          </a:ln>
          <a:effectLst/>
          <a:extLst>
            <a:ext uri="{91240B29-F687-4F45-9708-019B960494DF}">
              <a14:hiddenLine xmlns:a14="http://schemas.microsoft.com/office/drawing/2010/main" w="25400">
                <a:solidFill>
                  <a:schemeClr val="tx1"/>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0243" name="Rectangle 3"/>
          <p:cNvSpPr>
            <a:spLocks noGrp="1" noChangeArrowheads="1"/>
          </p:cNvSpPr>
          <p:nvPr>
            <p:ph type="title"/>
          </p:nvPr>
        </p:nvSpPr>
        <p:spPr/>
        <p:txBody>
          <a:bodyPr/>
          <a:lstStyle/>
          <a:p>
            <a:r>
              <a:rPr lang="es-ES_tradnl" sz="2400" smtClean="0">
                <a:solidFill>
                  <a:srgbClr val="FFCC00"/>
                </a:solidFill>
                <a:latin typeface="Arial Narrow" pitchFamily="34" charset="0"/>
              </a:rPr>
              <a:t>CALIOPE Air Quality Forecasting System</a:t>
            </a:r>
            <a:endParaRPr lang="es-ES" sz="2400" smtClean="0">
              <a:solidFill>
                <a:srgbClr val="FFCC00"/>
              </a:solidFill>
              <a:latin typeface="Arial Narrow" pitchFamily="34" charset="0"/>
            </a:endParaRPr>
          </a:p>
        </p:txBody>
      </p:sp>
      <p:sp>
        <p:nvSpPr>
          <p:cNvPr id="10244" name="Rectangle 4"/>
          <p:cNvSpPr>
            <a:spLocks noChangeArrowheads="1"/>
          </p:cNvSpPr>
          <p:nvPr/>
        </p:nvSpPr>
        <p:spPr bwMode="auto">
          <a:xfrm>
            <a:off x="180975" y="1484313"/>
            <a:ext cx="2663825" cy="4824412"/>
          </a:xfrm>
          <a:prstGeom prst="rect">
            <a:avLst/>
          </a:prstGeom>
          <a:solidFill>
            <a:srgbClr val="FFCC00">
              <a:alpha val="27843"/>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0245" name="Rectangle 5"/>
          <p:cNvSpPr>
            <a:spLocks noChangeArrowheads="1"/>
          </p:cNvSpPr>
          <p:nvPr/>
        </p:nvSpPr>
        <p:spPr bwMode="auto">
          <a:xfrm>
            <a:off x="4491038" y="1484313"/>
            <a:ext cx="4473575" cy="4824412"/>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ES">
              <a:cs typeface="Arial" charset="0"/>
            </a:endParaRPr>
          </a:p>
        </p:txBody>
      </p:sp>
      <p:sp>
        <p:nvSpPr>
          <p:cNvPr id="10246" name="Text Box 6"/>
          <p:cNvSpPr txBox="1">
            <a:spLocks noChangeArrowheads="1"/>
          </p:cNvSpPr>
          <p:nvPr/>
        </p:nvSpPr>
        <p:spPr bwMode="auto">
          <a:xfrm>
            <a:off x="900113" y="3871913"/>
            <a:ext cx="1225550" cy="538162"/>
          </a:xfrm>
          <a:prstGeom prst="rect">
            <a:avLst/>
          </a:prstGeom>
          <a:solidFill>
            <a:schemeClr val="bg1"/>
          </a:solidFill>
          <a:ln w="3175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400" b="1">
                <a:latin typeface="Arial Narrow" pitchFamily="34" charset="0"/>
                <a:cs typeface="Arial" charset="0"/>
              </a:rPr>
              <a:t>CMAQ </a:t>
            </a:r>
          </a:p>
          <a:p>
            <a:pPr algn="ctr" eaLnBrk="1" hangingPunct="1">
              <a:spcBef>
                <a:spcPct val="50000"/>
              </a:spcBef>
            </a:pPr>
            <a:r>
              <a:rPr lang="es-ES" sz="1000">
                <a:latin typeface="Arial Narrow" pitchFamily="34" charset="0"/>
                <a:cs typeface="Arial" charset="0"/>
              </a:rPr>
              <a:t>(12 km x 12 km)</a:t>
            </a:r>
          </a:p>
        </p:txBody>
      </p:sp>
      <p:sp>
        <p:nvSpPr>
          <p:cNvPr id="10247" name="Text Box 7"/>
          <p:cNvSpPr txBox="1">
            <a:spLocks noChangeArrowheads="1"/>
          </p:cNvSpPr>
          <p:nvPr/>
        </p:nvSpPr>
        <p:spPr bwMode="auto">
          <a:xfrm>
            <a:off x="6372225" y="2492375"/>
            <a:ext cx="1223963"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 sz="1200" b="1" i="1">
                <a:latin typeface="Arial Narrow" pitchFamily="34" charset="0"/>
                <a:cs typeface="Arial" charset="0"/>
              </a:rPr>
              <a:t>T, solar radiation</a:t>
            </a:r>
          </a:p>
        </p:txBody>
      </p:sp>
      <p:sp>
        <p:nvSpPr>
          <p:cNvPr id="10248" name="Text Box 8"/>
          <p:cNvSpPr txBox="1">
            <a:spLocks noChangeArrowheads="1"/>
          </p:cNvSpPr>
          <p:nvPr/>
        </p:nvSpPr>
        <p:spPr bwMode="auto">
          <a:xfrm>
            <a:off x="4989513" y="2392363"/>
            <a:ext cx="1382712" cy="735012"/>
          </a:xfrm>
          <a:prstGeom prst="rect">
            <a:avLst/>
          </a:prstGeom>
          <a:solidFill>
            <a:schemeClr val="bg1"/>
          </a:solidFill>
          <a:ln w="317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600" b="1">
                <a:latin typeface="Arial Narrow" pitchFamily="34" charset="0"/>
                <a:cs typeface="Arial" charset="0"/>
              </a:rPr>
              <a:t>WRF-ARW</a:t>
            </a:r>
          </a:p>
          <a:p>
            <a:pPr algn="ctr" eaLnBrk="1" hangingPunct="1">
              <a:spcBef>
                <a:spcPct val="50000"/>
              </a:spcBef>
            </a:pPr>
            <a:r>
              <a:rPr lang="es-ES" sz="1600">
                <a:latin typeface="Arial Narrow" pitchFamily="34" charset="0"/>
                <a:cs typeface="Arial" charset="0"/>
              </a:rPr>
              <a:t>(4 km x 4 km)</a:t>
            </a:r>
          </a:p>
        </p:txBody>
      </p:sp>
      <p:sp>
        <p:nvSpPr>
          <p:cNvPr id="10249" name="Text Box 9"/>
          <p:cNvSpPr txBox="1">
            <a:spLocks noChangeArrowheads="1"/>
          </p:cNvSpPr>
          <p:nvPr/>
        </p:nvSpPr>
        <p:spPr bwMode="auto">
          <a:xfrm>
            <a:off x="6084888" y="3763963"/>
            <a:ext cx="1835150" cy="708025"/>
          </a:xfrm>
          <a:prstGeom prst="rect">
            <a:avLst/>
          </a:prstGeom>
          <a:solidFill>
            <a:schemeClr val="bg1"/>
          </a:solidFill>
          <a:ln w="317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600" b="1">
                <a:latin typeface="Arial Narrow" pitchFamily="34" charset="0"/>
                <a:cs typeface="Arial" charset="0"/>
              </a:rPr>
              <a:t>CMAQ </a:t>
            </a:r>
          </a:p>
          <a:p>
            <a:pPr algn="ctr" eaLnBrk="1" hangingPunct="1">
              <a:spcBef>
                <a:spcPct val="50000"/>
              </a:spcBef>
            </a:pPr>
            <a:r>
              <a:rPr lang="es-ES" sz="1600">
                <a:latin typeface="Arial Narrow" pitchFamily="34" charset="0"/>
                <a:cs typeface="Arial" charset="0"/>
              </a:rPr>
              <a:t>(4 km x 4 km)</a:t>
            </a:r>
          </a:p>
        </p:txBody>
      </p:sp>
      <p:sp>
        <p:nvSpPr>
          <p:cNvPr id="10250" name="Text Box 10"/>
          <p:cNvSpPr txBox="1">
            <a:spLocks noChangeArrowheads="1"/>
          </p:cNvSpPr>
          <p:nvPr/>
        </p:nvSpPr>
        <p:spPr bwMode="auto">
          <a:xfrm>
            <a:off x="7524750" y="2386013"/>
            <a:ext cx="1368425" cy="735012"/>
          </a:xfrm>
          <a:prstGeom prst="rect">
            <a:avLst/>
          </a:prstGeom>
          <a:solidFill>
            <a:schemeClr val="bg1"/>
          </a:solidFill>
          <a:ln w="317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600" b="1">
                <a:latin typeface="Arial Narrow" pitchFamily="34" charset="0"/>
                <a:cs typeface="Arial" charset="0"/>
              </a:rPr>
              <a:t>HERMES</a:t>
            </a:r>
            <a:r>
              <a:rPr lang="es-ES" sz="1600">
                <a:latin typeface="Arial Narrow" pitchFamily="34" charset="0"/>
                <a:cs typeface="Arial" charset="0"/>
              </a:rPr>
              <a:t> </a:t>
            </a:r>
          </a:p>
          <a:p>
            <a:pPr algn="ctr" eaLnBrk="1" hangingPunct="1">
              <a:spcBef>
                <a:spcPct val="50000"/>
              </a:spcBef>
            </a:pPr>
            <a:r>
              <a:rPr lang="es-ES" sz="1600">
                <a:latin typeface="Arial Narrow" pitchFamily="34" charset="0"/>
                <a:cs typeface="Arial" charset="0"/>
              </a:rPr>
              <a:t>(4 km x 4 km)</a:t>
            </a:r>
          </a:p>
        </p:txBody>
      </p:sp>
      <p:sp>
        <p:nvSpPr>
          <p:cNvPr id="10251" name="Text Box 11"/>
          <p:cNvSpPr txBox="1">
            <a:spLocks noChangeArrowheads="1"/>
          </p:cNvSpPr>
          <p:nvPr/>
        </p:nvSpPr>
        <p:spPr bwMode="auto">
          <a:xfrm>
            <a:off x="5795963" y="5516563"/>
            <a:ext cx="2376487" cy="584200"/>
          </a:xfrm>
          <a:prstGeom prst="rect">
            <a:avLst/>
          </a:prstGeom>
          <a:solidFill>
            <a:schemeClr val="bg1"/>
          </a:solidFill>
          <a:ln w="317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a:latin typeface="Arial Narrow" pitchFamily="34" charset="0"/>
                <a:cs typeface="Arial" charset="0"/>
              </a:rPr>
              <a:t>OUTPUTS</a:t>
            </a:r>
          </a:p>
          <a:p>
            <a:pPr algn="ctr" eaLnBrk="1" hangingPunct="1"/>
            <a:r>
              <a:rPr lang="en-US" sz="1600">
                <a:latin typeface="Arial Narrow" pitchFamily="34" charset="0"/>
                <a:cs typeface="Arial" charset="0"/>
              </a:rPr>
              <a:t>Gas and particulate matter</a:t>
            </a:r>
            <a:endParaRPr lang="en-US" sz="1600" b="1">
              <a:latin typeface="Arial Narrow" pitchFamily="34" charset="0"/>
              <a:cs typeface="Arial" charset="0"/>
            </a:endParaRPr>
          </a:p>
        </p:txBody>
      </p:sp>
      <p:sp>
        <p:nvSpPr>
          <p:cNvPr id="10252" name="Text Box 12"/>
          <p:cNvSpPr txBox="1">
            <a:spLocks noChangeArrowheads="1"/>
          </p:cNvSpPr>
          <p:nvPr/>
        </p:nvSpPr>
        <p:spPr bwMode="auto">
          <a:xfrm>
            <a:off x="3021013" y="5003800"/>
            <a:ext cx="1282700" cy="1177925"/>
          </a:xfrm>
          <a:prstGeom prst="rect">
            <a:avLst/>
          </a:prstGeom>
          <a:solidFill>
            <a:schemeClr val="bg1"/>
          </a:solidFill>
          <a:ln w="3175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600" b="1">
                <a:latin typeface="Arial Narrow" pitchFamily="34" charset="0"/>
                <a:cs typeface="Arial" charset="0"/>
              </a:rPr>
              <a:t>BSC- DREAM8b </a:t>
            </a:r>
            <a:r>
              <a:rPr lang="es-ES" sz="1200">
                <a:latin typeface="Arial Narrow" pitchFamily="34" charset="0"/>
                <a:cs typeface="Arial" charset="0"/>
              </a:rPr>
              <a:t>Europe – North America – Middle East (50 km</a:t>
            </a:r>
            <a:r>
              <a:rPr lang="es-ES" sz="1200" baseline="30000">
                <a:latin typeface="Arial Narrow" pitchFamily="34" charset="0"/>
                <a:cs typeface="Arial" charset="0"/>
              </a:rPr>
              <a:t>2</a:t>
            </a:r>
            <a:r>
              <a:rPr lang="es-ES" sz="1200">
                <a:latin typeface="Arial Narrow" pitchFamily="34" charset="0"/>
                <a:cs typeface="Arial" charset="0"/>
              </a:rPr>
              <a:t>) </a:t>
            </a:r>
          </a:p>
        </p:txBody>
      </p:sp>
      <p:sp>
        <p:nvSpPr>
          <p:cNvPr id="10253" name="Text Box 13"/>
          <p:cNvSpPr txBox="1">
            <a:spLocks noChangeArrowheads="1"/>
          </p:cNvSpPr>
          <p:nvPr/>
        </p:nvSpPr>
        <p:spPr bwMode="auto">
          <a:xfrm>
            <a:off x="4486275" y="1484313"/>
            <a:ext cx="56515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ES" sz="2400" b="1">
                <a:solidFill>
                  <a:srgbClr val="0000FF"/>
                </a:solidFill>
                <a:latin typeface="Arial Narrow" pitchFamily="34" charset="0"/>
                <a:cs typeface="Arial" charset="0"/>
              </a:rPr>
              <a:t>IP4</a:t>
            </a:r>
          </a:p>
        </p:txBody>
      </p:sp>
      <p:sp>
        <p:nvSpPr>
          <p:cNvPr id="10254" name="Text Box 14"/>
          <p:cNvSpPr txBox="1">
            <a:spLocks noChangeArrowheads="1"/>
          </p:cNvSpPr>
          <p:nvPr/>
        </p:nvSpPr>
        <p:spPr bwMode="auto">
          <a:xfrm>
            <a:off x="252413" y="1484313"/>
            <a:ext cx="81756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ES" sz="2400" b="1">
                <a:solidFill>
                  <a:srgbClr val="FF9900"/>
                </a:solidFill>
                <a:latin typeface="Arial Narrow" pitchFamily="34" charset="0"/>
                <a:cs typeface="Arial" charset="0"/>
              </a:rPr>
              <a:t>EU12</a:t>
            </a:r>
          </a:p>
        </p:txBody>
      </p:sp>
      <p:cxnSp>
        <p:nvCxnSpPr>
          <p:cNvPr id="10255" name="AutoShape 15"/>
          <p:cNvCxnSpPr>
            <a:cxnSpLocks noChangeShapeType="1"/>
            <a:stCxn id="10248" idx="3"/>
            <a:endCxn id="10250" idx="1"/>
          </p:cNvCxnSpPr>
          <p:nvPr/>
        </p:nvCxnSpPr>
        <p:spPr bwMode="auto">
          <a:xfrm flipV="1">
            <a:off x="6388100" y="2754313"/>
            <a:ext cx="1120775" cy="6350"/>
          </a:xfrm>
          <a:prstGeom prst="straightConnector1">
            <a:avLst/>
          </a:prstGeom>
          <a:noFill/>
          <a:ln w="254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56" name="Text Box 16"/>
          <p:cNvSpPr txBox="1">
            <a:spLocks noChangeArrowheads="1"/>
          </p:cNvSpPr>
          <p:nvPr/>
        </p:nvSpPr>
        <p:spPr bwMode="auto">
          <a:xfrm>
            <a:off x="6372225" y="2722563"/>
            <a:ext cx="1223963"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 sz="1200" b="1" i="1">
                <a:latin typeface="Arial Narrow" pitchFamily="34" charset="0"/>
                <a:cs typeface="Arial" charset="0"/>
              </a:rPr>
              <a:t>Rel. Hum.</a:t>
            </a:r>
          </a:p>
        </p:txBody>
      </p:sp>
      <p:sp>
        <p:nvSpPr>
          <p:cNvPr id="10257" name="AutoShape 17"/>
          <p:cNvSpPr>
            <a:spLocks noChangeArrowheads="1"/>
          </p:cNvSpPr>
          <p:nvPr/>
        </p:nvSpPr>
        <p:spPr bwMode="auto">
          <a:xfrm>
            <a:off x="7524750" y="1700213"/>
            <a:ext cx="1368425" cy="287337"/>
          </a:xfrm>
          <a:prstGeom prst="flowChartAlternateProcess">
            <a:avLst/>
          </a:prstGeom>
          <a:noFill/>
          <a:ln w="25400">
            <a:solidFill>
              <a:schemeClr val="tx1"/>
            </a:solidFill>
            <a:prstDash val="sysDot"/>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76000"/>
              </a:lnSpc>
              <a:buClr>
                <a:srgbClr val="000000"/>
              </a:buClr>
              <a:buSzPct val="100000"/>
              <a:buFont typeface="Arial" charset="0"/>
              <a:buNone/>
            </a:pPr>
            <a:r>
              <a:rPr lang="es-ES" sz="1400" b="1">
                <a:latin typeface="Arial Narrow" pitchFamily="34" charset="0"/>
                <a:cs typeface="Arial" charset="0"/>
              </a:rPr>
              <a:t> Emission data</a:t>
            </a:r>
          </a:p>
        </p:txBody>
      </p:sp>
      <p:cxnSp>
        <p:nvCxnSpPr>
          <p:cNvPr id="10258" name="AutoShape 18"/>
          <p:cNvCxnSpPr>
            <a:cxnSpLocks noChangeShapeType="1"/>
            <a:stCxn id="10257" idx="2"/>
            <a:endCxn id="10250" idx="0"/>
          </p:cNvCxnSpPr>
          <p:nvPr/>
        </p:nvCxnSpPr>
        <p:spPr bwMode="auto">
          <a:xfrm>
            <a:off x="8208963" y="2000250"/>
            <a:ext cx="0" cy="369888"/>
          </a:xfrm>
          <a:prstGeom prst="straightConnector1">
            <a:avLst/>
          </a:prstGeom>
          <a:noFill/>
          <a:ln w="254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59" name="Line 19"/>
          <p:cNvSpPr>
            <a:spLocks noChangeShapeType="1"/>
          </p:cNvSpPr>
          <p:nvPr/>
        </p:nvSpPr>
        <p:spPr bwMode="auto">
          <a:xfrm>
            <a:off x="6646863" y="3557588"/>
            <a:ext cx="0" cy="215900"/>
          </a:xfrm>
          <a:prstGeom prst="line">
            <a:avLst/>
          </a:prstGeom>
          <a:noFill/>
          <a:ln w="254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260" name="Line 20"/>
          <p:cNvSpPr>
            <a:spLocks noChangeShapeType="1"/>
          </p:cNvSpPr>
          <p:nvPr/>
        </p:nvSpPr>
        <p:spPr bwMode="auto">
          <a:xfrm>
            <a:off x="7308850" y="3557588"/>
            <a:ext cx="0" cy="215900"/>
          </a:xfrm>
          <a:prstGeom prst="line">
            <a:avLst/>
          </a:prstGeom>
          <a:noFill/>
          <a:ln w="254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cxnSp>
        <p:nvCxnSpPr>
          <p:cNvPr id="10261" name="AutoShape 21"/>
          <p:cNvCxnSpPr>
            <a:cxnSpLocks noChangeShapeType="1"/>
            <a:stCxn id="10248" idx="2"/>
            <a:endCxn id="10259" idx="0"/>
          </p:cNvCxnSpPr>
          <p:nvPr/>
        </p:nvCxnSpPr>
        <p:spPr bwMode="auto">
          <a:xfrm rot="16200000" flipH="1">
            <a:off x="5963444" y="2861469"/>
            <a:ext cx="401638" cy="965200"/>
          </a:xfrm>
          <a:prstGeom prst="bentConnector3">
            <a:avLst>
              <a:gd name="adj1" fmla="val 49407"/>
            </a:avLst>
          </a:prstGeom>
          <a:noFill/>
          <a:ln w="25400">
            <a:solidFill>
              <a:schemeClr val="tx1"/>
            </a:solidFill>
            <a:miter lim="800000"/>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62" name="AutoShape 22"/>
          <p:cNvCxnSpPr>
            <a:cxnSpLocks noChangeShapeType="1"/>
            <a:stCxn id="10250" idx="2"/>
            <a:endCxn id="10260" idx="1"/>
          </p:cNvCxnSpPr>
          <p:nvPr/>
        </p:nvCxnSpPr>
        <p:spPr bwMode="auto">
          <a:xfrm rot="5400000">
            <a:off x="7434263" y="3011487"/>
            <a:ext cx="649288" cy="900113"/>
          </a:xfrm>
          <a:prstGeom prst="bentConnector3">
            <a:avLst>
              <a:gd name="adj1" fmla="val 32519"/>
            </a:avLst>
          </a:prstGeom>
          <a:noFill/>
          <a:ln w="25400">
            <a:solidFill>
              <a:schemeClr val="tx1"/>
            </a:solidFill>
            <a:miter lim="800000"/>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63" name="Text Box 23"/>
          <p:cNvSpPr txBox="1">
            <a:spLocks noChangeArrowheads="1"/>
          </p:cNvSpPr>
          <p:nvPr/>
        </p:nvSpPr>
        <p:spPr bwMode="auto">
          <a:xfrm>
            <a:off x="7308850" y="3341688"/>
            <a:ext cx="9366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 sz="1200" b="1" i="1">
                <a:latin typeface="Arial Narrow" pitchFamily="34" charset="0"/>
                <a:cs typeface="Arial" charset="0"/>
              </a:rPr>
              <a:t>emissions</a:t>
            </a:r>
          </a:p>
        </p:txBody>
      </p:sp>
      <p:sp>
        <p:nvSpPr>
          <p:cNvPr id="10264" name="Text Box 24"/>
          <p:cNvSpPr txBox="1">
            <a:spLocks noChangeArrowheads="1"/>
          </p:cNvSpPr>
          <p:nvPr/>
        </p:nvSpPr>
        <p:spPr bwMode="auto">
          <a:xfrm>
            <a:off x="5565775" y="3341688"/>
            <a:ext cx="9366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 sz="1200" b="1" i="1">
                <a:latin typeface="Arial Narrow" pitchFamily="34" charset="0"/>
                <a:cs typeface="Arial" charset="0"/>
              </a:rPr>
              <a:t>meteorology</a:t>
            </a:r>
          </a:p>
        </p:txBody>
      </p:sp>
      <p:sp>
        <p:nvSpPr>
          <p:cNvPr id="10265" name="Text Box 25"/>
          <p:cNvSpPr txBox="1">
            <a:spLocks noChangeArrowheads="1"/>
          </p:cNvSpPr>
          <p:nvPr/>
        </p:nvSpPr>
        <p:spPr bwMode="auto">
          <a:xfrm>
            <a:off x="1549400" y="2492375"/>
            <a:ext cx="1008063" cy="473075"/>
          </a:xfrm>
          <a:prstGeom prst="rect">
            <a:avLst/>
          </a:prstGeom>
          <a:solidFill>
            <a:schemeClr val="bg1"/>
          </a:solidFill>
          <a:ln w="3175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000" b="1">
                <a:latin typeface="Arial Narrow" pitchFamily="34" charset="0"/>
                <a:cs typeface="Arial" charset="0"/>
              </a:rPr>
              <a:t>WRF-ARW</a:t>
            </a:r>
          </a:p>
          <a:p>
            <a:pPr algn="ctr" eaLnBrk="1" hangingPunct="1">
              <a:spcBef>
                <a:spcPct val="50000"/>
              </a:spcBef>
            </a:pPr>
            <a:r>
              <a:rPr lang="es-ES" sz="1000">
                <a:latin typeface="Arial Narrow" pitchFamily="34" charset="0"/>
                <a:cs typeface="Arial" charset="0"/>
              </a:rPr>
              <a:t>(12 km  x 12 km)</a:t>
            </a:r>
          </a:p>
        </p:txBody>
      </p:sp>
      <p:cxnSp>
        <p:nvCxnSpPr>
          <p:cNvPr id="10266" name="AutoShape 26"/>
          <p:cNvCxnSpPr>
            <a:cxnSpLocks noChangeShapeType="1"/>
            <a:stCxn id="10265" idx="3"/>
            <a:endCxn id="10248" idx="1"/>
          </p:cNvCxnSpPr>
          <p:nvPr/>
        </p:nvCxnSpPr>
        <p:spPr bwMode="auto">
          <a:xfrm>
            <a:off x="2557463" y="2728913"/>
            <a:ext cx="2432050" cy="31750"/>
          </a:xfrm>
          <a:prstGeom prst="straightConnector1">
            <a:avLst/>
          </a:prstGeom>
          <a:noFill/>
          <a:ln w="25400">
            <a:solidFill>
              <a:srgbClr val="FF9900"/>
            </a:solidFill>
            <a:prstDash val="dash"/>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67" name="Text Box 27"/>
          <p:cNvSpPr txBox="1">
            <a:spLocks noChangeArrowheads="1"/>
          </p:cNvSpPr>
          <p:nvPr/>
        </p:nvSpPr>
        <p:spPr bwMode="auto">
          <a:xfrm>
            <a:off x="3060700" y="2347913"/>
            <a:ext cx="1223963"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 sz="1200" b="1" i="1">
                <a:latin typeface="Arial Narrow" pitchFamily="34" charset="0"/>
                <a:cs typeface="Arial" charset="0"/>
              </a:rPr>
              <a:t>BC+IC-met</a:t>
            </a:r>
          </a:p>
        </p:txBody>
      </p:sp>
      <p:sp>
        <p:nvSpPr>
          <p:cNvPr id="10268" name="Rectangle 28"/>
          <p:cNvSpPr>
            <a:spLocks noChangeArrowheads="1"/>
          </p:cNvSpPr>
          <p:nvPr/>
        </p:nvSpPr>
        <p:spPr bwMode="auto">
          <a:xfrm>
            <a:off x="3335338" y="2622550"/>
            <a:ext cx="647700" cy="287338"/>
          </a:xfrm>
          <a:prstGeom prst="rect">
            <a:avLst/>
          </a:prstGeom>
          <a:solidFill>
            <a:srgbClr val="FF9900"/>
          </a:solidFill>
          <a:ln w="25400">
            <a:solidFill>
              <a:srgbClr val="FF9900"/>
            </a:solidFill>
            <a:miter lim="800000"/>
            <a:headEn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76000"/>
              </a:lnSpc>
              <a:buClr>
                <a:srgbClr val="000000"/>
              </a:buClr>
              <a:buSzPct val="100000"/>
              <a:buFont typeface="Arial" charset="0"/>
              <a:buNone/>
            </a:pPr>
            <a:r>
              <a:rPr lang="es-ES" sz="1400" b="1">
                <a:latin typeface="Arial Narrow" pitchFamily="34" charset="0"/>
                <a:cs typeface="Arial" charset="0"/>
              </a:rPr>
              <a:t>nesting</a:t>
            </a:r>
          </a:p>
        </p:txBody>
      </p:sp>
      <p:cxnSp>
        <p:nvCxnSpPr>
          <p:cNvPr id="10269" name="AutoShape 29"/>
          <p:cNvCxnSpPr>
            <a:cxnSpLocks noChangeShapeType="1"/>
            <a:stCxn id="10246" idx="3"/>
            <a:endCxn id="10249" idx="1"/>
          </p:cNvCxnSpPr>
          <p:nvPr/>
        </p:nvCxnSpPr>
        <p:spPr bwMode="auto">
          <a:xfrm flipV="1">
            <a:off x="2125663" y="4117975"/>
            <a:ext cx="3959225" cy="23813"/>
          </a:xfrm>
          <a:prstGeom prst="straightConnector1">
            <a:avLst/>
          </a:prstGeom>
          <a:noFill/>
          <a:ln w="25400">
            <a:solidFill>
              <a:srgbClr val="FF9900"/>
            </a:solidFill>
            <a:prstDash val="dash"/>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70" name="Text Box 30"/>
          <p:cNvSpPr txBox="1">
            <a:spLocks noChangeArrowheads="1"/>
          </p:cNvSpPr>
          <p:nvPr/>
        </p:nvSpPr>
        <p:spPr bwMode="auto">
          <a:xfrm>
            <a:off x="2989263" y="3716338"/>
            <a:ext cx="1223962"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 sz="1200" b="1" i="1">
                <a:latin typeface="Arial Narrow" pitchFamily="34" charset="0"/>
                <a:cs typeface="Arial" charset="0"/>
              </a:rPr>
              <a:t>BC+IC-chem</a:t>
            </a:r>
          </a:p>
        </p:txBody>
      </p:sp>
      <p:sp>
        <p:nvSpPr>
          <p:cNvPr id="10271" name="Rectangle 31"/>
          <p:cNvSpPr>
            <a:spLocks noChangeArrowheads="1"/>
          </p:cNvSpPr>
          <p:nvPr/>
        </p:nvSpPr>
        <p:spPr bwMode="auto">
          <a:xfrm>
            <a:off x="3276600" y="3990975"/>
            <a:ext cx="647700" cy="287338"/>
          </a:xfrm>
          <a:prstGeom prst="rect">
            <a:avLst/>
          </a:prstGeom>
          <a:solidFill>
            <a:srgbClr val="FF9900"/>
          </a:solidFill>
          <a:ln w="25400">
            <a:solidFill>
              <a:srgbClr val="FF9900"/>
            </a:solidFill>
            <a:miter lim="800000"/>
            <a:headEn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76000"/>
              </a:lnSpc>
              <a:buClr>
                <a:srgbClr val="000000"/>
              </a:buClr>
              <a:buSzPct val="100000"/>
              <a:buFont typeface="Arial" charset="0"/>
              <a:buNone/>
            </a:pPr>
            <a:r>
              <a:rPr lang="es-ES" sz="1400" b="1">
                <a:latin typeface="Arial Narrow" pitchFamily="34" charset="0"/>
                <a:cs typeface="Arial" charset="0"/>
              </a:rPr>
              <a:t>nesting</a:t>
            </a:r>
          </a:p>
        </p:txBody>
      </p:sp>
      <p:sp>
        <p:nvSpPr>
          <p:cNvPr id="10272" name="Line 32"/>
          <p:cNvSpPr>
            <a:spLocks noChangeShapeType="1"/>
          </p:cNvSpPr>
          <p:nvPr/>
        </p:nvSpPr>
        <p:spPr bwMode="auto">
          <a:xfrm>
            <a:off x="4284663" y="5227638"/>
            <a:ext cx="2735262" cy="1587"/>
          </a:xfrm>
          <a:prstGeom prst="line">
            <a:avLst/>
          </a:prstGeom>
          <a:noFill/>
          <a:ln w="19050">
            <a:solidFill>
              <a:srgbClr val="800000"/>
            </a:solidFill>
            <a:prstDash val="dash"/>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273" name="Line 33"/>
          <p:cNvSpPr>
            <a:spLocks noChangeShapeType="1"/>
          </p:cNvSpPr>
          <p:nvPr/>
        </p:nvSpPr>
        <p:spPr bwMode="auto">
          <a:xfrm>
            <a:off x="1549400" y="4437063"/>
            <a:ext cx="0" cy="1079500"/>
          </a:xfrm>
          <a:prstGeom prst="line">
            <a:avLst/>
          </a:prstGeom>
          <a:noFill/>
          <a:ln w="254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274" name="Text Box 34"/>
          <p:cNvSpPr txBox="1">
            <a:spLocks noChangeArrowheads="1"/>
          </p:cNvSpPr>
          <p:nvPr/>
        </p:nvSpPr>
        <p:spPr bwMode="auto">
          <a:xfrm>
            <a:off x="612775" y="5543550"/>
            <a:ext cx="1943100" cy="523875"/>
          </a:xfrm>
          <a:prstGeom prst="rect">
            <a:avLst/>
          </a:prstGeom>
          <a:solidFill>
            <a:schemeClr val="bg1"/>
          </a:solidFill>
          <a:ln w="3175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a:latin typeface="Arial Narrow" pitchFamily="34" charset="0"/>
                <a:cs typeface="Arial" charset="0"/>
              </a:rPr>
              <a:t>OUTPUTS</a:t>
            </a:r>
          </a:p>
          <a:p>
            <a:pPr algn="ctr" eaLnBrk="1" hangingPunct="1"/>
            <a:r>
              <a:rPr lang="en-US" sz="1400">
                <a:latin typeface="Arial Narrow" pitchFamily="34" charset="0"/>
                <a:cs typeface="Arial" charset="0"/>
              </a:rPr>
              <a:t>Gas and particulate matter</a:t>
            </a:r>
            <a:endParaRPr lang="en-US" sz="1400" b="1">
              <a:latin typeface="Arial Narrow" pitchFamily="34" charset="0"/>
              <a:cs typeface="Arial" charset="0"/>
            </a:endParaRPr>
          </a:p>
        </p:txBody>
      </p:sp>
      <p:sp>
        <p:nvSpPr>
          <p:cNvPr id="10275" name="Text Box 35"/>
          <p:cNvSpPr txBox="1">
            <a:spLocks noChangeArrowheads="1"/>
          </p:cNvSpPr>
          <p:nvPr/>
        </p:nvSpPr>
        <p:spPr bwMode="auto">
          <a:xfrm>
            <a:off x="323850" y="2492375"/>
            <a:ext cx="1008063" cy="477838"/>
          </a:xfrm>
          <a:prstGeom prst="rect">
            <a:avLst/>
          </a:prstGeom>
          <a:solidFill>
            <a:schemeClr val="bg1"/>
          </a:solidFill>
          <a:ln w="3175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 sz="1000" b="1">
                <a:latin typeface="Arial Narrow" pitchFamily="34" charset="0"/>
                <a:cs typeface="Arial" charset="0"/>
              </a:rPr>
              <a:t>HERMES-EMEP</a:t>
            </a:r>
          </a:p>
          <a:p>
            <a:pPr algn="ctr" eaLnBrk="1" hangingPunct="1">
              <a:spcBef>
                <a:spcPct val="50000"/>
              </a:spcBef>
            </a:pPr>
            <a:r>
              <a:rPr lang="es-ES" sz="1000">
                <a:latin typeface="Arial Narrow" pitchFamily="34" charset="0"/>
                <a:cs typeface="Arial" charset="0"/>
              </a:rPr>
              <a:t>(12 km x 12km)</a:t>
            </a:r>
          </a:p>
        </p:txBody>
      </p:sp>
      <p:sp>
        <p:nvSpPr>
          <p:cNvPr id="10276" name="AutoShape 36"/>
          <p:cNvSpPr>
            <a:spLocks noChangeArrowheads="1"/>
          </p:cNvSpPr>
          <p:nvPr/>
        </p:nvSpPr>
        <p:spPr bwMode="auto">
          <a:xfrm>
            <a:off x="323850" y="1989138"/>
            <a:ext cx="865188" cy="287337"/>
          </a:xfrm>
          <a:prstGeom prst="flowChartAlternateProcess">
            <a:avLst/>
          </a:prstGeom>
          <a:noFill/>
          <a:ln w="25400">
            <a:solidFill>
              <a:schemeClr val="tx1"/>
            </a:solidFill>
            <a:prstDash val="sysDot"/>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76000"/>
              </a:lnSpc>
              <a:buClr>
                <a:srgbClr val="000000"/>
              </a:buClr>
              <a:buSzPct val="100000"/>
              <a:buFont typeface="Arial" charset="0"/>
              <a:buNone/>
            </a:pPr>
            <a:r>
              <a:rPr lang="es-ES" sz="1000" b="1">
                <a:latin typeface="Arial Narrow" pitchFamily="34" charset="0"/>
                <a:cs typeface="Arial" charset="0"/>
              </a:rPr>
              <a:t> EMEP data</a:t>
            </a:r>
          </a:p>
        </p:txBody>
      </p:sp>
      <p:sp>
        <p:nvSpPr>
          <p:cNvPr id="10277" name="AutoShape 37"/>
          <p:cNvSpPr>
            <a:spLocks noChangeArrowheads="1"/>
          </p:cNvSpPr>
          <p:nvPr/>
        </p:nvSpPr>
        <p:spPr bwMode="auto">
          <a:xfrm>
            <a:off x="1620838" y="1989138"/>
            <a:ext cx="865187" cy="287337"/>
          </a:xfrm>
          <a:prstGeom prst="flowChartAlternateProcess">
            <a:avLst/>
          </a:prstGeom>
          <a:noFill/>
          <a:ln w="25400">
            <a:solidFill>
              <a:schemeClr val="tx1"/>
            </a:solidFill>
            <a:prstDash val="sysDot"/>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76000"/>
              </a:lnSpc>
              <a:buClr>
                <a:srgbClr val="000000"/>
              </a:buClr>
              <a:buSzPct val="100000"/>
              <a:buFont typeface="Arial" charset="0"/>
              <a:buNone/>
            </a:pPr>
            <a:r>
              <a:rPr lang="es-ES" sz="1000" b="1">
                <a:latin typeface="Arial Narrow" pitchFamily="34" charset="0"/>
                <a:cs typeface="Arial" charset="0"/>
              </a:rPr>
              <a:t> GFS/FNL</a:t>
            </a:r>
          </a:p>
          <a:p>
            <a:pPr algn="ctr">
              <a:lnSpc>
                <a:spcPct val="76000"/>
              </a:lnSpc>
              <a:buClr>
                <a:srgbClr val="000000"/>
              </a:buClr>
              <a:buSzPct val="100000"/>
              <a:buFont typeface="Arial" charset="0"/>
              <a:buNone/>
            </a:pPr>
            <a:r>
              <a:rPr lang="es-ES" sz="1000">
                <a:latin typeface="Arial Narrow" pitchFamily="34" charset="0"/>
                <a:cs typeface="Arial" charset="0"/>
              </a:rPr>
              <a:t>(global-0.5ºx0.5º)</a:t>
            </a:r>
          </a:p>
        </p:txBody>
      </p:sp>
      <p:sp>
        <p:nvSpPr>
          <p:cNvPr id="10278" name="Line 38"/>
          <p:cNvSpPr>
            <a:spLocks noChangeShapeType="1"/>
          </p:cNvSpPr>
          <p:nvPr/>
        </p:nvSpPr>
        <p:spPr bwMode="auto">
          <a:xfrm>
            <a:off x="757238" y="2276475"/>
            <a:ext cx="0" cy="215900"/>
          </a:xfrm>
          <a:prstGeom prst="line">
            <a:avLst/>
          </a:prstGeom>
          <a:noFill/>
          <a:ln w="190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279" name="Line 39"/>
          <p:cNvSpPr>
            <a:spLocks noChangeShapeType="1"/>
          </p:cNvSpPr>
          <p:nvPr/>
        </p:nvSpPr>
        <p:spPr bwMode="auto">
          <a:xfrm>
            <a:off x="2052638" y="2276475"/>
            <a:ext cx="0" cy="215900"/>
          </a:xfrm>
          <a:prstGeom prst="line">
            <a:avLst/>
          </a:prstGeom>
          <a:noFill/>
          <a:ln w="190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280" name="AutoShape 40"/>
          <p:cNvSpPr>
            <a:spLocks noChangeArrowheads="1"/>
          </p:cNvSpPr>
          <p:nvPr/>
        </p:nvSpPr>
        <p:spPr bwMode="auto">
          <a:xfrm>
            <a:off x="252413" y="4725988"/>
            <a:ext cx="865187" cy="287337"/>
          </a:xfrm>
          <a:prstGeom prst="flowChartAlternateProcess">
            <a:avLst/>
          </a:prstGeom>
          <a:noFill/>
          <a:ln w="25400">
            <a:solidFill>
              <a:schemeClr val="tx1"/>
            </a:solidFill>
            <a:prstDash val="sysDot"/>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76000"/>
              </a:lnSpc>
              <a:buClr>
                <a:srgbClr val="000000"/>
              </a:buClr>
              <a:buSzPct val="100000"/>
              <a:buFont typeface="Arial" charset="0"/>
              <a:buNone/>
            </a:pPr>
            <a:r>
              <a:rPr lang="es-ES" sz="1000" b="1">
                <a:latin typeface="Arial Narrow" pitchFamily="34" charset="0"/>
                <a:cs typeface="Arial" charset="0"/>
              </a:rPr>
              <a:t>LMDz-INCA2</a:t>
            </a:r>
          </a:p>
          <a:p>
            <a:pPr algn="ctr">
              <a:lnSpc>
                <a:spcPct val="76000"/>
              </a:lnSpc>
              <a:buClr>
                <a:srgbClr val="000000"/>
              </a:buClr>
              <a:buSzPct val="100000"/>
              <a:buFont typeface="Arial" charset="0"/>
              <a:buNone/>
            </a:pPr>
            <a:r>
              <a:rPr lang="es-ES" sz="1000">
                <a:latin typeface="Arial Narrow" pitchFamily="34" charset="0"/>
                <a:cs typeface="Arial" charset="0"/>
              </a:rPr>
              <a:t>(global-3.75ºx2.5º)</a:t>
            </a:r>
          </a:p>
        </p:txBody>
      </p:sp>
      <p:sp>
        <p:nvSpPr>
          <p:cNvPr id="10281" name="Line 41"/>
          <p:cNvSpPr>
            <a:spLocks noChangeShapeType="1"/>
          </p:cNvSpPr>
          <p:nvPr/>
        </p:nvSpPr>
        <p:spPr bwMode="auto">
          <a:xfrm>
            <a:off x="684213" y="4148138"/>
            <a:ext cx="215900" cy="0"/>
          </a:xfrm>
          <a:prstGeom prst="line">
            <a:avLst/>
          </a:prstGeom>
          <a:noFill/>
          <a:ln w="190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282" name="Line 42"/>
          <p:cNvSpPr>
            <a:spLocks noChangeShapeType="1"/>
          </p:cNvSpPr>
          <p:nvPr/>
        </p:nvSpPr>
        <p:spPr bwMode="auto">
          <a:xfrm>
            <a:off x="1331913" y="2708275"/>
            <a:ext cx="215900" cy="0"/>
          </a:xfrm>
          <a:prstGeom prst="line">
            <a:avLst/>
          </a:prstGeom>
          <a:noFill/>
          <a:ln w="1905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283" name="Line 43"/>
          <p:cNvSpPr>
            <a:spLocks noChangeShapeType="1"/>
          </p:cNvSpPr>
          <p:nvPr/>
        </p:nvSpPr>
        <p:spPr bwMode="auto">
          <a:xfrm>
            <a:off x="1260475" y="3571875"/>
            <a:ext cx="0" cy="288925"/>
          </a:xfrm>
          <a:prstGeom prst="line">
            <a:avLst/>
          </a:prstGeom>
          <a:noFill/>
          <a:ln w="254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284" name="Line 44"/>
          <p:cNvSpPr>
            <a:spLocks noChangeShapeType="1"/>
          </p:cNvSpPr>
          <p:nvPr/>
        </p:nvSpPr>
        <p:spPr bwMode="auto">
          <a:xfrm>
            <a:off x="1692275" y="3571875"/>
            <a:ext cx="0" cy="288925"/>
          </a:xfrm>
          <a:prstGeom prst="line">
            <a:avLst/>
          </a:prstGeom>
          <a:noFill/>
          <a:ln w="254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cxnSp>
        <p:nvCxnSpPr>
          <p:cNvPr id="10285" name="AutoShape 45"/>
          <p:cNvCxnSpPr>
            <a:cxnSpLocks noChangeShapeType="1"/>
            <a:stCxn id="10275" idx="2"/>
            <a:endCxn id="10283" idx="0"/>
          </p:cNvCxnSpPr>
          <p:nvPr/>
        </p:nvCxnSpPr>
        <p:spPr bwMode="auto">
          <a:xfrm rot="16200000" flipH="1">
            <a:off x="743744" y="3055144"/>
            <a:ext cx="601662" cy="431800"/>
          </a:xfrm>
          <a:prstGeom prst="bentConnector3">
            <a:avLst>
              <a:gd name="adj1" fmla="val 185903"/>
            </a:avLst>
          </a:prstGeom>
          <a:noFill/>
          <a:ln w="25400">
            <a:solidFill>
              <a:schemeClr val="tx1"/>
            </a:solidFill>
            <a:miter lim="800000"/>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86" name="AutoShape 46"/>
          <p:cNvCxnSpPr>
            <a:cxnSpLocks noChangeShapeType="1"/>
            <a:stCxn id="10265" idx="2"/>
          </p:cNvCxnSpPr>
          <p:nvPr/>
        </p:nvCxnSpPr>
        <p:spPr bwMode="auto">
          <a:xfrm rot="5400000">
            <a:off x="1419225" y="3238500"/>
            <a:ext cx="908050" cy="361950"/>
          </a:xfrm>
          <a:prstGeom prst="bentConnector3">
            <a:avLst>
              <a:gd name="adj1" fmla="val 50000"/>
            </a:avLst>
          </a:prstGeom>
          <a:noFill/>
          <a:ln w="25400">
            <a:solidFill>
              <a:schemeClr val="tx1"/>
            </a:solidFill>
            <a:miter lim="800000"/>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87" name="AutoShape 47"/>
          <p:cNvCxnSpPr>
            <a:cxnSpLocks noChangeShapeType="1"/>
            <a:stCxn id="10280" idx="0"/>
            <a:endCxn id="10281" idx="1"/>
          </p:cNvCxnSpPr>
          <p:nvPr/>
        </p:nvCxnSpPr>
        <p:spPr bwMode="auto">
          <a:xfrm rot="-5400000">
            <a:off x="515144" y="4328319"/>
            <a:ext cx="555625" cy="214313"/>
          </a:xfrm>
          <a:prstGeom prst="bentConnector3">
            <a:avLst>
              <a:gd name="adj1" fmla="val 102282"/>
            </a:avLst>
          </a:prstGeom>
          <a:noFill/>
          <a:ln w="25400">
            <a:solidFill>
              <a:schemeClr val="tx1"/>
            </a:solidFill>
            <a:miter lim="800000"/>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88" name="Line 48"/>
          <p:cNvSpPr>
            <a:spLocks noChangeShapeType="1"/>
          </p:cNvSpPr>
          <p:nvPr/>
        </p:nvSpPr>
        <p:spPr bwMode="auto">
          <a:xfrm flipH="1">
            <a:off x="1549400" y="5227638"/>
            <a:ext cx="1439863" cy="0"/>
          </a:xfrm>
          <a:prstGeom prst="line">
            <a:avLst/>
          </a:prstGeom>
          <a:noFill/>
          <a:ln w="19050">
            <a:solidFill>
              <a:srgbClr val="800000"/>
            </a:solidFill>
            <a:prstDash val="dash"/>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289" name="Line 49"/>
          <p:cNvSpPr>
            <a:spLocks noChangeShapeType="1"/>
          </p:cNvSpPr>
          <p:nvPr/>
        </p:nvSpPr>
        <p:spPr bwMode="auto">
          <a:xfrm>
            <a:off x="7019925" y="4508500"/>
            <a:ext cx="0" cy="1008063"/>
          </a:xfrm>
          <a:prstGeom prst="line">
            <a:avLst/>
          </a:prstGeom>
          <a:noFill/>
          <a:ln w="254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290" name="Text Box 50"/>
          <p:cNvSpPr txBox="1">
            <a:spLocks noChangeArrowheads="1"/>
          </p:cNvSpPr>
          <p:nvPr/>
        </p:nvSpPr>
        <p:spPr bwMode="auto">
          <a:xfrm>
            <a:off x="2844800" y="4483100"/>
            <a:ext cx="8175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ES" sz="2400" b="1">
                <a:solidFill>
                  <a:srgbClr val="800000"/>
                </a:solidFill>
                <a:latin typeface="Arial Narrow" pitchFamily="34" charset="0"/>
                <a:cs typeface="Arial" charset="0"/>
              </a:rPr>
              <a:t>EU50</a:t>
            </a:r>
          </a:p>
        </p:txBody>
      </p:sp>
    </p:spTree>
    <p:extLst>
      <p:ext uri="{BB962C8B-B14F-4D97-AF65-F5344CB8AC3E}">
        <p14:creationId xmlns:p14="http://schemas.microsoft.com/office/powerpoint/2010/main" val="3051469025"/>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040101 MEAN_NO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3688" y="30165"/>
            <a:ext cx="7780312" cy="33336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20040618 MEAN_NO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6325" y="3356992"/>
            <a:ext cx="7932179" cy="34014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107504" y="30165"/>
            <a:ext cx="1184176" cy="694928"/>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s-ES_tradnl" dirty="0" smtClean="0"/>
              <a:t>NO</a:t>
            </a:r>
            <a:r>
              <a:rPr lang="es-ES_tradnl" baseline="-25000" dirty="0" smtClean="0"/>
              <a:t>2</a:t>
            </a:r>
            <a:endParaRPr lang="es-ES" baseline="-25000" dirty="0"/>
          </a:p>
        </p:txBody>
      </p:sp>
      <p:sp>
        <p:nvSpPr>
          <p:cNvPr id="7" name="6 CuadroTexto"/>
          <p:cNvSpPr txBox="1"/>
          <p:nvPr/>
        </p:nvSpPr>
        <p:spPr>
          <a:xfrm>
            <a:off x="3062069" y="3356992"/>
            <a:ext cx="1876682"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CHIMERE+HERMES</a:t>
            </a:r>
            <a:endParaRPr lang="en-US" sz="1400" b="1" dirty="0">
              <a:solidFill>
                <a:srgbClr val="FF0000"/>
              </a:solidFill>
              <a:latin typeface="Arial" pitchFamily="18"/>
              <a:ea typeface="Arial" pitchFamily="2"/>
              <a:cs typeface="Arial" pitchFamily="2"/>
            </a:endParaRPr>
          </a:p>
        </p:txBody>
      </p:sp>
      <p:sp>
        <p:nvSpPr>
          <p:cNvPr id="8" name="7 CuadroTexto"/>
          <p:cNvSpPr txBox="1"/>
          <p:nvPr/>
        </p:nvSpPr>
        <p:spPr>
          <a:xfrm>
            <a:off x="7403098" y="3356126"/>
            <a:ext cx="1777414"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CHIMERE+EMEP</a:t>
            </a:r>
            <a:endParaRPr lang="en-US" sz="1400" b="1" dirty="0">
              <a:solidFill>
                <a:srgbClr val="FF0000"/>
              </a:solidFill>
              <a:latin typeface="Arial" pitchFamily="18"/>
              <a:ea typeface="Arial" pitchFamily="2"/>
              <a:cs typeface="Arial" pitchFamily="2"/>
            </a:endParaRPr>
          </a:p>
        </p:txBody>
      </p:sp>
      <p:sp>
        <p:nvSpPr>
          <p:cNvPr id="9" name="8 CuadroTexto"/>
          <p:cNvSpPr txBox="1"/>
          <p:nvPr/>
        </p:nvSpPr>
        <p:spPr>
          <a:xfrm>
            <a:off x="107504" y="1916832"/>
            <a:ext cx="1184176"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Winter day</a:t>
            </a:r>
            <a:endParaRPr lang="en-US" sz="1400" b="1" dirty="0">
              <a:solidFill>
                <a:srgbClr val="FF0000"/>
              </a:solidFill>
              <a:latin typeface="Arial" pitchFamily="18"/>
              <a:ea typeface="Arial" pitchFamily="2"/>
              <a:cs typeface="Arial" pitchFamily="2"/>
            </a:endParaRPr>
          </a:p>
        </p:txBody>
      </p:sp>
      <p:sp>
        <p:nvSpPr>
          <p:cNvPr id="10" name="9 CuadroTexto"/>
          <p:cNvSpPr txBox="1"/>
          <p:nvPr/>
        </p:nvSpPr>
        <p:spPr>
          <a:xfrm>
            <a:off x="96076" y="4509120"/>
            <a:ext cx="1267611"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Summer day</a:t>
            </a:r>
            <a:endParaRPr lang="en-US" sz="1400" b="1" dirty="0">
              <a:solidFill>
                <a:srgbClr val="FF0000"/>
              </a:solidFill>
              <a:latin typeface="Arial" pitchFamily="18"/>
              <a:ea typeface="Arial" pitchFamily="2"/>
              <a:cs typeface="Arial" pitchFamily="2"/>
            </a:endParaRPr>
          </a:p>
        </p:txBody>
      </p:sp>
    </p:spTree>
    <p:extLst>
      <p:ext uri="{BB962C8B-B14F-4D97-AF65-F5344CB8AC3E}">
        <p14:creationId xmlns:p14="http://schemas.microsoft.com/office/powerpoint/2010/main" val="9157783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descr="20040101 MEAN_NO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9799" y="35496"/>
            <a:ext cx="7898705" cy="33843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20040618 MEAN_N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7744" y="3501008"/>
            <a:ext cx="7892768" cy="33843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35496" y="44624"/>
            <a:ext cx="1184176" cy="694928"/>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s-ES_tradnl" dirty="0" err="1" smtClean="0"/>
              <a:t>NO</a:t>
            </a:r>
            <a:r>
              <a:rPr lang="es-ES_tradnl" baseline="-25000" dirty="0" err="1" smtClean="0"/>
              <a:t>x</a:t>
            </a:r>
            <a:endParaRPr lang="es-ES" baseline="-25000" dirty="0"/>
          </a:p>
        </p:txBody>
      </p:sp>
      <p:sp>
        <p:nvSpPr>
          <p:cNvPr id="7" name="6 CuadroTexto"/>
          <p:cNvSpPr txBox="1"/>
          <p:nvPr/>
        </p:nvSpPr>
        <p:spPr>
          <a:xfrm>
            <a:off x="3062069" y="3419872"/>
            <a:ext cx="1876682"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CHIMERE+HERMES</a:t>
            </a:r>
            <a:endParaRPr lang="en-US" sz="1400" b="1" dirty="0">
              <a:solidFill>
                <a:srgbClr val="FF0000"/>
              </a:solidFill>
              <a:latin typeface="Arial" pitchFamily="18"/>
              <a:ea typeface="Arial" pitchFamily="2"/>
              <a:cs typeface="Arial" pitchFamily="2"/>
            </a:endParaRPr>
          </a:p>
        </p:txBody>
      </p:sp>
      <p:sp>
        <p:nvSpPr>
          <p:cNvPr id="8" name="7 CuadroTexto"/>
          <p:cNvSpPr txBox="1"/>
          <p:nvPr/>
        </p:nvSpPr>
        <p:spPr>
          <a:xfrm>
            <a:off x="7331090" y="3501008"/>
            <a:ext cx="1777414"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CHIMERE+EMEP</a:t>
            </a:r>
            <a:endParaRPr lang="en-US" sz="1400" b="1" dirty="0">
              <a:solidFill>
                <a:srgbClr val="FF0000"/>
              </a:solidFill>
              <a:latin typeface="Arial" pitchFamily="18"/>
              <a:ea typeface="Arial" pitchFamily="2"/>
              <a:cs typeface="Arial" pitchFamily="2"/>
            </a:endParaRPr>
          </a:p>
        </p:txBody>
      </p:sp>
      <p:sp>
        <p:nvSpPr>
          <p:cNvPr id="9" name="8 CuadroTexto"/>
          <p:cNvSpPr txBox="1"/>
          <p:nvPr/>
        </p:nvSpPr>
        <p:spPr>
          <a:xfrm>
            <a:off x="107504" y="1916832"/>
            <a:ext cx="1184176"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Winter day</a:t>
            </a:r>
            <a:endParaRPr lang="en-US" sz="1400" b="1" dirty="0">
              <a:solidFill>
                <a:srgbClr val="FF0000"/>
              </a:solidFill>
              <a:latin typeface="Arial" pitchFamily="18"/>
              <a:ea typeface="Arial" pitchFamily="2"/>
              <a:cs typeface="Arial" pitchFamily="2"/>
            </a:endParaRPr>
          </a:p>
        </p:txBody>
      </p:sp>
      <p:sp>
        <p:nvSpPr>
          <p:cNvPr id="10" name="9 CuadroTexto"/>
          <p:cNvSpPr txBox="1"/>
          <p:nvPr/>
        </p:nvSpPr>
        <p:spPr>
          <a:xfrm>
            <a:off x="35496" y="4509120"/>
            <a:ext cx="1267611"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Summer day</a:t>
            </a:r>
            <a:endParaRPr lang="en-US" sz="1400" b="1" dirty="0">
              <a:solidFill>
                <a:srgbClr val="FF0000"/>
              </a:solidFill>
              <a:latin typeface="Arial" pitchFamily="18"/>
              <a:ea typeface="Arial" pitchFamily="2"/>
              <a:cs typeface="Arial" pitchFamily="2"/>
            </a:endParaRPr>
          </a:p>
        </p:txBody>
      </p:sp>
    </p:spTree>
    <p:extLst>
      <p:ext uri="{BB962C8B-B14F-4D97-AF65-F5344CB8AC3E}">
        <p14:creationId xmlns:p14="http://schemas.microsoft.com/office/powerpoint/2010/main" val="3159146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20040101 MEAN_O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4665" y="9195"/>
            <a:ext cx="7703839" cy="33008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20040618 MEAN_O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3501009"/>
            <a:ext cx="7724833" cy="33123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35496" y="44624"/>
            <a:ext cx="1184176" cy="694928"/>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s-ES_tradnl" dirty="0" smtClean="0"/>
              <a:t>O</a:t>
            </a:r>
            <a:r>
              <a:rPr lang="es-ES_tradnl" baseline="-25000" dirty="0"/>
              <a:t>3</a:t>
            </a:r>
            <a:endParaRPr lang="es-ES" baseline="-25000" dirty="0"/>
          </a:p>
        </p:txBody>
      </p:sp>
      <p:sp>
        <p:nvSpPr>
          <p:cNvPr id="7" name="6 CuadroTexto"/>
          <p:cNvSpPr txBox="1"/>
          <p:nvPr/>
        </p:nvSpPr>
        <p:spPr>
          <a:xfrm>
            <a:off x="3275856" y="3445012"/>
            <a:ext cx="1876682"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CHIMERE+HERMES</a:t>
            </a:r>
            <a:endParaRPr lang="en-US" sz="1400" b="1" dirty="0">
              <a:solidFill>
                <a:srgbClr val="FF0000"/>
              </a:solidFill>
              <a:latin typeface="Arial" pitchFamily="18"/>
              <a:ea typeface="Arial" pitchFamily="2"/>
              <a:cs typeface="Arial" pitchFamily="2"/>
            </a:endParaRPr>
          </a:p>
        </p:txBody>
      </p:sp>
      <p:sp>
        <p:nvSpPr>
          <p:cNvPr id="8" name="7 CuadroTexto"/>
          <p:cNvSpPr txBox="1"/>
          <p:nvPr/>
        </p:nvSpPr>
        <p:spPr>
          <a:xfrm>
            <a:off x="7366586" y="3424863"/>
            <a:ext cx="1777414"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CHIMERE+EMEP</a:t>
            </a:r>
            <a:endParaRPr lang="en-US" sz="1400" b="1" dirty="0">
              <a:solidFill>
                <a:srgbClr val="FF0000"/>
              </a:solidFill>
              <a:latin typeface="Arial" pitchFamily="18"/>
              <a:ea typeface="Arial" pitchFamily="2"/>
              <a:cs typeface="Arial" pitchFamily="2"/>
            </a:endParaRPr>
          </a:p>
        </p:txBody>
      </p:sp>
      <p:sp>
        <p:nvSpPr>
          <p:cNvPr id="9" name="8 CuadroTexto"/>
          <p:cNvSpPr txBox="1"/>
          <p:nvPr/>
        </p:nvSpPr>
        <p:spPr>
          <a:xfrm>
            <a:off x="107504" y="1916832"/>
            <a:ext cx="1184176"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Winter day</a:t>
            </a:r>
            <a:endParaRPr lang="en-US" sz="1400" b="1" dirty="0">
              <a:solidFill>
                <a:srgbClr val="FF0000"/>
              </a:solidFill>
              <a:latin typeface="Arial" pitchFamily="18"/>
              <a:ea typeface="Arial" pitchFamily="2"/>
              <a:cs typeface="Arial" pitchFamily="2"/>
            </a:endParaRPr>
          </a:p>
        </p:txBody>
      </p:sp>
      <p:sp>
        <p:nvSpPr>
          <p:cNvPr id="10" name="9 CuadroTexto"/>
          <p:cNvSpPr txBox="1"/>
          <p:nvPr/>
        </p:nvSpPr>
        <p:spPr>
          <a:xfrm>
            <a:off x="35496" y="4509120"/>
            <a:ext cx="1267611"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Summer day</a:t>
            </a:r>
            <a:endParaRPr lang="en-US" sz="1400" b="1" dirty="0">
              <a:solidFill>
                <a:srgbClr val="FF0000"/>
              </a:solidFill>
              <a:latin typeface="Arial" pitchFamily="18"/>
              <a:ea typeface="Arial" pitchFamily="2"/>
              <a:cs typeface="Arial" pitchFamily="2"/>
            </a:endParaRPr>
          </a:p>
        </p:txBody>
      </p:sp>
    </p:spTree>
    <p:extLst>
      <p:ext uri="{BB962C8B-B14F-4D97-AF65-F5344CB8AC3E}">
        <p14:creationId xmlns:p14="http://schemas.microsoft.com/office/powerpoint/2010/main" val="13032661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20040101 MEAN_SO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6144" y="-27384"/>
            <a:ext cx="7812360" cy="33473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20040618 MEAN_SO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1680" y="3475311"/>
            <a:ext cx="7888832" cy="33826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35496" y="44624"/>
            <a:ext cx="1184176" cy="694928"/>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s-ES_tradnl" dirty="0"/>
              <a:t>S</a:t>
            </a:r>
            <a:r>
              <a:rPr lang="es-ES_tradnl" dirty="0" smtClean="0"/>
              <a:t>O</a:t>
            </a:r>
            <a:r>
              <a:rPr lang="es-ES_tradnl" baseline="-25000" dirty="0" smtClean="0"/>
              <a:t>2</a:t>
            </a:r>
            <a:endParaRPr lang="es-ES" baseline="-25000" dirty="0"/>
          </a:p>
        </p:txBody>
      </p:sp>
      <p:sp>
        <p:nvSpPr>
          <p:cNvPr id="7" name="6 CuadroTexto"/>
          <p:cNvSpPr txBox="1"/>
          <p:nvPr/>
        </p:nvSpPr>
        <p:spPr>
          <a:xfrm>
            <a:off x="3127366" y="3376925"/>
            <a:ext cx="1876682"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CHIMERE+HERMES</a:t>
            </a:r>
            <a:endParaRPr lang="en-US" sz="1400" b="1" dirty="0">
              <a:solidFill>
                <a:srgbClr val="FF0000"/>
              </a:solidFill>
              <a:latin typeface="Arial" pitchFamily="18"/>
              <a:ea typeface="Arial" pitchFamily="2"/>
              <a:cs typeface="Arial" pitchFamily="2"/>
            </a:endParaRPr>
          </a:p>
        </p:txBody>
      </p:sp>
      <p:sp>
        <p:nvSpPr>
          <p:cNvPr id="8" name="7 CuadroTexto"/>
          <p:cNvSpPr txBox="1"/>
          <p:nvPr/>
        </p:nvSpPr>
        <p:spPr>
          <a:xfrm>
            <a:off x="7332511" y="3376925"/>
            <a:ext cx="1777414"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CHIMERE+EMEP</a:t>
            </a:r>
            <a:endParaRPr lang="en-US" sz="1400" b="1" dirty="0">
              <a:solidFill>
                <a:srgbClr val="FF0000"/>
              </a:solidFill>
              <a:latin typeface="Arial" pitchFamily="18"/>
              <a:ea typeface="Arial" pitchFamily="2"/>
              <a:cs typeface="Arial" pitchFamily="2"/>
            </a:endParaRPr>
          </a:p>
        </p:txBody>
      </p:sp>
      <p:sp>
        <p:nvSpPr>
          <p:cNvPr id="9" name="8 CuadroTexto"/>
          <p:cNvSpPr txBox="1"/>
          <p:nvPr/>
        </p:nvSpPr>
        <p:spPr>
          <a:xfrm>
            <a:off x="107504" y="1916832"/>
            <a:ext cx="1184176"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Winter day</a:t>
            </a:r>
            <a:endParaRPr lang="en-US" sz="1400" b="1" dirty="0">
              <a:solidFill>
                <a:srgbClr val="FF0000"/>
              </a:solidFill>
              <a:latin typeface="Arial" pitchFamily="18"/>
              <a:ea typeface="Arial" pitchFamily="2"/>
              <a:cs typeface="Arial" pitchFamily="2"/>
            </a:endParaRPr>
          </a:p>
        </p:txBody>
      </p:sp>
      <p:sp>
        <p:nvSpPr>
          <p:cNvPr id="10" name="9 CuadroTexto"/>
          <p:cNvSpPr txBox="1"/>
          <p:nvPr/>
        </p:nvSpPr>
        <p:spPr>
          <a:xfrm>
            <a:off x="35496" y="4509120"/>
            <a:ext cx="1267611"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Summer day</a:t>
            </a:r>
            <a:endParaRPr lang="en-US" sz="1400" b="1" dirty="0">
              <a:solidFill>
                <a:srgbClr val="FF0000"/>
              </a:solidFill>
              <a:latin typeface="Arial" pitchFamily="18"/>
              <a:ea typeface="Arial" pitchFamily="2"/>
              <a:cs typeface="Arial" pitchFamily="2"/>
            </a:endParaRPr>
          </a:p>
        </p:txBody>
      </p:sp>
    </p:spTree>
    <p:extLst>
      <p:ext uri="{BB962C8B-B14F-4D97-AF65-F5344CB8AC3E}">
        <p14:creationId xmlns:p14="http://schemas.microsoft.com/office/powerpoint/2010/main" val="42819034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20040101 MEAN_PM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9799" y="44624"/>
            <a:ext cx="7898706" cy="33843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20040618 MEAN_PM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3305" y="3341035"/>
            <a:ext cx="8060695" cy="34563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35496" y="44624"/>
            <a:ext cx="1184176" cy="694928"/>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s-ES_tradnl" dirty="0" smtClean="0"/>
              <a:t>PM</a:t>
            </a:r>
            <a:r>
              <a:rPr lang="es-ES_tradnl" baseline="-25000" dirty="0" smtClean="0"/>
              <a:t>10</a:t>
            </a:r>
            <a:endParaRPr lang="es-ES" baseline="-25000" dirty="0"/>
          </a:p>
        </p:txBody>
      </p:sp>
      <p:sp>
        <p:nvSpPr>
          <p:cNvPr id="7" name="6 CuadroTexto"/>
          <p:cNvSpPr txBox="1"/>
          <p:nvPr/>
        </p:nvSpPr>
        <p:spPr>
          <a:xfrm>
            <a:off x="3055358" y="3356126"/>
            <a:ext cx="1876682"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CHIMERE+HERMES</a:t>
            </a:r>
            <a:endParaRPr lang="en-US" sz="1400" b="1" dirty="0">
              <a:solidFill>
                <a:srgbClr val="FF0000"/>
              </a:solidFill>
              <a:latin typeface="Arial" pitchFamily="18"/>
              <a:ea typeface="Arial" pitchFamily="2"/>
              <a:cs typeface="Arial" pitchFamily="2"/>
            </a:endParaRPr>
          </a:p>
        </p:txBody>
      </p:sp>
      <p:sp>
        <p:nvSpPr>
          <p:cNvPr id="8" name="7 CuadroTexto"/>
          <p:cNvSpPr txBox="1"/>
          <p:nvPr/>
        </p:nvSpPr>
        <p:spPr>
          <a:xfrm>
            <a:off x="7331091" y="3356126"/>
            <a:ext cx="1777414"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CHIMERE+EMEP</a:t>
            </a:r>
            <a:endParaRPr lang="en-US" sz="1400" b="1" dirty="0">
              <a:solidFill>
                <a:srgbClr val="FF0000"/>
              </a:solidFill>
              <a:latin typeface="Arial" pitchFamily="18"/>
              <a:ea typeface="Arial" pitchFamily="2"/>
              <a:cs typeface="Arial" pitchFamily="2"/>
            </a:endParaRPr>
          </a:p>
        </p:txBody>
      </p:sp>
      <p:sp>
        <p:nvSpPr>
          <p:cNvPr id="9" name="8 CuadroTexto"/>
          <p:cNvSpPr txBox="1"/>
          <p:nvPr/>
        </p:nvSpPr>
        <p:spPr>
          <a:xfrm>
            <a:off x="107504" y="1916832"/>
            <a:ext cx="1184176"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Winter day</a:t>
            </a:r>
            <a:endParaRPr lang="en-US" sz="1400" b="1" dirty="0">
              <a:solidFill>
                <a:srgbClr val="FF0000"/>
              </a:solidFill>
              <a:latin typeface="Arial" pitchFamily="18"/>
              <a:ea typeface="Arial" pitchFamily="2"/>
              <a:cs typeface="Arial" pitchFamily="2"/>
            </a:endParaRPr>
          </a:p>
        </p:txBody>
      </p:sp>
      <p:sp>
        <p:nvSpPr>
          <p:cNvPr id="10" name="9 CuadroTexto"/>
          <p:cNvSpPr txBox="1"/>
          <p:nvPr/>
        </p:nvSpPr>
        <p:spPr>
          <a:xfrm>
            <a:off x="35496" y="4509120"/>
            <a:ext cx="1267611" cy="288898"/>
          </a:xfrm>
          <a:prstGeom prst="rect">
            <a:avLst/>
          </a:prstGeom>
          <a:no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500" b="0" i="0" u="none" strike="noStrike" kern="0" cap="none" spc="0" baseline="0">
                <a:solidFill>
                  <a:srgbClr val="000000"/>
                </a:solidFill>
                <a:uFillTx/>
              </a:defRPr>
            </a:pPr>
            <a:r>
              <a:rPr lang="en-US" sz="1400" b="1" dirty="0" smtClean="0">
                <a:solidFill>
                  <a:srgbClr val="FF0000"/>
                </a:solidFill>
                <a:latin typeface="Arial" pitchFamily="18"/>
                <a:ea typeface="Arial" pitchFamily="2"/>
                <a:cs typeface="Arial" pitchFamily="2"/>
              </a:rPr>
              <a:t>Summer day</a:t>
            </a:r>
            <a:endParaRPr lang="en-US" sz="1400" b="1" dirty="0">
              <a:solidFill>
                <a:srgbClr val="FF0000"/>
              </a:solidFill>
              <a:latin typeface="Arial" pitchFamily="18"/>
              <a:ea typeface="Arial" pitchFamily="2"/>
              <a:cs typeface="Arial" pitchFamily="2"/>
            </a:endParaRPr>
          </a:p>
        </p:txBody>
      </p:sp>
    </p:spTree>
    <p:extLst>
      <p:ext uri="{BB962C8B-B14F-4D97-AF65-F5344CB8AC3E}">
        <p14:creationId xmlns:p14="http://schemas.microsoft.com/office/powerpoint/2010/main" val="42827124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499992" y="1700808"/>
            <a:ext cx="4644008" cy="3267919"/>
          </a:xfrm>
          <a:prstGeom prst="rect">
            <a:avLst/>
          </a:prstGeom>
          <a:solidFill>
            <a:schemeClr val="bg1"/>
          </a:solidFill>
          <a:ln>
            <a:noFill/>
          </a:ln>
        </p:spPr>
        <p:txBody>
          <a:bodyPr vert="horz" wrap="square" lIns="81643" tIns="40817" rIns="81643" bIns="40817" anchor="t" anchorCtr="0" compatLnSpc="0">
            <a:spAutoFit/>
          </a:bodyPr>
          <a:lstStyle/>
          <a:p>
            <a:pPr defTabSz="829452" fontAlgn="auto" hangingPunct="0">
              <a:spcBef>
                <a:spcPts val="0"/>
              </a:spcBef>
              <a:spcAft>
                <a:spcPts val="0"/>
              </a:spcAft>
              <a:defRPr sz="1800" b="0" i="0" u="none" strike="noStrike" kern="0" cap="none" spc="0" baseline="0">
                <a:solidFill>
                  <a:srgbClr val="000000"/>
                </a:solidFill>
                <a:uFillTx/>
              </a:defRPr>
            </a:pPr>
            <a:r>
              <a:rPr lang="en-GB" dirty="0" smtClean="0"/>
              <a:t>In the simulation with the EMEP disaggregation inventory, the rate of SO</a:t>
            </a:r>
            <a:r>
              <a:rPr lang="en-GB" baseline="-25000" dirty="0" smtClean="0"/>
              <a:t>2</a:t>
            </a:r>
            <a:r>
              <a:rPr lang="en-GB" dirty="0" smtClean="0"/>
              <a:t> especially, NO</a:t>
            </a:r>
            <a:r>
              <a:rPr lang="en-GB" baseline="-25000" dirty="0" smtClean="0"/>
              <a:t>2</a:t>
            </a:r>
            <a:r>
              <a:rPr lang="en-GB" dirty="0" smtClean="0"/>
              <a:t> also, is much lower in the first layers of the model (about 50%).</a:t>
            </a:r>
          </a:p>
          <a:p>
            <a:pPr defTabSz="829452" fontAlgn="auto" hangingPunct="0">
              <a:spcBef>
                <a:spcPts val="0"/>
              </a:spcBef>
              <a:spcAft>
                <a:spcPts val="0"/>
              </a:spcAft>
              <a:defRPr sz="1800" b="0" i="0" u="none" strike="noStrike" kern="0" cap="none" spc="0" baseline="0">
                <a:solidFill>
                  <a:srgbClr val="000000"/>
                </a:solidFill>
                <a:uFillTx/>
              </a:defRPr>
            </a:pPr>
            <a:endParaRPr lang="en-GB" dirty="0" smtClean="0">
              <a:solidFill>
                <a:srgbClr val="000000"/>
              </a:solidFill>
              <a:latin typeface="Arial" pitchFamily="18"/>
              <a:ea typeface="Arial" pitchFamily="2"/>
              <a:cs typeface="Arial" pitchFamily="2"/>
            </a:endParaRPr>
          </a:p>
          <a:p>
            <a:r>
              <a:rPr lang="en-GB" dirty="0" smtClean="0"/>
              <a:t>This can be attributed to the large proportion of the EMEP emissions may fall outside the boundary layer, and thus not reach the ground (50% of emissions are above 500m), with HERMES more emissions enter into the boundary layer (50% of emissions below 250m)</a:t>
            </a:r>
            <a:endParaRPr lang="en-GB" dirty="0"/>
          </a:p>
        </p:txBody>
      </p:sp>
      <p:sp>
        <p:nvSpPr>
          <p:cNvPr id="5" name="Rectangle 3"/>
          <p:cNvSpPr txBox="1">
            <a:spLocks noChangeArrowheads="1"/>
          </p:cNvSpPr>
          <p:nvPr/>
        </p:nvSpPr>
        <p:spPr>
          <a:xfrm>
            <a:off x="35496" y="44624"/>
            <a:ext cx="5112568" cy="694928"/>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dirty="0" smtClean="0"/>
              <a:t>Effective plume rise</a:t>
            </a:r>
            <a:endParaRPr lang="en-GB" baseline="-25000" dirty="0"/>
          </a:p>
        </p:txBody>
      </p:sp>
      <p:pic>
        <p:nvPicPr>
          <p:cNvPr id="6" name="5 Imagen"/>
          <p:cNvPicPr>
            <a:picLocks noChangeAspect="1"/>
          </p:cNvPicPr>
          <p:nvPr/>
        </p:nvPicPr>
        <p:blipFill>
          <a:blip r:embed="rId3">
            <a:lum/>
            <a:alphaModFix/>
          </a:blip>
          <a:srcRect/>
          <a:stretch>
            <a:fillRect/>
          </a:stretch>
        </p:blipFill>
        <p:spPr>
          <a:xfrm>
            <a:off x="90639" y="1484784"/>
            <a:ext cx="4337345" cy="3814503"/>
          </a:xfrm>
          <a:prstGeom prst="rect">
            <a:avLst/>
          </a:prstGeom>
          <a:noFill/>
          <a:ln>
            <a:noFill/>
          </a:ln>
        </p:spPr>
      </p:pic>
      <p:sp>
        <p:nvSpPr>
          <p:cNvPr id="7" name="6 CuadroTexto"/>
          <p:cNvSpPr txBox="1"/>
          <p:nvPr/>
        </p:nvSpPr>
        <p:spPr>
          <a:xfrm>
            <a:off x="123797" y="5589240"/>
            <a:ext cx="4462921" cy="621787"/>
          </a:xfrm>
          <a:prstGeom prst="rect">
            <a:avLst/>
          </a:prstGeom>
          <a:noFill/>
          <a:ln>
            <a:noFill/>
          </a:ln>
        </p:spPr>
        <p:txBody>
          <a:bodyPr vert="horz" wrap="square" lIns="90004" tIns="44997" rIns="90004" bIns="44997" anchor="t" anchorCtr="0" compatLnSpc="0">
            <a:spAutoFit/>
          </a:bodyPr>
          <a:lstStyle/>
          <a:p>
            <a:pPr lvl="0" fontAlgn="auto" hangingPunct="0">
              <a:spcBef>
                <a:spcPts val="0"/>
              </a:spcBef>
              <a:spcAft>
                <a:spcPts val="0"/>
              </a:spcAft>
              <a:defRPr sz="1800" b="0" i="0" u="none" strike="noStrike" kern="0" cap="none" spc="0" baseline="0">
                <a:solidFill>
                  <a:srgbClr val="000000"/>
                </a:solidFill>
                <a:uFillTx/>
              </a:defRPr>
            </a:pPr>
            <a:r>
              <a:rPr lang="en-US" dirty="0"/>
              <a:t>Cumulative emissions (%, horizontal axis) as a function of height (m, vertical axis)</a:t>
            </a:r>
            <a:endParaRPr lang="en-US" sz="1800" b="0" i="0" u="none" strike="noStrike" kern="1200" cap="none" spc="0" baseline="0" dirty="0">
              <a:solidFill>
                <a:srgbClr val="000000"/>
              </a:solidFill>
              <a:uFillTx/>
              <a:latin typeface="Arial" pitchFamily="18"/>
              <a:ea typeface="Arial" pitchFamily="2"/>
              <a:cs typeface="Arial" pitchFamily="2"/>
            </a:endParaRPr>
          </a:p>
        </p:txBody>
      </p:sp>
    </p:spTree>
    <p:extLst>
      <p:ext uri="{BB962C8B-B14F-4D97-AF65-F5344CB8AC3E}">
        <p14:creationId xmlns:p14="http://schemas.microsoft.com/office/powerpoint/2010/main" val="2143347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124736834"/>
              </p:ext>
            </p:extLst>
          </p:nvPr>
        </p:nvGraphicFramePr>
        <p:xfrm>
          <a:off x="899592" y="1196750"/>
          <a:ext cx="7488831" cy="4248475"/>
        </p:xfrm>
        <a:graphic>
          <a:graphicData uri="http://schemas.openxmlformats.org/drawingml/2006/table">
            <a:tbl>
              <a:tblPr firstRow="1" bandRow="1">
                <a:tableStyleId>{5C22544A-7EE6-4342-B048-85BDC9FD1C3A}</a:tableStyleId>
              </a:tblPr>
              <a:tblGrid>
                <a:gridCol w="1296144"/>
                <a:gridCol w="3696410"/>
                <a:gridCol w="2496277"/>
              </a:tblGrid>
              <a:tr h="849695">
                <a:tc>
                  <a:txBody>
                    <a:bodyPr/>
                    <a:lstStyle/>
                    <a:p>
                      <a:pPr algn="ctr"/>
                      <a:endParaRPr lang="es-ES" dirty="0"/>
                    </a:p>
                  </a:txBody>
                  <a:tcPr/>
                </a:tc>
                <a:tc>
                  <a:txBody>
                    <a:bodyPr/>
                    <a:lstStyle/>
                    <a:p>
                      <a:pPr algn="ctr"/>
                      <a:r>
                        <a:rPr lang="es-ES_tradnl" dirty="0" err="1" smtClean="0"/>
                        <a:t>Annual</a:t>
                      </a:r>
                      <a:r>
                        <a:rPr lang="es-ES_tradnl" dirty="0" smtClean="0"/>
                        <a:t> mean</a:t>
                      </a:r>
                      <a:endParaRPr lang="es-ES" dirty="0"/>
                    </a:p>
                  </a:txBody>
                  <a:tcPr/>
                </a:tc>
                <a:tc>
                  <a:txBody>
                    <a:bodyPr/>
                    <a:lstStyle/>
                    <a:p>
                      <a:pPr algn="ctr"/>
                      <a:r>
                        <a:rPr lang="es-ES_tradnl" dirty="0" smtClean="0"/>
                        <a:t>Max </a:t>
                      </a:r>
                      <a:r>
                        <a:rPr lang="es-ES_tradnl" dirty="0" err="1" smtClean="0"/>
                        <a:t>annual</a:t>
                      </a:r>
                      <a:r>
                        <a:rPr lang="es-ES_tradnl" dirty="0" smtClean="0"/>
                        <a:t> mean</a:t>
                      </a:r>
                      <a:endParaRPr lang="es-ES" dirty="0"/>
                    </a:p>
                  </a:txBody>
                  <a:tcPr/>
                </a:tc>
              </a:tr>
              <a:tr h="849695">
                <a:tc>
                  <a:txBody>
                    <a:bodyPr/>
                    <a:lstStyle/>
                    <a:p>
                      <a:r>
                        <a:rPr lang="es-ES_tradnl" sz="2400" dirty="0" smtClean="0"/>
                        <a:t>NO</a:t>
                      </a:r>
                      <a:r>
                        <a:rPr lang="es-ES_tradnl" sz="2400" baseline="-25000" dirty="0" smtClean="0"/>
                        <a:t>2</a:t>
                      </a:r>
                      <a:endParaRPr lang="es-ES" sz="2400" baseline="-25000" dirty="0"/>
                    </a:p>
                  </a:txBody>
                  <a:tcPr/>
                </a:tc>
                <a:tc>
                  <a:txBody>
                    <a:bodyPr/>
                    <a:lstStyle/>
                    <a:p>
                      <a:pPr algn="ctr"/>
                      <a:r>
                        <a:rPr lang="es-ES_tradnl" sz="2400" dirty="0" smtClean="0"/>
                        <a:t>similar</a:t>
                      </a:r>
                      <a:endParaRPr lang="es-ES" sz="2400" dirty="0"/>
                    </a:p>
                  </a:txBody>
                  <a:tcPr/>
                </a:tc>
                <a:tc>
                  <a:txBody>
                    <a:bodyPr/>
                    <a:lstStyle/>
                    <a:p>
                      <a:pPr algn="ctr"/>
                      <a:r>
                        <a:rPr lang="es-ES_tradnl" sz="2400" dirty="0" smtClean="0"/>
                        <a:t>CMAQ,</a:t>
                      </a:r>
                      <a:r>
                        <a:rPr lang="es-ES_tradnl" sz="2400" baseline="0" dirty="0" smtClean="0"/>
                        <a:t> </a:t>
                      </a:r>
                      <a:r>
                        <a:rPr lang="es-ES_tradnl" sz="2400" baseline="0" dirty="0" err="1" smtClean="0"/>
                        <a:t>peaks</a:t>
                      </a:r>
                      <a:r>
                        <a:rPr lang="es-ES_tradnl" sz="2400" baseline="0" dirty="0" smtClean="0"/>
                        <a:t>?</a:t>
                      </a:r>
                      <a:endParaRPr lang="es-ES" sz="2400" dirty="0"/>
                    </a:p>
                  </a:txBody>
                  <a:tcPr/>
                </a:tc>
              </a:tr>
              <a:tr h="849695">
                <a:tc>
                  <a:txBody>
                    <a:bodyPr/>
                    <a:lstStyle/>
                    <a:p>
                      <a:r>
                        <a:rPr lang="es-ES_tradnl" sz="2400" dirty="0" smtClean="0"/>
                        <a:t>O</a:t>
                      </a:r>
                      <a:r>
                        <a:rPr lang="es-ES_tradnl" sz="2400" baseline="-25000" dirty="0" smtClean="0"/>
                        <a:t>3</a:t>
                      </a:r>
                      <a:endParaRPr lang="es-ES" sz="2400" baseline="-25000" dirty="0"/>
                    </a:p>
                  </a:txBody>
                  <a:tcPr/>
                </a:tc>
                <a:tc>
                  <a:txBody>
                    <a:bodyPr/>
                    <a:lstStyle/>
                    <a:p>
                      <a:pPr algn="ctr"/>
                      <a:r>
                        <a:rPr lang="es-ES_tradnl" sz="2400" dirty="0" smtClean="0"/>
                        <a:t>CHIMERE</a:t>
                      </a:r>
                      <a:endParaRPr lang="es-ES" sz="2400" dirty="0"/>
                    </a:p>
                  </a:txBody>
                  <a:tcPr/>
                </a:tc>
                <a:tc>
                  <a:txBody>
                    <a:bodyPr/>
                    <a:lstStyle/>
                    <a:p>
                      <a:pPr algn="ctr"/>
                      <a:r>
                        <a:rPr lang="es-ES_tradnl" sz="2400" dirty="0" smtClean="0"/>
                        <a:t>CMAQ</a:t>
                      </a:r>
                      <a:endParaRPr lang="es-ES" sz="2400" dirty="0"/>
                    </a:p>
                  </a:txBody>
                  <a:tcPr/>
                </a:tc>
              </a:tr>
              <a:tr h="849695">
                <a:tc>
                  <a:txBody>
                    <a:bodyPr/>
                    <a:lstStyle/>
                    <a:p>
                      <a:r>
                        <a:rPr lang="es-ES_tradnl" sz="2400" dirty="0" smtClean="0"/>
                        <a:t>SO</a:t>
                      </a:r>
                      <a:r>
                        <a:rPr lang="es-ES_tradnl" sz="2400" baseline="-25000" dirty="0" smtClean="0"/>
                        <a:t>2</a:t>
                      </a:r>
                      <a:endParaRPr lang="es-ES" sz="2400" baseline="-25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400" dirty="0" smtClean="0"/>
                        <a:t>CMAQ,</a:t>
                      </a:r>
                      <a:r>
                        <a:rPr lang="es-ES_tradnl" sz="2400" baseline="0" dirty="0" smtClean="0"/>
                        <a:t> </a:t>
                      </a:r>
                      <a:r>
                        <a:rPr lang="es-ES_tradnl" sz="2400" baseline="0" dirty="0" err="1" smtClean="0"/>
                        <a:t>peaks</a:t>
                      </a:r>
                      <a:r>
                        <a:rPr lang="es-ES_tradnl" sz="2400" baseline="0" dirty="0" smtClean="0"/>
                        <a:t>?</a:t>
                      </a:r>
                      <a:endParaRPr lang="es-ES" sz="2400" dirty="0" smtClean="0"/>
                    </a:p>
                    <a:p>
                      <a:pPr algn="ctr"/>
                      <a:endParaRPr lang="es-E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400" dirty="0" smtClean="0"/>
                        <a:t>CMAQ,</a:t>
                      </a:r>
                      <a:r>
                        <a:rPr lang="es-ES_tradnl" sz="2400" baseline="0" dirty="0" smtClean="0"/>
                        <a:t> </a:t>
                      </a:r>
                      <a:r>
                        <a:rPr lang="es-ES_tradnl" sz="2400" baseline="0" dirty="0" err="1" smtClean="0"/>
                        <a:t>peaks</a:t>
                      </a:r>
                      <a:r>
                        <a:rPr lang="es-ES_tradnl" sz="2400" baseline="0" dirty="0" smtClean="0"/>
                        <a:t>?</a:t>
                      </a:r>
                      <a:endParaRPr lang="es-ES" sz="2400" dirty="0" smtClean="0"/>
                    </a:p>
                    <a:p>
                      <a:pPr algn="ctr"/>
                      <a:endParaRPr lang="es-ES" sz="2400" dirty="0"/>
                    </a:p>
                  </a:txBody>
                  <a:tcPr/>
                </a:tc>
              </a:tr>
              <a:tr h="849695">
                <a:tc>
                  <a:txBody>
                    <a:bodyPr/>
                    <a:lstStyle/>
                    <a:p>
                      <a:r>
                        <a:rPr lang="es-ES_tradnl" sz="2400" dirty="0" smtClean="0"/>
                        <a:t>PM10</a:t>
                      </a:r>
                      <a:endParaRPr lang="es-ES" sz="2400" dirty="0"/>
                    </a:p>
                  </a:txBody>
                  <a:tcPr/>
                </a:tc>
                <a:tc>
                  <a:txBody>
                    <a:bodyPr/>
                    <a:lstStyle/>
                    <a:p>
                      <a:pPr algn="ctr"/>
                      <a:r>
                        <a:rPr lang="es-ES_tradnl" sz="2400" smtClean="0"/>
                        <a:t>CMAQ</a:t>
                      </a:r>
                      <a:endParaRPr lang="es-ES" sz="2400" dirty="0"/>
                    </a:p>
                  </a:txBody>
                  <a:tcPr/>
                </a:tc>
                <a:tc>
                  <a:txBody>
                    <a:bodyPr/>
                    <a:lstStyle/>
                    <a:p>
                      <a:pPr algn="ctr"/>
                      <a:r>
                        <a:rPr lang="es-ES_tradnl" sz="2400" dirty="0" smtClean="0"/>
                        <a:t>CMAQ</a:t>
                      </a:r>
                      <a:endParaRPr lang="es-ES" sz="2400" dirty="0"/>
                    </a:p>
                  </a:txBody>
                  <a:tcPr/>
                </a:tc>
              </a:tr>
            </a:tbl>
          </a:graphicData>
        </a:graphic>
      </p:graphicFrame>
      <p:sp>
        <p:nvSpPr>
          <p:cNvPr id="3" name="Rectangle 3"/>
          <p:cNvSpPr txBox="1">
            <a:spLocks noChangeArrowheads="1"/>
          </p:cNvSpPr>
          <p:nvPr/>
        </p:nvSpPr>
        <p:spPr>
          <a:xfrm>
            <a:off x="35496" y="44624"/>
            <a:ext cx="8568952" cy="694928"/>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dirty="0" smtClean="0"/>
              <a:t>Comparison table (preliminary results)</a:t>
            </a:r>
            <a:endParaRPr lang="en-GB" baseline="-25000" dirty="0"/>
          </a:p>
        </p:txBody>
      </p:sp>
    </p:spTree>
    <p:extLst>
      <p:ext uri="{BB962C8B-B14F-4D97-AF65-F5344CB8AC3E}">
        <p14:creationId xmlns:p14="http://schemas.microsoft.com/office/powerpoint/2010/main" val="9857847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385"/>
            <a:ext cx="9144000" cy="6451230"/>
          </a:xfrm>
          <a:prstGeom prst="rect">
            <a:avLst/>
          </a:prstGeom>
        </p:spPr>
      </p:pic>
    </p:spTree>
    <p:extLst>
      <p:ext uri="{BB962C8B-B14F-4D97-AF65-F5344CB8AC3E}">
        <p14:creationId xmlns:p14="http://schemas.microsoft.com/office/powerpoint/2010/main" val="36763297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body" sz="half" idx="1"/>
          </p:nvPr>
        </p:nvSpPr>
        <p:spPr>
          <a:xfrm>
            <a:off x="34925" y="764704"/>
            <a:ext cx="9001125" cy="5761038"/>
          </a:xfrm>
          <a:solidFill>
            <a:schemeClr val="bg1"/>
          </a:solidFill>
          <a:ln/>
        </p:spPr>
        <p:txBody>
          <a:bodyPr/>
          <a:lstStyle/>
          <a:p>
            <a:pPr marL="457200" indent="-457200">
              <a:buFont typeface="Wingdings" pitchFamily="2" charset="2"/>
              <a:buChar char="Ø"/>
            </a:pPr>
            <a:r>
              <a:rPr lang="en-US" sz="1800" dirty="0">
                <a:latin typeface="Century Gothic" pitchFamily="34" charset="0"/>
              </a:rPr>
              <a:t>The CALIOPE AQF system is contributing to a deeper understanding of atmospheric processes and the dynamics of air pollutants over Europe, and specially over Spain</a:t>
            </a:r>
          </a:p>
          <a:p>
            <a:pPr marL="457200" indent="-457200">
              <a:lnSpc>
                <a:spcPct val="40000"/>
              </a:lnSpc>
              <a:buFont typeface="Wingdings" pitchFamily="2" charset="2"/>
              <a:buNone/>
            </a:pPr>
            <a:endParaRPr lang="en-US" sz="1800" dirty="0">
              <a:latin typeface="Century Gothic" pitchFamily="34" charset="0"/>
            </a:endParaRPr>
          </a:p>
          <a:p>
            <a:pPr marL="457200" indent="-457200">
              <a:buFont typeface="Wingdings" pitchFamily="2" charset="2"/>
              <a:buChar char="Ø"/>
            </a:pPr>
            <a:r>
              <a:rPr lang="en-US" sz="1800" dirty="0"/>
              <a:t>The role of the emissions inventory is </a:t>
            </a:r>
            <a:r>
              <a:rPr lang="en-US" sz="1800" dirty="0" smtClean="0"/>
              <a:t>crucial.</a:t>
            </a:r>
          </a:p>
          <a:p>
            <a:pPr marL="457200" indent="-457200">
              <a:buFont typeface="Wingdings" pitchFamily="2" charset="2"/>
              <a:buChar char="Ø"/>
            </a:pPr>
            <a:endParaRPr lang="en-US" sz="1800" dirty="0"/>
          </a:p>
          <a:p>
            <a:pPr marL="457200" indent="-457200">
              <a:buFont typeface="Wingdings" pitchFamily="2" charset="2"/>
              <a:buChar char="Ø"/>
            </a:pPr>
            <a:r>
              <a:rPr lang="en-US" sz="1800" dirty="0" smtClean="0"/>
              <a:t>It </a:t>
            </a:r>
            <a:r>
              <a:rPr lang="en-US" sz="1800" dirty="0"/>
              <a:t>should be more explicit about disaggregation </a:t>
            </a:r>
            <a:r>
              <a:rPr lang="en-US" sz="1800" dirty="0" smtClean="0"/>
              <a:t>methods </a:t>
            </a:r>
            <a:r>
              <a:rPr lang="en-US" sz="1800" dirty="0"/>
              <a:t>when using top-down </a:t>
            </a:r>
            <a:r>
              <a:rPr lang="en-US" sz="1800" dirty="0" smtClean="0"/>
              <a:t>inventory</a:t>
            </a:r>
          </a:p>
          <a:p>
            <a:pPr marL="457200" indent="-457200">
              <a:buFont typeface="Wingdings" pitchFamily="2" charset="2"/>
              <a:buChar char="Ø"/>
            </a:pPr>
            <a:endParaRPr lang="en-US" sz="1800" dirty="0"/>
          </a:p>
          <a:p>
            <a:pPr marL="457200" indent="-457200">
              <a:buFont typeface="Wingdings" pitchFamily="2" charset="2"/>
              <a:buChar char="Ø"/>
            </a:pPr>
            <a:r>
              <a:rPr lang="en-US" sz="1800" dirty="0" smtClean="0"/>
              <a:t>The use of a bottom-up emission inventory with high resolution </a:t>
            </a:r>
            <a:r>
              <a:rPr lang="en-US" sz="1800" dirty="0"/>
              <a:t>has clear advantages, marking their </a:t>
            </a:r>
            <a:r>
              <a:rPr lang="en-US" sz="1800" dirty="0" smtClean="0"/>
              <a:t>need</a:t>
            </a:r>
          </a:p>
          <a:p>
            <a:pPr marL="457200" indent="-457200">
              <a:buFont typeface="Wingdings" pitchFamily="2" charset="2"/>
              <a:buChar char="Ø"/>
            </a:pPr>
            <a:endParaRPr lang="en-US" sz="1800" dirty="0"/>
          </a:p>
          <a:p>
            <a:pPr marL="457200" indent="-457200">
              <a:buFont typeface="Wingdings" pitchFamily="2" charset="2"/>
              <a:buChar char="Ø"/>
            </a:pPr>
            <a:r>
              <a:rPr lang="en-US" sz="1800" dirty="0" smtClean="0"/>
              <a:t>There </a:t>
            </a:r>
            <a:r>
              <a:rPr lang="en-US" sz="1800" dirty="0"/>
              <a:t>are </a:t>
            </a:r>
            <a:r>
              <a:rPr lang="en-US" sz="1800" dirty="0" smtClean="0"/>
              <a:t>significant differences </a:t>
            </a:r>
            <a:r>
              <a:rPr lang="en-US" sz="1800" dirty="0"/>
              <a:t>in results </a:t>
            </a:r>
            <a:r>
              <a:rPr lang="en-US" sz="1800" dirty="0" smtClean="0"/>
              <a:t>between both </a:t>
            </a:r>
            <a:r>
              <a:rPr lang="en-US" sz="1800" dirty="0"/>
              <a:t>CTM: CMAQ and </a:t>
            </a:r>
            <a:r>
              <a:rPr lang="en-US" sz="1800" dirty="0" smtClean="0"/>
              <a:t>CHIMERE</a:t>
            </a:r>
          </a:p>
          <a:p>
            <a:pPr marL="457200" indent="-457200">
              <a:buFont typeface="Wingdings" pitchFamily="2" charset="2"/>
              <a:buChar char="Ø"/>
            </a:pPr>
            <a:endParaRPr lang="en-US" sz="1800" dirty="0"/>
          </a:p>
          <a:p>
            <a:pPr marL="457200" indent="-457200">
              <a:buFont typeface="Wingdings" pitchFamily="2" charset="2"/>
              <a:buChar char="Ø"/>
            </a:pPr>
            <a:r>
              <a:rPr lang="en-US" sz="1800" dirty="0" smtClean="0"/>
              <a:t>The </a:t>
            </a:r>
            <a:r>
              <a:rPr lang="en-US" sz="1800" dirty="0"/>
              <a:t>height of injection from the </a:t>
            </a:r>
            <a:r>
              <a:rPr lang="en-US" sz="1800" dirty="0" smtClean="0"/>
              <a:t>stacks </a:t>
            </a:r>
            <a:r>
              <a:rPr lang="en-US" sz="1800" dirty="0"/>
              <a:t>is an important factor that should be carefully </a:t>
            </a:r>
            <a:r>
              <a:rPr lang="en-US" sz="1800" dirty="0" smtClean="0"/>
              <a:t>considered: especially for SO</a:t>
            </a:r>
            <a:r>
              <a:rPr lang="en-US" sz="1800" baseline="-25000" dirty="0" smtClean="0"/>
              <a:t>2</a:t>
            </a:r>
            <a:r>
              <a:rPr lang="en-US" sz="1800" dirty="0"/>
              <a:t>, but also for NO</a:t>
            </a:r>
            <a:r>
              <a:rPr lang="en-US" sz="1800" baseline="-25000" dirty="0"/>
              <a:t>2</a:t>
            </a:r>
            <a:r>
              <a:rPr lang="en-US" sz="1800" dirty="0" smtClean="0"/>
              <a:t>.</a:t>
            </a:r>
          </a:p>
          <a:p>
            <a:pPr marL="0" indent="0">
              <a:buNone/>
            </a:pPr>
            <a:endParaRPr lang="en-US" sz="1800" dirty="0">
              <a:latin typeface="Century Gothic" pitchFamily="34" charset="0"/>
            </a:endParaRPr>
          </a:p>
          <a:p>
            <a:pPr marL="457200" indent="-457200">
              <a:buFont typeface="Wingdings" pitchFamily="2" charset="2"/>
              <a:buChar char="Ø"/>
            </a:pPr>
            <a:r>
              <a:rPr lang="en-US" sz="1800" dirty="0">
                <a:latin typeface="Century Gothic" pitchFamily="34" charset="0"/>
              </a:rPr>
              <a:t>The operational forecasts are available at </a:t>
            </a:r>
            <a:r>
              <a:rPr lang="en-US" sz="1800" dirty="0">
                <a:latin typeface="Century Gothic" pitchFamily="34" charset="0"/>
                <a:hlinkClick r:id="rId3"/>
              </a:rPr>
              <a:t>http://www.bsc.es/caliope</a:t>
            </a:r>
            <a:r>
              <a:rPr lang="en-US" sz="1800" dirty="0">
                <a:latin typeface="Century Gothic" pitchFamily="34" charset="0"/>
              </a:rPr>
              <a:t>. </a:t>
            </a:r>
          </a:p>
        </p:txBody>
      </p:sp>
      <p:sp>
        <p:nvSpPr>
          <p:cNvPr id="132104" name="Rectangle 8"/>
          <p:cNvSpPr>
            <a:spLocks noGrp="1" noChangeArrowheads="1"/>
          </p:cNvSpPr>
          <p:nvPr>
            <p:ph type="title"/>
          </p:nvPr>
        </p:nvSpPr>
        <p:spPr>
          <a:noFill/>
          <a:ln/>
        </p:spPr>
        <p:txBody>
          <a:bodyPr/>
          <a:lstStyle/>
          <a:p>
            <a:r>
              <a:rPr lang="en-US" dirty="0"/>
              <a:t>Conclusions</a:t>
            </a:r>
          </a:p>
        </p:txBody>
      </p:sp>
    </p:spTree>
    <p:extLst>
      <p:ext uri="{BB962C8B-B14F-4D97-AF65-F5344CB8AC3E}">
        <p14:creationId xmlns:p14="http://schemas.microsoft.com/office/powerpoint/2010/main" val="33107396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6" name="Picture 8" descr="Cl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31750"/>
            <a:ext cx="8532812" cy="6826250"/>
          </a:xfrm>
          <a:prstGeom prst="rect">
            <a:avLst/>
          </a:prstGeom>
          <a:noFill/>
          <a:extLst>
            <a:ext uri="{909E8E84-426E-40DD-AFC4-6F175D3DCCD1}">
              <a14:hiddenFill xmlns:a14="http://schemas.microsoft.com/office/drawing/2010/main">
                <a:solidFill>
                  <a:srgbClr val="FFFFFF"/>
                </a:solidFill>
              </a14:hiddenFill>
            </a:ext>
          </a:extLst>
        </p:spPr>
      </p:pic>
      <p:sp>
        <p:nvSpPr>
          <p:cNvPr id="181253" name="Rectangle 5"/>
          <p:cNvSpPr>
            <a:spLocks noChangeArrowheads="1"/>
          </p:cNvSpPr>
          <p:nvPr/>
        </p:nvSpPr>
        <p:spPr bwMode="auto">
          <a:xfrm>
            <a:off x="4002088" y="-22225"/>
            <a:ext cx="5122862" cy="571500"/>
          </a:xfrm>
          <a:prstGeom prst="rect">
            <a:avLst/>
          </a:prstGeom>
          <a:solidFill>
            <a:srgbClr val="FF6600"/>
          </a:solidFill>
          <a:ln>
            <a:noFill/>
          </a:ln>
          <a:effectLst/>
          <a:extLs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a:r>
              <a:rPr lang="es-ES" sz="2400" b="1" dirty="0">
                <a:solidFill>
                  <a:schemeClr val="hlink"/>
                </a:solidFill>
                <a:effectLst>
                  <a:outerShdw blurRad="38100" dist="38100" dir="2700000" algn="tl">
                    <a:srgbClr val="000000"/>
                  </a:outerShdw>
                </a:effectLst>
                <a:latin typeface="Century Gothic" pitchFamily="34" charset="0"/>
              </a:rPr>
              <a:t>THANK YOU FOR YOUR ATTENTION</a:t>
            </a:r>
          </a:p>
        </p:txBody>
      </p:sp>
      <p:sp>
        <p:nvSpPr>
          <p:cNvPr id="181254" name="Rectangle 6"/>
          <p:cNvSpPr>
            <a:spLocks noChangeArrowheads="1"/>
          </p:cNvSpPr>
          <p:nvPr/>
        </p:nvSpPr>
        <p:spPr bwMode="auto">
          <a:xfrm>
            <a:off x="179388" y="5578475"/>
            <a:ext cx="7632700" cy="8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175" indent="-3175">
              <a:spcBef>
                <a:spcPct val="20000"/>
              </a:spcBef>
              <a:buClr>
                <a:schemeClr val="accent2"/>
              </a:buClr>
              <a:buSzPct val="80000"/>
              <a:buFont typeface="Wingdings" pitchFamily="2" charset="2"/>
              <a:buNone/>
            </a:pPr>
            <a:r>
              <a:rPr lang="en-US" b="1" i="1" dirty="0">
                <a:latin typeface="Century Gothic" pitchFamily="34" charset="0"/>
                <a:cs typeface="Arial" pitchFamily="34" charset="0"/>
              </a:rPr>
              <a:t>Acknowledgments</a:t>
            </a:r>
          </a:p>
          <a:p>
            <a:pPr marL="3175" indent="-3175">
              <a:spcBef>
                <a:spcPct val="20000"/>
              </a:spcBef>
              <a:buClr>
                <a:schemeClr val="accent2"/>
              </a:buClr>
              <a:buSzPct val="80000"/>
              <a:buFont typeface="Wingdings" pitchFamily="2" charset="2"/>
              <a:buNone/>
            </a:pPr>
            <a:endParaRPr lang="en-GB" sz="1400" b="1" i="1" dirty="0">
              <a:latin typeface="Century Gothic" pitchFamily="34" charset="0"/>
              <a:cs typeface="Arial" pitchFamily="34" charset="0"/>
            </a:endParaRPr>
          </a:p>
          <a:p>
            <a:pPr marL="3175" indent="-3175">
              <a:spcBef>
                <a:spcPct val="20000"/>
              </a:spcBef>
              <a:buClr>
                <a:schemeClr val="accent2"/>
              </a:buClr>
              <a:buSzPct val="80000"/>
              <a:buFont typeface="Wingdings" pitchFamily="2" charset="2"/>
              <a:buNone/>
            </a:pPr>
            <a:r>
              <a:rPr lang="en-GB" sz="1600" b="1" dirty="0">
                <a:latin typeface="Century Gothic" pitchFamily="34" charset="0"/>
                <a:cs typeface="Arial" pitchFamily="34" charset="0"/>
              </a:rPr>
              <a:t>This work was funded by the CALIOPE project 441/2006/3-12.1, 357/2007/2-12.1 and 157/PC08/3-12.0 of the Spanish Ministry of Environment</a:t>
            </a:r>
            <a:r>
              <a:rPr lang="en-GB" sz="1600" b="1" dirty="0">
                <a:effectLst>
                  <a:outerShdw blurRad="38100" dist="38100" dir="2700000" algn="tl">
                    <a:srgbClr val="C0C0C0"/>
                  </a:outerShdw>
                </a:effectLst>
                <a:latin typeface="Century Gothic" pitchFamily="34" charset="0"/>
                <a:cs typeface="Arial" pitchFamily="34" charset="0"/>
              </a:rPr>
              <a:t>. </a:t>
            </a:r>
            <a:endParaRPr lang="es-ES" sz="1600" dirty="0">
              <a:solidFill>
                <a:srgbClr val="FFFF00"/>
              </a:solidFill>
              <a:latin typeface="Century Gothic" pitchFamily="34" charset="0"/>
              <a:cs typeface="Arial" pitchFamily="34" charset="0"/>
            </a:endParaRPr>
          </a:p>
        </p:txBody>
      </p:sp>
      <p:sp>
        <p:nvSpPr>
          <p:cNvPr id="181255" name="Rectangle 7"/>
          <p:cNvSpPr>
            <a:spLocks noChangeArrowheads="1"/>
          </p:cNvSpPr>
          <p:nvPr/>
        </p:nvSpPr>
        <p:spPr bwMode="auto">
          <a:xfrm>
            <a:off x="6040438" y="549275"/>
            <a:ext cx="3068637" cy="803275"/>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r">
              <a:spcBef>
                <a:spcPct val="20000"/>
              </a:spcBef>
              <a:buClr>
                <a:schemeClr val="accent2"/>
              </a:buClr>
              <a:buSzPct val="80000"/>
              <a:buFont typeface="Wingdings" pitchFamily="2" charset="2"/>
              <a:buNone/>
            </a:pPr>
            <a:r>
              <a:rPr lang="es-ES" dirty="0">
                <a:latin typeface="Century Gothic" pitchFamily="34" charset="0"/>
              </a:rPr>
              <a:t>CONTACTS:</a:t>
            </a:r>
          </a:p>
          <a:p>
            <a:pPr marL="342900" indent="-342900" algn="r">
              <a:spcBef>
                <a:spcPct val="20000"/>
              </a:spcBef>
              <a:buClr>
                <a:schemeClr val="accent2"/>
              </a:buClr>
              <a:buSzPct val="80000"/>
              <a:buFont typeface="Wingdings" pitchFamily="2" charset="2"/>
              <a:buNone/>
            </a:pPr>
            <a:r>
              <a:rPr lang="es-ES" b="1" dirty="0">
                <a:solidFill>
                  <a:srgbClr val="FF3300"/>
                </a:solidFill>
                <a:latin typeface="Century Gothic" pitchFamily="34" charset="0"/>
                <a:hlinkClick r:id="rId4"/>
              </a:rPr>
              <a:t>jose.baldasano@bsc.es</a:t>
            </a:r>
            <a:r>
              <a:rPr lang="es-ES" dirty="0">
                <a:latin typeface="Century Gothic" pitchFamily="34" charset="0"/>
              </a:rPr>
              <a:t> </a:t>
            </a:r>
          </a:p>
          <a:p>
            <a:pPr marL="342900" indent="-342900" algn="r">
              <a:spcBef>
                <a:spcPct val="20000"/>
              </a:spcBef>
              <a:buClr>
                <a:schemeClr val="accent2"/>
              </a:buClr>
              <a:buSzPct val="80000"/>
              <a:buFont typeface="Wingdings" pitchFamily="2" charset="2"/>
              <a:buNone/>
            </a:pPr>
            <a:endParaRPr lang="es-ES" sz="2000" dirty="0">
              <a:solidFill>
                <a:srgbClr val="FF3300"/>
              </a:solidFill>
              <a:latin typeface="Century Gothic"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041" y="2492896"/>
            <a:ext cx="4604370" cy="1381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32361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0"/>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ES" smtClean="0">
                <a:solidFill>
                  <a:srgbClr val="000000"/>
                </a:solidFill>
              </a:rPr>
              <a:t>prova</a:t>
            </a:r>
          </a:p>
        </p:txBody>
      </p:sp>
      <p:pic>
        <p:nvPicPr>
          <p:cNvPr id="51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1413" y="1913905"/>
            <a:ext cx="1617662" cy="434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6638" y="765175"/>
            <a:ext cx="1722437" cy="458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8" name="Text Box 7"/>
          <p:cNvSpPr txBox="1">
            <a:spLocks noChangeArrowheads="1"/>
          </p:cNvSpPr>
          <p:nvPr/>
        </p:nvSpPr>
        <p:spPr bwMode="auto">
          <a:xfrm>
            <a:off x="34925" y="44450"/>
            <a:ext cx="72009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70000"/>
              </a:lnSpc>
              <a:spcBef>
                <a:spcPct val="50000"/>
              </a:spcBef>
            </a:pPr>
            <a:r>
              <a:rPr lang="es-ES_tradnl" sz="2000" b="1" dirty="0">
                <a:solidFill>
                  <a:srgbClr val="FFFFFF"/>
                </a:solidFill>
                <a:latin typeface="Arial Narrow" pitchFamily="34" charset="0"/>
                <a:cs typeface="Arial" charset="0"/>
              </a:rPr>
              <a:t>CALIOPE Air </a:t>
            </a:r>
            <a:r>
              <a:rPr lang="es-ES_tradnl" sz="2000" b="1" dirty="0" err="1">
                <a:solidFill>
                  <a:srgbClr val="FFFFFF"/>
                </a:solidFill>
                <a:latin typeface="Arial Narrow" pitchFamily="34" charset="0"/>
                <a:cs typeface="Arial" charset="0"/>
              </a:rPr>
              <a:t>Quality</a:t>
            </a:r>
            <a:r>
              <a:rPr lang="es-ES_tradnl" sz="2000" b="1" dirty="0">
                <a:solidFill>
                  <a:srgbClr val="FFFFFF"/>
                </a:solidFill>
                <a:latin typeface="Arial Narrow" pitchFamily="34" charset="0"/>
                <a:cs typeface="Arial" charset="0"/>
              </a:rPr>
              <a:t> </a:t>
            </a:r>
            <a:r>
              <a:rPr lang="es-ES_tradnl" sz="2000" b="1" dirty="0" err="1">
                <a:solidFill>
                  <a:srgbClr val="FFFFFF"/>
                </a:solidFill>
                <a:latin typeface="Arial Narrow" pitchFamily="34" charset="0"/>
                <a:cs typeface="Arial" charset="0"/>
              </a:rPr>
              <a:t>Forecasting</a:t>
            </a:r>
            <a:r>
              <a:rPr lang="es-ES_tradnl" sz="2000" b="1" dirty="0">
                <a:solidFill>
                  <a:srgbClr val="FFFFFF"/>
                </a:solidFill>
                <a:latin typeface="Arial Narrow" pitchFamily="34" charset="0"/>
                <a:cs typeface="Arial" charset="0"/>
              </a:rPr>
              <a:t> </a:t>
            </a:r>
            <a:r>
              <a:rPr lang="es-ES_tradnl" sz="2000" b="1" dirty="0" err="1">
                <a:solidFill>
                  <a:srgbClr val="FFFFFF"/>
                </a:solidFill>
                <a:latin typeface="Arial Narrow" pitchFamily="34" charset="0"/>
                <a:cs typeface="Arial" charset="0"/>
              </a:rPr>
              <a:t>System</a:t>
            </a:r>
            <a:r>
              <a:rPr lang="es-ES_tradnl" sz="2000" b="1" dirty="0">
                <a:solidFill>
                  <a:srgbClr val="FFFFFF"/>
                </a:solidFill>
                <a:latin typeface="Arial Narrow" pitchFamily="34" charset="0"/>
                <a:cs typeface="Arial" charset="0"/>
              </a:rPr>
              <a:t> (</a:t>
            </a:r>
            <a:r>
              <a:rPr lang="es-ES_tradnl" sz="2000" b="1" dirty="0">
                <a:solidFill>
                  <a:srgbClr val="FFFF00"/>
                </a:solidFill>
                <a:latin typeface="Arial Narrow" pitchFamily="34" charset="0"/>
                <a:cs typeface="Arial" charset="0"/>
              </a:rPr>
              <a:t>www.bsc.es/caliope</a:t>
            </a:r>
            <a:r>
              <a:rPr lang="es-ES_tradnl" sz="2000" b="1" dirty="0">
                <a:solidFill>
                  <a:srgbClr val="FFFFFF"/>
                </a:solidFill>
                <a:latin typeface="Arial Narrow" pitchFamily="34" charset="0"/>
                <a:cs typeface="Arial" charset="0"/>
              </a:rPr>
              <a:t>)</a:t>
            </a:r>
          </a:p>
          <a:p>
            <a:pPr eaLnBrk="1" hangingPunct="1">
              <a:lnSpc>
                <a:spcPct val="70000"/>
              </a:lnSpc>
              <a:spcBef>
                <a:spcPct val="50000"/>
              </a:spcBef>
            </a:pPr>
            <a:r>
              <a:rPr lang="es-ES_tradnl" sz="2000" b="1" dirty="0" err="1">
                <a:solidFill>
                  <a:srgbClr val="FFFFFF"/>
                </a:solidFill>
                <a:latin typeface="Arial Narrow" pitchFamily="34" charset="0"/>
                <a:cs typeface="Arial" charset="0"/>
              </a:rPr>
              <a:t>Spain</a:t>
            </a:r>
            <a:r>
              <a:rPr lang="es-ES_tradnl" sz="2000" b="1" dirty="0">
                <a:solidFill>
                  <a:srgbClr val="FFFFFF"/>
                </a:solidFill>
                <a:latin typeface="Arial Narrow" pitchFamily="34" charset="0"/>
                <a:cs typeface="Arial" charset="0"/>
              </a:rPr>
              <a:t>: 4 km (</a:t>
            </a:r>
            <a:r>
              <a:rPr lang="en-GB" sz="2000" b="1" dirty="0">
                <a:solidFill>
                  <a:srgbClr val="FFFFFF"/>
                </a:solidFill>
                <a:latin typeface="Arial Narrow" pitchFamily="34" charset="0"/>
                <a:cs typeface="Arial" charset="0"/>
              </a:rPr>
              <a:t>399x399 grid cells </a:t>
            </a:r>
            <a:r>
              <a:rPr lang="es-ES_tradnl" sz="2000" b="1" dirty="0">
                <a:solidFill>
                  <a:srgbClr val="FFFFFF"/>
                </a:solidFill>
                <a:latin typeface="Arial Narrow" pitchFamily="34" charset="0"/>
                <a:cs typeface="Arial" charset="0"/>
              </a:rPr>
              <a:t>), </a:t>
            </a:r>
            <a:r>
              <a:rPr lang="es-ES_tradnl" sz="2000" b="1" dirty="0" err="1">
                <a:solidFill>
                  <a:srgbClr val="FFFFFF"/>
                </a:solidFill>
                <a:latin typeface="Arial Narrow" pitchFamily="34" charset="0"/>
                <a:cs typeface="Arial" charset="0"/>
              </a:rPr>
              <a:t>Europe</a:t>
            </a:r>
            <a:r>
              <a:rPr lang="es-ES_tradnl" sz="2000" b="1" dirty="0">
                <a:solidFill>
                  <a:srgbClr val="FFFFFF"/>
                </a:solidFill>
                <a:latin typeface="Arial Narrow" pitchFamily="34" charset="0"/>
                <a:cs typeface="Arial" charset="0"/>
              </a:rPr>
              <a:t>: 12 km (</a:t>
            </a:r>
            <a:r>
              <a:rPr lang="en-GB" sz="2000" b="1" dirty="0">
                <a:solidFill>
                  <a:srgbClr val="FFFFFF"/>
                </a:solidFill>
                <a:latin typeface="Arial Narrow" pitchFamily="34" charset="0"/>
                <a:cs typeface="Arial" charset="0"/>
              </a:rPr>
              <a:t>480x400 grid cells </a:t>
            </a:r>
            <a:r>
              <a:rPr lang="es-ES_tradnl" sz="2000" b="1" dirty="0">
                <a:solidFill>
                  <a:srgbClr val="FFFFFF"/>
                </a:solidFill>
                <a:latin typeface="Arial Narrow" pitchFamily="34" charset="0"/>
                <a:cs typeface="Arial" charset="0"/>
              </a:rPr>
              <a:t>)</a:t>
            </a:r>
          </a:p>
        </p:txBody>
      </p:sp>
      <p:sp>
        <p:nvSpPr>
          <p:cNvPr id="837637" name="Rectangle 5"/>
          <p:cNvSpPr>
            <a:spLocks noChangeArrowheads="1"/>
          </p:cNvSpPr>
          <p:nvPr/>
        </p:nvSpPr>
        <p:spPr bwMode="auto">
          <a:xfrm>
            <a:off x="0" y="836613"/>
            <a:ext cx="2411413" cy="5711825"/>
          </a:xfrm>
          <a:prstGeom prst="rect">
            <a:avLst/>
          </a:prstGeom>
          <a:gradFill rotWithShape="1">
            <a:gsLst>
              <a:gs pos="0">
                <a:srgbClr val="CCFFCC"/>
              </a:gs>
              <a:gs pos="100000">
                <a:srgbClr val="CCFFCC">
                  <a:gamma/>
                  <a:shade val="77255"/>
                  <a:invGamma/>
                </a:srgbClr>
              </a:gs>
            </a:gsLst>
            <a:lin ang="0" scaled="1"/>
          </a:gradFill>
          <a:ln w="9525">
            <a:noFill/>
            <a:miter lim="800000"/>
            <a:headEnd/>
            <a:tailEnd/>
          </a:ln>
        </p:spPr>
        <p:txBody>
          <a:bodyPr/>
          <a:lstStyle/>
          <a:p>
            <a:pPr marL="342900" indent="-342900">
              <a:lnSpc>
                <a:spcPct val="80000"/>
              </a:lnSpc>
              <a:spcBef>
                <a:spcPct val="20000"/>
              </a:spcBef>
              <a:buClr>
                <a:srgbClr val="333399"/>
              </a:buClr>
              <a:buFont typeface="Arial" charset="0"/>
              <a:buNone/>
              <a:defRPr/>
            </a:pPr>
            <a:r>
              <a:rPr lang="es-ES" sz="1600" b="1" dirty="0">
                <a:solidFill>
                  <a:srgbClr val="0000CC"/>
                </a:solidFill>
                <a:effectLst>
                  <a:outerShdw blurRad="38100" dist="38100" dir="2700000" algn="tl">
                    <a:srgbClr val="000000"/>
                  </a:outerShdw>
                </a:effectLst>
                <a:latin typeface="Arial Narrow" pitchFamily="34" charset="0"/>
                <a:cs typeface="Arial" charset="0"/>
              </a:rPr>
              <a:t>           </a:t>
            </a:r>
            <a:r>
              <a:rPr lang="en-US" sz="1600" b="1" dirty="0">
                <a:solidFill>
                  <a:srgbClr val="0000CC"/>
                </a:solidFill>
                <a:latin typeface="Arial Narrow" pitchFamily="34" charset="0"/>
                <a:cs typeface="Arial" charset="0"/>
              </a:rPr>
              <a:t>Modules</a:t>
            </a:r>
          </a:p>
          <a:p>
            <a:pPr marL="342900" indent="-342900">
              <a:lnSpc>
                <a:spcPct val="110000"/>
              </a:lnSpc>
              <a:spcBef>
                <a:spcPct val="20000"/>
              </a:spcBef>
              <a:spcAft>
                <a:spcPct val="10000"/>
              </a:spcAft>
              <a:buClr>
                <a:srgbClr val="333399"/>
              </a:buClr>
              <a:buFont typeface="Arial" charset="0"/>
              <a:buNone/>
              <a:defRPr/>
            </a:pPr>
            <a:endParaRPr lang="en-US" sz="1400" b="1" dirty="0">
              <a:solidFill>
                <a:srgbClr val="0000CC"/>
              </a:solidFill>
              <a:latin typeface="Arial Narrow" pitchFamily="34" charset="0"/>
              <a:cs typeface="Arial" charset="0"/>
            </a:endParaRPr>
          </a:p>
          <a:p>
            <a:pPr marL="342900" indent="-342900">
              <a:lnSpc>
                <a:spcPct val="110000"/>
              </a:lnSpc>
              <a:spcBef>
                <a:spcPct val="20000"/>
              </a:spcBef>
              <a:spcAft>
                <a:spcPct val="10000"/>
              </a:spcAft>
              <a:buClr>
                <a:srgbClr val="333399"/>
              </a:buClr>
              <a:defRPr/>
            </a:pPr>
            <a:r>
              <a:rPr lang="en-US" sz="1400" b="1" dirty="0">
                <a:solidFill>
                  <a:srgbClr val="0000CC"/>
                </a:solidFill>
                <a:latin typeface="Arial Narrow" pitchFamily="34" charset="0"/>
                <a:cs typeface="Arial" charset="0"/>
              </a:rPr>
              <a:t>- </a:t>
            </a:r>
            <a:r>
              <a:rPr lang="en-US" sz="1400" b="1" dirty="0">
                <a:solidFill>
                  <a:srgbClr val="002060"/>
                </a:solidFill>
                <a:latin typeface="Arial Narrow" pitchFamily="34" charset="0"/>
                <a:cs typeface="Arial" charset="0"/>
              </a:rPr>
              <a:t>Meteorology</a:t>
            </a:r>
            <a:r>
              <a:rPr lang="en-US" sz="1400" b="1" dirty="0">
                <a:solidFill>
                  <a:srgbClr val="0000CC"/>
                </a:solidFill>
                <a:latin typeface="Arial Narrow" pitchFamily="34" charset="0"/>
                <a:cs typeface="Arial" charset="0"/>
              </a:rPr>
              <a:t>: </a:t>
            </a:r>
            <a:r>
              <a:rPr lang="en-US" sz="1400" b="1" dirty="0">
                <a:solidFill>
                  <a:srgbClr val="FF9900"/>
                </a:solidFill>
                <a:latin typeface="Arial Narrow" pitchFamily="34" charset="0"/>
                <a:cs typeface="Arial" charset="0"/>
              </a:rPr>
              <a:t>WRF-ARW</a:t>
            </a:r>
            <a:r>
              <a:rPr lang="en-US" sz="1400" b="1" dirty="0">
                <a:solidFill>
                  <a:srgbClr val="0000CC"/>
                </a:solidFill>
                <a:latin typeface="Arial Narrow" pitchFamily="34" charset="0"/>
                <a:cs typeface="Arial" charset="0"/>
              </a:rPr>
              <a:t> v3.2.1, </a:t>
            </a:r>
            <a:r>
              <a:rPr lang="en-US" sz="1400" b="1" dirty="0" err="1">
                <a:solidFill>
                  <a:srgbClr val="0000CC"/>
                </a:solidFill>
                <a:latin typeface="Arial Narrow" pitchFamily="34" charset="0"/>
                <a:cs typeface="Arial" charset="0"/>
              </a:rPr>
              <a:t>ibc</a:t>
            </a:r>
            <a:r>
              <a:rPr lang="en-US" sz="1400" b="1" dirty="0">
                <a:solidFill>
                  <a:srgbClr val="0000CC"/>
                </a:solidFill>
                <a:latin typeface="Arial Narrow" pitchFamily="34" charset="0"/>
                <a:cs typeface="Arial" charset="0"/>
              </a:rPr>
              <a:t>: GFS (NCEP)</a:t>
            </a:r>
          </a:p>
          <a:p>
            <a:pPr marL="342900" indent="-342900">
              <a:lnSpc>
                <a:spcPct val="110000"/>
              </a:lnSpc>
              <a:spcBef>
                <a:spcPct val="20000"/>
              </a:spcBef>
              <a:spcAft>
                <a:spcPct val="10000"/>
              </a:spcAft>
              <a:buClr>
                <a:srgbClr val="333399"/>
              </a:buClr>
              <a:defRPr/>
            </a:pPr>
            <a:r>
              <a:rPr lang="en-GB" sz="1400" b="1" dirty="0">
                <a:solidFill>
                  <a:srgbClr val="0000CC"/>
                </a:solidFill>
                <a:latin typeface="Arial Narrow" pitchFamily="34" charset="0"/>
                <a:cs typeface="Arial" charset="0"/>
              </a:rPr>
              <a:t>	38 sigma levels; top of the atmosphere 50 </a:t>
            </a:r>
            <a:r>
              <a:rPr lang="en-GB" sz="1400" b="1" dirty="0" err="1">
                <a:solidFill>
                  <a:srgbClr val="0000CC"/>
                </a:solidFill>
                <a:latin typeface="Arial Narrow" pitchFamily="34" charset="0"/>
                <a:cs typeface="Arial" charset="0"/>
              </a:rPr>
              <a:t>hPa</a:t>
            </a:r>
            <a:endParaRPr lang="en-US" sz="1400" b="1" dirty="0">
              <a:solidFill>
                <a:srgbClr val="0000CC"/>
              </a:solidFill>
              <a:latin typeface="Arial Narrow" pitchFamily="34" charset="0"/>
              <a:cs typeface="Arial" charset="0"/>
            </a:endParaRPr>
          </a:p>
          <a:p>
            <a:pPr marL="342900" indent="-342900">
              <a:lnSpc>
                <a:spcPct val="110000"/>
              </a:lnSpc>
              <a:spcBef>
                <a:spcPct val="20000"/>
              </a:spcBef>
              <a:spcAft>
                <a:spcPct val="10000"/>
              </a:spcAft>
              <a:buClr>
                <a:srgbClr val="333399"/>
              </a:buClr>
              <a:defRPr/>
            </a:pPr>
            <a:r>
              <a:rPr lang="en-US" sz="1400" b="1" dirty="0">
                <a:solidFill>
                  <a:srgbClr val="0000CC"/>
                </a:solidFill>
                <a:latin typeface="Arial Narrow" pitchFamily="34" charset="0"/>
                <a:cs typeface="Arial" charset="0"/>
              </a:rPr>
              <a:t>- </a:t>
            </a:r>
            <a:r>
              <a:rPr lang="en-US" sz="1400" b="1" dirty="0">
                <a:solidFill>
                  <a:srgbClr val="002060"/>
                </a:solidFill>
                <a:latin typeface="Arial Narrow" pitchFamily="34" charset="0"/>
                <a:cs typeface="Arial" charset="0"/>
              </a:rPr>
              <a:t>Emissions</a:t>
            </a:r>
            <a:r>
              <a:rPr lang="en-US" sz="1400" b="1" dirty="0">
                <a:solidFill>
                  <a:srgbClr val="0000CC"/>
                </a:solidFill>
                <a:latin typeface="Arial Narrow" pitchFamily="34" charset="0"/>
                <a:cs typeface="Arial" charset="0"/>
              </a:rPr>
              <a:t>:</a:t>
            </a:r>
          </a:p>
          <a:p>
            <a:pPr marL="342900" indent="-342900">
              <a:lnSpc>
                <a:spcPct val="110000"/>
              </a:lnSpc>
              <a:spcBef>
                <a:spcPct val="20000"/>
              </a:spcBef>
              <a:spcAft>
                <a:spcPct val="10000"/>
              </a:spcAft>
              <a:buClr>
                <a:srgbClr val="333399"/>
              </a:buClr>
              <a:defRPr/>
            </a:pPr>
            <a:r>
              <a:rPr lang="en-US" sz="1400" b="1" dirty="0">
                <a:solidFill>
                  <a:srgbClr val="0000CC"/>
                </a:solidFill>
                <a:latin typeface="Arial Narrow" pitchFamily="34" charset="0"/>
                <a:cs typeface="Arial" charset="0"/>
              </a:rPr>
              <a:t>	</a:t>
            </a:r>
            <a:r>
              <a:rPr lang="en-US" sz="1400" b="1" dirty="0">
                <a:solidFill>
                  <a:srgbClr val="FF9900"/>
                </a:solidFill>
                <a:latin typeface="Arial Narrow" pitchFamily="34" charset="0"/>
                <a:cs typeface="Arial" charset="0"/>
              </a:rPr>
              <a:t>EMEP</a:t>
            </a:r>
            <a:r>
              <a:rPr lang="en-US" sz="1400" b="1" dirty="0">
                <a:solidFill>
                  <a:srgbClr val="0000CC"/>
                </a:solidFill>
                <a:latin typeface="Arial Narrow" pitchFamily="34" charset="0"/>
                <a:cs typeface="Arial" charset="0"/>
              </a:rPr>
              <a:t> (Europe) and </a:t>
            </a:r>
            <a:r>
              <a:rPr lang="en-US" sz="1400" b="1" dirty="0">
                <a:solidFill>
                  <a:srgbClr val="FF9900"/>
                </a:solidFill>
                <a:latin typeface="Arial Narrow" pitchFamily="34" charset="0"/>
                <a:cs typeface="Arial" charset="0"/>
              </a:rPr>
              <a:t>HERMES</a:t>
            </a:r>
            <a:r>
              <a:rPr lang="en-US" sz="1400" b="1" dirty="0">
                <a:solidFill>
                  <a:srgbClr val="0000CC"/>
                </a:solidFill>
                <a:latin typeface="Arial Narrow" pitchFamily="34" charset="0"/>
                <a:cs typeface="Arial" charset="0"/>
              </a:rPr>
              <a:t> (Spain)</a:t>
            </a:r>
          </a:p>
          <a:p>
            <a:pPr marL="342900" indent="-342900">
              <a:lnSpc>
                <a:spcPct val="110000"/>
              </a:lnSpc>
              <a:spcBef>
                <a:spcPct val="20000"/>
              </a:spcBef>
              <a:spcAft>
                <a:spcPct val="10000"/>
              </a:spcAft>
              <a:buClr>
                <a:srgbClr val="333399"/>
              </a:buClr>
              <a:defRPr/>
            </a:pPr>
            <a:r>
              <a:rPr lang="en-US" sz="1400" b="1" dirty="0">
                <a:solidFill>
                  <a:srgbClr val="0000CC"/>
                </a:solidFill>
                <a:latin typeface="Arial Narrow" pitchFamily="34" charset="0"/>
                <a:cs typeface="Arial" charset="0"/>
              </a:rPr>
              <a:t>- </a:t>
            </a:r>
            <a:r>
              <a:rPr lang="en-US" sz="1400" b="1" dirty="0">
                <a:solidFill>
                  <a:srgbClr val="002060"/>
                </a:solidFill>
                <a:latin typeface="Arial Narrow" pitchFamily="34" charset="0"/>
                <a:cs typeface="Arial" charset="0"/>
              </a:rPr>
              <a:t>Chemistry</a:t>
            </a:r>
            <a:r>
              <a:rPr lang="en-US" sz="1400" b="1" dirty="0">
                <a:solidFill>
                  <a:srgbClr val="0000CC"/>
                </a:solidFill>
                <a:latin typeface="Arial Narrow" pitchFamily="34" charset="0"/>
                <a:cs typeface="Arial" charset="0"/>
              </a:rPr>
              <a:t>: </a:t>
            </a:r>
            <a:r>
              <a:rPr lang="en-US" sz="1400" b="1" dirty="0">
                <a:solidFill>
                  <a:srgbClr val="FF9900"/>
                </a:solidFill>
                <a:latin typeface="Arial Narrow" pitchFamily="34" charset="0"/>
                <a:cs typeface="Arial" charset="0"/>
              </a:rPr>
              <a:t>CMAQ-CTM</a:t>
            </a:r>
            <a:r>
              <a:rPr lang="en-US" sz="1400" b="1" dirty="0">
                <a:solidFill>
                  <a:srgbClr val="0000CC"/>
                </a:solidFill>
                <a:latin typeface="Arial Narrow" pitchFamily="34" charset="0"/>
                <a:cs typeface="Arial" charset="0"/>
              </a:rPr>
              <a:t> v4.5, CBIV, Cloud chem. (</a:t>
            </a:r>
            <a:r>
              <a:rPr lang="en-US" sz="1400" b="1" dirty="0" err="1">
                <a:solidFill>
                  <a:srgbClr val="0000CC"/>
                </a:solidFill>
                <a:latin typeface="Arial Narrow" pitchFamily="34" charset="0"/>
                <a:cs typeface="Arial" charset="0"/>
              </a:rPr>
              <a:t>aqu</a:t>
            </a:r>
            <a:r>
              <a:rPr lang="en-US" sz="1400" b="1" dirty="0">
                <a:solidFill>
                  <a:srgbClr val="0000CC"/>
                </a:solidFill>
                <a:latin typeface="Arial Narrow" pitchFamily="34" charset="0"/>
                <a:cs typeface="Arial" charset="0"/>
              </a:rPr>
              <a:t>.), Aerosol  module (AERO4), </a:t>
            </a:r>
            <a:r>
              <a:rPr lang="en-US" sz="1400" b="1" dirty="0" err="1">
                <a:solidFill>
                  <a:srgbClr val="0000CC"/>
                </a:solidFill>
                <a:latin typeface="Arial Narrow" pitchFamily="34" charset="0"/>
                <a:cs typeface="Arial" charset="0"/>
              </a:rPr>
              <a:t>bc</a:t>
            </a:r>
            <a:r>
              <a:rPr lang="en-US" sz="1400" b="1" dirty="0">
                <a:solidFill>
                  <a:srgbClr val="0000CC"/>
                </a:solidFill>
                <a:latin typeface="Arial Narrow" pitchFamily="34" charset="0"/>
                <a:cs typeface="Arial" charset="0"/>
              </a:rPr>
              <a:t>: </a:t>
            </a:r>
            <a:r>
              <a:rPr lang="en-US" sz="1400" b="1" dirty="0" err="1">
                <a:solidFill>
                  <a:srgbClr val="0000CC"/>
                </a:solidFill>
                <a:latin typeface="Arial Narrow" pitchFamily="34" charset="0"/>
                <a:cs typeface="Arial" charset="0"/>
              </a:rPr>
              <a:t>LMDz</a:t>
            </a:r>
            <a:r>
              <a:rPr lang="en-US" sz="1400" b="1" dirty="0">
                <a:solidFill>
                  <a:srgbClr val="0000CC"/>
                </a:solidFill>
                <a:latin typeface="Arial Narrow" pitchFamily="34" charset="0"/>
                <a:cs typeface="Arial" charset="0"/>
              </a:rPr>
              <a:t>-INCA model,</a:t>
            </a:r>
            <a:r>
              <a:rPr lang="en-GB" sz="1400" b="1" dirty="0">
                <a:solidFill>
                  <a:srgbClr val="0000CC"/>
                </a:solidFill>
                <a:latin typeface="Arial Narrow" pitchFamily="34" charset="0"/>
                <a:cs typeface="Arial" charset="0"/>
              </a:rPr>
              <a:t> 15sigma levels</a:t>
            </a:r>
            <a:endParaRPr lang="en-US" sz="1400" b="1" dirty="0">
              <a:solidFill>
                <a:srgbClr val="0000CC"/>
              </a:solidFill>
              <a:latin typeface="Arial Narrow" pitchFamily="34" charset="0"/>
              <a:cs typeface="Arial" charset="0"/>
            </a:endParaRPr>
          </a:p>
          <a:p>
            <a:pPr marL="342900" indent="-342900">
              <a:lnSpc>
                <a:spcPct val="110000"/>
              </a:lnSpc>
              <a:spcBef>
                <a:spcPct val="20000"/>
              </a:spcBef>
              <a:spcAft>
                <a:spcPct val="10000"/>
              </a:spcAft>
              <a:buClr>
                <a:srgbClr val="333399"/>
              </a:buClr>
              <a:defRPr/>
            </a:pPr>
            <a:r>
              <a:rPr lang="en-US" sz="1400" b="1" dirty="0">
                <a:solidFill>
                  <a:srgbClr val="0000CC"/>
                </a:solidFill>
                <a:latin typeface="Arial Narrow" pitchFamily="34" charset="0"/>
                <a:cs typeface="Arial" charset="0"/>
              </a:rPr>
              <a:t>- </a:t>
            </a:r>
            <a:r>
              <a:rPr lang="en-US" sz="1400" b="1" dirty="0">
                <a:solidFill>
                  <a:srgbClr val="002060"/>
                </a:solidFill>
                <a:latin typeface="Arial Narrow" pitchFamily="34" charset="0"/>
                <a:cs typeface="Arial" charset="0"/>
              </a:rPr>
              <a:t>Mineral dust from Africa</a:t>
            </a:r>
            <a:r>
              <a:rPr lang="en-US" sz="1400" b="1" dirty="0">
                <a:solidFill>
                  <a:srgbClr val="0000CC"/>
                </a:solidFill>
                <a:latin typeface="Arial Narrow" pitchFamily="34" charset="0"/>
                <a:cs typeface="Arial" charset="0"/>
              </a:rPr>
              <a:t>:</a:t>
            </a:r>
          </a:p>
          <a:p>
            <a:pPr marL="342900" indent="-342900">
              <a:lnSpc>
                <a:spcPct val="110000"/>
              </a:lnSpc>
              <a:spcBef>
                <a:spcPct val="20000"/>
              </a:spcBef>
              <a:spcAft>
                <a:spcPct val="10000"/>
              </a:spcAft>
              <a:buClr>
                <a:srgbClr val="333399"/>
              </a:buClr>
              <a:defRPr/>
            </a:pPr>
            <a:r>
              <a:rPr lang="en-US" sz="1400" b="1" dirty="0">
                <a:solidFill>
                  <a:srgbClr val="0000CC"/>
                </a:solidFill>
                <a:latin typeface="Arial Narrow" pitchFamily="34" charset="0"/>
                <a:cs typeface="Arial" charset="0"/>
              </a:rPr>
              <a:t>	</a:t>
            </a:r>
            <a:r>
              <a:rPr lang="en-US" sz="1400" b="1" dirty="0">
                <a:solidFill>
                  <a:srgbClr val="FF9900"/>
                </a:solidFill>
                <a:latin typeface="Arial Narrow" pitchFamily="34" charset="0"/>
                <a:cs typeface="Arial" charset="0"/>
              </a:rPr>
              <a:t>BSC-DREAM8b</a:t>
            </a:r>
          </a:p>
          <a:p>
            <a:pPr marL="342900" indent="-342900">
              <a:lnSpc>
                <a:spcPct val="110000"/>
              </a:lnSpc>
              <a:spcBef>
                <a:spcPct val="20000"/>
              </a:spcBef>
              <a:spcAft>
                <a:spcPct val="10000"/>
              </a:spcAft>
              <a:buClr>
                <a:srgbClr val="333399"/>
              </a:buClr>
              <a:defRPr/>
            </a:pPr>
            <a:endParaRPr lang="en-US" sz="1400" b="1" dirty="0">
              <a:solidFill>
                <a:srgbClr val="FF9900"/>
              </a:solidFill>
              <a:latin typeface="Arial Narrow" pitchFamily="34" charset="0"/>
              <a:cs typeface="Arial" charset="0"/>
            </a:endParaRPr>
          </a:p>
          <a:p>
            <a:pPr marL="342900" indent="-342900">
              <a:lnSpc>
                <a:spcPct val="110000"/>
              </a:lnSpc>
              <a:spcBef>
                <a:spcPct val="20000"/>
              </a:spcBef>
              <a:spcAft>
                <a:spcPct val="10000"/>
              </a:spcAft>
              <a:buClr>
                <a:srgbClr val="333399"/>
              </a:buClr>
              <a:defRPr/>
            </a:pPr>
            <a:r>
              <a:rPr lang="en-US" sz="1400" b="1" dirty="0">
                <a:solidFill>
                  <a:srgbClr val="0000CC"/>
                </a:solidFill>
                <a:latin typeface="Arial Narrow" pitchFamily="34" charset="0"/>
                <a:cs typeface="Arial" charset="0"/>
              </a:rPr>
              <a:t>-</a:t>
            </a:r>
            <a:r>
              <a:rPr lang="en-US" sz="1400" b="1" dirty="0">
                <a:solidFill>
                  <a:srgbClr val="002060"/>
                </a:solidFill>
                <a:latin typeface="Arial Narrow" pitchFamily="34" charset="0"/>
                <a:cs typeface="Arial" charset="0"/>
              </a:rPr>
              <a:t>Evaluation</a:t>
            </a:r>
            <a:r>
              <a:rPr lang="en-US" sz="1400" b="1" dirty="0">
                <a:solidFill>
                  <a:srgbClr val="0000CC"/>
                </a:solidFill>
                <a:latin typeface="Arial Narrow" pitchFamily="34" charset="0"/>
                <a:cs typeface="Arial" charset="0"/>
              </a:rPr>
              <a:t>: NRT-ground level observations, satellite, ozone </a:t>
            </a:r>
            <a:r>
              <a:rPr lang="en-US" sz="1400" b="1" dirty="0" err="1">
                <a:solidFill>
                  <a:srgbClr val="0000CC"/>
                </a:solidFill>
                <a:latin typeface="Arial Narrow" pitchFamily="34" charset="0"/>
                <a:cs typeface="Arial" charset="0"/>
              </a:rPr>
              <a:t>soundes</a:t>
            </a:r>
            <a:endParaRPr lang="en-US" sz="1400" b="1" dirty="0">
              <a:solidFill>
                <a:srgbClr val="0000CC"/>
              </a:solidFill>
              <a:latin typeface="Arial Narrow" pitchFamily="34" charset="0"/>
              <a:cs typeface="Arial" charset="0"/>
            </a:endParaRPr>
          </a:p>
          <a:p>
            <a:pPr marL="342900" indent="-342900">
              <a:lnSpc>
                <a:spcPct val="80000"/>
              </a:lnSpc>
              <a:spcBef>
                <a:spcPct val="20000"/>
              </a:spcBef>
              <a:buClr>
                <a:srgbClr val="333399"/>
              </a:buClr>
              <a:buFont typeface="Arial" charset="0"/>
              <a:buNone/>
              <a:defRPr/>
            </a:pPr>
            <a:endParaRPr lang="en-US" sz="1400" b="1" dirty="0">
              <a:solidFill>
                <a:srgbClr val="0000CC"/>
              </a:solidFill>
              <a:latin typeface="Arial Narrow" pitchFamily="34" charset="0"/>
              <a:cs typeface="Arial" charset="0"/>
            </a:endParaRPr>
          </a:p>
        </p:txBody>
      </p:sp>
      <p:pic>
        <p:nvPicPr>
          <p:cNvPr id="5130" name="Picture 10" descr="113106_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1725" y="5211763"/>
            <a:ext cx="158432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3638" y="765175"/>
            <a:ext cx="4946650" cy="60483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2 Grupo"/>
          <p:cNvGrpSpPr/>
          <p:nvPr/>
        </p:nvGrpSpPr>
        <p:grpSpPr>
          <a:xfrm>
            <a:off x="3851275" y="714375"/>
            <a:ext cx="3435350" cy="4989513"/>
            <a:chOff x="3851275" y="714375"/>
            <a:chExt cx="3435350" cy="4989513"/>
          </a:xfrm>
        </p:grpSpPr>
        <p:sp>
          <p:nvSpPr>
            <p:cNvPr id="15" name="14 Rectángulo redondeado"/>
            <p:cNvSpPr/>
            <p:nvPr/>
          </p:nvSpPr>
          <p:spPr bwMode="auto">
            <a:xfrm>
              <a:off x="3851275" y="5194300"/>
              <a:ext cx="2016125" cy="509588"/>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FFFF"/>
                </a:solidFill>
              </a:endParaRPr>
            </a:p>
          </p:txBody>
        </p:sp>
        <p:sp>
          <p:nvSpPr>
            <p:cNvPr id="2" name="1 Rectángulo redondeado"/>
            <p:cNvSpPr/>
            <p:nvPr/>
          </p:nvSpPr>
          <p:spPr bwMode="auto">
            <a:xfrm>
              <a:off x="5795963" y="714375"/>
              <a:ext cx="1490662" cy="509588"/>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FFFF"/>
                </a:solidFill>
              </a:endParaRPr>
            </a:p>
          </p:txBody>
        </p:sp>
        <p:sp>
          <p:nvSpPr>
            <p:cNvPr id="14" name="13 Rectángulo redondeado"/>
            <p:cNvSpPr/>
            <p:nvPr/>
          </p:nvSpPr>
          <p:spPr bwMode="auto">
            <a:xfrm>
              <a:off x="5867400" y="3500438"/>
              <a:ext cx="1419225" cy="1223962"/>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FFFF"/>
                </a:solidFill>
              </a:endParaRPr>
            </a:p>
          </p:txBody>
        </p:sp>
      </p:grpSp>
    </p:spTree>
    <p:extLst>
      <p:ext uri="{BB962C8B-B14F-4D97-AF65-F5344CB8AC3E}">
        <p14:creationId xmlns:p14="http://schemas.microsoft.com/office/powerpoint/2010/main" val="29199690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0"/>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ES" smtClean="0"/>
              <a:t>prova</a:t>
            </a:r>
          </a:p>
        </p:txBody>
      </p:sp>
      <p:pic>
        <p:nvPicPr>
          <p:cNvPr id="133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 y="2376488"/>
            <a:ext cx="5589588" cy="4471987"/>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6600" y="1154113"/>
            <a:ext cx="3327400" cy="2851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6125" y="3970338"/>
            <a:ext cx="3317875" cy="2843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5" y="1025525"/>
            <a:ext cx="889000" cy="630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6100" y="1036638"/>
            <a:ext cx="914400" cy="636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90825" y="1031875"/>
            <a:ext cx="841375" cy="663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1"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5063" y="1041400"/>
            <a:ext cx="855662" cy="617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2"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3588" y="1036638"/>
            <a:ext cx="850900" cy="622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3"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8800" y="1698625"/>
            <a:ext cx="876300" cy="611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4"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6625" y="1695450"/>
            <a:ext cx="842963" cy="62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5"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050" y="1697038"/>
            <a:ext cx="863600" cy="642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26" name="AutoShape 13"/>
          <p:cNvSpPr>
            <a:spLocks noChangeArrowheads="1"/>
          </p:cNvSpPr>
          <p:nvPr/>
        </p:nvSpPr>
        <p:spPr bwMode="auto">
          <a:xfrm rot="5400000">
            <a:off x="3771900" y="2009775"/>
            <a:ext cx="750888" cy="268288"/>
          </a:xfrm>
          <a:prstGeom prst="rightArrow">
            <a:avLst>
              <a:gd name="adj1" fmla="val 50000"/>
              <a:gd name="adj2" fmla="val 69970"/>
            </a:avLst>
          </a:prstGeom>
          <a:solidFill>
            <a:srgbClr val="339966"/>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pic>
        <p:nvPicPr>
          <p:cNvPr id="13327"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1863" y="1035050"/>
            <a:ext cx="849312" cy="600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28" name="AutoShape 15"/>
          <p:cNvSpPr>
            <a:spLocks noChangeArrowheads="1"/>
          </p:cNvSpPr>
          <p:nvPr/>
        </p:nvSpPr>
        <p:spPr bwMode="auto">
          <a:xfrm>
            <a:off x="5562600" y="5724525"/>
            <a:ext cx="750888" cy="268288"/>
          </a:xfrm>
          <a:prstGeom prst="rightArrow">
            <a:avLst>
              <a:gd name="adj1" fmla="val 50000"/>
              <a:gd name="adj2" fmla="val 69970"/>
            </a:avLst>
          </a:prstGeom>
          <a:solidFill>
            <a:srgbClr val="339966"/>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13329" name="Rectangle 16"/>
          <p:cNvSpPr>
            <a:spLocks noChangeArrowheads="1"/>
          </p:cNvSpPr>
          <p:nvPr/>
        </p:nvSpPr>
        <p:spPr bwMode="auto">
          <a:xfrm>
            <a:off x="0" y="-47625"/>
            <a:ext cx="8967788" cy="739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4440" tIns="32040" rIns="64440" bIns="32040" anchor="ctr"/>
          <a:lstStyle/>
          <a:p>
            <a:pPr defTabSz="457200">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a:solidFill>
                  <a:srgbClr val="FFFF00"/>
                </a:solidFill>
                <a:latin typeface="Century Gothic" pitchFamily="34" charset="0"/>
                <a:cs typeface="Arial" charset="0"/>
              </a:rPr>
              <a:t>HERMES 2004: High-Elective Resolution</a:t>
            </a:r>
          </a:p>
          <a:p>
            <a:pPr defTabSz="457200">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a:solidFill>
                  <a:srgbClr val="FFFF00"/>
                </a:solidFill>
                <a:latin typeface="Century Gothic" pitchFamily="34" charset="0"/>
                <a:cs typeface="Arial" charset="0"/>
              </a:rPr>
              <a:t>Modelling Emission System (1km</a:t>
            </a:r>
            <a:r>
              <a:rPr lang="en-GB" b="1" baseline="30000">
                <a:solidFill>
                  <a:srgbClr val="FFFF00"/>
                </a:solidFill>
                <a:latin typeface="Century Gothic" pitchFamily="34" charset="0"/>
                <a:cs typeface="Arial" charset="0"/>
              </a:rPr>
              <a:t>2</a:t>
            </a:r>
            <a:r>
              <a:rPr lang="en-GB" b="1">
                <a:solidFill>
                  <a:srgbClr val="FFFF00"/>
                </a:solidFill>
                <a:latin typeface="Century Gothic" pitchFamily="34" charset="0"/>
                <a:cs typeface="Arial" charset="0"/>
              </a:rPr>
              <a:t>-1 h)</a:t>
            </a:r>
          </a:p>
        </p:txBody>
      </p:sp>
      <p:pic>
        <p:nvPicPr>
          <p:cNvPr id="13330" name="Picture 1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46788" y="0"/>
            <a:ext cx="3097212" cy="1125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073090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58" y="812169"/>
            <a:ext cx="9053512" cy="5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125" y="18458"/>
            <a:ext cx="7260299" cy="5445224"/>
          </a:xfrm>
          <a:prstGeom prst="rect">
            <a:avLst/>
          </a:prstGeom>
        </p:spPr>
      </p:pic>
      <p:pic>
        <p:nvPicPr>
          <p:cNvPr id="3" name="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656" y="378498"/>
            <a:ext cx="7217664" cy="5413248"/>
          </a:xfrm>
          <a:prstGeom prst="rect">
            <a:avLst/>
          </a:prstGeom>
        </p:spPr>
      </p:pic>
      <p:pic>
        <p:nvPicPr>
          <p:cNvPr id="4" name="3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5696" y="692696"/>
            <a:ext cx="7217664" cy="5413248"/>
          </a:xfrm>
          <a:prstGeom prst="rect">
            <a:avLst/>
          </a:prstGeom>
        </p:spPr>
      </p:pic>
      <p:pic>
        <p:nvPicPr>
          <p:cNvPr id="5" name="4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7744" y="1036245"/>
            <a:ext cx="7217664" cy="5413248"/>
          </a:xfrm>
          <a:prstGeom prst="rect">
            <a:avLst/>
          </a:prstGeom>
        </p:spPr>
      </p:pic>
    </p:spTree>
    <p:extLst>
      <p:ext uri="{BB962C8B-B14F-4D97-AF65-F5344CB8AC3E}">
        <p14:creationId xmlns:p14="http://schemas.microsoft.com/office/powerpoint/2010/main" val="319587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70" name="20090918 PI NO2.wmv">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762000" y="738188"/>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ChangeArrowheads="1"/>
          </p:cNvSpPr>
          <p:nvPr/>
        </p:nvSpPr>
        <p:spPr bwMode="auto">
          <a:xfrm>
            <a:off x="59308" y="159023"/>
            <a:ext cx="7609036" cy="46166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GB" sz="2400" dirty="0" smtClean="0"/>
              <a:t>Analysis: integration between emissions and air quality</a:t>
            </a:r>
            <a:endParaRPr lang="en-GB" sz="2400" dirty="0"/>
          </a:p>
        </p:txBody>
      </p:sp>
    </p:spTree>
    <p:extLst>
      <p:ext uri="{BB962C8B-B14F-4D97-AF65-F5344CB8AC3E}">
        <p14:creationId xmlns:p14="http://schemas.microsoft.com/office/powerpoint/2010/main" val="2057228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047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90470"/>
                                        </p:tgtEl>
                                      </p:cBhvr>
                                    </p:cmd>
                                  </p:childTnLst>
                                </p:cTn>
                              </p:par>
                            </p:childTnLst>
                          </p:cTn>
                        </p:par>
                      </p:childTnLst>
                    </p:cTn>
                  </p:par>
                </p:childTnLst>
              </p:cTn>
              <p:nextCondLst>
                <p:cond evt="onClick" delay="0">
                  <p:tgtEl>
                    <p:spTgt spid="190470"/>
                  </p:tgtEl>
                </p:cond>
              </p:nextCondLst>
            </p:seq>
            <p:video>
              <p:cMediaNode>
                <p:cTn id="7" fill="hold" display="0">
                  <p:stCondLst>
                    <p:cond delay="indefinite"/>
                  </p:stCondLst>
                  <p:endCondLst>
                    <p:cond evt="onNext" delay="0">
                      <p:tgtEl>
                        <p:sldTgt/>
                      </p:tgtEl>
                    </p:cond>
                    <p:cond evt="onPrev" delay="0">
                      <p:tgtEl>
                        <p:sldTgt/>
                      </p:tgtEl>
                    </p:cond>
                  </p:endCondLst>
                </p:cTn>
                <p:tgtEl>
                  <p:spTgt spid="19047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 y="836613"/>
            <a:ext cx="4719638" cy="55260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196" name="Text Box 4"/>
          <p:cNvSpPr txBox="1">
            <a:spLocks noChangeArrowheads="1"/>
          </p:cNvSpPr>
          <p:nvPr/>
        </p:nvSpPr>
        <p:spPr bwMode="auto">
          <a:xfrm>
            <a:off x="4932363" y="908050"/>
            <a:ext cx="4032250" cy="53625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50000"/>
              </a:spcBef>
              <a:buClr>
                <a:srgbClr val="000000"/>
              </a:buClr>
              <a:buSzPct val="100000"/>
              <a:buFont typeface="Arial" pitchFamily="34" charset="0"/>
              <a:buNone/>
            </a:pPr>
            <a:r>
              <a:rPr lang="es-ES_tradnl" sz="800" b="1">
                <a:cs typeface="Arial" pitchFamily="34" charset="0"/>
              </a:rPr>
              <a:t>References</a:t>
            </a:r>
          </a:p>
          <a:p>
            <a:pPr>
              <a:lnSpc>
                <a:spcPct val="80000"/>
              </a:lnSpc>
              <a:spcBef>
                <a:spcPct val="50000"/>
              </a:spcBef>
              <a:buClr>
                <a:srgbClr val="000000"/>
              </a:buClr>
              <a:buSzPct val="100000"/>
              <a:buFont typeface="Arial" pitchFamily="34" charset="0"/>
              <a:buNone/>
            </a:pPr>
            <a:r>
              <a:rPr lang="es-ES_tradnl" sz="800">
                <a:cs typeface="Arial" pitchFamily="34" charset="0"/>
              </a:rPr>
              <a:t>Bessagnet, B., Hodzic, A., Vautard, R., Beekmann, M., Cheinet, S., Honoré, C., Liousse, C. and Rouil, L., 2004. Aerosol modeling with CHIMERE—preliminary evaluation at the continental scale. Atmos. Environ., 38(18), 2803-2817.</a:t>
            </a:r>
          </a:p>
          <a:p>
            <a:pPr>
              <a:lnSpc>
                <a:spcPct val="80000"/>
              </a:lnSpc>
              <a:spcBef>
                <a:spcPct val="50000"/>
              </a:spcBef>
              <a:buClr>
                <a:srgbClr val="000000"/>
              </a:buClr>
              <a:buSzPct val="100000"/>
              <a:buFont typeface="Arial" pitchFamily="34" charset="0"/>
              <a:buNone/>
            </a:pPr>
            <a:r>
              <a:rPr lang="es-ES_tradnl" sz="800">
                <a:cs typeface="Arial" pitchFamily="34" charset="0"/>
              </a:rPr>
              <a:t>Hass, H., van Loon, M., Kessler, C., Stern, R., Matthijsen, J., Sauter, F., Zlatev, Z., Langner, J., Foltescu, V., Schaap, M., 2003. Aerosol Modeling: Results and Intercomparison form European Regional scale Modeling Systems. GLOREAM, EUROTRAC 2 Report. EUREKA Environmental Project</a:t>
            </a:r>
          </a:p>
          <a:p>
            <a:pPr>
              <a:lnSpc>
                <a:spcPct val="80000"/>
              </a:lnSpc>
              <a:spcBef>
                <a:spcPct val="50000"/>
              </a:spcBef>
              <a:buClr>
                <a:srgbClr val="000000"/>
              </a:buClr>
              <a:buSzPct val="100000"/>
              <a:buFont typeface="Arial" pitchFamily="34" charset="0"/>
              <a:buNone/>
            </a:pPr>
            <a:r>
              <a:rPr lang="es-ES_tradnl" sz="800">
                <a:cs typeface="Arial" pitchFamily="34" charset="0"/>
              </a:rPr>
              <a:t>Matthias, V., Aulinger, A., and M. Quante, 2008. Adapting CMAQ to investigate air pollution in North Sea coastal regions. Environ. Modell. Softw. 23, 356-368.</a:t>
            </a:r>
          </a:p>
          <a:p>
            <a:pPr>
              <a:lnSpc>
                <a:spcPct val="80000"/>
              </a:lnSpc>
              <a:spcBef>
                <a:spcPct val="50000"/>
              </a:spcBef>
              <a:buClr>
                <a:srgbClr val="000000"/>
              </a:buClr>
              <a:buSzPct val="100000"/>
              <a:buFont typeface="Arial" pitchFamily="34" charset="0"/>
              <a:buNone/>
            </a:pPr>
            <a:r>
              <a:rPr lang="en-US" sz="800">
                <a:cs typeface="Arial" pitchFamily="34" charset="0"/>
              </a:rPr>
              <a:t>Matthias, V., 2008. The aerosol distribution in Europe derived with the Community Multiscale Air Quality (CMAQ) model: comparison to near surface in situ and sunphotometer measurements. Atmos. Chem. Phys. 8, 5077-5097.</a:t>
            </a:r>
          </a:p>
          <a:p>
            <a:pPr>
              <a:lnSpc>
                <a:spcPct val="80000"/>
              </a:lnSpc>
              <a:spcBef>
                <a:spcPct val="50000"/>
              </a:spcBef>
              <a:buClr>
                <a:srgbClr val="000000"/>
              </a:buClr>
              <a:buSzPct val="100000"/>
              <a:buFont typeface="Arial" pitchFamily="34" charset="0"/>
              <a:buNone/>
            </a:pPr>
            <a:r>
              <a:rPr lang="es-ES_tradnl" sz="800">
                <a:cs typeface="Arial" pitchFamily="34" charset="0"/>
              </a:rPr>
              <a:t>Sartelet, K.N., Debry, E., Fahey, K., Roustan, Y., Tombette, M., Sportisse, B., 2007. Simulation of aerosols and gas-phase species over Europe with the POLIPHEMUS system: Part I-Model-to-data comparison for 2001. Atmos. Environ., 41, 6116-6131</a:t>
            </a:r>
          </a:p>
          <a:p>
            <a:pPr>
              <a:lnSpc>
                <a:spcPct val="80000"/>
              </a:lnSpc>
              <a:spcBef>
                <a:spcPct val="50000"/>
              </a:spcBef>
              <a:buClr>
                <a:srgbClr val="000000"/>
              </a:buClr>
              <a:buSzPct val="100000"/>
              <a:buFont typeface="Arial" pitchFamily="34" charset="0"/>
              <a:buNone/>
            </a:pPr>
            <a:r>
              <a:rPr lang="es-ES_tradnl" sz="800">
                <a:cs typeface="Arial" pitchFamily="34" charset="0"/>
              </a:rPr>
              <a:t>Schaap, M., Timmermans, R.M.A., Roemer, M., Boersen, G.A.C., Builtjes, P., Sauter, F., Velders, G., Beck, J., 2008. The LOTOS- EUROS model: description, validation and latest developments. Intern. J. Environ. and Pollut., 32, 270-290.</a:t>
            </a:r>
          </a:p>
          <a:p>
            <a:pPr>
              <a:lnSpc>
                <a:spcPct val="80000"/>
              </a:lnSpc>
              <a:spcBef>
                <a:spcPct val="50000"/>
              </a:spcBef>
              <a:buClr>
                <a:srgbClr val="000000"/>
              </a:buClr>
              <a:buSzPct val="100000"/>
              <a:buFont typeface="Arial" pitchFamily="34" charset="0"/>
              <a:buNone/>
            </a:pPr>
            <a:r>
              <a:rPr lang="es-ES_tradnl" sz="800">
                <a:cs typeface="Arial" pitchFamily="34" charset="0"/>
              </a:rPr>
              <a:t>Schaap, M., Van Der Gon, H., Dentener, F.J., Visschedijk, A.J.H., van Loon, M., ten Brink, H.M., Putaud, J.P, Guillaume, B., Liousse, C., Builtjes, P.J.H., 2004. Anthropogenic black carbon and fine aerosol distribution over Europe. J. Geophys. Res. 109 (D18207). doi:10.1029/2003JD004330</a:t>
            </a:r>
          </a:p>
          <a:p>
            <a:pPr>
              <a:lnSpc>
                <a:spcPct val="80000"/>
              </a:lnSpc>
              <a:spcBef>
                <a:spcPct val="50000"/>
              </a:spcBef>
              <a:buClr>
                <a:srgbClr val="000000"/>
              </a:buClr>
              <a:buSzPct val="100000"/>
              <a:buFont typeface="Arial" pitchFamily="34" charset="0"/>
              <a:buNone/>
            </a:pPr>
            <a:r>
              <a:rPr lang="en-US" sz="800">
                <a:cs typeface="Arial" pitchFamily="34" charset="0"/>
              </a:rPr>
              <a:t>Schmidt, H., Derognat, C., Vautard, R., Beekmann, M., 2001. A comparison of simulated and observed ozone mixing ratios for the summer of 1998 in Western Europe. Atmos. Environ., 6, 6227-6297</a:t>
            </a:r>
          </a:p>
          <a:p>
            <a:pPr>
              <a:lnSpc>
                <a:spcPct val="80000"/>
              </a:lnSpc>
              <a:spcBef>
                <a:spcPct val="50000"/>
              </a:spcBef>
              <a:buClr>
                <a:srgbClr val="000000"/>
              </a:buClr>
              <a:buSzPct val="100000"/>
              <a:buFont typeface="Arial" pitchFamily="34" charset="0"/>
              <a:buNone/>
            </a:pPr>
            <a:r>
              <a:rPr lang="es-ES_tradnl" sz="800">
                <a:cs typeface="Arial" pitchFamily="34" charset="0"/>
              </a:rPr>
              <a:t>Tarrasón, L., Fagerli, H., Klein, H., Simpson, D., Benedictow, A.C., Vestreng, V., Rigler, E., Emberson, L., Posch, M., Spranger, T., 2006. Transboundary Acidifcation, Eutrophication and Ground Level Ozone in Europe from 1990 to 2004. EMEP Status Report 1/06: to support the review of the Gothenburg Protocol. The Norwegian Meteorological Institute, Oslo, Norway. (Available at </a:t>
            </a:r>
            <a:r>
              <a:rPr lang="es-ES_tradnl" sz="800">
                <a:cs typeface="Arial" pitchFamily="34" charset="0"/>
                <a:hlinkClick r:id="rId3"/>
              </a:rPr>
              <a:t>http://www.emep.int/publ/reports/2006/status_report_1_2006_ch.pdf</a:t>
            </a:r>
            <a:r>
              <a:rPr lang="es-ES_tradnl" sz="800">
                <a:cs typeface="Arial" pitchFamily="34" charset="0"/>
              </a:rPr>
              <a:t>)</a:t>
            </a:r>
          </a:p>
          <a:p>
            <a:pPr>
              <a:lnSpc>
                <a:spcPct val="80000"/>
              </a:lnSpc>
              <a:spcBef>
                <a:spcPct val="50000"/>
              </a:spcBef>
              <a:buClr>
                <a:srgbClr val="000000"/>
              </a:buClr>
              <a:buSzPct val="100000"/>
              <a:buFont typeface="Arial" pitchFamily="34" charset="0"/>
              <a:buNone/>
            </a:pPr>
            <a:r>
              <a:rPr lang="es-ES_tradnl" sz="800">
                <a:cs typeface="Arial" pitchFamily="34" charset="0"/>
              </a:rPr>
              <a:t>van Loon, M. Roemer, M.G.M., Builtjes, P.J.H., Bessagnet, B., Rouïll, L., Christensen, J., Brandt, J., Fagerli, H., Tarrasón, L., Rodgers, I., 2004. Model inter-comparison. In the framework of the review of the Unified EMEP model. TNO-Report R2004/282. Apeldoorn, The Netherlands.</a:t>
            </a:r>
          </a:p>
          <a:p>
            <a:pPr>
              <a:lnSpc>
                <a:spcPct val="80000"/>
              </a:lnSpc>
              <a:spcBef>
                <a:spcPct val="50000"/>
              </a:spcBef>
              <a:buClr>
                <a:srgbClr val="000000"/>
              </a:buClr>
              <a:buSzPct val="100000"/>
              <a:buFont typeface="Arial" pitchFamily="34" charset="0"/>
              <a:buNone/>
            </a:pPr>
            <a:r>
              <a:rPr lang="es-ES_tradnl" sz="800">
                <a:cs typeface="Arial" pitchFamily="34" charset="0"/>
              </a:rPr>
              <a:t>van Loon, M., Vautard, R., Schaap, M., Bergstrom, R., Bessagnet, B., Brandt, J., Builtjes, P.J.H., Christensen, J.H., Cuvelier, C., Graff, A., Jonson, J.E., Krol, M., Langner, J., Roberts, P., Rouïl, L., Stern, R., Tarrasón, L., Thunis, P., Vignati, E., White, L., Wind, P., 2004. Evaluation of long-term ozone simulations from seven regional air quality models and their ensemble. Atmos. Environ., 41, 2083-2097.</a:t>
            </a:r>
          </a:p>
          <a:p>
            <a:pPr>
              <a:lnSpc>
                <a:spcPct val="80000"/>
              </a:lnSpc>
              <a:spcBef>
                <a:spcPct val="50000"/>
              </a:spcBef>
              <a:buClr>
                <a:srgbClr val="000000"/>
              </a:buClr>
              <a:buSzPct val="100000"/>
              <a:buFont typeface="Arial" pitchFamily="34" charset="0"/>
              <a:buNone/>
            </a:pPr>
            <a:r>
              <a:rPr lang="es-ES_tradnl" sz="800">
                <a:cs typeface="Arial" pitchFamily="34" charset="0"/>
              </a:rPr>
              <a:t>Yttri, K.-E., Aas, W., Forster, C., Torseth, K., Tsyro, S., Tarrasón,  L., Simpson, D., Vestreng, V., Lazaridis, M., Kopanakis, I., Aleksandropoulou, V., Gehrig, R., Adams, M., Woodfield, M., Putaud, J.P., Schultz, M., 2006. Transboundary particulate matter in Europe. EMEP Status Report 4/06. The Norwegian Meteorological Institute, Oslo, Norway. (Available at </a:t>
            </a:r>
            <a:r>
              <a:rPr lang="es-ES_tradnl" sz="800">
                <a:cs typeface="Arial" pitchFamily="34" charset="0"/>
                <a:hlinkClick r:id="rId4"/>
              </a:rPr>
              <a:t>http://www.nilu.no/projects/ccc/reports/emep4-2006.pdf</a:t>
            </a:r>
            <a:r>
              <a:rPr lang="es-ES_tradnl" sz="800">
                <a:cs typeface="Arial" pitchFamily="34" charset="0"/>
              </a:rPr>
              <a:t>)</a:t>
            </a:r>
          </a:p>
        </p:txBody>
      </p:sp>
      <p:sp>
        <p:nvSpPr>
          <p:cNvPr id="136198" name="Rectangle 6"/>
          <p:cNvSpPr>
            <a:spLocks noChangeArrowheads="1"/>
          </p:cNvSpPr>
          <p:nvPr/>
        </p:nvSpPr>
        <p:spPr bwMode="auto">
          <a:xfrm>
            <a:off x="107504" y="44624"/>
            <a:ext cx="51395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solidFill>
                  <a:srgbClr val="FFFF00"/>
                </a:solidFill>
              </a:rPr>
              <a:t>Pay et al. (Atmospheric Environment, 2010</a:t>
            </a:r>
            <a:r>
              <a:rPr lang="en-US" sz="2000" dirty="0" smtClean="0">
                <a:solidFill>
                  <a:srgbClr val="FFFF00"/>
                </a:solidFill>
              </a:rPr>
              <a:t>)</a:t>
            </a:r>
          </a:p>
          <a:p>
            <a:r>
              <a:rPr lang="en-US" sz="2000" dirty="0" err="1" smtClean="0">
                <a:solidFill>
                  <a:srgbClr val="FFFF00"/>
                </a:solidFill>
              </a:rPr>
              <a:t>Baldasano</a:t>
            </a:r>
            <a:r>
              <a:rPr lang="en-US" sz="2000" dirty="0" smtClean="0">
                <a:solidFill>
                  <a:srgbClr val="FFFF00"/>
                </a:solidFill>
              </a:rPr>
              <a:t> et al. </a:t>
            </a:r>
            <a:r>
              <a:rPr lang="en-US" sz="2000" smtClean="0">
                <a:solidFill>
                  <a:srgbClr val="FFFF00"/>
                </a:solidFill>
              </a:rPr>
              <a:t>(STOTEN, 2011</a:t>
            </a:r>
            <a:r>
              <a:rPr lang="en-US" sz="2000" dirty="0" smtClean="0">
                <a:solidFill>
                  <a:srgbClr val="FFFF00"/>
                </a:solidFill>
              </a:rPr>
              <a:t>)</a:t>
            </a:r>
            <a:endParaRPr lang="es-ES" sz="2000" dirty="0">
              <a:solidFill>
                <a:srgbClr val="FFFF00"/>
              </a:solidFill>
            </a:endParaRPr>
          </a:p>
        </p:txBody>
      </p:sp>
    </p:spTree>
    <p:extLst>
      <p:ext uri="{BB962C8B-B14F-4D97-AF65-F5344CB8AC3E}">
        <p14:creationId xmlns:p14="http://schemas.microsoft.com/office/powerpoint/2010/main" val="16913730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7219" name="Picture 3"/>
          <p:cNvPicPr>
            <a:picLocks noChangeAspect="1" noChangeArrowheads="1"/>
          </p:cNvPicPr>
          <p:nvPr/>
        </p:nvPicPr>
        <p:blipFill>
          <a:blip r:embed="rId2">
            <a:extLst>
              <a:ext uri="{28A0092B-C50C-407E-A947-70E740481C1C}">
                <a14:useLocalDpi xmlns:a14="http://schemas.microsoft.com/office/drawing/2010/main" val="0"/>
              </a:ext>
            </a:extLst>
          </a:blip>
          <a:srcRect b="1242"/>
          <a:stretch>
            <a:fillRect/>
          </a:stretch>
        </p:blipFill>
        <p:spPr bwMode="auto">
          <a:xfrm>
            <a:off x="446088" y="771525"/>
            <a:ext cx="8302625" cy="56816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6"/>
          <p:cNvSpPr>
            <a:spLocks noChangeArrowheads="1"/>
          </p:cNvSpPr>
          <p:nvPr/>
        </p:nvSpPr>
        <p:spPr bwMode="auto">
          <a:xfrm>
            <a:off x="179388" y="115888"/>
            <a:ext cx="50911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solidFill>
                  <a:srgbClr val="FFFF00"/>
                </a:solidFill>
              </a:rPr>
              <a:t>Pay et al. (Atmospheric Environment, 2010)</a:t>
            </a:r>
            <a:endParaRPr lang="es-ES" sz="2000" dirty="0">
              <a:solidFill>
                <a:srgbClr val="FFFF00"/>
              </a:solidFill>
            </a:endParaRPr>
          </a:p>
        </p:txBody>
      </p:sp>
    </p:spTree>
    <p:extLst>
      <p:ext uri="{BB962C8B-B14F-4D97-AF65-F5344CB8AC3E}">
        <p14:creationId xmlns:p14="http://schemas.microsoft.com/office/powerpoint/2010/main" val="242546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8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982663"/>
            <a:ext cx="5832475" cy="5092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6"/>
          <p:cNvSpPr>
            <a:spLocks noChangeArrowheads="1"/>
          </p:cNvSpPr>
          <p:nvPr/>
        </p:nvSpPr>
        <p:spPr bwMode="auto">
          <a:xfrm>
            <a:off x="179388" y="115888"/>
            <a:ext cx="50911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solidFill>
                  <a:srgbClr val="FFFF00"/>
                </a:solidFill>
              </a:rPr>
              <a:t>Pay et al. (Atmospheric Environment, 2010)</a:t>
            </a:r>
            <a:endParaRPr lang="es-ES" sz="2000" dirty="0">
              <a:solidFill>
                <a:srgbClr val="FFFF00"/>
              </a:solidFill>
            </a:endParaRPr>
          </a:p>
        </p:txBody>
      </p:sp>
    </p:spTree>
    <p:extLst>
      <p:ext uri="{BB962C8B-B14F-4D97-AF65-F5344CB8AC3E}">
        <p14:creationId xmlns:p14="http://schemas.microsoft.com/office/powerpoint/2010/main" val="1317988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BSC">
  <a:themeElements>
    <a:clrScheme name="BS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S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S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S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S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S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S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S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S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S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S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S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S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S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SC">
  <a:themeElements>
    <a:clrScheme name="BS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S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S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S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S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S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S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S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S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S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S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S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S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S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plantilla-bsc</Template>
  <TotalTime>3875</TotalTime>
  <Words>1750</Words>
  <Application>Microsoft Office PowerPoint</Application>
  <PresentationFormat>Presentación en pantalla (4:3)</PresentationFormat>
  <Paragraphs>239</Paragraphs>
  <Slides>29</Slides>
  <Notes>14</Notes>
  <HiddenSlides>5</HiddenSlides>
  <MMClips>1</MMClips>
  <ScaleCrop>false</ScaleCrop>
  <HeadingPairs>
    <vt:vector size="4" baseType="variant">
      <vt:variant>
        <vt:lpstr>Tema</vt:lpstr>
      </vt:variant>
      <vt:variant>
        <vt:i4>2</vt:i4>
      </vt:variant>
      <vt:variant>
        <vt:lpstr>Títulos de diapositiva</vt:lpstr>
      </vt:variant>
      <vt:variant>
        <vt:i4>29</vt:i4>
      </vt:variant>
    </vt:vector>
  </HeadingPairs>
  <TitlesOfParts>
    <vt:vector size="31" baseType="lpstr">
      <vt:lpstr>BSC</vt:lpstr>
      <vt:lpstr>1_BSC</vt:lpstr>
      <vt:lpstr>  Model inter-comparison of CMAQ and CHIMERE in the framework of CALIOPE air quality project</vt:lpstr>
      <vt:lpstr>CALIOPE Air Quality Forecasting System</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Conclusions</vt:lpstr>
      <vt:lpstr>Presentación de PowerPoint</vt:lpstr>
    </vt:vector>
  </TitlesOfParts>
  <Company>BSC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ojorba</dc:creator>
  <cp:lastModifiedBy>José Mª Baldasano</cp:lastModifiedBy>
  <cp:revision>233</cp:revision>
  <dcterms:created xsi:type="dcterms:W3CDTF">2007-02-15T09:05:20Z</dcterms:created>
  <dcterms:modified xsi:type="dcterms:W3CDTF">2011-10-26T17:14:51Z</dcterms:modified>
</cp:coreProperties>
</file>