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71" r:id="rId3"/>
    <p:sldId id="315" r:id="rId4"/>
    <p:sldId id="369" r:id="rId5"/>
    <p:sldId id="365" r:id="rId6"/>
    <p:sldId id="376" r:id="rId7"/>
    <p:sldId id="316" r:id="rId8"/>
    <p:sldId id="276" r:id="rId9"/>
    <p:sldId id="320" r:id="rId10"/>
    <p:sldId id="317" r:id="rId11"/>
    <p:sldId id="322" r:id="rId12"/>
    <p:sldId id="323" r:id="rId13"/>
    <p:sldId id="354" r:id="rId14"/>
    <p:sldId id="370" r:id="rId15"/>
    <p:sldId id="331" r:id="rId16"/>
    <p:sldId id="358" r:id="rId17"/>
    <p:sldId id="364" r:id="rId18"/>
    <p:sldId id="360" r:id="rId19"/>
    <p:sldId id="375" r:id="rId20"/>
    <p:sldId id="361" r:id="rId21"/>
    <p:sldId id="356" r:id="rId22"/>
    <p:sldId id="363" r:id="rId23"/>
    <p:sldId id="346" r:id="rId24"/>
    <p:sldId id="347" r:id="rId25"/>
    <p:sldId id="348" r:id="rId26"/>
    <p:sldId id="367" r:id="rId27"/>
    <p:sldId id="366" r:id="rId28"/>
    <p:sldId id="374" r:id="rId29"/>
    <p:sldId id="372" r:id="rId30"/>
    <p:sldId id="373" r:id="rId31"/>
    <p:sldId id="362" r:id="rId32"/>
    <p:sldId id="368" r:id="rId33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12" autoAdjust="0"/>
    <p:restoredTop sz="91124" autoAdjust="0"/>
  </p:normalViewPr>
  <p:slideViewPr>
    <p:cSldViewPr>
      <p:cViewPr varScale="1">
        <p:scale>
          <a:sx n="51" d="100"/>
          <a:sy n="51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67AE1-EFAF-450A-912D-75082928194D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BBDA0-363A-4335-95FE-F99C810F5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8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36BBC-6138-4341-A58E-72F5242D8800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5BA54-5AA2-45F9-8AB7-308A84CCC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BA54-5AA2-45F9-8AB7-308A84CCCE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7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CO2 concentrations with different K values are almost identical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except when </a:t>
            </a:r>
            <a:r>
              <a:rPr lang="en-US" dirty="0" smtClean="0"/>
              <a:t>K = </a:t>
            </a:r>
            <a:r>
              <a:rPr lang="en-US" smtClean="0"/>
              <a:t>10 sec-1 (green lines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BA54-5AA2-45F9-8AB7-308A84CCCE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2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3D7FB-68FF-48C2-99AF-7DDFDA169843}" type="datetimeFigureOut">
              <a:rPr lang="en-US" smtClean="0"/>
              <a:pPr/>
              <a:t>10/25/2011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ACB94-CF5D-4A64-9F32-A3DBFA920B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3D7FB-68FF-48C2-99AF-7DDFDA169843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ACB94-CF5D-4A64-9F32-A3DBFA920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3D7FB-68FF-48C2-99AF-7DDFDA169843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ACB94-CF5D-4A64-9F32-A3DBFA920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3D7FB-68FF-48C2-99AF-7DDFDA169843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ACB94-CF5D-4A64-9F32-A3DBFA920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3D7FB-68FF-48C2-99AF-7DDFDA169843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ACB94-CF5D-4A64-9F32-A3DBFA920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3D7FB-68FF-48C2-99AF-7DDFDA169843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ACB94-CF5D-4A64-9F32-A3DBFA920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3D7FB-68FF-48C2-99AF-7DDFDA169843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ACB94-CF5D-4A64-9F32-A3DBFA920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3D7FB-68FF-48C2-99AF-7DDFDA169843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ACB94-CF5D-4A64-9F32-A3DBFA920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3D7FB-68FF-48C2-99AF-7DDFDA169843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ACB94-CF5D-4A64-9F32-A3DBFA920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3D7FB-68FF-48C2-99AF-7DDFDA169843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ACB94-CF5D-4A64-9F32-A3DBFA920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3D7FB-68FF-48C2-99AF-7DDFDA169843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ACB94-CF5D-4A64-9F32-A3DBFA920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53D7FB-68FF-48C2-99AF-7DDFDA169843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EACB94-CF5D-4A64-9F32-A3DBFA920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848600" cy="1927225"/>
          </a:xfrm>
        </p:spPr>
        <p:txBody>
          <a:bodyPr/>
          <a:lstStyle/>
          <a:p>
            <a:r>
              <a:rPr lang="en-US" sz="3600" b="1" cap="none" dirty="0" smtClean="0"/>
              <a:t>Developing Forward and </a:t>
            </a:r>
            <a:r>
              <a:rPr lang="en-US" sz="3600" b="1" cap="none" dirty="0" err="1" smtClean="0"/>
              <a:t>Adjoint</a:t>
            </a:r>
            <a:r>
              <a:rPr lang="en-US" sz="3600" b="1" cap="none" dirty="0" smtClean="0"/>
              <a:t> Aqueous Chemistry Module for CMAQ with Kinetic </a:t>
            </a:r>
            <a:r>
              <a:rPr lang="en-US" sz="3600" b="1" cap="none" dirty="0" err="1" smtClean="0"/>
              <a:t>PreProcessor</a:t>
            </a:r>
            <a:endParaRPr lang="en-US" sz="36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895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err="1" smtClean="0"/>
              <a:t>Jaemeen</a:t>
            </a:r>
            <a:r>
              <a:rPr lang="en-US" dirty="0" smtClean="0"/>
              <a:t> </a:t>
            </a:r>
            <a:r>
              <a:rPr lang="en-US" dirty="0" err="1" smtClean="0"/>
              <a:t>Baek</a:t>
            </a:r>
            <a:r>
              <a:rPr lang="en-US" dirty="0" smtClean="0"/>
              <a:t>, Pablo </a:t>
            </a:r>
            <a:r>
              <a:rPr lang="en-US" dirty="0" err="1" smtClean="0"/>
              <a:t>Saide</a:t>
            </a:r>
            <a:r>
              <a:rPr lang="en-US" dirty="0" smtClean="0"/>
              <a:t>, Gregory R. Carmichael </a:t>
            </a:r>
            <a:r>
              <a:rPr lang="en-US" dirty="0" err="1" smtClean="0"/>
              <a:t>Annmarie</a:t>
            </a:r>
            <a:r>
              <a:rPr lang="en-US" dirty="0" smtClean="0"/>
              <a:t> G. Carlton</a:t>
            </a:r>
            <a:r>
              <a:rPr lang="en-US" dirty="0"/>
              <a:t>*, </a:t>
            </a:r>
            <a:r>
              <a:rPr lang="en-US" dirty="0" smtClean="0"/>
              <a:t>Jessica Carlson </a:t>
            </a:r>
          </a:p>
          <a:p>
            <a:pPr algn="ctr"/>
            <a:r>
              <a:rPr lang="en-US" dirty="0" smtClean="0"/>
              <a:t>and Charles </a:t>
            </a:r>
            <a:r>
              <a:rPr lang="en-US" dirty="0"/>
              <a:t>O. </a:t>
            </a:r>
            <a:r>
              <a:rPr lang="en-US" dirty="0" err="1" smtClean="0"/>
              <a:t>Stanier</a:t>
            </a:r>
            <a:endParaRPr lang="en-US" dirty="0" smtClean="0"/>
          </a:p>
          <a:p>
            <a:pPr algn="ctr"/>
            <a:endParaRPr lang="en-US" i="1" dirty="0" smtClean="0"/>
          </a:p>
          <a:p>
            <a:pPr algn="ctr"/>
            <a:r>
              <a:rPr lang="en-US" i="1" dirty="0" smtClean="0"/>
              <a:t>University of Iowa</a:t>
            </a:r>
          </a:p>
          <a:p>
            <a:pPr algn="ctr"/>
            <a:r>
              <a:rPr lang="en-US" i="1" dirty="0" smtClean="0"/>
              <a:t>*Rutgers University</a:t>
            </a:r>
          </a:p>
          <a:p>
            <a:endParaRPr lang="en-US" dirty="0"/>
          </a:p>
          <a:p>
            <a:pPr algn="ctr"/>
            <a:r>
              <a:rPr lang="en-US" dirty="0" smtClean="0"/>
              <a:t>Oct. 25</a:t>
            </a:r>
            <a:r>
              <a:rPr lang="en-US" baseline="30000" dirty="0" smtClean="0"/>
              <a:t>th</a:t>
            </a:r>
            <a:r>
              <a:rPr lang="en-US" dirty="0" smtClean="0"/>
              <a:t>, 2011. 10</a:t>
            </a:r>
            <a:r>
              <a:rPr lang="en-US" baseline="30000" dirty="0" smtClean="0"/>
              <a:t>th</a:t>
            </a:r>
            <a:r>
              <a:rPr lang="en-US" dirty="0" smtClean="0"/>
              <a:t> Annual CMAS Conference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Advantage </a:t>
            </a:r>
            <a:r>
              <a:rPr lang="en-US" b="1" dirty="0" smtClean="0"/>
              <a:t>of using KPP </a:t>
            </a:r>
            <a:r>
              <a:rPr lang="en-US" b="1" smtClean="0"/>
              <a:t>for developing a Rosenbrock Solver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The strength </a:t>
            </a:r>
            <a:r>
              <a:rPr lang="en-US" dirty="0" smtClean="0"/>
              <a:t>of KPP is that “</a:t>
            </a:r>
            <a:r>
              <a:rPr lang="en-US" dirty="0" err="1" smtClean="0"/>
              <a:t>sparsity</a:t>
            </a:r>
            <a:r>
              <a:rPr lang="en-US" dirty="0" smtClean="0"/>
              <a:t> </a:t>
            </a:r>
            <a:r>
              <a:rPr lang="en-US" smtClean="0"/>
              <a:t>in Jacobian/Hessian is carefully exploited in order </a:t>
            </a:r>
            <a:r>
              <a:rPr lang="en-US" dirty="0" smtClean="0"/>
              <a:t>to obtain </a:t>
            </a:r>
            <a:r>
              <a:rPr lang="en-US" smtClean="0"/>
              <a:t>computational efficiency</a:t>
            </a:r>
            <a:r>
              <a:rPr lang="en-US" dirty="0" smtClean="0"/>
              <a:t>” (http</a:t>
            </a:r>
            <a:r>
              <a:rPr lang="en-US" smtClean="0"/>
              <a:t>://people.cs.vt.edu/~asandu/Software/Kpp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smtClean="0"/>
              <a:t>Easier </a:t>
            </a:r>
            <a:r>
              <a:rPr lang="en-US"/>
              <a:t>to </a:t>
            </a:r>
            <a:r>
              <a:rPr lang="en-US" smtClean="0"/>
              <a:t>extend to include more detailed chemistry </a:t>
            </a:r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KPP generates </a:t>
            </a:r>
            <a:r>
              <a:rPr lang="en-US" dirty="0" smtClean="0"/>
              <a:t>forward</a:t>
            </a:r>
            <a:r>
              <a:rPr lang="en-US" smtClean="0"/>
              <a:t>, tangent linear </a:t>
            </a:r>
            <a:r>
              <a:rPr lang="en-US" dirty="0" smtClean="0"/>
              <a:t>and </a:t>
            </a:r>
            <a:r>
              <a:rPr lang="en-US" err="1" smtClean="0"/>
              <a:t>adjoint</a:t>
            </a:r>
            <a:r>
              <a:rPr lang="en-US" smtClean="0"/>
              <a:t> codes </a:t>
            </a:r>
            <a:endParaRPr lang="en-US" dirty="0" smtClean="0"/>
          </a:p>
          <a:p>
            <a:endParaRPr lang="en-US" dirty="0" smtClean="0"/>
          </a:p>
          <a:p>
            <a:r>
              <a:rPr lang="en-US" sz="3200" b="1" smtClean="0">
                <a:solidFill>
                  <a:srgbClr val="0070C0"/>
                </a:solidFill>
              </a:rPr>
              <a:t>Equilibrium reactions </a:t>
            </a:r>
            <a:r>
              <a:rPr lang="en-US" sz="3200" b="1" dirty="0" smtClean="0">
                <a:solidFill>
                  <a:srgbClr val="0070C0"/>
                </a:solidFill>
              </a:rPr>
              <a:t>do not fit in KPP</a:t>
            </a:r>
          </a:p>
          <a:p>
            <a:pPr lvl="1"/>
            <a:r>
              <a:rPr lang="en-US" sz="2800" b="1" smtClean="0">
                <a:solidFill>
                  <a:srgbClr val="0070C0"/>
                </a:solidFill>
              </a:rPr>
              <a:t>=&gt;  Converted to kinetic reaction </a:t>
            </a:r>
            <a:r>
              <a:rPr lang="en-US" sz="2800" b="1" dirty="0" smtClean="0">
                <a:solidFill>
                  <a:srgbClr val="0070C0"/>
                </a:solidFill>
              </a:rPr>
              <a:t>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Partitioning between </a:t>
            </a:r>
            <a:r>
              <a:rPr lang="en-US" b="1" dirty="0" smtClean="0"/>
              <a:t>Gas and </a:t>
            </a:r>
            <a:r>
              <a:rPr lang="en-US" b="1" smtClean="0"/>
              <a:t>Liquid Phase – Henry’s </a:t>
            </a:r>
            <a:r>
              <a:rPr lang="en-US" b="1" dirty="0" smtClean="0"/>
              <a:t>Law</a:t>
            </a:r>
            <a:endParaRPr lang="en-US" b="1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00317"/>
              </p:ext>
            </p:extLst>
          </p:nvPr>
        </p:nvGraphicFramePr>
        <p:xfrm>
          <a:off x="5410200" y="1981200"/>
          <a:ext cx="3048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" name="Equation" r:id="rId3" imgW="2031840" imgH="507960" progId="Equation.3">
                  <p:embed/>
                </p:oleObj>
              </mc:Choice>
              <mc:Fallback>
                <p:oleObj name="Equation" r:id="rId3" imgW="20318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81200"/>
                        <a:ext cx="3048000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733586"/>
              </p:ext>
            </p:extLst>
          </p:nvPr>
        </p:nvGraphicFramePr>
        <p:xfrm>
          <a:off x="457200" y="2133600"/>
          <a:ext cx="460340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2" name="Equation" r:id="rId5" imgW="2197080" imgH="253800" progId="Equation.3">
                  <p:embed/>
                </p:oleObj>
              </mc:Choice>
              <mc:Fallback>
                <p:oleObj name="Equation" r:id="rId5" imgW="2197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4603406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00100" y="3124200"/>
            <a:ext cx="7543800" cy="3581400"/>
            <a:chOff x="800100" y="3124200"/>
            <a:chExt cx="7543800" cy="3581400"/>
          </a:xfrm>
        </p:grpSpPr>
        <p:grpSp>
          <p:nvGrpSpPr>
            <p:cNvPr id="6" name="Group 5"/>
            <p:cNvGrpSpPr/>
            <p:nvPr/>
          </p:nvGrpSpPr>
          <p:grpSpPr>
            <a:xfrm>
              <a:off x="800100" y="3124200"/>
              <a:ext cx="7543800" cy="3581400"/>
              <a:chOff x="800100" y="3124200"/>
              <a:chExt cx="7543800" cy="3581400"/>
            </a:xfrm>
          </p:grpSpPr>
          <p:graphicFrame>
            <p:nvGraphicFramePr>
              <p:cNvPr id="2253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1162248"/>
                  </p:ext>
                </p:extLst>
              </p:nvPr>
            </p:nvGraphicFramePr>
            <p:xfrm>
              <a:off x="1304925" y="4191000"/>
              <a:ext cx="4386263" cy="13065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83" name="Equation" r:id="rId7" imgW="1790640" imgH="533160" progId="Equation.3">
                      <p:embed/>
                    </p:oleObj>
                  </mc:Choice>
                  <mc:Fallback>
                    <p:oleObj name="Equation" r:id="rId7" imgW="1790640" imgH="5331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04925" y="4191000"/>
                            <a:ext cx="4386263" cy="13065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" name="Rectangle 1"/>
              <p:cNvSpPr/>
              <p:nvPr/>
            </p:nvSpPr>
            <p:spPr>
              <a:xfrm>
                <a:off x="800100" y="3962400"/>
                <a:ext cx="7543800" cy="274320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1296432"/>
                  </p:ext>
                </p:extLst>
              </p:nvPr>
            </p:nvGraphicFramePr>
            <p:xfrm>
              <a:off x="1381125" y="5715000"/>
              <a:ext cx="4074583" cy="838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784" name="Equation" r:id="rId9" imgW="2222280" imgH="457200" progId="Equation.3">
                      <p:embed/>
                    </p:oleObj>
                  </mc:Choice>
                  <mc:Fallback>
                    <p:oleObj name="Equation" r:id="rId9" imgW="2222280" imgH="4572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1125" y="5715000"/>
                            <a:ext cx="4074583" cy="838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" name="Down Arrow 3"/>
              <p:cNvSpPr/>
              <p:nvPr/>
            </p:nvSpPr>
            <p:spPr>
              <a:xfrm>
                <a:off x="3276600" y="3124200"/>
                <a:ext cx="1828800" cy="685800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915154" y="3282434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KPP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2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b="1" dirty="0" smtClean="0"/>
              <a:t>Dissociation</a:t>
            </a:r>
            <a:endParaRPr lang="en-US" b="1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9" name="Picture 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7" y="1352550"/>
            <a:ext cx="449794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0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972797"/>
            <a:ext cx="43338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2711" y="4914900"/>
            <a:ext cx="2566728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1" dirty="0" err="1"/>
              <a:t>d</a:t>
            </a:r>
            <a:r>
              <a:rPr lang="en-US" sz="2000" i="1" baseline="-25000" dirty="0" err="1" smtClean="0"/>
              <a:t>f</a:t>
            </a:r>
            <a:r>
              <a:rPr lang="en-US" sz="2000" dirty="0" smtClean="0"/>
              <a:t>: </a:t>
            </a:r>
            <a:r>
              <a:rPr lang="en-US" sz="2000" i="1" dirty="0" err="1" smtClean="0"/>
              <a:t>k</a:t>
            </a:r>
            <a:r>
              <a:rPr lang="en-US" sz="2000" i="1" baseline="-25000" dirty="0" err="1" smtClean="0"/>
              <a:t>f</a:t>
            </a:r>
            <a:r>
              <a:rPr lang="en-US" sz="2000" i="1" dirty="0" smtClean="0"/>
              <a:t> </a:t>
            </a:r>
            <a:r>
              <a:rPr lang="en-US" sz="2000" dirty="0" smtClean="0"/>
              <a:t>for dissociation</a:t>
            </a:r>
          </a:p>
          <a:p>
            <a:r>
              <a:rPr lang="en-US" sz="2000" i="1" dirty="0" err="1"/>
              <a:t>d</a:t>
            </a:r>
            <a:r>
              <a:rPr lang="en-US" sz="2000" i="1" baseline="-25000" dirty="0" err="1" smtClean="0"/>
              <a:t>b</a:t>
            </a:r>
            <a:r>
              <a:rPr lang="en-US" sz="2000" dirty="0" smtClean="0"/>
              <a:t>: </a:t>
            </a:r>
            <a:r>
              <a:rPr lang="en-US" sz="2000" i="1" dirty="0" smtClean="0"/>
              <a:t>k</a:t>
            </a:r>
            <a:r>
              <a:rPr lang="en-US" sz="2000" i="1" baseline="-25000" dirty="0" smtClean="0"/>
              <a:t>b</a:t>
            </a:r>
            <a:r>
              <a:rPr lang="en-US" sz="2000" i="1" dirty="0" smtClean="0"/>
              <a:t> </a:t>
            </a:r>
            <a:r>
              <a:rPr lang="en-US" sz="2000" dirty="0" smtClean="0"/>
              <a:t>for dissociation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800100" y="3061447"/>
            <a:ext cx="7543800" cy="3644153"/>
            <a:chOff x="800100" y="3061447"/>
            <a:chExt cx="7543800" cy="3644153"/>
          </a:xfrm>
        </p:grpSpPr>
        <p:grpSp>
          <p:nvGrpSpPr>
            <p:cNvPr id="2" name="Group 1"/>
            <p:cNvGrpSpPr/>
            <p:nvPr/>
          </p:nvGrpSpPr>
          <p:grpSpPr>
            <a:xfrm>
              <a:off x="800100" y="3061447"/>
              <a:ext cx="7543800" cy="3644153"/>
              <a:chOff x="800100" y="3061447"/>
              <a:chExt cx="7543800" cy="364415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800100" y="3061447"/>
                <a:ext cx="7543800" cy="3644153"/>
                <a:chOff x="800100" y="3061447"/>
                <a:chExt cx="7543800" cy="3644153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800100" y="3962400"/>
                  <a:ext cx="7543800" cy="2743200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Down Arrow 14"/>
                <p:cNvSpPr/>
                <p:nvPr/>
              </p:nvSpPr>
              <p:spPr>
                <a:xfrm>
                  <a:off x="3276600" y="3061447"/>
                  <a:ext cx="1828800" cy="685800"/>
                </a:xfrm>
                <a:prstGeom prst="downArrow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352" name="Picture 1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5800725"/>
                  <a:ext cx="5705475" cy="733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3861422" y="3219681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KPP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96" y="3991087"/>
              <a:ext cx="3619500" cy="188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62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Wet deposition of aqueous species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9575" y="3343275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Scavenging of Aitken mode aerosol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333875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01403"/>
            <a:ext cx="48101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0" y="1905000"/>
            <a:ext cx="30331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329565" y="2029692"/>
            <a:ext cx="5465185" cy="685800"/>
            <a:chOff x="3329565" y="2029692"/>
            <a:chExt cx="5465185" cy="6858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0627193"/>
                </p:ext>
              </p:extLst>
            </p:nvPr>
          </p:nvGraphicFramePr>
          <p:xfrm>
            <a:off x="4724400" y="2095500"/>
            <a:ext cx="407035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3" name="Equation" r:id="rId5" imgW="1942920" imgH="253800" progId="Equation.3">
                    <p:embed/>
                  </p:oleObj>
                </mc:Choice>
                <mc:Fallback>
                  <p:oleObj name="Equation" r:id="rId5" imgW="1942920" imgH="253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2095500"/>
                          <a:ext cx="407035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3531844" y="2177534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KPP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329565" y="2029692"/>
              <a:ext cx="1176338" cy="685800"/>
            </a:xfrm>
            <a:prstGeom prst="right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88356" y="5269262"/>
            <a:ext cx="4814888" cy="1131538"/>
            <a:chOff x="2088356" y="5040662"/>
            <a:chExt cx="4814888" cy="113153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3889261"/>
                </p:ext>
              </p:extLst>
            </p:nvPr>
          </p:nvGraphicFramePr>
          <p:xfrm>
            <a:off x="2088356" y="5638800"/>
            <a:ext cx="481488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4" name="Equation" r:id="rId7" imgW="2298600" imgH="253800" progId="Equation.3">
                    <p:embed/>
                  </p:oleObj>
                </mc:Choice>
                <mc:Fallback>
                  <p:oleObj name="Equation" r:id="rId7" imgW="2298600" imgH="253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8356" y="5638800"/>
                          <a:ext cx="481488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3999148" y="504066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KPP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801856" y="5040662"/>
              <a:ext cx="1035266" cy="521938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78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Dissolving aerosol or gaseous species to water droplet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333875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077765"/>
              </p:ext>
            </p:extLst>
          </p:nvPr>
        </p:nvGraphicFramePr>
        <p:xfrm>
          <a:off x="2152650" y="4191000"/>
          <a:ext cx="49482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3" imgW="2361960" imgH="253800" progId="Equation.3">
                  <p:embed/>
                </p:oleObj>
              </mc:Choice>
              <mc:Fallback>
                <p:oleObj name="Equation" r:id="rId3" imgW="2361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4191000"/>
                        <a:ext cx="49482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359561"/>
              </p:ext>
            </p:extLst>
          </p:nvPr>
        </p:nvGraphicFramePr>
        <p:xfrm>
          <a:off x="1142326" y="1981200"/>
          <a:ext cx="7467600" cy="900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5" imgW="4012920" imgH="482400" progId="Equation.3">
                  <p:embed/>
                </p:oleObj>
              </mc:Choice>
              <mc:Fallback>
                <p:oleObj name="Equation" r:id="rId5" imgW="4012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326" y="1981200"/>
                        <a:ext cx="7467600" cy="900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own Arrow 18"/>
          <p:cNvSpPr/>
          <p:nvPr/>
        </p:nvSpPr>
        <p:spPr>
          <a:xfrm>
            <a:off x="3253845" y="3246113"/>
            <a:ext cx="1828800" cy="6858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38667" y="340434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KPP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Evaluation of </a:t>
            </a:r>
            <a:r>
              <a:rPr lang="en-US" b="1" dirty="0" err="1" smtClean="0"/>
              <a:t>Rosenbrock</a:t>
            </a:r>
            <a:r>
              <a:rPr lang="en-US" b="1" dirty="0" smtClean="0"/>
              <a:t> Solver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602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1) Sensitivities of final results to values of </a:t>
            </a:r>
            <a:r>
              <a:rPr lang="en-US" i="1" dirty="0" err="1"/>
              <a:t>k</a:t>
            </a:r>
            <a:r>
              <a:rPr lang="en-US" i="1" baseline="-25000" dirty="0" err="1" smtClean="0"/>
              <a:t>f</a:t>
            </a:r>
            <a:r>
              <a:rPr lang="en-US" dirty="0" smtClean="0"/>
              <a:t> and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f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dirty="0" smtClean="0"/>
              <a:t>2) Wet deposition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3) pH tests with CO</a:t>
            </a:r>
            <a:r>
              <a:rPr lang="en-US" baseline="-25000" dirty="0" smtClean="0"/>
              <a:t>2</a:t>
            </a:r>
            <a:r>
              <a:rPr lang="en-US" dirty="0" smtClean="0"/>
              <a:t> (gas) only</a:t>
            </a:r>
          </a:p>
          <a:p>
            <a:pPr lvl="1"/>
            <a:r>
              <a:rPr lang="en-US" dirty="0"/>
              <a:t>Initial pH is </a:t>
            </a:r>
            <a:r>
              <a:rPr lang="en-US" dirty="0" smtClean="0"/>
              <a:t>set </a:t>
            </a:r>
            <a:r>
              <a:rPr lang="en-US" dirty="0"/>
              <a:t>as 7.0 in </a:t>
            </a:r>
            <a:r>
              <a:rPr lang="en-US" dirty="0" smtClean="0"/>
              <a:t>the </a:t>
            </a:r>
            <a:r>
              <a:rPr lang="en-US" dirty="0" err="1" smtClean="0"/>
              <a:t>Rosenbrock</a:t>
            </a:r>
            <a:r>
              <a:rPr lang="en-US" dirty="0" smtClean="0"/>
              <a:t> solver</a:t>
            </a:r>
          </a:p>
          <a:p>
            <a:pPr marL="0" indent="0">
              <a:buNone/>
            </a:pPr>
            <a:r>
              <a:rPr lang="en-US" dirty="0" smtClean="0"/>
              <a:t>4) Comparison of species concentrations</a:t>
            </a:r>
          </a:p>
          <a:p>
            <a:pPr marL="0" indent="0">
              <a:buNone/>
            </a:pPr>
            <a:r>
              <a:rPr lang="en-US" dirty="0" smtClean="0"/>
              <a:t>5) Mass balance of S(IV), S(VI), S(total), N, NH</a:t>
            </a:r>
            <a:r>
              <a:rPr lang="en-US" baseline="-25000" dirty="0" smtClean="0"/>
              <a:t>3</a:t>
            </a:r>
            <a:r>
              <a:rPr lang="en-US" dirty="0" smtClean="0"/>
              <a:t> and CO</a:t>
            </a:r>
            <a:r>
              <a:rPr lang="en-US" baseline="-25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6) Computational time </a:t>
            </a:r>
          </a:p>
        </p:txBody>
      </p:sp>
    </p:spTree>
    <p:extLst>
      <p:ext uri="{BB962C8B-B14F-4D97-AF65-F5344CB8AC3E}">
        <p14:creationId xmlns:p14="http://schemas.microsoft.com/office/powerpoint/2010/main" val="21637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b="1" dirty="0" smtClean="0"/>
              <a:t>1</a:t>
            </a:r>
            <a:r>
              <a:rPr lang="en-US" b="1" smtClean="0"/>
              <a:t>)  Sensitivities </a:t>
            </a:r>
            <a:r>
              <a:rPr lang="en-US" b="1" dirty="0" smtClean="0"/>
              <a:t>to </a:t>
            </a:r>
            <a:r>
              <a:rPr lang="en-US" b="1" i="1" dirty="0" err="1"/>
              <a:t>k</a:t>
            </a:r>
            <a:r>
              <a:rPr lang="en-US" b="1" i="1" baseline="-25000" dirty="0" err="1"/>
              <a:t>f</a:t>
            </a:r>
            <a:r>
              <a:rPr lang="en-US" b="1" i="1" baseline="-25000" dirty="0"/>
              <a:t> </a:t>
            </a:r>
            <a:r>
              <a:rPr lang="en-US" b="1" dirty="0"/>
              <a:t>and </a:t>
            </a:r>
            <a:r>
              <a:rPr lang="en-US" b="1" i="1" dirty="0" err="1"/>
              <a:t>d</a:t>
            </a:r>
            <a:r>
              <a:rPr lang="en-US" b="1" i="1" baseline="-25000" dirty="0" err="1"/>
              <a:t>f</a:t>
            </a:r>
            <a:r>
              <a:rPr lang="en-US" b="1" i="1" baseline="-25000" dirty="0"/>
              <a:t> 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err="1"/>
              <a:t>k</a:t>
            </a:r>
            <a:r>
              <a:rPr lang="en-US" i="1" baseline="-25000" dirty="0" err="1" smtClean="0"/>
              <a:t>f</a:t>
            </a:r>
            <a:r>
              <a:rPr lang="en-US" i="1" dirty="0" smtClean="0"/>
              <a:t> </a:t>
            </a:r>
            <a:r>
              <a:rPr lang="en-US" dirty="0" smtClean="0"/>
              <a:t>for partitioning and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f</a:t>
            </a:r>
            <a:r>
              <a:rPr lang="en-US" dirty="0" smtClean="0"/>
              <a:t> for </a:t>
            </a:r>
            <a:r>
              <a:rPr lang="en-US" smtClean="0"/>
              <a:t>dissociation are set </a:t>
            </a:r>
            <a:r>
              <a:rPr lang="en-US" dirty="0" smtClean="0"/>
              <a:t>to </a:t>
            </a:r>
            <a:r>
              <a:rPr lang="en-US" smtClean="0"/>
              <a:t>a large number to force rapid equilibrium</a:t>
            </a:r>
            <a:endParaRPr lang="en-US" dirty="0" smtClean="0"/>
          </a:p>
          <a:p>
            <a:pPr lvl="1"/>
            <a:r>
              <a:rPr lang="en-US" smtClean="0"/>
              <a:t>too large </a:t>
            </a:r>
            <a:r>
              <a:rPr lang="en-US" i="1" dirty="0" err="1"/>
              <a:t>k</a:t>
            </a:r>
            <a:r>
              <a:rPr lang="en-US" i="1" baseline="-25000" dirty="0" err="1"/>
              <a:t>f</a:t>
            </a:r>
            <a:r>
              <a:rPr lang="en-US" i="1" baseline="-25000" dirty="0"/>
              <a:t> </a:t>
            </a:r>
            <a:r>
              <a:rPr lang="en-US" dirty="0"/>
              <a:t>and </a:t>
            </a:r>
            <a:r>
              <a:rPr lang="en-US" i="1" dirty="0" err="1"/>
              <a:t>d</a:t>
            </a:r>
            <a:r>
              <a:rPr lang="en-US" i="1" baseline="-25000" dirty="0" err="1"/>
              <a:t>f</a:t>
            </a:r>
            <a:r>
              <a:rPr lang="en-US" i="1" baseline="-25000" dirty="0"/>
              <a:t> </a:t>
            </a:r>
            <a:r>
              <a:rPr lang="en-US" i="1" baseline="-25000" dirty="0" smtClean="0"/>
              <a:t> </a:t>
            </a:r>
            <a:r>
              <a:rPr lang="en-US" smtClean="0"/>
              <a:t>may cause solver failure</a:t>
            </a:r>
            <a:endParaRPr lang="en-US" dirty="0" smtClean="0"/>
          </a:p>
          <a:p>
            <a:pPr lvl="1"/>
            <a:r>
              <a:rPr lang="en-US"/>
              <a:t>t</a:t>
            </a:r>
            <a:r>
              <a:rPr lang="en-US" smtClean="0"/>
              <a:t>oo large</a:t>
            </a:r>
            <a:r>
              <a:rPr lang="en-US" i="1" smtClean="0"/>
              <a:t> </a:t>
            </a:r>
            <a:r>
              <a:rPr lang="en-US" i="1" dirty="0" err="1"/>
              <a:t>k</a:t>
            </a:r>
            <a:r>
              <a:rPr lang="en-US" i="1" baseline="-25000" dirty="0" err="1"/>
              <a:t>f</a:t>
            </a:r>
            <a:r>
              <a:rPr lang="en-US" i="1" baseline="-25000" dirty="0"/>
              <a:t> </a:t>
            </a:r>
            <a:r>
              <a:rPr lang="en-US" dirty="0"/>
              <a:t>and </a:t>
            </a:r>
            <a:r>
              <a:rPr lang="en-US" i="1" dirty="0" err="1"/>
              <a:t>d</a:t>
            </a:r>
            <a:r>
              <a:rPr lang="en-US" i="1" baseline="-25000" dirty="0" err="1"/>
              <a:t>f</a:t>
            </a:r>
            <a:r>
              <a:rPr lang="en-US" i="1" baseline="-25000" dirty="0"/>
              <a:t> </a:t>
            </a:r>
            <a:r>
              <a:rPr lang="en-US" i="1" dirty="0" smtClean="0"/>
              <a:t> </a:t>
            </a:r>
            <a:r>
              <a:rPr lang="en-US" smtClean="0"/>
              <a:t>may increase computation time</a:t>
            </a:r>
            <a:endParaRPr lang="en-US" dirty="0" smtClean="0"/>
          </a:p>
          <a:p>
            <a:pPr lvl="1"/>
            <a:r>
              <a:rPr lang="en-US" dirty="0" smtClean="0"/>
              <a:t>too small </a:t>
            </a:r>
            <a:r>
              <a:rPr lang="en-US" i="1" dirty="0" err="1"/>
              <a:t>k</a:t>
            </a:r>
            <a:r>
              <a:rPr lang="en-US" i="1" baseline="-25000" dirty="0" err="1"/>
              <a:t>f</a:t>
            </a:r>
            <a:r>
              <a:rPr lang="en-US" i="1" baseline="-25000" dirty="0"/>
              <a:t> </a:t>
            </a:r>
            <a:r>
              <a:rPr lang="en-US" dirty="0"/>
              <a:t>and </a:t>
            </a:r>
            <a:r>
              <a:rPr lang="en-US" i="1" dirty="0" err="1"/>
              <a:t>d</a:t>
            </a:r>
            <a:r>
              <a:rPr lang="en-US" i="1" baseline="-25000" dirty="0" err="1"/>
              <a:t>f</a:t>
            </a:r>
            <a:r>
              <a:rPr lang="en-US" baseline="-25000" dirty="0" smtClean="0"/>
              <a:t>  </a:t>
            </a:r>
            <a:r>
              <a:rPr lang="en-US" smtClean="0"/>
              <a:t>may delay reactions to reach an equilibrium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i="1" dirty="0" err="1"/>
              <a:t>k</a:t>
            </a:r>
            <a:r>
              <a:rPr lang="en-US" i="1" baseline="-25000" dirty="0" err="1"/>
              <a:t>f</a:t>
            </a:r>
            <a:r>
              <a:rPr lang="en-US" i="1" baseline="-25000" dirty="0"/>
              <a:t> </a:t>
            </a:r>
            <a:r>
              <a:rPr lang="en-US" dirty="0"/>
              <a:t>and </a:t>
            </a:r>
            <a:r>
              <a:rPr lang="en-US" i="1" err="1"/>
              <a:t>d</a:t>
            </a:r>
            <a:r>
              <a:rPr lang="en-US" i="1" baseline="-25000" err="1"/>
              <a:t>f</a:t>
            </a:r>
            <a:r>
              <a:rPr lang="en-US" smtClean="0"/>
              <a:t> are changed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from 10 ( </a:t>
            </a:r>
            <a:r>
              <a:rPr lang="en-US" smtClean="0"/>
              <a:t>forward reaction takes 0.1 second 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	to 1,000,000 </a:t>
            </a:r>
            <a:r>
              <a:rPr lang="en-US" smtClean="0"/>
              <a:t>(sec</a:t>
            </a:r>
            <a:r>
              <a:rPr lang="en-US" baseline="30000" smtClean="0"/>
              <a:t>-1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57250" y="0"/>
            <a:ext cx="760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Kf</a:t>
            </a:r>
            <a:r>
              <a:rPr lang="en-US" b="1" dirty="0" smtClean="0"/>
              <a:t> (Partitioning)         X-axis: </a:t>
            </a:r>
            <a:r>
              <a:rPr lang="en-US" b="1" smtClean="0"/>
              <a:t>CMAQ results  </a:t>
            </a:r>
            <a:r>
              <a:rPr lang="en-US" b="1" dirty="0" smtClean="0"/>
              <a:t>Y-axis: </a:t>
            </a:r>
            <a:r>
              <a:rPr lang="en-US" b="1" smtClean="0"/>
              <a:t>KPP results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30580" y="283935"/>
            <a:ext cx="844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        10		     100		1,000	            100,000	        1,000,000    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141" y="1524000"/>
            <a:ext cx="8900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10</a:t>
            </a:r>
          </a:p>
          <a:p>
            <a:pPr algn="r"/>
            <a:endParaRPr lang="en-US" b="1" dirty="0" smtClean="0"/>
          </a:p>
          <a:p>
            <a:pPr algn="r"/>
            <a:endParaRPr lang="en-US" b="1" dirty="0"/>
          </a:p>
          <a:p>
            <a:pPr algn="r"/>
            <a:endParaRPr lang="en-US" b="1" dirty="0" smtClean="0"/>
          </a:p>
          <a:p>
            <a:pPr algn="r"/>
            <a:endParaRPr lang="en-US" b="1" dirty="0" smtClean="0"/>
          </a:p>
          <a:p>
            <a:pPr algn="r"/>
            <a:r>
              <a:rPr lang="en-US" b="1" dirty="0" smtClean="0"/>
              <a:t>100</a:t>
            </a:r>
          </a:p>
          <a:p>
            <a:pPr algn="r"/>
            <a:endParaRPr lang="en-US" b="1" dirty="0" smtClean="0"/>
          </a:p>
          <a:p>
            <a:pPr algn="r"/>
            <a:endParaRPr lang="en-US" b="1" dirty="0"/>
          </a:p>
          <a:p>
            <a:pPr algn="r"/>
            <a:endParaRPr lang="en-US" b="1" dirty="0" smtClean="0"/>
          </a:p>
          <a:p>
            <a:pPr algn="r"/>
            <a:endParaRPr lang="en-US" b="1" dirty="0"/>
          </a:p>
          <a:p>
            <a:pPr algn="r"/>
            <a:r>
              <a:rPr lang="en-US" b="1" dirty="0" smtClean="0"/>
              <a:t>1,000</a:t>
            </a:r>
          </a:p>
          <a:p>
            <a:pPr algn="r"/>
            <a:endParaRPr lang="en-US" b="1" dirty="0" smtClean="0"/>
          </a:p>
          <a:p>
            <a:pPr algn="r"/>
            <a:endParaRPr lang="en-US" b="1" dirty="0"/>
          </a:p>
          <a:p>
            <a:pPr algn="r"/>
            <a:endParaRPr lang="en-US" b="1" dirty="0" smtClean="0"/>
          </a:p>
          <a:p>
            <a:pPr algn="r"/>
            <a:endParaRPr lang="en-US" b="1" dirty="0" smtClean="0"/>
          </a:p>
          <a:p>
            <a:pPr algn="r"/>
            <a:endParaRPr lang="en-US" b="1" dirty="0"/>
          </a:p>
          <a:p>
            <a:pPr algn="r"/>
            <a:r>
              <a:rPr lang="en-US" b="1" dirty="0" smtClean="0"/>
              <a:t>10,000</a:t>
            </a:r>
          </a:p>
          <a:p>
            <a:pPr algn="r"/>
            <a:r>
              <a:rPr lang="en-US" b="1" dirty="0" smtClean="0"/>
              <a:t>    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38100" y="496669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Kf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(Disso-</a:t>
            </a:r>
          </a:p>
          <a:p>
            <a:r>
              <a:rPr lang="en-US" b="1" dirty="0" err="1" smtClean="0"/>
              <a:t>ciation</a:t>
            </a:r>
            <a:r>
              <a:rPr lang="en-US" b="1" dirty="0" smtClean="0"/>
              <a:t>)    </a:t>
            </a:r>
            <a:endParaRPr lang="en-US" b="1" dirty="0"/>
          </a:p>
        </p:txBody>
      </p:sp>
      <p:pic>
        <p:nvPicPr>
          <p:cNvPr id="11087" name="Picture 8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" y="565150"/>
            <a:ext cx="1666607" cy="17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88" name="Picture 8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58" y="572881"/>
            <a:ext cx="1605418" cy="171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89" name="Picture 8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39" y="579231"/>
            <a:ext cx="160904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0" name="Picture 85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96"/>
          <a:stretch/>
        </p:blipFill>
        <p:spPr bwMode="auto">
          <a:xfrm>
            <a:off x="5766471" y="579476"/>
            <a:ext cx="1591942" cy="157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1" name="Picture 8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72" y="565150"/>
            <a:ext cx="1589392" cy="166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2" name="Picture 8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14" y="2154761"/>
            <a:ext cx="1605513" cy="167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3" name="Picture 8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58" y="2144834"/>
            <a:ext cx="1631383" cy="168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4" name="Picture 85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40"/>
          <a:stretch/>
        </p:blipFill>
        <p:spPr bwMode="auto">
          <a:xfrm>
            <a:off x="4092864" y="2125332"/>
            <a:ext cx="1607612" cy="16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6" name="Picture 85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48" y="3706895"/>
            <a:ext cx="1606728" cy="167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7" name="Picture 85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3"/>
          <a:stretch/>
        </p:blipFill>
        <p:spPr bwMode="auto">
          <a:xfrm>
            <a:off x="875041" y="5288616"/>
            <a:ext cx="1583017" cy="15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8" name="Picture 85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"/>
          <a:stretch/>
        </p:blipFill>
        <p:spPr bwMode="auto">
          <a:xfrm>
            <a:off x="2466192" y="5264903"/>
            <a:ext cx="1589149" cy="162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5" name="Picture 85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4"/>
          <a:stretch/>
        </p:blipFill>
        <p:spPr bwMode="auto">
          <a:xfrm>
            <a:off x="890172" y="3753522"/>
            <a:ext cx="1562795" cy="15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9" name="Picture 859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7"/>
          <a:stretch/>
        </p:blipFill>
        <p:spPr bwMode="auto">
          <a:xfrm>
            <a:off x="5803727" y="2126795"/>
            <a:ext cx="1548336" cy="15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0" name="Picture 86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128" y="2175769"/>
            <a:ext cx="1544926" cy="153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1" name="Picture 86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26" y="3702028"/>
            <a:ext cx="1641937" cy="160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2" name="Picture 86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71" y="3697248"/>
            <a:ext cx="1634274" cy="160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3" name="Picture 86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13" y="3677363"/>
            <a:ext cx="1632680" cy="162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4" name="Picture 86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20" y="5272844"/>
            <a:ext cx="1581664" cy="157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5" name="Picture 86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28" y="5272844"/>
            <a:ext cx="1590334" cy="157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6" name="Picture 86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56" y="5264903"/>
            <a:ext cx="1558237" cy="155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590800" y="3253531"/>
            <a:ext cx="4495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i="1" err="1"/>
              <a:t>k</a:t>
            </a:r>
            <a:r>
              <a:rPr lang="en-US" sz="2400" b="1" i="1" baseline="-25000" err="1" smtClean="0"/>
              <a:t>f</a:t>
            </a:r>
            <a:r>
              <a:rPr lang="en-US" sz="2400" b="1" i="1" smtClean="0"/>
              <a:t> </a:t>
            </a:r>
            <a:r>
              <a:rPr lang="en-US" sz="2400" b="1" smtClean="0"/>
              <a:t>value has little influence</a:t>
            </a: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f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&gt;= 10</a:t>
            </a:r>
            <a:r>
              <a:rPr lang="en-US" sz="2400" b="1" baseline="30000" dirty="0" smtClean="0"/>
              <a:t>5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9219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b="1" smtClean="0"/>
              <a:t>CO</a:t>
            </a:r>
            <a:r>
              <a:rPr lang="en-US" sz="3200" b="1" baseline="-25000" smtClean="0"/>
              <a:t>2</a:t>
            </a:r>
            <a:r>
              <a:rPr lang="en-US" sz="3200" b="1" smtClean="0"/>
              <a:t> species concentrations over time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66671"/>
            <a:ext cx="7346022" cy="4191000"/>
          </a:xfrm>
        </p:spPr>
      </p:pic>
      <p:sp>
        <p:nvSpPr>
          <p:cNvPr id="4" name="Rectangle 3"/>
          <p:cNvSpPr/>
          <p:nvPr/>
        </p:nvSpPr>
        <p:spPr>
          <a:xfrm>
            <a:off x="762000" y="5410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CO2 </a:t>
            </a:r>
            <a:r>
              <a:rPr lang="en-US" dirty="0"/>
              <a:t>(g) ( 320ppm at t=0)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i="1" err="1"/>
              <a:t>k</a:t>
            </a:r>
            <a:r>
              <a:rPr lang="en-US" i="1" baseline="-25000" err="1" smtClean="0"/>
              <a:t>f</a:t>
            </a:r>
            <a:r>
              <a:rPr lang="en-US" smtClean="0"/>
              <a:t> changes </a:t>
            </a:r>
            <a:r>
              <a:rPr lang="en-US" dirty="0" smtClean="0"/>
              <a:t>from </a:t>
            </a:r>
            <a:r>
              <a:rPr lang="en-US" dirty="0"/>
              <a:t>10 </a:t>
            </a:r>
            <a:r>
              <a:rPr lang="en-US"/>
              <a:t>( </a:t>
            </a:r>
            <a:r>
              <a:rPr lang="en-US" smtClean="0"/>
              <a:t>case </a:t>
            </a:r>
            <a:r>
              <a:rPr lang="en-US" dirty="0"/>
              <a:t>1) and to </a:t>
            </a:r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/>
              <a:t>(</a:t>
            </a:r>
            <a:r>
              <a:rPr lang="en-US" smtClean="0"/>
              <a:t>case </a:t>
            </a:r>
            <a:r>
              <a:rPr lang="en-US" dirty="0"/>
              <a:t>6</a:t>
            </a:r>
            <a:r>
              <a:rPr lang="en-US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i="1" dirty="0" err="1"/>
              <a:t>k</a:t>
            </a:r>
            <a:r>
              <a:rPr lang="en-US" i="1" baseline="-25000" dirty="0" err="1"/>
              <a:t>f</a:t>
            </a:r>
            <a:r>
              <a:rPr lang="en-US" dirty="0"/>
              <a:t> </a:t>
            </a:r>
            <a:r>
              <a:rPr lang="en-US" dirty="0" smtClean="0"/>
              <a:t>&gt; 10</a:t>
            </a:r>
            <a:r>
              <a:rPr lang="en-US" baseline="30000" dirty="0" smtClean="0"/>
              <a:t>2</a:t>
            </a:r>
            <a:r>
              <a:rPr lang="en-US" smtClean="0"/>
              <a:t>, results are almost identical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429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pH tests </a:t>
            </a:r>
            <a:r>
              <a:rPr lang="en-US" b="1" dirty="0"/>
              <a:t>with CO</a:t>
            </a:r>
            <a:r>
              <a:rPr lang="en-US" b="1" baseline="-25000" dirty="0"/>
              <a:t>2</a:t>
            </a:r>
            <a:r>
              <a:rPr lang="en-US" b="1" dirty="0"/>
              <a:t> (gas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relative differences between </a:t>
            </a:r>
            <a:r>
              <a:rPr lang="en-US" sz="2800" dirty="0"/>
              <a:t>KPP and </a:t>
            </a:r>
            <a:r>
              <a:rPr lang="en-US" sz="2800" dirty="0" smtClean="0"/>
              <a:t>the </a:t>
            </a:r>
            <a:r>
              <a:rPr lang="en-US" sz="2800" dirty="0"/>
              <a:t>analytical solutions </a:t>
            </a:r>
            <a:r>
              <a:rPr lang="en-US" sz="2800" dirty="0" smtClean="0"/>
              <a:t>are less </a:t>
            </a:r>
            <a:r>
              <a:rPr lang="en-US" sz="2800" dirty="0"/>
              <a:t>than </a:t>
            </a:r>
            <a:r>
              <a:rPr lang="en-US" sz="2800" dirty="0" smtClean="0"/>
              <a:t>1</a:t>
            </a:r>
            <a:r>
              <a:rPr lang="en-US" sz="2800" dirty="0" smtClean="0"/>
              <a:t>%</a:t>
            </a:r>
          </a:p>
          <a:p>
            <a:r>
              <a:rPr lang="en-US" sz="2800" dirty="0" smtClean="0"/>
              <a:t>pH was estimated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at 25 C</a:t>
            </a:r>
          </a:p>
          <a:p>
            <a:r>
              <a:rPr lang="en-US" sz="2800" dirty="0" smtClean="0"/>
              <a:t>pH(t=0) = 7.0</a:t>
            </a:r>
          </a:p>
          <a:p>
            <a:r>
              <a:rPr lang="en-US" sz="2800" dirty="0" smtClean="0"/>
              <a:t>Equations:</a:t>
            </a:r>
          </a:p>
          <a:p>
            <a:pPr marL="0" indent="0">
              <a:buNone/>
            </a:pPr>
            <a:r>
              <a:rPr lang="en-US" sz="1800" dirty="0" smtClean="0"/>
              <a:t>   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(g) </a:t>
            </a:r>
            <a:r>
              <a:rPr lang="en-US" sz="1800" dirty="0" smtClean="0">
                <a:sym typeface="Wingdings 3"/>
              </a:rPr>
              <a:t></a:t>
            </a:r>
            <a:r>
              <a:rPr lang="en-US" sz="1800" dirty="0" smtClean="0"/>
              <a:t> 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(</a:t>
            </a:r>
            <a:r>
              <a:rPr lang="en-US" sz="1800" dirty="0" err="1" smtClean="0"/>
              <a:t>aq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dirty="0" smtClean="0"/>
              <a:t>    CO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>
                <a:sym typeface="Wingdings 3"/>
              </a:rPr>
              <a:t></a:t>
            </a:r>
            <a:r>
              <a:rPr lang="en-US" sz="1800" dirty="0"/>
              <a:t> </a:t>
            </a:r>
            <a:r>
              <a:rPr lang="en-US" sz="1800" dirty="0" smtClean="0"/>
              <a:t> HCO</a:t>
            </a:r>
            <a:r>
              <a:rPr lang="en-US" sz="1800" baseline="-25000" dirty="0" smtClean="0"/>
              <a:t>3</a:t>
            </a:r>
            <a:r>
              <a:rPr lang="en-US" sz="1800" baseline="30000" dirty="0" smtClean="0"/>
              <a:t>-</a:t>
            </a:r>
          </a:p>
          <a:p>
            <a:pPr marL="0" indent="0">
              <a:buNone/>
            </a:pPr>
            <a:r>
              <a:rPr lang="en-US" sz="1800" dirty="0" smtClean="0"/>
              <a:t>    HCO</a:t>
            </a:r>
            <a:r>
              <a:rPr lang="en-US" sz="1800" baseline="-25000" dirty="0" smtClean="0"/>
              <a:t>3</a:t>
            </a:r>
            <a:r>
              <a:rPr lang="en-US" sz="1800" dirty="0"/>
              <a:t> </a:t>
            </a:r>
            <a:r>
              <a:rPr lang="en-US" sz="1800" dirty="0">
                <a:sym typeface="Wingdings 3"/>
              </a:rPr>
              <a:t></a:t>
            </a:r>
            <a:r>
              <a:rPr lang="en-US" sz="1800" dirty="0"/>
              <a:t> </a:t>
            </a:r>
            <a:r>
              <a:rPr lang="en-US" sz="1800" dirty="0" smtClean="0"/>
              <a:t> CO</a:t>
            </a:r>
            <a:r>
              <a:rPr lang="en-US" sz="1800" baseline="-25000" dirty="0" smtClean="0"/>
              <a:t>3</a:t>
            </a:r>
            <a:r>
              <a:rPr lang="en-US" sz="1800" baseline="30000" dirty="0" smtClean="0"/>
              <a:t>2-</a:t>
            </a:r>
          </a:p>
          <a:p>
            <a:pPr marL="0" indent="0">
              <a:buNone/>
            </a:pPr>
            <a:r>
              <a:rPr lang="en-US" sz="1800" baseline="30000" dirty="0" smtClean="0"/>
              <a:t> </a:t>
            </a:r>
            <a:r>
              <a:rPr lang="en-US" sz="1800" dirty="0" smtClean="0"/>
              <a:t>  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 </a:t>
            </a:r>
            <a:r>
              <a:rPr lang="en-US" sz="1800" dirty="0">
                <a:sym typeface="Wingdings 3"/>
              </a:rPr>
              <a:t></a:t>
            </a:r>
            <a:r>
              <a:rPr lang="en-US" sz="1800" dirty="0"/>
              <a:t> </a:t>
            </a:r>
            <a:r>
              <a:rPr lang="en-US" sz="1800" dirty="0" smtClean="0"/>
              <a:t> H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+ OH</a:t>
            </a:r>
            <a:r>
              <a:rPr lang="en-US" sz="1800" baseline="30000" dirty="0" smtClean="0"/>
              <a:t>-</a:t>
            </a:r>
            <a:endParaRPr lang="en-US" sz="1800" baseline="30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88433"/>
            <a:ext cx="51054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4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Building KPP input equations</a:t>
            </a:r>
          </a:p>
          <a:p>
            <a:r>
              <a:rPr lang="en-US" dirty="0" smtClean="0"/>
              <a:t>Forward box model tests</a:t>
            </a:r>
          </a:p>
          <a:p>
            <a:r>
              <a:rPr lang="en-US" dirty="0" smtClean="0"/>
              <a:t>Forward CMAQ comparison</a:t>
            </a:r>
          </a:p>
          <a:p>
            <a:r>
              <a:rPr lang="en-US" dirty="0" smtClean="0"/>
              <a:t>Developing an </a:t>
            </a:r>
            <a:r>
              <a:rPr lang="en-US" dirty="0" err="1" smtClean="0"/>
              <a:t>adjoint</a:t>
            </a:r>
            <a:r>
              <a:rPr lang="en-US" dirty="0" smtClean="0"/>
              <a:t> box and 3-D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smtClean="0"/>
              <a:t>) Wet deposition 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600200"/>
          </a:xfrm>
        </p:spPr>
        <p:txBody>
          <a:bodyPr>
            <a:normAutofit/>
          </a:bodyPr>
          <a:lstStyle/>
          <a:p>
            <a:r>
              <a:rPr lang="en-US" sz="1600" smtClean="0"/>
              <a:t>Precipitation rate is set unrealistically </a:t>
            </a:r>
            <a:r>
              <a:rPr lang="en-US" sz="1600" dirty="0" smtClean="0"/>
              <a:t>small </a:t>
            </a:r>
            <a:r>
              <a:rPr lang="en-US" sz="1600" smtClean="0"/>
              <a:t>to check how concentrations change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936" b="5283"/>
          <a:stretch/>
        </p:blipFill>
        <p:spPr bwMode="auto">
          <a:xfrm>
            <a:off x="3845760" y="1570133"/>
            <a:ext cx="3914741" cy="314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0" t="6737"/>
          <a:stretch/>
        </p:blipFill>
        <p:spPr bwMode="auto">
          <a:xfrm>
            <a:off x="7659244" y="1371600"/>
            <a:ext cx="1484755" cy="332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7" b="14995"/>
          <a:stretch/>
        </p:blipFill>
        <p:spPr bwMode="auto">
          <a:xfrm>
            <a:off x="-1" y="1600613"/>
            <a:ext cx="3890678" cy="314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6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4) Comparison </a:t>
            </a:r>
            <a:r>
              <a:rPr lang="en-US" b="1" smtClean="0"/>
              <a:t>of species concentrations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Initial conditions </a:t>
            </a:r>
          </a:p>
          <a:p>
            <a:pPr lvl="1"/>
            <a:r>
              <a:rPr lang="en-US" dirty="0" smtClean="0"/>
              <a:t>300 sets of Initial conditions of 15 gases and 12 aerosols are randomly created within an atmospherically relevant range</a:t>
            </a:r>
          </a:p>
          <a:p>
            <a:pPr lvl="1"/>
            <a:r>
              <a:rPr lang="en-US" dirty="0" smtClean="0"/>
              <a:t>Cloud life time = 30 minutes without precipitation, and </a:t>
            </a:r>
            <a:r>
              <a:rPr lang="en-US" dirty="0" smtClean="0"/>
              <a:t>5 or 15 minutes </a:t>
            </a:r>
            <a:r>
              <a:rPr lang="en-US" dirty="0" smtClean="0"/>
              <a:t>with </a:t>
            </a:r>
            <a:r>
              <a:rPr lang="en-US" dirty="0" smtClean="0"/>
              <a:t>precipitation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69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4-a) Concentrations Comparison – with O</a:t>
            </a:r>
            <a:r>
              <a:rPr lang="en-US" b="1" baseline="-25000" dirty="0" smtClean="0"/>
              <a:t>3</a:t>
            </a:r>
            <a:r>
              <a:rPr lang="en-US" b="1" dirty="0" smtClean="0"/>
              <a:t> and 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371600"/>
            <a:ext cx="7697275" cy="350569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47" y="3733800"/>
            <a:ext cx="4320215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5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9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4-a</a:t>
            </a:r>
            <a:r>
              <a:rPr lang="en-US" b="1" dirty="0"/>
              <a:t>) </a:t>
            </a:r>
            <a:r>
              <a:rPr lang="en-US" b="1" dirty="0" smtClean="0"/>
              <a:t>Concentrations </a:t>
            </a:r>
            <a:r>
              <a:rPr lang="en-US" b="1" dirty="0"/>
              <a:t>Comparison – with O</a:t>
            </a:r>
            <a:r>
              <a:rPr lang="en-US" b="1" baseline="-25000" dirty="0"/>
              <a:t>3</a:t>
            </a:r>
            <a:r>
              <a:rPr lang="en-US" b="1" dirty="0"/>
              <a:t> and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endParaRPr lang="en-US" b="1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67175"/>
            <a:ext cx="26955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7" y="4089612"/>
            <a:ext cx="273929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57325"/>
            <a:ext cx="29051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457325"/>
            <a:ext cx="28003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4080087"/>
            <a:ext cx="2733675" cy="27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1403562"/>
            <a:ext cx="2667891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90600" y="1790700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S(IV) -&gt; S(VI)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1805404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O</a:t>
            </a:r>
            <a:r>
              <a:rPr lang="en-US" sz="1600" baseline="-25000" dirty="0" smtClean="0">
                <a:solidFill>
                  <a:srgbClr val="FF0000"/>
                </a:solidFill>
              </a:rPr>
              <a:t>5</a:t>
            </a:r>
            <a:r>
              <a:rPr lang="en-US" sz="1600" dirty="0" smtClean="0">
                <a:solidFill>
                  <a:srgbClr val="FF0000"/>
                </a:solidFill>
              </a:rPr>
              <a:t>(g)-&gt;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NO</a:t>
            </a:r>
            <a:r>
              <a:rPr lang="en-US" sz="1600" baseline="-25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acc</a:t>
            </a:r>
            <a:r>
              <a:rPr lang="en-US" sz="1600" dirty="0" smtClean="0">
                <a:solidFill>
                  <a:srgbClr val="FF0000"/>
                </a:solidFill>
              </a:rPr>
              <a:t>), HNO</a:t>
            </a:r>
            <a:r>
              <a:rPr lang="en-US" sz="1600" baseline="-25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(g)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b="1" dirty="0"/>
              <a:t>4-b) </a:t>
            </a:r>
            <a:r>
              <a:rPr lang="en-US" sz="3200" b="1" dirty="0" smtClean="0"/>
              <a:t>Concentrations </a:t>
            </a:r>
            <a:r>
              <a:rPr lang="en-US" sz="3200" b="1" dirty="0"/>
              <a:t>Comparison </a:t>
            </a:r>
            <a:r>
              <a:rPr lang="en-US" sz="3200" b="1" dirty="0" smtClean="0"/>
              <a:t>– without O</a:t>
            </a:r>
            <a:r>
              <a:rPr lang="en-US" sz="3200" b="1" baseline="-25000" dirty="0" smtClean="0"/>
              <a:t>3</a:t>
            </a:r>
            <a:r>
              <a:rPr lang="en-US" sz="3200" b="1" dirty="0"/>
              <a:t> </a:t>
            </a:r>
            <a:r>
              <a:rPr lang="en-US" sz="3200" b="1" dirty="0" smtClean="0"/>
              <a:t>and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2</a:t>
            </a:r>
            <a:endParaRPr lang="en-US" sz="3200" b="1" baseline="-250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5750"/>
            <a:ext cx="2748359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18" y="3970188"/>
            <a:ext cx="2990437" cy="284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276" y="4038600"/>
            <a:ext cx="2799127" cy="278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24" y="1315285"/>
            <a:ext cx="2988175" cy="294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2" y="1489835"/>
            <a:ext cx="2634293" cy="25487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752600"/>
            <a:ext cx="165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SO</a:t>
            </a:r>
            <a:r>
              <a:rPr lang="en-US" sz="1600" baseline="-25000" dirty="0" smtClean="0">
                <a:solidFill>
                  <a:srgbClr val="FF0000"/>
                </a:solidFill>
              </a:rPr>
              <a:t>4</a:t>
            </a:r>
            <a:r>
              <a:rPr lang="en-US" sz="1600" dirty="0" smtClean="0">
                <a:solidFill>
                  <a:srgbClr val="FF0000"/>
                </a:solidFill>
              </a:rPr>
              <a:t>(gas)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=&gt; SO</a:t>
            </a:r>
            <a:r>
              <a:rPr lang="en-US" sz="1600" baseline="-25000" dirty="0" smtClean="0">
                <a:solidFill>
                  <a:srgbClr val="FF0000"/>
                </a:solidFill>
              </a:rPr>
              <a:t>4</a:t>
            </a:r>
            <a:r>
              <a:rPr lang="en-US" sz="1600" dirty="0" smtClean="0">
                <a:solidFill>
                  <a:srgbClr val="FF0000"/>
                </a:solidFill>
              </a:rPr>
              <a:t>(ACC)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599" y="1704379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O</a:t>
            </a:r>
            <a:r>
              <a:rPr lang="en-US" sz="1600" baseline="-25000" dirty="0" smtClean="0">
                <a:solidFill>
                  <a:srgbClr val="FF0000"/>
                </a:solidFill>
              </a:rPr>
              <a:t>5</a:t>
            </a:r>
            <a:r>
              <a:rPr lang="en-US" sz="1600" dirty="0" smtClean="0">
                <a:solidFill>
                  <a:srgbClr val="FF0000"/>
                </a:solidFill>
              </a:rPr>
              <a:t>(g)-&gt;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NO</a:t>
            </a:r>
            <a:r>
              <a:rPr lang="en-US" sz="1600" baseline="-25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acc</a:t>
            </a:r>
            <a:r>
              <a:rPr lang="en-US" sz="1600" dirty="0" smtClean="0">
                <a:solidFill>
                  <a:srgbClr val="FF0000"/>
                </a:solidFill>
              </a:rPr>
              <a:t>), HNO</a:t>
            </a:r>
            <a:r>
              <a:rPr lang="en-US" sz="1600" baseline="-25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(g)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4-c</a:t>
            </a:r>
            <a:r>
              <a:rPr lang="en-US" b="1" dirty="0"/>
              <a:t>) </a:t>
            </a:r>
            <a:r>
              <a:rPr lang="en-US" b="1" dirty="0" smtClean="0"/>
              <a:t>Concentrations </a:t>
            </a:r>
            <a:r>
              <a:rPr lang="en-US" b="1" dirty="0"/>
              <a:t>c</a:t>
            </a:r>
            <a:r>
              <a:rPr lang="en-US" b="1" dirty="0" smtClean="0"/>
              <a:t>omparison with precipitation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576637"/>
            <a:ext cx="31908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81362"/>
            <a:ext cx="2868407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6"/>
          <a:stretch/>
        </p:blipFill>
        <p:spPr bwMode="auto">
          <a:xfrm>
            <a:off x="6221207" y="3952874"/>
            <a:ext cx="25146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1676400"/>
            <a:ext cx="8229600" cy="190023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Precipitation rates = 1e-3 mm/</a:t>
            </a:r>
            <a:r>
              <a:rPr lang="en-US" sz="2000" dirty="0" err="1" smtClean="0"/>
              <a:t>hr</a:t>
            </a:r>
            <a:r>
              <a:rPr lang="en-US" sz="2000" dirty="0" smtClean="0"/>
              <a:t>, Liquid water content = 1g/m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and cloud time = 15min.</a:t>
            </a:r>
          </a:p>
          <a:p>
            <a:r>
              <a:rPr lang="en-US" sz="2000" dirty="0" smtClean="0"/>
              <a:t>Gas and aerosol concentrations =&gt; close to 0.0</a:t>
            </a:r>
          </a:p>
          <a:p>
            <a:r>
              <a:rPr lang="en-US" sz="2000" dirty="0" smtClean="0"/>
              <a:t>pH =&gt; buffered dominantly by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(gas)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361015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pH changes </a:t>
            </a:r>
            <a:r>
              <a:rPr lang="en-US" dirty="0" smtClean="0"/>
              <a:t>with CO2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5)  </a:t>
            </a:r>
            <a:r>
              <a:rPr lang="en-US" smtClean="0"/>
              <a:t>Mass Balance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93910"/>
              </p:ext>
            </p:extLst>
          </p:nvPr>
        </p:nvGraphicFramePr>
        <p:xfrm>
          <a:off x="304801" y="2362200"/>
          <a:ext cx="8305799" cy="370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799"/>
                <a:gridCol w="1676400"/>
                <a:gridCol w="1676400"/>
                <a:gridCol w="1828800"/>
                <a:gridCol w="20574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</a:t>
                      </a:r>
                      <a:r>
                        <a:rPr lang="en-US" sz="1800" smtClean="0">
                          <a:effectLst/>
                        </a:rPr>
                        <a:t>Species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ROS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 err="1" smtClean="0">
                          <a:effectLst/>
                        </a:rPr>
                        <a:t>mol</a:t>
                      </a:r>
                      <a:r>
                        <a:rPr lang="en-US" sz="1800" dirty="0" smtClean="0">
                          <a:effectLst/>
                        </a:rPr>
                        <a:t>/</a:t>
                      </a:r>
                      <a:r>
                        <a:rPr lang="en-US" sz="1800" dirty="0" err="1" smtClean="0">
                          <a:effectLst/>
                        </a:rPr>
                        <a:t>molV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Fwd</a:t>
                      </a:r>
                      <a:r>
                        <a:rPr lang="en-US" sz="1800" smtClean="0">
                          <a:effectLst/>
                        </a:rPr>
                        <a:t>.</a:t>
                      </a:r>
                      <a:r>
                        <a:rPr lang="en-US" sz="1800" baseline="0" smtClean="0">
                          <a:effectLst/>
                        </a:rPr>
                        <a:t> E.</a:t>
                      </a:r>
                      <a:r>
                        <a:rPr lang="en-US" sz="180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mol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molV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t=0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t=1800 </a:t>
                      </a:r>
                      <a:r>
                        <a:rPr lang="en-US" sz="1800">
                          <a:effectLst/>
                        </a:rPr>
                        <a:t>(</a:t>
                      </a:r>
                      <a:r>
                        <a:rPr lang="en-US" sz="1800" smtClean="0">
                          <a:effectLst/>
                        </a:rPr>
                        <a:t>sec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t=0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t=1800 </a:t>
                      </a:r>
                      <a:r>
                        <a:rPr lang="en-US" sz="1800">
                          <a:effectLst/>
                        </a:rPr>
                        <a:t>(</a:t>
                      </a:r>
                      <a:r>
                        <a:rPr lang="en-US" sz="1800" smtClean="0">
                          <a:effectLst/>
                        </a:rPr>
                        <a:t>sec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S(IV) </a:t>
                      </a:r>
                      <a:endParaRPr lang="en-US" sz="180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0.200e-06 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0.144e-06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0.200e-06 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</a:t>
                      </a:r>
                      <a:r>
                        <a:rPr lang="en-US" sz="1800" dirty="0" smtClean="0">
                          <a:effectLst/>
                        </a:rPr>
                        <a:t>0.144e-06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S(VI) </a:t>
                      </a:r>
                      <a:endParaRPr lang="en-US" sz="180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0.278e-08 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0.577e-07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0.278e-08 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</a:t>
                      </a:r>
                      <a:r>
                        <a:rPr lang="en-US" sz="1800" dirty="0" smtClean="0">
                          <a:effectLst/>
                        </a:rPr>
                        <a:t>0.580e-07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 total </a:t>
                      </a:r>
                      <a:endParaRPr lang="en-US" sz="180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0.202e-06 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0.202e-06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0.202e-06 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</a:t>
                      </a:r>
                      <a:r>
                        <a:rPr lang="en-US" sz="1800" dirty="0" smtClean="0">
                          <a:effectLst/>
                        </a:rPr>
                        <a:t>0.202e-06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 </a:t>
                      </a:r>
                      <a:endParaRPr lang="en-US" sz="180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0.378e-08 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0.378e-08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0.378e-08 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</a:t>
                      </a:r>
                      <a:r>
                        <a:rPr lang="en-US" sz="1800" dirty="0" smtClean="0">
                          <a:effectLst/>
                        </a:rPr>
                        <a:t>0.378e-08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NH3 </a:t>
                      </a:r>
                      <a:endParaRPr lang="en-US" sz="180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0.105e-07 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0.105e-07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0.105e-07 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</a:t>
                      </a:r>
                      <a:r>
                        <a:rPr lang="en-US" sz="1800" dirty="0" smtClean="0">
                          <a:effectLst/>
                        </a:rPr>
                        <a:t>0.105e-07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CO2 </a:t>
                      </a:r>
                      <a:endParaRPr lang="en-US" sz="180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0.340e-03 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0.340e-03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0.340e-03 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</a:t>
                      </a:r>
                      <a:r>
                        <a:rPr lang="en-US" sz="1800" dirty="0" smtClean="0">
                          <a:effectLst/>
                        </a:rPr>
                        <a:t>0.340e-03</a:t>
                      </a:r>
                      <a:endParaRPr lang="en-US" sz="1800" dirty="0">
                        <a:effectLst/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5800" y="1806744"/>
            <a:ext cx="74958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algun Gothic" pitchFamily="34" charset="-127"/>
                <a:cs typeface="Times New Roman" pitchFamily="18" charset="0"/>
              </a:rPr>
              <a:t>Mass balance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algun Gothic" pitchFamily="34" charset="-127"/>
                <a:cs typeface="Times New Roman" pitchFamily="18" charset="0"/>
              </a:rPr>
              <a:t>of S(IV), S(VI), total sulfur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algun Gothic" pitchFamily="34" charset="-127"/>
                <a:cs typeface="Times New Roman" pitchFamily="18" charset="0"/>
              </a:rPr>
              <a:t>, nitrate,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algun Gothic" pitchFamily="34" charset="-127"/>
                <a:cs typeface="Times New Roman" pitchFamily="18" charset="0"/>
              </a:rPr>
              <a:t>ammonia,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algun Gothic" pitchFamily="34" charset="-127"/>
                <a:cs typeface="Times New Roman" pitchFamily="18" charset="0"/>
              </a:rPr>
              <a:t>and carbonate. 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65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) </a:t>
            </a:r>
            <a:r>
              <a:rPr lang="en-US" b="1" smtClean="0"/>
              <a:t>Computational time</a:t>
            </a:r>
            <a:endParaRPr lang="en-US" b="1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1676401"/>
            <a:ext cx="82296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95501"/>
            <a:ext cx="4610750" cy="29510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6450999" y="2778122"/>
            <a:ext cx="354345" cy="8630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/>
                <a:ea typeface="Malgun Gothic"/>
                <a:cs typeface="Times New Roman"/>
              </a:rPr>
              <a:t>KPP/CMAQ</a:t>
            </a:r>
            <a:endParaRPr lang="en-US" sz="1400" dirty="0">
              <a:effectLst/>
              <a:latin typeface="Times New Roman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00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CMAQ Aq. Chem. with a </a:t>
            </a:r>
            <a:r>
              <a:rPr lang="en-US" dirty="0" err="1" smtClean="0"/>
              <a:t>Rosenbrock</a:t>
            </a:r>
            <a:r>
              <a:rPr lang="en-US" dirty="0" smtClean="0"/>
              <a:t> Solver – Sulfate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0" b="8274"/>
          <a:stretch/>
        </p:blipFill>
        <p:spPr>
          <a:xfrm>
            <a:off x="1295400" y="3020008"/>
            <a:ext cx="6848365" cy="3810000"/>
          </a:xfrm>
        </p:spPr>
      </p:pic>
      <p:sp>
        <p:nvSpPr>
          <p:cNvPr id="6" name="TextBox 5"/>
          <p:cNvSpPr txBox="1"/>
          <p:nvPr/>
        </p:nvSpPr>
        <p:spPr>
          <a:xfrm>
            <a:off x="1752600" y="1905000"/>
            <a:ext cx="4769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Under testing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Rosenbrock</a:t>
            </a:r>
            <a:r>
              <a:rPr lang="en-US" dirty="0"/>
              <a:t> solver /  Forward Euler solver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46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Adjoint</a:t>
            </a:r>
            <a:r>
              <a:rPr lang="en-US" dirty="0" smtClean="0"/>
              <a:t> Box Model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forward and </a:t>
            </a:r>
            <a:r>
              <a:rPr lang="en-US" dirty="0" err="1" smtClean="0"/>
              <a:t>adjoint</a:t>
            </a:r>
            <a:r>
              <a:rPr lang="en-US" dirty="0" smtClean="0"/>
              <a:t> integrator for the </a:t>
            </a:r>
            <a:r>
              <a:rPr lang="en-US" dirty="0" err="1" smtClean="0"/>
              <a:t>adjoint</a:t>
            </a:r>
            <a:r>
              <a:rPr lang="en-US" dirty="0" smtClean="0"/>
              <a:t> sensitivities tests with the finite differences.</a:t>
            </a:r>
          </a:p>
          <a:p>
            <a:r>
              <a:rPr lang="en-US" dirty="0" smtClean="0"/>
              <a:t>Under testing and debugging </a:t>
            </a:r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4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When there are clouds or fogs, </a:t>
            </a:r>
            <a:r>
              <a:rPr lang="en-US" dirty="0"/>
              <a:t>gas and </a:t>
            </a:r>
            <a:r>
              <a:rPr lang="en-US" dirty="0" smtClean="0"/>
              <a:t>aerosol phase species </a:t>
            </a:r>
            <a:r>
              <a:rPr lang="en-US" dirty="0"/>
              <a:t>can </a:t>
            </a:r>
            <a:r>
              <a:rPr lang="en-US" dirty="0" smtClean="0"/>
              <a:t>dissolve </a:t>
            </a:r>
            <a:r>
              <a:rPr lang="en-US" dirty="0"/>
              <a:t>into </a:t>
            </a:r>
            <a:r>
              <a:rPr lang="en-US" dirty="0" smtClean="0"/>
              <a:t>water droplets </a:t>
            </a:r>
            <a:r>
              <a:rPr lang="en-US" dirty="0"/>
              <a:t>and </a:t>
            </a:r>
            <a:r>
              <a:rPr lang="en-US" dirty="0" smtClean="0"/>
              <a:t>participate aqueous chemistry, </a:t>
            </a:r>
            <a:r>
              <a:rPr lang="en-US" dirty="0"/>
              <a:t>changing </a:t>
            </a:r>
            <a:r>
              <a:rPr lang="en-US" dirty="0" smtClean="0"/>
              <a:t>the concentrations </a:t>
            </a:r>
            <a:r>
              <a:rPr lang="en-US" dirty="0"/>
              <a:t>of </a:t>
            </a:r>
            <a:r>
              <a:rPr lang="en-US" dirty="0" smtClean="0"/>
              <a:t>those species significantly</a:t>
            </a:r>
          </a:p>
          <a:p>
            <a:endParaRPr lang="en-US" dirty="0" smtClean="0"/>
          </a:p>
          <a:p>
            <a:r>
              <a:rPr lang="en-US" dirty="0" smtClean="0"/>
              <a:t>Aqueous chemistry is an important mechanism that oxidizes S(IV) to S(VI)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8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CMAQ </a:t>
            </a:r>
            <a:r>
              <a:rPr lang="en-US" dirty="0" err="1" smtClean="0"/>
              <a:t>adjoint</a:t>
            </a:r>
            <a:r>
              <a:rPr lang="en-US" dirty="0" smtClean="0"/>
              <a:t> Model – Cloud Processes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28800"/>
            <a:ext cx="3048000" cy="3886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b="1" dirty="0" smtClean="0"/>
              <a:t>Cloud Dynamics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978" y="1828800"/>
            <a:ext cx="2971022" cy="38861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b="1" dirty="0" smtClean="0"/>
              <a:t>Aqueous Chemistry</a:t>
            </a:r>
          </a:p>
          <a:p>
            <a:pPr algn="ctr"/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00200" y="2362200"/>
            <a:ext cx="2590800" cy="1409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Forward Mode</a:t>
            </a:r>
          </a:p>
          <a:p>
            <a:pPr algn="ctr"/>
            <a:r>
              <a:rPr lang="en-US" dirty="0" smtClean="0"/>
              <a:t>(water content, T, Precipitation, C(gas), C(</a:t>
            </a:r>
            <a:r>
              <a:rPr lang="en-US" dirty="0" err="1" smtClean="0"/>
              <a:t>aer</a:t>
            </a:r>
            <a:r>
              <a:rPr lang="en-US" dirty="0" smtClean="0"/>
              <a:t>))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956957"/>
            <a:ext cx="2590800" cy="1409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Backward Mode</a:t>
            </a:r>
          </a:p>
          <a:p>
            <a:pPr algn="ctr"/>
            <a:r>
              <a:rPr lang="en-US" dirty="0" smtClean="0"/>
              <a:t>(water content, T, Precipitation, C(gas), C(</a:t>
            </a:r>
            <a:r>
              <a:rPr lang="en-US" dirty="0" err="1" smtClean="0"/>
              <a:t>aer</a:t>
            </a:r>
            <a:r>
              <a:rPr lang="en-US" dirty="0" smtClean="0"/>
              <a:t>),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)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82089" y="2514600"/>
            <a:ext cx="2590800" cy="1409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Forward Mode</a:t>
            </a:r>
          </a:p>
          <a:p>
            <a:pPr algn="ctr"/>
            <a:r>
              <a:rPr lang="en-US" dirty="0" smtClean="0"/>
              <a:t>(water content, T, Precipitation, C(gas), C(</a:t>
            </a:r>
            <a:r>
              <a:rPr lang="en-US" dirty="0" err="1" smtClean="0"/>
              <a:t>aer</a:t>
            </a:r>
            <a:r>
              <a:rPr lang="en-US" dirty="0" smtClean="0"/>
              <a:t>), C(</a:t>
            </a:r>
            <a:r>
              <a:rPr lang="en-US" dirty="0" err="1" smtClean="0"/>
              <a:t>liq</a:t>
            </a:r>
            <a:r>
              <a:rPr lang="en-US" dirty="0" smtClean="0"/>
              <a:t>))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82089" y="4109357"/>
            <a:ext cx="2590800" cy="1409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Backward Mode</a:t>
            </a:r>
          </a:p>
          <a:p>
            <a:pPr algn="ctr"/>
            <a:r>
              <a:rPr lang="en-US" dirty="0" smtClean="0"/>
              <a:t>(water content, T, Precipitation, C(gas), C(</a:t>
            </a:r>
            <a:r>
              <a:rPr lang="en-US" dirty="0" err="1" smtClean="0"/>
              <a:t>aer</a:t>
            </a:r>
            <a:r>
              <a:rPr lang="en-US" dirty="0" smtClean="0"/>
              <a:t>), C(</a:t>
            </a:r>
            <a:r>
              <a:rPr lang="en-US" dirty="0" err="1" smtClean="0"/>
              <a:t>liq</a:t>
            </a:r>
            <a:r>
              <a:rPr lang="en-US" dirty="0" smtClean="0"/>
              <a:t>),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)  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>
            <a:off x="4191000" y="3067050"/>
            <a:ext cx="171527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191000" y="4661807"/>
            <a:ext cx="171527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0200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2575" y="5758934"/>
            <a:ext cx="428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(S. Zhao and </a:t>
            </a:r>
            <a:r>
              <a:rPr lang="en-US" i="1" dirty="0" err="1" smtClean="0"/>
              <a:t>A.Hakami</a:t>
            </a:r>
            <a:r>
              <a:rPr lang="en-US" i="1" dirty="0" smtClean="0"/>
              <a:t>, Carleton Univ.)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40598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Work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Forward model </a:t>
            </a:r>
          </a:p>
          <a:p>
            <a:pPr lvl="1"/>
            <a:r>
              <a:rPr lang="en-US" dirty="0" smtClean="0"/>
              <a:t>Testing </a:t>
            </a:r>
            <a:r>
              <a:rPr lang="en-US" dirty="0" err="1" smtClean="0"/>
              <a:t>Rosenbrock</a:t>
            </a:r>
            <a:r>
              <a:rPr lang="en-US" dirty="0" smtClean="0"/>
              <a:t> solver in CMAQ simulation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omparisons of CMAQ simulations with </a:t>
            </a:r>
            <a:r>
              <a:rPr lang="en-US" dirty="0" err="1" smtClean="0"/>
              <a:t>Rosenbrock</a:t>
            </a:r>
            <a:r>
              <a:rPr lang="en-US" dirty="0" smtClean="0"/>
              <a:t> solver and forward Euler solver with computational time checking</a:t>
            </a:r>
          </a:p>
          <a:p>
            <a:endParaRPr lang="en-US" dirty="0" smtClean="0"/>
          </a:p>
          <a:p>
            <a:r>
              <a:rPr lang="en-US" dirty="0" err="1" smtClean="0"/>
              <a:t>Adjoint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Debugging/evaluation of the </a:t>
            </a:r>
            <a:r>
              <a:rPr lang="en-US" dirty="0" err="1" smtClean="0"/>
              <a:t>adjoint</a:t>
            </a:r>
            <a:r>
              <a:rPr lang="en-US" dirty="0" smtClean="0"/>
              <a:t> box model</a:t>
            </a:r>
          </a:p>
          <a:p>
            <a:pPr lvl="1"/>
            <a:r>
              <a:rPr lang="en-US" dirty="0" smtClean="0"/>
              <a:t>Debugging/evaluation of the CMAQ </a:t>
            </a:r>
            <a:r>
              <a:rPr lang="en-US" dirty="0" err="1" smtClean="0"/>
              <a:t>adjoint</a:t>
            </a:r>
            <a:r>
              <a:rPr lang="en-US" dirty="0" smtClean="0"/>
              <a:t> module for cloud processes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484632" indent="-457200">
              <a:buFont typeface="Arial" pitchFamily="34" charset="0"/>
              <a:buChar char="•"/>
            </a:pPr>
            <a:endParaRPr lang="en-US" dirty="0" smtClean="0"/>
          </a:p>
          <a:p>
            <a:pPr marL="484632" indent="-457200">
              <a:buFont typeface="Arial" pitchFamily="34" charset="0"/>
              <a:buChar char="•"/>
            </a:pPr>
            <a:r>
              <a:rPr lang="en-US" dirty="0" err="1" smtClean="0"/>
              <a:t>ShunLiu</a:t>
            </a:r>
            <a:r>
              <a:rPr lang="en-US" dirty="0" smtClean="0"/>
              <a:t> Zhao and Amir </a:t>
            </a:r>
            <a:r>
              <a:rPr lang="en-US" dirty="0" err="1" smtClean="0"/>
              <a:t>Hakami</a:t>
            </a:r>
            <a:r>
              <a:rPr lang="en-US" dirty="0" smtClean="0"/>
              <a:t> at Carleton University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n-US" dirty="0" err="1" smtClean="0"/>
              <a:t>Daven</a:t>
            </a:r>
            <a:r>
              <a:rPr lang="en-US" dirty="0" smtClean="0"/>
              <a:t> </a:t>
            </a:r>
            <a:r>
              <a:rPr lang="en-US" dirty="0" err="1" smtClean="0"/>
              <a:t>Henze</a:t>
            </a:r>
            <a:r>
              <a:rPr lang="en-US" dirty="0" smtClean="0"/>
              <a:t> at Colorado University</a:t>
            </a:r>
          </a:p>
          <a:p>
            <a:pPr marL="484632" indent="-457200">
              <a:buFont typeface="Arial" pitchFamily="34" charset="0"/>
              <a:buChar char="•"/>
            </a:pPr>
            <a:r>
              <a:rPr lang="en-US" dirty="0" smtClean="0"/>
              <a:t>Sergey </a:t>
            </a:r>
            <a:r>
              <a:rPr lang="en-US" dirty="0" err="1" smtClean="0"/>
              <a:t>Napelenok</a:t>
            </a:r>
            <a:r>
              <a:rPr lang="en-US" dirty="0" smtClean="0"/>
              <a:t> and Rob </a:t>
            </a:r>
            <a:r>
              <a:rPr lang="en-US" dirty="0" err="1" smtClean="0"/>
              <a:t>Pinder</a:t>
            </a:r>
            <a:r>
              <a:rPr lang="en-US" dirty="0" smtClean="0"/>
              <a:t> at EPA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2578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Although </a:t>
            </a:r>
            <a:r>
              <a:rPr lang="en-US" dirty="0" smtClean="0"/>
              <a:t>the research described </a:t>
            </a:r>
            <a:r>
              <a:rPr lang="en-US" dirty="0"/>
              <a:t>in </a:t>
            </a:r>
            <a:r>
              <a:rPr lang="en-US" dirty="0" smtClean="0"/>
              <a:t>the article </a:t>
            </a:r>
            <a:r>
              <a:rPr lang="en-US" dirty="0"/>
              <a:t>has </a:t>
            </a:r>
            <a:r>
              <a:rPr lang="en-US" dirty="0" smtClean="0"/>
              <a:t>been funded </a:t>
            </a:r>
            <a:r>
              <a:rPr lang="en-US" dirty="0"/>
              <a:t>wholly or in part by </a:t>
            </a:r>
            <a:r>
              <a:rPr lang="en-US" dirty="0" smtClean="0"/>
              <a:t>the United States Environmental Protection Agency’s STAR program through grant R833865, </a:t>
            </a:r>
            <a:r>
              <a:rPr lang="en-US" dirty="0"/>
              <a:t>it has not </a:t>
            </a:r>
            <a:r>
              <a:rPr lang="en-US" dirty="0" smtClean="0"/>
              <a:t>been subject </a:t>
            </a:r>
            <a:r>
              <a:rPr lang="en-US" dirty="0"/>
              <a:t>to </a:t>
            </a:r>
            <a:r>
              <a:rPr lang="en-US" dirty="0" smtClean="0"/>
              <a:t>the Agency’s required peer </a:t>
            </a:r>
            <a:r>
              <a:rPr lang="en-US" dirty="0"/>
              <a:t>and policy </a:t>
            </a:r>
            <a:r>
              <a:rPr lang="en-US" dirty="0" smtClean="0"/>
              <a:t>review </a:t>
            </a:r>
            <a:r>
              <a:rPr lang="en-US" dirty="0"/>
              <a:t>and </a:t>
            </a:r>
            <a:r>
              <a:rPr lang="en-US" dirty="0" smtClean="0"/>
              <a:t>therefore does </a:t>
            </a:r>
            <a:r>
              <a:rPr lang="en-US" dirty="0"/>
              <a:t>not </a:t>
            </a:r>
            <a:r>
              <a:rPr lang="en-US" dirty="0" smtClean="0"/>
              <a:t>necessarily reflect the views </a:t>
            </a:r>
            <a:r>
              <a:rPr lang="en-US" dirty="0"/>
              <a:t>of </a:t>
            </a:r>
            <a:r>
              <a:rPr lang="en-US" dirty="0" smtClean="0"/>
              <a:t>the Agency </a:t>
            </a:r>
            <a:r>
              <a:rPr lang="en-US" dirty="0"/>
              <a:t>and no official </a:t>
            </a:r>
            <a:r>
              <a:rPr lang="en-US" dirty="0" smtClean="0"/>
              <a:t>endorsement </a:t>
            </a:r>
            <a:r>
              <a:rPr lang="en-US" dirty="0"/>
              <a:t>should </a:t>
            </a:r>
            <a:r>
              <a:rPr lang="en-US" dirty="0" smtClean="0"/>
              <a:t>be inferred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281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Atmosphere-Water Interactions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Oval 3"/>
          <p:cNvSpPr/>
          <p:nvPr/>
        </p:nvSpPr>
        <p:spPr>
          <a:xfrm>
            <a:off x="1981200" y="2362200"/>
            <a:ext cx="2895600" cy="2743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5" name="TextBox 4"/>
          <p:cNvSpPr txBox="1"/>
          <p:nvPr/>
        </p:nvSpPr>
        <p:spPr>
          <a:xfrm>
            <a:off x="4887122" y="3974852"/>
            <a:ext cx="7793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SO</a:t>
            </a:r>
            <a:r>
              <a:rPr lang="en-US" sz="1600" b="1" baseline="-25000" dirty="0" smtClean="0"/>
              <a:t>2</a:t>
            </a:r>
          </a:p>
          <a:p>
            <a:r>
              <a:rPr lang="en-US" sz="1600" b="1" dirty="0" smtClean="0"/>
              <a:t>H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S</a:t>
            </a:r>
          </a:p>
          <a:p>
            <a:r>
              <a:rPr lang="en-US" sz="1600" b="1" dirty="0" smtClean="0"/>
              <a:t>RSR</a:t>
            </a:r>
          </a:p>
          <a:p>
            <a:r>
              <a:rPr lang="en-US" sz="1600" b="1" dirty="0" smtClean="0"/>
              <a:t>H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SO</a:t>
            </a:r>
            <a:r>
              <a:rPr lang="en-US" sz="1600" b="1" baseline="-25000" dirty="0" smtClean="0"/>
              <a:t>4</a:t>
            </a:r>
            <a:endParaRPr lang="en-US" sz="1600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637054" y="2438400"/>
            <a:ext cx="1029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  NO</a:t>
            </a:r>
            <a:r>
              <a:rPr lang="en-US" sz="1600" b="1" baseline="-25000" dirty="0" smtClean="0"/>
              <a:t>2</a:t>
            </a:r>
          </a:p>
          <a:p>
            <a:r>
              <a:rPr lang="en-US" sz="1600" b="1" dirty="0" smtClean="0"/>
              <a:t>HNO</a:t>
            </a:r>
            <a:r>
              <a:rPr lang="en-US" sz="1600" b="1" baseline="-25000" dirty="0" smtClean="0"/>
              <a:t>3</a:t>
            </a:r>
          </a:p>
          <a:p>
            <a:r>
              <a:rPr lang="en-US" sz="1600" b="1" dirty="0" smtClean="0"/>
              <a:t>HNO</a:t>
            </a:r>
            <a:r>
              <a:rPr lang="en-US" sz="1600" b="1" baseline="-25000" dirty="0" smtClean="0"/>
              <a:t>2</a:t>
            </a:r>
            <a:endParaRPr lang="en-US" sz="1600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868863" y="2019890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CO2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2638" y="3791361"/>
            <a:ext cx="964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SO2</a:t>
            </a:r>
          </a:p>
          <a:p>
            <a:r>
              <a:rPr lang="en-US" sz="1600" b="1" dirty="0" smtClean="0"/>
              <a:t>HSO</a:t>
            </a:r>
            <a:r>
              <a:rPr lang="en-US" sz="1600" b="1" baseline="-25000" dirty="0" smtClean="0"/>
              <a:t>3</a:t>
            </a:r>
            <a:r>
              <a:rPr lang="en-US" sz="1600" b="1" baseline="30000" dirty="0" smtClean="0"/>
              <a:t>-</a:t>
            </a:r>
          </a:p>
          <a:p>
            <a:r>
              <a:rPr lang="en-US" sz="1600" b="1" dirty="0" smtClean="0"/>
              <a:t>SO2</a:t>
            </a:r>
            <a:r>
              <a:rPr lang="en-US" sz="1600" b="1" baseline="-25000" dirty="0" smtClean="0"/>
              <a:t>3</a:t>
            </a:r>
            <a:r>
              <a:rPr lang="en-US" sz="1600" b="1" baseline="30000" dirty="0" smtClean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5105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Aldehyde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94057" y="3213349"/>
            <a:ext cx="1057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</a:t>
            </a:r>
            <a:r>
              <a:rPr lang="en-US" sz="1600" b="1" baseline="30000" dirty="0" smtClean="0"/>
              <a:t>-</a:t>
            </a:r>
            <a:r>
              <a:rPr lang="en-US" sz="1600" b="1" baseline="-25000" dirty="0" smtClean="0"/>
              <a:t>3</a:t>
            </a:r>
          </a:p>
          <a:p>
            <a:r>
              <a:rPr lang="en-US" sz="1600" b="1" dirty="0" smtClean="0"/>
              <a:t>NO</a:t>
            </a:r>
            <a:r>
              <a:rPr lang="en-US" sz="1600" b="1" baseline="30000" dirty="0" smtClean="0"/>
              <a:t>-</a:t>
            </a:r>
            <a:r>
              <a:rPr lang="en-US" sz="1600" b="1" baseline="-25000" dirty="0" smtClean="0"/>
              <a:t>2</a:t>
            </a:r>
            <a:endParaRPr lang="en-US" sz="16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2514600"/>
            <a:ext cx="947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H2CO3*</a:t>
            </a:r>
          </a:p>
          <a:p>
            <a:r>
              <a:rPr lang="en-US" sz="1600" b="1" dirty="0" smtClean="0"/>
              <a:t>HCO3-</a:t>
            </a:r>
          </a:p>
          <a:p>
            <a:r>
              <a:rPr lang="en-US" sz="1600" b="1" dirty="0" smtClean="0"/>
              <a:t>H+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2968" y="2650123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NH3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37527" y="3048000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NH4+</a:t>
            </a:r>
          </a:p>
          <a:p>
            <a:r>
              <a:rPr lang="en-US" sz="1600" b="1" dirty="0" smtClean="0"/>
              <a:t>OH-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11020" y="3657600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HCl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08485" y="337490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H+</a:t>
            </a:r>
          </a:p>
          <a:p>
            <a:r>
              <a:rPr lang="en-US" sz="1600" b="1" dirty="0" err="1" smtClean="0"/>
              <a:t>Cl</a:t>
            </a:r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67347" y="428380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Dust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37527" y="3927901"/>
            <a:ext cx="1406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HCO</a:t>
            </a:r>
            <a:r>
              <a:rPr lang="en-US" sz="1600" b="1" baseline="-25000" dirty="0" smtClean="0"/>
              <a:t>3</a:t>
            </a:r>
            <a:r>
              <a:rPr lang="en-US" sz="1600" b="1" baseline="30000" dirty="0" smtClean="0"/>
              <a:t>- </a:t>
            </a:r>
            <a:r>
              <a:rPr lang="en-US" sz="1600" b="1" dirty="0" smtClean="0"/>
              <a:t>    Na</a:t>
            </a:r>
            <a:r>
              <a:rPr lang="en-US" sz="1600" b="1" baseline="30000" dirty="0" smtClean="0"/>
              <a:t>+</a:t>
            </a:r>
          </a:p>
          <a:p>
            <a:r>
              <a:rPr lang="en-US" sz="1600" b="1" dirty="0" err="1" smtClean="0"/>
              <a:t>Cl</a:t>
            </a:r>
            <a:r>
              <a:rPr lang="en-US" sz="1600" b="1" baseline="30000" dirty="0" smtClean="0"/>
              <a:t>-   </a:t>
            </a:r>
            <a:r>
              <a:rPr lang="en-US" sz="1600" b="1" dirty="0" smtClean="0"/>
              <a:t>Mg</a:t>
            </a:r>
            <a:r>
              <a:rPr lang="en-US" sz="1600" b="1" baseline="30000" dirty="0" smtClean="0"/>
              <a:t>2+</a:t>
            </a:r>
            <a:r>
              <a:rPr lang="en-US" sz="1600" b="1" dirty="0" smtClean="0"/>
              <a:t>  </a:t>
            </a:r>
            <a:endParaRPr lang="en-US" sz="1600" b="1" baseline="30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27285" y="4963418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Organic acids</a:t>
            </a:r>
          </a:p>
          <a:p>
            <a:r>
              <a:rPr lang="en-US" sz="1600" b="1" dirty="0" smtClean="0"/>
              <a:t>(formic</a:t>
            </a:r>
            <a:r>
              <a:rPr lang="en-US" sz="1600" b="1" smtClean="0"/>
              <a:t>, acetic</a:t>
            </a:r>
            <a:r>
              <a:rPr lang="en-US" sz="1600" b="1" dirty="0" smtClean="0"/>
              <a:t>, oxalic</a:t>
            </a:r>
            <a:r>
              <a:rPr lang="en-US" sz="1600" b="1" smtClean="0"/>
              <a:t>, benzoic </a:t>
            </a:r>
            <a:r>
              <a:rPr lang="en-US" sz="1600" b="1" dirty="0" smtClean="0"/>
              <a:t>acids)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12178" y="5165775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Aerosol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19532" y="1607403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OH</a:t>
            </a:r>
          </a:p>
          <a:p>
            <a:r>
              <a:rPr lang="en-US" sz="1600" b="1" dirty="0" smtClean="0"/>
              <a:t>O3</a:t>
            </a:r>
          </a:p>
          <a:p>
            <a:r>
              <a:rPr lang="en-US" sz="1600" b="1" dirty="0" smtClean="0"/>
              <a:t>HO2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92992" y="2468416"/>
            <a:ext cx="720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OH</a:t>
            </a:r>
          </a:p>
          <a:p>
            <a:r>
              <a:rPr lang="en-US" sz="1600" b="1" dirty="0" smtClean="0"/>
              <a:t>O3</a:t>
            </a:r>
          </a:p>
          <a:p>
            <a:r>
              <a:rPr lang="en-US" sz="1600" b="1" dirty="0" smtClean="0"/>
              <a:t>H2O2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763102" y="5506509"/>
            <a:ext cx="2096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(NH4)2SO</a:t>
            </a:r>
            <a:r>
              <a:rPr lang="en-US" sz="1600" b="1" baseline="-25000" dirty="0" smtClean="0"/>
              <a:t>4</a:t>
            </a:r>
          </a:p>
          <a:p>
            <a:r>
              <a:rPr lang="en-US" sz="1600" b="1" dirty="0" smtClean="0"/>
              <a:t>NH</a:t>
            </a:r>
            <a:r>
              <a:rPr lang="en-US" sz="1600" b="1" baseline="-25000" dirty="0" smtClean="0"/>
              <a:t>4</a:t>
            </a:r>
            <a:r>
              <a:rPr lang="en-US" sz="1600" b="1" dirty="0" smtClean="0"/>
              <a:t>NO</a:t>
            </a:r>
            <a:r>
              <a:rPr lang="en-US" sz="1600" b="1" baseline="-25000" dirty="0" smtClean="0"/>
              <a:t>3</a:t>
            </a:r>
          </a:p>
          <a:p>
            <a:r>
              <a:rPr lang="en-US" sz="1600" b="1" dirty="0" smtClean="0"/>
              <a:t>Organics</a:t>
            </a:r>
          </a:p>
          <a:p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43200" y="4443680"/>
            <a:ext cx="149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NH</a:t>
            </a:r>
            <a:r>
              <a:rPr lang="en-US" sz="1600" b="1" baseline="-25000" dirty="0" smtClean="0"/>
              <a:t>4</a:t>
            </a:r>
            <a:r>
              <a:rPr lang="en-US" sz="1600" b="1" baseline="30000" dirty="0" smtClean="0"/>
              <a:t>+</a:t>
            </a:r>
            <a:r>
              <a:rPr lang="en-US" sz="1600" b="1" dirty="0" smtClean="0"/>
              <a:t>   NO</a:t>
            </a:r>
            <a:r>
              <a:rPr lang="en-US" sz="1600" b="1" baseline="-25000" dirty="0" smtClean="0"/>
              <a:t>3</a:t>
            </a:r>
            <a:r>
              <a:rPr lang="en-US" sz="1600" b="1" baseline="30000" dirty="0" smtClean="0"/>
              <a:t>-</a:t>
            </a:r>
          </a:p>
          <a:p>
            <a:r>
              <a:rPr lang="en-US" sz="1600" b="1" dirty="0" smtClean="0"/>
              <a:t>SO4</a:t>
            </a:r>
            <a:r>
              <a:rPr lang="en-US" sz="1600" b="1" baseline="30000" dirty="0" smtClean="0"/>
              <a:t>2- </a:t>
            </a:r>
            <a:r>
              <a:rPr lang="en-US" sz="1600" b="1" dirty="0" smtClean="0"/>
              <a:t> Na, </a:t>
            </a:r>
            <a:r>
              <a:rPr lang="en-US" sz="1600" b="1" dirty="0" err="1" smtClean="0"/>
              <a:t>Cl</a:t>
            </a:r>
            <a:endParaRPr lang="en-US" sz="1600" b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4114800" y="6096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smtClean="0"/>
              <a:t>(Adopted from the figure </a:t>
            </a:r>
            <a:r>
              <a:rPr lang="en-US" sz="1600" b="1" i="1" dirty="0" smtClean="0"/>
              <a:t>5.2 in </a:t>
            </a:r>
            <a:r>
              <a:rPr lang="en-US" sz="1600" b="1" i="1" dirty="0" err="1" smtClean="0"/>
              <a:t>Stumm</a:t>
            </a:r>
            <a:r>
              <a:rPr lang="en-US" sz="1600" b="1" i="1" dirty="0" smtClean="0"/>
              <a:t> and Morgan, </a:t>
            </a:r>
            <a:r>
              <a:rPr lang="en-US" sz="1600" b="1" i="1" smtClean="0"/>
              <a:t>Aquatic chemistry</a:t>
            </a:r>
            <a:r>
              <a:rPr lang="en-US" sz="1600" b="1" i="1" dirty="0" smtClean="0"/>
              <a:t>)</a:t>
            </a:r>
            <a:endParaRPr lang="en-US" sz="1600" b="1" i="1" dirty="0"/>
          </a:p>
        </p:txBody>
      </p:sp>
      <p:pic>
        <p:nvPicPr>
          <p:cNvPr id="24578" name="Picture 2" descr="C:\Users\jaebaek\AppData\Local\Microsoft\Windows\Temporary Internet Files\Content.IE5\L72YHP8C\MC90009954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438400"/>
            <a:ext cx="1219200" cy="1540934"/>
          </a:xfrm>
          <a:prstGeom prst="rect">
            <a:avLst/>
          </a:prstGeom>
          <a:noFill/>
        </p:spPr>
      </p:pic>
      <p:pic>
        <p:nvPicPr>
          <p:cNvPr id="28" name="Picture 2" descr="C:\Users\jaebaek\AppData\Local\Microsoft\Windows\Temporary Internet Files\Content.IE5\L72YHP8C\MC90009954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362200"/>
            <a:ext cx="1371600" cy="173355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096000" y="281940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Wet deposition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smtClean="0"/>
              <a:t>Scavenging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0214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0" b="5603"/>
          <a:stretch/>
        </p:blipFill>
        <p:spPr>
          <a:xfrm>
            <a:off x="0" y="847574"/>
            <a:ext cx="4289608" cy="342348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93" y="554182"/>
            <a:ext cx="934107" cy="4094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1" b="14379"/>
          <a:stretch/>
        </p:blipFill>
        <p:spPr>
          <a:xfrm>
            <a:off x="152400" y="4267200"/>
            <a:ext cx="3276600" cy="250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0" b="4669"/>
          <a:stretch/>
        </p:blipFill>
        <p:spPr>
          <a:xfrm>
            <a:off x="3810000" y="836925"/>
            <a:ext cx="4648200" cy="3430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09" y="859819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CMAQ Sulfate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839774"/>
            <a:ext cx="320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No aq. chem. Sulfate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4487147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Jan. 11</a:t>
            </a:r>
            <a:r>
              <a:rPr lang="en-US" b="1" baseline="30000" dirty="0" smtClean="0"/>
              <a:t>th</a:t>
            </a:r>
            <a:r>
              <a:rPr lang="en-US" b="1" dirty="0" smtClean="0"/>
              <a:t> – Jan. 31</a:t>
            </a:r>
            <a:r>
              <a:rPr lang="en-US" b="1" baseline="30000" dirty="0" smtClean="0"/>
              <a:t>st</a:t>
            </a:r>
            <a:r>
              <a:rPr lang="en-US" b="1" dirty="0" smtClean="0"/>
              <a:t>, 2002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t="52981" b="1314"/>
          <a:stretch/>
        </p:blipFill>
        <p:spPr>
          <a:xfrm>
            <a:off x="3429000" y="4863406"/>
            <a:ext cx="682470" cy="19455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1" t="2020" r="7929" b="44108"/>
          <a:stretch/>
        </p:blipFill>
        <p:spPr>
          <a:xfrm>
            <a:off x="4076835" y="4565072"/>
            <a:ext cx="628073" cy="22167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382" y="4267200"/>
            <a:ext cx="3466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CMAQ – No. aq</a:t>
            </a:r>
            <a:r>
              <a:rPr lang="en-US" sz="2400" b="1" smtClean="0"/>
              <a:t>. chem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8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 is expected that additional aqueous chemical reactions will be added to CMAQ, at least experimentally</a:t>
            </a:r>
          </a:p>
          <a:p>
            <a:r>
              <a:rPr lang="en-US" dirty="0" smtClean="0"/>
              <a:t>In current CMAQ, the mechanism is embedded deeply within the code</a:t>
            </a:r>
          </a:p>
          <a:p>
            <a:pPr lvl="1"/>
            <a:r>
              <a:rPr lang="en-US" dirty="0" smtClean="0"/>
              <a:t>This causes two problems:</a:t>
            </a:r>
          </a:p>
          <a:p>
            <a:pPr lvl="2"/>
            <a:r>
              <a:rPr lang="en-US" dirty="0" smtClean="0"/>
              <a:t>Challenging to add new chemistry</a:t>
            </a:r>
          </a:p>
          <a:p>
            <a:pPr lvl="2"/>
            <a:r>
              <a:rPr lang="en-US" dirty="0" smtClean="0"/>
              <a:t>Very challenging to develop a new </a:t>
            </a:r>
            <a:r>
              <a:rPr lang="en-US" dirty="0" err="1" smtClean="0"/>
              <a:t>adjoint</a:t>
            </a:r>
            <a:r>
              <a:rPr lang="en-US" dirty="0" smtClean="0"/>
              <a:t> model if chemistry is changed</a:t>
            </a:r>
          </a:p>
          <a:p>
            <a:r>
              <a:rPr lang="en-US" dirty="0" smtClean="0"/>
              <a:t>Using KPP solves both of these problems</a:t>
            </a:r>
          </a:p>
          <a:p>
            <a:pPr lvl="1"/>
            <a:r>
              <a:rPr lang="en-US" dirty="0" smtClean="0"/>
              <a:t>Mechanism is separated from the solver</a:t>
            </a:r>
          </a:p>
          <a:p>
            <a:pPr lvl="1"/>
            <a:r>
              <a:rPr lang="en-US" dirty="0" err="1" smtClean="0"/>
              <a:t>Adjoint</a:t>
            </a:r>
            <a:r>
              <a:rPr lang="en-US" dirty="0" smtClean="0"/>
              <a:t> model is generated automatically by KPP together with the forward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the forward and </a:t>
            </a:r>
            <a:r>
              <a:rPr lang="en-US" dirty="0" err="1"/>
              <a:t>adjoint</a:t>
            </a:r>
            <a:r>
              <a:rPr lang="en-US" dirty="0"/>
              <a:t> model of aqueous chemistry is necessary as a part of CMAQ </a:t>
            </a:r>
            <a:r>
              <a:rPr lang="en-US" dirty="0" err="1"/>
              <a:t>adjoint</a:t>
            </a:r>
            <a:r>
              <a:rPr lang="en-US" dirty="0"/>
              <a:t> for aerosol model</a:t>
            </a:r>
          </a:p>
          <a:p>
            <a:r>
              <a:rPr lang="en-US" dirty="0" smtClean="0"/>
              <a:t>Evaluate </a:t>
            </a:r>
            <a:r>
              <a:rPr lang="en-US" dirty="0" smtClean="0"/>
              <a:t>the </a:t>
            </a:r>
            <a:r>
              <a:rPr lang="en-US" dirty="0" err="1" smtClean="0"/>
              <a:t>Rosenbrock</a:t>
            </a:r>
            <a:r>
              <a:rPr lang="en-US" dirty="0" smtClean="0"/>
              <a:t> solver results with the CMAQ Forward Euler solver results</a:t>
            </a:r>
          </a:p>
          <a:p>
            <a:r>
              <a:rPr lang="en-US" dirty="0" smtClean="0"/>
              <a:t>Develop the </a:t>
            </a:r>
            <a:r>
              <a:rPr lang="en-US" dirty="0" err="1" smtClean="0"/>
              <a:t>adjoint</a:t>
            </a:r>
            <a:r>
              <a:rPr lang="en-US" dirty="0" smtClean="0"/>
              <a:t> aqueous chemistry module and its evaluation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smtClean="0"/>
              <a:t>Aqueous Chemistry </a:t>
            </a:r>
            <a:r>
              <a:rPr lang="en-US" b="1" dirty="0"/>
              <a:t>in CMAQ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6019800" cy="504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34"/>
          <p:cNvSpPr>
            <a:spLocks noChangeArrowheads="1"/>
          </p:cNvSpPr>
          <p:nvPr/>
        </p:nvSpPr>
        <p:spPr bwMode="auto">
          <a:xfrm>
            <a:off x="5638800" y="6477000"/>
            <a:ext cx="30480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i="1" smtClean="0"/>
              <a:t>CMAQ Science document</a:t>
            </a:r>
            <a:r>
              <a:rPr lang="en-US" sz="1400" b="1" i="1" dirty="0" smtClean="0"/>
              <a:t>, 1999</a:t>
            </a:r>
            <a:endParaRPr lang="en-US" sz="1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4343400"/>
            <a:ext cx="5004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Hetero</a:t>
            </a:r>
            <a:r>
              <a:rPr lang="en-US" sz="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sz="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388032" y="3903617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Aqueous Chemistry </a:t>
            </a:r>
            <a:r>
              <a:rPr lang="en-US" b="1" dirty="0" smtClean="0"/>
              <a:t>in CMAQ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Aqueous chemistry  module is composed </a:t>
            </a:r>
            <a:r>
              <a:rPr lang="en-US" dirty="0" smtClean="0"/>
              <a:t>with…</a:t>
            </a:r>
          </a:p>
          <a:p>
            <a:endParaRPr lang="en-US" dirty="0" smtClean="0"/>
          </a:p>
          <a:p>
            <a:pPr lvl="1"/>
            <a:r>
              <a:rPr lang="en-US" smtClean="0"/>
              <a:t>Equilibrium reactions</a:t>
            </a:r>
            <a:endParaRPr lang="en-US" dirty="0" smtClean="0"/>
          </a:p>
          <a:p>
            <a:pPr lvl="2"/>
            <a:r>
              <a:rPr lang="en-US" smtClean="0"/>
              <a:t>Gas-liquid phase </a:t>
            </a:r>
            <a:r>
              <a:rPr lang="en-US" dirty="0" smtClean="0"/>
              <a:t>partitioning </a:t>
            </a:r>
            <a:r>
              <a:rPr lang="en-US" smtClean="0"/>
              <a:t>(Henry’s </a:t>
            </a:r>
            <a:r>
              <a:rPr lang="en-US" dirty="0" smtClean="0"/>
              <a:t>Law)</a:t>
            </a:r>
          </a:p>
          <a:p>
            <a:pPr lvl="2"/>
            <a:r>
              <a:rPr lang="en-US" dirty="0" smtClean="0"/>
              <a:t>Dissociation </a:t>
            </a:r>
          </a:p>
          <a:p>
            <a:pPr lvl="1"/>
            <a:r>
              <a:rPr lang="en-US" smtClean="0"/>
              <a:t>Kinetic chemical reactions</a:t>
            </a:r>
            <a:endParaRPr lang="en-US" dirty="0" smtClean="0"/>
          </a:p>
          <a:p>
            <a:pPr lvl="2"/>
            <a:r>
              <a:rPr lang="en-US" dirty="0" smtClean="0"/>
              <a:t>S(IV) to S(VI)</a:t>
            </a:r>
          </a:p>
          <a:p>
            <a:pPr lvl="1"/>
            <a:r>
              <a:rPr lang="en-US" smtClean="0"/>
              <a:t>Removal mechanism</a:t>
            </a:r>
            <a:endParaRPr lang="en-US" dirty="0" smtClean="0"/>
          </a:p>
          <a:p>
            <a:pPr lvl="2"/>
            <a:r>
              <a:rPr lang="en-US" smtClean="0"/>
              <a:t>Wet deposition and scavenging</a:t>
            </a:r>
            <a:endParaRPr lang="en-US" dirty="0" smtClean="0"/>
          </a:p>
          <a:p>
            <a:pPr lvl="2"/>
            <a:r>
              <a:rPr lang="en-US" dirty="0" smtClean="0"/>
              <a:t>Analytical solutions to </a:t>
            </a:r>
            <a:r>
              <a:rPr lang="en-US" smtClean="0"/>
              <a:t>first order removal</a:t>
            </a:r>
            <a:endParaRPr lang="en-US" dirty="0" smtClean="0"/>
          </a:p>
          <a:p>
            <a:pPr lvl="1"/>
            <a:r>
              <a:rPr lang="en-US" dirty="0" smtClean="0"/>
              <a:t>SOA formation </a:t>
            </a:r>
            <a:r>
              <a:rPr lang="en-US" smtClean="0"/>
              <a:t>from methyl </a:t>
            </a:r>
            <a:r>
              <a:rPr lang="en-US" dirty="0" err="1" smtClean="0"/>
              <a:t>glyoxal</a:t>
            </a:r>
            <a:r>
              <a:rPr lang="en-US" dirty="0" smtClean="0"/>
              <a:t> and </a:t>
            </a:r>
            <a:r>
              <a:rPr lang="en-US" dirty="0" err="1" smtClean="0"/>
              <a:t>glyoxal</a:t>
            </a:r>
            <a:r>
              <a:rPr lang="en-US" dirty="0" smtClean="0"/>
              <a:t> </a:t>
            </a:r>
          </a:p>
          <a:p>
            <a:pPr lvl="1"/>
            <a:r>
              <a:rPr lang="en-US" smtClean="0"/>
              <a:t>Forward Euler Solver and bisectional method are used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11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7754</TotalTime>
  <Words>1282</Words>
  <Application>Microsoft Office PowerPoint</Application>
  <PresentationFormat>On-screen Show (4:3)</PresentationFormat>
  <Paragraphs>273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Solstice</vt:lpstr>
      <vt:lpstr>Equation</vt:lpstr>
      <vt:lpstr>Developing Forward and Adjoint Aqueous Chemistry Module for CMAQ with Kinetic PreProcessor</vt:lpstr>
      <vt:lpstr>Overview</vt:lpstr>
      <vt:lpstr>Background</vt:lpstr>
      <vt:lpstr>Atmosphere-Water Interactions</vt:lpstr>
      <vt:lpstr>PowerPoint Presentation</vt:lpstr>
      <vt:lpstr>Rationale</vt:lpstr>
      <vt:lpstr>Objectives</vt:lpstr>
      <vt:lpstr>Aqueous Chemistry in CMAQ</vt:lpstr>
      <vt:lpstr>Aqueous Chemistry in CMAQ</vt:lpstr>
      <vt:lpstr>Advantage of using KPP for developing a Rosenbrock Solver</vt:lpstr>
      <vt:lpstr>Partitioning between Gas and Liquid Phase – Henry’s Law</vt:lpstr>
      <vt:lpstr>Dissociation</vt:lpstr>
      <vt:lpstr>Wet deposition of aqueous species </vt:lpstr>
      <vt:lpstr>Dissolving aerosol or gaseous species to water droplet</vt:lpstr>
      <vt:lpstr>Evaluation of Rosenbrock Solver</vt:lpstr>
      <vt:lpstr>1)  Sensitivities to kf and df </vt:lpstr>
      <vt:lpstr>PowerPoint Presentation</vt:lpstr>
      <vt:lpstr>CO2 species concentrations over time</vt:lpstr>
      <vt:lpstr>2) pH tests with CO2 (gas) </vt:lpstr>
      <vt:lpstr>3) Wet deposition </vt:lpstr>
      <vt:lpstr>4) Comparison of species concentrations</vt:lpstr>
      <vt:lpstr>4-a) Concentrations Comparison – with O3 and H2O2</vt:lpstr>
      <vt:lpstr>4-a) Concentrations Comparison – with O3 and H2O2</vt:lpstr>
      <vt:lpstr>4-b) Concentrations Comparison – without O3 and H2O2</vt:lpstr>
      <vt:lpstr>4-c) Concentrations comparison with precipitation</vt:lpstr>
      <vt:lpstr>5)  Mass Balance</vt:lpstr>
      <vt:lpstr>6) Computational time</vt:lpstr>
      <vt:lpstr>CMAQ Aq. Chem. with a Rosenbrock Solver – Sulfate</vt:lpstr>
      <vt:lpstr>Adjoint Box Model </vt:lpstr>
      <vt:lpstr>CMAQ adjoint Model – Cloud Processes</vt:lpstr>
      <vt:lpstr>Future Work </vt:lpstr>
      <vt:lpstr>Acknowledgement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jaebaek</dc:creator>
  <cp:lastModifiedBy>Your User Name</cp:lastModifiedBy>
  <cp:revision>523</cp:revision>
  <dcterms:created xsi:type="dcterms:W3CDTF">2009-12-17T02:10:39Z</dcterms:created>
  <dcterms:modified xsi:type="dcterms:W3CDTF">2011-10-25T14:53:01Z</dcterms:modified>
</cp:coreProperties>
</file>