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3"/>
  </p:notesMasterIdLst>
  <p:sldIdLst>
    <p:sldId id="256" r:id="rId2"/>
    <p:sldId id="257" r:id="rId3"/>
    <p:sldId id="286" r:id="rId4"/>
    <p:sldId id="259" r:id="rId5"/>
    <p:sldId id="267" r:id="rId6"/>
    <p:sldId id="262" r:id="rId7"/>
    <p:sldId id="281" r:id="rId8"/>
    <p:sldId id="280" r:id="rId9"/>
    <p:sldId id="284" r:id="rId10"/>
    <p:sldId id="271" r:id="rId11"/>
    <p:sldId id="276" r:id="rId12"/>
    <p:sldId id="272" r:id="rId13"/>
    <p:sldId id="273" r:id="rId14"/>
    <p:sldId id="277" r:id="rId15"/>
    <p:sldId id="264" r:id="rId16"/>
    <p:sldId id="279" r:id="rId17"/>
    <p:sldId id="274" r:id="rId18"/>
    <p:sldId id="269" r:id="rId19"/>
    <p:sldId id="265" r:id="rId20"/>
    <p:sldId id="285" r:id="rId21"/>
    <p:sldId id="283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33B3"/>
    <a:srgbClr val="CD33CD"/>
    <a:srgbClr val="D75BD7"/>
    <a:srgbClr val="99FF33"/>
    <a:srgbClr val="CC66FF"/>
    <a:srgbClr val="00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39" autoAdjust="0"/>
    <p:restoredTop sz="76923" autoAdjust="0"/>
  </p:normalViewPr>
  <p:slideViewPr>
    <p:cSldViewPr>
      <p:cViewPr varScale="1">
        <p:scale>
          <a:sx n="55" d="100"/>
          <a:sy n="55" d="100"/>
        </p:scale>
        <p:origin x="-7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0D8F15-7CCD-4B62-B94A-23419B850CD7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 phldr="1"/>
      <dgm:spPr/>
    </dgm:pt>
    <dgm:pt modelId="{AF05E86F-CB59-4A5A-BF3D-B9C90F0BC17D}">
      <dgm:prSet phldrT="[Text]"/>
      <dgm:spPr/>
      <dgm:t>
        <a:bodyPr/>
        <a:lstStyle/>
        <a:p>
          <a:pPr algn="ctr"/>
          <a:r>
            <a:rPr lang="en-US" dirty="0" smtClean="0"/>
            <a:t>+ </a:t>
          </a:r>
          <a:r>
            <a:rPr lang="en-US" dirty="0" err="1" smtClean="0"/>
            <a:t>Eularian</a:t>
          </a:r>
          <a:r>
            <a:rPr lang="en-US" dirty="0" smtClean="0"/>
            <a:t> </a:t>
          </a:r>
        </a:p>
        <a:p>
          <a:pPr algn="ctr"/>
          <a:r>
            <a:rPr lang="en-US" dirty="0" smtClean="0"/>
            <a:t>+ Unit in concentration</a:t>
          </a:r>
        </a:p>
        <a:p>
          <a:pPr algn="ctr"/>
          <a:r>
            <a:rPr lang="en-US" dirty="0" smtClean="0"/>
            <a:t>- Uniform </a:t>
          </a:r>
          <a:r>
            <a:rPr lang="en-US" dirty="0" err="1" smtClean="0"/>
            <a:t>conc</a:t>
          </a:r>
          <a:r>
            <a:rPr lang="en-US" dirty="0" smtClean="0"/>
            <a:t> in grid cell</a:t>
          </a:r>
        </a:p>
        <a:p>
          <a:pPr algn="ctr"/>
          <a:r>
            <a:rPr lang="en-US" dirty="0" smtClean="0"/>
            <a:t>+ Constant data pts to calculate</a:t>
          </a:r>
        </a:p>
      </dgm:t>
    </dgm:pt>
    <dgm:pt modelId="{FE196019-F62C-4BA6-B484-24590FE2B975}" type="parTrans" cxnId="{9CB49B74-251E-4D10-A9E6-3E240FE64CC2}">
      <dgm:prSet/>
      <dgm:spPr/>
      <dgm:t>
        <a:bodyPr/>
        <a:lstStyle/>
        <a:p>
          <a:endParaRPr lang="en-US"/>
        </a:p>
      </dgm:t>
    </dgm:pt>
    <dgm:pt modelId="{010C30F7-3E2C-45AF-91E3-6A88E1E36A66}" type="sibTrans" cxnId="{9CB49B74-251E-4D10-A9E6-3E240FE64CC2}">
      <dgm:prSet/>
      <dgm:spPr/>
      <dgm:t>
        <a:bodyPr/>
        <a:lstStyle/>
        <a:p>
          <a:endParaRPr lang="en-US"/>
        </a:p>
      </dgm:t>
    </dgm:pt>
    <dgm:pt modelId="{200ADEB5-2158-4017-A54E-E62144366ADF}">
      <dgm:prSet phldrT="[Text]"/>
      <dgm:spPr/>
      <dgm:t>
        <a:bodyPr/>
        <a:lstStyle/>
        <a:p>
          <a:r>
            <a:rPr lang="en-US" dirty="0" smtClean="0"/>
            <a:t>+ </a:t>
          </a:r>
          <a:r>
            <a:rPr lang="en-US" dirty="0" err="1" smtClean="0"/>
            <a:t>Lagrangian</a:t>
          </a:r>
          <a:endParaRPr lang="en-US" dirty="0" smtClean="0"/>
        </a:p>
        <a:p>
          <a:r>
            <a:rPr lang="en-US" dirty="0" smtClean="0"/>
            <a:t>+ Unit in mass</a:t>
          </a:r>
        </a:p>
        <a:p>
          <a:r>
            <a:rPr lang="en-US" dirty="0" smtClean="0"/>
            <a:t>+ No emission dilution</a:t>
          </a:r>
        </a:p>
        <a:p>
          <a:r>
            <a:rPr lang="en-US" dirty="0" smtClean="0"/>
            <a:t>- Varying data pts to be calculated per time step</a:t>
          </a:r>
        </a:p>
      </dgm:t>
    </dgm:pt>
    <dgm:pt modelId="{A4545902-8A55-4690-9051-F22A991D3A6F}" type="parTrans" cxnId="{6161F2B4-0770-47E1-A69F-DFA44C2F2711}">
      <dgm:prSet/>
      <dgm:spPr/>
      <dgm:t>
        <a:bodyPr/>
        <a:lstStyle/>
        <a:p>
          <a:endParaRPr lang="en-US"/>
        </a:p>
      </dgm:t>
    </dgm:pt>
    <dgm:pt modelId="{13759C12-B6A0-4D84-8FA7-4D7C20E307A3}" type="sibTrans" cxnId="{6161F2B4-0770-47E1-A69F-DFA44C2F2711}">
      <dgm:prSet/>
      <dgm:spPr/>
      <dgm:t>
        <a:bodyPr/>
        <a:lstStyle/>
        <a:p>
          <a:endParaRPr lang="en-US"/>
        </a:p>
      </dgm:t>
    </dgm:pt>
    <dgm:pt modelId="{C1286BFB-0564-4819-8B2E-C183515E7CCE}" type="pres">
      <dgm:prSet presAssocID="{5B0D8F15-7CCD-4B62-B94A-23419B850CD7}" presName="compositeShape" presStyleCnt="0">
        <dgm:presLayoutVars>
          <dgm:chMax val="7"/>
          <dgm:dir/>
          <dgm:resizeHandles val="exact"/>
        </dgm:presLayoutVars>
      </dgm:prSet>
      <dgm:spPr/>
    </dgm:pt>
    <dgm:pt modelId="{FE2FE574-5900-4F8C-B16D-FA015DE3F5F8}" type="pres">
      <dgm:prSet presAssocID="{AF05E86F-CB59-4A5A-BF3D-B9C90F0BC17D}" presName="circ1" presStyleLbl="vennNode1" presStyleIdx="0" presStyleCnt="2"/>
      <dgm:spPr/>
      <dgm:t>
        <a:bodyPr/>
        <a:lstStyle/>
        <a:p>
          <a:endParaRPr lang="en-US"/>
        </a:p>
      </dgm:t>
    </dgm:pt>
    <dgm:pt modelId="{4E44E00E-B741-4907-B9A7-5A9F5CC9F141}" type="pres">
      <dgm:prSet presAssocID="{AF05E86F-CB59-4A5A-BF3D-B9C90F0BC17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652C0-52DA-4F6C-A343-BB8648071044}" type="pres">
      <dgm:prSet presAssocID="{200ADEB5-2158-4017-A54E-E62144366ADF}" presName="circ2" presStyleLbl="vennNode1" presStyleIdx="1" presStyleCnt="2"/>
      <dgm:spPr/>
      <dgm:t>
        <a:bodyPr/>
        <a:lstStyle/>
        <a:p>
          <a:endParaRPr lang="en-US"/>
        </a:p>
      </dgm:t>
    </dgm:pt>
    <dgm:pt modelId="{40E962F5-69DA-4DD7-B4B3-4848F7F2464A}" type="pres">
      <dgm:prSet presAssocID="{200ADEB5-2158-4017-A54E-E62144366AD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69F834-E91E-47C8-9F40-F7E173542C7D}" type="presOf" srcId="{200ADEB5-2158-4017-A54E-E62144366ADF}" destId="{197652C0-52DA-4F6C-A343-BB8648071044}" srcOrd="0" destOrd="0" presId="urn:microsoft.com/office/officeart/2005/8/layout/venn1"/>
    <dgm:cxn modelId="{6161F2B4-0770-47E1-A69F-DFA44C2F2711}" srcId="{5B0D8F15-7CCD-4B62-B94A-23419B850CD7}" destId="{200ADEB5-2158-4017-A54E-E62144366ADF}" srcOrd="1" destOrd="0" parTransId="{A4545902-8A55-4690-9051-F22A991D3A6F}" sibTransId="{13759C12-B6A0-4D84-8FA7-4D7C20E307A3}"/>
    <dgm:cxn modelId="{4DC1A1AA-39A1-4617-A141-E15EAE39DE81}" type="presOf" srcId="{AF05E86F-CB59-4A5A-BF3D-B9C90F0BC17D}" destId="{FE2FE574-5900-4F8C-B16D-FA015DE3F5F8}" srcOrd="0" destOrd="0" presId="urn:microsoft.com/office/officeart/2005/8/layout/venn1"/>
    <dgm:cxn modelId="{3019E00A-0FAF-4A34-AB20-250C38696AD2}" type="presOf" srcId="{5B0D8F15-7CCD-4B62-B94A-23419B850CD7}" destId="{C1286BFB-0564-4819-8B2E-C183515E7CCE}" srcOrd="0" destOrd="0" presId="urn:microsoft.com/office/officeart/2005/8/layout/venn1"/>
    <dgm:cxn modelId="{46FB98C5-EE94-415E-A17E-5DE2B6E5AEA5}" type="presOf" srcId="{AF05E86F-CB59-4A5A-BF3D-B9C90F0BC17D}" destId="{4E44E00E-B741-4907-B9A7-5A9F5CC9F141}" srcOrd="1" destOrd="0" presId="urn:microsoft.com/office/officeart/2005/8/layout/venn1"/>
    <dgm:cxn modelId="{9CB49B74-251E-4D10-A9E6-3E240FE64CC2}" srcId="{5B0D8F15-7CCD-4B62-B94A-23419B850CD7}" destId="{AF05E86F-CB59-4A5A-BF3D-B9C90F0BC17D}" srcOrd="0" destOrd="0" parTransId="{FE196019-F62C-4BA6-B484-24590FE2B975}" sibTransId="{010C30F7-3E2C-45AF-91E3-6A88E1E36A66}"/>
    <dgm:cxn modelId="{14356146-CA00-458C-B759-7D725F73331F}" type="presOf" srcId="{200ADEB5-2158-4017-A54E-E62144366ADF}" destId="{40E962F5-69DA-4DD7-B4B3-4848F7F2464A}" srcOrd="1" destOrd="0" presId="urn:microsoft.com/office/officeart/2005/8/layout/venn1"/>
    <dgm:cxn modelId="{123FE0C4-A944-4C2F-AABC-FAAEE799CA86}" type="presParOf" srcId="{C1286BFB-0564-4819-8B2E-C183515E7CCE}" destId="{FE2FE574-5900-4F8C-B16D-FA015DE3F5F8}" srcOrd="0" destOrd="0" presId="urn:microsoft.com/office/officeart/2005/8/layout/venn1"/>
    <dgm:cxn modelId="{30C73C89-5634-426F-8F76-5A6BF40EE607}" type="presParOf" srcId="{C1286BFB-0564-4819-8B2E-C183515E7CCE}" destId="{4E44E00E-B741-4907-B9A7-5A9F5CC9F141}" srcOrd="1" destOrd="0" presId="urn:microsoft.com/office/officeart/2005/8/layout/venn1"/>
    <dgm:cxn modelId="{6E029614-FED5-4E6D-BE2D-144D7CE88B39}" type="presParOf" srcId="{C1286BFB-0564-4819-8B2E-C183515E7CCE}" destId="{197652C0-52DA-4F6C-A343-BB8648071044}" srcOrd="2" destOrd="0" presId="urn:microsoft.com/office/officeart/2005/8/layout/venn1"/>
    <dgm:cxn modelId="{BE7DEF71-6673-4945-887A-C2310B51BB66}" type="presParOf" srcId="{C1286BFB-0564-4819-8B2E-C183515E7CCE}" destId="{40E962F5-69DA-4DD7-B4B3-4848F7F2464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7688B7-57CE-4693-988F-B42E3B5111BE}" type="doc">
      <dgm:prSet loTypeId="urn:microsoft.com/office/officeart/2005/8/layout/process5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468E641-DD12-4915-A222-F59797EF5C17}">
      <dgm:prSet phldrT="[Text]"/>
      <dgm:spPr/>
      <dgm:t>
        <a:bodyPr/>
        <a:lstStyle/>
        <a:p>
          <a:r>
            <a:rPr lang="en-US" dirty="0" smtClean="0"/>
            <a:t>Inside driver</a:t>
          </a:r>
          <a:endParaRPr lang="en-US" dirty="0"/>
        </a:p>
      </dgm:t>
    </dgm:pt>
    <dgm:pt modelId="{209CA398-E7F7-4A17-BA0A-47C45B51DCB2}" type="parTrans" cxnId="{FA9DF3ED-0952-4565-B52B-23B8755462CA}">
      <dgm:prSet/>
      <dgm:spPr/>
      <dgm:t>
        <a:bodyPr/>
        <a:lstStyle/>
        <a:p>
          <a:endParaRPr lang="en-US"/>
        </a:p>
      </dgm:t>
    </dgm:pt>
    <dgm:pt modelId="{61A9A848-0C7E-481E-A9AC-8A6819C8E2F2}" type="sibTrans" cxnId="{FA9DF3ED-0952-4565-B52B-23B8755462CA}">
      <dgm:prSet/>
      <dgm:spPr/>
      <dgm:t>
        <a:bodyPr/>
        <a:lstStyle/>
        <a:p>
          <a:endParaRPr lang="en-US"/>
        </a:p>
      </dgm:t>
    </dgm:pt>
    <dgm:pt modelId="{C6B4BFDF-781C-4D0F-A260-6EB82B0AA2EC}">
      <dgm:prSet phldrT="[Text]"/>
      <dgm:spPr/>
      <dgm:t>
        <a:bodyPr/>
        <a:lstStyle/>
        <a:p>
          <a:r>
            <a:rPr lang="en-US" dirty="0" smtClean="0"/>
            <a:t>Inside </a:t>
          </a:r>
          <a:r>
            <a:rPr lang="en-US" dirty="0" err="1" smtClean="0"/>
            <a:t>sciproc</a:t>
          </a:r>
          <a:endParaRPr lang="en-US" dirty="0"/>
        </a:p>
      </dgm:t>
    </dgm:pt>
    <dgm:pt modelId="{22FB234B-4C85-4AF4-857A-A3AD426703E5}" type="parTrans" cxnId="{ADAA9C1E-DEB4-494F-8B79-5F0973A21474}">
      <dgm:prSet/>
      <dgm:spPr/>
      <dgm:t>
        <a:bodyPr/>
        <a:lstStyle/>
        <a:p>
          <a:endParaRPr lang="en-US"/>
        </a:p>
      </dgm:t>
    </dgm:pt>
    <dgm:pt modelId="{0EC613D0-8AF2-47F5-94B2-0C6059D48287}" type="sibTrans" cxnId="{ADAA9C1E-DEB4-494F-8B79-5F0973A21474}">
      <dgm:prSet/>
      <dgm:spPr/>
      <dgm:t>
        <a:bodyPr/>
        <a:lstStyle/>
        <a:p>
          <a:endParaRPr lang="en-US"/>
        </a:p>
      </dgm:t>
    </dgm:pt>
    <dgm:pt modelId="{8044F0E0-2072-4246-B650-FFAB89BEFF1C}">
      <dgm:prSet phldrT="[Text]"/>
      <dgm:spPr/>
      <dgm:t>
        <a:bodyPr/>
        <a:lstStyle/>
        <a:p>
          <a:r>
            <a:rPr lang="en-US" dirty="0" smtClean="0"/>
            <a:t>VDIFF</a:t>
          </a:r>
          <a:endParaRPr lang="en-US" dirty="0"/>
        </a:p>
      </dgm:t>
    </dgm:pt>
    <dgm:pt modelId="{C9B6F429-B416-4630-B676-9FD068444006}" type="parTrans" cxnId="{8B50FC4D-ECFF-4F8F-BF7C-5257A835776F}">
      <dgm:prSet/>
      <dgm:spPr/>
      <dgm:t>
        <a:bodyPr/>
        <a:lstStyle/>
        <a:p>
          <a:endParaRPr lang="en-US"/>
        </a:p>
      </dgm:t>
    </dgm:pt>
    <dgm:pt modelId="{446627B9-9685-4618-A73F-2CB701066404}" type="sibTrans" cxnId="{8B50FC4D-ECFF-4F8F-BF7C-5257A835776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5214A429-B2C9-4640-9D8E-0202AAA23915}">
      <dgm:prSet phldrT="[Text]"/>
      <dgm:spPr>
        <a:solidFill>
          <a:srgbClr val="92D050"/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dirty="0" smtClean="0"/>
            <a:t>CMAQ DAYSMOKE</a:t>
          </a:r>
          <a:endParaRPr lang="en-US" dirty="0"/>
        </a:p>
      </dgm:t>
    </dgm:pt>
    <dgm:pt modelId="{F49A7A25-BA1E-41A8-BE37-B4E6F9AA98DC}" type="parTrans" cxnId="{A1A7BB8B-E207-4E60-A6EE-C62405920101}">
      <dgm:prSet/>
      <dgm:spPr/>
      <dgm:t>
        <a:bodyPr/>
        <a:lstStyle/>
        <a:p>
          <a:endParaRPr lang="en-US"/>
        </a:p>
      </dgm:t>
    </dgm:pt>
    <dgm:pt modelId="{B8F2B308-F2B8-4C74-8A23-4449F30CA2C3}" type="sibTrans" cxnId="{A1A7BB8B-E207-4E60-A6EE-C62405920101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00E67CE6-2C12-4E3A-9B70-706740E9449E}">
      <dgm:prSet phldrT="[Text]"/>
      <dgm:spPr/>
      <dgm:t>
        <a:bodyPr/>
        <a:lstStyle/>
        <a:p>
          <a:r>
            <a:rPr lang="en-US" dirty="0" smtClean="0"/>
            <a:t>XADV</a:t>
          </a:r>
        </a:p>
      </dgm:t>
    </dgm:pt>
    <dgm:pt modelId="{B7AE4B36-9385-41F7-A4F6-59FFDE5AD318}" type="parTrans" cxnId="{78156DDC-A0C5-41D1-BC3B-21492317FB63}">
      <dgm:prSet/>
      <dgm:spPr/>
      <dgm:t>
        <a:bodyPr/>
        <a:lstStyle/>
        <a:p>
          <a:endParaRPr lang="en-US"/>
        </a:p>
      </dgm:t>
    </dgm:pt>
    <dgm:pt modelId="{B0A56319-B3F1-4B5E-B0BE-2231A06CF07D}" type="sibTrans" cxnId="{78156DDC-A0C5-41D1-BC3B-21492317FB63}">
      <dgm:prSet/>
      <dgm:spPr/>
      <dgm:t>
        <a:bodyPr/>
        <a:lstStyle/>
        <a:p>
          <a:endParaRPr lang="en-US"/>
        </a:p>
      </dgm:t>
    </dgm:pt>
    <dgm:pt modelId="{59FD89F5-5C3A-4005-B1F1-E9B9BFD5D541}">
      <dgm:prSet phldrT="[Text]"/>
      <dgm:spPr/>
      <dgm:t>
        <a:bodyPr/>
        <a:lstStyle/>
        <a:p>
          <a:r>
            <a:rPr lang="en-US" dirty="0" smtClean="0"/>
            <a:t>Rest of CMAQ codes</a:t>
          </a:r>
          <a:endParaRPr lang="en-US" dirty="0"/>
        </a:p>
      </dgm:t>
    </dgm:pt>
    <dgm:pt modelId="{8CC09F5F-4C68-45A5-A425-157507D0AD51}" type="parTrans" cxnId="{99F416B2-B82A-4455-8DA8-55EA971E8CD3}">
      <dgm:prSet/>
      <dgm:spPr/>
      <dgm:t>
        <a:bodyPr/>
        <a:lstStyle/>
        <a:p>
          <a:endParaRPr lang="en-US"/>
        </a:p>
      </dgm:t>
    </dgm:pt>
    <dgm:pt modelId="{72B78180-6F1F-4FC8-A7D1-F7B6C5970EF2}" type="sibTrans" cxnId="{99F416B2-B82A-4455-8DA8-55EA971E8CD3}">
      <dgm:prSet/>
      <dgm:spPr/>
      <dgm:t>
        <a:bodyPr/>
        <a:lstStyle/>
        <a:p>
          <a:endParaRPr lang="en-US"/>
        </a:p>
      </dgm:t>
    </dgm:pt>
    <dgm:pt modelId="{7DF23A38-ED85-4BB3-848B-BD196BCFC0FB}" type="pres">
      <dgm:prSet presAssocID="{F37688B7-57CE-4693-988F-B42E3B5111B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B38EA2-F12A-4891-993C-BECE1FF1B20F}" type="pres">
      <dgm:prSet presAssocID="{F468E641-DD12-4915-A222-F59797EF5C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71A68-2C6F-42C6-88FB-25B4C858C369}" type="pres">
      <dgm:prSet presAssocID="{61A9A848-0C7E-481E-A9AC-8A6819C8E2F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B3DF6D6-D2FE-4025-A47D-D44B73497D61}" type="pres">
      <dgm:prSet presAssocID="{61A9A848-0C7E-481E-A9AC-8A6819C8E2F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B4F4D3D-7B69-4EC9-B068-4E970DDD59D2}" type="pres">
      <dgm:prSet presAssocID="{C6B4BFDF-781C-4D0F-A260-6EB82B0AA2E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36644-5A0C-4781-8E43-79CECD911336}" type="pres">
      <dgm:prSet presAssocID="{0EC613D0-8AF2-47F5-94B2-0C6059D4828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A9965C6-6733-4D1D-877F-5CA6F260F2B7}" type="pres">
      <dgm:prSet presAssocID="{0EC613D0-8AF2-47F5-94B2-0C6059D4828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94DEB28-4CCB-4570-9880-9EB0BD62F968}" type="pres">
      <dgm:prSet presAssocID="{8044F0E0-2072-4246-B650-FFAB89BEFF1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D4888-1BBA-4BA9-B7D7-110D3684E8D4}" type="pres">
      <dgm:prSet presAssocID="{446627B9-9685-4618-A73F-2CB70106640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C15C0A3-5396-4F6F-9E74-2D8E8A2F03D4}" type="pres">
      <dgm:prSet presAssocID="{446627B9-9685-4618-A73F-2CB70106640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90CC4C4-DB22-4AEA-9863-45D9CE6C04F2}" type="pres">
      <dgm:prSet presAssocID="{5214A429-B2C9-4640-9D8E-0202AAA23915}" presName="node" presStyleLbl="node1" presStyleIdx="3" presStyleCnt="6" custLinFactNeighborX="-1882" custLinFactNeighborY="-2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A2C49-9E13-47DD-B609-8EBB00BE0A4E}" type="pres">
      <dgm:prSet presAssocID="{B8F2B308-F2B8-4C74-8A23-4449F30CA2C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C80CAD3-82B1-42B9-B0AC-2B5C0E6784C0}" type="pres">
      <dgm:prSet presAssocID="{B8F2B308-F2B8-4C74-8A23-4449F30CA2C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C95068C-5048-4D54-A02B-179A62EFB782}" type="pres">
      <dgm:prSet presAssocID="{00E67CE6-2C12-4E3A-9B70-706740E9449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9E98C-C862-4BBE-BCE8-61EEC6843645}" type="pres">
      <dgm:prSet presAssocID="{B0A56319-B3F1-4B5E-B0BE-2231A06CF07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EFF2011-F4EF-4C15-8A22-79EAC78FD809}" type="pres">
      <dgm:prSet presAssocID="{B0A56319-B3F1-4B5E-B0BE-2231A06CF07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0BF10AB-251D-48E8-AA40-BACD7EAD2098}" type="pres">
      <dgm:prSet presAssocID="{59FD89F5-5C3A-4005-B1F1-E9B9BFD5D54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156DDC-A0C5-41D1-BC3B-21492317FB63}" srcId="{F37688B7-57CE-4693-988F-B42E3B5111BE}" destId="{00E67CE6-2C12-4E3A-9B70-706740E9449E}" srcOrd="4" destOrd="0" parTransId="{B7AE4B36-9385-41F7-A4F6-59FFDE5AD318}" sibTransId="{B0A56319-B3F1-4B5E-B0BE-2231A06CF07D}"/>
    <dgm:cxn modelId="{FDC5170A-2C7E-4B8A-A7AA-3A43C3863A6A}" type="presOf" srcId="{0EC613D0-8AF2-47F5-94B2-0C6059D48287}" destId="{BBB36644-5A0C-4781-8E43-79CECD911336}" srcOrd="0" destOrd="0" presId="urn:microsoft.com/office/officeart/2005/8/layout/process5"/>
    <dgm:cxn modelId="{0B5B6348-7846-47C0-BD6A-854964B8BC06}" type="presOf" srcId="{8044F0E0-2072-4246-B650-FFAB89BEFF1C}" destId="{094DEB28-4CCB-4570-9880-9EB0BD62F968}" srcOrd="0" destOrd="0" presId="urn:microsoft.com/office/officeart/2005/8/layout/process5"/>
    <dgm:cxn modelId="{A1A7BB8B-E207-4E60-A6EE-C62405920101}" srcId="{F37688B7-57CE-4693-988F-B42E3B5111BE}" destId="{5214A429-B2C9-4640-9D8E-0202AAA23915}" srcOrd="3" destOrd="0" parTransId="{F49A7A25-BA1E-41A8-BE37-B4E6F9AA98DC}" sibTransId="{B8F2B308-F2B8-4C74-8A23-4449F30CA2C3}"/>
    <dgm:cxn modelId="{4AF8721A-8BBB-487F-AC23-D86B3E2EEAE4}" type="presOf" srcId="{B8F2B308-F2B8-4C74-8A23-4449F30CA2C3}" destId="{242A2C49-9E13-47DD-B609-8EBB00BE0A4E}" srcOrd="0" destOrd="0" presId="urn:microsoft.com/office/officeart/2005/8/layout/process5"/>
    <dgm:cxn modelId="{95B9C881-C4C8-4615-A764-26267619771D}" type="presOf" srcId="{446627B9-9685-4618-A73F-2CB701066404}" destId="{BC15C0A3-5396-4F6F-9E74-2D8E8A2F03D4}" srcOrd="1" destOrd="0" presId="urn:microsoft.com/office/officeart/2005/8/layout/process5"/>
    <dgm:cxn modelId="{493F87FF-EF7E-4081-B9FD-CDBC54C8F5E4}" type="presOf" srcId="{C6B4BFDF-781C-4D0F-A260-6EB82B0AA2EC}" destId="{AB4F4D3D-7B69-4EC9-B068-4E970DDD59D2}" srcOrd="0" destOrd="0" presId="urn:microsoft.com/office/officeart/2005/8/layout/process5"/>
    <dgm:cxn modelId="{53811CE0-CCF3-43F5-85CB-EFB0D5765939}" type="presOf" srcId="{B8F2B308-F2B8-4C74-8A23-4449F30CA2C3}" destId="{2C80CAD3-82B1-42B9-B0AC-2B5C0E6784C0}" srcOrd="1" destOrd="0" presId="urn:microsoft.com/office/officeart/2005/8/layout/process5"/>
    <dgm:cxn modelId="{3E69F86B-3DCA-40CE-AC0A-857E8A8D0360}" type="presOf" srcId="{F37688B7-57CE-4693-988F-B42E3B5111BE}" destId="{7DF23A38-ED85-4BB3-848B-BD196BCFC0FB}" srcOrd="0" destOrd="0" presId="urn:microsoft.com/office/officeart/2005/8/layout/process5"/>
    <dgm:cxn modelId="{A9A886F7-11FB-4F56-95CE-A947B7B9CF6B}" type="presOf" srcId="{00E67CE6-2C12-4E3A-9B70-706740E9449E}" destId="{9C95068C-5048-4D54-A02B-179A62EFB782}" srcOrd="0" destOrd="0" presId="urn:microsoft.com/office/officeart/2005/8/layout/process5"/>
    <dgm:cxn modelId="{1DDFB6EE-C443-4C96-84F8-7FBE85B4996F}" type="presOf" srcId="{0EC613D0-8AF2-47F5-94B2-0C6059D48287}" destId="{0A9965C6-6733-4D1D-877F-5CA6F260F2B7}" srcOrd="1" destOrd="0" presId="urn:microsoft.com/office/officeart/2005/8/layout/process5"/>
    <dgm:cxn modelId="{99F416B2-B82A-4455-8DA8-55EA971E8CD3}" srcId="{F37688B7-57CE-4693-988F-B42E3B5111BE}" destId="{59FD89F5-5C3A-4005-B1F1-E9B9BFD5D541}" srcOrd="5" destOrd="0" parTransId="{8CC09F5F-4C68-45A5-A425-157507D0AD51}" sibTransId="{72B78180-6F1F-4FC8-A7D1-F7B6C5970EF2}"/>
    <dgm:cxn modelId="{FA9DF3ED-0952-4565-B52B-23B8755462CA}" srcId="{F37688B7-57CE-4693-988F-B42E3B5111BE}" destId="{F468E641-DD12-4915-A222-F59797EF5C17}" srcOrd="0" destOrd="0" parTransId="{209CA398-E7F7-4A17-BA0A-47C45B51DCB2}" sibTransId="{61A9A848-0C7E-481E-A9AC-8A6819C8E2F2}"/>
    <dgm:cxn modelId="{F48B0B6F-F11D-4593-AEA3-11B8F79FFD29}" type="presOf" srcId="{61A9A848-0C7E-481E-A9AC-8A6819C8E2F2}" destId="{FB3DF6D6-D2FE-4025-A47D-D44B73497D61}" srcOrd="1" destOrd="0" presId="urn:microsoft.com/office/officeart/2005/8/layout/process5"/>
    <dgm:cxn modelId="{4A8A2796-CDA9-4A1A-9001-0C31A8FA9D90}" type="presOf" srcId="{446627B9-9685-4618-A73F-2CB701066404}" destId="{E10D4888-1BBA-4BA9-B7D7-110D3684E8D4}" srcOrd="0" destOrd="0" presId="urn:microsoft.com/office/officeart/2005/8/layout/process5"/>
    <dgm:cxn modelId="{398501EC-D0EF-4C1C-B787-5232EEE76C60}" type="presOf" srcId="{B0A56319-B3F1-4B5E-B0BE-2231A06CF07D}" destId="{9EFF2011-F4EF-4C15-8A22-79EAC78FD809}" srcOrd="1" destOrd="0" presId="urn:microsoft.com/office/officeart/2005/8/layout/process5"/>
    <dgm:cxn modelId="{590F22FA-2B8A-4577-9D3B-CA281E8F4AC0}" type="presOf" srcId="{61A9A848-0C7E-481E-A9AC-8A6819C8E2F2}" destId="{47171A68-2C6F-42C6-88FB-25B4C858C369}" srcOrd="0" destOrd="0" presId="urn:microsoft.com/office/officeart/2005/8/layout/process5"/>
    <dgm:cxn modelId="{2E1A1E2A-7BA9-4871-91EA-9BAE2CBDE47B}" type="presOf" srcId="{5214A429-B2C9-4640-9D8E-0202AAA23915}" destId="{F90CC4C4-DB22-4AEA-9863-45D9CE6C04F2}" srcOrd="0" destOrd="0" presId="urn:microsoft.com/office/officeart/2005/8/layout/process5"/>
    <dgm:cxn modelId="{8B50FC4D-ECFF-4F8F-BF7C-5257A835776F}" srcId="{F37688B7-57CE-4693-988F-B42E3B5111BE}" destId="{8044F0E0-2072-4246-B650-FFAB89BEFF1C}" srcOrd="2" destOrd="0" parTransId="{C9B6F429-B416-4630-B676-9FD068444006}" sibTransId="{446627B9-9685-4618-A73F-2CB701066404}"/>
    <dgm:cxn modelId="{D98F8A42-139A-4883-99E7-4D5EEDDE8BCD}" type="presOf" srcId="{59FD89F5-5C3A-4005-B1F1-E9B9BFD5D541}" destId="{E0BF10AB-251D-48E8-AA40-BACD7EAD2098}" srcOrd="0" destOrd="0" presId="urn:microsoft.com/office/officeart/2005/8/layout/process5"/>
    <dgm:cxn modelId="{ADAA9C1E-DEB4-494F-8B79-5F0973A21474}" srcId="{F37688B7-57CE-4693-988F-B42E3B5111BE}" destId="{C6B4BFDF-781C-4D0F-A260-6EB82B0AA2EC}" srcOrd="1" destOrd="0" parTransId="{22FB234B-4C85-4AF4-857A-A3AD426703E5}" sibTransId="{0EC613D0-8AF2-47F5-94B2-0C6059D48287}"/>
    <dgm:cxn modelId="{54E4E7C2-ECD5-42E7-A656-E80B24AE5F31}" type="presOf" srcId="{F468E641-DD12-4915-A222-F59797EF5C17}" destId="{A1B38EA2-F12A-4891-993C-BECE1FF1B20F}" srcOrd="0" destOrd="0" presId="urn:microsoft.com/office/officeart/2005/8/layout/process5"/>
    <dgm:cxn modelId="{2F6745BC-D0DD-4F49-B493-34BB82DD026D}" type="presOf" srcId="{B0A56319-B3F1-4B5E-B0BE-2231A06CF07D}" destId="{12E9E98C-C862-4BBE-BCE8-61EEC6843645}" srcOrd="0" destOrd="0" presId="urn:microsoft.com/office/officeart/2005/8/layout/process5"/>
    <dgm:cxn modelId="{33DCA082-8969-47FC-867C-B96AFA620287}" type="presParOf" srcId="{7DF23A38-ED85-4BB3-848B-BD196BCFC0FB}" destId="{A1B38EA2-F12A-4891-993C-BECE1FF1B20F}" srcOrd="0" destOrd="0" presId="urn:microsoft.com/office/officeart/2005/8/layout/process5"/>
    <dgm:cxn modelId="{125EAE23-B9DC-41EE-BA92-6C22E0E45AC7}" type="presParOf" srcId="{7DF23A38-ED85-4BB3-848B-BD196BCFC0FB}" destId="{47171A68-2C6F-42C6-88FB-25B4C858C369}" srcOrd="1" destOrd="0" presId="urn:microsoft.com/office/officeart/2005/8/layout/process5"/>
    <dgm:cxn modelId="{B808E117-5BF8-4FF9-ADF2-96AEF3437680}" type="presParOf" srcId="{47171A68-2C6F-42C6-88FB-25B4C858C369}" destId="{FB3DF6D6-D2FE-4025-A47D-D44B73497D61}" srcOrd="0" destOrd="0" presId="urn:microsoft.com/office/officeart/2005/8/layout/process5"/>
    <dgm:cxn modelId="{9E8A6A42-65A3-4D8A-B425-DA8E5317E17C}" type="presParOf" srcId="{7DF23A38-ED85-4BB3-848B-BD196BCFC0FB}" destId="{AB4F4D3D-7B69-4EC9-B068-4E970DDD59D2}" srcOrd="2" destOrd="0" presId="urn:microsoft.com/office/officeart/2005/8/layout/process5"/>
    <dgm:cxn modelId="{C8B420AA-9C9C-4B9A-9215-340C163C9FD7}" type="presParOf" srcId="{7DF23A38-ED85-4BB3-848B-BD196BCFC0FB}" destId="{BBB36644-5A0C-4781-8E43-79CECD911336}" srcOrd="3" destOrd="0" presId="urn:microsoft.com/office/officeart/2005/8/layout/process5"/>
    <dgm:cxn modelId="{B5529D65-5611-4320-BD8B-3C17C1E5ABF7}" type="presParOf" srcId="{BBB36644-5A0C-4781-8E43-79CECD911336}" destId="{0A9965C6-6733-4D1D-877F-5CA6F260F2B7}" srcOrd="0" destOrd="0" presId="urn:microsoft.com/office/officeart/2005/8/layout/process5"/>
    <dgm:cxn modelId="{38AE3E63-26BB-4FEB-B28F-26E1E7713159}" type="presParOf" srcId="{7DF23A38-ED85-4BB3-848B-BD196BCFC0FB}" destId="{094DEB28-4CCB-4570-9880-9EB0BD62F968}" srcOrd="4" destOrd="0" presId="urn:microsoft.com/office/officeart/2005/8/layout/process5"/>
    <dgm:cxn modelId="{BEE5B8C7-4CFC-4364-B43B-7BA3DDEF4B0B}" type="presParOf" srcId="{7DF23A38-ED85-4BB3-848B-BD196BCFC0FB}" destId="{E10D4888-1BBA-4BA9-B7D7-110D3684E8D4}" srcOrd="5" destOrd="0" presId="urn:microsoft.com/office/officeart/2005/8/layout/process5"/>
    <dgm:cxn modelId="{0C766B9A-79FD-4669-AC3C-8327690C56D0}" type="presParOf" srcId="{E10D4888-1BBA-4BA9-B7D7-110D3684E8D4}" destId="{BC15C0A3-5396-4F6F-9E74-2D8E8A2F03D4}" srcOrd="0" destOrd="0" presId="urn:microsoft.com/office/officeart/2005/8/layout/process5"/>
    <dgm:cxn modelId="{CB03A674-FC64-477E-8C61-FE7822D11FB1}" type="presParOf" srcId="{7DF23A38-ED85-4BB3-848B-BD196BCFC0FB}" destId="{F90CC4C4-DB22-4AEA-9863-45D9CE6C04F2}" srcOrd="6" destOrd="0" presId="urn:microsoft.com/office/officeart/2005/8/layout/process5"/>
    <dgm:cxn modelId="{4C596B1C-9284-4509-A25F-668AD10A2CBC}" type="presParOf" srcId="{7DF23A38-ED85-4BB3-848B-BD196BCFC0FB}" destId="{242A2C49-9E13-47DD-B609-8EBB00BE0A4E}" srcOrd="7" destOrd="0" presId="urn:microsoft.com/office/officeart/2005/8/layout/process5"/>
    <dgm:cxn modelId="{8B93F36D-E7D7-4291-BB46-02D857CB1461}" type="presParOf" srcId="{242A2C49-9E13-47DD-B609-8EBB00BE0A4E}" destId="{2C80CAD3-82B1-42B9-B0AC-2B5C0E6784C0}" srcOrd="0" destOrd="0" presId="urn:microsoft.com/office/officeart/2005/8/layout/process5"/>
    <dgm:cxn modelId="{A7A24D8B-7984-4868-9954-9C3EA6EACAB6}" type="presParOf" srcId="{7DF23A38-ED85-4BB3-848B-BD196BCFC0FB}" destId="{9C95068C-5048-4D54-A02B-179A62EFB782}" srcOrd="8" destOrd="0" presId="urn:microsoft.com/office/officeart/2005/8/layout/process5"/>
    <dgm:cxn modelId="{F96DC90C-3CDA-4E57-8824-84506D3BF0C6}" type="presParOf" srcId="{7DF23A38-ED85-4BB3-848B-BD196BCFC0FB}" destId="{12E9E98C-C862-4BBE-BCE8-61EEC6843645}" srcOrd="9" destOrd="0" presId="urn:microsoft.com/office/officeart/2005/8/layout/process5"/>
    <dgm:cxn modelId="{68F68AA2-37D4-47A6-A600-4E82268863C7}" type="presParOf" srcId="{12E9E98C-C862-4BBE-BCE8-61EEC6843645}" destId="{9EFF2011-F4EF-4C15-8A22-79EAC78FD809}" srcOrd="0" destOrd="0" presId="urn:microsoft.com/office/officeart/2005/8/layout/process5"/>
    <dgm:cxn modelId="{70362AAD-66DD-4F9A-9D04-CA2AC0F1A6A1}" type="presParOf" srcId="{7DF23A38-ED85-4BB3-848B-BD196BCFC0FB}" destId="{E0BF10AB-251D-48E8-AA40-BACD7EAD2098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378C76-6B6C-431F-880A-C60B5EB2616D}" type="doc">
      <dgm:prSet loTypeId="urn:microsoft.com/office/officeart/2005/8/layout/h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04853A-75A1-44AB-B638-4646A8B7C02A}">
      <dgm:prSet phldrT="[Text]"/>
      <dgm:spPr/>
      <dgm:t>
        <a:bodyPr/>
        <a:lstStyle/>
        <a:p>
          <a:r>
            <a:rPr lang="en-US" dirty="0" smtClean="0"/>
            <a:t>DAYSMOKE</a:t>
          </a:r>
          <a:endParaRPr lang="en-US" dirty="0"/>
        </a:p>
      </dgm:t>
    </dgm:pt>
    <dgm:pt modelId="{90865E75-72C3-400F-BEE9-4B3C367D2318}" type="parTrans" cxnId="{1807484E-4D44-48C8-8236-BB77B181B9C5}">
      <dgm:prSet/>
      <dgm:spPr/>
      <dgm:t>
        <a:bodyPr/>
        <a:lstStyle/>
        <a:p>
          <a:endParaRPr lang="en-US"/>
        </a:p>
      </dgm:t>
    </dgm:pt>
    <dgm:pt modelId="{A1F316C5-7362-4B3B-A7BF-3A25C2F22048}" type="sibTrans" cxnId="{1807484E-4D44-48C8-8236-BB77B181B9C5}">
      <dgm:prSet/>
      <dgm:spPr/>
      <dgm:t>
        <a:bodyPr/>
        <a:lstStyle/>
        <a:p>
          <a:endParaRPr lang="en-US"/>
        </a:p>
      </dgm:t>
    </dgm:pt>
    <dgm:pt modelId="{9D66A007-AD88-4F26-86A0-5773002FE66F}">
      <dgm:prSet phldrT="[Text]" custT="1"/>
      <dgm:spPr/>
      <dgm:t>
        <a:bodyPr/>
        <a:lstStyle/>
        <a:p>
          <a:r>
            <a:rPr lang="en-US" sz="1800" dirty="0" smtClean="0"/>
            <a:t>Calculate locations of 1kg PM2.5 parcels per </a:t>
          </a:r>
          <a:r>
            <a:rPr lang="en-US" sz="1800" dirty="0" err="1" smtClean="0"/>
            <a:t>Daysmoke</a:t>
          </a:r>
          <a:r>
            <a:rPr lang="en-US" sz="1800" dirty="0" smtClean="0"/>
            <a:t> time step  </a:t>
          </a:r>
          <a:endParaRPr lang="en-US" sz="1800" dirty="0"/>
        </a:p>
      </dgm:t>
    </dgm:pt>
    <dgm:pt modelId="{9AA51F45-1070-43CE-8185-5ABBA2C474AF}" type="parTrans" cxnId="{31782A11-6734-487F-BD91-5163E8893221}">
      <dgm:prSet/>
      <dgm:spPr/>
      <dgm:t>
        <a:bodyPr/>
        <a:lstStyle/>
        <a:p>
          <a:endParaRPr lang="en-US"/>
        </a:p>
      </dgm:t>
    </dgm:pt>
    <dgm:pt modelId="{F8FE7AD8-8F43-43AA-8305-DCB184D0A037}" type="sibTrans" cxnId="{31782A11-6734-487F-BD91-5163E8893221}">
      <dgm:prSet/>
      <dgm:spPr/>
      <dgm:t>
        <a:bodyPr/>
        <a:lstStyle/>
        <a:p>
          <a:endParaRPr lang="en-US"/>
        </a:p>
      </dgm:t>
    </dgm:pt>
    <dgm:pt modelId="{18612C78-77C9-4322-A94E-A3C6E4AF5FF8}">
      <dgm:prSet phldrT="[Text]"/>
      <dgm:spPr/>
      <dgm:t>
        <a:bodyPr/>
        <a:lstStyle/>
        <a:p>
          <a:r>
            <a:rPr lang="en-US" dirty="0" smtClean="0"/>
            <a:t>HANDOVER</a:t>
          </a:r>
          <a:endParaRPr lang="en-US" dirty="0"/>
        </a:p>
      </dgm:t>
    </dgm:pt>
    <dgm:pt modelId="{890151C3-5E32-46CD-8C5F-23955AF258C2}" type="parTrans" cxnId="{57608129-191C-4700-90CB-6E16EB8E8DF7}">
      <dgm:prSet/>
      <dgm:spPr/>
      <dgm:t>
        <a:bodyPr/>
        <a:lstStyle/>
        <a:p>
          <a:endParaRPr lang="en-US"/>
        </a:p>
      </dgm:t>
    </dgm:pt>
    <dgm:pt modelId="{0DE4AAA3-3A75-4D76-855D-834122C28835}" type="sibTrans" cxnId="{57608129-191C-4700-90CB-6E16EB8E8DF7}">
      <dgm:prSet/>
      <dgm:spPr/>
      <dgm:t>
        <a:bodyPr/>
        <a:lstStyle/>
        <a:p>
          <a:endParaRPr lang="en-US"/>
        </a:p>
      </dgm:t>
    </dgm:pt>
    <dgm:pt modelId="{9BD44C04-4918-4D2E-BC5D-5FD2C8D32FAB}">
      <dgm:prSet phldrT="[Text]" custT="1"/>
      <dgm:spPr/>
      <dgm:t>
        <a:bodyPr/>
        <a:lstStyle/>
        <a:p>
          <a:r>
            <a:rPr lang="en-US" sz="1800" dirty="0" smtClean="0"/>
            <a:t>Convert </a:t>
          </a:r>
          <a:r>
            <a:rPr lang="en-US" sz="1800" dirty="0" err="1" smtClean="0"/>
            <a:t>Daysmoke</a:t>
          </a:r>
          <a:r>
            <a:rPr lang="en-US" sz="1800" dirty="0" smtClean="0"/>
            <a:t> emissions to concentrations </a:t>
          </a:r>
          <a:endParaRPr lang="en-US" sz="1800" dirty="0"/>
        </a:p>
      </dgm:t>
    </dgm:pt>
    <dgm:pt modelId="{B46A98C4-9570-4DC2-8D82-7FD82F0FBF21}" type="parTrans" cxnId="{4B1E0D69-C612-45E2-BB6A-AAEBE83E778C}">
      <dgm:prSet/>
      <dgm:spPr/>
      <dgm:t>
        <a:bodyPr/>
        <a:lstStyle/>
        <a:p>
          <a:endParaRPr lang="en-US"/>
        </a:p>
      </dgm:t>
    </dgm:pt>
    <dgm:pt modelId="{A361B4E5-C184-4FF4-95D5-7E3F859DA331}" type="sibTrans" cxnId="{4B1E0D69-C612-45E2-BB6A-AAEBE83E778C}">
      <dgm:prSet/>
      <dgm:spPr/>
      <dgm:t>
        <a:bodyPr/>
        <a:lstStyle/>
        <a:p>
          <a:endParaRPr lang="en-US"/>
        </a:p>
      </dgm:t>
    </dgm:pt>
    <dgm:pt modelId="{C24E8105-B4AA-452E-A1D9-CCC3318E4B8B}">
      <dgm:prSet phldrT="[Text]" custT="1"/>
      <dgm:spPr/>
      <dgm:t>
        <a:bodyPr/>
        <a:lstStyle/>
        <a:p>
          <a:r>
            <a:rPr lang="en-US" sz="1800" dirty="0" smtClean="0"/>
            <a:t>Determine when and where </a:t>
          </a:r>
          <a:r>
            <a:rPr lang="en-US" sz="1800" dirty="0" err="1" smtClean="0"/>
            <a:t>Daysmoke</a:t>
          </a:r>
          <a:r>
            <a:rPr lang="en-US" sz="1800" dirty="0" smtClean="0"/>
            <a:t> results can be carried over to AG-CMAQ</a:t>
          </a:r>
          <a:endParaRPr lang="en-US" sz="1800" dirty="0"/>
        </a:p>
      </dgm:t>
    </dgm:pt>
    <dgm:pt modelId="{A7A52A75-417F-41A6-BA1B-74BDBF453C76}" type="parTrans" cxnId="{90925AC2-B843-4E16-9725-98DD570773EF}">
      <dgm:prSet/>
      <dgm:spPr/>
      <dgm:t>
        <a:bodyPr/>
        <a:lstStyle/>
        <a:p>
          <a:endParaRPr lang="en-US"/>
        </a:p>
      </dgm:t>
    </dgm:pt>
    <dgm:pt modelId="{3DEE21A0-5050-4D60-8551-84D6C4AD44B5}" type="sibTrans" cxnId="{90925AC2-B843-4E16-9725-98DD570773EF}">
      <dgm:prSet/>
      <dgm:spPr/>
      <dgm:t>
        <a:bodyPr/>
        <a:lstStyle/>
        <a:p>
          <a:endParaRPr lang="en-US"/>
        </a:p>
      </dgm:t>
    </dgm:pt>
    <dgm:pt modelId="{F5043C33-6EA2-40DE-B38A-622B195FB556}">
      <dgm:prSet phldrT="[Text]"/>
      <dgm:spPr/>
      <dgm:t>
        <a:bodyPr/>
        <a:lstStyle/>
        <a:p>
          <a:r>
            <a:rPr lang="en-US" dirty="0" err="1" smtClean="0"/>
            <a:t>OutConcPlus</a:t>
          </a:r>
          <a:endParaRPr lang="en-US" dirty="0"/>
        </a:p>
      </dgm:t>
    </dgm:pt>
    <dgm:pt modelId="{BCA68C15-C62D-4E07-B55A-91B60208F603}" type="parTrans" cxnId="{637AF29A-F108-4252-8775-7CA2FABA2427}">
      <dgm:prSet/>
      <dgm:spPr/>
      <dgm:t>
        <a:bodyPr/>
        <a:lstStyle/>
        <a:p>
          <a:endParaRPr lang="en-US"/>
        </a:p>
      </dgm:t>
    </dgm:pt>
    <dgm:pt modelId="{B3636141-5CD7-45C3-BA3E-C415625B589E}" type="sibTrans" cxnId="{637AF29A-F108-4252-8775-7CA2FABA2427}">
      <dgm:prSet/>
      <dgm:spPr/>
      <dgm:t>
        <a:bodyPr/>
        <a:lstStyle/>
        <a:p>
          <a:endParaRPr lang="en-US"/>
        </a:p>
      </dgm:t>
    </dgm:pt>
    <dgm:pt modelId="{24F31DAC-6910-4DB0-B3CA-21D2B08D5A91}">
      <dgm:prSet phldrT="[Text]" custT="1"/>
      <dgm:spPr/>
      <dgm:t>
        <a:bodyPr/>
        <a:lstStyle/>
        <a:p>
          <a:r>
            <a:rPr lang="en-US" sz="1800" dirty="0" smtClean="0"/>
            <a:t>Convert parcels beyond the boundary into concentrations in Adaptive grid (for each species)</a:t>
          </a:r>
          <a:endParaRPr lang="en-US" sz="1800" dirty="0"/>
        </a:p>
      </dgm:t>
    </dgm:pt>
    <dgm:pt modelId="{46A6F0D2-A545-4C21-8099-5CF0573DC62E}" type="parTrans" cxnId="{B4E5D467-AA94-46F0-A72F-BF790CB1BB46}">
      <dgm:prSet/>
      <dgm:spPr/>
      <dgm:t>
        <a:bodyPr/>
        <a:lstStyle/>
        <a:p>
          <a:endParaRPr lang="en-US"/>
        </a:p>
      </dgm:t>
    </dgm:pt>
    <dgm:pt modelId="{6B3E0130-9FCD-49C4-8A4C-38F1B0F15942}" type="sibTrans" cxnId="{B4E5D467-AA94-46F0-A72F-BF790CB1BB46}">
      <dgm:prSet/>
      <dgm:spPr/>
      <dgm:t>
        <a:bodyPr/>
        <a:lstStyle/>
        <a:p>
          <a:endParaRPr lang="en-US"/>
        </a:p>
      </dgm:t>
    </dgm:pt>
    <dgm:pt modelId="{7BCC81EA-B343-4056-BD7D-506C08214BB2}">
      <dgm:prSet phldrT="[Text]" custT="1"/>
      <dgm:spPr/>
      <dgm:t>
        <a:bodyPr/>
        <a:lstStyle/>
        <a:p>
          <a:r>
            <a:rPr lang="en-US" sz="1800" dirty="0" smtClean="0"/>
            <a:t>update grid conc. </a:t>
          </a:r>
          <a:endParaRPr lang="en-US" sz="1800" dirty="0"/>
        </a:p>
      </dgm:t>
    </dgm:pt>
    <dgm:pt modelId="{F38069DD-67E6-497E-BDDE-BE5EFACBAA20}" type="parTrans" cxnId="{96E1C04B-C034-429A-97F5-523B971DCDAF}">
      <dgm:prSet/>
      <dgm:spPr/>
      <dgm:t>
        <a:bodyPr/>
        <a:lstStyle/>
        <a:p>
          <a:endParaRPr lang="en-US"/>
        </a:p>
      </dgm:t>
    </dgm:pt>
    <dgm:pt modelId="{A0D36447-9EB5-4B2D-BFEA-ACB50CD894C6}" type="sibTrans" cxnId="{96E1C04B-C034-429A-97F5-523B971DCDAF}">
      <dgm:prSet/>
      <dgm:spPr/>
      <dgm:t>
        <a:bodyPr/>
        <a:lstStyle/>
        <a:p>
          <a:endParaRPr lang="en-US"/>
        </a:p>
      </dgm:t>
    </dgm:pt>
    <dgm:pt modelId="{2BBD09DB-1E1F-4EEB-A738-8F32A4767111}" type="pres">
      <dgm:prSet presAssocID="{58378C76-6B6C-431F-880A-C60B5EB261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46EE7E-41E6-47D8-AA3F-BB1F8E3319B6}" type="pres">
      <dgm:prSet presAssocID="{58378C76-6B6C-431F-880A-C60B5EB2616D}" presName="tSp" presStyleCnt="0"/>
      <dgm:spPr/>
    </dgm:pt>
    <dgm:pt modelId="{1DE22390-E82E-4619-9EC0-367F7DA43492}" type="pres">
      <dgm:prSet presAssocID="{58378C76-6B6C-431F-880A-C60B5EB2616D}" presName="bSp" presStyleCnt="0"/>
      <dgm:spPr/>
    </dgm:pt>
    <dgm:pt modelId="{A1DE5620-4607-445B-B0CA-10D41670C2B1}" type="pres">
      <dgm:prSet presAssocID="{58378C76-6B6C-431F-880A-C60B5EB2616D}" presName="process" presStyleCnt="0"/>
      <dgm:spPr/>
    </dgm:pt>
    <dgm:pt modelId="{38A21F89-5A53-4BFF-B61C-525D41887D59}" type="pres">
      <dgm:prSet presAssocID="{4004853A-75A1-44AB-B638-4646A8B7C02A}" presName="composite1" presStyleCnt="0"/>
      <dgm:spPr/>
    </dgm:pt>
    <dgm:pt modelId="{5DDCFA7A-26B2-42B7-A1D8-0820A49378F0}" type="pres">
      <dgm:prSet presAssocID="{4004853A-75A1-44AB-B638-4646A8B7C02A}" presName="dummyNode1" presStyleLbl="node1" presStyleIdx="0" presStyleCnt="3"/>
      <dgm:spPr/>
    </dgm:pt>
    <dgm:pt modelId="{C164FF67-40F7-4F2B-9603-07918FFA4461}" type="pres">
      <dgm:prSet presAssocID="{4004853A-75A1-44AB-B638-4646A8B7C02A}" presName="childNode1" presStyleLbl="bgAcc1" presStyleIdx="0" presStyleCnt="3" custScaleX="132496" custScaleY="120153" custLinFactNeighborX="-29" custLinFactNeighborY="1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7B7A8-868A-4947-BE80-4AB4C5C5154B}" type="pres">
      <dgm:prSet presAssocID="{4004853A-75A1-44AB-B638-4646A8B7C02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DAF7E-F1CB-4EFA-A596-B2F9029D8737}" type="pres">
      <dgm:prSet presAssocID="{4004853A-75A1-44AB-B638-4646A8B7C02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CFCE0-1CFB-4761-9EA7-F9653AFE7DD2}" type="pres">
      <dgm:prSet presAssocID="{4004853A-75A1-44AB-B638-4646A8B7C02A}" presName="connSite1" presStyleCnt="0"/>
      <dgm:spPr/>
    </dgm:pt>
    <dgm:pt modelId="{2BFAFE77-A665-48EA-95FB-C9D73CE07E2E}" type="pres">
      <dgm:prSet presAssocID="{A1F316C5-7362-4B3B-A7BF-3A25C2F22048}" presName="Name9" presStyleLbl="sibTrans2D1" presStyleIdx="0" presStyleCnt="2" custLinFactNeighborY="4753"/>
      <dgm:spPr/>
      <dgm:t>
        <a:bodyPr/>
        <a:lstStyle/>
        <a:p>
          <a:endParaRPr lang="en-US"/>
        </a:p>
      </dgm:t>
    </dgm:pt>
    <dgm:pt modelId="{739BDD25-5237-49FE-96C1-BD9972C6F192}" type="pres">
      <dgm:prSet presAssocID="{18612C78-77C9-4322-A94E-A3C6E4AF5FF8}" presName="composite2" presStyleCnt="0"/>
      <dgm:spPr/>
    </dgm:pt>
    <dgm:pt modelId="{887FB82F-DAF1-400F-B9EF-981ABAE52246}" type="pres">
      <dgm:prSet presAssocID="{18612C78-77C9-4322-A94E-A3C6E4AF5FF8}" presName="dummyNode2" presStyleLbl="node1" presStyleIdx="0" presStyleCnt="3"/>
      <dgm:spPr/>
    </dgm:pt>
    <dgm:pt modelId="{1EA956AB-AF20-4021-831E-A81926DE0A40}" type="pres">
      <dgm:prSet presAssocID="{18612C78-77C9-4322-A94E-A3C6E4AF5FF8}" presName="childNode2" presStyleLbl="bgAcc1" presStyleIdx="1" presStyleCnt="3" custScaleX="172437" custScaleY="159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FAD5C-34EF-49A7-B715-0BF7E90EE611}" type="pres">
      <dgm:prSet presAssocID="{18612C78-77C9-4322-A94E-A3C6E4AF5FF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5A49D-AF5D-4686-B069-8FC386C48410}" type="pres">
      <dgm:prSet presAssocID="{18612C78-77C9-4322-A94E-A3C6E4AF5FF8}" presName="parentNode2" presStyleLbl="node1" presStyleIdx="1" presStyleCnt="3" custLinFactNeighborX="7688" custLinFactNeighborY="-375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C7798-83DE-40DE-8470-0B7A15709542}" type="pres">
      <dgm:prSet presAssocID="{18612C78-77C9-4322-A94E-A3C6E4AF5FF8}" presName="connSite2" presStyleCnt="0"/>
      <dgm:spPr/>
    </dgm:pt>
    <dgm:pt modelId="{7FE7A3AC-93D5-4D31-9687-6B69D2E313B0}" type="pres">
      <dgm:prSet presAssocID="{0DE4AAA3-3A75-4D76-855D-834122C28835}" presName="Name18" presStyleLbl="sibTrans2D1" presStyleIdx="1" presStyleCnt="2" custLinFactNeighborY="-7001"/>
      <dgm:spPr/>
      <dgm:t>
        <a:bodyPr/>
        <a:lstStyle/>
        <a:p>
          <a:endParaRPr lang="en-US"/>
        </a:p>
      </dgm:t>
    </dgm:pt>
    <dgm:pt modelId="{0F43CF9B-D776-49B5-8034-04A459CD14B2}" type="pres">
      <dgm:prSet presAssocID="{F5043C33-6EA2-40DE-B38A-622B195FB556}" presName="composite1" presStyleCnt="0"/>
      <dgm:spPr/>
    </dgm:pt>
    <dgm:pt modelId="{2DD2B69E-0868-4712-9839-13EE8D344291}" type="pres">
      <dgm:prSet presAssocID="{F5043C33-6EA2-40DE-B38A-622B195FB556}" presName="dummyNode1" presStyleLbl="node1" presStyleIdx="1" presStyleCnt="3"/>
      <dgm:spPr/>
    </dgm:pt>
    <dgm:pt modelId="{948C9176-3713-4A5B-B09F-B573F3DD1E70}" type="pres">
      <dgm:prSet presAssocID="{F5043C33-6EA2-40DE-B38A-622B195FB556}" presName="childNode1" presStyleLbl="bgAcc1" presStyleIdx="2" presStyleCnt="3" custScaleX="142291" custScaleY="155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F0EF5-2DB7-4940-9D12-BF64F384FEF1}" type="pres">
      <dgm:prSet presAssocID="{F5043C33-6EA2-40DE-B38A-622B195FB55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90145-1C27-4C99-9E94-D80608A24A08}" type="pres">
      <dgm:prSet presAssocID="{F5043C33-6EA2-40DE-B38A-622B195FB556}" presName="parentNode1" presStyleLbl="node1" presStyleIdx="2" presStyleCnt="3" custLinFactNeighborX="661" custLinFactNeighborY="301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AF2E5-A6DA-49BA-B3D5-34FAB574DCCC}" type="pres">
      <dgm:prSet presAssocID="{F5043C33-6EA2-40DE-B38A-622B195FB556}" presName="connSite1" presStyleCnt="0"/>
      <dgm:spPr/>
    </dgm:pt>
  </dgm:ptLst>
  <dgm:cxnLst>
    <dgm:cxn modelId="{90925AC2-B843-4E16-9725-98DD570773EF}" srcId="{18612C78-77C9-4322-A94E-A3C6E4AF5FF8}" destId="{C24E8105-B4AA-452E-A1D9-CCC3318E4B8B}" srcOrd="1" destOrd="0" parTransId="{A7A52A75-417F-41A6-BA1B-74BDBF453C76}" sibTransId="{3DEE21A0-5050-4D60-8551-84D6C4AD44B5}"/>
    <dgm:cxn modelId="{4B1E0D69-C612-45E2-BB6A-AAEBE83E778C}" srcId="{18612C78-77C9-4322-A94E-A3C6E4AF5FF8}" destId="{9BD44C04-4918-4D2E-BC5D-5FD2C8D32FAB}" srcOrd="0" destOrd="0" parTransId="{B46A98C4-9570-4DC2-8D82-7FD82F0FBF21}" sibTransId="{A361B4E5-C184-4FF4-95D5-7E3F859DA331}"/>
    <dgm:cxn modelId="{676CC2EC-513A-4E93-A43C-E2D1B5276C5B}" type="presOf" srcId="{C24E8105-B4AA-452E-A1D9-CCC3318E4B8B}" destId="{CECFAD5C-34EF-49A7-B715-0BF7E90EE611}" srcOrd="1" destOrd="1" presId="urn:microsoft.com/office/officeart/2005/8/layout/hProcess4"/>
    <dgm:cxn modelId="{4D3D7D57-F4C0-4A00-9A3E-CB89BCAF2426}" type="presOf" srcId="{A1F316C5-7362-4B3B-A7BF-3A25C2F22048}" destId="{2BFAFE77-A665-48EA-95FB-C9D73CE07E2E}" srcOrd="0" destOrd="0" presId="urn:microsoft.com/office/officeart/2005/8/layout/hProcess4"/>
    <dgm:cxn modelId="{B05390BB-1CD3-4A12-95D3-53EECB49506F}" type="presOf" srcId="{9BD44C04-4918-4D2E-BC5D-5FD2C8D32FAB}" destId="{CECFAD5C-34EF-49A7-B715-0BF7E90EE611}" srcOrd="1" destOrd="0" presId="urn:microsoft.com/office/officeart/2005/8/layout/hProcess4"/>
    <dgm:cxn modelId="{C1211E66-D54C-44D4-82BE-ED742D504CBA}" type="presOf" srcId="{C24E8105-B4AA-452E-A1D9-CCC3318E4B8B}" destId="{1EA956AB-AF20-4021-831E-A81926DE0A40}" srcOrd="0" destOrd="1" presId="urn:microsoft.com/office/officeart/2005/8/layout/hProcess4"/>
    <dgm:cxn modelId="{31782A11-6734-487F-BD91-5163E8893221}" srcId="{4004853A-75A1-44AB-B638-4646A8B7C02A}" destId="{9D66A007-AD88-4F26-86A0-5773002FE66F}" srcOrd="0" destOrd="0" parTransId="{9AA51F45-1070-43CE-8185-5ABBA2C474AF}" sibTransId="{F8FE7AD8-8F43-43AA-8305-DCB184D0A037}"/>
    <dgm:cxn modelId="{B0330078-B047-4C6B-A819-73309F9FA90B}" type="presOf" srcId="{18612C78-77C9-4322-A94E-A3C6E4AF5FF8}" destId="{3105A49D-AF5D-4686-B069-8FC386C48410}" srcOrd="0" destOrd="0" presId="urn:microsoft.com/office/officeart/2005/8/layout/hProcess4"/>
    <dgm:cxn modelId="{84F0F2AB-B190-47C3-9041-AF416A55B581}" type="presOf" srcId="{24F31DAC-6910-4DB0-B3CA-21D2B08D5A91}" destId="{98DF0EF5-2DB7-4940-9D12-BF64F384FEF1}" srcOrd="1" destOrd="0" presId="urn:microsoft.com/office/officeart/2005/8/layout/hProcess4"/>
    <dgm:cxn modelId="{AB6DC8BB-9C78-47DC-8922-4A3263BA3CB8}" type="presOf" srcId="{0DE4AAA3-3A75-4D76-855D-834122C28835}" destId="{7FE7A3AC-93D5-4D31-9687-6B69D2E313B0}" srcOrd="0" destOrd="0" presId="urn:microsoft.com/office/officeart/2005/8/layout/hProcess4"/>
    <dgm:cxn modelId="{61C5BA0D-AF6A-4BB3-9B63-D4C438AECBF4}" type="presOf" srcId="{4004853A-75A1-44AB-B638-4646A8B7C02A}" destId="{5A6DAF7E-F1CB-4EFA-A596-B2F9029D8737}" srcOrd="0" destOrd="0" presId="urn:microsoft.com/office/officeart/2005/8/layout/hProcess4"/>
    <dgm:cxn modelId="{0391BDD0-4AF2-4772-824D-FDC55F4C6E09}" type="presOf" srcId="{24F31DAC-6910-4DB0-B3CA-21D2B08D5A91}" destId="{948C9176-3713-4A5B-B09F-B573F3DD1E70}" srcOrd="0" destOrd="0" presId="urn:microsoft.com/office/officeart/2005/8/layout/hProcess4"/>
    <dgm:cxn modelId="{1807484E-4D44-48C8-8236-BB77B181B9C5}" srcId="{58378C76-6B6C-431F-880A-C60B5EB2616D}" destId="{4004853A-75A1-44AB-B638-4646A8B7C02A}" srcOrd="0" destOrd="0" parTransId="{90865E75-72C3-400F-BEE9-4B3C367D2318}" sibTransId="{A1F316C5-7362-4B3B-A7BF-3A25C2F22048}"/>
    <dgm:cxn modelId="{C4E599A3-AB82-4A97-8685-DF5A1FC17315}" type="presOf" srcId="{9D66A007-AD88-4F26-86A0-5773002FE66F}" destId="{C7D7B7A8-868A-4947-BE80-4AB4C5C5154B}" srcOrd="1" destOrd="0" presId="urn:microsoft.com/office/officeart/2005/8/layout/hProcess4"/>
    <dgm:cxn modelId="{2BD0A0D2-EB49-45EB-82DE-F22AE34E8CCF}" type="presOf" srcId="{7BCC81EA-B343-4056-BD7D-506C08214BB2}" destId="{98DF0EF5-2DB7-4940-9D12-BF64F384FEF1}" srcOrd="1" destOrd="1" presId="urn:microsoft.com/office/officeart/2005/8/layout/hProcess4"/>
    <dgm:cxn modelId="{637AF29A-F108-4252-8775-7CA2FABA2427}" srcId="{58378C76-6B6C-431F-880A-C60B5EB2616D}" destId="{F5043C33-6EA2-40DE-B38A-622B195FB556}" srcOrd="2" destOrd="0" parTransId="{BCA68C15-C62D-4E07-B55A-91B60208F603}" sibTransId="{B3636141-5CD7-45C3-BA3E-C415625B589E}"/>
    <dgm:cxn modelId="{1FE33972-2860-4F68-863C-4B045B41AFAA}" type="presOf" srcId="{7BCC81EA-B343-4056-BD7D-506C08214BB2}" destId="{948C9176-3713-4A5B-B09F-B573F3DD1E70}" srcOrd="0" destOrd="1" presId="urn:microsoft.com/office/officeart/2005/8/layout/hProcess4"/>
    <dgm:cxn modelId="{96E1C04B-C034-429A-97F5-523B971DCDAF}" srcId="{F5043C33-6EA2-40DE-B38A-622B195FB556}" destId="{7BCC81EA-B343-4056-BD7D-506C08214BB2}" srcOrd="1" destOrd="0" parTransId="{F38069DD-67E6-497E-BDDE-BE5EFACBAA20}" sibTransId="{A0D36447-9EB5-4B2D-BFEA-ACB50CD894C6}"/>
    <dgm:cxn modelId="{40156210-883A-45B7-9D17-37D706E1B18E}" type="presOf" srcId="{F5043C33-6EA2-40DE-B38A-622B195FB556}" destId="{8DA90145-1C27-4C99-9E94-D80608A24A08}" srcOrd="0" destOrd="0" presId="urn:microsoft.com/office/officeart/2005/8/layout/hProcess4"/>
    <dgm:cxn modelId="{F51882DD-52BD-413F-B3AF-EB4A5D5589C8}" type="presOf" srcId="{9D66A007-AD88-4F26-86A0-5773002FE66F}" destId="{C164FF67-40F7-4F2B-9603-07918FFA4461}" srcOrd="0" destOrd="0" presId="urn:microsoft.com/office/officeart/2005/8/layout/hProcess4"/>
    <dgm:cxn modelId="{57608129-191C-4700-90CB-6E16EB8E8DF7}" srcId="{58378C76-6B6C-431F-880A-C60B5EB2616D}" destId="{18612C78-77C9-4322-A94E-A3C6E4AF5FF8}" srcOrd="1" destOrd="0" parTransId="{890151C3-5E32-46CD-8C5F-23955AF258C2}" sibTransId="{0DE4AAA3-3A75-4D76-855D-834122C28835}"/>
    <dgm:cxn modelId="{B329B9EE-17F2-4698-8A6D-78DD2EB6CE67}" type="presOf" srcId="{58378C76-6B6C-431F-880A-C60B5EB2616D}" destId="{2BBD09DB-1E1F-4EEB-A738-8F32A4767111}" srcOrd="0" destOrd="0" presId="urn:microsoft.com/office/officeart/2005/8/layout/hProcess4"/>
    <dgm:cxn modelId="{AD1F3DCA-829D-469D-B7BE-D5332BDDD1C7}" type="presOf" srcId="{9BD44C04-4918-4D2E-BC5D-5FD2C8D32FAB}" destId="{1EA956AB-AF20-4021-831E-A81926DE0A40}" srcOrd="0" destOrd="0" presId="urn:microsoft.com/office/officeart/2005/8/layout/hProcess4"/>
    <dgm:cxn modelId="{B4E5D467-AA94-46F0-A72F-BF790CB1BB46}" srcId="{F5043C33-6EA2-40DE-B38A-622B195FB556}" destId="{24F31DAC-6910-4DB0-B3CA-21D2B08D5A91}" srcOrd="0" destOrd="0" parTransId="{46A6F0D2-A545-4C21-8099-5CF0573DC62E}" sibTransId="{6B3E0130-9FCD-49C4-8A4C-38F1B0F15942}"/>
    <dgm:cxn modelId="{2AE9A6B8-B8BD-4A5A-A982-75517CE1F4B4}" type="presParOf" srcId="{2BBD09DB-1E1F-4EEB-A738-8F32A4767111}" destId="{BE46EE7E-41E6-47D8-AA3F-BB1F8E3319B6}" srcOrd="0" destOrd="0" presId="urn:microsoft.com/office/officeart/2005/8/layout/hProcess4"/>
    <dgm:cxn modelId="{EA5E6F04-BB14-4E6D-91FA-77F819372F45}" type="presParOf" srcId="{2BBD09DB-1E1F-4EEB-A738-8F32A4767111}" destId="{1DE22390-E82E-4619-9EC0-367F7DA43492}" srcOrd="1" destOrd="0" presId="urn:microsoft.com/office/officeart/2005/8/layout/hProcess4"/>
    <dgm:cxn modelId="{09B74E0A-E88C-47BE-AD25-85898998596C}" type="presParOf" srcId="{2BBD09DB-1E1F-4EEB-A738-8F32A4767111}" destId="{A1DE5620-4607-445B-B0CA-10D41670C2B1}" srcOrd="2" destOrd="0" presId="urn:microsoft.com/office/officeart/2005/8/layout/hProcess4"/>
    <dgm:cxn modelId="{55BA1010-6FFA-48BF-8230-18FD8ADFA17D}" type="presParOf" srcId="{A1DE5620-4607-445B-B0CA-10D41670C2B1}" destId="{38A21F89-5A53-4BFF-B61C-525D41887D59}" srcOrd="0" destOrd="0" presId="urn:microsoft.com/office/officeart/2005/8/layout/hProcess4"/>
    <dgm:cxn modelId="{658712CB-3048-41F1-90B1-3705ED08DDA1}" type="presParOf" srcId="{38A21F89-5A53-4BFF-B61C-525D41887D59}" destId="{5DDCFA7A-26B2-42B7-A1D8-0820A49378F0}" srcOrd="0" destOrd="0" presId="urn:microsoft.com/office/officeart/2005/8/layout/hProcess4"/>
    <dgm:cxn modelId="{44BAF7CA-97D6-44CB-AAA1-A9FD949A42E6}" type="presParOf" srcId="{38A21F89-5A53-4BFF-B61C-525D41887D59}" destId="{C164FF67-40F7-4F2B-9603-07918FFA4461}" srcOrd="1" destOrd="0" presId="urn:microsoft.com/office/officeart/2005/8/layout/hProcess4"/>
    <dgm:cxn modelId="{E6F6FEB6-6242-483B-B142-DA3AE34E27CD}" type="presParOf" srcId="{38A21F89-5A53-4BFF-B61C-525D41887D59}" destId="{C7D7B7A8-868A-4947-BE80-4AB4C5C5154B}" srcOrd="2" destOrd="0" presId="urn:microsoft.com/office/officeart/2005/8/layout/hProcess4"/>
    <dgm:cxn modelId="{3552C491-8938-4E72-B725-E4545F7460CE}" type="presParOf" srcId="{38A21F89-5A53-4BFF-B61C-525D41887D59}" destId="{5A6DAF7E-F1CB-4EFA-A596-B2F9029D8737}" srcOrd="3" destOrd="0" presId="urn:microsoft.com/office/officeart/2005/8/layout/hProcess4"/>
    <dgm:cxn modelId="{019F6826-7966-489D-9182-7B4D40BE182E}" type="presParOf" srcId="{38A21F89-5A53-4BFF-B61C-525D41887D59}" destId="{473CFCE0-1CFB-4761-9EA7-F9653AFE7DD2}" srcOrd="4" destOrd="0" presId="urn:microsoft.com/office/officeart/2005/8/layout/hProcess4"/>
    <dgm:cxn modelId="{80AD7B22-618D-4CF0-BFCC-BA4394558A52}" type="presParOf" srcId="{A1DE5620-4607-445B-B0CA-10D41670C2B1}" destId="{2BFAFE77-A665-48EA-95FB-C9D73CE07E2E}" srcOrd="1" destOrd="0" presId="urn:microsoft.com/office/officeart/2005/8/layout/hProcess4"/>
    <dgm:cxn modelId="{35ADF053-6ADC-439F-B38E-7688221742C8}" type="presParOf" srcId="{A1DE5620-4607-445B-B0CA-10D41670C2B1}" destId="{739BDD25-5237-49FE-96C1-BD9972C6F192}" srcOrd="2" destOrd="0" presId="urn:microsoft.com/office/officeart/2005/8/layout/hProcess4"/>
    <dgm:cxn modelId="{3F19BF2F-1882-4ECD-BD67-D9D1B17FF8C8}" type="presParOf" srcId="{739BDD25-5237-49FE-96C1-BD9972C6F192}" destId="{887FB82F-DAF1-400F-B9EF-981ABAE52246}" srcOrd="0" destOrd="0" presId="urn:microsoft.com/office/officeart/2005/8/layout/hProcess4"/>
    <dgm:cxn modelId="{E8BB8F0F-6D88-4512-A731-799FF9C7B039}" type="presParOf" srcId="{739BDD25-5237-49FE-96C1-BD9972C6F192}" destId="{1EA956AB-AF20-4021-831E-A81926DE0A40}" srcOrd="1" destOrd="0" presId="urn:microsoft.com/office/officeart/2005/8/layout/hProcess4"/>
    <dgm:cxn modelId="{E92C0ED4-5A1C-4888-AF0B-D33BF87E0BA1}" type="presParOf" srcId="{739BDD25-5237-49FE-96C1-BD9972C6F192}" destId="{CECFAD5C-34EF-49A7-B715-0BF7E90EE611}" srcOrd="2" destOrd="0" presId="urn:microsoft.com/office/officeart/2005/8/layout/hProcess4"/>
    <dgm:cxn modelId="{26C3CC9A-5A31-494C-A857-5353CCFEAE7C}" type="presParOf" srcId="{739BDD25-5237-49FE-96C1-BD9972C6F192}" destId="{3105A49D-AF5D-4686-B069-8FC386C48410}" srcOrd="3" destOrd="0" presId="urn:microsoft.com/office/officeart/2005/8/layout/hProcess4"/>
    <dgm:cxn modelId="{74F853A1-BD74-4CD3-9DEC-0B72734A9113}" type="presParOf" srcId="{739BDD25-5237-49FE-96C1-BD9972C6F192}" destId="{D92C7798-83DE-40DE-8470-0B7A15709542}" srcOrd="4" destOrd="0" presId="urn:microsoft.com/office/officeart/2005/8/layout/hProcess4"/>
    <dgm:cxn modelId="{580A42AA-019A-4332-99A9-2791713BC665}" type="presParOf" srcId="{A1DE5620-4607-445B-B0CA-10D41670C2B1}" destId="{7FE7A3AC-93D5-4D31-9687-6B69D2E313B0}" srcOrd="3" destOrd="0" presId="urn:microsoft.com/office/officeart/2005/8/layout/hProcess4"/>
    <dgm:cxn modelId="{8FB1BB13-8C92-4E83-9D07-690DFEBD9419}" type="presParOf" srcId="{A1DE5620-4607-445B-B0CA-10D41670C2B1}" destId="{0F43CF9B-D776-49B5-8034-04A459CD14B2}" srcOrd="4" destOrd="0" presId="urn:microsoft.com/office/officeart/2005/8/layout/hProcess4"/>
    <dgm:cxn modelId="{4189B5F4-5ECA-41F2-AE8A-775F439699D8}" type="presParOf" srcId="{0F43CF9B-D776-49B5-8034-04A459CD14B2}" destId="{2DD2B69E-0868-4712-9839-13EE8D344291}" srcOrd="0" destOrd="0" presId="urn:microsoft.com/office/officeart/2005/8/layout/hProcess4"/>
    <dgm:cxn modelId="{BB0AAF50-A332-472C-962A-BBA40AF6884D}" type="presParOf" srcId="{0F43CF9B-D776-49B5-8034-04A459CD14B2}" destId="{948C9176-3713-4A5B-B09F-B573F3DD1E70}" srcOrd="1" destOrd="0" presId="urn:microsoft.com/office/officeart/2005/8/layout/hProcess4"/>
    <dgm:cxn modelId="{CC60C008-BD72-4F1A-998B-BF257BF61E77}" type="presParOf" srcId="{0F43CF9B-D776-49B5-8034-04A459CD14B2}" destId="{98DF0EF5-2DB7-4940-9D12-BF64F384FEF1}" srcOrd="2" destOrd="0" presId="urn:microsoft.com/office/officeart/2005/8/layout/hProcess4"/>
    <dgm:cxn modelId="{BBD71A2C-C48E-4051-9053-A3E35A03C3FD}" type="presParOf" srcId="{0F43CF9B-D776-49B5-8034-04A459CD14B2}" destId="{8DA90145-1C27-4C99-9E94-D80608A24A08}" srcOrd="3" destOrd="0" presId="urn:microsoft.com/office/officeart/2005/8/layout/hProcess4"/>
    <dgm:cxn modelId="{BE5995FB-8C4D-4C24-AFD5-113CC5A58777}" type="presParOf" srcId="{0F43CF9B-D776-49B5-8034-04A459CD14B2}" destId="{D64AF2E5-A6DA-49BA-B3D5-34FAB574DCC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2FE574-5900-4F8C-B16D-FA015DE3F5F8}">
      <dsp:nvSpPr>
        <dsp:cNvPr id="0" name=""/>
        <dsp:cNvSpPr/>
      </dsp:nvSpPr>
      <dsp:spPr>
        <a:xfrm>
          <a:off x="184880" y="116966"/>
          <a:ext cx="4560390" cy="456039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+ </a:t>
          </a:r>
          <a:r>
            <a:rPr lang="en-US" sz="2900" kern="1200" dirty="0" err="1" smtClean="0"/>
            <a:t>Eularian</a:t>
          </a:r>
          <a:r>
            <a:rPr lang="en-US" sz="2900" kern="1200" dirty="0" smtClean="0"/>
            <a:t>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+ Unit in concentration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- Uniform </a:t>
          </a:r>
          <a:r>
            <a:rPr lang="en-US" sz="2900" kern="1200" dirty="0" err="1" smtClean="0"/>
            <a:t>conc</a:t>
          </a:r>
          <a:r>
            <a:rPr lang="en-US" sz="2900" kern="1200" dirty="0" smtClean="0"/>
            <a:t> in grid cell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+ Constant data pts to calculate</a:t>
          </a:r>
        </a:p>
      </dsp:txBody>
      <dsp:txXfrm>
        <a:off x="821691" y="654734"/>
        <a:ext cx="2629414" cy="3484854"/>
      </dsp:txXfrm>
    </dsp:sp>
    <dsp:sp modelId="{197652C0-52DA-4F6C-A343-BB8648071044}">
      <dsp:nvSpPr>
        <dsp:cNvPr id="0" name=""/>
        <dsp:cNvSpPr/>
      </dsp:nvSpPr>
      <dsp:spPr>
        <a:xfrm>
          <a:off x="3471648" y="116966"/>
          <a:ext cx="4560390" cy="4560390"/>
        </a:xfrm>
        <a:prstGeom prst="ellipse">
          <a:avLst/>
        </a:prstGeom>
        <a:solidFill>
          <a:schemeClr val="accent5">
            <a:alpha val="50000"/>
            <a:hueOff val="-12980065"/>
            <a:satOff val="6926"/>
            <a:lumOff val="-3019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+ </a:t>
          </a:r>
          <a:r>
            <a:rPr lang="en-US" sz="2900" kern="1200" dirty="0" err="1" smtClean="0"/>
            <a:t>Lagrangian</a:t>
          </a:r>
          <a:endParaRPr lang="en-US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+ Unit in mass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+ No emission dilution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- Varying data pts to be calculated per time step</a:t>
          </a:r>
        </a:p>
      </dsp:txBody>
      <dsp:txXfrm>
        <a:off x="4765813" y="654734"/>
        <a:ext cx="2629414" cy="34848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B38EA2-F12A-4891-993C-BECE1FF1B20F}">
      <dsp:nvSpPr>
        <dsp:cNvPr id="0" name=""/>
        <dsp:cNvSpPr/>
      </dsp:nvSpPr>
      <dsp:spPr>
        <a:xfrm>
          <a:off x="7233" y="68587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Inside driver</a:t>
          </a:r>
          <a:endParaRPr lang="en-US" sz="2800" kern="1200" dirty="0"/>
        </a:p>
      </dsp:txBody>
      <dsp:txXfrm>
        <a:off x="7233" y="685879"/>
        <a:ext cx="2161877" cy="1297126"/>
      </dsp:txXfrm>
    </dsp:sp>
    <dsp:sp modelId="{47171A68-2C6F-42C6-88FB-25B4C858C369}">
      <dsp:nvSpPr>
        <dsp:cNvPr id="0" name=""/>
        <dsp:cNvSpPr/>
      </dsp:nvSpPr>
      <dsp:spPr>
        <a:xfrm>
          <a:off x="2359355" y="10663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2359355" y="1066370"/>
        <a:ext cx="458317" cy="536145"/>
      </dsp:txXfrm>
    </dsp:sp>
    <dsp:sp modelId="{AB4F4D3D-7B69-4EC9-B068-4E970DDD59D2}">
      <dsp:nvSpPr>
        <dsp:cNvPr id="0" name=""/>
        <dsp:cNvSpPr/>
      </dsp:nvSpPr>
      <dsp:spPr>
        <a:xfrm>
          <a:off x="3033861" y="68587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Inside </a:t>
          </a:r>
          <a:r>
            <a:rPr lang="en-US" sz="2800" kern="1200" dirty="0" err="1" smtClean="0"/>
            <a:t>sciproc</a:t>
          </a:r>
          <a:endParaRPr lang="en-US" sz="2800" kern="1200" dirty="0"/>
        </a:p>
      </dsp:txBody>
      <dsp:txXfrm>
        <a:off x="3033861" y="685879"/>
        <a:ext cx="2161877" cy="1297126"/>
      </dsp:txXfrm>
    </dsp:sp>
    <dsp:sp modelId="{BBB36644-5A0C-4781-8E43-79CECD911336}">
      <dsp:nvSpPr>
        <dsp:cNvPr id="0" name=""/>
        <dsp:cNvSpPr/>
      </dsp:nvSpPr>
      <dsp:spPr>
        <a:xfrm>
          <a:off x="5385983" y="1066370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385983" y="1066370"/>
        <a:ext cx="458317" cy="536145"/>
      </dsp:txXfrm>
    </dsp:sp>
    <dsp:sp modelId="{094DEB28-4CCB-4570-9880-9EB0BD62F968}">
      <dsp:nvSpPr>
        <dsp:cNvPr id="0" name=""/>
        <dsp:cNvSpPr/>
      </dsp:nvSpPr>
      <dsp:spPr>
        <a:xfrm>
          <a:off x="6060489" y="685879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VDIFF</a:t>
          </a:r>
          <a:endParaRPr lang="en-US" sz="2800" kern="1200" dirty="0"/>
        </a:p>
      </dsp:txBody>
      <dsp:txXfrm>
        <a:off x="6060489" y="685879"/>
        <a:ext cx="2161877" cy="1297126"/>
      </dsp:txXfrm>
    </dsp:sp>
    <dsp:sp modelId="{E10D4888-1BBA-4BA9-B7D7-110D3684E8D4}">
      <dsp:nvSpPr>
        <dsp:cNvPr id="0" name=""/>
        <dsp:cNvSpPr/>
      </dsp:nvSpPr>
      <dsp:spPr>
        <a:xfrm rot="5465550">
          <a:off x="6899639" y="2120585"/>
          <a:ext cx="443370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5465550">
        <a:off x="6899639" y="2120585"/>
        <a:ext cx="443370" cy="536145"/>
      </dsp:txXfrm>
    </dsp:sp>
    <dsp:sp modelId="{F90CC4C4-DB22-4AEA-9863-45D9CE6C04F2}">
      <dsp:nvSpPr>
        <dsp:cNvPr id="0" name=""/>
        <dsp:cNvSpPr/>
      </dsp:nvSpPr>
      <dsp:spPr>
        <a:xfrm>
          <a:off x="6019803" y="2819401"/>
          <a:ext cx="2161877" cy="129712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accent6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CMAQ DAYSMOKE</a:t>
          </a:r>
          <a:endParaRPr lang="en-US" sz="2800" kern="1200" dirty="0"/>
        </a:p>
      </dsp:txBody>
      <dsp:txXfrm>
        <a:off x="6019803" y="2819401"/>
        <a:ext cx="2161877" cy="1297126"/>
      </dsp:txXfrm>
    </dsp:sp>
    <dsp:sp modelId="{242A2C49-9E13-47DD-B609-8EBB00BE0A4E}">
      <dsp:nvSpPr>
        <dsp:cNvPr id="0" name=""/>
        <dsp:cNvSpPr/>
      </dsp:nvSpPr>
      <dsp:spPr>
        <a:xfrm rot="10767355">
          <a:off x="5401744" y="3213952"/>
          <a:ext cx="436773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767355">
        <a:off x="5401744" y="3213952"/>
        <a:ext cx="436773" cy="536145"/>
      </dsp:txXfrm>
    </dsp:sp>
    <dsp:sp modelId="{9C95068C-5048-4D54-A02B-179A62EFB782}">
      <dsp:nvSpPr>
        <dsp:cNvPr id="0" name=""/>
        <dsp:cNvSpPr/>
      </dsp:nvSpPr>
      <dsp:spPr>
        <a:xfrm>
          <a:off x="3033861" y="284775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XADV</a:t>
          </a:r>
        </a:p>
      </dsp:txBody>
      <dsp:txXfrm>
        <a:off x="3033861" y="2847756"/>
        <a:ext cx="2161877" cy="1297126"/>
      </dsp:txXfrm>
    </dsp:sp>
    <dsp:sp modelId="{12E9E98C-C862-4BBE-BCE8-61EEC6843645}">
      <dsp:nvSpPr>
        <dsp:cNvPr id="0" name=""/>
        <dsp:cNvSpPr/>
      </dsp:nvSpPr>
      <dsp:spPr>
        <a:xfrm rot="10800000">
          <a:off x="2385298" y="322824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385298" y="3228247"/>
        <a:ext cx="458317" cy="536145"/>
      </dsp:txXfrm>
    </dsp:sp>
    <dsp:sp modelId="{E0BF10AB-251D-48E8-AA40-BACD7EAD2098}">
      <dsp:nvSpPr>
        <dsp:cNvPr id="0" name=""/>
        <dsp:cNvSpPr/>
      </dsp:nvSpPr>
      <dsp:spPr>
        <a:xfrm>
          <a:off x="7233" y="2847756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Rest of CMAQ codes</a:t>
          </a:r>
          <a:endParaRPr lang="en-US" sz="2800" kern="1200" dirty="0"/>
        </a:p>
      </dsp:txBody>
      <dsp:txXfrm>
        <a:off x="7233" y="2847756"/>
        <a:ext cx="2161877" cy="12971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64FF67-40F7-4F2B-9603-07918FFA4461}">
      <dsp:nvSpPr>
        <dsp:cNvPr id="0" name=""/>
        <dsp:cNvSpPr/>
      </dsp:nvSpPr>
      <dsp:spPr>
        <a:xfrm>
          <a:off x="5851" y="1685161"/>
          <a:ext cx="2415986" cy="1807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Calculate locations of 1kg PM2.5 parcels per </a:t>
          </a:r>
          <a:r>
            <a:rPr lang="en-US" sz="1800" kern="1200" dirty="0" err="1" smtClean="0"/>
            <a:t>Daysmoke</a:t>
          </a:r>
          <a:r>
            <a:rPr lang="en-US" sz="1800" kern="1200" dirty="0" smtClean="0"/>
            <a:t> time step  </a:t>
          </a:r>
          <a:endParaRPr lang="en-US" sz="1800" kern="1200" dirty="0"/>
        </a:p>
      </dsp:txBody>
      <dsp:txXfrm>
        <a:off x="5851" y="1685161"/>
        <a:ext cx="2415986" cy="1419825"/>
      </dsp:txXfrm>
    </dsp:sp>
    <dsp:sp modelId="{2BFAFE77-A665-48EA-95FB-C9D73CE07E2E}">
      <dsp:nvSpPr>
        <dsp:cNvPr id="0" name=""/>
        <dsp:cNvSpPr/>
      </dsp:nvSpPr>
      <dsp:spPr>
        <a:xfrm>
          <a:off x="1285175" y="1709709"/>
          <a:ext cx="2809966" cy="2809966"/>
        </a:xfrm>
        <a:prstGeom prst="leftCircularArrow">
          <a:avLst>
            <a:gd name="adj1" fmla="val 1940"/>
            <a:gd name="adj2" fmla="val 232105"/>
            <a:gd name="adj3" fmla="val 2015421"/>
            <a:gd name="adj4" fmla="val 9032295"/>
            <a:gd name="adj5" fmla="val 226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6DAF7E-F1CB-4EFA-A596-B2F9029D8737}">
      <dsp:nvSpPr>
        <dsp:cNvPr id="0" name=""/>
        <dsp:cNvSpPr/>
      </dsp:nvSpPr>
      <dsp:spPr>
        <a:xfrm>
          <a:off x="707862" y="2998566"/>
          <a:ext cx="1620836" cy="644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DAYSMOKE</a:t>
          </a:r>
          <a:endParaRPr lang="en-US" sz="2200" kern="1200" dirty="0"/>
        </a:p>
      </dsp:txBody>
      <dsp:txXfrm>
        <a:off x="707862" y="2998566"/>
        <a:ext cx="1620836" cy="644553"/>
      </dsp:txXfrm>
    </dsp:sp>
    <dsp:sp modelId="{1EA956AB-AF20-4021-831E-A81926DE0A40}">
      <dsp:nvSpPr>
        <dsp:cNvPr id="0" name=""/>
        <dsp:cNvSpPr/>
      </dsp:nvSpPr>
      <dsp:spPr>
        <a:xfrm>
          <a:off x="2681953" y="1368006"/>
          <a:ext cx="3144287" cy="2399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490032"/>
              <a:satOff val="3463"/>
              <a:lumOff val="-1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Convert </a:t>
          </a:r>
          <a:r>
            <a:rPr lang="en-US" sz="1800" kern="1200" dirty="0" err="1" smtClean="0"/>
            <a:t>Daysmoke</a:t>
          </a:r>
          <a:r>
            <a:rPr lang="en-US" sz="1800" kern="1200" dirty="0" smtClean="0"/>
            <a:t> emissions to concentrations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Determine when and where </a:t>
          </a:r>
          <a:r>
            <a:rPr lang="en-US" sz="1800" kern="1200" dirty="0" err="1" smtClean="0"/>
            <a:t>Daysmoke</a:t>
          </a:r>
          <a:r>
            <a:rPr lang="en-US" sz="1800" kern="1200" dirty="0" smtClean="0"/>
            <a:t> results can be carried over to AG-CMAQ</a:t>
          </a:r>
          <a:endParaRPr lang="en-US" sz="1800" kern="1200" dirty="0"/>
        </a:p>
      </dsp:txBody>
      <dsp:txXfrm>
        <a:off x="2681953" y="1882195"/>
        <a:ext cx="3144287" cy="1885360"/>
      </dsp:txXfrm>
    </dsp:sp>
    <dsp:sp modelId="{7FE7A3AC-93D5-4D31-9687-6B69D2E313B0}">
      <dsp:nvSpPr>
        <dsp:cNvPr id="0" name=""/>
        <dsp:cNvSpPr/>
      </dsp:nvSpPr>
      <dsp:spPr>
        <a:xfrm>
          <a:off x="4362107" y="363106"/>
          <a:ext cx="3015081" cy="3015081"/>
        </a:xfrm>
        <a:prstGeom prst="circularArrow">
          <a:avLst>
            <a:gd name="adj1" fmla="val 1808"/>
            <a:gd name="adj2" fmla="val 215665"/>
            <a:gd name="adj3" fmla="val 19931222"/>
            <a:gd name="adj4" fmla="val 12897909"/>
            <a:gd name="adj5" fmla="val 2109"/>
          </a:avLst>
        </a:prstGeom>
        <a:gradFill rotWithShape="0">
          <a:gsLst>
            <a:gs pos="0">
              <a:schemeClr val="accent5">
                <a:hueOff val="-12980065"/>
                <a:satOff val="6926"/>
                <a:lumOff val="-30196"/>
                <a:alphaOff val="0"/>
                <a:tint val="50000"/>
                <a:satMod val="300000"/>
              </a:schemeClr>
            </a:gs>
            <a:gs pos="35000">
              <a:schemeClr val="accent5">
                <a:hueOff val="-12980065"/>
                <a:satOff val="6926"/>
                <a:lumOff val="-30196"/>
                <a:alphaOff val="0"/>
                <a:tint val="37000"/>
                <a:satMod val="30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05A49D-AF5D-4686-B069-8FC386C48410}">
      <dsp:nvSpPr>
        <dsp:cNvPr id="0" name=""/>
        <dsp:cNvSpPr/>
      </dsp:nvSpPr>
      <dsp:spPr>
        <a:xfrm>
          <a:off x="3872195" y="1251638"/>
          <a:ext cx="1620836" cy="644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490032"/>
                <a:satOff val="3463"/>
                <a:lumOff val="-15098"/>
                <a:alphaOff val="0"/>
                <a:tint val="50000"/>
                <a:satMod val="300000"/>
              </a:schemeClr>
            </a:gs>
            <a:gs pos="35000">
              <a:schemeClr val="accent5">
                <a:hueOff val="-6490032"/>
                <a:satOff val="3463"/>
                <a:lumOff val="-15098"/>
                <a:alphaOff val="0"/>
                <a:tint val="37000"/>
                <a:satMod val="300000"/>
              </a:schemeClr>
            </a:gs>
            <a:gs pos="100000">
              <a:schemeClr val="accent5">
                <a:hueOff val="-6490032"/>
                <a:satOff val="3463"/>
                <a:lumOff val="-15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HANDOVER</a:t>
          </a:r>
          <a:endParaRPr lang="en-US" sz="2200" kern="1200" dirty="0"/>
        </a:p>
      </dsp:txBody>
      <dsp:txXfrm>
        <a:off x="3872195" y="1251638"/>
        <a:ext cx="1620836" cy="644553"/>
      </dsp:txXfrm>
    </dsp:sp>
    <dsp:sp modelId="{948C9176-3713-4A5B-B09F-B573F3DD1E70}">
      <dsp:nvSpPr>
        <dsp:cNvPr id="0" name=""/>
        <dsp:cNvSpPr/>
      </dsp:nvSpPr>
      <dsp:spPr>
        <a:xfrm>
          <a:off x="6085826" y="1396634"/>
          <a:ext cx="2594592" cy="2342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2980065"/>
              <a:satOff val="6926"/>
              <a:lumOff val="-3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Convert parcels beyond the boundary into concentrations in Adaptive grid (for each species)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update grid conc. </a:t>
          </a:r>
          <a:endParaRPr lang="en-US" sz="1800" kern="1200" dirty="0"/>
        </a:p>
      </dsp:txBody>
      <dsp:txXfrm>
        <a:off x="6085826" y="1396634"/>
        <a:ext cx="2594592" cy="1840373"/>
      </dsp:txXfrm>
    </dsp:sp>
    <dsp:sp modelId="{8DA90145-1C27-4C99-9E94-D80608A24A08}">
      <dsp:nvSpPr>
        <dsp:cNvPr id="0" name=""/>
        <dsp:cNvSpPr/>
      </dsp:nvSpPr>
      <dsp:spPr>
        <a:xfrm>
          <a:off x="6887325" y="3191816"/>
          <a:ext cx="1620836" cy="644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980065"/>
                <a:satOff val="6926"/>
                <a:lumOff val="-30196"/>
                <a:alphaOff val="0"/>
                <a:tint val="50000"/>
                <a:satMod val="300000"/>
              </a:schemeClr>
            </a:gs>
            <a:gs pos="35000">
              <a:schemeClr val="accent5">
                <a:hueOff val="-12980065"/>
                <a:satOff val="6926"/>
                <a:lumOff val="-30196"/>
                <a:alphaOff val="0"/>
                <a:tint val="37000"/>
                <a:satMod val="300000"/>
              </a:schemeClr>
            </a:gs>
            <a:gs pos="100000">
              <a:schemeClr val="accent5">
                <a:hueOff val="-12980065"/>
                <a:satOff val="6926"/>
                <a:lumOff val="-30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OutConcPlus</a:t>
          </a:r>
          <a:endParaRPr lang="en-US" sz="2200" kern="1200" dirty="0"/>
        </a:p>
      </dsp:txBody>
      <dsp:txXfrm>
        <a:off x="6887325" y="3191816"/>
        <a:ext cx="1620836" cy="644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FA65EE1-ADD7-4D13-8E0D-853531288CD0}" type="datetimeFigureOut">
              <a:rPr lang="en-US"/>
              <a:pPr>
                <a:defRPr/>
              </a:pPr>
              <a:t>10/11/2010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53BB3B5-3510-40A6-B6DB-38CF239CC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B8DA96-A601-46BB-A8B6-1B50C74F506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Case study done for the two national parks’ prescribed burns occurred back in Feb 28 2007 in GA. 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0DA6E-9BF6-48F3-8A7D-CA74FB5DBCA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Northerly winds to south easterly winds</a:t>
            </a:r>
          </a:p>
          <a:p>
            <a:endParaRPr lang="en-US" smtClean="0"/>
          </a:p>
          <a:p>
            <a:r>
              <a:rPr lang="en-US" smtClean="0"/>
              <a:t>What happened was the wind shifted its direction so Atlanta became downwind from the two prescribed burn locations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1F4304-E510-4A35-B677-FFAD757F9D3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affect of the PB smoke was recorded in 6 PM monirotring sites in atlanta and are shown. Labled from 1 being closest to the fire and 6 being the fartest.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1EAAC-D49C-4B4A-951F-D3052F8E19C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Detailed grids around 2 burn sites allow the smoke to remain separated as a two longer than it did for uniform grid CMAQ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1FFF3-4490-4CE7-A46E-94FDC9DA26BC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Uniform grid cmaq in blue</a:t>
            </a:r>
          </a:p>
          <a:p>
            <a:r>
              <a:rPr lang="en-US" smtClean="0"/>
              <a:t>Ag daysmoke in green</a:t>
            </a:r>
          </a:p>
          <a:p>
            <a:r>
              <a:rPr lang="en-US" smtClean="0"/>
              <a:t>Observed concentrations in red</a:t>
            </a:r>
          </a:p>
          <a:p>
            <a:r>
              <a:rPr lang="en-US" smtClean="0"/>
              <a:t>Green seems to catch the concentration peaks better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D5BCA-2686-433D-85B6-DC27EABC615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Uniform grid cmaq run error in blue</a:t>
            </a:r>
          </a:p>
          <a:p>
            <a:r>
              <a:rPr lang="en-US" smtClean="0"/>
              <a:t>AG CMAQ in yellow (model presented from last year)</a:t>
            </a:r>
          </a:p>
          <a:p>
            <a:r>
              <a:rPr lang="en-US" smtClean="0"/>
              <a:t>AGD CMAQ in green </a:t>
            </a:r>
          </a:p>
          <a:p>
            <a:endParaRPr lang="en-US" smtClean="0"/>
          </a:p>
          <a:p>
            <a:r>
              <a:rPr lang="en-US" smtClean="0"/>
              <a:t>5/6 times AGD CMAQ did better prediction than CMAQ runs did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3B6C80-345B-4C90-9AB6-DED39F6A5C45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9155" name="Slide Number Placeholder 3"/>
          <p:cNvSpPr txBox="1">
            <a:spLocks noGrp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9CAB6DB-2762-4D01-98EE-7B2ECBB805FB}" type="slidenum">
              <a:rPr lang="en-US" sz="1200">
                <a:latin typeface="Times New Roman" pitchFamily="18" charset="0"/>
              </a:rPr>
              <a:pPr algn="r" eaLnBrk="0" hangingPunct="0"/>
              <a:t>16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E962103-0B86-4F43-80EB-281BA80C757A}" type="slidenum">
              <a:rPr lang="en-US" sz="1200">
                <a:latin typeface="Times New Roman" pitchFamily="18" charset="0"/>
                <a:cs typeface="Arial" charset="0"/>
              </a:rPr>
              <a:pPr algn="r" eaLnBrk="0" hangingPunct="0"/>
              <a:t>17</a:t>
            </a:fld>
            <a:endParaRPr lang="en-US" sz="1200">
              <a:latin typeface="Times New Roman" pitchFamily="18" charset="0"/>
              <a:cs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z="1000" smtClean="0"/>
              <a:t>different distributions for different scpecies. </a:t>
            </a:r>
          </a:p>
          <a:p>
            <a:pPr marL="228600" indent="-228600" eaLnBrk="1" hangingPunct="1"/>
            <a:r>
              <a:rPr lang="en-US" sz="1000" smtClean="0"/>
              <a:t>Adaptor should be extended to 3-D. </a:t>
            </a:r>
          </a:p>
          <a:p>
            <a:pPr marL="228600" indent="-228600" eaLnBrk="1" hangingPunct="1"/>
            <a:r>
              <a:rPr lang="en-US" sz="1000" smtClean="0"/>
              <a:t>Can a weight function be designed for optimum grid support at minimum distance downwind? Shorter the distance the faster the hadover (i.e., the smaller the computations in reactive Daysmoke)</a:t>
            </a:r>
          </a:p>
          <a:p>
            <a:pPr marL="228600" indent="-228600" eaLnBrk="1" hangingPunct="1"/>
            <a:endParaRPr lang="en-US" sz="1000" smtClean="0"/>
          </a:p>
          <a:p>
            <a:pPr marL="228600" indent="-228600" eaLnBrk="1" hangingPunct="1">
              <a:buFontTx/>
              <a:buAutoNum type="arabicParenR"/>
            </a:pPr>
            <a:endParaRPr lang="en-US" sz="10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Sum of conc. Error analysis currently done after adaptation but use error analysis to adapt the grid. </a:t>
            </a:r>
          </a:p>
          <a:p>
            <a:endParaRPr lang="en-US" smtClean="0"/>
          </a:p>
          <a:p>
            <a:r>
              <a:rPr lang="en-US" smtClean="0"/>
              <a:t>Discribe concentration profile with Fourier series</a:t>
            </a:r>
          </a:p>
          <a:p>
            <a:r>
              <a:rPr lang="en-US" smtClean="0"/>
              <a:t>Keep only terms with higher amplitude, determine how big/small the grid sizes should be</a:t>
            </a:r>
          </a:p>
          <a:p>
            <a:r>
              <a:rPr lang="en-US" smtClean="0"/>
              <a:t>Take the inverse of truncated series to obtain the grid concentration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Uniform grid cmaq run error in blue</a:t>
            </a:r>
          </a:p>
          <a:p>
            <a:r>
              <a:rPr lang="en-US" smtClean="0"/>
              <a:t>AGD in red in the middle</a:t>
            </a:r>
          </a:p>
          <a:p>
            <a:r>
              <a:rPr lang="en-US" smtClean="0"/>
              <a:t>AG CMAQ in yellow (model presented from last year)</a:t>
            </a:r>
          </a:p>
          <a:p>
            <a:r>
              <a:rPr lang="en-US" smtClean="0"/>
              <a:t>4. Only time agd cmaq did worse than any other models. Because…</a:t>
            </a:r>
          </a:p>
        </p:txBody>
      </p:sp>
      <p:sp>
        <p:nvSpPr>
          <p:cNvPr id="56323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32548A-4254-4A0C-BDFD-389921BEF85F}" type="slidenum">
              <a:rPr lang="en-US" sz="1200">
                <a:latin typeface="Calibri" pitchFamily="34" charset="0"/>
              </a:rPr>
              <a:pPr algn="r"/>
              <a:t>20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r>
              <a:rPr lang="en-US" smtClean="0"/>
              <a:t>Daysmoke, a smoke plume rise model developed for prescribed burn in the South Dr.Achtemeier in the forest service</a:t>
            </a:r>
          </a:p>
          <a:p>
            <a:r>
              <a:rPr lang="en-US" smtClean="0"/>
              <a:t>Calculates locations of 1kg PM2.5 parcels for every 20 seconds per fire </a:t>
            </a:r>
          </a:p>
          <a:p>
            <a:r>
              <a:rPr lang="en-US" smtClean="0"/>
              <a:t>good at predicting turbulence, eddy diffusivity rather than having PM disperse evenly in a grid cell at the source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Green is the only one who came even close to capturing the peak, just a few hours delay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79963-56E1-4A89-821A-56BADBDA99C3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AG-CMAQ  by Dr.Odman Dr.Hu</a:t>
            </a:r>
          </a:p>
          <a:p>
            <a:r>
              <a:rPr lang="en-US" smtClean="0"/>
              <a:t>: Adaptor is driven by a weight function which can be a linear function of meteorology and chemistry. 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adjust the driving force of grid adaptations by either:</a:t>
            </a:r>
          </a:p>
          <a:p>
            <a:r>
              <a:rPr lang="en-US" sz="1400" smtClean="0"/>
              <a:t>Supplying a separate emissions input file for sources to be resolved = ideal for biomass burnings</a:t>
            </a:r>
          </a:p>
          <a:p>
            <a:pPr lvl="1"/>
            <a:r>
              <a:rPr lang="en-US" sz="1400" smtClean="0"/>
              <a:t>Or changing the adaptation weight function to focus on different pollutants, terrain, or other features.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Four major differences in the model that I had to overcome to create AG daysmoke – CMAQ</a:t>
            </a:r>
          </a:p>
          <a:p>
            <a:r>
              <a:rPr lang="en-US" smtClean="0"/>
              <a:t>Ended up rearranging Daysmoke to fit into AG CMAQ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64811-09DD-45C1-B61C-D10D38BB026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C0D2499-DEC2-4C76-A89E-7FC49C5C3380}" type="slidenum">
              <a:rPr lang="en-US" sz="1200">
                <a:latin typeface="Times New Roman" pitchFamily="18" charset="0"/>
                <a:cs typeface="Arial" charset="0"/>
              </a:rPr>
              <a:pPr algn="r" eaLnBrk="0" hangingPunct="0"/>
              <a:t>5</a:t>
            </a:fld>
            <a:endParaRPr lang="en-US" sz="1200">
              <a:latin typeface="Times New Roman" pitchFamily="18" charset="0"/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r>
              <a:rPr lang="en-US" sz="1000" smtClean="0"/>
              <a:t>Flow chart of our project we are working on, I will be covering the part circled in pink </a:t>
            </a:r>
          </a:p>
          <a:p>
            <a:pPr marL="228600" indent="-228600" eaLnBrk="1" hangingPunct="1"/>
            <a:r>
              <a:rPr lang="en-US" sz="1000" smtClean="0"/>
              <a:t>Coupling of daysmoke to AG CMAQ with a method I named Handover which allows space-dependent emissions. (can vary when and where to insert the emissions)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Where did I add daysmoke in CMAQ?</a:t>
            </a:r>
          </a:p>
          <a:p>
            <a:r>
              <a:rPr lang="en-US" smtClean="0"/>
              <a:t>Inside subroutine sciproc, it first calles VDIFF then went to COUPLE before, but I added a subroutine called CMAQ-DAYSMOKE after VDIFF before going into COUPLE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57A11-8622-4C52-AE38-687E5580304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Boundary = “wall”</a:t>
            </a:r>
          </a:p>
          <a:p>
            <a:r>
              <a:rPr lang="en-US" smtClean="0"/>
              <a:t>Update in CGRID only at appropriate times ,loctstep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13E7C-C918-4626-9709-DFF1455ACB50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How to determine the wall? Here u see a snap shot of </a:t>
            </a:r>
            <a:r>
              <a:rPr lang="en-US" dirty="0" err="1" smtClean="0"/>
              <a:t>Daysmoke</a:t>
            </a:r>
            <a:r>
              <a:rPr lang="en-US" dirty="0" smtClean="0"/>
              <a:t>, smoke plume starting at the bottom right and developing to the left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Calculate concentrations with fine grids, about 10m x 10m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Calculate concentrations in adapted CMAQ grid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Compare concentrations by taking the sum of the differences in the concentration for every app.10m downwind from the burn site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Look for the optimal location to draw the wall ( in purple), wall must be set after the plume is fully developed and must be at the farthest local minimum of the concentration difference curve.</a:t>
            </a:r>
          </a:p>
          <a:p>
            <a:pPr marL="228600" indent="-2286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5B4F6-3BEF-4E8E-90ED-4056F5332C0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Now that the wall is determined,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all the parcels that didn’t reach the wall remain as 1kg parcels to be calculate its trajectory inside </a:t>
            </a:r>
            <a:r>
              <a:rPr lang="en-US" dirty="0" err="1" smtClean="0"/>
              <a:t>Daysmoke</a:t>
            </a:r>
            <a:endParaRPr lang="en-US" dirty="0" smtClean="0"/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Parcels beyond the wall is converted into concentrations and get passed on to CGRID</a:t>
            </a:r>
            <a:endParaRPr lang="en-US" dirty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B16BB-9077-40C0-9458-A19BD14D2DD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E321-68A3-467C-956B-82458C6D2F6E}" type="datetimeFigureOut">
              <a:rPr lang="en-US"/>
              <a:pPr>
                <a:defRPr/>
              </a:pPr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416D-5564-4C58-9A65-AEF71DBA2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360C8-42E1-483E-9EC2-E989BB78BDC3}" type="datetimeFigureOut">
              <a:rPr lang="en-US"/>
              <a:pPr>
                <a:defRPr/>
              </a:pPr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0567-A43F-43E1-8388-92263323E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142F3-5290-4108-BF44-BD9301CA94D8}" type="datetimeFigureOut">
              <a:rPr lang="en-US"/>
              <a:pPr>
                <a:defRPr/>
              </a:pPr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8712-7F86-4147-8A34-6794C4CD5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5AC8A-D535-4AA7-8F59-2CAA18FB5977}" type="datetimeFigureOut">
              <a:rPr lang="en-US"/>
              <a:pPr>
                <a:defRPr/>
              </a:pPr>
              <a:t>10/11/2010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E3690-39CE-4581-B186-AE611500F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AEB7-224E-423F-B4DA-A61CB7EE2801}" type="datetimeFigureOut">
              <a:rPr lang="en-US"/>
              <a:pPr>
                <a:defRPr/>
              </a:pPr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8A544-FA01-4557-9350-DED4EF41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61700-6273-4281-9C40-A7F902334D6A}" type="datetimeFigureOut">
              <a:rPr lang="en-US"/>
              <a:pPr>
                <a:defRPr/>
              </a:pPr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76FE3-69B4-4D17-8B6F-C49ADE781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9378D-3A0A-4FD1-9D56-260557491374}" type="datetimeFigureOut">
              <a:rPr lang="en-US"/>
              <a:pPr>
                <a:defRPr/>
              </a:pPr>
              <a:t>10/11/2010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E7A55-FE88-42DE-ADF5-FAC7E8195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B5A9E-5F83-473A-951E-D0D6039FE2B3}" type="datetimeFigureOut">
              <a:rPr lang="en-US"/>
              <a:pPr>
                <a:defRPr/>
              </a:pPr>
              <a:t>10/11/2010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9172-2CB4-4A1C-8947-0D64C6B3C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B1A7-B5FB-4EFD-8224-D457507E5D49}" type="datetimeFigureOut">
              <a:rPr lang="en-US"/>
              <a:pPr>
                <a:defRPr/>
              </a:pPr>
              <a:t>10/11/2010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1F62-F393-4707-8FD4-6647FDC79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C7864-1D16-468A-9AD0-5E8570C87DFF}" type="datetimeFigureOut">
              <a:rPr lang="en-US"/>
              <a:pPr>
                <a:defRPr/>
              </a:pPr>
              <a:t>10/11/2010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25D15-08CF-4F00-894F-7286C7A42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A9D57-074A-4E2F-8A4D-9AECC13E4BA5}" type="datetimeFigureOut">
              <a:rPr lang="en-US"/>
              <a:pPr>
                <a:defRPr/>
              </a:pPr>
              <a:t>10/11/2010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31E4C-BA5B-4A9A-8DBC-BD1923C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FE49-3536-41D3-A942-ACF3EFAD8608}" type="datetimeFigureOut">
              <a:rPr lang="en-US"/>
              <a:pPr>
                <a:defRPr/>
              </a:pPr>
              <a:t>10/11/2010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7431C-FB8D-4E21-87D7-2CB839F24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5EE5CD-591D-440A-B884-A2E77CAE60D7}" type="datetimeFigureOut">
              <a:rPr lang="en-US"/>
              <a:pPr>
                <a:defRPr/>
              </a:pPr>
              <a:t>10/11/2010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061C6B-DD5A-4531-A462-77CB03654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7" descr="249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550" y="6324600"/>
            <a:ext cx="75565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Aika\Desktop\CMAS%202010\adaptive_30min.avi" TargetMode="External"/><Relationship Id="rId1" Type="http://schemas.openxmlformats.org/officeDocument/2006/relationships/video" Target="file:///C:\Users\Aika\Desktop\CMAS%202010\stdCMAQ.avi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recent%20presentation\CMAS%202010\PIedmont_07burn_topvideo.wmv" TargetMode="External"/><Relationship Id="rId1" Type="http://schemas.openxmlformats.org/officeDocument/2006/relationships/video" Target="file:///E:\recent%20presentation\CMAS%202010\Movie.wm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recent%20presentation\CMAS%202010\adaptive_30min.avi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1295400"/>
            <a:ext cx="7848600" cy="1831975"/>
          </a:xfrm>
        </p:spPr>
        <p:txBody>
          <a:bodyPr/>
          <a:lstStyle/>
          <a:p>
            <a:pPr eaLnBrk="1" hangingPunct="1"/>
            <a:r>
              <a:rPr lang="en-US" sz="4000" b="1" smtClean="0"/>
              <a:t>Modeling biomass burnings by coupling a sub-grid scale plume model with Adaptive Grid CMAQ</a:t>
            </a:r>
            <a:r>
              <a:rPr lang="en-US" sz="4000" smtClean="0"/>
              <a:t> 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429000"/>
            <a:ext cx="6400800" cy="2667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Aika Yano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Fernando Garcia-Menendez  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Yongtao Hu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M. Talat Odman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Gary Achtemeier (USDA Forest Service)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2000" smtClean="0"/>
              <a:t> D. Scott McRae (NC State)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en-US" sz="2000" smtClean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1600" smtClean="0"/>
              <a:t>9</a:t>
            </a:r>
            <a:r>
              <a:rPr lang="en-US" sz="1600" baseline="30000" smtClean="0"/>
              <a:t>th</a:t>
            </a:r>
            <a:r>
              <a:rPr lang="en-US" sz="1600" smtClean="0"/>
              <a:t> Annual CMAS Conference</a:t>
            </a:r>
            <a:endParaRPr lang="en-US" sz="1400" smtClean="0"/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r>
              <a:rPr lang="en-US" sz="1400" smtClean="0"/>
              <a:t>11 October, 2010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</a:pPr>
            <a:endParaRPr lang="en-US" sz="20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smtClean="0"/>
              <a:t>Atlanta Smoke Case </a:t>
            </a:r>
            <a:br>
              <a:rPr lang="en-US" sz="4000" smtClean="0"/>
            </a:br>
            <a:r>
              <a:rPr lang="en-US" sz="4000" smtClean="0"/>
              <a:t>Feb. 28 2007</a:t>
            </a:r>
          </a:p>
        </p:txBody>
      </p:sp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19200"/>
            <a:ext cx="68580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304800" y="2536825"/>
            <a:ext cx="3200400" cy="35052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>
                <a:solidFill>
                  <a:schemeClr val="hlink"/>
                </a:solidFill>
              </a:rPr>
              <a:t> Oconee NF (1542 acres) 5 yr old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>
                <a:solidFill>
                  <a:schemeClr val="hlink"/>
                </a:solidFill>
              </a:rPr>
              <a:t>  10:00 am - 3:00 pm   total 5hr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US" sz="240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>
                <a:solidFill>
                  <a:srgbClr val="009900"/>
                </a:solidFill>
              </a:rPr>
              <a:t> Piedmont NWR (1460 acres) 1 yr old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>
                <a:solidFill>
                  <a:srgbClr val="009900"/>
                </a:solidFill>
              </a:rPr>
              <a:t>  11:00 am -  2:00 pm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400" smtClean="0">
                <a:solidFill>
                  <a:srgbClr val="009900"/>
                </a:solidFill>
              </a:rPr>
              <a:t>   total 3hr </a:t>
            </a:r>
          </a:p>
        </p:txBody>
      </p:sp>
      <p:sp>
        <p:nvSpPr>
          <p:cNvPr id="34820" name="Line 6"/>
          <p:cNvSpPr>
            <a:spLocks noChangeShapeType="1"/>
          </p:cNvSpPr>
          <p:nvPr/>
        </p:nvSpPr>
        <p:spPr bwMode="auto">
          <a:xfrm>
            <a:off x="3200400" y="3451225"/>
            <a:ext cx="3810000" cy="1143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7"/>
          <p:cNvSpPr>
            <a:spLocks noChangeShapeType="1"/>
          </p:cNvSpPr>
          <p:nvPr/>
        </p:nvSpPr>
        <p:spPr bwMode="auto">
          <a:xfrm>
            <a:off x="3124200" y="5051425"/>
            <a:ext cx="3429000" cy="6858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04913"/>
            <a:ext cx="7696200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smtClean="0"/>
              <a:t>Atlanta Smoke Case </a:t>
            </a:r>
            <a:br>
              <a:rPr lang="en-US" sz="4000" smtClean="0"/>
            </a:br>
            <a:r>
              <a:rPr lang="en-US" sz="4000" smtClean="0"/>
              <a:t>Feb. 28 2007</a:t>
            </a:r>
          </a:p>
        </p:txBody>
      </p:sp>
      <p:pic>
        <p:nvPicPr>
          <p:cNvPr id="5" name="Curved Connector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25" y="2279650"/>
            <a:ext cx="2589213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urved Connector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4413"/>
            <a:ext cx="258445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urved Connector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286000"/>
            <a:ext cx="25908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en-US" smtClean="0"/>
              <a:t>Measurement Sites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43000"/>
            <a:ext cx="5638800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CMAQ vs AGD-CMAQ</a:t>
            </a:r>
          </a:p>
        </p:txBody>
      </p:sp>
      <p:pic>
        <p:nvPicPr>
          <p:cNvPr id="16" name="stdCMAQ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1524000"/>
            <a:ext cx="4824540" cy="4290063"/>
          </a:xfrm>
          <a:prstGeom prst="rect">
            <a:avLst/>
          </a:prstGeom>
        </p:spPr>
      </p:pic>
      <p:pic>
        <p:nvPicPr>
          <p:cNvPr id="17" name="adaptive_30min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267200" y="1524000"/>
            <a:ext cx="4876800" cy="433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5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Model Comparison</a:t>
            </a:r>
          </a:p>
        </p:txBody>
      </p:sp>
      <p:pic>
        <p:nvPicPr>
          <p:cNvPr id="430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6172200"/>
            <a:ext cx="42195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27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200" y="1282700"/>
            <a:ext cx="8915400" cy="4813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Mean Normalized Error</a:t>
            </a:r>
          </a:p>
        </p:txBody>
      </p:sp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152400" y="1219200"/>
          <a:ext cx="8988425" cy="5103813"/>
        </p:xfrm>
        <a:graphic>
          <a:graphicData uri="http://schemas.openxmlformats.org/presentationml/2006/ole">
            <p:oleObj spid="_x0000_s33801" name="Worksheet" r:id="rId4" imgW="5486332" imgH="31146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/>
          <a:lstStyle/>
          <a:p>
            <a:r>
              <a:rPr lang="en-US" smtClean="0"/>
              <a:t>Summary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 lIns="90488" tIns="44450" rIns="90488" bIns="44450"/>
          <a:lstStyle/>
          <a:p>
            <a:r>
              <a:rPr lang="en-US" smtClean="0"/>
              <a:t>Inputting PB smoke emissions into grid concentrations can be varied in time and place using Handover method in AG-CMAQ coupled with Daysmoke (AGD-CMAQ) . </a:t>
            </a:r>
          </a:p>
          <a:p>
            <a:r>
              <a:rPr lang="en-US" smtClean="0"/>
              <a:t>On average, AGD-CMAQ has less error from the measured concentration than CMAQ and AG-CMAQ</a:t>
            </a:r>
          </a:p>
          <a:p>
            <a:r>
              <a:rPr lang="en-US" smtClean="0"/>
              <a:t>AGD-CMAQ seems to pick up the measured concentration peaks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80"/>
          <p:cNvGrpSpPr>
            <a:grpSpLocks/>
          </p:cNvGrpSpPr>
          <p:nvPr/>
        </p:nvGrpSpPr>
        <p:grpSpPr bwMode="auto">
          <a:xfrm>
            <a:off x="3970338" y="4879975"/>
            <a:ext cx="1676400" cy="1066800"/>
            <a:chOff x="2352" y="3216"/>
            <a:chExt cx="1056" cy="672"/>
          </a:xfrm>
        </p:grpSpPr>
        <p:sp>
          <p:nvSpPr>
            <p:cNvPr id="50249" name="AutoShape 2"/>
            <p:cNvSpPr>
              <a:spLocks noChangeArrowheads="1"/>
            </p:cNvSpPr>
            <p:nvPr/>
          </p:nvSpPr>
          <p:spPr bwMode="auto">
            <a:xfrm>
              <a:off x="2352" y="3216"/>
              <a:ext cx="1056" cy="672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250" name="Text Box 3"/>
            <p:cNvSpPr txBox="1">
              <a:spLocks noChangeArrowheads="1"/>
            </p:cNvSpPr>
            <p:nvPr/>
          </p:nvSpPr>
          <p:spPr bwMode="auto">
            <a:xfrm>
              <a:off x="2568" y="3456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Adaptor</a:t>
              </a:r>
            </a:p>
          </p:txBody>
        </p:sp>
      </p:grpSp>
      <p:cxnSp>
        <p:nvCxnSpPr>
          <p:cNvPr id="50178" name="AutoShape 4"/>
          <p:cNvCxnSpPr>
            <a:cxnSpLocks noChangeShapeType="1"/>
            <a:stCxn id="50249" idx="3"/>
          </p:cNvCxnSpPr>
          <p:nvPr/>
        </p:nvCxnSpPr>
        <p:spPr bwMode="auto">
          <a:xfrm flipV="1">
            <a:off x="5646738" y="4371975"/>
            <a:ext cx="1143000" cy="1041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0179" name="AutoShape 5"/>
          <p:cNvCxnSpPr>
            <a:cxnSpLocks noChangeShapeType="1"/>
            <a:stCxn id="50249" idx="1"/>
            <a:endCxn id="50245" idx="3"/>
          </p:cNvCxnSpPr>
          <p:nvPr/>
        </p:nvCxnSpPr>
        <p:spPr bwMode="auto">
          <a:xfrm rot="10800000">
            <a:off x="2608263" y="4800600"/>
            <a:ext cx="1362075" cy="6127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50180" name="Group 6"/>
          <p:cNvGrpSpPr>
            <a:grpSpLocks/>
          </p:cNvGrpSpPr>
          <p:nvPr/>
        </p:nvGrpSpPr>
        <p:grpSpPr bwMode="auto">
          <a:xfrm>
            <a:off x="6875463" y="3686175"/>
            <a:ext cx="1676400" cy="1066800"/>
            <a:chOff x="2352" y="3216"/>
            <a:chExt cx="1056" cy="672"/>
          </a:xfrm>
        </p:grpSpPr>
        <p:sp>
          <p:nvSpPr>
            <p:cNvPr id="50247" name="AutoShape 7"/>
            <p:cNvSpPr>
              <a:spLocks noChangeArrowheads="1"/>
            </p:cNvSpPr>
            <p:nvPr/>
          </p:nvSpPr>
          <p:spPr bwMode="auto">
            <a:xfrm>
              <a:off x="2352" y="3216"/>
              <a:ext cx="1056" cy="672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248" name="Text Box 8"/>
            <p:cNvSpPr txBox="1">
              <a:spLocks noChangeArrowheads="1"/>
            </p:cNvSpPr>
            <p:nvPr/>
          </p:nvSpPr>
          <p:spPr bwMode="auto">
            <a:xfrm>
              <a:off x="2568" y="3456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CMAQ</a:t>
              </a:r>
            </a:p>
          </p:txBody>
        </p:sp>
      </p:grpSp>
      <p:sp>
        <p:nvSpPr>
          <p:cNvPr id="50181" name="AutoShape 9"/>
          <p:cNvSpPr>
            <a:spLocks noChangeArrowheads="1"/>
          </p:cNvSpPr>
          <p:nvPr/>
        </p:nvSpPr>
        <p:spPr bwMode="auto">
          <a:xfrm>
            <a:off x="1008063" y="1476375"/>
            <a:ext cx="1676400" cy="1066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 b="1">
              <a:latin typeface="Times New Roman" pitchFamily="18" charset="0"/>
              <a:cs typeface="Arial" charset="0"/>
            </a:endParaRPr>
          </a:p>
        </p:txBody>
      </p:sp>
      <p:sp>
        <p:nvSpPr>
          <p:cNvPr id="50182" name="Text Box 10"/>
          <p:cNvSpPr txBox="1">
            <a:spLocks noChangeArrowheads="1"/>
          </p:cNvSpPr>
          <p:nvPr/>
        </p:nvSpPr>
        <p:spPr bwMode="auto">
          <a:xfrm>
            <a:off x="1169988" y="1558925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Arial" charset="0"/>
              </a:rPr>
              <a:t>Daysmoke</a:t>
            </a:r>
          </a:p>
        </p:txBody>
      </p:sp>
      <p:grpSp>
        <p:nvGrpSpPr>
          <p:cNvPr id="50183" name="Group 11"/>
          <p:cNvGrpSpPr>
            <a:grpSpLocks/>
          </p:cNvGrpSpPr>
          <p:nvPr/>
        </p:nvGrpSpPr>
        <p:grpSpPr bwMode="auto">
          <a:xfrm>
            <a:off x="931863" y="4267200"/>
            <a:ext cx="1676400" cy="1066800"/>
            <a:chOff x="2352" y="3216"/>
            <a:chExt cx="1056" cy="672"/>
          </a:xfrm>
        </p:grpSpPr>
        <p:sp>
          <p:nvSpPr>
            <p:cNvPr id="50245" name="AutoShape 12"/>
            <p:cNvSpPr>
              <a:spLocks noChangeArrowheads="1"/>
            </p:cNvSpPr>
            <p:nvPr/>
          </p:nvSpPr>
          <p:spPr bwMode="auto">
            <a:xfrm>
              <a:off x="2352" y="3216"/>
              <a:ext cx="1056" cy="672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246" name="Text Box 13"/>
            <p:cNvSpPr txBox="1">
              <a:spLocks noChangeArrowheads="1"/>
            </p:cNvSpPr>
            <p:nvPr/>
          </p:nvSpPr>
          <p:spPr bwMode="auto">
            <a:xfrm>
              <a:off x="2568" y="3370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MM5 (WRF)</a:t>
              </a:r>
            </a:p>
          </p:txBody>
        </p:sp>
      </p:grpSp>
      <p:grpSp>
        <p:nvGrpSpPr>
          <p:cNvPr id="50184" name="Group 77"/>
          <p:cNvGrpSpPr>
            <a:grpSpLocks/>
          </p:cNvGrpSpPr>
          <p:nvPr/>
        </p:nvGrpSpPr>
        <p:grpSpPr bwMode="auto">
          <a:xfrm>
            <a:off x="5053013" y="1363663"/>
            <a:ext cx="1136650" cy="1524000"/>
            <a:chOff x="3638" y="384"/>
            <a:chExt cx="716" cy="960"/>
          </a:xfrm>
        </p:grpSpPr>
        <p:sp>
          <p:nvSpPr>
            <p:cNvPr id="50235" name="AutoShape 14"/>
            <p:cNvSpPr>
              <a:spLocks noChangeArrowheads="1"/>
            </p:cNvSpPr>
            <p:nvPr/>
          </p:nvSpPr>
          <p:spPr bwMode="auto">
            <a:xfrm>
              <a:off x="3648" y="384"/>
              <a:ext cx="672" cy="960"/>
            </a:xfrm>
            <a:prstGeom prst="flowChartManualInpu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cs typeface="Arial" charset="0"/>
              </a:endParaRPr>
            </a:p>
          </p:txBody>
        </p:sp>
        <p:sp>
          <p:nvSpPr>
            <p:cNvPr id="50236" name="Oval 15"/>
            <p:cNvSpPr>
              <a:spLocks noChangeArrowheads="1"/>
            </p:cNvSpPr>
            <p:nvPr/>
          </p:nvSpPr>
          <p:spPr bwMode="auto">
            <a:xfrm>
              <a:off x="3696" y="912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237" name="Oval 16"/>
            <p:cNvSpPr>
              <a:spLocks noChangeArrowheads="1"/>
            </p:cNvSpPr>
            <p:nvPr/>
          </p:nvSpPr>
          <p:spPr bwMode="auto">
            <a:xfrm>
              <a:off x="3984" y="912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238" name="Oval 17"/>
            <p:cNvSpPr>
              <a:spLocks noChangeArrowheads="1"/>
            </p:cNvSpPr>
            <p:nvPr/>
          </p:nvSpPr>
          <p:spPr bwMode="auto">
            <a:xfrm>
              <a:off x="3840" y="1008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239" name="Oval 18"/>
            <p:cNvSpPr>
              <a:spLocks noChangeArrowheads="1"/>
            </p:cNvSpPr>
            <p:nvPr/>
          </p:nvSpPr>
          <p:spPr bwMode="auto">
            <a:xfrm>
              <a:off x="3696" y="1104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240" name="Oval 19"/>
            <p:cNvSpPr>
              <a:spLocks noChangeArrowheads="1"/>
            </p:cNvSpPr>
            <p:nvPr/>
          </p:nvSpPr>
          <p:spPr bwMode="auto">
            <a:xfrm>
              <a:off x="3840" y="12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241" name="Oval 20"/>
            <p:cNvSpPr>
              <a:spLocks noChangeArrowheads="1"/>
            </p:cNvSpPr>
            <p:nvPr/>
          </p:nvSpPr>
          <p:spPr bwMode="auto">
            <a:xfrm>
              <a:off x="4032" y="11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242" name="Oval 21"/>
            <p:cNvSpPr>
              <a:spLocks noChangeArrowheads="1"/>
            </p:cNvSpPr>
            <p:nvPr/>
          </p:nvSpPr>
          <p:spPr bwMode="auto">
            <a:xfrm>
              <a:off x="4176" y="1200"/>
              <a:ext cx="96" cy="9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243" name="Oval 22"/>
            <p:cNvSpPr>
              <a:spLocks noChangeArrowheads="1"/>
            </p:cNvSpPr>
            <p:nvPr/>
          </p:nvSpPr>
          <p:spPr bwMode="auto">
            <a:xfrm>
              <a:off x="4176" y="912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244" name="Text Box 34"/>
            <p:cNvSpPr txBox="1">
              <a:spLocks noChangeArrowheads="1"/>
            </p:cNvSpPr>
            <p:nvPr/>
          </p:nvSpPr>
          <p:spPr bwMode="auto">
            <a:xfrm>
              <a:off x="3638" y="508"/>
              <a:ext cx="7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Chemical</a:t>
              </a:r>
            </a:p>
            <a:p>
              <a:r>
                <a:rPr lang="en-US">
                  <a:cs typeface="Arial" charset="0"/>
                </a:rPr>
                <a:t>Coupling</a:t>
              </a:r>
            </a:p>
          </p:txBody>
        </p:sp>
      </p:grpSp>
      <p:cxnSp>
        <p:nvCxnSpPr>
          <p:cNvPr id="50185" name="AutoShape 35"/>
          <p:cNvCxnSpPr>
            <a:cxnSpLocks noChangeShapeType="1"/>
            <a:stCxn id="50247" idx="0"/>
          </p:cNvCxnSpPr>
          <p:nvPr/>
        </p:nvCxnSpPr>
        <p:spPr bwMode="auto">
          <a:xfrm rot="5400000" flipH="1">
            <a:off x="6256338" y="2228850"/>
            <a:ext cx="1336675" cy="1577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86" name="Text Box 36"/>
          <p:cNvSpPr txBox="1">
            <a:spLocks noChangeArrowheads="1"/>
          </p:cNvSpPr>
          <p:nvPr/>
        </p:nvSpPr>
        <p:spPr bwMode="auto">
          <a:xfrm>
            <a:off x="6276975" y="1976438"/>
            <a:ext cx="1771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Ambient concentrations</a:t>
            </a:r>
          </a:p>
        </p:txBody>
      </p:sp>
      <p:cxnSp>
        <p:nvCxnSpPr>
          <p:cNvPr id="50187" name="AutoShape 37"/>
          <p:cNvCxnSpPr>
            <a:cxnSpLocks noChangeShapeType="1"/>
            <a:stCxn id="50249" idx="0"/>
            <a:endCxn id="50197" idx="2"/>
          </p:cNvCxnSpPr>
          <p:nvPr/>
        </p:nvCxnSpPr>
        <p:spPr bwMode="auto">
          <a:xfrm rot="-5400000">
            <a:off x="5035551" y="3992562"/>
            <a:ext cx="660400" cy="1114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0188" name="AutoShape 38"/>
          <p:cNvCxnSpPr>
            <a:cxnSpLocks noChangeShapeType="1"/>
            <a:endCxn id="50244" idx="1"/>
          </p:cNvCxnSpPr>
          <p:nvPr/>
        </p:nvCxnSpPr>
        <p:spPr bwMode="auto">
          <a:xfrm>
            <a:off x="2684463" y="1878013"/>
            <a:ext cx="2368550" cy="31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89" name="Text Box 39"/>
          <p:cNvSpPr txBox="1">
            <a:spLocks noChangeArrowheads="1"/>
          </p:cNvSpPr>
          <p:nvPr/>
        </p:nvSpPr>
        <p:spPr bwMode="auto">
          <a:xfrm>
            <a:off x="2659063" y="1990725"/>
            <a:ext cx="2432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Parcel/Puff/Plume concentrations</a:t>
            </a:r>
          </a:p>
        </p:txBody>
      </p:sp>
      <p:cxnSp>
        <p:nvCxnSpPr>
          <p:cNvPr id="50190" name="AutoShape 40"/>
          <p:cNvCxnSpPr>
            <a:cxnSpLocks noChangeShapeType="1"/>
          </p:cNvCxnSpPr>
          <p:nvPr/>
        </p:nvCxnSpPr>
        <p:spPr bwMode="auto">
          <a:xfrm>
            <a:off x="2659063" y="2363788"/>
            <a:ext cx="2376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0191" name="AutoShape 41"/>
          <p:cNvCxnSpPr>
            <a:cxnSpLocks noChangeShapeType="1"/>
            <a:endCxn id="50244" idx="3"/>
          </p:cNvCxnSpPr>
          <p:nvPr/>
        </p:nvCxnSpPr>
        <p:spPr bwMode="auto">
          <a:xfrm rot="10800000">
            <a:off x="6189663" y="1881188"/>
            <a:ext cx="1933575" cy="1703387"/>
          </a:xfrm>
          <a:prstGeom prst="bentConnector3">
            <a:avLst>
              <a:gd name="adj1" fmla="val -25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</p:spPr>
      </p:cxnSp>
      <p:sp>
        <p:nvSpPr>
          <p:cNvPr id="50192" name="Text Box 42"/>
          <p:cNvSpPr txBox="1">
            <a:spLocks noChangeArrowheads="1"/>
          </p:cNvSpPr>
          <p:nvPr/>
        </p:nvSpPr>
        <p:spPr bwMode="auto">
          <a:xfrm>
            <a:off x="3433763" y="5073650"/>
            <a:ext cx="4714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Grid</a:t>
            </a:r>
          </a:p>
        </p:txBody>
      </p:sp>
      <p:sp>
        <p:nvSpPr>
          <p:cNvPr id="50193" name="Text Box 43"/>
          <p:cNvSpPr txBox="1">
            <a:spLocks noChangeArrowheads="1"/>
          </p:cNvSpPr>
          <p:nvPr/>
        </p:nvSpPr>
        <p:spPr bwMode="auto">
          <a:xfrm>
            <a:off x="4894263" y="4573588"/>
            <a:ext cx="471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Grid</a:t>
            </a:r>
          </a:p>
        </p:txBody>
      </p:sp>
      <p:sp>
        <p:nvSpPr>
          <p:cNvPr id="50194" name="Text Box 44"/>
          <p:cNvSpPr txBox="1">
            <a:spLocks noChangeArrowheads="1"/>
          </p:cNvSpPr>
          <p:nvPr/>
        </p:nvSpPr>
        <p:spPr bwMode="auto">
          <a:xfrm>
            <a:off x="5707063" y="5046663"/>
            <a:ext cx="471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Grid</a:t>
            </a:r>
          </a:p>
        </p:txBody>
      </p:sp>
      <p:cxnSp>
        <p:nvCxnSpPr>
          <p:cNvPr id="50195" name="AutoShape 45"/>
          <p:cNvCxnSpPr>
            <a:cxnSpLocks noChangeShapeType="1"/>
            <a:stCxn id="50181" idx="2"/>
            <a:endCxn id="50227" idx="1"/>
          </p:cNvCxnSpPr>
          <p:nvPr/>
        </p:nvCxnSpPr>
        <p:spPr bwMode="auto">
          <a:xfrm rot="5400000">
            <a:off x="1243012" y="3144838"/>
            <a:ext cx="1204913" cy="1588"/>
          </a:xfrm>
          <a:prstGeom prst="bentConnector3">
            <a:avLst>
              <a:gd name="adj1" fmla="val 4598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196" name="Text Box 46"/>
          <p:cNvSpPr txBox="1">
            <a:spLocks noChangeArrowheads="1"/>
          </p:cNvSpPr>
          <p:nvPr/>
        </p:nvSpPr>
        <p:spPr bwMode="auto">
          <a:xfrm>
            <a:off x="1812925" y="2914650"/>
            <a:ext cx="690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Parcels</a:t>
            </a:r>
          </a:p>
        </p:txBody>
      </p:sp>
      <p:sp>
        <p:nvSpPr>
          <p:cNvPr id="50197" name="AutoShape 47"/>
          <p:cNvSpPr>
            <a:spLocks noChangeArrowheads="1"/>
          </p:cNvSpPr>
          <p:nvPr/>
        </p:nvSpPr>
        <p:spPr bwMode="auto">
          <a:xfrm>
            <a:off x="5427663" y="3533775"/>
            <a:ext cx="990600" cy="685800"/>
          </a:xfrm>
          <a:prstGeom prst="flowChartDecision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 b="1">
              <a:latin typeface="Times New Roman" pitchFamily="18" charset="0"/>
              <a:cs typeface="Arial" charset="0"/>
            </a:endParaRPr>
          </a:p>
        </p:txBody>
      </p:sp>
      <p:sp>
        <p:nvSpPr>
          <p:cNvPr id="50198" name="Text Box 48"/>
          <p:cNvSpPr txBox="1">
            <a:spLocks noChangeArrowheads="1"/>
          </p:cNvSpPr>
          <p:nvPr/>
        </p:nvSpPr>
        <p:spPr bwMode="auto">
          <a:xfrm>
            <a:off x="5503863" y="3609975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cs typeface="Arial" charset="0"/>
              </a:rPr>
              <a:t>Grid</a:t>
            </a:r>
          </a:p>
          <a:p>
            <a:pPr algn="ctr"/>
            <a:r>
              <a:rPr lang="en-US" sz="1200">
                <a:cs typeface="Arial" charset="0"/>
              </a:rPr>
              <a:t>Support?</a:t>
            </a:r>
          </a:p>
        </p:txBody>
      </p:sp>
      <p:sp>
        <p:nvSpPr>
          <p:cNvPr id="50199" name="Text Box 49"/>
          <p:cNvSpPr txBox="1">
            <a:spLocks noChangeArrowheads="1"/>
          </p:cNvSpPr>
          <p:nvPr/>
        </p:nvSpPr>
        <p:spPr bwMode="auto">
          <a:xfrm>
            <a:off x="4741863" y="3944938"/>
            <a:ext cx="1019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Distributions</a:t>
            </a:r>
          </a:p>
        </p:txBody>
      </p:sp>
      <p:cxnSp>
        <p:nvCxnSpPr>
          <p:cNvPr id="50200" name="AutoShape 50"/>
          <p:cNvCxnSpPr>
            <a:cxnSpLocks noChangeShapeType="1"/>
            <a:endCxn id="50247" idx="1"/>
          </p:cNvCxnSpPr>
          <p:nvPr/>
        </p:nvCxnSpPr>
        <p:spPr bwMode="auto">
          <a:xfrm>
            <a:off x="6418263" y="3876675"/>
            <a:ext cx="457200" cy="342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201" name="Text Box 51"/>
          <p:cNvSpPr txBox="1">
            <a:spLocks noChangeArrowheads="1"/>
          </p:cNvSpPr>
          <p:nvPr/>
        </p:nvSpPr>
        <p:spPr bwMode="auto">
          <a:xfrm>
            <a:off x="5808663" y="3271838"/>
            <a:ext cx="1939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Parcels mixed in grid cells</a:t>
            </a:r>
          </a:p>
        </p:txBody>
      </p:sp>
      <p:cxnSp>
        <p:nvCxnSpPr>
          <p:cNvPr id="50202" name="AutoShape 52"/>
          <p:cNvCxnSpPr>
            <a:cxnSpLocks noChangeShapeType="1"/>
            <a:endCxn id="50197" idx="1"/>
          </p:cNvCxnSpPr>
          <p:nvPr/>
        </p:nvCxnSpPr>
        <p:spPr bwMode="auto">
          <a:xfrm>
            <a:off x="4894263" y="3076575"/>
            <a:ext cx="533400" cy="800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0203" name="AutoShape 53"/>
          <p:cNvCxnSpPr>
            <a:cxnSpLocks noChangeShapeType="1"/>
            <a:stCxn id="50220" idx="1"/>
            <a:endCxn id="50181" idx="0"/>
          </p:cNvCxnSpPr>
          <p:nvPr/>
        </p:nvCxnSpPr>
        <p:spPr bwMode="auto">
          <a:xfrm rot="10800000" flipV="1">
            <a:off x="1846263" y="1357313"/>
            <a:ext cx="1409700" cy="1190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0204" name="AutoShape 55"/>
          <p:cNvCxnSpPr>
            <a:cxnSpLocks noChangeShapeType="1"/>
            <a:endCxn id="50181" idx="1"/>
          </p:cNvCxnSpPr>
          <p:nvPr/>
        </p:nvCxnSpPr>
        <p:spPr bwMode="auto">
          <a:xfrm rot="5400000" flipH="1">
            <a:off x="203994" y="2813844"/>
            <a:ext cx="2211388" cy="603250"/>
          </a:xfrm>
          <a:prstGeom prst="bentConnector4">
            <a:avLst>
              <a:gd name="adj1" fmla="val 37903"/>
              <a:gd name="adj2" fmla="val 13789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205" name="Text Box 56"/>
          <p:cNvSpPr txBox="1">
            <a:spLocks noChangeArrowheads="1"/>
          </p:cNvSpPr>
          <p:nvPr/>
        </p:nvSpPr>
        <p:spPr bwMode="auto">
          <a:xfrm>
            <a:off x="598488" y="3494088"/>
            <a:ext cx="1019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Meteorology</a:t>
            </a:r>
          </a:p>
        </p:txBody>
      </p:sp>
      <p:cxnSp>
        <p:nvCxnSpPr>
          <p:cNvPr id="50206" name="AutoShape 57"/>
          <p:cNvCxnSpPr>
            <a:cxnSpLocks noChangeShapeType="1"/>
            <a:stCxn id="50245" idx="2"/>
            <a:endCxn id="50247" idx="2"/>
          </p:cNvCxnSpPr>
          <p:nvPr/>
        </p:nvCxnSpPr>
        <p:spPr bwMode="auto">
          <a:xfrm rot="5400000" flipH="1" flipV="1">
            <a:off x="4451350" y="2071688"/>
            <a:ext cx="581025" cy="5943600"/>
          </a:xfrm>
          <a:prstGeom prst="bentConnector3">
            <a:avLst>
              <a:gd name="adj1" fmla="val -13880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207" name="Text Box 58"/>
          <p:cNvSpPr txBox="1">
            <a:spLocks noChangeArrowheads="1"/>
          </p:cNvSpPr>
          <p:nvPr/>
        </p:nvSpPr>
        <p:spPr bwMode="auto">
          <a:xfrm>
            <a:off x="6580188" y="5818188"/>
            <a:ext cx="1019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Meteorology</a:t>
            </a:r>
          </a:p>
        </p:txBody>
      </p:sp>
      <p:cxnSp>
        <p:nvCxnSpPr>
          <p:cNvPr id="50208" name="AutoShape 59"/>
          <p:cNvCxnSpPr>
            <a:cxnSpLocks noChangeShapeType="1"/>
            <a:stCxn id="50247" idx="3"/>
            <a:endCxn id="50245" idx="1"/>
          </p:cNvCxnSpPr>
          <p:nvPr/>
        </p:nvCxnSpPr>
        <p:spPr bwMode="auto">
          <a:xfrm flipH="1">
            <a:off x="931863" y="4219575"/>
            <a:ext cx="7620000" cy="581025"/>
          </a:xfrm>
          <a:prstGeom prst="bentConnector5">
            <a:avLst>
              <a:gd name="adj1" fmla="val -3000"/>
              <a:gd name="adj2" fmla="val 364477"/>
              <a:gd name="adj3" fmla="val 103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50209" name="Text Box 60"/>
          <p:cNvSpPr txBox="1">
            <a:spLocks noChangeArrowheads="1"/>
          </p:cNvSpPr>
          <p:nvPr/>
        </p:nvSpPr>
        <p:spPr bwMode="auto">
          <a:xfrm>
            <a:off x="665163" y="5938838"/>
            <a:ext cx="1138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  <a:cs typeface="Arial" charset="0"/>
              </a:rPr>
              <a:t>Particles/CCN</a:t>
            </a:r>
          </a:p>
        </p:txBody>
      </p:sp>
      <p:grpSp>
        <p:nvGrpSpPr>
          <p:cNvPr id="50210" name="Group 83"/>
          <p:cNvGrpSpPr>
            <a:grpSpLocks/>
          </p:cNvGrpSpPr>
          <p:nvPr/>
        </p:nvGrpSpPr>
        <p:grpSpPr bwMode="auto">
          <a:xfrm>
            <a:off x="1827213" y="2535238"/>
            <a:ext cx="3238500" cy="1527175"/>
            <a:chOff x="948" y="1099"/>
            <a:chExt cx="2040" cy="962"/>
          </a:xfrm>
        </p:grpSpPr>
        <p:grpSp>
          <p:nvGrpSpPr>
            <p:cNvPr id="50221" name="Group 23"/>
            <p:cNvGrpSpPr>
              <a:grpSpLocks/>
            </p:cNvGrpSpPr>
            <p:nvPr/>
          </p:nvGrpSpPr>
          <p:grpSpPr bwMode="auto">
            <a:xfrm>
              <a:off x="948" y="1099"/>
              <a:ext cx="2040" cy="824"/>
              <a:chOff x="1296" y="1000"/>
              <a:chExt cx="2040" cy="824"/>
            </a:xfrm>
          </p:grpSpPr>
          <p:grpSp>
            <p:nvGrpSpPr>
              <p:cNvPr id="50225" name="Group 24"/>
              <p:cNvGrpSpPr>
                <a:grpSpLocks/>
              </p:cNvGrpSpPr>
              <p:nvPr/>
            </p:nvGrpSpPr>
            <p:grpSpPr bwMode="auto">
              <a:xfrm>
                <a:off x="2424" y="1008"/>
                <a:ext cx="912" cy="810"/>
                <a:chOff x="2592" y="324"/>
                <a:chExt cx="912" cy="810"/>
              </a:xfrm>
            </p:grpSpPr>
            <p:sp>
              <p:nvSpPr>
                <p:cNvPr id="50230" name="Oval 25"/>
                <p:cNvSpPr>
                  <a:spLocks noChangeArrowheads="1"/>
                </p:cNvSpPr>
                <p:nvPr/>
              </p:nvSpPr>
              <p:spPr bwMode="auto">
                <a:xfrm rot="-2296154">
                  <a:off x="2600" y="472"/>
                  <a:ext cx="864" cy="563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50231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592" y="432"/>
                  <a:ext cx="912" cy="62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2" name="Line 27"/>
                <p:cNvSpPr>
                  <a:spLocks noChangeShapeType="1"/>
                </p:cNvSpPr>
                <p:nvPr/>
              </p:nvSpPr>
              <p:spPr bwMode="auto">
                <a:xfrm rot="1441061">
                  <a:off x="2844" y="324"/>
                  <a:ext cx="387" cy="81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3" name="Freeform 28"/>
                <p:cNvSpPr>
                  <a:spLocks/>
                </p:cNvSpPr>
                <p:nvPr/>
              </p:nvSpPr>
              <p:spPr bwMode="auto">
                <a:xfrm rot="1436953">
                  <a:off x="2928" y="507"/>
                  <a:ext cx="427" cy="555"/>
                </a:xfrm>
                <a:custGeom>
                  <a:avLst/>
                  <a:gdLst>
                    <a:gd name="T0" fmla="*/ 0 w 424"/>
                    <a:gd name="T1" fmla="*/ 0 h 528"/>
                    <a:gd name="T2" fmla="*/ 402 w 424"/>
                    <a:gd name="T3" fmla="*/ 129 h 528"/>
                    <a:gd name="T4" fmla="*/ 252 w 424"/>
                    <a:gd name="T5" fmla="*/ 712 h 528"/>
                    <a:gd name="T6" fmla="*/ 0 60000 65536"/>
                    <a:gd name="T7" fmla="*/ 0 60000 65536"/>
                    <a:gd name="T8" fmla="*/ 0 60000 65536"/>
                    <a:gd name="T9" fmla="*/ 0 w 424"/>
                    <a:gd name="T10" fmla="*/ 0 h 528"/>
                    <a:gd name="T11" fmla="*/ 424 w 424"/>
                    <a:gd name="T12" fmla="*/ 528 h 5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4" h="528">
                      <a:moveTo>
                        <a:pt x="0" y="0"/>
                      </a:moveTo>
                      <a:cubicBezTo>
                        <a:pt x="172" y="4"/>
                        <a:pt x="344" y="8"/>
                        <a:pt x="384" y="96"/>
                      </a:cubicBezTo>
                      <a:cubicBezTo>
                        <a:pt x="424" y="184"/>
                        <a:pt x="208" y="464"/>
                        <a:pt x="240" y="528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34" name="Freeform 29"/>
                <p:cNvSpPr>
                  <a:spLocks/>
                </p:cNvSpPr>
                <p:nvPr/>
              </p:nvSpPr>
              <p:spPr bwMode="auto">
                <a:xfrm rot="-585857">
                  <a:off x="2644" y="434"/>
                  <a:ext cx="764" cy="479"/>
                </a:xfrm>
                <a:custGeom>
                  <a:avLst/>
                  <a:gdLst>
                    <a:gd name="T0" fmla="*/ 0 w 768"/>
                    <a:gd name="T1" fmla="*/ 100 h 656"/>
                    <a:gd name="T2" fmla="*/ 372 w 768"/>
                    <a:gd name="T3" fmla="*/ 12 h 656"/>
                    <a:gd name="T4" fmla="*/ 744 w 768"/>
                    <a:gd name="T5" fmla="*/ 27 h 656"/>
                    <a:gd name="T6" fmla="*/ 0 60000 65536"/>
                    <a:gd name="T7" fmla="*/ 0 60000 65536"/>
                    <a:gd name="T8" fmla="*/ 0 60000 65536"/>
                    <a:gd name="T9" fmla="*/ 0 w 768"/>
                    <a:gd name="T10" fmla="*/ 0 h 656"/>
                    <a:gd name="T11" fmla="*/ 768 w 768"/>
                    <a:gd name="T12" fmla="*/ 656 h 6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68" h="656">
                      <a:moveTo>
                        <a:pt x="0" y="656"/>
                      </a:moveTo>
                      <a:cubicBezTo>
                        <a:pt x="128" y="408"/>
                        <a:pt x="256" y="160"/>
                        <a:pt x="384" y="80"/>
                      </a:cubicBezTo>
                      <a:cubicBezTo>
                        <a:pt x="512" y="0"/>
                        <a:pt x="664" y="160"/>
                        <a:pt x="768" y="176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0226" name="Text Box 30"/>
              <p:cNvSpPr txBox="1">
                <a:spLocks noChangeArrowheads="1"/>
              </p:cNvSpPr>
              <p:nvPr/>
            </p:nvSpPr>
            <p:spPr bwMode="auto">
              <a:xfrm>
                <a:off x="1776" y="1344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cs typeface="Arial" charset="0"/>
                  </a:rPr>
                  <a:t>Handover</a:t>
                </a:r>
              </a:p>
            </p:txBody>
          </p:sp>
          <p:sp>
            <p:nvSpPr>
              <p:cNvPr id="50227" name="Oval 31"/>
              <p:cNvSpPr>
                <a:spLocks noChangeArrowheads="1"/>
              </p:cNvSpPr>
              <p:nvPr/>
            </p:nvSpPr>
            <p:spPr bwMode="auto">
              <a:xfrm rot="-1399397">
                <a:off x="1296" y="1728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 b="1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0228" name="Freeform 32"/>
              <p:cNvSpPr>
                <a:spLocks/>
              </p:cNvSpPr>
              <p:nvPr/>
            </p:nvSpPr>
            <p:spPr bwMode="auto">
              <a:xfrm>
                <a:off x="1344" y="1000"/>
                <a:ext cx="1536" cy="728"/>
              </a:xfrm>
              <a:custGeom>
                <a:avLst/>
                <a:gdLst>
                  <a:gd name="T0" fmla="*/ 0 w 1536"/>
                  <a:gd name="T1" fmla="*/ 728 h 728"/>
                  <a:gd name="T2" fmla="*/ 1536 w 1536"/>
                  <a:gd name="T3" fmla="*/ 104 h 728"/>
                  <a:gd name="T4" fmla="*/ 0 60000 65536"/>
                  <a:gd name="T5" fmla="*/ 0 60000 65536"/>
                  <a:gd name="T6" fmla="*/ 0 w 1536"/>
                  <a:gd name="T7" fmla="*/ 0 h 728"/>
                  <a:gd name="T8" fmla="*/ 1536 w 1536"/>
                  <a:gd name="T9" fmla="*/ 728 h 7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36" h="728">
                    <a:moveTo>
                      <a:pt x="0" y="728"/>
                    </a:moveTo>
                    <a:cubicBezTo>
                      <a:pt x="508" y="364"/>
                      <a:pt x="1016" y="0"/>
                      <a:pt x="1536" y="10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9" name="Freeform 33"/>
              <p:cNvSpPr>
                <a:spLocks/>
              </p:cNvSpPr>
              <p:nvPr/>
            </p:nvSpPr>
            <p:spPr bwMode="auto">
              <a:xfrm>
                <a:off x="1392" y="1560"/>
                <a:ext cx="1488" cy="264"/>
              </a:xfrm>
              <a:custGeom>
                <a:avLst/>
                <a:gdLst>
                  <a:gd name="T0" fmla="*/ 0 w 1488"/>
                  <a:gd name="T1" fmla="*/ 264 h 264"/>
                  <a:gd name="T2" fmla="*/ 1488 w 1488"/>
                  <a:gd name="T3" fmla="*/ 168 h 264"/>
                  <a:gd name="T4" fmla="*/ 0 60000 65536"/>
                  <a:gd name="T5" fmla="*/ 0 60000 65536"/>
                  <a:gd name="T6" fmla="*/ 0 w 1488"/>
                  <a:gd name="T7" fmla="*/ 0 h 264"/>
                  <a:gd name="T8" fmla="*/ 1488 w 1488"/>
                  <a:gd name="T9" fmla="*/ 264 h 2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88" h="264">
                    <a:moveTo>
                      <a:pt x="0" y="264"/>
                    </a:moveTo>
                    <a:cubicBezTo>
                      <a:pt x="568" y="132"/>
                      <a:pt x="1136" y="0"/>
                      <a:pt x="1488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22" name="Line 62"/>
            <p:cNvSpPr>
              <a:spLocks noChangeShapeType="1"/>
            </p:cNvSpPr>
            <p:nvPr/>
          </p:nvSpPr>
          <p:spPr bwMode="auto">
            <a:xfrm>
              <a:off x="1063" y="1982"/>
              <a:ext cx="1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23" name="Text Box 63"/>
            <p:cNvSpPr txBox="1">
              <a:spLocks noChangeArrowheads="1"/>
            </p:cNvSpPr>
            <p:nvPr/>
          </p:nvSpPr>
          <p:spPr bwMode="auto">
            <a:xfrm>
              <a:off x="1284" y="1888"/>
              <a:ext cx="1086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cs typeface="Arial" charset="0"/>
                </a:rPr>
                <a:t>d = downwind distance</a:t>
              </a:r>
            </a:p>
          </p:txBody>
        </p:sp>
        <p:sp>
          <p:nvSpPr>
            <p:cNvPr id="50224" name="Line 64"/>
            <p:cNvSpPr>
              <a:spLocks noChangeShapeType="1"/>
            </p:cNvSpPr>
            <p:nvPr/>
          </p:nvSpPr>
          <p:spPr bwMode="auto">
            <a:xfrm rot="-610530">
              <a:off x="1010" y="1779"/>
              <a:ext cx="24" cy="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11" name="Group 79"/>
          <p:cNvGrpSpPr>
            <a:grpSpLocks/>
          </p:cNvGrpSpPr>
          <p:nvPr/>
        </p:nvGrpSpPr>
        <p:grpSpPr bwMode="auto">
          <a:xfrm>
            <a:off x="3217863" y="990600"/>
            <a:ext cx="1143000" cy="762000"/>
            <a:chOff x="1824" y="96"/>
            <a:chExt cx="720" cy="480"/>
          </a:xfrm>
        </p:grpSpPr>
        <p:sp>
          <p:nvSpPr>
            <p:cNvPr id="50219" name="AutoShape 65"/>
            <p:cNvSpPr>
              <a:spLocks noChangeArrowheads="1"/>
            </p:cNvSpPr>
            <p:nvPr/>
          </p:nvSpPr>
          <p:spPr bwMode="auto">
            <a:xfrm>
              <a:off x="1824" y="96"/>
              <a:ext cx="720" cy="480"/>
            </a:xfrm>
            <a:prstGeom prst="flowChartOnlineStorag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220" name="Text Box 66"/>
            <p:cNvSpPr txBox="1">
              <a:spLocks noChangeArrowheads="1"/>
            </p:cNvSpPr>
            <p:nvPr/>
          </p:nvSpPr>
          <p:spPr bwMode="auto">
            <a:xfrm>
              <a:off x="1848" y="240"/>
              <a:ext cx="5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cs typeface="Arial" charset="0"/>
                </a:rPr>
                <a:t>Emissions</a:t>
              </a:r>
            </a:p>
          </p:txBody>
        </p:sp>
      </p:grpSp>
      <p:cxnSp>
        <p:nvCxnSpPr>
          <p:cNvPr id="50212" name="AutoShape 67"/>
          <p:cNvCxnSpPr>
            <a:cxnSpLocks noChangeShapeType="1"/>
          </p:cNvCxnSpPr>
          <p:nvPr/>
        </p:nvCxnSpPr>
        <p:spPr bwMode="auto">
          <a:xfrm rot="10800000" flipV="1">
            <a:off x="5380038" y="4764088"/>
            <a:ext cx="1903412" cy="973137"/>
          </a:xfrm>
          <a:prstGeom prst="bentConnector3">
            <a:avLst>
              <a:gd name="adj1" fmla="val 41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213" name="Text Box 68"/>
          <p:cNvSpPr txBox="1">
            <a:spLocks noChangeArrowheads="1"/>
          </p:cNvSpPr>
          <p:nvPr/>
        </p:nvSpPr>
        <p:spPr bwMode="auto">
          <a:xfrm>
            <a:off x="5956300" y="5441950"/>
            <a:ext cx="1204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Concentrations</a:t>
            </a:r>
          </a:p>
        </p:txBody>
      </p:sp>
      <p:cxnSp>
        <p:nvCxnSpPr>
          <p:cNvPr id="50214" name="AutoShape 71"/>
          <p:cNvCxnSpPr>
            <a:cxnSpLocks noChangeShapeType="1"/>
          </p:cNvCxnSpPr>
          <p:nvPr/>
        </p:nvCxnSpPr>
        <p:spPr bwMode="auto">
          <a:xfrm rot="16200000" flipH="1">
            <a:off x="2956719" y="4464844"/>
            <a:ext cx="425450" cy="21828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0215" name="Text Box 72"/>
          <p:cNvSpPr txBox="1">
            <a:spLocks noChangeArrowheads="1"/>
          </p:cNvSpPr>
          <p:nvPr/>
        </p:nvSpPr>
        <p:spPr bwMode="auto">
          <a:xfrm>
            <a:off x="2462213" y="5470525"/>
            <a:ext cx="1019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Meteorology</a:t>
            </a:r>
          </a:p>
        </p:txBody>
      </p:sp>
      <p:sp>
        <p:nvSpPr>
          <p:cNvPr id="50216" name="Rectangle 8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6200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600" smtClean="0"/>
              <a:t>Future work: changes in grid adaptation</a:t>
            </a:r>
          </a:p>
        </p:txBody>
      </p:sp>
      <p:pic>
        <p:nvPicPr>
          <p:cNvPr id="50217" name="Picture 86" descr="492px-USFS_Logo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3" y="1889125"/>
            <a:ext cx="58261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18" name="Oval 77"/>
          <p:cNvSpPr>
            <a:spLocks noChangeArrowheads="1"/>
          </p:cNvSpPr>
          <p:nvPr/>
        </p:nvSpPr>
        <p:spPr bwMode="auto">
          <a:xfrm rot="-926852">
            <a:off x="3392488" y="3084513"/>
            <a:ext cx="5395912" cy="3011487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lg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7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z="4000" smtClean="0"/>
              <a:t>Using Fourier Transform</a:t>
            </a:r>
            <a:br>
              <a:rPr lang="en-US" sz="4000" smtClean="0"/>
            </a:br>
            <a:r>
              <a:rPr lang="en-US" sz="4000" smtClean="0"/>
              <a:t> for grid adaptation</a:t>
            </a:r>
          </a:p>
        </p:txBody>
      </p:sp>
      <p:sp>
        <p:nvSpPr>
          <p:cNvPr id="52226" name="Rectangle 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971550"/>
            <a:ext cx="7772400" cy="2609850"/>
          </a:xfrm>
        </p:spPr>
        <p:txBody>
          <a:bodyPr lIns="90488" tIns="44450" rIns="90488" bIns="44450"/>
          <a:lstStyle/>
          <a:p>
            <a:pPr eaLnBrk="1" hangingPunct="1">
              <a:buFont typeface="Arial" charset="0"/>
              <a:buNone/>
            </a:pPr>
            <a:r>
              <a:rPr lang="en-US" sz="2800" smtClean="0"/>
              <a:t>	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52227" name="Picture 3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1238" y="1636713"/>
            <a:ext cx="4581525" cy="496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Thank you</a:t>
            </a:r>
            <a:br>
              <a:rPr lang="en-US" sz="4000" dirty="0" smtClean="0"/>
            </a:br>
            <a:r>
              <a:rPr lang="en-US" sz="4000" dirty="0" smtClean="0"/>
              <a:t>Questions/Comments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ovi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886200" y="2857500"/>
            <a:ext cx="5029200" cy="3771900"/>
          </a:xfrm>
          <a:prstGeom prst="rect">
            <a:avLst/>
          </a:prstGeom>
        </p:spPr>
      </p:pic>
      <p:sp>
        <p:nvSpPr>
          <p:cNvPr id="1740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741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sub-grid scale plume model:</a:t>
            </a:r>
            <a:r>
              <a:rPr lang="en-US" sz="4000" b="1" smtClean="0"/>
              <a:t> </a:t>
            </a:r>
            <a:r>
              <a:rPr lang="en-US" sz="4000" smtClean="0">
                <a:solidFill>
                  <a:schemeClr val="accent2"/>
                </a:solidFill>
              </a:rPr>
              <a:t>Daysmoke</a:t>
            </a:r>
          </a:p>
        </p:txBody>
      </p:sp>
      <p:pic>
        <p:nvPicPr>
          <p:cNvPr id="8" name="PIedmont_07burn_topvideo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03200" y="1447800"/>
            <a:ext cx="4597400" cy="34480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18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Mean Normalized Error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152400" y="1219200"/>
          <a:ext cx="8991600" cy="5106988"/>
        </p:xfrm>
        <a:graphic>
          <a:graphicData uri="http://schemas.openxmlformats.org/presentationml/2006/ole">
            <p:oleObj spid="_x0000_s55299" name="Chart" r:id="rId4" imgW="5534164" imgH="3143384" progId="Excel.Sheet.8">
              <p:embed/>
            </p:oleObj>
          </a:graphicData>
        </a:graphic>
      </p:graphicFrame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4419600" y="2819400"/>
            <a:ext cx="1143000" cy="2362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3276600" y="5257800"/>
            <a:ext cx="1905000" cy="914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  <p:bldP spid="337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Fort McPherson</a:t>
            </a: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>
            <p:ph idx="1"/>
          </p:nvPr>
        </p:nvGraphicFramePr>
        <p:xfrm>
          <a:off x="381000" y="1620838"/>
          <a:ext cx="8610600" cy="4689475"/>
        </p:xfrm>
        <a:graphic>
          <a:graphicData uri="http://schemas.openxmlformats.org/presentationml/2006/ole">
            <p:oleObj spid="_x0000_s45061" name="Chart" r:id="rId4" imgW="4267128" imgH="232397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lIns="90488" tIns="44450" rIns="90488" bIns="44450"/>
          <a:lstStyle/>
          <a:p>
            <a:r>
              <a:rPr lang="en-US" sz="4000" smtClean="0"/>
              <a:t>Adaptive Grid - CMAQ</a:t>
            </a:r>
          </a:p>
        </p:txBody>
      </p:sp>
      <p:pic>
        <p:nvPicPr>
          <p:cNvPr id="6" name="adaptive_30mi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47788" y="895350"/>
            <a:ext cx="6448425" cy="573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 AG-CMAQ      </a:t>
            </a:r>
            <a:r>
              <a:rPr lang="en-US" sz="3600" dirty="0" err="1" smtClean="0"/>
              <a:t>vs</a:t>
            </a:r>
            <a:r>
              <a:rPr lang="en-US" sz="3600" dirty="0" smtClean="0"/>
              <a:t>      </a:t>
            </a:r>
            <a:r>
              <a:rPr lang="en-US" sz="3600" dirty="0" err="1" smtClean="0"/>
              <a:t>Daysmoke</a:t>
            </a:r>
            <a:r>
              <a:rPr lang="en-US" sz="3600" dirty="0" smtClean="0"/>
              <a:t>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546080" y="920677"/>
          <a:ext cx="8216920" cy="4794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Text Box 4"/>
          <p:cNvSpPr txBox="1">
            <a:spLocks noChangeArrowheads="1"/>
          </p:cNvSpPr>
          <p:nvPr/>
        </p:nvSpPr>
        <p:spPr bwMode="auto">
          <a:xfrm rot="-5400000">
            <a:off x="3619500" y="30861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 dirty="0"/>
              <a:t>AGD-CMAQ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55626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Objective: combine the two models to obtain the most detailed</a:t>
            </a:r>
            <a:r>
              <a:rPr lang="en-US" sz="3200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conc. in a grid model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80"/>
          <p:cNvGrpSpPr>
            <a:grpSpLocks/>
          </p:cNvGrpSpPr>
          <p:nvPr/>
        </p:nvGrpSpPr>
        <p:grpSpPr bwMode="auto">
          <a:xfrm>
            <a:off x="3970338" y="4879975"/>
            <a:ext cx="1676400" cy="1066800"/>
            <a:chOff x="2352" y="3216"/>
            <a:chExt cx="1056" cy="672"/>
          </a:xfrm>
        </p:grpSpPr>
        <p:sp>
          <p:nvSpPr>
            <p:cNvPr id="23625" name="AutoShape 2"/>
            <p:cNvSpPr>
              <a:spLocks noChangeArrowheads="1"/>
            </p:cNvSpPr>
            <p:nvPr/>
          </p:nvSpPr>
          <p:spPr bwMode="auto">
            <a:xfrm>
              <a:off x="2352" y="3216"/>
              <a:ext cx="1056" cy="672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626" name="Text Box 3"/>
            <p:cNvSpPr txBox="1">
              <a:spLocks noChangeArrowheads="1"/>
            </p:cNvSpPr>
            <p:nvPr/>
          </p:nvSpPr>
          <p:spPr bwMode="auto">
            <a:xfrm>
              <a:off x="2568" y="3456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Adaptor</a:t>
              </a:r>
            </a:p>
          </p:txBody>
        </p:sp>
      </p:grpSp>
      <p:cxnSp>
        <p:nvCxnSpPr>
          <p:cNvPr id="23554" name="AutoShape 4"/>
          <p:cNvCxnSpPr>
            <a:cxnSpLocks noChangeShapeType="1"/>
            <a:stCxn id="23625" idx="3"/>
          </p:cNvCxnSpPr>
          <p:nvPr/>
        </p:nvCxnSpPr>
        <p:spPr bwMode="auto">
          <a:xfrm flipV="1">
            <a:off x="5646738" y="4371975"/>
            <a:ext cx="1143000" cy="1041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3555" name="AutoShape 5"/>
          <p:cNvCxnSpPr>
            <a:cxnSpLocks noChangeShapeType="1"/>
            <a:stCxn id="23625" idx="1"/>
            <a:endCxn id="23621" idx="3"/>
          </p:cNvCxnSpPr>
          <p:nvPr/>
        </p:nvCxnSpPr>
        <p:spPr bwMode="auto">
          <a:xfrm rot="10800000">
            <a:off x="2608263" y="4800600"/>
            <a:ext cx="1362075" cy="6127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23556" name="Group 6"/>
          <p:cNvGrpSpPr>
            <a:grpSpLocks/>
          </p:cNvGrpSpPr>
          <p:nvPr/>
        </p:nvGrpSpPr>
        <p:grpSpPr bwMode="auto">
          <a:xfrm>
            <a:off x="6875463" y="3686175"/>
            <a:ext cx="1676400" cy="1066800"/>
            <a:chOff x="2352" y="3216"/>
            <a:chExt cx="1056" cy="672"/>
          </a:xfrm>
        </p:grpSpPr>
        <p:sp>
          <p:nvSpPr>
            <p:cNvPr id="23623" name="AutoShape 7"/>
            <p:cNvSpPr>
              <a:spLocks noChangeArrowheads="1"/>
            </p:cNvSpPr>
            <p:nvPr/>
          </p:nvSpPr>
          <p:spPr bwMode="auto">
            <a:xfrm>
              <a:off x="2352" y="3216"/>
              <a:ext cx="1056" cy="672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624" name="Text Box 8"/>
            <p:cNvSpPr txBox="1">
              <a:spLocks noChangeArrowheads="1"/>
            </p:cNvSpPr>
            <p:nvPr/>
          </p:nvSpPr>
          <p:spPr bwMode="auto">
            <a:xfrm>
              <a:off x="2568" y="3456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  <a:cs typeface="Arial" charset="0"/>
                </a:rPr>
                <a:t>CMAQ</a:t>
              </a:r>
            </a:p>
          </p:txBody>
        </p:sp>
      </p:grpSp>
      <p:sp>
        <p:nvSpPr>
          <p:cNvPr id="23557" name="AutoShape 9"/>
          <p:cNvSpPr>
            <a:spLocks noChangeArrowheads="1"/>
          </p:cNvSpPr>
          <p:nvPr/>
        </p:nvSpPr>
        <p:spPr bwMode="auto">
          <a:xfrm>
            <a:off x="1008063" y="1476375"/>
            <a:ext cx="1676400" cy="1066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 b="1">
              <a:latin typeface="Times New Roman" pitchFamily="18" charset="0"/>
              <a:cs typeface="Arial" charset="0"/>
            </a:endParaRPr>
          </a:p>
        </p:txBody>
      </p:sp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1169988" y="1558925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  <a:cs typeface="Arial" charset="0"/>
              </a:rPr>
              <a:t>Daysmoke</a:t>
            </a:r>
          </a:p>
        </p:txBody>
      </p:sp>
      <p:grpSp>
        <p:nvGrpSpPr>
          <p:cNvPr id="23559" name="Group 11"/>
          <p:cNvGrpSpPr>
            <a:grpSpLocks/>
          </p:cNvGrpSpPr>
          <p:nvPr/>
        </p:nvGrpSpPr>
        <p:grpSpPr bwMode="auto">
          <a:xfrm>
            <a:off x="931863" y="4267200"/>
            <a:ext cx="1676400" cy="1066800"/>
            <a:chOff x="2352" y="3216"/>
            <a:chExt cx="1056" cy="672"/>
          </a:xfrm>
        </p:grpSpPr>
        <p:sp>
          <p:nvSpPr>
            <p:cNvPr id="23621" name="AutoShape 12"/>
            <p:cNvSpPr>
              <a:spLocks noChangeArrowheads="1"/>
            </p:cNvSpPr>
            <p:nvPr/>
          </p:nvSpPr>
          <p:spPr bwMode="auto">
            <a:xfrm>
              <a:off x="2352" y="3216"/>
              <a:ext cx="1056" cy="672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622" name="Text Box 13"/>
            <p:cNvSpPr txBox="1">
              <a:spLocks noChangeArrowheads="1"/>
            </p:cNvSpPr>
            <p:nvPr/>
          </p:nvSpPr>
          <p:spPr bwMode="auto">
            <a:xfrm>
              <a:off x="2568" y="3370"/>
              <a:ext cx="6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cs typeface="Arial" charset="0"/>
                </a:rPr>
                <a:t>MM5 (WRF)</a:t>
              </a:r>
            </a:p>
          </p:txBody>
        </p:sp>
      </p:grpSp>
      <p:grpSp>
        <p:nvGrpSpPr>
          <p:cNvPr id="23560" name="Group 77"/>
          <p:cNvGrpSpPr>
            <a:grpSpLocks/>
          </p:cNvGrpSpPr>
          <p:nvPr/>
        </p:nvGrpSpPr>
        <p:grpSpPr bwMode="auto">
          <a:xfrm>
            <a:off x="5053013" y="1363663"/>
            <a:ext cx="1136650" cy="1524000"/>
            <a:chOff x="3638" y="384"/>
            <a:chExt cx="716" cy="960"/>
          </a:xfrm>
        </p:grpSpPr>
        <p:sp>
          <p:nvSpPr>
            <p:cNvPr id="23611" name="AutoShape 14"/>
            <p:cNvSpPr>
              <a:spLocks noChangeArrowheads="1"/>
            </p:cNvSpPr>
            <p:nvPr/>
          </p:nvSpPr>
          <p:spPr bwMode="auto">
            <a:xfrm>
              <a:off x="3648" y="384"/>
              <a:ext cx="672" cy="960"/>
            </a:xfrm>
            <a:prstGeom prst="flowChartManualInpu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cs typeface="Arial" charset="0"/>
              </a:endParaRPr>
            </a:p>
          </p:txBody>
        </p:sp>
        <p:sp>
          <p:nvSpPr>
            <p:cNvPr id="23612" name="Oval 15"/>
            <p:cNvSpPr>
              <a:spLocks noChangeArrowheads="1"/>
            </p:cNvSpPr>
            <p:nvPr/>
          </p:nvSpPr>
          <p:spPr bwMode="auto">
            <a:xfrm>
              <a:off x="3696" y="912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613" name="Oval 16"/>
            <p:cNvSpPr>
              <a:spLocks noChangeArrowheads="1"/>
            </p:cNvSpPr>
            <p:nvPr/>
          </p:nvSpPr>
          <p:spPr bwMode="auto">
            <a:xfrm>
              <a:off x="3984" y="912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614" name="Oval 17"/>
            <p:cNvSpPr>
              <a:spLocks noChangeArrowheads="1"/>
            </p:cNvSpPr>
            <p:nvPr/>
          </p:nvSpPr>
          <p:spPr bwMode="auto">
            <a:xfrm>
              <a:off x="3840" y="1008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615" name="Oval 18"/>
            <p:cNvSpPr>
              <a:spLocks noChangeArrowheads="1"/>
            </p:cNvSpPr>
            <p:nvPr/>
          </p:nvSpPr>
          <p:spPr bwMode="auto">
            <a:xfrm>
              <a:off x="3696" y="1104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616" name="Oval 19"/>
            <p:cNvSpPr>
              <a:spLocks noChangeArrowheads="1"/>
            </p:cNvSpPr>
            <p:nvPr/>
          </p:nvSpPr>
          <p:spPr bwMode="auto">
            <a:xfrm>
              <a:off x="3840" y="12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617" name="Oval 20"/>
            <p:cNvSpPr>
              <a:spLocks noChangeArrowheads="1"/>
            </p:cNvSpPr>
            <p:nvPr/>
          </p:nvSpPr>
          <p:spPr bwMode="auto">
            <a:xfrm>
              <a:off x="4032" y="110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618" name="Oval 21"/>
            <p:cNvSpPr>
              <a:spLocks noChangeArrowheads="1"/>
            </p:cNvSpPr>
            <p:nvPr/>
          </p:nvSpPr>
          <p:spPr bwMode="auto">
            <a:xfrm>
              <a:off x="4176" y="1200"/>
              <a:ext cx="96" cy="9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619" name="Oval 22"/>
            <p:cNvSpPr>
              <a:spLocks noChangeArrowheads="1"/>
            </p:cNvSpPr>
            <p:nvPr/>
          </p:nvSpPr>
          <p:spPr bwMode="auto">
            <a:xfrm>
              <a:off x="4176" y="912"/>
              <a:ext cx="96" cy="9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620" name="Text Box 34"/>
            <p:cNvSpPr txBox="1">
              <a:spLocks noChangeArrowheads="1"/>
            </p:cNvSpPr>
            <p:nvPr/>
          </p:nvSpPr>
          <p:spPr bwMode="auto">
            <a:xfrm>
              <a:off x="3638" y="508"/>
              <a:ext cx="7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Chemical</a:t>
              </a:r>
            </a:p>
            <a:p>
              <a:r>
                <a:rPr lang="en-US">
                  <a:cs typeface="Arial" charset="0"/>
                </a:rPr>
                <a:t>Coupling</a:t>
              </a:r>
            </a:p>
          </p:txBody>
        </p:sp>
      </p:grpSp>
      <p:cxnSp>
        <p:nvCxnSpPr>
          <p:cNvPr id="23561" name="AutoShape 35"/>
          <p:cNvCxnSpPr>
            <a:cxnSpLocks noChangeShapeType="1"/>
            <a:stCxn id="23623" idx="0"/>
          </p:cNvCxnSpPr>
          <p:nvPr/>
        </p:nvCxnSpPr>
        <p:spPr bwMode="auto">
          <a:xfrm rot="5400000" flipH="1">
            <a:off x="6256338" y="2228850"/>
            <a:ext cx="1336675" cy="15779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3562" name="Text Box 36"/>
          <p:cNvSpPr txBox="1">
            <a:spLocks noChangeArrowheads="1"/>
          </p:cNvSpPr>
          <p:nvPr/>
        </p:nvSpPr>
        <p:spPr bwMode="auto">
          <a:xfrm>
            <a:off x="6276975" y="1976438"/>
            <a:ext cx="1771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Ambient concentrations</a:t>
            </a:r>
          </a:p>
        </p:txBody>
      </p:sp>
      <p:cxnSp>
        <p:nvCxnSpPr>
          <p:cNvPr id="23563" name="AutoShape 37"/>
          <p:cNvCxnSpPr>
            <a:cxnSpLocks noChangeShapeType="1"/>
            <a:stCxn id="23625" idx="0"/>
            <a:endCxn id="23573" idx="2"/>
          </p:cNvCxnSpPr>
          <p:nvPr/>
        </p:nvCxnSpPr>
        <p:spPr bwMode="auto">
          <a:xfrm rot="-5400000">
            <a:off x="5035551" y="3992562"/>
            <a:ext cx="660400" cy="11144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3564" name="AutoShape 38"/>
          <p:cNvCxnSpPr>
            <a:cxnSpLocks noChangeShapeType="1"/>
            <a:endCxn id="23620" idx="1"/>
          </p:cNvCxnSpPr>
          <p:nvPr/>
        </p:nvCxnSpPr>
        <p:spPr bwMode="auto">
          <a:xfrm>
            <a:off x="2684463" y="1878013"/>
            <a:ext cx="2368550" cy="31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3565" name="Text Box 39"/>
          <p:cNvSpPr txBox="1">
            <a:spLocks noChangeArrowheads="1"/>
          </p:cNvSpPr>
          <p:nvPr/>
        </p:nvSpPr>
        <p:spPr bwMode="auto">
          <a:xfrm>
            <a:off x="2659063" y="1990725"/>
            <a:ext cx="2432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Parcel/Puff/Plume concentrations</a:t>
            </a:r>
          </a:p>
        </p:txBody>
      </p:sp>
      <p:cxnSp>
        <p:nvCxnSpPr>
          <p:cNvPr id="23566" name="AutoShape 40"/>
          <p:cNvCxnSpPr>
            <a:cxnSpLocks noChangeShapeType="1"/>
          </p:cNvCxnSpPr>
          <p:nvPr/>
        </p:nvCxnSpPr>
        <p:spPr bwMode="auto">
          <a:xfrm>
            <a:off x="2659063" y="2363788"/>
            <a:ext cx="2376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23567" name="AutoShape 41"/>
          <p:cNvCxnSpPr>
            <a:cxnSpLocks noChangeShapeType="1"/>
            <a:endCxn id="23620" idx="3"/>
          </p:cNvCxnSpPr>
          <p:nvPr/>
        </p:nvCxnSpPr>
        <p:spPr bwMode="auto">
          <a:xfrm rot="10800000">
            <a:off x="6189663" y="1881188"/>
            <a:ext cx="1933575" cy="1703387"/>
          </a:xfrm>
          <a:prstGeom prst="bentConnector3">
            <a:avLst>
              <a:gd name="adj1" fmla="val -25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</p:spPr>
      </p:cxnSp>
      <p:sp>
        <p:nvSpPr>
          <p:cNvPr id="23568" name="Text Box 42"/>
          <p:cNvSpPr txBox="1">
            <a:spLocks noChangeArrowheads="1"/>
          </p:cNvSpPr>
          <p:nvPr/>
        </p:nvSpPr>
        <p:spPr bwMode="auto">
          <a:xfrm>
            <a:off x="3433763" y="5073650"/>
            <a:ext cx="4714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Grid</a:t>
            </a:r>
          </a:p>
        </p:txBody>
      </p:sp>
      <p:sp>
        <p:nvSpPr>
          <p:cNvPr id="23569" name="Text Box 43"/>
          <p:cNvSpPr txBox="1">
            <a:spLocks noChangeArrowheads="1"/>
          </p:cNvSpPr>
          <p:nvPr/>
        </p:nvSpPr>
        <p:spPr bwMode="auto">
          <a:xfrm>
            <a:off x="4894263" y="4573588"/>
            <a:ext cx="471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Grid</a:t>
            </a:r>
          </a:p>
        </p:txBody>
      </p:sp>
      <p:sp>
        <p:nvSpPr>
          <p:cNvPr id="23570" name="Text Box 44"/>
          <p:cNvSpPr txBox="1">
            <a:spLocks noChangeArrowheads="1"/>
          </p:cNvSpPr>
          <p:nvPr/>
        </p:nvSpPr>
        <p:spPr bwMode="auto">
          <a:xfrm>
            <a:off x="5707063" y="5046663"/>
            <a:ext cx="471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Grid</a:t>
            </a:r>
          </a:p>
        </p:txBody>
      </p:sp>
      <p:cxnSp>
        <p:nvCxnSpPr>
          <p:cNvPr id="26661" name="AutoShape 45"/>
          <p:cNvCxnSpPr>
            <a:cxnSpLocks noChangeShapeType="1"/>
            <a:stCxn id="23557" idx="2"/>
            <a:endCxn id="23603" idx="1"/>
          </p:cNvCxnSpPr>
          <p:nvPr/>
        </p:nvCxnSpPr>
        <p:spPr bwMode="auto">
          <a:xfrm rot="5400000">
            <a:off x="1243012" y="3144838"/>
            <a:ext cx="1204913" cy="1588"/>
          </a:xfrm>
          <a:prstGeom prst="bentConnector3">
            <a:avLst>
              <a:gd name="adj1" fmla="val 45981"/>
            </a:avLst>
          </a:prstGeom>
          <a:noFill/>
          <a:ln w="9525">
            <a:solidFill>
              <a:schemeClr val="accent6"/>
            </a:solidFill>
            <a:miter lim="800000"/>
            <a:headEnd/>
            <a:tailEnd type="triangle" w="med" len="med"/>
          </a:ln>
        </p:spPr>
      </p:cxnSp>
      <p:sp>
        <p:nvSpPr>
          <p:cNvPr id="23572" name="Text Box 46"/>
          <p:cNvSpPr txBox="1">
            <a:spLocks noChangeArrowheads="1"/>
          </p:cNvSpPr>
          <p:nvPr/>
        </p:nvSpPr>
        <p:spPr bwMode="auto">
          <a:xfrm>
            <a:off x="1812925" y="2914650"/>
            <a:ext cx="7729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cs typeface="Arial" charset="0"/>
              </a:rPr>
              <a:t>Particles</a:t>
            </a:r>
            <a:endParaRPr lang="en-US" sz="1200" dirty="0">
              <a:cs typeface="Arial" charset="0"/>
            </a:endParaRPr>
          </a:p>
        </p:txBody>
      </p:sp>
      <p:sp>
        <p:nvSpPr>
          <p:cNvPr id="23573" name="AutoShape 47"/>
          <p:cNvSpPr>
            <a:spLocks noChangeArrowheads="1"/>
          </p:cNvSpPr>
          <p:nvPr/>
        </p:nvSpPr>
        <p:spPr bwMode="auto">
          <a:xfrm>
            <a:off x="5427663" y="3533775"/>
            <a:ext cx="990600" cy="685800"/>
          </a:xfrm>
          <a:prstGeom prst="flowChartDecision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 b="1">
              <a:latin typeface="Times New Roman" pitchFamily="18" charset="0"/>
              <a:cs typeface="Arial" charset="0"/>
            </a:endParaRPr>
          </a:p>
        </p:txBody>
      </p:sp>
      <p:sp>
        <p:nvSpPr>
          <p:cNvPr id="23574" name="Text Box 48"/>
          <p:cNvSpPr txBox="1">
            <a:spLocks noChangeArrowheads="1"/>
          </p:cNvSpPr>
          <p:nvPr/>
        </p:nvSpPr>
        <p:spPr bwMode="auto">
          <a:xfrm>
            <a:off x="5503863" y="3609975"/>
            <a:ext cx="80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>
                <a:cs typeface="Arial" charset="0"/>
              </a:rPr>
              <a:t>Grid</a:t>
            </a:r>
          </a:p>
          <a:p>
            <a:pPr algn="ctr"/>
            <a:r>
              <a:rPr lang="en-US" sz="1200">
                <a:cs typeface="Arial" charset="0"/>
              </a:rPr>
              <a:t>Support?</a:t>
            </a:r>
          </a:p>
        </p:txBody>
      </p:sp>
      <p:sp>
        <p:nvSpPr>
          <p:cNvPr id="23575" name="Text Box 49"/>
          <p:cNvSpPr txBox="1">
            <a:spLocks noChangeArrowheads="1"/>
          </p:cNvSpPr>
          <p:nvPr/>
        </p:nvSpPr>
        <p:spPr bwMode="auto">
          <a:xfrm>
            <a:off x="4741863" y="3944938"/>
            <a:ext cx="1019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Distributions</a:t>
            </a:r>
          </a:p>
        </p:txBody>
      </p:sp>
      <p:cxnSp>
        <p:nvCxnSpPr>
          <p:cNvPr id="26666" name="AutoShape 50"/>
          <p:cNvCxnSpPr>
            <a:cxnSpLocks noChangeShapeType="1"/>
            <a:endCxn id="23623" idx="1"/>
          </p:cNvCxnSpPr>
          <p:nvPr/>
        </p:nvCxnSpPr>
        <p:spPr bwMode="auto">
          <a:xfrm>
            <a:off x="6418263" y="3876675"/>
            <a:ext cx="457200" cy="342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6"/>
            </a:solidFill>
            <a:miter lim="800000"/>
            <a:headEnd/>
            <a:tailEnd type="triangle" w="med" len="med"/>
          </a:ln>
        </p:spPr>
      </p:cxnSp>
      <p:sp>
        <p:nvSpPr>
          <p:cNvPr id="23577" name="Text Box 51"/>
          <p:cNvSpPr txBox="1">
            <a:spLocks noChangeArrowheads="1"/>
          </p:cNvSpPr>
          <p:nvPr/>
        </p:nvSpPr>
        <p:spPr bwMode="auto">
          <a:xfrm>
            <a:off x="5808663" y="3271838"/>
            <a:ext cx="1939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Parcels mixed in grid cells</a:t>
            </a:r>
          </a:p>
        </p:txBody>
      </p:sp>
      <p:cxnSp>
        <p:nvCxnSpPr>
          <p:cNvPr id="26668" name="AutoShape 52"/>
          <p:cNvCxnSpPr>
            <a:cxnSpLocks noChangeShapeType="1"/>
            <a:endCxn id="23573" idx="1"/>
          </p:cNvCxnSpPr>
          <p:nvPr/>
        </p:nvCxnSpPr>
        <p:spPr bwMode="auto">
          <a:xfrm>
            <a:off x="4894263" y="3076575"/>
            <a:ext cx="533400" cy="800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6"/>
            </a:solidFill>
            <a:miter lim="800000"/>
            <a:headEnd/>
            <a:tailEnd type="triangle" w="med" len="med"/>
          </a:ln>
        </p:spPr>
      </p:cxnSp>
      <p:cxnSp>
        <p:nvCxnSpPr>
          <p:cNvPr id="23579" name="AutoShape 53"/>
          <p:cNvCxnSpPr>
            <a:cxnSpLocks noChangeShapeType="1"/>
            <a:stCxn id="23596" idx="1"/>
            <a:endCxn id="23557" idx="0"/>
          </p:cNvCxnSpPr>
          <p:nvPr/>
        </p:nvCxnSpPr>
        <p:spPr bwMode="auto">
          <a:xfrm rot="10800000" flipV="1">
            <a:off x="1846263" y="1309688"/>
            <a:ext cx="1409700" cy="1666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3580" name="AutoShape 55"/>
          <p:cNvCxnSpPr>
            <a:cxnSpLocks noChangeShapeType="1"/>
            <a:endCxn id="23557" idx="1"/>
          </p:cNvCxnSpPr>
          <p:nvPr/>
        </p:nvCxnSpPr>
        <p:spPr bwMode="auto">
          <a:xfrm rot="5400000" flipH="1">
            <a:off x="203994" y="2813844"/>
            <a:ext cx="2211388" cy="603250"/>
          </a:xfrm>
          <a:prstGeom prst="bentConnector4">
            <a:avLst>
              <a:gd name="adj1" fmla="val 37903"/>
              <a:gd name="adj2" fmla="val 13789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3581" name="Text Box 56"/>
          <p:cNvSpPr txBox="1">
            <a:spLocks noChangeArrowheads="1"/>
          </p:cNvSpPr>
          <p:nvPr/>
        </p:nvSpPr>
        <p:spPr bwMode="auto">
          <a:xfrm>
            <a:off x="598488" y="3494088"/>
            <a:ext cx="1019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Meteorology</a:t>
            </a:r>
          </a:p>
        </p:txBody>
      </p:sp>
      <p:cxnSp>
        <p:nvCxnSpPr>
          <p:cNvPr id="23582" name="AutoShape 57"/>
          <p:cNvCxnSpPr>
            <a:cxnSpLocks noChangeShapeType="1"/>
            <a:stCxn id="23621" idx="2"/>
            <a:endCxn id="23623" idx="2"/>
          </p:cNvCxnSpPr>
          <p:nvPr/>
        </p:nvCxnSpPr>
        <p:spPr bwMode="auto">
          <a:xfrm rot="5400000" flipH="1" flipV="1">
            <a:off x="4451350" y="2071688"/>
            <a:ext cx="581025" cy="5943600"/>
          </a:xfrm>
          <a:prstGeom prst="bentConnector3">
            <a:avLst>
              <a:gd name="adj1" fmla="val -13880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3583" name="Text Box 58"/>
          <p:cNvSpPr txBox="1">
            <a:spLocks noChangeArrowheads="1"/>
          </p:cNvSpPr>
          <p:nvPr/>
        </p:nvSpPr>
        <p:spPr bwMode="auto">
          <a:xfrm>
            <a:off x="6580188" y="5818188"/>
            <a:ext cx="1019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Meteorology</a:t>
            </a:r>
          </a:p>
        </p:txBody>
      </p:sp>
      <p:cxnSp>
        <p:nvCxnSpPr>
          <p:cNvPr id="23584" name="AutoShape 59"/>
          <p:cNvCxnSpPr>
            <a:cxnSpLocks noChangeShapeType="1"/>
            <a:stCxn id="23623" idx="3"/>
            <a:endCxn id="23621" idx="1"/>
          </p:cNvCxnSpPr>
          <p:nvPr/>
        </p:nvCxnSpPr>
        <p:spPr bwMode="auto">
          <a:xfrm flipH="1">
            <a:off x="931863" y="4219575"/>
            <a:ext cx="7620000" cy="581025"/>
          </a:xfrm>
          <a:prstGeom prst="bentConnector5">
            <a:avLst>
              <a:gd name="adj1" fmla="val -3000"/>
              <a:gd name="adj2" fmla="val 364477"/>
              <a:gd name="adj3" fmla="val 103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3585" name="Text Box 60"/>
          <p:cNvSpPr txBox="1">
            <a:spLocks noChangeArrowheads="1"/>
          </p:cNvSpPr>
          <p:nvPr/>
        </p:nvSpPr>
        <p:spPr bwMode="auto">
          <a:xfrm>
            <a:off x="665163" y="5938838"/>
            <a:ext cx="1138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Particles/CCN</a:t>
            </a:r>
          </a:p>
        </p:txBody>
      </p:sp>
      <p:grpSp>
        <p:nvGrpSpPr>
          <p:cNvPr id="23586" name="Group 83"/>
          <p:cNvGrpSpPr>
            <a:grpSpLocks/>
          </p:cNvGrpSpPr>
          <p:nvPr/>
        </p:nvGrpSpPr>
        <p:grpSpPr bwMode="auto">
          <a:xfrm>
            <a:off x="1827213" y="2535238"/>
            <a:ext cx="3238500" cy="1527175"/>
            <a:chOff x="948" y="1099"/>
            <a:chExt cx="2040" cy="962"/>
          </a:xfrm>
        </p:grpSpPr>
        <p:grpSp>
          <p:nvGrpSpPr>
            <p:cNvPr id="23597" name="Group 23"/>
            <p:cNvGrpSpPr>
              <a:grpSpLocks/>
            </p:cNvGrpSpPr>
            <p:nvPr/>
          </p:nvGrpSpPr>
          <p:grpSpPr bwMode="auto">
            <a:xfrm>
              <a:off x="948" y="1099"/>
              <a:ext cx="2040" cy="824"/>
              <a:chOff x="1296" y="1000"/>
              <a:chExt cx="2040" cy="824"/>
            </a:xfrm>
          </p:grpSpPr>
          <p:grpSp>
            <p:nvGrpSpPr>
              <p:cNvPr id="23601" name="Group 24"/>
              <p:cNvGrpSpPr>
                <a:grpSpLocks/>
              </p:cNvGrpSpPr>
              <p:nvPr/>
            </p:nvGrpSpPr>
            <p:grpSpPr bwMode="auto">
              <a:xfrm>
                <a:off x="2424" y="1008"/>
                <a:ext cx="912" cy="810"/>
                <a:chOff x="2592" y="324"/>
                <a:chExt cx="912" cy="810"/>
              </a:xfrm>
            </p:grpSpPr>
            <p:sp>
              <p:nvSpPr>
                <p:cNvPr id="23606" name="Oval 25"/>
                <p:cNvSpPr>
                  <a:spLocks noChangeArrowheads="1"/>
                </p:cNvSpPr>
                <p:nvPr/>
              </p:nvSpPr>
              <p:spPr bwMode="auto">
                <a:xfrm rot="-2296154">
                  <a:off x="2600" y="472"/>
                  <a:ext cx="864" cy="563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3607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592" y="432"/>
                  <a:ext cx="912" cy="624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8" name="Line 27"/>
                <p:cNvSpPr>
                  <a:spLocks noChangeShapeType="1"/>
                </p:cNvSpPr>
                <p:nvPr/>
              </p:nvSpPr>
              <p:spPr bwMode="auto">
                <a:xfrm rot="1441061">
                  <a:off x="2844" y="324"/>
                  <a:ext cx="387" cy="81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09" name="Freeform 28"/>
                <p:cNvSpPr>
                  <a:spLocks/>
                </p:cNvSpPr>
                <p:nvPr/>
              </p:nvSpPr>
              <p:spPr bwMode="auto">
                <a:xfrm rot="1436953">
                  <a:off x="2928" y="507"/>
                  <a:ext cx="427" cy="555"/>
                </a:xfrm>
                <a:custGeom>
                  <a:avLst/>
                  <a:gdLst>
                    <a:gd name="T0" fmla="*/ 0 w 424"/>
                    <a:gd name="T1" fmla="*/ 0 h 528"/>
                    <a:gd name="T2" fmla="*/ 402 w 424"/>
                    <a:gd name="T3" fmla="*/ 129 h 528"/>
                    <a:gd name="T4" fmla="*/ 252 w 424"/>
                    <a:gd name="T5" fmla="*/ 712 h 528"/>
                    <a:gd name="T6" fmla="*/ 0 60000 65536"/>
                    <a:gd name="T7" fmla="*/ 0 60000 65536"/>
                    <a:gd name="T8" fmla="*/ 0 60000 65536"/>
                    <a:gd name="T9" fmla="*/ 0 w 424"/>
                    <a:gd name="T10" fmla="*/ 0 h 528"/>
                    <a:gd name="T11" fmla="*/ 424 w 424"/>
                    <a:gd name="T12" fmla="*/ 528 h 5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4" h="528">
                      <a:moveTo>
                        <a:pt x="0" y="0"/>
                      </a:moveTo>
                      <a:cubicBezTo>
                        <a:pt x="172" y="4"/>
                        <a:pt x="344" y="8"/>
                        <a:pt x="384" y="96"/>
                      </a:cubicBezTo>
                      <a:cubicBezTo>
                        <a:pt x="424" y="184"/>
                        <a:pt x="208" y="464"/>
                        <a:pt x="240" y="528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10" name="Freeform 29"/>
                <p:cNvSpPr>
                  <a:spLocks/>
                </p:cNvSpPr>
                <p:nvPr/>
              </p:nvSpPr>
              <p:spPr bwMode="auto">
                <a:xfrm rot="-585857">
                  <a:off x="2644" y="434"/>
                  <a:ext cx="764" cy="479"/>
                </a:xfrm>
                <a:custGeom>
                  <a:avLst/>
                  <a:gdLst>
                    <a:gd name="T0" fmla="*/ 0 w 768"/>
                    <a:gd name="T1" fmla="*/ 100 h 656"/>
                    <a:gd name="T2" fmla="*/ 372 w 768"/>
                    <a:gd name="T3" fmla="*/ 12 h 656"/>
                    <a:gd name="T4" fmla="*/ 744 w 768"/>
                    <a:gd name="T5" fmla="*/ 27 h 656"/>
                    <a:gd name="T6" fmla="*/ 0 60000 65536"/>
                    <a:gd name="T7" fmla="*/ 0 60000 65536"/>
                    <a:gd name="T8" fmla="*/ 0 60000 65536"/>
                    <a:gd name="T9" fmla="*/ 0 w 768"/>
                    <a:gd name="T10" fmla="*/ 0 h 656"/>
                    <a:gd name="T11" fmla="*/ 768 w 768"/>
                    <a:gd name="T12" fmla="*/ 656 h 65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68" h="656">
                      <a:moveTo>
                        <a:pt x="0" y="656"/>
                      </a:moveTo>
                      <a:cubicBezTo>
                        <a:pt x="128" y="408"/>
                        <a:pt x="256" y="160"/>
                        <a:pt x="384" y="80"/>
                      </a:cubicBezTo>
                      <a:cubicBezTo>
                        <a:pt x="512" y="0"/>
                        <a:pt x="664" y="160"/>
                        <a:pt x="768" y="176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602" name="Text Box 30"/>
              <p:cNvSpPr txBox="1">
                <a:spLocks noChangeArrowheads="1"/>
              </p:cNvSpPr>
              <p:nvPr/>
            </p:nvSpPr>
            <p:spPr bwMode="auto">
              <a:xfrm>
                <a:off x="1776" y="1344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cs typeface="Arial" charset="0"/>
                  </a:rPr>
                  <a:t>Handover</a:t>
                </a:r>
              </a:p>
            </p:txBody>
          </p:sp>
          <p:sp>
            <p:nvSpPr>
              <p:cNvPr id="23603" name="Oval 31"/>
              <p:cNvSpPr>
                <a:spLocks noChangeArrowheads="1"/>
              </p:cNvSpPr>
              <p:nvPr/>
            </p:nvSpPr>
            <p:spPr bwMode="auto">
              <a:xfrm rot="-1399397">
                <a:off x="1296" y="1728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000" b="1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3604" name="Freeform 32"/>
              <p:cNvSpPr>
                <a:spLocks/>
              </p:cNvSpPr>
              <p:nvPr/>
            </p:nvSpPr>
            <p:spPr bwMode="auto">
              <a:xfrm>
                <a:off x="1344" y="1000"/>
                <a:ext cx="1536" cy="728"/>
              </a:xfrm>
              <a:custGeom>
                <a:avLst/>
                <a:gdLst>
                  <a:gd name="T0" fmla="*/ 0 w 1536"/>
                  <a:gd name="T1" fmla="*/ 728 h 728"/>
                  <a:gd name="T2" fmla="*/ 1536 w 1536"/>
                  <a:gd name="T3" fmla="*/ 104 h 728"/>
                  <a:gd name="T4" fmla="*/ 0 60000 65536"/>
                  <a:gd name="T5" fmla="*/ 0 60000 65536"/>
                  <a:gd name="T6" fmla="*/ 0 w 1536"/>
                  <a:gd name="T7" fmla="*/ 0 h 728"/>
                  <a:gd name="T8" fmla="*/ 1536 w 1536"/>
                  <a:gd name="T9" fmla="*/ 728 h 72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36" h="728">
                    <a:moveTo>
                      <a:pt x="0" y="728"/>
                    </a:moveTo>
                    <a:cubicBezTo>
                      <a:pt x="508" y="364"/>
                      <a:pt x="1016" y="0"/>
                      <a:pt x="1536" y="10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5" name="Freeform 33"/>
              <p:cNvSpPr>
                <a:spLocks/>
              </p:cNvSpPr>
              <p:nvPr/>
            </p:nvSpPr>
            <p:spPr bwMode="auto">
              <a:xfrm>
                <a:off x="1392" y="1560"/>
                <a:ext cx="1488" cy="264"/>
              </a:xfrm>
              <a:custGeom>
                <a:avLst/>
                <a:gdLst>
                  <a:gd name="T0" fmla="*/ 0 w 1488"/>
                  <a:gd name="T1" fmla="*/ 264 h 264"/>
                  <a:gd name="T2" fmla="*/ 1488 w 1488"/>
                  <a:gd name="T3" fmla="*/ 168 h 264"/>
                  <a:gd name="T4" fmla="*/ 0 60000 65536"/>
                  <a:gd name="T5" fmla="*/ 0 60000 65536"/>
                  <a:gd name="T6" fmla="*/ 0 w 1488"/>
                  <a:gd name="T7" fmla="*/ 0 h 264"/>
                  <a:gd name="T8" fmla="*/ 1488 w 1488"/>
                  <a:gd name="T9" fmla="*/ 264 h 2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88" h="264">
                    <a:moveTo>
                      <a:pt x="0" y="264"/>
                    </a:moveTo>
                    <a:cubicBezTo>
                      <a:pt x="568" y="132"/>
                      <a:pt x="1136" y="0"/>
                      <a:pt x="1488" y="16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98" name="Line 62"/>
            <p:cNvSpPr>
              <a:spLocks noChangeShapeType="1"/>
            </p:cNvSpPr>
            <p:nvPr/>
          </p:nvSpPr>
          <p:spPr bwMode="auto">
            <a:xfrm>
              <a:off x="1063" y="1982"/>
              <a:ext cx="1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Text Box 63"/>
            <p:cNvSpPr txBox="1">
              <a:spLocks noChangeArrowheads="1"/>
            </p:cNvSpPr>
            <p:nvPr/>
          </p:nvSpPr>
          <p:spPr bwMode="auto">
            <a:xfrm>
              <a:off x="1284" y="1888"/>
              <a:ext cx="1086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cs typeface="Arial" charset="0"/>
                </a:rPr>
                <a:t>d = downwind distance</a:t>
              </a:r>
            </a:p>
          </p:txBody>
        </p:sp>
        <p:sp>
          <p:nvSpPr>
            <p:cNvPr id="23600" name="Line 64"/>
            <p:cNvSpPr>
              <a:spLocks noChangeShapeType="1"/>
            </p:cNvSpPr>
            <p:nvPr/>
          </p:nvSpPr>
          <p:spPr bwMode="auto">
            <a:xfrm rot="-610530">
              <a:off x="1010" y="1779"/>
              <a:ext cx="24" cy="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87" name="Group 79"/>
          <p:cNvGrpSpPr>
            <a:grpSpLocks/>
          </p:cNvGrpSpPr>
          <p:nvPr/>
        </p:nvGrpSpPr>
        <p:grpSpPr bwMode="auto">
          <a:xfrm>
            <a:off x="3217863" y="942975"/>
            <a:ext cx="1143000" cy="762000"/>
            <a:chOff x="1824" y="96"/>
            <a:chExt cx="720" cy="480"/>
          </a:xfrm>
        </p:grpSpPr>
        <p:sp>
          <p:nvSpPr>
            <p:cNvPr id="23595" name="AutoShape 65"/>
            <p:cNvSpPr>
              <a:spLocks noChangeArrowheads="1"/>
            </p:cNvSpPr>
            <p:nvPr/>
          </p:nvSpPr>
          <p:spPr bwMode="auto">
            <a:xfrm>
              <a:off x="1824" y="96"/>
              <a:ext cx="720" cy="480"/>
            </a:xfrm>
            <a:prstGeom prst="flowChartOnlineStorag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0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596" name="Text Box 66"/>
            <p:cNvSpPr txBox="1">
              <a:spLocks noChangeArrowheads="1"/>
            </p:cNvSpPr>
            <p:nvPr/>
          </p:nvSpPr>
          <p:spPr bwMode="auto">
            <a:xfrm>
              <a:off x="1848" y="240"/>
              <a:ext cx="5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cs typeface="Arial" charset="0"/>
                </a:rPr>
                <a:t>Emissions</a:t>
              </a:r>
            </a:p>
          </p:txBody>
        </p:sp>
      </p:grpSp>
      <p:cxnSp>
        <p:nvCxnSpPr>
          <p:cNvPr id="23588" name="AutoShape 67"/>
          <p:cNvCxnSpPr>
            <a:cxnSpLocks noChangeShapeType="1"/>
          </p:cNvCxnSpPr>
          <p:nvPr/>
        </p:nvCxnSpPr>
        <p:spPr bwMode="auto">
          <a:xfrm rot="10800000" flipV="1">
            <a:off x="5380038" y="4764088"/>
            <a:ext cx="1903412" cy="973137"/>
          </a:xfrm>
          <a:prstGeom prst="bentConnector3">
            <a:avLst>
              <a:gd name="adj1" fmla="val 41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3589" name="Text Box 68"/>
          <p:cNvSpPr txBox="1">
            <a:spLocks noChangeArrowheads="1"/>
          </p:cNvSpPr>
          <p:nvPr/>
        </p:nvSpPr>
        <p:spPr bwMode="auto">
          <a:xfrm>
            <a:off x="5956300" y="5441950"/>
            <a:ext cx="1204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Concentrations</a:t>
            </a:r>
          </a:p>
        </p:txBody>
      </p:sp>
      <p:cxnSp>
        <p:nvCxnSpPr>
          <p:cNvPr id="23590" name="AutoShape 71"/>
          <p:cNvCxnSpPr>
            <a:cxnSpLocks noChangeShapeType="1"/>
          </p:cNvCxnSpPr>
          <p:nvPr/>
        </p:nvCxnSpPr>
        <p:spPr bwMode="auto">
          <a:xfrm rot="16200000" flipH="1">
            <a:off x="2956719" y="4464844"/>
            <a:ext cx="425450" cy="218281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3591" name="Text Box 72"/>
          <p:cNvSpPr txBox="1">
            <a:spLocks noChangeArrowheads="1"/>
          </p:cNvSpPr>
          <p:nvPr/>
        </p:nvSpPr>
        <p:spPr bwMode="auto">
          <a:xfrm>
            <a:off x="2462213" y="5470525"/>
            <a:ext cx="10191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cs typeface="Arial" charset="0"/>
              </a:rPr>
              <a:t>Meteorology</a:t>
            </a:r>
          </a:p>
        </p:txBody>
      </p:sp>
      <p:sp>
        <p:nvSpPr>
          <p:cNvPr id="23592" name="Rectangle 8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3600" smtClean="0"/>
              <a:t>How to combine Daysmoke in AG-CMAQ?</a:t>
            </a:r>
          </a:p>
        </p:txBody>
      </p:sp>
      <p:pic>
        <p:nvPicPr>
          <p:cNvPr id="23593" name="Picture 86" descr="492px-USFS_Logo_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5113" y="1889125"/>
            <a:ext cx="582612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94" name="Oval 77"/>
          <p:cNvSpPr>
            <a:spLocks noChangeArrowheads="1"/>
          </p:cNvSpPr>
          <p:nvPr/>
        </p:nvSpPr>
        <p:spPr bwMode="auto">
          <a:xfrm>
            <a:off x="1371600" y="2438400"/>
            <a:ext cx="5791200" cy="1905000"/>
          </a:xfrm>
          <a:prstGeom prst="ellips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CMAQ setup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457200" y="1295400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3429000"/>
            <a:ext cx="3352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4" name="Group 8"/>
          <p:cNvGrpSpPr>
            <a:grpSpLocks/>
          </p:cNvGrpSpPr>
          <p:nvPr/>
        </p:nvGrpSpPr>
        <p:grpSpPr bwMode="auto">
          <a:xfrm rot="2260263">
            <a:off x="5824538" y="3332163"/>
            <a:ext cx="536575" cy="1041400"/>
            <a:chOff x="6873355" y="2020851"/>
            <a:chExt cx="536145" cy="458317"/>
          </a:xfrm>
        </p:grpSpPr>
        <p:sp>
          <p:nvSpPr>
            <p:cNvPr id="10" name="Right Arrow 9"/>
            <p:cNvSpPr/>
            <p:nvPr/>
          </p:nvSpPr>
          <p:spPr>
            <a:xfrm rot="5400000">
              <a:off x="6912269" y="1981937"/>
              <a:ext cx="458317" cy="536145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4"/>
            <p:cNvSpPr/>
            <p:nvPr/>
          </p:nvSpPr>
          <p:spPr>
            <a:xfrm>
              <a:off x="6971268" y="2021115"/>
              <a:ext cx="320418" cy="320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200"/>
            </a:p>
          </p:txBody>
        </p:sp>
      </p:grpSp>
      <p:sp>
        <p:nvSpPr>
          <p:cNvPr id="12" name="&quot;No&quot; Symbol 11"/>
          <p:cNvSpPr/>
          <p:nvPr/>
        </p:nvSpPr>
        <p:spPr>
          <a:xfrm>
            <a:off x="5638800" y="3352800"/>
            <a:ext cx="914400" cy="914400"/>
          </a:xfrm>
          <a:prstGeom prst="noSmoking">
            <a:avLst>
              <a:gd name="adj" fmla="val 1369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705600" cy="1143000"/>
          </a:xfrm>
        </p:spPr>
        <p:txBody>
          <a:bodyPr/>
          <a:lstStyle/>
          <a:p>
            <a:r>
              <a:rPr lang="en-US" smtClean="0"/>
              <a:t>CMAQ_DAYSMOKE: Between VDIFF and COUPLE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493837"/>
          <a:ext cx="8686800" cy="513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Footer Placeholder 3"/>
          <p:cNvSpPr txBox="1">
            <a:spLocks noGrp="1"/>
          </p:cNvSpPr>
          <p:nvPr/>
        </p:nvSpPr>
        <p:spPr bwMode="auto">
          <a:xfrm>
            <a:off x="3124200" y="3048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cs typeface="Arial" charset="0"/>
              </a:rPr>
              <a:t>Handover</a:t>
            </a:r>
          </a:p>
        </p:txBody>
      </p:sp>
      <p:pic>
        <p:nvPicPr>
          <p:cNvPr id="28684" name="Picture 2" descr="interuptk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66800" y="838200"/>
            <a:ext cx="7086600" cy="5668963"/>
          </a:xfrm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838200"/>
            <a:ext cx="64579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838200"/>
            <a:ext cx="6459538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990600" y="4216400"/>
          <a:ext cx="7907338" cy="2178050"/>
        </p:xfrm>
        <a:graphic>
          <a:graphicData uri="http://schemas.openxmlformats.org/presentationml/2006/ole">
            <p:oleObj spid="_x0000_s28682" name="Worksheet" r:id="rId7" imgW="7896093" imgH="2009685" progId="Excel.Sheet.8">
              <p:embed/>
            </p:oleObj>
          </a:graphicData>
        </a:graphic>
      </p:graphicFrame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3048000" y="3962400"/>
            <a:ext cx="0" cy="251460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2743200" y="762000"/>
            <a:ext cx="2286000" cy="3302000"/>
          </a:xfrm>
          <a:custGeom>
            <a:avLst/>
            <a:gdLst>
              <a:gd name="T0" fmla="*/ 483870034 w 1440"/>
              <a:gd name="T1" fmla="*/ 2147483647 h 2032"/>
              <a:gd name="T2" fmla="*/ 120967509 w 1440"/>
              <a:gd name="T3" fmla="*/ 2147483647 h 2032"/>
              <a:gd name="T4" fmla="*/ 1209674987 w 1440"/>
              <a:gd name="T5" fmla="*/ 1309750092 h 2032"/>
              <a:gd name="T6" fmla="*/ 2147483647 w 1440"/>
              <a:gd name="T7" fmla="*/ 169000010 h 2032"/>
              <a:gd name="T8" fmla="*/ 2147483647 w 1440"/>
              <a:gd name="T9" fmla="*/ 295750030 h 2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0"/>
              <a:gd name="T16" fmla="*/ 0 h 2032"/>
              <a:gd name="T17" fmla="*/ 1440 w 1440"/>
              <a:gd name="T18" fmla="*/ 2032 h 20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0" h="2032">
                <a:moveTo>
                  <a:pt x="192" y="2032"/>
                </a:moveTo>
                <a:cubicBezTo>
                  <a:pt x="96" y="1752"/>
                  <a:pt x="0" y="1472"/>
                  <a:pt x="48" y="1216"/>
                </a:cubicBezTo>
                <a:cubicBezTo>
                  <a:pt x="96" y="960"/>
                  <a:pt x="272" y="688"/>
                  <a:pt x="480" y="496"/>
                </a:cubicBezTo>
                <a:cubicBezTo>
                  <a:pt x="688" y="304"/>
                  <a:pt x="1152" y="128"/>
                  <a:pt x="1296" y="64"/>
                </a:cubicBezTo>
                <a:cubicBezTo>
                  <a:pt x="1440" y="0"/>
                  <a:pt x="1336" y="112"/>
                  <a:pt x="1344" y="112"/>
                </a:cubicBezTo>
              </a:path>
            </a:pathLst>
          </a:custGeom>
          <a:noFill/>
          <a:ln w="76200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8682" grpId="0"/>
      <p:bldP spid="25608" grpId="0" animBg="1"/>
      <p:bldP spid="256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38290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Footer Placeholder 3"/>
          <p:cNvSpPr txBox="1">
            <a:spLocks noGrp="1"/>
          </p:cNvSpPr>
          <p:nvPr/>
        </p:nvSpPr>
        <p:spPr bwMode="auto">
          <a:xfrm>
            <a:off x="3124200" y="3048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cs typeface="Arial" charset="0"/>
              </a:rPr>
              <a:t>Handover</a:t>
            </a: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790700"/>
            <a:ext cx="616426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5562600" y="11430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5334000" y="1295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Remain in Daysmoke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981200" y="1447800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Emission added to grid concentration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4717 L 0.32396 0.1359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2840</TotalTime>
  <Words>1108</Words>
  <Application>Microsoft Office PowerPoint</Application>
  <PresentationFormat>On-screen Show (4:3)</PresentationFormat>
  <Paragraphs>186</Paragraphs>
  <Slides>21</Slides>
  <Notes>20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Office Theme</vt:lpstr>
      <vt:lpstr>Microsoft Office Excel 97-2003 Worksheet</vt:lpstr>
      <vt:lpstr>Worksheet</vt:lpstr>
      <vt:lpstr>Chart</vt:lpstr>
      <vt:lpstr>Modeling biomass burnings by coupling a sub-grid scale plume model with Adaptive Grid CMAQ </vt:lpstr>
      <vt:lpstr>sub-grid scale plume model: Daysmoke</vt:lpstr>
      <vt:lpstr>Adaptive Grid - CMAQ</vt:lpstr>
      <vt:lpstr> AG-CMAQ      vs      Daysmoke  </vt:lpstr>
      <vt:lpstr>How to combine Daysmoke in AG-CMAQ?</vt:lpstr>
      <vt:lpstr>New CMAQ setup</vt:lpstr>
      <vt:lpstr>CMAQ_DAYSMOKE: Between VDIFF and COUPLE </vt:lpstr>
      <vt:lpstr>Slide 8</vt:lpstr>
      <vt:lpstr>Slide 9</vt:lpstr>
      <vt:lpstr>Atlanta Smoke Case  Feb. 28 2007</vt:lpstr>
      <vt:lpstr>Atlanta Smoke Case  Feb. 28 2007</vt:lpstr>
      <vt:lpstr>Measurement Sites</vt:lpstr>
      <vt:lpstr>CMAQ vs AGD-CMAQ</vt:lpstr>
      <vt:lpstr>Model Comparison</vt:lpstr>
      <vt:lpstr>Mean Normalized Error</vt:lpstr>
      <vt:lpstr>Summary</vt:lpstr>
      <vt:lpstr>Future work: changes in grid adaptation</vt:lpstr>
      <vt:lpstr>Using Fourier Transform  for grid adaptation</vt:lpstr>
      <vt:lpstr>Thank you Questions/Comments</vt:lpstr>
      <vt:lpstr>Mean Normalized Error</vt:lpstr>
      <vt:lpstr>Fort McPherson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Presentation: Update on Linking Daysmoke to AG-CMAQ</dc:title>
  <dc:creator>Aika</dc:creator>
  <cp:lastModifiedBy>Aika</cp:lastModifiedBy>
  <cp:revision>86</cp:revision>
  <dcterms:created xsi:type="dcterms:W3CDTF">2010-08-11T02:45:57Z</dcterms:created>
  <dcterms:modified xsi:type="dcterms:W3CDTF">2010-10-11T10:32:29Z</dcterms:modified>
</cp:coreProperties>
</file>