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Default Extension="tiff" ContentType="image/tiff"/>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24"/>
  </p:notesMasterIdLst>
  <p:handoutMasterIdLst>
    <p:handoutMasterId r:id="rId25"/>
  </p:handoutMasterIdLst>
  <p:sldIdLst>
    <p:sldId id="436" r:id="rId2"/>
    <p:sldId id="637" r:id="rId3"/>
    <p:sldId id="614" r:id="rId4"/>
    <p:sldId id="561" r:id="rId5"/>
    <p:sldId id="592" r:id="rId6"/>
    <p:sldId id="562" r:id="rId7"/>
    <p:sldId id="615" r:id="rId8"/>
    <p:sldId id="621" r:id="rId9"/>
    <p:sldId id="601" r:id="rId10"/>
    <p:sldId id="635" r:id="rId11"/>
    <p:sldId id="636" r:id="rId12"/>
    <p:sldId id="642" r:id="rId13"/>
    <p:sldId id="565" r:id="rId14"/>
    <p:sldId id="603" r:id="rId15"/>
    <p:sldId id="604" r:id="rId16"/>
    <p:sldId id="605" r:id="rId17"/>
    <p:sldId id="638" r:id="rId18"/>
    <p:sldId id="641" r:id="rId19"/>
    <p:sldId id="616" r:id="rId20"/>
    <p:sldId id="631" r:id="rId21"/>
    <p:sldId id="640" r:id="rId22"/>
    <p:sldId id="608" r:id="rId23"/>
  </p:sldIdLst>
  <p:sldSz cx="9144000" cy="6858000" type="screen4x3"/>
  <p:notesSz cx="6858000" cy="9296400"/>
  <p:defaultTextStyle>
    <a:defPPr>
      <a:defRPr lang="en-US"/>
    </a:defPPr>
    <a:lvl1pPr algn="ctr" rtl="0" fontAlgn="base">
      <a:spcBef>
        <a:spcPct val="0"/>
      </a:spcBef>
      <a:spcAft>
        <a:spcPct val="0"/>
      </a:spcAft>
      <a:defRPr sz="2400" kern="1200">
        <a:solidFill>
          <a:schemeClr val="tx1"/>
        </a:solidFill>
        <a:latin typeface="Helvetica"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Helvetica"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Helvetica"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Helvetica"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Helvetica" charset="0"/>
        <a:ea typeface="ＭＳ Ｐゴシック" pitchFamily="34" charset="-128"/>
        <a:cs typeface="+mn-cs"/>
      </a:defRPr>
    </a:lvl5pPr>
    <a:lvl6pPr marL="2286000" algn="l" defTabSz="914400" rtl="0" eaLnBrk="1" latinLnBrk="0" hangingPunct="1">
      <a:defRPr sz="2400" kern="1200">
        <a:solidFill>
          <a:schemeClr val="tx1"/>
        </a:solidFill>
        <a:latin typeface="Helvetica" charset="0"/>
        <a:ea typeface="ＭＳ Ｐゴシック" pitchFamily="34" charset="-128"/>
        <a:cs typeface="+mn-cs"/>
      </a:defRPr>
    </a:lvl6pPr>
    <a:lvl7pPr marL="2743200" algn="l" defTabSz="914400" rtl="0" eaLnBrk="1" latinLnBrk="0" hangingPunct="1">
      <a:defRPr sz="2400" kern="1200">
        <a:solidFill>
          <a:schemeClr val="tx1"/>
        </a:solidFill>
        <a:latin typeface="Helvetica" charset="0"/>
        <a:ea typeface="ＭＳ Ｐゴシック" pitchFamily="34" charset="-128"/>
        <a:cs typeface="+mn-cs"/>
      </a:defRPr>
    </a:lvl7pPr>
    <a:lvl8pPr marL="3200400" algn="l" defTabSz="914400" rtl="0" eaLnBrk="1" latinLnBrk="0" hangingPunct="1">
      <a:defRPr sz="2400" kern="1200">
        <a:solidFill>
          <a:schemeClr val="tx1"/>
        </a:solidFill>
        <a:latin typeface="Helvetica" charset="0"/>
        <a:ea typeface="ＭＳ Ｐゴシック" pitchFamily="34" charset="-128"/>
        <a:cs typeface="+mn-cs"/>
      </a:defRPr>
    </a:lvl8pPr>
    <a:lvl9pPr marL="3657600" algn="l" defTabSz="914400" rtl="0" eaLnBrk="1" latinLnBrk="0" hangingPunct="1">
      <a:defRPr sz="2400" kern="1200">
        <a:solidFill>
          <a:schemeClr val="tx1"/>
        </a:solidFill>
        <a:latin typeface="Helvetica"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FF"/>
    <a:srgbClr val="339933"/>
    <a:srgbClr val="FF3300"/>
    <a:srgbClr val="FF9933"/>
    <a:srgbClr val="C8CCE2"/>
    <a:srgbClr val="006023"/>
    <a:srgbClr val="02621E"/>
    <a:srgbClr val="0372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6" autoAdjust="0"/>
    <p:restoredTop sz="88167" autoAdjust="0"/>
  </p:normalViewPr>
  <p:slideViewPr>
    <p:cSldViewPr snapToGrid="0">
      <p:cViewPr>
        <p:scale>
          <a:sx n="70" d="100"/>
          <a:sy n="70" d="100"/>
        </p:scale>
        <p:origin x="-11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544" y="-78"/>
      </p:cViewPr>
      <p:guideLst>
        <p:guide orient="horz" pos="2928"/>
        <p:guide pos="2160"/>
      </p:guideLst>
    </p:cSldViewPr>
  </p:notesViewPr>
  <p:gridSpacing cx="73971150" cy="73971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61113" y="8897938"/>
            <a:ext cx="403225" cy="320675"/>
          </a:xfrm>
          <a:prstGeom prst="rect">
            <a:avLst/>
          </a:prstGeom>
          <a:noFill/>
          <a:ln w="12700">
            <a:noFill/>
            <a:miter lim="800000"/>
            <a:headEnd/>
            <a:tailEnd/>
          </a:ln>
          <a:effectLst/>
        </p:spPr>
        <p:txBody>
          <a:bodyPr wrap="none" lIns="92042" tIns="46827" rIns="92042" bIns="46827" anchor="ctr">
            <a:spAutoFit/>
          </a:bodyPr>
          <a:lstStyle/>
          <a:p>
            <a:pPr algn="r" defTabSz="926218" eaLnBrk="0" hangingPunct="0">
              <a:defRPr/>
            </a:pPr>
            <a:fld id="{4EF50449-698C-4D33-AD9F-BE1E872B6452}" type="slidenum">
              <a:rPr lang="en-US" sz="1400">
                <a:ea typeface="ＭＳ Ｐゴシック" charset="-128"/>
              </a:rPr>
              <a:pPr algn="r" defTabSz="926218" eaLnBrk="0" hangingPunct="0">
                <a:defRPr/>
              </a:pPr>
              <a:t>‹#›</a:t>
            </a:fld>
            <a:endParaRPr lang="en-US" sz="1400" dirty="0">
              <a:ea typeface="ＭＳ Ｐゴシック" charset="-128"/>
            </a:endParaRPr>
          </a:p>
        </p:txBody>
      </p:sp>
    </p:spTree>
    <p:extLst>
      <p:ext uri="{BB962C8B-B14F-4D97-AF65-F5344CB8AC3E}">
        <p14:creationId xmlns:p14="http://schemas.microsoft.com/office/powerpoint/2010/main" xmlns="" val="2531504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2813" y="4414838"/>
            <a:ext cx="5032375" cy="4184650"/>
          </a:xfrm>
          <a:prstGeom prst="rect">
            <a:avLst/>
          </a:prstGeom>
          <a:noFill/>
          <a:ln w="12700">
            <a:noFill/>
            <a:miter lim="800000"/>
            <a:headEnd/>
            <a:tailEnd/>
          </a:ln>
          <a:effectLst/>
        </p:spPr>
        <p:txBody>
          <a:bodyPr vert="horz" wrap="square" lIns="92042" tIns="46827" rIns="92042" bIns="46827"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2227" name="Rectangle 3"/>
          <p:cNvSpPr>
            <a:spLocks noGrp="1" noRot="1" noChangeAspect="1" noChangeArrowheads="1" noTextEdit="1"/>
          </p:cNvSpPr>
          <p:nvPr>
            <p:ph type="sldImg" idx="2"/>
          </p:nvPr>
        </p:nvSpPr>
        <p:spPr bwMode="auto">
          <a:xfrm>
            <a:off x="1106488" y="696913"/>
            <a:ext cx="4646612" cy="3486150"/>
          </a:xfrm>
          <a:prstGeom prst="rect">
            <a:avLst/>
          </a:prstGeom>
          <a:noFill/>
          <a:ln w="12700">
            <a:solidFill>
              <a:schemeClr val="tx1"/>
            </a:solidFill>
            <a:miter lim="800000"/>
            <a:headEnd/>
            <a:tailEnd/>
          </a:ln>
        </p:spPr>
      </p:sp>
      <p:sp>
        <p:nvSpPr>
          <p:cNvPr id="2052" name="Rectangle 4"/>
          <p:cNvSpPr>
            <a:spLocks noChangeArrowheads="1"/>
          </p:cNvSpPr>
          <p:nvPr/>
        </p:nvSpPr>
        <p:spPr bwMode="auto">
          <a:xfrm>
            <a:off x="6361113" y="8850313"/>
            <a:ext cx="403225" cy="320675"/>
          </a:xfrm>
          <a:prstGeom prst="rect">
            <a:avLst/>
          </a:prstGeom>
          <a:noFill/>
          <a:ln w="12700">
            <a:noFill/>
            <a:miter lim="800000"/>
            <a:headEnd/>
            <a:tailEnd/>
          </a:ln>
          <a:effectLst/>
        </p:spPr>
        <p:txBody>
          <a:bodyPr wrap="none" lIns="92042" tIns="46827" rIns="92042" bIns="46827" anchor="ctr">
            <a:spAutoFit/>
          </a:bodyPr>
          <a:lstStyle/>
          <a:p>
            <a:pPr algn="r" defTabSz="926218" eaLnBrk="0" hangingPunct="0">
              <a:defRPr/>
            </a:pPr>
            <a:fld id="{8E3AD3BC-865D-494C-9629-4B8A245720BB}" type="slidenum">
              <a:rPr lang="en-US" sz="1400">
                <a:ea typeface="ＭＳ Ｐゴシック" charset="-128"/>
              </a:rPr>
              <a:pPr algn="r" defTabSz="926218" eaLnBrk="0" hangingPunct="0">
                <a:defRPr/>
              </a:pPr>
              <a:t>‹#›</a:t>
            </a:fld>
            <a:endParaRPr lang="en-US" sz="1400" dirty="0">
              <a:ea typeface="ＭＳ Ｐゴシック" charset="-128"/>
            </a:endParaRPr>
          </a:p>
        </p:txBody>
      </p:sp>
    </p:spTree>
    <p:extLst>
      <p:ext uri="{BB962C8B-B14F-4D97-AF65-F5344CB8AC3E}">
        <p14:creationId xmlns:p14="http://schemas.microsoft.com/office/powerpoint/2010/main" xmlns="" val="882600961"/>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Helvetica" pitchFamily="80" charset="0"/>
        <a:ea typeface="ＭＳ Ｐゴシック" charset="-128"/>
        <a:cs typeface="ＭＳ Ｐゴシック" charset="-128"/>
      </a:defRPr>
    </a:lvl1pPr>
    <a:lvl2pPr marL="455613" algn="l" defTabSz="911225" rtl="0" eaLnBrk="0" fontAlgn="base" hangingPunct="0">
      <a:spcBef>
        <a:spcPct val="30000"/>
      </a:spcBef>
      <a:spcAft>
        <a:spcPct val="0"/>
      </a:spcAft>
      <a:defRPr sz="1200" kern="1200">
        <a:solidFill>
          <a:schemeClr val="tx1"/>
        </a:solidFill>
        <a:latin typeface="Helvetica" pitchFamily="80" charset="0"/>
        <a:ea typeface="ＭＳ Ｐゴシック" charset="-128"/>
        <a:cs typeface="+mn-cs"/>
      </a:defRPr>
    </a:lvl2pPr>
    <a:lvl3pPr marL="911225" algn="l" defTabSz="911225" rtl="0" eaLnBrk="0" fontAlgn="base" hangingPunct="0">
      <a:spcBef>
        <a:spcPct val="30000"/>
      </a:spcBef>
      <a:spcAft>
        <a:spcPct val="0"/>
      </a:spcAft>
      <a:defRPr sz="1200" kern="1200">
        <a:solidFill>
          <a:schemeClr val="tx1"/>
        </a:solidFill>
        <a:latin typeface="Helvetica" pitchFamily="80" charset="0"/>
        <a:ea typeface="ＭＳ Ｐゴシック" charset="-128"/>
        <a:cs typeface="+mn-cs"/>
      </a:defRPr>
    </a:lvl3pPr>
    <a:lvl4pPr marL="1366838" algn="l" defTabSz="911225" rtl="0" eaLnBrk="0" fontAlgn="base" hangingPunct="0">
      <a:spcBef>
        <a:spcPct val="30000"/>
      </a:spcBef>
      <a:spcAft>
        <a:spcPct val="0"/>
      </a:spcAft>
      <a:defRPr sz="1200" kern="1200">
        <a:solidFill>
          <a:schemeClr val="tx1"/>
        </a:solidFill>
        <a:latin typeface="Helvetica" pitchFamily="80" charset="0"/>
        <a:ea typeface="ＭＳ Ｐゴシック" charset="-128"/>
        <a:cs typeface="+mn-cs"/>
      </a:defRPr>
    </a:lvl4pPr>
    <a:lvl5pPr marL="1822450" algn="l" defTabSz="911225" rtl="0" eaLnBrk="0" fontAlgn="base" hangingPunct="0">
      <a:spcBef>
        <a:spcPct val="30000"/>
      </a:spcBef>
      <a:spcAft>
        <a:spcPct val="0"/>
      </a:spcAft>
      <a:defRPr sz="1200" kern="1200">
        <a:solidFill>
          <a:schemeClr val="tx1"/>
        </a:solidFill>
        <a:latin typeface="Helvetica" pitchFamily="80"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endParaRPr lang="en-US" smtClean="0">
              <a:latin typeface="Helvetica"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endParaRPr lang="en-US" smtClean="0">
              <a:latin typeface="Helvetica"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endParaRPr lang="en-US" dirty="0" smtClean="0">
              <a:latin typeface="Helvetica"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endParaRPr lang="en-US" smtClean="0">
              <a:latin typeface="Helvetica"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endParaRPr lang="en-US" smtClean="0">
              <a:latin typeface="Helvetica"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endParaRPr lang="en-US" smtClean="0">
              <a:latin typeface="Helvetica"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r>
              <a:rPr lang="en-US" dirty="0" smtClean="0">
                <a:latin typeface="Helvetica" charset="0"/>
                <a:ea typeface="ＭＳ Ｐゴシック" pitchFamily="34" charset="-128"/>
              </a:rPr>
              <a:t>Dry CMAQ PM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endParaRPr lang="en-US" smtClean="0">
              <a:latin typeface="Helvetica"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8197850" y="6510338"/>
            <a:ext cx="709613" cy="214312"/>
          </a:xfrm>
          <a:prstGeom prst="rect">
            <a:avLst/>
          </a:prstGeom>
          <a:noFill/>
          <a:ln w="12700">
            <a:noFill/>
            <a:miter lim="800000"/>
            <a:headEnd/>
            <a:tailEnd/>
          </a:ln>
          <a:effectLst/>
        </p:spPr>
        <p:txBody>
          <a:bodyPr wrap="none" anchor="ctr"/>
          <a:lstStyle/>
          <a:p>
            <a:pPr>
              <a:defRPr/>
            </a:pPr>
            <a:endParaRPr lang="en-US">
              <a:ea typeface="ＭＳ Ｐゴシック" charset="-128"/>
            </a:endParaRPr>
          </a:p>
        </p:txBody>
      </p:sp>
      <p:sp>
        <p:nvSpPr>
          <p:cNvPr id="5" name="Rectangle 6"/>
          <p:cNvSpPr>
            <a:spLocks noChangeArrowheads="1"/>
          </p:cNvSpPr>
          <p:nvPr/>
        </p:nvSpPr>
        <p:spPr bwMode="auto">
          <a:xfrm>
            <a:off x="463550" y="1231900"/>
            <a:ext cx="8215313" cy="393700"/>
          </a:xfrm>
          <a:prstGeom prst="rect">
            <a:avLst/>
          </a:prstGeom>
          <a:noFill/>
          <a:ln w="12700">
            <a:noFill/>
            <a:miter lim="800000"/>
            <a:headEnd/>
            <a:tailEnd/>
          </a:ln>
          <a:effectLst>
            <a:outerShdw dist="17961" dir="2700000" algn="ctr" rotWithShape="0">
              <a:schemeClr val="hlink"/>
            </a:outerShdw>
          </a:effectLst>
        </p:spPr>
        <p:txBody>
          <a:bodyPr wrap="none" lIns="90487" tIns="44450" rIns="90487" bIns="44450">
            <a:spAutoFit/>
          </a:bodyPr>
          <a:lstStyle/>
          <a:p>
            <a:pPr eaLnBrk="0" hangingPunct="0">
              <a:defRPr/>
            </a:pPr>
            <a:r>
              <a:rPr lang="en-US" sz="2000" b="1" dirty="0">
                <a:ea typeface="ＭＳ Ｐゴシック" charset="-128"/>
              </a:rPr>
              <a:t>Partnership for </a:t>
            </a:r>
            <a:r>
              <a:rPr lang="en-US" sz="2000" b="1" dirty="0" err="1">
                <a:ea typeface="ＭＳ Ｐゴシック" charset="-128"/>
              </a:rPr>
              <a:t>AiR</a:t>
            </a:r>
            <a:r>
              <a:rPr lang="en-US" sz="2000" b="1" dirty="0">
                <a:ea typeface="ＭＳ Ｐゴシック" charset="-128"/>
              </a:rPr>
              <a:t> Transportation Noise and Emission Reduction</a:t>
            </a:r>
            <a:r>
              <a:rPr lang="en-US" sz="1400" b="1" i="1" dirty="0">
                <a:solidFill>
                  <a:srgbClr val="0000CC"/>
                </a:solidFill>
                <a:ea typeface="ＭＳ Ｐゴシック" charset="-128"/>
              </a:rPr>
              <a:t> </a:t>
            </a:r>
          </a:p>
        </p:txBody>
      </p:sp>
      <p:pic>
        <p:nvPicPr>
          <p:cNvPr id="6" name="Picture 358"/>
          <p:cNvPicPr>
            <a:picLocks noChangeAspect="1" noChangeArrowheads="1"/>
          </p:cNvPicPr>
          <p:nvPr/>
        </p:nvPicPr>
        <p:blipFill>
          <a:blip r:embed="rId2" cstate="print"/>
          <a:srcRect/>
          <a:stretch>
            <a:fillRect/>
          </a:stretch>
        </p:blipFill>
        <p:spPr bwMode="auto">
          <a:xfrm>
            <a:off x="2752725" y="0"/>
            <a:ext cx="3657600" cy="1325563"/>
          </a:xfrm>
          <a:prstGeom prst="rect">
            <a:avLst/>
          </a:prstGeom>
          <a:noFill/>
          <a:ln w="9525">
            <a:noFill/>
            <a:miter lim="800000"/>
            <a:headEnd/>
            <a:tailEnd/>
          </a:ln>
        </p:spPr>
      </p:pic>
      <p:sp>
        <p:nvSpPr>
          <p:cNvPr id="7" name="Line 359"/>
          <p:cNvSpPr>
            <a:spLocks noChangeShapeType="1"/>
          </p:cNvSpPr>
          <p:nvPr/>
        </p:nvSpPr>
        <p:spPr bwMode="auto">
          <a:xfrm>
            <a:off x="160338" y="1838325"/>
            <a:ext cx="8763000" cy="0"/>
          </a:xfrm>
          <a:prstGeom prst="line">
            <a:avLst/>
          </a:prstGeom>
          <a:noFill/>
          <a:ln w="38100">
            <a:solidFill>
              <a:srgbClr val="006633"/>
            </a:solidFill>
            <a:round/>
            <a:headEnd/>
            <a:tailEnd/>
          </a:ln>
          <a:effectLst/>
        </p:spPr>
        <p:txBody>
          <a:bodyPr wrap="none" anchor="ctr"/>
          <a:lstStyle/>
          <a:p>
            <a:pPr>
              <a:defRPr/>
            </a:pPr>
            <a:endParaRPr lang="en-US">
              <a:latin typeface="Helvetica" pitchFamily="80" charset="0"/>
              <a:ea typeface="+mn-ea"/>
            </a:endParaRPr>
          </a:p>
        </p:txBody>
      </p:sp>
      <p:sp>
        <p:nvSpPr>
          <p:cNvPr id="8" name="Text Box 360"/>
          <p:cNvSpPr txBox="1">
            <a:spLocks noChangeArrowheads="1"/>
          </p:cNvSpPr>
          <p:nvPr/>
        </p:nvSpPr>
        <p:spPr bwMode="auto">
          <a:xfrm>
            <a:off x="2352675" y="1562100"/>
            <a:ext cx="4430713" cy="304800"/>
          </a:xfrm>
          <a:prstGeom prst="rect">
            <a:avLst/>
          </a:prstGeom>
          <a:noFill/>
          <a:ln w="12700">
            <a:noFill/>
            <a:miter lim="800000"/>
            <a:headEnd type="none" w="sm" len="sm"/>
            <a:tailEnd type="none" w="med" len="sm"/>
          </a:ln>
          <a:effectLst/>
        </p:spPr>
        <p:txBody>
          <a:bodyPr wrap="none">
            <a:spAutoFit/>
          </a:bodyPr>
          <a:lstStyle/>
          <a:p>
            <a:pPr>
              <a:defRPr/>
            </a:pPr>
            <a:r>
              <a:rPr lang="en-US" sz="1400" b="1" i="1" dirty="0">
                <a:ea typeface="ＭＳ Ｐゴシック" charset="-128"/>
              </a:rPr>
              <a:t>An FAA/NASA/TC-sponsored Center of Excellence</a:t>
            </a:r>
          </a:p>
        </p:txBody>
      </p:sp>
      <p:sp>
        <p:nvSpPr>
          <p:cNvPr id="428034" name="Rectangle 2"/>
          <p:cNvSpPr>
            <a:spLocks noGrp="1" noChangeArrowheads="1"/>
          </p:cNvSpPr>
          <p:nvPr>
            <p:ph type="subTitle" idx="1"/>
          </p:nvPr>
        </p:nvSpPr>
        <p:spPr>
          <a:xfrm>
            <a:off x="1239838" y="4219575"/>
            <a:ext cx="6664325" cy="2039938"/>
          </a:xfrm>
        </p:spPr>
        <p:txBody>
          <a:bodyPr/>
          <a:lstStyle>
            <a:lvl1pPr marL="0" indent="0" algn="ctr">
              <a:spcBef>
                <a:spcPct val="0"/>
              </a:spcBef>
              <a:buFont typeface="Helvetica CY" charset="-52"/>
              <a:buNone/>
              <a:defRPr b="1"/>
            </a:lvl1pPr>
          </a:lstStyle>
          <a:p>
            <a:r>
              <a:rPr lang="en-US"/>
              <a:t>Click to edit Master subtitle style</a:t>
            </a:r>
          </a:p>
        </p:txBody>
      </p:sp>
      <p:sp>
        <p:nvSpPr>
          <p:cNvPr id="428036" name="Rectangle 4"/>
          <p:cNvSpPr>
            <a:spLocks noGrp="1" noChangeArrowheads="1"/>
          </p:cNvSpPr>
          <p:nvPr>
            <p:ph type="ctrTitle"/>
          </p:nvPr>
        </p:nvSpPr>
        <p:spPr>
          <a:xfrm>
            <a:off x="685800" y="2530475"/>
            <a:ext cx="7772400" cy="1143000"/>
          </a:xfrm>
        </p:spPr>
        <p:txBody>
          <a:bodyPr anchorCtr="1"/>
          <a:lstStyle>
            <a:lvl1pPr algn="ctr">
              <a:lnSpc>
                <a:spcPct val="95000"/>
              </a:lnSpc>
              <a:defRPr sz="3600">
                <a:solidFill>
                  <a:srgbClr val="993300"/>
                </a:solidFill>
                <a:effectLst>
                  <a:outerShdw blurRad="38100" dist="38100" dir="2700000" algn="tl">
                    <a:srgbClr val="C0C0C0"/>
                  </a:outerShdw>
                </a:effectLst>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0" y="73025"/>
            <a:ext cx="2124075" cy="6315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73025"/>
            <a:ext cx="6224587"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7013" y="73025"/>
            <a:ext cx="6240462" cy="7048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4338" y="1358900"/>
            <a:ext cx="8313737" cy="50292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013" y="73025"/>
            <a:ext cx="6240462" cy="7048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4338" y="1358900"/>
            <a:ext cx="4079875"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58900"/>
            <a:ext cx="4081462"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4338" y="1358900"/>
            <a:ext cx="40798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358900"/>
            <a:ext cx="40814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414338" y="1358900"/>
            <a:ext cx="8313737" cy="5029200"/>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7011" name="Rectangle 3"/>
          <p:cNvSpPr>
            <a:spLocks noChangeArrowheads="1"/>
          </p:cNvSpPr>
          <p:nvPr/>
        </p:nvSpPr>
        <p:spPr bwMode="auto">
          <a:xfrm>
            <a:off x="8197850" y="6510338"/>
            <a:ext cx="709613" cy="214312"/>
          </a:xfrm>
          <a:prstGeom prst="rect">
            <a:avLst/>
          </a:prstGeom>
          <a:noFill/>
          <a:ln w="12700">
            <a:noFill/>
            <a:miter lim="800000"/>
            <a:headEnd/>
            <a:tailEnd/>
          </a:ln>
          <a:effectLst/>
        </p:spPr>
        <p:txBody>
          <a:bodyPr wrap="none" anchor="ctr"/>
          <a:lstStyle/>
          <a:p>
            <a:pPr>
              <a:defRPr/>
            </a:pPr>
            <a:endParaRPr lang="en-US">
              <a:ea typeface="ＭＳ Ｐゴシック" charset="-128"/>
            </a:endParaRPr>
          </a:p>
        </p:txBody>
      </p:sp>
      <p:sp>
        <p:nvSpPr>
          <p:cNvPr id="4100" name="Rectangle 4"/>
          <p:cNvSpPr>
            <a:spLocks noGrp="1" noChangeArrowheads="1"/>
          </p:cNvSpPr>
          <p:nvPr>
            <p:ph type="title"/>
          </p:nvPr>
        </p:nvSpPr>
        <p:spPr bwMode="auto">
          <a:xfrm>
            <a:off x="227013" y="73025"/>
            <a:ext cx="6240462" cy="704850"/>
          </a:xfrm>
          <a:prstGeom prst="rect">
            <a:avLst/>
          </a:prstGeom>
          <a:noFill/>
          <a:ln w="12700">
            <a:noFill/>
            <a:miter lim="800000"/>
            <a:headEnd/>
            <a:tailEnd/>
          </a:ln>
        </p:spPr>
        <p:txBody>
          <a:bodyPr vert="horz" wrap="square" lIns="90487" tIns="44450" rIns="90487" bIns="44450" numCol="1" anchor="ctr" anchorCtr="0" compatLnSpc="1">
            <a:prstTxWarp prst="textNoShape">
              <a:avLst/>
            </a:prstTxWarp>
          </a:bodyPr>
          <a:lstStyle/>
          <a:p>
            <a:pPr lvl="0"/>
            <a:r>
              <a:rPr lang="en-GB" smtClean="0"/>
              <a:t>Click to edit Master title style</a:t>
            </a:r>
            <a:endParaRPr lang="en-US" smtClean="0"/>
          </a:p>
        </p:txBody>
      </p:sp>
      <p:sp>
        <p:nvSpPr>
          <p:cNvPr id="427191" name="Text Box 183"/>
          <p:cNvSpPr txBox="1">
            <a:spLocks noChangeArrowheads="1"/>
          </p:cNvSpPr>
          <p:nvPr/>
        </p:nvSpPr>
        <p:spPr bwMode="auto">
          <a:xfrm>
            <a:off x="8577263" y="6569075"/>
            <a:ext cx="400050" cy="304800"/>
          </a:xfrm>
          <a:prstGeom prst="rect">
            <a:avLst/>
          </a:prstGeom>
          <a:noFill/>
          <a:ln w="12700">
            <a:noFill/>
            <a:miter lim="800000"/>
            <a:headEnd/>
            <a:tailEnd/>
          </a:ln>
          <a:effectLst/>
        </p:spPr>
        <p:txBody>
          <a:bodyPr wrap="none">
            <a:spAutoFit/>
          </a:bodyPr>
          <a:lstStyle/>
          <a:p>
            <a:pPr algn="l" eaLnBrk="0" hangingPunct="0">
              <a:defRPr/>
            </a:pPr>
            <a:fld id="{A6D2CF04-91BD-4E00-9026-C9493131C159}" type="slidenum">
              <a:rPr lang="en-US" sz="1400">
                <a:ea typeface="ＭＳ Ｐゴシック" charset="-128"/>
              </a:rPr>
              <a:pPr algn="l" eaLnBrk="0" hangingPunct="0">
                <a:defRPr/>
              </a:pPr>
              <a:t>‹#›</a:t>
            </a:fld>
            <a:endParaRPr lang="en-US" sz="1400">
              <a:ea typeface="ＭＳ Ｐゴシック" charset="-128"/>
            </a:endParaRPr>
          </a:p>
        </p:txBody>
      </p:sp>
      <p:pic>
        <p:nvPicPr>
          <p:cNvPr id="4102" name="Picture 361"/>
          <p:cNvPicPr>
            <a:picLocks noChangeAspect="1" noChangeArrowheads="1"/>
          </p:cNvPicPr>
          <p:nvPr userDrawn="1"/>
        </p:nvPicPr>
        <p:blipFill>
          <a:blip r:embed="rId15" cstate="print"/>
          <a:srcRect/>
          <a:stretch>
            <a:fillRect/>
          </a:stretch>
        </p:blipFill>
        <p:spPr bwMode="auto">
          <a:xfrm>
            <a:off x="7027863" y="19050"/>
            <a:ext cx="2097087"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39"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Lst>
  <p:txStyles>
    <p:titleStyle>
      <a:lvl1pPr algn="l" rtl="0" eaLnBrk="0" fontAlgn="base" hangingPunct="0">
        <a:lnSpc>
          <a:spcPct val="80000"/>
        </a:lnSpc>
        <a:spcBef>
          <a:spcPct val="0"/>
        </a:spcBef>
        <a:spcAft>
          <a:spcPct val="0"/>
        </a:spcAft>
        <a:defRPr sz="2800" b="1">
          <a:solidFill>
            <a:srgbClr val="006023"/>
          </a:solidFill>
          <a:latin typeface="+mj-lt"/>
          <a:ea typeface="ＭＳ Ｐゴシック" charset="-128"/>
          <a:cs typeface="ＭＳ Ｐゴシック" charset="-128"/>
        </a:defRPr>
      </a:lvl1pPr>
      <a:lvl2pPr algn="l" rtl="0" eaLnBrk="0" fontAlgn="base" hangingPunct="0">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2pPr>
      <a:lvl3pPr algn="l" rtl="0" eaLnBrk="0" fontAlgn="base" hangingPunct="0">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3pPr>
      <a:lvl4pPr algn="l" rtl="0" eaLnBrk="0" fontAlgn="base" hangingPunct="0">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4pPr>
      <a:lvl5pPr algn="l" rtl="0" eaLnBrk="0" fontAlgn="base" hangingPunct="0">
        <a:lnSpc>
          <a:spcPct val="80000"/>
        </a:lnSpc>
        <a:spcBef>
          <a:spcPct val="0"/>
        </a:spcBef>
        <a:spcAft>
          <a:spcPct val="0"/>
        </a:spcAft>
        <a:defRPr sz="2800" b="1">
          <a:solidFill>
            <a:srgbClr val="006023"/>
          </a:solidFill>
          <a:latin typeface="Helvetica" pitchFamily="80" charset="0"/>
          <a:ea typeface="ＭＳ Ｐゴシック" charset="-128"/>
          <a:cs typeface="ＭＳ Ｐゴシック" charset="-128"/>
        </a:defRPr>
      </a:lvl5pPr>
      <a:lvl6pPr marL="457200" algn="l" rtl="0" eaLnBrk="0" fontAlgn="base" hangingPunct="0">
        <a:lnSpc>
          <a:spcPct val="80000"/>
        </a:lnSpc>
        <a:spcBef>
          <a:spcPct val="0"/>
        </a:spcBef>
        <a:spcAft>
          <a:spcPct val="0"/>
        </a:spcAft>
        <a:defRPr sz="2800" b="1">
          <a:solidFill>
            <a:srgbClr val="006023"/>
          </a:solidFill>
          <a:latin typeface="Helvetica" pitchFamily="80" charset="0"/>
        </a:defRPr>
      </a:lvl6pPr>
      <a:lvl7pPr marL="914400" algn="l" rtl="0" eaLnBrk="0" fontAlgn="base" hangingPunct="0">
        <a:lnSpc>
          <a:spcPct val="80000"/>
        </a:lnSpc>
        <a:spcBef>
          <a:spcPct val="0"/>
        </a:spcBef>
        <a:spcAft>
          <a:spcPct val="0"/>
        </a:spcAft>
        <a:defRPr sz="2800" b="1">
          <a:solidFill>
            <a:srgbClr val="006023"/>
          </a:solidFill>
          <a:latin typeface="Helvetica" pitchFamily="80" charset="0"/>
        </a:defRPr>
      </a:lvl7pPr>
      <a:lvl8pPr marL="1371600" algn="l" rtl="0" eaLnBrk="0" fontAlgn="base" hangingPunct="0">
        <a:lnSpc>
          <a:spcPct val="80000"/>
        </a:lnSpc>
        <a:spcBef>
          <a:spcPct val="0"/>
        </a:spcBef>
        <a:spcAft>
          <a:spcPct val="0"/>
        </a:spcAft>
        <a:defRPr sz="2800" b="1">
          <a:solidFill>
            <a:srgbClr val="006023"/>
          </a:solidFill>
          <a:latin typeface="Helvetica" pitchFamily="80" charset="0"/>
        </a:defRPr>
      </a:lvl8pPr>
      <a:lvl9pPr marL="1828800" algn="l" rtl="0" eaLnBrk="0" fontAlgn="base" hangingPunct="0">
        <a:lnSpc>
          <a:spcPct val="80000"/>
        </a:lnSpc>
        <a:spcBef>
          <a:spcPct val="0"/>
        </a:spcBef>
        <a:spcAft>
          <a:spcPct val="0"/>
        </a:spcAft>
        <a:defRPr sz="2800" b="1">
          <a:solidFill>
            <a:srgbClr val="006023"/>
          </a:solidFill>
          <a:latin typeface="Helvetica" pitchFamily="80" charset="0"/>
        </a:defRPr>
      </a:lvl9pPr>
    </p:titleStyle>
    <p:bodyStyle>
      <a:lvl1pPr marL="342900" indent="-342900" algn="l" rtl="0" eaLnBrk="0" fontAlgn="base" hangingPunct="0">
        <a:spcBef>
          <a:spcPct val="50000"/>
        </a:spcBef>
        <a:spcAft>
          <a:spcPct val="0"/>
        </a:spcAft>
        <a:buClr>
          <a:schemeClr val="tx1"/>
        </a:buClr>
        <a:buFont typeface="Helvetica CY" charset="-5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0"/>
        </a:spcBef>
        <a:spcAft>
          <a:spcPct val="0"/>
        </a:spcAft>
        <a:buClr>
          <a:schemeClr val="tx1"/>
        </a:buClr>
        <a:buFont typeface="Helvetica CY" charset="-52"/>
        <a:buChar char="–"/>
        <a:defRPr sz="2000">
          <a:solidFill>
            <a:schemeClr val="tx1"/>
          </a:solidFill>
          <a:latin typeface="+mn-lt"/>
          <a:ea typeface="ＭＳ Ｐゴシック" charset="-128"/>
        </a:defRPr>
      </a:lvl2pPr>
      <a:lvl3pPr marL="1143000" indent="-228600" algn="l" rtl="0" eaLnBrk="0" fontAlgn="base" hangingPunct="0">
        <a:spcBef>
          <a:spcPct val="0"/>
        </a:spcBef>
        <a:spcAft>
          <a:spcPct val="0"/>
        </a:spcAft>
        <a:buClr>
          <a:schemeClr val="tx1"/>
        </a:buClr>
        <a:buFont typeface="Helvetica CY" charset="-52"/>
        <a:buChar char="•"/>
        <a:defRPr>
          <a:solidFill>
            <a:schemeClr val="tx1"/>
          </a:solidFill>
          <a:latin typeface="+mn-lt"/>
          <a:ea typeface="ＭＳ Ｐゴシック" charset="-128"/>
        </a:defRPr>
      </a:lvl3pPr>
      <a:lvl4pPr marL="1600200" indent="-228600" algn="l" rtl="0" eaLnBrk="0" fontAlgn="base" hangingPunct="0">
        <a:spcBef>
          <a:spcPct val="0"/>
        </a:spcBef>
        <a:spcAft>
          <a:spcPct val="0"/>
        </a:spcAft>
        <a:buClr>
          <a:schemeClr val="tx1"/>
        </a:buClr>
        <a:buFont typeface="Helvetica CY" charset="-52"/>
        <a:buChar char="–"/>
        <a:defRPr sz="1600">
          <a:solidFill>
            <a:schemeClr val="tx1"/>
          </a:solidFill>
          <a:latin typeface="+mn-lt"/>
          <a:ea typeface="ＭＳ Ｐゴシック" charset="-128"/>
        </a:defRPr>
      </a:lvl4pPr>
      <a:lvl5pPr marL="2057400" indent="-228600" algn="l" rtl="0" eaLnBrk="0" fontAlgn="base" hangingPunct="0">
        <a:spcBef>
          <a:spcPct val="0"/>
        </a:spcBef>
        <a:spcAft>
          <a:spcPct val="0"/>
        </a:spcAft>
        <a:buClr>
          <a:schemeClr val="tx1"/>
        </a:buClr>
        <a:buFont typeface="Helvetica CY" charset="-52"/>
        <a:buChar char="»"/>
        <a:defRPr sz="1600">
          <a:solidFill>
            <a:schemeClr val="tx1"/>
          </a:solidFill>
          <a:latin typeface="+mn-lt"/>
          <a:ea typeface="ＭＳ Ｐゴシック" charset="-128"/>
        </a:defRPr>
      </a:lvl5pPr>
      <a:lvl6pPr marL="2514600" indent="-228600" algn="l" rtl="0" eaLnBrk="0" fontAlgn="base" hangingPunct="0">
        <a:spcBef>
          <a:spcPct val="0"/>
        </a:spcBef>
        <a:spcAft>
          <a:spcPct val="0"/>
        </a:spcAft>
        <a:buClr>
          <a:schemeClr val="tx1"/>
        </a:buClr>
        <a:buFont typeface="Helvetica CY" charset="-52"/>
        <a:buChar char="»"/>
        <a:defRPr sz="1600">
          <a:solidFill>
            <a:schemeClr val="tx1"/>
          </a:solidFill>
          <a:latin typeface="+mn-lt"/>
        </a:defRPr>
      </a:lvl6pPr>
      <a:lvl7pPr marL="2971800" indent="-228600" algn="l" rtl="0" eaLnBrk="0" fontAlgn="base" hangingPunct="0">
        <a:spcBef>
          <a:spcPct val="0"/>
        </a:spcBef>
        <a:spcAft>
          <a:spcPct val="0"/>
        </a:spcAft>
        <a:buClr>
          <a:schemeClr val="tx1"/>
        </a:buClr>
        <a:buFont typeface="Helvetica CY" charset="-52"/>
        <a:buChar char="»"/>
        <a:defRPr sz="1600">
          <a:solidFill>
            <a:schemeClr val="tx1"/>
          </a:solidFill>
          <a:latin typeface="+mn-lt"/>
        </a:defRPr>
      </a:lvl7pPr>
      <a:lvl8pPr marL="3429000" indent="-228600" algn="l" rtl="0" eaLnBrk="0" fontAlgn="base" hangingPunct="0">
        <a:spcBef>
          <a:spcPct val="0"/>
        </a:spcBef>
        <a:spcAft>
          <a:spcPct val="0"/>
        </a:spcAft>
        <a:buClr>
          <a:schemeClr val="tx1"/>
        </a:buClr>
        <a:buFont typeface="Helvetica CY" charset="-52"/>
        <a:buChar char="»"/>
        <a:defRPr sz="1600">
          <a:solidFill>
            <a:schemeClr val="tx1"/>
          </a:solidFill>
          <a:latin typeface="+mn-lt"/>
        </a:defRPr>
      </a:lvl8pPr>
      <a:lvl9pPr marL="3886200" indent="-228600" algn="l" rtl="0" eaLnBrk="0" fontAlgn="base" hangingPunct="0">
        <a:spcBef>
          <a:spcPct val="0"/>
        </a:spcBef>
        <a:spcAft>
          <a:spcPct val="0"/>
        </a:spcAft>
        <a:buClr>
          <a:schemeClr val="tx1"/>
        </a:buClr>
        <a:buFont typeface="Helvetica CY" charset="-5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tiff"/><Relationship Id="rId1" Type="http://schemas.openxmlformats.org/officeDocument/2006/relationships/slideLayout" Target="../slideLayouts/slideLayout2.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image" Target="../media/image18.gif"/></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gif"/><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0.gif"/><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66" name="Rectangle 10"/>
          <p:cNvSpPr>
            <a:spLocks noChangeArrowheads="1"/>
          </p:cNvSpPr>
          <p:nvPr/>
        </p:nvSpPr>
        <p:spPr bwMode="auto">
          <a:xfrm>
            <a:off x="595313" y="2556003"/>
            <a:ext cx="8120062" cy="1143000"/>
          </a:xfrm>
          <a:prstGeom prst="rect">
            <a:avLst/>
          </a:prstGeom>
          <a:noFill/>
          <a:ln w="12700">
            <a:noFill/>
            <a:miter lim="800000"/>
            <a:headEnd/>
            <a:tailEnd/>
          </a:ln>
          <a:effectLst/>
        </p:spPr>
        <p:txBody>
          <a:bodyPr lIns="90487" tIns="44450" rIns="90487" bIns="44450" anchor="ctr" anchorCtr="1"/>
          <a:lstStyle/>
          <a:p>
            <a:pPr eaLnBrk="0" hangingPunct="0">
              <a:lnSpc>
                <a:spcPct val="95000"/>
              </a:lnSpc>
              <a:defRPr/>
            </a:pPr>
            <a:r>
              <a:rPr lang="en-US" sz="2900" b="1" dirty="0" smtClean="0">
                <a:solidFill>
                  <a:srgbClr val="993300"/>
                </a:solidFill>
                <a:effectLst>
                  <a:outerShdw blurRad="38100" dist="38100" dir="2700000" algn="tl">
                    <a:srgbClr val="C0C0C0"/>
                  </a:outerShdw>
                </a:effectLst>
                <a:ea typeface="ＭＳ Ｐゴシック" charset="-128"/>
              </a:rPr>
              <a:t>A Comparison of CMAQ Predicted Contributions </a:t>
            </a:r>
            <a:r>
              <a:rPr lang="en-US" sz="2900" b="1" dirty="0" smtClean="0">
                <a:solidFill>
                  <a:srgbClr val="993300"/>
                </a:solidFill>
                <a:effectLst>
                  <a:outerShdw blurRad="38100" dist="38100" dir="2700000" algn="tl">
                    <a:srgbClr val="C0C0C0"/>
                  </a:outerShdw>
                </a:effectLst>
                <a:ea typeface="ＭＳ Ｐゴシック" charset="-128"/>
              </a:rPr>
              <a:t>t</a:t>
            </a:r>
            <a:r>
              <a:rPr lang="en-US" sz="2900" b="1" dirty="0" smtClean="0">
                <a:solidFill>
                  <a:srgbClr val="993300"/>
                </a:solidFill>
                <a:effectLst>
                  <a:outerShdw blurRad="38100" dist="38100" dir="2700000" algn="tl">
                    <a:srgbClr val="C0C0C0"/>
                  </a:outerShdw>
                </a:effectLst>
                <a:ea typeface="ＭＳ Ｐゴシック" charset="-128"/>
              </a:rPr>
              <a:t>o </a:t>
            </a:r>
            <a:r>
              <a:rPr lang="en-US" sz="2900" b="1" dirty="0" smtClean="0">
                <a:solidFill>
                  <a:srgbClr val="993300"/>
                </a:solidFill>
                <a:effectLst>
                  <a:outerShdw blurRad="38100" dist="38100" dir="2700000" algn="tl">
                    <a:srgbClr val="C0C0C0"/>
                  </a:outerShdw>
                </a:effectLst>
                <a:ea typeface="ＭＳ Ｐゴシック" charset="-128"/>
              </a:rPr>
              <a:t>PM</a:t>
            </a:r>
            <a:r>
              <a:rPr lang="en-US" sz="2900" b="1" baseline="-25000" dirty="0" smtClean="0">
                <a:solidFill>
                  <a:srgbClr val="993300"/>
                </a:solidFill>
                <a:effectLst>
                  <a:outerShdw blurRad="38100" dist="38100" dir="2700000" algn="tl">
                    <a:srgbClr val="C0C0C0"/>
                  </a:outerShdw>
                </a:effectLst>
                <a:ea typeface="ＭＳ Ｐゴシック" charset="-128"/>
              </a:rPr>
              <a:t>2.5</a:t>
            </a:r>
            <a:r>
              <a:rPr lang="en-US" sz="2900" b="1" dirty="0" smtClean="0">
                <a:solidFill>
                  <a:srgbClr val="993300"/>
                </a:solidFill>
                <a:effectLst>
                  <a:outerShdw blurRad="38100" dist="38100" dir="2700000" algn="tl">
                    <a:srgbClr val="C0C0C0"/>
                  </a:outerShdw>
                </a:effectLst>
                <a:ea typeface="ＭＳ Ｐゴシック" charset="-128"/>
              </a:rPr>
              <a:t> from Aircraft Emissions to CMAQ Results Post Processed Using the </a:t>
            </a:r>
            <a:r>
              <a:rPr lang="en-US" sz="2900" b="1" dirty="0" err="1" smtClean="0">
                <a:solidFill>
                  <a:srgbClr val="993300"/>
                </a:solidFill>
                <a:effectLst>
                  <a:outerShdw blurRad="38100" dist="38100" dir="2700000" algn="tl">
                    <a:srgbClr val="C0C0C0"/>
                  </a:outerShdw>
                </a:effectLst>
                <a:ea typeface="ＭＳ Ｐゴシック" charset="-128"/>
              </a:rPr>
              <a:t>Speciated</a:t>
            </a:r>
            <a:r>
              <a:rPr lang="en-US" sz="2900" b="1" dirty="0" smtClean="0">
                <a:solidFill>
                  <a:srgbClr val="993300"/>
                </a:solidFill>
                <a:effectLst>
                  <a:outerShdw blurRad="38100" dist="38100" dir="2700000" algn="tl">
                    <a:srgbClr val="C0C0C0"/>
                  </a:outerShdw>
                </a:effectLst>
                <a:ea typeface="ＭＳ Ｐゴシック" charset="-128"/>
              </a:rPr>
              <a:t> Modeled Attainment Test</a:t>
            </a:r>
            <a:endParaRPr lang="en-US" sz="2900" b="1" dirty="0">
              <a:solidFill>
                <a:srgbClr val="993300"/>
              </a:solidFill>
              <a:effectLst>
                <a:outerShdw blurRad="38100" dist="38100" dir="2700000" algn="tl">
                  <a:srgbClr val="C0C0C0"/>
                </a:outerShdw>
              </a:effectLst>
              <a:ea typeface="ＭＳ Ｐゴシック" charset="-128"/>
            </a:endParaRPr>
          </a:p>
        </p:txBody>
      </p:sp>
      <p:pic>
        <p:nvPicPr>
          <p:cNvPr id="6148" name="Picture 801" descr="UNC_IFE_542"/>
          <p:cNvPicPr>
            <a:picLocks noChangeAspect="1" noChangeArrowheads="1"/>
          </p:cNvPicPr>
          <p:nvPr/>
        </p:nvPicPr>
        <p:blipFill>
          <a:blip r:embed="rId3" cstate="print"/>
          <a:srcRect/>
          <a:stretch>
            <a:fillRect/>
          </a:stretch>
        </p:blipFill>
        <p:spPr bwMode="auto">
          <a:xfrm>
            <a:off x="0" y="5805488"/>
            <a:ext cx="2555875" cy="1052512"/>
          </a:xfrm>
          <a:prstGeom prst="rect">
            <a:avLst/>
          </a:prstGeom>
          <a:noFill/>
          <a:ln w="9525">
            <a:noFill/>
            <a:miter lim="800000"/>
            <a:headEnd/>
            <a:tailEnd/>
          </a:ln>
        </p:spPr>
      </p:pic>
      <p:pic>
        <p:nvPicPr>
          <p:cNvPr id="6149" name="Picture 6" descr="http://www.sph.unc.edu/images/stories/faculty_staff/faculty_staff/images/unc_gillings_542.jpg"/>
          <p:cNvPicPr>
            <a:picLocks noChangeAspect="1" noChangeArrowheads="1"/>
          </p:cNvPicPr>
          <p:nvPr/>
        </p:nvPicPr>
        <p:blipFill>
          <a:blip r:embed="rId4" cstate="print"/>
          <a:srcRect/>
          <a:stretch>
            <a:fillRect/>
          </a:stretch>
        </p:blipFill>
        <p:spPr bwMode="auto">
          <a:xfrm>
            <a:off x="6315075" y="5807075"/>
            <a:ext cx="2828925" cy="1050925"/>
          </a:xfrm>
          <a:prstGeom prst="rect">
            <a:avLst/>
          </a:prstGeom>
          <a:noFill/>
          <a:ln w="9525">
            <a:noFill/>
            <a:miter lim="800000"/>
            <a:headEnd/>
            <a:tailEnd/>
          </a:ln>
        </p:spPr>
      </p:pic>
      <p:sp>
        <p:nvSpPr>
          <p:cNvPr id="6" name="Rectangle 8"/>
          <p:cNvSpPr>
            <a:spLocks noChangeArrowheads="1"/>
          </p:cNvSpPr>
          <p:nvPr/>
        </p:nvSpPr>
        <p:spPr bwMode="auto">
          <a:xfrm>
            <a:off x="269875" y="4287553"/>
            <a:ext cx="8631238" cy="2039937"/>
          </a:xfrm>
          <a:prstGeom prst="rect">
            <a:avLst/>
          </a:prstGeom>
          <a:noFill/>
          <a:ln w="12700">
            <a:noFill/>
            <a:miter lim="800000"/>
            <a:headEnd/>
            <a:tailEnd/>
          </a:ln>
        </p:spPr>
        <p:txBody>
          <a:bodyPr lIns="90487" tIns="44450" rIns="90487" bIns="44450"/>
          <a:lstStyle/>
          <a:p>
            <a:pPr eaLnBrk="0" hangingPunct="0">
              <a:lnSpc>
                <a:spcPct val="80000"/>
              </a:lnSpc>
              <a:buClr>
                <a:schemeClr val="tx1"/>
              </a:buClr>
              <a:buFont typeface="Helvetica CY" charset="-52"/>
              <a:buNone/>
            </a:pPr>
            <a:r>
              <a:rPr lang="en-US" sz="2000" b="1" dirty="0"/>
              <a:t>Matthew </a:t>
            </a:r>
            <a:r>
              <a:rPr lang="en-US" sz="2000" b="1" dirty="0" smtClean="0"/>
              <a:t>Woody, </a:t>
            </a:r>
            <a:r>
              <a:rPr lang="en-US" sz="2000" b="1" dirty="0" err="1" smtClean="0"/>
              <a:t>Saravanan</a:t>
            </a:r>
            <a:r>
              <a:rPr lang="en-US" sz="2000" b="1" dirty="0" smtClean="0"/>
              <a:t> </a:t>
            </a:r>
            <a:r>
              <a:rPr lang="en-US" sz="2000" b="1" dirty="0" err="1" smtClean="0"/>
              <a:t>Arunachalam</a:t>
            </a:r>
            <a:r>
              <a:rPr lang="en-US" sz="2000" b="1" dirty="0" smtClean="0"/>
              <a:t>, J. Jason West, and </a:t>
            </a:r>
            <a:r>
              <a:rPr lang="en-US" sz="2000" b="1" dirty="0" err="1" smtClean="0"/>
              <a:t>Uma</a:t>
            </a:r>
            <a:r>
              <a:rPr lang="en-US" sz="2000" b="1" dirty="0" smtClean="0"/>
              <a:t> Shankar</a:t>
            </a:r>
            <a:endParaRPr lang="en-US" sz="2000" b="1" dirty="0"/>
          </a:p>
          <a:p>
            <a:endParaRPr lang="en-US" sz="1400" b="1" dirty="0" smtClean="0"/>
          </a:p>
          <a:p>
            <a:r>
              <a:rPr lang="en-US" sz="1800" b="1" dirty="0" smtClean="0"/>
              <a:t>UNC </a:t>
            </a:r>
            <a:r>
              <a:rPr lang="en-US" sz="1800" b="1" dirty="0"/>
              <a:t>Chapel Hill</a:t>
            </a:r>
          </a:p>
          <a:p>
            <a:pPr eaLnBrk="0" hangingPunct="0">
              <a:lnSpc>
                <a:spcPct val="80000"/>
              </a:lnSpc>
              <a:buClr>
                <a:schemeClr val="tx1"/>
              </a:buClr>
              <a:buFont typeface="Helvetica CY" charset="-52"/>
              <a:buNone/>
            </a:pPr>
            <a:endParaRPr lang="en-US" sz="1400" b="1" dirty="0" smtClean="0"/>
          </a:p>
          <a:p>
            <a:pPr eaLnBrk="0" hangingPunct="0">
              <a:lnSpc>
                <a:spcPct val="80000"/>
              </a:lnSpc>
              <a:buClr>
                <a:schemeClr val="tx1"/>
              </a:buClr>
              <a:buFont typeface="Helvetica CY" charset="-52"/>
              <a:buNone/>
            </a:pPr>
            <a:r>
              <a:rPr lang="en-US" sz="1800" b="1" dirty="0" smtClean="0"/>
              <a:t>October 11-13, 2010</a:t>
            </a:r>
            <a:endParaRPr lang="en-US" sz="1800" b="1" dirty="0"/>
          </a:p>
          <a:p>
            <a:pPr eaLnBrk="0" hangingPunct="0">
              <a:lnSpc>
                <a:spcPct val="80000"/>
              </a:lnSpc>
              <a:buClr>
                <a:schemeClr val="tx1"/>
              </a:buClr>
              <a:buFont typeface="Helvetica CY" charset="-52"/>
              <a:buNone/>
            </a:pPr>
            <a:r>
              <a:rPr lang="en-US" sz="1800" b="1" dirty="0" smtClean="0"/>
              <a:t>9</a:t>
            </a:r>
            <a:r>
              <a:rPr lang="en-US" sz="1800" b="1" baseline="30000" dirty="0" smtClean="0"/>
              <a:t>th</a:t>
            </a:r>
            <a:r>
              <a:rPr lang="en-US" sz="1800" b="1" dirty="0" smtClean="0"/>
              <a:t> </a:t>
            </a:r>
            <a:r>
              <a:rPr lang="en-US" sz="1800" b="1" dirty="0"/>
              <a:t>Annual CMAS User’s Conference, Chapel Hill, NC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ea typeface="ＭＳ Ｐゴシック" pitchFamily="34" charset="-128"/>
              </a:rPr>
              <a:t>Particle Bound Water (PBW) Adjustment</a:t>
            </a:r>
          </a:p>
        </p:txBody>
      </p:sp>
      <p:sp>
        <p:nvSpPr>
          <p:cNvPr id="47107" name="Rectangle 3"/>
          <p:cNvSpPr>
            <a:spLocks noGrp="1" noChangeArrowheads="1"/>
          </p:cNvSpPr>
          <p:nvPr>
            <p:ph type="body" idx="1"/>
          </p:nvPr>
        </p:nvSpPr>
        <p:spPr>
          <a:xfrm>
            <a:off x="211565" y="706438"/>
            <a:ext cx="8559800" cy="5616575"/>
          </a:xfrm>
        </p:spPr>
        <p:txBody>
          <a:bodyPr/>
          <a:lstStyle/>
          <a:p>
            <a:pPr>
              <a:spcAft>
                <a:spcPts val="300"/>
              </a:spcAft>
            </a:pPr>
            <a:endParaRPr lang="en-US" sz="2000" dirty="0" smtClean="0">
              <a:ea typeface="ＭＳ Ｐゴシック" pitchFamily="34" charset="-128"/>
            </a:endParaRPr>
          </a:p>
          <a:p>
            <a:pPr>
              <a:spcAft>
                <a:spcPts val="300"/>
              </a:spcAft>
            </a:pPr>
            <a:r>
              <a:rPr lang="en-US" sz="2000" dirty="0" smtClean="0"/>
              <a:t>Differences in CMAQ and SMAT PBW</a:t>
            </a:r>
          </a:p>
          <a:p>
            <a:pPr lvl="1">
              <a:spcAft>
                <a:spcPts val="300"/>
              </a:spcAft>
            </a:pPr>
            <a:endParaRPr lang="en-US" sz="1800" dirty="0" smtClean="0">
              <a:ea typeface="ＭＳ Ｐゴシック" pitchFamily="34" charset="-128"/>
            </a:endParaRPr>
          </a:p>
          <a:p>
            <a:pPr lvl="1">
              <a:spcAft>
                <a:spcPts val="300"/>
              </a:spcAft>
            </a:pPr>
            <a:r>
              <a:rPr lang="en-US" dirty="0" smtClean="0">
                <a:ea typeface="ＭＳ Ｐゴシック" pitchFamily="34" charset="-128"/>
              </a:rPr>
              <a:t>CMAQ</a:t>
            </a:r>
          </a:p>
          <a:p>
            <a:pPr lvl="2">
              <a:spcAft>
                <a:spcPts val="300"/>
              </a:spcAft>
            </a:pPr>
            <a:r>
              <a:rPr lang="en-US" dirty="0" smtClean="0"/>
              <a:t>PM</a:t>
            </a:r>
            <a:r>
              <a:rPr lang="en-US" baseline="-25000" dirty="0" smtClean="0"/>
              <a:t>2.5</a:t>
            </a:r>
            <a:r>
              <a:rPr lang="en-US" dirty="0" smtClean="0"/>
              <a:t> equals sum of </a:t>
            </a:r>
            <a:r>
              <a:rPr lang="en-US" dirty="0" err="1" smtClean="0"/>
              <a:t>speciated</a:t>
            </a:r>
            <a:r>
              <a:rPr lang="en-US" dirty="0" smtClean="0"/>
              <a:t> components (inclusion of PBW defined by user) and can either be reported as wet or dry PM</a:t>
            </a:r>
            <a:r>
              <a:rPr lang="en-US" baseline="-25000" dirty="0" smtClean="0"/>
              <a:t>2.5</a:t>
            </a:r>
          </a:p>
          <a:p>
            <a:pPr lvl="2">
              <a:spcAft>
                <a:spcPts val="300"/>
              </a:spcAft>
            </a:pPr>
            <a:r>
              <a:rPr lang="en-US" dirty="0" smtClean="0"/>
              <a:t>ISORROPIA thermodynamic model</a:t>
            </a:r>
          </a:p>
          <a:p>
            <a:pPr lvl="2">
              <a:spcAft>
                <a:spcPts val="300"/>
              </a:spcAft>
            </a:pPr>
            <a:r>
              <a:rPr lang="en-US" dirty="0" smtClean="0"/>
              <a:t>PBW calculated at all ambient conditions</a:t>
            </a:r>
          </a:p>
          <a:p>
            <a:pPr lvl="1">
              <a:spcAft>
                <a:spcPts val="300"/>
              </a:spcAft>
            </a:pPr>
            <a:endParaRPr lang="en-US" sz="1800" dirty="0" smtClean="0">
              <a:ea typeface="ＭＳ Ｐゴシック" pitchFamily="34" charset="-128"/>
            </a:endParaRPr>
          </a:p>
        </p:txBody>
      </p:sp>
      <p:sp>
        <p:nvSpPr>
          <p:cNvPr id="5" name="Rectangle 3"/>
          <p:cNvSpPr txBox="1">
            <a:spLocks noChangeArrowheads="1"/>
          </p:cNvSpPr>
          <p:nvPr/>
        </p:nvSpPr>
        <p:spPr bwMode="auto">
          <a:xfrm>
            <a:off x="235362" y="844550"/>
            <a:ext cx="4956192" cy="5616575"/>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lang="en-US" sz="1800" kern="0" dirty="0" smtClean="0">
              <a:latin typeface="+mn-lt"/>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lang="en-US" sz="1800" kern="0" dirty="0" smtClean="0">
              <a:latin typeface="+mn-lt"/>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lang="en-US" sz="1800" kern="0" dirty="0" smtClean="0">
              <a:latin typeface="+mn-lt"/>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lang="en-US" sz="1800" kern="0" dirty="0" smtClean="0">
              <a:latin typeface="+mn-lt"/>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r>
              <a:rPr kumimoji="0" lang="en-US" sz="2000" b="0" i="0" u="none" strike="noStrike" kern="0" cap="none" spc="0" normalizeH="0" baseline="0" noProof="0" dirty="0" smtClean="0">
                <a:ln>
                  <a:noFill/>
                </a:ln>
                <a:solidFill>
                  <a:schemeClr val="tx1"/>
                </a:solidFill>
                <a:effectLst/>
                <a:uLnTx/>
                <a:uFillTx/>
                <a:latin typeface="+mn-lt"/>
                <a:ea typeface="ＭＳ Ｐゴシック" pitchFamily="34" charset="-128"/>
              </a:rPr>
              <a:t>SMAT</a:t>
            </a:r>
          </a:p>
          <a:p>
            <a:pPr marL="1143000" marR="0" lvl="2" indent="-22860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rPr>
              <a:t>PM</a:t>
            </a:r>
            <a:r>
              <a:rPr kumimoji="0" lang="en-US" sz="1800" b="0" i="0" u="none" strike="noStrike" kern="0" cap="none" spc="0" normalizeH="0" baseline="-25000" noProof="0" dirty="0" smtClean="0">
                <a:ln>
                  <a:noFill/>
                </a:ln>
                <a:solidFill>
                  <a:schemeClr val="tx1"/>
                </a:solidFill>
                <a:effectLst/>
                <a:uLnTx/>
                <a:uFillTx/>
                <a:latin typeface="+mn-lt"/>
                <a:ea typeface="ＭＳ Ｐゴシック" charset="-128"/>
              </a:rPr>
              <a:t>2.5</a:t>
            </a: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rPr>
              <a:t> reported as wet PM</a:t>
            </a:r>
            <a:r>
              <a:rPr kumimoji="0" lang="en-US" sz="1800" b="0" i="0" u="none" strike="noStrike" kern="0" cap="none" spc="0" normalizeH="0" baseline="-25000" noProof="0" dirty="0" smtClean="0">
                <a:ln>
                  <a:noFill/>
                </a:ln>
                <a:solidFill>
                  <a:schemeClr val="tx1"/>
                </a:solidFill>
                <a:effectLst/>
                <a:uLnTx/>
                <a:uFillTx/>
                <a:latin typeface="+mn-lt"/>
                <a:ea typeface="ＭＳ Ｐゴシック" charset="-128"/>
              </a:rPr>
              <a:t>2.5</a:t>
            </a: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rPr>
              <a:t> (includes PBW)</a:t>
            </a:r>
          </a:p>
          <a:p>
            <a:pPr marL="1143000" marR="0" lvl="2" indent="-22860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rPr>
              <a:t>AIM inorganic model</a:t>
            </a:r>
          </a:p>
          <a:p>
            <a:pPr marL="1143000" marR="0" lvl="2" indent="-22860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r>
              <a:rPr kumimoji="0" lang="en-US" sz="1800" b="0" i="0" u="none" strike="noStrike" kern="0" cap="none" spc="0" normalizeH="0" baseline="0" noProof="0" dirty="0" smtClean="0">
                <a:ln>
                  <a:noFill/>
                </a:ln>
                <a:solidFill>
                  <a:schemeClr val="tx1"/>
                </a:solidFill>
                <a:effectLst/>
                <a:uLnTx/>
                <a:uFillTx/>
                <a:latin typeface="+mn-lt"/>
                <a:ea typeface="ＭＳ Ｐゴシック" charset="-128"/>
              </a:rPr>
              <a:t>PBW calculated at 35% relative humidity and 22 degrees Celsius</a:t>
            </a: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34" charset="-128"/>
            </a:endParaRPr>
          </a:p>
          <a:p>
            <a:pPr marL="742950" marR="0" lvl="1" indent="-285750" algn="l" defTabSz="914400" rtl="0" eaLnBrk="0" fontAlgn="base" latinLnBrk="0" hangingPunct="0">
              <a:lnSpc>
                <a:spcPct val="100000"/>
              </a:lnSpc>
              <a:spcBef>
                <a:spcPct val="0"/>
              </a:spcBef>
              <a:spcAft>
                <a:spcPts val="300"/>
              </a:spcAft>
              <a:buClr>
                <a:schemeClr val="tx1"/>
              </a:buClr>
              <a:buSzTx/>
              <a:buFont typeface="Helvetica CY" charset="-52"/>
              <a:buChar char="–"/>
              <a:tabLst/>
              <a:defRPr/>
            </a:pPr>
            <a:endParaRPr kumimoji="0" lang="en-US" sz="1600" b="0" i="0" u="none" strike="noStrike" kern="0" cap="none" spc="0" normalizeH="0" baseline="0" noProof="0" dirty="0" smtClean="0">
              <a:ln>
                <a:noFill/>
              </a:ln>
              <a:solidFill>
                <a:schemeClr val="tx1"/>
              </a:solidFill>
              <a:effectLst/>
              <a:uLnTx/>
              <a:uFillTx/>
              <a:latin typeface="+mn-lt"/>
              <a:ea typeface="ＭＳ Ｐゴシック" pitchFamily="34" charset="-128"/>
            </a:endParaRPr>
          </a:p>
        </p:txBody>
      </p:sp>
      <p:pic>
        <p:nvPicPr>
          <p:cNvPr id="7" name="Picture 16"/>
          <p:cNvPicPr>
            <a:picLocks noChangeAspect="1" noChangeArrowheads="1"/>
          </p:cNvPicPr>
          <p:nvPr/>
        </p:nvPicPr>
        <p:blipFill>
          <a:blip r:embed="rId3" cstate="print"/>
          <a:srcRect t="6061" r="44008"/>
          <a:stretch>
            <a:fillRect/>
          </a:stretch>
        </p:blipFill>
        <p:spPr bwMode="auto">
          <a:xfrm>
            <a:off x="6354650" y="6428509"/>
            <a:ext cx="1653309" cy="429491"/>
          </a:xfrm>
          <a:prstGeom prst="rect">
            <a:avLst/>
          </a:prstGeom>
          <a:noFill/>
          <a:ln w="9525">
            <a:noFill/>
            <a:miter lim="800000"/>
            <a:headEnd/>
            <a:tailEnd/>
          </a:ln>
        </p:spPr>
      </p:pic>
      <p:pic>
        <p:nvPicPr>
          <p:cNvPr id="64514" name="Picture 2"/>
          <p:cNvPicPr>
            <a:picLocks noChangeAspect="1" noChangeArrowheads="1"/>
          </p:cNvPicPr>
          <p:nvPr/>
        </p:nvPicPr>
        <p:blipFill>
          <a:blip r:embed="rId4" cstate="print"/>
          <a:srcRect/>
          <a:stretch>
            <a:fillRect/>
          </a:stretch>
        </p:blipFill>
        <p:spPr bwMode="auto">
          <a:xfrm>
            <a:off x="4890653" y="3431240"/>
            <a:ext cx="4152551" cy="3017520"/>
          </a:xfrm>
          <a:prstGeom prst="rect">
            <a:avLst/>
          </a:prstGeom>
          <a:noFill/>
          <a:ln w="9525">
            <a:noFill/>
            <a:miter lim="800000"/>
            <a:headEnd/>
            <a:tailEnd/>
          </a:ln>
          <a:effectLst/>
        </p:spPr>
      </p:pic>
      <p:sp>
        <p:nvSpPr>
          <p:cNvPr id="2" name="TextBox 1"/>
          <p:cNvSpPr txBox="1"/>
          <p:nvPr/>
        </p:nvSpPr>
        <p:spPr>
          <a:xfrm>
            <a:off x="5469075" y="2952755"/>
            <a:ext cx="3366304" cy="523220"/>
          </a:xfrm>
          <a:prstGeom prst="rect">
            <a:avLst/>
          </a:prstGeom>
          <a:noFill/>
        </p:spPr>
        <p:txBody>
          <a:bodyPr wrap="square" rtlCol="0">
            <a:spAutoFit/>
          </a:bodyPr>
          <a:lstStyle/>
          <a:p>
            <a:r>
              <a:rPr lang="en-US" sz="1400" dirty="0" smtClean="0"/>
              <a:t>Average Contribution within </a:t>
            </a:r>
          </a:p>
          <a:p>
            <a:r>
              <a:rPr lang="en-US" sz="1400" dirty="0" smtClean="0"/>
              <a:t>Continental U.S.</a:t>
            </a:r>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ea typeface="ＭＳ Ｐゴシック" pitchFamily="34" charset="-128"/>
              </a:rPr>
              <a:t>PBW Adjustment</a:t>
            </a:r>
          </a:p>
        </p:txBody>
      </p:sp>
      <p:sp>
        <p:nvSpPr>
          <p:cNvPr id="47107" name="Rectangle 3"/>
          <p:cNvSpPr>
            <a:spLocks noGrp="1" noChangeArrowheads="1"/>
          </p:cNvSpPr>
          <p:nvPr>
            <p:ph type="body" idx="1"/>
          </p:nvPr>
        </p:nvSpPr>
        <p:spPr>
          <a:xfrm>
            <a:off x="377825" y="526323"/>
            <a:ext cx="8559800" cy="5616575"/>
          </a:xfrm>
        </p:spPr>
        <p:txBody>
          <a:bodyPr/>
          <a:lstStyle/>
          <a:p>
            <a:pPr>
              <a:spcAft>
                <a:spcPts val="300"/>
              </a:spcAft>
            </a:pPr>
            <a:endParaRPr lang="en-US" sz="2000" dirty="0" smtClean="0">
              <a:ea typeface="ＭＳ Ｐゴシック" pitchFamily="34" charset="-128"/>
            </a:endParaRPr>
          </a:p>
          <a:p>
            <a:pPr marL="342900" lvl="1" indent="-342900">
              <a:spcBef>
                <a:spcPct val="50000"/>
              </a:spcBef>
              <a:spcAft>
                <a:spcPts val="300"/>
              </a:spcAft>
              <a:buFont typeface="Helvetica CY" charset="-52"/>
              <a:buChar char="•"/>
            </a:pPr>
            <a:r>
              <a:rPr lang="en-US" dirty="0" smtClean="0"/>
              <a:t>CMAQ PBW adjusted using ISOREV</a:t>
            </a:r>
          </a:p>
          <a:p>
            <a:pPr lvl="1">
              <a:spcAft>
                <a:spcPts val="300"/>
              </a:spcAft>
            </a:pPr>
            <a:endParaRPr lang="en-US" sz="1600" dirty="0" smtClean="0">
              <a:ea typeface="ＭＳ Ｐゴシック" pitchFamily="34" charset="-128"/>
            </a:endParaRPr>
          </a:p>
          <a:p>
            <a:pPr lvl="1">
              <a:spcAft>
                <a:spcPts val="300"/>
              </a:spcAft>
            </a:pPr>
            <a:r>
              <a:rPr lang="en-US" sz="1800" dirty="0" smtClean="0"/>
              <a:t>PBW calculated at 35% relative humidity and 22 degrees Celsius rather than ambient conditions</a:t>
            </a:r>
          </a:p>
          <a:p>
            <a:pPr lvl="1">
              <a:spcAft>
                <a:spcPts val="300"/>
              </a:spcAft>
            </a:pPr>
            <a:endParaRPr lang="en-US" sz="1800" dirty="0" smtClean="0"/>
          </a:p>
          <a:p>
            <a:pPr lvl="1">
              <a:spcAft>
                <a:spcPts val="300"/>
              </a:spcAft>
            </a:pPr>
            <a:r>
              <a:rPr lang="en-US" sz="1800" dirty="0" smtClean="0"/>
              <a:t>ISORROPIA run in reverse mode using CMAQ predicted concentrations of ammonium, sulfate, and nitrate </a:t>
            </a:r>
          </a:p>
          <a:p>
            <a:pPr lvl="1">
              <a:spcAft>
                <a:spcPts val="300"/>
              </a:spcAft>
            </a:pPr>
            <a:endParaRPr lang="en-US" sz="1800" dirty="0" smtClean="0">
              <a:ea typeface="ＭＳ Ｐゴシック" pitchFamily="34" charset="-128"/>
            </a:endParaRPr>
          </a:p>
          <a:p>
            <a:pPr lvl="1">
              <a:spcAft>
                <a:spcPts val="300"/>
              </a:spcAft>
            </a:pPr>
            <a:r>
              <a:rPr lang="en-US" sz="1800" dirty="0" smtClean="0"/>
              <a:t>Used to calculate CMAQ wet PM</a:t>
            </a:r>
            <a:r>
              <a:rPr lang="en-US" sz="1800" baseline="-25000" dirty="0" smtClean="0"/>
              <a:t>2.5</a:t>
            </a:r>
            <a:endParaRPr lang="en-US" sz="1800" dirty="0" smtClean="0">
              <a:ea typeface="ＭＳ Ｐゴシック" pitchFamily="34" charset="-128"/>
            </a:endParaRPr>
          </a:p>
        </p:txBody>
      </p:sp>
      <p:pic>
        <p:nvPicPr>
          <p:cNvPr id="7" name="Picture 16"/>
          <p:cNvPicPr>
            <a:picLocks noChangeAspect="1" noChangeArrowheads="1"/>
          </p:cNvPicPr>
          <p:nvPr/>
        </p:nvPicPr>
        <p:blipFill>
          <a:blip r:embed="rId3" cstate="print"/>
          <a:srcRect t="6061" r="44008"/>
          <a:stretch>
            <a:fillRect/>
          </a:stretch>
        </p:blipFill>
        <p:spPr bwMode="auto">
          <a:xfrm>
            <a:off x="6354650" y="6428509"/>
            <a:ext cx="1653309" cy="429491"/>
          </a:xfrm>
          <a:prstGeom prst="rect">
            <a:avLst/>
          </a:prstGeom>
          <a:noFill/>
          <a:ln w="9525">
            <a:noFill/>
            <a:miter lim="800000"/>
            <a:headEnd/>
            <a:tailEnd/>
          </a:ln>
        </p:spPr>
      </p:pic>
      <p:pic>
        <p:nvPicPr>
          <p:cNvPr id="31746" name="Picture 2"/>
          <p:cNvPicPr>
            <a:picLocks noChangeAspect="1" noChangeArrowheads="1"/>
          </p:cNvPicPr>
          <p:nvPr/>
        </p:nvPicPr>
        <p:blipFill>
          <a:blip r:embed="rId4" cstate="print"/>
          <a:srcRect/>
          <a:stretch>
            <a:fillRect/>
          </a:stretch>
        </p:blipFill>
        <p:spPr bwMode="auto">
          <a:xfrm>
            <a:off x="4880014" y="3469553"/>
            <a:ext cx="4153146" cy="3017520"/>
          </a:xfrm>
          <a:prstGeom prst="rect">
            <a:avLst/>
          </a:prstGeom>
          <a:noFill/>
          <a:ln w="9525">
            <a:noFill/>
            <a:miter lim="800000"/>
            <a:headEnd/>
            <a:tailEnd/>
          </a:ln>
          <a:effectLst/>
        </p:spPr>
      </p:pic>
      <p:sp>
        <p:nvSpPr>
          <p:cNvPr id="8" name="TextBox 7"/>
          <p:cNvSpPr txBox="1"/>
          <p:nvPr/>
        </p:nvSpPr>
        <p:spPr>
          <a:xfrm>
            <a:off x="5469075" y="2952755"/>
            <a:ext cx="3366304" cy="523220"/>
          </a:xfrm>
          <a:prstGeom prst="rect">
            <a:avLst/>
          </a:prstGeom>
          <a:noFill/>
        </p:spPr>
        <p:txBody>
          <a:bodyPr wrap="square" rtlCol="0">
            <a:spAutoFit/>
          </a:bodyPr>
          <a:lstStyle/>
          <a:p>
            <a:r>
              <a:rPr lang="en-US" sz="1400" dirty="0" smtClean="0"/>
              <a:t>Average Contribution within </a:t>
            </a:r>
          </a:p>
          <a:p>
            <a:r>
              <a:rPr lang="en-US" sz="1400" dirty="0" smtClean="0"/>
              <a:t>Continental U.S.</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smtClean="0">
                <a:ea typeface="ＭＳ Ｐゴシック" pitchFamily="34" charset="-128"/>
              </a:rPr>
              <a:t>Model Evaluation</a:t>
            </a:r>
          </a:p>
        </p:txBody>
      </p:sp>
      <p:sp>
        <p:nvSpPr>
          <p:cNvPr id="3076" name="Rectangle 3"/>
          <p:cNvSpPr>
            <a:spLocks noGrp="1" noChangeArrowheads="1"/>
          </p:cNvSpPr>
          <p:nvPr>
            <p:ph type="body" idx="1"/>
          </p:nvPr>
        </p:nvSpPr>
        <p:spPr>
          <a:xfrm>
            <a:off x="377825" y="706438"/>
            <a:ext cx="8559800" cy="5616575"/>
          </a:xfrm>
        </p:spPr>
        <p:txBody>
          <a:bodyPr/>
          <a:lstStyle/>
          <a:p>
            <a:pPr>
              <a:spcAft>
                <a:spcPts val="300"/>
              </a:spcAft>
            </a:pPr>
            <a:endParaRPr lang="en-US" sz="2000" dirty="0" smtClean="0">
              <a:ea typeface="ＭＳ Ｐゴシック" pitchFamily="34" charset="-128"/>
            </a:endParaRPr>
          </a:p>
          <a:p>
            <a:pPr>
              <a:spcAft>
                <a:spcPts val="1200"/>
              </a:spcAft>
            </a:pPr>
            <a:r>
              <a:rPr lang="en-US" sz="2000" dirty="0" smtClean="0">
                <a:ea typeface="ＭＳ Ｐゴシック" pitchFamily="34" charset="-128"/>
              </a:rPr>
              <a:t>CMAQ dry PM</a:t>
            </a:r>
            <a:r>
              <a:rPr lang="en-US" sz="2000" baseline="-25000" dirty="0" smtClean="0">
                <a:ea typeface="ＭＳ Ｐゴシック" pitchFamily="34" charset="-128"/>
              </a:rPr>
              <a:t>2.5</a:t>
            </a:r>
            <a:r>
              <a:rPr lang="en-US" sz="2000" dirty="0" smtClean="0">
                <a:ea typeface="ＭＳ Ｐゴシック" pitchFamily="34" charset="-128"/>
              </a:rPr>
              <a:t> in good agreement with 5 year (2003-2007) daily average and quarterly averages measured at FRM monitors</a:t>
            </a:r>
          </a:p>
          <a:p>
            <a:pPr>
              <a:spcAft>
                <a:spcPts val="1200"/>
              </a:spcAft>
            </a:pPr>
            <a:r>
              <a:rPr lang="en-US" sz="2000" dirty="0" smtClean="0">
                <a:ea typeface="ＭＳ Ｐゴシック" pitchFamily="34" charset="-128"/>
              </a:rPr>
              <a:t>Overall good model performance for 2005</a:t>
            </a:r>
            <a:endParaRPr lang="en-US" sz="1600" dirty="0" smtClean="0">
              <a:ea typeface="ＭＳ Ｐゴシック" pitchFamily="34" charset="-128"/>
            </a:endParaRPr>
          </a:p>
          <a:p>
            <a:pPr lvl="1">
              <a:spcAft>
                <a:spcPts val="1200"/>
              </a:spcAft>
            </a:pPr>
            <a:endParaRPr lang="en-US" sz="1600" dirty="0" smtClean="0">
              <a:ea typeface="ＭＳ Ｐゴシック" pitchFamily="34" charset="-128"/>
            </a:endParaRPr>
          </a:p>
        </p:txBody>
      </p:sp>
      <p:pic>
        <p:nvPicPr>
          <p:cNvPr id="6" name="Picture 2" descr="D:\Users\matt\Desktop\FRM_03-07\nextgen_b05c_PM25_soccerplot.png"/>
          <p:cNvPicPr>
            <a:picLocks noChangeAspect="1" noChangeArrowheads="1"/>
          </p:cNvPicPr>
          <p:nvPr/>
        </p:nvPicPr>
        <p:blipFill>
          <a:blip r:embed="rId3" cstate="print"/>
          <a:srcRect t="6439" r="1099"/>
          <a:stretch>
            <a:fillRect/>
          </a:stretch>
        </p:blipFill>
        <p:spPr bwMode="auto">
          <a:xfrm>
            <a:off x="216479" y="3228129"/>
            <a:ext cx="4228870" cy="3200400"/>
          </a:xfrm>
          <a:prstGeom prst="rect">
            <a:avLst/>
          </a:prstGeom>
          <a:noFill/>
        </p:spPr>
      </p:pic>
      <p:sp>
        <p:nvSpPr>
          <p:cNvPr id="8" name="TextBox 10"/>
          <p:cNvSpPr txBox="1">
            <a:spLocks noChangeArrowheads="1"/>
          </p:cNvSpPr>
          <p:nvPr/>
        </p:nvSpPr>
        <p:spPr bwMode="auto">
          <a:xfrm>
            <a:off x="872836" y="2682792"/>
            <a:ext cx="2783751" cy="430887"/>
          </a:xfrm>
          <a:prstGeom prst="rect">
            <a:avLst/>
          </a:prstGeom>
          <a:noFill/>
          <a:ln w="9525">
            <a:noFill/>
            <a:miter lim="800000"/>
            <a:headEnd/>
            <a:tailEnd/>
          </a:ln>
        </p:spPr>
        <p:txBody>
          <a:bodyPr wrap="square">
            <a:spAutoFit/>
          </a:bodyPr>
          <a:lstStyle/>
          <a:p>
            <a:r>
              <a:rPr lang="en-US" sz="2200" dirty="0" smtClean="0">
                <a:solidFill>
                  <a:srgbClr val="FF0000"/>
                </a:solidFill>
              </a:rPr>
              <a:t>FRM (2003-2007)</a:t>
            </a:r>
            <a:endParaRPr lang="en-US" sz="2200" dirty="0">
              <a:solidFill>
                <a:srgbClr val="FF0000"/>
              </a:solidFill>
            </a:endParaRPr>
          </a:p>
        </p:txBody>
      </p:sp>
      <p:sp>
        <p:nvSpPr>
          <p:cNvPr id="9" name="Rectangle 25"/>
          <p:cNvSpPr>
            <a:spLocks noChangeArrowheads="1"/>
          </p:cNvSpPr>
          <p:nvPr/>
        </p:nvSpPr>
        <p:spPr bwMode="auto">
          <a:xfrm>
            <a:off x="4932219" y="2488833"/>
            <a:ext cx="3643744" cy="769441"/>
          </a:xfrm>
          <a:prstGeom prst="rect">
            <a:avLst/>
          </a:prstGeom>
          <a:noFill/>
          <a:ln w="9525">
            <a:noFill/>
            <a:miter lim="800000"/>
            <a:headEnd/>
            <a:tailEnd/>
          </a:ln>
        </p:spPr>
        <p:txBody>
          <a:bodyPr wrap="square">
            <a:spAutoFit/>
          </a:bodyPr>
          <a:lstStyle/>
          <a:p>
            <a:r>
              <a:rPr lang="en-US" sz="2200" dirty="0" smtClean="0">
                <a:solidFill>
                  <a:srgbClr val="FF0000"/>
                </a:solidFill>
              </a:rPr>
              <a:t>IMPROVE, STN, </a:t>
            </a:r>
            <a:r>
              <a:rPr lang="en-US" sz="2200" dirty="0" err="1" smtClean="0">
                <a:solidFill>
                  <a:srgbClr val="FF0000"/>
                </a:solidFill>
              </a:rPr>
              <a:t>CASTNet</a:t>
            </a:r>
            <a:r>
              <a:rPr lang="en-US" sz="2200" dirty="0" smtClean="0">
                <a:solidFill>
                  <a:srgbClr val="FF0000"/>
                </a:solidFill>
              </a:rPr>
              <a:t>, and FRM (2005)</a:t>
            </a:r>
            <a:endParaRPr lang="en-US" sz="2200" dirty="0"/>
          </a:p>
        </p:txBody>
      </p:sp>
      <p:pic>
        <p:nvPicPr>
          <p:cNvPr id="10" name="Picture 9" descr="Figure_6b-pm_soccer.tif"/>
          <p:cNvPicPr/>
          <p:nvPr/>
        </p:nvPicPr>
        <p:blipFill>
          <a:blip r:embed="rId4" cstate="print"/>
          <a:srcRect t="7326" r="1813"/>
          <a:stretch>
            <a:fillRect/>
          </a:stretch>
        </p:blipFill>
        <p:spPr>
          <a:xfrm>
            <a:off x="4618551" y="3228110"/>
            <a:ext cx="4233672" cy="320643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90000"/>
              </a:lnSpc>
              <a:spcBef>
                <a:spcPts val="200"/>
              </a:spcBef>
            </a:pPr>
            <a:r>
              <a:rPr lang="en-US" dirty="0" smtClean="0">
                <a:ea typeface="ＭＳ Ｐゴシック" pitchFamily="34" charset="-128"/>
              </a:rPr>
              <a:t>Annual Aircraft PM</a:t>
            </a:r>
            <a:r>
              <a:rPr lang="en-US" baseline="-25000" dirty="0" smtClean="0">
                <a:ea typeface="ＭＳ Ｐゴシック" pitchFamily="34" charset="-128"/>
              </a:rPr>
              <a:t>2.5</a:t>
            </a:r>
            <a:r>
              <a:rPr lang="en-US" dirty="0" smtClean="0">
                <a:ea typeface="ＭＳ Ｐゴシック" pitchFamily="34" charset="-128"/>
              </a:rPr>
              <a:t> Contributions</a:t>
            </a:r>
          </a:p>
        </p:txBody>
      </p:sp>
      <p:sp>
        <p:nvSpPr>
          <p:cNvPr id="23555" name="Slide Number Placeholder 6"/>
          <p:cNvSpPr txBox="1">
            <a:spLocks/>
          </p:cNvSpPr>
          <p:nvPr/>
        </p:nvSpPr>
        <p:spPr bwMode="auto">
          <a:xfrm>
            <a:off x="8610600" y="6477000"/>
            <a:ext cx="609600" cy="365125"/>
          </a:xfrm>
          <a:prstGeom prst="rect">
            <a:avLst/>
          </a:prstGeom>
          <a:noFill/>
          <a:ln w="9525">
            <a:noFill/>
            <a:miter lim="800000"/>
            <a:headEnd/>
            <a:tailEnd/>
          </a:ln>
        </p:spPr>
        <p:txBody>
          <a:bodyPr/>
          <a:lstStyle/>
          <a:p>
            <a:pPr algn="l"/>
            <a:endParaRPr lang="en-US" sz="1600"/>
          </a:p>
        </p:txBody>
      </p:sp>
      <p:sp>
        <p:nvSpPr>
          <p:cNvPr id="23556" name="Text Box 10"/>
          <p:cNvSpPr txBox="1">
            <a:spLocks noChangeArrowheads="1"/>
          </p:cNvSpPr>
          <p:nvPr/>
        </p:nvSpPr>
        <p:spPr bwMode="auto">
          <a:xfrm>
            <a:off x="0" y="6073775"/>
            <a:ext cx="9144000" cy="869469"/>
          </a:xfrm>
          <a:prstGeom prst="rect">
            <a:avLst/>
          </a:prstGeom>
          <a:noFill/>
          <a:ln w="12700">
            <a:noFill/>
            <a:miter lim="800000"/>
            <a:headEnd type="none" w="sm" len="sm"/>
            <a:tailEnd type="none" w="med" len="sm"/>
          </a:ln>
        </p:spPr>
        <p:txBody>
          <a:bodyPr wrap="square">
            <a:spAutoFit/>
          </a:bodyPr>
          <a:lstStyle/>
          <a:p>
            <a:pPr>
              <a:spcBef>
                <a:spcPts val="300"/>
              </a:spcBef>
            </a:pPr>
            <a:r>
              <a:rPr lang="en-US" sz="1600" b="1" dirty="0" smtClean="0">
                <a:solidFill>
                  <a:srgbClr val="FF3300"/>
                </a:solidFill>
              </a:rPr>
              <a:t>Aviation </a:t>
            </a:r>
            <a:r>
              <a:rPr lang="en-US" sz="1600" b="1" dirty="0">
                <a:solidFill>
                  <a:srgbClr val="FF3300"/>
                </a:solidFill>
              </a:rPr>
              <a:t>emissions contribute to higher PM</a:t>
            </a:r>
            <a:r>
              <a:rPr lang="en-US" sz="1600" b="1" baseline="-25000" dirty="0">
                <a:solidFill>
                  <a:srgbClr val="FF3300"/>
                </a:solidFill>
              </a:rPr>
              <a:t>2.5</a:t>
            </a:r>
            <a:r>
              <a:rPr lang="en-US" sz="1600" b="1" dirty="0">
                <a:solidFill>
                  <a:srgbClr val="FF3300"/>
                </a:solidFill>
              </a:rPr>
              <a:t> concentrations in </a:t>
            </a:r>
            <a:r>
              <a:rPr lang="en-US" sz="1600" b="1" dirty="0" smtClean="0">
                <a:solidFill>
                  <a:srgbClr val="FF3300"/>
                </a:solidFill>
              </a:rPr>
              <a:t>2025 than 2025. </a:t>
            </a:r>
          </a:p>
          <a:p>
            <a:pPr>
              <a:spcBef>
                <a:spcPts val="300"/>
              </a:spcBef>
            </a:pPr>
            <a:r>
              <a:rPr lang="en-US" sz="1600" b="1" dirty="0" smtClean="0">
                <a:solidFill>
                  <a:srgbClr val="FF3300"/>
                </a:solidFill>
              </a:rPr>
              <a:t>SMAT reduces impacts of aircraft emissions to PM</a:t>
            </a:r>
            <a:r>
              <a:rPr lang="en-US" sz="1600" b="1" baseline="-25000" dirty="0" smtClean="0">
                <a:solidFill>
                  <a:srgbClr val="FF3300"/>
                </a:solidFill>
              </a:rPr>
              <a:t>2.5</a:t>
            </a:r>
            <a:r>
              <a:rPr lang="en-US" sz="1600" b="1" dirty="0" smtClean="0">
                <a:solidFill>
                  <a:srgbClr val="FF3300"/>
                </a:solidFill>
              </a:rPr>
              <a:t> but results are not unexpectedly different.</a:t>
            </a:r>
            <a:endParaRPr lang="en-US" sz="1600" b="1" baseline="-25000" dirty="0">
              <a:solidFill>
                <a:srgbClr val="FF3300"/>
              </a:solidFill>
            </a:endParaRPr>
          </a:p>
        </p:txBody>
      </p:sp>
      <p:sp>
        <p:nvSpPr>
          <p:cNvPr id="23562" name="TextBox 10"/>
          <p:cNvSpPr txBox="1">
            <a:spLocks noChangeArrowheads="1"/>
          </p:cNvSpPr>
          <p:nvPr/>
        </p:nvSpPr>
        <p:spPr bwMode="auto">
          <a:xfrm>
            <a:off x="1342155" y="646108"/>
            <a:ext cx="2563813" cy="461962"/>
          </a:xfrm>
          <a:prstGeom prst="rect">
            <a:avLst/>
          </a:prstGeom>
          <a:noFill/>
          <a:ln w="9525">
            <a:noFill/>
            <a:miter lim="800000"/>
            <a:headEnd/>
            <a:tailEnd/>
          </a:ln>
        </p:spPr>
        <p:txBody>
          <a:bodyPr>
            <a:spAutoFit/>
          </a:bodyPr>
          <a:lstStyle/>
          <a:p>
            <a:r>
              <a:rPr lang="en-US" dirty="0" smtClean="0">
                <a:solidFill>
                  <a:srgbClr val="FF0000"/>
                </a:solidFill>
              </a:rPr>
              <a:t>2005</a:t>
            </a:r>
            <a:endParaRPr lang="en-US" dirty="0">
              <a:solidFill>
                <a:srgbClr val="FF0000"/>
              </a:solidFill>
            </a:endParaRPr>
          </a:p>
        </p:txBody>
      </p:sp>
      <p:sp>
        <p:nvSpPr>
          <p:cNvPr id="23563" name="TextBox 11"/>
          <p:cNvSpPr txBox="1">
            <a:spLocks noChangeArrowheads="1"/>
          </p:cNvSpPr>
          <p:nvPr/>
        </p:nvSpPr>
        <p:spPr bwMode="auto">
          <a:xfrm>
            <a:off x="0" y="1858963"/>
            <a:ext cx="2441575" cy="430887"/>
          </a:xfrm>
          <a:prstGeom prst="rect">
            <a:avLst/>
          </a:prstGeom>
          <a:noFill/>
          <a:ln w="9525">
            <a:noFill/>
            <a:miter lim="800000"/>
            <a:headEnd/>
            <a:tailEnd/>
          </a:ln>
        </p:spPr>
        <p:txBody>
          <a:bodyPr>
            <a:spAutoFit/>
          </a:bodyPr>
          <a:lstStyle/>
          <a:p>
            <a:pPr algn="l"/>
            <a:r>
              <a:rPr lang="en-US" sz="2200" dirty="0" smtClean="0">
                <a:solidFill>
                  <a:srgbClr val="FF0000"/>
                </a:solidFill>
              </a:rPr>
              <a:t>CMAQ</a:t>
            </a:r>
            <a:endParaRPr lang="en-US" sz="2200" dirty="0">
              <a:solidFill>
                <a:srgbClr val="FF0000"/>
              </a:solidFill>
            </a:endParaRPr>
          </a:p>
        </p:txBody>
      </p:sp>
      <p:sp>
        <p:nvSpPr>
          <p:cNvPr id="23564" name="Rectangle 25"/>
          <p:cNvSpPr>
            <a:spLocks noChangeArrowheads="1"/>
          </p:cNvSpPr>
          <p:nvPr/>
        </p:nvSpPr>
        <p:spPr bwMode="auto">
          <a:xfrm>
            <a:off x="4854711" y="604549"/>
            <a:ext cx="2824162" cy="461962"/>
          </a:xfrm>
          <a:prstGeom prst="rect">
            <a:avLst/>
          </a:prstGeom>
          <a:noFill/>
          <a:ln w="9525">
            <a:noFill/>
            <a:miter lim="800000"/>
            <a:headEnd/>
            <a:tailEnd/>
          </a:ln>
        </p:spPr>
        <p:txBody>
          <a:bodyPr>
            <a:spAutoFit/>
          </a:bodyPr>
          <a:lstStyle/>
          <a:p>
            <a:r>
              <a:rPr lang="en-US" dirty="0" smtClean="0">
                <a:solidFill>
                  <a:srgbClr val="FF0000"/>
                </a:solidFill>
              </a:rPr>
              <a:t>2025</a:t>
            </a:r>
            <a:endParaRPr lang="en-US" dirty="0"/>
          </a:p>
        </p:txBody>
      </p:sp>
      <p:sp>
        <p:nvSpPr>
          <p:cNvPr id="23565" name="Rectangle 26"/>
          <p:cNvSpPr>
            <a:spLocks noChangeArrowheads="1"/>
          </p:cNvSpPr>
          <p:nvPr/>
        </p:nvSpPr>
        <p:spPr bwMode="auto">
          <a:xfrm>
            <a:off x="0" y="4623955"/>
            <a:ext cx="947567" cy="430887"/>
          </a:xfrm>
          <a:prstGeom prst="rect">
            <a:avLst/>
          </a:prstGeom>
          <a:noFill/>
          <a:ln w="9525">
            <a:noFill/>
            <a:miter lim="800000"/>
            <a:headEnd/>
            <a:tailEnd/>
          </a:ln>
        </p:spPr>
        <p:txBody>
          <a:bodyPr wrap="none">
            <a:spAutoFit/>
          </a:bodyPr>
          <a:lstStyle/>
          <a:p>
            <a:r>
              <a:rPr lang="en-US" sz="2200" dirty="0" smtClean="0">
                <a:solidFill>
                  <a:srgbClr val="FF0000"/>
                </a:solidFill>
              </a:rPr>
              <a:t>SMAT</a:t>
            </a:r>
            <a:endParaRPr lang="en-US" sz="2200" dirty="0">
              <a:solidFill>
                <a:srgbClr val="FF0000"/>
              </a:solidFill>
            </a:endParaRPr>
          </a:p>
        </p:txBody>
      </p:sp>
      <p:pic>
        <p:nvPicPr>
          <p:cNvPr id="7174" name="Picture 6" descr="C:\TEMP\Untitled-1.tif"/>
          <p:cNvPicPr>
            <a:picLocks noChangeAspect="1" noChangeArrowheads="1"/>
          </p:cNvPicPr>
          <p:nvPr/>
        </p:nvPicPr>
        <p:blipFill>
          <a:blip r:embed="rId2" cstate="print"/>
          <a:srcRect/>
          <a:stretch>
            <a:fillRect/>
          </a:stretch>
        </p:blipFill>
        <p:spPr bwMode="auto">
          <a:xfrm>
            <a:off x="7998691" y="1380836"/>
            <a:ext cx="965200" cy="4013200"/>
          </a:xfrm>
          <a:prstGeom prst="rect">
            <a:avLst/>
          </a:prstGeom>
          <a:noFill/>
        </p:spPr>
      </p:pic>
      <p:pic>
        <p:nvPicPr>
          <p:cNvPr id="30722" name="Picture 2"/>
          <p:cNvPicPr>
            <a:picLocks noChangeAspect="1" noChangeArrowheads="1"/>
          </p:cNvPicPr>
          <p:nvPr/>
        </p:nvPicPr>
        <p:blipFill>
          <a:blip r:embed="rId3" cstate="print"/>
          <a:srcRect l="17680" t="21333" r="10608" b="12800"/>
          <a:stretch>
            <a:fillRect/>
          </a:stretch>
        </p:blipFill>
        <p:spPr bwMode="auto">
          <a:xfrm>
            <a:off x="961883" y="3636434"/>
            <a:ext cx="3243523" cy="246888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4" cstate="print"/>
          <a:srcRect l="17680" t="21333" r="10608" b="12800"/>
          <a:stretch>
            <a:fillRect/>
          </a:stretch>
        </p:blipFill>
        <p:spPr bwMode="auto">
          <a:xfrm>
            <a:off x="4619480" y="3636428"/>
            <a:ext cx="3243518" cy="2468880"/>
          </a:xfrm>
          <a:prstGeom prst="rect">
            <a:avLst/>
          </a:prstGeom>
          <a:noFill/>
          <a:ln w="9525">
            <a:noFill/>
            <a:miter lim="800000"/>
            <a:headEnd/>
            <a:tailEnd/>
          </a:ln>
          <a:effectLst/>
        </p:spPr>
      </p:pic>
      <p:pic>
        <p:nvPicPr>
          <p:cNvPr id="29699" name="Picture 3"/>
          <p:cNvPicPr>
            <a:picLocks noChangeAspect="1" noChangeArrowheads="1"/>
          </p:cNvPicPr>
          <p:nvPr/>
        </p:nvPicPr>
        <p:blipFill>
          <a:blip r:embed="rId5" cstate="print"/>
          <a:srcRect l="17680" t="21333" r="10608" b="12800"/>
          <a:stretch>
            <a:fillRect/>
          </a:stretch>
        </p:blipFill>
        <p:spPr bwMode="auto">
          <a:xfrm>
            <a:off x="934170" y="1045009"/>
            <a:ext cx="3243523" cy="2468880"/>
          </a:xfrm>
          <a:prstGeom prst="rect">
            <a:avLst/>
          </a:prstGeom>
          <a:noFill/>
          <a:ln w="9525">
            <a:noFill/>
            <a:miter lim="800000"/>
            <a:headEnd/>
            <a:tailEnd/>
          </a:ln>
          <a:effectLst/>
        </p:spPr>
      </p:pic>
      <p:pic>
        <p:nvPicPr>
          <p:cNvPr id="29701" name="Picture 5"/>
          <p:cNvPicPr>
            <a:picLocks noChangeAspect="1" noChangeArrowheads="1"/>
          </p:cNvPicPr>
          <p:nvPr/>
        </p:nvPicPr>
        <p:blipFill>
          <a:blip r:embed="rId6" cstate="print"/>
          <a:srcRect l="17680" t="21333" r="10608" b="12800"/>
          <a:stretch>
            <a:fillRect/>
          </a:stretch>
        </p:blipFill>
        <p:spPr bwMode="auto">
          <a:xfrm>
            <a:off x="4619482" y="1045007"/>
            <a:ext cx="3243523" cy="2468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90000"/>
              </a:lnSpc>
              <a:spcBef>
                <a:spcPts val="200"/>
              </a:spcBef>
            </a:pPr>
            <a:r>
              <a:rPr lang="en-US" dirty="0" smtClean="0">
                <a:ea typeface="ＭＳ Ｐゴシック" pitchFamily="34" charset="-128"/>
              </a:rPr>
              <a:t>Results – Continental U.S.</a:t>
            </a:r>
          </a:p>
        </p:txBody>
      </p:sp>
      <p:sp>
        <p:nvSpPr>
          <p:cNvPr id="40963" name="Slide Number Placeholder 6"/>
          <p:cNvSpPr txBox="1">
            <a:spLocks/>
          </p:cNvSpPr>
          <p:nvPr/>
        </p:nvSpPr>
        <p:spPr bwMode="auto">
          <a:xfrm>
            <a:off x="8610600" y="6477000"/>
            <a:ext cx="609600" cy="365125"/>
          </a:xfrm>
          <a:prstGeom prst="rect">
            <a:avLst/>
          </a:prstGeom>
          <a:noFill/>
          <a:ln w="9525">
            <a:noFill/>
            <a:miter lim="800000"/>
            <a:headEnd/>
            <a:tailEnd/>
          </a:ln>
        </p:spPr>
        <p:txBody>
          <a:bodyPr/>
          <a:lstStyle/>
          <a:p>
            <a:pPr algn="l"/>
            <a:endParaRPr lang="en-US" sz="1600"/>
          </a:p>
        </p:txBody>
      </p:sp>
      <p:sp>
        <p:nvSpPr>
          <p:cNvPr id="40964" name="Text Box 10"/>
          <p:cNvSpPr txBox="1">
            <a:spLocks noChangeArrowheads="1"/>
          </p:cNvSpPr>
          <p:nvPr/>
        </p:nvSpPr>
        <p:spPr bwMode="auto">
          <a:xfrm>
            <a:off x="0" y="5565486"/>
            <a:ext cx="8882063" cy="1400383"/>
          </a:xfrm>
          <a:prstGeom prst="rect">
            <a:avLst/>
          </a:prstGeom>
          <a:noFill/>
          <a:ln w="12700">
            <a:noFill/>
            <a:miter lim="800000"/>
            <a:headEnd type="none" w="sm" len="sm"/>
            <a:tailEnd type="none" w="med" len="sm"/>
          </a:ln>
        </p:spPr>
        <p:txBody>
          <a:bodyPr>
            <a:spAutoFit/>
          </a:bodyPr>
          <a:lstStyle/>
          <a:p>
            <a:pPr>
              <a:spcBef>
                <a:spcPts val="300"/>
              </a:spcBef>
            </a:pPr>
            <a:r>
              <a:rPr lang="en-US" sz="1600" b="1" dirty="0" smtClean="0">
                <a:solidFill>
                  <a:srgbClr val="FF0000"/>
                </a:solidFill>
              </a:rPr>
              <a:t>Inorganic PM</a:t>
            </a:r>
            <a:r>
              <a:rPr lang="en-US" sz="1600" b="1" baseline="-25000" dirty="0" smtClean="0">
                <a:solidFill>
                  <a:srgbClr val="FF0000"/>
                </a:solidFill>
              </a:rPr>
              <a:t>2.5</a:t>
            </a:r>
            <a:r>
              <a:rPr lang="en-US" sz="1600" b="1" dirty="0" smtClean="0">
                <a:solidFill>
                  <a:srgbClr val="FF0000"/>
                </a:solidFill>
              </a:rPr>
              <a:t> dominates the difference in CMAQ and SMAT predicted contributions to PM</a:t>
            </a:r>
            <a:r>
              <a:rPr lang="en-US" sz="1600" b="1" baseline="-25000" dirty="0" smtClean="0">
                <a:solidFill>
                  <a:srgbClr val="FF0000"/>
                </a:solidFill>
              </a:rPr>
              <a:t>2.5</a:t>
            </a:r>
            <a:r>
              <a:rPr lang="en-US" sz="1600" b="1" dirty="0" smtClean="0">
                <a:solidFill>
                  <a:srgbClr val="FF0000"/>
                </a:solidFill>
              </a:rPr>
              <a:t> from aircraft emissions.</a:t>
            </a:r>
          </a:p>
          <a:p>
            <a:pPr>
              <a:spcBef>
                <a:spcPts val="300"/>
              </a:spcBef>
            </a:pPr>
            <a:r>
              <a:rPr lang="en-US" sz="1600" b="1" dirty="0" smtClean="0">
                <a:solidFill>
                  <a:srgbClr val="FF0000"/>
                </a:solidFill>
              </a:rPr>
              <a:t>SMAT relies on ambient measurements of neutralization for inorganic species while CMAQ relies on thermodynamic modeling.</a:t>
            </a:r>
          </a:p>
          <a:p>
            <a:pPr>
              <a:spcBef>
                <a:spcPts val="300"/>
              </a:spcBef>
            </a:pPr>
            <a:endParaRPr lang="en-US" sz="1600" b="1" dirty="0">
              <a:solidFill>
                <a:srgbClr val="FF0000"/>
              </a:solidFill>
            </a:endParaRPr>
          </a:p>
        </p:txBody>
      </p:sp>
      <p:sp>
        <p:nvSpPr>
          <p:cNvPr id="40965" name="TextBox 10"/>
          <p:cNvSpPr txBox="1">
            <a:spLocks noChangeArrowheads="1"/>
          </p:cNvSpPr>
          <p:nvPr/>
        </p:nvSpPr>
        <p:spPr bwMode="auto">
          <a:xfrm>
            <a:off x="1184275" y="927100"/>
            <a:ext cx="2563813" cy="461963"/>
          </a:xfrm>
          <a:prstGeom prst="rect">
            <a:avLst/>
          </a:prstGeom>
          <a:noFill/>
          <a:ln w="9525">
            <a:noFill/>
            <a:miter lim="800000"/>
            <a:headEnd/>
            <a:tailEnd/>
          </a:ln>
        </p:spPr>
        <p:txBody>
          <a:bodyPr>
            <a:spAutoFit/>
          </a:bodyPr>
          <a:lstStyle/>
          <a:p>
            <a:r>
              <a:rPr lang="en-US">
                <a:solidFill>
                  <a:srgbClr val="FF0000"/>
                </a:solidFill>
              </a:rPr>
              <a:t>2005</a:t>
            </a:r>
          </a:p>
        </p:txBody>
      </p:sp>
      <p:sp>
        <p:nvSpPr>
          <p:cNvPr id="40966" name="Rectangle 25"/>
          <p:cNvSpPr>
            <a:spLocks noChangeArrowheads="1"/>
          </p:cNvSpPr>
          <p:nvPr/>
        </p:nvSpPr>
        <p:spPr bwMode="auto">
          <a:xfrm>
            <a:off x="5400675" y="939800"/>
            <a:ext cx="2824163" cy="461963"/>
          </a:xfrm>
          <a:prstGeom prst="rect">
            <a:avLst/>
          </a:prstGeom>
          <a:noFill/>
          <a:ln w="9525">
            <a:noFill/>
            <a:miter lim="800000"/>
            <a:headEnd/>
            <a:tailEnd/>
          </a:ln>
        </p:spPr>
        <p:txBody>
          <a:bodyPr>
            <a:spAutoFit/>
          </a:bodyPr>
          <a:lstStyle/>
          <a:p>
            <a:r>
              <a:rPr lang="en-US">
                <a:solidFill>
                  <a:srgbClr val="FF0000"/>
                </a:solidFill>
              </a:rPr>
              <a:t>2025</a:t>
            </a:r>
            <a:endParaRPr lang="en-US"/>
          </a:p>
        </p:txBody>
      </p:sp>
      <p:pic>
        <p:nvPicPr>
          <p:cNvPr id="10" name="Picture 16"/>
          <p:cNvPicPr>
            <a:picLocks noChangeAspect="1" noChangeArrowheads="1"/>
          </p:cNvPicPr>
          <p:nvPr/>
        </p:nvPicPr>
        <p:blipFill>
          <a:blip r:embed="rId2" cstate="print"/>
          <a:srcRect t="6061" r="44008"/>
          <a:stretch>
            <a:fillRect/>
          </a:stretch>
        </p:blipFill>
        <p:spPr bwMode="auto">
          <a:xfrm>
            <a:off x="3583740" y="5153892"/>
            <a:ext cx="1866635" cy="484908"/>
          </a:xfrm>
          <a:prstGeom prst="rect">
            <a:avLst/>
          </a:prstGeom>
          <a:noFill/>
          <a:ln w="9525">
            <a:noFill/>
            <a:miter lim="800000"/>
            <a:headEnd/>
            <a:tailEnd/>
          </a:ln>
        </p:spPr>
      </p:pic>
      <p:pic>
        <p:nvPicPr>
          <p:cNvPr id="32770" name="Picture 2"/>
          <p:cNvPicPr>
            <a:picLocks noChangeAspect="1" noChangeArrowheads="1"/>
          </p:cNvPicPr>
          <p:nvPr/>
        </p:nvPicPr>
        <p:blipFill>
          <a:blip r:embed="rId3" cstate="print"/>
          <a:srcRect/>
          <a:stretch>
            <a:fillRect/>
          </a:stretch>
        </p:blipFill>
        <p:spPr bwMode="auto">
          <a:xfrm>
            <a:off x="144462" y="1543772"/>
            <a:ext cx="4404852" cy="320040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4" cstate="print"/>
          <a:srcRect/>
          <a:stretch>
            <a:fillRect/>
          </a:stretch>
        </p:blipFill>
        <p:spPr bwMode="auto">
          <a:xfrm>
            <a:off x="4656018" y="1529919"/>
            <a:ext cx="4404852" cy="3200400"/>
          </a:xfrm>
          <a:prstGeom prst="rect">
            <a:avLst/>
          </a:prstGeom>
          <a:noFill/>
          <a:ln w="9525">
            <a:noFill/>
            <a:miter lim="800000"/>
            <a:headEnd/>
            <a:tailEnd/>
          </a:ln>
          <a:effectLst/>
        </p:spPr>
      </p:pic>
      <p:sp>
        <p:nvSpPr>
          <p:cNvPr id="11" name="TextBox 10"/>
          <p:cNvSpPr txBox="1"/>
          <p:nvPr/>
        </p:nvSpPr>
        <p:spPr>
          <a:xfrm>
            <a:off x="4946092" y="4793674"/>
            <a:ext cx="3172691" cy="338554"/>
          </a:xfrm>
          <a:prstGeom prst="rect">
            <a:avLst/>
          </a:prstGeom>
          <a:noFill/>
        </p:spPr>
        <p:txBody>
          <a:bodyPr wrap="square" rtlCol="0">
            <a:spAutoFit/>
          </a:bodyPr>
          <a:lstStyle/>
          <a:p>
            <a:r>
              <a:rPr lang="en-US" sz="1600" dirty="0" smtClean="0"/>
              <a:t>CMAQ adjusted PBW</a:t>
            </a:r>
            <a:endParaRPr lang="en-US" sz="1600" dirty="0"/>
          </a:p>
        </p:txBody>
      </p:sp>
      <p:cxnSp>
        <p:nvCxnSpPr>
          <p:cNvPr id="13" name="Straight Connector 12"/>
          <p:cNvCxnSpPr/>
          <p:nvPr/>
        </p:nvCxnSpPr>
        <p:spPr bwMode="auto">
          <a:xfrm flipV="1">
            <a:off x="7550727" y="4170217"/>
            <a:ext cx="1149928" cy="762000"/>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9" name="Straight Connector 18"/>
          <p:cNvCxnSpPr/>
          <p:nvPr/>
        </p:nvCxnSpPr>
        <p:spPr bwMode="auto">
          <a:xfrm>
            <a:off x="4184073" y="4100945"/>
            <a:ext cx="1302327" cy="845126"/>
          </a:xfrm>
          <a:prstGeom prst="line">
            <a:avLst/>
          </a:prstGeom>
          <a:solidFill>
            <a:schemeClr val="accent1"/>
          </a:solidFill>
          <a:ln w="12700" cap="flat" cmpd="sng" algn="ctr">
            <a:solidFill>
              <a:schemeClr val="tx1"/>
            </a:solidFill>
            <a:prstDash val="solid"/>
            <a:round/>
            <a:headEnd type="none" w="sm" len="sm"/>
            <a:tailEnd type="none" w="med" len="sm"/>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6"/>
          <p:cNvPicPr>
            <a:picLocks noChangeAspect="1" noChangeArrowheads="1"/>
          </p:cNvPicPr>
          <p:nvPr/>
        </p:nvPicPr>
        <p:blipFill>
          <a:blip r:embed="rId2" cstate="print"/>
          <a:srcRect t="6061" r="44008"/>
          <a:stretch>
            <a:fillRect/>
          </a:stretch>
        </p:blipFill>
        <p:spPr bwMode="auto">
          <a:xfrm>
            <a:off x="3754582" y="6032603"/>
            <a:ext cx="1737356" cy="451324"/>
          </a:xfrm>
          <a:prstGeom prst="rect">
            <a:avLst/>
          </a:prstGeom>
          <a:noFill/>
          <a:ln w="9525">
            <a:noFill/>
            <a:miter lim="800000"/>
            <a:headEnd/>
            <a:tailEnd/>
          </a:ln>
        </p:spPr>
      </p:pic>
      <p:sp>
        <p:nvSpPr>
          <p:cNvPr id="41986" name="Title 1"/>
          <p:cNvSpPr>
            <a:spLocks noGrp="1"/>
          </p:cNvSpPr>
          <p:nvPr>
            <p:ph type="title"/>
          </p:nvPr>
        </p:nvSpPr>
        <p:spPr/>
        <p:txBody>
          <a:bodyPr/>
          <a:lstStyle/>
          <a:p>
            <a:pPr>
              <a:lnSpc>
                <a:spcPct val="90000"/>
              </a:lnSpc>
              <a:spcBef>
                <a:spcPts val="200"/>
              </a:spcBef>
            </a:pPr>
            <a:r>
              <a:rPr lang="en-US" dirty="0" smtClean="0">
                <a:ea typeface="ＭＳ Ｐゴシック" pitchFamily="34" charset="-128"/>
              </a:rPr>
              <a:t>Results – Focus on LAX and ATL</a:t>
            </a:r>
          </a:p>
        </p:txBody>
      </p:sp>
      <p:sp>
        <p:nvSpPr>
          <p:cNvPr id="41987" name="Slide Number Placeholder 6"/>
          <p:cNvSpPr txBox="1">
            <a:spLocks/>
          </p:cNvSpPr>
          <p:nvPr/>
        </p:nvSpPr>
        <p:spPr bwMode="auto">
          <a:xfrm>
            <a:off x="8610600" y="6477000"/>
            <a:ext cx="609600" cy="365125"/>
          </a:xfrm>
          <a:prstGeom prst="rect">
            <a:avLst/>
          </a:prstGeom>
          <a:noFill/>
          <a:ln w="9525">
            <a:noFill/>
            <a:miter lim="800000"/>
            <a:headEnd/>
            <a:tailEnd/>
          </a:ln>
        </p:spPr>
        <p:txBody>
          <a:bodyPr/>
          <a:lstStyle/>
          <a:p>
            <a:pPr algn="l"/>
            <a:endParaRPr lang="en-US" sz="1600"/>
          </a:p>
        </p:txBody>
      </p:sp>
      <p:sp>
        <p:nvSpPr>
          <p:cNvPr id="41988" name="TextBox 10"/>
          <p:cNvSpPr txBox="1">
            <a:spLocks noChangeArrowheads="1"/>
          </p:cNvSpPr>
          <p:nvPr/>
        </p:nvSpPr>
        <p:spPr bwMode="auto">
          <a:xfrm>
            <a:off x="0" y="2022475"/>
            <a:ext cx="1030288" cy="461963"/>
          </a:xfrm>
          <a:prstGeom prst="rect">
            <a:avLst/>
          </a:prstGeom>
          <a:noFill/>
          <a:ln w="9525">
            <a:noFill/>
            <a:miter lim="800000"/>
            <a:headEnd/>
            <a:tailEnd/>
          </a:ln>
        </p:spPr>
        <p:txBody>
          <a:bodyPr>
            <a:spAutoFit/>
          </a:bodyPr>
          <a:lstStyle/>
          <a:p>
            <a:r>
              <a:rPr lang="en-US">
                <a:solidFill>
                  <a:srgbClr val="FF0000"/>
                </a:solidFill>
              </a:rPr>
              <a:t>LAX</a:t>
            </a:r>
          </a:p>
        </p:txBody>
      </p:sp>
      <p:sp>
        <p:nvSpPr>
          <p:cNvPr id="41989" name="Rectangle 25"/>
          <p:cNvSpPr>
            <a:spLocks noChangeArrowheads="1"/>
          </p:cNvSpPr>
          <p:nvPr/>
        </p:nvSpPr>
        <p:spPr bwMode="auto">
          <a:xfrm>
            <a:off x="5400675" y="654050"/>
            <a:ext cx="2824163" cy="461963"/>
          </a:xfrm>
          <a:prstGeom prst="rect">
            <a:avLst/>
          </a:prstGeom>
          <a:noFill/>
          <a:ln w="9525">
            <a:noFill/>
            <a:miter lim="800000"/>
            <a:headEnd/>
            <a:tailEnd/>
          </a:ln>
        </p:spPr>
        <p:txBody>
          <a:bodyPr>
            <a:spAutoFit/>
          </a:bodyPr>
          <a:lstStyle/>
          <a:p>
            <a:r>
              <a:rPr lang="en-US">
                <a:solidFill>
                  <a:srgbClr val="FF0000"/>
                </a:solidFill>
              </a:rPr>
              <a:t>2025</a:t>
            </a:r>
            <a:endParaRPr lang="en-US"/>
          </a:p>
        </p:txBody>
      </p:sp>
      <p:sp>
        <p:nvSpPr>
          <p:cNvPr id="41992" name="TextBox 10"/>
          <p:cNvSpPr txBox="1">
            <a:spLocks noChangeArrowheads="1"/>
          </p:cNvSpPr>
          <p:nvPr/>
        </p:nvSpPr>
        <p:spPr bwMode="auto">
          <a:xfrm>
            <a:off x="0" y="4570413"/>
            <a:ext cx="1030288" cy="461962"/>
          </a:xfrm>
          <a:prstGeom prst="rect">
            <a:avLst/>
          </a:prstGeom>
          <a:noFill/>
          <a:ln w="9525">
            <a:noFill/>
            <a:miter lim="800000"/>
            <a:headEnd/>
            <a:tailEnd/>
          </a:ln>
        </p:spPr>
        <p:txBody>
          <a:bodyPr>
            <a:spAutoFit/>
          </a:bodyPr>
          <a:lstStyle/>
          <a:p>
            <a:r>
              <a:rPr lang="en-US">
                <a:solidFill>
                  <a:srgbClr val="FF0000"/>
                </a:solidFill>
              </a:rPr>
              <a:t>ATL</a:t>
            </a:r>
          </a:p>
        </p:txBody>
      </p:sp>
      <p:sp>
        <p:nvSpPr>
          <p:cNvPr id="41993" name="Rectangle 25"/>
          <p:cNvSpPr>
            <a:spLocks noChangeArrowheads="1"/>
          </p:cNvSpPr>
          <p:nvPr/>
        </p:nvSpPr>
        <p:spPr bwMode="auto">
          <a:xfrm>
            <a:off x="1212850" y="677863"/>
            <a:ext cx="2824163" cy="461962"/>
          </a:xfrm>
          <a:prstGeom prst="rect">
            <a:avLst/>
          </a:prstGeom>
          <a:noFill/>
          <a:ln w="9525">
            <a:noFill/>
            <a:miter lim="800000"/>
            <a:headEnd/>
            <a:tailEnd/>
          </a:ln>
        </p:spPr>
        <p:txBody>
          <a:bodyPr>
            <a:spAutoFit/>
          </a:bodyPr>
          <a:lstStyle/>
          <a:p>
            <a:r>
              <a:rPr lang="en-US">
                <a:solidFill>
                  <a:srgbClr val="FF0000"/>
                </a:solidFill>
              </a:rPr>
              <a:t>2005</a:t>
            </a:r>
            <a:endParaRPr lang="en-US"/>
          </a:p>
        </p:txBody>
      </p:sp>
      <p:sp>
        <p:nvSpPr>
          <p:cNvPr id="41991" name="Text Box 10"/>
          <p:cNvSpPr txBox="1">
            <a:spLocks noChangeArrowheads="1"/>
          </p:cNvSpPr>
          <p:nvPr/>
        </p:nvSpPr>
        <p:spPr bwMode="auto">
          <a:xfrm>
            <a:off x="0" y="6264275"/>
            <a:ext cx="8882063" cy="584200"/>
          </a:xfrm>
          <a:prstGeom prst="rect">
            <a:avLst/>
          </a:prstGeom>
          <a:noFill/>
          <a:ln w="12700">
            <a:noFill/>
            <a:miter lim="800000"/>
            <a:headEnd type="none" w="sm" len="sm"/>
            <a:tailEnd type="none" w="med" len="sm"/>
          </a:ln>
        </p:spPr>
        <p:txBody>
          <a:bodyPr>
            <a:spAutoFit/>
          </a:bodyPr>
          <a:lstStyle/>
          <a:p>
            <a:pPr>
              <a:spcBef>
                <a:spcPts val="300"/>
              </a:spcBef>
            </a:pPr>
            <a:r>
              <a:rPr lang="en-US" sz="1600" b="1" dirty="0">
                <a:solidFill>
                  <a:srgbClr val="FF0000"/>
                </a:solidFill>
              </a:rPr>
              <a:t>SMAT estimates higher contributions </a:t>
            </a:r>
            <a:r>
              <a:rPr lang="en-US" sz="1600" b="1" dirty="0" smtClean="0">
                <a:solidFill>
                  <a:srgbClr val="FF0000"/>
                </a:solidFill>
              </a:rPr>
              <a:t>from ASO4 </a:t>
            </a:r>
            <a:r>
              <a:rPr lang="en-US" sz="1600" b="1" dirty="0">
                <a:solidFill>
                  <a:srgbClr val="FF0000"/>
                </a:solidFill>
              </a:rPr>
              <a:t>and lower contributions </a:t>
            </a:r>
            <a:r>
              <a:rPr lang="en-US" sz="1600" b="1" dirty="0" smtClean="0">
                <a:solidFill>
                  <a:srgbClr val="FF0000"/>
                </a:solidFill>
              </a:rPr>
              <a:t>from ANO3.  </a:t>
            </a:r>
            <a:r>
              <a:rPr lang="en-US" sz="1600" b="1" dirty="0">
                <a:solidFill>
                  <a:srgbClr val="FF0000"/>
                </a:solidFill>
              </a:rPr>
              <a:t>Contributions </a:t>
            </a:r>
            <a:r>
              <a:rPr lang="en-US" sz="1600" b="1" dirty="0" smtClean="0">
                <a:solidFill>
                  <a:srgbClr val="FF0000"/>
                </a:solidFill>
              </a:rPr>
              <a:t>from ANO3 </a:t>
            </a:r>
            <a:r>
              <a:rPr lang="en-US" sz="1600" b="1" dirty="0">
                <a:solidFill>
                  <a:srgbClr val="FF0000"/>
                </a:solidFill>
              </a:rPr>
              <a:t>are essentially removed at ATL in future year.</a:t>
            </a:r>
          </a:p>
        </p:txBody>
      </p:sp>
      <p:pic>
        <p:nvPicPr>
          <p:cNvPr id="33794" name="Picture 2"/>
          <p:cNvPicPr>
            <a:picLocks noChangeAspect="1" noChangeArrowheads="1"/>
          </p:cNvPicPr>
          <p:nvPr/>
        </p:nvPicPr>
        <p:blipFill>
          <a:blip r:embed="rId3" cstate="print"/>
          <a:srcRect/>
          <a:stretch>
            <a:fillRect/>
          </a:stretch>
        </p:blipFill>
        <p:spPr bwMode="auto">
          <a:xfrm>
            <a:off x="5035119" y="3608100"/>
            <a:ext cx="3398028" cy="2468880"/>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cstate="print"/>
          <a:srcRect/>
          <a:stretch>
            <a:fillRect/>
          </a:stretch>
        </p:blipFill>
        <p:spPr bwMode="auto">
          <a:xfrm>
            <a:off x="5035118" y="1058863"/>
            <a:ext cx="3398028" cy="2468880"/>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cstate="print"/>
          <a:srcRect/>
          <a:stretch>
            <a:fillRect/>
          </a:stretch>
        </p:blipFill>
        <p:spPr bwMode="auto">
          <a:xfrm>
            <a:off x="989590" y="3635807"/>
            <a:ext cx="3398028" cy="2468880"/>
          </a:xfrm>
          <a:prstGeom prst="rect">
            <a:avLst/>
          </a:prstGeom>
          <a:noFill/>
          <a:ln w="9525">
            <a:noFill/>
            <a:miter lim="800000"/>
            <a:headEnd/>
            <a:tailEnd/>
          </a:ln>
          <a:effectLst/>
        </p:spPr>
      </p:pic>
      <p:pic>
        <p:nvPicPr>
          <p:cNvPr id="33797" name="Picture 5"/>
          <p:cNvPicPr>
            <a:picLocks noChangeAspect="1" noChangeArrowheads="1"/>
          </p:cNvPicPr>
          <p:nvPr/>
        </p:nvPicPr>
        <p:blipFill>
          <a:blip r:embed="rId6" cstate="print"/>
          <a:srcRect/>
          <a:stretch>
            <a:fillRect/>
          </a:stretch>
        </p:blipFill>
        <p:spPr bwMode="auto">
          <a:xfrm>
            <a:off x="989590" y="1058863"/>
            <a:ext cx="3398028" cy="2468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90000"/>
              </a:lnSpc>
              <a:spcBef>
                <a:spcPts val="200"/>
              </a:spcBef>
            </a:pPr>
            <a:r>
              <a:rPr lang="en-US" dirty="0" smtClean="0">
                <a:ea typeface="ＭＳ Ｐゴシック" pitchFamily="34" charset="-128"/>
              </a:rPr>
              <a:t>Base Concentration Comparison</a:t>
            </a:r>
            <a:br>
              <a:rPr lang="en-US" dirty="0" smtClean="0">
                <a:ea typeface="ＭＳ Ｐゴシック" pitchFamily="34" charset="-128"/>
              </a:rPr>
            </a:br>
            <a:r>
              <a:rPr lang="en-US" dirty="0" smtClean="0">
                <a:ea typeface="ＭＳ Ｐゴシック" pitchFamily="34" charset="-128"/>
              </a:rPr>
              <a:t>(Model Performance) </a:t>
            </a:r>
          </a:p>
        </p:txBody>
      </p:sp>
      <p:sp>
        <p:nvSpPr>
          <p:cNvPr id="44035" name="Slide Number Placeholder 6"/>
          <p:cNvSpPr txBox="1">
            <a:spLocks/>
          </p:cNvSpPr>
          <p:nvPr/>
        </p:nvSpPr>
        <p:spPr bwMode="auto">
          <a:xfrm>
            <a:off x="8610600" y="6477000"/>
            <a:ext cx="609600" cy="365125"/>
          </a:xfrm>
          <a:prstGeom prst="rect">
            <a:avLst/>
          </a:prstGeom>
          <a:noFill/>
          <a:ln w="9525">
            <a:noFill/>
            <a:miter lim="800000"/>
            <a:headEnd/>
            <a:tailEnd/>
          </a:ln>
        </p:spPr>
        <p:txBody>
          <a:bodyPr/>
          <a:lstStyle/>
          <a:p>
            <a:pPr algn="l"/>
            <a:endParaRPr lang="en-US" sz="1600"/>
          </a:p>
        </p:txBody>
      </p:sp>
      <p:sp>
        <p:nvSpPr>
          <p:cNvPr id="44036" name="Text Box 10"/>
          <p:cNvSpPr txBox="1">
            <a:spLocks noChangeArrowheads="1"/>
          </p:cNvSpPr>
          <p:nvPr/>
        </p:nvSpPr>
        <p:spPr bwMode="auto">
          <a:xfrm>
            <a:off x="0" y="5355050"/>
            <a:ext cx="8882063" cy="1361911"/>
          </a:xfrm>
          <a:prstGeom prst="rect">
            <a:avLst/>
          </a:prstGeom>
          <a:noFill/>
          <a:ln w="12700">
            <a:noFill/>
            <a:miter lim="800000"/>
            <a:headEnd type="none" w="sm" len="sm"/>
            <a:tailEnd type="none" w="med" len="sm"/>
          </a:ln>
        </p:spPr>
        <p:txBody>
          <a:bodyPr wrap="square">
            <a:spAutoFit/>
          </a:bodyPr>
          <a:lstStyle/>
          <a:p>
            <a:pPr>
              <a:spcBef>
                <a:spcPts val="300"/>
              </a:spcBef>
            </a:pPr>
            <a:r>
              <a:rPr lang="en-US" sz="1600" b="1" dirty="0">
                <a:solidFill>
                  <a:srgbClr val="FF0000"/>
                </a:solidFill>
              </a:rPr>
              <a:t>Base PM</a:t>
            </a:r>
            <a:r>
              <a:rPr lang="en-US" sz="1600" b="1" baseline="-25000" dirty="0">
                <a:solidFill>
                  <a:srgbClr val="FF0000"/>
                </a:solidFill>
              </a:rPr>
              <a:t>2.5</a:t>
            </a:r>
            <a:r>
              <a:rPr lang="en-US" sz="1600" b="1" dirty="0">
                <a:solidFill>
                  <a:srgbClr val="FF0000"/>
                </a:solidFill>
              </a:rPr>
              <a:t> concentrations are comparable between </a:t>
            </a:r>
            <a:r>
              <a:rPr lang="en-US" sz="1600" b="1" dirty="0" smtClean="0">
                <a:solidFill>
                  <a:srgbClr val="FF0000"/>
                </a:solidFill>
              </a:rPr>
              <a:t>observed (SMAT) values </a:t>
            </a:r>
            <a:r>
              <a:rPr lang="en-US" sz="1600" b="1" dirty="0">
                <a:solidFill>
                  <a:srgbClr val="FF0000"/>
                </a:solidFill>
              </a:rPr>
              <a:t>and CMAQ while </a:t>
            </a:r>
            <a:r>
              <a:rPr lang="en-US" sz="1600" b="1" dirty="0" smtClean="0">
                <a:solidFill>
                  <a:srgbClr val="FF0000"/>
                </a:solidFill>
              </a:rPr>
              <a:t>observed (SMAT) values indicate </a:t>
            </a:r>
            <a:r>
              <a:rPr lang="en-US" sz="1600" b="1" dirty="0">
                <a:solidFill>
                  <a:srgbClr val="FF0000"/>
                </a:solidFill>
              </a:rPr>
              <a:t>higher sulfate and lower nitrate </a:t>
            </a:r>
            <a:r>
              <a:rPr lang="en-US" sz="1600" b="1" dirty="0" smtClean="0">
                <a:solidFill>
                  <a:srgbClr val="FF0000"/>
                </a:solidFill>
              </a:rPr>
              <a:t>base concentrations.</a:t>
            </a:r>
          </a:p>
          <a:p>
            <a:pPr>
              <a:spcBef>
                <a:spcPts val="300"/>
              </a:spcBef>
            </a:pPr>
            <a:r>
              <a:rPr lang="en-US" sz="1600" b="1" dirty="0" smtClean="0">
                <a:solidFill>
                  <a:srgbClr val="FF0000"/>
                </a:solidFill>
              </a:rPr>
              <a:t>RRF applied to a higher SMAT base value (compared to CMAQ) leads to SMAT estimating a larger contribution from aircraft emissions from that species.</a:t>
            </a:r>
            <a:endParaRPr lang="en-US" sz="1600" b="1" dirty="0">
              <a:solidFill>
                <a:srgbClr val="FF0000"/>
              </a:solidFill>
            </a:endParaRPr>
          </a:p>
        </p:txBody>
      </p:sp>
      <p:sp>
        <p:nvSpPr>
          <p:cNvPr id="44037" name="TextBox 10"/>
          <p:cNvSpPr txBox="1">
            <a:spLocks noChangeArrowheads="1"/>
          </p:cNvSpPr>
          <p:nvPr/>
        </p:nvSpPr>
        <p:spPr bwMode="auto">
          <a:xfrm>
            <a:off x="1059584" y="968664"/>
            <a:ext cx="2563813" cy="461963"/>
          </a:xfrm>
          <a:prstGeom prst="rect">
            <a:avLst/>
          </a:prstGeom>
          <a:noFill/>
          <a:ln w="9525">
            <a:noFill/>
            <a:miter lim="800000"/>
            <a:headEnd/>
            <a:tailEnd/>
          </a:ln>
        </p:spPr>
        <p:txBody>
          <a:bodyPr>
            <a:spAutoFit/>
          </a:bodyPr>
          <a:lstStyle/>
          <a:p>
            <a:r>
              <a:rPr lang="en-US" dirty="0">
                <a:solidFill>
                  <a:srgbClr val="FF0000"/>
                </a:solidFill>
              </a:rPr>
              <a:t>2005</a:t>
            </a:r>
          </a:p>
        </p:txBody>
      </p:sp>
      <p:sp>
        <p:nvSpPr>
          <p:cNvPr id="44038" name="Rectangle 25"/>
          <p:cNvSpPr>
            <a:spLocks noChangeArrowheads="1"/>
          </p:cNvSpPr>
          <p:nvPr/>
        </p:nvSpPr>
        <p:spPr bwMode="auto">
          <a:xfrm>
            <a:off x="5359111" y="995218"/>
            <a:ext cx="2824163" cy="461963"/>
          </a:xfrm>
          <a:prstGeom prst="rect">
            <a:avLst/>
          </a:prstGeom>
          <a:noFill/>
          <a:ln w="9525">
            <a:noFill/>
            <a:miter lim="800000"/>
            <a:headEnd/>
            <a:tailEnd/>
          </a:ln>
        </p:spPr>
        <p:txBody>
          <a:bodyPr>
            <a:spAutoFit/>
          </a:bodyPr>
          <a:lstStyle/>
          <a:p>
            <a:r>
              <a:rPr lang="en-US" dirty="0">
                <a:solidFill>
                  <a:srgbClr val="FF0000"/>
                </a:solidFill>
              </a:rPr>
              <a:t>2025</a:t>
            </a:r>
            <a:endParaRPr lang="en-US" dirty="0"/>
          </a:p>
        </p:txBody>
      </p:sp>
      <p:pic>
        <p:nvPicPr>
          <p:cNvPr id="68610" name="Picture 2"/>
          <p:cNvPicPr>
            <a:picLocks noChangeAspect="1" noChangeArrowheads="1"/>
          </p:cNvPicPr>
          <p:nvPr/>
        </p:nvPicPr>
        <p:blipFill>
          <a:blip r:embed="rId2" cstate="print"/>
          <a:srcRect/>
          <a:stretch>
            <a:fillRect/>
          </a:stretch>
        </p:blipFill>
        <p:spPr bwMode="auto">
          <a:xfrm>
            <a:off x="4758027" y="1607127"/>
            <a:ext cx="4153459" cy="3017520"/>
          </a:xfrm>
          <a:prstGeom prst="rect">
            <a:avLst/>
          </a:prstGeom>
          <a:noFill/>
          <a:ln w="9525">
            <a:noFill/>
            <a:miter lim="800000"/>
            <a:headEnd/>
            <a:tailEnd/>
          </a:ln>
          <a:effectLst/>
        </p:spPr>
      </p:pic>
      <p:pic>
        <p:nvPicPr>
          <p:cNvPr id="68611" name="Picture 3"/>
          <p:cNvPicPr>
            <a:picLocks noChangeAspect="1" noChangeArrowheads="1"/>
          </p:cNvPicPr>
          <p:nvPr/>
        </p:nvPicPr>
        <p:blipFill>
          <a:blip r:embed="rId3" cstate="print"/>
          <a:srcRect/>
          <a:stretch>
            <a:fillRect/>
          </a:stretch>
        </p:blipFill>
        <p:spPr bwMode="auto">
          <a:xfrm>
            <a:off x="346365" y="1585336"/>
            <a:ext cx="4153459" cy="3017520"/>
          </a:xfrm>
          <a:prstGeom prst="rect">
            <a:avLst/>
          </a:prstGeom>
          <a:noFill/>
          <a:ln w="9525">
            <a:noFill/>
            <a:miter lim="800000"/>
            <a:headEnd/>
            <a:tailEnd/>
          </a:ln>
          <a:effectLst/>
        </p:spPr>
      </p:pic>
      <p:pic>
        <p:nvPicPr>
          <p:cNvPr id="68612" name="Picture 4" descr="C:\TEMP\legend_scatter.tif"/>
          <p:cNvPicPr>
            <a:picLocks noChangeAspect="1" noChangeArrowheads="1"/>
          </p:cNvPicPr>
          <p:nvPr/>
        </p:nvPicPr>
        <p:blipFill>
          <a:blip r:embed="rId4" cstate="print"/>
          <a:srcRect/>
          <a:stretch>
            <a:fillRect/>
          </a:stretch>
        </p:blipFill>
        <p:spPr bwMode="auto">
          <a:xfrm>
            <a:off x="3241963" y="4767810"/>
            <a:ext cx="2881745" cy="46401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227013" y="73025"/>
            <a:ext cx="6240462" cy="704850"/>
          </a:xfrm>
          <a:prstGeom prst="rect">
            <a:avLst/>
          </a:prstGeom>
          <a:noFill/>
          <a:ln w="12700">
            <a:noFill/>
            <a:miter lim="800000"/>
            <a:headEnd/>
            <a:tailEnd/>
          </a:ln>
        </p:spPr>
        <p:txBody>
          <a:bodyPr lIns="90487" tIns="44450" rIns="90487" bIns="44450" anchor="ctr"/>
          <a:lstStyle/>
          <a:p>
            <a:pPr algn="l" eaLnBrk="0" hangingPunct="0">
              <a:lnSpc>
                <a:spcPct val="80000"/>
              </a:lnSpc>
            </a:pPr>
            <a:r>
              <a:rPr lang="en-US" sz="2800" b="1" dirty="0" smtClean="0">
                <a:solidFill>
                  <a:srgbClr val="006023"/>
                </a:solidFill>
              </a:rPr>
              <a:t>SMAT ANH4 and PBW Precision</a:t>
            </a:r>
            <a:endParaRPr lang="en-US" sz="2800" b="1" dirty="0">
              <a:solidFill>
                <a:srgbClr val="006023"/>
              </a:solidFill>
            </a:endParaRPr>
          </a:p>
        </p:txBody>
      </p:sp>
      <p:sp>
        <p:nvSpPr>
          <p:cNvPr id="43011" name="TextBox 12"/>
          <p:cNvSpPr txBox="1">
            <a:spLocks noChangeArrowheads="1"/>
          </p:cNvSpPr>
          <p:nvPr/>
        </p:nvSpPr>
        <p:spPr bwMode="auto">
          <a:xfrm>
            <a:off x="327025" y="6072625"/>
            <a:ext cx="8054975" cy="830997"/>
          </a:xfrm>
          <a:prstGeom prst="rect">
            <a:avLst/>
          </a:prstGeom>
          <a:noFill/>
          <a:ln w="9525">
            <a:noFill/>
            <a:miter lim="800000"/>
            <a:headEnd/>
            <a:tailEnd/>
          </a:ln>
        </p:spPr>
        <p:txBody>
          <a:bodyPr>
            <a:spAutoFit/>
          </a:bodyPr>
          <a:lstStyle/>
          <a:p>
            <a:r>
              <a:rPr lang="en-US" sz="1600" b="1" dirty="0" smtClean="0">
                <a:solidFill>
                  <a:srgbClr val="FF0000"/>
                </a:solidFill>
              </a:rPr>
              <a:t>Precision issues within SMAT lead to “numerical noise” associated with ANH4 and PBW when the change in emissions is relatively small between the base and sensitivity cases (e.g. addition of aircraft emissions).</a:t>
            </a:r>
            <a:endParaRPr lang="en-US" sz="1600" b="1" dirty="0">
              <a:solidFill>
                <a:srgbClr val="FF0000"/>
              </a:solidFill>
            </a:endParaRPr>
          </a:p>
        </p:txBody>
      </p:sp>
      <p:pic>
        <p:nvPicPr>
          <p:cNvPr id="12" name="Picture 2"/>
          <p:cNvPicPr>
            <a:picLocks noChangeAspect="1" noChangeArrowheads="1"/>
          </p:cNvPicPr>
          <p:nvPr/>
        </p:nvPicPr>
        <p:blipFill>
          <a:blip r:embed="rId2" cstate="print"/>
          <a:srcRect l="17680" t="21333" r="10608" b="12800"/>
          <a:stretch>
            <a:fillRect/>
          </a:stretch>
        </p:blipFill>
        <p:spPr bwMode="auto">
          <a:xfrm>
            <a:off x="1419106" y="1120776"/>
            <a:ext cx="3123393" cy="2377440"/>
          </a:xfrm>
          <a:prstGeom prst="rect">
            <a:avLst/>
          </a:prstGeom>
          <a:noFill/>
          <a:ln w="9525">
            <a:noFill/>
            <a:miter lim="800000"/>
            <a:headEnd/>
            <a:tailEnd/>
          </a:ln>
          <a:effectLst/>
        </p:spPr>
      </p:pic>
      <p:pic>
        <p:nvPicPr>
          <p:cNvPr id="14" name="Picture 2"/>
          <p:cNvPicPr>
            <a:picLocks noChangeAspect="1" noChangeArrowheads="1"/>
          </p:cNvPicPr>
          <p:nvPr/>
        </p:nvPicPr>
        <p:blipFill>
          <a:blip r:embed="rId3" cstate="print"/>
          <a:srcRect l="17680" t="21333" r="10608" b="12800"/>
          <a:stretch>
            <a:fillRect/>
          </a:stretch>
        </p:blipFill>
        <p:spPr bwMode="auto">
          <a:xfrm>
            <a:off x="4716491" y="1120778"/>
            <a:ext cx="3123383" cy="2377440"/>
          </a:xfrm>
          <a:prstGeom prst="rect">
            <a:avLst/>
          </a:prstGeom>
          <a:noFill/>
          <a:ln w="9525">
            <a:noFill/>
            <a:miter lim="800000"/>
            <a:headEnd/>
            <a:tailEnd/>
          </a:ln>
          <a:effectLst/>
        </p:spPr>
      </p:pic>
      <p:sp>
        <p:nvSpPr>
          <p:cNvPr id="16" name="TextBox 10"/>
          <p:cNvSpPr txBox="1">
            <a:spLocks noChangeArrowheads="1"/>
          </p:cNvSpPr>
          <p:nvPr/>
        </p:nvSpPr>
        <p:spPr bwMode="auto">
          <a:xfrm>
            <a:off x="1751588" y="632253"/>
            <a:ext cx="2563813" cy="461962"/>
          </a:xfrm>
          <a:prstGeom prst="rect">
            <a:avLst/>
          </a:prstGeom>
          <a:noFill/>
          <a:ln w="9525">
            <a:noFill/>
            <a:miter lim="800000"/>
            <a:headEnd/>
            <a:tailEnd/>
          </a:ln>
        </p:spPr>
        <p:txBody>
          <a:bodyPr>
            <a:spAutoFit/>
          </a:bodyPr>
          <a:lstStyle/>
          <a:p>
            <a:r>
              <a:rPr lang="en-US" dirty="0" smtClean="0">
                <a:solidFill>
                  <a:srgbClr val="FF0000"/>
                </a:solidFill>
              </a:rPr>
              <a:t>ANH4</a:t>
            </a:r>
            <a:endParaRPr lang="en-US" dirty="0">
              <a:solidFill>
                <a:srgbClr val="FF0000"/>
              </a:solidFill>
            </a:endParaRPr>
          </a:p>
        </p:txBody>
      </p:sp>
      <p:sp>
        <p:nvSpPr>
          <p:cNvPr id="17" name="TextBox 11"/>
          <p:cNvSpPr txBox="1">
            <a:spLocks noChangeArrowheads="1"/>
          </p:cNvSpPr>
          <p:nvPr/>
        </p:nvSpPr>
        <p:spPr bwMode="auto">
          <a:xfrm>
            <a:off x="0" y="1858963"/>
            <a:ext cx="1428347" cy="769441"/>
          </a:xfrm>
          <a:prstGeom prst="rect">
            <a:avLst/>
          </a:prstGeom>
          <a:noFill/>
          <a:ln w="9525">
            <a:noFill/>
            <a:miter lim="800000"/>
            <a:headEnd/>
            <a:tailEnd/>
          </a:ln>
        </p:spPr>
        <p:txBody>
          <a:bodyPr wrap="square">
            <a:spAutoFit/>
          </a:bodyPr>
          <a:lstStyle/>
          <a:p>
            <a:pPr algn="l"/>
            <a:r>
              <a:rPr lang="en-US" sz="2200" dirty="0" smtClean="0">
                <a:solidFill>
                  <a:srgbClr val="FF0000"/>
                </a:solidFill>
              </a:rPr>
              <a:t>Default: </a:t>
            </a:r>
          </a:p>
          <a:p>
            <a:pPr algn="l"/>
            <a:r>
              <a:rPr lang="en-US" sz="2200" dirty="0" smtClean="0">
                <a:solidFill>
                  <a:srgbClr val="FF0000"/>
                </a:solidFill>
              </a:rPr>
              <a:t>4 Digits</a:t>
            </a:r>
            <a:endParaRPr lang="en-US" sz="2200" dirty="0">
              <a:solidFill>
                <a:srgbClr val="FF0000"/>
              </a:solidFill>
            </a:endParaRPr>
          </a:p>
        </p:txBody>
      </p:sp>
      <p:sp>
        <p:nvSpPr>
          <p:cNvPr id="18" name="Rectangle 25"/>
          <p:cNvSpPr>
            <a:spLocks noChangeArrowheads="1"/>
          </p:cNvSpPr>
          <p:nvPr/>
        </p:nvSpPr>
        <p:spPr bwMode="auto">
          <a:xfrm>
            <a:off x="4854711" y="604549"/>
            <a:ext cx="2824162" cy="461962"/>
          </a:xfrm>
          <a:prstGeom prst="rect">
            <a:avLst/>
          </a:prstGeom>
          <a:noFill/>
          <a:ln w="9525">
            <a:noFill/>
            <a:miter lim="800000"/>
            <a:headEnd/>
            <a:tailEnd/>
          </a:ln>
        </p:spPr>
        <p:txBody>
          <a:bodyPr>
            <a:spAutoFit/>
          </a:bodyPr>
          <a:lstStyle/>
          <a:p>
            <a:r>
              <a:rPr lang="en-US" dirty="0" smtClean="0">
                <a:solidFill>
                  <a:srgbClr val="FF0000"/>
                </a:solidFill>
              </a:rPr>
              <a:t>PBW</a:t>
            </a:r>
            <a:endParaRPr lang="en-US" dirty="0"/>
          </a:p>
        </p:txBody>
      </p:sp>
      <p:sp>
        <p:nvSpPr>
          <p:cNvPr id="19" name="Rectangle 26"/>
          <p:cNvSpPr>
            <a:spLocks noChangeArrowheads="1"/>
          </p:cNvSpPr>
          <p:nvPr/>
        </p:nvSpPr>
        <p:spPr bwMode="auto">
          <a:xfrm>
            <a:off x="0" y="4166754"/>
            <a:ext cx="1436631" cy="1446550"/>
          </a:xfrm>
          <a:prstGeom prst="rect">
            <a:avLst/>
          </a:prstGeom>
          <a:noFill/>
          <a:ln w="9525">
            <a:noFill/>
            <a:miter lim="800000"/>
            <a:headEnd/>
            <a:tailEnd/>
          </a:ln>
        </p:spPr>
        <p:txBody>
          <a:bodyPr wrap="square">
            <a:spAutoFit/>
          </a:bodyPr>
          <a:lstStyle/>
          <a:p>
            <a:r>
              <a:rPr lang="en-US" sz="2200" dirty="0" smtClean="0">
                <a:solidFill>
                  <a:srgbClr val="FF0000"/>
                </a:solidFill>
              </a:rPr>
              <a:t>Increased </a:t>
            </a:r>
          </a:p>
          <a:p>
            <a:r>
              <a:rPr lang="en-US" sz="2200" dirty="0" smtClean="0">
                <a:solidFill>
                  <a:srgbClr val="FF0000"/>
                </a:solidFill>
              </a:rPr>
              <a:t>Precision (</a:t>
            </a:r>
            <a:r>
              <a:rPr lang="en-US" sz="2200" dirty="0" err="1" smtClean="0">
                <a:solidFill>
                  <a:srgbClr val="FF0000"/>
                </a:solidFill>
              </a:rPr>
              <a:t>ip</a:t>
            </a:r>
            <a:r>
              <a:rPr lang="en-US" sz="2200" dirty="0" smtClean="0">
                <a:solidFill>
                  <a:srgbClr val="FF0000"/>
                </a:solidFill>
              </a:rPr>
              <a:t>): 7 digits</a:t>
            </a:r>
            <a:endParaRPr lang="en-US" sz="2200" dirty="0">
              <a:solidFill>
                <a:srgbClr val="FF0000"/>
              </a:solidFill>
            </a:endParaRPr>
          </a:p>
        </p:txBody>
      </p:sp>
      <p:grpSp>
        <p:nvGrpSpPr>
          <p:cNvPr id="20" name="Group 32"/>
          <p:cNvGrpSpPr>
            <a:grpSpLocks/>
          </p:cNvGrpSpPr>
          <p:nvPr/>
        </p:nvGrpSpPr>
        <p:grpSpPr bwMode="auto">
          <a:xfrm>
            <a:off x="7924803" y="1611745"/>
            <a:ext cx="1030287" cy="3836988"/>
            <a:chOff x="-792587" y="1721565"/>
            <a:chExt cx="1063042" cy="4114800"/>
          </a:xfrm>
        </p:grpSpPr>
        <p:pic>
          <p:nvPicPr>
            <p:cNvPr id="21" name="Picture 17"/>
            <p:cNvPicPr>
              <a:picLocks noChangeAspect="1" noChangeArrowheads="1"/>
            </p:cNvPicPr>
            <p:nvPr/>
          </p:nvPicPr>
          <p:blipFill>
            <a:blip r:embed="rId4" cstate="print"/>
            <a:srcRect/>
            <a:stretch>
              <a:fillRect/>
            </a:stretch>
          </p:blipFill>
          <p:spPr bwMode="auto">
            <a:xfrm>
              <a:off x="-792587" y="1721565"/>
              <a:ext cx="1026257" cy="4114800"/>
            </a:xfrm>
            <a:prstGeom prst="rect">
              <a:avLst/>
            </a:prstGeom>
            <a:noFill/>
            <a:ln w="12700">
              <a:noFill/>
              <a:miter lim="800000"/>
              <a:headEnd type="none" w="sm" len="sm"/>
              <a:tailEnd type="none" w="med" len="sm"/>
            </a:ln>
          </p:spPr>
        </p:pic>
        <p:sp>
          <p:nvSpPr>
            <p:cNvPr id="22" name="Rectangle 34"/>
            <p:cNvSpPr>
              <a:spLocks noChangeArrowheads="1"/>
            </p:cNvSpPr>
            <p:nvPr/>
          </p:nvSpPr>
          <p:spPr bwMode="auto">
            <a:xfrm>
              <a:off x="115908" y="1764406"/>
              <a:ext cx="154547" cy="461665"/>
            </a:xfrm>
            <a:prstGeom prst="rect">
              <a:avLst/>
            </a:prstGeom>
            <a:solidFill>
              <a:schemeClr val="bg1"/>
            </a:solidFill>
            <a:ln w="12700">
              <a:noFill/>
              <a:round/>
              <a:headEnd type="none" w="sm" len="sm"/>
              <a:tailEnd type="none" w="med" len="sm"/>
            </a:ln>
          </p:spPr>
          <p:txBody>
            <a:bodyPr>
              <a:spAutoFit/>
            </a:bodyPr>
            <a:lstStyle/>
            <a:p>
              <a:endParaRPr lang="en-US"/>
            </a:p>
          </p:txBody>
        </p:sp>
      </p:grpSp>
      <p:pic>
        <p:nvPicPr>
          <p:cNvPr id="23" name="Picture 3"/>
          <p:cNvPicPr>
            <a:picLocks noChangeAspect="1" noChangeArrowheads="1"/>
          </p:cNvPicPr>
          <p:nvPr/>
        </p:nvPicPr>
        <p:blipFill>
          <a:blip r:embed="rId5" cstate="print"/>
          <a:srcRect l="17680" t="21333" r="10608" b="12800"/>
          <a:stretch>
            <a:fillRect/>
          </a:stretch>
        </p:blipFill>
        <p:spPr bwMode="auto">
          <a:xfrm>
            <a:off x="4739553" y="3656157"/>
            <a:ext cx="3123393" cy="2377440"/>
          </a:xfrm>
          <a:prstGeom prst="rect">
            <a:avLst/>
          </a:prstGeom>
          <a:noFill/>
          <a:ln w="9525">
            <a:noFill/>
            <a:miter lim="800000"/>
            <a:headEnd/>
            <a:tailEnd/>
          </a:ln>
          <a:effectLst/>
        </p:spPr>
      </p:pic>
      <p:pic>
        <p:nvPicPr>
          <p:cNvPr id="24" name="Picture 3"/>
          <p:cNvPicPr>
            <a:picLocks noChangeAspect="1" noChangeArrowheads="1"/>
          </p:cNvPicPr>
          <p:nvPr/>
        </p:nvPicPr>
        <p:blipFill>
          <a:blip r:embed="rId6" cstate="print"/>
          <a:srcRect l="17680" t="21333" r="10608" b="12800"/>
          <a:stretch>
            <a:fillRect/>
          </a:stretch>
        </p:blipFill>
        <p:spPr bwMode="auto">
          <a:xfrm>
            <a:off x="1428347" y="3628442"/>
            <a:ext cx="3123410" cy="2377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90000"/>
              </a:lnSpc>
              <a:spcBef>
                <a:spcPts val="200"/>
              </a:spcBef>
            </a:pPr>
            <a:r>
              <a:rPr lang="en-US" dirty="0" smtClean="0">
                <a:ea typeface="ＭＳ Ｐゴシック" pitchFamily="34" charset="-128"/>
              </a:rPr>
              <a:t>SMAT ANH4 and PBW Precision</a:t>
            </a:r>
          </a:p>
        </p:txBody>
      </p:sp>
      <p:sp>
        <p:nvSpPr>
          <p:cNvPr id="40963" name="Slide Number Placeholder 6"/>
          <p:cNvSpPr txBox="1">
            <a:spLocks/>
          </p:cNvSpPr>
          <p:nvPr/>
        </p:nvSpPr>
        <p:spPr bwMode="auto">
          <a:xfrm>
            <a:off x="8610600" y="6477000"/>
            <a:ext cx="609600" cy="365125"/>
          </a:xfrm>
          <a:prstGeom prst="rect">
            <a:avLst/>
          </a:prstGeom>
          <a:noFill/>
          <a:ln w="9525">
            <a:noFill/>
            <a:miter lim="800000"/>
            <a:headEnd/>
            <a:tailEnd/>
          </a:ln>
        </p:spPr>
        <p:txBody>
          <a:bodyPr/>
          <a:lstStyle/>
          <a:p>
            <a:pPr algn="l"/>
            <a:endParaRPr lang="en-US" sz="1600"/>
          </a:p>
        </p:txBody>
      </p:sp>
      <p:sp>
        <p:nvSpPr>
          <p:cNvPr id="40964" name="Text Box 10"/>
          <p:cNvSpPr txBox="1">
            <a:spLocks noChangeArrowheads="1"/>
          </p:cNvSpPr>
          <p:nvPr/>
        </p:nvSpPr>
        <p:spPr bwMode="auto">
          <a:xfrm>
            <a:off x="0" y="5911850"/>
            <a:ext cx="8882063" cy="584775"/>
          </a:xfrm>
          <a:prstGeom prst="rect">
            <a:avLst/>
          </a:prstGeom>
          <a:noFill/>
          <a:ln w="12700">
            <a:noFill/>
            <a:miter lim="800000"/>
            <a:headEnd type="none" w="sm" len="sm"/>
            <a:tailEnd type="none" w="med" len="sm"/>
          </a:ln>
        </p:spPr>
        <p:txBody>
          <a:bodyPr>
            <a:spAutoFit/>
          </a:bodyPr>
          <a:lstStyle/>
          <a:p>
            <a:pPr>
              <a:spcBef>
                <a:spcPts val="300"/>
              </a:spcBef>
            </a:pPr>
            <a:r>
              <a:rPr lang="en-US" sz="1600" b="1" dirty="0" smtClean="0">
                <a:solidFill>
                  <a:srgbClr val="FF0000"/>
                </a:solidFill>
              </a:rPr>
              <a:t>ANH4 and PBW “numerical noise” has little effect on average contributions in the U.S. but can have significant effects in a single grid cell.</a:t>
            </a:r>
            <a:endParaRPr lang="en-US" sz="1600" b="1" dirty="0">
              <a:solidFill>
                <a:srgbClr val="FF0000"/>
              </a:solidFill>
            </a:endParaRPr>
          </a:p>
        </p:txBody>
      </p:sp>
      <p:sp>
        <p:nvSpPr>
          <p:cNvPr id="40965" name="TextBox 10"/>
          <p:cNvSpPr txBox="1">
            <a:spLocks noChangeArrowheads="1"/>
          </p:cNvSpPr>
          <p:nvPr/>
        </p:nvSpPr>
        <p:spPr bwMode="auto">
          <a:xfrm>
            <a:off x="831273" y="927100"/>
            <a:ext cx="2916815" cy="461665"/>
          </a:xfrm>
          <a:prstGeom prst="rect">
            <a:avLst/>
          </a:prstGeom>
          <a:noFill/>
          <a:ln w="9525">
            <a:noFill/>
            <a:miter lim="800000"/>
            <a:headEnd/>
            <a:tailEnd/>
          </a:ln>
        </p:spPr>
        <p:txBody>
          <a:bodyPr wrap="square">
            <a:spAutoFit/>
          </a:bodyPr>
          <a:lstStyle/>
          <a:p>
            <a:r>
              <a:rPr lang="en-US" dirty="0" smtClean="0">
                <a:solidFill>
                  <a:srgbClr val="FF0000"/>
                </a:solidFill>
              </a:rPr>
              <a:t>2005 – US Average</a:t>
            </a:r>
            <a:endParaRPr lang="en-US" dirty="0">
              <a:solidFill>
                <a:srgbClr val="FF0000"/>
              </a:solidFill>
            </a:endParaRPr>
          </a:p>
        </p:txBody>
      </p:sp>
      <p:sp>
        <p:nvSpPr>
          <p:cNvPr id="40966" name="Rectangle 25"/>
          <p:cNvSpPr>
            <a:spLocks noChangeArrowheads="1"/>
          </p:cNvSpPr>
          <p:nvPr/>
        </p:nvSpPr>
        <p:spPr bwMode="auto">
          <a:xfrm>
            <a:off x="5400675" y="939800"/>
            <a:ext cx="2824163" cy="461963"/>
          </a:xfrm>
          <a:prstGeom prst="rect">
            <a:avLst/>
          </a:prstGeom>
          <a:noFill/>
          <a:ln w="9525">
            <a:noFill/>
            <a:miter lim="800000"/>
            <a:headEnd/>
            <a:tailEnd/>
          </a:ln>
        </p:spPr>
        <p:txBody>
          <a:bodyPr>
            <a:spAutoFit/>
          </a:bodyPr>
          <a:lstStyle/>
          <a:p>
            <a:r>
              <a:rPr lang="en-US" dirty="0" smtClean="0">
                <a:solidFill>
                  <a:srgbClr val="FF0000"/>
                </a:solidFill>
              </a:rPr>
              <a:t>2005 - LAX</a:t>
            </a:r>
            <a:endParaRPr lang="en-US" dirty="0"/>
          </a:p>
        </p:txBody>
      </p:sp>
      <p:pic>
        <p:nvPicPr>
          <p:cNvPr id="34818" name="Picture 2"/>
          <p:cNvPicPr>
            <a:picLocks noChangeAspect="1" noChangeArrowheads="1"/>
          </p:cNvPicPr>
          <p:nvPr/>
        </p:nvPicPr>
        <p:blipFill>
          <a:blip r:embed="rId2" cstate="print"/>
          <a:srcRect/>
          <a:stretch>
            <a:fillRect/>
          </a:stretch>
        </p:blipFill>
        <p:spPr bwMode="auto">
          <a:xfrm>
            <a:off x="130606" y="1557628"/>
            <a:ext cx="4404851" cy="3200400"/>
          </a:xfrm>
          <a:prstGeom prst="rect">
            <a:avLst/>
          </a:prstGeom>
          <a:noFill/>
          <a:ln w="9525">
            <a:noFill/>
            <a:miter lim="800000"/>
            <a:headEnd/>
            <a:tailEnd/>
          </a:ln>
          <a:effectLst/>
        </p:spPr>
      </p:pic>
      <p:pic>
        <p:nvPicPr>
          <p:cNvPr id="34819" name="Picture 3"/>
          <p:cNvPicPr>
            <a:picLocks noChangeAspect="1" noChangeArrowheads="1"/>
          </p:cNvPicPr>
          <p:nvPr/>
        </p:nvPicPr>
        <p:blipFill>
          <a:blip r:embed="rId3" cstate="print"/>
          <a:srcRect/>
          <a:stretch>
            <a:fillRect/>
          </a:stretch>
        </p:blipFill>
        <p:spPr bwMode="auto">
          <a:xfrm>
            <a:off x="4661050" y="1529916"/>
            <a:ext cx="4404852" cy="3200400"/>
          </a:xfrm>
          <a:prstGeom prst="rect">
            <a:avLst/>
          </a:prstGeom>
          <a:noFill/>
          <a:ln w="9525">
            <a:noFill/>
            <a:miter lim="800000"/>
            <a:headEnd/>
            <a:tailEnd/>
          </a:ln>
          <a:effectLst/>
        </p:spPr>
      </p:pic>
      <p:pic>
        <p:nvPicPr>
          <p:cNvPr id="34820" name="Picture 4"/>
          <p:cNvPicPr>
            <a:picLocks noChangeAspect="1" noChangeArrowheads="1"/>
          </p:cNvPicPr>
          <p:nvPr/>
        </p:nvPicPr>
        <p:blipFill>
          <a:blip r:embed="rId4" cstate="print"/>
          <a:srcRect l="14962" t="80436" r="30114" b="11743"/>
          <a:stretch>
            <a:fillRect/>
          </a:stretch>
        </p:blipFill>
        <p:spPr bwMode="auto">
          <a:xfrm>
            <a:off x="2590799" y="5153890"/>
            <a:ext cx="4017818" cy="415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ea typeface="ＭＳ Ｐゴシック" pitchFamily="34" charset="-128"/>
              </a:rPr>
              <a:t>Conclusions</a:t>
            </a:r>
          </a:p>
        </p:txBody>
      </p:sp>
      <p:sp>
        <p:nvSpPr>
          <p:cNvPr id="47107" name="Rectangle 3"/>
          <p:cNvSpPr>
            <a:spLocks noGrp="1" noChangeArrowheads="1"/>
          </p:cNvSpPr>
          <p:nvPr>
            <p:ph type="body" idx="1"/>
          </p:nvPr>
        </p:nvSpPr>
        <p:spPr>
          <a:xfrm>
            <a:off x="377825" y="706438"/>
            <a:ext cx="8559800" cy="5616575"/>
          </a:xfrm>
        </p:spPr>
        <p:txBody>
          <a:bodyPr/>
          <a:lstStyle/>
          <a:p>
            <a:pPr>
              <a:spcAft>
                <a:spcPts val="300"/>
              </a:spcAft>
            </a:pPr>
            <a:endParaRPr lang="en-US" sz="2000" dirty="0" smtClean="0">
              <a:ea typeface="ＭＳ Ｐゴシック" pitchFamily="34" charset="-128"/>
            </a:endParaRPr>
          </a:p>
          <a:p>
            <a:pPr>
              <a:spcAft>
                <a:spcPts val="300"/>
              </a:spcAft>
            </a:pPr>
            <a:r>
              <a:rPr lang="en-US" sz="2000" dirty="0" smtClean="0">
                <a:ea typeface="ＭＳ Ｐゴシック" pitchFamily="34" charset="-128"/>
              </a:rPr>
              <a:t>Difficult to perform direct comparison of CMAQ and SMAT without adjustment to PBW</a:t>
            </a:r>
          </a:p>
          <a:p>
            <a:pPr>
              <a:spcAft>
                <a:spcPts val="300"/>
              </a:spcAft>
            </a:pPr>
            <a:r>
              <a:rPr lang="en-US" sz="2000" dirty="0" smtClean="0">
                <a:ea typeface="ＭＳ Ｐゴシック" pitchFamily="34" charset="-128"/>
              </a:rPr>
              <a:t>Both CMAQ and SMAT results estimate higher contributions to PM</a:t>
            </a:r>
            <a:r>
              <a:rPr lang="en-US" sz="2000" baseline="-25000" dirty="0" smtClean="0">
                <a:ea typeface="ＭＳ Ｐゴシック" pitchFamily="34" charset="-128"/>
              </a:rPr>
              <a:t>2.5</a:t>
            </a:r>
            <a:r>
              <a:rPr lang="en-US" sz="2000" dirty="0" smtClean="0">
                <a:ea typeface="ＭＳ Ｐゴシック" pitchFamily="34" charset="-128"/>
              </a:rPr>
              <a:t> from aircraft emissions in 2025 than 2005</a:t>
            </a:r>
          </a:p>
          <a:p>
            <a:pPr>
              <a:spcAft>
                <a:spcPts val="600"/>
              </a:spcAft>
            </a:pPr>
            <a:r>
              <a:rPr lang="en-US" sz="2000" dirty="0" smtClean="0">
                <a:ea typeface="ＭＳ Ｐゴシック" pitchFamily="34" charset="-128"/>
              </a:rPr>
              <a:t>Overall, SMAT reduces contributions from aviation emissions but results are not unexpectedly different</a:t>
            </a:r>
          </a:p>
          <a:p>
            <a:pPr lvl="1">
              <a:spcAft>
                <a:spcPts val="600"/>
              </a:spcAft>
            </a:pPr>
            <a:r>
              <a:rPr lang="en-US" sz="1600" dirty="0" smtClean="0">
                <a:ea typeface="ＭＳ Ｐゴシック" pitchFamily="34" charset="-128"/>
              </a:rPr>
              <a:t>CMAQ and FRM PM</a:t>
            </a:r>
            <a:r>
              <a:rPr lang="en-US" sz="1600" baseline="-25000" dirty="0" smtClean="0">
                <a:ea typeface="ＭＳ Ｐゴシック" pitchFamily="34" charset="-128"/>
              </a:rPr>
              <a:t>2.5</a:t>
            </a:r>
            <a:r>
              <a:rPr lang="en-US" sz="1600" dirty="0" smtClean="0">
                <a:ea typeface="ＭＳ Ｐゴシック" pitchFamily="34" charset="-128"/>
              </a:rPr>
              <a:t> mass are in good agreement</a:t>
            </a:r>
          </a:p>
          <a:p>
            <a:pPr lvl="1">
              <a:spcAft>
                <a:spcPts val="600"/>
              </a:spcAft>
            </a:pPr>
            <a:r>
              <a:rPr lang="en-US" sz="1600" dirty="0" smtClean="0">
                <a:ea typeface="ＭＳ Ｐゴシック" pitchFamily="34" charset="-128"/>
              </a:rPr>
              <a:t>SMAT results indicate higher contributions from ASO4 and lower contributions from </a:t>
            </a:r>
            <a:r>
              <a:rPr lang="en-US" sz="1600" dirty="0" smtClean="0">
                <a:ea typeface="ＭＳ Ｐゴシック" pitchFamily="34" charset="-128"/>
              </a:rPr>
              <a:t>ANO3 with a net result of lower </a:t>
            </a:r>
            <a:r>
              <a:rPr lang="en-US" sz="1600" dirty="0" smtClean="0">
                <a:ea typeface="ＭＳ Ｐゴシック" pitchFamily="34" charset="-128"/>
              </a:rPr>
              <a:t>contributions from aircraft emissions to </a:t>
            </a:r>
            <a:r>
              <a:rPr lang="en-US" sz="1600" dirty="0" smtClean="0">
                <a:ea typeface="ＭＳ Ｐゴシック" pitchFamily="34" charset="-128"/>
              </a:rPr>
              <a:t>PM</a:t>
            </a:r>
            <a:r>
              <a:rPr lang="en-US" sz="1600" baseline="-25000" dirty="0" smtClean="0">
                <a:ea typeface="ＭＳ Ｐゴシック" pitchFamily="34" charset="-128"/>
              </a:rPr>
              <a:t>2.5</a:t>
            </a:r>
            <a:r>
              <a:rPr lang="en-US" sz="1600" dirty="0" smtClean="0">
                <a:ea typeface="ＭＳ Ｐゴシック" pitchFamily="34" charset="-128"/>
              </a:rPr>
              <a:t>.</a:t>
            </a:r>
            <a:endParaRPr lang="en-US" sz="2000" dirty="0" smtClean="0">
              <a:ea typeface="ＭＳ Ｐゴシック" pitchFamily="34" charset="-128"/>
            </a:endParaRPr>
          </a:p>
          <a:p>
            <a:pPr>
              <a:spcAft>
                <a:spcPts val="600"/>
              </a:spcAft>
            </a:pPr>
            <a:r>
              <a:rPr lang="en-US" sz="2000" dirty="0" smtClean="0">
                <a:ea typeface="ＭＳ Ｐゴシック" pitchFamily="34" charset="-128"/>
              </a:rPr>
              <a:t>Precision adjustment important when assessing small changes in emissions</a:t>
            </a:r>
          </a:p>
          <a:p>
            <a:pPr>
              <a:spcAft>
                <a:spcPts val="600"/>
              </a:spcAft>
            </a:pPr>
            <a:r>
              <a:rPr lang="en-US" sz="2000" dirty="0" smtClean="0">
                <a:ea typeface="ＭＳ Ｐゴシック" pitchFamily="34" charset="-128"/>
              </a:rPr>
              <a:t>SMAT limited by ambient monitoring data</a:t>
            </a:r>
          </a:p>
          <a:p>
            <a:pPr lvl="1">
              <a:spcAft>
                <a:spcPts val="600"/>
              </a:spcAft>
            </a:pPr>
            <a:r>
              <a:rPr lang="en-US" sz="1600" dirty="0" smtClean="0">
                <a:ea typeface="ＭＳ Ｐゴシック" pitchFamily="34" charset="-128"/>
              </a:rPr>
              <a:t>Spatial and temporal resolution (good within U.S. but limited elsewhere)</a:t>
            </a:r>
          </a:p>
          <a:p>
            <a:pPr lvl="1">
              <a:spcAft>
                <a:spcPts val="600"/>
              </a:spcAft>
            </a:pPr>
            <a:r>
              <a:rPr lang="en-US" sz="1600" dirty="0" smtClean="0">
                <a:ea typeface="ＭＳ Ｐゴシック" pitchFamily="34" charset="-128"/>
              </a:rPr>
              <a:t>Measurements of volatile species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34" charset="-128"/>
              </a:rPr>
              <a:t>Motivation</a:t>
            </a:r>
          </a:p>
        </p:txBody>
      </p:sp>
      <p:sp>
        <p:nvSpPr>
          <p:cNvPr id="14339" name="Content Placeholder 2"/>
          <p:cNvSpPr>
            <a:spLocks noGrp="1"/>
          </p:cNvSpPr>
          <p:nvPr>
            <p:ph sz="half" idx="1"/>
          </p:nvPr>
        </p:nvSpPr>
        <p:spPr>
          <a:xfrm>
            <a:off x="239974" y="756203"/>
            <a:ext cx="8175625" cy="4714875"/>
          </a:xfrm>
        </p:spPr>
        <p:txBody>
          <a:bodyPr/>
          <a:lstStyle/>
          <a:p>
            <a:pPr>
              <a:spcAft>
                <a:spcPts val="600"/>
              </a:spcAft>
            </a:pPr>
            <a:r>
              <a:rPr lang="en-US" sz="1800" dirty="0" smtClean="0">
                <a:ea typeface="ＭＳ Ｐゴシック" pitchFamily="34" charset="-128"/>
              </a:rPr>
              <a:t>A</a:t>
            </a:r>
            <a:r>
              <a:rPr lang="en-US" sz="1800" dirty="0" smtClean="0"/>
              <a:t>viation activities cause emissions of particulate matter and gaseous precursors of particulate matter</a:t>
            </a:r>
          </a:p>
          <a:p>
            <a:pPr>
              <a:spcAft>
                <a:spcPts val="600"/>
              </a:spcAft>
            </a:pPr>
            <a:r>
              <a:rPr lang="en-US" sz="1800" dirty="0" smtClean="0"/>
              <a:t>Air quality models such as the Community </a:t>
            </a:r>
            <a:r>
              <a:rPr lang="en-US" sz="1800" dirty="0" err="1" smtClean="0"/>
              <a:t>Multiscale</a:t>
            </a:r>
            <a:r>
              <a:rPr lang="en-US" sz="1800" dirty="0" smtClean="0"/>
              <a:t> Air Quality (CMAQ) model provide the ability to estimate contributions of aircraft emissions to PM</a:t>
            </a:r>
            <a:r>
              <a:rPr lang="en-US" sz="1800" baseline="-25000" dirty="0" smtClean="0"/>
              <a:t>2.5</a:t>
            </a:r>
          </a:p>
          <a:p>
            <a:pPr lvl="1">
              <a:spcAft>
                <a:spcPts val="600"/>
              </a:spcAft>
            </a:pPr>
            <a:r>
              <a:rPr lang="en-US" sz="1600" dirty="0" smtClean="0"/>
              <a:t> Air quality modeling results are independent of ambient air quality monitoring data</a:t>
            </a:r>
            <a:endParaRPr lang="en-US" sz="1600" dirty="0" smtClean="0">
              <a:ea typeface="ＭＳ Ｐゴシック" pitchFamily="34" charset="-128"/>
            </a:endParaRPr>
          </a:p>
          <a:p>
            <a:pPr marL="342900" lvl="1" indent="-342900">
              <a:spcBef>
                <a:spcPct val="50000"/>
              </a:spcBef>
              <a:spcAft>
                <a:spcPts val="600"/>
              </a:spcAft>
              <a:buFont typeface="Helvetica CY" charset="-52"/>
              <a:buChar char="•"/>
            </a:pPr>
            <a:r>
              <a:rPr lang="en-US" sz="1800" dirty="0" smtClean="0"/>
              <a:t>The </a:t>
            </a:r>
            <a:r>
              <a:rPr lang="en-US" sz="1800" dirty="0" err="1" smtClean="0"/>
              <a:t>Speciated</a:t>
            </a:r>
            <a:r>
              <a:rPr lang="en-US" sz="1800" dirty="0" smtClean="0"/>
              <a:t> Modeled Attainment Test (SMAT) model post-processor tool estimates contributions to PM</a:t>
            </a:r>
            <a:r>
              <a:rPr lang="en-US" sz="1800" baseline="-25000" dirty="0" smtClean="0"/>
              <a:t>2.5 </a:t>
            </a:r>
            <a:r>
              <a:rPr lang="en-US" sz="1800" dirty="0" smtClean="0"/>
              <a:t>by combining air quality model output with ambient air quality monitoring</a:t>
            </a:r>
            <a:endParaRPr lang="en-US" sz="1800" baseline="-25000" dirty="0" smtClean="0"/>
          </a:p>
          <a:p>
            <a:pPr marL="342900" lvl="1" indent="-342900">
              <a:spcBef>
                <a:spcPct val="50000"/>
              </a:spcBef>
              <a:spcAft>
                <a:spcPts val="600"/>
              </a:spcAft>
              <a:buNone/>
            </a:pPr>
            <a:r>
              <a:rPr lang="en-US" b="1" dirty="0" smtClean="0">
                <a:solidFill>
                  <a:srgbClr val="006023"/>
                </a:solidFill>
              </a:rPr>
              <a:t>Overall Goals</a:t>
            </a:r>
            <a:endParaRPr lang="en-US" dirty="0" smtClean="0"/>
          </a:p>
          <a:p>
            <a:pPr>
              <a:spcAft>
                <a:spcPts val="600"/>
              </a:spcAft>
            </a:pPr>
            <a:r>
              <a:rPr lang="en-US" sz="1800" dirty="0" smtClean="0"/>
              <a:t>Evaluate the use of SMAT as a model post-processor and assess its significance for aviation applications</a:t>
            </a:r>
          </a:p>
          <a:p>
            <a:pPr lvl="1">
              <a:spcAft>
                <a:spcPts val="600"/>
              </a:spcAft>
            </a:pPr>
            <a:r>
              <a:rPr lang="en-US" sz="1500" dirty="0" smtClean="0"/>
              <a:t>Apply modeled response of aviation emissions to ambient air quality monitoring data</a:t>
            </a:r>
          </a:p>
          <a:p>
            <a:pPr>
              <a:spcAft>
                <a:spcPts val="600"/>
              </a:spcAft>
            </a:pPr>
            <a:r>
              <a:rPr lang="en-US" sz="1800" dirty="0" smtClean="0"/>
              <a:t>Quantify the influence of post processing CMAQ results using SMAT on PM</a:t>
            </a:r>
            <a:r>
              <a:rPr lang="en-US" sz="1800" baseline="-25000" dirty="0" smtClean="0"/>
              <a:t>2.5</a:t>
            </a:r>
            <a:r>
              <a:rPr lang="en-US" sz="1800" dirty="0" smtClean="0"/>
              <a:t> contributions attributed to aircraft emissions as compared to non-post processed CMAQ results</a:t>
            </a:r>
            <a:endParaRPr lang="en-US"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477838" y="5494338"/>
            <a:ext cx="8223250" cy="915987"/>
          </a:xfrm>
          <a:prstGeom prst="rect">
            <a:avLst/>
          </a:prstGeom>
          <a:solidFill>
            <a:srgbClr val="95D0A9"/>
          </a:solidFill>
          <a:ln w="12700">
            <a:noFill/>
            <a:miter lim="800000"/>
            <a:headEnd type="none" w="sm" len="sm"/>
            <a:tailEnd type="none" w="med" len="sm"/>
          </a:ln>
        </p:spPr>
        <p:txBody>
          <a:bodyPr>
            <a:spAutoFit/>
          </a:bodyPr>
          <a:lstStyle/>
          <a:p>
            <a:r>
              <a:rPr lang="en-US" sz="1800"/>
              <a:t>Any opinions, findings, and conclusions or recommendations expressed in this material are those of the author(s) and do not necessarily reflect the views of the FAA, NASA or Transport Canada.</a:t>
            </a:r>
          </a:p>
        </p:txBody>
      </p:sp>
      <p:sp>
        <p:nvSpPr>
          <p:cNvPr id="15363" name="Rectangle 3"/>
          <p:cNvSpPr>
            <a:spLocks noChangeArrowheads="1"/>
          </p:cNvSpPr>
          <p:nvPr/>
        </p:nvSpPr>
        <p:spPr bwMode="auto">
          <a:xfrm>
            <a:off x="469900" y="2063750"/>
            <a:ext cx="8197850" cy="2432050"/>
          </a:xfrm>
          <a:prstGeom prst="rect">
            <a:avLst/>
          </a:prstGeom>
          <a:solidFill>
            <a:srgbClr val="E2B7A3"/>
          </a:solidFill>
          <a:ln w="12700">
            <a:noFill/>
            <a:miter lim="800000"/>
            <a:headEnd type="none" w="sm" len="sm"/>
            <a:tailEnd type="none" w="med" len="sm"/>
          </a:ln>
        </p:spPr>
        <p:txBody>
          <a:bodyPr>
            <a:spAutoFit/>
          </a:bodyPr>
          <a:lstStyle/>
          <a:p>
            <a:pPr eaLnBrk="0" hangingPunct="0"/>
            <a:r>
              <a:rPr lang="en-US"/>
              <a:t>This work was funded by FAA and Transport Canada under FAA Award Nos.: </a:t>
            </a:r>
          </a:p>
          <a:p>
            <a:r>
              <a:rPr lang="en-US"/>
              <a:t>07-C-NE-UNC, Amendment Nos. 001, 002, 003 and 004</a:t>
            </a:r>
            <a:r>
              <a:rPr lang="en-US" sz="2000"/>
              <a:t> </a:t>
            </a:r>
          </a:p>
          <a:p>
            <a:endParaRPr lang="en-US" sz="2000"/>
          </a:p>
          <a:p>
            <a:pPr eaLnBrk="0" hangingPunct="0"/>
            <a:r>
              <a:rPr lang="en-US" sz="2000"/>
              <a:t>The Investigation of Aviation Emissions Air Quality Impacts project is managed by Christopher Sequeira.</a:t>
            </a:r>
          </a:p>
          <a:p>
            <a:pPr eaLnBrk="0" hangingPunct="0"/>
            <a:endParaRPr lang="en-US" sz="2000"/>
          </a:p>
        </p:txBody>
      </p:sp>
      <p:sp>
        <p:nvSpPr>
          <p:cNvPr id="15364" name="TextBox 4"/>
          <p:cNvSpPr txBox="1">
            <a:spLocks noChangeArrowheads="1"/>
          </p:cNvSpPr>
          <p:nvPr/>
        </p:nvSpPr>
        <p:spPr bwMode="auto">
          <a:xfrm>
            <a:off x="398463" y="1222375"/>
            <a:ext cx="7656512" cy="460375"/>
          </a:xfrm>
          <a:prstGeom prst="rect">
            <a:avLst/>
          </a:prstGeom>
          <a:noFill/>
          <a:ln w="9525">
            <a:noFill/>
            <a:miter lim="800000"/>
            <a:headEnd/>
            <a:tailEnd/>
          </a:ln>
        </p:spPr>
        <p:txBody>
          <a:bodyPr>
            <a:spAutoFit/>
          </a:bodyPr>
          <a:lstStyle/>
          <a:p>
            <a:r>
              <a:rPr lang="en-US"/>
              <a:t>CSSI, Inc. for providing EDMS outputs for 99 airports</a:t>
            </a:r>
          </a:p>
        </p:txBody>
      </p:sp>
      <p:sp>
        <p:nvSpPr>
          <p:cNvPr id="15365" name="Title 1"/>
          <p:cNvSpPr txBox="1">
            <a:spLocks/>
          </p:cNvSpPr>
          <p:nvPr/>
        </p:nvSpPr>
        <p:spPr bwMode="auto">
          <a:xfrm>
            <a:off x="227013" y="73025"/>
            <a:ext cx="6240462" cy="704850"/>
          </a:xfrm>
          <a:prstGeom prst="rect">
            <a:avLst/>
          </a:prstGeom>
          <a:noFill/>
          <a:ln w="12700">
            <a:noFill/>
            <a:miter lim="800000"/>
            <a:headEnd/>
            <a:tailEnd/>
          </a:ln>
        </p:spPr>
        <p:txBody>
          <a:bodyPr lIns="90487" tIns="44450" rIns="90487" bIns="44450" anchor="ctr"/>
          <a:lstStyle/>
          <a:p>
            <a:pPr algn="l" eaLnBrk="0" hangingPunct="0">
              <a:lnSpc>
                <a:spcPct val="80000"/>
              </a:lnSpc>
            </a:pPr>
            <a:r>
              <a:rPr lang="en-US" sz="2800" b="1">
                <a:solidFill>
                  <a:srgbClr val="006023"/>
                </a:solidFill>
              </a:rPr>
              <a:t>Acknowledgements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227013" y="73025"/>
            <a:ext cx="6240462" cy="704850"/>
          </a:xfrm>
          <a:prstGeom prst="rect">
            <a:avLst/>
          </a:prstGeom>
          <a:noFill/>
          <a:ln w="12700">
            <a:noFill/>
            <a:miter lim="800000"/>
            <a:headEnd/>
            <a:tailEnd/>
          </a:ln>
        </p:spPr>
        <p:txBody>
          <a:bodyPr lIns="90487" tIns="44450" rIns="90487" bIns="44450" anchor="ctr"/>
          <a:lstStyle/>
          <a:p>
            <a:pPr algn="l" eaLnBrk="0" hangingPunct="0">
              <a:lnSpc>
                <a:spcPct val="80000"/>
              </a:lnSpc>
            </a:pPr>
            <a:r>
              <a:rPr lang="en-US" sz="2800" b="1" dirty="0" smtClean="0">
                <a:solidFill>
                  <a:srgbClr val="006023"/>
                </a:solidFill>
              </a:rPr>
              <a:t>Annual Aircraft ANO3 and ASO4 Contributions</a:t>
            </a:r>
            <a:endParaRPr lang="en-US" sz="2800" b="1" dirty="0">
              <a:solidFill>
                <a:srgbClr val="006023"/>
              </a:solidFill>
            </a:endParaRPr>
          </a:p>
        </p:txBody>
      </p:sp>
      <p:sp>
        <p:nvSpPr>
          <p:cNvPr id="43011" name="TextBox 12"/>
          <p:cNvSpPr txBox="1">
            <a:spLocks noChangeArrowheads="1"/>
          </p:cNvSpPr>
          <p:nvPr/>
        </p:nvSpPr>
        <p:spPr bwMode="auto">
          <a:xfrm>
            <a:off x="327025" y="6058770"/>
            <a:ext cx="8054975" cy="584775"/>
          </a:xfrm>
          <a:prstGeom prst="rect">
            <a:avLst/>
          </a:prstGeom>
          <a:noFill/>
          <a:ln w="9525">
            <a:noFill/>
            <a:miter lim="800000"/>
            <a:headEnd/>
            <a:tailEnd/>
          </a:ln>
        </p:spPr>
        <p:txBody>
          <a:bodyPr>
            <a:spAutoFit/>
          </a:bodyPr>
          <a:lstStyle/>
          <a:p>
            <a:r>
              <a:rPr lang="en-US" sz="1600" b="1" dirty="0" smtClean="0">
                <a:solidFill>
                  <a:srgbClr val="FF0000"/>
                </a:solidFill>
              </a:rPr>
              <a:t>CMAQ typically predicts higher contributions of ANO3 and lower contributions of ASO4</a:t>
            </a:r>
            <a:endParaRPr lang="en-US" sz="1600" b="1" dirty="0">
              <a:solidFill>
                <a:srgbClr val="FF0000"/>
              </a:solidFill>
            </a:endParaRPr>
          </a:p>
        </p:txBody>
      </p:sp>
      <p:pic>
        <p:nvPicPr>
          <p:cNvPr id="16" name="Picture 2"/>
          <p:cNvPicPr>
            <a:picLocks noChangeAspect="1" noChangeArrowheads="1"/>
          </p:cNvPicPr>
          <p:nvPr/>
        </p:nvPicPr>
        <p:blipFill>
          <a:blip r:embed="rId2" cstate="print"/>
          <a:srcRect l="17680" t="21333" r="10608" b="12800"/>
          <a:stretch>
            <a:fillRect/>
          </a:stretch>
        </p:blipFill>
        <p:spPr bwMode="auto">
          <a:xfrm>
            <a:off x="989607" y="3489904"/>
            <a:ext cx="3243523" cy="2468880"/>
          </a:xfrm>
          <a:prstGeom prst="rect">
            <a:avLst/>
          </a:prstGeom>
          <a:noFill/>
          <a:ln w="9525">
            <a:noFill/>
            <a:miter lim="800000"/>
            <a:headEnd/>
            <a:tailEnd/>
          </a:ln>
          <a:effectLst/>
        </p:spPr>
      </p:pic>
      <p:pic>
        <p:nvPicPr>
          <p:cNvPr id="17" name="Picture 2" descr="http://www.ie.unc.edu/cempd/projects2/NextGen/secure/plots/CMAQ/PAVE/AbsDiff_airc05c-base05c/36k/AnnualAverage_TilePlots_mask/ANO3/ANO3.anave-adiff.airc05c.36k.2005.legend3.gif"/>
          <p:cNvPicPr>
            <a:picLocks noChangeAspect="1" noChangeArrowheads="1"/>
          </p:cNvPicPr>
          <p:nvPr/>
        </p:nvPicPr>
        <p:blipFill>
          <a:blip r:embed="rId3" cstate="print"/>
          <a:srcRect l="17680" t="21333" r="10608" b="12800"/>
          <a:stretch>
            <a:fillRect/>
          </a:stretch>
        </p:blipFill>
        <p:spPr bwMode="auto">
          <a:xfrm>
            <a:off x="971146" y="968376"/>
            <a:ext cx="3243523" cy="2468880"/>
          </a:xfrm>
          <a:prstGeom prst="rect">
            <a:avLst/>
          </a:prstGeom>
          <a:noFill/>
        </p:spPr>
      </p:pic>
      <p:pic>
        <p:nvPicPr>
          <p:cNvPr id="18" name="Picture 2"/>
          <p:cNvPicPr>
            <a:picLocks noChangeAspect="1" noChangeArrowheads="1"/>
          </p:cNvPicPr>
          <p:nvPr/>
        </p:nvPicPr>
        <p:blipFill>
          <a:blip r:embed="rId4" cstate="print"/>
          <a:srcRect l="17680" t="21333" r="10608" b="12800"/>
          <a:stretch>
            <a:fillRect/>
          </a:stretch>
        </p:blipFill>
        <p:spPr bwMode="auto">
          <a:xfrm>
            <a:off x="4674912" y="3489904"/>
            <a:ext cx="3243523" cy="2468880"/>
          </a:xfrm>
          <a:prstGeom prst="rect">
            <a:avLst/>
          </a:prstGeom>
          <a:noFill/>
          <a:ln w="9525">
            <a:noFill/>
            <a:miter lim="800000"/>
            <a:headEnd/>
            <a:tailEnd/>
          </a:ln>
          <a:effectLst/>
        </p:spPr>
      </p:pic>
      <p:pic>
        <p:nvPicPr>
          <p:cNvPr id="19" name="Picture 2" descr="http://www.ie.unc.edu/cempd/projects2/NextGen/secure/plots/CMAQ/PAVE/AbsDiff_airc05c-base05c/36k/AnnualAverage_TilePlots_mask/ASO4/ASO4.anave-adiff.airc05c.36k.2005.legend3.gif"/>
          <p:cNvPicPr>
            <a:picLocks noChangeAspect="1" noChangeArrowheads="1"/>
          </p:cNvPicPr>
          <p:nvPr/>
        </p:nvPicPr>
        <p:blipFill>
          <a:blip r:embed="rId5" cstate="print"/>
          <a:srcRect l="17680" t="21333" r="10608" b="12800"/>
          <a:stretch>
            <a:fillRect/>
          </a:stretch>
        </p:blipFill>
        <p:spPr bwMode="auto">
          <a:xfrm>
            <a:off x="4670310" y="968373"/>
            <a:ext cx="3243523" cy="2468880"/>
          </a:xfrm>
          <a:prstGeom prst="rect">
            <a:avLst/>
          </a:prstGeom>
          <a:noFill/>
        </p:spPr>
      </p:pic>
      <p:sp>
        <p:nvSpPr>
          <p:cNvPr id="20" name="TextBox 10"/>
          <p:cNvSpPr txBox="1">
            <a:spLocks noChangeArrowheads="1"/>
          </p:cNvSpPr>
          <p:nvPr/>
        </p:nvSpPr>
        <p:spPr bwMode="auto">
          <a:xfrm>
            <a:off x="1342155" y="632253"/>
            <a:ext cx="2563813" cy="461962"/>
          </a:xfrm>
          <a:prstGeom prst="rect">
            <a:avLst/>
          </a:prstGeom>
          <a:noFill/>
          <a:ln w="9525">
            <a:noFill/>
            <a:miter lim="800000"/>
            <a:headEnd/>
            <a:tailEnd/>
          </a:ln>
        </p:spPr>
        <p:txBody>
          <a:bodyPr>
            <a:spAutoFit/>
          </a:bodyPr>
          <a:lstStyle/>
          <a:p>
            <a:r>
              <a:rPr lang="en-US" dirty="0" smtClean="0">
                <a:solidFill>
                  <a:srgbClr val="FF0000"/>
                </a:solidFill>
              </a:rPr>
              <a:t>ANO3</a:t>
            </a:r>
            <a:endParaRPr lang="en-US" dirty="0">
              <a:solidFill>
                <a:srgbClr val="FF0000"/>
              </a:solidFill>
            </a:endParaRPr>
          </a:p>
        </p:txBody>
      </p:sp>
      <p:sp>
        <p:nvSpPr>
          <p:cNvPr id="21" name="TextBox 11"/>
          <p:cNvSpPr txBox="1">
            <a:spLocks noChangeArrowheads="1"/>
          </p:cNvSpPr>
          <p:nvPr/>
        </p:nvSpPr>
        <p:spPr bwMode="auto">
          <a:xfrm>
            <a:off x="0" y="1858963"/>
            <a:ext cx="2441575" cy="430887"/>
          </a:xfrm>
          <a:prstGeom prst="rect">
            <a:avLst/>
          </a:prstGeom>
          <a:noFill/>
          <a:ln w="9525">
            <a:noFill/>
            <a:miter lim="800000"/>
            <a:headEnd/>
            <a:tailEnd/>
          </a:ln>
        </p:spPr>
        <p:txBody>
          <a:bodyPr>
            <a:spAutoFit/>
          </a:bodyPr>
          <a:lstStyle/>
          <a:p>
            <a:pPr algn="l"/>
            <a:r>
              <a:rPr lang="en-US" sz="2200" dirty="0" smtClean="0">
                <a:solidFill>
                  <a:srgbClr val="FF0000"/>
                </a:solidFill>
              </a:rPr>
              <a:t>CMAQ</a:t>
            </a:r>
            <a:endParaRPr lang="en-US" sz="2200" dirty="0">
              <a:solidFill>
                <a:srgbClr val="FF0000"/>
              </a:solidFill>
            </a:endParaRPr>
          </a:p>
        </p:txBody>
      </p:sp>
      <p:sp>
        <p:nvSpPr>
          <p:cNvPr id="22" name="Rectangle 25"/>
          <p:cNvSpPr>
            <a:spLocks noChangeArrowheads="1"/>
          </p:cNvSpPr>
          <p:nvPr/>
        </p:nvSpPr>
        <p:spPr bwMode="auto">
          <a:xfrm>
            <a:off x="4854711" y="604549"/>
            <a:ext cx="2824162" cy="461962"/>
          </a:xfrm>
          <a:prstGeom prst="rect">
            <a:avLst/>
          </a:prstGeom>
          <a:noFill/>
          <a:ln w="9525">
            <a:noFill/>
            <a:miter lim="800000"/>
            <a:headEnd/>
            <a:tailEnd/>
          </a:ln>
        </p:spPr>
        <p:txBody>
          <a:bodyPr>
            <a:spAutoFit/>
          </a:bodyPr>
          <a:lstStyle/>
          <a:p>
            <a:r>
              <a:rPr lang="en-US" dirty="0" smtClean="0">
                <a:solidFill>
                  <a:srgbClr val="FF0000"/>
                </a:solidFill>
              </a:rPr>
              <a:t>ASO4</a:t>
            </a:r>
            <a:endParaRPr lang="en-US" dirty="0"/>
          </a:p>
        </p:txBody>
      </p:sp>
      <p:sp>
        <p:nvSpPr>
          <p:cNvPr id="23" name="Rectangle 26"/>
          <p:cNvSpPr>
            <a:spLocks noChangeArrowheads="1"/>
          </p:cNvSpPr>
          <p:nvPr/>
        </p:nvSpPr>
        <p:spPr bwMode="auto">
          <a:xfrm>
            <a:off x="0" y="4623955"/>
            <a:ext cx="947567" cy="430887"/>
          </a:xfrm>
          <a:prstGeom prst="rect">
            <a:avLst/>
          </a:prstGeom>
          <a:noFill/>
          <a:ln w="9525">
            <a:noFill/>
            <a:miter lim="800000"/>
            <a:headEnd/>
            <a:tailEnd/>
          </a:ln>
        </p:spPr>
        <p:txBody>
          <a:bodyPr wrap="none">
            <a:spAutoFit/>
          </a:bodyPr>
          <a:lstStyle/>
          <a:p>
            <a:r>
              <a:rPr lang="en-US" sz="2200" dirty="0" smtClean="0">
                <a:solidFill>
                  <a:srgbClr val="FF0000"/>
                </a:solidFill>
              </a:rPr>
              <a:t>SMAT</a:t>
            </a:r>
            <a:endParaRPr lang="en-US" sz="2200" dirty="0">
              <a:solidFill>
                <a:srgbClr val="FF0000"/>
              </a:solidFill>
            </a:endParaRPr>
          </a:p>
        </p:txBody>
      </p:sp>
      <p:grpSp>
        <p:nvGrpSpPr>
          <p:cNvPr id="24" name="Group 32"/>
          <p:cNvGrpSpPr>
            <a:grpSpLocks/>
          </p:cNvGrpSpPr>
          <p:nvPr/>
        </p:nvGrpSpPr>
        <p:grpSpPr bwMode="auto">
          <a:xfrm>
            <a:off x="8113713" y="1459345"/>
            <a:ext cx="1030287" cy="3836988"/>
            <a:chOff x="-792587" y="1721565"/>
            <a:chExt cx="1063042" cy="4114800"/>
          </a:xfrm>
        </p:grpSpPr>
        <p:pic>
          <p:nvPicPr>
            <p:cNvPr id="25" name="Picture 17"/>
            <p:cNvPicPr>
              <a:picLocks noChangeAspect="1" noChangeArrowheads="1"/>
            </p:cNvPicPr>
            <p:nvPr/>
          </p:nvPicPr>
          <p:blipFill>
            <a:blip r:embed="rId6" cstate="print"/>
            <a:srcRect/>
            <a:stretch>
              <a:fillRect/>
            </a:stretch>
          </p:blipFill>
          <p:spPr bwMode="auto">
            <a:xfrm>
              <a:off x="-792587" y="1721565"/>
              <a:ext cx="1026257" cy="4114800"/>
            </a:xfrm>
            <a:prstGeom prst="rect">
              <a:avLst/>
            </a:prstGeom>
            <a:noFill/>
            <a:ln w="12700">
              <a:noFill/>
              <a:miter lim="800000"/>
              <a:headEnd type="none" w="sm" len="sm"/>
              <a:tailEnd type="none" w="med" len="sm"/>
            </a:ln>
          </p:spPr>
        </p:pic>
        <p:sp>
          <p:nvSpPr>
            <p:cNvPr id="26" name="Rectangle 34"/>
            <p:cNvSpPr>
              <a:spLocks noChangeArrowheads="1"/>
            </p:cNvSpPr>
            <p:nvPr/>
          </p:nvSpPr>
          <p:spPr bwMode="auto">
            <a:xfrm>
              <a:off x="115908" y="1764406"/>
              <a:ext cx="154547" cy="461665"/>
            </a:xfrm>
            <a:prstGeom prst="rect">
              <a:avLst/>
            </a:prstGeom>
            <a:solidFill>
              <a:schemeClr val="bg1"/>
            </a:solidFill>
            <a:ln w="12700">
              <a:noFill/>
              <a:round/>
              <a:headEnd type="none" w="sm" len="sm"/>
              <a:tailEnd type="none" w="med" len="sm"/>
            </a:ln>
          </p:spPr>
          <p:txBody>
            <a:bodyPr>
              <a:spAutoFit/>
            </a:bodyP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p:cNvSpPr>
          <p:nvPr/>
        </p:nvSpPr>
        <p:spPr bwMode="auto">
          <a:xfrm>
            <a:off x="227013" y="73025"/>
            <a:ext cx="6240462" cy="704850"/>
          </a:xfrm>
          <a:prstGeom prst="rect">
            <a:avLst/>
          </a:prstGeom>
          <a:noFill/>
          <a:ln w="12700">
            <a:noFill/>
            <a:miter lim="800000"/>
            <a:headEnd/>
            <a:tailEnd/>
          </a:ln>
        </p:spPr>
        <p:txBody>
          <a:bodyPr lIns="90487" tIns="44450" rIns="90487" bIns="44450" anchor="ctr"/>
          <a:lstStyle/>
          <a:p>
            <a:pPr algn="l" eaLnBrk="0" hangingPunct="0">
              <a:lnSpc>
                <a:spcPct val="80000"/>
              </a:lnSpc>
            </a:pPr>
            <a:r>
              <a:rPr lang="en-US" sz="2800" b="1">
                <a:solidFill>
                  <a:srgbClr val="006023"/>
                </a:solidFill>
              </a:rPr>
              <a:t>Results – SMAT to CMAQ Ratio</a:t>
            </a:r>
          </a:p>
        </p:txBody>
      </p:sp>
      <p:sp>
        <p:nvSpPr>
          <p:cNvPr id="43011" name="TextBox 12"/>
          <p:cNvSpPr txBox="1">
            <a:spLocks noChangeArrowheads="1"/>
          </p:cNvSpPr>
          <p:nvPr/>
        </p:nvSpPr>
        <p:spPr bwMode="auto">
          <a:xfrm>
            <a:off x="327025" y="5934075"/>
            <a:ext cx="8054975" cy="830263"/>
          </a:xfrm>
          <a:prstGeom prst="rect">
            <a:avLst/>
          </a:prstGeom>
          <a:noFill/>
          <a:ln w="9525">
            <a:noFill/>
            <a:miter lim="800000"/>
            <a:headEnd/>
            <a:tailEnd/>
          </a:ln>
        </p:spPr>
        <p:txBody>
          <a:bodyPr>
            <a:spAutoFit/>
          </a:bodyPr>
          <a:lstStyle/>
          <a:p>
            <a:r>
              <a:rPr lang="en-US" sz="1600" b="1" dirty="0">
                <a:solidFill>
                  <a:srgbClr val="FF0000"/>
                </a:solidFill>
              </a:rPr>
              <a:t>SMAT estimates for contributions to PM</a:t>
            </a:r>
            <a:r>
              <a:rPr lang="en-US" sz="1600" b="1" baseline="-25000" dirty="0">
                <a:solidFill>
                  <a:srgbClr val="FF0000"/>
                </a:solidFill>
              </a:rPr>
              <a:t>2.5</a:t>
            </a:r>
            <a:r>
              <a:rPr lang="en-US" sz="1600" b="1" dirty="0">
                <a:solidFill>
                  <a:srgbClr val="FF0000"/>
                </a:solidFill>
              </a:rPr>
              <a:t> are typically lower in Eastern and Central U.S. which corresponds to areas where SMAT estimates smaller contributions to </a:t>
            </a:r>
            <a:r>
              <a:rPr lang="en-US" sz="1600" b="1" dirty="0" smtClean="0">
                <a:solidFill>
                  <a:srgbClr val="FF0000"/>
                </a:solidFill>
              </a:rPr>
              <a:t>ANO3 </a:t>
            </a:r>
            <a:r>
              <a:rPr lang="en-US" sz="1600" b="1" dirty="0">
                <a:solidFill>
                  <a:srgbClr val="FF0000"/>
                </a:solidFill>
              </a:rPr>
              <a:t>from aircraft </a:t>
            </a:r>
            <a:r>
              <a:rPr lang="en-US" sz="1600" b="1" dirty="0" smtClean="0">
                <a:solidFill>
                  <a:srgbClr val="FF0000"/>
                </a:solidFill>
              </a:rPr>
              <a:t>emissions.</a:t>
            </a:r>
            <a:endParaRPr lang="en-US" sz="1600" b="1" dirty="0">
              <a:solidFill>
                <a:srgbClr val="FF0000"/>
              </a:solidFill>
            </a:endParaRPr>
          </a:p>
        </p:txBody>
      </p:sp>
      <p:sp>
        <p:nvSpPr>
          <p:cNvPr id="43012" name="TextBox 13"/>
          <p:cNvSpPr txBox="1">
            <a:spLocks noChangeArrowheads="1"/>
          </p:cNvSpPr>
          <p:nvPr/>
        </p:nvSpPr>
        <p:spPr bwMode="auto">
          <a:xfrm>
            <a:off x="1100138" y="730250"/>
            <a:ext cx="6640512" cy="461963"/>
          </a:xfrm>
          <a:prstGeom prst="rect">
            <a:avLst/>
          </a:prstGeom>
          <a:noFill/>
          <a:ln w="9525">
            <a:noFill/>
            <a:miter lim="800000"/>
            <a:headEnd/>
            <a:tailEnd/>
          </a:ln>
        </p:spPr>
        <p:txBody>
          <a:bodyPr>
            <a:spAutoFit/>
          </a:bodyPr>
          <a:lstStyle/>
          <a:p>
            <a:r>
              <a:rPr lang="en-US" dirty="0">
                <a:solidFill>
                  <a:srgbClr val="FF0000"/>
                </a:solidFill>
              </a:rPr>
              <a:t>PM</a:t>
            </a:r>
            <a:r>
              <a:rPr lang="en-US" baseline="-25000" dirty="0">
                <a:solidFill>
                  <a:srgbClr val="FF0000"/>
                </a:solidFill>
              </a:rPr>
              <a:t>2.5</a:t>
            </a:r>
            <a:r>
              <a:rPr lang="en-US" dirty="0">
                <a:solidFill>
                  <a:srgbClr val="FF0000"/>
                </a:solidFill>
              </a:rPr>
              <a:t>                                </a:t>
            </a:r>
            <a:r>
              <a:rPr lang="en-US" dirty="0" smtClean="0">
                <a:solidFill>
                  <a:srgbClr val="FF0000"/>
                </a:solidFill>
              </a:rPr>
              <a:t>    ANO3</a:t>
            </a:r>
            <a:endParaRPr lang="en-US" baseline="-25000" dirty="0">
              <a:solidFill>
                <a:srgbClr val="FF0000"/>
              </a:solidFill>
            </a:endParaRPr>
          </a:p>
        </p:txBody>
      </p:sp>
      <p:sp>
        <p:nvSpPr>
          <p:cNvPr id="43013" name="TextBox 14"/>
          <p:cNvSpPr txBox="1">
            <a:spLocks noChangeArrowheads="1"/>
          </p:cNvSpPr>
          <p:nvPr/>
        </p:nvSpPr>
        <p:spPr bwMode="auto">
          <a:xfrm>
            <a:off x="120650" y="1878013"/>
            <a:ext cx="884238" cy="461962"/>
          </a:xfrm>
          <a:prstGeom prst="rect">
            <a:avLst/>
          </a:prstGeom>
          <a:noFill/>
          <a:ln w="9525">
            <a:noFill/>
            <a:miter lim="800000"/>
            <a:headEnd/>
            <a:tailEnd/>
          </a:ln>
        </p:spPr>
        <p:txBody>
          <a:bodyPr>
            <a:spAutoFit/>
          </a:bodyPr>
          <a:lstStyle/>
          <a:p>
            <a:r>
              <a:rPr lang="en-US">
                <a:solidFill>
                  <a:srgbClr val="FF0000"/>
                </a:solidFill>
              </a:rPr>
              <a:t>2005</a:t>
            </a:r>
          </a:p>
        </p:txBody>
      </p:sp>
      <p:sp>
        <p:nvSpPr>
          <p:cNvPr id="43019" name="TextBox 14"/>
          <p:cNvSpPr txBox="1">
            <a:spLocks noChangeArrowheads="1"/>
          </p:cNvSpPr>
          <p:nvPr/>
        </p:nvSpPr>
        <p:spPr bwMode="auto">
          <a:xfrm>
            <a:off x="144463" y="4465638"/>
            <a:ext cx="884237" cy="461962"/>
          </a:xfrm>
          <a:prstGeom prst="rect">
            <a:avLst/>
          </a:prstGeom>
          <a:noFill/>
          <a:ln w="9525">
            <a:noFill/>
            <a:miter lim="800000"/>
            <a:headEnd/>
            <a:tailEnd/>
          </a:ln>
        </p:spPr>
        <p:txBody>
          <a:bodyPr>
            <a:spAutoFit/>
          </a:bodyPr>
          <a:lstStyle/>
          <a:p>
            <a:r>
              <a:rPr lang="en-US">
                <a:solidFill>
                  <a:srgbClr val="FF0000"/>
                </a:solidFill>
              </a:rPr>
              <a:t>2025</a:t>
            </a:r>
          </a:p>
        </p:txBody>
      </p:sp>
      <p:pic>
        <p:nvPicPr>
          <p:cNvPr id="35844" name="Picture 4"/>
          <p:cNvPicPr>
            <a:picLocks noChangeAspect="1" noChangeArrowheads="1"/>
          </p:cNvPicPr>
          <p:nvPr/>
        </p:nvPicPr>
        <p:blipFill>
          <a:blip r:embed="rId3" cstate="print"/>
          <a:srcRect l="17680" t="21333" r="10608" b="12800"/>
          <a:stretch>
            <a:fillRect/>
          </a:stretch>
        </p:blipFill>
        <p:spPr bwMode="auto">
          <a:xfrm>
            <a:off x="4965846" y="1280536"/>
            <a:ext cx="2883132" cy="2194560"/>
          </a:xfrm>
          <a:prstGeom prst="rect">
            <a:avLst/>
          </a:prstGeom>
          <a:noFill/>
          <a:ln w="9525">
            <a:noFill/>
            <a:miter lim="800000"/>
            <a:headEnd/>
            <a:tailEnd/>
          </a:ln>
          <a:effectLst/>
        </p:spPr>
      </p:pic>
      <p:pic>
        <p:nvPicPr>
          <p:cNvPr id="35845" name="Picture 5"/>
          <p:cNvPicPr>
            <a:picLocks noChangeAspect="1" noChangeArrowheads="1"/>
          </p:cNvPicPr>
          <p:nvPr/>
        </p:nvPicPr>
        <p:blipFill>
          <a:blip r:embed="rId4" cstate="print"/>
          <a:srcRect l="17680" t="21333" r="10608" b="12800"/>
          <a:stretch>
            <a:fillRect/>
          </a:stretch>
        </p:blipFill>
        <p:spPr bwMode="auto">
          <a:xfrm>
            <a:off x="4965845" y="3649663"/>
            <a:ext cx="2883132" cy="2194560"/>
          </a:xfrm>
          <a:prstGeom prst="rect">
            <a:avLst/>
          </a:prstGeom>
          <a:noFill/>
          <a:ln w="9525">
            <a:noFill/>
            <a:miter lim="800000"/>
            <a:headEnd/>
            <a:tailEnd/>
          </a:ln>
          <a:effectLst/>
        </p:spPr>
      </p:pic>
      <p:pic>
        <p:nvPicPr>
          <p:cNvPr id="35846" name="Picture 6"/>
          <p:cNvPicPr>
            <a:picLocks noChangeAspect="1" noChangeArrowheads="1"/>
          </p:cNvPicPr>
          <p:nvPr/>
        </p:nvPicPr>
        <p:blipFill>
          <a:blip r:embed="rId4" cstate="print"/>
          <a:srcRect t="19256" r="89132" b="13835"/>
          <a:stretch>
            <a:fillRect/>
          </a:stretch>
        </p:blipFill>
        <p:spPr bwMode="auto">
          <a:xfrm>
            <a:off x="8166244" y="1676400"/>
            <a:ext cx="797647" cy="3716107"/>
          </a:xfrm>
          <a:prstGeom prst="rect">
            <a:avLst/>
          </a:prstGeom>
          <a:noFill/>
          <a:ln w="9525">
            <a:noFill/>
            <a:miter lim="800000"/>
            <a:headEnd/>
            <a:tailEnd/>
          </a:ln>
          <a:effectLst/>
        </p:spPr>
      </p:pic>
      <p:pic>
        <p:nvPicPr>
          <p:cNvPr id="30722" name="Picture 2"/>
          <p:cNvPicPr>
            <a:picLocks noChangeAspect="1" noChangeArrowheads="1"/>
          </p:cNvPicPr>
          <p:nvPr/>
        </p:nvPicPr>
        <p:blipFill>
          <a:blip r:embed="rId5" cstate="print"/>
          <a:srcRect l="17680" t="21333" r="10608" b="12800"/>
          <a:stretch>
            <a:fillRect/>
          </a:stretch>
        </p:blipFill>
        <p:spPr bwMode="auto">
          <a:xfrm>
            <a:off x="1155845" y="1280536"/>
            <a:ext cx="2883132" cy="2194560"/>
          </a:xfrm>
          <a:prstGeom prst="rect">
            <a:avLst/>
          </a:prstGeom>
          <a:noFill/>
          <a:ln w="9525">
            <a:noFill/>
            <a:miter lim="800000"/>
            <a:headEnd/>
            <a:tailEnd/>
          </a:ln>
          <a:effectLst/>
        </p:spPr>
      </p:pic>
      <p:pic>
        <p:nvPicPr>
          <p:cNvPr id="30723" name="Picture 3"/>
          <p:cNvPicPr>
            <a:picLocks noChangeAspect="1" noChangeArrowheads="1"/>
          </p:cNvPicPr>
          <p:nvPr/>
        </p:nvPicPr>
        <p:blipFill>
          <a:blip r:embed="rId6" cstate="print"/>
          <a:srcRect l="17680" t="21333" r="10608" b="12800"/>
          <a:stretch>
            <a:fillRect/>
          </a:stretch>
        </p:blipFill>
        <p:spPr bwMode="auto">
          <a:xfrm>
            <a:off x="1149927" y="3726873"/>
            <a:ext cx="2883132" cy="21945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ea typeface="ＭＳ Ｐゴシック" pitchFamily="34" charset="-128"/>
              </a:rPr>
              <a:t>Modeling Approach </a:t>
            </a:r>
          </a:p>
        </p:txBody>
      </p:sp>
      <p:sp>
        <p:nvSpPr>
          <p:cNvPr id="13315" name="Rectangle 3"/>
          <p:cNvSpPr>
            <a:spLocks noGrp="1" noChangeArrowheads="1"/>
          </p:cNvSpPr>
          <p:nvPr>
            <p:ph type="body" idx="1"/>
          </p:nvPr>
        </p:nvSpPr>
        <p:spPr>
          <a:xfrm>
            <a:off x="377825" y="660400"/>
            <a:ext cx="8313738" cy="5667375"/>
          </a:xfrm>
        </p:spPr>
        <p:txBody>
          <a:bodyPr/>
          <a:lstStyle/>
          <a:p>
            <a:pPr>
              <a:lnSpc>
                <a:spcPts val="2000"/>
              </a:lnSpc>
              <a:spcAft>
                <a:spcPts val="300"/>
              </a:spcAft>
            </a:pPr>
            <a:r>
              <a:rPr lang="en-US" sz="2000" dirty="0" smtClean="0">
                <a:ea typeface="ＭＳ Ｐゴシック" pitchFamily="34" charset="-128"/>
              </a:rPr>
              <a:t>Meteorological output from Pennsylvania State University/NCAR </a:t>
            </a:r>
            <a:r>
              <a:rPr lang="en-US" sz="2000" dirty="0" err="1" smtClean="0">
                <a:ea typeface="ＭＳ Ｐゴシック" pitchFamily="34" charset="-128"/>
              </a:rPr>
              <a:t>mesoscale</a:t>
            </a:r>
            <a:r>
              <a:rPr lang="en-US" sz="2000" dirty="0" smtClean="0">
                <a:ea typeface="ＭＳ Ｐゴシック" pitchFamily="34" charset="-128"/>
              </a:rPr>
              <a:t> (v3-7) model (MM5) </a:t>
            </a:r>
          </a:p>
          <a:p>
            <a:pPr lvl="1">
              <a:lnSpc>
                <a:spcPts val="2000"/>
              </a:lnSpc>
              <a:spcAft>
                <a:spcPts val="300"/>
              </a:spcAft>
            </a:pPr>
            <a:r>
              <a:rPr lang="en-US" sz="1600" dirty="0" smtClean="0">
                <a:ea typeface="ＭＳ Ｐゴシック" pitchFamily="34" charset="-128"/>
              </a:rPr>
              <a:t>Constant for all simulations (2005)</a:t>
            </a:r>
          </a:p>
          <a:p>
            <a:pPr>
              <a:lnSpc>
                <a:spcPts val="2000"/>
              </a:lnSpc>
              <a:spcAft>
                <a:spcPts val="300"/>
              </a:spcAft>
            </a:pPr>
            <a:r>
              <a:rPr lang="en-US" sz="2000" dirty="0" smtClean="0">
                <a:ea typeface="ＭＳ Ｐゴシック" pitchFamily="34" charset="-128"/>
              </a:rPr>
              <a:t>Emissions processed through Sparse Matrix Operator Kernel Emissions (SMOKE) v2.5 along with research version of Emissions and Dispersion Modeling System (EDMS) v5.0</a:t>
            </a:r>
          </a:p>
          <a:p>
            <a:pPr lvl="1">
              <a:lnSpc>
                <a:spcPts val="2000"/>
              </a:lnSpc>
              <a:spcAft>
                <a:spcPts val="300"/>
              </a:spcAft>
            </a:pPr>
            <a:r>
              <a:rPr lang="en-US" sz="1600" dirty="0">
                <a:ea typeface="ＭＳ Ｐゴシック" pitchFamily="34" charset="-128"/>
              </a:rPr>
              <a:t>Research version of </a:t>
            </a:r>
            <a:r>
              <a:rPr lang="en-US" sz="1600" dirty="0" smtClean="0">
                <a:ea typeface="ＭＳ Ｐゴシック" pitchFamily="34" charset="-128"/>
              </a:rPr>
              <a:t>EDMS 5.0 provides aircraft landing and takeoff </a:t>
            </a:r>
            <a:r>
              <a:rPr lang="en-US" sz="1600" dirty="0">
                <a:ea typeface="ＭＳ Ｐゴシック" pitchFamily="34" charset="-128"/>
              </a:rPr>
              <a:t>emissions up to 10,000 </a:t>
            </a:r>
            <a:r>
              <a:rPr lang="en-US" sz="1600" dirty="0" smtClean="0">
                <a:ea typeface="ＭＳ Ｐゴシック" pitchFamily="34" charset="-128"/>
              </a:rPr>
              <a:t>ft.</a:t>
            </a:r>
            <a:endParaRPr lang="en-US" sz="1600" dirty="0">
              <a:ea typeface="ＭＳ Ｐゴシック" pitchFamily="34" charset="-128"/>
            </a:endParaRPr>
          </a:p>
          <a:p>
            <a:pPr>
              <a:lnSpc>
                <a:spcPts val="2000"/>
              </a:lnSpc>
              <a:spcAft>
                <a:spcPts val="300"/>
              </a:spcAft>
            </a:pPr>
            <a:r>
              <a:rPr lang="en-US" sz="2000" dirty="0" smtClean="0">
                <a:ea typeface="ＭＳ Ｐゴシック" pitchFamily="34" charset="-128"/>
              </a:rPr>
              <a:t>Chemical boundary and initial conditions from GEOS-</a:t>
            </a:r>
            <a:r>
              <a:rPr lang="en-US" sz="2000" dirty="0" err="1" smtClean="0">
                <a:ea typeface="ＭＳ Ｐゴシック" pitchFamily="34" charset="-128"/>
              </a:rPr>
              <a:t>Chem</a:t>
            </a:r>
            <a:r>
              <a:rPr lang="en-US" sz="2000" dirty="0" smtClean="0">
                <a:ea typeface="ＭＳ Ｐゴシック" pitchFamily="34" charset="-128"/>
              </a:rPr>
              <a:t> global-scale simulations (2005 and 2025)</a:t>
            </a:r>
          </a:p>
          <a:p>
            <a:pPr>
              <a:lnSpc>
                <a:spcPts val="2000"/>
              </a:lnSpc>
              <a:spcAft>
                <a:spcPts val="300"/>
              </a:spcAft>
            </a:pPr>
            <a:r>
              <a:rPr lang="en-US" sz="2000" dirty="0" smtClean="0">
                <a:ea typeface="ＭＳ Ｐゴシック" pitchFamily="34" charset="-128"/>
              </a:rPr>
              <a:t>4 annual CMAQ (v4.6) modeling scenarios at 36 km grid resolution</a:t>
            </a:r>
          </a:p>
          <a:p>
            <a:pPr lvl="1">
              <a:lnSpc>
                <a:spcPts val="2000"/>
              </a:lnSpc>
              <a:spcAft>
                <a:spcPts val="300"/>
              </a:spcAft>
            </a:pPr>
            <a:r>
              <a:rPr lang="en-US" sz="1600" dirty="0" smtClean="0">
                <a:ea typeface="ＭＳ Ｐゴシック" pitchFamily="34" charset="-128"/>
              </a:rPr>
              <a:t>ISORROPIA (v1.7) thermodynamic equilibrium model for inorganic PM</a:t>
            </a:r>
          </a:p>
          <a:p>
            <a:pPr lvl="1">
              <a:lnSpc>
                <a:spcPct val="90000"/>
              </a:lnSpc>
            </a:pPr>
            <a:endParaRPr lang="en-US" dirty="0" smtClean="0">
              <a:ea typeface="ＭＳ Ｐゴシック" pitchFamily="34" charset="-128"/>
            </a:endParaRPr>
          </a:p>
          <a:p>
            <a:pPr>
              <a:lnSpc>
                <a:spcPct val="90000"/>
              </a:lnSpc>
              <a:buFont typeface="Helvetica CY" charset="-52"/>
              <a:buNone/>
            </a:pPr>
            <a:endParaRPr lang="en-US" dirty="0" smtClean="0">
              <a:ea typeface="ＭＳ Ｐゴシック" pitchFamily="34" charset="-128"/>
            </a:endParaRPr>
          </a:p>
          <a:p>
            <a:pPr>
              <a:lnSpc>
                <a:spcPct val="90000"/>
              </a:lnSpc>
            </a:pPr>
            <a:endParaRPr lang="en-US" sz="1800" dirty="0" smtClean="0">
              <a:ea typeface="ＭＳ Ｐゴシック" pitchFamily="34" charset="-128"/>
            </a:endParaRPr>
          </a:p>
        </p:txBody>
      </p:sp>
      <p:sp>
        <p:nvSpPr>
          <p:cNvPr id="12" name="Rectangle 11"/>
          <p:cNvSpPr/>
          <p:nvPr/>
        </p:nvSpPr>
        <p:spPr bwMode="auto">
          <a:xfrm>
            <a:off x="4004906" y="6570032"/>
            <a:ext cx="3994099" cy="274320"/>
          </a:xfrm>
          <a:prstGeom prst="rect">
            <a:avLst/>
          </a:prstGeom>
          <a:solidFill>
            <a:schemeClr val="bg1"/>
          </a:solidFill>
          <a:ln w="12700" cap="flat" cmpd="sng" algn="ctr">
            <a:noFill/>
            <a:prstDash val="solid"/>
            <a:round/>
            <a:headEnd type="none" w="sm" len="sm"/>
            <a:tailEnd type="none" w="med" len="sm"/>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pitchFamily="80" charset="0"/>
            </a:endParaRPr>
          </a:p>
        </p:txBody>
      </p:sp>
      <p:graphicFrame>
        <p:nvGraphicFramePr>
          <p:cNvPr id="10" name="Table 9"/>
          <p:cNvGraphicFramePr>
            <a:graphicFrameLocks noGrp="1"/>
          </p:cNvGraphicFramePr>
          <p:nvPr/>
        </p:nvGraphicFramePr>
        <p:xfrm>
          <a:off x="1050368" y="4715814"/>
          <a:ext cx="5241925" cy="1500190"/>
        </p:xfrm>
        <a:graphic>
          <a:graphicData uri="http://schemas.openxmlformats.org/drawingml/2006/table">
            <a:tbl>
              <a:tblPr/>
              <a:tblGrid>
                <a:gridCol w="1635125"/>
                <a:gridCol w="1692275"/>
                <a:gridCol w="1914525"/>
              </a:tblGrid>
              <a:tr h="300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Scenario Name</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Base Emissions</a:t>
                      </a:r>
                      <a:endParaRPr kumimoji="0" lang="en-US" sz="16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Aircraft Emissions</a:t>
                      </a:r>
                      <a:endParaRPr kumimoji="0" lang="en-US" sz="16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base05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2005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airc05</a:t>
                      </a:r>
                      <a:endParaRPr kumimoji="0" lang="en-US" sz="16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2005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2004</a:t>
                      </a:r>
                      <a:endParaRPr kumimoji="0" lang="en-US" sz="1600" b="0" i="0" u="none" strike="noStrike" cap="none" normalizeH="0" baseline="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base25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2025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00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airc25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2025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2025</a:t>
                      </a:r>
                      <a:endParaRPr kumimoji="0" lang="en-US" sz="1600" b="0" i="0" u="none" strike="noStrike" cap="none" normalizeH="0" baseline="0" dirty="0" smtClean="0">
                        <a:ln>
                          <a:noFill/>
                        </a:ln>
                        <a:solidFill>
                          <a:schemeClr val="tx1"/>
                        </a:solidFill>
                        <a:effectLst/>
                        <a:latin typeface="Calibri" pitchFamily="34"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13" name="Straight Connector 12"/>
          <p:cNvCxnSpPr/>
          <p:nvPr/>
        </p:nvCxnSpPr>
        <p:spPr bwMode="auto">
          <a:xfrm rot="5400000">
            <a:off x="6546705" y="5350670"/>
            <a:ext cx="281353" cy="5021"/>
          </a:xfrm>
          <a:prstGeom prst="line">
            <a:avLst/>
          </a:prstGeom>
          <a:solidFill>
            <a:schemeClr val="accent1"/>
          </a:solidFill>
          <a:ln w="12700" cap="flat" cmpd="sng" algn="ctr">
            <a:solidFill>
              <a:schemeClr val="tx1"/>
            </a:solidFill>
            <a:prstDash val="solid"/>
            <a:round/>
            <a:headEnd type="none" w="sm" len="sm"/>
            <a:tailEnd type="none" w="med" len="sm"/>
          </a:ln>
          <a:effectLst/>
        </p:spPr>
      </p:cxnSp>
      <p:cxnSp>
        <p:nvCxnSpPr>
          <p:cNvPr id="14" name="Straight Arrow Connector 13"/>
          <p:cNvCxnSpPr/>
          <p:nvPr/>
        </p:nvCxnSpPr>
        <p:spPr bwMode="auto">
          <a:xfrm rot="10800000">
            <a:off x="6354930" y="5485484"/>
            <a:ext cx="331613"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rot="10800000">
            <a:off x="6395127" y="5789791"/>
            <a:ext cx="331613" cy="1588"/>
          </a:xfrm>
          <a:prstGeom prst="straightConnector1">
            <a:avLst/>
          </a:prstGeom>
          <a:solidFill>
            <a:schemeClr val="accent1"/>
          </a:solidFill>
          <a:ln w="12700" cap="flat" cmpd="sng" algn="ctr">
            <a:solidFill>
              <a:srgbClr val="339933"/>
            </a:solidFill>
            <a:prstDash val="solid"/>
            <a:round/>
            <a:headEnd type="none" w="sm" len="sm"/>
            <a:tailEnd type="arrow"/>
          </a:ln>
          <a:effectLst/>
        </p:spPr>
      </p:cxnSp>
      <p:cxnSp>
        <p:nvCxnSpPr>
          <p:cNvPr id="16" name="Straight Connector 15"/>
          <p:cNvCxnSpPr/>
          <p:nvPr/>
        </p:nvCxnSpPr>
        <p:spPr bwMode="auto">
          <a:xfrm rot="5400000">
            <a:off x="6588577" y="5922933"/>
            <a:ext cx="281353" cy="5021"/>
          </a:xfrm>
          <a:prstGeom prst="line">
            <a:avLst/>
          </a:prstGeom>
          <a:solidFill>
            <a:schemeClr val="accent1"/>
          </a:solidFill>
          <a:ln w="12700" cap="flat" cmpd="sng" algn="ctr">
            <a:solidFill>
              <a:srgbClr val="339933"/>
            </a:solidFill>
            <a:prstDash val="solid"/>
            <a:round/>
            <a:headEnd type="none" w="sm" len="sm"/>
            <a:tailEnd type="none" w="med" len="sm"/>
          </a:ln>
          <a:effectLst/>
        </p:spPr>
      </p:cxnSp>
      <p:cxnSp>
        <p:nvCxnSpPr>
          <p:cNvPr id="17" name="Straight Arrow Connector 16"/>
          <p:cNvCxnSpPr/>
          <p:nvPr/>
        </p:nvCxnSpPr>
        <p:spPr bwMode="auto">
          <a:xfrm rot="10800000">
            <a:off x="6396802" y="6071602"/>
            <a:ext cx="331613" cy="1588"/>
          </a:xfrm>
          <a:prstGeom prst="straightConnector1">
            <a:avLst/>
          </a:prstGeom>
          <a:solidFill>
            <a:schemeClr val="accent1"/>
          </a:solidFill>
          <a:ln w="12700" cap="flat" cmpd="sng" algn="ctr">
            <a:solidFill>
              <a:srgbClr val="339933"/>
            </a:solidFill>
            <a:prstDash val="solid"/>
            <a:round/>
            <a:headEnd type="none" w="sm" len="sm"/>
            <a:tailEnd type="arrow"/>
          </a:ln>
          <a:effectLst/>
        </p:spPr>
      </p:cxnSp>
      <p:cxnSp>
        <p:nvCxnSpPr>
          <p:cNvPr id="18" name="Straight Arrow Connector 17"/>
          <p:cNvCxnSpPr/>
          <p:nvPr/>
        </p:nvCxnSpPr>
        <p:spPr bwMode="auto">
          <a:xfrm rot="10800000">
            <a:off x="6361634" y="5215868"/>
            <a:ext cx="331613" cy="158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9" name="TextBox 18"/>
          <p:cNvSpPr txBox="1"/>
          <p:nvPr/>
        </p:nvSpPr>
        <p:spPr>
          <a:xfrm>
            <a:off x="6802555" y="5112328"/>
            <a:ext cx="1510145" cy="523220"/>
          </a:xfrm>
          <a:prstGeom prst="rect">
            <a:avLst/>
          </a:prstGeom>
          <a:noFill/>
        </p:spPr>
        <p:txBody>
          <a:bodyPr wrap="square" rtlCol="0">
            <a:spAutoFit/>
          </a:bodyPr>
          <a:lstStyle/>
          <a:p>
            <a:r>
              <a:rPr lang="en-US" sz="1400" dirty="0" smtClean="0"/>
              <a:t>2004 aircraft in 2005</a:t>
            </a:r>
            <a:endParaRPr lang="en-US" sz="1400" dirty="0"/>
          </a:p>
        </p:txBody>
      </p:sp>
      <p:sp>
        <p:nvSpPr>
          <p:cNvPr id="20" name="TextBox 19"/>
          <p:cNvSpPr txBox="1"/>
          <p:nvPr/>
        </p:nvSpPr>
        <p:spPr>
          <a:xfrm>
            <a:off x="6802555" y="5652645"/>
            <a:ext cx="1510145" cy="523220"/>
          </a:xfrm>
          <a:prstGeom prst="rect">
            <a:avLst/>
          </a:prstGeom>
          <a:noFill/>
        </p:spPr>
        <p:txBody>
          <a:bodyPr wrap="square" rtlCol="0">
            <a:spAutoFit/>
          </a:bodyPr>
          <a:lstStyle/>
          <a:p>
            <a:r>
              <a:rPr lang="en-US" sz="1400" dirty="0" smtClean="0"/>
              <a:t>2025 aircraft in 2025</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ea typeface="ＭＳ Ｐゴシック" pitchFamily="34" charset="-128"/>
              </a:rPr>
              <a:t>Emissions Processing</a:t>
            </a:r>
          </a:p>
        </p:txBody>
      </p:sp>
      <p:sp>
        <p:nvSpPr>
          <p:cNvPr id="14339" name="Content Placeholder 2"/>
          <p:cNvSpPr>
            <a:spLocks noGrp="1"/>
          </p:cNvSpPr>
          <p:nvPr>
            <p:ph sz="half" idx="1"/>
          </p:nvPr>
        </p:nvSpPr>
        <p:spPr>
          <a:xfrm>
            <a:off x="212265" y="825483"/>
            <a:ext cx="8175625" cy="4714875"/>
          </a:xfrm>
        </p:spPr>
        <p:txBody>
          <a:bodyPr/>
          <a:lstStyle/>
          <a:p>
            <a:pPr>
              <a:spcAft>
                <a:spcPts val="600"/>
              </a:spcAft>
            </a:pPr>
            <a:r>
              <a:rPr lang="en-US" sz="2100" dirty="0" smtClean="0">
                <a:ea typeface="ＭＳ Ｐゴシック" pitchFamily="34" charset="-128"/>
              </a:rPr>
              <a:t>Non-Aviation Emissions</a:t>
            </a:r>
          </a:p>
          <a:p>
            <a:pPr lvl="1">
              <a:spcAft>
                <a:spcPts val="600"/>
              </a:spcAft>
            </a:pPr>
            <a:r>
              <a:rPr lang="en-US" sz="2100" dirty="0" smtClean="0">
                <a:ea typeface="ＭＳ Ｐゴシック" pitchFamily="34" charset="-128"/>
              </a:rPr>
              <a:t>Base 2005 from 2005 National Emission Inventory (NEI)</a:t>
            </a:r>
          </a:p>
          <a:p>
            <a:pPr lvl="1">
              <a:spcAft>
                <a:spcPts val="600"/>
              </a:spcAft>
            </a:pPr>
            <a:r>
              <a:rPr lang="en-US" sz="2100" dirty="0" smtClean="0">
                <a:ea typeface="ＭＳ Ｐゴシック" pitchFamily="34" charset="-128"/>
              </a:rPr>
              <a:t>UNC interpolated NEI from 2020 and 2030 to 2025 </a:t>
            </a:r>
          </a:p>
          <a:p>
            <a:pPr lvl="1">
              <a:spcAft>
                <a:spcPts val="600"/>
              </a:spcAft>
            </a:pPr>
            <a:r>
              <a:rPr lang="en-US" sz="2100" dirty="0" smtClean="0">
                <a:ea typeface="ＭＳ Ｐゴシック" pitchFamily="34" charset="-128"/>
              </a:rPr>
              <a:t>Include projected growth and controls “on the books” for various sectors at national and state level</a:t>
            </a:r>
          </a:p>
          <a:p>
            <a:pPr lvl="2">
              <a:spcAft>
                <a:spcPts val="600"/>
              </a:spcAft>
            </a:pPr>
            <a:r>
              <a:rPr lang="en-US" sz="2100" dirty="0" smtClean="0">
                <a:ea typeface="ＭＳ Ｐゴシック" pitchFamily="34" charset="-128"/>
              </a:rPr>
              <a:t>Proposed Transport Rule, Clean Air Visibility Rule (CAVR), Mobile Source Air Toxics (MSAT), </a:t>
            </a:r>
            <a:r>
              <a:rPr lang="en-US" sz="2100" dirty="0" err="1" smtClean="0">
                <a:ea typeface="ＭＳ Ｐゴシック" pitchFamily="34" charset="-128"/>
              </a:rPr>
              <a:t>Nonroad</a:t>
            </a:r>
            <a:r>
              <a:rPr lang="en-US" sz="2100" dirty="0" smtClean="0">
                <a:ea typeface="ＭＳ Ｐゴシック" pitchFamily="34" charset="-128"/>
              </a:rPr>
              <a:t> Diesel Rule, etc.</a:t>
            </a:r>
          </a:p>
          <a:p>
            <a:pPr lvl="1">
              <a:spcAft>
                <a:spcPts val="600"/>
              </a:spcAft>
            </a:pPr>
            <a:r>
              <a:rPr lang="en-US" sz="2100" dirty="0" smtClean="0">
                <a:ea typeface="ＭＳ Ｐゴシック" pitchFamily="34" charset="-128"/>
              </a:rPr>
              <a:t>Provides first approximation, but may not represent actual growth and controls</a:t>
            </a:r>
          </a:p>
          <a:p>
            <a:pPr lvl="1">
              <a:buFont typeface="Helvetica CY" charset="-52"/>
              <a:buNone/>
            </a:pPr>
            <a:endParaRPr lang="en-US" sz="1900" dirty="0" smtClean="0">
              <a:ea typeface="ＭＳ Ｐゴシック" pitchFamily="34" charset="-128"/>
            </a:endParaRPr>
          </a:p>
          <a:p>
            <a:pPr lvl="1"/>
            <a:endParaRPr lang="en-US" sz="19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ea typeface="ＭＳ Ｐゴシック" pitchFamily="34" charset="-128"/>
              </a:rPr>
              <a:t>Emissions Processing</a:t>
            </a:r>
          </a:p>
        </p:txBody>
      </p:sp>
      <p:sp>
        <p:nvSpPr>
          <p:cNvPr id="15363" name="Content Placeholder 2"/>
          <p:cNvSpPr>
            <a:spLocks noGrp="1"/>
          </p:cNvSpPr>
          <p:nvPr>
            <p:ph sz="half" idx="1"/>
          </p:nvPr>
        </p:nvSpPr>
        <p:spPr>
          <a:xfrm>
            <a:off x="249237" y="761998"/>
            <a:ext cx="8380413" cy="4714875"/>
          </a:xfrm>
        </p:spPr>
        <p:txBody>
          <a:bodyPr/>
          <a:lstStyle/>
          <a:p>
            <a:pPr>
              <a:spcBef>
                <a:spcPts val="600"/>
              </a:spcBef>
            </a:pPr>
            <a:r>
              <a:rPr lang="en-US" sz="1800" dirty="0" smtClean="0">
                <a:ea typeface="ＭＳ Ｐゴシック" pitchFamily="34" charset="-128"/>
              </a:rPr>
              <a:t>Aircraft Emissions (CSSI, 2009)</a:t>
            </a:r>
          </a:p>
          <a:p>
            <a:pPr lvl="1">
              <a:spcBef>
                <a:spcPts val="600"/>
              </a:spcBef>
            </a:pPr>
            <a:r>
              <a:rPr lang="en-US" sz="1800" dirty="0" smtClean="0">
                <a:ea typeface="ＭＳ Ｐゴシック" pitchFamily="34" charset="-128"/>
              </a:rPr>
              <a:t>Estimates of CO, TOG, NO, NO</a:t>
            </a:r>
            <a:r>
              <a:rPr lang="en-US" sz="1800" baseline="-25000" dirty="0" smtClean="0">
                <a:ea typeface="ＭＳ Ｐゴシック" pitchFamily="34" charset="-128"/>
              </a:rPr>
              <a:t>2</a:t>
            </a:r>
            <a:r>
              <a:rPr lang="en-US" sz="1800" dirty="0" smtClean="0">
                <a:ea typeface="ＭＳ Ｐゴシック" pitchFamily="34" charset="-128"/>
              </a:rPr>
              <a:t>, </a:t>
            </a:r>
            <a:r>
              <a:rPr lang="en-US" sz="1800" dirty="0" err="1" smtClean="0">
                <a:ea typeface="ＭＳ Ｐゴシック" pitchFamily="34" charset="-128"/>
              </a:rPr>
              <a:t>SO</a:t>
            </a:r>
            <a:r>
              <a:rPr lang="en-US" sz="1800" baseline="-25000" dirty="0" err="1" smtClean="0">
                <a:ea typeface="ＭＳ Ｐゴシック" pitchFamily="34" charset="-128"/>
              </a:rPr>
              <a:t>x</a:t>
            </a:r>
            <a:r>
              <a:rPr lang="en-US" sz="1800" dirty="0" smtClean="0">
                <a:ea typeface="ＭＳ Ｐゴシック" pitchFamily="34" charset="-128"/>
              </a:rPr>
              <a:t> and PEC</a:t>
            </a:r>
          </a:p>
          <a:p>
            <a:pPr lvl="1">
              <a:spcBef>
                <a:spcPts val="600"/>
              </a:spcBef>
            </a:pPr>
            <a:r>
              <a:rPr lang="en-US" sz="1800" dirty="0" smtClean="0">
                <a:ea typeface="ＭＳ Ｐゴシック" pitchFamily="34" charset="-128"/>
              </a:rPr>
              <a:t>‘Baseline seed day’ estimates based on actual National Airspace System activity data</a:t>
            </a:r>
          </a:p>
          <a:p>
            <a:pPr lvl="1">
              <a:spcBef>
                <a:spcPts val="600"/>
              </a:spcBef>
            </a:pPr>
            <a:r>
              <a:rPr lang="en-US" sz="1800" dirty="0" smtClean="0">
                <a:ea typeface="ＭＳ Ｐゴシック" pitchFamily="34" charset="-128"/>
              </a:rPr>
              <a:t>Hourly emissions from 99 airports for one day scaled to others (February 19, 2004)</a:t>
            </a:r>
          </a:p>
          <a:p>
            <a:pPr lvl="1">
              <a:spcBef>
                <a:spcPts val="600"/>
              </a:spcBef>
            </a:pPr>
            <a:r>
              <a:rPr lang="en-US" sz="1800" dirty="0" smtClean="0">
                <a:ea typeface="ＭＳ Ｐゴシック" pitchFamily="34" charset="-128"/>
              </a:rPr>
              <a:t>Future year forecasts based on annual Terminal Area Forecasts estimates (×2.27 for 2025) and assumes no mitigation policies or changes in technology</a:t>
            </a:r>
          </a:p>
          <a:p>
            <a:pPr lvl="2">
              <a:spcBef>
                <a:spcPts val="600"/>
              </a:spcBef>
            </a:pPr>
            <a:r>
              <a:rPr lang="en-US" sz="1400" dirty="0" smtClean="0"/>
              <a:t>Actual 2025 aircraft emissions will be lower due to advanced technologies, alternative fuels and changes in operational procedures.</a:t>
            </a:r>
          </a:p>
          <a:p>
            <a:pPr lvl="2">
              <a:spcBef>
                <a:spcPts val="600"/>
              </a:spcBef>
            </a:pPr>
            <a:endParaRPr lang="en-US" sz="1400" dirty="0" smtClean="0">
              <a:ea typeface="ＭＳ Ｐゴシック" pitchFamily="34" charset="-128"/>
            </a:endParaRPr>
          </a:p>
          <a:p>
            <a:pPr lvl="1">
              <a:lnSpc>
                <a:spcPts val="2000"/>
              </a:lnSpc>
              <a:buFont typeface="Helvetica CY" charset="-52"/>
              <a:buNone/>
            </a:pPr>
            <a:endParaRPr lang="en-US" sz="1600" dirty="0" smtClean="0">
              <a:ea typeface="ＭＳ Ｐゴシック" pitchFamily="34" charset="-128"/>
            </a:endParaRPr>
          </a:p>
          <a:p>
            <a:pPr lvl="1">
              <a:lnSpc>
                <a:spcPts val="2300"/>
              </a:lnSpc>
              <a:buFont typeface="Arial" charset="0"/>
              <a:buChar char="•"/>
            </a:pPr>
            <a:endParaRPr lang="en-US" sz="1400" dirty="0" smtClean="0">
              <a:ea typeface="ＭＳ Ｐゴシック" pitchFamily="34" charset="-128"/>
            </a:endParaRPr>
          </a:p>
          <a:p>
            <a:pPr lvl="1"/>
            <a:endParaRPr lang="en-US" sz="1600" dirty="0" smtClean="0">
              <a:ea typeface="ＭＳ Ｐゴシック" pitchFamily="34" charset="-128"/>
            </a:endParaRPr>
          </a:p>
          <a:p>
            <a:pPr lvl="1"/>
            <a:endParaRPr lang="en-US" sz="1600" dirty="0" smtClean="0">
              <a:ea typeface="ＭＳ Ｐゴシック" pitchFamily="34" charset="-128"/>
            </a:endParaRPr>
          </a:p>
        </p:txBody>
      </p:sp>
      <p:pic>
        <p:nvPicPr>
          <p:cNvPr id="5" name="Picture 2" descr="D:\Users\matt\Desktop\Picture1.png"/>
          <p:cNvPicPr>
            <a:picLocks noChangeAspect="1" noChangeArrowheads="1"/>
          </p:cNvPicPr>
          <p:nvPr/>
        </p:nvPicPr>
        <p:blipFill>
          <a:blip r:embed="rId3" cstate="print"/>
          <a:srcRect/>
          <a:stretch>
            <a:fillRect/>
          </a:stretch>
        </p:blipFill>
        <p:spPr bwMode="auto">
          <a:xfrm>
            <a:off x="0" y="4103407"/>
            <a:ext cx="4026054" cy="2743200"/>
          </a:xfrm>
          <a:prstGeom prst="rect">
            <a:avLst/>
          </a:prstGeom>
          <a:noFill/>
          <a:ln w="9525">
            <a:noFill/>
            <a:miter lim="800000"/>
            <a:headEnd/>
            <a:tailEnd/>
          </a:ln>
        </p:spPr>
      </p:pic>
      <p:pic>
        <p:nvPicPr>
          <p:cNvPr id="6" name="Picture 3" descr="D:\Users\matt\Desktop\Picture2.png"/>
          <p:cNvPicPr>
            <a:picLocks noChangeAspect="1" noChangeArrowheads="1"/>
          </p:cNvPicPr>
          <p:nvPr/>
        </p:nvPicPr>
        <p:blipFill>
          <a:blip r:embed="rId4" cstate="print"/>
          <a:srcRect/>
          <a:stretch>
            <a:fillRect/>
          </a:stretch>
        </p:blipFill>
        <p:spPr bwMode="auto">
          <a:xfrm>
            <a:off x="4296055" y="4103697"/>
            <a:ext cx="4026054"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227013" y="73025"/>
            <a:ext cx="7162800" cy="704850"/>
          </a:xfrm>
        </p:spPr>
        <p:txBody>
          <a:bodyPr/>
          <a:lstStyle/>
          <a:p>
            <a:r>
              <a:rPr lang="en-US" smtClean="0">
                <a:ea typeface="ＭＳ Ｐゴシック" pitchFamily="34" charset="-128"/>
              </a:rPr>
              <a:t>Modeling Domain and Airports Modeled</a:t>
            </a:r>
          </a:p>
        </p:txBody>
      </p:sp>
      <p:pic>
        <p:nvPicPr>
          <p:cNvPr id="17411" name="Picture 7"/>
          <p:cNvPicPr>
            <a:picLocks noChangeAspect="1" noChangeArrowheads="1"/>
          </p:cNvPicPr>
          <p:nvPr/>
        </p:nvPicPr>
        <p:blipFill>
          <a:blip r:embed="rId2" cstate="print"/>
          <a:srcRect/>
          <a:stretch>
            <a:fillRect/>
          </a:stretch>
        </p:blipFill>
        <p:spPr bwMode="auto">
          <a:xfrm>
            <a:off x="573088" y="735013"/>
            <a:ext cx="7693025" cy="5943600"/>
          </a:xfrm>
          <a:prstGeom prst="rect">
            <a:avLst/>
          </a:prstGeom>
          <a:noFill/>
          <a:ln w="12700">
            <a:noFill/>
            <a:miter lim="800000"/>
            <a:headEnd type="none" w="sm" len="sm"/>
            <a:tailEnd type="none" w="med" len="sm"/>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ea typeface="ＭＳ Ｐゴシック" pitchFamily="34" charset="-128"/>
              </a:rPr>
              <a:t>SMAT</a:t>
            </a:r>
          </a:p>
        </p:txBody>
      </p:sp>
      <p:sp>
        <p:nvSpPr>
          <p:cNvPr id="38915" name="Rectangle 3"/>
          <p:cNvSpPr>
            <a:spLocks noGrp="1" noChangeArrowheads="1"/>
          </p:cNvSpPr>
          <p:nvPr>
            <p:ph type="body" idx="1"/>
          </p:nvPr>
        </p:nvSpPr>
        <p:spPr>
          <a:xfrm>
            <a:off x="377825" y="706438"/>
            <a:ext cx="8559800" cy="5616575"/>
          </a:xfrm>
        </p:spPr>
        <p:txBody>
          <a:bodyPr/>
          <a:lstStyle/>
          <a:p>
            <a:pPr>
              <a:spcAft>
                <a:spcPts val="300"/>
              </a:spcAft>
            </a:pPr>
            <a:endParaRPr lang="en-US" sz="2000" dirty="0" smtClean="0">
              <a:ea typeface="ＭＳ Ｐゴシック" pitchFamily="34" charset="-128"/>
            </a:endParaRPr>
          </a:p>
          <a:p>
            <a:pPr>
              <a:spcAft>
                <a:spcPts val="1200"/>
              </a:spcAft>
            </a:pPr>
            <a:r>
              <a:rPr lang="en-US" sz="2000" dirty="0" smtClean="0">
                <a:ea typeface="ＭＳ Ｐゴシック" pitchFamily="34" charset="-128"/>
              </a:rPr>
              <a:t>Air quality modeling results are independent of ambient air quality monitoring data </a:t>
            </a:r>
          </a:p>
          <a:p>
            <a:pPr>
              <a:spcAft>
                <a:spcPts val="1200"/>
              </a:spcAft>
            </a:pPr>
            <a:r>
              <a:rPr lang="en-US" sz="2000" dirty="0" smtClean="0">
                <a:ea typeface="ＭＳ Ｐゴシック" pitchFamily="34" charset="-128"/>
              </a:rPr>
              <a:t>The SMAT model post-processor tool estimates contributions to PM</a:t>
            </a:r>
            <a:r>
              <a:rPr lang="en-US" sz="2000" baseline="-25000" dirty="0" smtClean="0">
                <a:ea typeface="ＭＳ Ｐゴシック" pitchFamily="34" charset="-128"/>
              </a:rPr>
              <a:t>2.5 </a:t>
            </a:r>
            <a:r>
              <a:rPr lang="en-US" sz="2000" dirty="0" smtClean="0">
                <a:ea typeface="ＭＳ Ｐゴシック" pitchFamily="34" charset="-128"/>
              </a:rPr>
              <a:t>by combining air quality model output with ambient air quality </a:t>
            </a:r>
            <a:r>
              <a:rPr lang="en-US" sz="2000" dirty="0" smtClean="0">
                <a:ea typeface="ＭＳ Ｐゴシック" pitchFamily="34" charset="-128"/>
              </a:rPr>
              <a:t>monitoring data</a:t>
            </a:r>
            <a:endParaRPr lang="en-US" sz="2000" dirty="0" smtClean="0">
              <a:ea typeface="ＭＳ Ｐゴシック" pitchFamily="34" charset="-128"/>
            </a:endParaRPr>
          </a:p>
          <a:p>
            <a:pPr lvl="1">
              <a:spcAft>
                <a:spcPts val="1200"/>
              </a:spcAft>
            </a:pPr>
            <a:r>
              <a:rPr lang="en-US" sz="1800" dirty="0" smtClean="0">
                <a:ea typeface="ＭＳ Ｐゴシック" pitchFamily="34" charset="-128"/>
              </a:rPr>
              <a:t>Considered best practice by EPA and used in a number of policy relevant studies for regulatory purposes: State Implementation Plans (SIP), Clear Skies, Proposed Transport Rule, Low Sulfur Diesel Rule, and revisions to NAAQS</a:t>
            </a:r>
          </a:p>
          <a:p>
            <a:pPr lvl="1">
              <a:spcAft>
                <a:spcPts val="1200"/>
              </a:spcAft>
            </a:pPr>
            <a:r>
              <a:rPr lang="en-US" sz="1800" dirty="0" smtClean="0">
                <a:ea typeface="ＭＳ Ｐゴシック" pitchFamily="34" charset="-128"/>
              </a:rPr>
              <a:t>Applies modeling results in a relativistic sense to ambient air quality data, reducing uncertainty associated with the model</a:t>
            </a:r>
          </a:p>
          <a:p>
            <a:pPr lvl="1">
              <a:spcAft>
                <a:spcPts val="1200"/>
              </a:spcAft>
            </a:pPr>
            <a:r>
              <a:rPr lang="en-US" sz="1800" dirty="0" smtClean="0">
                <a:ea typeface="ＭＳ Ｐゴシック" pitchFamily="34" charset="-128"/>
              </a:rPr>
              <a:t>SMAT used exclusively in the U.S.</a:t>
            </a:r>
          </a:p>
        </p:txBody>
      </p:sp>
      <p:sp>
        <p:nvSpPr>
          <p:cNvPr id="4" name="Text Box 10"/>
          <p:cNvSpPr txBox="1">
            <a:spLocks noChangeArrowheads="1"/>
          </p:cNvSpPr>
          <p:nvPr/>
        </p:nvSpPr>
        <p:spPr bwMode="auto">
          <a:xfrm>
            <a:off x="247650" y="6175375"/>
            <a:ext cx="8634413" cy="584200"/>
          </a:xfrm>
          <a:prstGeom prst="rect">
            <a:avLst/>
          </a:prstGeom>
          <a:noFill/>
          <a:ln w="12700">
            <a:noFill/>
            <a:miter lim="800000"/>
            <a:headEnd type="none" w="sm" len="sm"/>
            <a:tailEnd type="none" w="med" len="sm"/>
          </a:ln>
        </p:spPr>
        <p:txBody>
          <a:bodyPr>
            <a:spAutoFit/>
          </a:bodyPr>
          <a:lstStyle/>
          <a:p>
            <a:pPr>
              <a:spcBef>
                <a:spcPts val="300"/>
              </a:spcBef>
            </a:pPr>
            <a:r>
              <a:rPr lang="en-US" sz="1600" b="1" dirty="0">
                <a:solidFill>
                  <a:srgbClr val="FF0000"/>
                </a:solidFill>
              </a:rPr>
              <a:t>SMAT is a model post-processor that applies CMAQ model output to ambient monitoring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smtClean="0">
                <a:ea typeface="ＭＳ Ｐゴシック" pitchFamily="34" charset="-128"/>
              </a:rPr>
              <a:t>SMAT</a:t>
            </a:r>
          </a:p>
        </p:txBody>
      </p:sp>
      <p:sp>
        <p:nvSpPr>
          <p:cNvPr id="3076" name="Rectangle 3"/>
          <p:cNvSpPr>
            <a:spLocks noGrp="1" noChangeArrowheads="1"/>
          </p:cNvSpPr>
          <p:nvPr>
            <p:ph type="body" idx="1"/>
          </p:nvPr>
        </p:nvSpPr>
        <p:spPr>
          <a:xfrm>
            <a:off x="377825" y="706438"/>
            <a:ext cx="8559800" cy="5616575"/>
          </a:xfrm>
        </p:spPr>
        <p:txBody>
          <a:bodyPr/>
          <a:lstStyle/>
          <a:p>
            <a:pPr>
              <a:spcAft>
                <a:spcPts val="300"/>
              </a:spcAft>
            </a:pPr>
            <a:endParaRPr lang="en-US" sz="2000" dirty="0" smtClean="0">
              <a:ea typeface="ＭＳ Ｐゴシック" pitchFamily="34" charset="-128"/>
            </a:endParaRPr>
          </a:p>
          <a:p>
            <a:pPr>
              <a:spcAft>
                <a:spcPts val="1200"/>
              </a:spcAft>
            </a:pPr>
            <a:r>
              <a:rPr lang="en-US" sz="2000" dirty="0" smtClean="0">
                <a:ea typeface="ＭＳ Ｐゴシック" pitchFamily="34" charset="-128"/>
              </a:rPr>
              <a:t>SMAT applies modeling output in relativistic sense</a:t>
            </a:r>
          </a:p>
          <a:p>
            <a:pPr lvl="1">
              <a:spcAft>
                <a:spcPts val="1200"/>
              </a:spcAft>
            </a:pPr>
            <a:r>
              <a:rPr lang="en-US" sz="1800" dirty="0" smtClean="0">
                <a:ea typeface="ＭＳ Ｐゴシック" pitchFamily="34" charset="-128"/>
              </a:rPr>
              <a:t>Calculates Relative Response Factor (RRF) for individual PM</a:t>
            </a:r>
            <a:r>
              <a:rPr lang="en-US" sz="1800" baseline="-25000" dirty="0" smtClean="0">
                <a:ea typeface="ＭＳ Ｐゴシック" pitchFamily="34" charset="-128"/>
              </a:rPr>
              <a:t>2.5</a:t>
            </a:r>
            <a:r>
              <a:rPr lang="en-US" sz="1800" dirty="0" smtClean="0">
                <a:ea typeface="ＭＳ Ｐゴシック" pitchFamily="34" charset="-128"/>
              </a:rPr>
              <a:t> species</a:t>
            </a:r>
          </a:p>
          <a:p>
            <a:pPr lvl="1">
              <a:spcAft>
                <a:spcPts val="1200"/>
              </a:spcAft>
            </a:pPr>
            <a:endParaRPr lang="en-US" sz="1600" dirty="0" smtClean="0">
              <a:ea typeface="ＭＳ Ｐゴシック" pitchFamily="34" charset="-128"/>
            </a:endParaRPr>
          </a:p>
          <a:p>
            <a:pPr lvl="1">
              <a:spcAft>
                <a:spcPts val="1200"/>
              </a:spcAft>
            </a:pPr>
            <a:endParaRPr lang="en-US" sz="1600" dirty="0" smtClean="0">
              <a:ea typeface="ＭＳ Ｐゴシック" pitchFamily="34" charset="-128"/>
            </a:endParaRPr>
          </a:p>
          <a:p>
            <a:pPr lvl="1">
              <a:spcAft>
                <a:spcPts val="1200"/>
              </a:spcAft>
            </a:pPr>
            <a:r>
              <a:rPr lang="en-US" dirty="0" smtClean="0">
                <a:ea typeface="ＭＳ Ｐゴシック" pitchFamily="34" charset="-128"/>
              </a:rPr>
              <a:t>Applies RRF values to ambient monitoring data</a:t>
            </a:r>
          </a:p>
          <a:p>
            <a:pPr lvl="2">
              <a:spcAft>
                <a:spcPts val="1200"/>
              </a:spcAft>
            </a:pPr>
            <a:endParaRPr lang="en-US" dirty="0" smtClean="0">
              <a:ea typeface="ＭＳ Ｐゴシック" pitchFamily="34" charset="-128"/>
            </a:endParaRPr>
          </a:p>
          <a:p>
            <a:pPr lvl="2">
              <a:spcAft>
                <a:spcPts val="1200"/>
              </a:spcAft>
            </a:pPr>
            <a:r>
              <a:rPr lang="en-US" dirty="0" smtClean="0">
                <a:ea typeface="ＭＳ Ｐゴシック" pitchFamily="34" charset="-128"/>
              </a:rPr>
              <a:t>Total PM</a:t>
            </a:r>
            <a:r>
              <a:rPr lang="en-US" baseline="-25000" dirty="0" smtClean="0">
                <a:ea typeface="ＭＳ Ｐゴシック" pitchFamily="34" charset="-128"/>
              </a:rPr>
              <a:t>2.5</a:t>
            </a:r>
            <a:r>
              <a:rPr lang="en-US" dirty="0" smtClean="0">
                <a:ea typeface="ＭＳ Ｐゴシック" pitchFamily="34" charset="-128"/>
              </a:rPr>
              <a:t> mass based on Federal Reference Method (FRM) monitors (5 year average)</a:t>
            </a:r>
          </a:p>
          <a:p>
            <a:pPr lvl="2">
              <a:spcAft>
                <a:spcPts val="1200"/>
              </a:spcAft>
            </a:pPr>
            <a:r>
              <a:rPr lang="en-US" dirty="0" smtClean="0">
                <a:ea typeface="ＭＳ Ｐゴシック" pitchFamily="34" charset="-128"/>
              </a:rPr>
              <a:t>Speciated PM</a:t>
            </a:r>
            <a:r>
              <a:rPr lang="en-US" baseline="-25000" dirty="0" smtClean="0">
                <a:ea typeface="ＭＳ Ｐゴシック" pitchFamily="34" charset="-128"/>
              </a:rPr>
              <a:t>2.5</a:t>
            </a:r>
            <a:r>
              <a:rPr lang="en-US" dirty="0" smtClean="0">
                <a:ea typeface="ＭＳ Ｐゴシック" pitchFamily="34" charset="-128"/>
              </a:rPr>
              <a:t> mass based on Speciated Trends Network (STN) and Interagency Monitoring of Protected Visual Environments (IMPROVE) network monitors (3 year average)</a:t>
            </a:r>
          </a:p>
          <a:p>
            <a:pPr lvl="2">
              <a:spcAft>
                <a:spcPts val="1200"/>
              </a:spcAft>
            </a:pPr>
            <a:r>
              <a:rPr lang="en-US" dirty="0" smtClean="0">
                <a:ea typeface="ＭＳ Ｐゴシック" pitchFamily="34" charset="-128"/>
              </a:rPr>
              <a:t>Uses sulfate, adjusted nitrate, derived water, inferred carbonaceous material balance (SANDWICH) technique (Frank, 2006)</a:t>
            </a:r>
          </a:p>
          <a:p>
            <a:pPr lvl="1">
              <a:spcAft>
                <a:spcPts val="1200"/>
              </a:spcAft>
            </a:pPr>
            <a:r>
              <a:rPr lang="en-US" dirty="0" smtClean="0">
                <a:ea typeface="ＭＳ Ｐゴシック" pitchFamily="34" charset="-128"/>
              </a:rPr>
              <a:t>Particulate Bound Water (PBW) adjustment required to compare SMAT and CMAQ results</a:t>
            </a:r>
          </a:p>
        </p:txBody>
      </p:sp>
      <p:graphicFrame>
        <p:nvGraphicFramePr>
          <p:cNvPr id="3074" name="Object 3"/>
          <p:cNvGraphicFramePr>
            <a:graphicFrameLocks noChangeAspect="1"/>
          </p:cNvGraphicFramePr>
          <p:nvPr/>
        </p:nvGraphicFramePr>
        <p:xfrm>
          <a:off x="3417598" y="2070388"/>
          <a:ext cx="2553710" cy="806359"/>
        </p:xfrm>
        <a:graphic>
          <a:graphicData uri="http://schemas.openxmlformats.org/presentationml/2006/ole">
            <p:oleObj spid="_x0000_s3089" name="Equation" r:id="rId4" imgW="1206500" imgH="381000" progId="Equation.3">
              <p:embed/>
            </p:oleObj>
          </a:graphicData>
        </a:graphic>
      </p:graphicFrame>
      <p:graphicFrame>
        <p:nvGraphicFramePr>
          <p:cNvPr id="3078" name="Object 3"/>
          <p:cNvGraphicFramePr>
            <a:graphicFrameLocks noChangeAspect="1"/>
          </p:cNvGraphicFramePr>
          <p:nvPr/>
        </p:nvGraphicFramePr>
        <p:xfrm>
          <a:off x="3521799" y="3294495"/>
          <a:ext cx="2298700" cy="442913"/>
        </p:xfrm>
        <a:graphic>
          <a:graphicData uri="http://schemas.openxmlformats.org/presentationml/2006/ole">
            <p:oleObj spid="_x0000_s3090" name="Equation" r:id="rId5" imgW="990170" imgH="190417"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a:xfrm>
            <a:off x="227013" y="73025"/>
            <a:ext cx="7162800" cy="704850"/>
          </a:xfrm>
        </p:spPr>
        <p:txBody>
          <a:bodyPr/>
          <a:lstStyle/>
          <a:p>
            <a:r>
              <a:rPr lang="en-US" smtClean="0">
                <a:ea typeface="ＭＳ Ｐゴシック" pitchFamily="34" charset="-128"/>
              </a:rPr>
              <a:t>Ambient Monitors Used in SMAT</a:t>
            </a:r>
          </a:p>
        </p:txBody>
      </p:sp>
      <p:pic>
        <p:nvPicPr>
          <p:cNvPr id="60418" name="Picture 2" descr="D:\Users\matt\Documents\CEMPD\Misc\SMAT_Monitor_Locs.jpg"/>
          <p:cNvPicPr>
            <a:picLocks noChangeAspect="1" noChangeArrowheads="1"/>
          </p:cNvPicPr>
          <p:nvPr/>
        </p:nvPicPr>
        <p:blipFill>
          <a:blip r:embed="rId2" cstate="print"/>
          <a:srcRect/>
          <a:stretch>
            <a:fillRect/>
          </a:stretch>
        </p:blipFill>
        <p:spPr bwMode="auto">
          <a:xfrm>
            <a:off x="637309" y="734290"/>
            <a:ext cx="7924800" cy="612370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ARTNER_Proj">
  <a:themeElements>
    <a:clrScheme name="">
      <a:dk1>
        <a:srgbClr val="000000"/>
      </a:dk1>
      <a:lt1>
        <a:srgbClr val="FFFFFF"/>
      </a:lt1>
      <a:dk2>
        <a:srgbClr val="000000"/>
      </a:dk2>
      <a:lt2>
        <a:srgbClr val="CECECE"/>
      </a:lt2>
      <a:accent1>
        <a:srgbClr val="EBEBEB"/>
      </a:accent1>
      <a:accent2>
        <a:srgbClr val="232323"/>
      </a:accent2>
      <a:accent3>
        <a:srgbClr val="FFFFFF"/>
      </a:accent3>
      <a:accent4>
        <a:srgbClr val="000000"/>
      </a:accent4>
      <a:accent5>
        <a:srgbClr val="F3F3F3"/>
      </a:accent5>
      <a:accent6>
        <a:srgbClr val="1F1F1F"/>
      </a:accent6>
      <a:hlink>
        <a:srgbClr val="9C9C9C"/>
      </a:hlink>
      <a:folHlink>
        <a:srgbClr val="676767"/>
      </a:folHlink>
    </a:clrScheme>
    <a:fontScheme name="PARTNER_Proj">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8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med" len="sm"/>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Helvetica" pitchFamily="80" charset="0"/>
          </a:defRPr>
        </a:defPPr>
      </a:lstStyle>
    </a:lnDef>
  </a:objectDefaults>
  <a:extraClrSchemeLst>
    <a:extraClrScheme>
      <a:clrScheme name="PARTNER_Proj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RTNER_Proj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RTNER_Proj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RTNER_Proj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RTNER_Proj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RTNER_Proj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RTNER_Proj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neilyoung:Applications:Microsoft Office X:Templates:My Templates:PARTNER_Proj.pot</Template>
  <TotalTime>14775</TotalTime>
  <Pages>11</Pages>
  <Words>1422</Words>
  <Application>Microsoft Office PowerPoint</Application>
  <PresentationFormat>On-screen Show (4:3)</PresentationFormat>
  <Paragraphs>187</Paragraphs>
  <Slides>22</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PARTNER_Proj</vt:lpstr>
      <vt:lpstr>Equation</vt:lpstr>
      <vt:lpstr>Slide 1</vt:lpstr>
      <vt:lpstr>Motivation</vt:lpstr>
      <vt:lpstr>Modeling Approach </vt:lpstr>
      <vt:lpstr>Emissions Processing</vt:lpstr>
      <vt:lpstr>Emissions Processing</vt:lpstr>
      <vt:lpstr>Modeling Domain and Airports Modeled</vt:lpstr>
      <vt:lpstr>SMAT</vt:lpstr>
      <vt:lpstr>SMAT</vt:lpstr>
      <vt:lpstr>Ambient Monitors Used in SMAT</vt:lpstr>
      <vt:lpstr>Particle Bound Water (PBW) Adjustment</vt:lpstr>
      <vt:lpstr>PBW Adjustment</vt:lpstr>
      <vt:lpstr>Model Evaluation</vt:lpstr>
      <vt:lpstr>Annual Aircraft PM2.5 Contributions</vt:lpstr>
      <vt:lpstr>Results – Continental U.S.</vt:lpstr>
      <vt:lpstr>Results – Focus on LAX and ATL</vt:lpstr>
      <vt:lpstr>Base Concentration Comparison (Model Performance) </vt:lpstr>
      <vt:lpstr>Slide 17</vt:lpstr>
      <vt:lpstr>SMAT ANH4 and PBW Precision</vt:lpstr>
      <vt:lpstr>Conclusions</vt:lpstr>
      <vt:lpstr>Slide 20</vt:lpstr>
      <vt:lpstr>Slide 21</vt:lpstr>
      <vt:lpstr>Slide 22</vt:lpstr>
    </vt:vector>
  </TitlesOfParts>
  <Company>뿿촰뿿첐ˡაÔ뿿��</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TITLE (in words) (Project #)</dc:title>
  <dc:subject>Project Overview</dc:subject>
  <dc:creator>Jennie Leith</dc:creator>
  <cp:lastModifiedBy>Matt Woody</cp:lastModifiedBy>
  <cp:revision>476</cp:revision>
  <cp:lastPrinted>1999-10-07T15:28:27Z</cp:lastPrinted>
  <dcterms:created xsi:type="dcterms:W3CDTF">2009-10-13T17:26:13Z</dcterms:created>
  <dcterms:modified xsi:type="dcterms:W3CDTF">2010-10-11T02:21:55Z</dcterms:modified>
</cp:coreProperties>
</file>