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commentAuthors.xml" ContentType="application/vnd.openxmlformats-officedocument.presentationml.commentAuthor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1"/>
  </p:notesMasterIdLst>
  <p:handoutMasterIdLst>
    <p:handoutMasterId r:id="rId32"/>
  </p:handoutMasterIdLst>
  <p:sldIdLst>
    <p:sldId id="549" r:id="rId2"/>
    <p:sldId id="552" r:id="rId3"/>
    <p:sldId id="550" r:id="rId4"/>
    <p:sldId id="553" r:id="rId5"/>
    <p:sldId id="554" r:id="rId6"/>
    <p:sldId id="555" r:id="rId7"/>
    <p:sldId id="556" r:id="rId8"/>
    <p:sldId id="557" r:id="rId9"/>
    <p:sldId id="558" r:id="rId10"/>
    <p:sldId id="559" r:id="rId11"/>
    <p:sldId id="561" r:id="rId12"/>
    <p:sldId id="560" r:id="rId13"/>
    <p:sldId id="562" r:id="rId14"/>
    <p:sldId id="563" r:id="rId15"/>
    <p:sldId id="564" r:id="rId16"/>
    <p:sldId id="565" r:id="rId17"/>
    <p:sldId id="566" r:id="rId18"/>
    <p:sldId id="567" r:id="rId19"/>
    <p:sldId id="568" r:id="rId20"/>
    <p:sldId id="569" r:id="rId21"/>
    <p:sldId id="570" r:id="rId22"/>
    <p:sldId id="571" r:id="rId23"/>
    <p:sldId id="572" r:id="rId24"/>
    <p:sldId id="573" r:id="rId25"/>
    <p:sldId id="574" r:id="rId26"/>
    <p:sldId id="575" r:id="rId27"/>
    <p:sldId id="576" r:id="rId28"/>
    <p:sldId id="578" r:id="rId29"/>
    <p:sldId id="577" r:id="rId30"/>
  </p:sldIdLst>
  <p:sldSz cx="9144000" cy="6858000" type="screen4x3"/>
  <p:notesSz cx="6858000" cy="9296400"/>
  <p:defaultTextStyle>
    <a:defPPr>
      <a:defRPr lang="en-US"/>
    </a:defPPr>
    <a:lvl1pPr algn="l" rtl="0" eaLnBrk="0" fontAlgn="base" hangingPunct="0">
      <a:spcBef>
        <a:spcPct val="0"/>
      </a:spcBef>
      <a:spcAft>
        <a:spcPct val="0"/>
      </a:spcAft>
      <a:defRPr sz="2400" kern="1200">
        <a:solidFill>
          <a:schemeClr val="tx1"/>
        </a:solidFill>
        <a:latin typeface="Arial" charset="0"/>
        <a:ea typeface="+mn-ea"/>
        <a:cs typeface="+mn-cs"/>
      </a:defRPr>
    </a:lvl1pPr>
    <a:lvl2pPr marL="457200" algn="l" rtl="0" eaLnBrk="0" fontAlgn="base" hangingPunct="0">
      <a:spcBef>
        <a:spcPct val="0"/>
      </a:spcBef>
      <a:spcAft>
        <a:spcPct val="0"/>
      </a:spcAft>
      <a:defRPr sz="2400" kern="1200">
        <a:solidFill>
          <a:schemeClr val="tx1"/>
        </a:solidFill>
        <a:latin typeface="Arial" charset="0"/>
        <a:ea typeface="+mn-ea"/>
        <a:cs typeface="+mn-cs"/>
      </a:defRPr>
    </a:lvl2pPr>
    <a:lvl3pPr marL="914400" algn="l" rtl="0" eaLnBrk="0" fontAlgn="base" hangingPunct="0">
      <a:spcBef>
        <a:spcPct val="0"/>
      </a:spcBef>
      <a:spcAft>
        <a:spcPct val="0"/>
      </a:spcAft>
      <a:defRPr sz="2400" kern="1200">
        <a:solidFill>
          <a:schemeClr val="tx1"/>
        </a:solidFill>
        <a:latin typeface="Arial" charset="0"/>
        <a:ea typeface="+mn-ea"/>
        <a:cs typeface="+mn-cs"/>
      </a:defRPr>
    </a:lvl3pPr>
    <a:lvl4pPr marL="1371600" algn="l" rtl="0" eaLnBrk="0" fontAlgn="base" hangingPunct="0">
      <a:spcBef>
        <a:spcPct val="0"/>
      </a:spcBef>
      <a:spcAft>
        <a:spcPct val="0"/>
      </a:spcAft>
      <a:defRPr sz="2400" kern="1200">
        <a:solidFill>
          <a:schemeClr val="tx1"/>
        </a:solidFill>
        <a:latin typeface="Arial" charset="0"/>
        <a:ea typeface="+mn-ea"/>
        <a:cs typeface="+mn-cs"/>
      </a:defRPr>
    </a:lvl4pPr>
    <a:lvl5pPr marL="1828800" algn="l" rtl="0" eaLnBrk="0" fontAlgn="base" hangingPunct="0">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zpost" initials="z" lastIdx="14" clrIdx="0"/>
  <p:cmAuthor id="1" name="Jim Smith" initials="JHS"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showPr>
  <p:clrMru>
    <a:srgbClr val="FFFF99"/>
    <a:srgbClr val="FFFFCC"/>
    <a:srgbClr val="99FFCC"/>
    <a:srgbClr val="6C6668"/>
    <a:srgbClr val="4D4D4D"/>
    <a:srgbClr val="E0E7FC"/>
    <a:srgbClr val="E7EDFD"/>
    <a:srgbClr val="FFFFFF"/>
    <a:srgbClr val="EBF0FD"/>
    <a:srgbClr val="E4EAFC"/>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6540" autoAdjust="0"/>
  </p:normalViewPr>
  <p:slideViewPr>
    <p:cSldViewPr>
      <p:cViewPr varScale="1">
        <p:scale>
          <a:sx n="69" d="100"/>
          <a:sy n="69" d="100"/>
        </p:scale>
        <p:origin x="-220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75" d="100"/>
          <a:sy n="75" d="100"/>
        </p:scale>
        <p:origin x="-1284" y="948"/>
      </p:cViewPr>
      <p:guideLst>
        <p:guide orient="horz" pos="2927"/>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ChangeArrowheads="1"/>
          </p:cNvSpPr>
          <p:nvPr/>
        </p:nvSpPr>
        <p:spPr bwMode="auto">
          <a:xfrm>
            <a:off x="6399213" y="8894763"/>
            <a:ext cx="387350" cy="311150"/>
          </a:xfrm>
          <a:prstGeom prst="rect">
            <a:avLst/>
          </a:prstGeom>
          <a:noFill/>
          <a:ln w="12700">
            <a:noFill/>
            <a:miter lim="800000"/>
            <a:headEnd/>
            <a:tailEnd/>
          </a:ln>
          <a:effectLst/>
        </p:spPr>
        <p:txBody>
          <a:bodyPr wrap="none" lIns="90522" tIns="44466" rIns="90522" bIns="44466" anchor="ctr">
            <a:spAutoFit/>
          </a:bodyPr>
          <a:lstStyle/>
          <a:p>
            <a:pPr algn="r" defTabSz="912813">
              <a:defRPr/>
            </a:pPr>
            <a:fld id="{28CDBBD7-2B8E-4AD5-94A9-272F5DC24437}" type="slidenum">
              <a:rPr lang="en-US" sz="1400">
                <a:latin typeface="Times New Roman" pitchFamily="18" charset="0"/>
              </a:rPr>
              <a:pPr algn="r" defTabSz="912813">
                <a:defRPr/>
              </a:pPr>
              <a:t>‹#›</a:t>
            </a:fld>
            <a:endParaRPr lang="en-US" sz="1400" dirty="0">
              <a:latin typeface="Times New Roman" pitchFamily="18" charset="0"/>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14400" y="4416425"/>
            <a:ext cx="5029200" cy="4178300"/>
          </a:xfrm>
          <a:prstGeom prst="rect">
            <a:avLst/>
          </a:prstGeom>
          <a:noFill/>
          <a:ln w="12700">
            <a:noFill/>
            <a:miter lim="800000"/>
            <a:headEnd/>
            <a:tailEnd/>
          </a:ln>
          <a:effectLst/>
        </p:spPr>
        <p:txBody>
          <a:bodyPr vert="horz" wrap="square" lIns="90522" tIns="44466" rIns="90522" bIns="44466" numCol="1" anchor="t" anchorCtr="0" compatLnSpc="1">
            <a:prstTxWarp prst="textNoShape">
              <a:avLst/>
            </a:prstTxWarp>
          </a:bodyPr>
          <a:lstStyle/>
          <a:p>
            <a:pPr lvl="0"/>
            <a:r>
              <a:rPr lang="en-US" noProof="0" smtClean="0"/>
              <a:t>Click to edit Master notes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3315" name="Rectangle 3"/>
          <p:cNvSpPr>
            <a:spLocks noGrp="1" noRot="1" noChangeAspect="1" noChangeArrowheads="1" noTextEdit="1"/>
          </p:cNvSpPr>
          <p:nvPr>
            <p:ph type="sldImg" idx="2"/>
          </p:nvPr>
        </p:nvSpPr>
        <p:spPr bwMode="auto">
          <a:xfrm>
            <a:off x="1116013" y="706438"/>
            <a:ext cx="4627562" cy="3470275"/>
          </a:xfrm>
          <a:prstGeom prst="rect">
            <a:avLst/>
          </a:prstGeom>
          <a:noFill/>
          <a:ln w="12700">
            <a:solidFill>
              <a:schemeClr val="tx1"/>
            </a:solidFill>
            <a:miter lim="800000"/>
            <a:headEnd/>
            <a:tailEnd/>
          </a:ln>
        </p:spPr>
      </p:sp>
      <p:sp>
        <p:nvSpPr>
          <p:cNvPr id="2053" name="Rectangle 5"/>
          <p:cNvSpPr>
            <a:spLocks noChangeArrowheads="1"/>
          </p:cNvSpPr>
          <p:nvPr/>
        </p:nvSpPr>
        <p:spPr bwMode="auto">
          <a:xfrm>
            <a:off x="6399213" y="8896350"/>
            <a:ext cx="387350" cy="307975"/>
          </a:xfrm>
          <a:prstGeom prst="rect">
            <a:avLst/>
          </a:prstGeom>
          <a:noFill/>
          <a:ln w="12700">
            <a:noFill/>
            <a:miter lim="800000"/>
            <a:headEnd/>
            <a:tailEnd/>
          </a:ln>
          <a:effectLst/>
        </p:spPr>
        <p:txBody>
          <a:bodyPr wrap="none" lIns="90522" tIns="44466" rIns="90522" bIns="44466" anchor="ctr">
            <a:spAutoFit/>
          </a:bodyPr>
          <a:lstStyle/>
          <a:p>
            <a:pPr algn="r" defTabSz="912813">
              <a:defRPr/>
            </a:pPr>
            <a:fld id="{4F64E164-F7EA-46B5-883A-CA1227BF5354}" type="slidenum">
              <a:rPr lang="en-US" sz="1400">
                <a:latin typeface="Times New Roman" pitchFamily="18" charset="0"/>
              </a:rPr>
              <a:pPr algn="r" defTabSz="912813">
                <a:defRPr/>
              </a:pPr>
              <a:t>‹#›</a:t>
            </a:fld>
            <a:endParaRPr lang="en-US" sz="1400" dirty="0">
              <a:latin typeface="Times New Roman" pitchFamily="18" charset="0"/>
            </a:endParaRP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Rot="1" noChangeAspect="1" noChangeArrowheads="1" noTextEdit="1"/>
          </p:cNvSpPr>
          <p:nvPr>
            <p:ph type="sldImg"/>
          </p:nvPr>
        </p:nvSpPr>
        <p:spPr>
          <a:ln/>
        </p:spPr>
      </p:sp>
      <p:sp>
        <p:nvSpPr>
          <p:cNvPr id="14339" name="Rectangle 3"/>
          <p:cNvSpPr>
            <a:spLocks noGrp="1" noChangeArrowheads="1"/>
          </p:cNvSpPr>
          <p:nvPr>
            <p:ph type="body" idx="1"/>
          </p:nvPr>
        </p:nvSpPr>
        <p:spPr>
          <a:noFill/>
          <a:ln w="9525"/>
        </p:spPr>
        <p:txBody>
          <a:bodyPr/>
          <a:lstStyle/>
          <a:p>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model pretty much nailed the two highest monitors in 2000, Bayland Park (BAYP) and Deer Park (DRPK).</a:t>
            </a:r>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Monroe monitor (HSMA) was over-predicted by 8.5 ppb, and Westhollow (SHWH)</a:t>
            </a:r>
            <a:r>
              <a:rPr lang="en-US" baseline="0" dirty="0" smtClean="0"/>
              <a:t> was over-predicted by 2.6 ppb.  Over-predicting the 2000 baseline means the model’s response was stronger than was exhibited by the real airshed.</a:t>
            </a:r>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remaining 9 monitors were under-predicted by between 3.6 and 10.8 ppb. </a:t>
            </a:r>
            <a:r>
              <a:rPr lang="en-US" baseline="0" dirty="0" smtClean="0"/>
              <a:t>Under-predicting the 2000 baseline means the model’s response was less strong than was exhibited by the real airshed.</a:t>
            </a:r>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It is more intuitive to evaluate the model in prospective terms than in retrospective terms (i.e. moving forward instead of backward in time).  Inverting the</a:t>
            </a:r>
            <a:r>
              <a:rPr lang="en-US" baseline="0" dirty="0" smtClean="0"/>
              <a:t> RRFs converts them from retrospective to prospective.  On average, the model predicts an 11% improvement from 2000 to 2006, while in reality the improvement was nearly 16%.</a:t>
            </a:r>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Weekday-weekend analysis applied to observational data is a type</a:t>
            </a:r>
            <a:r>
              <a:rPr lang="en-US" baseline="0" dirty="0" smtClean="0"/>
              <a:t> of observation-based modeling, and is used to assess whether an airshed in VOC-sensitive, NO</a:t>
            </a:r>
            <a:r>
              <a:rPr lang="en-US" baseline="-25000" dirty="0" smtClean="0"/>
              <a:t>X</a:t>
            </a:r>
            <a:r>
              <a:rPr lang="en-US" baseline="0" dirty="0" smtClean="0"/>
              <a:t>-sensitive, or in-between.  NO</a:t>
            </a:r>
            <a:r>
              <a:rPr lang="en-US" baseline="-25000" dirty="0" smtClean="0"/>
              <a:t>X</a:t>
            </a:r>
            <a:r>
              <a:rPr lang="en-US" baseline="0" dirty="0" smtClean="0"/>
              <a:t>-sensitive </a:t>
            </a:r>
            <a:r>
              <a:rPr lang="en-US" baseline="0" dirty="0" err="1" smtClean="0"/>
              <a:t>airsheds</a:t>
            </a:r>
            <a:r>
              <a:rPr lang="en-US" baseline="0" dirty="0" smtClean="0"/>
              <a:t> will typically respond better to NO</a:t>
            </a:r>
            <a:r>
              <a:rPr lang="en-US" baseline="-25000" dirty="0" smtClean="0"/>
              <a:t>X</a:t>
            </a:r>
            <a:r>
              <a:rPr lang="en-US" baseline="0" dirty="0" smtClean="0"/>
              <a:t> emission reductions and vice-versa.  </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smtClean="0"/>
              <a:t>Plot showing 6 AM</a:t>
            </a:r>
            <a:r>
              <a:rPr lang="en-US" baseline="0" dirty="0" smtClean="0"/>
              <a:t> emissions modeled in the 2010 attainment demonstration for Wednesdays (used to represent a “typical” weekday), Saturdays, and Sundays.  6 AM is especially important because most of the emission changes between weekdays and weekends are attributed to mobile sources.  While traffic volumes vary from weekdays to weekend days, the differences in traffic patterns are probably more important than total emissions since morning emissions are typically responsible for the lion’s share of ozone production.</a:t>
            </a:r>
          </a:p>
          <a:p>
            <a:endParaRPr lang="en-US" baseline="0" dirty="0" smtClean="0"/>
          </a:p>
          <a:p>
            <a:r>
              <a:rPr lang="en-US" baseline="0" dirty="0" smtClean="0"/>
              <a:t>The plot shows that 6 AM on-road mobile NO</a:t>
            </a:r>
            <a:r>
              <a:rPr lang="en-US" baseline="-25000" dirty="0" smtClean="0"/>
              <a:t>X</a:t>
            </a:r>
            <a:r>
              <a:rPr lang="en-US" baseline="0" dirty="0" smtClean="0"/>
              <a:t> emissions drop from about 15 tons on Wednesday to about 6 tons on Saturday, then to about 3 tons on Sunday.  Non-road emissions drop from about 5 tons to about 3 tons to about 2 tons, while other NO</a:t>
            </a:r>
            <a:r>
              <a:rPr lang="en-US" baseline="-25000" dirty="0" smtClean="0"/>
              <a:t>X</a:t>
            </a:r>
            <a:r>
              <a:rPr lang="en-US" baseline="0" dirty="0" smtClean="0"/>
              <a:t> sources show little variation.  Total NO</a:t>
            </a:r>
            <a:r>
              <a:rPr lang="en-US" baseline="-25000" dirty="0" smtClean="0"/>
              <a:t>X</a:t>
            </a:r>
            <a:r>
              <a:rPr lang="en-US" baseline="0" dirty="0" smtClean="0"/>
              <a:t> emissions are about 33, 22, and 18 tons, respectively.</a:t>
            </a:r>
          </a:p>
          <a:p>
            <a:endParaRPr lang="en-US" baseline="0" dirty="0" smtClean="0"/>
          </a:p>
          <a:p>
            <a:r>
              <a:rPr lang="en-US" baseline="0" dirty="0" smtClean="0"/>
              <a:t>On-road VOC shows the same pattern as NO</a:t>
            </a:r>
            <a:r>
              <a:rPr lang="en-US" baseline="-25000" dirty="0" smtClean="0"/>
              <a:t>X</a:t>
            </a:r>
            <a:r>
              <a:rPr lang="en-US" baseline="0" dirty="0" smtClean="0"/>
              <a:t>, but is smaller both in tons and as a fraction of the total inventory.  Area source VOC also declines from Wednesday to Saturday to Sunday, but non-road VOC increases due to recreational activities such as boating.  Overall, VOC is relatively constant with about 48, 49, and 44 tons, respectively.  </a:t>
            </a:r>
          </a:p>
          <a:p>
            <a:endParaRPr lang="en-US" baseline="0" dirty="0" smtClean="0"/>
          </a:p>
          <a:p>
            <a:r>
              <a:rPr lang="en-US" baseline="0" dirty="0" smtClean="0"/>
              <a:t>The large contribution of area sources is partly due to oil and gas production activities in the area.</a:t>
            </a:r>
          </a:p>
          <a:p>
            <a:endParaRPr lang="en-US" baseline="0" dirty="0" smtClean="0"/>
          </a:p>
          <a:p>
            <a:r>
              <a:rPr lang="en-US" baseline="0" dirty="0" smtClean="0"/>
              <a:t>These plots illustrate why we consider the primary driver for the “weekend effect” to be NO</a:t>
            </a:r>
            <a:r>
              <a:rPr lang="en-US" baseline="-25000" dirty="0" smtClean="0"/>
              <a:t>X </a:t>
            </a:r>
            <a:r>
              <a:rPr lang="en-US" baseline="0" dirty="0" smtClean="0"/>
              <a:t>emissions instead of VOC.</a:t>
            </a:r>
          </a:p>
          <a:p>
            <a:endParaRPr lang="en-US" baseline="0" dirty="0" smtClean="0"/>
          </a:p>
          <a:p>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plot shows median observed and modeled 6 AM NO</a:t>
            </a:r>
            <a:r>
              <a:rPr lang="en-US" baseline="-25000" dirty="0" smtClean="0"/>
              <a:t>X</a:t>
            </a:r>
            <a:r>
              <a:rPr lang="en-US" dirty="0" smtClean="0"/>
              <a:t> concentrations for fifteen NO</a:t>
            </a:r>
            <a:r>
              <a:rPr lang="en-US" baseline="-25000" dirty="0" smtClean="0"/>
              <a:t>X</a:t>
            </a:r>
            <a:r>
              <a:rPr lang="en-US" dirty="0" smtClean="0"/>
              <a:t> monitors in the HGB area.  The median is taken over the Wednesdays, Saturdays, and Sundays that occurred during the 96</a:t>
            </a:r>
            <a:r>
              <a:rPr lang="en-US" baseline="0" dirty="0" smtClean="0"/>
              <a:t> episode days modeled (there are 16 Wednesdays and 11 each Saturdays and Sundays).  Because of the large variation in NO</a:t>
            </a:r>
            <a:r>
              <a:rPr lang="en-US" baseline="-25000" dirty="0" smtClean="0"/>
              <a:t>X</a:t>
            </a:r>
            <a:r>
              <a:rPr lang="en-US" baseline="0" dirty="0" smtClean="0"/>
              <a:t> concentrations from monitor to monitor, all median concentrations are displayed as a percent of the Wednesday values (hence Wednesday medians are always </a:t>
            </a:r>
            <a:r>
              <a:rPr lang="en-US" dirty="0" smtClean="0"/>
              <a:t> plotted as 1).</a:t>
            </a:r>
          </a:p>
          <a:p>
            <a:endParaRPr lang="en-US" dirty="0" smtClean="0"/>
          </a:p>
          <a:p>
            <a:r>
              <a:rPr lang="en-US" dirty="0" smtClean="0"/>
              <a:t>The graph shows that measured NO</a:t>
            </a:r>
            <a:r>
              <a:rPr lang="en-US" baseline="-25000" dirty="0" smtClean="0"/>
              <a:t>X</a:t>
            </a:r>
            <a:r>
              <a:rPr lang="en-US" dirty="0" smtClean="0"/>
              <a:t> concentrations decline between 0% and about 62% from Wednesdays to Saturdays, and between around 38% and 90% from Wednesdays to Sundays.  These declines are much greater than seen in the modeled emissions at least partly because the NO</a:t>
            </a:r>
            <a:r>
              <a:rPr lang="en-US" baseline="-25000" dirty="0" smtClean="0"/>
              <a:t>X</a:t>
            </a:r>
            <a:r>
              <a:rPr lang="en-US" dirty="0" smtClean="0"/>
              <a:t> monitors are</a:t>
            </a:r>
            <a:r>
              <a:rPr lang="en-US" baseline="0" dirty="0" smtClean="0"/>
              <a:t> mostly source-oriented and many are specifically sited to measure concentrations associated with motor vehicles.</a:t>
            </a:r>
          </a:p>
          <a:p>
            <a:endParaRPr lang="en-US" baseline="0" dirty="0" smtClean="0"/>
          </a:p>
          <a:p>
            <a:r>
              <a:rPr lang="en-US" baseline="0" dirty="0" smtClean="0"/>
              <a:t>In contrast with the measurements, modeled Saturday concentrations of NO</a:t>
            </a:r>
            <a:r>
              <a:rPr lang="en-US" baseline="-25000" dirty="0" smtClean="0"/>
              <a:t>X </a:t>
            </a:r>
            <a:r>
              <a:rPr lang="en-US" baseline="0" dirty="0" smtClean="0"/>
              <a:t> range from an increase of about 22% to a decrease of about 50% from Wednesdays, and Sunday values decrease from between about 13% to around 65% from Wednesdays.  At least some of the disagreement between modeled and observed NO</a:t>
            </a:r>
            <a:r>
              <a:rPr lang="en-US" baseline="-25000" dirty="0" smtClean="0"/>
              <a:t>X</a:t>
            </a:r>
            <a:r>
              <a:rPr lang="en-US" baseline="0" dirty="0" smtClean="0"/>
              <a:t> concentrations is likely caused by the model averaging across grid cells, while the observations are point measurements.</a:t>
            </a:r>
            <a:endParaRPr lang="en-US" baseline="-25000"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plot shows median observed and modeled peak 8-hour ozone concentrations for twenty regulatory monitors in the HGB area.  The median is taken over the Wednesdays, Saturdays, and Sundays that occurred during the 96</a:t>
            </a:r>
            <a:r>
              <a:rPr lang="en-US" baseline="0" dirty="0" smtClean="0"/>
              <a:t> episode days modeled (there are 16 Wednesdays and 11 each Saturdays and Sundays).  To be consistent with the NO</a:t>
            </a:r>
            <a:r>
              <a:rPr lang="en-US" baseline="-25000" dirty="0" smtClean="0"/>
              <a:t>X</a:t>
            </a:r>
            <a:r>
              <a:rPr lang="en-US" baseline="0" dirty="0" smtClean="0"/>
              <a:t> concentrations shown on the previous slide, all median concentrations are displayed as a percent of the Wednesday values (hence Wednesday medians are always </a:t>
            </a:r>
            <a:r>
              <a:rPr lang="en-US" dirty="0" smtClean="0"/>
              <a:t> plotted as 1).</a:t>
            </a:r>
          </a:p>
          <a:p>
            <a:endParaRPr lang="en-US" dirty="0" smtClean="0"/>
          </a:p>
          <a:p>
            <a:r>
              <a:rPr lang="en-US" dirty="0" smtClean="0"/>
              <a:t>Observed Saturday peak 8-hour ozone concentrations range from around 27% higher to 17% lower than Wednesdays, and Sunday concentrations range between about 21% higher to 10% lower than Wednesdays,</a:t>
            </a:r>
            <a:r>
              <a:rPr lang="en-US" baseline="0" dirty="0" smtClean="0"/>
              <a:t> with little indication of any coherent pattern.</a:t>
            </a:r>
          </a:p>
          <a:p>
            <a:endParaRPr lang="en-US"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Modeled Saturday peak 8-hour ozone concentrations range from around 20% higher to 2% lower than Wednesdays, and Sunday concentrations range between about 20% to 2% greater than Wednesdays.  There is an apparent pattern showing increasing</a:t>
            </a:r>
            <a:r>
              <a:rPr lang="en-US" baseline="0" dirty="0" smtClean="0"/>
              <a:t> concentrations from Wednesday to Saturday to Sunday.</a:t>
            </a:r>
          </a:p>
          <a:p>
            <a:endParaRPr lang="en-US" dirty="0" smtClean="0"/>
          </a:p>
          <a:p>
            <a:endParaRPr lang="en-US"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These are model sensitivity runs where the entire set of</a:t>
            </a:r>
            <a:r>
              <a:rPr lang="en-US" baseline="0" dirty="0" smtClean="0"/>
              <a:t> 96 modeled days were first all given Wednesday emissions, then Saturday, then Sunday.</a:t>
            </a:r>
          </a:p>
          <a:p>
            <a:endParaRPr lang="en-US" baseline="0" dirty="0" smtClean="0"/>
          </a:p>
          <a:p>
            <a:r>
              <a:rPr lang="en-US" baseline="0" dirty="0" smtClean="0"/>
              <a:t>There is some cause for concern that the day-to-day carryover of pollution from the previous days is not correct, especially for Saturdays and Sundays.  A more realistic (but more expensive) test would be to run seven simulations, starting each on a different day of the week.  To test for biases introduced via the WSS test, we regressed the modeled ozone for the all-WSS Wednesdays which coincided with actual Wednesdays against ozone concentrations from the Wednesdays in the baseline runs, and similarly with the Saturdays and Sundays.  For all three day types, the regression R</a:t>
            </a:r>
            <a:r>
              <a:rPr lang="en-US" baseline="30000" dirty="0" smtClean="0"/>
              <a:t>2</a:t>
            </a:r>
            <a:r>
              <a:rPr lang="en-US" baseline="0" dirty="0" smtClean="0"/>
              <a:t> was in each case near 99%, with slopes between 0.99 and 1.01, so it was determined that the current approach was adequate for HGB.  But HGB may not carry over as much pollution as some areas due to the afternoon sea breeze which </a:t>
            </a:r>
            <a:r>
              <a:rPr lang="en-US" baseline="0" dirty="0" err="1" smtClean="0"/>
              <a:t>advects</a:t>
            </a:r>
            <a:r>
              <a:rPr lang="en-US" baseline="0" dirty="0" smtClean="0"/>
              <a:t> pollutants inland, so other areas may wish to consider another approach to increasing the number of days.</a:t>
            </a:r>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observed median NO</a:t>
            </a:r>
            <a:r>
              <a:rPr lang="en-US" baseline="-25000" dirty="0" smtClean="0"/>
              <a:t>X</a:t>
            </a:r>
            <a:r>
              <a:rPr lang="en-US" dirty="0" smtClean="0"/>
              <a:t> concentrations</a:t>
            </a:r>
            <a:r>
              <a:rPr lang="en-US" baseline="0" dirty="0" smtClean="0"/>
              <a:t> based on five ozone seasons’ Wednesdays, Saturdays, and Sundays behave a lot like those seen in the earlier analysis which considered only the episode Wednesdays, Saturdays, and Sundays.  Modeled median NO</a:t>
            </a:r>
            <a:r>
              <a:rPr lang="en-US" baseline="-25000" dirty="0" smtClean="0"/>
              <a:t>X</a:t>
            </a:r>
            <a:r>
              <a:rPr lang="en-US" baseline="0" dirty="0" smtClean="0"/>
              <a:t> concentrations from the all-WSS runs, on the other hand, now all decline monotonically from Wednesday though Saturday through Sunday and all look very similar except for the slopes.  Median modeled Saturday concentrations range from a decrease of between about 12% to about 55% from Wednesday, and Sunday decreases range between 20% and about 73% compared with Wednesdays.</a:t>
            </a:r>
            <a:endParaRPr lang="en-US" dirty="0" smtClean="0"/>
          </a:p>
          <a:p>
            <a:endParaRPr lang="en-US" dirty="0" smtClean="0"/>
          </a:p>
          <a:p>
            <a:r>
              <a:rPr lang="en-US" dirty="0" smtClean="0"/>
              <a:t>The much more orderly behavior</a:t>
            </a:r>
            <a:r>
              <a:rPr lang="en-US" baseline="0" dirty="0" smtClean="0"/>
              <a:t> of the modeled concentrations is due to </a:t>
            </a:r>
            <a:r>
              <a:rPr lang="en-US" dirty="0" smtClean="0"/>
              <a:t>using identical meteorology for each day type instead of whatever happened to occur on the modeled Wednesdays,</a:t>
            </a:r>
            <a:r>
              <a:rPr lang="en-US" baseline="0" dirty="0" smtClean="0"/>
              <a:t> Saturdays, and Sundays.  By in effect removing the noise associated with day-specific meteorology, the all-WSS runs provide a better picture of the signal of interest, i.e. the concentration changes due to the day-to-day emission changes.</a:t>
            </a:r>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Ozone precursors</a:t>
            </a:r>
            <a:r>
              <a:rPr lang="en-US" baseline="0" dirty="0" smtClean="0"/>
              <a:t> include NO, NO</a:t>
            </a:r>
            <a:r>
              <a:rPr lang="en-US" baseline="-25000" dirty="0" smtClean="0"/>
              <a:t>2</a:t>
            </a:r>
            <a:r>
              <a:rPr lang="en-US" baseline="0" dirty="0" smtClean="0"/>
              <a:t>, and VOC species.</a:t>
            </a:r>
          </a:p>
          <a:p>
            <a:r>
              <a:rPr lang="en-US" baseline="0" dirty="0" smtClean="0"/>
              <a:t>Intermediate and product species include HONO, H</a:t>
            </a:r>
            <a:r>
              <a:rPr lang="en-US" baseline="-25000" dirty="0" smtClean="0"/>
              <a:t>2</a:t>
            </a:r>
            <a:r>
              <a:rPr lang="en-US" baseline="0" dirty="0" smtClean="0"/>
              <a:t>O</a:t>
            </a:r>
            <a:r>
              <a:rPr lang="en-US" baseline="-25000" dirty="0" smtClean="0"/>
              <a:t>2</a:t>
            </a:r>
            <a:r>
              <a:rPr lang="en-US" baseline="0" dirty="0" smtClean="0"/>
              <a:t>, HNO</a:t>
            </a:r>
            <a:r>
              <a:rPr lang="en-US" baseline="-25000" dirty="0" smtClean="0"/>
              <a:t>3</a:t>
            </a:r>
            <a:r>
              <a:rPr lang="en-US" baseline="0" dirty="0" smtClean="0"/>
              <a:t> and PANs.</a:t>
            </a:r>
          </a:p>
          <a:p>
            <a:endParaRPr lang="en-US" baseline="0" dirty="0" smtClean="0"/>
          </a:p>
          <a:p>
            <a:r>
              <a:rPr lang="en-US" baseline="0" dirty="0" smtClean="0"/>
              <a:t>Statistics include bias, error, peak-to-peak comparisons, MSE, etc.</a:t>
            </a:r>
          </a:p>
          <a:p>
            <a:r>
              <a:rPr lang="en-US" baseline="0" dirty="0" smtClean="0"/>
              <a:t>1-dimensional graphics include time series and vertical concentration plots.</a:t>
            </a:r>
          </a:p>
          <a:p>
            <a:r>
              <a:rPr lang="en-US" baseline="0" dirty="0" smtClean="0"/>
              <a:t>2-dimensional graphics include scatter plots, tile plots, and peak ozone contours.</a:t>
            </a:r>
          </a:p>
          <a:p>
            <a:r>
              <a:rPr lang="en-US" baseline="0" dirty="0" smtClean="0"/>
              <a:t>3-dimensional graphics include 3-d pollution contours and animations of surface contours.</a:t>
            </a:r>
          </a:p>
          <a:p>
            <a:endParaRPr lang="en-US" baseline="0" dirty="0" smtClean="0"/>
          </a:p>
          <a:p>
            <a:r>
              <a:rPr lang="en-US" baseline="0" dirty="0" smtClean="0"/>
              <a:t>Model response to changes in inputs, particularly emissions, is especially important when using a relative-response approach to predicting future design values.</a:t>
            </a:r>
            <a:endParaRPr lang="en-US" dirty="0" smtClean="0"/>
          </a:p>
          <a:p>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observed median ozone concentrations</a:t>
            </a:r>
            <a:r>
              <a:rPr lang="en-US" baseline="0" dirty="0" smtClean="0"/>
              <a:t> based on five ozone seasons’ Wednesdays, Saturdays, and Sundays are again qualitatively similar to those seem for the episode-only Wednesdays, Saturdays, and Sundays, but do not vary somewhat less widely: Saturday median concentrations range between an increase of 22% and a decrease of 4% from Wednesday, and Sunday concentrations range from an increase of 21% to a decrease of 12% from Wednesday.   </a:t>
            </a:r>
          </a:p>
          <a:p>
            <a:endParaRPr lang="en-US" baseline="0" dirty="0" smtClean="0"/>
          </a:p>
          <a:p>
            <a:r>
              <a:rPr lang="en-US" baseline="0" dirty="0" smtClean="0"/>
              <a:t>The median modeled ozone concentrations, however, have a markedly different appearance than those from the run using the episode-only Wednesdays, Saturdays, and Sundays.  Instead of increasing from Wednesday to Saturday to Sunday, now all but two sites show monotonic decreases.  Furthermore, the range is greatly reduced, with Saturday median concentrations ranging from approximately a 1% increase to a 3% decrease, and Sunday concentrations ranging from a 1% increase to around a 6% decrease.</a:t>
            </a:r>
          </a:p>
          <a:p>
            <a:endParaRPr lang="en-US" baseline="0" dirty="0" smtClean="0"/>
          </a:p>
          <a:p>
            <a:r>
              <a:rPr lang="en-US" baseline="0" dirty="0" smtClean="0"/>
              <a:t>At first glance, it appears that there must be some problem with the all-WSS simulations, since the signal is of the opposite sign from that seen when using only the episode Wednesdays, Saturdays, and Sundays, but in fact the difference is almost entirely due to random meteorological effects.  To verify this, we examined the ozone concentrations simulated in the all-WSS runs for the Wednesdays, Saturdays, and Sundays that coincided with the actual corresponding day of the week.  When we compared these concentrations with those simulated in the baseline, we observed very similar patterns.  So the actual episode days just happened to behave in a manner that seemingly contradicts the more robust all-WSS analysis, and the only factor which can account for this effect is the meteorology which occurred on the particular modeled Wednesdays, Saturdays, and Sundays.  The conclusion is that the pattern seen for the episode Wednesdays, Saturdays, and Sundays was caused by random meteorological effects which overwhelmed the signal of interest, namely weekday-weekend ozone patterns.</a:t>
            </a:r>
            <a:endParaRPr lang="en-US" dirty="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75</a:t>
            </a:r>
            <a:r>
              <a:rPr lang="en-US" baseline="30000" dirty="0" smtClean="0"/>
              <a:t>th</a:t>
            </a:r>
            <a:r>
              <a:rPr lang="en-US" baseline="0" dirty="0" smtClean="0"/>
              <a:t> and 90</a:t>
            </a:r>
            <a:r>
              <a:rPr lang="en-US" baseline="30000" dirty="0" smtClean="0"/>
              <a:t>th</a:t>
            </a:r>
            <a:r>
              <a:rPr lang="en-US" baseline="0" dirty="0" smtClean="0"/>
              <a:t> percentiles represent days that were more conducive to ozone formation at the respective monitors.</a:t>
            </a:r>
          </a:p>
          <a:p>
            <a:endParaRPr lang="en-US" baseline="0" dirty="0" smtClean="0"/>
          </a:p>
          <a:p>
            <a:r>
              <a:rPr lang="en-US" baseline="0" dirty="0" smtClean="0"/>
              <a:t>To verify that it is appropriate to compare the medians of the episode days with the 75</a:t>
            </a:r>
            <a:r>
              <a:rPr lang="en-US" baseline="30000" dirty="0" smtClean="0"/>
              <a:t>th</a:t>
            </a:r>
            <a:r>
              <a:rPr lang="en-US" baseline="0" dirty="0" smtClean="0"/>
              <a:t> and 90</a:t>
            </a:r>
            <a:r>
              <a:rPr lang="en-US" baseline="30000" dirty="0" smtClean="0"/>
              <a:t>th</a:t>
            </a:r>
            <a:r>
              <a:rPr lang="en-US" baseline="0" dirty="0" smtClean="0"/>
              <a:t> percentiles of the concentrations from five ozone seasons, we looked at the median observed concentration across all 96 episode days at each monitor.  In every case but one the episode median was between the 75</a:t>
            </a:r>
            <a:r>
              <a:rPr lang="en-US" baseline="30000" dirty="0" smtClean="0"/>
              <a:t>th</a:t>
            </a:r>
            <a:r>
              <a:rPr lang="en-US" baseline="0" dirty="0" smtClean="0"/>
              <a:t> and 90</a:t>
            </a:r>
            <a:r>
              <a:rPr lang="en-US" baseline="30000" dirty="0" smtClean="0"/>
              <a:t>th</a:t>
            </a:r>
            <a:r>
              <a:rPr lang="en-US" baseline="0" dirty="0" smtClean="0"/>
              <a:t> percentiles of the five-year concentration data.  For Galveston (GALC) the median was slightly lower than the 75</a:t>
            </a:r>
            <a:r>
              <a:rPr lang="en-US" baseline="30000" dirty="0" smtClean="0"/>
              <a:t>th</a:t>
            </a:r>
            <a:r>
              <a:rPr lang="en-US" baseline="0" dirty="0" smtClean="0"/>
              <a:t> percentile (56 ppb vs. 56.6 ppb).</a:t>
            </a:r>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Repeat of slide 21.</a:t>
            </a:r>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Same as previous slide, except median observed ozone concentrations have</a:t>
            </a:r>
            <a:r>
              <a:rPr lang="en-US" baseline="0" dirty="0" smtClean="0"/>
              <a:t> been replaced with 75</a:t>
            </a:r>
            <a:r>
              <a:rPr lang="en-US" baseline="30000" dirty="0" smtClean="0"/>
              <a:t>th</a:t>
            </a:r>
            <a:r>
              <a:rPr lang="en-US" baseline="0" dirty="0" smtClean="0"/>
              <a:t> percentile concentrations.  The pattern has shifted downwards somewhat, with Saturday concentrations now between an approximate 11% increase and 17% decrease, relative to Wednesday, and with Sunday concentrations ranging from a 7% increase to a 13% decrease compared with Wednesday.</a:t>
            </a:r>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Same as previous slide, except 75</a:t>
            </a:r>
            <a:r>
              <a:rPr lang="en-US" baseline="30000" dirty="0" smtClean="0"/>
              <a:t>th</a:t>
            </a:r>
            <a:r>
              <a:rPr lang="en-US" dirty="0" smtClean="0"/>
              <a:t> percentile observed ozone concentrations have</a:t>
            </a:r>
            <a:r>
              <a:rPr lang="en-US" baseline="0" dirty="0" smtClean="0"/>
              <a:t> been replaced with 90</a:t>
            </a:r>
            <a:r>
              <a:rPr lang="en-US" baseline="30000" dirty="0" smtClean="0"/>
              <a:t>th</a:t>
            </a:r>
            <a:r>
              <a:rPr lang="en-US" baseline="0" dirty="0" smtClean="0"/>
              <a:t> percentile concentrations.  Now the pattern shift is more dramatic, with all but one site decreasing from Wednesday to Saturday and all sites showing decreases from Wednesday to Sunday.  Saturday concentrations now range from an 8% increase to a 17% decrease relative to Wednesday, and Sunday concentrations ranging from a 2% to an 18% decrease compared with Wednesday.  Overall, the 90</a:t>
            </a:r>
            <a:r>
              <a:rPr lang="en-US" baseline="30000" dirty="0" smtClean="0"/>
              <a:t>th</a:t>
            </a:r>
            <a:r>
              <a:rPr lang="en-US" baseline="0" dirty="0" smtClean="0"/>
              <a:t> percentile concentrations show a greater response to the weekday-weekend emission patterns than do the modeled concentrations.</a:t>
            </a:r>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Good news:  The</a:t>
            </a:r>
            <a:r>
              <a:rPr lang="en-US" baseline="0" dirty="0" smtClean="0"/>
              <a:t> HGB area’s 2010 8-hour ozone design value as of October 6 was 84 ppb at Manvel Croix Park, and all but four regulatory sites in the area had 2010 DVs of 78 ppb or lower.  Barring an unusually high late-season ozone event, this will be the second consecutive year that the HGB area has been in compliance of the 1997 8-hour ozone standard of 85 ppb.</a:t>
            </a:r>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smtClean="0"/>
              <a:t>Sensitivity analyses and DDM/HDDM (higher-order DDM) can</a:t>
            </a:r>
            <a:r>
              <a:rPr lang="en-US" baseline="0" dirty="0" smtClean="0"/>
              <a:t> show how robust the model’s predictions are.  In other words, are the model’s predictions valid under conditions which differ from those </a:t>
            </a:r>
            <a:r>
              <a:rPr lang="en-US" dirty="0" smtClean="0"/>
              <a:t>upon which the model is based?</a:t>
            </a:r>
            <a:r>
              <a:rPr lang="en-US" baseline="0" dirty="0" smtClean="0"/>
              <a:t>  For example, would a modeled ozone change from NO</a:t>
            </a:r>
            <a:r>
              <a:rPr lang="en-US" baseline="-25000" dirty="0" smtClean="0"/>
              <a:t>X</a:t>
            </a:r>
            <a:r>
              <a:rPr lang="en-US" baseline="0" dirty="0" smtClean="0"/>
              <a:t>-sensitive to VOC-sensitive if biogenic emissions were in fact twice those used in the model?</a:t>
            </a:r>
          </a:p>
          <a:p>
            <a:endParaRPr lang="en-US" baseline="0" dirty="0" smtClean="0"/>
          </a:p>
          <a:p>
            <a:r>
              <a:rPr lang="en-US" baseline="0" dirty="0" smtClean="0"/>
              <a:t>Retrospective analysis can consist simply of comparing past modeling with current air quality, but we really don’t care much about how well previous modeling predicted current air quality.  The real question is how well does current modeling predict response to changes.  Current modeling typically includes up-to-date databases, improved modeling software, and benefits from knowledge of actual growth and controls instead of predictions.  So the best application of retrospective analysis is to use the current model to “predict” a prior year.  This requires constructing an inventory for that year, but this task can be made much easier by selecting a year that was previously modeled.</a:t>
            </a:r>
          </a:p>
          <a:p>
            <a:endParaRPr lang="en-US" baseline="0" dirty="0" smtClean="0"/>
          </a:p>
          <a:p>
            <a:r>
              <a:rPr lang="en-US" baseline="0" dirty="0" smtClean="0"/>
              <a:t>In some areas, ozone concentrations have been observed to increase on weekends because of reduced NO</a:t>
            </a:r>
            <a:r>
              <a:rPr lang="en-US" baseline="-25000" dirty="0" smtClean="0"/>
              <a:t>X</a:t>
            </a:r>
            <a:r>
              <a:rPr lang="en-US" baseline="0" dirty="0" smtClean="0"/>
              <a:t> emissions (the so-called NO</a:t>
            </a:r>
            <a:r>
              <a:rPr lang="en-US" baseline="-25000" dirty="0" smtClean="0"/>
              <a:t>X</a:t>
            </a:r>
            <a:r>
              <a:rPr lang="en-US" baseline="0" dirty="0" smtClean="0"/>
              <a:t> </a:t>
            </a:r>
            <a:r>
              <a:rPr lang="en-US" baseline="0" dirty="0" err="1" smtClean="0"/>
              <a:t>disbenefit</a:t>
            </a:r>
            <a:r>
              <a:rPr lang="en-US" baseline="0" dirty="0" smtClean="0"/>
              <a:t> which results from fresh NO emissions reacting with ozone).  Weekday-weekend emission differences (both timing and magnitude) form a sort of “natural laboratory” for testing the model’s response to emission changes.  Weekday-weekend analysis applied to only observations is a form of observation-based modeling which is sometimes used to assess whether an airshed is NO</a:t>
            </a:r>
            <a:r>
              <a:rPr lang="en-US" baseline="-25000" dirty="0" smtClean="0"/>
              <a:t>X</a:t>
            </a:r>
            <a:r>
              <a:rPr lang="en-US" baseline="0" dirty="0" smtClean="0"/>
              <a:t>- or VOC-limited.</a:t>
            </a:r>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HGB – Houston/Galveston/Brazoria</a:t>
            </a:r>
          </a:p>
          <a:p>
            <a:r>
              <a:rPr lang="en-US" dirty="0" smtClean="0"/>
              <a:t>CAMx</a:t>
            </a:r>
            <a:r>
              <a:rPr lang="en-US" baseline="0" dirty="0" smtClean="0"/>
              <a:t> – Comprehensive Air Quality Model with extensions</a:t>
            </a:r>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Map showing the nested</a:t>
            </a:r>
            <a:r>
              <a:rPr lang="en-US" baseline="0" dirty="0" smtClean="0"/>
              <a:t> modeling domains for the HGB attainment demonstration</a:t>
            </a:r>
          </a:p>
          <a:p>
            <a:r>
              <a:rPr lang="en-US" baseline="0" dirty="0" smtClean="0"/>
              <a:t>36 km grid - Eastern US from Amarillo east into the Atlantic Ocean, south of Brownsville to Fargo</a:t>
            </a:r>
          </a:p>
          <a:p>
            <a:r>
              <a:rPr lang="en-US" baseline="0" dirty="0" smtClean="0"/>
              <a:t>12 km grid - Eastern half of Texas, most of Arkansas, Louisiana, Oklahoma, and Mississippi</a:t>
            </a:r>
          </a:p>
          <a:p>
            <a:r>
              <a:rPr lang="en-US" baseline="0" dirty="0" smtClean="0"/>
              <a:t>4 km grid – Southeast Texas including Houston, Galveston, and Beaumont-Port Arthur</a:t>
            </a:r>
          </a:p>
          <a:p>
            <a:r>
              <a:rPr lang="en-US" dirty="0" smtClean="0"/>
              <a:t>2 km grid – Centered on Harris County including Galveston Bay and parts of several</a:t>
            </a:r>
            <a:r>
              <a:rPr lang="en-US" baseline="0" dirty="0" smtClean="0"/>
              <a:t> surrounding counties</a:t>
            </a:r>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MPE for the 2010 submittal included many</a:t>
            </a:r>
            <a:r>
              <a:rPr lang="en-US" baseline="0" dirty="0" smtClean="0"/>
              <a:t> species not usually measured including nitric and nitrous acids, PAN, formaldehyde, and several hydrocarbon species.  Data sources included the Research Vessel Ron Brown, several aircraft, ozone sondes, “smart” balloons, and special purpose sites in rural and urban areas and above ground-level, along with the extensive network of ozone and NO</a:t>
            </a:r>
            <a:r>
              <a:rPr lang="en-US" baseline="-25000" dirty="0" smtClean="0"/>
              <a:t>X</a:t>
            </a:r>
            <a:r>
              <a:rPr lang="en-US" baseline="0" dirty="0" smtClean="0"/>
              <a:t> monitors and 12 automatic gas chromatographs operated by state and local governments and industry groups.</a:t>
            </a:r>
          </a:p>
          <a:p>
            <a:endParaRPr lang="en-US" baseline="0" dirty="0" smtClean="0"/>
          </a:p>
          <a:p>
            <a:r>
              <a:rPr lang="en-US" baseline="0" dirty="0" smtClean="0"/>
              <a:t>The baseline DV is sometimes referred to as a five-year weighted average since each of the three individual DVs is itself a three-year average of fourth-high concentrations.</a:t>
            </a:r>
          </a:p>
          <a:p>
            <a:endParaRPr lang="en-US" baseline="0" dirty="0" smtClean="0"/>
          </a:p>
          <a:p>
            <a:r>
              <a:rPr lang="en-US" baseline="0" dirty="0" smtClean="0"/>
              <a:t>“Near” a monitor means the maximum modeled ozone concentration within an array of grid cells including the monitor.  For the HGB area, we used 7X7 arrays of 2 km grid cells.</a:t>
            </a:r>
          </a:p>
          <a:p>
            <a:endParaRPr lang="en-US" baseline="0" dirty="0" smtClean="0"/>
          </a:p>
          <a:p>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Map</a:t>
            </a:r>
            <a:r>
              <a:rPr lang="en-US" baseline="0" dirty="0" smtClean="0"/>
              <a:t> showing the twenty monitoring sites discussed in this presentation (there are a lot of sites not shown here).</a:t>
            </a:r>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Biogenic emissions </a:t>
            </a:r>
            <a:r>
              <a:rPr lang="en-US" baseline="0" dirty="0" smtClean="0"/>
              <a:t>developed for the 2006 episode days were used in both the 2000 and 2006 modeling (just like future-case modeling).</a:t>
            </a:r>
          </a:p>
          <a:p>
            <a:endParaRPr lang="en-US" baseline="0" dirty="0" smtClean="0"/>
          </a:p>
          <a:p>
            <a:r>
              <a:rPr lang="en-US" baseline="0" dirty="0" smtClean="0"/>
              <a:t>The 2000 baseline was developed for a somewhat smaller modeling domain than that used for the more recent attainment demonstration.  In the perimeter areas where no 2000 emissions were available, we just used the 2006 emissions.  This should pose no problems since the areas affected were all at least 1000 km from Houston.</a:t>
            </a:r>
          </a:p>
          <a:p>
            <a:endParaRPr lang="en-US" baseline="0" dirty="0" smtClean="0"/>
          </a:p>
          <a:p>
            <a:r>
              <a:rPr lang="en-US" baseline="0" dirty="0" smtClean="0"/>
              <a:t>We used the 2000 baseline DV instead of the regular 2000 DV because the RRFs are applied to a 2006 baseline which consists of the average of three DVs.</a:t>
            </a:r>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Table showing the names of 13 regulatory</a:t>
            </a:r>
            <a:r>
              <a:rPr lang="en-US" baseline="0" dirty="0" smtClean="0"/>
              <a:t> monitors used in this analysis, along with the 2000 and 2006 baseline ozone concentrations, actual and modeled RRFs (actual is the ratio of the 2006 </a:t>
            </a:r>
            <a:r>
              <a:rPr lang="en-US" baseline="0" dirty="0" err="1" smtClean="0"/>
              <a:t>DV</a:t>
            </a:r>
            <a:r>
              <a:rPr lang="en-US" baseline="-25000" dirty="0" err="1" smtClean="0"/>
              <a:t>b</a:t>
            </a:r>
            <a:r>
              <a:rPr lang="en-US" baseline="0" dirty="0" smtClean="0"/>
              <a:t> to the 2000 </a:t>
            </a:r>
            <a:r>
              <a:rPr lang="en-US" baseline="0" dirty="0" err="1" smtClean="0"/>
              <a:t>DV</a:t>
            </a:r>
            <a:r>
              <a:rPr lang="en-US" baseline="-25000" dirty="0" err="1" smtClean="0"/>
              <a:t>b</a:t>
            </a:r>
            <a:r>
              <a:rPr lang="en-US" baseline="0" dirty="0" smtClean="0"/>
              <a:t>, and finally the 2000 </a:t>
            </a:r>
            <a:r>
              <a:rPr lang="en-US" baseline="0" dirty="0" err="1" smtClean="0"/>
              <a:t>DV</a:t>
            </a:r>
            <a:r>
              <a:rPr lang="en-US" baseline="-25000" dirty="0" err="1" smtClean="0"/>
              <a:t>p</a:t>
            </a:r>
            <a:r>
              <a:rPr lang="en-US" baseline="0" dirty="0" smtClean="0"/>
              <a:t>.</a:t>
            </a:r>
          </a:p>
          <a:p>
            <a:endParaRPr lang="en-US" baseline="0" dirty="0" smtClean="0"/>
          </a:p>
          <a:p>
            <a:endParaRPr lang="en-US" baseline="-25000"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atin typeface="Verdana"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
        <p:nvSpPr>
          <p:cNvPr id="4" name="Line 10"/>
          <p:cNvSpPr>
            <a:spLocks noChangeShapeType="1"/>
          </p:cNvSpPr>
          <p:nvPr userDrawn="1"/>
        </p:nvSpPr>
        <p:spPr bwMode="auto">
          <a:xfrm>
            <a:off x="1371600" y="3505200"/>
            <a:ext cx="6477000" cy="0"/>
          </a:xfrm>
          <a:prstGeom prst="line">
            <a:avLst/>
          </a:prstGeom>
          <a:noFill/>
          <a:ln w="57150">
            <a:solidFill>
              <a:srgbClr val="000068"/>
            </a:solidFill>
            <a:round/>
            <a:headEnd/>
            <a:tailEnd/>
          </a:ln>
        </p:spPr>
        <p:txBody>
          <a:bodyPr wrap="none"/>
          <a:lstStyle/>
          <a:p>
            <a:endParaRPr lang="en-US" dirty="0"/>
          </a:p>
        </p:txBody>
      </p:sp>
      <p:pic>
        <p:nvPicPr>
          <p:cNvPr id="5" name="Picture 8" descr="tceq_name_short"/>
          <p:cNvPicPr>
            <a:picLocks noChangeAspect="1" noChangeArrowheads="1"/>
          </p:cNvPicPr>
          <p:nvPr userDrawn="1"/>
        </p:nvPicPr>
        <p:blipFill>
          <a:blip r:embed="rId2" cstate="print"/>
          <a:srcRect r="18868" b="-1408"/>
          <a:stretch>
            <a:fillRect/>
          </a:stretch>
        </p:blipFill>
        <p:spPr bwMode="auto">
          <a:xfrm>
            <a:off x="6248400" y="0"/>
            <a:ext cx="2895600" cy="202019"/>
          </a:xfrm>
          <a:prstGeom prst="rect">
            <a:avLst/>
          </a:prstGeom>
          <a:noFill/>
          <a:ln w="9525">
            <a:noFill/>
            <a:miter lim="800000"/>
            <a:headEnd/>
            <a:tailEnd/>
          </a:ln>
        </p:spPr>
      </p:pic>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dirty="0" smtClean="0"/>
              <a:t>Click to edit Master title style</a:t>
            </a:r>
            <a:endParaRPr lang="en-US" dirty="0"/>
          </a:p>
        </p:txBody>
      </p:sp>
      <p:sp>
        <p:nvSpPr>
          <p:cNvPr id="3" name="Content Placeholder 2"/>
          <p:cNvSpPr>
            <a:spLocks noGrp="1"/>
          </p:cNvSpPr>
          <p:nvPr>
            <p:ph idx="1"/>
          </p:nvPr>
        </p:nvSpPr>
        <p:spPr>
          <a:xfrm>
            <a:off x="914400" y="1600200"/>
            <a:ext cx="7239000" cy="4267200"/>
          </a:xfrm>
        </p:spPr>
        <p:txBody>
          <a:bodyPr/>
          <a:lstStyle>
            <a:lvl1pPr>
              <a:spcAft>
                <a:spcPts val="300"/>
              </a:spcAft>
              <a:defRPr sz="2400" baseline="0">
                <a:latin typeface="Verdana" pitchFamily="34" charset="0"/>
              </a:defRPr>
            </a:lvl1pPr>
            <a:lvl2pPr>
              <a:defRPr sz="2000" baseline="0">
                <a:latin typeface="Verdana" pitchFamily="34" charset="0"/>
              </a:defRPr>
            </a:lvl2pPr>
            <a:lvl3pPr>
              <a:defRPr sz="2000" baseline="0">
                <a:latin typeface="Verdana" pitchFamily="34" charset="0"/>
              </a:defRPr>
            </a:lvl3pPr>
            <a:lvl4pPr>
              <a:defRPr sz="2000" baseline="0">
                <a:latin typeface="Georgia" pitchFamily="18" charset="0"/>
              </a:defRPr>
            </a:lvl4pPr>
            <a:lvl5pPr>
              <a:defRPr sz="2000" baseline="0">
                <a:latin typeface="Georgia" pitchFamily="18" charset="0"/>
              </a:defRPr>
            </a:lvl5pPr>
          </a:lstStyle>
          <a:p>
            <a:pPr lvl="0"/>
            <a:r>
              <a:rPr lang="en-US" dirty="0" smtClean="0"/>
              <a:t>Click to edit Master text styles</a:t>
            </a:r>
          </a:p>
          <a:p>
            <a:pPr lvl="1"/>
            <a:r>
              <a:rPr lang="en-US" dirty="0" smtClean="0"/>
              <a:t>Second level</a:t>
            </a:r>
          </a:p>
          <a:p>
            <a:pPr lvl="2"/>
            <a:r>
              <a:rPr lang="en-US" dirty="0" smtClean="0"/>
              <a:t>Third level</a:t>
            </a:r>
          </a:p>
        </p:txBody>
      </p:sp>
      <p:sp>
        <p:nvSpPr>
          <p:cNvPr id="4" name="Line 51"/>
          <p:cNvSpPr>
            <a:spLocks noChangeShapeType="1"/>
          </p:cNvSpPr>
          <p:nvPr userDrawn="1"/>
        </p:nvSpPr>
        <p:spPr bwMode="auto">
          <a:xfrm flipV="1">
            <a:off x="1066800" y="990600"/>
            <a:ext cx="7848600" cy="0"/>
          </a:xfrm>
          <a:prstGeom prst="line">
            <a:avLst/>
          </a:prstGeom>
          <a:noFill/>
          <a:ln w="57150">
            <a:solidFill>
              <a:srgbClr val="000086">
                <a:alpha val="50000"/>
              </a:srgbClr>
            </a:solidFill>
            <a:round/>
            <a:headEnd/>
            <a:tailEnd/>
          </a:ln>
          <a:effectLst/>
        </p:spPr>
        <p:txBody>
          <a:bodyPr wrap="none"/>
          <a:lstStyle/>
          <a:p>
            <a:pPr>
              <a:defRPr/>
            </a:pPr>
            <a:endParaRPr lang="en-US" dirty="0"/>
          </a:p>
        </p:txBody>
      </p:sp>
      <p:sp>
        <p:nvSpPr>
          <p:cNvPr id="5" name="Rectangle 9"/>
          <p:cNvSpPr>
            <a:spLocks noChangeArrowheads="1"/>
          </p:cNvSpPr>
          <p:nvPr userDrawn="1"/>
        </p:nvSpPr>
        <p:spPr bwMode="auto">
          <a:xfrm>
            <a:off x="0" y="6597650"/>
            <a:ext cx="9144000" cy="246221"/>
          </a:xfrm>
          <a:prstGeom prst="rect">
            <a:avLst/>
          </a:prstGeom>
          <a:noFill/>
          <a:ln w="12700" cap="sq">
            <a:noFill/>
            <a:miter lim="800000"/>
            <a:headEnd type="none" w="sm" len="sm"/>
            <a:tailEnd type="none" w="sm" len="sm"/>
          </a:ln>
          <a:effectLst/>
        </p:spPr>
        <p:txBody>
          <a:bodyPr>
            <a:spAutoFit/>
          </a:bodyPr>
          <a:lstStyle/>
          <a:p>
            <a:pPr algn="ctr">
              <a:defRPr/>
            </a:pPr>
            <a:r>
              <a:rPr lang="en-US" sz="1000" dirty="0">
                <a:latin typeface="Verdana" pitchFamily="34" charset="0"/>
              </a:rPr>
              <a:t>Air Quality </a:t>
            </a:r>
            <a:r>
              <a:rPr lang="en-US" sz="1000" dirty="0" smtClean="0">
                <a:latin typeface="Verdana" pitchFamily="34" charset="0"/>
              </a:rPr>
              <a:t>Division • </a:t>
            </a:r>
            <a:r>
              <a:rPr lang="en-US" sz="1000" i="1" baseline="0" dirty="0" smtClean="0">
                <a:latin typeface="Verdana" pitchFamily="34" charset="0"/>
              </a:rPr>
              <a:t>Dynamic MPE </a:t>
            </a:r>
            <a:r>
              <a:rPr lang="en-US" sz="1000" dirty="0" smtClean="0">
                <a:latin typeface="Verdana" pitchFamily="34" charset="0"/>
              </a:rPr>
              <a:t>•  JHS, MJE  •  October 12, </a:t>
            </a:r>
            <a:r>
              <a:rPr lang="en-US" sz="1000" dirty="0">
                <a:latin typeface="Verdana" pitchFamily="34" charset="0"/>
              </a:rPr>
              <a:t>2010  •   Page </a:t>
            </a:r>
            <a:fld id="{B1868B4F-56A1-4630-8946-0E7C9CB9965E}" type="slidenum">
              <a:rPr lang="en-US" sz="1000">
                <a:latin typeface="Verdana" pitchFamily="34" charset="0"/>
              </a:rPr>
              <a:pPr algn="ctr">
                <a:defRPr/>
              </a:pPr>
              <a:t>‹#›</a:t>
            </a:fld>
            <a:endParaRPr lang="en-US" sz="1000" dirty="0">
              <a:latin typeface="Verdana" pitchFamily="34" charset="0"/>
            </a:endParaRP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lvl1pPr>
          </a:lstStyle>
          <a:p>
            <a:r>
              <a:rPr lang="en-US" dirty="0" smtClean="0"/>
              <a:t>Click to edit Master title style</a:t>
            </a:r>
            <a:endParaRPr lang="en-US" dirty="0"/>
          </a:p>
        </p:txBody>
      </p:sp>
      <p:sp>
        <p:nvSpPr>
          <p:cNvPr id="3" name="Line 51"/>
          <p:cNvSpPr>
            <a:spLocks noChangeShapeType="1"/>
          </p:cNvSpPr>
          <p:nvPr userDrawn="1"/>
        </p:nvSpPr>
        <p:spPr bwMode="auto">
          <a:xfrm flipV="1">
            <a:off x="1066800" y="990600"/>
            <a:ext cx="7848600" cy="0"/>
          </a:xfrm>
          <a:prstGeom prst="line">
            <a:avLst/>
          </a:prstGeom>
          <a:noFill/>
          <a:ln w="57150">
            <a:solidFill>
              <a:srgbClr val="000086">
                <a:alpha val="50000"/>
              </a:srgbClr>
            </a:solidFill>
            <a:round/>
            <a:headEnd/>
            <a:tailEnd/>
          </a:ln>
          <a:effectLst/>
        </p:spPr>
        <p:txBody>
          <a:bodyPr wrap="none"/>
          <a:lstStyle/>
          <a:p>
            <a:pPr>
              <a:defRPr/>
            </a:pPr>
            <a:endParaRPr lang="en-US" dirty="0"/>
          </a:p>
        </p:txBody>
      </p:sp>
      <p:sp>
        <p:nvSpPr>
          <p:cNvPr id="4" name="Rectangle 9"/>
          <p:cNvSpPr>
            <a:spLocks noChangeArrowheads="1"/>
          </p:cNvSpPr>
          <p:nvPr userDrawn="1"/>
        </p:nvSpPr>
        <p:spPr bwMode="auto">
          <a:xfrm>
            <a:off x="0" y="6597650"/>
            <a:ext cx="9144000" cy="246221"/>
          </a:xfrm>
          <a:prstGeom prst="rect">
            <a:avLst/>
          </a:prstGeom>
          <a:noFill/>
          <a:ln w="12700" cap="sq">
            <a:noFill/>
            <a:miter lim="800000"/>
            <a:headEnd type="none" w="sm" len="sm"/>
            <a:tailEnd type="none" w="sm" len="sm"/>
          </a:ln>
          <a:effectLst/>
        </p:spPr>
        <p:txBody>
          <a:bodyPr>
            <a:spAutoFit/>
          </a:bodyPr>
          <a:lstStyle/>
          <a:p>
            <a:pPr algn="ctr">
              <a:defRPr/>
            </a:pPr>
            <a:r>
              <a:rPr lang="en-US" sz="1000" dirty="0">
                <a:latin typeface="Verdana" pitchFamily="34" charset="0"/>
              </a:rPr>
              <a:t>Air Quality </a:t>
            </a:r>
            <a:r>
              <a:rPr lang="en-US" sz="1000" dirty="0" smtClean="0">
                <a:latin typeface="Verdana" pitchFamily="34" charset="0"/>
              </a:rPr>
              <a:t>Division • T</a:t>
            </a:r>
            <a:r>
              <a:rPr lang="en-US" sz="1000" i="1" baseline="0" dirty="0" smtClean="0">
                <a:latin typeface="Verdana" pitchFamily="34" charset="0"/>
              </a:rPr>
              <a:t>itle of Presentation  </a:t>
            </a:r>
            <a:r>
              <a:rPr lang="en-US" sz="1000" dirty="0" smtClean="0">
                <a:latin typeface="Verdana" pitchFamily="34" charset="0"/>
              </a:rPr>
              <a:t>•  ABC  •  September 1, </a:t>
            </a:r>
            <a:r>
              <a:rPr lang="en-US" sz="1000" dirty="0">
                <a:latin typeface="Verdana" pitchFamily="34" charset="0"/>
              </a:rPr>
              <a:t>2010  •   Page </a:t>
            </a:r>
            <a:fld id="{B1868B4F-56A1-4630-8946-0E7C9CB9965E}" type="slidenum">
              <a:rPr lang="en-US" sz="1000">
                <a:latin typeface="Verdana" pitchFamily="34" charset="0"/>
              </a:rPr>
              <a:pPr algn="ctr">
                <a:defRPr/>
              </a:pPr>
              <a:t>‹#›</a:t>
            </a:fld>
            <a:endParaRPr lang="en-US" sz="1000" dirty="0">
              <a:latin typeface="Verdana" pitchFamily="34" charset="0"/>
            </a:endParaRP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ChangeArrowheads="1"/>
          </p:cNvSpPr>
          <p:nvPr userDrawn="1"/>
        </p:nvSpPr>
        <p:spPr bwMode="auto">
          <a:xfrm>
            <a:off x="0" y="6597650"/>
            <a:ext cx="9144000" cy="246221"/>
          </a:xfrm>
          <a:prstGeom prst="rect">
            <a:avLst/>
          </a:prstGeom>
          <a:noFill/>
          <a:ln w="12700" cap="sq">
            <a:noFill/>
            <a:miter lim="800000"/>
            <a:headEnd type="none" w="sm" len="sm"/>
            <a:tailEnd type="none" w="sm" len="sm"/>
          </a:ln>
          <a:effectLst/>
        </p:spPr>
        <p:txBody>
          <a:bodyPr>
            <a:spAutoFit/>
          </a:bodyPr>
          <a:lstStyle/>
          <a:p>
            <a:pPr algn="ctr">
              <a:defRPr/>
            </a:pPr>
            <a:r>
              <a:rPr lang="en-US" sz="1000" dirty="0">
                <a:latin typeface="Verdana" pitchFamily="34" charset="0"/>
              </a:rPr>
              <a:t>Air Quality </a:t>
            </a:r>
            <a:r>
              <a:rPr lang="en-US" sz="1000" dirty="0" smtClean="0">
                <a:latin typeface="Verdana" pitchFamily="34" charset="0"/>
              </a:rPr>
              <a:t>Division • T</a:t>
            </a:r>
            <a:r>
              <a:rPr lang="en-US" sz="1000" i="1" baseline="0" dirty="0" smtClean="0">
                <a:latin typeface="Verdana" pitchFamily="34" charset="0"/>
              </a:rPr>
              <a:t>itle of Presentation  </a:t>
            </a:r>
            <a:r>
              <a:rPr lang="en-US" sz="1000" dirty="0" smtClean="0">
                <a:latin typeface="Verdana" pitchFamily="34" charset="0"/>
              </a:rPr>
              <a:t>•  ABC  •  September 1, </a:t>
            </a:r>
            <a:r>
              <a:rPr lang="en-US" sz="1000" dirty="0">
                <a:latin typeface="Verdana" pitchFamily="34" charset="0"/>
              </a:rPr>
              <a:t>2010  •   Page </a:t>
            </a:r>
            <a:fld id="{B1868B4F-56A1-4630-8946-0E7C9CB9965E}" type="slidenum">
              <a:rPr lang="en-US" sz="1000">
                <a:latin typeface="Verdana" pitchFamily="34" charset="0"/>
              </a:rPr>
              <a:pPr algn="ctr">
                <a:defRPr/>
              </a:pPr>
              <a:t>‹#›</a:t>
            </a:fld>
            <a:endParaRPr lang="en-US" sz="1000" dirty="0">
              <a:latin typeface="Verdana" pitchFamily="34" charset="0"/>
            </a:endParaRPr>
          </a:p>
        </p:txBody>
      </p:sp>
    </p:spTree>
  </p:cSld>
  <p:clrMapOvr>
    <a:masterClrMapping/>
  </p:clrMapOvr>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7"/>
          <p:cNvSpPr>
            <a:spLocks noGrp="1" noChangeArrowheads="1"/>
          </p:cNvSpPr>
          <p:nvPr>
            <p:ph type="title"/>
          </p:nvPr>
        </p:nvSpPr>
        <p:spPr bwMode="auto">
          <a:xfrm>
            <a:off x="1447800" y="152400"/>
            <a:ext cx="6858000" cy="8382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8"/>
          <p:cNvSpPr>
            <a:spLocks noGrp="1" noChangeArrowheads="1"/>
          </p:cNvSpPr>
          <p:nvPr>
            <p:ph type="body" idx="1"/>
          </p:nvPr>
        </p:nvSpPr>
        <p:spPr bwMode="auto">
          <a:xfrm>
            <a:off x="1295400" y="1730375"/>
            <a:ext cx="7239000" cy="4267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pic>
        <p:nvPicPr>
          <p:cNvPr id="8" name="Picture 7" descr="3C-TCEQ-small.png"/>
          <p:cNvPicPr>
            <a:picLocks noChangeAspect="1"/>
          </p:cNvPicPr>
          <p:nvPr userDrawn="1"/>
        </p:nvPicPr>
        <p:blipFill>
          <a:blip r:embed="rId6" cstate="print"/>
          <a:stretch>
            <a:fillRect/>
          </a:stretch>
        </p:blipFill>
        <p:spPr>
          <a:xfrm>
            <a:off x="457200" y="228600"/>
            <a:ext cx="394226" cy="685610"/>
          </a:xfrm>
          <a:prstGeom prst="rect">
            <a:avLst/>
          </a:prstGeom>
        </p:spPr>
      </p:pic>
    </p:spTree>
  </p:cSld>
  <p:clrMap bg1="lt1" tx1="dk1" bg2="lt2" tx2="dk2" accent1="accent1" accent2="accent2" accent3="accent3" accent4="accent4" accent5="accent5" accent6="accent6" hlink="hlink" folHlink="folHlink"/>
  <p:sldLayoutIdLst>
    <p:sldLayoutId id="2147483663" r:id="rId1"/>
    <p:sldLayoutId id="2147483664" r:id="rId2"/>
    <p:sldLayoutId id="2147483668" r:id="rId3"/>
    <p:sldLayoutId id="2147483669" r:id="rId4"/>
  </p:sldLayoutIdLst>
  <p:transition/>
  <p:txStyles>
    <p:titleStyle>
      <a:lvl1pPr algn="ctr" rtl="0" eaLnBrk="0" fontAlgn="base" hangingPunct="0">
        <a:spcBef>
          <a:spcPct val="0"/>
        </a:spcBef>
        <a:spcAft>
          <a:spcPct val="0"/>
        </a:spcAft>
        <a:defRPr sz="2800" b="1">
          <a:solidFill>
            <a:schemeClr val="tx1"/>
          </a:solidFill>
          <a:latin typeface="+mj-lt"/>
          <a:ea typeface="+mj-ea"/>
          <a:cs typeface="+mj-cs"/>
        </a:defRPr>
      </a:lvl1pPr>
      <a:lvl2pPr algn="ctr" rtl="0" eaLnBrk="0" fontAlgn="base" hangingPunct="0">
        <a:spcBef>
          <a:spcPct val="0"/>
        </a:spcBef>
        <a:spcAft>
          <a:spcPct val="0"/>
        </a:spcAft>
        <a:defRPr sz="2800">
          <a:solidFill>
            <a:schemeClr val="tx1"/>
          </a:solidFill>
          <a:latin typeface="Arial Black" pitchFamily="34" charset="0"/>
        </a:defRPr>
      </a:lvl2pPr>
      <a:lvl3pPr algn="ctr" rtl="0" eaLnBrk="0" fontAlgn="base" hangingPunct="0">
        <a:spcBef>
          <a:spcPct val="0"/>
        </a:spcBef>
        <a:spcAft>
          <a:spcPct val="0"/>
        </a:spcAft>
        <a:defRPr sz="2800">
          <a:solidFill>
            <a:schemeClr val="tx1"/>
          </a:solidFill>
          <a:latin typeface="Arial Black" pitchFamily="34" charset="0"/>
        </a:defRPr>
      </a:lvl3pPr>
      <a:lvl4pPr algn="ctr" rtl="0" eaLnBrk="0" fontAlgn="base" hangingPunct="0">
        <a:spcBef>
          <a:spcPct val="0"/>
        </a:spcBef>
        <a:spcAft>
          <a:spcPct val="0"/>
        </a:spcAft>
        <a:defRPr sz="2800">
          <a:solidFill>
            <a:schemeClr val="tx1"/>
          </a:solidFill>
          <a:latin typeface="Arial Black" pitchFamily="34" charset="0"/>
        </a:defRPr>
      </a:lvl4pPr>
      <a:lvl5pPr algn="ctr" rtl="0" eaLnBrk="0" fontAlgn="base" hangingPunct="0">
        <a:spcBef>
          <a:spcPct val="0"/>
        </a:spcBef>
        <a:spcAft>
          <a:spcPct val="0"/>
        </a:spcAft>
        <a:defRPr sz="2800">
          <a:solidFill>
            <a:schemeClr val="tx1"/>
          </a:solidFill>
          <a:latin typeface="Arial Black" pitchFamily="34" charset="0"/>
        </a:defRPr>
      </a:lvl5pPr>
      <a:lvl6pPr marL="457200" algn="ctr" rtl="0" eaLnBrk="0" fontAlgn="base" hangingPunct="0">
        <a:spcBef>
          <a:spcPct val="0"/>
        </a:spcBef>
        <a:spcAft>
          <a:spcPct val="0"/>
        </a:spcAft>
        <a:defRPr sz="2800">
          <a:solidFill>
            <a:schemeClr val="tx1"/>
          </a:solidFill>
          <a:latin typeface="Arial Black" pitchFamily="34" charset="0"/>
        </a:defRPr>
      </a:lvl6pPr>
      <a:lvl7pPr marL="914400" algn="ctr" rtl="0" eaLnBrk="0" fontAlgn="base" hangingPunct="0">
        <a:spcBef>
          <a:spcPct val="0"/>
        </a:spcBef>
        <a:spcAft>
          <a:spcPct val="0"/>
        </a:spcAft>
        <a:defRPr sz="2800">
          <a:solidFill>
            <a:schemeClr val="tx1"/>
          </a:solidFill>
          <a:latin typeface="Arial Black" pitchFamily="34" charset="0"/>
        </a:defRPr>
      </a:lvl7pPr>
      <a:lvl8pPr marL="1371600" algn="ctr" rtl="0" eaLnBrk="0" fontAlgn="base" hangingPunct="0">
        <a:spcBef>
          <a:spcPct val="0"/>
        </a:spcBef>
        <a:spcAft>
          <a:spcPct val="0"/>
        </a:spcAft>
        <a:defRPr sz="2800">
          <a:solidFill>
            <a:schemeClr val="tx1"/>
          </a:solidFill>
          <a:latin typeface="Arial Black" pitchFamily="34" charset="0"/>
        </a:defRPr>
      </a:lvl8pPr>
      <a:lvl9pPr marL="1828800" algn="ctr" rtl="0" eaLnBrk="0" fontAlgn="base" hangingPunct="0">
        <a:spcBef>
          <a:spcPct val="0"/>
        </a:spcBef>
        <a:spcAft>
          <a:spcPct val="0"/>
        </a:spcAft>
        <a:defRPr sz="2800">
          <a:solidFill>
            <a:schemeClr val="tx1"/>
          </a:solidFill>
          <a:latin typeface="Arial Black" pitchFamily="34" charset="0"/>
        </a:defRPr>
      </a:lvl9pPr>
    </p:titleStyle>
    <p:bodyStyle>
      <a:lvl1pPr marL="342900" indent="-342900" algn="l" rtl="0" eaLnBrk="0" fontAlgn="base" hangingPunct="0">
        <a:spcBef>
          <a:spcPct val="20000"/>
        </a:spcBef>
        <a:spcAft>
          <a:spcPct val="0"/>
        </a:spcAft>
        <a:buClr>
          <a:srgbClr val="01654B"/>
        </a:buClr>
        <a:buSzPct val="95000"/>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rgbClr val="01654B"/>
        </a:buClr>
        <a:buSzPct val="100000"/>
        <a:buChar char="–"/>
        <a:defRPr sz="2000">
          <a:solidFill>
            <a:schemeClr val="tx1"/>
          </a:solidFill>
          <a:latin typeface="+mn-lt"/>
        </a:defRPr>
      </a:lvl2pPr>
      <a:lvl3pPr marL="1143000" indent="-228600" algn="l" rtl="0" eaLnBrk="0" fontAlgn="base" hangingPunct="0">
        <a:spcBef>
          <a:spcPct val="20000"/>
        </a:spcBef>
        <a:spcAft>
          <a:spcPct val="0"/>
        </a:spcAft>
        <a:buClr>
          <a:srgbClr val="01654B"/>
        </a:buClr>
        <a:buSzPct val="55000"/>
        <a:buFont typeface="Wingdings" pitchFamily="2" charset="2"/>
        <a:buChar char="§"/>
        <a:defRPr sz="2000">
          <a:solidFill>
            <a:schemeClr val="tx1"/>
          </a:solidFill>
          <a:latin typeface="+mn-lt"/>
        </a:defRPr>
      </a:lvl3pPr>
      <a:lvl4pPr marL="1600200" indent="-228600" algn="l" rtl="0" eaLnBrk="0" fontAlgn="base" hangingPunct="0">
        <a:spcBef>
          <a:spcPct val="20000"/>
        </a:spcBef>
        <a:spcAft>
          <a:spcPct val="0"/>
        </a:spcAft>
        <a:buClr>
          <a:srgbClr val="01654B"/>
        </a:buClr>
        <a:buSzPct val="65000"/>
        <a:buChar char="•"/>
        <a:defRPr sz="1600">
          <a:solidFill>
            <a:schemeClr val="tx1"/>
          </a:solidFill>
          <a:latin typeface="Times New Roman" pitchFamily="18" charset="0"/>
        </a:defRPr>
      </a:lvl4pPr>
      <a:lvl5pPr marL="2057400" indent="-228600" algn="l" rtl="0" eaLnBrk="0" fontAlgn="base" hangingPunct="0">
        <a:spcBef>
          <a:spcPct val="20000"/>
        </a:spcBef>
        <a:spcAft>
          <a:spcPct val="0"/>
        </a:spcAft>
        <a:buClr>
          <a:srgbClr val="01654B"/>
        </a:buClr>
        <a:buSzPct val="100000"/>
        <a:buChar char="•"/>
        <a:defRPr sz="1600">
          <a:solidFill>
            <a:schemeClr val="tx1"/>
          </a:solidFill>
          <a:latin typeface="Times New Roman" pitchFamily="18" charset="0"/>
        </a:defRPr>
      </a:lvl5pPr>
      <a:lvl6pPr marL="2514600" indent="-228600" algn="l" rtl="0" eaLnBrk="0" fontAlgn="base" hangingPunct="0">
        <a:spcBef>
          <a:spcPct val="20000"/>
        </a:spcBef>
        <a:spcAft>
          <a:spcPct val="0"/>
        </a:spcAft>
        <a:buClr>
          <a:srgbClr val="01654B"/>
        </a:buClr>
        <a:buSzPct val="100000"/>
        <a:buChar char="•"/>
        <a:defRPr sz="1600">
          <a:solidFill>
            <a:schemeClr val="tx1"/>
          </a:solidFill>
          <a:latin typeface="Times New Roman" pitchFamily="18" charset="0"/>
        </a:defRPr>
      </a:lvl6pPr>
      <a:lvl7pPr marL="2971800" indent="-228600" algn="l" rtl="0" eaLnBrk="0" fontAlgn="base" hangingPunct="0">
        <a:spcBef>
          <a:spcPct val="20000"/>
        </a:spcBef>
        <a:spcAft>
          <a:spcPct val="0"/>
        </a:spcAft>
        <a:buClr>
          <a:srgbClr val="01654B"/>
        </a:buClr>
        <a:buSzPct val="100000"/>
        <a:buChar char="•"/>
        <a:defRPr sz="1600">
          <a:solidFill>
            <a:schemeClr val="tx1"/>
          </a:solidFill>
          <a:latin typeface="Times New Roman" pitchFamily="18" charset="0"/>
        </a:defRPr>
      </a:lvl7pPr>
      <a:lvl8pPr marL="3429000" indent="-228600" algn="l" rtl="0" eaLnBrk="0" fontAlgn="base" hangingPunct="0">
        <a:spcBef>
          <a:spcPct val="20000"/>
        </a:spcBef>
        <a:spcAft>
          <a:spcPct val="0"/>
        </a:spcAft>
        <a:buClr>
          <a:srgbClr val="01654B"/>
        </a:buClr>
        <a:buSzPct val="100000"/>
        <a:buChar char="•"/>
        <a:defRPr sz="1600">
          <a:solidFill>
            <a:schemeClr val="tx1"/>
          </a:solidFill>
          <a:latin typeface="Times New Roman" pitchFamily="18" charset="0"/>
        </a:defRPr>
      </a:lvl8pPr>
      <a:lvl9pPr marL="3886200" indent="-228600" algn="l" rtl="0" eaLnBrk="0" fontAlgn="base" hangingPunct="0">
        <a:spcBef>
          <a:spcPct val="20000"/>
        </a:spcBef>
        <a:spcAft>
          <a:spcPct val="0"/>
        </a:spcAft>
        <a:buClr>
          <a:srgbClr val="01654B"/>
        </a:buClr>
        <a:buSzPct val="100000"/>
        <a:buChar char="•"/>
        <a:defRPr sz="1600">
          <a:solidFill>
            <a:schemeClr val="tx1"/>
          </a:solidFill>
          <a:latin typeface="Times New Roman" pitchFamily="18"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3"/>
          <p:cNvSpPr>
            <a:spLocks noGrp="1" noChangeArrowheads="1"/>
          </p:cNvSpPr>
          <p:nvPr>
            <p:ph type="ctrTitle"/>
          </p:nvPr>
        </p:nvSpPr>
        <p:spPr>
          <a:xfrm>
            <a:off x="762000" y="1752600"/>
            <a:ext cx="7772400" cy="1752600"/>
          </a:xfrm>
        </p:spPr>
        <p:txBody>
          <a:bodyPr/>
          <a:lstStyle/>
          <a:p>
            <a:r>
              <a:rPr lang="en-US" sz="3200" i="1" dirty="0" smtClean="0"/>
              <a:t>Dynamic Model</a:t>
            </a:r>
            <a:br>
              <a:rPr lang="en-US" sz="3200" i="1" dirty="0" smtClean="0"/>
            </a:br>
            <a:r>
              <a:rPr lang="en-US" sz="3200" i="1" dirty="0" smtClean="0"/>
              <a:t>Performance Evaluation</a:t>
            </a:r>
            <a:br>
              <a:rPr lang="en-US" sz="3200" i="1" dirty="0" smtClean="0"/>
            </a:br>
            <a:r>
              <a:rPr lang="en-US" sz="3200" i="1" dirty="0" smtClean="0"/>
              <a:t>Using Weekday-Weekend </a:t>
            </a:r>
            <a:br>
              <a:rPr lang="en-US" sz="3200" i="1" dirty="0" smtClean="0"/>
            </a:br>
            <a:r>
              <a:rPr lang="en-US" sz="3200" i="1" dirty="0" smtClean="0"/>
              <a:t>and Retrospective Analyses</a:t>
            </a:r>
            <a:r>
              <a:rPr lang="en-US" sz="3200" dirty="0" smtClean="0"/>
              <a:t/>
            </a:r>
            <a:br>
              <a:rPr lang="en-US" sz="3200" dirty="0" smtClean="0"/>
            </a:br>
            <a:endParaRPr lang="en-US" sz="4400" b="1" i="1" dirty="0" smtClean="0"/>
          </a:p>
        </p:txBody>
      </p:sp>
      <p:sp>
        <p:nvSpPr>
          <p:cNvPr id="3076" name="Text Box 4"/>
          <p:cNvSpPr txBox="1">
            <a:spLocks noChangeArrowheads="1"/>
          </p:cNvSpPr>
          <p:nvPr/>
        </p:nvSpPr>
        <p:spPr bwMode="auto">
          <a:xfrm>
            <a:off x="152400" y="6172200"/>
            <a:ext cx="1676400" cy="457200"/>
          </a:xfrm>
          <a:prstGeom prst="rect">
            <a:avLst/>
          </a:prstGeom>
          <a:noFill/>
          <a:ln w="12700">
            <a:noFill/>
            <a:miter lim="800000"/>
            <a:headEnd/>
            <a:tailEnd/>
          </a:ln>
        </p:spPr>
        <p:txBody>
          <a:bodyPr>
            <a:spAutoFit/>
          </a:bodyPr>
          <a:lstStyle/>
          <a:p>
            <a:pPr>
              <a:spcBef>
                <a:spcPct val="50000"/>
              </a:spcBef>
            </a:pPr>
            <a:endParaRPr lang="en-US" dirty="0"/>
          </a:p>
        </p:txBody>
      </p:sp>
      <p:sp>
        <p:nvSpPr>
          <p:cNvPr id="3077" name="Rectangle 5"/>
          <p:cNvSpPr>
            <a:spLocks noChangeArrowheads="1"/>
          </p:cNvSpPr>
          <p:nvPr/>
        </p:nvSpPr>
        <p:spPr bwMode="auto">
          <a:xfrm>
            <a:off x="-152400" y="6553200"/>
            <a:ext cx="4648200" cy="320675"/>
          </a:xfrm>
          <a:prstGeom prst="rect">
            <a:avLst/>
          </a:prstGeom>
          <a:noFill/>
          <a:ln w="12700" cap="sq">
            <a:noFill/>
            <a:miter lim="800000"/>
            <a:headEnd type="none" w="sm" len="sm"/>
            <a:tailEnd type="none" w="sm" len="sm"/>
          </a:ln>
        </p:spPr>
        <p:txBody>
          <a:bodyPr>
            <a:spAutoFit/>
          </a:bodyPr>
          <a:lstStyle/>
          <a:p>
            <a:r>
              <a:rPr lang="en-US" sz="1500" dirty="0">
                <a:solidFill>
                  <a:schemeClr val="bg1"/>
                </a:solidFill>
                <a:latin typeface="Incised901 BT" pitchFamily="2" charset="0"/>
              </a:rPr>
              <a:t>      Air Quality Division  </a:t>
            </a:r>
          </a:p>
        </p:txBody>
      </p:sp>
      <p:pic>
        <p:nvPicPr>
          <p:cNvPr id="3080" name="Picture 8" descr="tceq_name_short"/>
          <p:cNvPicPr>
            <a:picLocks noChangeAspect="1" noChangeArrowheads="1"/>
          </p:cNvPicPr>
          <p:nvPr/>
        </p:nvPicPr>
        <p:blipFill>
          <a:blip r:embed="rId3" cstate="print"/>
          <a:srcRect r="18868" b="-1408"/>
          <a:stretch>
            <a:fillRect/>
          </a:stretch>
        </p:blipFill>
        <p:spPr bwMode="auto">
          <a:xfrm>
            <a:off x="6248400" y="0"/>
            <a:ext cx="2895600" cy="202019"/>
          </a:xfrm>
          <a:prstGeom prst="rect">
            <a:avLst/>
          </a:prstGeom>
          <a:noFill/>
          <a:ln w="9525">
            <a:noFill/>
            <a:miter lim="800000"/>
            <a:headEnd/>
            <a:tailEnd/>
          </a:ln>
        </p:spPr>
      </p:pic>
      <p:sp>
        <p:nvSpPr>
          <p:cNvPr id="3082" name="Text Box 11"/>
          <p:cNvSpPr txBox="1">
            <a:spLocks noChangeArrowheads="1"/>
          </p:cNvSpPr>
          <p:nvPr/>
        </p:nvSpPr>
        <p:spPr bwMode="auto">
          <a:xfrm>
            <a:off x="1143000" y="3810000"/>
            <a:ext cx="6781800" cy="2400657"/>
          </a:xfrm>
          <a:prstGeom prst="rect">
            <a:avLst/>
          </a:prstGeom>
          <a:noFill/>
          <a:ln w="9525">
            <a:noFill/>
            <a:miter lim="800000"/>
            <a:headEnd/>
            <a:tailEnd/>
          </a:ln>
        </p:spPr>
        <p:txBody>
          <a:bodyPr>
            <a:spAutoFit/>
          </a:bodyPr>
          <a:lstStyle/>
          <a:p>
            <a:pPr algn="ctr" eaLnBrk="1" hangingPunct="1"/>
            <a:r>
              <a:rPr lang="en-US" dirty="0" smtClean="0">
                <a:latin typeface="+mn-lt"/>
              </a:rPr>
              <a:t>Jim Smith and Mark Estes</a:t>
            </a:r>
            <a:br>
              <a:rPr lang="en-US" dirty="0" smtClean="0">
                <a:latin typeface="+mn-lt"/>
              </a:rPr>
            </a:br>
            <a:r>
              <a:rPr lang="en-US" dirty="0" smtClean="0">
                <a:latin typeface="+mn-lt"/>
              </a:rPr>
              <a:t>Texas Commission on</a:t>
            </a:r>
          </a:p>
          <a:p>
            <a:pPr algn="ctr" eaLnBrk="1" hangingPunct="1"/>
            <a:r>
              <a:rPr lang="en-US" dirty="0" smtClean="0">
                <a:latin typeface="+mn-lt"/>
              </a:rPr>
              <a:t>Environmental Quality</a:t>
            </a:r>
          </a:p>
          <a:p>
            <a:pPr algn="ctr" eaLnBrk="1" hangingPunct="1"/>
            <a:r>
              <a:rPr lang="en-US" dirty="0" smtClean="0">
                <a:latin typeface="+mn-lt"/>
              </a:rPr>
              <a:t>Austin, Texas</a:t>
            </a:r>
          </a:p>
          <a:p>
            <a:pPr algn="ctr" eaLnBrk="1" hangingPunct="1"/>
            <a:endParaRPr lang="en-US" sz="1800" dirty="0" smtClean="0">
              <a:latin typeface="+mn-lt"/>
            </a:endParaRPr>
          </a:p>
          <a:p>
            <a:pPr algn="ctr" eaLnBrk="1" hangingPunct="1"/>
            <a:r>
              <a:rPr lang="en-US" sz="1800" dirty="0" smtClean="0">
                <a:latin typeface="+mn-lt"/>
              </a:rPr>
              <a:t>Presented at the 9</a:t>
            </a:r>
            <a:r>
              <a:rPr lang="en-US" sz="1800" baseline="30000" dirty="0" smtClean="0">
                <a:latin typeface="+mn-lt"/>
              </a:rPr>
              <a:t>th</a:t>
            </a:r>
            <a:r>
              <a:rPr lang="en-US" sz="1800" dirty="0" smtClean="0">
                <a:latin typeface="+mn-lt"/>
              </a:rPr>
              <a:t> Annual CMAS Conference</a:t>
            </a:r>
          </a:p>
          <a:p>
            <a:pPr algn="ctr" eaLnBrk="1" hangingPunct="1"/>
            <a:r>
              <a:rPr lang="en-US" sz="1800" dirty="0" smtClean="0">
                <a:latin typeface="+mn-lt"/>
              </a:rPr>
              <a:t>Chapel Hill, NC, October 11-13, 2010</a:t>
            </a:r>
            <a:endParaRPr lang="en-US" sz="1800" dirty="0">
              <a:latin typeface="+mn-lt"/>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Retrospective Modeling</a:t>
            </a:r>
            <a:br>
              <a:rPr lang="en-US" dirty="0" smtClean="0"/>
            </a:br>
            <a:r>
              <a:rPr lang="en-US" sz="2000" dirty="0" smtClean="0"/>
              <a:t>Results</a:t>
            </a:r>
            <a:endParaRPr lang="en-US" sz="2000" dirty="0"/>
          </a:p>
        </p:txBody>
      </p:sp>
      <p:graphicFrame>
        <p:nvGraphicFramePr>
          <p:cNvPr id="5" name="Table 4"/>
          <p:cNvGraphicFramePr>
            <a:graphicFrameLocks noGrp="1"/>
          </p:cNvGraphicFramePr>
          <p:nvPr/>
        </p:nvGraphicFramePr>
        <p:xfrm>
          <a:off x="1447800" y="1295400"/>
          <a:ext cx="6248401" cy="4616824"/>
        </p:xfrm>
        <a:graphic>
          <a:graphicData uri="http://schemas.openxmlformats.org/drawingml/2006/table">
            <a:tbl>
              <a:tblPr/>
              <a:tblGrid>
                <a:gridCol w="1244797"/>
                <a:gridCol w="854274"/>
                <a:gridCol w="976312"/>
                <a:gridCol w="1098353"/>
                <a:gridCol w="1098353"/>
                <a:gridCol w="976312"/>
              </a:tblGrid>
              <a:tr h="502024">
                <a:tc rowSpan="2">
                  <a:txBody>
                    <a:bodyPr/>
                    <a:lstStyle/>
                    <a:p>
                      <a:pPr marL="0" marR="0" algn="ctr">
                        <a:spcBef>
                          <a:spcPts val="0"/>
                        </a:spcBef>
                        <a:spcAft>
                          <a:spcPts val="0"/>
                        </a:spcAft>
                      </a:pPr>
                      <a:r>
                        <a:rPr lang="en-US" sz="1800" b="1" dirty="0">
                          <a:solidFill>
                            <a:srgbClr val="323232"/>
                          </a:solidFill>
                          <a:latin typeface="Arial"/>
                          <a:ea typeface="Calibri"/>
                        </a:rPr>
                        <a:t>Monitor Code</a:t>
                      </a:r>
                      <a:endParaRPr lang="en-US" sz="1800" dirty="0">
                        <a:solidFill>
                          <a:srgbClr val="000000"/>
                        </a:solidFill>
                        <a:latin typeface="Times New Roman"/>
                        <a:ea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rowSpan="2">
                  <a:txBody>
                    <a:bodyPr/>
                    <a:lstStyle/>
                    <a:p>
                      <a:pPr marL="0" marR="0" algn="ctr">
                        <a:spcBef>
                          <a:spcPts val="0"/>
                        </a:spcBef>
                        <a:spcAft>
                          <a:spcPts val="0"/>
                        </a:spcAft>
                      </a:pPr>
                      <a:r>
                        <a:rPr lang="en-US" sz="1800" b="1" dirty="0">
                          <a:solidFill>
                            <a:srgbClr val="323232"/>
                          </a:solidFill>
                          <a:latin typeface="Arial"/>
                          <a:ea typeface="Calibri"/>
                        </a:rPr>
                        <a:t>2006 </a:t>
                      </a:r>
                      <a:r>
                        <a:rPr lang="en-US" sz="1800" b="1" dirty="0" err="1">
                          <a:solidFill>
                            <a:srgbClr val="323232"/>
                          </a:solidFill>
                          <a:latin typeface="Arial"/>
                          <a:ea typeface="Calibri"/>
                        </a:rPr>
                        <a:t>DV</a:t>
                      </a:r>
                      <a:r>
                        <a:rPr lang="en-US" sz="1800" b="1" baseline="-25000" dirty="0" err="1">
                          <a:solidFill>
                            <a:srgbClr val="323232"/>
                          </a:solidFill>
                          <a:latin typeface="Arial"/>
                          <a:ea typeface="Calibri"/>
                        </a:rPr>
                        <a:t>b</a:t>
                      </a:r>
                      <a:endParaRPr lang="en-US" sz="1800" dirty="0">
                        <a:solidFill>
                          <a:srgbClr val="000000"/>
                        </a:solidFill>
                        <a:latin typeface="Times New Roman"/>
                        <a:ea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rowSpan="2">
                  <a:txBody>
                    <a:bodyPr/>
                    <a:lstStyle/>
                    <a:p>
                      <a:pPr marL="0" marR="0" algn="ctr">
                        <a:spcBef>
                          <a:spcPts val="0"/>
                        </a:spcBef>
                        <a:spcAft>
                          <a:spcPts val="0"/>
                        </a:spcAft>
                      </a:pPr>
                      <a:r>
                        <a:rPr lang="en-US" sz="1800" b="1" dirty="0">
                          <a:solidFill>
                            <a:srgbClr val="323232"/>
                          </a:solidFill>
                          <a:latin typeface="Arial"/>
                          <a:ea typeface="Calibri"/>
                        </a:rPr>
                        <a:t>2000 </a:t>
                      </a:r>
                      <a:r>
                        <a:rPr lang="en-US" sz="1800" b="1" dirty="0" err="1">
                          <a:solidFill>
                            <a:srgbClr val="323232"/>
                          </a:solidFill>
                          <a:latin typeface="Arial"/>
                          <a:ea typeface="Calibri"/>
                        </a:rPr>
                        <a:t>DV</a:t>
                      </a:r>
                      <a:r>
                        <a:rPr lang="en-US" sz="1800" b="1" baseline="-25000" dirty="0" err="1">
                          <a:solidFill>
                            <a:srgbClr val="323232"/>
                          </a:solidFill>
                          <a:latin typeface="Arial"/>
                          <a:ea typeface="Calibri"/>
                        </a:rPr>
                        <a:t>b</a:t>
                      </a:r>
                      <a:endParaRPr lang="en-US" sz="1800" dirty="0">
                        <a:solidFill>
                          <a:srgbClr val="000000"/>
                        </a:solidFill>
                        <a:latin typeface="Times New Roman"/>
                        <a:ea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gridSpan="2">
                  <a:txBody>
                    <a:bodyPr/>
                    <a:lstStyle/>
                    <a:p>
                      <a:pPr marL="0" marR="0" algn="ctr">
                        <a:spcBef>
                          <a:spcPts val="0"/>
                        </a:spcBef>
                        <a:spcAft>
                          <a:spcPts val="0"/>
                        </a:spcAft>
                      </a:pPr>
                      <a:r>
                        <a:rPr lang="en-US" sz="1800" b="1">
                          <a:solidFill>
                            <a:srgbClr val="323232"/>
                          </a:solidFill>
                          <a:latin typeface="Arial"/>
                          <a:ea typeface="Calibri"/>
                        </a:rPr>
                        <a:t>2006-to-2000 RRF</a:t>
                      </a:r>
                      <a:endParaRPr lang="en-US" sz="1800">
                        <a:solidFill>
                          <a:srgbClr val="000000"/>
                        </a:solidFill>
                        <a:latin typeface="Times New Roman"/>
                        <a:ea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hMerge="1">
                  <a:txBody>
                    <a:bodyPr/>
                    <a:lstStyle/>
                    <a:p>
                      <a:endParaRPr lang="en-US"/>
                    </a:p>
                  </a:txBody>
                  <a:tcPr/>
                </a:tc>
                <a:tc rowSpan="2">
                  <a:txBody>
                    <a:bodyPr/>
                    <a:lstStyle/>
                    <a:p>
                      <a:pPr marL="0" marR="0" algn="ctr">
                        <a:spcBef>
                          <a:spcPts val="0"/>
                        </a:spcBef>
                        <a:spcAft>
                          <a:spcPts val="0"/>
                        </a:spcAft>
                      </a:pPr>
                      <a:r>
                        <a:rPr lang="en-US" sz="1800" b="1">
                          <a:solidFill>
                            <a:srgbClr val="323232"/>
                          </a:solidFill>
                          <a:latin typeface="Arial"/>
                          <a:ea typeface="Calibri"/>
                        </a:rPr>
                        <a:t>2000 DV</a:t>
                      </a:r>
                      <a:r>
                        <a:rPr lang="en-US" sz="1800" b="1" baseline="-25000">
                          <a:solidFill>
                            <a:srgbClr val="323232"/>
                          </a:solidFill>
                          <a:latin typeface="Arial"/>
                          <a:ea typeface="Calibri"/>
                        </a:rPr>
                        <a:t>p</a:t>
                      </a:r>
                      <a:endParaRPr lang="en-US" sz="1800">
                        <a:solidFill>
                          <a:srgbClr val="000000"/>
                        </a:solidFill>
                        <a:latin typeface="Times New Roman"/>
                        <a:ea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251011">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r>
                        <a:rPr lang="en-US" sz="1800" b="1" dirty="0">
                          <a:solidFill>
                            <a:srgbClr val="323232"/>
                          </a:solidFill>
                          <a:latin typeface="Arial"/>
                          <a:ea typeface="Calibri"/>
                        </a:rPr>
                        <a:t>Actual</a:t>
                      </a:r>
                      <a:endParaRPr lang="en-US" sz="1800" dirty="0">
                        <a:solidFill>
                          <a:srgbClr val="000000"/>
                        </a:solidFill>
                        <a:latin typeface="Times New Roman"/>
                        <a:ea typeface="Calibri"/>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1800" b="1" dirty="0">
                          <a:solidFill>
                            <a:srgbClr val="323232"/>
                          </a:solidFill>
                          <a:latin typeface="Arial"/>
                          <a:ea typeface="Calibri"/>
                        </a:rPr>
                        <a:t>Model</a:t>
                      </a:r>
                      <a:endParaRPr lang="en-US" sz="1800" dirty="0">
                        <a:solidFill>
                          <a:srgbClr val="000000"/>
                        </a:solidFill>
                        <a:latin typeface="Times New Roman"/>
                        <a:ea typeface="Calibri"/>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vMerge="1">
                  <a:txBody>
                    <a:bodyPr/>
                    <a:lstStyle/>
                    <a:p>
                      <a:endParaRPr lang="en-US"/>
                    </a:p>
                  </a:txBody>
                  <a:tcPr/>
                </a:tc>
              </a:tr>
              <a:tr h="251011">
                <a:tc>
                  <a:txBody>
                    <a:bodyPr/>
                    <a:lstStyle/>
                    <a:p>
                      <a:pPr marL="0" marR="0" algn="ctr">
                        <a:spcBef>
                          <a:spcPts val="0"/>
                        </a:spcBef>
                        <a:spcAft>
                          <a:spcPts val="0"/>
                        </a:spcAft>
                      </a:pPr>
                      <a:r>
                        <a:rPr lang="en-US" sz="1800" b="1" dirty="0">
                          <a:solidFill>
                            <a:srgbClr val="000000"/>
                          </a:solidFill>
                          <a:latin typeface="Arial"/>
                          <a:ea typeface="Calibri"/>
                        </a:rPr>
                        <a:t>BAYP</a:t>
                      </a:r>
                      <a:endParaRPr lang="en-US" sz="1800" b="1"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800" b="0" dirty="0">
                          <a:solidFill>
                            <a:srgbClr val="000000"/>
                          </a:solidFill>
                          <a:latin typeface="Arial"/>
                          <a:ea typeface="Calibri"/>
                        </a:rPr>
                        <a:t>96.7 </a:t>
                      </a:r>
                      <a:endParaRPr lang="en-US" sz="1800" b="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800" b="1" dirty="0">
                          <a:solidFill>
                            <a:srgbClr val="000000"/>
                          </a:solidFill>
                          <a:latin typeface="Arial"/>
                          <a:ea typeface="Calibri"/>
                        </a:rPr>
                        <a:t>107.0 </a:t>
                      </a:r>
                      <a:endParaRPr lang="en-US" sz="1800" b="1"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indent="0" algn="ctr">
                        <a:spcBef>
                          <a:spcPts val="0"/>
                        </a:spcBef>
                        <a:spcAft>
                          <a:spcPts val="0"/>
                        </a:spcAft>
                      </a:pPr>
                      <a:r>
                        <a:rPr lang="en-US" sz="1800" b="0" dirty="0">
                          <a:latin typeface="Arial"/>
                          <a:ea typeface="Times New Roman"/>
                          <a:cs typeface="Arial"/>
                        </a:rPr>
                        <a:t>1.11</a:t>
                      </a:r>
                      <a:endParaRPr lang="en-US" sz="1800" b="0" dirty="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800" b="0" dirty="0">
                          <a:solidFill>
                            <a:srgbClr val="000000"/>
                          </a:solidFill>
                          <a:latin typeface="Arial"/>
                          <a:ea typeface="Calibri"/>
                        </a:rPr>
                        <a:t>1.11 </a:t>
                      </a:r>
                      <a:endParaRPr lang="en-US" sz="1800" b="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800" b="1" dirty="0">
                          <a:solidFill>
                            <a:srgbClr val="000000"/>
                          </a:solidFill>
                          <a:latin typeface="Arial"/>
                          <a:ea typeface="Calibri"/>
                        </a:rPr>
                        <a:t>107.0 </a:t>
                      </a:r>
                      <a:endParaRPr lang="en-US" sz="1800" b="1"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r>
              <a:tr h="251011">
                <a:tc>
                  <a:txBody>
                    <a:bodyPr/>
                    <a:lstStyle/>
                    <a:p>
                      <a:pPr marL="0" marR="0" algn="ctr">
                        <a:spcBef>
                          <a:spcPts val="0"/>
                        </a:spcBef>
                        <a:spcAft>
                          <a:spcPts val="0"/>
                        </a:spcAft>
                      </a:pPr>
                      <a:r>
                        <a:rPr lang="en-US" sz="1800">
                          <a:solidFill>
                            <a:srgbClr val="000000"/>
                          </a:solidFill>
                          <a:latin typeface="Arial"/>
                          <a:ea typeface="Calibri"/>
                        </a:rPr>
                        <a:t>C35C</a:t>
                      </a:r>
                      <a:endParaRPr lang="en-US" sz="180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b="0" dirty="0">
                          <a:solidFill>
                            <a:srgbClr val="000000"/>
                          </a:solidFill>
                          <a:latin typeface="Arial"/>
                          <a:ea typeface="Calibri"/>
                        </a:rPr>
                        <a:t>79.0 </a:t>
                      </a:r>
                      <a:endParaRPr lang="en-US" sz="1800" b="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a:solidFill>
                            <a:srgbClr val="000000"/>
                          </a:solidFill>
                          <a:latin typeface="Arial"/>
                          <a:ea typeface="Calibri"/>
                        </a:rPr>
                        <a:t>97.0 </a:t>
                      </a:r>
                      <a:endParaRPr lang="en-US" sz="180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indent="0" algn="ctr">
                        <a:spcBef>
                          <a:spcPts val="0"/>
                        </a:spcBef>
                        <a:spcAft>
                          <a:spcPts val="0"/>
                        </a:spcAft>
                      </a:pPr>
                      <a:r>
                        <a:rPr lang="en-US" sz="1800" b="0">
                          <a:latin typeface="Arial"/>
                          <a:ea typeface="Times New Roman"/>
                          <a:cs typeface="Arial"/>
                        </a:rPr>
                        <a:t>1.23</a:t>
                      </a:r>
                      <a:endParaRPr lang="en-US" sz="1800" b="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b="0" dirty="0">
                          <a:solidFill>
                            <a:srgbClr val="000000"/>
                          </a:solidFill>
                          <a:latin typeface="Arial"/>
                          <a:ea typeface="Calibri"/>
                        </a:rPr>
                        <a:t>1.18 </a:t>
                      </a:r>
                      <a:endParaRPr lang="en-US" sz="1800" b="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a:solidFill>
                            <a:srgbClr val="000000"/>
                          </a:solidFill>
                          <a:latin typeface="Arial"/>
                          <a:ea typeface="Calibri"/>
                        </a:rPr>
                        <a:t>93.5 </a:t>
                      </a:r>
                      <a:endParaRPr lang="en-US" sz="180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51011">
                <a:tc>
                  <a:txBody>
                    <a:bodyPr/>
                    <a:lstStyle/>
                    <a:p>
                      <a:pPr marL="0" marR="0" algn="ctr">
                        <a:spcBef>
                          <a:spcPts val="0"/>
                        </a:spcBef>
                        <a:spcAft>
                          <a:spcPts val="0"/>
                        </a:spcAft>
                      </a:pPr>
                      <a:r>
                        <a:rPr lang="en-US" sz="1800" b="1" dirty="0">
                          <a:solidFill>
                            <a:srgbClr val="000000"/>
                          </a:solidFill>
                          <a:latin typeface="Arial"/>
                          <a:ea typeface="Calibri"/>
                        </a:rPr>
                        <a:t>DRPK</a:t>
                      </a:r>
                      <a:endParaRPr lang="en-US" sz="1800" b="1"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800" b="0" dirty="0">
                          <a:solidFill>
                            <a:srgbClr val="000000"/>
                          </a:solidFill>
                          <a:latin typeface="Arial"/>
                          <a:ea typeface="Calibri"/>
                        </a:rPr>
                        <a:t>92.0 </a:t>
                      </a:r>
                      <a:endParaRPr lang="en-US" sz="1800" b="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800" b="1" dirty="0">
                          <a:solidFill>
                            <a:srgbClr val="000000"/>
                          </a:solidFill>
                          <a:latin typeface="Arial"/>
                          <a:ea typeface="Calibri"/>
                        </a:rPr>
                        <a:t>107.7 </a:t>
                      </a:r>
                      <a:endParaRPr lang="en-US" sz="1800" b="1"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indent="0" algn="ctr">
                        <a:spcBef>
                          <a:spcPts val="0"/>
                        </a:spcBef>
                        <a:spcAft>
                          <a:spcPts val="0"/>
                        </a:spcAft>
                      </a:pPr>
                      <a:r>
                        <a:rPr lang="en-US" sz="1800" b="0" dirty="0">
                          <a:latin typeface="Arial"/>
                          <a:ea typeface="Times New Roman"/>
                          <a:cs typeface="Arial"/>
                        </a:rPr>
                        <a:t>1.17</a:t>
                      </a:r>
                      <a:endParaRPr lang="en-US" sz="1800" b="0" dirty="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800" b="0" dirty="0">
                          <a:solidFill>
                            <a:srgbClr val="000000"/>
                          </a:solidFill>
                          <a:latin typeface="Arial"/>
                          <a:ea typeface="Calibri"/>
                        </a:rPr>
                        <a:t>1.18 </a:t>
                      </a:r>
                      <a:endParaRPr lang="en-US" sz="1800" b="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800" b="1" dirty="0">
                          <a:solidFill>
                            <a:srgbClr val="000000"/>
                          </a:solidFill>
                          <a:latin typeface="Arial"/>
                          <a:ea typeface="Calibri"/>
                        </a:rPr>
                        <a:t>108.1 </a:t>
                      </a:r>
                      <a:endParaRPr lang="en-US" sz="1800" b="1"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r>
              <a:tr h="251011">
                <a:tc>
                  <a:txBody>
                    <a:bodyPr/>
                    <a:lstStyle/>
                    <a:p>
                      <a:pPr marL="0" marR="0" algn="ctr">
                        <a:spcBef>
                          <a:spcPts val="0"/>
                        </a:spcBef>
                        <a:spcAft>
                          <a:spcPts val="0"/>
                        </a:spcAft>
                      </a:pPr>
                      <a:r>
                        <a:rPr lang="en-US" sz="1800">
                          <a:solidFill>
                            <a:srgbClr val="000000"/>
                          </a:solidFill>
                          <a:latin typeface="Arial"/>
                          <a:ea typeface="Calibri"/>
                        </a:rPr>
                        <a:t>GALC</a:t>
                      </a:r>
                      <a:endParaRPr lang="en-US" sz="180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dirty="0">
                          <a:solidFill>
                            <a:srgbClr val="000000"/>
                          </a:solidFill>
                          <a:latin typeface="Arial"/>
                          <a:ea typeface="Calibri"/>
                        </a:rPr>
                        <a:t>81.7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a:solidFill>
                            <a:srgbClr val="000000"/>
                          </a:solidFill>
                          <a:latin typeface="Arial"/>
                          <a:ea typeface="Calibri"/>
                        </a:rPr>
                        <a:t>98.3 </a:t>
                      </a:r>
                      <a:endParaRPr lang="en-US" sz="180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indent="0" algn="ctr">
                        <a:spcBef>
                          <a:spcPts val="0"/>
                        </a:spcBef>
                        <a:spcAft>
                          <a:spcPts val="0"/>
                        </a:spcAft>
                      </a:pPr>
                      <a:r>
                        <a:rPr lang="en-US" sz="1800">
                          <a:latin typeface="Arial"/>
                          <a:ea typeface="Times New Roman"/>
                          <a:cs typeface="Arial"/>
                        </a:rPr>
                        <a:t>1.20</a:t>
                      </a:r>
                      <a:endParaRPr lang="en-US" sz="180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dirty="0">
                          <a:solidFill>
                            <a:srgbClr val="000000"/>
                          </a:solidFill>
                          <a:latin typeface="Arial"/>
                          <a:ea typeface="Calibri"/>
                        </a:rPr>
                        <a:t>1.11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dirty="0">
                          <a:solidFill>
                            <a:srgbClr val="000000"/>
                          </a:solidFill>
                          <a:latin typeface="Arial"/>
                          <a:ea typeface="Calibri"/>
                        </a:rPr>
                        <a:t>90.7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51011">
                <a:tc>
                  <a:txBody>
                    <a:bodyPr/>
                    <a:lstStyle/>
                    <a:p>
                      <a:pPr marL="0" marR="0" algn="ctr">
                        <a:spcBef>
                          <a:spcPts val="0"/>
                        </a:spcBef>
                        <a:spcAft>
                          <a:spcPts val="0"/>
                        </a:spcAft>
                      </a:pPr>
                      <a:r>
                        <a:rPr lang="en-US" sz="1800">
                          <a:solidFill>
                            <a:srgbClr val="000000"/>
                          </a:solidFill>
                          <a:latin typeface="Arial"/>
                          <a:ea typeface="Calibri"/>
                        </a:rPr>
                        <a:t>HALC</a:t>
                      </a:r>
                      <a:endParaRPr lang="en-US" sz="180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a:solidFill>
                            <a:srgbClr val="000000"/>
                          </a:solidFill>
                          <a:latin typeface="Arial"/>
                          <a:ea typeface="Calibri"/>
                        </a:rPr>
                        <a:t>85.0 </a:t>
                      </a:r>
                      <a:endParaRPr lang="en-US" sz="180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dirty="0">
                          <a:solidFill>
                            <a:srgbClr val="000000"/>
                          </a:solidFill>
                          <a:latin typeface="Arial"/>
                          <a:ea typeface="Calibri"/>
                        </a:rPr>
                        <a:t>108.7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indent="0" algn="ctr">
                        <a:spcBef>
                          <a:spcPts val="0"/>
                        </a:spcBef>
                        <a:spcAft>
                          <a:spcPts val="0"/>
                        </a:spcAft>
                      </a:pPr>
                      <a:r>
                        <a:rPr lang="en-US" sz="1800">
                          <a:latin typeface="Arial"/>
                          <a:ea typeface="Times New Roman"/>
                          <a:cs typeface="Arial"/>
                        </a:rPr>
                        <a:t>1.28</a:t>
                      </a:r>
                      <a:endParaRPr lang="en-US" sz="180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dirty="0">
                          <a:solidFill>
                            <a:srgbClr val="000000"/>
                          </a:solidFill>
                          <a:latin typeface="Arial"/>
                          <a:ea typeface="Calibri"/>
                        </a:rPr>
                        <a:t>1.15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dirty="0">
                          <a:solidFill>
                            <a:srgbClr val="000000"/>
                          </a:solidFill>
                          <a:latin typeface="Arial"/>
                          <a:ea typeface="Calibri"/>
                        </a:rPr>
                        <a:t>97.9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51011">
                <a:tc>
                  <a:txBody>
                    <a:bodyPr/>
                    <a:lstStyle/>
                    <a:p>
                      <a:pPr marL="0" marR="0" algn="ctr">
                        <a:spcBef>
                          <a:spcPts val="0"/>
                        </a:spcBef>
                        <a:spcAft>
                          <a:spcPts val="0"/>
                        </a:spcAft>
                      </a:pPr>
                      <a:r>
                        <a:rPr lang="en-US" sz="1800">
                          <a:solidFill>
                            <a:srgbClr val="000000"/>
                          </a:solidFill>
                          <a:latin typeface="Arial"/>
                          <a:ea typeface="Calibri"/>
                        </a:rPr>
                        <a:t>HCQA</a:t>
                      </a:r>
                      <a:endParaRPr lang="en-US" sz="180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a:solidFill>
                            <a:srgbClr val="000000"/>
                          </a:solidFill>
                          <a:latin typeface="Arial"/>
                          <a:ea typeface="Calibri"/>
                        </a:rPr>
                        <a:t>87.0 </a:t>
                      </a:r>
                      <a:endParaRPr lang="en-US" sz="180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dirty="0">
                          <a:solidFill>
                            <a:srgbClr val="000000"/>
                          </a:solidFill>
                          <a:latin typeface="Arial"/>
                          <a:ea typeface="Calibri"/>
                        </a:rPr>
                        <a:t>105.3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indent="0" algn="ctr">
                        <a:spcBef>
                          <a:spcPts val="0"/>
                        </a:spcBef>
                        <a:spcAft>
                          <a:spcPts val="0"/>
                        </a:spcAft>
                      </a:pPr>
                      <a:r>
                        <a:rPr lang="en-US" sz="1800">
                          <a:latin typeface="Arial"/>
                          <a:ea typeface="Times New Roman"/>
                          <a:cs typeface="Arial"/>
                        </a:rPr>
                        <a:t>1.21</a:t>
                      </a:r>
                      <a:endParaRPr lang="en-US" sz="180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dirty="0">
                          <a:solidFill>
                            <a:srgbClr val="000000"/>
                          </a:solidFill>
                          <a:latin typeface="Arial"/>
                          <a:ea typeface="Calibri"/>
                        </a:rPr>
                        <a:t>1.13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dirty="0">
                          <a:solidFill>
                            <a:srgbClr val="000000"/>
                          </a:solidFill>
                          <a:latin typeface="Arial"/>
                          <a:ea typeface="Calibri"/>
                        </a:rPr>
                        <a:t>98.6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51011">
                <a:tc>
                  <a:txBody>
                    <a:bodyPr/>
                    <a:lstStyle/>
                    <a:p>
                      <a:pPr marL="0" marR="0" algn="ctr">
                        <a:spcBef>
                          <a:spcPts val="0"/>
                        </a:spcBef>
                        <a:spcAft>
                          <a:spcPts val="0"/>
                        </a:spcAft>
                      </a:pPr>
                      <a:r>
                        <a:rPr lang="en-US" sz="1800">
                          <a:solidFill>
                            <a:srgbClr val="000000"/>
                          </a:solidFill>
                          <a:latin typeface="Arial"/>
                          <a:ea typeface="Calibri"/>
                        </a:rPr>
                        <a:t>HLAA</a:t>
                      </a:r>
                      <a:endParaRPr lang="en-US" sz="180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a:solidFill>
                            <a:srgbClr val="000000"/>
                          </a:solidFill>
                          <a:latin typeface="Arial"/>
                          <a:ea typeface="Calibri"/>
                        </a:rPr>
                        <a:t>77.7 </a:t>
                      </a:r>
                      <a:endParaRPr lang="en-US" sz="180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dirty="0">
                          <a:solidFill>
                            <a:srgbClr val="000000"/>
                          </a:solidFill>
                          <a:latin typeface="Arial"/>
                          <a:ea typeface="Calibri"/>
                        </a:rPr>
                        <a:t>90.0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indent="0" algn="ctr">
                        <a:spcBef>
                          <a:spcPts val="0"/>
                        </a:spcBef>
                        <a:spcAft>
                          <a:spcPts val="0"/>
                        </a:spcAft>
                      </a:pPr>
                      <a:r>
                        <a:rPr lang="en-US" sz="1800">
                          <a:latin typeface="Arial"/>
                          <a:ea typeface="Times New Roman"/>
                          <a:cs typeface="Arial"/>
                        </a:rPr>
                        <a:t>1.16</a:t>
                      </a:r>
                      <a:endParaRPr lang="en-US" sz="180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dirty="0">
                          <a:solidFill>
                            <a:srgbClr val="000000"/>
                          </a:solidFill>
                          <a:latin typeface="Arial"/>
                          <a:ea typeface="Calibri"/>
                        </a:rPr>
                        <a:t>1.11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dirty="0">
                          <a:solidFill>
                            <a:srgbClr val="000000"/>
                          </a:solidFill>
                          <a:latin typeface="Arial"/>
                          <a:ea typeface="Calibri"/>
                        </a:rPr>
                        <a:t>86.4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51011">
                <a:tc>
                  <a:txBody>
                    <a:bodyPr/>
                    <a:lstStyle/>
                    <a:p>
                      <a:pPr marL="0" marR="0" algn="ctr">
                        <a:spcBef>
                          <a:spcPts val="0"/>
                        </a:spcBef>
                        <a:spcAft>
                          <a:spcPts val="0"/>
                        </a:spcAft>
                      </a:pPr>
                      <a:r>
                        <a:rPr lang="en-US" sz="1800">
                          <a:solidFill>
                            <a:srgbClr val="000000"/>
                          </a:solidFill>
                          <a:latin typeface="Arial"/>
                          <a:ea typeface="Calibri"/>
                        </a:rPr>
                        <a:t>HNWA</a:t>
                      </a:r>
                      <a:endParaRPr lang="en-US" sz="180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a:solidFill>
                            <a:srgbClr val="000000"/>
                          </a:solidFill>
                          <a:latin typeface="Arial"/>
                          <a:ea typeface="Calibri"/>
                        </a:rPr>
                        <a:t>89.0 </a:t>
                      </a:r>
                      <a:endParaRPr lang="en-US" sz="180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a:solidFill>
                            <a:srgbClr val="000000"/>
                          </a:solidFill>
                          <a:latin typeface="Arial"/>
                          <a:ea typeface="Calibri"/>
                        </a:rPr>
                        <a:t>104.7 </a:t>
                      </a:r>
                      <a:endParaRPr lang="en-US" sz="180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indent="0" algn="ctr">
                        <a:spcBef>
                          <a:spcPts val="0"/>
                        </a:spcBef>
                        <a:spcAft>
                          <a:spcPts val="0"/>
                        </a:spcAft>
                      </a:pPr>
                      <a:r>
                        <a:rPr lang="en-US" sz="1800">
                          <a:latin typeface="Arial"/>
                          <a:ea typeface="Times New Roman"/>
                          <a:cs typeface="Arial"/>
                        </a:rPr>
                        <a:t>1.18</a:t>
                      </a:r>
                      <a:endParaRPr lang="en-US" sz="180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dirty="0">
                          <a:solidFill>
                            <a:srgbClr val="000000"/>
                          </a:solidFill>
                          <a:latin typeface="Arial"/>
                          <a:ea typeface="Calibri"/>
                        </a:rPr>
                        <a:t>1.13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dirty="0">
                          <a:solidFill>
                            <a:srgbClr val="000000"/>
                          </a:solidFill>
                          <a:latin typeface="Arial"/>
                          <a:ea typeface="Calibri"/>
                        </a:rPr>
                        <a:t>100.4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51011">
                <a:tc>
                  <a:txBody>
                    <a:bodyPr/>
                    <a:lstStyle/>
                    <a:p>
                      <a:pPr marL="0" marR="0" algn="ctr">
                        <a:spcBef>
                          <a:spcPts val="0"/>
                        </a:spcBef>
                        <a:spcAft>
                          <a:spcPts val="0"/>
                        </a:spcAft>
                      </a:pPr>
                      <a:r>
                        <a:rPr lang="en-US" sz="1800">
                          <a:solidFill>
                            <a:srgbClr val="000000"/>
                          </a:solidFill>
                          <a:latin typeface="Arial"/>
                          <a:ea typeface="Calibri"/>
                        </a:rPr>
                        <a:t>HOEA</a:t>
                      </a:r>
                      <a:endParaRPr lang="en-US" sz="180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a:solidFill>
                            <a:srgbClr val="000000"/>
                          </a:solidFill>
                          <a:latin typeface="Arial"/>
                          <a:ea typeface="Calibri"/>
                        </a:rPr>
                        <a:t>80.3 </a:t>
                      </a:r>
                      <a:endParaRPr lang="en-US" sz="180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a:solidFill>
                            <a:srgbClr val="000000"/>
                          </a:solidFill>
                          <a:latin typeface="Arial"/>
                          <a:ea typeface="Calibri"/>
                        </a:rPr>
                        <a:t>102.0 </a:t>
                      </a:r>
                      <a:endParaRPr lang="en-US" sz="180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indent="0" algn="ctr">
                        <a:spcBef>
                          <a:spcPts val="0"/>
                        </a:spcBef>
                        <a:spcAft>
                          <a:spcPts val="0"/>
                        </a:spcAft>
                      </a:pPr>
                      <a:r>
                        <a:rPr lang="en-US" sz="1800" dirty="0">
                          <a:latin typeface="Arial"/>
                          <a:ea typeface="Times New Roman"/>
                          <a:cs typeface="Arial"/>
                        </a:rPr>
                        <a:t>1.27</a:t>
                      </a:r>
                      <a:endParaRPr lang="en-US" sz="1800" dirty="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a:solidFill>
                            <a:srgbClr val="000000"/>
                          </a:solidFill>
                          <a:latin typeface="Arial"/>
                          <a:ea typeface="Calibri"/>
                        </a:rPr>
                        <a:t>1.17 </a:t>
                      </a:r>
                      <a:endParaRPr lang="en-US" sz="180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dirty="0">
                          <a:solidFill>
                            <a:srgbClr val="000000"/>
                          </a:solidFill>
                          <a:latin typeface="Arial"/>
                          <a:ea typeface="Calibri"/>
                        </a:rPr>
                        <a:t>94.0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51011">
                <a:tc>
                  <a:txBody>
                    <a:bodyPr/>
                    <a:lstStyle/>
                    <a:p>
                      <a:pPr marL="0" marR="0" algn="ctr">
                        <a:spcBef>
                          <a:spcPts val="0"/>
                        </a:spcBef>
                        <a:spcAft>
                          <a:spcPts val="0"/>
                        </a:spcAft>
                      </a:pPr>
                      <a:r>
                        <a:rPr lang="en-US" sz="1800" dirty="0">
                          <a:solidFill>
                            <a:srgbClr val="000000"/>
                          </a:solidFill>
                          <a:latin typeface="Arial"/>
                          <a:ea typeface="Calibri"/>
                        </a:rPr>
                        <a:t>HROC</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a:solidFill>
                            <a:srgbClr val="000000"/>
                          </a:solidFill>
                          <a:latin typeface="Arial"/>
                          <a:ea typeface="Calibri"/>
                        </a:rPr>
                        <a:t>79.7 </a:t>
                      </a:r>
                      <a:endParaRPr lang="en-US" sz="180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a:solidFill>
                            <a:srgbClr val="000000"/>
                          </a:solidFill>
                          <a:latin typeface="Arial"/>
                          <a:ea typeface="Calibri"/>
                        </a:rPr>
                        <a:t>95.0 </a:t>
                      </a:r>
                      <a:endParaRPr lang="en-US" sz="180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indent="0" algn="ctr">
                        <a:spcBef>
                          <a:spcPts val="0"/>
                        </a:spcBef>
                        <a:spcAft>
                          <a:spcPts val="0"/>
                        </a:spcAft>
                      </a:pPr>
                      <a:r>
                        <a:rPr lang="en-US" sz="1800" dirty="0">
                          <a:latin typeface="Arial"/>
                          <a:ea typeface="Times New Roman"/>
                          <a:cs typeface="Arial"/>
                        </a:rPr>
                        <a:t>1.19</a:t>
                      </a:r>
                      <a:endParaRPr lang="en-US" sz="1800" dirty="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a:solidFill>
                            <a:srgbClr val="000000"/>
                          </a:solidFill>
                          <a:latin typeface="Arial"/>
                          <a:ea typeface="Calibri"/>
                        </a:rPr>
                        <a:t>1.15 </a:t>
                      </a:r>
                      <a:endParaRPr lang="en-US" sz="180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dirty="0">
                          <a:solidFill>
                            <a:srgbClr val="000000"/>
                          </a:solidFill>
                          <a:latin typeface="Arial"/>
                          <a:ea typeface="Calibri"/>
                        </a:rPr>
                        <a:t>91.6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51011">
                <a:tc>
                  <a:txBody>
                    <a:bodyPr/>
                    <a:lstStyle/>
                    <a:p>
                      <a:pPr marL="0" marR="0" algn="ctr">
                        <a:spcBef>
                          <a:spcPts val="0"/>
                        </a:spcBef>
                        <a:spcAft>
                          <a:spcPts val="0"/>
                        </a:spcAft>
                      </a:pPr>
                      <a:r>
                        <a:rPr lang="en-US" sz="1800">
                          <a:solidFill>
                            <a:srgbClr val="000000"/>
                          </a:solidFill>
                          <a:latin typeface="Arial"/>
                          <a:ea typeface="Calibri"/>
                        </a:rPr>
                        <a:t>HSMA</a:t>
                      </a:r>
                      <a:endParaRPr lang="en-US" sz="180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a:solidFill>
                            <a:srgbClr val="000000"/>
                          </a:solidFill>
                          <a:latin typeface="Arial"/>
                          <a:ea typeface="Calibri"/>
                        </a:rPr>
                        <a:t>90.3 </a:t>
                      </a:r>
                      <a:endParaRPr lang="en-US" sz="180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a:solidFill>
                            <a:srgbClr val="000000"/>
                          </a:solidFill>
                          <a:latin typeface="Arial"/>
                          <a:ea typeface="Calibri"/>
                        </a:rPr>
                        <a:t>96.3 </a:t>
                      </a:r>
                      <a:endParaRPr lang="en-US" sz="180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indent="0" algn="ctr">
                        <a:spcBef>
                          <a:spcPts val="0"/>
                        </a:spcBef>
                        <a:spcAft>
                          <a:spcPts val="0"/>
                        </a:spcAft>
                      </a:pPr>
                      <a:r>
                        <a:rPr lang="en-US" sz="1800">
                          <a:latin typeface="Arial"/>
                          <a:ea typeface="Times New Roman"/>
                          <a:cs typeface="Arial"/>
                        </a:rPr>
                        <a:t>1.07</a:t>
                      </a:r>
                      <a:endParaRPr lang="en-US" sz="180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dirty="0">
                          <a:solidFill>
                            <a:srgbClr val="000000"/>
                          </a:solidFill>
                          <a:latin typeface="Arial"/>
                          <a:ea typeface="Calibri"/>
                        </a:rPr>
                        <a:t>1.16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dirty="0">
                          <a:solidFill>
                            <a:srgbClr val="000000"/>
                          </a:solidFill>
                          <a:latin typeface="Arial"/>
                          <a:ea typeface="Calibri"/>
                        </a:rPr>
                        <a:t>104.8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51011">
                <a:tc>
                  <a:txBody>
                    <a:bodyPr/>
                    <a:lstStyle/>
                    <a:p>
                      <a:pPr marL="0" marR="0" algn="ctr">
                        <a:spcBef>
                          <a:spcPts val="0"/>
                        </a:spcBef>
                        <a:spcAft>
                          <a:spcPts val="0"/>
                        </a:spcAft>
                      </a:pPr>
                      <a:r>
                        <a:rPr lang="en-US" sz="1800" dirty="0">
                          <a:solidFill>
                            <a:srgbClr val="000000"/>
                          </a:solidFill>
                          <a:latin typeface="Arial"/>
                          <a:ea typeface="Calibri"/>
                        </a:rPr>
                        <a:t>HNWA</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dirty="0">
                          <a:solidFill>
                            <a:srgbClr val="000000"/>
                          </a:solidFill>
                          <a:latin typeface="Arial"/>
                          <a:ea typeface="Calibri"/>
                        </a:rPr>
                        <a:t>76.3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dirty="0">
                          <a:solidFill>
                            <a:srgbClr val="000000"/>
                          </a:solidFill>
                          <a:latin typeface="Arial"/>
                          <a:ea typeface="Calibri"/>
                        </a:rPr>
                        <a:t>97.3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indent="0" algn="ctr">
                        <a:spcBef>
                          <a:spcPts val="0"/>
                        </a:spcBef>
                        <a:spcAft>
                          <a:spcPts val="0"/>
                        </a:spcAft>
                      </a:pPr>
                      <a:r>
                        <a:rPr lang="en-US" sz="1800" dirty="0">
                          <a:latin typeface="Arial"/>
                          <a:ea typeface="Times New Roman"/>
                          <a:cs typeface="Arial"/>
                        </a:rPr>
                        <a:t>1.28</a:t>
                      </a:r>
                      <a:endParaRPr lang="en-US" sz="1800" dirty="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dirty="0">
                          <a:solidFill>
                            <a:srgbClr val="000000"/>
                          </a:solidFill>
                          <a:latin typeface="Arial"/>
                          <a:ea typeface="Calibri"/>
                        </a:rPr>
                        <a:t>1.14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dirty="0">
                          <a:solidFill>
                            <a:srgbClr val="000000"/>
                          </a:solidFill>
                          <a:latin typeface="Arial"/>
                          <a:ea typeface="Calibri"/>
                        </a:rPr>
                        <a:t>86.9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51011">
                <a:tc>
                  <a:txBody>
                    <a:bodyPr/>
                    <a:lstStyle/>
                    <a:p>
                      <a:pPr marL="0" marR="0" algn="ctr">
                        <a:spcBef>
                          <a:spcPts val="0"/>
                        </a:spcBef>
                        <a:spcAft>
                          <a:spcPts val="0"/>
                        </a:spcAft>
                      </a:pPr>
                      <a:r>
                        <a:rPr lang="en-US" sz="1800" dirty="0" smtClean="0">
                          <a:solidFill>
                            <a:srgbClr val="000000"/>
                          </a:solidFill>
                          <a:latin typeface="Arial"/>
                          <a:ea typeface="Calibri"/>
                        </a:rPr>
                        <a:t>SHWH</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dirty="0" smtClean="0">
                          <a:solidFill>
                            <a:srgbClr val="000000"/>
                          </a:solidFill>
                          <a:latin typeface="Arial"/>
                          <a:ea typeface="Calibri"/>
                        </a:rPr>
                        <a:t>92.3</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dirty="0" smtClean="0">
                          <a:solidFill>
                            <a:srgbClr val="000000"/>
                          </a:solidFill>
                          <a:latin typeface="Arial"/>
                          <a:ea typeface="Calibri"/>
                        </a:rPr>
                        <a:t>100.3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indent="0" algn="ctr">
                        <a:spcBef>
                          <a:spcPts val="0"/>
                        </a:spcBef>
                        <a:spcAft>
                          <a:spcPts val="0"/>
                        </a:spcAft>
                      </a:pPr>
                      <a:r>
                        <a:rPr lang="en-US" sz="1800" dirty="0" smtClean="0">
                          <a:latin typeface="Arial"/>
                          <a:ea typeface="Times New Roman"/>
                          <a:cs typeface="Arial"/>
                        </a:rPr>
                        <a:t>1.09</a:t>
                      </a:r>
                      <a:endParaRPr lang="en-US" sz="1800" dirty="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dirty="0" smtClean="0">
                          <a:solidFill>
                            <a:srgbClr val="000000"/>
                          </a:solidFill>
                          <a:latin typeface="Arial"/>
                          <a:ea typeface="Calibri"/>
                        </a:rPr>
                        <a:t>1.11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dirty="0" smtClean="0">
                          <a:solidFill>
                            <a:srgbClr val="000000"/>
                          </a:solidFill>
                          <a:latin typeface="Arial"/>
                          <a:ea typeface="Calibri"/>
                        </a:rPr>
                        <a:t>102.9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51011">
                <a:tc>
                  <a:txBody>
                    <a:bodyPr/>
                    <a:lstStyle/>
                    <a:p>
                      <a:pPr marL="0" marR="0" algn="ctr">
                        <a:spcBef>
                          <a:spcPts val="0"/>
                        </a:spcBef>
                        <a:spcAft>
                          <a:spcPts val="0"/>
                        </a:spcAft>
                      </a:pPr>
                      <a:r>
                        <a:rPr lang="en-US" sz="1800" b="1" i="0" baseline="0" dirty="0" smtClean="0">
                          <a:solidFill>
                            <a:srgbClr val="000000"/>
                          </a:solidFill>
                          <a:latin typeface="Arial"/>
                          <a:ea typeface="Calibri"/>
                        </a:rPr>
                        <a:t>Average</a:t>
                      </a:r>
                      <a:endParaRPr lang="en-US" sz="1800" b="1" i="0" baseline="0" dirty="0">
                        <a:solidFill>
                          <a:srgbClr val="000000"/>
                        </a:solidFill>
                        <a:latin typeface="Times New Roman"/>
                        <a:ea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indent="0" algn="ctr">
                        <a:spcBef>
                          <a:spcPts val="0"/>
                        </a:spcBef>
                        <a:spcAft>
                          <a:spcPts val="0"/>
                        </a:spcAft>
                      </a:pPr>
                      <a:r>
                        <a:rPr lang="en-US" sz="1800" b="1" i="0" baseline="0" dirty="0">
                          <a:solidFill>
                            <a:srgbClr val="000000"/>
                          </a:solidFill>
                          <a:latin typeface="Arial"/>
                          <a:ea typeface="Times New Roman"/>
                          <a:cs typeface="Arial"/>
                        </a:rPr>
                        <a:t>85.2</a:t>
                      </a:r>
                      <a:endParaRPr lang="en-US" sz="1800" b="1" i="0" baseline="0" dirty="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indent="0" algn="ctr">
                        <a:spcBef>
                          <a:spcPts val="0"/>
                        </a:spcBef>
                        <a:spcAft>
                          <a:spcPts val="0"/>
                        </a:spcAft>
                      </a:pPr>
                      <a:r>
                        <a:rPr lang="en-US" sz="1800" b="1" i="0" baseline="0" dirty="0">
                          <a:solidFill>
                            <a:srgbClr val="000000"/>
                          </a:solidFill>
                          <a:latin typeface="Arial"/>
                          <a:ea typeface="Times New Roman"/>
                          <a:cs typeface="Arial"/>
                        </a:rPr>
                        <a:t>100.7</a:t>
                      </a:r>
                      <a:endParaRPr lang="en-US" sz="1800" b="1" i="0" baseline="0" dirty="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indent="0" algn="ctr">
                        <a:spcBef>
                          <a:spcPts val="0"/>
                        </a:spcBef>
                        <a:spcAft>
                          <a:spcPts val="0"/>
                        </a:spcAft>
                      </a:pPr>
                      <a:r>
                        <a:rPr lang="en-US" sz="1800" b="1" i="0" baseline="0" dirty="0">
                          <a:solidFill>
                            <a:srgbClr val="000000"/>
                          </a:solidFill>
                          <a:latin typeface="Arial"/>
                          <a:ea typeface="Times New Roman"/>
                          <a:cs typeface="Arial"/>
                        </a:rPr>
                        <a:t>1.19</a:t>
                      </a:r>
                      <a:endParaRPr lang="en-US" sz="1800" b="1" i="0" baseline="0" dirty="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indent="0" algn="ctr">
                        <a:spcBef>
                          <a:spcPts val="0"/>
                        </a:spcBef>
                        <a:spcAft>
                          <a:spcPts val="0"/>
                        </a:spcAft>
                      </a:pPr>
                      <a:r>
                        <a:rPr lang="en-US" sz="1800" b="1" i="0" baseline="0" dirty="0">
                          <a:solidFill>
                            <a:srgbClr val="000000"/>
                          </a:solidFill>
                          <a:latin typeface="Arial"/>
                          <a:ea typeface="Times New Roman"/>
                          <a:cs typeface="Arial"/>
                        </a:rPr>
                        <a:t>1.14</a:t>
                      </a:r>
                      <a:endParaRPr lang="en-US" sz="1800" b="1" i="0" baseline="0" dirty="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indent="0" algn="ctr">
                        <a:spcBef>
                          <a:spcPts val="0"/>
                        </a:spcBef>
                        <a:spcAft>
                          <a:spcPts val="0"/>
                        </a:spcAft>
                      </a:pPr>
                      <a:r>
                        <a:rPr lang="en-US" sz="1800" b="1" i="0" baseline="0" dirty="0">
                          <a:solidFill>
                            <a:srgbClr val="000000"/>
                          </a:solidFill>
                          <a:latin typeface="Arial"/>
                          <a:ea typeface="Times New Roman"/>
                          <a:cs typeface="Arial"/>
                        </a:rPr>
                        <a:t>97.1</a:t>
                      </a:r>
                      <a:endParaRPr lang="en-US" sz="1800" b="1" i="0" baseline="0" dirty="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bl>
          </a:graphicData>
        </a:graphic>
      </p:graphicFrame>
      <p:sp>
        <p:nvSpPr>
          <p:cNvPr id="4" name="TextBox 3"/>
          <p:cNvSpPr txBox="1"/>
          <p:nvPr/>
        </p:nvSpPr>
        <p:spPr>
          <a:xfrm>
            <a:off x="3886200" y="3429000"/>
            <a:ext cx="3352800" cy="707886"/>
          </a:xfrm>
          <a:prstGeom prst="rect">
            <a:avLst/>
          </a:prstGeom>
          <a:solidFill>
            <a:schemeClr val="accent1">
              <a:lumMod val="20000"/>
              <a:lumOff val="80000"/>
              <a:alpha val="90000"/>
            </a:schemeClr>
          </a:solidFill>
          <a:ln>
            <a:solidFill>
              <a:schemeClr val="tx1"/>
            </a:solidFill>
          </a:ln>
        </p:spPr>
        <p:txBody>
          <a:bodyPr wrap="square" rtlCol="0">
            <a:spAutoFit/>
          </a:bodyPr>
          <a:lstStyle/>
          <a:p>
            <a:r>
              <a:rPr lang="en-US" sz="2000" b="1" dirty="0" smtClean="0"/>
              <a:t>Two highest monitors predicted within 0.5 ppb</a:t>
            </a:r>
            <a:endParaRPr lang="en-US" sz="2000" b="1"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Retrospective Modeling</a:t>
            </a:r>
            <a:br>
              <a:rPr lang="en-US" dirty="0" smtClean="0"/>
            </a:br>
            <a:r>
              <a:rPr lang="en-US" sz="2000" dirty="0" smtClean="0"/>
              <a:t>Results</a:t>
            </a:r>
            <a:endParaRPr lang="en-US" dirty="0"/>
          </a:p>
        </p:txBody>
      </p:sp>
      <p:graphicFrame>
        <p:nvGraphicFramePr>
          <p:cNvPr id="5" name="Table 4"/>
          <p:cNvGraphicFramePr>
            <a:graphicFrameLocks noGrp="1"/>
          </p:cNvGraphicFramePr>
          <p:nvPr/>
        </p:nvGraphicFramePr>
        <p:xfrm>
          <a:off x="1447800" y="1295400"/>
          <a:ext cx="6248401" cy="4616824"/>
        </p:xfrm>
        <a:graphic>
          <a:graphicData uri="http://schemas.openxmlformats.org/drawingml/2006/table">
            <a:tbl>
              <a:tblPr/>
              <a:tblGrid>
                <a:gridCol w="1244797"/>
                <a:gridCol w="854274"/>
                <a:gridCol w="976312"/>
                <a:gridCol w="1098353"/>
                <a:gridCol w="1098353"/>
                <a:gridCol w="976312"/>
              </a:tblGrid>
              <a:tr h="502024">
                <a:tc rowSpan="2">
                  <a:txBody>
                    <a:bodyPr/>
                    <a:lstStyle/>
                    <a:p>
                      <a:pPr marL="0" marR="0" algn="ctr">
                        <a:spcBef>
                          <a:spcPts val="0"/>
                        </a:spcBef>
                        <a:spcAft>
                          <a:spcPts val="0"/>
                        </a:spcAft>
                      </a:pPr>
                      <a:r>
                        <a:rPr lang="en-US" sz="1800" b="1" dirty="0">
                          <a:solidFill>
                            <a:srgbClr val="323232"/>
                          </a:solidFill>
                          <a:latin typeface="Arial"/>
                          <a:ea typeface="Calibri"/>
                        </a:rPr>
                        <a:t>Monitor Code</a:t>
                      </a:r>
                      <a:endParaRPr lang="en-US" sz="1800" dirty="0">
                        <a:solidFill>
                          <a:srgbClr val="000000"/>
                        </a:solidFill>
                        <a:latin typeface="Times New Roman"/>
                        <a:ea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rowSpan="2">
                  <a:txBody>
                    <a:bodyPr/>
                    <a:lstStyle/>
                    <a:p>
                      <a:pPr marL="0" marR="0" algn="ctr">
                        <a:spcBef>
                          <a:spcPts val="0"/>
                        </a:spcBef>
                        <a:spcAft>
                          <a:spcPts val="0"/>
                        </a:spcAft>
                      </a:pPr>
                      <a:r>
                        <a:rPr lang="en-US" sz="1800" b="1" dirty="0">
                          <a:solidFill>
                            <a:srgbClr val="323232"/>
                          </a:solidFill>
                          <a:latin typeface="Arial"/>
                          <a:ea typeface="Calibri"/>
                        </a:rPr>
                        <a:t>2006 </a:t>
                      </a:r>
                      <a:r>
                        <a:rPr lang="en-US" sz="1800" b="1" dirty="0" err="1">
                          <a:solidFill>
                            <a:srgbClr val="323232"/>
                          </a:solidFill>
                          <a:latin typeface="Arial"/>
                          <a:ea typeface="Calibri"/>
                        </a:rPr>
                        <a:t>DV</a:t>
                      </a:r>
                      <a:r>
                        <a:rPr lang="en-US" sz="1800" b="1" baseline="-25000" dirty="0" err="1">
                          <a:solidFill>
                            <a:srgbClr val="323232"/>
                          </a:solidFill>
                          <a:latin typeface="Arial"/>
                          <a:ea typeface="Calibri"/>
                        </a:rPr>
                        <a:t>b</a:t>
                      </a:r>
                      <a:endParaRPr lang="en-US" sz="1800" dirty="0">
                        <a:solidFill>
                          <a:srgbClr val="000000"/>
                        </a:solidFill>
                        <a:latin typeface="Times New Roman"/>
                        <a:ea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rowSpan="2">
                  <a:txBody>
                    <a:bodyPr/>
                    <a:lstStyle/>
                    <a:p>
                      <a:pPr marL="0" marR="0" algn="ctr">
                        <a:spcBef>
                          <a:spcPts val="0"/>
                        </a:spcBef>
                        <a:spcAft>
                          <a:spcPts val="0"/>
                        </a:spcAft>
                      </a:pPr>
                      <a:r>
                        <a:rPr lang="en-US" sz="1800" b="1" dirty="0">
                          <a:solidFill>
                            <a:srgbClr val="323232"/>
                          </a:solidFill>
                          <a:latin typeface="Arial"/>
                          <a:ea typeface="Calibri"/>
                        </a:rPr>
                        <a:t>2000 </a:t>
                      </a:r>
                      <a:r>
                        <a:rPr lang="en-US" sz="1800" b="1" dirty="0" err="1">
                          <a:solidFill>
                            <a:srgbClr val="323232"/>
                          </a:solidFill>
                          <a:latin typeface="Arial"/>
                          <a:ea typeface="Calibri"/>
                        </a:rPr>
                        <a:t>DV</a:t>
                      </a:r>
                      <a:r>
                        <a:rPr lang="en-US" sz="1800" b="1" baseline="-25000" dirty="0" err="1">
                          <a:solidFill>
                            <a:srgbClr val="323232"/>
                          </a:solidFill>
                          <a:latin typeface="Arial"/>
                          <a:ea typeface="Calibri"/>
                        </a:rPr>
                        <a:t>b</a:t>
                      </a:r>
                      <a:endParaRPr lang="en-US" sz="1800" dirty="0">
                        <a:solidFill>
                          <a:srgbClr val="000000"/>
                        </a:solidFill>
                        <a:latin typeface="Times New Roman"/>
                        <a:ea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gridSpan="2">
                  <a:txBody>
                    <a:bodyPr/>
                    <a:lstStyle/>
                    <a:p>
                      <a:pPr marL="0" marR="0" algn="ctr">
                        <a:spcBef>
                          <a:spcPts val="0"/>
                        </a:spcBef>
                        <a:spcAft>
                          <a:spcPts val="0"/>
                        </a:spcAft>
                      </a:pPr>
                      <a:r>
                        <a:rPr lang="en-US" sz="1800" b="1">
                          <a:solidFill>
                            <a:srgbClr val="323232"/>
                          </a:solidFill>
                          <a:latin typeface="Arial"/>
                          <a:ea typeface="Calibri"/>
                        </a:rPr>
                        <a:t>2006-to-2000 RRF</a:t>
                      </a:r>
                      <a:endParaRPr lang="en-US" sz="1800">
                        <a:solidFill>
                          <a:srgbClr val="000000"/>
                        </a:solidFill>
                        <a:latin typeface="Times New Roman"/>
                        <a:ea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hMerge="1">
                  <a:txBody>
                    <a:bodyPr/>
                    <a:lstStyle/>
                    <a:p>
                      <a:endParaRPr lang="en-US"/>
                    </a:p>
                  </a:txBody>
                  <a:tcPr/>
                </a:tc>
                <a:tc rowSpan="2">
                  <a:txBody>
                    <a:bodyPr/>
                    <a:lstStyle/>
                    <a:p>
                      <a:pPr marL="0" marR="0" algn="ctr">
                        <a:spcBef>
                          <a:spcPts val="0"/>
                        </a:spcBef>
                        <a:spcAft>
                          <a:spcPts val="0"/>
                        </a:spcAft>
                      </a:pPr>
                      <a:r>
                        <a:rPr lang="en-US" sz="1800" b="1">
                          <a:solidFill>
                            <a:srgbClr val="323232"/>
                          </a:solidFill>
                          <a:latin typeface="Arial"/>
                          <a:ea typeface="Calibri"/>
                        </a:rPr>
                        <a:t>2000 DV</a:t>
                      </a:r>
                      <a:r>
                        <a:rPr lang="en-US" sz="1800" b="1" baseline="-25000">
                          <a:solidFill>
                            <a:srgbClr val="323232"/>
                          </a:solidFill>
                          <a:latin typeface="Arial"/>
                          <a:ea typeface="Calibri"/>
                        </a:rPr>
                        <a:t>p</a:t>
                      </a:r>
                      <a:endParaRPr lang="en-US" sz="1800">
                        <a:solidFill>
                          <a:srgbClr val="000000"/>
                        </a:solidFill>
                        <a:latin typeface="Times New Roman"/>
                        <a:ea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251011">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r>
                        <a:rPr lang="en-US" sz="1800" b="1" dirty="0">
                          <a:solidFill>
                            <a:srgbClr val="323232"/>
                          </a:solidFill>
                          <a:latin typeface="Arial"/>
                          <a:ea typeface="Calibri"/>
                        </a:rPr>
                        <a:t>Actual</a:t>
                      </a:r>
                      <a:endParaRPr lang="en-US" sz="1800" dirty="0">
                        <a:solidFill>
                          <a:srgbClr val="000000"/>
                        </a:solidFill>
                        <a:latin typeface="Times New Roman"/>
                        <a:ea typeface="Calibri"/>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1800" b="1" dirty="0">
                          <a:solidFill>
                            <a:srgbClr val="323232"/>
                          </a:solidFill>
                          <a:latin typeface="Arial"/>
                          <a:ea typeface="Calibri"/>
                        </a:rPr>
                        <a:t>Model</a:t>
                      </a:r>
                      <a:endParaRPr lang="en-US" sz="1800" dirty="0">
                        <a:solidFill>
                          <a:srgbClr val="000000"/>
                        </a:solidFill>
                        <a:latin typeface="Times New Roman"/>
                        <a:ea typeface="Calibri"/>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vMerge="1">
                  <a:txBody>
                    <a:bodyPr/>
                    <a:lstStyle/>
                    <a:p>
                      <a:endParaRPr lang="en-US"/>
                    </a:p>
                  </a:txBody>
                  <a:tcPr/>
                </a:tc>
              </a:tr>
              <a:tr h="251011">
                <a:tc>
                  <a:txBody>
                    <a:bodyPr/>
                    <a:lstStyle/>
                    <a:p>
                      <a:pPr marL="0" marR="0" algn="ctr">
                        <a:spcBef>
                          <a:spcPts val="0"/>
                        </a:spcBef>
                        <a:spcAft>
                          <a:spcPts val="0"/>
                        </a:spcAft>
                      </a:pPr>
                      <a:r>
                        <a:rPr lang="en-US" sz="1800" b="0" dirty="0">
                          <a:solidFill>
                            <a:srgbClr val="000000"/>
                          </a:solidFill>
                          <a:latin typeface="Arial"/>
                          <a:ea typeface="Calibri"/>
                        </a:rPr>
                        <a:t>BAYP</a:t>
                      </a:r>
                      <a:endParaRPr lang="en-US" sz="1800" b="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800" b="0" dirty="0">
                          <a:solidFill>
                            <a:srgbClr val="000000"/>
                          </a:solidFill>
                          <a:latin typeface="Arial"/>
                          <a:ea typeface="Calibri"/>
                        </a:rPr>
                        <a:t>96.7 </a:t>
                      </a:r>
                      <a:endParaRPr lang="en-US" sz="1800" b="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800" b="0" dirty="0">
                          <a:solidFill>
                            <a:srgbClr val="000000"/>
                          </a:solidFill>
                          <a:latin typeface="Arial"/>
                          <a:ea typeface="Calibri"/>
                        </a:rPr>
                        <a:t>107.0 </a:t>
                      </a:r>
                      <a:endParaRPr lang="en-US" sz="1800" b="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indent="0" algn="ctr">
                        <a:spcBef>
                          <a:spcPts val="0"/>
                        </a:spcBef>
                        <a:spcAft>
                          <a:spcPts val="0"/>
                        </a:spcAft>
                      </a:pPr>
                      <a:r>
                        <a:rPr lang="en-US" sz="1800" b="0" dirty="0">
                          <a:latin typeface="Arial"/>
                          <a:ea typeface="Times New Roman"/>
                          <a:cs typeface="Arial"/>
                        </a:rPr>
                        <a:t>1.11</a:t>
                      </a:r>
                      <a:endParaRPr lang="en-US" sz="1800" b="0" dirty="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800" b="0" dirty="0">
                          <a:solidFill>
                            <a:srgbClr val="000000"/>
                          </a:solidFill>
                          <a:latin typeface="Arial"/>
                          <a:ea typeface="Calibri"/>
                        </a:rPr>
                        <a:t>1.11 </a:t>
                      </a:r>
                      <a:endParaRPr lang="en-US" sz="1800" b="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800" b="0" dirty="0">
                          <a:solidFill>
                            <a:srgbClr val="000000"/>
                          </a:solidFill>
                          <a:latin typeface="Arial"/>
                          <a:ea typeface="Calibri"/>
                        </a:rPr>
                        <a:t>107.0 </a:t>
                      </a:r>
                      <a:endParaRPr lang="en-US" sz="1800" b="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251011">
                <a:tc>
                  <a:txBody>
                    <a:bodyPr/>
                    <a:lstStyle/>
                    <a:p>
                      <a:pPr marL="0" marR="0" algn="ctr">
                        <a:spcBef>
                          <a:spcPts val="0"/>
                        </a:spcBef>
                        <a:spcAft>
                          <a:spcPts val="0"/>
                        </a:spcAft>
                      </a:pPr>
                      <a:r>
                        <a:rPr lang="en-US" sz="1800" b="0">
                          <a:solidFill>
                            <a:srgbClr val="000000"/>
                          </a:solidFill>
                          <a:latin typeface="Arial"/>
                          <a:ea typeface="Calibri"/>
                        </a:rPr>
                        <a:t>C35C</a:t>
                      </a:r>
                      <a:endParaRPr lang="en-US" sz="1800" b="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800" b="0" dirty="0">
                          <a:solidFill>
                            <a:srgbClr val="000000"/>
                          </a:solidFill>
                          <a:latin typeface="Arial"/>
                          <a:ea typeface="Calibri"/>
                        </a:rPr>
                        <a:t>79.0 </a:t>
                      </a:r>
                      <a:endParaRPr lang="en-US" sz="1800" b="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800" b="0">
                          <a:solidFill>
                            <a:srgbClr val="000000"/>
                          </a:solidFill>
                          <a:latin typeface="Arial"/>
                          <a:ea typeface="Calibri"/>
                        </a:rPr>
                        <a:t>97.0 </a:t>
                      </a:r>
                      <a:endParaRPr lang="en-US" sz="1800" b="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indent="0" algn="ctr">
                        <a:spcBef>
                          <a:spcPts val="0"/>
                        </a:spcBef>
                        <a:spcAft>
                          <a:spcPts val="0"/>
                        </a:spcAft>
                      </a:pPr>
                      <a:r>
                        <a:rPr lang="en-US" sz="1800" b="0">
                          <a:latin typeface="Arial"/>
                          <a:ea typeface="Times New Roman"/>
                          <a:cs typeface="Arial"/>
                        </a:rPr>
                        <a:t>1.23</a:t>
                      </a:r>
                      <a:endParaRPr lang="en-US" sz="1800" b="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800" b="0" dirty="0">
                          <a:solidFill>
                            <a:srgbClr val="000000"/>
                          </a:solidFill>
                          <a:latin typeface="Arial"/>
                          <a:ea typeface="Calibri"/>
                        </a:rPr>
                        <a:t>1.18 </a:t>
                      </a:r>
                      <a:endParaRPr lang="en-US" sz="1800" b="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800" b="0" dirty="0">
                          <a:solidFill>
                            <a:srgbClr val="000000"/>
                          </a:solidFill>
                          <a:latin typeface="Arial"/>
                          <a:ea typeface="Calibri"/>
                        </a:rPr>
                        <a:t>93.5 </a:t>
                      </a:r>
                      <a:endParaRPr lang="en-US" sz="1800" b="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251011">
                <a:tc>
                  <a:txBody>
                    <a:bodyPr/>
                    <a:lstStyle/>
                    <a:p>
                      <a:pPr marL="0" marR="0" algn="ctr">
                        <a:spcBef>
                          <a:spcPts val="0"/>
                        </a:spcBef>
                        <a:spcAft>
                          <a:spcPts val="0"/>
                        </a:spcAft>
                      </a:pPr>
                      <a:r>
                        <a:rPr lang="en-US" sz="1800" b="0" dirty="0">
                          <a:solidFill>
                            <a:srgbClr val="000000"/>
                          </a:solidFill>
                          <a:latin typeface="Arial"/>
                          <a:ea typeface="Calibri"/>
                        </a:rPr>
                        <a:t>DRPK</a:t>
                      </a:r>
                      <a:endParaRPr lang="en-US" sz="1800" b="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800" b="0" dirty="0">
                          <a:solidFill>
                            <a:srgbClr val="000000"/>
                          </a:solidFill>
                          <a:latin typeface="Arial"/>
                          <a:ea typeface="Calibri"/>
                        </a:rPr>
                        <a:t>92.0 </a:t>
                      </a:r>
                      <a:endParaRPr lang="en-US" sz="1800" b="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800" b="0" dirty="0">
                          <a:solidFill>
                            <a:srgbClr val="000000"/>
                          </a:solidFill>
                          <a:latin typeface="Arial"/>
                          <a:ea typeface="Calibri"/>
                        </a:rPr>
                        <a:t>107.7 </a:t>
                      </a:r>
                      <a:endParaRPr lang="en-US" sz="1800" b="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indent="0" algn="ctr">
                        <a:spcBef>
                          <a:spcPts val="0"/>
                        </a:spcBef>
                        <a:spcAft>
                          <a:spcPts val="0"/>
                        </a:spcAft>
                      </a:pPr>
                      <a:r>
                        <a:rPr lang="en-US" sz="1800" b="0" dirty="0">
                          <a:latin typeface="Arial"/>
                          <a:ea typeface="Times New Roman"/>
                          <a:cs typeface="Arial"/>
                        </a:rPr>
                        <a:t>1.17</a:t>
                      </a:r>
                      <a:endParaRPr lang="en-US" sz="1800" b="0" dirty="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800" b="0" dirty="0">
                          <a:solidFill>
                            <a:srgbClr val="000000"/>
                          </a:solidFill>
                          <a:latin typeface="Arial"/>
                          <a:ea typeface="Calibri"/>
                        </a:rPr>
                        <a:t>1.18 </a:t>
                      </a:r>
                      <a:endParaRPr lang="en-US" sz="1800" b="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800" b="0" dirty="0">
                          <a:solidFill>
                            <a:srgbClr val="000000"/>
                          </a:solidFill>
                          <a:latin typeface="Arial"/>
                          <a:ea typeface="Calibri"/>
                        </a:rPr>
                        <a:t>108.1 </a:t>
                      </a:r>
                      <a:endParaRPr lang="en-US" sz="1800" b="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251011">
                <a:tc>
                  <a:txBody>
                    <a:bodyPr/>
                    <a:lstStyle/>
                    <a:p>
                      <a:pPr marL="0" marR="0" algn="ctr">
                        <a:spcBef>
                          <a:spcPts val="0"/>
                        </a:spcBef>
                        <a:spcAft>
                          <a:spcPts val="0"/>
                        </a:spcAft>
                      </a:pPr>
                      <a:r>
                        <a:rPr lang="en-US" sz="1800">
                          <a:solidFill>
                            <a:srgbClr val="000000"/>
                          </a:solidFill>
                          <a:latin typeface="Arial"/>
                          <a:ea typeface="Calibri"/>
                        </a:rPr>
                        <a:t>GALC</a:t>
                      </a:r>
                      <a:endParaRPr lang="en-US" sz="180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dirty="0">
                          <a:solidFill>
                            <a:srgbClr val="000000"/>
                          </a:solidFill>
                          <a:latin typeface="Arial"/>
                          <a:ea typeface="Calibri"/>
                        </a:rPr>
                        <a:t>81.7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a:solidFill>
                            <a:srgbClr val="000000"/>
                          </a:solidFill>
                          <a:latin typeface="Arial"/>
                          <a:ea typeface="Calibri"/>
                        </a:rPr>
                        <a:t>98.3 </a:t>
                      </a:r>
                      <a:endParaRPr lang="en-US" sz="180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indent="0" algn="ctr">
                        <a:spcBef>
                          <a:spcPts val="0"/>
                        </a:spcBef>
                        <a:spcAft>
                          <a:spcPts val="0"/>
                        </a:spcAft>
                      </a:pPr>
                      <a:r>
                        <a:rPr lang="en-US" sz="1800">
                          <a:latin typeface="Arial"/>
                          <a:ea typeface="Times New Roman"/>
                          <a:cs typeface="Arial"/>
                        </a:rPr>
                        <a:t>1.20</a:t>
                      </a:r>
                      <a:endParaRPr lang="en-US" sz="180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dirty="0">
                          <a:solidFill>
                            <a:srgbClr val="000000"/>
                          </a:solidFill>
                          <a:latin typeface="Arial"/>
                          <a:ea typeface="Calibri"/>
                        </a:rPr>
                        <a:t>1.11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dirty="0">
                          <a:solidFill>
                            <a:srgbClr val="000000"/>
                          </a:solidFill>
                          <a:latin typeface="Arial"/>
                          <a:ea typeface="Calibri"/>
                        </a:rPr>
                        <a:t>90.7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51011">
                <a:tc>
                  <a:txBody>
                    <a:bodyPr/>
                    <a:lstStyle/>
                    <a:p>
                      <a:pPr marL="0" marR="0" algn="ctr">
                        <a:spcBef>
                          <a:spcPts val="0"/>
                        </a:spcBef>
                        <a:spcAft>
                          <a:spcPts val="0"/>
                        </a:spcAft>
                      </a:pPr>
                      <a:r>
                        <a:rPr lang="en-US" sz="1800">
                          <a:solidFill>
                            <a:srgbClr val="000000"/>
                          </a:solidFill>
                          <a:latin typeface="Arial"/>
                          <a:ea typeface="Calibri"/>
                        </a:rPr>
                        <a:t>HALC</a:t>
                      </a:r>
                      <a:endParaRPr lang="en-US" sz="180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a:solidFill>
                            <a:srgbClr val="000000"/>
                          </a:solidFill>
                          <a:latin typeface="Arial"/>
                          <a:ea typeface="Calibri"/>
                        </a:rPr>
                        <a:t>85.0 </a:t>
                      </a:r>
                      <a:endParaRPr lang="en-US" sz="180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dirty="0">
                          <a:solidFill>
                            <a:srgbClr val="000000"/>
                          </a:solidFill>
                          <a:latin typeface="Arial"/>
                          <a:ea typeface="Calibri"/>
                        </a:rPr>
                        <a:t>108.7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indent="0" algn="ctr">
                        <a:spcBef>
                          <a:spcPts val="0"/>
                        </a:spcBef>
                        <a:spcAft>
                          <a:spcPts val="0"/>
                        </a:spcAft>
                      </a:pPr>
                      <a:r>
                        <a:rPr lang="en-US" sz="1800">
                          <a:latin typeface="Arial"/>
                          <a:ea typeface="Times New Roman"/>
                          <a:cs typeface="Arial"/>
                        </a:rPr>
                        <a:t>1.28</a:t>
                      </a:r>
                      <a:endParaRPr lang="en-US" sz="180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dirty="0">
                          <a:solidFill>
                            <a:srgbClr val="000000"/>
                          </a:solidFill>
                          <a:latin typeface="Arial"/>
                          <a:ea typeface="Calibri"/>
                        </a:rPr>
                        <a:t>1.15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dirty="0">
                          <a:solidFill>
                            <a:srgbClr val="000000"/>
                          </a:solidFill>
                          <a:latin typeface="Arial"/>
                          <a:ea typeface="Calibri"/>
                        </a:rPr>
                        <a:t>97.9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51011">
                <a:tc>
                  <a:txBody>
                    <a:bodyPr/>
                    <a:lstStyle/>
                    <a:p>
                      <a:pPr marL="0" marR="0" algn="ctr">
                        <a:spcBef>
                          <a:spcPts val="0"/>
                        </a:spcBef>
                        <a:spcAft>
                          <a:spcPts val="0"/>
                        </a:spcAft>
                      </a:pPr>
                      <a:r>
                        <a:rPr lang="en-US" sz="1800">
                          <a:solidFill>
                            <a:srgbClr val="000000"/>
                          </a:solidFill>
                          <a:latin typeface="Arial"/>
                          <a:ea typeface="Calibri"/>
                        </a:rPr>
                        <a:t>HCQA</a:t>
                      </a:r>
                      <a:endParaRPr lang="en-US" sz="180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a:solidFill>
                            <a:srgbClr val="000000"/>
                          </a:solidFill>
                          <a:latin typeface="Arial"/>
                          <a:ea typeface="Calibri"/>
                        </a:rPr>
                        <a:t>87.0 </a:t>
                      </a:r>
                      <a:endParaRPr lang="en-US" sz="180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dirty="0">
                          <a:solidFill>
                            <a:srgbClr val="000000"/>
                          </a:solidFill>
                          <a:latin typeface="Arial"/>
                          <a:ea typeface="Calibri"/>
                        </a:rPr>
                        <a:t>105.3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indent="0" algn="ctr">
                        <a:spcBef>
                          <a:spcPts val="0"/>
                        </a:spcBef>
                        <a:spcAft>
                          <a:spcPts val="0"/>
                        </a:spcAft>
                      </a:pPr>
                      <a:r>
                        <a:rPr lang="en-US" sz="1800">
                          <a:latin typeface="Arial"/>
                          <a:ea typeface="Times New Roman"/>
                          <a:cs typeface="Arial"/>
                        </a:rPr>
                        <a:t>1.21</a:t>
                      </a:r>
                      <a:endParaRPr lang="en-US" sz="180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dirty="0">
                          <a:solidFill>
                            <a:srgbClr val="000000"/>
                          </a:solidFill>
                          <a:latin typeface="Arial"/>
                          <a:ea typeface="Calibri"/>
                        </a:rPr>
                        <a:t>1.13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dirty="0">
                          <a:solidFill>
                            <a:srgbClr val="000000"/>
                          </a:solidFill>
                          <a:latin typeface="Arial"/>
                          <a:ea typeface="Calibri"/>
                        </a:rPr>
                        <a:t>98.6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51011">
                <a:tc>
                  <a:txBody>
                    <a:bodyPr/>
                    <a:lstStyle/>
                    <a:p>
                      <a:pPr marL="0" marR="0" algn="ctr">
                        <a:spcBef>
                          <a:spcPts val="0"/>
                        </a:spcBef>
                        <a:spcAft>
                          <a:spcPts val="0"/>
                        </a:spcAft>
                      </a:pPr>
                      <a:r>
                        <a:rPr lang="en-US" sz="1800">
                          <a:solidFill>
                            <a:srgbClr val="000000"/>
                          </a:solidFill>
                          <a:latin typeface="Arial"/>
                          <a:ea typeface="Calibri"/>
                        </a:rPr>
                        <a:t>HLAA</a:t>
                      </a:r>
                      <a:endParaRPr lang="en-US" sz="180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a:solidFill>
                            <a:srgbClr val="000000"/>
                          </a:solidFill>
                          <a:latin typeface="Arial"/>
                          <a:ea typeface="Calibri"/>
                        </a:rPr>
                        <a:t>77.7 </a:t>
                      </a:r>
                      <a:endParaRPr lang="en-US" sz="180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dirty="0">
                          <a:solidFill>
                            <a:srgbClr val="000000"/>
                          </a:solidFill>
                          <a:latin typeface="Arial"/>
                          <a:ea typeface="Calibri"/>
                        </a:rPr>
                        <a:t>90.0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indent="0" algn="ctr">
                        <a:spcBef>
                          <a:spcPts val="0"/>
                        </a:spcBef>
                        <a:spcAft>
                          <a:spcPts val="0"/>
                        </a:spcAft>
                      </a:pPr>
                      <a:r>
                        <a:rPr lang="en-US" sz="1800">
                          <a:latin typeface="Arial"/>
                          <a:ea typeface="Times New Roman"/>
                          <a:cs typeface="Arial"/>
                        </a:rPr>
                        <a:t>1.16</a:t>
                      </a:r>
                      <a:endParaRPr lang="en-US" sz="180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dirty="0">
                          <a:solidFill>
                            <a:srgbClr val="000000"/>
                          </a:solidFill>
                          <a:latin typeface="Arial"/>
                          <a:ea typeface="Calibri"/>
                        </a:rPr>
                        <a:t>1.11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dirty="0">
                          <a:solidFill>
                            <a:srgbClr val="000000"/>
                          </a:solidFill>
                          <a:latin typeface="Arial"/>
                          <a:ea typeface="Calibri"/>
                        </a:rPr>
                        <a:t>86.4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51011">
                <a:tc>
                  <a:txBody>
                    <a:bodyPr/>
                    <a:lstStyle/>
                    <a:p>
                      <a:pPr marL="0" marR="0" algn="ctr">
                        <a:spcBef>
                          <a:spcPts val="0"/>
                        </a:spcBef>
                        <a:spcAft>
                          <a:spcPts val="0"/>
                        </a:spcAft>
                      </a:pPr>
                      <a:r>
                        <a:rPr lang="en-US" sz="1800">
                          <a:solidFill>
                            <a:srgbClr val="000000"/>
                          </a:solidFill>
                          <a:latin typeface="Arial"/>
                          <a:ea typeface="Calibri"/>
                        </a:rPr>
                        <a:t>HNWA</a:t>
                      </a:r>
                      <a:endParaRPr lang="en-US" sz="180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a:solidFill>
                            <a:srgbClr val="000000"/>
                          </a:solidFill>
                          <a:latin typeface="Arial"/>
                          <a:ea typeface="Calibri"/>
                        </a:rPr>
                        <a:t>89.0 </a:t>
                      </a:r>
                      <a:endParaRPr lang="en-US" sz="180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a:solidFill>
                            <a:srgbClr val="000000"/>
                          </a:solidFill>
                          <a:latin typeface="Arial"/>
                          <a:ea typeface="Calibri"/>
                        </a:rPr>
                        <a:t>104.7 </a:t>
                      </a:r>
                      <a:endParaRPr lang="en-US" sz="180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indent="0" algn="ctr">
                        <a:spcBef>
                          <a:spcPts val="0"/>
                        </a:spcBef>
                        <a:spcAft>
                          <a:spcPts val="0"/>
                        </a:spcAft>
                      </a:pPr>
                      <a:r>
                        <a:rPr lang="en-US" sz="1800">
                          <a:latin typeface="Arial"/>
                          <a:ea typeface="Times New Roman"/>
                          <a:cs typeface="Arial"/>
                        </a:rPr>
                        <a:t>1.18</a:t>
                      </a:r>
                      <a:endParaRPr lang="en-US" sz="180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dirty="0">
                          <a:solidFill>
                            <a:srgbClr val="000000"/>
                          </a:solidFill>
                          <a:latin typeface="Arial"/>
                          <a:ea typeface="Calibri"/>
                        </a:rPr>
                        <a:t>1.13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dirty="0">
                          <a:solidFill>
                            <a:srgbClr val="000000"/>
                          </a:solidFill>
                          <a:latin typeface="Arial"/>
                          <a:ea typeface="Calibri"/>
                        </a:rPr>
                        <a:t>100.4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51011">
                <a:tc>
                  <a:txBody>
                    <a:bodyPr/>
                    <a:lstStyle/>
                    <a:p>
                      <a:pPr marL="0" marR="0" algn="ctr">
                        <a:spcBef>
                          <a:spcPts val="0"/>
                        </a:spcBef>
                        <a:spcAft>
                          <a:spcPts val="0"/>
                        </a:spcAft>
                      </a:pPr>
                      <a:r>
                        <a:rPr lang="en-US" sz="1800">
                          <a:solidFill>
                            <a:srgbClr val="000000"/>
                          </a:solidFill>
                          <a:latin typeface="Arial"/>
                          <a:ea typeface="Calibri"/>
                        </a:rPr>
                        <a:t>HOEA</a:t>
                      </a:r>
                      <a:endParaRPr lang="en-US" sz="180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a:solidFill>
                            <a:srgbClr val="000000"/>
                          </a:solidFill>
                          <a:latin typeface="Arial"/>
                          <a:ea typeface="Calibri"/>
                        </a:rPr>
                        <a:t>80.3 </a:t>
                      </a:r>
                      <a:endParaRPr lang="en-US" sz="180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a:solidFill>
                            <a:srgbClr val="000000"/>
                          </a:solidFill>
                          <a:latin typeface="Arial"/>
                          <a:ea typeface="Calibri"/>
                        </a:rPr>
                        <a:t>102.0 </a:t>
                      </a:r>
                      <a:endParaRPr lang="en-US" sz="180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indent="0" algn="ctr">
                        <a:spcBef>
                          <a:spcPts val="0"/>
                        </a:spcBef>
                        <a:spcAft>
                          <a:spcPts val="0"/>
                        </a:spcAft>
                      </a:pPr>
                      <a:r>
                        <a:rPr lang="en-US" sz="1800" dirty="0">
                          <a:latin typeface="Arial"/>
                          <a:ea typeface="Times New Roman"/>
                          <a:cs typeface="Arial"/>
                        </a:rPr>
                        <a:t>1.27</a:t>
                      </a:r>
                      <a:endParaRPr lang="en-US" sz="1800" dirty="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a:solidFill>
                            <a:srgbClr val="000000"/>
                          </a:solidFill>
                          <a:latin typeface="Arial"/>
                          <a:ea typeface="Calibri"/>
                        </a:rPr>
                        <a:t>1.17 </a:t>
                      </a:r>
                      <a:endParaRPr lang="en-US" sz="180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dirty="0">
                          <a:solidFill>
                            <a:srgbClr val="000000"/>
                          </a:solidFill>
                          <a:latin typeface="Arial"/>
                          <a:ea typeface="Calibri"/>
                        </a:rPr>
                        <a:t>94.0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51011">
                <a:tc>
                  <a:txBody>
                    <a:bodyPr/>
                    <a:lstStyle/>
                    <a:p>
                      <a:pPr marL="0" marR="0" algn="ctr">
                        <a:spcBef>
                          <a:spcPts val="0"/>
                        </a:spcBef>
                        <a:spcAft>
                          <a:spcPts val="0"/>
                        </a:spcAft>
                      </a:pPr>
                      <a:r>
                        <a:rPr lang="en-US" sz="1800" dirty="0">
                          <a:solidFill>
                            <a:srgbClr val="000000"/>
                          </a:solidFill>
                          <a:latin typeface="Arial"/>
                          <a:ea typeface="Calibri"/>
                        </a:rPr>
                        <a:t>HROC</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a:solidFill>
                            <a:srgbClr val="000000"/>
                          </a:solidFill>
                          <a:latin typeface="Arial"/>
                          <a:ea typeface="Calibri"/>
                        </a:rPr>
                        <a:t>79.7 </a:t>
                      </a:r>
                      <a:endParaRPr lang="en-US" sz="180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a:solidFill>
                            <a:srgbClr val="000000"/>
                          </a:solidFill>
                          <a:latin typeface="Arial"/>
                          <a:ea typeface="Calibri"/>
                        </a:rPr>
                        <a:t>95.0 </a:t>
                      </a:r>
                      <a:endParaRPr lang="en-US" sz="180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indent="0" algn="ctr">
                        <a:spcBef>
                          <a:spcPts val="0"/>
                        </a:spcBef>
                        <a:spcAft>
                          <a:spcPts val="0"/>
                        </a:spcAft>
                      </a:pPr>
                      <a:r>
                        <a:rPr lang="en-US" sz="1800" dirty="0">
                          <a:latin typeface="Arial"/>
                          <a:ea typeface="Times New Roman"/>
                          <a:cs typeface="Arial"/>
                        </a:rPr>
                        <a:t>1.19</a:t>
                      </a:r>
                      <a:endParaRPr lang="en-US" sz="1800" dirty="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a:solidFill>
                            <a:srgbClr val="000000"/>
                          </a:solidFill>
                          <a:latin typeface="Arial"/>
                          <a:ea typeface="Calibri"/>
                        </a:rPr>
                        <a:t>1.15 </a:t>
                      </a:r>
                      <a:endParaRPr lang="en-US" sz="180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dirty="0">
                          <a:solidFill>
                            <a:srgbClr val="000000"/>
                          </a:solidFill>
                          <a:latin typeface="Arial"/>
                          <a:ea typeface="Calibri"/>
                        </a:rPr>
                        <a:t>91.6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51011">
                <a:tc>
                  <a:txBody>
                    <a:bodyPr/>
                    <a:lstStyle/>
                    <a:p>
                      <a:pPr marL="0" marR="0" algn="ctr">
                        <a:spcBef>
                          <a:spcPts val="0"/>
                        </a:spcBef>
                        <a:spcAft>
                          <a:spcPts val="0"/>
                        </a:spcAft>
                      </a:pPr>
                      <a:r>
                        <a:rPr lang="en-US" sz="1800" b="1" dirty="0">
                          <a:solidFill>
                            <a:srgbClr val="000000"/>
                          </a:solidFill>
                          <a:latin typeface="Arial"/>
                          <a:ea typeface="Calibri"/>
                        </a:rPr>
                        <a:t>HSMA</a:t>
                      </a:r>
                      <a:endParaRPr lang="en-US" sz="1800" b="1"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FFCC"/>
                    </a:solidFill>
                  </a:tcPr>
                </a:tc>
                <a:tc>
                  <a:txBody>
                    <a:bodyPr/>
                    <a:lstStyle/>
                    <a:p>
                      <a:pPr marL="0" marR="0" algn="ctr">
                        <a:spcBef>
                          <a:spcPts val="0"/>
                        </a:spcBef>
                        <a:spcAft>
                          <a:spcPts val="0"/>
                        </a:spcAft>
                      </a:pPr>
                      <a:r>
                        <a:rPr lang="en-US" sz="1800" dirty="0">
                          <a:solidFill>
                            <a:srgbClr val="000000"/>
                          </a:solidFill>
                          <a:latin typeface="Arial"/>
                          <a:ea typeface="Calibri"/>
                        </a:rPr>
                        <a:t>90.3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FFCC"/>
                    </a:solidFill>
                  </a:tcPr>
                </a:tc>
                <a:tc>
                  <a:txBody>
                    <a:bodyPr/>
                    <a:lstStyle/>
                    <a:p>
                      <a:pPr marL="0" marR="0" algn="ctr">
                        <a:spcBef>
                          <a:spcPts val="0"/>
                        </a:spcBef>
                        <a:spcAft>
                          <a:spcPts val="0"/>
                        </a:spcAft>
                      </a:pPr>
                      <a:r>
                        <a:rPr lang="en-US" sz="1800" b="1" dirty="0">
                          <a:solidFill>
                            <a:srgbClr val="000000"/>
                          </a:solidFill>
                          <a:latin typeface="Arial"/>
                          <a:ea typeface="Calibri"/>
                        </a:rPr>
                        <a:t>96.3 </a:t>
                      </a:r>
                      <a:endParaRPr lang="en-US" sz="1800" b="1"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FFCC"/>
                    </a:solidFill>
                  </a:tcPr>
                </a:tc>
                <a:tc>
                  <a:txBody>
                    <a:bodyPr/>
                    <a:lstStyle/>
                    <a:p>
                      <a:pPr marL="0" marR="0" indent="0" algn="ctr">
                        <a:spcBef>
                          <a:spcPts val="0"/>
                        </a:spcBef>
                        <a:spcAft>
                          <a:spcPts val="0"/>
                        </a:spcAft>
                      </a:pPr>
                      <a:r>
                        <a:rPr lang="en-US" sz="1800" dirty="0">
                          <a:latin typeface="Arial"/>
                          <a:ea typeface="Times New Roman"/>
                          <a:cs typeface="Arial"/>
                        </a:rPr>
                        <a:t>1.07</a:t>
                      </a:r>
                      <a:endParaRPr lang="en-US" sz="1800" dirty="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FFCC"/>
                    </a:solidFill>
                  </a:tcPr>
                </a:tc>
                <a:tc>
                  <a:txBody>
                    <a:bodyPr/>
                    <a:lstStyle/>
                    <a:p>
                      <a:pPr marL="0" marR="0" algn="ctr">
                        <a:spcBef>
                          <a:spcPts val="0"/>
                        </a:spcBef>
                        <a:spcAft>
                          <a:spcPts val="0"/>
                        </a:spcAft>
                      </a:pPr>
                      <a:r>
                        <a:rPr lang="en-US" sz="1800" dirty="0">
                          <a:solidFill>
                            <a:srgbClr val="000000"/>
                          </a:solidFill>
                          <a:latin typeface="Arial"/>
                          <a:ea typeface="Calibri"/>
                        </a:rPr>
                        <a:t>1.16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FFCC"/>
                    </a:solidFill>
                  </a:tcPr>
                </a:tc>
                <a:tc>
                  <a:txBody>
                    <a:bodyPr/>
                    <a:lstStyle/>
                    <a:p>
                      <a:pPr marL="0" marR="0" algn="ctr">
                        <a:spcBef>
                          <a:spcPts val="0"/>
                        </a:spcBef>
                        <a:spcAft>
                          <a:spcPts val="0"/>
                        </a:spcAft>
                      </a:pPr>
                      <a:r>
                        <a:rPr lang="en-US" sz="1800" b="1" dirty="0">
                          <a:solidFill>
                            <a:srgbClr val="000000"/>
                          </a:solidFill>
                          <a:latin typeface="Arial"/>
                          <a:ea typeface="Calibri"/>
                        </a:rPr>
                        <a:t>104.8 </a:t>
                      </a:r>
                      <a:endParaRPr lang="en-US" sz="1800" b="1"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FFCC"/>
                    </a:solidFill>
                  </a:tcPr>
                </a:tc>
              </a:tr>
              <a:tr h="251011">
                <a:tc>
                  <a:txBody>
                    <a:bodyPr/>
                    <a:lstStyle/>
                    <a:p>
                      <a:pPr marL="0" marR="0" algn="ctr">
                        <a:spcBef>
                          <a:spcPts val="0"/>
                        </a:spcBef>
                        <a:spcAft>
                          <a:spcPts val="0"/>
                        </a:spcAft>
                      </a:pPr>
                      <a:r>
                        <a:rPr lang="en-US" sz="1800" dirty="0">
                          <a:solidFill>
                            <a:srgbClr val="000000"/>
                          </a:solidFill>
                          <a:latin typeface="Arial"/>
                          <a:ea typeface="Calibri"/>
                        </a:rPr>
                        <a:t>HNWA</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dirty="0">
                          <a:solidFill>
                            <a:srgbClr val="000000"/>
                          </a:solidFill>
                          <a:latin typeface="Arial"/>
                          <a:ea typeface="Calibri"/>
                        </a:rPr>
                        <a:t>76.3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dirty="0">
                          <a:solidFill>
                            <a:srgbClr val="000000"/>
                          </a:solidFill>
                          <a:latin typeface="Arial"/>
                          <a:ea typeface="Calibri"/>
                        </a:rPr>
                        <a:t>97.3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indent="0" algn="ctr">
                        <a:spcBef>
                          <a:spcPts val="0"/>
                        </a:spcBef>
                        <a:spcAft>
                          <a:spcPts val="0"/>
                        </a:spcAft>
                      </a:pPr>
                      <a:r>
                        <a:rPr lang="en-US" sz="1800" dirty="0">
                          <a:latin typeface="Arial"/>
                          <a:ea typeface="Times New Roman"/>
                          <a:cs typeface="Arial"/>
                        </a:rPr>
                        <a:t>1.28</a:t>
                      </a:r>
                      <a:endParaRPr lang="en-US" sz="1800" dirty="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dirty="0">
                          <a:solidFill>
                            <a:srgbClr val="000000"/>
                          </a:solidFill>
                          <a:latin typeface="Arial"/>
                          <a:ea typeface="Calibri"/>
                        </a:rPr>
                        <a:t>1.14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dirty="0">
                          <a:solidFill>
                            <a:srgbClr val="000000"/>
                          </a:solidFill>
                          <a:latin typeface="Arial"/>
                          <a:ea typeface="Calibri"/>
                        </a:rPr>
                        <a:t>86.9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51011">
                <a:tc>
                  <a:txBody>
                    <a:bodyPr/>
                    <a:lstStyle/>
                    <a:p>
                      <a:pPr marL="0" marR="0" algn="ctr">
                        <a:spcBef>
                          <a:spcPts val="0"/>
                        </a:spcBef>
                        <a:spcAft>
                          <a:spcPts val="0"/>
                        </a:spcAft>
                      </a:pPr>
                      <a:r>
                        <a:rPr lang="en-US" sz="1800" b="1" dirty="0" smtClean="0">
                          <a:solidFill>
                            <a:srgbClr val="000000"/>
                          </a:solidFill>
                          <a:latin typeface="Arial"/>
                          <a:ea typeface="Calibri"/>
                        </a:rPr>
                        <a:t>SHWH</a:t>
                      </a:r>
                      <a:endParaRPr lang="en-US" sz="1800" b="1"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FFCC"/>
                    </a:solidFill>
                  </a:tcPr>
                </a:tc>
                <a:tc>
                  <a:txBody>
                    <a:bodyPr/>
                    <a:lstStyle/>
                    <a:p>
                      <a:pPr marL="0" marR="0" algn="ctr">
                        <a:spcBef>
                          <a:spcPts val="0"/>
                        </a:spcBef>
                        <a:spcAft>
                          <a:spcPts val="0"/>
                        </a:spcAft>
                      </a:pPr>
                      <a:r>
                        <a:rPr lang="en-US" sz="1800" dirty="0" smtClean="0">
                          <a:solidFill>
                            <a:srgbClr val="000000"/>
                          </a:solidFill>
                          <a:latin typeface="Arial"/>
                          <a:ea typeface="Calibri"/>
                        </a:rPr>
                        <a:t>92.3</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FFCC"/>
                    </a:solidFill>
                  </a:tcPr>
                </a:tc>
                <a:tc>
                  <a:txBody>
                    <a:bodyPr/>
                    <a:lstStyle/>
                    <a:p>
                      <a:pPr marL="0" marR="0" algn="ctr">
                        <a:spcBef>
                          <a:spcPts val="0"/>
                        </a:spcBef>
                        <a:spcAft>
                          <a:spcPts val="0"/>
                        </a:spcAft>
                      </a:pPr>
                      <a:r>
                        <a:rPr lang="en-US" sz="1800" b="1" dirty="0" smtClean="0">
                          <a:solidFill>
                            <a:srgbClr val="000000"/>
                          </a:solidFill>
                          <a:latin typeface="Arial"/>
                          <a:ea typeface="Calibri"/>
                        </a:rPr>
                        <a:t>100.3 </a:t>
                      </a:r>
                      <a:endParaRPr lang="en-US" sz="1800" b="1"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FFCC"/>
                    </a:solidFill>
                  </a:tcPr>
                </a:tc>
                <a:tc>
                  <a:txBody>
                    <a:bodyPr/>
                    <a:lstStyle/>
                    <a:p>
                      <a:pPr marL="0" marR="0" indent="0" algn="ctr">
                        <a:spcBef>
                          <a:spcPts val="0"/>
                        </a:spcBef>
                        <a:spcAft>
                          <a:spcPts val="0"/>
                        </a:spcAft>
                      </a:pPr>
                      <a:r>
                        <a:rPr lang="en-US" sz="1800" dirty="0" smtClean="0">
                          <a:latin typeface="Arial"/>
                          <a:ea typeface="Times New Roman"/>
                          <a:cs typeface="Arial"/>
                        </a:rPr>
                        <a:t>1.09</a:t>
                      </a:r>
                      <a:endParaRPr lang="en-US" sz="1800" dirty="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FFCC"/>
                    </a:solidFill>
                  </a:tcPr>
                </a:tc>
                <a:tc>
                  <a:txBody>
                    <a:bodyPr/>
                    <a:lstStyle/>
                    <a:p>
                      <a:pPr marL="0" marR="0" algn="ctr">
                        <a:spcBef>
                          <a:spcPts val="0"/>
                        </a:spcBef>
                        <a:spcAft>
                          <a:spcPts val="0"/>
                        </a:spcAft>
                      </a:pPr>
                      <a:r>
                        <a:rPr lang="en-US" sz="1800" dirty="0" smtClean="0">
                          <a:solidFill>
                            <a:srgbClr val="000000"/>
                          </a:solidFill>
                          <a:latin typeface="Arial"/>
                          <a:ea typeface="Calibri"/>
                        </a:rPr>
                        <a:t>1.11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FFCC"/>
                    </a:solidFill>
                  </a:tcPr>
                </a:tc>
                <a:tc>
                  <a:txBody>
                    <a:bodyPr/>
                    <a:lstStyle/>
                    <a:p>
                      <a:pPr marL="0" marR="0" algn="ctr">
                        <a:spcBef>
                          <a:spcPts val="0"/>
                        </a:spcBef>
                        <a:spcAft>
                          <a:spcPts val="0"/>
                        </a:spcAft>
                      </a:pPr>
                      <a:r>
                        <a:rPr lang="en-US" sz="1800" b="1" dirty="0" smtClean="0">
                          <a:solidFill>
                            <a:srgbClr val="000000"/>
                          </a:solidFill>
                          <a:latin typeface="Arial"/>
                          <a:ea typeface="Calibri"/>
                        </a:rPr>
                        <a:t>102.9 </a:t>
                      </a:r>
                      <a:endParaRPr lang="en-US" sz="1800" b="1"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FFCC"/>
                    </a:solidFill>
                  </a:tcPr>
                </a:tc>
              </a:tr>
              <a:tr h="251011">
                <a:tc>
                  <a:txBody>
                    <a:bodyPr/>
                    <a:lstStyle/>
                    <a:p>
                      <a:pPr marL="0" marR="0" algn="ctr">
                        <a:spcBef>
                          <a:spcPts val="0"/>
                        </a:spcBef>
                        <a:spcAft>
                          <a:spcPts val="0"/>
                        </a:spcAft>
                      </a:pPr>
                      <a:r>
                        <a:rPr lang="en-US" sz="1800" b="1" i="0" baseline="0" dirty="0" smtClean="0">
                          <a:solidFill>
                            <a:srgbClr val="000000"/>
                          </a:solidFill>
                          <a:latin typeface="Arial"/>
                          <a:ea typeface="Calibri"/>
                        </a:rPr>
                        <a:t>Average</a:t>
                      </a:r>
                      <a:endParaRPr lang="en-US" sz="1800" b="1" i="0" baseline="0" dirty="0">
                        <a:solidFill>
                          <a:srgbClr val="000000"/>
                        </a:solidFill>
                        <a:latin typeface="Times New Roman"/>
                        <a:ea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indent="0" algn="ctr">
                        <a:spcBef>
                          <a:spcPts val="0"/>
                        </a:spcBef>
                        <a:spcAft>
                          <a:spcPts val="0"/>
                        </a:spcAft>
                      </a:pPr>
                      <a:r>
                        <a:rPr lang="en-US" sz="1800" b="1" i="0" baseline="0" dirty="0">
                          <a:solidFill>
                            <a:srgbClr val="000000"/>
                          </a:solidFill>
                          <a:latin typeface="Arial"/>
                          <a:ea typeface="Times New Roman"/>
                          <a:cs typeface="Arial"/>
                        </a:rPr>
                        <a:t>85.2</a:t>
                      </a:r>
                      <a:endParaRPr lang="en-US" sz="1800" b="1" i="0" baseline="0" dirty="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indent="0" algn="ctr">
                        <a:spcBef>
                          <a:spcPts val="0"/>
                        </a:spcBef>
                        <a:spcAft>
                          <a:spcPts val="0"/>
                        </a:spcAft>
                      </a:pPr>
                      <a:r>
                        <a:rPr lang="en-US" sz="1800" b="1" i="0" baseline="0" dirty="0">
                          <a:solidFill>
                            <a:srgbClr val="000000"/>
                          </a:solidFill>
                          <a:latin typeface="Arial"/>
                          <a:ea typeface="Times New Roman"/>
                          <a:cs typeface="Arial"/>
                        </a:rPr>
                        <a:t>100.7</a:t>
                      </a:r>
                      <a:endParaRPr lang="en-US" sz="1800" b="1" i="0" baseline="0" dirty="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indent="0" algn="ctr">
                        <a:spcBef>
                          <a:spcPts val="0"/>
                        </a:spcBef>
                        <a:spcAft>
                          <a:spcPts val="0"/>
                        </a:spcAft>
                      </a:pPr>
                      <a:r>
                        <a:rPr lang="en-US" sz="1800" b="1" i="0" baseline="0" dirty="0">
                          <a:solidFill>
                            <a:srgbClr val="000000"/>
                          </a:solidFill>
                          <a:latin typeface="Arial"/>
                          <a:ea typeface="Times New Roman"/>
                          <a:cs typeface="Arial"/>
                        </a:rPr>
                        <a:t>1.19</a:t>
                      </a:r>
                      <a:endParaRPr lang="en-US" sz="1800" b="1" i="0" baseline="0" dirty="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indent="0" algn="ctr">
                        <a:spcBef>
                          <a:spcPts val="0"/>
                        </a:spcBef>
                        <a:spcAft>
                          <a:spcPts val="0"/>
                        </a:spcAft>
                      </a:pPr>
                      <a:r>
                        <a:rPr lang="en-US" sz="1800" b="1" i="0" baseline="0" dirty="0">
                          <a:solidFill>
                            <a:srgbClr val="000000"/>
                          </a:solidFill>
                          <a:latin typeface="Arial"/>
                          <a:ea typeface="Times New Roman"/>
                          <a:cs typeface="Arial"/>
                        </a:rPr>
                        <a:t>1.14</a:t>
                      </a:r>
                      <a:endParaRPr lang="en-US" sz="1800" b="1" i="0" baseline="0" dirty="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indent="0" algn="ctr">
                        <a:spcBef>
                          <a:spcPts val="0"/>
                        </a:spcBef>
                        <a:spcAft>
                          <a:spcPts val="0"/>
                        </a:spcAft>
                      </a:pPr>
                      <a:r>
                        <a:rPr lang="en-US" sz="1800" b="1" i="0" baseline="0" dirty="0">
                          <a:solidFill>
                            <a:srgbClr val="000000"/>
                          </a:solidFill>
                          <a:latin typeface="Arial"/>
                          <a:ea typeface="Times New Roman"/>
                          <a:cs typeface="Arial"/>
                        </a:rPr>
                        <a:t>97.1</a:t>
                      </a:r>
                      <a:endParaRPr lang="en-US" sz="1800" b="1" i="0" baseline="0" dirty="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bl>
          </a:graphicData>
        </a:graphic>
      </p:graphicFrame>
      <p:sp>
        <p:nvSpPr>
          <p:cNvPr id="4" name="TextBox 3"/>
          <p:cNvSpPr txBox="1"/>
          <p:nvPr/>
        </p:nvSpPr>
        <p:spPr>
          <a:xfrm>
            <a:off x="4038600" y="3810000"/>
            <a:ext cx="3124200" cy="707886"/>
          </a:xfrm>
          <a:prstGeom prst="rect">
            <a:avLst/>
          </a:prstGeom>
          <a:solidFill>
            <a:srgbClr val="99FFCC">
              <a:alpha val="90000"/>
            </a:srgbClr>
          </a:solidFill>
          <a:ln>
            <a:solidFill>
              <a:schemeClr val="tx1"/>
            </a:solidFill>
          </a:ln>
        </p:spPr>
        <p:txBody>
          <a:bodyPr wrap="square" rtlCol="0">
            <a:spAutoFit/>
          </a:bodyPr>
          <a:lstStyle/>
          <a:p>
            <a:r>
              <a:rPr lang="en-US" sz="2000" b="1" dirty="0" smtClean="0"/>
              <a:t>Two monitors were over-predicted</a:t>
            </a:r>
            <a:endParaRPr lang="en-US" sz="2000" b="1"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Retrospective Modeling</a:t>
            </a:r>
            <a:br>
              <a:rPr lang="en-US" dirty="0" smtClean="0"/>
            </a:br>
            <a:r>
              <a:rPr lang="en-US" sz="2000" dirty="0" smtClean="0"/>
              <a:t>Results</a:t>
            </a:r>
            <a:endParaRPr lang="en-US" dirty="0"/>
          </a:p>
        </p:txBody>
      </p:sp>
      <p:graphicFrame>
        <p:nvGraphicFramePr>
          <p:cNvPr id="5" name="Table 4"/>
          <p:cNvGraphicFramePr>
            <a:graphicFrameLocks noGrp="1"/>
          </p:cNvGraphicFramePr>
          <p:nvPr/>
        </p:nvGraphicFramePr>
        <p:xfrm>
          <a:off x="1447800" y="1295400"/>
          <a:ext cx="6248401" cy="4616824"/>
        </p:xfrm>
        <a:graphic>
          <a:graphicData uri="http://schemas.openxmlformats.org/drawingml/2006/table">
            <a:tbl>
              <a:tblPr/>
              <a:tblGrid>
                <a:gridCol w="1244797"/>
                <a:gridCol w="854274"/>
                <a:gridCol w="976312"/>
                <a:gridCol w="1098353"/>
                <a:gridCol w="1098353"/>
                <a:gridCol w="976312"/>
              </a:tblGrid>
              <a:tr h="502024">
                <a:tc rowSpan="2">
                  <a:txBody>
                    <a:bodyPr/>
                    <a:lstStyle/>
                    <a:p>
                      <a:pPr marL="0" marR="0" algn="ctr">
                        <a:spcBef>
                          <a:spcPts val="0"/>
                        </a:spcBef>
                        <a:spcAft>
                          <a:spcPts val="0"/>
                        </a:spcAft>
                      </a:pPr>
                      <a:r>
                        <a:rPr lang="en-US" sz="1800" b="1" dirty="0">
                          <a:solidFill>
                            <a:srgbClr val="323232"/>
                          </a:solidFill>
                          <a:latin typeface="Arial"/>
                          <a:ea typeface="Calibri"/>
                        </a:rPr>
                        <a:t>Monitor Code</a:t>
                      </a:r>
                      <a:endParaRPr lang="en-US" sz="1800" dirty="0">
                        <a:solidFill>
                          <a:srgbClr val="000000"/>
                        </a:solidFill>
                        <a:latin typeface="Times New Roman"/>
                        <a:ea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rowSpan="2">
                  <a:txBody>
                    <a:bodyPr/>
                    <a:lstStyle/>
                    <a:p>
                      <a:pPr marL="0" marR="0" algn="ctr">
                        <a:spcBef>
                          <a:spcPts val="0"/>
                        </a:spcBef>
                        <a:spcAft>
                          <a:spcPts val="0"/>
                        </a:spcAft>
                      </a:pPr>
                      <a:r>
                        <a:rPr lang="en-US" sz="1800" b="1" dirty="0">
                          <a:solidFill>
                            <a:srgbClr val="323232"/>
                          </a:solidFill>
                          <a:latin typeface="Arial"/>
                          <a:ea typeface="Calibri"/>
                        </a:rPr>
                        <a:t>2006 </a:t>
                      </a:r>
                      <a:r>
                        <a:rPr lang="en-US" sz="1800" b="1" dirty="0" err="1">
                          <a:solidFill>
                            <a:srgbClr val="323232"/>
                          </a:solidFill>
                          <a:latin typeface="Arial"/>
                          <a:ea typeface="Calibri"/>
                        </a:rPr>
                        <a:t>DV</a:t>
                      </a:r>
                      <a:r>
                        <a:rPr lang="en-US" sz="1800" b="1" baseline="-25000" dirty="0" err="1">
                          <a:solidFill>
                            <a:srgbClr val="323232"/>
                          </a:solidFill>
                          <a:latin typeface="Arial"/>
                          <a:ea typeface="Calibri"/>
                        </a:rPr>
                        <a:t>b</a:t>
                      </a:r>
                      <a:endParaRPr lang="en-US" sz="1800" dirty="0">
                        <a:solidFill>
                          <a:srgbClr val="000000"/>
                        </a:solidFill>
                        <a:latin typeface="Times New Roman"/>
                        <a:ea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rowSpan="2">
                  <a:txBody>
                    <a:bodyPr/>
                    <a:lstStyle/>
                    <a:p>
                      <a:pPr marL="0" marR="0" algn="ctr">
                        <a:spcBef>
                          <a:spcPts val="0"/>
                        </a:spcBef>
                        <a:spcAft>
                          <a:spcPts val="0"/>
                        </a:spcAft>
                      </a:pPr>
                      <a:r>
                        <a:rPr lang="en-US" sz="1800" b="1" dirty="0">
                          <a:solidFill>
                            <a:srgbClr val="323232"/>
                          </a:solidFill>
                          <a:latin typeface="Arial"/>
                          <a:ea typeface="Calibri"/>
                        </a:rPr>
                        <a:t>2000 </a:t>
                      </a:r>
                      <a:r>
                        <a:rPr lang="en-US" sz="1800" b="1" dirty="0" err="1">
                          <a:solidFill>
                            <a:srgbClr val="323232"/>
                          </a:solidFill>
                          <a:latin typeface="Arial"/>
                          <a:ea typeface="Calibri"/>
                        </a:rPr>
                        <a:t>DV</a:t>
                      </a:r>
                      <a:r>
                        <a:rPr lang="en-US" sz="1800" b="1" baseline="-25000" dirty="0" err="1">
                          <a:solidFill>
                            <a:srgbClr val="323232"/>
                          </a:solidFill>
                          <a:latin typeface="Arial"/>
                          <a:ea typeface="Calibri"/>
                        </a:rPr>
                        <a:t>b</a:t>
                      </a:r>
                      <a:endParaRPr lang="en-US" sz="1800" dirty="0">
                        <a:solidFill>
                          <a:srgbClr val="000000"/>
                        </a:solidFill>
                        <a:latin typeface="Times New Roman"/>
                        <a:ea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gridSpan="2">
                  <a:txBody>
                    <a:bodyPr/>
                    <a:lstStyle/>
                    <a:p>
                      <a:pPr marL="0" marR="0" algn="ctr">
                        <a:spcBef>
                          <a:spcPts val="0"/>
                        </a:spcBef>
                        <a:spcAft>
                          <a:spcPts val="0"/>
                        </a:spcAft>
                      </a:pPr>
                      <a:r>
                        <a:rPr lang="en-US" sz="1800" b="1">
                          <a:solidFill>
                            <a:srgbClr val="323232"/>
                          </a:solidFill>
                          <a:latin typeface="Arial"/>
                          <a:ea typeface="Calibri"/>
                        </a:rPr>
                        <a:t>2006-to-2000 RRF</a:t>
                      </a:r>
                      <a:endParaRPr lang="en-US" sz="1800">
                        <a:solidFill>
                          <a:srgbClr val="000000"/>
                        </a:solidFill>
                        <a:latin typeface="Times New Roman"/>
                        <a:ea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hMerge="1">
                  <a:txBody>
                    <a:bodyPr/>
                    <a:lstStyle/>
                    <a:p>
                      <a:endParaRPr lang="en-US"/>
                    </a:p>
                  </a:txBody>
                  <a:tcPr/>
                </a:tc>
                <a:tc rowSpan="2">
                  <a:txBody>
                    <a:bodyPr/>
                    <a:lstStyle/>
                    <a:p>
                      <a:pPr marL="0" marR="0" algn="ctr">
                        <a:spcBef>
                          <a:spcPts val="0"/>
                        </a:spcBef>
                        <a:spcAft>
                          <a:spcPts val="0"/>
                        </a:spcAft>
                      </a:pPr>
                      <a:r>
                        <a:rPr lang="en-US" sz="1800" b="1">
                          <a:solidFill>
                            <a:srgbClr val="323232"/>
                          </a:solidFill>
                          <a:latin typeface="Arial"/>
                          <a:ea typeface="Calibri"/>
                        </a:rPr>
                        <a:t>2000 DV</a:t>
                      </a:r>
                      <a:r>
                        <a:rPr lang="en-US" sz="1800" b="1" baseline="-25000">
                          <a:solidFill>
                            <a:srgbClr val="323232"/>
                          </a:solidFill>
                          <a:latin typeface="Arial"/>
                          <a:ea typeface="Calibri"/>
                        </a:rPr>
                        <a:t>p</a:t>
                      </a:r>
                      <a:endParaRPr lang="en-US" sz="1800">
                        <a:solidFill>
                          <a:srgbClr val="000000"/>
                        </a:solidFill>
                        <a:latin typeface="Times New Roman"/>
                        <a:ea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251011">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r>
                        <a:rPr lang="en-US" sz="1800" b="1" dirty="0">
                          <a:solidFill>
                            <a:srgbClr val="323232"/>
                          </a:solidFill>
                          <a:latin typeface="Arial"/>
                          <a:ea typeface="Calibri"/>
                        </a:rPr>
                        <a:t>Actual</a:t>
                      </a:r>
                      <a:endParaRPr lang="en-US" sz="1800" dirty="0">
                        <a:solidFill>
                          <a:srgbClr val="000000"/>
                        </a:solidFill>
                        <a:latin typeface="Times New Roman"/>
                        <a:ea typeface="Calibri"/>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1800" b="1" dirty="0">
                          <a:solidFill>
                            <a:srgbClr val="323232"/>
                          </a:solidFill>
                          <a:latin typeface="Arial"/>
                          <a:ea typeface="Calibri"/>
                        </a:rPr>
                        <a:t>Model</a:t>
                      </a:r>
                      <a:endParaRPr lang="en-US" sz="1800" dirty="0">
                        <a:solidFill>
                          <a:srgbClr val="000000"/>
                        </a:solidFill>
                        <a:latin typeface="Times New Roman"/>
                        <a:ea typeface="Calibri"/>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vMerge="1">
                  <a:txBody>
                    <a:bodyPr/>
                    <a:lstStyle/>
                    <a:p>
                      <a:endParaRPr lang="en-US"/>
                    </a:p>
                  </a:txBody>
                  <a:tcPr/>
                </a:tc>
              </a:tr>
              <a:tr h="251011">
                <a:tc>
                  <a:txBody>
                    <a:bodyPr/>
                    <a:lstStyle/>
                    <a:p>
                      <a:pPr marL="0" marR="0" algn="ctr">
                        <a:spcBef>
                          <a:spcPts val="0"/>
                        </a:spcBef>
                        <a:spcAft>
                          <a:spcPts val="0"/>
                        </a:spcAft>
                      </a:pPr>
                      <a:r>
                        <a:rPr lang="en-US" sz="1800" dirty="0">
                          <a:solidFill>
                            <a:srgbClr val="000000"/>
                          </a:solidFill>
                          <a:latin typeface="Arial"/>
                          <a:ea typeface="Calibri"/>
                        </a:rPr>
                        <a:t>BAYP</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dirty="0">
                          <a:solidFill>
                            <a:srgbClr val="000000"/>
                          </a:solidFill>
                          <a:latin typeface="Arial"/>
                          <a:ea typeface="Calibri"/>
                        </a:rPr>
                        <a:t>96.7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dirty="0">
                          <a:solidFill>
                            <a:srgbClr val="000000"/>
                          </a:solidFill>
                          <a:latin typeface="Arial"/>
                          <a:ea typeface="Calibri"/>
                        </a:rPr>
                        <a:t>107.0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indent="0" algn="ctr">
                        <a:spcBef>
                          <a:spcPts val="0"/>
                        </a:spcBef>
                        <a:spcAft>
                          <a:spcPts val="0"/>
                        </a:spcAft>
                      </a:pPr>
                      <a:r>
                        <a:rPr lang="en-US" sz="1800" dirty="0">
                          <a:latin typeface="Arial"/>
                          <a:ea typeface="Times New Roman"/>
                          <a:cs typeface="Arial"/>
                        </a:rPr>
                        <a:t>1.11</a:t>
                      </a:r>
                      <a:endParaRPr lang="en-US" sz="1800" dirty="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dirty="0">
                          <a:solidFill>
                            <a:srgbClr val="000000"/>
                          </a:solidFill>
                          <a:latin typeface="Arial"/>
                          <a:ea typeface="Calibri"/>
                        </a:rPr>
                        <a:t>1.11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dirty="0">
                          <a:solidFill>
                            <a:srgbClr val="000000"/>
                          </a:solidFill>
                          <a:latin typeface="Arial"/>
                          <a:ea typeface="Calibri"/>
                        </a:rPr>
                        <a:t>107.0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51011">
                <a:tc>
                  <a:txBody>
                    <a:bodyPr/>
                    <a:lstStyle/>
                    <a:p>
                      <a:pPr marL="0" marR="0" algn="ctr">
                        <a:spcBef>
                          <a:spcPts val="0"/>
                        </a:spcBef>
                        <a:spcAft>
                          <a:spcPts val="0"/>
                        </a:spcAft>
                      </a:pPr>
                      <a:r>
                        <a:rPr lang="en-US" sz="1800" b="1" dirty="0">
                          <a:solidFill>
                            <a:srgbClr val="000000"/>
                          </a:solidFill>
                          <a:latin typeface="Arial"/>
                          <a:ea typeface="Calibri"/>
                        </a:rPr>
                        <a:t>C35C</a:t>
                      </a:r>
                      <a:endParaRPr lang="en-US" sz="1800" b="1"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marL="0" marR="0" algn="ctr">
                        <a:spcBef>
                          <a:spcPts val="0"/>
                        </a:spcBef>
                        <a:spcAft>
                          <a:spcPts val="0"/>
                        </a:spcAft>
                      </a:pPr>
                      <a:r>
                        <a:rPr lang="en-US" sz="1800" dirty="0">
                          <a:solidFill>
                            <a:srgbClr val="000000"/>
                          </a:solidFill>
                          <a:latin typeface="Arial"/>
                          <a:ea typeface="Calibri"/>
                        </a:rPr>
                        <a:t>79.0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marL="0" marR="0" algn="ctr">
                        <a:spcBef>
                          <a:spcPts val="0"/>
                        </a:spcBef>
                        <a:spcAft>
                          <a:spcPts val="0"/>
                        </a:spcAft>
                      </a:pPr>
                      <a:r>
                        <a:rPr lang="en-US" sz="1800" b="1" dirty="0">
                          <a:solidFill>
                            <a:srgbClr val="000000"/>
                          </a:solidFill>
                          <a:latin typeface="Arial"/>
                          <a:ea typeface="Calibri"/>
                        </a:rPr>
                        <a:t>97.0 </a:t>
                      </a:r>
                      <a:endParaRPr lang="en-US" sz="1800" b="1"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marL="0" marR="0" indent="0" algn="ctr">
                        <a:spcBef>
                          <a:spcPts val="0"/>
                        </a:spcBef>
                        <a:spcAft>
                          <a:spcPts val="0"/>
                        </a:spcAft>
                      </a:pPr>
                      <a:r>
                        <a:rPr lang="en-US" sz="1800" dirty="0">
                          <a:latin typeface="Arial"/>
                          <a:ea typeface="Times New Roman"/>
                          <a:cs typeface="Arial"/>
                        </a:rPr>
                        <a:t>1.23</a:t>
                      </a:r>
                      <a:endParaRPr lang="en-US" sz="1800" dirty="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marL="0" marR="0" algn="ctr">
                        <a:spcBef>
                          <a:spcPts val="0"/>
                        </a:spcBef>
                        <a:spcAft>
                          <a:spcPts val="0"/>
                        </a:spcAft>
                      </a:pPr>
                      <a:r>
                        <a:rPr lang="en-US" sz="1800" dirty="0">
                          <a:solidFill>
                            <a:srgbClr val="000000"/>
                          </a:solidFill>
                          <a:latin typeface="Arial"/>
                          <a:ea typeface="Calibri"/>
                        </a:rPr>
                        <a:t>1.18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marL="0" marR="0" algn="ctr">
                        <a:spcBef>
                          <a:spcPts val="0"/>
                        </a:spcBef>
                        <a:spcAft>
                          <a:spcPts val="0"/>
                        </a:spcAft>
                      </a:pPr>
                      <a:r>
                        <a:rPr lang="en-US" sz="1800" b="1" dirty="0">
                          <a:solidFill>
                            <a:srgbClr val="000000"/>
                          </a:solidFill>
                          <a:latin typeface="Arial"/>
                          <a:ea typeface="Calibri"/>
                        </a:rPr>
                        <a:t>93.5</a:t>
                      </a:r>
                      <a:r>
                        <a:rPr lang="en-US" sz="1800" dirty="0">
                          <a:solidFill>
                            <a:srgbClr val="000000"/>
                          </a:solidFill>
                          <a:latin typeface="Arial"/>
                          <a:ea typeface="Calibri"/>
                        </a:rPr>
                        <a:t>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r>
              <a:tr h="251011">
                <a:tc>
                  <a:txBody>
                    <a:bodyPr/>
                    <a:lstStyle/>
                    <a:p>
                      <a:pPr marL="0" marR="0" algn="ctr">
                        <a:spcBef>
                          <a:spcPts val="0"/>
                        </a:spcBef>
                        <a:spcAft>
                          <a:spcPts val="0"/>
                        </a:spcAft>
                      </a:pPr>
                      <a:r>
                        <a:rPr lang="en-US" sz="1800">
                          <a:solidFill>
                            <a:srgbClr val="000000"/>
                          </a:solidFill>
                          <a:latin typeface="Arial"/>
                          <a:ea typeface="Calibri"/>
                        </a:rPr>
                        <a:t>DRPK</a:t>
                      </a:r>
                      <a:endParaRPr lang="en-US" sz="180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dirty="0">
                          <a:solidFill>
                            <a:srgbClr val="000000"/>
                          </a:solidFill>
                          <a:latin typeface="Arial"/>
                          <a:ea typeface="Calibri"/>
                        </a:rPr>
                        <a:t>92.0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dirty="0">
                          <a:solidFill>
                            <a:srgbClr val="000000"/>
                          </a:solidFill>
                          <a:latin typeface="Arial"/>
                          <a:ea typeface="Calibri"/>
                        </a:rPr>
                        <a:t>107.7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indent="0" algn="ctr">
                        <a:spcBef>
                          <a:spcPts val="0"/>
                        </a:spcBef>
                        <a:spcAft>
                          <a:spcPts val="0"/>
                        </a:spcAft>
                      </a:pPr>
                      <a:r>
                        <a:rPr lang="en-US" sz="1800">
                          <a:latin typeface="Arial"/>
                          <a:ea typeface="Times New Roman"/>
                          <a:cs typeface="Arial"/>
                        </a:rPr>
                        <a:t>1.17</a:t>
                      </a:r>
                      <a:endParaRPr lang="en-US" sz="180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dirty="0">
                          <a:solidFill>
                            <a:srgbClr val="000000"/>
                          </a:solidFill>
                          <a:latin typeface="Arial"/>
                          <a:ea typeface="Calibri"/>
                        </a:rPr>
                        <a:t>1.18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dirty="0">
                          <a:solidFill>
                            <a:srgbClr val="000000"/>
                          </a:solidFill>
                          <a:latin typeface="Arial"/>
                          <a:ea typeface="Calibri"/>
                        </a:rPr>
                        <a:t>108.1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51011">
                <a:tc>
                  <a:txBody>
                    <a:bodyPr/>
                    <a:lstStyle/>
                    <a:p>
                      <a:pPr marL="0" marR="0" algn="ctr">
                        <a:spcBef>
                          <a:spcPts val="0"/>
                        </a:spcBef>
                        <a:spcAft>
                          <a:spcPts val="0"/>
                        </a:spcAft>
                      </a:pPr>
                      <a:r>
                        <a:rPr lang="en-US" sz="1800" b="1" dirty="0">
                          <a:solidFill>
                            <a:srgbClr val="000000"/>
                          </a:solidFill>
                          <a:latin typeface="Arial"/>
                          <a:ea typeface="Calibri"/>
                        </a:rPr>
                        <a:t>GALC</a:t>
                      </a:r>
                      <a:endParaRPr lang="en-US" sz="1800" b="1"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marL="0" marR="0" algn="ctr">
                        <a:spcBef>
                          <a:spcPts val="0"/>
                        </a:spcBef>
                        <a:spcAft>
                          <a:spcPts val="0"/>
                        </a:spcAft>
                      </a:pPr>
                      <a:r>
                        <a:rPr lang="en-US" sz="1800" dirty="0">
                          <a:solidFill>
                            <a:srgbClr val="000000"/>
                          </a:solidFill>
                          <a:latin typeface="Arial"/>
                          <a:ea typeface="Calibri"/>
                        </a:rPr>
                        <a:t>81.7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marL="0" marR="0" algn="ctr">
                        <a:spcBef>
                          <a:spcPts val="0"/>
                        </a:spcBef>
                        <a:spcAft>
                          <a:spcPts val="0"/>
                        </a:spcAft>
                      </a:pPr>
                      <a:r>
                        <a:rPr lang="en-US" sz="1800" b="1" dirty="0">
                          <a:solidFill>
                            <a:srgbClr val="000000"/>
                          </a:solidFill>
                          <a:latin typeface="Arial"/>
                          <a:ea typeface="Calibri"/>
                        </a:rPr>
                        <a:t>98.3 </a:t>
                      </a:r>
                      <a:endParaRPr lang="en-US" sz="1800" b="1"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marL="0" marR="0" indent="0" algn="ctr">
                        <a:spcBef>
                          <a:spcPts val="0"/>
                        </a:spcBef>
                        <a:spcAft>
                          <a:spcPts val="0"/>
                        </a:spcAft>
                      </a:pPr>
                      <a:r>
                        <a:rPr lang="en-US" sz="1800">
                          <a:latin typeface="Arial"/>
                          <a:ea typeface="Times New Roman"/>
                          <a:cs typeface="Arial"/>
                        </a:rPr>
                        <a:t>1.20</a:t>
                      </a:r>
                      <a:endParaRPr lang="en-US" sz="180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marL="0" marR="0" algn="ctr">
                        <a:spcBef>
                          <a:spcPts val="0"/>
                        </a:spcBef>
                        <a:spcAft>
                          <a:spcPts val="0"/>
                        </a:spcAft>
                      </a:pPr>
                      <a:r>
                        <a:rPr lang="en-US" sz="1800" dirty="0">
                          <a:solidFill>
                            <a:srgbClr val="000000"/>
                          </a:solidFill>
                          <a:latin typeface="Arial"/>
                          <a:ea typeface="Calibri"/>
                        </a:rPr>
                        <a:t>1.11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marL="0" marR="0" algn="ctr">
                        <a:spcBef>
                          <a:spcPts val="0"/>
                        </a:spcBef>
                        <a:spcAft>
                          <a:spcPts val="0"/>
                        </a:spcAft>
                      </a:pPr>
                      <a:r>
                        <a:rPr lang="en-US" sz="1800" b="1" dirty="0">
                          <a:solidFill>
                            <a:srgbClr val="000000"/>
                          </a:solidFill>
                          <a:latin typeface="Arial"/>
                          <a:ea typeface="Calibri"/>
                        </a:rPr>
                        <a:t>90.7 </a:t>
                      </a:r>
                      <a:endParaRPr lang="en-US" sz="1800" b="1"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r>
              <a:tr h="251011">
                <a:tc>
                  <a:txBody>
                    <a:bodyPr/>
                    <a:lstStyle/>
                    <a:p>
                      <a:pPr marL="0" marR="0" algn="ctr">
                        <a:spcBef>
                          <a:spcPts val="0"/>
                        </a:spcBef>
                        <a:spcAft>
                          <a:spcPts val="0"/>
                        </a:spcAft>
                      </a:pPr>
                      <a:r>
                        <a:rPr lang="en-US" sz="1800" b="1" dirty="0">
                          <a:solidFill>
                            <a:srgbClr val="000000"/>
                          </a:solidFill>
                          <a:latin typeface="Arial"/>
                          <a:ea typeface="Calibri"/>
                        </a:rPr>
                        <a:t>HALC</a:t>
                      </a:r>
                      <a:endParaRPr lang="en-US" sz="1800" b="1"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marL="0" marR="0" algn="ctr">
                        <a:spcBef>
                          <a:spcPts val="0"/>
                        </a:spcBef>
                        <a:spcAft>
                          <a:spcPts val="0"/>
                        </a:spcAft>
                      </a:pPr>
                      <a:r>
                        <a:rPr lang="en-US" sz="1800" dirty="0">
                          <a:solidFill>
                            <a:srgbClr val="000000"/>
                          </a:solidFill>
                          <a:latin typeface="Arial"/>
                          <a:ea typeface="Calibri"/>
                        </a:rPr>
                        <a:t>85.0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marL="0" marR="0" algn="ctr">
                        <a:spcBef>
                          <a:spcPts val="0"/>
                        </a:spcBef>
                        <a:spcAft>
                          <a:spcPts val="0"/>
                        </a:spcAft>
                      </a:pPr>
                      <a:r>
                        <a:rPr lang="en-US" sz="1800" b="1" dirty="0">
                          <a:solidFill>
                            <a:srgbClr val="000000"/>
                          </a:solidFill>
                          <a:latin typeface="Arial"/>
                          <a:ea typeface="Calibri"/>
                        </a:rPr>
                        <a:t>108.7 </a:t>
                      </a:r>
                      <a:endParaRPr lang="en-US" sz="1800" b="1"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marL="0" marR="0" indent="0" algn="ctr">
                        <a:spcBef>
                          <a:spcPts val="0"/>
                        </a:spcBef>
                        <a:spcAft>
                          <a:spcPts val="0"/>
                        </a:spcAft>
                      </a:pPr>
                      <a:r>
                        <a:rPr lang="en-US" sz="1800" dirty="0">
                          <a:latin typeface="Arial"/>
                          <a:ea typeface="Times New Roman"/>
                          <a:cs typeface="Arial"/>
                        </a:rPr>
                        <a:t>1.28</a:t>
                      </a:r>
                      <a:endParaRPr lang="en-US" sz="1800" dirty="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marL="0" marR="0" algn="ctr">
                        <a:spcBef>
                          <a:spcPts val="0"/>
                        </a:spcBef>
                        <a:spcAft>
                          <a:spcPts val="0"/>
                        </a:spcAft>
                      </a:pPr>
                      <a:r>
                        <a:rPr lang="en-US" sz="1800" dirty="0">
                          <a:solidFill>
                            <a:srgbClr val="000000"/>
                          </a:solidFill>
                          <a:latin typeface="Arial"/>
                          <a:ea typeface="Calibri"/>
                        </a:rPr>
                        <a:t>1.15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marL="0" marR="0" algn="ctr">
                        <a:spcBef>
                          <a:spcPts val="0"/>
                        </a:spcBef>
                        <a:spcAft>
                          <a:spcPts val="0"/>
                        </a:spcAft>
                      </a:pPr>
                      <a:r>
                        <a:rPr lang="en-US" sz="1800" b="1" dirty="0">
                          <a:solidFill>
                            <a:srgbClr val="000000"/>
                          </a:solidFill>
                          <a:latin typeface="Arial"/>
                          <a:ea typeface="Calibri"/>
                        </a:rPr>
                        <a:t>97.9 </a:t>
                      </a:r>
                      <a:endParaRPr lang="en-US" sz="1800" b="1"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r>
              <a:tr h="251011">
                <a:tc>
                  <a:txBody>
                    <a:bodyPr/>
                    <a:lstStyle/>
                    <a:p>
                      <a:pPr marL="0" marR="0" algn="ctr">
                        <a:spcBef>
                          <a:spcPts val="0"/>
                        </a:spcBef>
                        <a:spcAft>
                          <a:spcPts val="0"/>
                        </a:spcAft>
                      </a:pPr>
                      <a:r>
                        <a:rPr lang="en-US" sz="1800" b="1" dirty="0">
                          <a:solidFill>
                            <a:srgbClr val="000000"/>
                          </a:solidFill>
                          <a:latin typeface="Arial"/>
                          <a:ea typeface="Calibri"/>
                        </a:rPr>
                        <a:t>HCQA</a:t>
                      </a:r>
                      <a:endParaRPr lang="en-US" sz="1800" b="1"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marL="0" marR="0" algn="ctr">
                        <a:spcBef>
                          <a:spcPts val="0"/>
                        </a:spcBef>
                        <a:spcAft>
                          <a:spcPts val="0"/>
                        </a:spcAft>
                      </a:pPr>
                      <a:r>
                        <a:rPr lang="en-US" sz="1800">
                          <a:solidFill>
                            <a:srgbClr val="000000"/>
                          </a:solidFill>
                          <a:latin typeface="Arial"/>
                          <a:ea typeface="Calibri"/>
                        </a:rPr>
                        <a:t>87.0 </a:t>
                      </a:r>
                      <a:endParaRPr lang="en-US" sz="180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marL="0" marR="0" algn="ctr">
                        <a:spcBef>
                          <a:spcPts val="0"/>
                        </a:spcBef>
                        <a:spcAft>
                          <a:spcPts val="0"/>
                        </a:spcAft>
                      </a:pPr>
                      <a:r>
                        <a:rPr lang="en-US" sz="1800" b="1" dirty="0">
                          <a:solidFill>
                            <a:srgbClr val="000000"/>
                          </a:solidFill>
                          <a:latin typeface="Arial"/>
                          <a:ea typeface="Calibri"/>
                        </a:rPr>
                        <a:t>105.3 </a:t>
                      </a:r>
                      <a:endParaRPr lang="en-US" sz="1800" b="1"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marL="0" marR="0" indent="0" algn="ctr">
                        <a:spcBef>
                          <a:spcPts val="0"/>
                        </a:spcBef>
                        <a:spcAft>
                          <a:spcPts val="0"/>
                        </a:spcAft>
                      </a:pPr>
                      <a:r>
                        <a:rPr lang="en-US" sz="1800" dirty="0">
                          <a:latin typeface="Arial"/>
                          <a:ea typeface="Times New Roman"/>
                          <a:cs typeface="Arial"/>
                        </a:rPr>
                        <a:t>1.21</a:t>
                      </a:r>
                      <a:endParaRPr lang="en-US" sz="1800" dirty="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marL="0" marR="0" algn="ctr">
                        <a:spcBef>
                          <a:spcPts val="0"/>
                        </a:spcBef>
                        <a:spcAft>
                          <a:spcPts val="0"/>
                        </a:spcAft>
                      </a:pPr>
                      <a:r>
                        <a:rPr lang="en-US" sz="1800" dirty="0">
                          <a:solidFill>
                            <a:srgbClr val="000000"/>
                          </a:solidFill>
                          <a:latin typeface="Arial"/>
                          <a:ea typeface="Calibri"/>
                        </a:rPr>
                        <a:t>1.13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marL="0" marR="0" algn="ctr">
                        <a:spcBef>
                          <a:spcPts val="0"/>
                        </a:spcBef>
                        <a:spcAft>
                          <a:spcPts val="0"/>
                        </a:spcAft>
                      </a:pPr>
                      <a:r>
                        <a:rPr lang="en-US" sz="1800" b="1" dirty="0">
                          <a:solidFill>
                            <a:srgbClr val="000000"/>
                          </a:solidFill>
                          <a:latin typeface="Arial"/>
                          <a:ea typeface="Calibri"/>
                        </a:rPr>
                        <a:t>98.6 </a:t>
                      </a:r>
                      <a:endParaRPr lang="en-US" sz="1800" b="1"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r>
              <a:tr h="251011">
                <a:tc>
                  <a:txBody>
                    <a:bodyPr/>
                    <a:lstStyle/>
                    <a:p>
                      <a:pPr marL="0" marR="0" algn="ctr">
                        <a:spcBef>
                          <a:spcPts val="0"/>
                        </a:spcBef>
                        <a:spcAft>
                          <a:spcPts val="0"/>
                        </a:spcAft>
                      </a:pPr>
                      <a:r>
                        <a:rPr lang="en-US" sz="1800" b="1" dirty="0">
                          <a:solidFill>
                            <a:srgbClr val="000000"/>
                          </a:solidFill>
                          <a:latin typeface="Arial"/>
                          <a:ea typeface="Calibri"/>
                        </a:rPr>
                        <a:t>HLAA</a:t>
                      </a:r>
                      <a:endParaRPr lang="en-US" sz="1800" b="1"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marL="0" marR="0" algn="ctr">
                        <a:spcBef>
                          <a:spcPts val="0"/>
                        </a:spcBef>
                        <a:spcAft>
                          <a:spcPts val="0"/>
                        </a:spcAft>
                      </a:pPr>
                      <a:r>
                        <a:rPr lang="en-US" sz="1800">
                          <a:solidFill>
                            <a:srgbClr val="000000"/>
                          </a:solidFill>
                          <a:latin typeface="Arial"/>
                          <a:ea typeface="Calibri"/>
                        </a:rPr>
                        <a:t>77.7 </a:t>
                      </a:r>
                      <a:endParaRPr lang="en-US" sz="180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marL="0" marR="0" algn="ctr">
                        <a:spcBef>
                          <a:spcPts val="0"/>
                        </a:spcBef>
                        <a:spcAft>
                          <a:spcPts val="0"/>
                        </a:spcAft>
                      </a:pPr>
                      <a:r>
                        <a:rPr lang="en-US" sz="1800" b="1" dirty="0">
                          <a:solidFill>
                            <a:srgbClr val="000000"/>
                          </a:solidFill>
                          <a:latin typeface="Arial"/>
                          <a:ea typeface="Calibri"/>
                        </a:rPr>
                        <a:t>90.0 </a:t>
                      </a:r>
                      <a:endParaRPr lang="en-US" sz="1800" b="1"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marL="0" marR="0" indent="0" algn="ctr">
                        <a:spcBef>
                          <a:spcPts val="0"/>
                        </a:spcBef>
                        <a:spcAft>
                          <a:spcPts val="0"/>
                        </a:spcAft>
                      </a:pPr>
                      <a:r>
                        <a:rPr lang="en-US" sz="1800" dirty="0">
                          <a:latin typeface="Arial"/>
                          <a:ea typeface="Times New Roman"/>
                          <a:cs typeface="Arial"/>
                        </a:rPr>
                        <a:t>1.16</a:t>
                      </a:r>
                      <a:endParaRPr lang="en-US" sz="1800" dirty="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marL="0" marR="0" algn="ctr">
                        <a:spcBef>
                          <a:spcPts val="0"/>
                        </a:spcBef>
                        <a:spcAft>
                          <a:spcPts val="0"/>
                        </a:spcAft>
                      </a:pPr>
                      <a:r>
                        <a:rPr lang="en-US" sz="1800" dirty="0">
                          <a:solidFill>
                            <a:srgbClr val="000000"/>
                          </a:solidFill>
                          <a:latin typeface="Arial"/>
                          <a:ea typeface="Calibri"/>
                        </a:rPr>
                        <a:t>1.11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marL="0" marR="0" algn="ctr">
                        <a:spcBef>
                          <a:spcPts val="0"/>
                        </a:spcBef>
                        <a:spcAft>
                          <a:spcPts val="0"/>
                        </a:spcAft>
                      </a:pPr>
                      <a:r>
                        <a:rPr lang="en-US" sz="1800" b="1" dirty="0">
                          <a:solidFill>
                            <a:srgbClr val="000000"/>
                          </a:solidFill>
                          <a:latin typeface="Arial"/>
                          <a:ea typeface="Calibri"/>
                        </a:rPr>
                        <a:t>86.4 </a:t>
                      </a:r>
                      <a:endParaRPr lang="en-US" sz="1800" b="1"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r>
              <a:tr h="251011">
                <a:tc>
                  <a:txBody>
                    <a:bodyPr/>
                    <a:lstStyle/>
                    <a:p>
                      <a:pPr marL="0" marR="0" algn="ctr">
                        <a:spcBef>
                          <a:spcPts val="0"/>
                        </a:spcBef>
                        <a:spcAft>
                          <a:spcPts val="0"/>
                        </a:spcAft>
                      </a:pPr>
                      <a:r>
                        <a:rPr lang="en-US" sz="1800" b="1" dirty="0">
                          <a:solidFill>
                            <a:srgbClr val="000000"/>
                          </a:solidFill>
                          <a:latin typeface="Arial"/>
                          <a:ea typeface="Calibri"/>
                        </a:rPr>
                        <a:t>HNWA</a:t>
                      </a:r>
                      <a:endParaRPr lang="en-US" sz="1800" b="1"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marL="0" marR="0" algn="ctr">
                        <a:spcBef>
                          <a:spcPts val="0"/>
                        </a:spcBef>
                        <a:spcAft>
                          <a:spcPts val="0"/>
                        </a:spcAft>
                      </a:pPr>
                      <a:r>
                        <a:rPr lang="en-US" sz="1800">
                          <a:solidFill>
                            <a:srgbClr val="000000"/>
                          </a:solidFill>
                          <a:latin typeface="Arial"/>
                          <a:ea typeface="Calibri"/>
                        </a:rPr>
                        <a:t>89.0 </a:t>
                      </a:r>
                      <a:endParaRPr lang="en-US" sz="180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marL="0" marR="0" algn="ctr">
                        <a:spcBef>
                          <a:spcPts val="0"/>
                        </a:spcBef>
                        <a:spcAft>
                          <a:spcPts val="0"/>
                        </a:spcAft>
                      </a:pPr>
                      <a:r>
                        <a:rPr lang="en-US" sz="1800" b="1" dirty="0">
                          <a:solidFill>
                            <a:srgbClr val="000000"/>
                          </a:solidFill>
                          <a:latin typeface="Arial"/>
                          <a:ea typeface="Calibri"/>
                        </a:rPr>
                        <a:t>104.7 </a:t>
                      </a:r>
                      <a:endParaRPr lang="en-US" sz="1800" b="1"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marL="0" marR="0" indent="0" algn="ctr">
                        <a:spcBef>
                          <a:spcPts val="0"/>
                        </a:spcBef>
                        <a:spcAft>
                          <a:spcPts val="0"/>
                        </a:spcAft>
                      </a:pPr>
                      <a:r>
                        <a:rPr lang="en-US" sz="1800">
                          <a:latin typeface="Arial"/>
                          <a:ea typeface="Times New Roman"/>
                          <a:cs typeface="Arial"/>
                        </a:rPr>
                        <a:t>1.18</a:t>
                      </a:r>
                      <a:endParaRPr lang="en-US" sz="180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marL="0" marR="0" algn="ctr">
                        <a:spcBef>
                          <a:spcPts val="0"/>
                        </a:spcBef>
                        <a:spcAft>
                          <a:spcPts val="0"/>
                        </a:spcAft>
                      </a:pPr>
                      <a:r>
                        <a:rPr lang="en-US" sz="1800" dirty="0">
                          <a:solidFill>
                            <a:srgbClr val="000000"/>
                          </a:solidFill>
                          <a:latin typeface="Arial"/>
                          <a:ea typeface="Calibri"/>
                        </a:rPr>
                        <a:t>1.13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marL="0" marR="0" algn="ctr">
                        <a:spcBef>
                          <a:spcPts val="0"/>
                        </a:spcBef>
                        <a:spcAft>
                          <a:spcPts val="0"/>
                        </a:spcAft>
                      </a:pPr>
                      <a:r>
                        <a:rPr lang="en-US" sz="1800" b="1" dirty="0">
                          <a:solidFill>
                            <a:srgbClr val="000000"/>
                          </a:solidFill>
                          <a:latin typeface="Arial"/>
                          <a:ea typeface="Calibri"/>
                        </a:rPr>
                        <a:t>100.4 </a:t>
                      </a:r>
                      <a:endParaRPr lang="en-US" sz="1800" b="1"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r>
              <a:tr h="251011">
                <a:tc>
                  <a:txBody>
                    <a:bodyPr/>
                    <a:lstStyle/>
                    <a:p>
                      <a:pPr marL="0" marR="0" algn="ctr">
                        <a:spcBef>
                          <a:spcPts val="0"/>
                        </a:spcBef>
                        <a:spcAft>
                          <a:spcPts val="0"/>
                        </a:spcAft>
                      </a:pPr>
                      <a:r>
                        <a:rPr lang="en-US" sz="1800" b="1" dirty="0">
                          <a:solidFill>
                            <a:srgbClr val="000000"/>
                          </a:solidFill>
                          <a:latin typeface="Arial"/>
                          <a:ea typeface="Calibri"/>
                        </a:rPr>
                        <a:t>HOEA</a:t>
                      </a:r>
                      <a:endParaRPr lang="en-US" sz="1800" b="1"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marL="0" marR="0" algn="ctr">
                        <a:spcBef>
                          <a:spcPts val="0"/>
                        </a:spcBef>
                        <a:spcAft>
                          <a:spcPts val="0"/>
                        </a:spcAft>
                      </a:pPr>
                      <a:r>
                        <a:rPr lang="en-US" sz="1800">
                          <a:solidFill>
                            <a:srgbClr val="000000"/>
                          </a:solidFill>
                          <a:latin typeface="Arial"/>
                          <a:ea typeface="Calibri"/>
                        </a:rPr>
                        <a:t>80.3 </a:t>
                      </a:r>
                      <a:endParaRPr lang="en-US" sz="180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marL="0" marR="0" algn="ctr">
                        <a:spcBef>
                          <a:spcPts val="0"/>
                        </a:spcBef>
                        <a:spcAft>
                          <a:spcPts val="0"/>
                        </a:spcAft>
                      </a:pPr>
                      <a:r>
                        <a:rPr lang="en-US" sz="1800" b="1" dirty="0">
                          <a:solidFill>
                            <a:srgbClr val="000000"/>
                          </a:solidFill>
                          <a:latin typeface="Arial"/>
                          <a:ea typeface="Calibri"/>
                        </a:rPr>
                        <a:t>102.0 </a:t>
                      </a:r>
                      <a:endParaRPr lang="en-US" sz="1800" b="1"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marL="0" marR="0" indent="0" algn="ctr">
                        <a:spcBef>
                          <a:spcPts val="0"/>
                        </a:spcBef>
                        <a:spcAft>
                          <a:spcPts val="0"/>
                        </a:spcAft>
                      </a:pPr>
                      <a:r>
                        <a:rPr lang="en-US" sz="1800" dirty="0">
                          <a:latin typeface="Arial"/>
                          <a:ea typeface="Times New Roman"/>
                          <a:cs typeface="Arial"/>
                        </a:rPr>
                        <a:t>1.27</a:t>
                      </a:r>
                      <a:endParaRPr lang="en-US" sz="1800" dirty="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marL="0" marR="0" algn="ctr">
                        <a:spcBef>
                          <a:spcPts val="0"/>
                        </a:spcBef>
                        <a:spcAft>
                          <a:spcPts val="0"/>
                        </a:spcAft>
                      </a:pPr>
                      <a:r>
                        <a:rPr lang="en-US" sz="1800" dirty="0">
                          <a:solidFill>
                            <a:srgbClr val="000000"/>
                          </a:solidFill>
                          <a:latin typeface="Arial"/>
                          <a:ea typeface="Calibri"/>
                        </a:rPr>
                        <a:t>1.17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marL="0" marR="0" algn="ctr">
                        <a:spcBef>
                          <a:spcPts val="0"/>
                        </a:spcBef>
                        <a:spcAft>
                          <a:spcPts val="0"/>
                        </a:spcAft>
                      </a:pPr>
                      <a:r>
                        <a:rPr lang="en-US" sz="1800" b="1" dirty="0">
                          <a:solidFill>
                            <a:srgbClr val="000000"/>
                          </a:solidFill>
                          <a:latin typeface="Arial"/>
                          <a:ea typeface="Calibri"/>
                        </a:rPr>
                        <a:t>94.0 </a:t>
                      </a:r>
                      <a:endParaRPr lang="en-US" sz="1800" b="1"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r>
              <a:tr h="251011">
                <a:tc>
                  <a:txBody>
                    <a:bodyPr/>
                    <a:lstStyle/>
                    <a:p>
                      <a:pPr marL="0" marR="0" algn="ctr">
                        <a:spcBef>
                          <a:spcPts val="0"/>
                        </a:spcBef>
                        <a:spcAft>
                          <a:spcPts val="0"/>
                        </a:spcAft>
                      </a:pPr>
                      <a:r>
                        <a:rPr lang="en-US" sz="1800" b="1" dirty="0">
                          <a:solidFill>
                            <a:srgbClr val="000000"/>
                          </a:solidFill>
                          <a:latin typeface="Arial"/>
                          <a:ea typeface="Calibri"/>
                        </a:rPr>
                        <a:t>HROC</a:t>
                      </a:r>
                      <a:endParaRPr lang="en-US" sz="1800" b="1"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marL="0" marR="0" algn="ctr">
                        <a:spcBef>
                          <a:spcPts val="0"/>
                        </a:spcBef>
                        <a:spcAft>
                          <a:spcPts val="0"/>
                        </a:spcAft>
                      </a:pPr>
                      <a:r>
                        <a:rPr lang="en-US" sz="1800">
                          <a:solidFill>
                            <a:srgbClr val="000000"/>
                          </a:solidFill>
                          <a:latin typeface="Arial"/>
                          <a:ea typeface="Calibri"/>
                        </a:rPr>
                        <a:t>79.7 </a:t>
                      </a:r>
                      <a:endParaRPr lang="en-US" sz="180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marL="0" marR="0" algn="ctr">
                        <a:spcBef>
                          <a:spcPts val="0"/>
                        </a:spcBef>
                        <a:spcAft>
                          <a:spcPts val="0"/>
                        </a:spcAft>
                      </a:pPr>
                      <a:r>
                        <a:rPr lang="en-US" sz="1800" b="1" dirty="0">
                          <a:solidFill>
                            <a:srgbClr val="000000"/>
                          </a:solidFill>
                          <a:latin typeface="Arial"/>
                          <a:ea typeface="Calibri"/>
                        </a:rPr>
                        <a:t>95.0 </a:t>
                      </a:r>
                      <a:endParaRPr lang="en-US" sz="1800" b="1"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marL="0" marR="0" indent="0" algn="ctr">
                        <a:spcBef>
                          <a:spcPts val="0"/>
                        </a:spcBef>
                        <a:spcAft>
                          <a:spcPts val="0"/>
                        </a:spcAft>
                      </a:pPr>
                      <a:r>
                        <a:rPr lang="en-US" sz="1800" dirty="0">
                          <a:latin typeface="Arial"/>
                          <a:ea typeface="Times New Roman"/>
                          <a:cs typeface="Arial"/>
                        </a:rPr>
                        <a:t>1.19</a:t>
                      </a:r>
                      <a:endParaRPr lang="en-US" sz="1800" dirty="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marL="0" marR="0" algn="ctr">
                        <a:spcBef>
                          <a:spcPts val="0"/>
                        </a:spcBef>
                        <a:spcAft>
                          <a:spcPts val="0"/>
                        </a:spcAft>
                      </a:pPr>
                      <a:r>
                        <a:rPr lang="en-US" sz="1800" dirty="0">
                          <a:solidFill>
                            <a:srgbClr val="000000"/>
                          </a:solidFill>
                          <a:latin typeface="Arial"/>
                          <a:ea typeface="Calibri"/>
                        </a:rPr>
                        <a:t>1.15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marL="0" marR="0" algn="ctr">
                        <a:spcBef>
                          <a:spcPts val="0"/>
                        </a:spcBef>
                        <a:spcAft>
                          <a:spcPts val="0"/>
                        </a:spcAft>
                      </a:pPr>
                      <a:r>
                        <a:rPr lang="en-US" sz="1800" b="1" dirty="0">
                          <a:solidFill>
                            <a:srgbClr val="000000"/>
                          </a:solidFill>
                          <a:latin typeface="Arial"/>
                          <a:ea typeface="Calibri"/>
                        </a:rPr>
                        <a:t>91.6 </a:t>
                      </a:r>
                      <a:endParaRPr lang="en-US" sz="1800" b="1"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r>
              <a:tr h="251011">
                <a:tc>
                  <a:txBody>
                    <a:bodyPr/>
                    <a:lstStyle/>
                    <a:p>
                      <a:pPr marL="0" marR="0" algn="ctr">
                        <a:spcBef>
                          <a:spcPts val="0"/>
                        </a:spcBef>
                        <a:spcAft>
                          <a:spcPts val="0"/>
                        </a:spcAft>
                      </a:pPr>
                      <a:r>
                        <a:rPr lang="en-US" sz="1800">
                          <a:solidFill>
                            <a:srgbClr val="000000"/>
                          </a:solidFill>
                          <a:latin typeface="Arial"/>
                          <a:ea typeface="Calibri"/>
                        </a:rPr>
                        <a:t>HSMA</a:t>
                      </a:r>
                      <a:endParaRPr lang="en-US" sz="180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a:solidFill>
                            <a:srgbClr val="000000"/>
                          </a:solidFill>
                          <a:latin typeface="Arial"/>
                          <a:ea typeface="Calibri"/>
                        </a:rPr>
                        <a:t>90.3 </a:t>
                      </a:r>
                      <a:endParaRPr lang="en-US" sz="180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dirty="0">
                          <a:solidFill>
                            <a:srgbClr val="000000"/>
                          </a:solidFill>
                          <a:latin typeface="Arial"/>
                          <a:ea typeface="Calibri"/>
                        </a:rPr>
                        <a:t>96.3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indent="0" algn="ctr">
                        <a:spcBef>
                          <a:spcPts val="0"/>
                        </a:spcBef>
                        <a:spcAft>
                          <a:spcPts val="0"/>
                        </a:spcAft>
                      </a:pPr>
                      <a:r>
                        <a:rPr lang="en-US" sz="1800">
                          <a:latin typeface="Arial"/>
                          <a:ea typeface="Times New Roman"/>
                          <a:cs typeface="Arial"/>
                        </a:rPr>
                        <a:t>1.07</a:t>
                      </a:r>
                      <a:endParaRPr lang="en-US" sz="180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dirty="0">
                          <a:solidFill>
                            <a:srgbClr val="000000"/>
                          </a:solidFill>
                          <a:latin typeface="Arial"/>
                          <a:ea typeface="Calibri"/>
                        </a:rPr>
                        <a:t>1.16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dirty="0">
                          <a:solidFill>
                            <a:srgbClr val="000000"/>
                          </a:solidFill>
                          <a:latin typeface="Arial"/>
                          <a:ea typeface="Calibri"/>
                        </a:rPr>
                        <a:t>104.8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51011">
                <a:tc>
                  <a:txBody>
                    <a:bodyPr/>
                    <a:lstStyle/>
                    <a:p>
                      <a:pPr marL="0" marR="0" algn="ctr">
                        <a:spcBef>
                          <a:spcPts val="0"/>
                        </a:spcBef>
                        <a:spcAft>
                          <a:spcPts val="0"/>
                        </a:spcAft>
                      </a:pPr>
                      <a:r>
                        <a:rPr lang="en-US" sz="1800" b="1" dirty="0">
                          <a:solidFill>
                            <a:srgbClr val="000000"/>
                          </a:solidFill>
                          <a:latin typeface="Arial"/>
                          <a:ea typeface="Calibri"/>
                        </a:rPr>
                        <a:t>HNWA</a:t>
                      </a:r>
                      <a:endParaRPr lang="en-US" sz="1800" b="1"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marL="0" marR="0" algn="ctr">
                        <a:spcBef>
                          <a:spcPts val="0"/>
                        </a:spcBef>
                        <a:spcAft>
                          <a:spcPts val="0"/>
                        </a:spcAft>
                      </a:pPr>
                      <a:r>
                        <a:rPr lang="en-US" sz="1800" dirty="0">
                          <a:solidFill>
                            <a:srgbClr val="000000"/>
                          </a:solidFill>
                          <a:latin typeface="Arial"/>
                          <a:ea typeface="Calibri"/>
                        </a:rPr>
                        <a:t>76.3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marL="0" marR="0" algn="ctr">
                        <a:spcBef>
                          <a:spcPts val="0"/>
                        </a:spcBef>
                        <a:spcAft>
                          <a:spcPts val="0"/>
                        </a:spcAft>
                      </a:pPr>
                      <a:r>
                        <a:rPr lang="en-US" sz="1800" b="1" dirty="0">
                          <a:solidFill>
                            <a:srgbClr val="000000"/>
                          </a:solidFill>
                          <a:latin typeface="Arial"/>
                          <a:ea typeface="Calibri"/>
                        </a:rPr>
                        <a:t>97.3</a:t>
                      </a:r>
                      <a:r>
                        <a:rPr lang="en-US" sz="1800" dirty="0">
                          <a:solidFill>
                            <a:srgbClr val="000000"/>
                          </a:solidFill>
                          <a:latin typeface="Arial"/>
                          <a:ea typeface="Calibri"/>
                        </a:rPr>
                        <a:t>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marL="0" marR="0" indent="0" algn="ctr">
                        <a:spcBef>
                          <a:spcPts val="0"/>
                        </a:spcBef>
                        <a:spcAft>
                          <a:spcPts val="0"/>
                        </a:spcAft>
                      </a:pPr>
                      <a:r>
                        <a:rPr lang="en-US" sz="1800" dirty="0">
                          <a:latin typeface="Arial"/>
                          <a:ea typeface="Times New Roman"/>
                          <a:cs typeface="Arial"/>
                        </a:rPr>
                        <a:t>1.28</a:t>
                      </a:r>
                      <a:endParaRPr lang="en-US" sz="1800" dirty="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marL="0" marR="0" algn="ctr">
                        <a:spcBef>
                          <a:spcPts val="0"/>
                        </a:spcBef>
                        <a:spcAft>
                          <a:spcPts val="0"/>
                        </a:spcAft>
                      </a:pPr>
                      <a:r>
                        <a:rPr lang="en-US" sz="1800" dirty="0">
                          <a:solidFill>
                            <a:srgbClr val="000000"/>
                          </a:solidFill>
                          <a:latin typeface="Arial"/>
                          <a:ea typeface="Calibri"/>
                        </a:rPr>
                        <a:t>1.14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marL="0" marR="0" algn="ctr">
                        <a:spcBef>
                          <a:spcPts val="0"/>
                        </a:spcBef>
                        <a:spcAft>
                          <a:spcPts val="0"/>
                        </a:spcAft>
                      </a:pPr>
                      <a:r>
                        <a:rPr lang="en-US" sz="1800" b="1" dirty="0">
                          <a:solidFill>
                            <a:srgbClr val="000000"/>
                          </a:solidFill>
                          <a:latin typeface="Arial"/>
                          <a:ea typeface="Calibri"/>
                        </a:rPr>
                        <a:t>86.9 </a:t>
                      </a:r>
                      <a:endParaRPr lang="en-US" sz="1800" b="1"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r>
              <a:tr h="251011">
                <a:tc>
                  <a:txBody>
                    <a:bodyPr/>
                    <a:lstStyle/>
                    <a:p>
                      <a:pPr marL="0" marR="0" algn="ctr">
                        <a:spcBef>
                          <a:spcPts val="0"/>
                        </a:spcBef>
                        <a:spcAft>
                          <a:spcPts val="0"/>
                        </a:spcAft>
                      </a:pPr>
                      <a:r>
                        <a:rPr lang="en-US" sz="1800" dirty="0" smtClean="0">
                          <a:solidFill>
                            <a:srgbClr val="000000"/>
                          </a:solidFill>
                          <a:latin typeface="Arial"/>
                          <a:ea typeface="Calibri"/>
                        </a:rPr>
                        <a:t>SHWH</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dirty="0" smtClean="0">
                          <a:solidFill>
                            <a:srgbClr val="000000"/>
                          </a:solidFill>
                          <a:latin typeface="Arial"/>
                          <a:ea typeface="Calibri"/>
                        </a:rPr>
                        <a:t>92.3</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dirty="0" smtClean="0">
                          <a:solidFill>
                            <a:srgbClr val="000000"/>
                          </a:solidFill>
                          <a:latin typeface="Arial"/>
                          <a:ea typeface="Calibri"/>
                        </a:rPr>
                        <a:t>100.3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indent="0" algn="ctr">
                        <a:spcBef>
                          <a:spcPts val="0"/>
                        </a:spcBef>
                        <a:spcAft>
                          <a:spcPts val="0"/>
                        </a:spcAft>
                      </a:pPr>
                      <a:r>
                        <a:rPr lang="en-US" sz="1800" dirty="0" smtClean="0">
                          <a:latin typeface="Arial"/>
                          <a:ea typeface="Times New Roman"/>
                          <a:cs typeface="Arial"/>
                        </a:rPr>
                        <a:t>1.09</a:t>
                      </a:r>
                      <a:endParaRPr lang="en-US" sz="1800" dirty="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dirty="0" smtClean="0">
                          <a:solidFill>
                            <a:srgbClr val="000000"/>
                          </a:solidFill>
                          <a:latin typeface="Arial"/>
                          <a:ea typeface="Calibri"/>
                        </a:rPr>
                        <a:t>1.11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dirty="0" smtClean="0">
                          <a:solidFill>
                            <a:srgbClr val="000000"/>
                          </a:solidFill>
                          <a:latin typeface="Arial"/>
                          <a:ea typeface="Calibri"/>
                        </a:rPr>
                        <a:t>102.9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51011">
                <a:tc>
                  <a:txBody>
                    <a:bodyPr/>
                    <a:lstStyle/>
                    <a:p>
                      <a:pPr marL="0" marR="0" algn="ctr">
                        <a:spcBef>
                          <a:spcPts val="0"/>
                        </a:spcBef>
                        <a:spcAft>
                          <a:spcPts val="0"/>
                        </a:spcAft>
                      </a:pPr>
                      <a:r>
                        <a:rPr lang="en-US" sz="1800" b="1" i="0" baseline="0" dirty="0" smtClean="0">
                          <a:solidFill>
                            <a:srgbClr val="000000"/>
                          </a:solidFill>
                          <a:latin typeface="Arial"/>
                          <a:ea typeface="Calibri"/>
                        </a:rPr>
                        <a:t>Average</a:t>
                      </a:r>
                      <a:endParaRPr lang="en-US" sz="1800" b="1" i="0" baseline="0" dirty="0">
                        <a:solidFill>
                          <a:srgbClr val="000000"/>
                        </a:solidFill>
                        <a:latin typeface="Times New Roman"/>
                        <a:ea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marL="0" marR="0" indent="0" algn="ctr">
                        <a:spcBef>
                          <a:spcPts val="0"/>
                        </a:spcBef>
                        <a:spcAft>
                          <a:spcPts val="0"/>
                        </a:spcAft>
                      </a:pPr>
                      <a:r>
                        <a:rPr lang="en-US" sz="1800" b="0" i="0" baseline="0" dirty="0">
                          <a:solidFill>
                            <a:srgbClr val="000000"/>
                          </a:solidFill>
                          <a:latin typeface="Arial"/>
                          <a:ea typeface="Times New Roman"/>
                          <a:cs typeface="Arial"/>
                        </a:rPr>
                        <a:t>85.2</a:t>
                      </a:r>
                      <a:endParaRPr lang="en-US" sz="1800" b="0" i="0" baseline="0" dirty="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marL="0" marR="0" indent="0" algn="ctr">
                        <a:spcBef>
                          <a:spcPts val="0"/>
                        </a:spcBef>
                        <a:spcAft>
                          <a:spcPts val="0"/>
                        </a:spcAft>
                      </a:pPr>
                      <a:r>
                        <a:rPr lang="en-US" sz="1800" b="1" i="0" baseline="0" dirty="0">
                          <a:solidFill>
                            <a:srgbClr val="000000"/>
                          </a:solidFill>
                          <a:latin typeface="Arial"/>
                          <a:ea typeface="Times New Roman"/>
                          <a:cs typeface="Arial"/>
                        </a:rPr>
                        <a:t>100.7</a:t>
                      </a:r>
                      <a:endParaRPr lang="en-US" sz="1800" b="1" i="0" baseline="0" dirty="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marL="0" marR="0" indent="0" algn="ctr">
                        <a:spcBef>
                          <a:spcPts val="0"/>
                        </a:spcBef>
                        <a:spcAft>
                          <a:spcPts val="0"/>
                        </a:spcAft>
                      </a:pPr>
                      <a:r>
                        <a:rPr lang="en-US" sz="1800" b="0" i="0" baseline="0" dirty="0">
                          <a:solidFill>
                            <a:srgbClr val="000000"/>
                          </a:solidFill>
                          <a:latin typeface="Arial"/>
                          <a:ea typeface="Times New Roman"/>
                          <a:cs typeface="Arial"/>
                        </a:rPr>
                        <a:t>1.19</a:t>
                      </a:r>
                      <a:endParaRPr lang="en-US" sz="1800" b="0" i="0" baseline="0" dirty="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marL="0" marR="0" indent="0" algn="ctr">
                        <a:spcBef>
                          <a:spcPts val="0"/>
                        </a:spcBef>
                        <a:spcAft>
                          <a:spcPts val="0"/>
                        </a:spcAft>
                      </a:pPr>
                      <a:r>
                        <a:rPr lang="en-US" sz="1800" b="0" i="0" baseline="0" dirty="0">
                          <a:solidFill>
                            <a:srgbClr val="000000"/>
                          </a:solidFill>
                          <a:latin typeface="Arial"/>
                          <a:ea typeface="Times New Roman"/>
                          <a:cs typeface="Arial"/>
                        </a:rPr>
                        <a:t>1.14</a:t>
                      </a:r>
                      <a:endParaRPr lang="en-US" sz="1800" b="0" i="0" baseline="0" dirty="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marL="0" marR="0" indent="0" algn="ctr">
                        <a:spcBef>
                          <a:spcPts val="0"/>
                        </a:spcBef>
                        <a:spcAft>
                          <a:spcPts val="0"/>
                        </a:spcAft>
                      </a:pPr>
                      <a:r>
                        <a:rPr lang="en-US" sz="1800" b="1" i="0" baseline="0" dirty="0">
                          <a:solidFill>
                            <a:srgbClr val="000000"/>
                          </a:solidFill>
                          <a:latin typeface="Arial"/>
                          <a:ea typeface="Times New Roman"/>
                          <a:cs typeface="Arial"/>
                        </a:rPr>
                        <a:t>97.1</a:t>
                      </a:r>
                      <a:endParaRPr lang="en-US" sz="1800" b="1" i="0" baseline="0" dirty="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r>
            </a:tbl>
          </a:graphicData>
        </a:graphic>
      </p:graphicFrame>
      <p:sp>
        <p:nvSpPr>
          <p:cNvPr id="4" name="TextBox 3"/>
          <p:cNvSpPr txBox="1"/>
          <p:nvPr/>
        </p:nvSpPr>
        <p:spPr>
          <a:xfrm>
            <a:off x="3657600" y="1600200"/>
            <a:ext cx="3886200" cy="707886"/>
          </a:xfrm>
          <a:prstGeom prst="rect">
            <a:avLst/>
          </a:prstGeom>
          <a:solidFill>
            <a:srgbClr val="FFFF99">
              <a:alpha val="90000"/>
            </a:srgbClr>
          </a:solidFill>
          <a:ln>
            <a:solidFill>
              <a:schemeClr val="tx1"/>
            </a:solidFill>
          </a:ln>
        </p:spPr>
        <p:txBody>
          <a:bodyPr wrap="square" rtlCol="0">
            <a:spAutoFit/>
          </a:bodyPr>
          <a:lstStyle/>
          <a:p>
            <a:r>
              <a:rPr lang="en-US" sz="2000" b="1" dirty="0" smtClean="0"/>
              <a:t>Most monitors, and the average, were under-predicted</a:t>
            </a:r>
            <a:endParaRPr lang="en-US" sz="2000" b="1" dirty="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Retrospective Modeling</a:t>
            </a:r>
            <a:br>
              <a:rPr lang="en-US" dirty="0" smtClean="0"/>
            </a:br>
            <a:r>
              <a:rPr lang="en-US" sz="2000" dirty="0" smtClean="0"/>
              <a:t>Conclusions</a:t>
            </a:r>
            <a:endParaRPr lang="en-US" sz="2000" dirty="0"/>
          </a:p>
        </p:txBody>
      </p:sp>
      <p:sp>
        <p:nvSpPr>
          <p:cNvPr id="3" name="Content Placeholder 2"/>
          <p:cNvSpPr>
            <a:spLocks noGrp="1"/>
          </p:cNvSpPr>
          <p:nvPr>
            <p:ph idx="1"/>
          </p:nvPr>
        </p:nvSpPr>
        <p:spPr/>
        <p:txBody>
          <a:bodyPr/>
          <a:lstStyle/>
          <a:p>
            <a:r>
              <a:rPr lang="en-US" dirty="0" smtClean="0"/>
              <a:t>The model replicated the 2000 baseline DVs fairly well, especially at the two highest monitors.</a:t>
            </a:r>
          </a:p>
          <a:p>
            <a:pPr lvl="1"/>
            <a:endParaRPr lang="en-US" sz="800" dirty="0" smtClean="0"/>
          </a:p>
          <a:p>
            <a:r>
              <a:rPr lang="en-US" dirty="0" smtClean="0"/>
              <a:t>The model overall was a little less responsive to the 2000-2006 emission changes than the actual airshed:</a:t>
            </a:r>
          </a:p>
          <a:p>
            <a:pPr lvl="1"/>
            <a:r>
              <a:rPr lang="en-US" dirty="0" smtClean="0"/>
              <a:t>To evaluate model response in </a:t>
            </a:r>
            <a:r>
              <a:rPr lang="en-US" i="1" dirty="0" smtClean="0"/>
              <a:t>prospective </a:t>
            </a:r>
            <a:r>
              <a:rPr lang="en-US" dirty="0" smtClean="0"/>
              <a:t>terms, invert the 2006-to-2000 RRFs.</a:t>
            </a:r>
          </a:p>
          <a:p>
            <a:pPr lvl="1"/>
            <a:r>
              <a:rPr lang="en-US" dirty="0" smtClean="0"/>
              <a:t>The average predicted 2000-to-2006 response was </a:t>
            </a:r>
            <a:r>
              <a:rPr lang="en-US" dirty="0" smtClean="0">
                <a:solidFill>
                  <a:schemeClr val="accent5">
                    <a:lumMod val="50000"/>
                  </a:schemeClr>
                </a:solidFill>
              </a:rPr>
              <a:t>0.887</a:t>
            </a:r>
            <a:r>
              <a:rPr lang="en-US" dirty="0" smtClean="0"/>
              <a:t>, average actual response was </a:t>
            </a:r>
            <a:r>
              <a:rPr lang="en-US" dirty="0" smtClean="0">
                <a:solidFill>
                  <a:schemeClr val="accent5">
                    <a:lumMod val="50000"/>
                  </a:schemeClr>
                </a:solidFill>
              </a:rPr>
              <a:t>0.843.</a:t>
            </a:r>
            <a:endParaRPr lang="en-US" dirty="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Weekday-Weekend Analysis</a:t>
            </a:r>
            <a:endParaRPr lang="en-US" dirty="0"/>
          </a:p>
        </p:txBody>
      </p:sp>
      <p:sp>
        <p:nvSpPr>
          <p:cNvPr id="3" name="Content Placeholder 2"/>
          <p:cNvSpPr>
            <a:spLocks noGrp="1"/>
          </p:cNvSpPr>
          <p:nvPr>
            <p:ph idx="1"/>
          </p:nvPr>
        </p:nvSpPr>
        <p:spPr>
          <a:xfrm>
            <a:off x="914400" y="1295400"/>
            <a:ext cx="7239000" cy="4572000"/>
          </a:xfrm>
        </p:spPr>
        <p:txBody>
          <a:bodyPr/>
          <a:lstStyle/>
          <a:p>
            <a:r>
              <a:rPr lang="en-US" dirty="0" smtClean="0"/>
              <a:t>Different weekday-weekend traffic patterns form a “natural laboratory” to assess how the airshed (and models) respond to emission changes.</a:t>
            </a:r>
          </a:p>
          <a:p>
            <a:endParaRPr lang="en-US" sz="1200" dirty="0" smtClean="0"/>
          </a:p>
          <a:p>
            <a:pPr lvl="1"/>
            <a:r>
              <a:rPr lang="en-US" dirty="0" smtClean="0"/>
              <a:t>Weekend increases in ozone concentration may indicate that ozone formation is VOC-sensitive.  This phenomenon is often referred to as the “weekend effect.”</a:t>
            </a:r>
          </a:p>
          <a:p>
            <a:pPr>
              <a:buNone/>
            </a:pPr>
            <a:r>
              <a:rPr lang="en-US" sz="1200" dirty="0" smtClean="0"/>
              <a:t> </a:t>
            </a:r>
          </a:p>
          <a:p>
            <a:pPr lvl="1"/>
            <a:r>
              <a:rPr lang="en-US" dirty="0" smtClean="0"/>
              <a:t>Weekend decreases may be an indication of  NO</a:t>
            </a:r>
            <a:r>
              <a:rPr lang="en-US" baseline="-25000" dirty="0" smtClean="0"/>
              <a:t>X</a:t>
            </a:r>
            <a:r>
              <a:rPr lang="en-US" dirty="0" smtClean="0"/>
              <a:t>-sensitive ozone formation.</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152400"/>
            <a:ext cx="6096000" cy="914400"/>
          </a:xfrm>
          <a:solidFill>
            <a:schemeClr val="bg1"/>
          </a:solidFill>
        </p:spPr>
        <p:txBody>
          <a:bodyPr/>
          <a:lstStyle/>
          <a:p>
            <a:r>
              <a:rPr lang="en-US" dirty="0" smtClean="0"/>
              <a:t>Weekday-Weekend Analysis</a:t>
            </a:r>
            <a:br>
              <a:rPr lang="en-US" dirty="0" smtClean="0"/>
            </a:br>
            <a:r>
              <a:rPr lang="en-US" sz="2000" dirty="0" smtClean="0"/>
              <a:t>HGB 2006 Modeled 6 AM </a:t>
            </a:r>
            <a:br>
              <a:rPr lang="en-US" sz="2000" dirty="0" smtClean="0"/>
            </a:br>
            <a:r>
              <a:rPr lang="en-US" sz="2000" dirty="0" smtClean="0"/>
              <a:t>NO</a:t>
            </a:r>
            <a:r>
              <a:rPr lang="en-US" sz="2000" baseline="-25000" dirty="0" smtClean="0"/>
              <a:t>X</a:t>
            </a:r>
            <a:r>
              <a:rPr lang="en-US" sz="2000" dirty="0" smtClean="0"/>
              <a:t> and VOC Emissions</a:t>
            </a:r>
            <a:endParaRPr lang="en-US" sz="2000" dirty="0"/>
          </a:p>
        </p:txBody>
      </p:sp>
      <p:pic>
        <p:nvPicPr>
          <p:cNvPr id="25604" name="Chart 1"/>
          <p:cNvPicPr>
            <a:picLocks noChangeAspect="1" noChangeArrowheads="1"/>
          </p:cNvPicPr>
          <p:nvPr/>
        </p:nvPicPr>
        <p:blipFill>
          <a:blip r:embed="rId3" cstate="print"/>
          <a:srcRect/>
          <a:stretch>
            <a:fillRect/>
          </a:stretch>
        </p:blipFill>
        <p:spPr bwMode="auto">
          <a:xfrm>
            <a:off x="2057400" y="1295400"/>
            <a:ext cx="5508823" cy="4663228"/>
          </a:xfrm>
          <a:prstGeom prst="rect">
            <a:avLst/>
          </a:prstGeom>
          <a:noFill/>
          <a:ln w="9525">
            <a:noFill/>
            <a:miter lim="800000"/>
            <a:headEnd/>
            <a:tailEnd/>
          </a:ln>
        </p:spPr>
      </p:pic>
      <p:sp>
        <p:nvSpPr>
          <p:cNvPr id="13" name="TextBox 12"/>
          <p:cNvSpPr txBox="1"/>
          <p:nvPr/>
        </p:nvSpPr>
        <p:spPr>
          <a:xfrm>
            <a:off x="4724400" y="5594498"/>
            <a:ext cx="1770036" cy="276999"/>
          </a:xfrm>
          <a:prstGeom prst="rect">
            <a:avLst/>
          </a:prstGeom>
          <a:noFill/>
        </p:spPr>
        <p:txBody>
          <a:bodyPr wrap="none" rtlCol="0">
            <a:spAutoFit/>
          </a:bodyPr>
          <a:lstStyle/>
          <a:p>
            <a:r>
              <a:rPr lang="en-US" sz="1200" b="1" dirty="0" smtClean="0"/>
              <a:t>(excluding </a:t>
            </a:r>
            <a:r>
              <a:rPr lang="en-US" sz="1200" b="1" dirty="0" err="1" smtClean="0"/>
              <a:t>biogenics</a:t>
            </a:r>
            <a:r>
              <a:rPr lang="en-US" sz="1200" b="1" dirty="0" smtClean="0"/>
              <a:t>)</a:t>
            </a:r>
            <a:endParaRPr lang="en-US" sz="1200" b="1" dirty="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152400"/>
            <a:ext cx="6096000" cy="914400"/>
          </a:xfrm>
          <a:solidFill>
            <a:schemeClr val="bg1"/>
          </a:solidFill>
        </p:spPr>
        <p:txBody>
          <a:bodyPr/>
          <a:lstStyle/>
          <a:p>
            <a:r>
              <a:rPr lang="en-US" dirty="0" smtClean="0"/>
              <a:t>Weekday-Weekend Analysis</a:t>
            </a:r>
            <a:br>
              <a:rPr lang="en-US" dirty="0" smtClean="0"/>
            </a:br>
            <a:r>
              <a:rPr lang="en-US" sz="2000" dirty="0" smtClean="0"/>
              <a:t>Median Observed and Modeled</a:t>
            </a:r>
            <a:br>
              <a:rPr lang="en-US" sz="2000" dirty="0" smtClean="0"/>
            </a:br>
            <a:r>
              <a:rPr lang="en-US" sz="2000" dirty="0" smtClean="0"/>
              <a:t>6 AM NO</a:t>
            </a:r>
            <a:r>
              <a:rPr lang="en-US" sz="2000" baseline="-25000" dirty="0" smtClean="0"/>
              <a:t>X </a:t>
            </a:r>
            <a:r>
              <a:rPr lang="en-US" sz="2000" dirty="0" smtClean="0"/>
              <a:t>Concentrations</a:t>
            </a:r>
            <a:endParaRPr lang="en-US" sz="2000" dirty="0"/>
          </a:p>
        </p:txBody>
      </p:sp>
      <p:pic>
        <p:nvPicPr>
          <p:cNvPr id="26626" name="Chart 3"/>
          <p:cNvPicPr>
            <a:picLocks noChangeArrowheads="1"/>
          </p:cNvPicPr>
          <p:nvPr/>
        </p:nvPicPr>
        <p:blipFill>
          <a:blip r:embed="rId3" cstate="print"/>
          <a:srcRect b="-67"/>
          <a:stretch>
            <a:fillRect/>
          </a:stretch>
        </p:blipFill>
        <p:spPr bwMode="auto">
          <a:xfrm>
            <a:off x="1752600" y="1295400"/>
            <a:ext cx="5791200" cy="4114800"/>
          </a:xfrm>
          <a:prstGeom prst="rect">
            <a:avLst/>
          </a:prstGeom>
          <a:noFill/>
          <a:ln w="9525">
            <a:noFill/>
            <a:miter lim="800000"/>
            <a:headEnd/>
            <a:tailEnd/>
          </a:ln>
        </p:spPr>
      </p:pic>
      <p:sp>
        <p:nvSpPr>
          <p:cNvPr id="5" name="TextBox 4"/>
          <p:cNvSpPr txBox="1"/>
          <p:nvPr/>
        </p:nvSpPr>
        <p:spPr>
          <a:xfrm>
            <a:off x="990600" y="5562600"/>
            <a:ext cx="7010400" cy="923330"/>
          </a:xfrm>
          <a:prstGeom prst="rect">
            <a:avLst/>
          </a:prstGeom>
          <a:noFill/>
        </p:spPr>
        <p:txBody>
          <a:bodyPr wrap="square" rtlCol="0">
            <a:spAutoFit/>
          </a:bodyPr>
          <a:lstStyle/>
          <a:p>
            <a:r>
              <a:rPr lang="en-US" sz="1800" dirty="0" smtClean="0"/>
              <a:t>Median 6 AM observed and modeled NO</a:t>
            </a:r>
            <a:r>
              <a:rPr lang="en-US" sz="1800" baseline="-25000" dirty="0" smtClean="0"/>
              <a:t>X</a:t>
            </a:r>
            <a:r>
              <a:rPr lang="en-US" sz="1800" dirty="0" smtClean="0"/>
              <a:t> concentrations expressed as a percentage of Wednesday, all modeled Wednesdays, Saturdays, and Sundays. </a:t>
            </a:r>
            <a:endParaRPr lang="en-US" sz="1800" dirty="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152400"/>
            <a:ext cx="6096000" cy="914400"/>
          </a:xfrm>
          <a:solidFill>
            <a:schemeClr val="bg1"/>
          </a:solidFill>
        </p:spPr>
        <p:txBody>
          <a:bodyPr/>
          <a:lstStyle/>
          <a:p>
            <a:r>
              <a:rPr lang="en-US" dirty="0" smtClean="0"/>
              <a:t>Weekday-Weekend Analysis</a:t>
            </a:r>
            <a:br>
              <a:rPr lang="en-US" dirty="0" smtClean="0"/>
            </a:br>
            <a:r>
              <a:rPr lang="en-US" sz="2000" dirty="0" smtClean="0"/>
              <a:t>Median Observed and Modeled </a:t>
            </a:r>
            <a:br>
              <a:rPr lang="en-US" sz="2000" dirty="0" smtClean="0"/>
            </a:br>
            <a:r>
              <a:rPr lang="en-US" sz="2000" dirty="0" smtClean="0"/>
              <a:t>8-Hour Peak Ozone</a:t>
            </a:r>
            <a:r>
              <a:rPr lang="en-US" sz="2000" baseline="-25000" dirty="0" smtClean="0"/>
              <a:t> </a:t>
            </a:r>
            <a:r>
              <a:rPr lang="en-US" sz="2000" dirty="0" smtClean="0"/>
              <a:t>Concentrations</a:t>
            </a:r>
            <a:endParaRPr lang="en-US" sz="2000" dirty="0"/>
          </a:p>
        </p:txBody>
      </p:sp>
      <p:sp>
        <p:nvSpPr>
          <p:cNvPr id="5" name="TextBox 4"/>
          <p:cNvSpPr txBox="1"/>
          <p:nvPr/>
        </p:nvSpPr>
        <p:spPr>
          <a:xfrm>
            <a:off x="990600" y="5562600"/>
            <a:ext cx="7086600" cy="923330"/>
          </a:xfrm>
          <a:prstGeom prst="rect">
            <a:avLst/>
          </a:prstGeom>
          <a:noFill/>
        </p:spPr>
        <p:txBody>
          <a:bodyPr wrap="square" rtlCol="0">
            <a:spAutoFit/>
          </a:bodyPr>
          <a:lstStyle/>
          <a:p>
            <a:r>
              <a:rPr lang="en-US" sz="1800" dirty="0" smtClean="0"/>
              <a:t>Median observed and modeled daily peak 8-hour ozone concentrations expressed as a percentage of Wednesday, all modeled Wednesdays, Saturdays, and Sundays. </a:t>
            </a:r>
            <a:endParaRPr lang="en-US" sz="1800" dirty="0"/>
          </a:p>
        </p:txBody>
      </p:sp>
      <p:pic>
        <p:nvPicPr>
          <p:cNvPr id="27651" name="Chart 5"/>
          <p:cNvPicPr>
            <a:picLocks noChangeAspect="1" noChangeArrowheads="1"/>
          </p:cNvPicPr>
          <p:nvPr/>
        </p:nvPicPr>
        <p:blipFill>
          <a:blip r:embed="rId3" cstate="print"/>
          <a:srcRect/>
          <a:stretch>
            <a:fillRect/>
          </a:stretch>
        </p:blipFill>
        <p:spPr bwMode="auto">
          <a:xfrm>
            <a:off x="1752600" y="1295400"/>
            <a:ext cx="5791200" cy="4113938"/>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Weekday-Weekend Analysis</a:t>
            </a:r>
            <a:endParaRPr lang="en-US" dirty="0"/>
          </a:p>
        </p:txBody>
      </p:sp>
      <p:sp>
        <p:nvSpPr>
          <p:cNvPr id="3" name="Content Placeholder 2"/>
          <p:cNvSpPr>
            <a:spLocks noGrp="1"/>
          </p:cNvSpPr>
          <p:nvPr>
            <p:ph idx="1"/>
          </p:nvPr>
        </p:nvSpPr>
        <p:spPr>
          <a:xfrm>
            <a:off x="914400" y="1295400"/>
            <a:ext cx="7391400" cy="4572000"/>
          </a:xfrm>
        </p:spPr>
        <p:txBody>
          <a:bodyPr/>
          <a:lstStyle/>
          <a:p>
            <a:r>
              <a:rPr lang="en-US" dirty="0" smtClean="0"/>
              <a:t>Observed 8-hour peak ozone concentrations vary widely across day types, but show no coherent pattern. </a:t>
            </a:r>
          </a:p>
          <a:p>
            <a:endParaRPr lang="en-US" sz="1200" dirty="0" smtClean="0"/>
          </a:p>
          <a:p>
            <a:r>
              <a:rPr lang="en-US" dirty="0" smtClean="0"/>
              <a:t>Modeled ozone concentrations show a weekend increase, and thus appear to indicate greater VOC-sensitivity than the real airshed.</a:t>
            </a:r>
          </a:p>
          <a:p>
            <a:pPr>
              <a:buNone/>
            </a:pPr>
            <a:r>
              <a:rPr lang="en-US" sz="800" dirty="0" smtClean="0"/>
              <a:t> </a:t>
            </a:r>
          </a:p>
          <a:p>
            <a:r>
              <a:rPr lang="en-US" dirty="0" smtClean="0"/>
              <a:t>Small sample sizes – 16 Wednesdays, 11 each Saturdays and Sundays among original episode days – increase potential sampling error. </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Weekday-Weekend Analysis</a:t>
            </a:r>
            <a:br>
              <a:rPr lang="en-US" dirty="0" smtClean="0"/>
            </a:br>
            <a:r>
              <a:rPr lang="en-US" sz="2000" dirty="0" smtClean="0">
                <a:latin typeface="Verdana" pitchFamily="34" charset="0"/>
                <a:cs typeface="Arial" pitchFamily="34" charset="0"/>
              </a:rPr>
              <a:t>All Wednesday-Saturday-Sunday Model Runs</a:t>
            </a:r>
            <a:endParaRPr lang="en-US" sz="2000" dirty="0">
              <a:latin typeface="Verdana" pitchFamily="34" charset="0"/>
              <a:cs typeface="Arial" pitchFamily="34" charset="0"/>
            </a:endParaRPr>
          </a:p>
        </p:txBody>
      </p:sp>
      <p:sp>
        <p:nvSpPr>
          <p:cNvPr id="3" name="Content Placeholder 2"/>
          <p:cNvSpPr>
            <a:spLocks noGrp="1"/>
          </p:cNvSpPr>
          <p:nvPr>
            <p:ph idx="1"/>
          </p:nvPr>
        </p:nvSpPr>
        <p:spPr>
          <a:xfrm>
            <a:off x="838200" y="1295400"/>
            <a:ext cx="7543800" cy="4572000"/>
          </a:xfrm>
        </p:spPr>
        <p:txBody>
          <a:bodyPr/>
          <a:lstStyle/>
          <a:p>
            <a:r>
              <a:rPr lang="en-US" dirty="0" smtClean="0"/>
              <a:t>Since meteorology is independent of day of week, we can increase the number of modeled Saturdays by treating all 96 episode days as Saturdays.  Similarly for Wednesdays and Sundays.</a:t>
            </a:r>
          </a:p>
          <a:p>
            <a:pPr lvl="1"/>
            <a:r>
              <a:rPr lang="en-US" dirty="0" smtClean="0"/>
              <a:t>Call these sensitivity model runs “all-WSS.”</a:t>
            </a:r>
          </a:p>
          <a:p>
            <a:endParaRPr lang="en-US" sz="1200" dirty="0" smtClean="0"/>
          </a:p>
          <a:p>
            <a:r>
              <a:rPr lang="en-US" dirty="0" smtClean="0"/>
              <a:t>Compare with every Wednesday, Saturday, and Sunday in May 15 – October 15, 2005-9, which gives 110 of each day type (66 each for Galveston).</a:t>
            </a:r>
          </a:p>
          <a:p>
            <a:pPr>
              <a:buNone/>
            </a:pPr>
            <a:r>
              <a:rPr lang="en-US" sz="1200" dirty="0" smtClean="0"/>
              <a:t> </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Model Performance Evaluation</a:t>
            </a:r>
            <a:endParaRPr lang="en-US" dirty="0"/>
          </a:p>
        </p:txBody>
      </p:sp>
      <p:sp>
        <p:nvSpPr>
          <p:cNvPr id="3" name="Content Placeholder 2"/>
          <p:cNvSpPr>
            <a:spLocks noGrp="1"/>
          </p:cNvSpPr>
          <p:nvPr>
            <p:ph idx="1"/>
          </p:nvPr>
        </p:nvSpPr>
        <p:spPr>
          <a:xfrm>
            <a:off x="762000" y="1219200"/>
            <a:ext cx="7391400" cy="4572000"/>
          </a:xfrm>
        </p:spPr>
        <p:txBody>
          <a:bodyPr/>
          <a:lstStyle/>
          <a:p>
            <a:r>
              <a:rPr lang="en-US" dirty="0" smtClean="0"/>
              <a:t>Static MPE compares base-case modeled concentrations with measurements.</a:t>
            </a:r>
          </a:p>
          <a:p>
            <a:endParaRPr lang="en-US" sz="800" dirty="0" smtClean="0"/>
          </a:p>
          <a:p>
            <a:r>
              <a:rPr lang="en-US" dirty="0" smtClean="0"/>
              <a:t>Can be very extensive:</a:t>
            </a:r>
          </a:p>
          <a:p>
            <a:pPr lvl="1"/>
            <a:r>
              <a:rPr lang="en-US" dirty="0" smtClean="0"/>
              <a:t>Multiple pollutants</a:t>
            </a:r>
            <a:r>
              <a:rPr lang="en-US" sz="1800" dirty="0" smtClean="0"/>
              <a:t>: ozone, precursors, intermediate or product species</a:t>
            </a:r>
          </a:p>
          <a:p>
            <a:pPr lvl="1"/>
            <a:r>
              <a:rPr lang="en-US" dirty="0" smtClean="0"/>
              <a:t>Multiple analysis techniques: </a:t>
            </a:r>
            <a:r>
              <a:rPr lang="en-US" sz="1800" dirty="0" smtClean="0"/>
              <a:t>statistics</a:t>
            </a:r>
            <a:r>
              <a:rPr lang="en-US" dirty="0" smtClean="0"/>
              <a:t>, </a:t>
            </a:r>
            <a:r>
              <a:rPr lang="en-US" sz="1800" dirty="0" smtClean="0"/>
              <a:t>1, 2, and 3-dimensional graphics, animations, probing tools, sensitivity analyses</a:t>
            </a:r>
          </a:p>
          <a:p>
            <a:pPr lvl="1"/>
            <a:r>
              <a:rPr lang="en-US" dirty="0" smtClean="0"/>
              <a:t>Special purpose data: </a:t>
            </a:r>
            <a:r>
              <a:rPr lang="en-US" sz="1800" dirty="0" smtClean="0"/>
              <a:t>field studies, aircraft, marine, sondes, supersites, satellites</a:t>
            </a:r>
          </a:p>
          <a:p>
            <a:pPr lvl="1"/>
            <a:endParaRPr lang="en-US" sz="800" dirty="0" smtClean="0"/>
          </a:p>
          <a:p>
            <a:r>
              <a:rPr lang="en-US" dirty="0" smtClean="0"/>
              <a:t>But cannot directly address the most important question: </a:t>
            </a:r>
            <a:r>
              <a:rPr lang="en-US" i="1" dirty="0" smtClean="0"/>
              <a:t>Does the model respond appropriately to changes in inputs?</a:t>
            </a:r>
          </a:p>
          <a:p>
            <a:pPr lvl="1">
              <a:buNone/>
            </a:pPr>
            <a:endParaRPr lang="en-US" dirty="0" smtClean="0"/>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152400"/>
            <a:ext cx="6248400" cy="990600"/>
          </a:xfrm>
          <a:solidFill>
            <a:schemeClr val="bg1"/>
          </a:solidFill>
        </p:spPr>
        <p:txBody>
          <a:bodyPr/>
          <a:lstStyle/>
          <a:p>
            <a:r>
              <a:rPr lang="en-US" dirty="0" smtClean="0"/>
              <a:t>Weekday-Weekend Analysis</a:t>
            </a:r>
            <a:br>
              <a:rPr lang="en-US" dirty="0" smtClean="0"/>
            </a:br>
            <a:r>
              <a:rPr lang="en-US" sz="2000" dirty="0" smtClean="0"/>
              <a:t>Median Observed and Modeled 6 AM</a:t>
            </a:r>
            <a:br>
              <a:rPr lang="en-US" sz="2000" dirty="0" smtClean="0"/>
            </a:br>
            <a:r>
              <a:rPr lang="en-US" sz="2000" dirty="0" smtClean="0"/>
              <a:t>NO</a:t>
            </a:r>
            <a:r>
              <a:rPr lang="en-US" sz="2000" baseline="-25000" dirty="0" smtClean="0"/>
              <a:t>X </a:t>
            </a:r>
            <a:r>
              <a:rPr lang="en-US" sz="2000" dirty="0" smtClean="0"/>
              <a:t>Concentrations, All-WSS Runs</a:t>
            </a:r>
            <a:endParaRPr lang="en-US" sz="2000" dirty="0"/>
          </a:p>
        </p:txBody>
      </p:sp>
      <p:sp>
        <p:nvSpPr>
          <p:cNvPr id="5" name="TextBox 4"/>
          <p:cNvSpPr txBox="1"/>
          <p:nvPr/>
        </p:nvSpPr>
        <p:spPr>
          <a:xfrm>
            <a:off x="990600" y="5562600"/>
            <a:ext cx="7086600" cy="923330"/>
          </a:xfrm>
          <a:prstGeom prst="rect">
            <a:avLst/>
          </a:prstGeom>
          <a:noFill/>
        </p:spPr>
        <p:txBody>
          <a:bodyPr wrap="square" rtlCol="0">
            <a:spAutoFit/>
          </a:bodyPr>
          <a:lstStyle/>
          <a:p>
            <a:r>
              <a:rPr lang="en-US" sz="1800" dirty="0" smtClean="0"/>
              <a:t>Median NO</a:t>
            </a:r>
            <a:r>
              <a:rPr lang="en-US" sz="1800" baseline="-25000" dirty="0" smtClean="0"/>
              <a:t>X</a:t>
            </a:r>
            <a:r>
              <a:rPr lang="en-US" sz="1800" dirty="0" smtClean="0"/>
              <a:t> concentrations expressed as a percentage of Wednesday; Observed concentrations from May 15 - October 15, 2005-9, Modeled concentrations from All-WSS runs.</a:t>
            </a:r>
            <a:endParaRPr lang="en-US" sz="1800" dirty="0"/>
          </a:p>
        </p:txBody>
      </p:sp>
      <p:pic>
        <p:nvPicPr>
          <p:cNvPr id="28674" name="Chart 6"/>
          <p:cNvPicPr>
            <a:picLocks noChangeAspect="1" noChangeArrowheads="1"/>
          </p:cNvPicPr>
          <p:nvPr/>
        </p:nvPicPr>
        <p:blipFill>
          <a:blip r:embed="rId3" cstate="print"/>
          <a:srcRect b="-89"/>
          <a:stretch>
            <a:fillRect/>
          </a:stretch>
        </p:blipFill>
        <p:spPr bwMode="auto">
          <a:xfrm>
            <a:off x="1828800" y="1295400"/>
            <a:ext cx="5402743" cy="4032171"/>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152400"/>
            <a:ext cx="6248400" cy="914400"/>
          </a:xfrm>
          <a:solidFill>
            <a:schemeClr val="bg1"/>
          </a:solidFill>
        </p:spPr>
        <p:txBody>
          <a:bodyPr/>
          <a:lstStyle/>
          <a:p>
            <a:r>
              <a:rPr lang="en-US" dirty="0" smtClean="0"/>
              <a:t>Weekday-Weekend Analysis</a:t>
            </a:r>
            <a:br>
              <a:rPr lang="en-US" dirty="0" smtClean="0"/>
            </a:br>
            <a:r>
              <a:rPr lang="en-US" sz="1800" dirty="0" smtClean="0"/>
              <a:t> </a:t>
            </a:r>
            <a:r>
              <a:rPr lang="en-US" sz="2000" dirty="0" smtClean="0"/>
              <a:t>Median</a:t>
            </a:r>
            <a:r>
              <a:rPr lang="en-US" sz="2000" baseline="-25000" dirty="0" smtClean="0"/>
              <a:t> </a:t>
            </a:r>
            <a:r>
              <a:rPr lang="en-US" sz="2000" dirty="0" smtClean="0"/>
              <a:t>Observed and Modeled 8-Hr Peak</a:t>
            </a:r>
            <a:br>
              <a:rPr lang="en-US" sz="2000" dirty="0" smtClean="0"/>
            </a:br>
            <a:r>
              <a:rPr lang="en-US" sz="2000" dirty="0" smtClean="0"/>
              <a:t>Ozone</a:t>
            </a:r>
            <a:r>
              <a:rPr lang="en-US" sz="2000" baseline="-25000" dirty="0" smtClean="0"/>
              <a:t> </a:t>
            </a:r>
            <a:r>
              <a:rPr lang="en-US" sz="2000" dirty="0" smtClean="0"/>
              <a:t>Concentrations, All-WSS Runs</a:t>
            </a:r>
            <a:endParaRPr lang="en-US" sz="2000" dirty="0"/>
          </a:p>
        </p:txBody>
      </p:sp>
      <p:sp>
        <p:nvSpPr>
          <p:cNvPr id="5" name="TextBox 4"/>
          <p:cNvSpPr txBox="1"/>
          <p:nvPr/>
        </p:nvSpPr>
        <p:spPr>
          <a:xfrm>
            <a:off x="990600" y="5562600"/>
            <a:ext cx="7086600" cy="923330"/>
          </a:xfrm>
          <a:prstGeom prst="rect">
            <a:avLst/>
          </a:prstGeom>
          <a:noFill/>
        </p:spPr>
        <p:txBody>
          <a:bodyPr wrap="square" rtlCol="0">
            <a:spAutoFit/>
          </a:bodyPr>
          <a:lstStyle/>
          <a:p>
            <a:r>
              <a:rPr lang="en-US" sz="1800" dirty="0" smtClean="0"/>
              <a:t>Median ozone concentrations expressed as a percentage of Wednesday; Observed concentrations from May 15 - October 15, 2005-9, Modeled concentrations from All-WSS runs.</a:t>
            </a:r>
            <a:endParaRPr lang="en-US" sz="1800" dirty="0"/>
          </a:p>
        </p:txBody>
      </p:sp>
      <p:pic>
        <p:nvPicPr>
          <p:cNvPr id="29698" name="Chart 7"/>
          <p:cNvPicPr>
            <a:picLocks noChangeAspect="1" noChangeArrowheads="1"/>
          </p:cNvPicPr>
          <p:nvPr/>
        </p:nvPicPr>
        <p:blipFill>
          <a:blip r:embed="rId3" cstate="print"/>
          <a:srcRect/>
          <a:stretch>
            <a:fillRect/>
          </a:stretch>
        </p:blipFill>
        <p:spPr bwMode="auto">
          <a:xfrm>
            <a:off x="1828800" y="1295400"/>
            <a:ext cx="5411279" cy="4113938"/>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Weekday-Weekend Analysis</a:t>
            </a:r>
            <a:br>
              <a:rPr lang="en-US" dirty="0" smtClean="0"/>
            </a:br>
            <a:r>
              <a:rPr lang="en-US" sz="2000" dirty="0" smtClean="0">
                <a:latin typeface="Verdana" pitchFamily="34" charset="0"/>
                <a:cs typeface="Arial" pitchFamily="34" charset="0"/>
              </a:rPr>
              <a:t>All Wednesday-Saturday-Sunday Model Runs</a:t>
            </a:r>
            <a:endParaRPr lang="en-US" sz="2000" dirty="0">
              <a:latin typeface="Verdana" pitchFamily="34" charset="0"/>
              <a:cs typeface="Arial" pitchFamily="34" charset="0"/>
            </a:endParaRPr>
          </a:p>
        </p:txBody>
      </p:sp>
      <p:sp>
        <p:nvSpPr>
          <p:cNvPr id="3" name="Content Placeholder 2"/>
          <p:cNvSpPr>
            <a:spLocks noGrp="1"/>
          </p:cNvSpPr>
          <p:nvPr>
            <p:ph idx="1"/>
          </p:nvPr>
        </p:nvSpPr>
        <p:spPr>
          <a:xfrm>
            <a:off x="838200" y="1295400"/>
            <a:ext cx="7543800" cy="4572000"/>
          </a:xfrm>
        </p:spPr>
        <p:txBody>
          <a:bodyPr/>
          <a:lstStyle/>
          <a:p>
            <a:r>
              <a:rPr lang="en-US" dirty="0" smtClean="0"/>
              <a:t>The observed ozone concentrations look much like those of the episode-days only runs, but...</a:t>
            </a:r>
          </a:p>
          <a:p>
            <a:endParaRPr lang="en-US" sz="1200" dirty="0" smtClean="0"/>
          </a:p>
          <a:p>
            <a:r>
              <a:rPr lang="en-US" dirty="0" smtClean="0"/>
              <a:t>Modeled concentrations now show a slight decrease on weekends and much less variability compared to the earlier analysis.</a:t>
            </a:r>
          </a:p>
          <a:p>
            <a:pPr lvl="1"/>
            <a:r>
              <a:rPr lang="en-US" dirty="0" smtClean="0"/>
              <a:t>The all-WSS runs increase the sample sizes 7 to 10-fold, and also remove meteorological variation as a source of error.</a:t>
            </a:r>
          </a:p>
          <a:p>
            <a:pPr lvl="1"/>
            <a:endParaRPr lang="en-US" sz="1200" dirty="0" smtClean="0"/>
          </a:p>
          <a:p>
            <a:pPr lvl="1"/>
            <a:r>
              <a:rPr lang="en-US" dirty="0" smtClean="0"/>
              <a:t>“True” pattern of model response to weekday-weekend emission patterns was masked by meteorological variation among days.</a:t>
            </a: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Weekday-Weekend Analysis</a:t>
            </a:r>
            <a:br>
              <a:rPr lang="en-US" dirty="0" smtClean="0"/>
            </a:br>
            <a:r>
              <a:rPr lang="en-US" sz="2000" dirty="0" smtClean="0">
                <a:latin typeface="Verdana" pitchFamily="34" charset="0"/>
                <a:cs typeface="Arial" pitchFamily="34" charset="0"/>
              </a:rPr>
              <a:t>All Wednesday-Saturday-Sunday Model Runs</a:t>
            </a:r>
            <a:endParaRPr lang="en-US" sz="2000" dirty="0">
              <a:latin typeface="Verdana" pitchFamily="34" charset="0"/>
              <a:cs typeface="Arial" pitchFamily="34" charset="0"/>
            </a:endParaRPr>
          </a:p>
        </p:txBody>
      </p:sp>
      <p:sp>
        <p:nvSpPr>
          <p:cNvPr id="3" name="Content Placeholder 2"/>
          <p:cNvSpPr>
            <a:spLocks noGrp="1"/>
          </p:cNvSpPr>
          <p:nvPr>
            <p:ph idx="1"/>
          </p:nvPr>
        </p:nvSpPr>
        <p:spPr>
          <a:xfrm>
            <a:off x="838200" y="1295400"/>
            <a:ext cx="7543800" cy="4572000"/>
          </a:xfrm>
        </p:spPr>
        <p:txBody>
          <a:bodyPr/>
          <a:lstStyle/>
          <a:p>
            <a:r>
              <a:rPr lang="en-US" dirty="0" smtClean="0"/>
              <a:t>The all-WSS model runs suggest that the model is somewhat NO</a:t>
            </a:r>
            <a:r>
              <a:rPr lang="en-US" baseline="-25000" dirty="0" smtClean="0"/>
              <a:t>X</a:t>
            </a:r>
            <a:r>
              <a:rPr lang="en-US" dirty="0" smtClean="0"/>
              <a:t>-sensitive, but observed ozone concentrations do not appear to concur.</a:t>
            </a:r>
          </a:p>
          <a:p>
            <a:endParaRPr lang="en-US" sz="800" dirty="0" smtClean="0"/>
          </a:p>
          <a:p>
            <a:r>
              <a:rPr lang="en-US" dirty="0" smtClean="0"/>
              <a:t>But observations include a number of non-ozone-conducive days (rain, wind, clouds, etc.). Modeled days were selected to represent ozone-conducive periods.</a:t>
            </a:r>
          </a:p>
          <a:p>
            <a:endParaRPr lang="en-US" sz="800" dirty="0" smtClean="0"/>
          </a:p>
          <a:p>
            <a:r>
              <a:rPr lang="en-US" dirty="0" smtClean="0"/>
              <a:t>Instead of just using the median of the observed concentrations, let’s also look at the 75</a:t>
            </a:r>
            <a:r>
              <a:rPr lang="en-US" baseline="30000" dirty="0" smtClean="0"/>
              <a:t>th</a:t>
            </a:r>
            <a:r>
              <a:rPr lang="en-US" dirty="0" smtClean="0"/>
              <a:t> and 90</a:t>
            </a:r>
            <a:r>
              <a:rPr lang="en-US" baseline="30000" dirty="0" smtClean="0"/>
              <a:t>th</a:t>
            </a:r>
            <a:r>
              <a:rPr lang="en-US" dirty="0" smtClean="0"/>
              <a:t> percentiles.</a:t>
            </a: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990600" y="5562600"/>
            <a:ext cx="7086600" cy="923330"/>
          </a:xfrm>
          <a:prstGeom prst="rect">
            <a:avLst/>
          </a:prstGeom>
          <a:noFill/>
        </p:spPr>
        <p:txBody>
          <a:bodyPr wrap="square" rtlCol="0">
            <a:spAutoFit/>
          </a:bodyPr>
          <a:lstStyle/>
          <a:p>
            <a:r>
              <a:rPr lang="en-US" sz="1800" dirty="0" smtClean="0"/>
              <a:t>Median ozone concentrations expressed as a percentage of Wednesday; Observed concentrations from May15 - October 15, 2005-9, Modeled concentrations from All-WSS runs.</a:t>
            </a:r>
            <a:endParaRPr lang="en-US" sz="1800" dirty="0"/>
          </a:p>
        </p:txBody>
      </p:sp>
      <p:pic>
        <p:nvPicPr>
          <p:cNvPr id="30722" name="Chart 2"/>
          <p:cNvPicPr>
            <a:picLocks noChangeAspect="1" noChangeArrowheads="1"/>
          </p:cNvPicPr>
          <p:nvPr/>
        </p:nvPicPr>
        <p:blipFill>
          <a:blip r:embed="rId3" cstate="print"/>
          <a:srcRect/>
          <a:stretch>
            <a:fillRect/>
          </a:stretch>
        </p:blipFill>
        <p:spPr bwMode="auto">
          <a:xfrm>
            <a:off x="1752600" y="1295400"/>
            <a:ext cx="5411279" cy="4113938"/>
          </a:xfrm>
          <a:prstGeom prst="rect">
            <a:avLst/>
          </a:prstGeom>
          <a:noFill/>
          <a:ln w="9525">
            <a:noFill/>
            <a:miter lim="800000"/>
            <a:headEnd/>
            <a:tailEnd/>
          </a:ln>
        </p:spPr>
      </p:pic>
      <p:sp>
        <p:nvSpPr>
          <p:cNvPr id="7" name="Title 1"/>
          <p:cNvSpPr txBox="1">
            <a:spLocks/>
          </p:cNvSpPr>
          <p:nvPr/>
        </p:nvSpPr>
        <p:spPr bwMode="auto">
          <a:xfrm>
            <a:off x="1676400" y="0"/>
            <a:ext cx="6400800" cy="1066800"/>
          </a:xfrm>
          <a:prstGeom prst="rect">
            <a:avLst/>
          </a:prstGeom>
          <a:solidFill>
            <a:schemeClr val="bg1"/>
          </a:solidFill>
          <a:ln w="9525">
            <a:noFill/>
            <a:miter lim="800000"/>
            <a:headEnd/>
            <a:tailEnd/>
          </a:ln>
        </p:spPr>
        <p:txBody>
          <a:bodyPr vert="horz" wrap="square" lIns="92075" tIns="46038" rIns="92075" bIns="46038"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800" b="1" i="0" u="none" strike="noStrike" kern="0" cap="none" spc="0" normalizeH="0" baseline="0" noProof="0" dirty="0" smtClean="0">
                <a:ln>
                  <a:noFill/>
                </a:ln>
                <a:solidFill>
                  <a:schemeClr val="tx1"/>
                </a:solidFill>
                <a:effectLst/>
                <a:uLnTx/>
                <a:uFillTx/>
                <a:latin typeface="+mj-lt"/>
                <a:ea typeface="+mj-ea"/>
                <a:cs typeface="+mj-cs"/>
              </a:rPr>
              <a:t>Weekday-Weekend Analysis</a:t>
            </a:r>
            <a:br>
              <a:rPr kumimoji="0" lang="en-US" sz="2800" b="1" i="0" u="none" strike="noStrike" kern="0" cap="none" spc="0" normalizeH="0" baseline="0" noProof="0" dirty="0" smtClean="0">
                <a:ln>
                  <a:noFill/>
                </a:ln>
                <a:solidFill>
                  <a:schemeClr val="tx1"/>
                </a:solidFill>
                <a:effectLst/>
                <a:uLnTx/>
                <a:uFillTx/>
                <a:latin typeface="+mj-lt"/>
                <a:ea typeface="+mj-ea"/>
                <a:cs typeface="+mj-cs"/>
              </a:rPr>
            </a:br>
            <a:r>
              <a:rPr kumimoji="0" lang="en-US" sz="2000" b="1" i="0" u="none" strike="noStrike" kern="0" cap="none" spc="0" normalizeH="0" baseline="0" noProof="0" dirty="0" smtClean="0">
                <a:ln>
                  <a:noFill/>
                </a:ln>
                <a:solidFill>
                  <a:schemeClr val="tx1"/>
                </a:solidFill>
                <a:effectLst/>
                <a:uLnTx/>
                <a:uFillTx/>
                <a:latin typeface="+mj-lt"/>
                <a:ea typeface="+mj-ea"/>
                <a:cs typeface="+mj-cs"/>
              </a:rPr>
              <a:t>Median</a:t>
            </a:r>
            <a:r>
              <a:rPr kumimoji="0" lang="en-US" sz="2000" b="1" i="0" u="none" strike="noStrike" kern="0" cap="none" spc="0" normalizeH="0" baseline="-25000" noProof="0" dirty="0" smtClean="0">
                <a:ln>
                  <a:noFill/>
                </a:ln>
                <a:solidFill>
                  <a:schemeClr val="tx1"/>
                </a:solidFill>
                <a:effectLst/>
                <a:uLnTx/>
                <a:uFillTx/>
                <a:latin typeface="+mj-lt"/>
                <a:ea typeface="+mj-ea"/>
                <a:cs typeface="+mj-cs"/>
              </a:rPr>
              <a:t> </a:t>
            </a:r>
            <a:r>
              <a:rPr kumimoji="0" lang="en-US" sz="2000" b="1" i="0" u="none" strike="noStrike" kern="0" cap="none" spc="0" normalizeH="0" baseline="0" noProof="0" dirty="0" smtClean="0">
                <a:ln>
                  <a:noFill/>
                </a:ln>
                <a:solidFill>
                  <a:schemeClr val="tx1"/>
                </a:solidFill>
                <a:effectLst/>
                <a:uLnTx/>
                <a:uFillTx/>
                <a:latin typeface="+mj-lt"/>
                <a:ea typeface="+mj-ea"/>
                <a:cs typeface="+mj-cs"/>
              </a:rPr>
              <a:t>Observed and Modeled 8-Hr Peak</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000" b="1" i="0" u="none" strike="noStrike" kern="0" cap="none" spc="0" normalizeH="0" baseline="0" noProof="0" dirty="0" smtClean="0">
                <a:ln>
                  <a:noFill/>
                </a:ln>
                <a:solidFill>
                  <a:schemeClr val="tx1"/>
                </a:solidFill>
                <a:effectLst/>
                <a:uLnTx/>
                <a:uFillTx/>
                <a:latin typeface="+mj-lt"/>
                <a:ea typeface="+mj-ea"/>
                <a:cs typeface="+mj-cs"/>
              </a:rPr>
              <a:t>Ozone</a:t>
            </a:r>
            <a:r>
              <a:rPr kumimoji="0" lang="en-US" sz="2000" b="1" i="0" u="none" strike="noStrike" kern="0" cap="none" spc="0" normalizeH="0" baseline="-25000" noProof="0" dirty="0" smtClean="0">
                <a:ln>
                  <a:noFill/>
                </a:ln>
                <a:solidFill>
                  <a:schemeClr val="tx1"/>
                </a:solidFill>
                <a:effectLst/>
                <a:uLnTx/>
                <a:uFillTx/>
                <a:latin typeface="+mj-lt"/>
                <a:ea typeface="+mj-ea"/>
                <a:cs typeface="+mj-cs"/>
              </a:rPr>
              <a:t> </a:t>
            </a:r>
            <a:r>
              <a:rPr kumimoji="0" lang="en-US" sz="2000" b="1" i="0" u="none" strike="noStrike" kern="0" cap="none" spc="0" normalizeH="0" baseline="0" noProof="0" dirty="0" smtClean="0">
                <a:ln>
                  <a:noFill/>
                </a:ln>
                <a:solidFill>
                  <a:schemeClr val="tx1"/>
                </a:solidFill>
                <a:effectLst/>
                <a:uLnTx/>
                <a:uFillTx/>
                <a:latin typeface="+mj-lt"/>
                <a:ea typeface="+mj-ea"/>
                <a:cs typeface="+mj-cs"/>
              </a:rPr>
              <a:t>Concentrations, All-WSS Runs</a:t>
            </a:r>
            <a:endParaRPr kumimoji="0" lang="en-US" sz="2000" b="1" i="0" u="none" strike="noStrike" kern="0" cap="none" spc="0" normalizeH="0" baseline="0" noProof="0" dirty="0">
              <a:ln>
                <a:noFill/>
              </a:ln>
              <a:solidFill>
                <a:schemeClr val="tx1"/>
              </a:solidFill>
              <a:effectLst/>
              <a:uLnTx/>
              <a:uFillTx/>
              <a:latin typeface="+mj-lt"/>
              <a:ea typeface="+mj-ea"/>
              <a:cs typeface="+mj-cs"/>
            </a:endParaRP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Chart 3"/>
          <p:cNvPicPr>
            <a:picLocks noChangeAspect="1" noChangeArrowheads="1"/>
          </p:cNvPicPr>
          <p:nvPr/>
        </p:nvPicPr>
        <p:blipFill>
          <a:blip r:embed="rId3" cstate="print"/>
          <a:srcRect/>
          <a:stretch>
            <a:fillRect/>
          </a:stretch>
        </p:blipFill>
        <p:spPr bwMode="auto">
          <a:xfrm>
            <a:off x="1752600" y="1295400"/>
            <a:ext cx="5411279" cy="4113938"/>
          </a:xfrm>
          <a:prstGeom prst="rect">
            <a:avLst/>
          </a:prstGeom>
          <a:noFill/>
          <a:ln w="9525">
            <a:noFill/>
            <a:miter lim="800000"/>
            <a:headEnd/>
            <a:tailEnd/>
          </a:ln>
        </p:spPr>
      </p:pic>
      <p:sp>
        <p:nvSpPr>
          <p:cNvPr id="2" name="Title 1"/>
          <p:cNvSpPr>
            <a:spLocks noGrp="1"/>
          </p:cNvSpPr>
          <p:nvPr>
            <p:ph type="title"/>
          </p:nvPr>
        </p:nvSpPr>
        <p:spPr>
          <a:xfrm>
            <a:off x="1371600" y="0"/>
            <a:ext cx="7086600" cy="1066800"/>
          </a:xfrm>
          <a:solidFill>
            <a:schemeClr val="bg1"/>
          </a:solidFill>
        </p:spPr>
        <p:txBody>
          <a:bodyPr/>
          <a:lstStyle/>
          <a:p>
            <a:r>
              <a:rPr lang="en-US" dirty="0" smtClean="0"/>
              <a:t>Weekday-Weekend Analysis</a:t>
            </a:r>
            <a:br>
              <a:rPr lang="en-US" dirty="0" smtClean="0"/>
            </a:br>
            <a:r>
              <a:rPr lang="en-US" sz="2000" dirty="0" smtClean="0"/>
              <a:t>75th Percentile</a:t>
            </a:r>
            <a:r>
              <a:rPr lang="en-US" sz="2000" baseline="-25000" dirty="0" smtClean="0"/>
              <a:t> </a:t>
            </a:r>
            <a:r>
              <a:rPr lang="en-US" sz="2000" dirty="0" smtClean="0"/>
              <a:t>Observed and Median Modeled 8-Hr Peak Ozone</a:t>
            </a:r>
            <a:r>
              <a:rPr lang="en-US" sz="2000" baseline="-25000" dirty="0" smtClean="0"/>
              <a:t> </a:t>
            </a:r>
            <a:r>
              <a:rPr lang="en-US" sz="2000" dirty="0" smtClean="0"/>
              <a:t>Concentrations, All-WSS Runs</a:t>
            </a:r>
            <a:endParaRPr lang="en-US" sz="2000" dirty="0"/>
          </a:p>
        </p:txBody>
      </p:sp>
      <p:sp>
        <p:nvSpPr>
          <p:cNvPr id="5" name="TextBox 4"/>
          <p:cNvSpPr txBox="1"/>
          <p:nvPr/>
        </p:nvSpPr>
        <p:spPr>
          <a:xfrm>
            <a:off x="990600" y="5562600"/>
            <a:ext cx="7086600" cy="923330"/>
          </a:xfrm>
          <a:prstGeom prst="rect">
            <a:avLst/>
          </a:prstGeom>
          <a:noFill/>
        </p:spPr>
        <p:txBody>
          <a:bodyPr wrap="square" rtlCol="0">
            <a:spAutoFit/>
          </a:bodyPr>
          <a:lstStyle/>
          <a:p>
            <a:r>
              <a:rPr lang="en-US" sz="1800" dirty="0" smtClean="0"/>
              <a:t>Median ozone concentrations expressed as a percentage of Wednesday; Observed concentrations from May15 - October 15, 2005-9, Modeled concentrations from All-WSS runs.</a:t>
            </a:r>
            <a:endParaRPr lang="en-US" sz="1800" dirty="0"/>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Chart 4"/>
          <p:cNvPicPr>
            <a:picLocks noChangeAspect="1" noChangeArrowheads="1"/>
          </p:cNvPicPr>
          <p:nvPr/>
        </p:nvPicPr>
        <p:blipFill>
          <a:blip r:embed="rId3" cstate="print"/>
          <a:srcRect/>
          <a:stretch>
            <a:fillRect/>
          </a:stretch>
        </p:blipFill>
        <p:spPr bwMode="auto">
          <a:xfrm>
            <a:off x="1752600" y="1295400"/>
            <a:ext cx="5411279" cy="4113938"/>
          </a:xfrm>
          <a:prstGeom prst="rect">
            <a:avLst/>
          </a:prstGeom>
          <a:noFill/>
          <a:ln w="9525">
            <a:noFill/>
            <a:miter lim="800000"/>
            <a:headEnd/>
            <a:tailEnd/>
          </a:ln>
        </p:spPr>
      </p:pic>
      <p:sp>
        <p:nvSpPr>
          <p:cNvPr id="5" name="TextBox 4"/>
          <p:cNvSpPr txBox="1"/>
          <p:nvPr/>
        </p:nvSpPr>
        <p:spPr>
          <a:xfrm>
            <a:off x="990600" y="5562600"/>
            <a:ext cx="7086600" cy="923330"/>
          </a:xfrm>
          <a:prstGeom prst="rect">
            <a:avLst/>
          </a:prstGeom>
          <a:noFill/>
        </p:spPr>
        <p:txBody>
          <a:bodyPr wrap="square" rtlCol="0">
            <a:spAutoFit/>
          </a:bodyPr>
          <a:lstStyle/>
          <a:p>
            <a:r>
              <a:rPr lang="en-US" sz="1800" dirty="0" smtClean="0"/>
              <a:t>Median ozone concentrations expressed as a percentage of Wednesday; Observed concentrations from May15 - October 15, 2005-9, Modeled concentrations from All-WSS runs.</a:t>
            </a:r>
            <a:endParaRPr lang="en-US" sz="1800" dirty="0"/>
          </a:p>
        </p:txBody>
      </p:sp>
      <p:sp>
        <p:nvSpPr>
          <p:cNvPr id="8" name="Title 1"/>
          <p:cNvSpPr>
            <a:spLocks noGrp="1"/>
          </p:cNvSpPr>
          <p:nvPr>
            <p:ph type="title"/>
          </p:nvPr>
        </p:nvSpPr>
        <p:spPr>
          <a:xfrm>
            <a:off x="1447800" y="0"/>
            <a:ext cx="6934200" cy="1066800"/>
          </a:xfrm>
          <a:solidFill>
            <a:schemeClr val="bg1"/>
          </a:solidFill>
        </p:spPr>
        <p:txBody>
          <a:bodyPr/>
          <a:lstStyle/>
          <a:p>
            <a:r>
              <a:rPr lang="en-US" dirty="0" smtClean="0"/>
              <a:t>Weekday-Weekend Analysis</a:t>
            </a:r>
            <a:br>
              <a:rPr lang="en-US" dirty="0" smtClean="0"/>
            </a:br>
            <a:r>
              <a:rPr lang="en-US" sz="2000" dirty="0" smtClean="0"/>
              <a:t>90th Percentile</a:t>
            </a:r>
            <a:r>
              <a:rPr lang="en-US" sz="2000" baseline="-25000" dirty="0" smtClean="0"/>
              <a:t> </a:t>
            </a:r>
            <a:r>
              <a:rPr lang="en-US" sz="2000" dirty="0" smtClean="0"/>
              <a:t>Observed and Median Modeled 8-Hr Peak Ozone</a:t>
            </a:r>
            <a:r>
              <a:rPr lang="en-US" sz="2000" baseline="-25000" dirty="0" smtClean="0"/>
              <a:t> </a:t>
            </a:r>
            <a:r>
              <a:rPr lang="en-US" sz="2000" dirty="0" smtClean="0"/>
              <a:t>Concentrations, All-WSS Runs</a:t>
            </a:r>
            <a:endParaRPr lang="en-US" sz="2000" dirty="0"/>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Weekday-Weekend Analysis</a:t>
            </a:r>
            <a:br>
              <a:rPr lang="en-US" dirty="0" smtClean="0"/>
            </a:br>
            <a:r>
              <a:rPr lang="en-US" sz="2000" dirty="0" smtClean="0">
                <a:latin typeface="Verdana" pitchFamily="34" charset="0"/>
                <a:cs typeface="Arial" pitchFamily="34" charset="0"/>
              </a:rPr>
              <a:t>Conclusions</a:t>
            </a:r>
            <a:endParaRPr lang="en-US" sz="2000" dirty="0">
              <a:latin typeface="Verdana" pitchFamily="34" charset="0"/>
              <a:cs typeface="Arial" pitchFamily="34" charset="0"/>
            </a:endParaRPr>
          </a:p>
        </p:txBody>
      </p:sp>
      <p:sp>
        <p:nvSpPr>
          <p:cNvPr id="3" name="Content Placeholder 2"/>
          <p:cNvSpPr>
            <a:spLocks noGrp="1"/>
          </p:cNvSpPr>
          <p:nvPr>
            <p:ph idx="1"/>
          </p:nvPr>
        </p:nvSpPr>
        <p:spPr>
          <a:xfrm>
            <a:off x="838200" y="1295400"/>
            <a:ext cx="7543800" cy="4572000"/>
          </a:xfrm>
        </p:spPr>
        <p:txBody>
          <a:bodyPr/>
          <a:lstStyle/>
          <a:p>
            <a:r>
              <a:rPr lang="en-US" dirty="0" smtClean="0"/>
              <a:t>Variability due to meteorology appears to be large compared to day-of-week effects:</a:t>
            </a:r>
          </a:p>
          <a:p>
            <a:pPr lvl="1"/>
            <a:r>
              <a:rPr lang="en-US" dirty="0" smtClean="0"/>
              <a:t>Large number of samples are needed to detect signal in noisy data.</a:t>
            </a:r>
          </a:p>
          <a:p>
            <a:pPr lvl="1"/>
            <a:r>
              <a:rPr lang="en-US" dirty="0" smtClean="0"/>
              <a:t>Using all-WSS runs can increase sample sizes and also average-out meteorological variability. </a:t>
            </a:r>
          </a:p>
          <a:p>
            <a:endParaRPr lang="en-US" sz="800" dirty="0" smtClean="0"/>
          </a:p>
          <a:p>
            <a:r>
              <a:rPr lang="en-US" dirty="0" smtClean="0"/>
              <a:t>The airshed appears to respond to changes to some types of emissions (mobile source NO</a:t>
            </a:r>
            <a:r>
              <a:rPr lang="en-US" baseline="-25000" dirty="0" smtClean="0"/>
              <a:t>X</a:t>
            </a:r>
            <a:r>
              <a:rPr lang="en-US" dirty="0" smtClean="0"/>
              <a:t>) better than the model, at least for higher ozone concentrations. </a:t>
            </a: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304800"/>
            <a:ext cx="6858000" cy="609600"/>
          </a:xfrm>
        </p:spPr>
        <p:txBody>
          <a:bodyPr/>
          <a:lstStyle/>
          <a:p>
            <a:r>
              <a:rPr lang="en-US" dirty="0" smtClean="0"/>
              <a:t>Summary</a:t>
            </a:r>
            <a:br>
              <a:rPr lang="en-US" dirty="0" smtClean="0"/>
            </a:br>
            <a:endParaRPr lang="en-US" sz="2000" dirty="0">
              <a:latin typeface="Verdana" pitchFamily="34" charset="0"/>
              <a:cs typeface="Arial" pitchFamily="34" charset="0"/>
            </a:endParaRPr>
          </a:p>
        </p:txBody>
      </p:sp>
      <p:sp>
        <p:nvSpPr>
          <p:cNvPr id="3" name="Content Placeholder 2"/>
          <p:cNvSpPr>
            <a:spLocks noGrp="1"/>
          </p:cNvSpPr>
          <p:nvPr>
            <p:ph idx="1"/>
          </p:nvPr>
        </p:nvSpPr>
        <p:spPr>
          <a:xfrm>
            <a:off x="838200" y="1295400"/>
            <a:ext cx="7543800" cy="4572000"/>
          </a:xfrm>
        </p:spPr>
        <p:txBody>
          <a:bodyPr/>
          <a:lstStyle/>
          <a:p>
            <a:r>
              <a:rPr lang="en-US" dirty="0" smtClean="0"/>
              <a:t>Dynamic MPE can be employed to assess how well the model simulates the </a:t>
            </a:r>
            <a:r>
              <a:rPr lang="en-US" dirty="0" err="1" smtClean="0"/>
              <a:t>airshed’s</a:t>
            </a:r>
            <a:r>
              <a:rPr lang="en-US" dirty="0" smtClean="0"/>
              <a:t> response to emission changes.</a:t>
            </a:r>
          </a:p>
          <a:p>
            <a:endParaRPr lang="en-US" sz="800" dirty="0" smtClean="0"/>
          </a:p>
          <a:p>
            <a:r>
              <a:rPr lang="en-US" dirty="0" smtClean="0"/>
              <a:t>Retrospective and weekday-weekend analyses were used in Texas’ 2010 attainment demonstration.</a:t>
            </a:r>
          </a:p>
          <a:p>
            <a:endParaRPr lang="en-US" sz="800" dirty="0" smtClean="0"/>
          </a:p>
          <a:p>
            <a:r>
              <a:rPr lang="en-US" dirty="0" smtClean="0"/>
              <a:t>A novel technique for increasing the number of samples for weekday-weekend analysis was demonstrated.</a:t>
            </a: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304800"/>
            <a:ext cx="6858000" cy="609600"/>
          </a:xfrm>
        </p:spPr>
        <p:txBody>
          <a:bodyPr/>
          <a:lstStyle/>
          <a:p>
            <a:r>
              <a:rPr lang="en-US" dirty="0" smtClean="0"/>
              <a:t>Summary</a:t>
            </a:r>
            <a:br>
              <a:rPr lang="en-US" dirty="0" smtClean="0"/>
            </a:br>
            <a:endParaRPr lang="en-US" sz="2000" dirty="0">
              <a:latin typeface="Verdana" pitchFamily="34" charset="0"/>
              <a:cs typeface="Arial" pitchFamily="34" charset="0"/>
            </a:endParaRPr>
          </a:p>
        </p:txBody>
      </p:sp>
      <p:sp>
        <p:nvSpPr>
          <p:cNvPr id="3" name="Content Placeholder 2"/>
          <p:cNvSpPr>
            <a:spLocks noGrp="1"/>
          </p:cNvSpPr>
          <p:nvPr>
            <p:ph idx="1"/>
          </p:nvPr>
        </p:nvSpPr>
        <p:spPr>
          <a:xfrm>
            <a:off x="838200" y="1295400"/>
            <a:ext cx="7543800" cy="4572000"/>
          </a:xfrm>
        </p:spPr>
        <p:txBody>
          <a:bodyPr/>
          <a:lstStyle/>
          <a:p>
            <a:r>
              <a:rPr lang="en-US" dirty="0" smtClean="0"/>
              <a:t>Both retrospective and weekday-weekend analyses demonstrate that the model responds appropriately to emission changes, but may not be quite as responsive as the airshed.</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Model Performance Evaluation</a:t>
            </a:r>
            <a:endParaRPr lang="en-US" dirty="0"/>
          </a:p>
        </p:txBody>
      </p:sp>
      <p:sp>
        <p:nvSpPr>
          <p:cNvPr id="3" name="Content Placeholder 2"/>
          <p:cNvSpPr>
            <a:spLocks noGrp="1"/>
          </p:cNvSpPr>
          <p:nvPr>
            <p:ph idx="1"/>
          </p:nvPr>
        </p:nvSpPr>
        <p:spPr>
          <a:xfrm>
            <a:off x="609600" y="1295400"/>
            <a:ext cx="8077200" cy="4572000"/>
          </a:xfrm>
        </p:spPr>
        <p:txBody>
          <a:bodyPr/>
          <a:lstStyle/>
          <a:p>
            <a:r>
              <a:rPr lang="en-US" dirty="0" smtClean="0"/>
              <a:t>Dynamic MPE is designed to address the model’s response to changes in inputs.</a:t>
            </a:r>
          </a:p>
          <a:p>
            <a:endParaRPr lang="en-US" sz="800" dirty="0" smtClean="0"/>
          </a:p>
          <a:p>
            <a:pPr lvl="1"/>
            <a:r>
              <a:rPr lang="en-US" dirty="0" smtClean="0"/>
              <a:t>Sensitivity analysis and direct-decoupled method (DDM) are common forms of dynamic MPE.</a:t>
            </a:r>
          </a:p>
          <a:p>
            <a:endParaRPr lang="en-US" sz="800" dirty="0" smtClean="0"/>
          </a:p>
          <a:p>
            <a:pPr lvl="1"/>
            <a:r>
              <a:rPr lang="en-US" dirty="0" smtClean="0"/>
              <a:t>Retrospective analysis compares modeled predictions with observed air quality in a projection year.</a:t>
            </a:r>
          </a:p>
          <a:p>
            <a:endParaRPr lang="en-US" sz="800" dirty="0" smtClean="0"/>
          </a:p>
          <a:p>
            <a:pPr lvl="1"/>
            <a:r>
              <a:rPr lang="en-US" dirty="0" smtClean="0"/>
              <a:t>Weekday-weekend analysis takes advantage of day-of week changes in emission patterns (mostly on-road mobile) to see if the model can mimic observed changes in ozone concentrations.</a:t>
            </a:r>
          </a:p>
          <a:p>
            <a:pPr lvl="1">
              <a:buNone/>
            </a:pPr>
            <a:endParaRPr lang="en-US" dirty="0" smtClean="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Modeling for the HGB Ozone Nonattainment Area</a:t>
            </a:r>
            <a:endParaRPr lang="en-US" dirty="0"/>
          </a:p>
        </p:txBody>
      </p:sp>
      <p:sp>
        <p:nvSpPr>
          <p:cNvPr id="3" name="Content Placeholder 2"/>
          <p:cNvSpPr>
            <a:spLocks noGrp="1"/>
          </p:cNvSpPr>
          <p:nvPr>
            <p:ph idx="1"/>
          </p:nvPr>
        </p:nvSpPr>
        <p:spPr/>
        <p:txBody>
          <a:bodyPr/>
          <a:lstStyle/>
          <a:p>
            <a:r>
              <a:rPr lang="en-US" dirty="0" smtClean="0"/>
              <a:t>Attainment demonstration of 1997 8-hour ozone standard submitted March, 2010 for the Houston/Galveston/Brazoria (HGB) ozone nonattainment area.</a:t>
            </a:r>
          </a:p>
          <a:p>
            <a:pPr lvl="5"/>
            <a:endParaRPr lang="en-US" sz="800" dirty="0" smtClean="0"/>
          </a:p>
          <a:p>
            <a:pPr lvl="1"/>
            <a:r>
              <a:rPr lang="en-US" dirty="0" smtClean="0"/>
              <a:t>Modeled 96 days from several periods in 2005 and 2006</a:t>
            </a:r>
          </a:p>
          <a:p>
            <a:pPr lvl="5"/>
            <a:endParaRPr lang="en-US" sz="800" dirty="0" smtClean="0"/>
          </a:p>
          <a:p>
            <a:pPr lvl="1"/>
            <a:r>
              <a:rPr lang="en-US" dirty="0" smtClean="0"/>
              <a:t>Coincided with the Second Texas Air Quality Study (TexAQS II)</a:t>
            </a:r>
          </a:p>
          <a:p>
            <a:pPr lvl="5"/>
            <a:endParaRPr lang="en-US" sz="800" dirty="0" smtClean="0"/>
          </a:p>
          <a:p>
            <a:pPr lvl="1"/>
            <a:r>
              <a:rPr lang="en-US" dirty="0" smtClean="0"/>
              <a:t>Used CAMx with 36-12-4-2 km nested grids, 38 vertical layers</a:t>
            </a:r>
            <a:endParaRPr lang="en-US"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HGB Modeling Domain</a:t>
            </a:r>
            <a:endParaRPr lang="en-US" dirty="0"/>
          </a:p>
        </p:txBody>
      </p:sp>
      <p:pic>
        <p:nvPicPr>
          <p:cNvPr id="1026" name="Picture 2"/>
          <p:cNvPicPr>
            <a:picLocks noChangeAspect="1" noChangeArrowheads="1"/>
          </p:cNvPicPr>
          <p:nvPr/>
        </p:nvPicPr>
        <p:blipFill>
          <a:blip r:embed="rId3" cstate="print"/>
          <a:srcRect/>
          <a:stretch>
            <a:fillRect/>
          </a:stretch>
        </p:blipFill>
        <p:spPr bwMode="auto">
          <a:xfrm>
            <a:off x="2057400" y="1463814"/>
            <a:ext cx="4800600" cy="482543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Attainment Modeling</a:t>
            </a:r>
            <a:endParaRPr lang="en-US" dirty="0"/>
          </a:p>
        </p:txBody>
      </p:sp>
      <p:sp>
        <p:nvSpPr>
          <p:cNvPr id="3" name="Content Placeholder 2"/>
          <p:cNvSpPr>
            <a:spLocks noGrp="1"/>
          </p:cNvSpPr>
          <p:nvPr>
            <p:ph idx="1"/>
          </p:nvPr>
        </p:nvSpPr>
        <p:spPr>
          <a:xfrm>
            <a:off x="609600" y="1295400"/>
            <a:ext cx="8153400" cy="5181600"/>
          </a:xfrm>
        </p:spPr>
        <p:txBody>
          <a:bodyPr/>
          <a:lstStyle/>
          <a:p>
            <a:r>
              <a:rPr lang="en-US" dirty="0" smtClean="0"/>
              <a:t>Very extensive (static) MPE utilizing both routine and TexAQS II observations.</a:t>
            </a:r>
          </a:p>
          <a:p>
            <a:endParaRPr lang="en-US" sz="800" dirty="0" smtClean="0"/>
          </a:p>
          <a:p>
            <a:r>
              <a:rPr lang="en-US" dirty="0" smtClean="0"/>
              <a:t>2006 baseline, projected to 2018 future year</a:t>
            </a:r>
          </a:p>
          <a:p>
            <a:pPr lvl="1"/>
            <a:r>
              <a:rPr lang="en-US" dirty="0" smtClean="0"/>
              <a:t>Baseline design values (</a:t>
            </a:r>
            <a:r>
              <a:rPr lang="en-US" dirty="0" err="1" smtClean="0"/>
              <a:t>DV</a:t>
            </a:r>
            <a:r>
              <a:rPr lang="en-US" baseline="-25000" dirty="0" err="1" smtClean="0"/>
              <a:t>b</a:t>
            </a:r>
            <a:r>
              <a:rPr lang="en-US" dirty="0" smtClean="0"/>
              <a:t>) were 2006-7-8 average DVs at monitoring sites.</a:t>
            </a:r>
          </a:p>
          <a:p>
            <a:pPr lvl="1"/>
            <a:endParaRPr lang="en-US" sz="800" dirty="0" smtClean="0"/>
          </a:p>
          <a:p>
            <a:r>
              <a:rPr lang="en-US" dirty="0" smtClean="0"/>
              <a:t>2018 predicted DVs were calculated as:</a:t>
            </a:r>
          </a:p>
          <a:p>
            <a:pPr>
              <a:buNone/>
            </a:pPr>
            <a:r>
              <a:rPr lang="en-US" dirty="0" smtClean="0"/>
              <a:t>			</a:t>
            </a:r>
            <a:r>
              <a:rPr lang="en-US" dirty="0" err="1" smtClean="0"/>
              <a:t>DV</a:t>
            </a:r>
            <a:r>
              <a:rPr lang="en-US" baseline="-25000" dirty="0" err="1" smtClean="0"/>
              <a:t>p</a:t>
            </a:r>
            <a:r>
              <a:rPr lang="en-US" dirty="0" smtClean="0"/>
              <a:t> = RRF * </a:t>
            </a:r>
            <a:r>
              <a:rPr lang="en-US" dirty="0" err="1" smtClean="0"/>
              <a:t>DV</a:t>
            </a:r>
            <a:r>
              <a:rPr lang="en-US" baseline="-25000" dirty="0" err="1" smtClean="0"/>
              <a:t>b</a:t>
            </a:r>
            <a:endParaRPr lang="en-US" baseline="-25000" dirty="0" smtClean="0"/>
          </a:p>
          <a:p>
            <a:pPr>
              <a:buNone/>
            </a:pPr>
            <a:endParaRPr lang="en-US" sz="800" baseline="-25000" dirty="0" smtClean="0"/>
          </a:p>
          <a:p>
            <a:pPr>
              <a:buNone/>
            </a:pPr>
            <a:r>
              <a:rPr lang="en-US" dirty="0" smtClean="0"/>
              <a:t>   where RRF (relative response factor) is </a:t>
            </a:r>
          </a:p>
          <a:p>
            <a:pPr>
              <a:buNone/>
            </a:pPr>
            <a:endParaRPr lang="en-US" sz="800" dirty="0" smtClean="0"/>
          </a:p>
          <a:p>
            <a:pPr>
              <a:buNone/>
            </a:pPr>
            <a:r>
              <a:rPr lang="en-US" sz="1600" dirty="0" smtClean="0"/>
              <a:t>	 </a:t>
            </a:r>
            <a:r>
              <a:rPr lang="en-US" sz="1800" dirty="0" smtClean="0"/>
              <a:t>max modeled 2018 8-hour ozone concentration “near” a monitor</a:t>
            </a:r>
          </a:p>
          <a:p>
            <a:pPr>
              <a:buNone/>
            </a:pPr>
            <a:r>
              <a:rPr lang="en-US" sz="1800" dirty="0" smtClean="0"/>
              <a:t>   	 max modeled 2006 8-hour ozone concentration “near” a monitor</a:t>
            </a:r>
          </a:p>
          <a:p>
            <a:pPr>
              <a:buNone/>
            </a:pPr>
            <a:endParaRPr lang="en-US" sz="1600" dirty="0" smtClean="0"/>
          </a:p>
        </p:txBody>
      </p:sp>
      <p:cxnSp>
        <p:nvCxnSpPr>
          <p:cNvPr id="5" name="Straight Connector 4"/>
          <p:cNvCxnSpPr/>
          <p:nvPr/>
        </p:nvCxnSpPr>
        <p:spPr bwMode="auto">
          <a:xfrm>
            <a:off x="990600" y="5715000"/>
            <a:ext cx="7696200" cy="0"/>
          </a:xfrm>
          <a:prstGeom prst="line">
            <a:avLst/>
          </a:prstGeom>
          <a:solidFill>
            <a:schemeClr val="accent1"/>
          </a:solidFill>
          <a:ln w="25400" cap="flat" cmpd="sng" algn="ctr">
            <a:solidFill>
              <a:schemeClr val="tx1"/>
            </a:solidFill>
            <a:prstDash val="solid"/>
            <a:round/>
            <a:headEnd type="none" w="med" len="med"/>
            <a:tailEnd type="none" w="med" len="med"/>
          </a:ln>
          <a:effectLst/>
        </p:spPr>
      </p:cxn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Ozone Monitoring Sites</a:t>
            </a:r>
            <a:br>
              <a:rPr lang="en-US" dirty="0" smtClean="0"/>
            </a:br>
            <a:r>
              <a:rPr lang="en-US" sz="2000" dirty="0" smtClean="0"/>
              <a:t>(Sites Referred To In This Presentation )</a:t>
            </a:r>
            <a:endParaRPr lang="en-US" sz="2000" dirty="0"/>
          </a:p>
        </p:txBody>
      </p:sp>
      <p:pic>
        <p:nvPicPr>
          <p:cNvPr id="2050" name="Picture 2" descr="Mon Map"/>
          <p:cNvPicPr>
            <a:picLocks noChangeAspect="1" noChangeArrowheads="1"/>
          </p:cNvPicPr>
          <p:nvPr/>
        </p:nvPicPr>
        <p:blipFill>
          <a:blip r:embed="rId3" cstate="print"/>
          <a:srcRect l="27000" r="14999"/>
          <a:stretch>
            <a:fillRect/>
          </a:stretch>
        </p:blipFill>
        <p:spPr bwMode="auto">
          <a:xfrm>
            <a:off x="838200" y="1295400"/>
            <a:ext cx="3992564" cy="5150730"/>
          </a:xfrm>
          <a:prstGeom prst="rect">
            <a:avLst/>
          </a:prstGeom>
          <a:noFill/>
          <a:ln w="9525">
            <a:noFill/>
            <a:miter lim="800000"/>
            <a:headEnd/>
            <a:tailEnd/>
          </a:ln>
        </p:spPr>
      </p:pic>
      <p:graphicFrame>
        <p:nvGraphicFramePr>
          <p:cNvPr id="7" name="Table 6"/>
          <p:cNvGraphicFramePr>
            <a:graphicFrameLocks noGrp="1"/>
          </p:cNvGraphicFramePr>
          <p:nvPr/>
        </p:nvGraphicFramePr>
        <p:xfrm>
          <a:off x="5181600" y="1219200"/>
          <a:ext cx="3200400" cy="5181600"/>
        </p:xfrm>
        <a:graphic>
          <a:graphicData uri="http://schemas.openxmlformats.org/drawingml/2006/table">
            <a:tbl>
              <a:tblPr firstRow="1" bandRow="1">
                <a:tableStyleId>{5C22544A-7EE6-4342-B048-85BDC9FD1C3A}</a:tableStyleId>
              </a:tblPr>
              <a:tblGrid>
                <a:gridCol w="1143000"/>
                <a:gridCol w="2057400"/>
              </a:tblGrid>
              <a:tr h="304800">
                <a:tc>
                  <a:txBody>
                    <a:bodyPr/>
                    <a:lstStyle/>
                    <a:p>
                      <a:pPr algn="ctr"/>
                      <a:r>
                        <a:rPr lang="en-US" sz="1400" baseline="0" dirty="0" smtClean="0">
                          <a:solidFill>
                            <a:schemeClr val="tx1"/>
                          </a:solidFill>
                        </a:rPr>
                        <a:t>Site Code</a:t>
                      </a:r>
                      <a:endParaRPr lang="en-US" sz="14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10000"/>
                        <a:lumOff val="90000"/>
                      </a:schemeClr>
                    </a:solidFill>
                  </a:tcPr>
                </a:tc>
                <a:tc>
                  <a:txBody>
                    <a:bodyPr/>
                    <a:lstStyle/>
                    <a:p>
                      <a:r>
                        <a:rPr lang="en-US" sz="1400" baseline="0" dirty="0" smtClean="0">
                          <a:solidFill>
                            <a:schemeClr val="tx1"/>
                          </a:solidFill>
                        </a:rPr>
                        <a:t>Site Name</a:t>
                      </a:r>
                      <a:endParaRPr lang="en-US" sz="14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10000"/>
                        <a:lumOff val="90000"/>
                      </a:schemeClr>
                    </a:solidFill>
                  </a:tcPr>
                </a:tc>
              </a:tr>
              <a:tr h="182536">
                <a:tc>
                  <a:txBody>
                    <a:bodyPr/>
                    <a:lstStyle/>
                    <a:p>
                      <a:pPr algn="ctr"/>
                      <a:r>
                        <a:rPr lang="en-US" sz="1000" b="1" baseline="0" dirty="0" smtClean="0">
                          <a:solidFill>
                            <a:schemeClr val="tx1"/>
                          </a:solidFill>
                        </a:rPr>
                        <a:t>BAYP</a:t>
                      </a:r>
                      <a:endParaRPr lang="en-US" sz="1000" b="1"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000" b="1" baseline="0" dirty="0" smtClean="0">
                          <a:solidFill>
                            <a:schemeClr val="tx1"/>
                          </a:solidFill>
                        </a:rPr>
                        <a:t>Bayland Park</a:t>
                      </a:r>
                      <a:endParaRPr lang="en-US" sz="1000" b="1"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82536">
                <a:tc>
                  <a:txBody>
                    <a:bodyPr/>
                    <a:lstStyle/>
                    <a:p>
                      <a:pPr algn="ctr"/>
                      <a:r>
                        <a:rPr lang="en-US" sz="1000" b="1" baseline="0" dirty="0" smtClean="0">
                          <a:solidFill>
                            <a:schemeClr val="tx1"/>
                          </a:solidFill>
                        </a:rPr>
                        <a:t>C35C</a:t>
                      </a:r>
                      <a:endParaRPr lang="en-US" sz="1000" b="1"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000" b="1" baseline="0" dirty="0" smtClean="0">
                          <a:solidFill>
                            <a:schemeClr val="tx1"/>
                          </a:solidFill>
                        </a:rPr>
                        <a:t>Clinton Drive</a:t>
                      </a:r>
                      <a:endParaRPr lang="en-US" sz="1000" b="1"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82536">
                <a:tc>
                  <a:txBody>
                    <a:bodyPr/>
                    <a:lstStyle/>
                    <a:p>
                      <a:pPr algn="ctr"/>
                      <a:r>
                        <a:rPr lang="en-US" sz="1000" b="1" baseline="0" dirty="0" smtClean="0">
                          <a:solidFill>
                            <a:schemeClr val="tx1"/>
                          </a:solidFill>
                        </a:rPr>
                        <a:t>CNR2</a:t>
                      </a:r>
                      <a:endParaRPr lang="en-US" sz="1000" b="1"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000" b="1" baseline="0" dirty="0" smtClean="0">
                          <a:solidFill>
                            <a:schemeClr val="tx1"/>
                          </a:solidFill>
                        </a:rPr>
                        <a:t>Conroe (relocated)</a:t>
                      </a:r>
                      <a:endParaRPr lang="en-US" sz="1000" b="1"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82536">
                <a:tc>
                  <a:txBody>
                    <a:bodyPr/>
                    <a:lstStyle/>
                    <a:p>
                      <a:pPr algn="ctr"/>
                      <a:r>
                        <a:rPr lang="en-US" sz="1000" b="1" baseline="0" dirty="0" smtClean="0">
                          <a:solidFill>
                            <a:schemeClr val="tx1"/>
                          </a:solidFill>
                        </a:rPr>
                        <a:t>DRPK</a:t>
                      </a:r>
                      <a:endParaRPr lang="en-US" sz="1000" b="1"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000" b="1" baseline="0" dirty="0" smtClean="0">
                          <a:solidFill>
                            <a:schemeClr val="tx1"/>
                          </a:solidFill>
                        </a:rPr>
                        <a:t>Deer Park</a:t>
                      </a:r>
                      <a:endParaRPr lang="en-US" sz="1000" b="1"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82536">
                <a:tc>
                  <a:txBody>
                    <a:bodyPr/>
                    <a:lstStyle/>
                    <a:p>
                      <a:pPr algn="ctr"/>
                      <a:r>
                        <a:rPr lang="en-US" sz="1000" b="1" baseline="0" dirty="0" smtClean="0">
                          <a:solidFill>
                            <a:schemeClr val="tx1"/>
                          </a:solidFill>
                        </a:rPr>
                        <a:t>GALC</a:t>
                      </a:r>
                      <a:endParaRPr lang="en-US" sz="1000" b="1"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000" b="1" baseline="0" dirty="0" smtClean="0">
                          <a:solidFill>
                            <a:schemeClr val="tx1"/>
                          </a:solidFill>
                        </a:rPr>
                        <a:t>Galveston</a:t>
                      </a:r>
                      <a:endParaRPr lang="en-US" sz="1000" b="1"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82536">
                <a:tc>
                  <a:txBody>
                    <a:bodyPr/>
                    <a:lstStyle/>
                    <a:p>
                      <a:pPr algn="ctr"/>
                      <a:r>
                        <a:rPr lang="en-US" sz="1000" b="1" baseline="0" dirty="0" smtClean="0">
                          <a:solidFill>
                            <a:schemeClr val="tx1"/>
                          </a:solidFill>
                        </a:rPr>
                        <a:t>HALC</a:t>
                      </a:r>
                      <a:endParaRPr lang="en-US" sz="1000" b="1"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000" b="1" baseline="0" dirty="0" smtClean="0">
                          <a:solidFill>
                            <a:schemeClr val="tx1"/>
                          </a:solidFill>
                        </a:rPr>
                        <a:t>Aldine</a:t>
                      </a:r>
                      <a:endParaRPr lang="en-US" sz="1000" b="1"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82536">
                <a:tc>
                  <a:txBody>
                    <a:bodyPr/>
                    <a:lstStyle/>
                    <a:p>
                      <a:pPr algn="ctr"/>
                      <a:r>
                        <a:rPr lang="en-US" sz="1000" b="1" baseline="0" dirty="0" smtClean="0">
                          <a:solidFill>
                            <a:schemeClr val="tx1"/>
                          </a:solidFill>
                        </a:rPr>
                        <a:t>HCHV</a:t>
                      </a:r>
                      <a:endParaRPr lang="en-US" sz="1000" b="1"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000" b="1" baseline="0" dirty="0" smtClean="0">
                          <a:solidFill>
                            <a:schemeClr val="tx1"/>
                          </a:solidFill>
                        </a:rPr>
                        <a:t>Channelview</a:t>
                      </a:r>
                      <a:endParaRPr lang="en-US" sz="1000" b="1"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82536">
                <a:tc>
                  <a:txBody>
                    <a:bodyPr/>
                    <a:lstStyle/>
                    <a:p>
                      <a:pPr algn="ctr"/>
                      <a:r>
                        <a:rPr lang="en-US" sz="1000" b="1" baseline="0" dirty="0" smtClean="0">
                          <a:solidFill>
                            <a:schemeClr val="tx1"/>
                          </a:solidFill>
                        </a:rPr>
                        <a:t>HCQA</a:t>
                      </a:r>
                      <a:endParaRPr lang="en-US" sz="1000" b="1"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000" b="1" baseline="0" dirty="0" smtClean="0">
                          <a:solidFill>
                            <a:schemeClr val="tx1"/>
                          </a:solidFill>
                        </a:rPr>
                        <a:t>Croquet</a:t>
                      </a:r>
                      <a:endParaRPr lang="en-US" sz="1000" b="1"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82536">
                <a:tc>
                  <a:txBody>
                    <a:bodyPr/>
                    <a:lstStyle/>
                    <a:p>
                      <a:pPr algn="ctr"/>
                      <a:r>
                        <a:rPr lang="en-US" sz="1000" b="1" baseline="0" dirty="0" smtClean="0">
                          <a:solidFill>
                            <a:schemeClr val="tx1"/>
                          </a:solidFill>
                        </a:rPr>
                        <a:t>HLAA</a:t>
                      </a:r>
                      <a:endParaRPr lang="en-US" sz="1000" b="1"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000" b="1" baseline="0" dirty="0" smtClean="0">
                          <a:solidFill>
                            <a:schemeClr val="tx1"/>
                          </a:solidFill>
                        </a:rPr>
                        <a:t>Lang</a:t>
                      </a:r>
                      <a:endParaRPr lang="en-US" sz="1000" b="1"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82536">
                <a:tc>
                  <a:txBody>
                    <a:bodyPr/>
                    <a:lstStyle/>
                    <a:p>
                      <a:pPr algn="ctr"/>
                      <a:r>
                        <a:rPr lang="en-US" sz="1000" b="1" baseline="0" dirty="0" smtClean="0">
                          <a:solidFill>
                            <a:schemeClr val="tx1"/>
                          </a:solidFill>
                        </a:rPr>
                        <a:t>HNWA</a:t>
                      </a:r>
                      <a:endParaRPr lang="en-US" sz="1000" b="1"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000" b="1" baseline="0" dirty="0" smtClean="0">
                          <a:solidFill>
                            <a:schemeClr val="tx1"/>
                          </a:solidFill>
                        </a:rPr>
                        <a:t>NW Harris County</a:t>
                      </a:r>
                      <a:endParaRPr lang="en-US" sz="1000" b="1"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82536">
                <a:tc>
                  <a:txBody>
                    <a:bodyPr/>
                    <a:lstStyle/>
                    <a:p>
                      <a:pPr algn="ctr"/>
                      <a:r>
                        <a:rPr lang="en-US" sz="1000" b="1" baseline="0" dirty="0" smtClean="0">
                          <a:solidFill>
                            <a:schemeClr val="tx1"/>
                          </a:solidFill>
                        </a:rPr>
                        <a:t>HOEA</a:t>
                      </a:r>
                      <a:endParaRPr lang="en-US" sz="1000" b="1"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000" b="1" baseline="0" dirty="0" smtClean="0">
                          <a:solidFill>
                            <a:schemeClr val="tx1"/>
                          </a:solidFill>
                        </a:rPr>
                        <a:t>Houston East</a:t>
                      </a:r>
                      <a:endParaRPr lang="en-US" sz="1000" b="1"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82536">
                <a:tc>
                  <a:txBody>
                    <a:bodyPr/>
                    <a:lstStyle/>
                    <a:p>
                      <a:pPr algn="ctr"/>
                      <a:r>
                        <a:rPr lang="en-US" sz="1000" b="1" baseline="0" dirty="0" smtClean="0">
                          <a:solidFill>
                            <a:schemeClr val="tx1"/>
                          </a:solidFill>
                        </a:rPr>
                        <a:t>HROC</a:t>
                      </a:r>
                      <a:endParaRPr lang="en-US" sz="1000" b="1"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000" b="1" baseline="0" dirty="0" smtClean="0">
                          <a:solidFill>
                            <a:schemeClr val="tx1"/>
                          </a:solidFill>
                        </a:rPr>
                        <a:t>Houston Regional Office</a:t>
                      </a:r>
                      <a:endParaRPr lang="en-US" sz="1000" b="1"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82536">
                <a:tc>
                  <a:txBody>
                    <a:bodyPr/>
                    <a:lstStyle/>
                    <a:p>
                      <a:pPr algn="ctr"/>
                      <a:r>
                        <a:rPr lang="en-US" sz="1000" b="1" baseline="0" dirty="0" smtClean="0">
                          <a:solidFill>
                            <a:schemeClr val="tx1"/>
                          </a:solidFill>
                        </a:rPr>
                        <a:t>HSMA</a:t>
                      </a:r>
                      <a:endParaRPr lang="en-US" sz="1000" b="1"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000" b="1" baseline="0" dirty="0" smtClean="0">
                          <a:solidFill>
                            <a:schemeClr val="tx1"/>
                          </a:solidFill>
                        </a:rPr>
                        <a:t>Monroe</a:t>
                      </a:r>
                      <a:endParaRPr lang="en-US" sz="1000" b="1"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82536">
                <a:tc>
                  <a:txBody>
                    <a:bodyPr/>
                    <a:lstStyle/>
                    <a:p>
                      <a:pPr algn="ctr"/>
                      <a:r>
                        <a:rPr lang="en-US" sz="1000" b="1" baseline="0" dirty="0" smtClean="0">
                          <a:solidFill>
                            <a:schemeClr val="tx1"/>
                          </a:solidFill>
                        </a:rPr>
                        <a:t>HTCA</a:t>
                      </a:r>
                      <a:endParaRPr lang="en-US" sz="1000" b="1"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000" b="1" baseline="0" dirty="0" smtClean="0">
                          <a:solidFill>
                            <a:schemeClr val="tx1"/>
                          </a:solidFill>
                        </a:rPr>
                        <a:t>Texas Avenue</a:t>
                      </a:r>
                      <a:endParaRPr lang="en-US" sz="1000" b="1"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82536">
                <a:tc>
                  <a:txBody>
                    <a:bodyPr/>
                    <a:lstStyle/>
                    <a:p>
                      <a:pPr algn="ctr"/>
                      <a:r>
                        <a:rPr lang="en-US" sz="1000" b="1" baseline="0" dirty="0" smtClean="0">
                          <a:solidFill>
                            <a:schemeClr val="tx1"/>
                          </a:solidFill>
                        </a:rPr>
                        <a:t>HWAA</a:t>
                      </a:r>
                      <a:endParaRPr lang="en-US" sz="1000" b="1"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000" b="1" baseline="0" dirty="0" smtClean="0">
                          <a:solidFill>
                            <a:schemeClr val="tx1"/>
                          </a:solidFill>
                        </a:rPr>
                        <a:t>North Wayside</a:t>
                      </a:r>
                      <a:endParaRPr lang="en-US" sz="1000" b="1"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82536">
                <a:tc>
                  <a:txBody>
                    <a:bodyPr/>
                    <a:lstStyle/>
                    <a:p>
                      <a:pPr algn="ctr"/>
                      <a:r>
                        <a:rPr lang="en-US" sz="1000" b="1" baseline="0" dirty="0" smtClean="0">
                          <a:solidFill>
                            <a:schemeClr val="tx1"/>
                          </a:solidFill>
                        </a:rPr>
                        <a:t>LKJK</a:t>
                      </a:r>
                      <a:endParaRPr lang="en-US" sz="1000" b="1"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000" b="1" baseline="0" dirty="0" smtClean="0">
                          <a:solidFill>
                            <a:schemeClr val="tx1"/>
                          </a:solidFill>
                        </a:rPr>
                        <a:t>Lake Jackson</a:t>
                      </a:r>
                      <a:endParaRPr lang="en-US" sz="1000" b="1"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82536">
                <a:tc>
                  <a:txBody>
                    <a:bodyPr/>
                    <a:lstStyle/>
                    <a:p>
                      <a:pPr algn="ctr"/>
                      <a:r>
                        <a:rPr lang="en-US" sz="1000" b="1" baseline="0" dirty="0" smtClean="0">
                          <a:solidFill>
                            <a:schemeClr val="tx1"/>
                          </a:solidFill>
                        </a:rPr>
                        <a:t>LYNF</a:t>
                      </a:r>
                      <a:endParaRPr lang="en-US" sz="1000" b="1"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000" b="1" baseline="0" dirty="0" smtClean="0">
                          <a:solidFill>
                            <a:schemeClr val="tx1"/>
                          </a:solidFill>
                        </a:rPr>
                        <a:t>Lynchburg Ferry</a:t>
                      </a:r>
                      <a:endParaRPr lang="en-US" sz="1000" b="1"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82536">
                <a:tc>
                  <a:txBody>
                    <a:bodyPr/>
                    <a:lstStyle/>
                    <a:p>
                      <a:pPr algn="ctr"/>
                      <a:r>
                        <a:rPr lang="en-US" sz="1000" b="1" baseline="0" dirty="0" smtClean="0">
                          <a:solidFill>
                            <a:schemeClr val="tx1"/>
                          </a:solidFill>
                        </a:rPr>
                        <a:t>MACP</a:t>
                      </a:r>
                      <a:endParaRPr lang="en-US" sz="1000" b="1"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000" b="1" baseline="0" dirty="0" smtClean="0">
                          <a:solidFill>
                            <a:schemeClr val="tx1"/>
                          </a:solidFill>
                        </a:rPr>
                        <a:t>Manvel Croix Park</a:t>
                      </a:r>
                      <a:endParaRPr lang="en-US" sz="1000" b="1"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82536">
                <a:tc>
                  <a:txBody>
                    <a:bodyPr/>
                    <a:lstStyle/>
                    <a:p>
                      <a:pPr algn="ctr"/>
                      <a:r>
                        <a:rPr lang="en-US" sz="1000" b="1" baseline="0" dirty="0" smtClean="0">
                          <a:solidFill>
                            <a:schemeClr val="tx1"/>
                          </a:solidFill>
                        </a:rPr>
                        <a:t>SBFP</a:t>
                      </a:r>
                      <a:endParaRPr lang="en-US" sz="1000" b="1"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000" b="1" baseline="0" dirty="0" smtClean="0">
                          <a:solidFill>
                            <a:schemeClr val="tx1"/>
                          </a:solidFill>
                        </a:rPr>
                        <a:t>Seabrook Friendship Park</a:t>
                      </a:r>
                      <a:endParaRPr lang="en-US" sz="1000" b="1"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82536">
                <a:tc>
                  <a:txBody>
                    <a:bodyPr/>
                    <a:lstStyle/>
                    <a:p>
                      <a:pPr algn="ctr"/>
                      <a:r>
                        <a:rPr lang="en-US" sz="1000" b="1" baseline="0" dirty="0" smtClean="0">
                          <a:solidFill>
                            <a:schemeClr val="tx1"/>
                          </a:solidFill>
                        </a:rPr>
                        <a:t>SHWH</a:t>
                      </a:r>
                      <a:endParaRPr lang="en-US" sz="1000" b="1"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000" b="1" baseline="0" dirty="0" smtClean="0">
                          <a:solidFill>
                            <a:schemeClr val="tx1"/>
                          </a:solidFill>
                        </a:rPr>
                        <a:t>Westhollow</a:t>
                      </a:r>
                      <a:endParaRPr lang="en-US" sz="1000" b="1"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Retrospective Modeling</a:t>
            </a:r>
            <a:br>
              <a:rPr lang="en-US" dirty="0" smtClean="0"/>
            </a:br>
            <a:r>
              <a:rPr lang="en-US" dirty="0" smtClean="0"/>
              <a:t> </a:t>
            </a:r>
            <a:r>
              <a:rPr lang="en-US" sz="2000" dirty="0" smtClean="0"/>
              <a:t>“Predicting” a Prior Year’s Ozone DVs</a:t>
            </a:r>
            <a:endParaRPr lang="en-US" sz="2000" dirty="0"/>
          </a:p>
        </p:txBody>
      </p:sp>
      <p:sp>
        <p:nvSpPr>
          <p:cNvPr id="3" name="Content Placeholder 2"/>
          <p:cNvSpPr>
            <a:spLocks noGrp="1"/>
          </p:cNvSpPr>
          <p:nvPr>
            <p:ph idx="1"/>
          </p:nvPr>
        </p:nvSpPr>
        <p:spPr>
          <a:xfrm>
            <a:off x="914400" y="1295400"/>
            <a:ext cx="7239000" cy="5029200"/>
          </a:xfrm>
        </p:spPr>
        <p:txBody>
          <a:bodyPr/>
          <a:lstStyle/>
          <a:p>
            <a:r>
              <a:rPr lang="en-US" dirty="0" smtClean="0"/>
              <a:t>To evaluate model response to emission changes, we modeled 2000 as if it were a future year.  We</a:t>
            </a:r>
          </a:p>
          <a:p>
            <a:pPr lvl="1"/>
            <a:r>
              <a:rPr lang="en-US" dirty="0" smtClean="0"/>
              <a:t>Used a baseline 2000 inventory developed for a previous attainment demonstration.</a:t>
            </a:r>
          </a:p>
          <a:p>
            <a:pPr lvl="1"/>
            <a:endParaRPr lang="en-US" sz="800" dirty="0" smtClean="0"/>
          </a:p>
          <a:p>
            <a:pPr lvl="1"/>
            <a:r>
              <a:rPr lang="en-US" dirty="0" smtClean="0"/>
              <a:t>Calculated 2006-to-2000 RRFs, just like the 2006-to-2018 RRFs.</a:t>
            </a:r>
          </a:p>
          <a:p>
            <a:pPr lvl="1"/>
            <a:endParaRPr lang="en-US" sz="800" dirty="0" smtClean="0"/>
          </a:p>
          <a:p>
            <a:pPr lvl="1"/>
            <a:r>
              <a:rPr lang="en-US" dirty="0" smtClean="0"/>
              <a:t>Calculated 2000 </a:t>
            </a:r>
            <a:r>
              <a:rPr lang="en-US" dirty="0" err="1" smtClean="0"/>
              <a:t>DV</a:t>
            </a:r>
            <a:r>
              <a:rPr lang="en-US" baseline="-25000" dirty="0" err="1" smtClean="0"/>
              <a:t>p</a:t>
            </a:r>
            <a:r>
              <a:rPr lang="en-US" dirty="0" err="1" smtClean="0"/>
              <a:t>s</a:t>
            </a:r>
            <a:r>
              <a:rPr lang="en-US" dirty="0" smtClean="0"/>
              <a:t> by multiplying the 2006-to-2000 RRFs by the 2006 </a:t>
            </a:r>
            <a:r>
              <a:rPr lang="en-US" dirty="0" err="1" smtClean="0"/>
              <a:t>DV</a:t>
            </a:r>
            <a:r>
              <a:rPr lang="en-US" baseline="-25000" dirty="0" err="1" smtClean="0"/>
              <a:t>b</a:t>
            </a:r>
            <a:r>
              <a:rPr lang="en-US" dirty="0" smtClean="0"/>
              <a:t>.</a:t>
            </a:r>
          </a:p>
          <a:p>
            <a:pPr lvl="1"/>
            <a:endParaRPr lang="en-US" sz="800" dirty="0" smtClean="0"/>
          </a:p>
          <a:p>
            <a:pPr lvl="1"/>
            <a:r>
              <a:rPr lang="en-US" dirty="0" smtClean="0"/>
              <a:t>Compared the 2000 DV</a:t>
            </a:r>
            <a:r>
              <a:rPr lang="en-US" baseline="-25000" dirty="0" smtClean="0"/>
              <a:t>P</a:t>
            </a:r>
            <a:r>
              <a:rPr lang="en-US" dirty="0" smtClean="0"/>
              <a:t>s with the actual 2000 </a:t>
            </a:r>
            <a:r>
              <a:rPr lang="en-US" i="1" dirty="0" smtClean="0"/>
              <a:t>baseline</a:t>
            </a:r>
            <a:r>
              <a:rPr lang="en-US" dirty="0" smtClean="0"/>
              <a:t> DVs: </a:t>
            </a:r>
          </a:p>
          <a:p>
            <a:pPr lvl="1">
              <a:buNone/>
            </a:pPr>
            <a:r>
              <a:rPr lang="en-US" dirty="0" smtClean="0"/>
              <a:t>		 2000 </a:t>
            </a:r>
            <a:r>
              <a:rPr lang="en-US" dirty="0" err="1" smtClean="0"/>
              <a:t>DV</a:t>
            </a:r>
            <a:r>
              <a:rPr lang="en-US" baseline="-25000" dirty="0" err="1" smtClean="0"/>
              <a:t>b</a:t>
            </a:r>
            <a:r>
              <a:rPr lang="en-US" dirty="0" smtClean="0"/>
              <a:t> = Average of 2000, 2001, 2002 DVs.</a:t>
            </a:r>
          </a:p>
          <a:p>
            <a:pPr lvl="1"/>
            <a:endParaRPr lang="en-US"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Retrospective Modeling</a:t>
            </a:r>
            <a:br>
              <a:rPr lang="en-US" dirty="0" smtClean="0"/>
            </a:br>
            <a:r>
              <a:rPr lang="en-US" sz="2000" dirty="0" smtClean="0"/>
              <a:t>Results</a:t>
            </a:r>
            <a:endParaRPr lang="en-US" sz="2000" dirty="0"/>
          </a:p>
        </p:txBody>
      </p:sp>
      <p:graphicFrame>
        <p:nvGraphicFramePr>
          <p:cNvPr id="5" name="Table 4"/>
          <p:cNvGraphicFramePr>
            <a:graphicFrameLocks noGrp="1"/>
          </p:cNvGraphicFramePr>
          <p:nvPr/>
        </p:nvGraphicFramePr>
        <p:xfrm>
          <a:off x="1447800" y="1295400"/>
          <a:ext cx="6248401" cy="4616824"/>
        </p:xfrm>
        <a:graphic>
          <a:graphicData uri="http://schemas.openxmlformats.org/drawingml/2006/table">
            <a:tbl>
              <a:tblPr/>
              <a:tblGrid>
                <a:gridCol w="1244797"/>
                <a:gridCol w="854274"/>
                <a:gridCol w="976312"/>
                <a:gridCol w="1098353"/>
                <a:gridCol w="1098353"/>
                <a:gridCol w="976312"/>
              </a:tblGrid>
              <a:tr h="502024">
                <a:tc rowSpan="2">
                  <a:txBody>
                    <a:bodyPr/>
                    <a:lstStyle/>
                    <a:p>
                      <a:pPr marL="0" marR="0" algn="ctr">
                        <a:spcBef>
                          <a:spcPts val="0"/>
                        </a:spcBef>
                        <a:spcAft>
                          <a:spcPts val="0"/>
                        </a:spcAft>
                      </a:pPr>
                      <a:r>
                        <a:rPr lang="en-US" sz="1800" b="1" dirty="0">
                          <a:solidFill>
                            <a:srgbClr val="323232"/>
                          </a:solidFill>
                          <a:latin typeface="Arial"/>
                          <a:ea typeface="Calibri"/>
                        </a:rPr>
                        <a:t>Monitor Code</a:t>
                      </a:r>
                      <a:endParaRPr lang="en-US" sz="1800" dirty="0">
                        <a:solidFill>
                          <a:srgbClr val="000000"/>
                        </a:solidFill>
                        <a:latin typeface="Times New Roman"/>
                        <a:ea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rowSpan="2">
                  <a:txBody>
                    <a:bodyPr/>
                    <a:lstStyle/>
                    <a:p>
                      <a:pPr marL="0" marR="0" algn="ctr">
                        <a:spcBef>
                          <a:spcPts val="0"/>
                        </a:spcBef>
                        <a:spcAft>
                          <a:spcPts val="0"/>
                        </a:spcAft>
                      </a:pPr>
                      <a:r>
                        <a:rPr lang="en-US" sz="1800" b="1" dirty="0">
                          <a:solidFill>
                            <a:srgbClr val="323232"/>
                          </a:solidFill>
                          <a:latin typeface="Arial"/>
                          <a:ea typeface="Calibri"/>
                        </a:rPr>
                        <a:t>2006 </a:t>
                      </a:r>
                      <a:r>
                        <a:rPr lang="en-US" sz="1800" b="1" dirty="0" err="1">
                          <a:solidFill>
                            <a:srgbClr val="323232"/>
                          </a:solidFill>
                          <a:latin typeface="Arial"/>
                          <a:ea typeface="Calibri"/>
                        </a:rPr>
                        <a:t>DV</a:t>
                      </a:r>
                      <a:r>
                        <a:rPr lang="en-US" sz="1800" b="1" baseline="-25000" dirty="0" err="1">
                          <a:solidFill>
                            <a:srgbClr val="323232"/>
                          </a:solidFill>
                          <a:latin typeface="Arial"/>
                          <a:ea typeface="Calibri"/>
                        </a:rPr>
                        <a:t>b</a:t>
                      </a:r>
                      <a:endParaRPr lang="en-US" sz="1800" dirty="0">
                        <a:solidFill>
                          <a:srgbClr val="000000"/>
                        </a:solidFill>
                        <a:latin typeface="Times New Roman"/>
                        <a:ea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rowSpan="2">
                  <a:txBody>
                    <a:bodyPr/>
                    <a:lstStyle/>
                    <a:p>
                      <a:pPr marL="0" marR="0" algn="ctr">
                        <a:spcBef>
                          <a:spcPts val="0"/>
                        </a:spcBef>
                        <a:spcAft>
                          <a:spcPts val="0"/>
                        </a:spcAft>
                      </a:pPr>
                      <a:r>
                        <a:rPr lang="en-US" sz="1800" b="1" dirty="0">
                          <a:solidFill>
                            <a:srgbClr val="323232"/>
                          </a:solidFill>
                          <a:latin typeface="Arial"/>
                          <a:ea typeface="Calibri"/>
                        </a:rPr>
                        <a:t>2000 </a:t>
                      </a:r>
                      <a:r>
                        <a:rPr lang="en-US" sz="1800" b="1" dirty="0" err="1">
                          <a:solidFill>
                            <a:srgbClr val="323232"/>
                          </a:solidFill>
                          <a:latin typeface="Arial"/>
                          <a:ea typeface="Calibri"/>
                        </a:rPr>
                        <a:t>DV</a:t>
                      </a:r>
                      <a:r>
                        <a:rPr lang="en-US" sz="1800" b="1" baseline="-25000" dirty="0" err="1">
                          <a:solidFill>
                            <a:srgbClr val="323232"/>
                          </a:solidFill>
                          <a:latin typeface="Arial"/>
                          <a:ea typeface="Calibri"/>
                        </a:rPr>
                        <a:t>b</a:t>
                      </a:r>
                      <a:endParaRPr lang="en-US" sz="1800" dirty="0">
                        <a:solidFill>
                          <a:srgbClr val="000000"/>
                        </a:solidFill>
                        <a:latin typeface="Times New Roman"/>
                        <a:ea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gridSpan="2">
                  <a:txBody>
                    <a:bodyPr/>
                    <a:lstStyle/>
                    <a:p>
                      <a:pPr marL="0" marR="0" algn="ctr">
                        <a:spcBef>
                          <a:spcPts val="0"/>
                        </a:spcBef>
                        <a:spcAft>
                          <a:spcPts val="0"/>
                        </a:spcAft>
                      </a:pPr>
                      <a:r>
                        <a:rPr lang="en-US" sz="1800" b="1" dirty="0">
                          <a:solidFill>
                            <a:srgbClr val="323232"/>
                          </a:solidFill>
                          <a:latin typeface="Arial"/>
                          <a:ea typeface="Calibri"/>
                        </a:rPr>
                        <a:t>2006-to-2000 RRF</a:t>
                      </a:r>
                      <a:endParaRPr lang="en-US" sz="1800" dirty="0">
                        <a:solidFill>
                          <a:srgbClr val="000000"/>
                        </a:solidFill>
                        <a:latin typeface="Times New Roman"/>
                        <a:ea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hMerge="1">
                  <a:txBody>
                    <a:bodyPr/>
                    <a:lstStyle/>
                    <a:p>
                      <a:endParaRPr lang="en-US"/>
                    </a:p>
                  </a:txBody>
                  <a:tcPr/>
                </a:tc>
                <a:tc rowSpan="2">
                  <a:txBody>
                    <a:bodyPr/>
                    <a:lstStyle/>
                    <a:p>
                      <a:pPr marL="0" marR="0" algn="ctr">
                        <a:spcBef>
                          <a:spcPts val="0"/>
                        </a:spcBef>
                        <a:spcAft>
                          <a:spcPts val="0"/>
                        </a:spcAft>
                      </a:pPr>
                      <a:r>
                        <a:rPr lang="en-US" sz="1800" b="1">
                          <a:solidFill>
                            <a:srgbClr val="323232"/>
                          </a:solidFill>
                          <a:latin typeface="Arial"/>
                          <a:ea typeface="Calibri"/>
                        </a:rPr>
                        <a:t>2000 DV</a:t>
                      </a:r>
                      <a:r>
                        <a:rPr lang="en-US" sz="1800" b="1" baseline="-25000">
                          <a:solidFill>
                            <a:srgbClr val="323232"/>
                          </a:solidFill>
                          <a:latin typeface="Arial"/>
                          <a:ea typeface="Calibri"/>
                        </a:rPr>
                        <a:t>p</a:t>
                      </a:r>
                      <a:endParaRPr lang="en-US" sz="1800">
                        <a:solidFill>
                          <a:srgbClr val="000000"/>
                        </a:solidFill>
                        <a:latin typeface="Times New Roman"/>
                        <a:ea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251011">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r>
                        <a:rPr lang="en-US" sz="1800" b="1" dirty="0">
                          <a:solidFill>
                            <a:srgbClr val="323232"/>
                          </a:solidFill>
                          <a:latin typeface="Arial"/>
                          <a:ea typeface="Calibri"/>
                        </a:rPr>
                        <a:t>Actual</a:t>
                      </a:r>
                      <a:endParaRPr lang="en-US" sz="1800" dirty="0">
                        <a:solidFill>
                          <a:srgbClr val="000000"/>
                        </a:solidFill>
                        <a:latin typeface="Times New Roman"/>
                        <a:ea typeface="Calibri"/>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1800" b="1" dirty="0">
                          <a:solidFill>
                            <a:srgbClr val="323232"/>
                          </a:solidFill>
                          <a:latin typeface="Arial"/>
                          <a:ea typeface="Calibri"/>
                        </a:rPr>
                        <a:t>Model</a:t>
                      </a:r>
                      <a:endParaRPr lang="en-US" sz="1800" dirty="0">
                        <a:solidFill>
                          <a:srgbClr val="000000"/>
                        </a:solidFill>
                        <a:latin typeface="Times New Roman"/>
                        <a:ea typeface="Calibri"/>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vMerge="1">
                  <a:txBody>
                    <a:bodyPr/>
                    <a:lstStyle/>
                    <a:p>
                      <a:endParaRPr lang="en-US"/>
                    </a:p>
                  </a:txBody>
                  <a:tcPr/>
                </a:tc>
              </a:tr>
              <a:tr h="251011">
                <a:tc>
                  <a:txBody>
                    <a:bodyPr/>
                    <a:lstStyle/>
                    <a:p>
                      <a:pPr marL="0" marR="0" algn="ctr">
                        <a:spcBef>
                          <a:spcPts val="0"/>
                        </a:spcBef>
                        <a:spcAft>
                          <a:spcPts val="0"/>
                        </a:spcAft>
                      </a:pPr>
                      <a:r>
                        <a:rPr lang="en-US" sz="1800" dirty="0">
                          <a:solidFill>
                            <a:srgbClr val="000000"/>
                          </a:solidFill>
                          <a:latin typeface="Arial"/>
                          <a:ea typeface="Calibri"/>
                        </a:rPr>
                        <a:t>BAYP</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dirty="0">
                          <a:solidFill>
                            <a:srgbClr val="000000"/>
                          </a:solidFill>
                          <a:latin typeface="Arial"/>
                          <a:ea typeface="Calibri"/>
                        </a:rPr>
                        <a:t>96.7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dirty="0">
                          <a:solidFill>
                            <a:srgbClr val="000000"/>
                          </a:solidFill>
                          <a:latin typeface="Arial"/>
                          <a:ea typeface="Calibri"/>
                        </a:rPr>
                        <a:t>107.0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indent="0" algn="ctr">
                        <a:spcBef>
                          <a:spcPts val="0"/>
                        </a:spcBef>
                        <a:spcAft>
                          <a:spcPts val="0"/>
                        </a:spcAft>
                      </a:pPr>
                      <a:r>
                        <a:rPr lang="en-US" sz="1800" dirty="0">
                          <a:latin typeface="Arial"/>
                          <a:ea typeface="Times New Roman"/>
                          <a:cs typeface="Arial"/>
                        </a:rPr>
                        <a:t>1.11</a:t>
                      </a:r>
                      <a:endParaRPr lang="en-US" sz="1800" dirty="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dirty="0">
                          <a:solidFill>
                            <a:srgbClr val="000000"/>
                          </a:solidFill>
                          <a:latin typeface="Arial"/>
                          <a:ea typeface="Calibri"/>
                        </a:rPr>
                        <a:t>1.11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dirty="0">
                          <a:solidFill>
                            <a:srgbClr val="000000"/>
                          </a:solidFill>
                          <a:latin typeface="Arial"/>
                          <a:ea typeface="Calibri"/>
                        </a:rPr>
                        <a:t>107.0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51011">
                <a:tc>
                  <a:txBody>
                    <a:bodyPr/>
                    <a:lstStyle/>
                    <a:p>
                      <a:pPr marL="0" marR="0" algn="ctr">
                        <a:spcBef>
                          <a:spcPts val="0"/>
                        </a:spcBef>
                        <a:spcAft>
                          <a:spcPts val="0"/>
                        </a:spcAft>
                      </a:pPr>
                      <a:r>
                        <a:rPr lang="en-US" sz="1800">
                          <a:solidFill>
                            <a:srgbClr val="000000"/>
                          </a:solidFill>
                          <a:latin typeface="Arial"/>
                          <a:ea typeface="Calibri"/>
                        </a:rPr>
                        <a:t>C35C</a:t>
                      </a:r>
                      <a:endParaRPr lang="en-US" sz="180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a:solidFill>
                            <a:srgbClr val="000000"/>
                          </a:solidFill>
                          <a:latin typeface="Arial"/>
                          <a:ea typeface="Calibri"/>
                        </a:rPr>
                        <a:t>79.0 </a:t>
                      </a:r>
                      <a:endParaRPr lang="en-US" sz="180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a:solidFill>
                            <a:srgbClr val="000000"/>
                          </a:solidFill>
                          <a:latin typeface="Arial"/>
                          <a:ea typeface="Calibri"/>
                        </a:rPr>
                        <a:t>97.0 </a:t>
                      </a:r>
                      <a:endParaRPr lang="en-US" sz="180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indent="0" algn="ctr">
                        <a:spcBef>
                          <a:spcPts val="0"/>
                        </a:spcBef>
                        <a:spcAft>
                          <a:spcPts val="0"/>
                        </a:spcAft>
                      </a:pPr>
                      <a:r>
                        <a:rPr lang="en-US" sz="1800">
                          <a:latin typeface="Arial"/>
                          <a:ea typeface="Times New Roman"/>
                          <a:cs typeface="Arial"/>
                        </a:rPr>
                        <a:t>1.23</a:t>
                      </a:r>
                      <a:endParaRPr lang="en-US" sz="180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dirty="0">
                          <a:solidFill>
                            <a:srgbClr val="000000"/>
                          </a:solidFill>
                          <a:latin typeface="Arial"/>
                          <a:ea typeface="Calibri"/>
                        </a:rPr>
                        <a:t>1.18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a:solidFill>
                            <a:srgbClr val="000000"/>
                          </a:solidFill>
                          <a:latin typeface="Arial"/>
                          <a:ea typeface="Calibri"/>
                        </a:rPr>
                        <a:t>93.5 </a:t>
                      </a:r>
                      <a:endParaRPr lang="en-US" sz="180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51011">
                <a:tc>
                  <a:txBody>
                    <a:bodyPr/>
                    <a:lstStyle/>
                    <a:p>
                      <a:pPr marL="0" marR="0" algn="ctr">
                        <a:spcBef>
                          <a:spcPts val="0"/>
                        </a:spcBef>
                        <a:spcAft>
                          <a:spcPts val="0"/>
                        </a:spcAft>
                      </a:pPr>
                      <a:r>
                        <a:rPr lang="en-US" sz="1800">
                          <a:solidFill>
                            <a:srgbClr val="000000"/>
                          </a:solidFill>
                          <a:latin typeface="Arial"/>
                          <a:ea typeface="Calibri"/>
                        </a:rPr>
                        <a:t>DRPK</a:t>
                      </a:r>
                      <a:endParaRPr lang="en-US" sz="180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dirty="0">
                          <a:solidFill>
                            <a:srgbClr val="000000"/>
                          </a:solidFill>
                          <a:latin typeface="Arial"/>
                          <a:ea typeface="Calibri"/>
                        </a:rPr>
                        <a:t>92.0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dirty="0">
                          <a:solidFill>
                            <a:srgbClr val="000000"/>
                          </a:solidFill>
                          <a:latin typeface="Arial"/>
                          <a:ea typeface="Calibri"/>
                        </a:rPr>
                        <a:t>107.7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indent="0" algn="ctr">
                        <a:spcBef>
                          <a:spcPts val="0"/>
                        </a:spcBef>
                        <a:spcAft>
                          <a:spcPts val="0"/>
                        </a:spcAft>
                      </a:pPr>
                      <a:r>
                        <a:rPr lang="en-US" sz="1800">
                          <a:latin typeface="Arial"/>
                          <a:ea typeface="Times New Roman"/>
                          <a:cs typeface="Arial"/>
                        </a:rPr>
                        <a:t>1.17</a:t>
                      </a:r>
                      <a:endParaRPr lang="en-US" sz="180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dirty="0">
                          <a:solidFill>
                            <a:srgbClr val="000000"/>
                          </a:solidFill>
                          <a:latin typeface="Arial"/>
                          <a:ea typeface="Calibri"/>
                        </a:rPr>
                        <a:t>1.18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dirty="0">
                          <a:solidFill>
                            <a:srgbClr val="000000"/>
                          </a:solidFill>
                          <a:latin typeface="Arial"/>
                          <a:ea typeface="Calibri"/>
                        </a:rPr>
                        <a:t>108.1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51011">
                <a:tc>
                  <a:txBody>
                    <a:bodyPr/>
                    <a:lstStyle/>
                    <a:p>
                      <a:pPr marL="0" marR="0" algn="ctr">
                        <a:spcBef>
                          <a:spcPts val="0"/>
                        </a:spcBef>
                        <a:spcAft>
                          <a:spcPts val="0"/>
                        </a:spcAft>
                      </a:pPr>
                      <a:r>
                        <a:rPr lang="en-US" sz="1800">
                          <a:solidFill>
                            <a:srgbClr val="000000"/>
                          </a:solidFill>
                          <a:latin typeface="Arial"/>
                          <a:ea typeface="Calibri"/>
                        </a:rPr>
                        <a:t>GALC</a:t>
                      </a:r>
                      <a:endParaRPr lang="en-US" sz="180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dirty="0">
                          <a:solidFill>
                            <a:srgbClr val="000000"/>
                          </a:solidFill>
                          <a:latin typeface="Arial"/>
                          <a:ea typeface="Calibri"/>
                        </a:rPr>
                        <a:t>81.7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a:solidFill>
                            <a:srgbClr val="000000"/>
                          </a:solidFill>
                          <a:latin typeface="Arial"/>
                          <a:ea typeface="Calibri"/>
                        </a:rPr>
                        <a:t>98.3 </a:t>
                      </a:r>
                      <a:endParaRPr lang="en-US" sz="180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indent="0" algn="ctr">
                        <a:spcBef>
                          <a:spcPts val="0"/>
                        </a:spcBef>
                        <a:spcAft>
                          <a:spcPts val="0"/>
                        </a:spcAft>
                      </a:pPr>
                      <a:r>
                        <a:rPr lang="en-US" sz="1800">
                          <a:latin typeface="Arial"/>
                          <a:ea typeface="Times New Roman"/>
                          <a:cs typeface="Arial"/>
                        </a:rPr>
                        <a:t>1.20</a:t>
                      </a:r>
                      <a:endParaRPr lang="en-US" sz="180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dirty="0">
                          <a:solidFill>
                            <a:srgbClr val="000000"/>
                          </a:solidFill>
                          <a:latin typeface="Arial"/>
                          <a:ea typeface="Calibri"/>
                        </a:rPr>
                        <a:t>1.11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dirty="0">
                          <a:solidFill>
                            <a:srgbClr val="000000"/>
                          </a:solidFill>
                          <a:latin typeface="Arial"/>
                          <a:ea typeface="Calibri"/>
                        </a:rPr>
                        <a:t>90.7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51011">
                <a:tc>
                  <a:txBody>
                    <a:bodyPr/>
                    <a:lstStyle/>
                    <a:p>
                      <a:pPr marL="0" marR="0" algn="ctr">
                        <a:spcBef>
                          <a:spcPts val="0"/>
                        </a:spcBef>
                        <a:spcAft>
                          <a:spcPts val="0"/>
                        </a:spcAft>
                      </a:pPr>
                      <a:r>
                        <a:rPr lang="en-US" sz="1800">
                          <a:solidFill>
                            <a:srgbClr val="000000"/>
                          </a:solidFill>
                          <a:latin typeface="Arial"/>
                          <a:ea typeface="Calibri"/>
                        </a:rPr>
                        <a:t>HALC</a:t>
                      </a:r>
                      <a:endParaRPr lang="en-US" sz="180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a:solidFill>
                            <a:srgbClr val="000000"/>
                          </a:solidFill>
                          <a:latin typeface="Arial"/>
                          <a:ea typeface="Calibri"/>
                        </a:rPr>
                        <a:t>85.0 </a:t>
                      </a:r>
                      <a:endParaRPr lang="en-US" sz="180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dirty="0">
                          <a:solidFill>
                            <a:srgbClr val="000000"/>
                          </a:solidFill>
                          <a:latin typeface="Arial"/>
                          <a:ea typeface="Calibri"/>
                        </a:rPr>
                        <a:t>108.7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indent="0" algn="ctr">
                        <a:spcBef>
                          <a:spcPts val="0"/>
                        </a:spcBef>
                        <a:spcAft>
                          <a:spcPts val="0"/>
                        </a:spcAft>
                      </a:pPr>
                      <a:r>
                        <a:rPr lang="en-US" sz="1800">
                          <a:latin typeface="Arial"/>
                          <a:ea typeface="Times New Roman"/>
                          <a:cs typeface="Arial"/>
                        </a:rPr>
                        <a:t>1.28</a:t>
                      </a:r>
                      <a:endParaRPr lang="en-US" sz="180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dirty="0">
                          <a:solidFill>
                            <a:srgbClr val="000000"/>
                          </a:solidFill>
                          <a:latin typeface="Arial"/>
                          <a:ea typeface="Calibri"/>
                        </a:rPr>
                        <a:t>1.15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dirty="0">
                          <a:solidFill>
                            <a:srgbClr val="000000"/>
                          </a:solidFill>
                          <a:latin typeface="Arial"/>
                          <a:ea typeface="Calibri"/>
                        </a:rPr>
                        <a:t>97.9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51011">
                <a:tc>
                  <a:txBody>
                    <a:bodyPr/>
                    <a:lstStyle/>
                    <a:p>
                      <a:pPr marL="0" marR="0" algn="ctr">
                        <a:spcBef>
                          <a:spcPts val="0"/>
                        </a:spcBef>
                        <a:spcAft>
                          <a:spcPts val="0"/>
                        </a:spcAft>
                      </a:pPr>
                      <a:r>
                        <a:rPr lang="en-US" sz="1800">
                          <a:solidFill>
                            <a:srgbClr val="000000"/>
                          </a:solidFill>
                          <a:latin typeface="Arial"/>
                          <a:ea typeface="Calibri"/>
                        </a:rPr>
                        <a:t>HCQA</a:t>
                      </a:r>
                      <a:endParaRPr lang="en-US" sz="180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a:solidFill>
                            <a:srgbClr val="000000"/>
                          </a:solidFill>
                          <a:latin typeface="Arial"/>
                          <a:ea typeface="Calibri"/>
                        </a:rPr>
                        <a:t>87.0 </a:t>
                      </a:r>
                      <a:endParaRPr lang="en-US" sz="180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dirty="0">
                          <a:solidFill>
                            <a:srgbClr val="000000"/>
                          </a:solidFill>
                          <a:latin typeface="Arial"/>
                          <a:ea typeface="Calibri"/>
                        </a:rPr>
                        <a:t>105.3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indent="0" algn="ctr">
                        <a:spcBef>
                          <a:spcPts val="0"/>
                        </a:spcBef>
                        <a:spcAft>
                          <a:spcPts val="0"/>
                        </a:spcAft>
                      </a:pPr>
                      <a:r>
                        <a:rPr lang="en-US" sz="1800">
                          <a:latin typeface="Arial"/>
                          <a:ea typeface="Times New Roman"/>
                          <a:cs typeface="Arial"/>
                        </a:rPr>
                        <a:t>1.21</a:t>
                      </a:r>
                      <a:endParaRPr lang="en-US" sz="180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dirty="0">
                          <a:solidFill>
                            <a:srgbClr val="000000"/>
                          </a:solidFill>
                          <a:latin typeface="Arial"/>
                          <a:ea typeface="Calibri"/>
                        </a:rPr>
                        <a:t>1.13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dirty="0">
                          <a:solidFill>
                            <a:srgbClr val="000000"/>
                          </a:solidFill>
                          <a:latin typeface="Arial"/>
                          <a:ea typeface="Calibri"/>
                        </a:rPr>
                        <a:t>98.6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51011">
                <a:tc>
                  <a:txBody>
                    <a:bodyPr/>
                    <a:lstStyle/>
                    <a:p>
                      <a:pPr marL="0" marR="0" algn="ctr">
                        <a:spcBef>
                          <a:spcPts val="0"/>
                        </a:spcBef>
                        <a:spcAft>
                          <a:spcPts val="0"/>
                        </a:spcAft>
                      </a:pPr>
                      <a:r>
                        <a:rPr lang="en-US" sz="1800">
                          <a:solidFill>
                            <a:srgbClr val="000000"/>
                          </a:solidFill>
                          <a:latin typeface="Arial"/>
                          <a:ea typeface="Calibri"/>
                        </a:rPr>
                        <a:t>HLAA</a:t>
                      </a:r>
                      <a:endParaRPr lang="en-US" sz="180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a:solidFill>
                            <a:srgbClr val="000000"/>
                          </a:solidFill>
                          <a:latin typeface="Arial"/>
                          <a:ea typeface="Calibri"/>
                        </a:rPr>
                        <a:t>77.7 </a:t>
                      </a:r>
                      <a:endParaRPr lang="en-US" sz="180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dirty="0">
                          <a:solidFill>
                            <a:srgbClr val="000000"/>
                          </a:solidFill>
                          <a:latin typeface="Arial"/>
                          <a:ea typeface="Calibri"/>
                        </a:rPr>
                        <a:t>90.0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indent="0" algn="ctr">
                        <a:spcBef>
                          <a:spcPts val="0"/>
                        </a:spcBef>
                        <a:spcAft>
                          <a:spcPts val="0"/>
                        </a:spcAft>
                      </a:pPr>
                      <a:r>
                        <a:rPr lang="en-US" sz="1800">
                          <a:latin typeface="Arial"/>
                          <a:ea typeface="Times New Roman"/>
                          <a:cs typeface="Arial"/>
                        </a:rPr>
                        <a:t>1.16</a:t>
                      </a:r>
                      <a:endParaRPr lang="en-US" sz="180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dirty="0">
                          <a:solidFill>
                            <a:srgbClr val="000000"/>
                          </a:solidFill>
                          <a:latin typeface="Arial"/>
                          <a:ea typeface="Calibri"/>
                        </a:rPr>
                        <a:t>1.11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dirty="0">
                          <a:solidFill>
                            <a:srgbClr val="000000"/>
                          </a:solidFill>
                          <a:latin typeface="Arial"/>
                          <a:ea typeface="Calibri"/>
                        </a:rPr>
                        <a:t>86.4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51011">
                <a:tc>
                  <a:txBody>
                    <a:bodyPr/>
                    <a:lstStyle/>
                    <a:p>
                      <a:pPr marL="0" marR="0" algn="ctr">
                        <a:spcBef>
                          <a:spcPts val="0"/>
                        </a:spcBef>
                        <a:spcAft>
                          <a:spcPts val="0"/>
                        </a:spcAft>
                      </a:pPr>
                      <a:r>
                        <a:rPr lang="en-US" sz="1800">
                          <a:solidFill>
                            <a:srgbClr val="000000"/>
                          </a:solidFill>
                          <a:latin typeface="Arial"/>
                          <a:ea typeface="Calibri"/>
                        </a:rPr>
                        <a:t>HNWA</a:t>
                      </a:r>
                      <a:endParaRPr lang="en-US" sz="180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a:solidFill>
                            <a:srgbClr val="000000"/>
                          </a:solidFill>
                          <a:latin typeface="Arial"/>
                          <a:ea typeface="Calibri"/>
                        </a:rPr>
                        <a:t>89.0 </a:t>
                      </a:r>
                      <a:endParaRPr lang="en-US" sz="180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a:solidFill>
                            <a:srgbClr val="000000"/>
                          </a:solidFill>
                          <a:latin typeface="Arial"/>
                          <a:ea typeface="Calibri"/>
                        </a:rPr>
                        <a:t>104.7 </a:t>
                      </a:r>
                      <a:endParaRPr lang="en-US" sz="180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indent="0" algn="ctr">
                        <a:spcBef>
                          <a:spcPts val="0"/>
                        </a:spcBef>
                        <a:spcAft>
                          <a:spcPts val="0"/>
                        </a:spcAft>
                      </a:pPr>
                      <a:r>
                        <a:rPr lang="en-US" sz="1800">
                          <a:latin typeface="Arial"/>
                          <a:ea typeface="Times New Roman"/>
                          <a:cs typeface="Arial"/>
                        </a:rPr>
                        <a:t>1.18</a:t>
                      </a:r>
                      <a:endParaRPr lang="en-US" sz="180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dirty="0">
                          <a:solidFill>
                            <a:srgbClr val="000000"/>
                          </a:solidFill>
                          <a:latin typeface="Arial"/>
                          <a:ea typeface="Calibri"/>
                        </a:rPr>
                        <a:t>1.13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dirty="0">
                          <a:solidFill>
                            <a:srgbClr val="000000"/>
                          </a:solidFill>
                          <a:latin typeface="Arial"/>
                          <a:ea typeface="Calibri"/>
                        </a:rPr>
                        <a:t>100.4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51011">
                <a:tc>
                  <a:txBody>
                    <a:bodyPr/>
                    <a:lstStyle/>
                    <a:p>
                      <a:pPr marL="0" marR="0" algn="ctr">
                        <a:spcBef>
                          <a:spcPts val="0"/>
                        </a:spcBef>
                        <a:spcAft>
                          <a:spcPts val="0"/>
                        </a:spcAft>
                      </a:pPr>
                      <a:r>
                        <a:rPr lang="en-US" sz="1800">
                          <a:solidFill>
                            <a:srgbClr val="000000"/>
                          </a:solidFill>
                          <a:latin typeface="Arial"/>
                          <a:ea typeface="Calibri"/>
                        </a:rPr>
                        <a:t>HOEA</a:t>
                      </a:r>
                      <a:endParaRPr lang="en-US" sz="180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a:solidFill>
                            <a:srgbClr val="000000"/>
                          </a:solidFill>
                          <a:latin typeface="Arial"/>
                          <a:ea typeface="Calibri"/>
                        </a:rPr>
                        <a:t>80.3 </a:t>
                      </a:r>
                      <a:endParaRPr lang="en-US" sz="180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a:solidFill>
                            <a:srgbClr val="000000"/>
                          </a:solidFill>
                          <a:latin typeface="Arial"/>
                          <a:ea typeface="Calibri"/>
                        </a:rPr>
                        <a:t>102.0 </a:t>
                      </a:r>
                      <a:endParaRPr lang="en-US" sz="180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indent="0" algn="ctr">
                        <a:spcBef>
                          <a:spcPts val="0"/>
                        </a:spcBef>
                        <a:spcAft>
                          <a:spcPts val="0"/>
                        </a:spcAft>
                      </a:pPr>
                      <a:r>
                        <a:rPr lang="en-US" sz="1800" dirty="0">
                          <a:latin typeface="Arial"/>
                          <a:ea typeface="Times New Roman"/>
                          <a:cs typeface="Arial"/>
                        </a:rPr>
                        <a:t>1.27</a:t>
                      </a:r>
                      <a:endParaRPr lang="en-US" sz="1800" dirty="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a:solidFill>
                            <a:srgbClr val="000000"/>
                          </a:solidFill>
                          <a:latin typeface="Arial"/>
                          <a:ea typeface="Calibri"/>
                        </a:rPr>
                        <a:t>1.17 </a:t>
                      </a:r>
                      <a:endParaRPr lang="en-US" sz="180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dirty="0">
                          <a:solidFill>
                            <a:srgbClr val="000000"/>
                          </a:solidFill>
                          <a:latin typeface="Arial"/>
                          <a:ea typeface="Calibri"/>
                        </a:rPr>
                        <a:t>94.0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51011">
                <a:tc>
                  <a:txBody>
                    <a:bodyPr/>
                    <a:lstStyle/>
                    <a:p>
                      <a:pPr marL="0" marR="0" algn="ctr">
                        <a:spcBef>
                          <a:spcPts val="0"/>
                        </a:spcBef>
                        <a:spcAft>
                          <a:spcPts val="0"/>
                        </a:spcAft>
                      </a:pPr>
                      <a:r>
                        <a:rPr lang="en-US" sz="1800" dirty="0">
                          <a:solidFill>
                            <a:srgbClr val="000000"/>
                          </a:solidFill>
                          <a:latin typeface="Arial"/>
                          <a:ea typeface="Calibri"/>
                        </a:rPr>
                        <a:t>HROC</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a:solidFill>
                            <a:srgbClr val="000000"/>
                          </a:solidFill>
                          <a:latin typeface="Arial"/>
                          <a:ea typeface="Calibri"/>
                        </a:rPr>
                        <a:t>79.7 </a:t>
                      </a:r>
                      <a:endParaRPr lang="en-US" sz="180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a:solidFill>
                            <a:srgbClr val="000000"/>
                          </a:solidFill>
                          <a:latin typeface="Arial"/>
                          <a:ea typeface="Calibri"/>
                        </a:rPr>
                        <a:t>95.0 </a:t>
                      </a:r>
                      <a:endParaRPr lang="en-US" sz="180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indent="0" algn="ctr">
                        <a:spcBef>
                          <a:spcPts val="0"/>
                        </a:spcBef>
                        <a:spcAft>
                          <a:spcPts val="0"/>
                        </a:spcAft>
                      </a:pPr>
                      <a:r>
                        <a:rPr lang="en-US" sz="1800" dirty="0">
                          <a:latin typeface="Arial"/>
                          <a:ea typeface="Times New Roman"/>
                          <a:cs typeface="Arial"/>
                        </a:rPr>
                        <a:t>1.19</a:t>
                      </a:r>
                      <a:endParaRPr lang="en-US" sz="1800" dirty="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a:solidFill>
                            <a:srgbClr val="000000"/>
                          </a:solidFill>
                          <a:latin typeface="Arial"/>
                          <a:ea typeface="Calibri"/>
                        </a:rPr>
                        <a:t>1.15 </a:t>
                      </a:r>
                      <a:endParaRPr lang="en-US" sz="180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dirty="0">
                          <a:solidFill>
                            <a:srgbClr val="000000"/>
                          </a:solidFill>
                          <a:latin typeface="Arial"/>
                          <a:ea typeface="Calibri"/>
                        </a:rPr>
                        <a:t>91.6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51011">
                <a:tc>
                  <a:txBody>
                    <a:bodyPr/>
                    <a:lstStyle/>
                    <a:p>
                      <a:pPr marL="0" marR="0" algn="ctr">
                        <a:spcBef>
                          <a:spcPts val="0"/>
                        </a:spcBef>
                        <a:spcAft>
                          <a:spcPts val="0"/>
                        </a:spcAft>
                      </a:pPr>
                      <a:r>
                        <a:rPr lang="en-US" sz="1800">
                          <a:solidFill>
                            <a:srgbClr val="000000"/>
                          </a:solidFill>
                          <a:latin typeface="Arial"/>
                          <a:ea typeface="Calibri"/>
                        </a:rPr>
                        <a:t>HSMA</a:t>
                      </a:r>
                      <a:endParaRPr lang="en-US" sz="180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a:solidFill>
                            <a:srgbClr val="000000"/>
                          </a:solidFill>
                          <a:latin typeface="Arial"/>
                          <a:ea typeface="Calibri"/>
                        </a:rPr>
                        <a:t>90.3 </a:t>
                      </a:r>
                      <a:endParaRPr lang="en-US" sz="180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a:solidFill>
                            <a:srgbClr val="000000"/>
                          </a:solidFill>
                          <a:latin typeface="Arial"/>
                          <a:ea typeface="Calibri"/>
                        </a:rPr>
                        <a:t>96.3 </a:t>
                      </a:r>
                      <a:endParaRPr lang="en-US" sz="180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indent="0" algn="ctr">
                        <a:spcBef>
                          <a:spcPts val="0"/>
                        </a:spcBef>
                        <a:spcAft>
                          <a:spcPts val="0"/>
                        </a:spcAft>
                      </a:pPr>
                      <a:r>
                        <a:rPr lang="en-US" sz="1800">
                          <a:latin typeface="Arial"/>
                          <a:ea typeface="Times New Roman"/>
                          <a:cs typeface="Arial"/>
                        </a:rPr>
                        <a:t>1.07</a:t>
                      </a:r>
                      <a:endParaRPr lang="en-US" sz="180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dirty="0">
                          <a:solidFill>
                            <a:srgbClr val="000000"/>
                          </a:solidFill>
                          <a:latin typeface="Arial"/>
                          <a:ea typeface="Calibri"/>
                        </a:rPr>
                        <a:t>1.16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dirty="0">
                          <a:solidFill>
                            <a:srgbClr val="000000"/>
                          </a:solidFill>
                          <a:latin typeface="Arial"/>
                          <a:ea typeface="Calibri"/>
                        </a:rPr>
                        <a:t>104.8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51011">
                <a:tc>
                  <a:txBody>
                    <a:bodyPr/>
                    <a:lstStyle/>
                    <a:p>
                      <a:pPr marL="0" marR="0" algn="ctr">
                        <a:spcBef>
                          <a:spcPts val="0"/>
                        </a:spcBef>
                        <a:spcAft>
                          <a:spcPts val="0"/>
                        </a:spcAft>
                      </a:pPr>
                      <a:r>
                        <a:rPr lang="en-US" sz="1800" dirty="0">
                          <a:solidFill>
                            <a:srgbClr val="000000"/>
                          </a:solidFill>
                          <a:latin typeface="Arial"/>
                          <a:ea typeface="Calibri"/>
                        </a:rPr>
                        <a:t>HNWA</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dirty="0">
                          <a:solidFill>
                            <a:srgbClr val="000000"/>
                          </a:solidFill>
                          <a:latin typeface="Arial"/>
                          <a:ea typeface="Calibri"/>
                        </a:rPr>
                        <a:t>76.3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dirty="0">
                          <a:solidFill>
                            <a:srgbClr val="000000"/>
                          </a:solidFill>
                          <a:latin typeface="Arial"/>
                          <a:ea typeface="Calibri"/>
                        </a:rPr>
                        <a:t>97.3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indent="0" algn="ctr">
                        <a:spcBef>
                          <a:spcPts val="0"/>
                        </a:spcBef>
                        <a:spcAft>
                          <a:spcPts val="0"/>
                        </a:spcAft>
                      </a:pPr>
                      <a:r>
                        <a:rPr lang="en-US" sz="1800" dirty="0">
                          <a:latin typeface="Arial"/>
                          <a:ea typeface="Times New Roman"/>
                          <a:cs typeface="Arial"/>
                        </a:rPr>
                        <a:t>1.28</a:t>
                      </a:r>
                      <a:endParaRPr lang="en-US" sz="1800" dirty="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dirty="0">
                          <a:solidFill>
                            <a:srgbClr val="000000"/>
                          </a:solidFill>
                          <a:latin typeface="Arial"/>
                          <a:ea typeface="Calibri"/>
                        </a:rPr>
                        <a:t>1.14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dirty="0">
                          <a:solidFill>
                            <a:srgbClr val="000000"/>
                          </a:solidFill>
                          <a:latin typeface="Arial"/>
                          <a:ea typeface="Calibri"/>
                        </a:rPr>
                        <a:t>86.9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51011">
                <a:tc>
                  <a:txBody>
                    <a:bodyPr/>
                    <a:lstStyle/>
                    <a:p>
                      <a:pPr marL="0" marR="0" algn="ctr">
                        <a:spcBef>
                          <a:spcPts val="0"/>
                        </a:spcBef>
                        <a:spcAft>
                          <a:spcPts val="0"/>
                        </a:spcAft>
                      </a:pPr>
                      <a:r>
                        <a:rPr lang="en-US" sz="1800" dirty="0" smtClean="0">
                          <a:solidFill>
                            <a:srgbClr val="000000"/>
                          </a:solidFill>
                          <a:latin typeface="Arial"/>
                          <a:ea typeface="Calibri"/>
                        </a:rPr>
                        <a:t>SHWH</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dirty="0" smtClean="0">
                          <a:solidFill>
                            <a:srgbClr val="000000"/>
                          </a:solidFill>
                          <a:latin typeface="Arial"/>
                          <a:ea typeface="Calibri"/>
                        </a:rPr>
                        <a:t>92.3</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dirty="0" smtClean="0">
                          <a:solidFill>
                            <a:srgbClr val="000000"/>
                          </a:solidFill>
                          <a:latin typeface="Arial"/>
                          <a:ea typeface="Calibri"/>
                        </a:rPr>
                        <a:t>100.3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indent="0" algn="ctr">
                        <a:spcBef>
                          <a:spcPts val="0"/>
                        </a:spcBef>
                        <a:spcAft>
                          <a:spcPts val="0"/>
                        </a:spcAft>
                      </a:pPr>
                      <a:r>
                        <a:rPr lang="en-US" sz="1800" dirty="0" smtClean="0">
                          <a:latin typeface="Arial"/>
                          <a:ea typeface="Times New Roman"/>
                          <a:cs typeface="Arial"/>
                        </a:rPr>
                        <a:t>1.09</a:t>
                      </a:r>
                      <a:endParaRPr lang="en-US" sz="1800" dirty="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dirty="0" smtClean="0">
                          <a:solidFill>
                            <a:srgbClr val="000000"/>
                          </a:solidFill>
                          <a:latin typeface="Arial"/>
                          <a:ea typeface="Calibri"/>
                        </a:rPr>
                        <a:t>1.11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800" dirty="0" smtClean="0">
                          <a:solidFill>
                            <a:srgbClr val="000000"/>
                          </a:solidFill>
                          <a:latin typeface="Arial"/>
                          <a:ea typeface="Calibri"/>
                        </a:rPr>
                        <a:t>102.9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51011">
                <a:tc>
                  <a:txBody>
                    <a:bodyPr/>
                    <a:lstStyle/>
                    <a:p>
                      <a:pPr marL="0" marR="0" algn="ctr">
                        <a:spcBef>
                          <a:spcPts val="0"/>
                        </a:spcBef>
                        <a:spcAft>
                          <a:spcPts val="0"/>
                        </a:spcAft>
                      </a:pPr>
                      <a:r>
                        <a:rPr lang="en-US" sz="1800" b="1" i="0" baseline="0" dirty="0" smtClean="0">
                          <a:solidFill>
                            <a:srgbClr val="000000"/>
                          </a:solidFill>
                          <a:latin typeface="Arial"/>
                          <a:ea typeface="Calibri"/>
                        </a:rPr>
                        <a:t>Average</a:t>
                      </a:r>
                      <a:endParaRPr lang="en-US" sz="1800" b="1" i="0" baseline="0" dirty="0">
                        <a:solidFill>
                          <a:srgbClr val="000000"/>
                        </a:solidFill>
                        <a:latin typeface="Times New Roman"/>
                        <a:ea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indent="0" algn="ctr">
                        <a:spcBef>
                          <a:spcPts val="0"/>
                        </a:spcBef>
                        <a:spcAft>
                          <a:spcPts val="0"/>
                        </a:spcAft>
                      </a:pPr>
                      <a:r>
                        <a:rPr lang="en-US" sz="1800" b="1" i="0" baseline="0" dirty="0">
                          <a:solidFill>
                            <a:srgbClr val="000000"/>
                          </a:solidFill>
                          <a:latin typeface="Arial"/>
                          <a:ea typeface="Times New Roman"/>
                          <a:cs typeface="Arial"/>
                        </a:rPr>
                        <a:t>85.2</a:t>
                      </a:r>
                      <a:endParaRPr lang="en-US" sz="1800" b="1" i="0" baseline="0" dirty="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indent="0" algn="ctr">
                        <a:spcBef>
                          <a:spcPts val="0"/>
                        </a:spcBef>
                        <a:spcAft>
                          <a:spcPts val="0"/>
                        </a:spcAft>
                      </a:pPr>
                      <a:r>
                        <a:rPr lang="en-US" sz="1800" b="1" i="0" baseline="0" dirty="0">
                          <a:solidFill>
                            <a:srgbClr val="000000"/>
                          </a:solidFill>
                          <a:latin typeface="Arial"/>
                          <a:ea typeface="Times New Roman"/>
                          <a:cs typeface="Arial"/>
                        </a:rPr>
                        <a:t>100.7</a:t>
                      </a:r>
                      <a:endParaRPr lang="en-US" sz="1800" b="1" i="0" baseline="0" dirty="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indent="0" algn="ctr">
                        <a:spcBef>
                          <a:spcPts val="0"/>
                        </a:spcBef>
                        <a:spcAft>
                          <a:spcPts val="0"/>
                        </a:spcAft>
                      </a:pPr>
                      <a:r>
                        <a:rPr lang="en-US" sz="1800" b="1" i="0" baseline="0" dirty="0">
                          <a:solidFill>
                            <a:srgbClr val="000000"/>
                          </a:solidFill>
                          <a:latin typeface="Arial"/>
                          <a:ea typeface="Times New Roman"/>
                          <a:cs typeface="Arial"/>
                        </a:rPr>
                        <a:t>1.19</a:t>
                      </a:r>
                      <a:endParaRPr lang="en-US" sz="1800" b="1" i="0" baseline="0" dirty="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indent="0" algn="ctr">
                        <a:spcBef>
                          <a:spcPts val="0"/>
                        </a:spcBef>
                        <a:spcAft>
                          <a:spcPts val="0"/>
                        </a:spcAft>
                      </a:pPr>
                      <a:r>
                        <a:rPr lang="en-US" sz="1800" b="1" i="0" baseline="0" dirty="0">
                          <a:solidFill>
                            <a:srgbClr val="000000"/>
                          </a:solidFill>
                          <a:latin typeface="Arial"/>
                          <a:ea typeface="Times New Roman"/>
                          <a:cs typeface="Arial"/>
                        </a:rPr>
                        <a:t>1.14</a:t>
                      </a:r>
                      <a:endParaRPr lang="en-US" sz="1800" b="1" i="0" baseline="0" dirty="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indent="0" algn="ctr">
                        <a:spcBef>
                          <a:spcPts val="0"/>
                        </a:spcBef>
                        <a:spcAft>
                          <a:spcPts val="0"/>
                        </a:spcAft>
                      </a:pPr>
                      <a:r>
                        <a:rPr lang="en-US" sz="1800" b="1" i="0" baseline="0" dirty="0">
                          <a:solidFill>
                            <a:srgbClr val="000000"/>
                          </a:solidFill>
                          <a:latin typeface="Arial"/>
                          <a:ea typeface="Times New Roman"/>
                          <a:cs typeface="Arial"/>
                        </a:rPr>
                        <a:t>97.1</a:t>
                      </a:r>
                      <a:endParaRPr lang="en-US" sz="1800" b="1" i="0" baseline="0" dirty="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bl>
          </a:graphicData>
        </a:graphic>
      </p:graphicFrame>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a:themeElements>
    <a:clrScheme name="">
      <a:dk1>
        <a:srgbClr val="000000"/>
      </a:dk1>
      <a:lt1>
        <a:srgbClr val="FFFFFF"/>
      </a:lt1>
      <a:dk2>
        <a:srgbClr val="081D58"/>
      </a:dk2>
      <a:lt2>
        <a:srgbClr val="919191"/>
      </a:lt2>
      <a:accent1>
        <a:srgbClr val="FC0128"/>
      </a:accent1>
      <a:accent2>
        <a:srgbClr val="063DE8"/>
      </a:accent2>
      <a:accent3>
        <a:srgbClr val="FFFFFF"/>
      </a:accent3>
      <a:accent4>
        <a:srgbClr val="000000"/>
      </a:accent4>
      <a:accent5>
        <a:srgbClr val="FDAAAC"/>
      </a:accent5>
      <a:accent6>
        <a:srgbClr val="0536D2"/>
      </a:accent6>
      <a:hlink>
        <a:srgbClr val="00DFCA"/>
      </a:hlink>
      <a:folHlink>
        <a:srgbClr val="EAEC5E"/>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default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18505</TotalTime>
  <Pages>2</Pages>
  <Words>4311</Words>
  <Application>Microsoft Office PowerPoint</Application>
  <PresentationFormat>On-screen Show (4:3)</PresentationFormat>
  <Paragraphs>614</Paragraphs>
  <Slides>29</Slides>
  <Notes>26</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default</vt:lpstr>
      <vt:lpstr>Dynamic Model Performance Evaluation Using Weekday-Weekend  and Retrospective Analyses </vt:lpstr>
      <vt:lpstr>Model Performance Evaluation</vt:lpstr>
      <vt:lpstr>Model Performance Evaluation</vt:lpstr>
      <vt:lpstr>Modeling for the HGB Ozone Nonattainment Area</vt:lpstr>
      <vt:lpstr>The HGB Modeling Domain</vt:lpstr>
      <vt:lpstr>Attainment Modeling</vt:lpstr>
      <vt:lpstr>Ozone Monitoring Sites (Sites Referred To In This Presentation )</vt:lpstr>
      <vt:lpstr>Retrospective Modeling  “Predicting” a Prior Year’s Ozone DVs</vt:lpstr>
      <vt:lpstr>Retrospective Modeling Results</vt:lpstr>
      <vt:lpstr>Retrospective Modeling Results</vt:lpstr>
      <vt:lpstr>Retrospective Modeling Results</vt:lpstr>
      <vt:lpstr>Retrospective Modeling Results</vt:lpstr>
      <vt:lpstr>Retrospective Modeling Conclusions</vt:lpstr>
      <vt:lpstr>Weekday-Weekend Analysis</vt:lpstr>
      <vt:lpstr>Weekday-Weekend Analysis HGB 2006 Modeled 6 AM  NOX and VOC Emissions</vt:lpstr>
      <vt:lpstr>Weekday-Weekend Analysis Median Observed and Modeled 6 AM NOX Concentrations</vt:lpstr>
      <vt:lpstr>Weekday-Weekend Analysis Median Observed and Modeled  8-Hour Peak Ozone Concentrations</vt:lpstr>
      <vt:lpstr>Weekday-Weekend Analysis</vt:lpstr>
      <vt:lpstr>Weekday-Weekend Analysis All Wednesday-Saturday-Sunday Model Runs</vt:lpstr>
      <vt:lpstr>Weekday-Weekend Analysis Median Observed and Modeled 6 AM NOX Concentrations, All-WSS Runs</vt:lpstr>
      <vt:lpstr>Weekday-Weekend Analysis  Median Observed and Modeled 8-Hr Peak Ozone Concentrations, All-WSS Runs</vt:lpstr>
      <vt:lpstr>Weekday-Weekend Analysis All Wednesday-Saturday-Sunday Model Runs</vt:lpstr>
      <vt:lpstr>Weekday-Weekend Analysis All Wednesday-Saturday-Sunday Model Runs</vt:lpstr>
      <vt:lpstr>Slide 24</vt:lpstr>
      <vt:lpstr>Weekday-Weekend Analysis 75th Percentile Observed and Median Modeled 8-Hr Peak Ozone Concentrations, All-WSS Runs</vt:lpstr>
      <vt:lpstr>Weekday-Weekend Analysis 90th Percentile Observed and Median Modeled 8-Hr Peak Ozone Concentrations, All-WSS Runs</vt:lpstr>
      <vt:lpstr>Weekday-Weekend Analysis Conclusions</vt:lpstr>
      <vt:lpstr>Summary </vt:lpstr>
      <vt:lpstr>Summary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REGULATION DEVELOPMENT</dc:creator>
  <cp:keywords/>
  <dc:description/>
  <cp:lastModifiedBy>Jim Smith</cp:lastModifiedBy>
  <cp:revision>517</cp:revision>
  <cp:lastPrinted>1601-01-01T00:00:00Z</cp:lastPrinted>
  <dcterms:created xsi:type="dcterms:W3CDTF">1998-03-09T22:45:34Z</dcterms:created>
  <dcterms:modified xsi:type="dcterms:W3CDTF">2010-10-08T18:31:30Z</dcterms:modified>
</cp:coreProperties>
</file>