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340" r:id="rId3"/>
    <p:sldId id="398" r:id="rId4"/>
    <p:sldId id="399" r:id="rId5"/>
    <p:sldId id="314" r:id="rId6"/>
    <p:sldId id="264" r:id="rId7"/>
    <p:sldId id="284" r:id="rId8"/>
    <p:sldId id="292" r:id="rId9"/>
    <p:sldId id="287" r:id="rId10"/>
    <p:sldId id="293" r:id="rId11"/>
    <p:sldId id="290" r:id="rId12"/>
    <p:sldId id="294" r:id="rId13"/>
    <p:sldId id="351" r:id="rId14"/>
    <p:sldId id="379" r:id="rId15"/>
    <p:sldId id="323" r:id="rId16"/>
    <p:sldId id="378" r:id="rId17"/>
    <p:sldId id="335" r:id="rId18"/>
    <p:sldId id="380" r:id="rId19"/>
    <p:sldId id="341" r:id="rId20"/>
    <p:sldId id="401" r:id="rId21"/>
    <p:sldId id="402" r:id="rId22"/>
    <p:sldId id="403" r:id="rId23"/>
    <p:sldId id="404" r:id="rId24"/>
    <p:sldId id="318" r:id="rId25"/>
    <p:sldId id="355" r:id="rId26"/>
    <p:sldId id="356" r:id="rId27"/>
    <p:sldId id="352" r:id="rId28"/>
    <p:sldId id="357" r:id="rId29"/>
    <p:sldId id="358" r:id="rId30"/>
    <p:sldId id="400" r:id="rId31"/>
    <p:sldId id="326" r:id="rId32"/>
    <p:sldId id="405" r:id="rId33"/>
    <p:sldId id="406" r:id="rId34"/>
    <p:sldId id="407" r:id="rId35"/>
    <p:sldId id="408" r:id="rId36"/>
    <p:sldId id="409" r:id="rId37"/>
    <p:sldId id="410" r:id="rId38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FF"/>
    <a:srgbClr val="FFFF99"/>
    <a:srgbClr val="CCFFCC"/>
    <a:srgbClr val="99FF99"/>
    <a:srgbClr val="FFFF00"/>
    <a:srgbClr val="CC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3" autoAdjust="0"/>
    <p:restoredTop sz="97453" autoAdjust="0"/>
  </p:normalViewPr>
  <p:slideViewPr>
    <p:cSldViewPr snapToGrid="0">
      <p:cViewPr>
        <p:scale>
          <a:sx n="100" d="100"/>
          <a:sy n="100" d="100"/>
        </p:scale>
        <p:origin x="-4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994D2ACB-992B-43D1-8E4A-75299757FC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BD3905B1-A571-4B34-B061-619464D34F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DD30A-B8C3-4EBA-9DA2-17362C7C139E}" type="slidenum">
              <a:rPr lang="en-US"/>
              <a:pPr/>
              <a:t>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 descr="EPA_Master Template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AFD9D97-2D85-4296-B7BA-71A58E3EF8B1}" type="datetime1">
              <a:rPr lang="en-US"/>
              <a:pPr/>
              <a:t>10/8/2010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NERL, ORD</a:t>
            </a:r>
          </a:p>
        </p:txBody>
      </p:sp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</p:spPr>
        <p:txBody>
          <a:bodyPr lIns="109728" tIns="109728" rIns="109728" bIns="10972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Photo image area measures 2” H x 6.93” W and can be masked by a collage strip of one, two or three images.</a:t>
            </a:r>
          </a:p>
          <a:p>
            <a:pPr>
              <a:spcBef>
                <a:spcPct val="50000"/>
              </a:spcBef>
            </a:pPr>
            <a:r>
              <a:rPr lang="en-US" sz="800"/>
              <a:t>The photo image area is located 3.19” from left and 3.81” from top of page. </a:t>
            </a:r>
          </a:p>
          <a:p>
            <a:pPr>
              <a:spcBef>
                <a:spcPct val="50000"/>
              </a:spcBef>
            </a:pPr>
            <a:r>
              <a:rPr lang="en-US" sz="800"/>
              <a:t>Each image used in collage should be reduced or cropped to a maximum of 2” high, stroked with a 1.5 pt white frame and positioned edge-to-edge with accompanying images.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42B5C1-31D1-46FA-B21F-E8ED447B3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999536-C04E-4206-B109-DBB890625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72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995BDA38-EEFF-44B0-A904-52C32F5C5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AE3BB9E1-BD16-4CD6-A2C5-1A2E5B35A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E2129964-4A86-4AAB-87D0-D54DF6541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42F840-DA4D-4A4D-8817-8CCAE9202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93D45-9485-449E-A42E-6EAC21088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8C8CF-C2EA-4B00-859F-FD2F4EDAA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40CB6C-73EB-46B9-8C6B-558F8FC4B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9EF87-18D7-4513-8347-F738B3811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53A605-DB32-4375-AFDC-8C0240EA2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2E79B0-C9EB-498E-8EC9-277AB61FE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A5C824-C4C5-466D-9DB2-6D1201889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EPA_Master Template_B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09D26FC-E8AD-443F-820F-3ADB5ABC5E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fontAlgn="base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fontAlgn="base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fontAlgn="base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8.xls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oleObject" Target="../embeddings/Microsoft_Office_Excel_97-2003_Worksheet6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11.xls"/><Relationship Id="rId5" Type="http://schemas.openxmlformats.org/officeDocument/2006/relationships/oleObject" Target="../embeddings/Microsoft_Office_Excel_97-2003_Worksheet10.xls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ln/>
        </p:spPr>
        <p:txBody>
          <a:bodyPr/>
          <a:lstStyle/>
          <a:p>
            <a:fld id="{7110501B-6146-4BF3-8FD9-F1B88957F77B}" type="datetime4">
              <a:rPr lang="en-US"/>
              <a:pPr/>
              <a:t>October 8, 2010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2949575"/>
            <a:ext cx="6197600" cy="388938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2000"/>
              <a:t>Heather Simon, Prakash Bhave, George Pouliot, </a:t>
            </a:r>
          </a:p>
          <a:p>
            <a:pPr>
              <a:lnSpc>
                <a:spcPct val="50000"/>
              </a:lnSpc>
            </a:pPr>
            <a:r>
              <a:rPr lang="en-US" sz="2000"/>
              <a:t>Daniel Tong, Wyat Appel</a:t>
            </a:r>
          </a:p>
          <a:p>
            <a:pPr>
              <a:lnSpc>
                <a:spcPct val="50000"/>
              </a:lnSpc>
            </a:pPr>
            <a:endParaRPr lang="en-US" sz="200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809875" y="1333500"/>
            <a:ext cx="5713413" cy="1447800"/>
          </a:xfrm>
        </p:spPr>
        <p:txBody>
          <a:bodyPr/>
          <a:lstStyle/>
          <a:p>
            <a:r>
              <a:rPr lang="en-US"/>
              <a:t>Modeling the trace-elemental composition of PM</a:t>
            </a:r>
            <a:r>
              <a:rPr lang="en-US" baseline="-25000"/>
              <a:t>2.5</a:t>
            </a:r>
            <a:r>
              <a:rPr lang="en-US"/>
              <a:t> in CMAQ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895600" y="5410200"/>
            <a:ext cx="5654675" cy="255588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None/>
            </a:pP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Acknowledgements: Adam Reff, Golam Sarwar</a:t>
            </a:r>
          </a:p>
        </p:txBody>
      </p:sp>
      <p:pic>
        <p:nvPicPr>
          <p:cNvPr id="7181" name="Picture 13" descr="Si"/>
          <p:cNvPicPr>
            <a:picLocks noChangeAspect="1" noChangeArrowheads="1"/>
          </p:cNvPicPr>
          <p:nvPr/>
        </p:nvPicPr>
        <p:blipFill>
          <a:blip r:embed="rId3" cstate="print"/>
          <a:srcRect l="28363" t="12155" r="3232" b="11592"/>
          <a:stretch>
            <a:fillRect/>
          </a:stretch>
        </p:blipFill>
        <p:spPr bwMode="auto">
          <a:xfrm>
            <a:off x="2798763" y="3429000"/>
            <a:ext cx="29162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l"/>
          <p:cNvPicPr>
            <a:picLocks noChangeAspect="1" noChangeArrowheads="1"/>
          </p:cNvPicPr>
          <p:nvPr/>
        </p:nvPicPr>
        <p:blipFill>
          <a:blip r:embed="rId4" cstate="print"/>
          <a:srcRect l="29311" t="13080" r="3448" b="12367"/>
          <a:stretch>
            <a:fillRect/>
          </a:stretch>
        </p:blipFill>
        <p:spPr bwMode="auto">
          <a:xfrm>
            <a:off x="5694363" y="3429000"/>
            <a:ext cx="29162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43FBB-D5A7-4FA9-82C8-A527939EF768}" type="slidenum">
              <a:rPr lang="en-US"/>
              <a:pPr/>
              <a:t>9</a:t>
            </a:fld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9363" y="609600"/>
            <a:ext cx="6167437" cy="838200"/>
          </a:xfrm>
        </p:spPr>
        <p:txBody>
          <a:bodyPr/>
          <a:lstStyle/>
          <a:p>
            <a:r>
              <a:rPr lang="en-US" sz="3000"/>
              <a:t>Emissions: </a:t>
            </a:r>
            <a:r>
              <a:rPr lang="en-US" sz="3000" b="0"/>
              <a:t>Gridded maps of new species</a:t>
            </a:r>
            <a:r>
              <a:rPr lang="en-US" sz="3000"/>
              <a:t> </a:t>
            </a:r>
            <a:r>
              <a:rPr lang="en-US" sz="3000" b="0"/>
              <a:t>(tons per year)</a:t>
            </a:r>
          </a:p>
        </p:txBody>
      </p:sp>
      <p:pic>
        <p:nvPicPr>
          <p:cNvPr id="102407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2470150"/>
            <a:ext cx="4567238" cy="3321050"/>
          </a:xfrm>
          <a:noFill/>
          <a:ln/>
        </p:spPr>
      </p:pic>
      <p:pic>
        <p:nvPicPr>
          <p:cNvPr id="102408" name="Picture 8" descr="C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514600"/>
            <a:ext cx="4419600" cy="3213100"/>
          </a:xfrm>
          <a:noFill/>
          <a:ln/>
        </p:spPr>
      </p:pic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28600" y="2133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2001 annual emissions of Si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876800" y="2133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2001 annual emissions of Cl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4648200" y="6400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i="1"/>
              <a:t>Plots provided by A. Reff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569F-4436-48AE-BE71-6FFF3A26FE55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57200"/>
            <a:ext cx="4648200" cy="304800"/>
          </a:xfrm>
        </p:spPr>
        <p:txBody>
          <a:bodyPr/>
          <a:lstStyle/>
          <a:p>
            <a:r>
              <a:rPr lang="en-US" sz="3000"/>
              <a:t>CMAQ: </a:t>
            </a:r>
            <a:r>
              <a:rPr lang="en-US" sz="3000" b="0"/>
              <a:t>New code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4478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Name changes for accuracy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AORGPAI/J </a:t>
            </a:r>
            <a:r>
              <a:rPr lang="en-US" sz="1800">
                <a:sym typeface="Wingdings" pitchFamily="2" charset="2"/>
              </a:rPr>
              <a:t> </a:t>
            </a:r>
            <a:r>
              <a:rPr lang="en-US" sz="1800">
                <a:solidFill>
                  <a:schemeClr val="hlink"/>
                </a:solidFill>
                <a:sym typeface="Wingdings" pitchFamily="2" charset="2"/>
              </a:rPr>
              <a:t>APOCI/J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ym typeface="Wingdings" pitchFamily="2" charset="2"/>
              </a:rPr>
              <a:t>A25J  </a:t>
            </a:r>
            <a:r>
              <a:rPr lang="en-US" sz="1800">
                <a:solidFill>
                  <a:schemeClr val="hlink"/>
                </a:solidFill>
                <a:sym typeface="Wingdings" pitchFamily="2" charset="2"/>
              </a:rPr>
              <a:t>AOTHRJ</a:t>
            </a:r>
            <a:endParaRPr lang="en-US" sz="18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/>
              <a:t>Add 10 new species to CGRID array: </a:t>
            </a:r>
            <a:r>
              <a:rPr lang="en-US" sz="1800">
                <a:solidFill>
                  <a:schemeClr val="hlink"/>
                </a:solidFill>
              </a:rPr>
              <a:t>APNCOMI, APNCOMJ, AALJ, ACAJ, AFEJ, ASIJ, ATIJ, AMGJ, AKJ, AMNJ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Change all </a:t>
            </a:r>
            <a:r>
              <a:rPr lang="en-US" sz="1800">
                <a:solidFill>
                  <a:schemeClr val="accent2"/>
                </a:solidFill>
              </a:rPr>
              <a:t>AE include files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Add pointers and include new species in calculation of 3</a:t>
            </a:r>
            <a:r>
              <a:rPr lang="en-US" sz="1800" baseline="30000"/>
              <a:t>rd</a:t>
            </a:r>
            <a:r>
              <a:rPr lang="en-US" sz="1800"/>
              <a:t> moment/PM mass in: </a:t>
            </a:r>
            <a:r>
              <a:rPr lang="en-US" sz="1800">
                <a:solidFill>
                  <a:schemeClr val="accent2"/>
                </a:solidFill>
              </a:rPr>
              <a:t>AERO_INFO.f, aero_driver.F, aero_depv.F, aero_subs.f</a:t>
            </a:r>
          </a:p>
          <a:p>
            <a:pPr>
              <a:lnSpc>
                <a:spcPct val="90000"/>
              </a:lnSpc>
            </a:pPr>
            <a:r>
              <a:rPr lang="en-US" sz="1800"/>
              <a:t>Allow for emission of 10 new species and 4 species that previously originated only from sea spray and secondary processes in </a:t>
            </a:r>
            <a:r>
              <a:rPr lang="en-US" sz="1800">
                <a:solidFill>
                  <a:schemeClr val="accent2"/>
                </a:solidFill>
              </a:rPr>
              <a:t>PMEM_DEFN.F and AERO_EMIS.F</a:t>
            </a:r>
          </a:p>
          <a:p>
            <a:pPr>
              <a:lnSpc>
                <a:spcPct val="90000"/>
              </a:lnSpc>
            </a:pPr>
            <a:r>
              <a:rPr lang="en-US" sz="1800"/>
              <a:t>Calculate wet deposition for new species in </a:t>
            </a:r>
            <a:r>
              <a:rPr lang="en-US" sz="1800">
                <a:solidFill>
                  <a:schemeClr val="accent2"/>
                </a:solidFill>
              </a:rPr>
              <a:t>aqchem.F and AQ_PARAMS.EXT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/>
              <a:t>Aerosol code restructuring (Steve Howard and Jeff Young) will significantly simplify the process of adding new species in the future: See poster by Steve Howard.</a:t>
            </a:r>
          </a:p>
          <a:p>
            <a:pPr lvl="1">
              <a:lnSpc>
                <a:spcPct val="9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818D9-3D58-4310-9031-750B8C723ADE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5862638" cy="304800"/>
          </a:xfrm>
        </p:spPr>
        <p:txBody>
          <a:bodyPr/>
          <a:lstStyle/>
          <a:p>
            <a:r>
              <a:rPr lang="en-US" sz="3000"/>
              <a:t>CMAQ: </a:t>
            </a:r>
            <a:r>
              <a:rPr lang="en-US" sz="3000" b="0"/>
              <a:t>Expected impact on model output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752600"/>
            <a:ext cx="7772400" cy="4818063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Increased emissions of existing CMAQ species</a:t>
            </a:r>
          </a:p>
          <a:p>
            <a:pPr lvl="1"/>
            <a:r>
              <a:rPr lang="en-US"/>
              <a:t> Na, Cl, H</a:t>
            </a:r>
            <a:r>
              <a:rPr lang="en-US" baseline="-25000"/>
              <a:t>2</a:t>
            </a:r>
            <a:r>
              <a:rPr lang="en-US"/>
              <a:t>O, NH</a:t>
            </a:r>
            <a:r>
              <a:rPr lang="en-US" baseline="-25000"/>
              <a:t>4</a:t>
            </a:r>
            <a:endParaRPr lang="en-US"/>
          </a:p>
          <a:p>
            <a:r>
              <a:rPr lang="en-US">
                <a:solidFill>
                  <a:schemeClr val="hlink"/>
                </a:solidFill>
              </a:rPr>
              <a:t>Changes to physical properties of PM</a:t>
            </a:r>
            <a:r>
              <a:rPr lang="en-US" baseline="-25000">
                <a:solidFill>
                  <a:schemeClr val="hlink"/>
                </a:solidFill>
              </a:rPr>
              <a:t>other</a:t>
            </a:r>
            <a:endParaRPr lang="en-US">
              <a:solidFill>
                <a:schemeClr val="hlink"/>
              </a:solidFill>
            </a:endParaRPr>
          </a:p>
          <a:p>
            <a:pPr lvl="1"/>
            <a:r>
              <a:rPr lang="en-US"/>
              <a:t>MW</a:t>
            </a:r>
          </a:p>
          <a:p>
            <a:pPr lvl="1"/>
            <a:r>
              <a:rPr lang="en-US"/>
              <a:t>Density</a:t>
            </a:r>
          </a:p>
          <a:p>
            <a:pPr lvl="1"/>
            <a:r>
              <a:rPr lang="en-US"/>
              <a:t>Size distribution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FDD6-D748-4321-9FD6-9D47050FB4AC}" type="slidenum">
              <a:rPr lang="en-US"/>
              <a:pPr/>
              <a:t>12</a:t>
            </a:fld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title"/>
          </p:nvPr>
        </p:nvSpPr>
        <p:spPr>
          <a:xfrm>
            <a:off x="306388" y="2751138"/>
            <a:ext cx="8442325" cy="304800"/>
          </a:xfrm>
        </p:spPr>
        <p:txBody>
          <a:bodyPr/>
          <a:lstStyle/>
          <a:p>
            <a:pPr algn="ctr"/>
            <a:r>
              <a:rPr lang="en-US" sz="3000" b="0">
                <a:solidFill>
                  <a:schemeClr val="hlink"/>
                </a:solidFill>
              </a:rPr>
              <a:t>How big are changes in CMAQ concentrations?</a:t>
            </a:r>
            <a:br>
              <a:rPr lang="en-US" sz="3000" b="0">
                <a:solidFill>
                  <a:schemeClr val="hlink"/>
                </a:solidFill>
              </a:rPr>
            </a:br>
            <a:endParaRPr lang="en-US" sz="3000" b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5221-FB1B-4AFA-9F2B-287D1F09D01C}" type="slidenum">
              <a:rPr lang="en-US"/>
              <a:pPr/>
              <a:t>13</a:t>
            </a:fld>
            <a:endParaRPr lang="en-US"/>
          </a:p>
        </p:txBody>
      </p:sp>
      <p:pic>
        <p:nvPicPr>
          <p:cNvPr id="230406" name="Picture 6" descr="o3diff_jul_B2aB2b"/>
          <p:cNvPicPr>
            <a:picLocks noChangeAspect="1" noChangeArrowheads="1"/>
          </p:cNvPicPr>
          <p:nvPr/>
        </p:nvPicPr>
        <p:blipFill>
          <a:blip r:embed="rId2" cstate="print"/>
          <a:srcRect l="17496" b="-6667"/>
          <a:stretch>
            <a:fillRect/>
          </a:stretch>
        </p:blipFill>
        <p:spPr bwMode="auto">
          <a:xfrm>
            <a:off x="4876800" y="985838"/>
            <a:ext cx="4267200" cy="4572000"/>
          </a:xfrm>
          <a:prstGeom prst="rect">
            <a:avLst/>
          </a:prstGeom>
          <a:noFill/>
        </p:spPr>
      </p:pic>
      <p:pic>
        <p:nvPicPr>
          <p:cNvPr id="230407" name="Picture 7" descr="o3diff_jan_B2aB2b"/>
          <p:cNvPicPr>
            <a:picLocks noChangeAspect="1" noChangeArrowheads="1"/>
          </p:cNvPicPr>
          <p:nvPr/>
        </p:nvPicPr>
        <p:blipFill>
          <a:blip r:embed="rId3" cstate="print"/>
          <a:srcRect r="8655" b="-6667"/>
          <a:stretch>
            <a:fillRect/>
          </a:stretch>
        </p:blipFill>
        <p:spPr bwMode="auto">
          <a:xfrm>
            <a:off x="152400" y="985838"/>
            <a:ext cx="4724400" cy="4572000"/>
          </a:xfrm>
          <a:prstGeom prst="rect">
            <a:avLst/>
          </a:prstGeom>
          <a:noFill/>
        </p:spPr>
      </p:pic>
      <p:sp>
        <p:nvSpPr>
          <p:cNvPr id="230408" name="Rectangle 8"/>
          <p:cNvSpPr>
            <a:spLocks noGrp="1" noChangeArrowheads="1"/>
          </p:cNvSpPr>
          <p:nvPr>
            <p:ph type="title"/>
          </p:nvPr>
        </p:nvSpPr>
        <p:spPr>
          <a:xfrm>
            <a:off x="3386138" y="376238"/>
            <a:ext cx="5757862" cy="304800"/>
          </a:xfrm>
        </p:spPr>
        <p:txBody>
          <a:bodyPr/>
          <a:lstStyle/>
          <a:p>
            <a:r>
              <a:rPr lang="en-US" sz="2400"/>
              <a:t>CMAQ: </a:t>
            </a:r>
            <a:r>
              <a:rPr lang="en-US" sz="2400" b="0"/>
              <a:t>Gas-phase changes (new – old)</a:t>
            </a:r>
          </a:p>
        </p:txBody>
      </p:sp>
      <p:sp>
        <p:nvSpPr>
          <p:cNvPr id="2304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22313" y="5461000"/>
            <a:ext cx="7891462" cy="952500"/>
          </a:xfrm>
        </p:spPr>
        <p:txBody>
          <a:bodyPr/>
          <a:lstStyle/>
          <a:p>
            <a:r>
              <a:rPr lang="en-US" sz="1800"/>
              <a:t>January monthly average ozone ranged from 15-45 ppb</a:t>
            </a:r>
          </a:p>
          <a:p>
            <a:pPr lvl="1"/>
            <a:r>
              <a:rPr lang="en-US" sz="1800"/>
              <a:t>Domain-wide average change of 0.002 %</a:t>
            </a:r>
          </a:p>
          <a:p>
            <a:r>
              <a:rPr lang="en-US" sz="1800"/>
              <a:t>July monthly average ozone ranged from 35-65 ppb</a:t>
            </a:r>
          </a:p>
          <a:p>
            <a:pPr lvl="1"/>
            <a:r>
              <a:rPr lang="en-US" sz="1800"/>
              <a:t>Domain-wide average change of 0.0004%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1066800" y="1366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January Monthly Avg</a:t>
            </a: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4953000" y="1366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July Monthly Avg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5811-55A4-4F06-8802-DFD3ED763417}" type="slidenum">
              <a:rPr lang="en-US"/>
              <a:pPr/>
              <a:t>14</a:t>
            </a:fld>
            <a:endParaRPr lang="en-US"/>
          </a:p>
        </p:txBody>
      </p:sp>
      <p:pic>
        <p:nvPicPr>
          <p:cNvPr id="146440" name="Picture 8" descr="hcldiff_jul_B2aB2b"/>
          <p:cNvPicPr>
            <a:picLocks noChangeAspect="1" noChangeArrowheads="1"/>
          </p:cNvPicPr>
          <p:nvPr/>
        </p:nvPicPr>
        <p:blipFill>
          <a:blip r:embed="rId2" cstate="print"/>
          <a:srcRect l="17496" r="4420" b="-1332"/>
          <a:stretch>
            <a:fillRect/>
          </a:stretch>
        </p:blipFill>
        <p:spPr bwMode="auto">
          <a:xfrm>
            <a:off x="4876800" y="985838"/>
            <a:ext cx="4038600" cy="4343400"/>
          </a:xfrm>
          <a:prstGeom prst="rect">
            <a:avLst/>
          </a:prstGeom>
          <a:noFill/>
        </p:spPr>
      </p:pic>
      <p:pic>
        <p:nvPicPr>
          <p:cNvPr id="146441" name="Picture 9" descr="hcldiff_jan_B2bmodB2b"/>
          <p:cNvPicPr>
            <a:picLocks noChangeAspect="1" noChangeArrowheads="1"/>
          </p:cNvPicPr>
          <p:nvPr/>
        </p:nvPicPr>
        <p:blipFill>
          <a:blip r:embed="rId3" cstate="print"/>
          <a:srcRect r="10313" b="-1332"/>
          <a:stretch>
            <a:fillRect/>
          </a:stretch>
        </p:blipFill>
        <p:spPr bwMode="auto">
          <a:xfrm>
            <a:off x="152400" y="985838"/>
            <a:ext cx="4638675" cy="4343400"/>
          </a:xfrm>
          <a:prstGeom prst="rect">
            <a:avLst/>
          </a:prstGeom>
          <a:noFill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138" y="376238"/>
            <a:ext cx="5973762" cy="304800"/>
          </a:xfrm>
        </p:spPr>
        <p:txBody>
          <a:bodyPr/>
          <a:lstStyle/>
          <a:p>
            <a:r>
              <a:rPr lang="en-US" sz="2400"/>
              <a:t>CMAQ: </a:t>
            </a:r>
            <a:r>
              <a:rPr lang="en-US" sz="2400" b="0"/>
              <a:t>Gas-phase changes (new – old)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066800" y="1366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January Monthly Avg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4953000" y="1366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July Monthly Avg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741363" y="5437188"/>
            <a:ext cx="7659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Char char="•"/>
            </a:pPr>
            <a:r>
              <a:rPr lang="en-US" sz="1800"/>
              <a:t>In January and July, monthly average HCl concentrations are between 0.1 and 0.5 ppb across much of the Eastern US</a:t>
            </a:r>
          </a:p>
          <a:p>
            <a:pPr marL="458788" lvl="1" indent="-17462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FontTx/>
              <a:buChar char="–"/>
            </a:pPr>
            <a:r>
              <a:rPr lang="en-US" sz="1800"/>
              <a:t>Domain-wide average January change of 12%</a:t>
            </a:r>
          </a:p>
          <a:p>
            <a:pPr marL="458788" lvl="1" indent="-17462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FontTx/>
              <a:buChar char="–"/>
            </a:pPr>
            <a:r>
              <a:rPr lang="en-US" sz="1800"/>
              <a:t>Domain-wide average July change of 19%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876F-D36E-4A94-A958-F100924B2AD6}" type="slidenum">
              <a:rPr lang="en-US"/>
              <a:pPr/>
              <a:t>15</a:t>
            </a:fld>
            <a:endParaRPr lang="en-US"/>
          </a:p>
        </p:txBody>
      </p:sp>
      <p:pic>
        <p:nvPicPr>
          <p:cNvPr id="229379" name="Picture 3" descr="hno3diff_jan_B2aB2b"/>
          <p:cNvPicPr>
            <a:picLocks noChangeAspect="1" noChangeArrowheads="1"/>
          </p:cNvPicPr>
          <p:nvPr/>
        </p:nvPicPr>
        <p:blipFill>
          <a:blip r:embed="rId2" cstate="print"/>
          <a:srcRect t="3555" r="10129" b="-3110"/>
          <a:stretch>
            <a:fillRect/>
          </a:stretch>
        </p:blipFill>
        <p:spPr bwMode="auto">
          <a:xfrm>
            <a:off x="152400" y="1138238"/>
            <a:ext cx="4648200" cy="4267200"/>
          </a:xfrm>
          <a:prstGeom prst="rect">
            <a:avLst/>
          </a:prstGeom>
          <a:noFill/>
        </p:spPr>
      </p:pic>
      <p:sp>
        <p:nvSpPr>
          <p:cNvPr id="229384" name="Rectangle 8"/>
          <p:cNvSpPr>
            <a:spLocks noGrp="1" noChangeArrowheads="1"/>
          </p:cNvSpPr>
          <p:nvPr>
            <p:ph type="title"/>
          </p:nvPr>
        </p:nvSpPr>
        <p:spPr>
          <a:xfrm>
            <a:off x="3386138" y="376238"/>
            <a:ext cx="5757862" cy="304800"/>
          </a:xfrm>
        </p:spPr>
        <p:txBody>
          <a:bodyPr/>
          <a:lstStyle/>
          <a:p>
            <a:r>
              <a:rPr lang="en-US" sz="2400" dirty="0"/>
              <a:t>CMAQ: </a:t>
            </a:r>
            <a:r>
              <a:rPr lang="en-US" sz="2400" b="0" dirty="0"/>
              <a:t>Gas-phase changes (new – old)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066800" y="1366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January Monthly Avg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4953000" y="136683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July Monthly Avg</a:t>
            </a: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788988" y="5157788"/>
            <a:ext cx="8355012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None/>
            </a:pPr>
            <a:endParaRPr lang="en-US" sz="1600"/>
          </a:p>
          <a:p>
            <a:pPr marL="168275" indent="-16827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Char char="•"/>
            </a:pPr>
            <a:r>
              <a:rPr lang="en-US" sz="1600"/>
              <a:t>In January, monthly average HNO</a:t>
            </a:r>
            <a:r>
              <a:rPr lang="en-US" sz="1600" baseline="-25000"/>
              <a:t>3</a:t>
            </a:r>
            <a:r>
              <a:rPr lang="en-US" sz="1600"/>
              <a:t> concentrations are generally between 0.5 and 1.3 ppb in the Eastern US</a:t>
            </a:r>
          </a:p>
          <a:p>
            <a:pPr marL="458788" lvl="1" indent="-17462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FontTx/>
              <a:buChar char="–"/>
            </a:pPr>
            <a:r>
              <a:rPr lang="en-US" sz="1600"/>
              <a:t>Domain-wide average January change of 0.3%</a:t>
            </a:r>
          </a:p>
          <a:p>
            <a:pPr marL="168275" indent="-16827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Char char="•"/>
            </a:pPr>
            <a:r>
              <a:rPr lang="en-US" sz="1600"/>
              <a:t>In July, monthly average HNO</a:t>
            </a:r>
            <a:r>
              <a:rPr lang="en-US" sz="1600" baseline="-25000"/>
              <a:t>3</a:t>
            </a:r>
            <a:r>
              <a:rPr lang="en-US" sz="1600"/>
              <a:t> concentrations are generally between 1 and 3 ppb in the Eastern US</a:t>
            </a:r>
          </a:p>
          <a:p>
            <a:pPr marL="458788" lvl="1" indent="-174625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FontTx/>
              <a:buChar char="–"/>
            </a:pPr>
            <a:r>
              <a:rPr lang="en-US" sz="1600"/>
              <a:t>Domain-wide average July change of 0.3%</a:t>
            </a:r>
          </a:p>
        </p:txBody>
      </p:sp>
      <p:pic>
        <p:nvPicPr>
          <p:cNvPr id="229391" name="Picture 15" descr="hno3diff_jul_B2aB2b"/>
          <p:cNvPicPr>
            <a:picLocks noChangeAspect="1" noChangeArrowheads="1"/>
          </p:cNvPicPr>
          <p:nvPr/>
        </p:nvPicPr>
        <p:blipFill>
          <a:blip r:embed="rId3" cstate="print"/>
          <a:srcRect l="17126"/>
          <a:stretch>
            <a:fillRect/>
          </a:stretch>
        </p:blipFill>
        <p:spPr bwMode="auto">
          <a:xfrm>
            <a:off x="4857750" y="981075"/>
            <a:ext cx="4286250" cy="4286250"/>
          </a:xfrm>
          <a:prstGeom prst="rect">
            <a:avLst/>
          </a:prstGeom>
          <a:noFill/>
        </p:spPr>
      </p:pic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5010150" y="1357313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July Monthly Avg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C49E-00EC-4321-9077-AA091BB05AA3}" type="slidenum">
              <a:rPr lang="en-US"/>
              <a:pPr/>
              <a:t>16</a:t>
            </a:fld>
            <a:endParaRPr lang="en-US"/>
          </a:p>
        </p:txBody>
      </p:sp>
      <p:pic>
        <p:nvPicPr>
          <p:cNvPr id="159762" name="Picture 18" descr="pm25diff_jan_B2aBb"/>
          <p:cNvPicPr>
            <a:picLocks noChangeAspect="1" noChangeArrowheads="1"/>
          </p:cNvPicPr>
          <p:nvPr/>
        </p:nvPicPr>
        <p:blipFill>
          <a:blip r:embed="rId2" cstate="print"/>
          <a:srcRect r="10313"/>
          <a:stretch>
            <a:fillRect/>
          </a:stretch>
        </p:blipFill>
        <p:spPr bwMode="auto">
          <a:xfrm>
            <a:off x="228600" y="1216025"/>
            <a:ext cx="4638675" cy="4286250"/>
          </a:xfrm>
          <a:prstGeom prst="rect">
            <a:avLst/>
          </a:prstGeom>
          <a:noFill/>
        </p:spPr>
      </p:pic>
      <p:pic>
        <p:nvPicPr>
          <p:cNvPr id="159763" name="Picture 19" descr="pm25diff_jul_B2aBb"/>
          <p:cNvPicPr>
            <a:picLocks noChangeAspect="1" noChangeArrowheads="1"/>
          </p:cNvPicPr>
          <p:nvPr/>
        </p:nvPicPr>
        <p:blipFill>
          <a:blip r:embed="rId3" cstate="print"/>
          <a:srcRect l="17496" r="10313"/>
          <a:stretch>
            <a:fillRect/>
          </a:stretch>
        </p:blipFill>
        <p:spPr bwMode="auto">
          <a:xfrm>
            <a:off x="5238750" y="1216025"/>
            <a:ext cx="3733800" cy="4286250"/>
          </a:xfrm>
          <a:prstGeom prst="rect">
            <a:avLst/>
          </a:prstGeom>
          <a:noFill/>
        </p:spPr>
      </p:pic>
      <p:sp>
        <p:nvSpPr>
          <p:cNvPr id="159752" name="Rectangle 8"/>
          <p:cNvSpPr>
            <a:spLocks noGrp="1" noChangeArrowheads="1"/>
          </p:cNvSpPr>
          <p:nvPr>
            <p:ph type="title"/>
          </p:nvPr>
        </p:nvSpPr>
        <p:spPr>
          <a:xfrm>
            <a:off x="3384550" y="369888"/>
            <a:ext cx="5902325" cy="304800"/>
          </a:xfrm>
        </p:spPr>
        <p:txBody>
          <a:bodyPr/>
          <a:lstStyle/>
          <a:p>
            <a:r>
              <a:rPr lang="en-US" sz="2400" dirty="0"/>
              <a:t>CMAQ: </a:t>
            </a:r>
            <a:r>
              <a:rPr lang="en-US" sz="2400" b="0" dirty="0"/>
              <a:t>PM</a:t>
            </a:r>
            <a:r>
              <a:rPr lang="en-US" sz="2400" b="0" baseline="-25000" dirty="0"/>
              <a:t>2.5</a:t>
            </a:r>
            <a:r>
              <a:rPr lang="en-US" sz="2400" b="0" dirty="0"/>
              <a:t> changes (new – old)</a:t>
            </a:r>
          </a:p>
        </p:txBody>
      </p:sp>
      <p:sp>
        <p:nvSpPr>
          <p:cNvPr id="1597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85850" y="5637213"/>
            <a:ext cx="7772400" cy="838200"/>
          </a:xfrm>
        </p:spPr>
        <p:txBody>
          <a:bodyPr/>
          <a:lstStyle/>
          <a:p>
            <a:r>
              <a:rPr lang="en-US" sz="1800"/>
              <a:t>Monthly average PM</a:t>
            </a:r>
            <a:r>
              <a:rPr lang="en-US" sz="1800" baseline="-25000"/>
              <a:t>2.5</a:t>
            </a:r>
            <a:r>
              <a:rPr lang="en-US" sz="1800"/>
              <a:t> concentrations were between 5 and 20 ug/m</a:t>
            </a:r>
            <a:r>
              <a:rPr lang="en-US" sz="1800" baseline="30000"/>
              <a:t>3</a:t>
            </a:r>
            <a:r>
              <a:rPr lang="en-US" sz="1800"/>
              <a:t> in the Eastern US</a:t>
            </a:r>
          </a:p>
          <a:p>
            <a:pPr lvl="1"/>
            <a:r>
              <a:rPr lang="en-US" sz="1400"/>
              <a:t>Domain-wide average January change of 0.4%</a:t>
            </a:r>
          </a:p>
          <a:p>
            <a:pPr lvl="1"/>
            <a:r>
              <a:rPr lang="en-US" sz="1400"/>
              <a:t>Domain-wide average July change of 1.5%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1285875" y="152082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January Monthly Avg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5172075" y="152082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July Monthly Avg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AE61-CB9B-4392-B61D-16F85EA8AA5F}" type="slidenum">
              <a:rPr lang="en-US"/>
              <a:pPr/>
              <a:t>17</a:t>
            </a:fld>
            <a:endParaRPr lang="en-US"/>
          </a:p>
        </p:txBody>
      </p:sp>
      <p:pic>
        <p:nvPicPr>
          <p:cNvPr id="231431" name="Picture 7" descr="ano3diff_jul_B2aBb"/>
          <p:cNvPicPr>
            <a:picLocks noChangeAspect="1" noChangeArrowheads="1"/>
          </p:cNvPicPr>
          <p:nvPr/>
        </p:nvPicPr>
        <p:blipFill>
          <a:blip r:embed="rId2" cstate="print"/>
          <a:srcRect l="17679" r="10129"/>
          <a:stretch>
            <a:fillRect/>
          </a:stretch>
        </p:blipFill>
        <p:spPr bwMode="auto">
          <a:xfrm>
            <a:off x="5248275" y="1216025"/>
            <a:ext cx="3733800" cy="4286250"/>
          </a:xfrm>
          <a:prstGeom prst="rect">
            <a:avLst/>
          </a:prstGeom>
          <a:noFill/>
        </p:spPr>
      </p:pic>
      <p:pic>
        <p:nvPicPr>
          <p:cNvPr id="231430" name="Picture 6" descr="ano3diff_jan_B2aBb"/>
          <p:cNvPicPr>
            <a:picLocks noChangeAspect="1" noChangeArrowheads="1"/>
          </p:cNvPicPr>
          <p:nvPr/>
        </p:nvPicPr>
        <p:blipFill>
          <a:blip r:embed="rId3" cstate="print"/>
          <a:srcRect r="10129"/>
          <a:stretch>
            <a:fillRect/>
          </a:stretch>
        </p:blipFill>
        <p:spPr bwMode="auto">
          <a:xfrm>
            <a:off x="219075" y="1216025"/>
            <a:ext cx="4648200" cy="4286250"/>
          </a:xfrm>
          <a:prstGeom prst="rect">
            <a:avLst/>
          </a:prstGeom>
          <a:noFill/>
        </p:spPr>
      </p:pic>
      <p:sp>
        <p:nvSpPr>
          <p:cNvPr id="231432" name="Rectangle 8"/>
          <p:cNvSpPr>
            <a:spLocks noGrp="1" noChangeArrowheads="1"/>
          </p:cNvSpPr>
          <p:nvPr>
            <p:ph type="title"/>
          </p:nvPr>
        </p:nvSpPr>
        <p:spPr>
          <a:xfrm>
            <a:off x="3384550" y="379413"/>
            <a:ext cx="5772150" cy="304800"/>
          </a:xfrm>
        </p:spPr>
        <p:txBody>
          <a:bodyPr/>
          <a:lstStyle/>
          <a:p>
            <a:r>
              <a:rPr lang="en-US" sz="2400" dirty="0"/>
              <a:t>CMAQ: </a:t>
            </a:r>
            <a:r>
              <a:rPr lang="en-US" sz="2400" b="0" dirty="0"/>
              <a:t>PM</a:t>
            </a:r>
            <a:r>
              <a:rPr lang="en-US" sz="2400" b="0" baseline="-25000" dirty="0"/>
              <a:t>2.5</a:t>
            </a:r>
            <a:r>
              <a:rPr lang="en-US" sz="2400" b="0" dirty="0"/>
              <a:t> changes (new – old)</a:t>
            </a: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1285875" y="152082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January Monthly Avg</a:t>
            </a: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5172075" y="152082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July Monthly Avg</a:t>
            </a: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946150" y="5600700"/>
            <a:ext cx="8197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Char char="•"/>
            </a:pPr>
            <a:r>
              <a:rPr lang="en-US" sz="1400"/>
              <a:t>Monthly average nitrate concentrations were between 2 and 5 ug/m</a:t>
            </a:r>
            <a:r>
              <a:rPr lang="en-US" sz="1400" baseline="30000"/>
              <a:t>3</a:t>
            </a:r>
            <a:r>
              <a:rPr lang="en-US" sz="1400"/>
              <a:t> in the Eastern US for Jan </a:t>
            </a:r>
          </a:p>
          <a:p>
            <a:pPr marL="458788" lvl="1" indent="-174625" eaLnBrk="1" hangingPunct="1">
              <a:spcBef>
                <a:spcPct val="20000"/>
              </a:spcBef>
              <a:buClr>
                <a:srgbClr val="0070B9"/>
              </a:buClr>
              <a:buFontTx/>
              <a:buChar char="–"/>
            </a:pPr>
            <a:r>
              <a:rPr lang="en-US" sz="1400"/>
              <a:t>Domain-wide average January change of 3%</a:t>
            </a:r>
          </a:p>
          <a:p>
            <a:pPr marL="168275" indent="-168275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18" charset="0"/>
              <a:buChar char="•"/>
            </a:pPr>
            <a:r>
              <a:rPr lang="en-US" sz="1400"/>
              <a:t>Monthly average nitrate concentrations were between 0.5 and 2 ug/m</a:t>
            </a:r>
            <a:r>
              <a:rPr lang="en-US" sz="1400" baseline="30000"/>
              <a:t>3</a:t>
            </a:r>
            <a:r>
              <a:rPr lang="en-US" sz="1400"/>
              <a:t> in the Eastern US for July</a:t>
            </a:r>
          </a:p>
          <a:p>
            <a:pPr marL="458788" lvl="1" indent="-174625" eaLnBrk="1" hangingPunct="1">
              <a:spcBef>
                <a:spcPct val="20000"/>
              </a:spcBef>
              <a:buClr>
                <a:srgbClr val="0070B9"/>
              </a:buClr>
              <a:buFontTx/>
              <a:buChar char="–"/>
            </a:pPr>
            <a:r>
              <a:rPr lang="en-US" sz="1400"/>
              <a:t>Domain-wide average January change of 0.8%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C3E80-2C12-4056-A210-F3506C79855D}" type="slidenum">
              <a:rPr lang="en-US"/>
              <a:pPr/>
              <a:t>18</a:t>
            </a:fld>
            <a:endParaRPr lang="en-US"/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990600" y="35052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These scenarios should look almost identical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048000" y="5486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overall changes caused by new modeling scheme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429000" y="35814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new physical parameters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5867400" y="35814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emitting thermodynamically active species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title"/>
          </p:nvPr>
        </p:nvSpPr>
        <p:spPr>
          <a:xfrm>
            <a:off x="2443163" y="685800"/>
            <a:ext cx="6091237" cy="304800"/>
          </a:xfrm>
        </p:spPr>
        <p:txBody>
          <a:bodyPr/>
          <a:lstStyle/>
          <a:p>
            <a:r>
              <a:rPr lang="en-US" sz="3000">
                <a:solidFill>
                  <a:schemeClr val="hlink"/>
                </a:solidFill>
              </a:rPr>
              <a:t>CMAQ:</a:t>
            </a:r>
            <a:r>
              <a:rPr lang="en-US" sz="3000" b="0">
                <a:solidFill>
                  <a:schemeClr val="hlink"/>
                </a:solidFill>
              </a:rPr>
              <a:t> Diagnosing the cause of each difference</a:t>
            </a:r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152400" y="1905000"/>
            <a:ext cx="1600200" cy="108743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-Original CMAQ Code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-Original Emissions</a:t>
            </a: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2286000" y="1627188"/>
            <a:ext cx="1905000" cy="161925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-Old </a:t>
            </a:r>
            <a:r>
              <a:rPr lang="el-GR" sz="1400" b="1">
                <a:cs typeface="Arial" charset="0"/>
              </a:rPr>
              <a:t>ρ</a:t>
            </a:r>
            <a:r>
              <a:rPr lang="en-US" sz="1400" b="1"/>
              <a:t>, Dp, MW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emission speciation except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 = 0</a:t>
            </a: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4724400" y="1627188"/>
            <a:ext cx="1955800" cy="16192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emission speciation except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 = 0</a:t>
            </a:r>
          </a:p>
        </p:txBody>
      </p:sp>
      <p:sp>
        <p:nvSpPr>
          <p:cNvPr id="174106" name="Text Box 26"/>
          <p:cNvSpPr txBox="1">
            <a:spLocks noChangeArrowheads="1"/>
          </p:cNvSpPr>
          <p:nvPr/>
        </p:nvSpPr>
        <p:spPr bwMode="auto">
          <a:xfrm>
            <a:off x="7239000" y="1420813"/>
            <a:ext cx="1828800" cy="20447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emission speciation including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</a:t>
            </a:r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>
            <a:off x="1905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>
            <a:off x="67818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43434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12" name="Freeform 32"/>
          <p:cNvSpPr>
            <a:spLocks/>
          </p:cNvSpPr>
          <p:nvPr/>
        </p:nvSpPr>
        <p:spPr bwMode="auto">
          <a:xfrm>
            <a:off x="635000" y="3290888"/>
            <a:ext cx="7708900" cy="22606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216" y="1056"/>
              </a:cxn>
              <a:cxn ang="0">
                <a:pos x="1512" y="1344"/>
              </a:cxn>
              <a:cxn ang="0">
                <a:pos x="3096" y="1392"/>
              </a:cxn>
              <a:cxn ang="0">
                <a:pos x="4584" y="1152"/>
              </a:cxn>
              <a:cxn ang="0">
                <a:pos x="4728" y="144"/>
              </a:cxn>
            </a:cxnLst>
            <a:rect l="0" t="0" r="r" b="b"/>
            <a:pathLst>
              <a:path w="4856" h="1424">
                <a:moveTo>
                  <a:pt x="216" y="0"/>
                </a:moveTo>
                <a:cubicBezTo>
                  <a:pt x="108" y="416"/>
                  <a:pt x="0" y="832"/>
                  <a:pt x="216" y="1056"/>
                </a:cubicBezTo>
                <a:cubicBezTo>
                  <a:pt x="432" y="1280"/>
                  <a:pt x="1032" y="1288"/>
                  <a:pt x="1512" y="1344"/>
                </a:cubicBezTo>
                <a:cubicBezTo>
                  <a:pt x="1992" y="1400"/>
                  <a:pt x="2584" y="1424"/>
                  <a:pt x="3096" y="1392"/>
                </a:cubicBezTo>
                <a:cubicBezTo>
                  <a:pt x="3608" y="1360"/>
                  <a:pt x="4312" y="1360"/>
                  <a:pt x="4584" y="1152"/>
                </a:cubicBezTo>
                <a:cubicBezTo>
                  <a:pt x="4856" y="944"/>
                  <a:pt x="4680" y="296"/>
                  <a:pt x="4728" y="144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4" grpId="0"/>
      <p:bldP spid="174085" grpId="0"/>
      <p:bldP spid="174104" grpId="0" animBg="1"/>
      <p:bldP spid="174105" grpId="0" animBg="1"/>
      <p:bldP spid="174107" grpId="0" animBg="1"/>
      <p:bldP spid="174108" grpId="0" animBg="1"/>
      <p:bldP spid="174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2C7F0-F179-4A2C-8A09-8358436A7EB2}" type="slidenum">
              <a:rPr lang="en-US"/>
              <a:pPr/>
              <a:t>1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Outline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" pitchFamily="18" charset="0"/>
              <a:buAutoNum type="arabicPeriod"/>
            </a:pPr>
            <a:r>
              <a:rPr lang="en-US"/>
              <a:t>The importance of PM</a:t>
            </a:r>
            <a:r>
              <a:rPr lang="en-US" baseline="-25000"/>
              <a:t>2.5</a:t>
            </a:r>
            <a:r>
              <a:rPr lang="en-US"/>
              <a:t> Speciation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/>
              <a:t>Emissions changes</a:t>
            </a:r>
          </a:p>
          <a:p>
            <a:pPr marL="457200" indent="-457200">
              <a:buFont typeface="Times" pitchFamily="18" charset="0"/>
              <a:buAutoNum type="arabicPeriod"/>
            </a:pPr>
            <a:r>
              <a:rPr lang="en-US"/>
              <a:t>CMAQ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F01E-E18F-4F17-84CA-48AA5548E937}" type="slidenum">
              <a:rPr lang="en-US"/>
              <a:pPr/>
              <a:t>19</a:t>
            </a:fld>
            <a:endParaRPr lang="en-US"/>
          </a:p>
        </p:txBody>
      </p:sp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990600" y="35052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These scenarios should look almost identical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3048000" y="5486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overall changes caused by new modeling scheme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3429000" y="35814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new physical parameters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5867400" y="35814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emitting thermodynamically active species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title"/>
          </p:nvPr>
        </p:nvSpPr>
        <p:spPr>
          <a:xfrm>
            <a:off x="2443163" y="685800"/>
            <a:ext cx="6091237" cy="304800"/>
          </a:xfrm>
        </p:spPr>
        <p:txBody>
          <a:bodyPr/>
          <a:lstStyle/>
          <a:p>
            <a:r>
              <a:rPr lang="en-US" sz="3000">
                <a:solidFill>
                  <a:schemeClr val="hlink"/>
                </a:solidFill>
              </a:rPr>
              <a:t>CMAQ:</a:t>
            </a:r>
            <a:r>
              <a:rPr lang="en-US" sz="3000" b="0">
                <a:solidFill>
                  <a:schemeClr val="hlink"/>
                </a:solidFill>
              </a:rPr>
              <a:t> Diagnosing the cause of each difference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152400" y="2247900"/>
            <a:ext cx="1600200" cy="3429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Original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2286000" y="1627188"/>
            <a:ext cx="1905000" cy="161925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-Old </a:t>
            </a:r>
            <a:r>
              <a:rPr lang="el-GR" sz="1400" b="1">
                <a:cs typeface="Arial" charset="0"/>
              </a:rPr>
              <a:t>ρ</a:t>
            </a:r>
            <a:r>
              <a:rPr lang="en-US" sz="1400" b="1"/>
              <a:t>, Dp, MW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emission speciation except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 = 0</a:t>
            </a: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4724400" y="1627188"/>
            <a:ext cx="1955800" cy="16192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emission speciation except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 = 0</a:t>
            </a:r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7239000" y="1420813"/>
            <a:ext cx="1828800" cy="20447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emission speciation including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</a:t>
            </a:r>
          </a:p>
        </p:txBody>
      </p:sp>
      <p:sp>
        <p:nvSpPr>
          <p:cNvPr id="256011" name="Line 11"/>
          <p:cNvSpPr>
            <a:spLocks noChangeShapeType="1"/>
          </p:cNvSpPr>
          <p:nvPr/>
        </p:nvSpPr>
        <p:spPr bwMode="auto">
          <a:xfrm>
            <a:off x="1905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>
            <a:off x="67818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>
            <a:off x="43434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14" name="Freeform 14"/>
          <p:cNvSpPr>
            <a:spLocks/>
          </p:cNvSpPr>
          <p:nvPr/>
        </p:nvSpPr>
        <p:spPr bwMode="auto">
          <a:xfrm>
            <a:off x="635000" y="3290888"/>
            <a:ext cx="7708900" cy="22606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216" y="1056"/>
              </a:cxn>
              <a:cxn ang="0">
                <a:pos x="1512" y="1344"/>
              </a:cxn>
              <a:cxn ang="0">
                <a:pos x="3096" y="1392"/>
              </a:cxn>
              <a:cxn ang="0">
                <a:pos x="4584" y="1152"/>
              </a:cxn>
              <a:cxn ang="0">
                <a:pos x="4728" y="144"/>
              </a:cxn>
            </a:cxnLst>
            <a:rect l="0" t="0" r="r" b="b"/>
            <a:pathLst>
              <a:path w="4856" h="1424">
                <a:moveTo>
                  <a:pt x="216" y="0"/>
                </a:moveTo>
                <a:cubicBezTo>
                  <a:pt x="108" y="416"/>
                  <a:pt x="0" y="832"/>
                  <a:pt x="216" y="1056"/>
                </a:cubicBezTo>
                <a:cubicBezTo>
                  <a:pt x="432" y="1280"/>
                  <a:pt x="1032" y="1288"/>
                  <a:pt x="1512" y="1344"/>
                </a:cubicBezTo>
                <a:cubicBezTo>
                  <a:pt x="1992" y="1400"/>
                  <a:pt x="2584" y="1424"/>
                  <a:pt x="3096" y="1392"/>
                </a:cubicBezTo>
                <a:cubicBezTo>
                  <a:pt x="3608" y="1360"/>
                  <a:pt x="4312" y="1360"/>
                  <a:pt x="4584" y="1152"/>
                </a:cubicBezTo>
                <a:cubicBezTo>
                  <a:pt x="4856" y="944"/>
                  <a:pt x="4680" y="296"/>
                  <a:pt x="4728" y="144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FE0D-8C68-47A1-9FC7-504E7CDBFC53}" type="slidenum">
              <a:rPr lang="en-US"/>
              <a:pPr/>
              <a:t>20</a:t>
            </a:fld>
            <a:endParaRPr lang="en-US"/>
          </a:p>
        </p:txBody>
      </p:sp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990600" y="35052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These scenarios should look almost identical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048000" y="5486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overall changes caused by new modeling scheme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429000" y="35814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new physical parameters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5867400" y="35814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emitting thermodynamically active species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443163" y="685800"/>
            <a:ext cx="6091237" cy="304800"/>
          </a:xfrm>
        </p:spPr>
        <p:txBody>
          <a:bodyPr/>
          <a:lstStyle/>
          <a:p>
            <a:r>
              <a:rPr lang="en-US" sz="3000">
                <a:solidFill>
                  <a:schemeClr val="hlink"/>
                </a:solidFill>
              </a:rPr>
              <a:t>CMAQ:</a:t>
            </a:r>
            <a:r>
              <a:rPr lang="en-US" sz="3000" b="0">
                <a:solidFill>
                  <a:schemeClr val="hlink"/>
                </a:solidFill>
              </a:rPr>
              <a:t> Diagnosing the cause of each difference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152400" y="2247900"/>
            <a:ext cx="1600200" cy="3429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Original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2286000" y="2265363"/>
            <a:ext cx="1905000" cy="3429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Subdivided</a:t>
            </a:r>
            <a:endParaRPr lang="en-US" sz="1400" b="1"/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724400" y="1627188"/>
            <a:ext cx="1955800" cy="16192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>
              <a:spcBef>
                <a:spcPct val="50000"/>
              </a:spcBef>
            </a:pPr>
            <a:r>
              <a:rPr lang="en-US" sz="1400" b="1"/>
              <a:t>-New emission speciation except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 = 0</a:t>
            </a: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7239000" y="1420813"/>
            <a:ext cx="1828800" cy="20447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emission speciation including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</a:t>
            </a:r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>
            <a:off x="1905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>
            <a:off x="67818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33" name="Line 13"/>
          <p:cNvSpPr>
            <a:spLocks noChangeShapeType="1"/>
          </p:cNvSpPr>
          <p:nvPr/>
        </p:nvSpPr>
        <p:spPr bwMode="auto">
          <a:xfrm>
            <a:off x="43434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34" name="Freeform 14"/>
          <p:cNvSpPr>
            <a:spLocks/>
          </p:cNvSpPr>
          <p:nvPr/>
        </p:nvSpPr>
        <p:spPr bwMode="auto">
          <a:xfrm>
            <a:off x="635000" y="3290888"/>
            <a:ext cx="7708900" cy="22606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216" y="1056"/>
              </a:cxn>
              <a:cxn ang="0">
                <a:pos x="1512" y="1344"/>
              </a:cxn>
              <a:cxn ang="0">
                <a:pos x="3096" y="1392"/>
              </a:cxn>
              <a:cxn ang="0">
                <a:pos x="4584" y="1152"/>
              </a:cxn>
              <a:cxn ang="0">
                <a:pos x="4728" y="144"/>
              </a:cxn>
            </a:cxnLst>
            <a:rect l="0" t="0" r="r" b="b"/>
            <a:pathLst>
              <a:path w="4856" h="1424">
                <a:moveTo>
                  <a:pt x="216" y="0"/>
                </a:moveTo>
                <a:cubicBezTo>
                  <a:pt x="108" y="416"/>
                  <a:pt x="0" y="832"/>
                  <a:pt x="216" y="1056"/>
                </a:cubicBezTo>
                <a:cubicBezTo>
                  <a:pt x="432" y="1280"/>
                  <a:pt x="1032" y="1288"/>
                  <a:pt x="1512" y="1344"/>
                </a:cubicBezTo>
                <a:cubicBezTo>
                  <a:pt x="1992" y="1400"/>
                  <a:pt x="2584" y="1424"/>
                  <a:pt x="3096" y="1392"/>
                </a:cubicBezTo>
                <a:cubicBezTo>
                  <a:pt x="3608" y="1360"/>
                  <a:pt x="4312" y="1360"/>
                  <a:pt x="4584" y="1152"/>
                </a:cubicBezTo>
                <a:cubicBezTo>
                  <a:pt x="4856" y="944"/>
                  <a:pt x="4680" y="296"/>
                  <a:pt x="4728" y="144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F3A8-C7C8-4E3E-A5F0-4AD690BB707F}" type="slidenum">
              <a:rPr lang="en-US"/>
              <a:pPr/>
              <a:t>21</a:t>
            </a:fld>
            <a:endParaRPr lang="en-US"/>
          </a:p>
        </p:txBody>
      </p:sp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990600" y="35052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These scenarios should look almost identical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3048000" y="5486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overall changes caused by new modeling scheme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429000" y="35814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new physical parameters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5867400" y="35814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emitting thermodynamically active species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443163" y="685800"/>
            <a:ext cx="6091237" cy="304800"/>
          </a:xfrm>
        </p:spPr>
        <p:txBody>
          <a:bodyPr/>
          <a:lstStyle/>
          <a:p>
            <a:r>
              <a:rPr lang="en-US" sz="3000">
                <a:solidFill>
                  <a:schemeClr val="hlink"/>
                </a:solidFill>
              </a:rPr>
              <a:t>CMAQ:</a:t>
            </a:r>
            <a:r>
              <a:rPr lang="en-US" sz="3000" b="0">
                <a:solidFill>
                  <a:schemeClr val="hlink"/>
                </a:solidFill>
              </a:rPr>
              <a:t> Diagnosing the cause of each difference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152400" y="2247900"/>
            <a:ext cx="1600200" cy="3429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Original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2286000" y="2265363"/>
            <a:ext cx="1905000" cy="3429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Subdivided</a:t>
            </a:r>
            <a:endParaRPr lang="en-US" sz="1400" b="1"/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4724400" y="2255838"/>
            <a:ext cx="1955800" cy="3429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Physical Properties</a:t>
            </a:r>
            <a:endParaRPr lang="en-US" sz="1400" b="1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7239000" y="1420813"/>
            <a:ext cx="1828800" cy="20447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-</a:t>
            </a:r>
            <a:r>
              <a:rPr lang="en-US" sz="1400" b="1"/>
              <a:t>Modified CMAQ Code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</a:t>
            </a:r>
            <a:r>
              <a:rPr lang="el-GR" sz="1400" b="1"/>
              <a:t>ρ</a:t>
            </a:r>
            <a:r>
              <a:rPr lang="en-US" sz="1400" b="1"/>
              <a:t>, Dp, MW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-New emission speciation including Na, Cl, NH</a:t>
            </a:r>
            <a:r>
              <a:rPr lang="en-US" sz="1400" b="1" baseline="-25000"/>
              <a:t>4</a:t>
            </a:r>
            <a:r>
              <a:rPr lang="en-US" sz="1400" b="1"/>
              <a:t>, H</a:t>
            </a:r>
            <a:r>
              <a:rPr lang="en-US" sz="1400" b="1" baseline="-25000"/>
              <a:t>2</a:t>
            </a:r>
            <a:r>
              <a:rPr lang="en-US" sz="1400" b="1"/>
              <a:t>O</a:t>
            </a:r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1905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>
            <a:off x="67818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43434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8" name="Freeform 14"/>
          <p:cNvSpPr>
            <a:spLocks/>
          </p:cNvSpPr>
          <p:nvPr/>
        </p:nvSpPr>
        <p:spPr bwMode="auto">
          <a:xfrm>
            <a:off x="635000" y="3290888"/>
            <a:ext cx="7708900" cy="22606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216" y="1056"/>
              </a:cxn>
              <a:cxn ang="0">
                <a:pos x="1512" y="1344"/>
              </a:cxn>
              <a:cxn ang="0">
                <a:pos x="3096" y="1392"/>
              </a:cxn>
              <a:cxn ang="0">
                <a:pos x="4584" y="1152"/>
              </a:cxn>
              <a:cxn ang="0">
                <a:pos x="4728" y="144"/>
              </a:cxn>
            </a:cxnLst>
            <a:rect l="0" t="0" r="r" b="b"/>
            <a:pathLst>
              <a:path w="4856" h="1424">
                <a:moveTo>
                  <a:pt x="216" y="0"/>
                </a:moveTo>
                <a:cubicBezTo>
                  <a:pt x="108" y="416"/>
                  <a:pt x="0" y="832"/>
                  <a:pt x="216" y="1056"/>
                </a:cubicBezTo>
                <a:cubicBezTo>
                  <a:pt x="432" y="1280"/>
                  <a:pt x="1032" y="1288"/>
                  <a:pt x="1512" y="1344"/>
                </a:cubicBezTo>
                <a:cubicBezTo>
                  <a:pt x="1992" y="1400"/>
                  <a:pt x="2584" y="1424"/>
                  <a:pt x="3096" y="1392"/>
                </a:cubicBezTo>
                <a:cubicBezTo>
                  <a:pt x="3608" y="1360"/>
                  <a:pt x="4312" y="1360"/>
                  <a:pt x="4584" y="1152"/>
                </a:cubicBezTo>
                <a:cubicBezTo>
                  <a:pt x="4856" y="944"/>
                  <a:pt x="4680" y="296"/>
                  <a:pt x="4728" y="144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AABC-E704-4529-9B04-59ECE8730B49}" type="slidenum">
              <a:rPr lang="en-US"/>
              <a:pPr/>
              <a:t>22</a:t>
            </a:fld>
            <a:endParaRPr lang="en-US"/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990600" y="35052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These scenarios should look almost identical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3048000" y="548640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overall changes caused by new modeling scheme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3429000" y="35814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new physical parameters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867400" y="35814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effect of emitting thermodynamically active species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title"/>
          </p:nvPr>
        </p:nvSpPr>
        <p:spPr>
          <a:xfrm>
            <a:off x="2443163" y="685800"/>
            <a:ext cx="6091237" cy="304800"/>
          </a:xfrm>
        </p:spPr>
        <p:txBody>
          <a:bodyPr/>
          <a:lstStyle/>
          <a:p>
            <a:r>
              <a:rPr lang="en-US" sz="3000">
                <a:solidFill>
                  <a:schemeClr val="hlink"/>
                </a:solidFill>
              </a:rPr>
              <a:t>CMAQ:</a:t>
            </a:r>
            <a:r>
              <a:rPr lang="en-US" sz="3000" b="0">
                <a:solidFill>
                  <a:schemeClr val="hlink"/>
                </a:solidFill>
              </a:rPr>
              <a:t> Diagnosing the cause of each difference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52400" y="2247900"/>
            <a:ext cx="1600200" cy="3429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Original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2286000" y="2265363"/>
            <a:ext cx="1905000" cy="3429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Subdivided</a:t>
            </a:r>
            <a:endParaRPr lang="en-US" sz="1400" b="1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4724400" y="2255838"/>
            <a:ext cx="1955800" cy="3429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Physical Properties</a:t>
            </a:r>
            <a:endParaRPr lang="en-US" sz="1400" b="1"/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7239000" y="2268538"/>
            <a:ext cx="1828800" cy="3429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Final</a:t>
            </a:r>
            <a:endParaRPr lang="en-US" sz="1400" b="1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1905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>
            <a:off x="67818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>
            <a:off x="43434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82" name="Freeform 14"/>
          <p:cNvSpPr>
            <a:spLocks/>
          </p:cNvSpPr>
          <p:nvPr/>
        </p:nvSpPr>
        <p:spPr bwMode="auto">
          <a:xfrm>
            <a:off x="635000" y="3290888"/>
            <a:ext cx="7708900" cy="226060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216" y="1056"/>
              </a:cxn>
              <a:cxn ang="0">
                <a:pos x="1512" y="1344"/>
              </a:cxn>
              <a:cxn ang="0">
                <a:pos x="3096" y="1392"/>
              </a:cxn>
              <a:cxn ang="0">
                <a:pos x="4584" y="1152"/>
              </a:cxn>
              <a:cxn ang="0">
                <a:pos x="4728" y="144"/>
              </a:cxn>
            </a:cxnLst>
            <a:rect l="0" t="0" r="r" b="b"/>
            <a:pathLst>
              <a:path w="4856" h="1424">
                <a:moveTo>
                  <a:pt x="216" y="0"/>
                </a:moveTo>
                <a:cubicBezTo>
                  <a:pt x="108" y="416"/>
                  <a:pt x="0" y="832"/>
                  <a:pt x="216" y="1056"/>
                </a:cubicBezTo>
                <a:cubicBezTo>
                  <a:pt x="432" y="1280"/>
                  <a:pt x="1032" y="1288"/>
                  <a:pt x="1512" y="1344"/>
                </a:cubicBezTo>
                <a:cubicBezTo>
                  <a:pt x="1992" y="1400"/>
                  <a:pt x="2584" y="1424"/>
                  <a:pt x="3096" y="1392"/>
                </a:cubicBezTo>
                <a:cubicBezTo>
                  <a:pt x="3608" y="1360"/>
                  <a:pt x="4312" y="1360"/>
                  <a:pt x="4584" y="1152"/>
                </a:cubicBezTo>
                <a:cubicBezTo>
                  <a:pt x="4856" y="944"/>
                  <a:pt x="4680" y="296"/>
                  <a:pt x="4728" y="144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E14E-7A20-4348-A565-DBB1042D0436}" type="slidenum">
              <a:rPr lang="en-US"/>
              <a:pPr/>
              <a:t>23</a:t>
            </a:fld>
            <a:endParaRPr lang="en-US"/>
          </a:p>
        </p:txBody>
      </p:sp>
      <p:pic>
        <p:nvPicPr>
          <p:cNvPr id="141328" name="Picture 16" descr="pm25diff_jan_B2aBkmod"/>
          <p:cNvPicPr>
            <a:picLocks noChangeAspect="1" noChangeArrowheads="1"/>
          </p:cNvPicPr>
          <p:nvPr/>
        </p:nvPicPr>
        <p:blipFill>
          <a:blip r:embed="rId2" cstate="print"/>
          <a:srcRect l="17679" r="10129"/>
          <a:stretch>
            <a:fillRect/>
          </a:stretch>
        </p:blipFill>
        <p:spPr bwMode="auto">
          <a:xfrm>
            <a:off x="5018088" y="1176338"/>
            <a:ext cx="3733800" cy="4286250"/>
          </a:xfrm>
          <a:prstGeom prst="rect">
            <a:avLst/>
          </a:prstGeom>
          <a:noFill/>
        </p:spPr>
      </p:pic>
      <p:pic>
        <p:nvPicPr>
          <p:cNvPr id="141327" name="Picture 15" descr="pm25diff_jan_B2aBb"/>
          <p:cNvPicPr>
            <a:picLocks noChangeAspect="1" noChangeArrowheads="1"/>
          </p:cNvPicPr>
          <p:nvPr/>
        </p:nvPicPr>
        <p:blipFill>
          <a:blip r:embed="rId3" cstate="print"/>
          <a:srcRect t="2222" r="10129"/>
          <a:stretch>
            <a:fillRect/>
          </a:stretch>
        </p:blipFill>
        <p:spPr bwMode="auto">
          <a:xfrm>
            <a:off x="293688" y="1252538"/>
            <a:ext cx="4648200" cy="4191000"/>
          </a:xfrm>
          <a:prstGeom prst="rect">
            <a:avLst/>
          </a:prstGeom>
          <a:noFill/>
        </p:spPr>
      </p:pic>
      <p:sp>
        <p:nvSpPr>
          <p:cNvPr id="141330" name="Rectangle 18"/>
          <p:cNvSpPr>
            <a:spLocks noGrp="1" noChangeArrowheads="1"/>
          </p:cNvSpPr>
          <p:nvPr>
            <p:ph type="title"/>
          </p:nvPr>
        </p:nvSpPr>
        <p:spPr>
          <a:xfrm>
            <a:off x="2390775" y="433388"/>
            <a:ext cx="6369050" cy="304800"/>
          </a:xfrm>
          <a:noFill/>
          <a:ln/>
        </p:spPr>
        <p:txBody>
          <a:bodyPr/>
          <a:lstStyle/>
          <a:p>
            <a:r>
              <a:rPr lang="en-US"/>
              <a:t>CMAQ:</a:t>
            </a:r>
            <a:r>
              <a:rPr lang="en-US" b="0"/>
              <a:t> Diagnosing the cause of each difference - January</a:t>
            </a:r>
          </a:p>
        </p:txBody>
      </p:sp>
      <p:grpSp>
        <p:nvGrpSpPr>
          <p:cNvPr id="141376" name="Group 64"/>
          <p:cNvGrpSpPr>
            <a:grpSpLocks/>
          </p:cNvGrpSpPr>
          <p:nvPr/>
        </p:nvGrpSpPr>
        <p:grpSpPr bwMode="auto">
          <a:xfrm>
            <a:off x="1228725" y="1603375"/>
            <a:ext cx="3657600" cy="398463"/>
            <a:chOff x="866" y="3633"/>
            <a:chExt cx="2304" cy="251"/>
          </a:xfrm>
        </p:grpSpPr>
        <p:grpSp>
          <p:nvGrpSpPr>
            <p:cNvPr id="141377" name="Group 65"/>
            <p:cNvGrpSpPr>
              <a:grpSpLocks/>
            </p:cNvGrpSpPr>
            <p:nvPr/>
          </p:nvGrpSpPr>
          <p:grpSpPr bwMode="auto">
            <a:xfrm>
              <a:off x="1508" y="3633"/>
              <a:ext cx="1006" cy="244"/>
              <a:chOff x="1508" y="3633"/>
              <a:chExt cx="1006" cy="244"/>
            </a:xfrm>
          </p:grpSpPr>
          <p:sp>
            <p:nvSpPr>
              <p:cNvPr id="141378" name="Rectangle 66"/>
              <p:cNvSpPr>
                <a:spLocks noChangeArrowheads="1"/>
              </p:cNvSpPr>
              <p:nvPr/>
            </p:nvSpPr>
            <p:spPr bwMode="auto">
              <a:xfrm>
                <a:off x="1508" y="3649"/>
                <a:ext cx="382" cy="2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79" name="Rectangle 67"/>
              <p:cNvSpPr>
                <a:spLocks noChangeArrowheads="1"/>
              </p:cNvSpPr>
              <p:nvPr/>
            </p:nvSpPr>
            <p:spPr bwMode="auto">
              <a:xfrm>
                <a:off x="1987" y="3633"/>
                <a:ext cx="527" cy="2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80" name="Text Box 68"/>
            <p:cNvSpPr txBox="1">
              <a:spLocks noChangeArrowheads="1"/>
            </p:cNvSpPr>
            <p:nvPr/>
          </p:nvSpPr>
          <p:spPr bwMode="auto">
            <a:xfrm>
              <a:off x="866" y="3653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- original</a:t>
              </a:r>
            </a:p>
          </p:txBody>
        </p:sp>
      </p:grpSp>
      <p:grpSp>
        <p:nvGrpSpPr>
          <p:cNvPr id="141386" name="Group 74"/>
          <p:cNvGrpSpPr>
            <a:grpSpLocks/>
          </p:cNvGrpSpPr>
          <p:nvPr/>
        </p:nvGrpSpPr>
        <p:grpSpPr bwMode="auto">
          <a:xfrm>
            <a:off x="5116513" y="1649413"/>
            <a:ext cx="3670300" cy="374650"/>
            <a:chOff x="2405" y="3710"/>
            <a:chExt cx="2312" cy="236"/>
          </a:xfrm>
        </p:grpSpPr>
        <p:sp>
          <p:nvSpPr>
            <p:cNvPr id="141387" name="Rectangle 75"/>
            <p:cNvSpPr>
              <a:spLocks noChangeArrowheads="1"/>
            </p:cNvSpPr>
            <p:nvPr/>
          </p:nvSpPr>
          <p:spPr bwMode="auto">
            <a:xfrm>
              <a:off x="3727" y="3710"/>
              <a:ext cx="527" cy="2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8" name="Rectangle 76"/>
            <p:cNvSpPr>
              <a:spLocks noChangeArrowheads="1"/>
            </p:cNvSpPr>
            <p:nvPr/>
          </p:nvSpPr>
          <p:spPr bwMode="auto">
            <a:xfrm>
              <a:off x="2841" y="3727"/>
              <a:ext cx="779" cy="21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9" name="Text Box 77"/>
            <p:cNvSpPr txBox="1">
              <a:spLocks noChangeArrowheads="1"/>
            </p:cNvSpPr>
            <p:nvPr/>
          </p:nvSpPr>
          <p:spPr bwMode="auto">
            <a:xfrm>
              <a:off x="2405" y="3712"/>
              <a:ext cx="2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Subdivided - Original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7F8D-56F3-4930-9B6E-F401B8FA6C6C}" type="slidenum">
              <a:rPr lang="en-US"/>
              <a:pPr/>
              <a:t>24</a:t>
            </a:fld>
            <a:endParaRPr lang="en-US"/>
          </a:p>
        </p:txBody>
      </p:sp>
      <p:pic>
        <p:nvPicPr>
          <p:cNvPr id="198659" name="Picture 3" descr="pm25diff_jan_B2kmodB2bmod"/>
          <p:cNvPicPr>
            <a:picLocks noChangeAspect="1" noChangeArrowheads="1"/>
          </p:cNvPicPr>
          <p:nvPr/>
        </p:nvPicPr>
        <p:blipFill>
          <a:blip r:embed="rId2" cstate="print"/>
          <a:srcRect l="17679" r="10129"/>
          <a:stretch>
            <a:fillRect/>
          </a:stretch>
        </p:blipFill>
        <p:spPr bwMode="auto">
          <a:xfrm>
            <a:off x="5016500" y="1176338"/>
            <a:ext cx="3733800" cy="4286250"/>
          </a:xfrm>
          <a:prstGeom prst="rect">
            <a:avLst/>
          </a:prstGeom>
          <a:noFill/>
        </p:spPr>
      </p:pic>
      <p:pic>
        <p:nvPicPr>
          <p:cNvPr id="198663" name="Picture 7" descr="pm25diff_jan_B2aBb"/>
          <p:cNvPicPr>
            <a:picLocks noChangeAspect="1" noChangeArrowheads="1"/>
          </p:cNvPicPr>
          <p:nvPr/>
        </p:nvPicPr>
        <p:blipFill>
          <a:blip r:embed="rId3" cstate="print"/>
          <a:srcRect t="2222" r="10129"/>
          <a:stretch>
            <a:fillRect/>
          </a:stretch>
        </p:blipFill>
        <p:spPr bwMode="auto">
          <a:xfrm>
            <a:off x="293688" y="1252538"/>
            <a:ext cx="4648200" cy="4191000"/>
          </a:xfrm>
          <a:prstGeom prst="rect">
            <a:avLst/>
          </a:prstGeom>
          <a:noFill/>
        </p:spPr>
      </p:pic>
      <p:sp>
        <p:nvSpPr>
          <p:cNvPr id="198668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0775" y="433388"/>
            <a:ext cx="6369050" cy="304800"/>
          </a:xfrm>
          <a:noFill/>
          <a:ln/>
        </p:spPr>
        <p:txBody>
          <a:bodyPr/>
          <a:lstStyle/>
          <a:p>
            <a:r>
              <a:rPr lang="en-US"/>
              <a:t>CMAQ:</a:t>
            </a:r>
            <a:r>
              <a:rPr lang="en-US" b="0"/>
              <a:t> Diagnosing the cause of each difference - January</a:t>
            </a:r>
          </a:p>
        </p:txBody>
      </p:sp>
      <p:grpSp>
        <p:nvGrpSpPr>
          <p:cNvPr id="198672" name="Group 16"/>
          <p:cNvGrpSpPr>
            <a:grpSpLocks/>
          </p:cNvGrpSpPr>
          <p:nvPr/>
        </p:nvGrpSpPr>
        <p:grpSpPr bwMode="auto">
          <a:xfrm>
            <a:off x="1246188" y="1608138"/>
            <a:ext cx="3657600" cy="398462"/>
            <a:chOff x="866" y="3633"/>
            <a:chExt cx="2304" cy="251"/>
          </a:xfrm>
        </p:grpSpPr>
        <p:grpSp>
          <p:nvGrpSpPr>
            <p:cNvPr id="198673" name="Group 17"/>
            <p:cNvGrpSpPr>
              <a:grpSpLocks/>
            </p:cNvGrpSpPr>
            <p:nvPr/>
          </p:nvGrpSpPr>
          <p:grpSpPr bwMode="auto">
            <a:xfrm>
              <a:off x="1508" y="3633"/>
              <a:ext cx="1006" cy="244"/>
              <a:chOff x="1508" y="3633"/>
              <a:chExt cx="1006" cy="244"/>
            </a:xfrm>
          </p:grpSpPr>
          <p:sp>
            <p:nvSpPr>
              <p:cNvPr id="198674" name="Rectangle 18"/>
              <p:cNvSpPr>
                <a:spLocks noChangeArrowheads="1"/>
              </p:cNvSpPr>
              <p:nvPr/>
            </p:nvSpPr>
            <p:spPr bwMode="auto">
              <a:xfrm>
                <a:off x="1508" y="3649"/>
                <a:ext cx="382" cy="2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75" name="Rectangle 19"/>
              <p:cNvSpPr>
                <a:spLocks noChangeArrowheads="1"/>
              </p:cNvSpPr>
              <p:nvPr/>
            </p:nvSpPr>
            <p:spPr bwMode="auto">
              <a:xfrm>
                <a:off x="1987" y="3633"/>
                <a:ext cx="527" cy="2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76" name="Text Box 20"/>
            <p:cNvSpPr txBox="1">
              <a:spLocks noChangeArrowheads="1"/>
            </p:cNvSpPr>
            <p:nvPr/>
          </p:nvSpPr>
          <p:spPr bwMode="auto">
            <a:xfrm>
              <a:off x="866" y="3653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- original</a:t>
              </a:r>
            </a:p>
          </p:txBody>
        </p:sp>
      </p:grpSp>
      <p:grpSp>
        <p:nvGrpSpPr>
          <p:cNvPr id="198686" name="Group 30"/>
          <p:cNvGrpSpPr>
            <a:grpSpLocks/>
          </p:cNvGrpSpPr>
          <p:nvPr/>
        </p:nvGrpSpPr>
        <p:grpSpPr bwMode="auto">
          <a:xfrm>
            <a:off x="5067300" y="1673225"/>
            <a:ext cx="3670300" cy="373063"/>
            <a:chOff x="1589" y="3833"/>
            <a:chExt cx="2312" cy="235"/>
          </a:xfrm>
        </p:grpSpPr>
        <p:sp>
          <p:nvSpPr>
            <p:cNvPr id="198687" name="Rectangle 31"/>
            <p:cNvSpPr>
              <a:spLocks noChangeArrowheads="1"/>
            </p:cNvSpPr>
            <p:nvPr/>
          </p:nvSpPr>
          <p:spPr bwMode="auto">
            <a:xfrm>
              <a:off x="3055" y="3833"/>
              <a:ext cx="779" cy="21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8" name="Rectangle 32"/>
            <p:cNvSpPr>
              <a:spLocks noChangeArrowheads="1"/>
            </p:cNvSpPr>
            <p:nvPr/>
          </p:nvSpPr>
          <p:spPr bwMode="auto">
            <a:xfrm>
              <a:off x="1644" y="3844"/>
              <a:ext cx="1314" cy="21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89" name="Text Box 33"/>
            <p:cNvSpPr txBox="1">
              <a:spLocks noChangeArrowheads="1"/>
            </p:cNvSpPr>
            <p:nvPr/>
          </p:nvSpPr>
          <p:spPr bwMode="auto">
            <a:xfrm>
              <a:off x="1589" y="3837"/>
              <a:ext cx="2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Physical Properties - Subdivided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5B9E-2CB2-460E-87DC-9F1992B02474}" type="slidenum">
              <a:rPr lang="en-US"/>
              <a:pPr/>
              <a:t>25</a:t>
            </a:fld>
            <a:endParaRPr lang="en-US"/>
          </a:p>
        </p:txBody>
      </p:sp>
      <p:pic>
        <p:nvPicPr>
          <p:cNvPr id="199687" name="Picture 7" descr="pm25diff_jan_B2aBb"/>
          <p:cNvPicPr>
            <a:picLocks noChangeAspect="1" noChangeArrowheads="1"/>
          </p:cNvPicPr>
          <p:nvPr/>
        </p:nvPicPr>
        <p:blipFill>
          <a:blip r:embed="rId2" cstate="print"/>
          <a:srcRect t="2222" r="10129"/>
          <a:stretch>
            <a:fillRect/>
          </a:stretch>
        </p:blipFill>
        <p:spPr bwMode="auto">
          <a:xfrm>
            <a:off x="293688" y="1252538"/>
            <a:ext cx="4648200" cy="4191000"/>
          </a:xfrm>
          <a:prstGeom prst="rect">
            <a:avLst/>
          </a:prstGeom>
          <a:noFill/>
        </p:spPr>
      </p:pic>
      <p:pic>
        <p:nvPicPr>
          <p:cNvPr id="199684" name="Picture 4" descr="pm25diff_jan_B2bmodBb"/>
          <p:cNvPicPr>
            <a:picLocks noChangeAspect="1" noChangeArrowheads="1"/>
          </p:cNvPicPr>
          <p:nvPr/>
        </p:nvPicPr>
        <p:blipFill>
          <a:blip r:embed="rId3" cstate="print"/>
          <a:srcRect l="17679" r="10129"/>
          <a:stretch>
            <a:fillRect/>
          </a:stretch>
        </p:blipFill>
        <p:spPr bwMode="auto">
          <a:xfrm>
            <a:off x="5019675" y="1176338"/>
            <a:ext cx="3733800" cy="4286250"/>
          </a:xfrm>
          <a:prstGeom prst="rect">
            <a:avLst/>
          </a:prstGeom>
          <a:noFill/>
        </p:spPr>
      </p:pic>
      <p:sp>
        <p:nvSpPr>
          <p:cNvPr id="199692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0775" y="433388"/>
            <a:ext cx="6369050" cy="304800"/>
          </a:xfrm>
          <a:noFill/>
          <a:ln/>
        </p:spPr>
        <p:txBody>
          <a:bodyPr/>
          <a:lstStyle/>
          <a:p>
            <a:r>
              <a:rPr lang="en-US"/>
              <a:t>CMAQ:</a:t>
            </a:r>
            <a:r>
              <a:rPr lang="en-US" b="0"/>
              <a:t> Diagnosing the cause of each difference - January</a:t>
            </a:r>
          </a:p>
        </p:txBody>
      </p:sp>
      <p:grpSp>
        <p:nvGrpSpPr>
          <p:cNvPr id="199697" name="Group 17"/>
          <p:cNvGrpSpPr>
            <a:grpSpLocks/>
          </p:cNvGrpSpPr>
          <p:nvPr/>
        </p:nvGrpSpPr>
        <p:grpSpPr bwMode="auto">
          <a:xfrm>
            <a:off x="1235075" y="1624013"/>
            <a:ext cx="3657600" cy="398462"/>
            <a:chOff x="866" y="3633"/>
            <a:chExt cx="2304" cy="251"/>
          </a:xfrm>
        </p:grpSpPr>
        <p:grpSp>
          <p:nvGrpSpPr>
            <p:cNvPr id="199698" name="Group 18"/>
            <p:cNvGrpSpPr>
              <a:grpSpLocks/>
            </p:cNvGrpSpPr>
            <p:nvPr/>
          </p:nvGrpSpPr>
          <p:grpSpPr bwMode="auto">
            <a:xfrm>
              <a:off x="1508" y="3633"/>
              <a:ext cx="1006" cy="244"/>
              <a:chOff x="1508" y="3633"/>
              <a:chExt cx="1006" cy="244"/>
            </a:xfrm>
          </p:grpSpPr>
          <p:sp>
            <p:nvSpPr>
              <p:cNvPr id="199699" name="Rectangle 19"/>
              <p:cNvSpPr>
                <a:spLocks noChangeArrowheads="1"/>
              </p:cNvSpPr>
              <p:nvPr/>
            </p:nvSpPr>
            <p:spPr bwMode="auto">
              <a:xfrm>
                <a:off x="1508" y="3649"/>
                <a:ext cx="382" cy="2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0" name="Rectangle 20"/>
              <p:cNvSpPr>
                <a:spLocks noChangeArrowheads="1"/>
              </p:cNvSpPr>
              <p:nvPr/>
            </p:nvSpPr>
            <p:spPr bwMode="auto">
              <a:xfrm>
                <a:off x="1987" y="3633"/>
                <a:ext cx="527" cy="2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701" name="Text Box 21"/>
            <p:cNvSpPr txBox="1">
              <a:spLocks noChangeArrowheads="1"/>
            </p:cNvSpPr>
            <p:nvPr/>
          </p:nvSpPr>
          <p:spPr bwMode="auto">
            <a:xfrm>
              <a:off x="866" y="3653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- original</a:t>
              </a:r>
            </a:p>
          </p:txBody>
        </p:sp>
      </p:grpSp>
      <p:grpSp>
        <p:nvGrpSpPr>
          <p:cNvPr id="199707" name="Group 27"/>
          <p:cNvGrpSpPr>
            <a:grpSpLocks/>
          </p:cNvGrpSpPr>
          <p:nvPr/>
        </p:nvGrpSpPr>
        <p:grpSpPr bwMode="auto">
          <a:xfrm>
            <a:off x="5183188" y="1639888"/>
            <a:ext cx="3670300" cy="400050"/>
            <a:chOff x="1803" y="3726"/>
            <a:chExt cx="2312" cy="252"/>
          </a:xfrm>
        </p:grpSpPr>
        <p:sp>
          <p:nvSpPr>
            <p:cNvPr id="199708" name="Rectangle 28"/>
            <p:cNvSpPr>
              <a:spLocks noChangeArrowheads="1"/>
            </p:cNvSpPr>
            <p:nvPr/>
          </p:nvSpPr>
          <p:spPr bwMode="auto">
            <a:xfrm>
              <a:off x="2053" y="3750"/>
              <a:ext cx="382" cy="22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9" name="Rectangle 29"/>
            <p:cNvSpPr>
              <a:spLocks noChangeArrowheads="1"/>
            </p:cNvSpPr>
            <p:nvPr/>
          </p:nvSpPr>
          <p:spPr bwMode="auto">
            <a:xfrm>
              <a:off x="2557" y="3750"/>
              <a:ext cx="1314" cy="21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0" name="Text Box 30"/>
            <p:cNvSpPr txBox="1">
              <a:spLocks noChangeArrowheads="1"/>
            </p:cNvSpPr>
            <p:nvPr/>
          </p:nvSpPr>
          <p:spPr bwMode="auto">
            <a:xfrm>
              <a:off x="1803" y="3726"/>
              <a:ext cx="2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– Physical Properties</a:t>
              </a:r>
            </a:p>
          </p:txBody>
        </p:sp>
      </p:grpSp>
      <p:sp>
        <p:nvSpPr>
          <p:cNvPr id="199711" name="Text Box 31"/>
          <p:cNvSpPr txBox="1">
            <a:spLocks noChangeArrowheads="1"/>
          </p:cNvSpPr>
          <p:nvPr/>
        </p:nvSpPr>
        <p:spPr bwMode="auto">
          <a:xfrm>
            <a:off x="942975" y="5715000"/>
            <a:ext cx="761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Wintertime PM</a:t>
            </a:r>
            <a:r>
              <a:rPr lang="en-US" baseline="-25000"/>
              <a:t>2.5</a:t>
            </a:r>
            <a:r>
              <a:rPr lang="en-US"/>
              <a:t> changes are caused by our new emissions of NH</a:t>
            </a:r>
            <a:r>
              <a:rPr lang="en-US" baseline="-25000"/>
              <a:t>4</a:t>
            </a:r>
            <a:r>
              <a:rPr lang="en-US"/>
              <a:t>, Cl, and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5DD22-B81E-47A7-A3E8-0F6AB2B6DE7D}" type="slidenum">
              <a:rPr lang="en-US"/>
              <a:pPr/>
              <a:t>26</a:t>
            </a:fld>
            <a:endParaRPr lang="en-US"/>
          </a:p>
        </p:txBody>
      </p:sp>
      <p:pic>
        <p:nvPicPr>
          <p:cNvPr id="195593" name="Picture 9" descr="ano3diff_jan_B2aB2kmod_compscale"/>
          <p:cNvPicPr>
            <a:picLocks noChangeAspect="1" noChangeArrowheads="1"/>
          </p:cNvPicPr>
          <p:nvPr/>
        </p:nvPicPr>
        <p:blipFill>
          <a:blip r:embed="rId2" cstate="print"/>
          <a:srcRect l="17679" r="10129"/>
          <a:stretch>
            <a:fillRect/>
          </a:stretch>
        </p:blipFill>
        <p:spPr bwMode="auto">
          <a:xfrm>
            <a:off x="4876800" y="1079500"/>
            <a:ext cx="3733800" cy="4286250"/>
          </a:xfrm>
          <a:prstGeom prst="rect">
            <a:avLst/>
          </a:prstGeom>
          <a:noFill/>
        </p:spPr>
      </p:pic>
      <p:pic>
        <p:nvPicPr>
          <p:cNvPr id="195590" name="Picture 6" descr="ano3diff_jan_B2aBb"/>
          <p:cNvPicPr>
            <a:picLocks noChangeAspect="1" noChangeArrowheads="1"/>
          </p:cNvPicPr>
          <p:nvPr/>
        </p:nvPicPr>
        <p:blipFill>
          <a:blip r:embed="rId3" cstate="print"/>
          <a:srcRect t="3555" r="10129"/>
          <a:stretch>
            <a:fillRect/>
          </a:stretch>
        </p:blipFill>
        <p:spPr bwMode="auto">
          <a:xfrm>
            <a:off x="152400" y="1231900"/>
            <a:ext cx="4648200" cy="4133850"/>
          </a:xfrm>
          <a:prstGeom prst="rect">
            <a:avLst/>
          </a:prstGeom>
          <a:noFill/>
        </p:spPr>
      </p:pic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390775" y="433388"/>
            <a:ext cx="636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 b="1">
                <a:solidFill>
                  <a:srgbClr val="0070B9"/>
                </a:solidFill>
              </a:rPr>
              <a:t>CMAQ:</a:t>
            </a:r>
            <a:r>
              <a:rPr lang="en-US" sz="3400">
                <a:solidFill>
                  <a:srgbClr val="0070B9"/>
                </a:solidFill>
              </a:rPr>
              <a:t> Diagnosing the cause of each difference</a:t>
            </a:r>
          </a:p>
        </p:txBody>
      </p:sp>
      <p:grpSp>
        <p:nvGrpSpPr>
          <p:cNvPr id="195603" name="Group 19"/>
          <p:cNvGrpSpPr>
            <a:grpSpLocks/>
          </p:cNvGrpSpPr>
          <p:nvPr/>
        </p:nvGrpSpPr>
        <p:grpSpPr bwMode="auto">
          <a:xfrm>
            <a:off x="1047750" y="1528763"/>
            <a:ext cx="3657600" cy="398462"/>
            <a:chOff x="866" y="3633"/>
            <a:chExt cx="2304" cy="251"/>
          </a:xfrm>
        </p:grpSpPr>
        <p:grpSp>
          <p:nvGrpSpPr>
            <p:cNvPr id="195604" name="Group 20"/>
            <p:cNvGrpSpPr>
              <a:grpSpLocks/>
            </p:cNvGrpSpPr>
            <p:nvPr/>
          </p:nvGrpSpPr>
          <p:grpSpPr bwMode="auto">
            <a:xfrm>
              <a:off x="1508" y="3633"/>
              <a:ext cx="1006" cy="244"/>
              <a:chOff x="1508" y="3633"/>
              <a:chExt cx="1006" cy="244"/>
            </a:xfrm>
          </p:grpSpPr>
          <p:sp>
            <p:nvSpPr>
              <p:cNvPr id="195605" name="Rectangle 21"/>
              <p:cNvSpPr>
                <a:spLocks noChangeArrowheads="1"/>
              </p:cNvSpPr>
              <p:nvPr/>
            </p:nvSpPr>
            <p:spPr bwMode="auto">
              <a:xfrm>
                <a:off x="1508" y="3649"/>
                <a:ext cx="382" cy="2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06" name="Rectangle 22"/>
              <p:cNvSpPr>
                <a:spLocks noChangeArrowheads="1"/>
              </p:cNvSpPr>
              <p:nvPr/>
            </p:nvSpPr>
            <p:spPr bwMode="auto">
              <a:xfrm>
                <a:off x="1987" y="3633"/>
                <a:ext cx="527" cy="2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607" name="Text Box 23"/>
            <p:cNvSpPr txBox="1">
              <a:spLocks noChangeArrowheads="1"/>
            </p:cNvSpPr>
            <p:nvPr/>
          </p:nvSpPr>
          <p:spPr bwMode="auto">
            <a:xfrm>
              <a:off x="866" y="3653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- original</a:t>
              </a:r>
            </a:p>
          </p:txBody>
        </p:sp>
      </p:grpSp>
      <p:grpSp>
        <p:nvGrpSpPr>
          <p:cNvPr id="195609" name="Group 25"/>
          <p:cNvGrpSpPr>
            <a:grpSpLocks/>
          </p:cNvGrpSpPr>
          <p:nvPr/>
        </p:nvGrpSpPr>
        <p:grpSpPr bwMode="auto">
          <a:xfrm>
            <a:off x="4924425" y="1552575"/>
            <a:ext cx="3670300" cy="374650"/>
            <a:chOff x="2405" y="3710"/>
            <a:chExt cx="2312" cy="236"/>
          </a:xfrm>
        </p:grpSpPr>
        <p:sp>
          <p:nvSpPr>
            <p:cNvPr id="195610" name="Rectangle 26"/>
            <p:cNvSpPr>
              <a:spLocks noChangeArrowheads="1"/>
            </p:cNvSpPr>
            <p:nvPr/>
          </p:nvSpPr>
          <p:spPr bwMode="auto">
            <a:xfrm>
              <a:off x="3727" y="3710"/>
              <a:ext cx="527" cy="2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11" name="Rectangle 27"/>
            <p:cNvSpPr>
              <a:spLocks noChangeArrowheads="1"/>
            </p:cNvSpPr>
            <p:nvPr/>
          </p:nvSpPr>
          <p:spPr bwMode="auto">
            <a:xfrm>
              <a:off x="2841" y="3727"/>
              <a:ext cx="779" cy="21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12" name="Text Box 28"/>
            <p:cNvSpPr txBox="1">
              <a:spLocks noChangeArrowheads="1"/>
            </p:cNvSpPr>
            <p:nvPr/>
          </p:nvSpPr>
          <p:spPr bwMode="auto">
            <a:xfrm>
              <a:off x="2405" y="3712"/>
              <a:ext cx="2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Subdivided - Original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6F2F-DD03-4A4D-B3C2-8365389854B1}" type="slidenum">
              <a:rPr lang="en-US"/>
              <a:pPr/>
              <a:t>27</a:t>
            </a:fld>
            <a:endParaRPr lang="en-US"/>
          </a:p>
        </p:txBody>
      </p:sp>
      <p:pic>
        <p:nvPicPr>
          <p:cNvPr id="201734" name="Picture 6" descr="ano3diff_jan_B2kmodB2bmod_compscale"/>
          <p:cNvPicPr>
            <a:picLocks noChangeAspect="1" noChangeArrowheads="1"/>
          </p:cNvPicPr>
          <p:nvPr/>
        </p:nvPicPr>
        <p:blipFill>
          <a:blip r:embed="rId2" cstate="print"/>
          <a:srcRect l="17679" r="10129"/>
          <a:stretch>
            <a:fillRect/>
          </a:stretch>
        </p:blipFill>
        <p:spPr bwMode="auto">
          <a:xfrm>
            <a:off x="4884738" y="1081088"/>
            <a:ext cx="3733800" cy="4286250"/>
          </a:xfrm>
          <a:prstGeom prst="rect">
            <a:avLst/>
          </a:prstGeom>
          <a:noFill/>
        </p:spPr>
      </p:pic>
      <p:pic>
        <p:nvPicPr>
          <p:cNvPr id="201731" name="Picture 3" descr="ano3diff_jan_B2aBb"/>
          <p:cNvPicPr>
            <a:picLocks noChangeAspect="1" noChangeArrowheads="1"/>
          </p:cNvPicPr>
          <p:nvPr/>
        </p:nvPicPr>
        <p:blipFill>
          <a:blip r:embed="rId3" cstate="print"/>
          <a:srcRect t="3555" r="10129"/>
          <a:stretch>
            <a:fillRect/>
          </a:stretch>
        </p:blipFill>
        <p:spPr bwMode="auto">
          <a:xfrm>
            <a:off x="152400" y="1231900"/>
            <a:ext cx="4648200" cy="4133850"/>
          </a:xfrm>
          <a:prstGeom prst="rect">
            <a:avLst/>
          </a:prstGeom>
          <a:noFill/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390775" y="433388"/>
            <a:ext cx="636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 b="1">
                <a:solidFill>
                  <a:srgbClr val="0070B9"/>
                </a:solidFill>
              </a:rPr>
              <a:t>CMAQ:</a:t>
            </a:r>
            <a:r>
              <a:rPr lang="en-US" sz="3400">
                <a:solidFill>
                  <a:srgbClr val="0070B9"/>
                </a:solidFill>
              </a:rPr>
              <a:t> Diagnosing the cause of each difference</a:t>
            </a:r>
          </a:p>
        </p:txBody>
      </p:sp>
      <p:grpSp>
        <p:nvGrpSpPr>
          <p:cNvPr id="201736" name="Group 8"/>
          <p:cNvGrpSpPr>
            <a:grpSpLocks/>
          </p:cNvGrpSpPr>
          <p:nvPr/>
        </p:nvGrpSpPr>
        <p:grpSpPr bwMode="auto">
          <a:xfrm>
            <a:off x="1047750" y="1528763"/>
            <a:ext cx="3657600" cy="398462"/>
            <a:chOff x="866" y="3633"/>
            <a:chExt cx="2304" cy="251"/>
          </a:xfrm>
        </p:grpSpPr>
        <p:grpSp>
          <p:nvGrpSpPr>
            <p:cNvPr id="201737" name="Group 9"/>
            <p:cNvGrpSpPr>
              <a:grpSpLocks/>
            </p:cNvGrpSpPr>
            <p:nvPr/>
          </p:nvGrpSpPr>
          <p:grpSpPr bwMode="auto">
            <a:xfrm>
              <a:off x="1508" y="3633"/>
              <a:ext cx="1006" cy="244"/>
              <a:chOff x="1508" y="3633"/>
              <a:chExt cx="1006" cy="244"/>
            </a:xfrm>
          </p:grpSpPr>
          <p:sp>
            <p:nvSpPr>
              <p:cNvPr id="201738" name="Rectangle 10"/>
              <p:cNvSpPr>
                <a:spLocks noChangeArrowheads="1"/>
              </p:cNvSpPr>
              <p:nvPr/>
            </p:nvSpPr>
            <p:spPr bwMode="auto">
              <a:xfrm>
                <a:off x="1508" y="3649"/>
                <a:ext cx="382" cy="2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39" name="Rectangle 11"/>
              <p:cNvSpPr>
                <a:spLocks noChangeArrowheads="1"/>
              </p:cNvSpPr>
              <p:nvPr/>
            </p:nvSpPr>
            <p:spPr bwMode="auto">
              <a:xfrm>
                <a:off x="1987" y="3633"/>
                <a:ext cx="527" cy="2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740" name="Text Box 12"/>
            <p:cNvSpPr txBox="1">
              <a:spLocks noChangeArrowheads="1"/>
            </p:cNvSpPr>
            <p:nvPr/>
          </p:nvSpPr>
          <p:spPr bwMode="auto">
            <a:xfrm>
              <a:off x="866" y="3653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- original</a:t>
              </a:r>
            </a:p>
          </p:txBody>
        </p:sp>
      </p:grpSp>
      <p:grpSp>
        <p:nvGrpSpPr>
          <p:cNvPr id="201745" name="Group 17"/>
          <p:cNvGrpSpPr>
            <a:grpSpLocks/>
          </p:cNvGrpSpPr>
          <p:nvPr/>
        </p:nvGrpSpPr>
        <p:grpSpPr bwMode="auto">
          <a:xfrm>
            <a:off x="4927600" y="1536700"/>
            <a:ext cx="3670300" cy="373063"/>
            <a:chOff x="1589" y="3833"/>
            <a:chExt cx="2312" cy="235"/>
          </a:xfrm>
        </p:grpSpPr>
        <p:sp>
          <p:nvSpPr>
            <p:cNvPr id="201746" name="Rectangle 18"/>
            <p:cNvSpPr>
              <a:spLocks noChangeArrowheads="1"/>
            </p:cNvSpPr>
            <p:nvPr/>
          </p:nvSpPr>
          <p:spPr bwMode="auto">
            <a:xfrm>
              <a:off x="3055" y="3833"/>
              <a:ext cx="779" cy="21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7" name="Rectangle 19"/>
            <p:cNvSpPr>
              <a:spLocks noChangeArrowheads="1"/>
            </p:cNvSpPr>
            <p:nvPr/>
          </p:nvSpPr>
          <p:spPr bwMode="auto">
            <a:xfrm>
              <a:off x="1644" y="3844"/>
              <a:ext cx="1314" cy="21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8" name="Text Box 20"/>
            <p:cNvSpPr txBox="1">
              <a:spLocks noChangeArrowheads="1"/>
            </p:cNvSpPr>
            <p:nvPr/>
          </p:nvSpPr>
          <p:spPr bwMode="auto">
            <a:xfrm>
              <a:off x="1589" y="3837"/>
              <a:ext cx="2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Physical Properties - Subdivided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82DD5-878F-476E-A28E-DF6397706F97}" type="slidenum">
              <a:rPr lang="en-US"/>
              <a:pPr/>
              <a:t>28</a:t>
            </a:fld>
            <a:endParaRPr lang="en-US"/>
          </a:p>
        </p:txBody>
      </p:sp>
      <p:pic>
        <p:nvPicPr>
          <p:cNvPr id="202759" name="Picture 7" descr="ano3diff_jan_B2bmodB2b_compscale"/>
          <p:cNvPicPr>
            <a:picLocks noChangeAspect="1" noChangeArrowheads="1"/>
          </p:cNvPicPr>
          <p:nvPr/>
        </p:nvPicPr>
        <p:blipFill>
          <a:blip r:embed="rId2" cstate="print"/>
          <a:srcRect l="17679" r="10129"/>
          <a:stretch>
            <a:fillRect/>
          </a:stretch>
        </p:blipFill>
        <p:spPr bwMode="auto">
          <a:xfrm>
            <a:off x="4879975" y="1082675"/>
            <a:ext cx="3733800" cy="4286250"/>
          </a:xfrm>
          <a:prstGeom prst="rect">
            <a:avLst/>
          </a:prstGeom>
          <a:noFill/>
        </p:spPr>
      </p:pic>
      <p:pic>
        <p:nvPicPr>
          <p:cNvPr id="202755" name="Picture 3" descr="ano3diff_jan_B2aBb"/>
          <p:cNvPicPr>
            <a:picLocks noChangeAspect="1" noChangeArrowheads="1"/>
          </p:cNvPicPr>
          <p:nvPr/>
        </p:nvPicPr>
        <p:blipFill>
          <a:blip r:embed="rId3" cstate="print"/>
          <a:srcRect t="3555" r="10129"/>
          <a:stretch>
            <a:fillRect/>
          </a:stretch>
        </p:blipFill>
        <p:spPr bwMode="auto">
          <a:xfrm>
            <a:off x="152400" y="1231900"/>
            <a:ext cx="4648200" cy="4133850"/>
          </a:xfrm>
          <a:prstGeom prst="rect">
            <a:avLst/>
          </a:prstGeom>
          <a:noFill/>
        </p:spPr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390775" y="433388"/>
            <a:ext cx="636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 b="1">
                <a:solidFill>
                  <a:srgbClr val="0070B9"/>
                </a:solidFill>
              </a:rPr>
              <a:t>CMAQ:</a:t>
            </a:r>
            <a:r>
              <a:rPr lang="en-US" sz="3400">
                <a:solidFill>
                  <a:srgbClr val="0070B9"/>
                </a:solidFill>
              </a:rPr>
              <a:t> Diagnosing the cause of each difference</a:t>
            </a:r>
          </a:p>
        </p:txBody>
      </p:sp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1047750" y="1528763"/>
            <a:ext cx="3657600" cy="398462"/>
            <a:chOff x="866" y="3633"/>
            <a:chExt cx="2304" cy="251"/>
          </a:xfrm>
        </p:grpSpPr>
        <p:grpSp>
          <p:nvGrpSpPr>
            <p:cNvPr id="202761" name="Group 9"/>
            <p:cNvGrpSpPr>
              <a:grpSpLocks/>
            </p:cNvGrpSpPr>
            <p:nvPr/>
          </p:nvGrpSpPr>
          <p:grpSpPr bwMode="auto">
            <a:xfrm>
              <a:off x="1508" y="3633"/>
              <a:ext cx="1006" cy="244"/>
              <a:chOff x="1508" y="3633"/>
              <a:chExt cx="1006" cy="244"/>
            </a:xfrm>
          </p:grpSpPr>
          <p:sp>
            <p:nvSpPr>
              <p:cNvPr id="202762" name="Rectangle 10"/>
              <p:cNvSpPr>
                <a:spLocks noChangeArrowheads="1"/>
              </p:cNvSpPr>
              <p:nvPr/>
            </p:nvSpPr>
            <p:spPr bwMode="auto">
              <a:xfrm>
                <a:off x="1508" y="3649"/>
                <a:ext cx="382" cy="2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763" name="Rectangle 11"/>
              <p:cNvSpPr>
                <a:spLocks noChangeArrowheads="1"/>
              </p:cNvSpPr>
              <p:nvPr/>
            </p:nvSpPr>
            <p:spPr bwMode="auto">
              <a:xfrm>
                <a:off x="1987" y="3633"/>
                <a:ext cx="527" cy="2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2764" name="Text Box 12"/>
            <p:cNvSpPr txBox="1">
              <a:spLocks noChangeArrowheads="1"/>
            </p:cNvSpPr>
            <p:nvPr/>
          </p:nvSpPr>
          <p:spPr bwMode="auto">
            <a:xfrm>
              <a:off x="866" y="3653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- original</a:t>
              </a:r>
            </a:p>
          </p:txBody>
        </p:sp>
      </p:grpSp>
      <p:grpSp>
        <p:nvGrpSpPr>
          <p:cNvPr id="202773" name="Group 21"/>
          <p:cNvGrpSpPr>
            <a:grpSpLocks/>
          </p:cNvGrpSpPr>
          <p:nvPr/>
        </p:nvGrpSpPr>
        <p:grpSpPr bwMode="auto">
          <a:xfrm>
            <a:off x="4922838" y="1546225"/>
            <a:ext cx="3670300" cy="400050"/>
            <a:chOff x="1803" y="3726"/>
            <a:chExt cx="2312" cy="252"/>
          </a:xfrm>
        </p:grpSpPr>
        <p:sp>
          <p:nvSpPr>
            <p:cNvPr id="202774" name="Rectangle 22"/>
            <p:cNvSpPr>
              <a:spLocks noChangeArrowheads="1"/>
            </p:cNvSpPr>
            <p:nvPr/>
          </p:nvSpPr>
          <p:spPr bwMode="auto">
            <a:xfrm>
              <a:off x="2053" y="3750"/>
              <a:ext cx="382" cy="22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5" name="Rectangle 23"/>
            <p:cNvSpPr>
              <a:spLocks noChangeArrowheads="1"/>
            </p:cNvSpPr>
            <p:nvPr/>
          </p:nvSpPr>
          <p:spPr bwMode="auto">
            <a:xfrm>
              <a:off x="2557" y="3750"/>
              <a:ext cx="1314" cy="21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6" name="Text Box 24"/>
            <p:cNvSpPr txBox="1">
              <a:spLocks noChangeArrowheads="1"/>
            </p:cNvSpPr>
            <p:nvPr/>
          </p:nvSpPr>
          <p:spPr bwMode="auto">
            <a:xfrm>
              <a:off x="1803" y="3726"/>
              <a:ext cx="2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Final – Physical Properties</a:t>
              </a:r>
            </a:p>
          </p:txBody>
        </p:sp>
      </p:grpSp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942975" y="5715000"/>
            <a:ext cx="761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Wintertime ANO3 changes are caused by our new emissions of Na and NH</a:t>
            </a:r>
            <a:r>
              <a:rPr lang="en-US" baseline="-25000"/>
              <a:t>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6C22-3FFD-463C-8BEC-B3685B332784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25293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0" y="2212975"/>
          <a:ext cx="4664075" cy="1455738"/>
        </p:xfrm>
        <a:graphic>
          <a:graphicData uri="http://schemas.openxmlformats.org/presentationml/2006/ole">
            <p:oleObj spid="_x0000_s252930" name="Chart" r:id="rId3" imgW="5714959" imgH="2886090" progId="Excel.Sheet.8">
              <p:embed/>
            </p:oleObj>
          </a:graphicData>
        </a:graphic>
      </p:graphicFrame>
      <p:graphicFrame>
        <p:nvGraphicFramePr>
          <p:cNvPr id="252931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0" y="3775075"/>
          <a:ext cx="4624388" cy="1711325"/>
        </p:xfrm>
        <a:graphic>
          <a:graphicData uri="http://schemas.openxmlformats.org/presentationml/2006/ole">
            <p:oleObj spid="_x0000_s252931" name="Chart" r:id="rId4" imgW="5714959" imgH="2886090" progId="Excel.Sheet.8">
              <p:embed/>
            </p:oleObj>
          </a:graphicData>
        </a:graphic>
      </p:graphicFrame>
      <p:sp>
        <p:nvSpPr>
          <p:cNvPr id="2529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709988" y="241300"/>
            <a:ext cx="3695700" cy="304800"/>
          </a:xfrm>
        </p:spPr>
        <p:txBody>
          <a:bodyPr/>
          <a:lstStyle/>
          <a:p>
            <a:r>
              <a:rPr lang="en-US"/>
              <a:t>PM</a:t>
            </a:r>
            <a:r>
              <a:rPr lang="en-US" baseline="-25000"/>
              <a:t>2.5</a:t>
            </a:r>
            <a:r>
              <a:rPr lang="en-US"/>
              <a:t> Speciation</a:t>
            </a:r>
          </a:p>
        </p:txBody>
      </p:sp>
      <p:graphicFrame>
        <p:nvGraphicFramePr>
          <p:cNvPr id="252933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0" y="2157413"/>
          <a:ext cx="4643438" cy="1528762"/>
        </p:xfrm>
        <a:graphic>
          <a:graphicData uri="http://schemas.openxmlformats.org/presentationml/2006/ole">
            <p:oleObj spid="_x0000_s252933" name="Chart" r:id="rId5" imgW="5705531" imgH="2876662" progId="Excel.Sheet.8">
              <p:embed/>
            </p:oleObj>
          </a:graphicData>
        </a:graphic>
      </p:graphicFrame>
      <p:graphicFrame>
        <p:nvGraphicFramePr>
          <p:cNvPr id="25293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33388" y="3763963"/>
          <a:ext cx="3765550" cy="1771650"/>
        </p:xfrm>
        <a:graphic>
          <a:graphicData uri="http://schemas.openxmlformats.org/presentationml/2006/ole">
            <p:oleObj spid="_x0000_s252934" name="Chart" r:id="rId6" imgW="5705531" imgH="2876662" progId="Excel.Sheet.8">
              <p:embed/>
            </p:oleObj>
          </a:graphicData>
        </a:graphic>
      </p:graphicFrame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84138" y="157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Ambient PM</a:t>
            </a:r>
            <a:r>
              <a:rPr lang="en-US" u="sng" baseline="-25000"/>
              <a:t>2.5</a:t>
            </a:r>
            <a:endParaRPr lang="en-US" u="sng"/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5121275" y="4286250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Secondary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5121275" y="2590800"/>
            <a:ext cx="221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Primary Anthropogenic</a:t>
            </a:r>
          </a:p>
        </p:txBody>
      </p:sp>
      <p:sp>
        <p:nvSpPr>
          <p:cNvPr id="252938" name="AutoShape 10"/>
          <p:cNvSpPr>
            <a:spLocks/>
          </p:cNvSpPr>
          <p:nvPr/>
        </p:nvSpPr>
        <p:spPr bwMode="auto">
          <a:xfrm>
            <a:off x="4591050" y="2271713"/>
            <a:ext cx="403225" cy="1416050"/>
          </a:xfrm>
          <a:prstGeom prst="rightBrace">
            <a:avLst>
              <a:gd name="adj1" fmla="val 292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AutoShape 11"/>
          <p:cNvSpPr>
            <a:spLocks/>
          </p:cNvSpPr>
          <p:nvPr/>
        </p:nvSpPr>
        <p:spPr bwMode="auto">
          <a:xfrm>
            <a:off x="4616450" y="3819525"/>
            <a:ext cx="403225" cy="1425575"/>
          </a:xfrm>
          <a:prstGeom prst="rightBrace">
            <a:avLst>
              <a:gd name="adj1" fmla="val 294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2933" grpId="0"/>
      <p:bldOleChart spid="2529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D871-F022-47D0-8127-E2987ED85E07}" type="slidenum">
              <a:rPr lang="en-US"/>
              <a:pPr/>
              <a:t>29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613" y="469900"/>
            <a:ext cx="6715125" cy="304800"/>
          </a:xfrm>
        </p:spPr>
        <p:txBody>
          <a:bodyPr/>
          <a:lstStyle/>
          <a:p>
            <a:r>
              <a:rPr lang="en-US" sz="3000"/>
              <a:t>Applications of PM</a:t>
            </a:r>
            <a:r>
              <a:rPr lang="en-US" sz="3000" baseline="-25000"/>
              <a:t>Other</a:t>
            </a:r>
            <a:r>
              <a:rPr lang="en-US" sz="3000"/>
              <a:t> Speciation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336675"/>
            <a:ext cx="7772400" cy="4987925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u="sng">
                <a:solidFill>
                  <a:schemeClr val="folHlink"/>
                </a:solidFill>
              </a:rPr>
              <a:t>Currently underway:</a:t>
            </a:r>
          </a:p>
          <a:p>
            <a:pPr>
              <a:lnSpc>
                <a:spcPct val="90000"/>
              </a:lnSpc>
            </a:pPr>
            <a:r>
              <a:rPr lang="en-US"/>
              <a:t>Diagnosing PM</a:t>
            </a:r>
            <a:r>
              <a:rPr lang="en-US" baseline="-25000"/>
              <a:t>2.5</a:t>
            </a:r>
            <a:r>
              <a:rPr lang="en-US"/>
              <a:t> Bias</a:t>
            </a:r>
          </a:p>
          <a:p>
            <a:pPr lvl="1">
              <a:lnSpc>
                <a:spcPct val="90000"/>
              </a:lnSpc>
            </a:pPr>
            <a:r>
              <a:rPr lang="en-US"/>
              <a:t>Dust emissions sensitivities/improvements</a:t>
            </a:r>
          </a:p>
          <a:p>
            <a:pPr lvl="1">
              <a:lnSpc>
                <a:spcPct val="90000"/>
              </a:lnSpc>
            </a:pPr>
            <a:r>
              <a:rPr lang="en-US"/>
              <a:t>Modeling NCOM and total organic mass </a:t>
            </a:r>
          </a:p>
          <a:p>
            <a:pPr>
              <a:lnSpc>
                <a:spcPct val="90000"/>
              </a:lnSpc>
            </a:pPr>
            <a:r>
              <a:rPr lang="en-US"/>
              <a:t>ISORROPIA II (requires K, Ca, and Mg) </a:t>
            </a:r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u="sng">
                <a:solidFill>
                  <a:schemeClr val="folHlink"/>
                </a:solidFill>
              </a:rPr>
              <a:t>Future updates/applications:</a:t>
            </a:r>
          </a:p>
          <a:p>
            <a:pPr>
              <a:lnSpc>
                <a:spcPct val="90000"/>
              </a:lnSpc>
            </a:pPr>
            <a:r>
              <a:rPr lang="en-US"/>
              <a:t>Aqueous chemistry (currently assumed concs for Fe and Mn, but now can use CMAQ predicted concentrations for fine Fe and Mn)</a:t>
            </a:r>
          </a:p>
          <a:p>
            <a:pPr>
              <a:lnSpc>
                <a:spcPct val="90000"/>
              </a:lnSpc>
            </a:pPr>
            <a:r>
              <a:rPr lang="en-US"/>
              <a:t>ClNO</a:t>
            </a:r>
            <a:r>
              <a:rPr lang="en-US" baseline="-25000"/>
              <a:t>2</a:t>
            </a:r>
            <a:r>
              <a:rPr lang="en-US"/>
              <a:t> chemistry</a:t>
            </a:r>
          </a:p>
          <a:p>
            <a:pPr>
              <a:lnSpc>
                <a:spcPct val="90000"/>
              </a:lnSpc>
            </a:pPr>
            <a:r>
              <a:rPr lang="en-US"/>
              <a:t>Residual nonattainment modeling</a:t>
            </a:r>
          </a:p>
          <a:p>
            <a:pPr>
              <a:lnSpc>
                <a:spcPct val="90000"/>
              </a:lnSpc>
            </a:pPr>
            <a:r>
              <a:rPr lang="en-US"/>
              <a:t>Evaluation against CMAPS and other field study data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 Rounded MT 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A0DE1-11CC-465C-9EB8-FA5EFD07E49F}" type="slidenum">
              <a:rPr lang="en-US"/>
              <a:pPr/>
              <a:t>30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050" y="628650"/>
            <a:ext cx="6756400" cy="993775"/>
          </a:xfrm>
        </p:spPr>
        <p:txBody>
          <a:bodyPr/>
          <a:lstStyle/>
          <a:p>
            <a:r>
              <a:rPr lang="en-US" sz="3000" b="0"/>
              <a:t>Assessing the Anthropogenic Fugitive Dust Emission Inventory and Temporal Allocation using an Updated Speciation of Particulate Matter</a:t>
            </a:r>
            <a:endParaRPr lang="en-US" sz="1700"/>
          </a:p>
        </p:txBody>
      </p:sp>
      <p:pic>
        <p:nvPicPr>
          <p:cNvPr id="149508" name="Picture 4" descr="B2b_2002af_meth1emis_ASI_Jan2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825"/>
          <a:stretch>
            <a:fillRect/>
          </a:stretch>
        </p:blipFill>
        <p:spPr>
          <a:xfrm>
            <a:off x="0" y="2724150"/>
            <a:ext cx="4343400" cy="4133850"/>
          </a:xfrm>
          <a:noFill/>
          <a:ln/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343025" y="24003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January 2002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762500" y="2419350"/>
            <a:ext cx="39243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George Pouliot</a:t>
            </a:r>
          </a:p>
          <a:p>
            <a:pPr>
              <a:spcBef>
                <a:spcPct val="50000"/>
              </a:spcBef>
            </a:pPr>
            <a:r>
              <a:rPr lang="en-US"/>
              <a:t>Tuesday October 12, 10:40</a:t>
            </a:r>
          </a:p>
          <a:p>
            <a:pPr>
              <a:spcBef>
                <a:spcPct val="50000"/>
              </a:spcBef>
            </a:pPr>
            <a:r>
              <a:rPr lang="en-US"/>
              <a:t>Emissions Inventories, Models, and Processes Session</a:t>
            </a:r>
          </a:p>
          <a:p>
            <a:pPr>
              <a:spcBef>
                <a:spcPct val="50000"/>
              </a:spcBef>
            </a:pPr>
            <a:r>
              <a:rPr lang="en-US"/>
              <a:t>Redbud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CDCDC-E589-49C0-B631-6360E56BD6E5}" type="slidenum">
              <a:rPr lang="en-US"/>
              <a:pPr/>
              <a:t>31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4720-0E01-4864-A123-BB329B8F01B1}" type="slidenum">
              <a:rPr lang="en-US"/>
              <a:pPr/>
              <a:t>32</a:t>
            </a:fld>
            <a:endParaRPr lang="en-US"/>
          </a:p>
        </p:txBody>
      </p:sp>
      <p:pic>
        <p:nvPicPr>
          <p:cNvPr id="268290" name="Picture 2" descr="MC9002934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4133850"/>
            <a:ext cx="1400175" cy="1692275"/>
          </a:xfrm>
          <a:prstGeom prst="rect">
            <a:avLst/>
          </a:prstGeom>
          <a:noFill/>
        </p:spPr>
      </p:pic>
      <p:sp>
        <p:nvSpPr>
          <p:cNvPr id="268291" name="Line 3"/>
          <p:cNvSpPr>
            <a:spLocks noChangeShapeType="1"/>
          </p:cNvSpPr>
          <p:nvPr/>
        </p:nvSpPr>
        <p:spPr bwMode="auto">
          <a:xfrm flipV="1">
            <a:off x="1608138" y="3127375"/>
            <a:ext cx="0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292" name="Oval 4" descr="Large checker board"/>
          <p:cNvSpPr>
            <a:spLocks noChangeArrowheads="1"/>
          </p:cNvSpPr>
          <p:nvPr/>
        </p:nvSpPr>
        <p:spPr bwMode="auto">
          <a:xfrm>
            <a:off x="1258888" y="2359025"/>
            <a:ext cx="676275" cy="649288"/>
          </a:xfrm>
          <a:prstGeom prst="ellipse">
            <a:avLst/>
          </a:prstGeom>
          <a:pattFill prst="lgCheck">
            <a:fgClr>
              <a:srgbClr val="00FFFF"/>
            </a:fgClr>
            <a:bgClr>
              <a:srgbClr val="FFCC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3" name="Oval 5"/>
          <p:cNvSpPr>
            <a:spLocks noChangeAspect="1" noChangeArrowheads="1"/>
          </p:cNvSpPr>
          <p:nvPr/>
        </p:nvSpPr>
        <p:spPr bwMode="auto">
          <a:xfrm>
            <a:off x="1385888" y="2482850"/>
            <a:ext cx="411162" cy="39528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4" name="Oval 6"/>
          <p:cNvSpPr>
            <a:spLocks noChangeAspect="1" noChangeArrowheads="1"/>
          </p:cNvSpPr>
          <p:nvPr/>
        </p:nvSpPr>
        <p:spPr bwMode="auto">
          <a:xfrm>
            <a:off x="3101975" y="2505075"/>
            <a:ext cx="411163" cy="39528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>
            <a:off x="2041525" y="2690813"/>
            <a:ext cx="808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title"/>
          </p:nvPr>
        </p:nvSpPr>
        <p:spPr>
          <a:xfrm>
            <a:off x="2930525" y="369888"/>
            <a:ext cx="5440363" cy="304800"/>
          </a:xfrm>
          <a:noFill/>
          <a:ln/>
        </p:spPr>
        <p:txBody>
          <a:bodyPr/>
          <a:lstStyle/>
          <a:p>
            <a:r>
              <a:rPr lang="en-US"/>
              <a:t>CMAQ: </a:t>
            </a:r>
            <a:r>
              <a:rPr lang="en-US" b="0"/>
              <a:t>Expected impact on model output (1)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4173538" y="1841500"/>
            <a:ext cx="4745037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Emissions of semivolatile species</a:t>
            </a:r>
          </a:p>
          <a:p>
            <a:endParaRPr lang="en-US">
              <a:solidFill>
                <a:schemeClr val="hlink"/>
              </a:solidFill>
            </a:endParaRPr>
          </a:p>
          <a:p>
            <a:r>
              <a:rPr lang="en-US"/>
              <a:t>-PM</a:t>
            </a:r>
            <a:r>
              <a:rPr lang="en-US" baseline="-25000"/>
              <a:t>Other</a:t>
            </a:r>
            <a:r>
              <a:rPr lang="en-US"/>
              <a:t> used to be assigned to A25J (non-volatile)</a:t>
            </a:r>
          </a:p>
          <a:p>
            <a:endParaRPr lang="en-US"/>
          </a:p>
          <a:p>
            <a:pPr lvl="1"/>
            <a:r>
              <a:rPr lang="en-US"/>
              <a:t>-A portion of PM</a:t>
            </a:r>
            <a:r>
              <a:rPr lang="en-US" baseline="-25000"/>
              <a:t>Other</a:t>
            </a:r>
            <a:r>
              <a:rPr lang="en-US"/>
              <a:t> will now be assigned to semi-volatile species (ANH4, AH2O, ACL)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8298" name="Oval 10"/>
          <p:cNvSpPr>
            <a:spLocks noChangeArrowheads="1"/>
          </p:cNvSpPr>
          <p:nvPr/>
        </p:nvSpPr>
        <p:spPr bwMode="auto">
          <a:xfrm>
            <a:off x="1252538" y="2354263"/>
            <a:ext cx="676275" cy="649287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5" grpId="0" animBg="1"/>
      <p:bldP spid="2682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B8D-992F-4695-AE84-9E9D5A71A00D}" type="slidenum">
              <a:rPr lang="en-US"/>
              <a:pPr/>
              <a:t>33</a:t>
            </a:fld>
            <a:endParaRPr lang="en-US"/>
          </a:p>
        </p:txBody>
      </p:sp>
      <p:sp>
        <p:nvSpPr>
          <p:cNvPr id="269314" name="Arc 2"/>
          <p:cNvSpPr>
            <a:spLocks noChangeAspect="1"/>
          </p:cNvSpPr>
          <p:nvPr/>
        </p:nvSpPr>
        <p:spPr bwMode="auto">
          <a:xfrm>
            <a:off x="1698625" y="1023938"/>
            <a:ext cx="4246563" cy="49307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7194 w 37194"/>
              <a:gd name="T1" fmla="*/ 36546 h 43200"/>
              <a:gd name="T2" fmla="*/ 21466 w 37194"/>
              <a:gd name="T3" fmla="*/ 0 h 43200"/>
              <a:gd name="T4" fmla="*/ 21600 w 371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194" h="43200" fill="none" extrusionOk="0">
                <a:moveTo>
                  <a:pt x="37194" y="36546"/>
                </a:moveTo>
                <a:cubicBezTo>
                  <a:pt x="33120" y="40796"/>
                  <a:pt x="274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22"/>
                  <a:pt x="9589" y="74"/>
                  <a:pt x="21466" y="0"/>
                </a:cubicBezTo>
              </a:path>
              <a:path w="37194" h="43200" stroke="0" extrusionOk="0">
                <a:moveTo>
                  <a:pt x="37194" y="36546"/>
                </a:moveTo>
                <a:cubicBezTo>
                  <a:pt x="33120" y="40796"/>
                  <a:pt x="2748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22"/>
                  <a:pt x="9589" y="74"/>
                  <a:pt x="21466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5" name="Oval 3"/>
          <p:cNvSpPr>
            <a:spLocks noChangeAspect="1" noChangeArrowheads="1"/>
          </p:cNvSpPr>
          <p:nvPr/>
        </p:nvSpPr>
        <p:spPr bwMode="auto">
          <a:xfrm>
            <a:off x="1914525" y="2819400"/>
            <a:ext cx="530225" cy="55880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Oval 4"/>
          <p:cNvSpPr>
            <a:spLocks noChangeAspect="1" noChangeArrowheads="1"/>
          </p:cNvSpPr>
          <p:nvPr/>
        </p:nvSpPr>
        <p:spPr bwMode="auto">
          <a:xfrm>
            <a:off x="1914525" y="3362325"/>
            <a:ext cx="1316038" cy="13874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>
          <a:xfrm>
            <a:off x="2959100" y="293688"/>
            <a:ext cx="5440363" cy="304800"/>
          </a:xfrm>
          <a:noFill/>
          <a:ln/>
        </p:spPr>
        <p:txBody>
          <a:bodyPr/>
          <a:lstStyle/>
          <a:p>
            <a:r>
              <a:rPr lang="en-US"/>
              <a:t>CMAQ: </a:t>
            </a:r>
            <a:r>
              <a:rPr lang="en-US" b="0"/>
              <a:t>Expected impact on model output (2)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6113463" y="5067300"/>
            <a:ext cx="303053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ISORROPIA</a:t>
            </a:r>
          </a:p>
          <a:p>
            <a:r>
              <a:rPr lang="en-US" sz="1800"/>
              <a:t>Emissions of species that are thermodynamically active: ANH4, ACL, ANA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69319" name="Arc 7"/>
          <p:cNvSpPr>
            <a:spLocks noChangeAspect="1"/>
          </p:cNvSpPr>
          <p:nvPr/>
        </p:nvSpPr>
        <p:spPr bwMode="auto">
          <a:xfrm>
            <a:off x="2208213" y="1019175"/>
            <a:ext cx="4181475" cy="2465388"/>
          </a:xfrm>
          <a:custGeom>
            <a:avLst/>
            <a:gdLst>
              <a:gd name="G0" fmla="+- 17065 0 0"/>
              <a:gd name="G1" fmla="+- 21600 0 0"/>
              <a:gd name="G2" fmla="+- 21600 0 0"/>
              <a:gd name="T0" fmla="*/ 0 w 36632"/>
              <a:gd name="T1" fmla="*/ 8359 h 21600"/>
              <a:gd name="T2" fmla="*/ 36632 w 36632"/>
              <a:gd name="T3" fmla="*/ 12451 h 21600"/>
              <a:gd name="T4" fmla="*/ 17065 w 366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32" h="21600" fill="none" extrusionOk="0">
                <a:moveTo>
                  <a:pt x="-1" y="8358"/>
                </a:moveTo>
                <a:cubicBezTo>
                  <a:pt x="4091" y="3085"/>
                  <a:pt x="10390" y="-1"/>
                  <a:pt x="17065" y="0"/>
                </a:cubicBezTo>
                <a:cubicBezTo>
                  <a:pt x="25451" y="0"/>
                  <a:pt x="33079" y="4854"/>
                  <a:pt x="36631" y="12451"/>
                </a:cubicBezTo>
              </a:path>
              <a:path w="36632" h="21600" stroke="0" extrusionOk="0">
                <a:moveTo>
                  <a:pt x="-1" y="8358"/>
                </a:moveTo>
                <a:cubicBezTo>
                  <a:pt x="4091" y="3085"/>
                  <a:pt x="10390" y="-1"/>
                  <a:pt x="17065" y="0"/>
                </a:cubicBezTo>
                <a:cubicBezTo>
                  <a:pt x="25451" y="0"/>
                  <a:pt x="33079" y="4854"/>
                  <a:pt x="36631" y="12451"/>
                </a:cubicBezTo>
                <a:lnTo>
                  <a:pt x="17065" y="2160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0" name="Arc 8"/>
          <p:cNvSpPr>
            <a:spLocks noChangeAspect="1"/>
          </p:cNvSpPr>
          <p:nvPr/>
        </p:nvSpPr>
        <p:spPr bwMode="auto">
          <a:xfrm>
            <a:off x="4156075" y="1717675"/>
            <a:ext cx="2465388" cy="4194175"/>
          </a:xfrm>
          <a:custGeom>
            <a:avLst/>
            <a:gdLst>
              <a:gd name="G0" fmla="+- 0 0 0"/>
              <a:gd name="G1" fmla="+- 15550 0 0"/>
              <a:gd name="G2" fmla="+- 21600 0 0"/>
              <a:gd name="T0" fmla="*/ 14992 w 21600"/>
              <a:gd name="T1" fmla="*/ 0 h 36757"/>
              <a:gd name="T2" fmla="*/ 4104 w 21600"/>
              <a:gd name="T3" fmla="*/ 36757 h 36757"/>
              <a:gd name="T4" fmla="*/ 0 w 21600"/>
              <a:gd name="T5" fmla="*/ 15550 h 36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57" fill="none" extrusionOk="0">
                <a:moveTo>
                  <a:pt x="14991" y="0"/>
                </a:moveTo>
                <a:cubicBezTo>
                  <a:pt x="19214" y="4071"/>
                  <a:pt x="21600" y="9684"/>
                  <a:pt x="21600" y="15550"/>
                </a:cubicBezTo>
                <a:cubicBezTo>
                  <a:pt x="21600" y="25896"/>
                  <a:pt x="14262" y="34790"/>
                  <a:pt x="4103" y="36756"/>
                </a:cubicBezTo>
              </a:path>
              <a:path w="21600" h="36757" stroke="0" extrusionOk="0">
                <a:moveTo>
                  <a:pt x="14991" y="0"/>
                </a:moveTo>
                <a:cubicBezTo>
                  <a:pt x="19214" y="4071"/>
                  <a:pt x="21600" y="9684"/>
                  <a:pt x="21600" y="15550"/>
                </a:cubicBezTo>
                <a:cubicBezTo>
                  <a:pt x="21600" y="25896"/>
                  <a:pt x="14262" y="34790"/>
                  <a:pt x="4103" y="36756"/>
                </a:cubicBezTo>
                <a:lnTo>
                  <a:pt x="0" y="1555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1" name="Arc 9"/>
          <p:cNvSpPr>
            <a:spLocks noChangeAspect="1"/>
          </p:cNvSpPr>
          <p:nvPr/>
        </p:nvSpPr>
        <p:spPr bwMode="auto">
          <a:xfrm>
            <a:off x="1900238" y="1019175"/>
            <a:ext cx="4502150" cy="2465388"/>
          </a:xfrm>
          <a:custGeom>
            <a:avLst/>
            <a:gdLst>
              <a:gd name="G0" fmla="+- 19873 0 0"/>
              <a:gd name="G1" fmla="+- 21600 0 0"/>
              <a:gd name="G2" fmla="+- 21600 0 0"/>
              <a:gd name="T0" fmla="*/ 0 w 39440"/>
              <a:gd name="T1" fmla="*/ 13138 h 21600"/>
              <a:gd name="T2" fmla="*/ 39440 w 39440"/>
              <a:gd name="T3" fmla="*/ 12451 h 21600"/>
              <a:gd name="T4" fmla="*/ 19873 w 394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40" h="21600" fill="none" extrusionOk="0">
                <a:moveTo>
                  <a:pt x="-1" y="13137"/>
                </a:moveTo>
                <a:cubicBezTo>
                  <a:pt x="3391" y="5171"/>
                  <a:pt x="11214" y="-1"/>
                  <a:pt x="19873" y="0"/>
                </a:cubicBezTo>
                <a:cubicBezTo>
                  <a:pt x="28259" y="0"/>
                  <a:pt x="35887" y="4854"/>
                  <a:pt x="39439" y="12451"/>
                </a:cubicBezTo>
              </a:path>
              <a:path w="39440" h="21600" stroke="0" extrusionOk="0">
                <a:moveTo>
                  <a:pt x="-1" y="13137"/>
                </a:moveTo>
                <a:cubicBezTo>
                  <a:pt x="3391" y="5171"/>
                  <a:pt x="11214" y="-1"/>
                  <a:pt x="19873" y="0"/>
                </a:cubicBezTo>
                <a:cubicBezTo>
                  <a:pt x="28259" y="0"/>
                  <a:pt x="35887" y="4854"/>
                  <a:pt x="39439" y="12451"/>
                </a:cubicBezTo>
                <a:lnTo>
                  <a:pt x="19873" y="2160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Arc 10"/>
          <p:cNvSpPr>
            <a:spLocks noChangeAspect="1"/>
          </p:cNvSpPr>
          <p:nvPr/>
        </p:nvSpPr>
        <p:spPr bwMode="auto">
          <a:xfrm>
            <a:off x="4167188" y="1344613"/>
            <a:ext cx="2366962" cy="2143125"/>
          </a:xfrm>
          <a:custGeom>
            <a:avLst/>
            <a:gdLst>
              <a:gd name="G0" fmla="+- 0 0 0"/>
              <a:gd name="G1" fmla="+- 18764 0 0"/>
              <a:gd name="G2" fmla="+- 21600 0 0"/>
              <a:gd name="T0" fmla="*/ 10698 w 20742"/>
              <a:gd name="T1" fmla="*/ 0 h 18764"/>
              <a:gd name="T2" fmla="*/ 20742 w 20742"/>
              <a:gd name="T3" fmla="*/ 12736 h 18764"/>
              <a:gd name="T4" fmla="*/ 0 w 20742"/>
              <a:gd name="T5" fmla="*/ 18764 h 18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42" h="18764" fill="none" extrusionOk="0">
                <a:moveTo>
                  <a:pt x="10698" y="-1"/>
                </a:moveTo>
                <a:cubicBezTo>
                  <a:pt x="15573" y="2779"/>
                  <a:pt x="19175" y="7347"/>
                  <a:pt x="20741" y="12736"/>
                </a:cubicBezTo>
              </a:path>
              <a:path w="20742" h="18764" stroke="0" extrusionOk="0">
                <a:moveTo>
                  <a:pt x="10698" y="-1"/>
                </a:moveTo>
                <a:cubicBezTo>
                  <a:pt x="15573" y="2779"/>
                  <a:pt x="19175" y="7347"/>
                  <a:pt x="20741" y="12736"/>
                </a:cubicBezTo>
                <a:lnTo>
                  <a:pt x="0" y="1876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spect="1" noChangeArrowheads="1"/>
          </p:cNvSpPr>
          <p:nvPr/>
        </p:nvSpPr>
        <p:spPr bwMode="auto">
          <a:xfrm>
            <a:off x="3209925" y="3248025"/>
            <a:ext cx="685800" cy="723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spect="1" noChangeArrowheads="1"/>
          </p:cNvSpPr>
          <p:nvPr/>
        </p:nvSpPr>
        <p:spPr bwMode="auto">
          <a:xfrm>
            <a:off x="2047875" y="3467100"/>
            <a:ext cx="1014413" cy="10699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spect="1" noChangeArrowheads="1"/>
          </p:cNvSpPr>
          <p:nvPr/>
        </p:nvSpPr>
        <p:spPr bwMode="auto">
          <a:xfrm>
            <a:off x="1962150" y="2876550"/>
            <a:ext cx="430213" cy="452438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Oval 14"/>
          <p:cNvSpPr>
            <a:spLocks noChangeAspect="1" noChangeArrowheads="1"/>
          </p:cNvSpPr>
          <p:nvPr/>
        </p:nvSpPr>
        <p:spPr bwMode="auto">
          <a:xfrm>
            <a:off x="2628900" y="3009900"/>
            <a:ext cx="401638" cy="423863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7" name="Oval 15"/>
          <p:cNvSpPr>
            <a:spLocks noChangeAspect="1" noChangeArrowheads="1"/>
          </p:cNvSpPr>
          <p:nvPr/>
        </p:nvSpPr>
        <p:spPr bwMode="auto">
          <a:xfrm>
            <a:off x="2886075" y="4016375"/>
            <a:ext cx="1527175" cy="16113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8" name="Oval 16"/>
          <p:cNvSpPr>
            <a:spLocks noChangeAspect="1" noChangeArrowheads="1"/>
          </p:cNvSpPr>
          <p:nvPr/>
        </p:nvSpPr>
        <p:spPr bwMode="auto">
          <a:xfrm>
            <a:off x="3171825" y="4305300"/>
            <a:ext cx="1033463" cy="109061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9" name="Oval 17"/>
          <p:cNvSpPr>
            <a:spLocks noChangeAspect="1" noChangeArrowheads="1"/>
          </p:cNvSpPr>
          <p:nvPr/>
        </p:nvSpPr>
        <p:spPr bwMode="auto">
          <a:xfrm>
            <a:off x="2181225" y="3590925"/>
            <a:ext cx="749300" cy="7905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0" name="Oval 18"/>
          <p:cNvSpPr>
            <a:spLocks noChangeArrowheads="1"/>
          </p:cNvSpPr>
          <p:nvPr/>
        </p:nvSpPr>
        <p:spPr bwMode="auto">
          <a:xfrm>
            <a:off x="2647950" y="3038475"/>
            <a:ext cx="342900" cy="361950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1" name="Oval 19"/>
          <p:cNvSpPr>
            <a:spLocks noChangeArrowheads="1"/>
          </p:cNvSpPr>
          <p:nvPr/>
        </p:nvSpPr>
        <p:spPr bwMode="auto">
          <a:xfrm>
            <a:off x="2000250" y="2924175"/>
            <a:ext cx="342900" cy="36195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2" name="Text Box 20"/>
          <p:cNvSpPr txBox="1">
            <a:spLocks noChangeArrowheads="1"/>
          </p:cNvSpPr>
          <p:nvPr/>
        </p:nvSpPr>
        <p:spPr bwMode="auto">
          <a:xfrm>
            <a:off x="2257425" y="381952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NH4</a:t>
            </a:r>
          </a:p>
        </p:txBody>
      </p:sp>
      <p:sp>
        <p:nvSpPr>
          <p:cNvPr id="269333" name="Text Box 21"/>
          <p:cNvSpPr txBox="1">
            <a:spLocks noChangeArrowheads="1"/>
          </p:cNvSpPr>
          <p:nvPr/>
        </p:nvSpPr>
        <p:spPr bwMode="auto">
          <a:xfrm>
            <a:off x="3362325" y="47148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NO3</a:t>
            </a:r>
          </a:p>
        </p:txBody>
      </p:sp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3248025" y="34575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SO4</a:t>
            </a:r>
          </a:p>
        </p:txBody>
      </p: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2000250" y="2962275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Cl</a:t>
            </a:r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2628900" y="3086100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Na</a:t>
            </a:r>
          </a:p>
        </p:txBody>
      </p:sp>
      <p:sp>
        <p:nvSpPr>
          <p:cNvPr id="269337" name="Rectangle 25"/>
          <p:cNvSpPr>
            <a:spLocks noChangeAspect="1" noChangeArrowheads="1"/>
          </p:cNvSpPr>
          <p:nvPr/>
        </p:nvSpPr>
        <p:spPr bwMode="auto">
          <a:xfrm>
            <a:off x="695325" y="2771775"/>
            <a:ext cx="676275" cy="377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8" name="Rectangle 26"/>
          <p:cNvSpPr>
            <a:spLocks noChangeAspect="1" noChangeArrowheads="1"/>
          </p:cNvSpPr>
          <p:nvPr/>
        </p:nvSpPr>
        <p:spPr bwMode="auto">
          <a:xfrm>
            <a:off x="171450" y="4152900"/>
            <a:ext cx="1298575" cy="6778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9" name="Rectangle 27"/>
          <p:cNvSpPr>
            <a:spLocks noChangeAspect="1" noChangeArrowheads="1"/>
          </p:cNvSpPr>
          <p:nvPr/>
        </p:nvSpPr>
        <p:spPr bwMode="auto">
          <a:xfrm>
            <a:off x="904875" y="5621338"/>
            <a:ext cx="1622425" cy="8080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0" name="Rectangle 28"/>
          <p:cNvSpPr>
            <a:spLocks noChangeAspect="1" noChangeArrowheads="1"/>
          </p:cNvSpPr>
          <p:nvPr/>
        </p:nvSpPr>
        <p:spPr bwMode="auto">
          <a:xfrm>
            <a:off x="1123950" y="5732463"/>
            <a:ext cx="1157288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371475" y="4267200"/>
            <a:ext cx="895350" cy="4667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2" name="Rectangle 30"/>
          <p:cNvSpPr>
            <a:spLocks noChangeArrowheads="1"/>
          </p:cNvSpPr>
          <p:nvPr/>
        </p:nvSpPr>
        <p:spPr bwMode="auto">
          <a:xfrm>
            <a:off x="742950" y="2800350"/>
            <a:ext cx="561975" cy="314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3" name="Text Box 31"/>
          <p:cNvSpPr txBox="1">
            <a:spLocks noChangeArrowheads="1"/>
          </p:cNvSpPr>
          <p:nvPr/>
        </p:nvSpPr>
        <p:spPr bwMode="auto">
          <a:xfrm>
            <a:off x="781050" y="2809875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HCl</a:t>
            </a:r>
          </a:p>
        </p:txBody>
      </p:sp>
      <p:sp>
        <p:nvSpPr>
          <p:cNvPr id="269344" name="Text Box 32"/>
          <p:cNvSpPr txBox="1">
            <a:spLocks noChangeArrowheads="1"/>
          </p:cNvSpPr>
          <p:nvPr/>
        </p:nvSpPr>
        <p:spPr bwMode="auto">
          <a:xfrm>
            <a:off x="542925" y="4362450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NH3</a:t>
            </a:r>
          </a:p>
        </p:txBody>
      </p:sp>
      <p:sp>
        <p:nvSpPr>
          <p:cNvPr id="269345" name="Text Box 33"/>
          <p:cNvSpPr txBox="1">
            <a:spLocks noChangeArrowheads="1"/>
          </p:cNvSpPr>
          <p:nvPr/>
        </p:nvSpPr>
        <p:spPr bwMode="auto">
          <a:xfrm>
            <a:off x="1371600" y="585787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HNO3</a:t>
            </a:r>
          </a:p>
        </p:txBody>
      </p:sp>
      <p:sp>
        <p:nvSpPr>
          <p:cNvPr id="269346" name="Line 34"/>
          <p:cNvSpPr>
            <a:spLocks noChangeShapeType="1"/>
          </p:cNvSpPr>
          <p:nvPr/>
        </p:nvSpPr>
        <p:spPr bwMode="auto">
          <a:xfrm flipV="1">
            <a:off x="2609850" y="5286375"/>
            <a:ext cx="619125" cy="600075"/>
          </a:xfrm>
          <a:prstGeom prst="line">
            <a:avLst/>
          </a:prstGeom>
          <a:noFill/>
          <a:ln w="50800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 flipV="1">
            <a:off x="1371600" y="4162425"/>
            <a:ext cx="771525" cy="285750"/>
          </a:xfrm>
          <a:prstGeom prst="line">
            <a:avLst/>
          </a:prstGeom>
          <a:noFill/>
          <a:ln w="50800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48" name="Line 36"/>
          <p:cNvSpPr>
            <a:spLocks noChangeShapeType="1"/>
          </p:cNvSpPr>
          <p:nvPr/>
        </p:nvSpPr>
        <p:spPr bwMode="auto">
          <a:xfrm>
            <a:off x="1419225" y="2943225"/>
            <a:ext cx="542925" cy="85725"/>
          </a:xfrm>
          <a:prstGeom prst="line">
            <a:avLst/>
          </a:prstGeom>
          <a:noFill/>
          <a:ln w="50800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49" name="Line 37"/>
          <p:cNvSpPr>
            <a:spLocks noChangeShapeType="1"/>
          </p:cNvSpPr>
          <p:nvPr/>
        </p:nvSpPr>
        <p:spPr bwMode="auto">
          <a:xfrm flipV="1">
            <a:off x="2552700" y="5238750"/>
            <a:ext cx="638175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50" name="Line 38"/>
          <p:cNvSpPr>
            <a:spLocks noChangeShapeType="1"/>
          </p:cNvSpPr>
          <p:nvPr/>
        </p:nvSpPr>
        <p:spPr bwMode="auto">
          <a:xfrm flipV="1">
            <a:off x="1381125" y="4171950"/>
            <a:ext cx="704850" cy="2190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51" name="Line 39"/>
          <p:cNvSpPr>
            <a:spLocks noChangeShapeType="1"/>
          </p:cNvSpPr>
          <p:nvPr/>
        </p:nvSpPr>
        <p:spPr bwMode="auto">
          <a:xfrm>
            <a:off x="1343025" y="2943225"/>
            <a:ext cx="600075" cy="66675"/>
          </a:xfrm>
          <a:prstGeom prst="line">
            <a:avLst/>
          </a:prstGeom>
          <a:noFill/>
          <a:ln w="50800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352" name="Rectangle 40"/>
          <p:cNvSpPr>
            <a:spLocks noChangeArrowheads="1"/>
          </p:cNvSpPr>
          <p:nvPr/>
        </p:nvSpPr>
        <p:spPr bwMode="auto">
          <a:xfrm>
            <a:off x="914400" y="5607050"/>
            <a:ext cx="1597025" cy="8080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5" grpId="1" animBg="1"/>
      <p:bldP spid="269316" grpId="0" animBg="1"/>
      <p:bldP spid="269316" grpId="1" animBg="1"/>
      <p:bldP spid="269321" grpId="0" animBg="1"/>
      <p:bldP spid="269324" grpId="0" animBg="1"/>
      <p:bldP spid="269325" grpId="0" animBg="1"/>
      <p:bldP spid="269326" grpId="0" animBg="1"/>
      <p:bldP spid="269327" grpId="0" animBg="1"/>
      <p:bldP spid="269337" grpId="0" animBg="1"/>
      <p:bldP spid="269338" grpId="0" animBg="1"/>
      <p:bldP spid="2693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7A760-F32D-460F-9176-A27081E3394C}" type="slidenum">
              <a:rPr lang="en-US"/>
              <a:pPr/>
              <a:t>34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525" y="369888"/>
            <a:ext cx="5440363" cy="304800"/>
          </a:xfrm>
          <a:noFill/>
          <a:ln/>
        </p:spPr>
        <p:txBody>
          <a:bodyPr/>
          <a:lstStyle/>
          <a:p>
            <a:r>
              <a:rPr lang="en-US"/>
              <a:t>CMAQ: </a:t>
            </a:r>
            <a:r>
              <a:rPr lang="en-US" b="0"/>
              <a:t>Expected impact on model output (3)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173538" y="1841500"/>
            <a:ext cx="47450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MW for new species </a:t>
            </a:r>
          </a:p>
          <a:p>
            <a:pPr lvl="1"/>
            <a:r>
              <a:rPr lang="en-US"/>
              <a:t>MW of A25J = 200 g/mol</a:t>
            </a:r>
          </a:p>
          <a:p>
            <a:pPr lvl="1"/>
            <a:r>
              <a:rPr lang="en-US"/>
              <a:t>MW for metals &lt; 56 g/mol</a:t>
            </a:r>
          </a:p>
          <a:p>
            <a:pPr lvl="1"/>
            <a:r>
              <a:rPr lang="en-US"/>
              <a:t>MW for NCOM = 220 g/mol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857250" y="2790825"/>
            <a:ext cx="0" cy="321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857250" y="6010275"/>
            <a:ext cx="413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2" name="Freeform 6"/>
          <p:cNvSpPr>
            <a:spLocks/>
          </p:cNvSpPr>
          <p:nvPr/>
        </p:nvSpPr>
        <p:spPr bwMode="auto">
          <a:xfrm>
            <a:off x="1257300" y="2895600"/>
            <a:ext cx="2228850" cy="3114675"/>
          </a:xfrm>
          <a:custGeom>
            <a:avLst/>
            <a:gdLst/>
            <a:ahLst/>
            <a:cxnLst>
              <a:cxn ang="0">
                <a:pos x="1404" y="1962"/>
              </a:cxn>
              <a:cxn ang="0">
                <a:pos x="1194" y="1674"/>
              </a:cxn>
              <a:cxn ang="0">
                <a:pos x="480" y="1368"/>
              </a:cxn>
              <a:cxn ang="0">
                <a:pos x="234" y="942"/>
              </a:cxn>
              <a:cxn ang="0">
                <a:pos x="162" y="372"/>
              </a:cxn>
              <a:cxn ang="0">
                <a:pos x="0" y="0"/>
              </a:cxn>
            </a:cxnLst>
            <a:rect l="0" t="0" r="r" b="b"/>
            <a:pathLst>
              <a:path w="1404" h="1962">
                <a:moveTo>
                  <a:pt x="1404" y="1962"/>
                </a:moveTo>
                <a:cubicBezTo>
                  <a:pt x="1376" y="1867"/>
                  <a:pt x="1348" y="1773"/>
                  <a:pt x="1194" y="1674"/>
                </a:cubicBezTo>
                <a:cubicBezTo>
                  <a:pt x="1040" y="1575"/>
                  <a:pt x="640" y="1490"/>
                  <a:pt x="480" y="1368"/>
                </a:cubicBezTo>
                <a:cubicBezTo>
                  <a:pt x="320" y="1246"/>
                  <a:pt x="287" y="1108"/>
                  <a:pt x="234" y="942"/>
                </a:cubicBezTo>
                <a:cubicBezTo>
                  <a:pt x="181" y="776"/>
                  <a:pt x="201" y="529"/>
                  <a:pt x="162" y="372"/>
                </a:cubicBezTo>
                <a:cubicBezTo>
                  <a:pt x="123" y="215"/>
                  <a:pt x="61" y="107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3" name="Freeform 7"/>
          <p:cNvSpPr>
            <a:spLocks/>
          </p:cNvSpPr>
          <p:nvPr/>
        </p:nvSpPr>
        <p:spPr bwMode="auto">
          <a:xfrm>
            <a:off x="1673225" y="2914650"/>
            <a:ext cx="1241425" cy="3105150"/>
          </a:xfrm>
          <a:custGeom>
            <a:avLst/>
            <a:gdLst/>
            <a:ahLst/>
            <a:cxnLst>
              <a:cxn ang="0">
                <a:pos x="782" y="1956"/>
              </a:cxn>
              <a:cxn ang="0">
                <a:pos x="722" y="1758"/>
              </a:cxn>
              <a:cxn ang="0">
                <a:pos x="578" y="1548"/>
              </a:cxn>
              <a:cxn ang="0">
                <a:pos x="392" y="1356"/>
              </a:cxn>
              <a:cxn ang="0">
                <a:pos x="206" y="1098"/>
              </a:cxn>
              <a:cxn ang="0">
                <a:pos x="176" y="816"/>
              </a:cxn>
              <a:cxn ang="0">
                <a:pos x="158" y="438"/>
              </a:cxn>
              <a:cxn ang="0">
                <a:pos x="86" y="90"/>
              </a:cxn>
              <a:cxn ang="0">
                <a:pos x="38" y="0"/>
              </a:cxn>
            </a:cxnLst>
            <a:rect l="0" t="0" r="r" b="b"/>
            <a:pathLst>
              <a:path w="782" h="1956">
                <a:moveTo>
                  <a:pt x="782" y="1956"/>
                </a:moveTo>
                <a:cubicBezTo>
                  <a:pt x="769" y="1891"/>
                  <a:pt x="756" y="1826"/>
                  <a:pt x="722" y="1758"/>
                </a:cubicBezTo>
                <a:cubicBezTo>
                  <a:pt x="688" y="1690"/>
                  <a:pt x="633" y="1615"/>
                  <a:pt x="578" y="1548"/>
                </a:cubicBezTo>
                <a:cubicBezTo>
                  <a:pt x="523" y="1481"/>
                  <a:pt x="454" y="1431"/>
                  <a:pt x="392" y="1356"/>
                </a:cubicBezTo>
                <a:cubicBezTo>
                  <a:pt x="330" y="1281"/>
                  <a:pt x="242" y="1188"/>
                  <a:pt x="206" y="1098"/>
                </a:cubicBezTo>
                <a:cubicBezTo>
                  <a:pt x="170" y="1008"/>
                  <a:pt x="184" y="926"/>
                  <a:pt x="176" y="816"/>
                </a:cubicBezTo>
                <a:cubicBezTo>
                  <a:pt x="168" y="706"/>
                  <a:pt x="173" y="559"/>
                  <a:pt x="158" y="438"/>
                </a:cubicBezTo>
                <a:cubicBezTo>
                  <a:pt x="143" y="317"/>
                  <a:pt x="106" y="163"/>
                  <a:pt x="86" y="90"/>
                </a:cubicBezTo>
                <a:cubicBezTo>
                  <a:pt x="66" y="17"/>
                  <a:pt x="0" y="13"/>
                  <a:pt x="38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4" name="Freeform 8"/>
          <p:cNvSpPr>
            <a:spLocks/>
          </p:cNvSpPr>
          <p:nvPr/>
        </p:nvSpPr>
        <p:spPr bwMode="auto">
          <a:xfrm>
            <a:off x="1800225" y="2914650"/>
            <a:ext cx="1314450" cy="3095625"/>
          </a:xfrm>
          <a:custGeom>
            <a:avLst/>
            <a:gdLst/>
            <a:ahLst/>
            <a:cxnLst>
              <a:cxn ang="0">
                <a:pos x="828" y="1950"/>
              </a:cxn>
              <a:cxn ang="0">
                <a:pos x="762" y="1704"/>
              </a:cxn>
              <a:cxn ang="0">
                <a:pos x="588" y="1482"/>
              </a:cxn>
              <a:cxn ang="0">
                <a:pos x="384" y="1308"/>
              </a:cxn>
              <a:cxn ang="0">
                <a:pos x="216" y="1116"/>
              </a:cxn>
              <a:cxn ang="0">
                <a:pos x="156" y="972"/>
              </a:cxn>
              <a:cxn ang="0">
                <a:pos x="120" y="666"/>
              </a:cxn>
              <a:cxn ang="0">
                <a:pos x="120" y="510"/>
              </a:cxn>
              <a:cxn ang="0">
                <a:pos x="90" y="270"/>
              </a:cxn>
              <a:cxn ang="0">
                <a:pos x="0" y="0"/>
              </a:cxn>
            </a:cxnLst>
            <a:rect l="0" t="0" r="r" b="b"/>
            <a:pathLst>
              <a:path w="828" h="1950">
                <a:moveTo>
                  <a:pt x="828" y="1950"/>
                </a:moveTo>
                <a:cubicBezTo>
                  <a:pt x="815" y="1866"/>
                  <a:pt x="802" y="1782"/>
                  <a:pt x="762" y="1704"/>
                </a:cubicBezTo>
                <a:cubicBezTo>
                  <a:pt x="722" y="1626"/>
                  <a:pt x="651" y="1548"/>
                  <a:pt x="588" y="1482"/>
                </a:cubicBezTo>
                <a:cubicBezTo>
                  <a:pt x="525" y="1416"/>
                  <a:pt x="446" y="1369"/>
                  <a:pt x="384" y="1308"/>
                </a:cubicBezTo>
                <a:cubicBezTo>
                  <a:pt x="322" y="1247"/>
                  <a:pt x="254" y="1172"/>
                  <a:pt x="216" y="1116"/>
                </a:cubicBezTo>
                <a:cubicBezTo>
                  <a:pt x="178" y="1060"/>
                  <a:pt x="172" y="1047"/>
                  <a:pt x="156" y="972"/>
                </a:cubicBezTo>
                <a:cubicBezTo>
                  <a:pt x="140" y="897"/>
                  <a:pt x="126" y="743"/>
                  <a:pt x="120" y="666"/>
                </a:cubicBezTo>
                <a:cubicBezTo>
                  <a:pt x="114" y="589"/>
                  <a:pt x="125" y="576"/>
                  <a:pt x="120" y="510"/>
                </a:cubicBezTo>
                <a:cubicBezTo>
                  <a:pt x="115" y="444"/>
                  <a:pt x="110" y="355"/>
                  <a:pt x="90" y="270"/>
                </a:cubicBezTo>
                <a:cubicBezTo>
                  <a:pt x="70" y="185"/>
                  <a:pt x="13" y="50"/>
                  <a:pt x="0" y="0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 rot="10800000" flipH="1">
            <a:off x="128588" y="3019425"/>
            <a:ext cx="549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</a:t>
            </a: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876300" y="6105525"/>
            <a:ext cx="448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Concentration (</a:t>
            </a:r>
            <a:r>
              <a:rPr lang="en-US">
                <a:solidFill>
                  <a:srgbClr val="0033CC"/>
                </a:solidFill>
              </a:rPr>
              <a:t>ug/m</a:t>
            </a:r>
            <a:r>
              <a:rPr lang="en-US" baseline="30000">
                <a:solidFill>
                  <a:srgbClr val="0033CC"/>
                </a:solidFill>
              </a:rPr>
              <a:t>3</a:t>
            </a:r>
            <a:r>
              <a:rPr lang="en-US"/>
              <a:t> or </a:t>
            </a:r>
            <a:r>
              <a:rPr lang="en-US">
                <a:solidFill>
                  <a:srgbClr val="CC0000"/>
                </a:solidFill>
              </a:rPr>
              <a:t>ppm</a:t>
            </a:r>
            <a:r>
              <a:rPr lang="en-US"/>
              <a:t>)</a:t>
            </a:r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3438525" y="5495925"/>
            <a:ext cx="223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CC"/>
                </a:solidFill>
              </a:rPr>
              <a:t>Aerosol module uses mass concentration</a:t>
            </a: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1857375" y="2809875"/>
            <a:ext cx="223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</a:rPr>
              <a:t>Transport module uses ppm</a:t>
            </a:r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>
            <a:off x="1609725" y="3895725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50" name="AutoShape 14"/>
          <p:cNvSpPr>
            <a:spLocks/>
          </p:cNvSpPr>
          <p:nvPr/>
        </p:nvSpPr>
        <p:spPr bwMode="auto">
          <a:xfrm>
            <a:off x="2847975" y="4124325"/>
            <a:ext cx="2190750" cy="609600"/>
          </a:xfrm>
          <a:prstGeom prst="callout2">
            <a:avLst>
              <a:gd name="adj1" fmla="val 18750"/>
              <a:gd name="adj2" fmla="val -3477"/>
              <a:gd name="adj3" fmla="val 18750"/>
              <a:gd name="adj4" fmla="val -26306"/>
              <a:gd name="adj5" fmla="val -31250"/>
              <a:gd name="adj6" fmla="val -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/>
              <a:t>Unit conversion depends on air density and aerosol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3" grpId="0" animBg="1"/>
      <p:bldP spid="270344" grpId="0" animBg="1"/>
      <p:bldP spid="270348" grpId="0"/>
      <p:bldP spid="270349" grpId="0" animBg="1"/>
      <p:bldP spid="2703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05C89-25BE-42C2-B6C2-083B7836BBD9}" type="slidenum">
              <a:rPr lang="en-US"/>
              <a:pPr/>
              <a:t>35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525" y="369888"/>
            <a:ext cx="5440363" cy="304800"/>
          </a:xfrm>
          <a:noFill/>
          <a:ln/>
        </p:spPr>
        <p:txBody>
          <a:bodyPr/>
          <a:lstStyle/>
          <a:p>
            <a:r>
              <a:rPr lang="en-US"/>
              <a:t>CMAQ: </a:t>
            </a:r>
            <a:r>
              <a:rPr lang="en-US" b="0"/>
              <a:t>Expected impact on model output (4)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4316413" y="1727200"/>
            <a:ext cx="3687762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I vs J mode</a:t>
            </a:r>
          </a:p>
          <a:p>
            <a:pPr lvl="1"/>
            <a:r>
              <a:rPr lang="en-US" sz="1600"/>
              <a:t>-PM</a:t>
            </a:r>
            <a:r>
              <a:rPr lang="en-US" sz="1600" baseline="-25000"/>
              <a:t>Other</a:t>
            </a:r>
            <a:r>
              <a:rPr lang="en-US" sz="1600"/>
              <a:t> used to be emitted only in the J mode</a:t>
            </a:r>
          </a:p>
          <a:p>
            <a:pPr lvl="1"/>
            <a:r>
              <a:rPr lang="en-US" sz="1600"/>
              <a:t>-NCOM is emitted in both I (0.1%) and J (99.9%) modes.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857250" y="2790825"/>
            <a:ext cx="0" cy="321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 flipV="1">
            <a:off x="857250" y="5991225"/>
            <a:ext cx="58959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66" name="Freeform 6"/>
          <p:cNvSpPr>
            <a:spLocks/>
          </p:cNvSpPr>
          <p:nvPr/>
        </p:nvSpPr>
        <p:spPr bwMode="auto">
          <a:xfrm>
            <a:off x="2457450" y="4948238"/>
            <a:ext cx="3743325" cy="1042987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44" y="591"/>
              </a:cxn>
              <a:cxn ang="0">
                <a:pos x="966" y="297"/>
              </a:cxn>
              <a:cxn ang="0">
                <a:pos x="1470" y="33"/>
              </a:cxn>
              <a:cxn ang="0">
                <a:pos x="2010" y="495"/>
              </a:cxn>
              <a:cxn ang="0">
                <a:pos x="2268" y="603"/>
              </a:cxn>
            </a:cxnLst>
            <a:rect l="0" t="0" r="r" b="b"/>
            <a:pathLst>
              <a:path w="2268" h="657">
                <a:moveTo>
                  <a:pt x="0" y="657"/>
                </a:moveTo>
                <a:cubicBezTo>
                  <a:pt x="141" y="654"/>
                  <a:pt x="283" y="651"/>
                  <a:pt x="444" y="591"/>
                </a:cubicBezTo>
                <a:cubicBezTo>
                  <a:pt x="605" y="531"/>
                  <a:pt x="795" y="390"/>
                  <a:pt x="966" y="297"/>
                </a:cubicBezTo>
                <a:cubicBezTo>
                  <a:pt x="1137" y="204"/>
                  <a:pt x="1296" y="0"/>
                  <a:pt x="1470" y="33"/>
                </a:cubicBezTo>
                <a:cubicBezTo>
                  <a:pt x="1644" y="66"/>
                  <a:pt x="1877" y="400"/>
                  <a:pt x="2010" y="495"/>
                </a:cubicBezTo>
                <a:cubicBezTo>
                  <a:pt x="2143" y="590"/>
                  <a:pt x="2205" y="596"/>
                  <a:pt x="2268" y="60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67" name="Freeform 7"/>
          <p:cNvSpPr>
            <a:spLocks/>
          </p:cNvSpPr>
          <p:nvPr/>
        </p:nvSpPr>
        <p:spPr bwMode="auto">
          <a:xfrm>
            <a:off x="1009650" y="5567363"/>
            <a:ext cx="2171700" cy="40481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46" y="195"/>
              </a:cxn>
              <a:cxn ang="0">
                <a:pos x="582" y="9"/>
              </a:cxn>
              <a:cxn ang="0">
                <a:pos x="990" y="141"/>
              </a:cxn>
              <a:cxn ang="0">
                <a:pos x="1368" y="255"/>
              </a:cxn>
            </a:cxnLst>
            <a:rect l="0" t="0" r="r" b="b"/>
            <a:pathLst>
              <a:path w="1368" h="255">
                <a:moveTo>
                  <a:pt x="0" y="243"/>
                </a:moveTo>
                <a:cubicBezTo>
                  <a:pt x="74" y="238"/>
                  <a:pt x="149" y="234"/>
                  <a:pt x="246" y="195"/>
                </a:cubicBezTo>
                <a:cubicBezTo>
                  <a:pt x="343" y="156"/>
                  <a:pt x="458" y="18"/>
                  <a:pt x="582" y="9"/>
                </a:cubicBezTo>
                <a:cubicBezTo>
                  <a:pt x="706" y="0"/>
                  <a:pt x="859" y="100"/>
                  <a:pt x="990" y="141"/>
                </a:cubicBezTo>
                <a:cubicBezTo>
                  <a:pt x="1121" y="182"/>
                  <a:pt x="1307" y="227"/>
                  <a:pt x="1368" y="255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 rot="-5400000">
            <a:off x="-1047750" y="4143376"/>
            <a:ext cx="311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Mass concentration</a:t>
            </a: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857250" y="6086475"/>
            <a:ext cx="591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Particle Diameter (um)</a:t>
            </a:r>
          </a:p>
        </p:txBody>
      </p:sp>
      <p:sp>
        <p:nvSpPr>
          <p:cNvPr id="271370" name="Freeform 10"/>
          <p:cNvSpPr>
            <a:spLocks/>
          </p:cNvSpPr>
          <p:nvPr/>
        </p:nvSpPr>
        <p:spPr bwMode="auto">
          <a:xfrm>
            <a:off x="2219325" y="4481513"/>
            <a:ext cx="4105275" cy="1538287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44" y="591"/>
              </a:cxn>
              <a:cxn ang="0">
                <a:pos x="966" y="297"/>
              </a:cxn>
              <a:cxn ang="0">
                <a:pos x="1470" y="33"/>
              </a:cxn>
              <a:cxn ang="0">
                <a:pos x="2010" y="495"/>
              </a:cxn>
              <a:cxn ang="0">
                <a:pos x="2268" y="603"/>
              </a:cxn>
            </a:cxnLst>
            <a:rect l="0" t="0" r="r" b="b"/>
            <a:pathLst>
              <a:path w="2268" h="657">
                <a:moveTo>
                  <a:pt x="0" y="657"/>
                </a:moveTo>
                <a:cubicBezTo>
                  <a:pt x="141" y="654"/>
                  <a:pt x="283" y="651"/>
                  <a:pt x="444" y="591"/>
                </a:cubicBezTo>
                <a:cubicBezTo>
                  <a:pt x="605" y="531"/>
                  <a:pt x="795" y="390"/>
                  <a:pt x="966" y="297"/>
                </a:cubicBezTo>
                <a:cubicBezTo>
                  <a:pt x="1137" y="204"/>
                  <a:pt x="1296" y="0"/>
                  <a:pt x="1470" y="33"/>
                </a:cubicBezTo>
                <a:cubicBezTo>
                  <a:pt x="1644" y="66"/>
                  <a:pt x="1877" y="400"/>
                  <a:pt x="2010" y="495"/>
                </a:cubicBezTo>
                <a:cubicBezTo>
                  <a:pt x="2143" y="590"/>
                  <a:pt x="2205" y="596"/>
                  <a:pt x="2268" y="60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3743325" y="4086225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Accumulation (J) mode</a:t>
            </a:r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942975" y="5162550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Aitken (I)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 animBg="1"/>
      <p:bldP spid="271367" grpId="0" animBg="1"/>
      <p:bldP spid="2713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32FE4-371C-4EC0-853C-B846AC3F17C0}" type="slidenum">
              <a:rPr lang="en-US"/>
              <a:pPr/>
              <a:t>36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525" y="369888"/>
            <a:ext cx="5440363" cy="304800"/>
          </a:xfrm>
          <a:noFill/>
          <a:ln/>
        </p:spPr>
        <p:txBody>
          <a:bodyPr/>
          <a:lstStyle/>
          <a:p>
            <a:r>
              <a:rPr lang="en-US"/>
              <a:t>CMAQ: </a:t>
            </a:r>
            <a:r>
              <a:rPr lang="en-US" b="0"/>
              <a:t>Expected impact on model output (5)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4979988" y="1363663"/>
            <a:ext cx="41640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Density = mass/volume</a:t>
            </a:r>
          </a:p>
          <a:p>
            <a:pPr lvl="1"/>
            <a:r>
              <a:rPr lang="en-US" sz="2000"/>
              <a:t>Density of A25J is 2.2 g/cm3</a:t>
            </a:r>
          </a:p>
          <a:p>
            <a:pPr lvl="1"/>
            <a:r>
              <a:rPr lang="en-US" sz="2000"/>
              <a:t>Density of NCOM is 2.0 g/cm3</a:t>
            </a:r>
          </a:p>
          <a:p>
            <a:pPr lvl="1"/>
            <a:r>
              <a:rPr lang="en-US" sz="2000"/>
              <a:t>Density of H2O is 1 g/cm3</a:t>
            </a:r>
          </a:p>
        </p:txBody>
      </p:sp>
      <p:pic>
        <p:nvPicPr>
          <p:cNvPr id="272388" name="Picture 4" descr="MC9002934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4133850"/>
            <a:ext cx="1400175" cy="1692275"/>
          </a:xfrm>
          <a:prstGeom prst="rect">
            <a:avLst/>
          </a:prstGeom>
          <a:noFill/>
        </p:spPr>
      </p:pic>
      <p:sp>
        <p:nvSpPr>
          <p:cNvPr id="272389" name="Line 5"/>
          <p:cNvSpPr>
            <a:spLocks noChangeShapeType="1"/>
          </p:cNvSpPr>
          <p:nvPr/>
        </p:nvSpPr>
        <p:spPr bwMode="auto">
          <a:xfrm flipV="1">
            <a:off x="1608138" y="3127375"/>
            <a:ext cx="0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2390" name="Picture 6" descr="MC90029344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4143375"/>
            <a:ext cx="1400175" cy="1692275"/>
          </a:xfrm>
          <a:prstGeom prst="rect">
            <a:avLst/>
          </a:prstGeom>
          <a:noFill/>
        </p:spPr>
      </p:pic>
      <p:sp>
        <p:nvSpPr>
          <p:cNvPr id="272391" name="Line 7"/>
          <p:cNvSpPr>
            <a:spLocks noChangeShapeType="1"/>
          </p:cNvSpPr>
          <p:nvPr/>
        </p:nvSpPr>
        <p:spPr bwMode="auto">
          <a:xfrm flipV="1">
            <a:off x="1608138" y="3127375"/>
            <a:ext cx="0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2392" name="Group 8"/>
          <p:cNvGrpSpPr>
            <a:grpSpLocks/>
          </p:cNvGrpSpPr>
          <p:nvPr/>
        </p:nvGrpSpPr>
        <p:grpSpPr bwMode="auto">
          <a:xfrm>
            <a:off x="28575" y="1743075"/>
            <a:ext cx="1530350" cy="1476375"/>
            <a:chOff x="2245" y="2412"/>
            <a:chExt cx="964" cy="930"/>
          </a:xfrm>
        </p:grpSpPr>
        <p:sp>
          <p:nvSpPr>
            <p:cNvPr id="272393" name="Arc 9"/>
            <p:cNvSpPr>
              <a:spLocks/>
            </p:cNvSpPr>
            <p:nvPr/>
          </p:nvSpPr>
          <p:spPr bwMode="auto">
            <a:xfrm>
              <a:off x="2245" y="2412"/>
              <a:ext cx="958" cy="93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2021 w 43200"/>
                <a:gd name="T1" fmla="*/ 2680 h 43200"/>
                <a:gd name="T2" fmla="*/ 28882 w 43200"/>
                <a:gd name="T3" fmla="*/ 126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2020" y="2680"/>
                  </a:moveTo>
                  <a:cubicBezTo>
                    <a:pt x="38916" y="6478"/>
                    <a:pt x="43200" y="1372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082" y="-1"/>
                    <a:pt x="26545" y="427"/>
                    <a:pt x="28882" y="1264"/>
                  </a:cubicBezTo>
                </a:path>
                <a:path w="43200" h="43200" stroke="0" extrusionOk="0">
                  <a:moveTo>
                    <a:pt x="32020" y="2680"/>
                  </a:moveTo>
                  <a:cubicBezTo>
                    <a:pt x="38916" y="6478"/>
                    <a:pt x="43200" y="1372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082" y="-1"/>
                    <a:pt x="26545" y="427"/>
                    <a:pt x="28882" y="126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4" name="Arc 10" descr="Large checker board"/>
            <p:cNvSpPr>
              <a:spLocks/>
            </p:cNvSpPr>
            <p:nvPr/>
          </p:nvSpPr>
          <p:spPr bwMode="auto">
            <a:xfrm>
              <a:off x="2730" y="2597"/>
              <a:ext cx="479" cy="723"/>
            </a:xfrm>
            <a:custGeom>
              <a:avLst/>
              <a:gdLst>
                <a:gd name="G0" fmla="+- 0 0 0"/>
                <a:gd name="G1" fmla="+- 13359 0 0"/>
                <a:gd name="G2" fmla="+- 21600 0 0"/>
                <a:gd name="T0" fmla="*/ 16974 w 21600"/>
                <a:gd name="T1" fmla="*/ 0 h 33596"/>
                <a:gd name="T2" fmla="*/ 7552 w 21600"/>
                <a:gd name="T3" fmla="*/ 33596 h 33596"/>
                <a:gd name="T4" fmla="*/ 0 w 21600"/>
                <a:gd name="T5" fmla="*/ 13359 h 33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596" fill="none" extrusionOk="0">
                  <a:moveTo>
                    <a:pt x="16973" y="0"/>
                  </a:moveTo>
                  <a:cubicBezTo>
                    <a:pt x="19970" y="3808"/>
                    <a:pt x="21600" y="8513"/>
                    <a:pt x="21600" y="13359"/>
                  </a:cubicBezTo>
                  <a:cubicBezTo>
                    <a:pt x="21600" y="22375"/>
                    <a:pt x="15999" y="30443"/>
                    <a:pt x="7551" y="33595"/>
                  </a:cubicBezTo>
                </a:path>
                <a:path w="21600" h="33596" stroke="0" extrusionOk="0">
                  <a:moveTo>
                    <a:pt x="16973" y="0"/>
                  </a:moveTo>
                  <a:cubicBezTo>
                    <a:pt x="19970" y="3808"/>
                    <a:pt x="21600" y="8513"/>
                    <a:pt x="21600" y="13359"/>
                  </a:cubicBezTo>
                  <a:cubicBezTo>
                    <a:pt x="21600" y="22375"/>
                    <a:pt x="15999" y="30443"/>
                    <a:pt x="7551" y="33595"/>
                  </a:cubicBezTo>
                  <a:lnTo>
                    <a:pt x="0" y="13359"/>
                  </a:lnTo>
                  <a:close/>
                </a:path>
              </a:pathLst>
            </a:custGeom>
            <a:pattFill prst="lgCheck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5" name="Arc 11"/>
            <p:cNvSpPr>
              <a:spLocks/>
            </p:cNvSpPr>
            <p:nvPr/>
          </p:nvSpPr>
          <p:spPr bwMode="auto">
            <a:xfrm>
              <a:off x="2724" y="2412"/>
              <a:ext cx="469" cy="4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140"/>
                <a:gd name="T1" fmla="*/ 0 h 21600"/>
                <a:gd name="T2" fmla="*/ 21140 w 21140"/>
                <a:gd name="T3" fmla="*/ 17166 h 21600"/>
                <a:gd name="T4" fmla="*/ 0 w 211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40" h="21600" fill="none" extrusionOk="0">
                  <a:moveTo>
                    <a:pt x="-1" y="0"/>
                  </a:moveTo>
                  <a:cubicBezTo>
                    <a:pt x="10220" y="0"/>
                    <a:pt x="19041" y="7163"/>
                    <a:pt x="21140" y="17165"/>
                  </a:cubicBezTo>
                </a:path>
                <a:path w="21140" h="21600" stroke="0" extrusionOk="0">
                  <a:moveTo>
                    <a:pt x="-1" y="0"/>
                  </a:moveTo>
                  <a:cubicBezTo>
                    <a:pt x="10220" y="0"/>
                    <a:pt x="19041" y="7163"/>
                    <a:pt x="21140" y="1716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396" name="Group 12"/>
          <p:cNvGrpSpPr>
            <a:grpSpLocks/>
          </p:cNvGrpSpPr>
          <p:nvPr/>
        </p:nvGrpSpPr>
        <p:grpSpPr bwMode="auto">
          <a:xfrm>
            <a:off x="1973263" y="1543050"/>
            <a:ext cx="2293937" cy="2212975"/>
            <a:chOff x="2773" y="2454"/>
            <a:chExt cx="1445" cy="1394"/>
          </a:xfrm>
        </p:grpSpPr>
        <p:sp>
          <p:nvSpPr>
            <p:cNvPr id="272397" name="Arc 13"/>
            <p:cNvSpPr>
              <a:spLocks noChangeAspect="1"/>
            </p:cNvSpPr>
            <p:nvPr/>
          </p:nvSpPr>
          <p:spPr bwMode="auto">
            <a:xfrm>
              <a:off x="2773" y="2454"/>
              <a:ext cx="1436" cy="139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2021 w 43200"/>
                <a:gd name="T1" fmla="*/ 2680 h 43200"/>
                <a:gd name="T2" fmla="*/ 28882 w 43200"/>
                <a:gd name="T3" fmla="*/ 126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2020" y="2680"/>
                  </a:moveTo>
                  <a:cubicBezTo>
                    <a:pt x="38916" y="6478"/>
                    <a:pt x="43200" y="1372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082" y="-1"/>
                    <a:pt x="26545" y="427"/>
                    <a:pt x="28882" y="1264"/>
                  </a:cubicBezTo>
                </a:path>
                <a:path w="43200" h="43200" stroke="0" extrusionOk="0">
                  <a:moveTo>
                    <a:pt x="32020" y="2680"/>
                  </a:moveTo>
                  <a:cubicBezTo>
                    <a:pt x="38916" y="6478"/>
                    <a:pt x="43200" y="13727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082" y="-1"/>
                    <a:pt x="26545" y="427"/>
                    <a:pt x="28882" y="126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8" name="Arc 14" descr="Large checker board"/>
            <p:cNvSpPr>
              <a:spLocks noChangeAspect="1"/>
            </p:cNvSpPr>
            <p:nvPr/>
          </p:nvSpPr>
          <p:spPr bwMode="auto">
            <a:xfrm>
              <a:off x="3500" y="2719"/>
              <a:ext cx="718" cy="1084"/>
            </a:xfrm>
            <a:custGeom>
              <a:avLst/>
              <a:gdLst>
                <a:gd name="G0" fmla="+- 0 0 0"/>
                <a:gd name="G1" fmla="+- 13359 0 0"/>
                <a:gd name="G2" fmla="+- 21600 0 0"/>
                <a:gd name="T0" fmla="*/ 16974 w 21600"/>
                <a:gd name="T1" fmla="*/ 0 h 33596"/>
                <a:gd name="T2" fmla="*/ 7552 w 21600"/>
                <a:gd name="T3" fmla="*/ 33596 h 33596"/>
                <a:gd name="T4" fmla="*/ 0 w 21600"/>
                <a:gd name="T5" fmla="*/ 13359 h 33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596" fill="none" extrusionOk="0">
                  <a:moveTo>
                    <a:pt x="16973" y="0"/>
                  </a:moveTo>
                  <a:cubicBezTo>
                    <a:pt x="19970" y="3808"/>
                    <a:pt x="21600" y="8513"/>
                    <a:pt x="21600" y="13359"/>
                  </a:cubicBezTo>
                  <a:cubicBezTo>
                    <a:pt x="21600" y="22375"/>
                    <a:pt x="15999" y="30443"/>
                    <a:pt x="7551" y="33595"/>
                  </a:cubicBezTo>
                </a:path>
                <a:path w="21600" h="33596" stroke="0" extrusionOk="0">
                  <a:moveTo>
                    <a:pt x="16973" y="0"/>
                  </a:moveTo>
                  <a:cubicBezTo>
                    <a:pt x="19970" y="3808"/>
                    <a:pt x="21600" y="8513"/>
                    <a:pt x="21600" y="13359"/>
                  </a:cubicBezTo>
                  <a:cubicBezTo>
                    <a:pt x="21600" y="22375"/>
                    <a:pt x="15999" y="30443"/>
                    <a:pt x="7551" y="33595"/>
                  </a:cubicBezTo>
                  <a:lnTo>
                    <a:pt x="0" y="13359"/>
                  </a:lnTo>
                  <a:close/>
                </a:path>
              </a:pathLst>
            </a:custGeom>
            <a:pattFill prst="lgCheck">
              <a:fgClr>
                <a:srgbClr val="FF9900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9" name="Arc 15"/>
            <p:cNvSpPr>
              <a:spLocks noChangeAspect="1"/>
            </p:cNvSpPr>
            <p:nvPr/>
          </p:nvSpPr>
          <p:spPr bwMode="auto">
            <a:xfrm>
              <a:off x="3503" y="2454"/>
              <a:ext cx="703" cy="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140"/>
                <a:gd name="T1" fmla="*/ 0 h 21600"/>
                <a:gd name="T2" fmla="*/ 21140 w 21140"/>
                <a:gd name="T3" fmla="*/ 17166 h 21600"/>
                <a:gd name="T4" fmla="*/ 0 w 211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40" h="21600" fill="none" extrusionOk="0">
                  <a:moveTo>
                    <a:pt x="-1" y="0"/>
                  </a:moveTo>
                  <a:cubicBezTo>
                    <a:pt x="10220" y="0"/>
                    <a:pt x="19041" y="7163"/>
                    <a:pt x="21140" y="17165"/>
                  </a:cubicBezTo>
                </a:path>
                <a:path w="21140" h="21600" stroke="0" extrusionOk="0">
                  <a:moveTo>
                    <a:pt x="-1" y="0"/>
                  </a:moveTo>
                  <a:cubicBezTo>
                    <a:pt x="10220" y="0"/>
                    <a:pt x="19041" y="7163"/>
                    <a:pt x="21140" y="1716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0" name="Arc 16" descr="Dark vertical"/>
            <p:cNvSpPr>
              <a:spLocks noChangeAspect="1"/>
            </p:cNvSpPr>
            <p:nvPr/>
          </p:nvSpPr>
          <p:spPr bwMode="auto">
            <a:xfrm>
              <a:off x="2885" y="2455"/>
              <a:ext cx="848" cy="697"/>
            </a:xfrm>
            <a:custGeom>
              <a:avLst/>
              <a:gdLst>
                <a:gd name="G0" fmla="+- 18236 0 0"/>
                <a:gd name="G1" fmla="+- 21600 0 0"/>
                <a:gd name="G2" fmla="+- 21600 0 0"/>
                <a:gd name="T0" fmla="*/ 0 w 25518"/>
                <a:gd name="T1" fmla="*/ 10023 h 21600"/>
                <a:gd name="T2" fmla="*/ 25518 w 25518"/>
                <a:gd name="T3" fmla="*/ 1265 h 21600"/>
                <a:gd name="T4" fmla="*/ 18236 w 25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8" h="21600" fill="none" extrusionOk="0">
                  <a:moveTo>
                    <a:pt x="0" y="10023"/>
                  </a:moveTo>
                  <a:cubicBezTo>
                    <a:pt x="3962" y="3781"/>
                    <a:pt x="10842" y="-1"/>
                    <a:pt x="18236" y="0"/>
                  </a:cubicBezTo>
                  <a:cubicBezTo>
                    <a:pt x="20718" y="0"/>
                    <a:pt x="23181" y="427"/>
                    <a:pt x="25518" y="1264"/>
                  </a:cubicBezTo>
                </a:path>
                <a:path w="25518" h="21600" stroke="0" extrusionOk="0">
                  <a:moveTo>
                    <a:pt x="0" y="10023"/>
                  </a:moveTo>
                  <a:cubicBezTo>
                    <a:pt x="3962" y="3781"/>
                    <a:pt x="10842" y="-1"/>
                    <a:pt x="18236" y="0"/>
                  </a:cubicBezTo>
                  <a:cubicBezTo>
                    <a:pt x="20718" y="0"/>
                    <a:pt x="23181" y="427"/>
                    <a:pt x="25518" y="1264"/>
                  </a:cubicBezTo>
                  <a:lnTo>
                    <a:pt x="18236" y="21600"/>
                  </a:lnTo>
                  <a:close/>
                </a:path>
              </a:pathLst>
            </a:custGeom>
            <a:pattFill prst="dkVert">
              <a:fgClr>
                <a:srgbClr val="99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728663" y="160972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3019425" y="1447800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403" name="Text Box 19"/>
          <p:cNvSpPr txBox="1">
            <a:spLocks noChangeArrowheads="1"/>
          </p:cNvSpPr>
          <p:nvPr/>
        </p:nvSpPr>
        <p:spPr bwMode="auto">
          <a:xfrm>
            <a:off x="866775" y="12573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r>
              <a:rPr lang="en-US" sz="1800" baseline="-25000"/>
              <a:t>p</a:t>
            </a:r>
            <a:endParaRPr lang="en-US" sz="1800"/>
          </a:p>
        </p:txBody>
      </p:sp>
      <p:sp>
        <p:nvSpPr>
          <p:cNvPr id="272404" name="Text Box 20"/>
          <p:cNvSpPr txBox="1">
            <a:spLocks noChangeArrowheads="1"/>
          </p:cNvSpPr>
          <p:nvPr/>
        </p:nvSpPr>
        <p:spPr bwMode="auto">
          <a:xfrm>
            <a:off x="3343275" y="10668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r>
              <a:rPr lang="en-US" sz="1800" baseline="-25000"/>
              <a:t>p</a:t>
            </a:r>
            <a:endParaRPr lang="en-US" sz="1800"/>
          </a:p>
        </p:txBody>
      </p:sp>
      <p:sp>
        <p:nvSpPr>
          <p:cNvPr id="272405" name="Text Box 21"/>
          <p:cNvSpPr txBox="1">
            <a:spLocks noChangeArrowheads="1"/>
          </p:cNvSpPr>
          <p:nvPr/>
        </p:nvSpPr>
        <p:spPr bwMode="auto">
          <a:xfrm>
            <a:off x="5094288" y="3236913"/>
            <a:ext cx="364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Dry deposition = f(d</a:t>
            </a:r>
            <a:r>
              <a:rPr lang="en-US" baseline="-25000"/>
              <a:t>p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/>
      <p:bldP spid="272402" grpId="0" animBg="1"/>
      <p:bldP spid="272404" grpId="0"/>
      <p:bldP spid="2724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503E-965A-45BB-B901-E0F41D9F8440}" type="slidenum">
              <a:rPr lang="en-US"/>
              <a:pPr/>
              <a:t>3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709988" y="241300"/>
            <a:ext cx="3695700" cy="304800"/>
          </a:xfrm>
        </p:spPr>
        <p:txBody>
          <a:bodyPr/>
          <a:lstStyle/>
          <a:p>
            <a:r>
              <a:rPr lang="en-US"/>
              <a:t>PM</a:t>
            </a:r>
            <a:r>
              <a:rPr lang="en-US" baseline="-25000"/>
              <a:t>2.5</a:t>
            </a:r>
            <a:r>
              <a:rPr lang="en-US"/>
              <a:t> Speciation</a:t>
            </a:r>
          </a:p>
        </p:txBody>
      </p:sp>
      <p:graphicFrame>
        <p:nvGraphicFramePr>
          <p:cNvPr id="25395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0" y="2157413"/>
          <a:ext cx="4643438" cy="1528762"/>
        </p:xfrm>
        <a:graphic>
          <a:graphicData uri="http://schemas.openxmlformats.org/presentationml/2006/ole">
            <p:oleObj spid="_x0000_s253955" name="Chart" r:id="rId3" imgW="5705531" imgH="2876662" progId="Excel.Sheet.8">
              <p:embed/>
            </p:oleObj>
          </a:graphicData>
        </a:graphic>
      </p:graphicFrame>
      <p:graphicFrame>
        <p:nvGraphicFramePr>
          <p:cNvPr id="25395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433388" y="3763963"/>
          <a:ext cx="3765550" cy="1771650"/>
        </p:xfrm>
        <a:graphic>
          <a:graphicData uri="http://schemas.openxmlformats.org/presentationml/2006/ole">
            <p:oleObj spid="_x0000_s253956" name="Chart" r:id="rId4" imgW="5705531" imgH="2876662" progId="Excel.Sheet.8">
              <p:embed/>
            </p:oleObj>
          </a:graphicData>
        </a:graphic>
      </p:graphicFrame>
      <p:graphicFrame>
        <p:nvGraphicFramePr>
          <p:cNvPr id="253957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5535613" y="3760788"/>
          <a:ext cx="3636962" cy="1719262"/>
        </p:xfrm>
        <a:graphic>
          <a:graphicData uri="http://schemas.openxmlformats.org/presentationml/2006/ole">
            <p:oleObj spid="_x0000_s253957" name="Chart" r:id="rId5" imgW="5714959" imgH="2886090" progId="Excel.Sheet.8">
              <p:embed/>
            </p:oleObj>
          </a:graphicData>
        </a:graphic>
      </p:graphicFrame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84138" y="157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Ambient PM</a:t>
            </a:r>
            <a:r>
              <a:rPr lang="en-US" u="sng" baseline="-25000"/>
              <a:t>2.5</a:t>
            </a:r>
            <a:endParaRPr lang="en-US" u="sng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176838" y="157956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CMAQ PM</a:t>
            </a:r>
            <a:r>
              <a:rPr lang="en-US" u="sng" baseline="-25000"/>
              <a:t>2.5</a:t>
            </a:r>
            <a:endParaRPr lang="en-US" u="sng"/>
          </a:p>
        </p:txBody>
      </p:sp>
      <p:graphicFrame>
        <p:nvGraphicFramePr>
          <p:cNvPr id="253960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160963" y="2344738"/>
          <a:ext cx="3105150" cy="1343025"/>
        </p:xfrm>
        <a:graphic>
          <a:graphicData uri="http://schemas.openxmlformats.org/presentationml/2006/ole">
            <p:oleObj spid="_x0000_s253960" name="Chart" r:id="rId6" imgW="5714959" imgH="2886090" progId="Excel.Sheet.8">
              <p:embed/>
            </p:oleObj>
          </a:graphicData>
        </a:graphic>
      </p:graphicFrame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3503613" y="1735138"/>
            <a:ext cx="221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Primary Anthropogenic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3697288" y="4564063"/>
            <a:ext cx="178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</a:rPr>
              <a:t>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3957" grpId="0"/>
      <p:bldP spid="253959" grpId="0"/>
      <p:bldOleChart spid="2539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131C4-E9B8-4CD8-90B6-140027F61AEC}" type="slidenum">
              <a:rPr lang="en-US"/>
              <a:pPr/>
              <a:t>4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495800" cy="2633663"/>
          </a:xfrm>
        </p:spPr>
        <p:txBody>
          <a:bodyPr/>
          <a:lstStyle/>
          <a:p>
            <a:r>
              <a:rPr lang="en-US" sz="1800"/>
              <a:t>Appel et al. (2008) evaluated CMAQ v4.5 across network of urban monitoring sites (CSN) in eastern U.S.</a:t>
            </a:r>
          </a:p>
          <a:p>
            <a:pPr lvl="1"/>
            <a:r>
              <a:rPr lang="en-US" sz="1600"/>
              <a:t>Examined the speciated contributions to PM</a:t>
            </a:r>
            <a:r>
              <a:rPr lang="en-US" sz="1600" baseline="-25000"/>
              <a:t>2.5</a:t>
            </a:r>
          </a:p>
          <a:p>
            <a:pPr lvl="1"/>
            <a:r>
              <a:rPr lang="en-US" sz="1600"/>
              <a:t>Stratified evaluation into 4 seasons and 4 geographic regions</a:t>
            </a:r>
          </a:p>
          <a:p>
            <a:endParaRPr lang="en-US" sz="1800"/>
          </a:p>
          <a:p>
            <a:r>
              <a:rPr lang="en-US" sz="1800"/>
              <a:t>In 10 of 16 subsets, CMAQ’s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hlink"/>
                </a:solidFill>
              </a:rPr>
              <a:t>PM</a:t>
            </a:r>
            <a:r>
              <a:rPr lang="en-US" sz="1800" baseline="-25000">
                <a:solidFill>
                  <a:schemeClr val="hlink"/>
                </a:solidFill>
              </a:rPr>
              <a:t>Other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/>
              <a:t>exhibited largest compositional bias.</a:t>
            </a:r>
          </a:p>
          <a:p>
            <a:pPr lvl="1"/>
            <a:r>
              <a:rPr lang="en-US" sz="1600"/>
              <a:t>Positive bias in Winter &amp; Fall</a:t>
            </a:r>
          </a:p>
          <a:p>
            <a:pPr lvl="1"/>
            <a:r>
              <a:rPr lang="en-US" sz="1600"/>
              <a:t>Negative bias in Summer</a:t>
            </a:r>
          </a:p>
          <a:p>
            <a:pPr lvl="1"/>
            <a:endParaRPr lang="en-US" sz="1600"/>
          </a:p>
          <a:p>
            <a:r>
              <a:rPr lang="en-US" sz="1800"/>
              <a:t>Large PM</a:t>
            </a:r>
            <a:r>
              <a:rPr lang="en-US" sz="1800" baseline="-25000"/>
              <a:t>Other </a:t>
            </a:r>
            <a:r>
              <a:rPr lang="en-US" sz="1800"/>
              <a:t>biases noted in several other CMAQ evaluation studies: Mathur et al (2008), Hogrefe et al (2007), Foley et al (2010), Appel et al (2010)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953000" y="1295400"/>
            <a:ext cx="330200" cy="393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7202488" y="1427163"/>
            <a:ext cx="1057275" cy="3937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Rectangle 17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705600" cy="914400"/>
          </a:xfrm>
        </p:spPr>
        <p:txBody>
          <a:bodyPr/>
          <a:lstStyle/>
          <a:p>
            <a:r>
              <a:rPr lang="en-US"/>
              <a:t>CMAQ estimates of PM</a:t>
            </a:r>
            <a:r>
              <a:rPr lang="en-US" baseline="-25000"/>
              <a:t>Other </a:t>
            </a:r>
            <a:r>
              <a:rPr lang="en-US"/>
              <a:t>are very poor</a:t>
            </a:r>
            <a:endParaRPr lang="en-US" baseline="-25000"/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5257800" y="1600200"/>
            <a:ext cx="685800" cy="2968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8359775" y="1981200"/>
            <a:ext cx="457200" cy="1752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4648200" y="3657600"/>
            <a:ext cx="4572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6904038" y="2009775"/>
            <a:ext cx="609600" cy="160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77" name="Group 33"/>
          <p:cNvGrpSpPr>
            <a:grpSpLocks/>
          </p:cNvGrpSpPr>
          <p:nvPr/>
        </p:nvGrpSpPr>
        <p:grpSpPr bwMode="auto">
          <a:xfrm>
            <a:off x="5151438" y="1400175"/>
            <a:ext cx="3886200" cy="5076825"/>
            <a:chOff x="3245" y="882"/>
            <a:chExt cx="2448" cy="3198"/>
          </a:xfrm>
        </p:grpSpPr>
        <p:pic>
          <p:nvPicPr>
            <p:cNvPr id="134167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7" y="2578"/>
              <a:ext cx="1728" cy="150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416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 t="13969"/>
            <a:stretch>
              <a:fillRect/>
            </a:stretch>
          </p:blipFill>
          <p:spPr bwMode="auto">
            <a:xfrm>
              <a:off x="3245" y="1008"/>
              <a:ext cx="2375" cy="14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34150" name="Text Box 6"/>
            <p:cNvSpPr txBox="1">
              <a:spLocks noChangeArrowheads="1"/>
            </p:cNvSpPr>
            <p:nvPr/>
          </p:nvSpPr>
          <p:spPr bwMode="auto">
            <a:xfrm>
              <a:off x="4592" y="2544"/>
              <a:ext cx="104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chemeClr val="hlink"/>
                  </a:solidFill>
                </a:rPr>
                <a:t>Summer 2001</a:t>
              </a:r>
              <a:br>
                <a:rPr lang="en-US" sz="1600" b="1">
                  <a:solidFill>
                    <a:schemeClr val="hlink"/>
                  </a:solidFill>
                </a:rPr>
              </a:br>
              <a:r>
                <a:rPr lang="en-US" sz="1600" b="1">
                  <a:solidFill>
                    <a:schemeClr val="hlink"/>
                  </a:solidFill>
                </a:rPr>
                <a:t>NC, SC, GA, FL</a:t>
              </a:r>
            </a:p>
          </p:txBody>
        </p:sp>
        <p:sp>
          <p:nvSpPr>
            <p:cNvPr id="134156" name="Text Box 12"/>
            <p:cNvSpPr txBox="1">
              <a:spLocks noChangeArrowheads="1"/>
            </p:cNvSpPr>
            <p:nvPr/>
          </p:nvSpPr>
          <p:spPr bwMode="auto">
            <a:xfrm>
              <a:off x="4587" y="882"/>
              <a:ext cx="99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chemeClr val="hlink"/>
                  </a:solidFill>
                </a:rPr>
                <a:t>Winter 2001</a:t>
              </a:r>
              <a:br>
                <a:rPr lang="en-US" sz="1600" b="1">
                  <a:solidFill>
                    <a:schemeClr val="hlink"/>
                  </a:solidFill>
                </a:rPr>
              </a:br>
              <a:r>
                <a:rPr lang="en-US" sz="1600" b="1">
                  <a:solidFill>
                    <a:schemeClr val="hlink"/>
                  </a:solidFill>
                </a:rPr>
                <a:t>Northeast U.S.</a:t>
              </a:r>
            </a:p>
          </p:txBody>
        </p:sp>
        <p:sp>
          <p:nvSpPr>
            <p:cNvPr id="134168" name="Rectangle 24"/>
            <p:cNvSpPr>
              <a:spLocks noChangeArrowheads="1"/>
            </p:cNvSpPr>
            <p:nvPr/>
          </p:nvSpPr>
          <p:spPr bwMode="auto">
            <a:xfrm>
              <a:off x="4397" y="2994"/>
              <a:ext cx="363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0" name="Rectangle 26"/>
            <p:cNvSpPr>
              <a:spLocks noChangeArrowheads="1"/>
            </p:cNvSpPr>
            <p:nvPr/>
          </p:nvSpPr>
          <p:spPr bwMode="auto">
            <a:xfrm>
              <a:off x="5309" y="1383"/>
              <a:ext cx="384" cy="9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8458200" y="4800600"/>
            <a:ext cx="609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Text Box 31"/>
          <p:cNvSpPr txBox="1">
            <a:spLocks noChangeArrowheads="1"/>
          </p:cNvSpPr>
          <p:nvPr/>
        </p:nvSpPr>
        <p:spPr bwMode="auto">
          <a:xfrm>
            <a:off x="4648200" y="652145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i="1"/>
              <a:t>Plots provided by W. Appel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AB6A-B593-497E-9DB5-7C39B17A475C}" type="slidenum">
              <a:rPr lang="en-US"/>
              <a:pPr/>
              <a:t>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6963" y="422275"/>
            <a:ext cx="6581775" cy="628650"/>
          </a:xfrm>
        </p:spPr>
        <p:txBody>
          <a:bodyPr/>
          <a:lstStyle/>
          <a:p>
            <a:r>
              <a:rPr lang="en-US" sz="3000"/>
              <a:t>Diagnosing the cause of PM</a:t>
            </a:r>
            <a:r>
              <a:rPr lang="en-US" sz="3000" baseline="-25000"/>
              <a:t>Other</a:t>
            </a:r>
            <a:r>
              <a:rPr lang="en-US" sz="3000"/>
              <a:t> biases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4575175"/>
            <a:ext cx="7267575" cy="12636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b="1">
                <a:solidFill>
                  <a:schemeClr val="hlink"/>
                </a:solidFill>
              </a:rPr>
              <a:t>  If we speciate PM</a:t>
            </a:r>
            <a:r>
              <a:rPr lang="en-US" b="1" baseline="-25000">
                <a:solidFill>
                  <a:schemeClr val="hlink"/>
                </a:solidFill>
              </a:rPr>
              <a:t>other </a:t>
            </a:r>
            <a:r>
              <a:rPr lang="en-US" b="1">
                <a:solidFill>
                  <a:schemeClr val="hlink"/>
                </a:solidFill>
              </a:rPr>
              <a:t>in CMAQ, we can utilize vast ambient datasets of PM</a:t>
            </a:r>
            <a:r>
              <a:rPr lang="en-US" b="1" baseline="-25000">
                <a:solidFill>
                  <a:schemeClr val="hlink"/>
                </a:solidFill>
              </a:rPr>
              <a:t>2.5</a:t>
            </a:r>
            <a:r>
              <a:rPr lang="en-US" b="1">
                <a:solidFill>
                  <a:schemeClr val="hlink"/>
                </a:solidFill>
              </a:rPr>
              <a:t> trace elements to diagnose CMAQ’s largest biases for PM</a:t>
            </a:r>
            <a:r>
              <a:rPr lang="en-US" b="1" baseline="-25000">
                <a:solidFill>
                  <a:schemeClr val="hlink"/>
                </a:solidFill>
              </a:rPr>
              <a:t>2.5</a:t>
            </a:r>
            <a:r>
              <a:rPr lang="en-US" b="1">
                <a:solidFill>
                  <a:schemeClr val="hlink"/>
                </a:solidFill>
              </a:rPr>
              <a:t> </a:t>
            </a:r>
            <a:endParaRPr lang="en-US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US">
              <a:solidFill>
                <a:schemeClr val="hlink"/>
              </a:solidFill>
            </a:endParaRPr>
          </a:p>
        </p:txBody>
      </p:sp>
      <p:graphicFrame>
        <p:nvGraphicFramePr>
          <p:cNvPr id="69682" name="Object 50"/>
          <p:cNvGraphicFramePr>
            <a:graphicFrameLocks noChangeAspect="1"/>
          </p:cNvGraphicFramePr>
          <p:nvPr>
            <p:ph sz="quarter" idx="2"/>
          </p:nvPr>
        </p:nvGraphicFramePr>
        <p:xfrm>
          <a:off x="6029325" y="1196975"/>
          <a:ext cx="3081338" cy="2703513"/>
        </p:xfrm>
        <a:graphic>
          <a:graphicData uri="http://schemas.openxmlformats.org/presentationml/2006/ole">
            <p:oleObj spid="_x0000_s69682" name="Chart" r:id="rId3" imgW="5724388" imgH="2895519" progId="Excel.Sheet.8">
              <p:embed/>
            </p:oleObj>
          </a:graphicData>
        </a:graphic>
      </p:graphicFrame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 l="46483" t="13969" r="-1054"/>
          <a:stretch>
            <a:fillRect/>
          </a:stretch>
        </p:blipFill>
        <p:spPr bwMode="auto">
          <a:xfrm>
            <a:off x="3552825" y="1952625"/>
            <a:ext cx="2057400" cy="2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9649" name="Picture 17"/>
          <p:cNvPicPr>
            <a:picLocks noChangeAspect="1" noChangeArrowheads="1"/>
          </p:cNvPicPr>
          <p:nvPr/>
        </p:nvPicPr>
        <p:blipFill>
          <a:blip r:embed="rId4" cstate="print"/>
          <a:srcRect l="-2020" t="25145" r="71704" b="18976"/>
          <a:stretch>
            <a:fillRect/>
          </a:stretch>
        </p:blipFill>
        <p:spPr bwMode="auto">
          <a:xfrm>
            <a:off x="-88900" y="5172075"/>
            <a:ext cx="11430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9676" name="Line 44"/>
          <p:cNvSpPr>
            <a:spLocks noChangeShapeType="1"/>
          </p:cNvSpPr>
          <p:nvPr/>
        </p:nvSpPr>
        <p:spPr bwMode="auto">
          <a:xfrm>
            <a:off x="5106988" y="2944813"/>
            <a:ext cx="1882775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77" name="Line 45"/>
          <p:cNvSpPr>
            <a:spLocks noChangeShapeType="1"/>
          </p:cNvSpPr>
          <p:nvPr/>
        </p:nvSpPr>
        <p:spPr bwMode="auto">
          <a:xfrm flipV="1">
            <a:off x="5122863" y="1627188"/>
            <a:ext cx="1641475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9688" name="Object 56"/>
          <p:cNvGraphicFramePr>
            <a:graphicFrameLocks noChangeAspect="1"/>
          </p:cNvGraphicFramePr>
          <p:nvPr/>
        </p:nvGraphicFramePr>
        <p:xfrm>
          <a:off x="0" y="1938338"/>
          <a:ext cx="2989263" cy="2795587"/>
        </p:xfrm>
        <a:graphic>
          <a:graphicData uri="http://schemas.openxmlformats.org/presentationml/2006/ole">
            <p:oleObj spid="_x0000_s69688" name="Chart" r:id="rId5" imgW="5705531" imgH="2876662" progId="Excel.Sheet.8">
              <p:embed/>
            </p:oleObj>
          </a:graphicData>
        </a:graphic>
      </p:graphicFrame>
      <p:graphicFrame>
        <p:nvGraphicFramePr>
          <p:cNvPr id="69689" name="Object 57"/>
          <p:cNvGraphicFramePr>
            <a:graphicFrameLocks noChangeAspect="1"/>
          </p:cNvGraphicFramePr>
          <p:nvPr>
            <p:ph sz="quarter" idx="3"/>
          </p:nvPr>
        </p:nvGraphicFramePr>
        <p:xfrm>
          <a:off x="133350" y="1887538"/>
          <a:ext cx="2816225" cy="2835275"/>
        </p:xfrm>
        <a:graphic>
          <a:graphicData uri="http://schemas.openxmlformats.org/presentationml/2006/ole">
            <p:oleObj spid="_x0000_s69689" name="Chart" r:id="rId6" imgW="5714959" imgH="2886090" progId="Excel.Sheet.8">
              <p:embed/>
            </p:oleObj>
          </a:graphicData>
        </a:graphic>
      </p:graphicFrame>
      <p:sp>
        <p:nvSpPr>
          <p:cNvPr id="69680" name="Line 48"/>
          <p:cNvSpPr>
            <a:spLocks noChangeShapeType="1"/>
          </p:cNvSpPr>
          <p:nvPr/>
        </p:nvSpPr>
        <p:spPr bwMode="auto">
          <a:xfrm flipH="1" flipV="1">
            <a:off x="2241550" y="2105025"/>
            <a:ext cx="1917700" cy="79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81" name="Line 49"/>
          <p:cNvSpPr>
            <a:spLocks noChangeShapeType="1"/>
          </p:cNvSpPr>
          <p:nvPr/>
        </p:nvSpPr>
        <p:spPr bwMode="auto">
          <a:xfrm flipH="1">
            <a:off x="2498725" y="3186113"/>
            <a:ext cx="1622425" cy="141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1343025" y="6153150"/>
            <a:ext cx="6515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Note: Pie charts are conceptual and not based on actual measured or modeled concentrations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OleChart spid="69682" grpId="0"/>
      <p:bldP spid="69676" grpId="0" animBg="1"/>
      <p:bldP spid="69677" grpId="0" animBg="1"/>
      <p:bldOleChart spid="69688" grpId="0"/>
      <p:bldOleChart spid="69689" grpId="0"/>
      <p:bldP spid="696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4A96-3576-49D0-A176-AECA27E9A351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458200" cy="838200"/>
          </a:xfrm>
        </p:spPr>
        <p:txBody>
          <a:bodyPr/>
          <a:lstStyle/>
          <a:p>
            <a:r>
              <a:rPr lang="en-US" sz="3000"/>
              <a:t>Model changes needed to speciate PM</a:t>
            </a:r>
            <a:r>
              <a:rPr lang="en-US" sz="3000" baseline="-25000"/>
              <a:t>Other</a:t>
            </a:r>
            <a:endParaRPr lang="en-US" sz="30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8392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Emissions:</a:t>
            </a:r>
            <a:r>
              <a:rPr lang="en-US"/>
              <a:t> Divide PM</a:t>
            </a:r>
            <a:r>
              <a:rPr lang="en-US" baseline="-25000"/>
              <a:t>Other</a:t>
            </a:r>
            <a:r>
              <a:rPr lang="en-US"/>
              <a:t> into desired components</a:t>
            </a:r>
          </a:p>
          <a:p>
            <a:pPr marL="990600" lvl="1" indent="-533400"/>
            <a:r>
              <a:rPr lang="en-US"/>
              <a:t>Requires changes to SMOKE’s gspro file</a:t>
            </a:r>
          </a:p>
          <a:p>
            <a:pPr marL="609600" indent="-609600">
              <a:buFont typeface="Times" pitchFamily="18" charset="0"/>
              <a:buNone/>
            </a:pPr>
            <a:endParaRPr lang="en-US"/>
          </a:p>
          <a:p>
            <a:pPr marL="609600" indent="-609600">
              <a:buFont typeface="Times" pitchFamily="18" charset="0"/>
              <a:buNone/>
            </a:pPr>
            <a:r>
              <a:rPr lang="en-US" b="1"/>
              <a:t>CMAQ:</a:t>
            </a:r>
            <a:r>
              <a:rPr lang="en-US"/>
              <a:t> Change code to track new species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None/>
            </a:pPr>
            <a:r>
              <a:rPr lang="en-US" b="1"/>
              <a:t>Post-processing:</a:t>
            </a:r>
            <a:r>
              <a:rPr lang="en-US"/>
              <a:t>  Change the SPECDEF file for combine, sitecompare scripts, and AMET scripts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4B455-8CCC-4004-B915-9E4C6D466FFA}" type="slidenum">
              <a:rPr lang="en-US"/>
              <a:pPr/>
              <a:t>7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85800"/>
            <a:ext cx="6934200" cy="304800"/>
          </a:xfrm>
        </p:spPr>
        <p:txBody>
          <a:bodyPr/>
          <a:lstStyle/>
          <a:p>
            <a:r>
              <a:rPr lang="en-US"/>
              <a:t>Emissions: </a:t>
            </a:r>
            <a:r>
              <a:rPr lang="en-US" b="0"/>
              <a:t>Speciating PM</a:t>
            </a:r>
            <a:r>
              <a:rPr lang="en-US" b="0" baseline="-25000"/>
              <a:t>Other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90700"/>
            <a:ext cx="4087813" cy="2705100"/>
          </a:xfrm>
        </p:spPr>
        <p:txBody>
          <a:bodyPr/>
          <a:lstStyle/>
          <a:p>
            <a:r>
              <a:rPr lang="en-US" sz="2000"/>
              <a:t>65% of primary PM</a:t>
            </a:r>
            <a:r>
              <a:rPr lang="en-US" sz="2000" baseline="-25000"/>
              <a:t>2.5</a:t>
            </a:r>
            <a:r>
              <a:rPr lang="en-US" sz="2000"/>
              <a:t> in the NEI falls in “Other”</a:t>
            </a:r>
          </a:p>
          <a:p>
            <a:endParaRPr lang="en-US" sz="2000"/>
          </a:p>
          <a:p>
            <a:r>
              <a:rPr lang="en-US" sz="2000"/>
              <a:t>Reff et al. (</a:t>
            </a:r>
            <a:r>
              <a:rPr lang="en-US" sz="2000" i="1"/>
              <a:t>ES&amp;T</a:t>
            </a:r>
            <a:r>
              <a:rPr lang="en-US" sz="2000"/>
              <a:t> 2009) </a:t>
            </a:r>
          </a:p>
          <a:p>
            <a:pPr lvl="1"/>
            <a:r>
              <a:rPr lang="en-US" sz="2000"/>
              <a:t>analyzed PM</a:t>
            </a:r>
            <a:r>
              <a:rPr lang="en-US" sz="2000" baseline="-25000"/>
              <a:t>2.5</a:t>
            </a:r>
            <a:r>
              <a:rPr lang="en-US" sz="2000"/>
              <a:t> source characterization profiles in the SPECIATE database</a:t>
            </a:r>
            <a:endParaRPr lang="en-US" sz="2000" baseline="-25000"/>
          </a:p>
          <a:p>
            <a:pPr lvl="1"/>
            <a:r>
              <a:rPr lang="en-US" sz="2000"/>
              <a:t>constructed emission inventory of trace elements, metal oxides, and NCOM </a:t>
            </a:r>
          </a:p>
          <a:p>
            <a:pPr lvl="1"/>
            <a:r>
              <a:rPr lang="en-US" sz="2000"/>
              <a:t>reduced the unspeciated PM</a:t>
            </a:r>
            <a:r>
              <a:rPr lang="en-US" sz="2000" baseline="-25000"/>
              <a:t>2.5</a:t>
            </a:r>
            <a:r>
              <a:rPr lang="en-US" sz="2000"/>
              <a:t> mass from 65% of NEI to 18%</a:t>
            </a:r>
            <a:endParaRPr lang="en-US" sz="2200"/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4724400" y="2133600"/>
            <a:ext cx="4343400" cy="3962400"/>
            <a:chOff x="2976" y="624"/>
            <a:chExt cx="2736" cy="2496"/>
          </a:xfrm>
        </p:grpSpPr>
        <p:pic>
          <p:nvPicPr>
            <p:cNvPr id="10138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672"/>
              <a:ext cx="2736" cy="2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3360" y="864"/>
              <a:ext cx="1248" cy="8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4608" y="624"/>
              <a:ext cx="1104" cy="249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209800"/>
            <a:ext cx="4343400" cy="385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4648200" y="6400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i="1"/>
              <a:t>Plot provided by A. Reff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 rot="-5400000">
            <a:off x="3224212" y="3919538"/>
            <a:ext cx="273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Emissions (tons/yr)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B81E-147F-4EE9-BBB4-D8898464ED8C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685800"/>
            <a:ext cx="6553200" cy="304800"/>
          </a:xfrm>
        </p:spPr>
        <p:txBody>
          <a:bodyPr/>
          <a:lstStyle/>
          <a:p>
            <a:r>
              <a:rPr lang="en-US" sz="3000"/>
              <a:t>Emissions:  </a:t>
            </a:r>
            <a:r>
              <a:rPr lang="en-US" sz="3000" b="0"/>
              <a:t>Apply new PM</a:t>
            </a:r>
            <a:r>
              <a:rPr lang="en-US" sz="3000" b="0" baseline="-25000"/>
              <a:t>2.5</a:t>
            </a:r>
            <a:r>
              <a:rPr lang="en-US" sz="3000" b="0"/>
              <a:t> speciation in SMOKE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8" y="1676400"/>
            <a:ext cx="8081962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PM</a:t>
            </a:r>
            <a:r>
              <a:rPr lang="en-US" baseline="-25000"/>
              <a:t>other</a:t>
            </a:r>
            <a:r>
              <a:rPr lang="en-US"/>
              <a:t> emissions were divided in 14 species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1800"/>
              <a:t>Why were these 14 chosen?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Na, Cl, NH</a:t>
            </a:r>
            <a:r>
              <a:rPr lang="en-US" sz="1600" baseline="-25000"/>
              <a:t>4</a:t>
            </a:r>
            <a:r>
              <a:rPr lang="en-US" sz="1600"/>
              <a:t>, and H</a:t>
            </a:r>
            <a:r>
              <a:rPr lang="en-US" sz="1600" baseline="-25000"/>
              <a:t>2</a:t>
            </a:r>
            <a:r>
              <a:rPr lang="en-US" sz="1600"/>
              <a:t>O (already explicit species in CMAQ)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600"/>
              <a:t>NCOM is needed to accurately model total organic mass (OM)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Al,Ca,Fe,Si,Ti (a linear combination of these represents crustal material 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Mg,K,Ca (for ISORROPIA v2.0)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Fe,Mn (for AQCHEM)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11413"/>
            <a:ext cx="134461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09600" y="2868613"/>
            <a:ext cx="1905000" cy="990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b="1"/>
              <a:t>PM</a:t>
            </a:r>
            <a:r>
              <a:rPr lang="en-US" b="1" baseline="-25000"/>
              <a:t>2.5</a:t>
            </a:r>
            <a:r>
              <a:rPr lang="en-US" b="1"/>
              <a:t> Emissions</a:t>
            </a:r>
          </a:p>
        </p:txBody>
      </p:sp>
      <p:grpSp>
        <p:nvGrpSpPr>
          <p:cNvPr id="94215" name="Group 7"/>
          <p:cNvGrpSpPr>
            <a:grpSpLocks/>
          </p:cNvGrpSpPr>
          <p:nvPr/>
        </p:nvGrpSpPr>
        <p:grpSpPr bwMode="auto">
          <a:xfrm>
            <a:off x="2590800" y="2640013"/>
            <a:ext cx="1066800" cy="1371600"/>
            <a:chOff x="2112" y="1632"/>
            <a:chExt cx="672" cy="864"/>
          </a:xfrm>
        </p:grpSpPr>
        <p:sp>
          <p:nvSpPr>
            <p:cNvPr id="94216" name="Line 8"/>
            <p:cNvSpPr>
              <a:spLocks noChangeShapeType="1"/>
            </p:cNvSpPr>
            <p:nvPr/>
          </p:nvSpPr>
          <p:spPr bwMode="auto">
            <a:xfrm flipV="1">
              <a:off x="2112" y="1632"/>
              <a:ext cx="67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auto">
            <a:xfrm flipV="1">
              <a:off x="2112" y="187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>
              <a:off x="2112" y="2064"/>
              <a:ext cx="67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>
              <a:off x="2112" y="2064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>
              <a:off x="2112" y="206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5105400" y="33528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4260" name="Group 52"/>
          <p:cNvGraphicFramePr>
            <a:graphicFrameLocks noGrp="1"/>
          </p:cNvGraphicFramePr>
          <p:nvPr>
            <p:ph sz="half" idx="2"/>
          </p:nvPr>
        </p:nvGraphicFramePr>
        <p:xfrm>
          <a:off x="6248400" y="2362200"/>
          <a:ext cx="2667000" cy="2364105"/>
        </p:xfrm>
        <a:graphic>
          <a:graphicData uri="http://schemas.openxmlformats.org/drawingml/2006/table">
            <a:tbl>
              <a:tblPr/>
              <a:tblGrid>
                <a:gridCol w="1368425"/>
                <a:gridCol w="12985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PCL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PNH4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PNCOM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PMN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PMOTHR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1766</Words>
  <Application>Microsoft Office PowerPoint</Application>
  <PresentationFormat>On-screen Show (4:3)</PresentationFormat>
  <Paragraphs>328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Chart</vt:lpstr>
      <vt:lpstr>Modeling the trace-elemental composition of PM2.5 in CMAQ</vt:lpstr>
      <vt:lpstr>Outline</vt:lpstr>
      <vt:lpstr>PM2.5 Speciation</vt:lpstr>
      <vt:lpstr>PM2.5 Speciation</vt:lpstr>
      <vt:lpstr>CMAQ estimates of PMOther are very poor</vt:lpstr>
      <vt:lpstr>Diagnosing the cause of PMOther biases</vt:lpstr>
      <vt:lpstr>Model changes needed to speciate PMOther</vt:lpstr>
      <vt:lpstr>Emissions: Speciating PMOther</vt:lpstr>
      <vt:lpstr>Emissions:  Apply new PM2.5 speciation in SMOKE</vt:lpstr>
      <vt:lpstr>Emissions: Gridded maps of new species (tons per year)</vt:lpstr>
      <vt:lpstr>CMAQ: New code</vt:lpstr>
      <vt:lpstr>CMAQ: Expected impact on model output</vt:lpstr>
      <vt:lpstr>How big are changes in CMAQ concentrations? </vt:lpstr>
      <vt:lpstr>CMAQ: Gas-phase changes (new – old)</vt:lpstr>
      <vt:lpstr>CMAQ: Gas-phase changes (new – old)</vt:lpstr>
      <vt:lpstr>CMAQ: Gas-phase changes (new – old)</vt:lpstr>
      <vt:lpstr>CMAQ: PM2.5 changes (new – old)</vt:lpstr>
      <vt:lpstr>CMAQ: PM2.5 changes (new – old)</vt:lpstr>
      <vt:lpstr>CMAQ: Diagnosing the cause of each difference</vt:lpstr>
      <vt:lpstr>CMAQ: Diagnosing the cause of each difference</vt:lpstr>
      <vt:lpstr>CMAQ: Diagnosing the cause of each difference</vt:lpstr>
      <vt:lpstr>CMAQ: Diagnosing the cause of each difference</vt:lpstr>
      <vt:lpstr>CMAQ: Diagnosing the cause of each difference</vt:lpstr>
      <vt:lpstr>CMAQ: Diagnosing the cause of each difference - January</vt:lpstr>
      <vt:lpstr>CMAQ: Diagnosing the cause of each difference - January</vt:lpstr>
      <vt:lpstr>CMAQ: Diagnosing the cause of each difference - January</vt:lpstr>
      <vt:lpstr>Slide 26</vt:lpstr>
      <vt:lpstr>Slide 27</vt:lpstr>
      <vt:lpstr>Slide 28</vt:lpstr>
      <vt:lpstr>Applications of PMOther Speciation</vt:lpstr>
      <vt:lpstr>Assessing the Anthropogenic Fugitive Dust Emission Inventory and Temporal Allocation using an Updated Speciation of Particulate Matter</vt:lpstr>
      <vt:lpstr>Slide 31</vt:lpstr>
      <vt:lpstr>CMAQ: Expected impact on model output (1)</vt:lpstr>
      <vt:lpstr>CMAQ: Expected impact on model output (2)</vt:lpstr>
      <vt:lpstr>CMAQ: Expected impact on model output (3)</vt:lpstr>
      <vt:lpstr>CMAQ: Expected impact on model output (4)</vt:lpstr>
      <vt:lpstr>CMAQ: Expected impact on model output (5)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Simon, Heather</cp:lastModifiedBy>
  <cp:revision>216</cp:revision>
  <cp:lastPrinted>2006-09-22T17:41:18Z</cp:lastPrinted>
  <dcterms:modified xsi:type="dcterms:W3CDTF">2010-10-08T20:56:26Z</dcterms:modified>
</cp:coreProperties>
</file>