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57" r:id="rId3"/>
    <p:sldId id="419" r:id="rId4"/>
    <p:sldId id="424" r:id="rId5"/>
    <p:sldId id="425" r:id="rId6"/>
    <p:sldId id="371" r:id="rId7"/>
    <p:sldId id="388" r:id="rId8"/>
    <p:sldId id="423" r:id="rId9"/>
    <p:sldId id="409" r:id="rId10"/>
    <p:sldId id="387" r:id="rId11"/>
    <p:sldId id="375" r:id="rId12"/>
    <p:sldId id="376" r:id="rId13"/>
    <p:sldId id="377" r:id="rId14"/>
    <p:sldId id="374" r:id="rId15"/>
    <p:sldId id="404" r:id="rId16"/>
    <p:sldId id="372" r:id="rId17"/>
    <p:sldId id="420" r:id="rId18"/>
    <p:sldId id="418" r:id="rId19"/>
    <p:sldId id="422" r:id="rId20"/>
    <p:sldId id="408" r:id="rId21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996633"/>
    <a:srgbClr val="759FDA"/>
    <a:srgbClr val="BFBFBF"/>
    <a:srgbClr val="000000"/>
    <a:srgbClr val="CBCBCB"/>
    <a:srgbClr val="E7661C"/>
    <a:srgbClr val="E96C2A"/>
    <a:srgbClr val="F79A40"/>
  </p:clrMru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90" autoAdjust="0"/>
    <p:restoredTop sz="84385" autoAdjust="0"/>
  </p:normalViewPr>
  <p:slideViewPr>
    <p:cSldViewPr snapToGrid="0" snapToObjects="1">
      <p:cViewPr varScale="1">
        <p:scale>
          <a:sx n="79" d="100"/>
          <a:sy n="79" d="100"/>
        </p:scale>
        <p:origin x="-37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392D27B9-DD93-4909-8D6D-3EB6185D1C7C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72C78638-25F1-4E48-93DC-67DFF53E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D99338FC-E05D-41B6-BD94-06C8E7D337B6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344DD9DF-F9C1-48A4-ABC5-4206CE3AB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EE9A1D-E3AE-4CE7-AE1B-634A034EBCB7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High concentrations reflect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 Biomass burning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 High biogenic emissions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Fractional contribution of biogenic aerosol is higher in a revised simulation with semivolatile POA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High concentrations reflect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 Biomass burning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 High biogenic emissions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Fractional contribution of biogenic aerosol is higher in a revised simulation with semivolatile POA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4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F28DBA-C6BE-4104-B413-3E919A01D968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EA8A02-3C4C-473E-AC0F-FD74E172E1AC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5425" indent="-225425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Aerosol from the NO</a:t>
            </a:r>
            <a:r>
              <a:rPr lang="en-US" baseline="-25000" dirty="0" smtClean="0">
                <a:latin typeface="Arial" charset="0"/>
                <a:ea typeface="ＭＳ Ｐゴシック" charset="-128"/>
                <a:cs typeface="ＭＳ Ｐゴシック" charset="-128"/>
              </a:rPr>
              <a:t>3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 oxidation pathway contributes roughly half of the </a:t>
            </a:r>
            <a:r>
              <a:rPr lang="en-US" dirty="0" err="1" smtClean="0">
                <a:latin typeface="Arial" charset="0"/>
                <a:ea typeface="ＭＳ Ｐゴシック" charset="-128"/>
                <a:cs typeface="ＭＳ Ｐゴシック" charset="-128"/>
              </a:rPr>
              <a:t>terpene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 aerosol (enhancement of 100%) in the Southeast</a:t>
            </a:r>
          </a:p>
          <a:p>
            <a:pPr marL="225425" indent="-225425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800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225425" indent="-225425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Isoprene + NO</a:t>
            </a:r>
            <a:r>
              <a:rPr lang="en-US" baseline="-25000" dirty="0" smtClean="0">
                <a:latin typeface="Arial" charset="0"/>
                <a:ea typeface="ＭＳ Ｐゴシック" charset="-128"/>
                <a:cs typeface="ＭＳ Ｐゴシック" charset="-128"/>
              </a:rPr>
              <a:t>3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 aerosol is also significant</a:t>
            </a:r>
          </a:p>
          <a:p>
            <a:pPr marL="225425" indent="-225425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225425" indent="-225425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Total aerosol is enhanced about 30% due to aerosol from NO</a:t>
            </a:r>
            <a:r>
              <a:rPr lang="en-US" baseline="-25000" dirty="0" smtClean="0">
                <a:latin typeface="Arial" charset="0"/>
                <a:ea typeface="ＭＳ Ｐゴシック" charset="-128"/>
                <a:cs typeface="ＭＳ Ｐゴシック" charset="-128"/>
              </a:rPr>
              <a:t>3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 oxidation</a:t>
            </a:r>
          </a:p>
          <a:p>
            <a:pPr marL="225425" indent="-225425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225425" indent="-225425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Future estimates can be improved by better representations of nitrate radical titration and OH levels in isoprene source regions</a:t>
            </a:r>
          </a:p>
          <a:p>
            <a:pPr marL="222250" indent="-2222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latin typeface="Arial" charset="0"/>
                <a:ea typeface="ＭＳ Ｐゴシック" charset="-128"/>
                <a:cs typeface="ＭＳ Ｐゴシック" charset="-128"/>
              </a:rPr>
              <a:t>Plots for August 2000, Traditional POA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82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6EB7C7-59BA-4715-8863-77D289679D47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0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9C8441-9488-4E47-8F81-1109DE4A605C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FDFEE-4E7A-4BBD-9A6B-FACDBA9BD06E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/>
              <a:t>14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4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F82CE-F949-41C1-8247-E472E848CBBD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8531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482600"/>
            <a:fld id="{03580E9B-449A-4063-9617-F1BBBE5E44A4}" type="slidenum">
              <a:rPr lang="en-US" sz="1300">
                <a:latin typeface="Calibri" pitchFamily="34" charset="0"/>
              </a:rPr>
              <a:pPr algn="r" defTabSz="482600"/>
              <a:t>18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7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0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10779-CC70-448F-B140-ECA033A42F0C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742950" lvl="1" indent="-285750" eaLnBrk="1" hangingPunct="1"/>
            <a:r>
              <a:rPr lang="en-US" smtClean="0"/>
              <a:t>Present GEOS-Chem framework</a:t>
            </a:r>
          </a:p>
          <a:p>
            <a:pPr marL="742950" lvl="1" indent="-285750" eaLnBrk="1" hangingPunct="1"/>
            <a:r>
              <a:rPr lang="en-US" smtClean="0"/>
              <a:t>Results focused on NOX-dependent biogenic SOA yields and SOA from nitrate oxidation pathway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482600"/>
            <a:fld id="{CF02A391-CB06-4C2E-AB1B-C1E320A8669E}" type="slidenum">
              <a:rPr lang="en-US" sz="1300">
                <a:latin typeface="Calibri" pitchFamily="34" charset="0"/>
              </a:rPr>
              <a:pPr algn="r" defTabSz="482600"/>
              <a:t>2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742950" lvl="1" indent="-285750" eaLnBrk="1" hangingPunct="1"/>
            <a:r>
              <a:rPr lang="en-US" smtClean="0"/>
              <a:t>Present GEOS-Chem framework</a:t>
            </a:r>
          </a:p>
          <a:p>
            <a:pPr marL="742950" lvl="1" indent="-285750" eaLnBrk="1" hangingPunct="1"/>
            <a:r>
              <a:rPr lang="en-US" smtClean="0"/>
              <a:t>Results focused on NOX-dependent biogenic SOA yields and SOA from nitrate oxidation pathway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9859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482600"/>
            <a:fld id="{E561C9ED-E80B-4DF6-95E4-9C846C1268F1}" type="slidenum">
              <a:rPr lang="en-US" sz="1300">
                <a:latin typeface="Calibri" pitchFamily="34" charset="0"/>
              </a:rPr>
              <a:pPr algn="r" defTabSz="482600"/>
              <a:t>3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6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Also cleaned up tracer lumping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39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F806F6-3BC7-43CF-B785-8010665F5EEF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1F899-85FF-46CA-B404-CFD132AAD1A3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/>
              <a:t>6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latin typeface="Arial" pitchFamily="112" charset="0"/>
                <a:ea typeface="ＭＳ Ｐゴシック" pitchFamily="112" charset="-128"/>
                <a:cs typeface="ＭＳ Ｐゴシック" pitchFamily="112" charset="-128"/>
              </a:rPr>
              <a:t>Sesq</a:t>
            </a:r>
            <a:r>
              <a:rPr lang="en-US" dirty="0" smtClean="0">
                <a:latin typeface="Arial" pitchFamily="112" charset="0"/>
                <a:ea typeface="ＭＳ Ｐゴシック" pitchFamily="112" charset="-128"/>
                <a:cs typeface="ＭＳ Ｐゴシック" pitchFamily="112" charset="-128"/>
              </a:rPr>
              <a:t> have higher yield due to either: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smtClean="0">
                <a:latin typeface="Arial" pitchFamily="112" charset="0"/>
                <a:ea typeface="ＭＳ Ｐゴシック" pitchFamily="112" charset="-128"/>
                <a:cs typeface="ＭＳ Ｐゴシック" pitchFamily="112" charset="-128"/>
              </a:rPr>
              <a:t>Higher probability of </a:t>
            </a:r>
            <a:r>
              <a:rPr lang="en-US" dirty="0" err="1" smtClean="0">
                <a:latin typeface="Arial" pitchFamily="112" charset="0"/>
                <a:ea typeface="ＭＳ Ｐゴシック" pitchFamily="112" charset="-128"/>
                <a:cs typeface="ＭＳ Ｐゴシック" pitchFamily="112" charset="-128"/>
              </a:rPr>
              <a:t>isomerization</a:t>
            </a:r>
            <a:r>
              <a:rPr lang="en-US" dirty="0" smtClean="0">
                <a:latin typeface="Arial" pitchFamily="112" charset="0"/>
                <a:ea typeface="ＭＳ Ｐゴシック" pitchFamily="112" charset="-128"/>
                <a:cs typeface="ＭＳ Ｐゴシック" pitchFamily="112" charset="-128"/>
              </a:rPr>
              <a:t> of the </a:t>
            </a:r>
            <a:r>
              <a:rPr lang="en-US" dirty="0" err="1" smtClean="0">
                <a:latin typeface="Arial" pitchFamily="112" charset="0"/>
                <a:ea typeface="ＭＳ Ｐゴシック" pitchFamily="112" charset="-128"/>
                <a:cs typeface="ＭＳ Ｐゴシック" pitchFamily="112" charset="-128"/>
              </a:rPr>
              <a:t>alkoxy</a:t>
            </a:r>
            <a:r>
              <a:rPr lang="en-US" dirty="0" smtClean="0">
                <a:latin typeface="Arial" pitchFamily="112" charset="0"/>
                <a:ea typeface="ＭＳ Ｐゴシック" pitchFamily="112" charset="-128"/>
                <a:cs typeface="ＭＳ Ｐゴシック" pitchFamily="112" charset="-128"/>
              </a:rPr>
              <a:t> racial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smtClean="0">
                <a:latin typeface="Arial" pitchFamily="112" charset="0"/>
                <a:ea typeface="ＭＳ Ｐゴシック" pitchFamily="112" charset="-128"/>
                <a:cs typeface="ＭＳ Ｐゴシック" pitchFamily="112" charset="-128"/>
              </a:rPr>
              <a:t>Higher yield of less volatile </a:t>
            </a:r>
            <a:r>
              <a:rPr lang="en-US" smtClean="0">
                <a:latin typeface="Arial" pitchFamily="112" charset="0"/>
                <a:ea typeface="ＭＳ Ｐゴシック" pitchFamily="112" charset="-128"/>
                <a:cs typeface="ＭＳ Ｐゴシック" pitchFamily="112" charset="-128"/>
              </a:rPr>
              <a:t>organic nitrate</a:t>
            </a:r>
            <a:endParaRPr lang="en-US">
              <a:latin typeface="Arial" pitchFamily="112" charset="0"/>
              <a:ea typeface="ＭＳ Ｐゴシック" pitchFamily="112" charset="-128"/>
              <a:cs typeface="ＭＳ Ｐゴシック" pitchFamily="11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Daytime chemistry</a:t>
            </a:r>
          </a:p>
          <a:p>
            <a:r>
              <a:rPr lang="en-US" smtClean="0"/>
              <a:t>Hydrocarbon reacts with OH followed by O2 very rapidly to form peroxy radical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00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800FE4-09AE-446B-8F83-6630AD366300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57A34-A37D-4C24-8551-B1913C1D80A7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/>
              <a:t>9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6DF6D-C5CF-4880-BB23-DB5B9D044CFC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29A68-98A8-49E0-A091-FCB2C9A1E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189F6-0947-4A61-B759-62D96F6B3109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6BBB-C93D-47B4-95AA-ABF8122E5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B282E-5035-4338-903D-02C4F3B9DDAD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F1233-8256-46C8-8018-EC976BD7C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8B313-E1F8-46C2-A9AE-222142A67FCA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397F9-8A0A-4908-A955-C1655E676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5429A-74DB-4F6C-9D45-8CFCB749D983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A6A0B-4928-4D4B-A79F-1E1881B93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CA132-B381-4BEF-A373-3516681A154E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17BE6-7EE9-4D8C-A7F5-A61B7C43E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0BDD7-7F15-48D8-9A76-C58F9E99A61E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9C954-9C25-428F-BF27-75786B593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8BA88-DD66-4C38-BE71-CB385B0C5B64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C716D-52E8-4D5A-BCBC-848291413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215B4-EFBA-41D4-BCDA-BF11859945BE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C582B-682A-4C39-B721-ABD9CE4E2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0B54B-AA7F-4518-ABE8-F17F0EBA7C2B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C8DBA-43FB-4D48-A9DE-A598D3E2E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11954-421C-479D-84E9-20981A0D2D41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A4B30-F810-4F7A-8109-6A8BCEC50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AF913E-FE72-42D8-88B5-2B65FED78BC1}" type="datetimeFigureOut">
              <a:rPr lang="en-US"/>
              <a:pPr>
                <a:defRPr/>
              </a:pPr>
              <a:t>10/7/2010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BA3726-144B-4FF2-B059-43D71BD9F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57150" y="115888"/>
            <a:ext cx="338138" cy="67389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57150" y="6696075"/>
            <a:ext cx="9242425" cy="169863"/>
          </a:xfrm>
          <a:prstGeom prst="rect">
            <a:avLst/>
          </a:prstGeom>
          <a:solidFill>
            <a:srgbClr val="E766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57150" y="6664325"/>
            <a:ext cx="9242425" cy="47625"/>
          </a:xfrm>
          <a:prstGeom prst="rect">
            <a:avLst/>
          </a:prstGeom>
          <a:solidFill>
            <a:srgbClr val="F79A40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57150" y="-1588"/>
            <a:ext cx="9234488" cy="117476"/>
          </a:xfrm>
          <a:prstGeom prst="rect">
            <a:avLst/>
          </a:prstGeom>
          <a:solidFill>
            <a:srgbClr val="F79A40"/>
          </a:solidFill>
          <a:ln>
            <a:solidFill>
              <a:srgbClr val="F79A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57150" y="114300"/>
            <a:ext cx="9234488" cy="47625"/>
          </a:xfrm>
          <a:prstGeom prst="rect">
            <a:avLst/>
          </a:prstGeom>
          <a:solidFill>
            <a:srgbClr val="E7661C"/>
          </a:solidFill>
          <a:ln>
            <a:solidFill>
              <a:srgbClr val="E96C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9600158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9600158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060464F4-1BF1-4054-A65D-21CC69816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685800" y="6324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>
              <a:spcBef>
                <a:spcPct val="20000"/>
              </a:spcBef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+mn-lt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Verdana" pitchFamily="61" charset="0"/>
          <a:ea typeface="ＭＳ Ｐゴシック" pitchFamily="61" charset="-128"/>
          <a:cs typeface="ＭＳ Ｐゴシック" pitchFamily="6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Verdana" pitchFamily="61" charset="0"/>
          <a:ea typeface="ＭＳ Ｐゴシック" pitchFamily="61" charset="-128"/>
          <a:cs typeface="ＭＳ Ｐゴシック" pitchFamily="6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Verdana" pitchFamily="61" charset="0"/>
          <a:ea typeface="ＭＳ Ｐゴシック" pitchFamily="61" charset="-128"/>
          <a:cs typeface="ＭＳ Ｐゴシック" pitchFamily="6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Verdana" pitchFamily="61" charset="0"/>
          <a:ea typeface="ＭＳ Ｐゴシック" pitchFamily="61" charset="-128"/>
          <a:cs typeface="ＭＳ Ｐゴシック" pitchFamily="6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Verdana" pitchFamily="61" charset="0"/>
          <a:ea typeface="ＭＳ Ｐゴシック" pitchFamily="61" charset="-128"/>
          <a:cs typeface="ＭＳ Ｐゴシック" pitchFamily="6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Verdana" pitchFamily="61" charset="0"/>
          <a:ea typeface="ＭＳ Ｐゴシック" pitchFamily="61" charset="-128"/>
          <a:cs typeface="ＭＳ Ｐゴシック" pitchFamily="6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Verdana" pitchFamily="61" charset="0"/>
          <a:ea typeface="ＭＳ Ｐゴシック" pitchFamily="61" charset="-128"/>
          <a:cs typeface="ＭＳ Ｐゴシック" pitchFamily="6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Verdana" pitchFamily="61" charset="0"/>
          <a:ea typeface="ＭＳ Ｐゴシック" pitchFamily="61" charset="-128"/>
          <a:cs typeface="ＭＳ Ｐゴシック" pitchFamily="6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00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00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0000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0000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0000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0000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wmf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ubtitle 2"/>
          <p:cNvSpPr txBox="1">
            <a:spLocks/>
          </p:cNvSpPr>
          <p:nvPr/>
        </p:nvSpPr>
        <p:spPr bwMode="auto">
          <a:xfrm>
            <a:off x="449263" y="5186363"/>
            <a:ext cx="82677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71550" indent="-971550"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en-US" b="1">
              <a:solidFill>
                <a:srgbClr val="000000"/>
              </a:solidFill>
              <a:latin typeface="Garamond" pitchFamily="18" charset="0"/>
              <a:cs typeface="Arial" charset="0"/>
            </a:endParaRPr>
          </a:p>
          <a:p>
            <a:pPr marL="971550" indent="-971550"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1600" b="1" baseline="30000">
                <a:solidFill>
                  <a:srgbClr val="000000"/>
                </a:solidFill>
                <a:latin typeface="Garamond" pitchFamily="18" charset="0"/>
                <a:cs typeface="Arial" charset="0"/>
              </a:rPr>
              <a:t>1</a:t>
            </a:r>
            <a:r>
              <a:rPr lang="en-US" sz="1600" b="1">
                <a:solidFill>
                  <a:srgbClr val="000000"/>
                </a:solidFill>
                <a:latin typeface="Garamond" pitchFamily="18" charset="0"/>
                <a:cs typeface="Arial" charset="0"/>
              </a:rPr>
              <a:t> Now at: US EPA, Atmospheric Modeling and Analysis Division, RTP, NC</a:t>
            </a:r>
          </a:p>
          <a:p>
            <a:pPr marL="971550" indent="-971550"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1600" b="1" baseline="30000">
                <a:solidFill>
                  <a:srgbClr val="000000"/>
                </a:solidFill>
                <a:latin typeface="Garamond" pitchFamily="18" charset="0"/>
                <a:cs typeface="Arial" charset="0"/>
              </a:rPr>
              <a:t>2</a:t>
            </a:r>
            <a:r>
              <a:rPr lang="en-US" sz="1600" b="1">
                <a:solidFill>
                  <a:srgbClr val="000000"/>
                </a:solidFill>
                <a:latin typeface="Garamond" pitchFamily="18" charset="0"/>
                <a:cs typeface="Arial" charset="0"/>
              </a:rPr>
              <a:t> Now at: Department of Environmental Science, Policy and Management, </a:t>
            </a:r>
          </a:p>
          <a:p>
            <a:pPr marL="971550" indent="-971550"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1600" b="1">
                <a:solidFill>
                  <a:srgbClr val="000000"/>
                </a:solidFill>
                <a:latin typeface="Garamond" pitchFamily="18" charset="0"/>
                <a:cs typeface="Arial" charset="0"/>
              </a:rPr>
              <a:t>                 University of California, Berkeley</a:t>
            </a:r>
          </a:p>
        </p:txBody>
      </p:sp>
      <p:pic>
        <p:nvPicPr>
          <p:cNvPr id="16386" name="Content Placeholder 4" descr="calif_msr_2009242_lrg.jpg"/>
          <p:cNvPicPr>
            <a:picLocks noChangeAspect="1"/>
          </p:cNvPicPr>
          <p:nvPr/>
        </p:nvPicPr>
        <p:blipFill>
          <a:blip r:embed="rId3"/>
          <a:srcRect l="18204" t="20673" r="37512" b="37714"/>
          <a:stretch>
            <a:fillRect/>
          </a:stretch>
        </p:blipFill>
        <p:spPr bwMode="auto">
          <a:xfrm>
            <a:off x="5308600" y="547688"/>
            <a:ext cx="190341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0" descr="inban_tmo_2008004_lrg.jpg"/>
          <p:cNvPicPr>
            <a:picLocks noChangeAspect="1"/>
          </p:cNvPicPr>
          <p:nvPr/>
        </p:nvPicPr>
        <p:blipFill>
          <a:blip r:embed="rId4"/>
          <a:srcRect l="24278" b="27036"/>
          <a:stretch>
            <a:fillRect/>
          </a:stretch>
        </p:blipFill>
        <p:spPr bwMode="auto">
          <a:xfrm>
            <a:off x="276225" y="547688"/>
            <a:ext cx="171291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3" descr="MidAtlantic_TMO_2006214_lrg.jpg"/>
          <p:cNvPicPr>
            <a:picLocks noChangeAspect="1"/>
          </p:cNvPicPr>
          <p:nvPr/>
        </p:nvPicPr>
        <p:blipFill>
          <a:blip r:embed="rId5"/>
          <a:srcRect b="27036"/>
          <a:stretch>
            <a:fillRect/>
          </a:stretch>
        </p:blipFill>
        <p:spPr bwMode="auto">
          <a:xfrm>
            <a:off x="1978025" y="547688"/>
            <a:ext cx="1893888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5"/>
          <p:cNvPicPr>
            <a:picLocks noChangeAspect="1"/>
          </p:cNvPicPr>
          <p:nvPr/>
        </p:nvPicPr>
        <p:blipFill>
          <a:blip r:embed="rId6"/>
          <a:srcRect b="27036"/>
          <a:stretch>
            <a:fillRect/>
          </a:stretch>
        </p:blipFill>
        <p:spPr bwMode="auto">
          <a:xfrm>
            <a:off x="3854450" y="547688"/>
            <a:ext cx="1455738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itle 1"/>
          <p:cNvSpPr txBox="1">
            <a:spLocks/>
          </p:cNvSpPr>
          <p:nvPr/>
        </p:nvSpPr>
        <p:spPr bwMode="auto">
          <a:xfrm>
            <a:off x="449263" y="2466975"/>
            <a:ext cx="8267700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4000" b="1">
                <a:latin typeface="Garamond" pitchFamily="18" charset="0"/>
              </a:rPr>
              <a:t>Potential Anthropogenic Controls </a:t>
            </a:r>
          </a:p>
          <a:p>
            <a:pPr algn="ctr" defTabSz="914400"/>
            <a:r>
              <a:rPr lang="en-US" sz="4000" b="1">
                <a:latin typeface="Garamond" pitchFamily="18" charset="0"/>
              </a:rPr>
              <a:t>on Biogenic Organic Aerosol</a:t>
            </a:r>
          </a:p>
          <a:p>
            <a:pPr algn="ctr" defTabSz="914400"/>
            <a:endParaRPr lang="en-US" sz="2400" b="1">
              <a:latin typeface="Garamond" pitchFamily="18" charset="0"/>
            </a:endParaRPr>
          </a:p>
          <a:p>
            <a:pPr algn="ctr" defTabSz="914400"/>
            <a:r>
              <a:rPr lang="en-US" sz="2400" b="1">
                <a:latin typeface="Garamond" pitchFamily="18" charset="0"/>
              </a:rPr>
              <a:t>Havala Olson Taylor Pye</a:t>
            </a:r>
            <a:r>
              <a:rPr lang="en-US" sz="2400" b="1" baseline="30000">
                <a:latin typeface="Garamond" pitchFamily="18" charset="0"/>
              </a:rPr>
              <a:t>1</a:t>
            </a:r>
            <a:r>
              <a:rPr lang="en-US" sz="2400" b="1">
                <a:latin typeface="Garamond" pitchFamily="18" charset="0"/>
              </a:rPr>
              <a:t>, </a:t>
            </a:r>
          </a:p>
          <a:p>
            <a:pPr algn="ctr" defTabSz="914400"/>
            <a:r>
              <a:rPr lang="en-US" sz="2400" b="1">
                <a:latin typeface="Garamond" pitchFamily="18" charset="0"/>
              </a:rPr>
              <a:t>Arthur W. H. Chan</a:t>
            </a:r>
            <a:r>
              <a:rPr lang="en-US" sz="2400" b="1" baseline="30000">
                <a:latin typeface="Garamond" pitchFamily="18" charset="0"/>
              </a:rPr>
              <a:t>2</a:t>
            </a:r>
            <a:r>
              <a:rPr lang="en-US" sz="2400" b="1">
                <a:latin typeface="Garamond" pitchFamily="18" charset="0"/>
              </a:rPr>
              <a:t>, and John H. Seinfeld</a:t>
            </a:r>
          </a:p>
          <a:p>
            <a:pPr algn="ctr"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b="1">
                <a:solidFill>
                  <a:srgbClr val="000000"/>
                </a:solidFill>
                <a:latin typeface="Garamond" pitchFamily="18" charset="0"/>
                <a:cs typeface="Arial" charset="0"/>
              </a:rPr>
              <a:t>Department of Chemical Engineering </a:t>
            </a:r>
          </a:p>
          <a:p>
            <a:pPr algn="ctr"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b="1">
                <a:solidFill>
                  <a:srgbClr val="000000"/>
                </a:solidFill>
                <a:latin typeface="Garamond" pitchFamily="18" charset="0"/>
                <a:cs typeface="Arial" charset="0"/>
              </a:rPr>
              <a:t>California Institute of Technology</a:t>
            </a:r>
          </a:p>
          <a:p>
            <a:pPr algn="ctr"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en-US" b="1">
              <a:solidFill>
                <a:srgbClr val="000000"/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47688"/>
            <a:ext cx="280988" cy="1165225"/>
          </a:xfrm>
          <a:prstGeom prst="rect">
            <a:avLst/>
          </a:prstGeom>
          <a:solidFill>
            <a:srgbClr val="E7661C"/>
          </a:solidFill>
          <a:ln>
            <a:solidFill>
              <a:srgbClr val="E96C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8129588" y="6654800"/>
            <a:ext cx="1014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800" b="1">
                <a:solidFill>
                  <a:srgbClr val="FFFFFF"/>
                </a:solidFill>
                <a:latin typeface="Calibri" pitchFamily="34" charset="0"/>
              </a:rPr>
              <a:t>Images: NASA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547688"/>
            <a:ext cx="7212013" cy="117157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394" name="Picture 42" descr="157-primaryorange200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15213" y="5021263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Biogenic SOA Important in Summer</a:t>
            </a:r>
          </a:p>
        </p:txBody>
      </p:sp>
      <p:pic>
        <p:nvPicPr>
          <p:cNvPr id="26317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1417638"/>
            <a:ext cx="3973513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1" name="Text Box 5"/>
          <p:cNvSpPr txBox="1">
            <a:spLocks noChangeArrowheads="1"/>
          </p:cNvSpPr>
          <p:nvPr/>
        </p:nvSpPr>
        <p:spPr bwMode="auto">
          <a:xfrm>
            <a:off x="7032625" y="6338888"/>
            <a:ext cx="2254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(Pye et al., 2010 ACPD)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138" y="2217738"/>
            <a:ext cx="3952875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Minor Effect of NO</a:t>
            </a:r>
            <a:r>
              <a:rPr lang="en-US" sz="3600" baseline="-25000" smtClean="0"/>
              <a:t>x</a:t>
            </a:r>
            <a:r>
              <a:rPr lang="en-US" sz="3600" smtClean="0"/>
              <a:t>-Dependent Aerosol</a:t>
            </a:r>
          </a:p>
        </p:txBody>
      </p:sp>
      <p:sp>
        <p:nvSpPr>
          <p:cNvPr id="265219" name="TextBox 4"/>
          <p:cNvSpPr txBox="1">
            <a:spLocks noChangeArrowheads="1"/>
          </p:cNvSpPr>
          <p:nvPr/>
        </p:nvSpPr>
        <p:spPr bwMode="auto">
          <a:xfrm>
            <a:off x="315913" y="6146800"/>
            <a:ext cx="88439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ea typeface="ＭＳ Ｐゴシック"/>
                <a:cs typeface="ＭＳ Ｐゴシック"/>
              </a:rPr>
              <a:t>Plots for August 2000. Reference total OA levels are the same as the previous slide (model calculated </a:t>
            </a:r>
            <a:r>
              <a:rPr lang="en-US" sz="1400">
                <a:latin typeface="Symbol" pitchFamily="18" charset="2"/>
                <a:ea typeface="ＭＳ Ｐゴシック"/>
                <a:cs typeface="Symbol" pitchFamily="18" charset="2"/>
              </a:rPr>
              <a:t>b</a:t>
            </a:r>
            <a:r>
              <a:rPr lang="en-US" sz="1400">
                <a:ea typeface="ＭＳ Ｐゴシック"/>
                <a:cs typeface="ＭＳ Ｐゴシック"/>
              </a:rPr>
              <a:t>).</a:t>
            </a:r>
          </a:p>
        </p:txBody>
      </p:sp>
      <p:sp>
        <p:nvSpPr>
          <p:cNvPr id="265220" name="TextBox 5"/>
          <p:cNvSpPr txBox="1">
            <a:spLocks noChangeArrowheads="1"/>
          </p:cNvSpPr>
          <p:nvPr/>
        </p:nvSpPr>
        <p:spPr bwMode="auto">
          <a:xfrm>
            <a:off x="873125" y="1381125"/>
            <a:ext cx="41640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Change in total OA as a result of forcing the parent HC through high-NO</a:t>
            </a:r>
            <a:r>
              <a:rPr lang="en-US" sz="1600" baseline="-25000">
                <a:latin typeface="Calibri" pitchFamily="34" charset="0"/>
              </a:rPr>
              <a:t>x</a:t>
            </a:r>
            <a:r>
              <a:rPr lang="en-US" sz="1600">
                <a:latin typeface="Calibri" pitchFamily="34" charset="0"/>
              </a:rPr>
              <a:t> or low-NO</a:t>
            </a:r>
            <a:r>
              <a:rPr lang="en-US" sz="1600" baseline="-25000">
                <a:latin typeface="Calibri" pitchFamily="34" charset="0"/>
              </a:rPr>
              <a:t>x</a:t>
            </a:r>
            <a:r>
              <a:rPr lang="en-US" sz="1600">
                <a:latin typeface="Calibri" pitchFamily="34" charset="0"/>
              </a:rPr>
              <a:t> yields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4557713" y="2298700"/>
            <a:ext cx="1001712" cy="3095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30863" y="1965325"/>
            <a:ext cx="2638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Increased aerosol from monoterpenes and light aromatics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3513138" y="3243263"/>
            <a:ext cx="2046287" cy="184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630863" y="3243263"/>
            <a:ext cx="30559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Significant isoprene, nitrate radical oxidation, and sesquiterpene aerosol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3584575" y="3724275"/>
            <a:ext cx="1974850" cy="1238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3873500" y="4500563"/>
            <a:ext cx="1685925" cy="4619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630863" y="4697413"/>
            <a:ext cx="26384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Less aerosol from monoterpenes and light aromatics</a:t>
            </a:r>
          </a:p>
        </p:txBody>
      </p:sp>
      <p:sp>
        <p:nvSpPr>
          <p:cNvPr id="265228" name="Text Box 14"/>
          <p:cNvSpPr txBox="1">
            <a:spLocks noChangeArrowheads="1"/>
          </p:cNvSpPr>
          <p:nvPr/>
        </p:nvSpPr>
        <p:spPr bwMode="auto">
          <a:xfrm>
            <a:off x="7032625" y="6338888"/>
            <a:ext cx="2254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(Pye et al., 2010 ACPD)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Significant Aerosol from NO</a:t>
            </a:r>
            <a:r>
              <a:rPr lang="en-US" baseline="-25000" dirty="0" smtClean="0"/>
              <a:t>3</a:t>
            </a:r>
            <a:r>
              <a:rPr lang="en-US" dirty="0" smtClean="0"/>
              <a:t> Oxidation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2000" y="1597025"/>
            <a:ext cx="4114800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>
              <a:buFont typeface="Arial" charset="0"/>
              <a:buChar char="•"/>
            </a:pPr>
            <a:r>
              <a:rPr lang="en-US">
                <a:ea typeface="ＭＳ Ｐゴシック"/>
                <a:cs typeface="ＭＳ Ｐゴシック"/>
              </a:rPr>
              <a:t>Aerosol from the NO</a:t>
            </a:r>
            <a:r>
              <a:rPr lang="en-US" baseline="-25000">
                <a:ea typeface="ＭＳ Ｐゴシック"/>
                <a:cs typeface="ＭＳ Ｐゴシック"/>
              </a:rPr>
              <a:t>3</a:t>
            </a:r>
            <a:r>
              <a:rPr lang="en-US">
                <a:ea typeface="ＭＳ Ｐゴシック"/>
                <a:cs typeface="ＭＳ Ｐゴシック"/>
              </a:rPr>
              <a:t> oxidation pathway contributes roughly half of the terpene aerosol (enhancement of 100%) in the Southeast</a:t>
            </a:r>
          </a:p>
          <a:p>
            <a:pPr marL="225425" indent="-225425">
              <a:buFont typeface="Arial" charset="0"/>
              <a:buChar char="•"/>
            </a:pPr>
            <a:endParaRPr lang="en-US">
              <a:ea typeface="ＭＳ Ｐゴシック"/>
              <a:cs typeface="ＭＳ Ｐゴシック"/>
            </a:endParaRPr>
          </a:p>
          <a:p>
            <a:pPr marL="225425" indent="-225425">
              <a:buFont typeface="Arial" charset="0"/>
              <a:buChar char="•"/>
            </a:pPr>
            <a:endParaRPr lang="en-US" sz="1000">
              <a:ea typeface="ＭＳ Ｐゴシック"/>
              <a:cs typeface="ＭＳ Ｐゴシック"/>
            </a:endParaRPr>
          </a:p>
          <a:p>
            <a:pPr marL="225425" indent="-225425">
              <a:buFont typeface="Arial" charset="0"/>
              <a:buChar char="•"/>
            </a:pPr>
            <a:r>
              <a:rPr lang="en-US">
                <a:ea typeface="ＭＳ Ｐゴシック"/>
                <a:cs typeface="ＭＳ Ｐゴシック"/>
              </a:rPr>
              <a:t>Isoprene + NO</a:t>
            </a:r>
            <a:r>
              <a:rPr lang="en-US" baseline="-25000">
                <a:ea typeface="ＭＳ Ｐゴシック"/>
                <a:cs typeface="ＭＳ Ｐゴシック"/>
              </a:rPr>
              <a:t>3</a:t>
            </a:r>
            <a:r>
              <a:rPr lang="en-US">
                <a:ea typeface="ＭＳ Ｐゴシック"/>
                <a:cs typeface="ＭＳ Ｐゴシック"/>
              </a:rPr>
              <a:t> aerosol is also significant</a:t>
            </a:r>
          </a:p>
          <a:p>
            <a:pPr marL="225425" indent="-225425">
              <a:buFont typeface="Arial" charset="0"/>
              <a:buChar char="•"/>
            </a:pPr>
            <a:endParaRPr lang="en-US">
              <a:ea typeface="ＭＳ Ｐゴシック"/>
              <a:cs typeface="ＭＳ Ｐゴシック"/>
            </a:endParaRPr>
          </a:p>
          <a:p>
            <a:pPr marL="225425" indent="-225425">
              <a:buFont typeface="Arial" charset="0"/>
              <a:buChar char="•"/>
            </a:pPr>
            <a:endParaRPr lang="en-US">
              <a:ea typeface="ＭＳ Ｐゴシック"/>
              <a:cs typeface="ＭＳ Ｐゴシック"/>
            </a:endParaRPr>
          </a:p>
          <a:p>
            <a:pPr marL="225425" indent="-225425">
              <a:buFont typeface="Arial" charset="0"/>
              <a:buChar char="•"/>
            </a:pPr>
            <a:endParaRPr lang="en-US">
              <a:ea typeface="ＭＳ Ｐゴシック"/>
              <a:cs typeface="ＭＳ Ｐゴシック"/>
            </a:endParaRPr>
          </a:p>
          <a:p>
            <a:pPr marL="225425" indent="-225425">
              <a:buFont typeface="Arial" charset="0"/>
              <a:buChar char="•"/>
            </a:pPr>
            <a:r>
              <a:rPr lang="en-US">
                <a:ea typeface="ＭＳ Ｐゴシック"/>
                <a:cs typeface="ＭＳ Ｐゴシック"/>
              </a:rPr>
              <a:t>Total aerosol is enhanced about 30% due to aerosol from NO</a:t>
            </a:r>
            <a:r>
              <a:rPr lang="en-US" baseline="-25000">
                <a:ea typeface="ＭＳ Ｐゴシック"/>
                <a:cs typeface="ＭＳ Ｐゴシック"/>
              </a:rPr>
              <a:t>3</a:t>
            </a:r>
            <a:r>
              <a:rPr lang="en-US">
                <a:ea typeface="ＭＳ Ｐゴシック"/>
                <a:cs typeface="ＭＳ Ｐゴシック"/>
              </a:rPr>
              <a:t> oxidation</a:t>
            </a:r>
          </a:p>
          <a:p>
            <a:pPr marL="225425" indent="-225425">
              <a:buFont typeface="Arial" charset="0"/>
              <a:buChar char="•"/>
            </a:pPr>
            <a:endParaRPr lang="en-US">
              <a:ea typeface="ＭＳ Ｐゴシック"/>
              <a:cs typeface="ＭＳ Ｐゴシック"/>
            </a:endParaRPr>
          </a:p>
          <a:p>
            <a:pPr marL="225425" indent="-225425">
              <a:buFont typeface="Arial" charset="0"/>
              <a:buChar char="•"/>
            </a:pPr>
            <a:endParaRPr lang="en-US">
              <a:ea typeface="ＭＳ Ｐゴシック"/>
              <a:cs typeface="ＭＳ Ｐゴシック"/>
            </a:endParaRPr>
          </a:p>
          <a:p>
            <a:pPr marL="225425" indent="-225425" algn="ctr"/>
            <a:r>
              <a:rPr lang="en-US" sz="1400">
                <a:ea typeface="ＭＳ Ｐゴシック"/>
                <a:cs typeface="ＭＳ Ｐゴシック"/>
              </a:rPr>
              <a:t>Plots for August 2000, Traditional POA</a:t>
            </a:r>
          </a:p>
        </p:txBody>
      </p:sp>
      <p:pic>
        <p:nvPicPr>
          <p:cNvPr id="26726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417638"/>
            <a:ext cx="3527425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268" name="Text Box 6"/>
          <p:cNvSpPr txBox="1">
            <a:spLocks noChangeArrowheads="1"/>
          </p:cNvSpPr>
          <p:nvPr/>
        </p:nvSpPr>
        <p:spPr bwMode="auto">
          <a:xfrm>
            <a:off x="7032625" y="6338888"/>
            <a:ext cx="2254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(Pye et al., 2010 ACPD)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87500"/>
          </a:xfrm>
        </p:spPr>
        <p:txBody>
          <a:bodyPr/>
          <a:lstStyle/>
          <a:p>
            <a:pPr eaLnBrk="1" hangingPunct="1"/>
            <a:r>
              <a:rPr lang="en-US" sz="3600" smtClean="0"/>
              <a:t>Global Net Production of Organic Aerosol </a:t>
            </a:r>
            <a:br>
              <a:rPr lang="en-US" sz="3600" smtClean="0"/>
            </a:br>
            <a:r>
              <a:rPr lang="en-US" sz="2400" smtClean="0"/>
              <a:t>(GEOS-Chem 2</a:t>
            </a:r>
            <a:r>
              <a:rPr lang="en-US" sz="2400" smtClean="0">
                <a:sym typeface="Symbol" pitchFamily="18" charset="2"/>
              </a:rPr>
              <a:t></a:t>
            </a:r>
            <a:r>
              <a:rPr lang="en-US" sz="2400" smtClean="0"/>
              <a:t>x2.5</a:t>
            </a:r>
            <a:r>
              <a:rPr lang="en-US" sz="2400" smtClean="0">
                <a:sym typeface="Symbol" pitchFamily="18" charset="2"/>
              </a:rPr>
              <a:t></a:t>
            </a:r>
            <a:r>
              <a:rPr lang="en-US" sz="2400" smtClean="0"/>
              <a:t>)</a:t>
            </a:r>
          </a:p>
        </p:txBody>
      </p:sp>
      <p:graphicFrame>
        <p:nvGraphicFramePr>
          <p:cNvPr id="3118" name="Group 46"/>
          <p:cNvGraphicFramePr>
            <a:graphicFrameLocks noGrp="1"/>
          </p:cNvGraphicFramePr>
          <p:nvPr/>
        </p:nvGraphicFramePr>
        <p:xfrm>
          <a:off x="1947863" y="2387600"/>
          <a:ext cx="5402262" cy="2925763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1800577"/>
                <a:gridCol w="1800577"/>
                <a:gridCol w="1800577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Precursor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Traditional POA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Semivolatile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POA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Tg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/yr]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Tg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/yr]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Terpenes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15.1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13.7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Isoprene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8.6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7.9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Aromatics+IVOCs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8.5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SVOCs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*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61.0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Oxidized SVOCs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38.5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Total OA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88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69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269343" name="TextBox 42"/>
          <p:cNvSpPr txBox="1">
            <a:spLocks noChangeArrowheads="1"/>
          </p:cNvSpPr>
          <p:nvPr/>
        </p:nvSpPr>
        <p:spPr bwMode="auto">
          <a:xfrm>
            <a:off x="1219200" y="6027738"/>
            <a:ext cx="685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* Non-volatile POA emission rate in Tg/yr for traditional POA simulation</a:t>
            </a:r>
          </a:p>
        </p:txBody>
      </p:sp>
      <p:sp>
        <p:nvSpPr>
          <p:cNvPr id="269344" name="Text Box 33"/>
          <p:cNvSpPr txBox="1">
            <a:spLocks noChangeArrowheads="1"/>
          </p:cNvSpPr>
          <p:nvPr/>
        </p:nvSpPr>
        <p:spPr bwMode="auto">
          <a:xfrm>
            <a:off x="7032625" y="6338888"/>
            <a:ext cx="2254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(Pye et al., 2010 ACPD)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Conclusions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61375" cy="1998663"/>
          </a:xfrm>
        </p:spPr>
        <p:txBody>
          <a:bodyPr/>
          <a:lstStyle/>
          <a:p>
            <a:r>
              <a:rPr lang="en-US" sz="2400" smtClean="0"/>
              <a:t>The effect of NO</a:t>
            </a:r>
            <a:r>
              <a:rPr lang="en-US" sz="2400" baseline="-25000" smtClean="0"/>
              <a:t>x</a:t>
            </a:r>
            <a:r>
              <a:rPr lang="en-US" sz="2400" smtClean="0"/>
              <a:t>-dependent yields on biogenic aerosol is small (but could be larger in terms of oxidants)</a:t>
            </a:r>
          </a:p>
          <a:p>
            <a:r>
              <a:rPr lang="en-US" sz="2400" smtClean="0"/>
              <a:t>Aerosol from NO</a:t>
            </a:r>
            <a:r>
              <a:rPr lang="en-US" sz="2400" baseline="-25000" smtClean="0"/>
              <a:t>3</a:t>
            </a:r>
            <a:r>
              <a:rPr lang="en-US" sz="2400" smtClean="0"/>
              <a:t> oxidation is potentially a large contributor to aerosol in the southeast US</a:t>
            </a:r>
          </a:p>
          <a:p>
            <a:pPr eaLnBrk="1" hangingPunct="1">
              <a:buFont typeface="Arial" charset="0"/>
              <a:buNone/>
            </a:pPr>
            <a:endParaRPr lang="en-US" sz="240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3675063"/>
            <a:ext cx="8229600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4400">
                <a:latin typeface="Calibri" pitchFamily="34" charset="0"/>
              </a:rPr>
              <a:t>Future Work</a:t>
            </a:r>
          </a:p>
          <a:p>
            <a:pPr marL="342900" indent="-342900" algn="ctr">
              <a:spcBef>
                <a:spcPct val="20000"/>
              </a:spcBef>
            </a:pPr>
            <a:endParaRPr lang="en-US" sz="16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Represent aging of aerosols on long timescales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Improve gas-phase oxidant levels (isoprene chemistry)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Consider additional processes (aerosol acidity, effect of NO</a:t>
            </a:r>
            <a:r>
              <a:rPr lang="en-US" sz="2400" baseline="-25000">
                <a:latin typeface="Calibri" pitchFamily="34" charset="0"/>
              </a:rPr>
              <a:t>2</a:t>
            </a:r>
            <a:r>
              <a:rPr lang="en-US" sz="2400"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Acknowledgements</a:t>
            </a:r>
          </a:p>
        </p:txBody>
      </p:sp>
      <p:sp>
        <p:nvSpPr>
          <p:cNvPr id="273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000" smtClean="0">
                <a:solidFill>
                  <a:srgbClr val="000000"/>
                </a:solidFill>
                <a:cs typeface="Arial" charset="0"/>
              </a:rPr>
              <a:t>The numerical simulations for this research were performed on </a:t>
            </a:r>
            <a:r>
              <a:rPr lang="en-US" sz="2000" b="1" smtClean="0">
                <a:solidFill>
                  <a:srgbClr val="000000"/>
                </a:solidFill>
                <a:cs typeface="Arial" charset="0"/>
              </a:rPr>
              <a:t>Caltech’s Division of Geological &amp; Planetary Sciences Dell cluster</a:t>
            </a:r>
            <a:r>
              <a:rPr lang="en-US" sz="2000" smtClean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eaLnBrk="1" hangingPunct="1"/>
            <a:r>
              <a:rPr lang="en-US" sz="2000" smtClean="0"/>
              <a:t>HOTP was supported by the </a:t>
            </a:r>
            <a:r>
              <a:rPr lang="en-US" sz="2000" b="1" smtClean="0"/>
              <a:t>NSF Graduate Research Fellowship Program</a:t>
            </a:r>
            <a:r>
              <a:rPr lang="en-US" sz="2000" smtClean="0"/>
              <a:t> </a:t>
            </a:r>
          </a:p>
          <a:p>
            <a:r>
              <a:rPr lang="en-US" sz="2000" smtClean="0"/>
              <a:t>This research has was supported by the Office of Science (BER), U.S. </a:t>
            </a:r>
            <a:r>
              <a:rPr lang="en-US" sz="2000" b="1" smtClean="0"/>
              <a:t>Department of Energy</a:t>
            </a:r>
            <a:r>
              <a:rPr lang="en-US" sz="2000" smtClean="0"/>
              <a:t>, Grant No. DE-FG02-05ER63983 and STAR Research Agreement No. RD-833749 awarded by the U.S. </a:t>
            </a:r>
            <a:r>
              <a:rPr lang="en-US" sz="2000" b="1" smtClean="0"/>
              <a:t>Environmental Protection Agency</a:t>
            </a:r>
            <a:r>
              <a:rPr lang="en-US" sz="2000" smtClean="0"/>
              <a:t> (EPA). It has not been formally reviewed by the EPA.	</a:t>
            </a:r>
          </a:p>
          <a:p>
            <a:r>
              <a:rPr lang="en-US" sz="2000" smtClean="0"/>
              <a:t>Emissions updates were in collaboration with Mike Barkley, now at EOS Group, Department of Physics and Astronomy, University of Leicester, UK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54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1" name="Picture 3" descr="newgeoschemREVISED2.ai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157163"/>
            <a:ext cx="8670925" cy="67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2" name="Text Box 3"/>
          <p:cNvSpPr txBox="1">
            <a:spLocks noChangeArrowheads="1"/>
          </p:cNvSpPr>
          <p:nvPr/>
        </p:nvSpPr>
        <p:spPr bwMode="auto">
          <a:xfrm>
            <a:off x="7032625" y="5751513"/>
            <a:ext cx="2254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(Pye et al., 2010 ACPD)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62" name="Content Placeholder 5"/>
          <p:cNvGraphicFramePr>
            <a:graphicFrameLocks noChangeAspect="1"/>
          </p:cNvGraphicFramePr>
          <p:nvPr>
            <p:ph idx="4294967295"/>
          </p:nvPr>
        </p:nvGraphicFramePr>
        <p:xfrm>
          <a:off x="762000" y="1752600"/>
          <a:ext cx="3452813" cy="358775"/>
        </p:xfrm>
        <a:graphic>
          <a:graphicData uri="http://schemas.openxmlformats.org/presentationml/2006/ole">
            <p:oleObj spid="_x0000_s245762" name="Equation" r:id="rId4" imgW="2197080" imgH="228600" progId="Equation.3">
              <p:embed/>
            </p:oleObj>
          </a:graphicData>
        </a:graphic>
      </p:graphicFrame>
      <p:graphicFrame>
        <p:nvGraphicFramePr>
          <p:cNvPr id="245763" name="Object 3"/>
          <p:cNvGraphicFramePr>
            <a:graphicFrameLocks noChangeAspect="1"/>
          </p:cNvGraphicFramePr>
          <p:nvPr/>
        </p:nvGraphicFramePr>
        <p:xfrm>
          <a:off x="762000" y="2209800"/>
          <a:ext cx="920750" cy="314325"/>
        </p:xfrm>
        <a:graphic>
          <a:graphicData uri="http://schemas.openxmlformats.org/presentationml/2006/ole">
            <p:oleObj spid="_x0000_s245763" name="Equation" r:id="rId5" imgW="520700" imgH="177800" progId="Equation.3">
              <p:embed/>
            </p:oleObj>
          </a:graphicData>
        </a:graphic>
      </p:graphicFrame>
      <p:sp>
        <p:nvSpPr>
          <p:cNvPr id="245769" name="TextBox 7"/>
          <p:cNvSpPr txBox="1">
            <a:spLocks noChangeArrowheads="1"/>
          </p:cNvSpPr>
          <p:nvPr/>
        </p:nvSpPr>
        <p:spPr bwMode="auto">
          <a:xfrm>
            <a:off x="381000" y="1295400"/>
            <a:ext cx="830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A gas-phase parent HC reacts to form several semi-volatile compounds:</a:t>
            </a:r>
          </a:p>
        </p:txBody>
      </p:sp>
      <p:sp>
        <p:nvSpPr>
          <p:cNvPr id="245770" name="TextBox 8"/>
          <p:cNvSpPr txBox="1">
            <a:spLocks noChangeArrowheads="1"/>
          </p:cNvSpPr>
          <p:nvPr/>
        </p:nvSpPr>
        <p:spPr bwMode="auto">
          <a:xfrm>
            <a:off x="381000" y="2743200"/>
            <a:ext cx="838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The relative amount in each phase is governed by absorptive partitioning (Pankow, 1994 Atm. Env.):</a:t>
            </a:r>
          </a:p>
        </p:txBody>
      </p:sp>
      <p:graphicFrame>
        <p:nvGraphicFramePr>
          <p:cNvPr id="245766" name="Object 6"/>
          <p:cNvGraphicFramePr>
            <a:graphicFrameLocks noChangeAspect="1"/>
          </p:cNvGraphicFramePr>
          <p:nvPr/>
        </p:nvGraphicFramePr>
        <p:xfrm>
          <a:off x="762000" y="3657600"/>
          <a:ext cx="2894013" cy="784225"/>
        </p:xfrm>
        <a:graphic>
          <a:graphicData uri="http://schemas.openxmlformats.org/presentationml/2006/ole">
            <p:oleObj spid="_x0000_s245766" name="Equation" r:id="rId6" imgW="1638300" imgH="444500" progId="Equation.3">
              <p:embed/>
            </p:oleObj>
          </a:graphicData>
        </a:graphic>
      </p:graphicFrame>
      <p:graphicFrame>
        <p:nvGraphicFramePr>
          <p:cNvPr id="245767" name="Object 7"/>
          <p:cNvGraphicFramePr>
            <a:graphicFrameLocks noChangeAspect="1"/>
          </p:cNvGraphicFramePr>
          <p:nvPr/>
        </p:nvGraphicFramePr>
        <p:xfrm>
          <a:off x="762000" y="5376863"/>
          <a:ext cx="1033463" cy="715962"/>
        </p:xfrm>
        <a:graphic>
          <a:graphicData uri="http://schemas.openxmlformats.org/presentationml/2006/ole">
            <p:oleObj spid="_x0000_s245767" name="Equation" r:id="rId7" imgW="584200" imgH="406400" progId="Equation.3">
              <p:embed/>
            </p:oleObj>
          </a:graphicData>
        </a:graphic>
      </p:graphicFrame>
      <p:graphicFrame>
        <p:nvGraphicFramePr>
          <p:cNvPr id="245768" name="Object 8"/>
          <p:cNvGraphicFramePr>
            <a:graphicFrameLocks noChangeAspect="1"/>
          </p:cNvGraphicFramePr>
          <p:nvPr/>
        </p:nvGraphicFramePr>
        <p:xfrm>
          <a:off x="708025" y="4652963"/>
          <a:ext cx="2263775" cy="604837"/>
        </p:xfrm>
        <a:graphic>
          <a:graphicData uri="http://schemas.openxmlformats.org/presentationml/2006/ole">
            <p:oleObj spid="_x0000_s245768" name="Equation" r:id="rId8" imgW="1282700" imgH="342900" progId="Equation.3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495800" y="3657600"/>
            <a:ext cx="4114800" cy="23622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i="1" baseline="-2500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   aerosol-phase concentration</a:t>
            </a:r>
          </a:p>
          <a:p>
            <a:pPr>
              <a:defRPr/>
            </a:pPr>
            <a:r>
              <a:rPr lang="en-US" i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i="1" baseline="-2500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   gas-phase concentration</a:t>
            </a:r>
          </a:p>
          <a:p>
            <a:pPr>
              <a:defRPr/>
            </a:pPr>
            <a:r>
              <a:rPr lang="en-US" i="1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i="1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    mass-based stoichiometric coefficient</a:t>
            </a:r>
          </a:p>
          <a:p>
            <a:pPr>
              <a:defRPr/>
            </a:pPr>
            <a:r>
              <a:rPr lang="en-US" i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i="1" baseline="-250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  total aerosol mass for partitioning</a:t>
            </a:r>
          </a:p>
          <a:p>
            <a:pPr>
              <a:defRPr/>
            </a:pPr>
            <a:endParaRPr lang="en-US" i="1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i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i="1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    equilibrium partitioning coefficient</a:t>
            </a:r>
          </a:p>
          <a:p>
            <a:pPr>
              <a:defRPr/>
            </a:pPr>
            <a:r>
              <a:rPr lang="en-US" i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300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   vapor presure of pure species i at T</a:t>
            </a:r>
          </a:p>
          <a:p>
            <a:pPr>
              <a:defRPr/>
            </a:pPr>
            <a:r>
              <a:rPr lang="en-US" i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i="1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*  saturation vapor pressure </a:t>
            </a:r>
            <a:endParaRPr lang="en-US" i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72" name="Title 1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Absorptive Partitioning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3" name="Picture 10" descr="parenthcrxnyield"/>
          <p:cNvPicPr>
            <a:picLocks noChangeAspect="1" noChangeArrowheads="1"/>
          </p:cNvPicPr>
          <p:nvPr/>
        </p:nvPicPr>
        <p:blipFill>
          <a:blip r:embed="rId3"/>
          <a:srcRect t="8217" b="50484"/>
          <a:stretch>
            <a:fillRect/>
          </a:stretch>
        </p:blipFill>
        <p:spPr bwMode="auto">
          <a:xfrm>
            <a:off x="457200" y="3149600"/>
            <a:ext cx="3938588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4" name="Picture 11" descr="parenthcrxnyield"/>
          <p:cNvPicPr>
            <a:picLocks noChangeAspect="1" noChangeArrowheads="1"/>
          </p:cNvPicPr>
          <p:nvPr/>
        </p:nvPicPr>
        <p:blipFill>
          <a:blip r:embed="rId3"/>
          <a:srcRect t="59015"/>
          <a:stretch>
            <a:fillRect/>
          </a:stretch>
        </p:blipFill>
        <p:spPr bwMode="auto">
          <a:xfrm>
            <a:off x="4794250" y="3149600"/>
            <a:ext cx="3825875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Contributions to Global OA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21350" y="5410200"/>
            <a:ext cx="3017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>
                <a:latin typeface="Calibri" pitchFamily="34" charset="0"/>
              </a:rPr>
              <a:t>Estimated for M</a:t>
            </a:r>
            <a:r>
              <a:rPr lang="en-US" sz="1600" baseline="-25000">
                <a:latin typeface="Calibri" pitchFamily="34" charset="0"/>
              </a:rPr>
              <a:t>O</a:t>
            </a:r>
            <a:r>
              <a:rPr lang="en-US" sz="1600">
                <a:latin typeface="Calibri" pitchFamily="34" charset="0"/>
              </a:rPr>
              <a:t> = 1.5 </a:t>
            </a:r>
            <a:r>
              <a:rPr lang="en-US" sz="1600">
                <a:latin typeface="Symbol" pitchFamily="18" charset="2"/>
              </a:rPr>
              <a:t>m</a:t>
            </a:r>
            <a:r>
              <a:rPr lang="en-US" sz="1600">
                <a:latin typeface="Calibri" pitchFamily="34" charset="0"/>
              </a:rPr>
              <a:t>g/m</a:t>
            </a:r>
            <a:r>
              <a:rPr lang="en-US" sz="1600" baseline="30000">
                <a:latin typeface="Calibri" pitchFamily="34" charset="0"/>
              </a:rPr>
              <a:t>3</a:t>
            </a:r>
          </a:p>
        </p:txBody>
      </p:sp>
      <p:sp>
        <p:nvSpPr>
          <p:cNvPr id="279557" name="TextBox 5"/>
          <p:cNvSpPr txBox="1">
            <a:spLocks noChangeArrowheads="1"/>
          </p:cNvSpPr>
          <p:nvPr/>
        </p:nvSpPr>
        <p:spPr bwMode="auto">
          <a:xfrm>
            <a:off x="457200" y="1847850"/>
            <a:ext cx="39385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Fraction of Parent Hydrocarbon Reacting in the Gas Phase Through </a:t>
            </a:r>
          </a:p>
          <a:p>
            <a:pPr algn="ctr"/>
            <a:r>
              <a:rPr lang="en-US">
                <a:latin typeface="Calibri" pitchFamily="34" charset="0"/>
              </a:rPr>
              <a:t>Each Pathway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00600" y="2000250"/>
            <a:ext cx="39385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Contribution of Each Pathway to Aerosol from a Given Parent Hydrocarbon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71713" y="3105150"/>
            <a:ext cx="1665287" cy="444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29263" y="3081338"/>
            <a:ext cx="2316162" cy="2635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9561" name="Text Box 10"/>
          <p:cNvSpPr txBox="1">
            <a:spLocks noChangeArrowheads="1"/>
          </p:cNvSpPr>
          <p:nvPr/>
        </p:nvSpPr>
        <p:spPr bwMode="auto">
          <a:xfrm>
            <a:off x="7032625" y="6338888"/>
            <a:ext cx="2254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(Pye et al., 2010 ACPD)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</a:t>
            </a:r>
          </a:p>
        </p:txBody>
      </p:sp>
      <p:pic>
        <p:nvPicPr>
          <p:cNvPr id="18434" name="Picture 4" descr="MC900351349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1738" y="3619500"/>
            <a:ext cx="103663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 descr="MC900351349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488" y="3397250"/>
            <a:ext cx="103663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MC900351349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9638" y="3873500"/>
            <a:ext cx="103663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MC900351349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9263" y="3873500"/>
            <a:ext cx="103663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 descr="MC900351349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4514850"/>
            <a:ext cx="1036638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 descr="MC900351349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25" y="4292600"/>
            <a:ext cx="1036638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0" descr="MC900351349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1738" y="4514850"/>
            <a:ext cx="103663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498475" y="2062163"/>
            <a:ext cx="147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Gas-phase VOCs</a:t>
            </a:r>
          </a:p>
        </p:txBody>
      </p:sp>
      <p:sp>
        <p:nvSpPr>
          <p:cNvPr id="18443" name="Text Box 13"/>
          <p:cNvSpPr txBox="1">
            <a:spLocks noChangeArrowheads="1"/>
          </p:cNvSpPr>
          <p:nvPr/>
        </p:nvSpPr>
        <p:spPr bwMode="auto">
          <a:xfrm>
            <a:off x="2570163" y="3397250"/>
            <a:ext cx="25955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Semi-volatile organic compounds</a:t>
            </a:r>
          </a:p>
        </p:txBody>
      </p:sp>
      <p:sp>
        <p:nvSpPr>
          <p:cNvPr id="18444" name="Text Box 14"/>
          <p:cNvSpPr txBox="1">
            <a:spLocks noChangeArrowheads="1"/>
          </p:cNvSpPr>
          <p:nvPr/>
        </p:nvSpPr>
        <p:spPr bwMode="auto">
          <a:xfrm>
            <a:off x="3146425" y="1417638"/>
            <a:ext cx="1765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other VOCs</a:t>
            </a:r>
          </a:p>
        </p:txBody>
      </p:sp>
      <p:sp>
        <p:nvSpPr>
          <p:cNvPr id="18445" name="Text Box 15"/>
          <p:cNvSpPr txBox="1">
            <a:spLocks noChangeArrowheads="1"/>
          </p:cNvSpPr>
          <p:nvPr/>
        </p:nvSpPr>
        <p:spPr bwMode="auto">
          <a:xfrm>
            <a:off x="1863725" y="2062163"/>
            <a:ext cx="17827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+ O</a:t>
            </a:r>
            <a:r>
              <a:rPr lang="en-US" baseline="-25000">
                <a:latin typeface="Calibri" pitchFamily="34" charset="0"/>
              </a:rPr>
              <a:t>3</a:t>
            </a:r>
            <a:r>
              <a:rPr lang="en-US">
                <a:latin typeface="Calibri" pitchFamily="34" charset="0"/>
              </a:rPr>
              <a:t>, OH, NO</a:t>
            </a:r>
            <a:r>
              <a:rPr lang="en-US" baseline="-25000">
                <a:latin typeface="Calibri" pitchFamily="34" charset="0"/>
              </a:rPr>
              <a:t>3</a:t>
            </a:r>
          </a:p>
        </p:txBody>
      </p:sp>
      <p:sp>
        <p:nvSpPr>
          <p:cNvPr id="2" name="Line 16"/>
          <p:cNvSpPr>
            <a:spLocks noChangeShapeType="1"/>
          </p:cNvSpPr>
          <p:nvPr/>
        </p:nvSpPr>
        <p:spPr bwMode="auto">
          <a:xfrm flipV="1">
            <a:off x="1201738" y="2703513"/>
            <a:ext cx="0" cy="6461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1704975" y="2552700"/>
            <a:ext cx="2111375" cy="809625"/>
          </a:xfrm>
          <a:custGeom>
            <a:avLst/>
            <a:gdLst>
              <a:gd name="T0" fmla="*/ 0 w 1298"/>
              <a:gd name="T1" fmla="*/ 0 h 511"/>
              <a:gd name="T2" fmla="*/ 1660796 w 1298"/>
              <a:gd name="T3" fmla="*/ 161608 h 511"/>
              <a:gd name="T4" fmla="*/ 2111375 w 1298"/>
              <a:gd name="T5" fmla="*/ 809625 h 511"/>
              <a:gd name="T6" fmla="*/ 0 60000 65536"/>
              <a:gd name="T7" fmla="*/ 0 60000 65536"/>
              <a:gd name="T8" fmla="*/ 0 60000 65536"/>
              <a:gd name="T9" fmla="*/ 0 w 1298"/>
              <a:gd name="T10" fmla="*/ 0 h 511"/>
              <a:gd name="T11" fmla="*/ 1298 w 1298"/>
              <a:gd name="T12" fmla="*/ 511 h 5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8" h="511">
                <a:moveTo>
                  <a:pt x="0" y="0"/>
                </a:moveTo>
                <a:cubicBezTo>
                  <a:pt x="402" y="8"/>
                  <a:pt x="805" y="17"/>
                  <a:pt x="1021" y="102"/>
                </a:cubicBezTo>
                <a:cubicBezTo>
                  <a:pt x="1237" y="187"/>
                  <a:pt x="1267" y="349"/>
                  <a:pt x="1298" y="511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54" name="Freeform 22"/>
          <p:cNvSpPr>
            <a:spLocks/>
          </p:cNvSpPr>
          <p:nvPr/>
        </p:nvSpPr>
        <p:spPr bwMode="auto">
          <a:xfrm flipV="1">
            <a:off x="1719263" y="1836738"/>
            <a:ext cx="2111375" cy="715962"/>
          </a:xfrm>
          <a:custGeom>
            <a:avLst/>
            <a:gdLst>
              <a:gd name="T0" fmla="*/ 0 w 1298"/>
              <a:gd name="T1" fmla="*/ 0 h 511"/>
              <a:gd name="T2" fmla="*/ 1660796 w 1298"/>
              <a:gd name="T3" fmla="*/ 142912 h 511"/>
              <a:gd name="T4" fmla="*/ 2111375 w 1298"/>
              <a:gd name="T5" fmla="*/ 715962 h 511"/>
              <a:gd name="T6" fmla="*/ 0 60000 65536"/>
              <a:gd name="T7" fmla="*/ 0 60000 65536"/>
              <a:gd name="T8" fmla="*/ 0 60000 65536"/>
              <a:gd name="T9" fmla="*/ 0 w 1298"/>
              <a:gd name="T10" fmla="*/ 0 h 511"/>
              <a:gd name="T11" fmla="*/ 1298 w 1298"/>
              <a:gd name="T12" fmla="*/ 511 h 5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8" h="511">
                <a:moveTo>
                  <a:pt x="0" y="0"/>
                </a:moveTo>
                <a:cubicBezTo>
                  <a:pt x="402" y="8"/>
                  <a:pt x="805" y="17"/>
                  <a:pt x="1021" y="102"/>
                </a:cubicBezTo>
                <a:cubicBezTo>
                  <a:pt x="1237" y="187"/>
                  <a:pt x="1267" y="349"/>
                  <a:pt x="1298" y="511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>
            <a:off x="3163888" y="4757738"/>
            <a:ext cx="1349375" cy="1349375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6" name="Line 24"/>
          <p:cNvSpPr>
            <a:spLocks noChangeShapeType="1"/>
          </p:cNvSpPr>
          <p:nvPr/>
        </p:nvSpPr>
        <p:spPr bwMode="auto">
          <a:xfrm>
            <a:off x="3754438" y="4162425"/>
            <a:ext cx="0" cy="922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57" name="Line 25"/>
          <p:cNvSpPr>
            <a:spLocks noChangeShapeType="1"/>
          </p:cNvSpPr>
          <p:nvPr/>
        </p:nvSpPr>
        <p:spPr bwMode="auto">
          <a:xfrm>
            <a:off x="3930650" y="4125913"/>
            <a:ext cx="0" cy="922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8" name="Text Box 26"/>
          <p:cNvSpPr txBox="1">
            <a:spLocks noChangeArrowheads="1"/>
          </p:cNvSpPr>
          <p:nvPr/>
        </p:nvSpPr>
        <p:spPr bwMode="auto">
          <a:xfrm>
            <a:off x="3286125" y="5187950"/>
            <a:ext cx="106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/>
              <a:t>Particle phase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  <p:bldP spid="18443" grpId="1"/>
      <p:bldP spid="18444" grpId="0"/>
      <p:bldP spid="18444" grpId="1"/>
      <p:bldP spid="18445" grpId="0"/>
      <p:bldP spid="18445" grpId="1"/>
      <p:bldP spid="18453" grpId="0" animBg="1"/>
      <p:bldP spid="18453" grpId="1" animBg="1"/>
      <p:bldP spid="18454" grpId="0" animBg="1"/>
      <p:bldP spid="18454" grpId="1" animBg="1"/>
      <p:bldP spid="18455" grpId="0" animBg="1"/>
      <p:bldP spid="18456" grpId="0" animBg="1"/>
      <p:bldP spid="18457" grpId="0" animBg="1"/>
      <p:bldP spid="184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5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</a:t>
            </a:r>
          </a:p>
        </p:txBody>
      </p:sp>
      <p:pic>
        <p:nvPicPr>
          <p:cNvPr id="248857" name="Picture 4" descr="MC900351349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1738" y="3619500"/>
            <a:ext cx="103663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58" name="Picture 5" descr="MC900351349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488" y="3397250"/>
            <a:ext cx="103663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59" name="Picture 6" descr="MC900351349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9638" y="3873500"/>
            <a:ext cx="103663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60" name="Picture 7" descr="MC900351349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9263" y="3873500"/>
            <a:ext cx="103663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61" name="Picture 8" descr="MC900351349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525" y="4514850"/>
            <a:ext cx="1036638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62" name="Picture 9" descr="MC900351349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25" y="4292600"/>
            <a:ext cx="1036638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63" name="Picture 10" descr="MC900351349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1738" y="4514850"/>
            <a:ext cx="103663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64" name="Text Box 12"/>
          <p:cNvSpPr txBox="1">
            <a:spLocks noChangeArrowheads="1"/>
          </p:cNvSpPr>
          <p:nvPr/>
        </p:nvSpPr>
        <p:spPr bwMode="auto">
          <a:xfrm>
            <a:off x="498475" y="2062163"/>
            <a:ext cx="147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Gas-phase VOCs</a:t>
            </a:r>
          </a:p>
        </p:txBody>
      </p:sp>
      <p:sp>
        <p:nvSpPr>
          <p:cNvPr id="248865" name="Text Box 13"/>
          <p:cNvSpPr txBox="1">
            <a:spLocks noChangeArrowheads="1"/>
          </p:cNvSpPr>
          <p:nvPr/>
        </p:nvSpPr>
        <p:spPr bwMode="auto">
          <a:xfrm>
            <a:off x="2570163" y="3397250"/>
            <a:ext cx="25955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Semi-volatile organic compounds</a:t>
            </a:r>
          </a:p>
        </p:txBody>
      </p:sp>
      <p:sp>
        <p:nvSpPr>
          <p:cNvPr id="248866" name="Text Box 14"/>
          <p:cNvSpPr txBox="1">
            <a:spLocks noChangeArrowheads="1"/>
          </p:cNvSpPr>
          <p:nvPr/>
        </p:nvSpPr>
        <p:spPr bwMode="auto">
          <a:xfrm>
            <a:off x="3146425" y="1417638"/>
            <a:ext cx="1765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other VOCs</a:t>
            </a:r>
          </a:p>
        </p:txBody>
      </p:sp>
      <p:sp>
        <p:nvSpPr>
          <p:cNvPr id="248867" name="Text Box 15"/>
          <p:cNvSpPr txBox="1">
            <a:spLocks noChangeArrowheads="1"/>
          </p:cNvSpPr>
          <p:nvPr/>
        </p:nvSpPr>
        <p:spPr bwMode="auto">
          <a:xfrm>
            <a:off x="1863725" y="2062163"/>
            <a:ext cx="17827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+ O</a:t>
            </a:r>
            <a:r>
              <a:rPr lang="en-US" baseline="-25000">
                <a:latin typeface="Calibri" pitchFamily="34" charset="0"/>
              </a:rPr>
              <a:t>3</a:t>
            </a:r>
            <a:r>
              <a:rPr lang="en-US">
                <a:latin typeface="Calibri" pitchFamily="34" charset="0"/>
              </a:rPr>
              <a:t>, OH, NO</a:t>
            </a:r>
            <a:r>
              <a:rPr lang="en-US" baseline="-25000">
                <a:latin typeface="Calibri" pitchFamily="34" charset="0"/>
              </a:rPr>
              <a:t>3</a:t>
            </a:r>
          </a:p>
        </p:txBody>
      </p:sp>
      <p:sp>
        <p:nvSpPr>
          <p:cNvPr id="248868" name="Line 14"/>
          <p:cNvSpPr>
            <a:spLocks noChangeShapeType="1"/>
          </p:cNvSpPr>
          <p:nvPr/>
        </p:nvSpPr>
        <p:spPr bwMode="auto">
          <a:xfrm flipV="1">
            <a:off x="1201738" y="2703513"/>
            <a:ext cx="0" cy="6461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8869" name="Freeform 15"/>
          <p:cNvSpPr>
            <a:spLocks/>
          </p:cNvSpPr>
          <p:nvPr/>
        </p:nvSpPr>
        <p:spPr bwMode="auto">
          <a:xfrm>
            <a:off x="1704975" y="2552700"/>
            <a:ext cx="2111375" cy="809625"/>
          </a:xfrm>
          <a:custGeom>
            <a:avLst/>
            <a:gdLst>
              <a:gd name="T0" fmla="*/ 0 w 1298"/>
              <a:gd name="T1" fmla="*/ 0 h 511"/>
              <a:gd name="T2" fmla="*/ 1660796 w 1298"/>
              <a:gd name="T3" fmla="*/ 161608 h 511"/>
              <a:gd name="T4" fmla="*/ 2111375 w 1298"/>
              <a:gd name="T5" fmla="*/ 809625 h 511"/>
              <a:gd name="T6" fmla="*/ 0 60000 65536"/>
              <a:gd name="T7" fmla="*/ 0 60000 65536"/>
              <a:gd name="T8" fmla="*/ 0 60000 65536"/>
              <a:gd name="T9" fmla="*/ 0 w 1298"/>
              <a:gd name="T10" fmla="*/ 0 h 511"/>
              <a:gd name="T11" fmla="*/ 1298 w 1298"/>
              <a:gd name="T12" fmla="*/ 511 h 5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8" h="511">
                <a:moveTo>
                  <a:pt x="0" y="0"/>
                </a:moveTo>
                <a:cubicBezTo>
                  <a:pt x="402" y="8"/>
                  <a:pt x="805" y="17"/>
                  <a:pt x="1021" y="102"/>
                </a:cubicBezTo>
                <a:cubicBezTo>
                  <a:pt x="1237" y="187"/>
                  <a:pt x="1267" y="349"/>
                  <a:pt x="1298" y="511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8870" name="Freeform 16"/>
          <p:cNvSpPr>
            <a:spLocks/>
          </p:cNvSpPr>
          <p:nvPr/>
        </p:nvSpPr>
        <p:spPr bwMode="auto">
          <a:xfrm flipV="1">
            <a:off x="1719263" y="1836738"/>
            <a:ext cx="2111375" cy="715962"/>
          </a:xfrm>
          <a:custGeom>
            <a:avLst/>
            <a:gdLst>
              <a:gd name="T0" fmla="*/ 0 w 1298"/>
              <a:gd name="T1" fmla="*/ 0 h 511"/>
              <a:gd name="T2" fmla="*/ 1660796 w 1298"/>
              <a:gd name="T3" fmla="*/ 142912 h 511"/>
              <a:gd name="T4" fmla="*/ 2111375 w 1298"/>
              <a:gd name="T5" fmla="*/ 715962 h 511"/>
              <a:gd name="T6" fmla="*/ 0 60000 65536"/>
              <a:gd name="T7" fmla="*/ 0 60000 65536"/>
              <a:gd name="T8" fmla="*/ 0 60000 65536"/>
              <a:gd name="T9" fmla="*/ 0 w 1298"/>
              <a:gd name="T10" fmla="*/ 0 h 511"/>
              <a:gd name="T11" fmla="*/ 1298 w 1298"/>
              <a:gd name="T12" fmla="*/ 511 h 5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8" h="511">
                <a:moveTo>
                  <a:pt x="0" y="0"/>
                </a:moveTo>
                <a:cubicBezTo>
                  <a:pt x="402" y="8"/>
                  <a:pt x="805" y="17"/>
                  <a:pt x="1021" y="102"/>
                </a:cubicBezTo>
                <a:cubicBezTo>
                  <a:pt x="1237" y="187"/>
                  <a:pt x="1267" y="349"/>
                  <a:pt x="1298" y="511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8871" name="Oval 17"/>
          <p:cNvSpPr>
            <a:spLocks noChangeArrowheads="1"/>
          </p:cNvSpPr>
          <p:nvPr/>
        </p:nvSpPr>
        <p:spPr bwMode="auto">
          <a:xfrm>
            <a:off x="3163888" y="4757738"/>
            <a:ext cx="1349375" cy="1349375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8872" name="Line 18"/>
          <p:cNvSpPr>
            <a:spLocks noChangeShapeType="1"/>
          </p:cNvSpPr>
          <p:nvPr/>
        </p:nvSpPr>
        <p:spPr bwMode="auto">
          <a:xfrm>
            <a:off x="3754438" y="4162425"/>
            <a:ext cx="0" cy="922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8873" name="Line 19"/>
          <p:cNvSpPr>
            <a:spLocks noChangeShapeType="1"/>
          </p:cNvSpPr>
          <p:nvPr/>
        </p:nvSpPr>
        <p:spPr bwMode="auto">
          <a:xfrm>
            <a:off x="3930650" y="4125913"/>
            <a:ext cx="0" cy="922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8874" name="Text Box 20"/>
          <p:cNvSpPr txBox="1">
            <a:spLocks noChangeArrowheads="1"/>
          </p:cNvSpPr>
          <p:nvPr/>
        </p:nvSpPr>
        <p:spPr bwMode="auto">
          <a:xfrm>
            <a:off x="3286125" y="5187950"/>
            <a:ext cx="106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Particle phase</a:t>
            </a:r>
          </a:p>
        </p:txBody>
      </p:sp>
      <p:graphicFrame>
        <p:nvGraphicFramePr>
          <p:cNvPr id="248853" name="Content Placeholder 5"/>
          <p:cNvGraphicFramePr>
            <a:graphicFrameLocks noChangeAspect="1"/>
          </p:cNvGraphicFramePr>
          <p:nvPr/>
        </p:nvGraphicFramePr>
        <p:xfrm>
          <a:off x="5289550" y="1965325"/>
          <a:ext cx="3452813" cy="358775"/>
        </p:xfrm>
        <a:graphic>
          <a:graphicData uri="http://schemas.openxmlformats.org/presentationml/2006/ole">
            <p:oleObj spid="_x0000_s248853" name="Equation" r:id="rId5" imgW="2197080" imgH="228600" progId="Equation.3">
              <p:embed/>
            </p:oleObj>
          </a:graphicData>
        </a:graphic>
      </p:graphicFrame>
      <p:graphicFrame>
        <p:nvGraphicFramePr>
          <p:cNvPr id="248854" name="Object 22"/>
          <p:cNvGraphicFramePr>
            <a:graphicFrameLocks noChangeAspect="1"/>
          </p:cNvGraphicFramePr>
          <p:nvPr/>
        </p:nvGraphicFramePr>
        <p:xfrm>
          <a:off x="5289550" y="2422525"/>
          <a:ext cx="920750" cy="314325"/>
        </p:xfrm>
        <a:graphic>
          <a:graphicData uri="http://schemas.openxmlformats.org/presentationml/2006/ole">
            <p:oleObj spid="_x0000_s248854" name="Equation" r:id="rId6" imgW="520700" imgH="177800" progId="Equation.3">
              <p:embed/>
            </p:oleObj>
          </a:graphicData>
        </a:graphic>
      </p:graphicFrame>
      <p:graphicFrame>
        <p:nvGraphicFramePr>
          <p:cNvPr id="248855" name="Object 23"/>
          <p:cNvGraphicFramePr>
            <a:graphicFrameLocks noChangeAspect="1"/>
          </p:cNvGraphicFramePr>
          <p:nvPr/>
        </p:nvGraphicFramePr>
        <p:xfrm>
          <a:off x="5551488" y="3089275"/>
          <a:ext cx="2894012" cy="784225"/>
        </p:xfrm>
        <a:graphic>
          <a:graphicData uri="http://schemas.openxmlformats.org/presentationml/2006/ole">
            <p:oleObj spid="_x0000_s248855" name="Equation" r:id="rId7" imgW="1638300" imgH="444500" progId="Equation.3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165725" y="4159250"/>
            <a:ext cx="3657600" cy="2057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600" i="1" baseline="-2500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   aerosol-phase concentration</a:t>
            </a:r>
          </a:p>
          <a:p>
            <a:pPr>
              <a:defRPr/>
            </a:pPr>
            <a:r>
              <a:rPr lang="en-US" sz="1600" i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600" i="1" baseline="-2500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   gas-phase concentration</a:t>
            </a:r>
          </a:p>
          <a:p>
            <a:pPr>
              <a:defRPr/>
            </a:pPr>
            <a:r>
              <a:rPr lang="en-US" sz="1600" i="1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600" i="1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    mass-based stoichiometric coefficient</a:t>
            </a:r>
          </a:p>
          <a:p>
            <a:pPr>
              <a:defRPr/>
            </a:pPr>
            <a:r>
              <a:rPr lang="en-US" sz="1600" i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600" i="1" baseline="-250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  total aerosol mass for partitioning</a:t>
            </a:r>
          </a:p>
          <a:p>
            <a:pPr>
              <a:defRPr/>
            </a:pPr>
            <a:endParaRPr lang="en-US" sz="1600" i="1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600" i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i="1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    equilibrium partitioning coefficient</a:t>
            </a:r>
          </a:p>
          <a:p>
            <a:pPr>
              <a:defRPr/>
            </a:pPr>
            <a:r>
              <a:rPr lang="en-US" sz="1600" i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i="1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i="1" baseline="300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   vapor presure of pure species i at T</a:t>
            </a:r>
          </a:p>
          <a:p>
            <a:pPr>
              <a:defRPr/>
            </a:pPr>
            <a:r>
              <a:rPr lang="en-US" sz="1600" i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600" i="1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*  saturation vapor pressure </a:t>
            </a:r>
            <a:endParaRPr lang="en-US" sz="1600" i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8876" name="Text Box 25"/>
          <p:cNvSpPr txBox="1">
            <a:spLocks noChangeArrowheads="1"/>
          </p:cNvSpPr>
          <p:nvPr/>
        </p:nvSpPr>
        <p:spPr bwMode="auto">
          <a:xfrm>
            <a:off x="4991100" y="1379538"/>
            <a:ext cx="352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Calibri" pitchFamily="34" charset="0"/>
              </a:rPr>
              <a:t>Model treatment: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</a:t>
            </a:r>
          </a:p>
        </p:txBody>
      </p:sp>
      <p:sp>
        <p:nvSpPr>
          <p:cNvPr id="2508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Update the GEOS-Chem SOA framework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Update biogenic emissions for organic aerosol module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Add NO</a:t>
            </a:r>
            <a:r>
              <a:rPr lang="en-US" baseline="-25000" smtClean="0"/>
              <a:t>x</a:t>
            </a:r>
            <a:r>
              <a:rPr lang="en-US" smtClean="0"/>
              <a:t>-dependent terpene photooxidation and ozonolysis yields</a:t>
            </a:r>
          </a:p>
          <a:p>
            <a:pPr lvl="1"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Examine the interaction between primarily anthropogenic species (NO</a:t>
            </a:r>
            <a:r>
              <a:rPr lang="en-US" baseline="-25000" smtClean="0"/>
              <a:t>x</a:t>
            </a:r>
            <a:r>
              <a:rPr lang="en-US" smtClean="0"/>
              <a:t>, NO</a:t>
            </a:r>
            <a:r>
              <a:rPr lang="en-US" baseline="-25000" smtClean="0"/>
              <a:t>3</a:t>
            </a:r>
            <a:r>
              <a:rPr lang="en-US" smtClean="0"/>
              <a:t>) and biogenic emissions in terms of SOA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1" name="Picture 28" descr="MC900014748.WMF"/>
          <p:cNvPicPr>
            <a:picLocks noChangeAspect="1"/>
          </p:cNvPicPr>
          <p:nvPr/>
        </p:nvPicPr>
        <p:blipFill>
          <a:blip r:embed="rId4"/>
          <a:srcRect b="19458"/>
          <a:stretch>
            <a:fillRect/>
          </a:stretch>
        </p:blipFill>
        <p:spPr bwMode="auto">
          <a:xfrm>
            <a:off x="0" y="3222625"/>
            <a:ext cx="9207500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Biogenic Emissions</a:t>
            </a:r>
          </a:p>
        </p:txBody>
      </p:sp>
      <p:sp>
        <p:nvSpPr>
          <p:cNvPr id="160773" name="TextBox 6"/>
          <p:cNvSpPr txBox="1">
            <a:spLocks noChangeArrowheads="1"/>
          </p:cNvSpPr>
          <p:nvPr/>
        </p:nvSpPr>
        <p:spPr bwMode="auto">
          <a:xfrm>
            <a:off x="4013200" y="2206625"/>
            <a:ext cx="1031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</a:t>
            </a:r>
            <a:r>
              <a:rPr lang="en-US" baseline="-25000">
                <a:latin typeface="Calibri" pitchFamily="34" charset="0"/>
              </a:rPr>
              <a:t>10</a:t>
            </a:r>
            <a:r>
              <a:rPr lang="en-US">
                <a:latin typeface="Calibri" pitchFamily="34" charset="0"/>
              </a:rPr>
              <a:t>H</a:t>
            </a:r>
            <a:r>
              <a:rPr lang="en-US" baseline="-25000">
                <a:latin typeface="Calibri" pitchFamily="34" charset="0"/>
              </a:rPr>
              <a:t>16</a:t>
            </a:r>
            <a:endParaRPr lang="en-US">
              <a:latin typeface="Calibri" pitchFamily="34" charset="0"/>
            </a:endParaRPr>
          </a:p>
        </p:txBody>
      </p:sp>
      <p:sp>
        <p:nvSpPr>
          <p:cNvPr id="160774" name="TextBox 7"/>
          <p:cNvSpPr txBox="1">
            <a:spLocks noChangeArrowheads="1"/>
          </p:cNvSpPr>
          <p:nvPr/>
        </p:nvSpPr>
        <p:spPr bwMode="auto">
          <a:xfrm>
            <a:off x="7143750" y="2206625"/>
            <a:ext cx="793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</a:t>
            </a:r>
            <a:r>
              <a:rPr lang="en-US" baseline="-25000">
                <a:latin typeface="Calibri" pitchFamily="34" charset="0"/>
              </a:rPr>
              <a:t>15</a:t>
            </a:r>
            <a:r>
              <a:rPr lang="en-US">
                <a:latin typeface="Calibri" pitchFamily="34" charset="0"/>
              </a:rPr>
              <a:t>H</a:t>
            </a:r>
            <a:r>
              <a:rPr lang="en-US" baseline="-25000">
                <a:latin typeface="Calibri" pitchFamily="34" charset="0"/>
              </a:rPr>
              <a:t>24</a:t>
            </a:r>
            <a:endParaRPr lang="en-US">
              <a:latin typeface="Calibri" pitchFamily="34" charset="0"/>
            </a:endParaRPr>
          </a:p>
        </p:txBody>
      </p:sp>
      <p:sp>
        <p:nvSpPr>
          <p:cNvPr id="160775" name="TextBox 8"/>
          <p:cNvSpPr txBox="1">
            <a:spLocks noChangeArrowheads="1"/>
          </p:cNvSpPr>
          <p:nvPr/>
        </p:nvSpPr>
        <p:spPr bwMode="auto">
          <a:xfrm>
            <a:off x="1069975" y="2206625"/>
            <a:ext cx="71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</a:t>
            </a:r>
            <a:r>
              <a:rPr lang="en-US" baseline="-25000">
                <a:latin typeface="Calibri" pitchFamily="34" charset="0"/>
              </a:rPr>
              <a:t>5</a:t>
            </a:r>
            <a:r>
              <a:rPr lang="en-US">
                <a:latin typeface="Calibri" pitchFamily="34" charset="0"/>
              </a:rPr>
              <a:t>H</a:t>
            </a:r>
            <a:r>
              <a:rPr lang="en-US" baseline="-25000">
                <a:latin typeface="Calibri" pitchFamily="34" charset="0"/>
              </a:rPr>
              <a:t>8</a:t>
            </a:r>
            <a:endParaRPr lang="en-US">
              <a:latin typeface="Calibri" pitchFamily="34" charset="0"/>
            </a:endParaRPr>
          </a:p>
        </p:txBody>
      </p:sp>
      <p:pic>
        <p:nvPicPr>
          <p:cNvPr id="160776" name="Picture 15" descr="Humulen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9850" y="2174875"/>
            <a:ext cx="1109663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7" name="Picture 18" descr="500px-A-Farnesene.svg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5588" y="1503363"/>
            <a:ext cx="18065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8" name="Picture 19" descr="500px-Alpha-Pinene_Isomers.svg.png"/>
          <p:cNvPicPr>
            <a:picLocks noChangeAspect="1"/>
          </p:cNvPicPr>
          <p:nvPr/>
        </p:nvPicPr>
        <p:blipFill>
          <a:blip r:embed="rId7"/>
          <a:srcRect l="57449" b="20586"/>
          <a:stretch>
            <a:fillRect/>
          </a:stretch>
        </p:blipFill>
        <p:spPr bwMode="auto">
          <a:xfrm rot="5566056">
            <a:off x="3463925" y="2316163"/>
            <a:ext cx="815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9" name="Picture 20" descr="500px-3-Caren.svg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33925" y="2232025"/>
            <a:ext cx="11049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80" name="Picture 21" descr="500px-Isoprene.svg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" y="2001838"/>
            <a:ext cx="1633538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81" name="Picture 22" descr="500px-Limonene-2D-skeletal.svg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8113" y="2822575"/>
            <a:ext cx="1017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82" name="Picture 23" descr="500px-Longifolene_plus_acsv.svg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441037">
            <a:off x="6226175" y="2366963"/>
            <a:ext cx="1255713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83" name="Picture 24" descr="500px-Myrcene_beta_straight_acsv.svg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13200" y="1422400"/>
            <a:ext cx="137001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1003300" y="4616450"/>
            <a:ext cx="7462838" cy="1917700"/>
            <a:chOff x="890341" y="4617023"/>
            <a:chExt cx="7463152" cy="1916626"/>
          </a:xfrm>
        </p:grpSpPr>
        <p:sp>
          <p:nvSpPr>
            <p:cNvPr id="30" name="Rectangle 29"/>
            <p:cNvSpPr/>
            <p:nvPr/>
          </p:nvSpPr>
          <p:spPr>
            <a:xfrm>
              <a:off x="890341" y="4617023"/>
              <a:ext cx="7331383" cy="1916626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aphicFrame>
          <p:nvGraphicFramePr>
            <p:cNvPr id="160770" name="Object 2"/>
            <p:cNvGraphicFramePr>
              <a:graphicFrameLocks noChangeAspect="1"/>
            </p:cNvGraphicFramePr>
            <p:nvPr/>
          </p:nvGraphicFramePr>
          <p:xfrm>
            <a:off x="2652708" y="5263354"/>
            <a:ext cx="4163579" cy="346965"/>
          </p:xfrm>
          <a:graphic>
            <a:graphicData uri="http://schemas.openxmlformats.org/presentationml/2006/ole">
              <p:oleObj spid="_x0000_s160770" name="Equation" r:id="rId13" imgW="2438400" imgH="203200" progId="Equation.3">
                <p:embed/>
              </p:oleObj>
            </a:graphicData>
          </a:graphic>
        </p:graphicFrame>
        <p:sp>
          <p:nvSpPr>
            <p:cNvPr id="160789" name="TextBox 12"/>
            <p:cNvSpPr txBox="1">
              <a:spLocks noChangeArrowheads="1"/>
            </p:cNvSpPr>
            <p:nvPr/>
          </p:nvSpPr>
          <p:spPr bwMode="auto">
            <a:xfrm>
              <a:off x="890341" y="5610319"/>
              <a:ext cx="369229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Symbol" pitchFamily="18" charset="2"/>
                </a:rPr>
                <a:t>e</a:t>
              </a:r>
              <a:r>
                <a:rPr lang="en-US">
                  <a:latin typeface="Calibri" pitchFamily="34" charset="0"/>
                </a:rPr>
                <a:t>	Baseline emission rate</a:t>
              </a:r>
            </a:p>
            <a:p>
              <a:r>
                <a:rPr lang="en-US">
                  <a:latin typeface="Symbol" pitchFamily="18" charset="2"/>
                </a:rPr>
                <a:t>g</a:t>
              </a:r>
              <a:r>
                <a:rPr lang="en-US" baseline="-25000">
                  <a:latin typeface="Calibri" pitchFamily="34" charset="0"/>
                </a:rPr>
                <a:t>age	</a:t>
              </a:r>
              <a:r>
                <a:rPr lang="en-US">
                  <a:latin typeface="Calibri" pitchFamily="34" charset="0"/>
                </a:rPr>
                <a:t>Activity factor for age</a:t>
              </a:r>
            </a:p>
            <a:p>
              <a:r>
                <a:rPr lang="en-US">
                  <a:latin typeface="Symbol" pitchFamily="18" charset="2"/>
                </a:rPr>
                <a:t>g</a:t>
              </a:r>
              <a:r>
                <a:rPr lang="en-US" baseline="-25000">
                  <a:latin typeface="Calibri" pitchFamily="34" charset="0"/>
                </a:rPr>
                <a:t>LAI	</a:t>
              </a:r>
              <a:r>
                <a:rPr lang="en-US">
                  <a:latin typeface="Calibri" pitchFamily="34" charset="0"/>
                </a:rPr>
                <a:t>Activity factor for leaf area index</a:t>
              </a:r>
              <a:endParaRPr lang="en-US">
                <a:latin typeface="Symbol" pitchFamily="18" charset="2"/>
              </a:endParaRPr>
            </a:p>
          </p:txBody>
        </p:sp>
        <p:sp>
          <p:nvSpPr>
            <p:cNvPr id="160790" name="TextBox 13"/>
            <p:cNvSpPr txBox="1">
              <a:spLocks noChangeArrowheads="1"/>
            </p:cNvSpPr>
            <p:nvPr/>
          </p:nvSpPr>
          <p:spPr bwMode="auto">
            <a:xfrm>
              <a:off x="890341" y="4617023"/>
              <a:ext cx="733138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Model of Emission of Gases and Aerosol from Nature (MEGAN) </a:t>
              </a:r>
            </a:p>
            <a:p>
              <a:pPr algn="ctr"/>
              <a:r>
                <a:rPr lang="en-US">
                  <a:latin typeface="Calibri" pitchFamily="34" charset="0"/>
                </a:rPr>
                <a:t>(Guenther et al., 2006 ACP):</a:t>
              </a:r>
            </a:p>
          </p:txBody>
        </p:sp>
        <p:sp>
          <p:nvSpPr>
            <p:cNvPr id="160791" name="TextBox 25"/>
            <p:cNvSpPr txBox="1">
              <a:spLocks noChangeArrowheads="1"/>
            </p:cNvSpPr>
            <p:nvPr/>
          </p:nvSpPr>
          <p:spPr bwMode="auto">
            <a:xfrm>
              <a:off x="4661196" y="5610319"/>
              <a:ext cx="369229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Symbol" pitchFamily="18" charset="2"/>
                </a:rPr>
                <a:t>g</a:t>
              </a:r>
              <a:r>
                <a:rPr lang="en-US" baseline="-25000">
                  <a:latin typeface="Calibri" pitchFamily="34" charset="0"/>
                </a:rPr>
                <a:t>T	</a:t>
              </a:r>
              <a:r>
                <a:rPr lang="en-US">
                  <a:latin typeface="Calibri" pitchFamily="34" charset="0"/>
                </a:rPr>
                <a:t>Activity factor for temperature</a:t>
              </a:r>
              <a:endParaRPr lang="en-US">
                <a:latin typeface="Symbol" pitchFamily="18" charset="2"/>
              </a:endParaRPr>
            </a:p>
            <a:p>
              <a:r>
                <a:rPr lang="en-US">
                  <a:latin typeface="Symbol" pitchFamily="18" charset="2"/>
                </a:rPr>
                <a:t>g</a:t>
              </a:r>
              <a:r>
                <a:rPr lang="en-US" baseline="-25000">
                  <a:latin typeface="Calibri" pitchFamily="34" charset="0"/>
                </a:rPr>
                <a:t>p	</a:t>
              </a:r>
              <a:r>
                <a:rPr lang="en-US">
                  <a:latin typeface="Calibri" pitchFamily="34" charset="0"/>
                </a:rPr>
                <a:t>Activity factor for light</a:t>
              </a:r>
              <a:endParaRPr lang="en-US">
                <a:latin typeface="Symbol" pitchFamily="18" charset="2"/>
              </a:endParaRPr>
            </a:p>
            <a:p>
              <a:r>
                <a:rPr lang="en-US">
                  <a:latin typeface="Calibri" pitchFamily="34" charset="0"/>
                </a:rPr>
                <a:t>LDF	Light-dependence fraction</a:t>
              </a:r>
            </a:p>
          </p:txBody>
        </p:sp>
      </p:grpSp>
      <p:sp>
        <p:nvSpPr>
          <p:cNvPr id="160785" name="Text Box 23"/>
          <p:cNvSpPr txBox="1">
            <a:spLocks noChangeArrowheads="1"/>
          </p:cNvSpPr>
          <p:nvPr/>
        </p:nvSpPr>
        <p:spPr bwMode="auto">
          <a:xfrm>
            <a:off x="595313" y="1722438"/>
            <a:ext cx="1495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Isoprene</a:t>
            </a:r>
          </a:p>
        </p:txBody>
      </p:sp>
      <p:sp>
        <p:nvSpPr>
          <p:cNvPr id="160786" name="Text Box 24"/>
          <p:cNvSpPr txBox="1">
            <a:spLocks noChangeArrowheads="1"/>
          </p:cNvSpPr>
          <p:nvPr/>
        </p:nvSpPr>
        <p:spPr bwMode="auto">
          <a:xfrm>
            <a:off x="3698875" y="1814513"/>
            <a:ext cx="1912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Monoterpenes</a:t>
            </a:r>
          </a:p>
        </p:txBody>
      </p:sp>
      <p:sp>
        <p:nvSpPr>
          <p:cNvPr id="160787" name="Text Box 25"/>
          <p:cNvSpPr txBox="1">
            <a:spLocks noChangeArrowheads="1"/>
          </p:cNvSpPr>
          <p:nvPr/>
        </p:nvSpPr>
        <p:spPr bwMode="auto">
          <a:xfrm>
            <a:off x="6553200" y="1873250"/>
            <a:ext cx="1912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Sesquiterpenes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Dependence of </a:t>
            </a:r>
            <a:r>
              <a:rPr lang="en-US" dirty="0" err="1" smtClean="0"/>
              <a:t>Terpene</a:t>
            </a:r>
            <a:r>
              <a:rPr lang="en-US" dirty="0" smtClean="0"/>
              <a:t> Aerosol</a:t>
            </a:r>
          </a:p>
        </p:txBody>
      </p:sp>
      <p:sp>
        <p:nvSpPr>
          <p:cNvPr id="2549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2181225"/>
            <a:ext cx="3733800" cy="4114800"/>
          </a:xfrm>
        </p:spPr>
        <p:txBody>
          <a:bodyPr/>
          <a:lstStyle/>
          <a:p>
            <a:pPr marL="0" indent="1588" algn="ctr" eaLnBrk="1" hangingPunct="1">
              <a:buFontTx/>
              <a:buNone/>
            </a:pPr>
            <a:r>
              <a:rPr lang="en-US" sz="1800" smtClean="0"/>
              <a:t>Monoterpenes have much higher yields under low-NO</a:t>
            </a:r>
            <a:r>
              <a:rPr lang="en-US" sz="1800" baseline="-25000" smtClean="0"/>
              <a:t>x</a:t>
            </a:r>
            <a:r>
              <a:rPr lang="en-US" sz="1800" smtClean="0"/>
              <a:t> conditions (except limonene)</a:t>
            </a:r>
          </a:p>
          <a:p>
            <a:pPr marL="0" indent="1588" eaLnBrk="1" hangingPunct="1">
              <a:buFontTx/>
              <a:buNone/>
            </a:pPr>
            <a:endParaRPr lang="en-US" sz="1800" smtClean="0"/>
          </a:p>
        </p:txBody>
      </p:sp>
      <p:pic>
        <p:nvPicPr>
          <p:cNvPr id="25497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313113"/>
            <a:ext cx="3657600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4600" y="3313113"/>
            <a:ext cx="355600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4981" name="Rectangle 6"/>
          <p:cNvSpPr>
            <a:spLocks noChangeArrowheads="1"/>
          </p:cNvSpPr>
          <p:nvPr/>
        </p:nvSpPr>
        <p:spPr bwMode="auto">
          <a:xfrm>
            <a:off x="4960938" y="2181225"/>
            <a:ext cx="373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 algn="ctr">
              <a:spcBef>
                <a:spcPct val="20000"/>
              </a:spcBef>
            </a:pPr>
            <a:r>
              <a:rPr lang="en-US">
                <a:latin typeface="Calibri" pitchFamily="34" charset="0"/>
              </a:rPr>
              <a:t>Sesquiterpenes have much lower yields under low-NO</a:t>
            </a:r>
            <a:r>
              <a:rPr lang="en-US" baseline="-25000">
                <a:latin typeface="Calibri" pitchFamily="34" charset="0"/>
              </a:rPr>
              <a:t>x</a:t>
            </a:r>
            <a:r>
              <a:rPr lang="en-US">
                <a:latin typeface="Calibri" pitchFamily="34" charset="0"/>
              </a:rPr>
              <a:t> conditions</a:t>
            </a:r>
          </a:p>
        </p:txBody>
      </p:sp>
      <p:sp>
        <p:nvSpPr>
          <p:cNvPr id="254982" name="Text Box 7"/>
          <p:cNvSpPr txBox="1">
            <a:spLocks noChangeArrowheads="1"/>
          </p:cNvSpPr>
          <p:nvPr/>
        </p:nvSpPr>
        <p:spPr bwMode="auto">
          <a:xfrm>
            <a:off x="5576888" y="407511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Calibri" pitchFamily="34" charset="0"/>
              </a:rPr>
              <a:t>(data is not at 298 K)</a:t>
            </a:r>
          </a:p>
        </p:txBody>
      </p:sp>
      <p:sp>
        <p:nvSpPr>
          <p:cNvPr id="254983" name="TextBox 7"/>
          <p:cNvSpPr txBox="1">
            <a:spLocks noChangeArrowheads="1"/>
          </p:cNvSpPr>
          <p:nvPr/>
        </p:nvSpPr>
        <p:spPr bwMode="auto">
          <a:xfrm>
            <a:off x="1309688" y="5956300"/>
            <a:ext cx="30575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Data: Shilling et al., 2008 ACP</a:t>
            </a:r>
          </a:p>
        </p:txBody>
      </p:sp>
      <p:sp>
        <p:nvSpPr>
          <p:cNvPr id="254984" name="TextBox 8"/>
          <p:cNvSpPr txBox="1">
            <a:spLocks noChangeArrowheads="1"/>
          </p:cNvSpPr>
          <p:nvPr/>
        </p:nvSpPr>
        <p:spPr bwMode="auto">
          <a:xfrm>
            <a:off x="5695950" y="5956300"/>
            <a:ext cx="30559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Data: Griffin et al., 1999 JGR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Gas-phase chemistry leading to SOA</a:t>
            </a:r>
          </a:p>
        </p:txBody>
      </p:sp>
      <p:pic>
        <p:nvPicPr>
          <p:cNvPr id="2570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2363" y="1827213"/>
            <a:ext cx="7197725" cy="461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27" name="Text Box 7"/>
          <p:cNvSpPr txBox="1">
            <a:spLocks noChangeArrowheads="1"/>
          </p:cNvSpPr>
          <p:nvPr/>
        </p:nvSpPr>
        <p:spPr bwMode="auto">
          <a:xfrm>
            <a:off x="6715125" y="6178550"/>
            <a:ext cx="242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(Ng et al., 2007 ACP)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</a:t>
            </a:r>
            <a:r>
              <a:rPr lang="en-US" baseline="-25000" smtClean="0"/>
              <a:t>x</a:t>
            </a:r>
            <a:r>
              <a:rPr lang="en-US" smtClean="0"/>
              <a:t> Branching Ratio</a:t>
            </a:r>
            <a:endParaRPr lang="en-US" sz="2000" smtClean="0"/>
          </a:p>
        </p:txBody>
      </p:sp>
      <p:graphicFrame>
        <p:nvGraphicFramePr>
          <p:cNvPr id="196610" name="Object 2"/>
          <p:cNvGraphicFramePr>
            <a:graphicFrameLocks noChangeAspect="1"/>
          </p:cNvGraphicFramePr>
          <p:nvPr/>
        </p:nvGraphicFramePr>
        <p:xfrm>
          <a:off x="742950" y="4678363"/>
          <a:ext cx="3103563" cy="663575"/>
        </p:xfrm>
        <a:graphic>
          <a:graphicData uri="http://schemas.openxmlformats.org/presentationml/2006/ole">
            <p:oleObj spid="_x0000_s196610" name="Equation" r:id="rId4" imgW="2082800" imgH="444500" progId="Equation.3">
              <p:embed/>
            </p:oleObj>
          </a:graphicData>
        </a:graphic>
      </p:graphicFrame>
      <p:sp>
        <p:nvSpPr>
          <p:cNvPr id="196612" name="TextBox 6"/>
          <p:cNvSpPr txBox="1">
            <a:spLocks noChangeArrowheads="1"/>
          </p:cNvSpPr>
          <p:nvPr/>
        </p:nvSpPr>
        <p:spPr bwMode="auto">
          <a:xfrm>
            <a:off x="457200" y="3765550"/>
            <a:ext cx="3714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Fraction of peroxy radical reacting with NO:</a:t>
            </a:r>
          </a:p>
        </p:txBody>
      </p:sp>
      <p:sp>
        <p:nvSpPr>
          <p:cNvPr id="196613" name="TextBox 22"/>
          <p:cNvSpPr txBox="1">
            <a:spLocks noChangeArrowheads="1"/>
          </p:cNvSpPr>
          <p:nvPr/>
        </p:nvSpPr>
        <p:spPr bwMode="auto">
          <a:xfrm>
            <a:off x="457200" y="1903413"/>
            <a:ext cx="3429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latin typeface="Calibri" pitchFamily="34" charset="0"/>
              </a:rPr>
              <a:t>HC</a:t>
            </a:r>
            <a:r>
              <a:rPr lang="en-US" sz="2000" baseline="-25000">
                <a:solidFill>
                  <a:schemeClr val="bg1"/>
                </a:solidFill>
                <a:latin typeface="Calibri" pitchFamily="34" charset="0"/>
              </a:rPr>
              <a:t>0</a:t>
            </a:r>
            <a:r>
              <a:rPr lang="en-US" sz="2000">
                <a:latin typeface="Calibri" pitchFamily="34" charset="0"/>
              </a:rPr>
              <a:t>  +  Ox</a:t>
            </a:r>
            <a:r>
              <a:rPr lang="en-US" sz="2000" baseline="-25000">
                <a:solidFill>
                  <a:schemeClr val="bg1"/>
                </a:solidFill>
                <a:latin typeface="Calibri" pitchFamily="34" charset="0"/>
              </a:rPr>
              <a:t>0</a:t>
            </a:r>
            <a:r>
              <a:rPr lang="en-US" sz="2000">
                <a:latin typeface="Calibri" pitchFamily="34" charset="0"/>
              </a:rPr>
              <a:t>   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  RO</a:t>
            </a:r>
            <a:r>
              <a:rPr lang="en-US" sz="2000" baseline="-25000">
                <a:latin typeface="Calibri" pitchFamily="34" charset="0"/>
                <a:sym typeface="Wingdings" pitchFamily="2" charset="2"/>
              </a:rPr>
              <a:t>2</a:t>
            </a:r>
          </a:p>
          <a:p>
            <a:pPr>
              <a:spcAft>
                <a:spcPts val="600"/>
              </a:spcAft>
            </a:pPr>
            <a:r>
              <a:rPr lang="en-US" sz="2000">
                <a:latin typeface="Calibri" pitchFamily="34" charset="0"/>
                <a:sym typeface="Wingdings" pitchFamily="2" charset="2"/>
              </a:rPr>
              <a:t>RO</a:t>
            </a:r>
            <a:r>
              <a:rPr lang="en-US" sz="2000" baseline="-25000">
                <a:latin typeface="Calibri" pitchFamily="34" charset="0"/>
                <a:sym typeface="Wingdings" pitchFamily="2" charset="2"/>
              </a:rPr>
              <a:t>2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  +  HO</a:t>
            </a:r>
            <a:r>
              <a:rPr lang="en-US" sz="2000" baseline="-25000">
                <a:latin typeface="Calibri" pitchFamily="34" charset="0"/>
                <a:sym typeface="Wingdings" pitchFamily="2" charset="2"/>
              </a:rPr>
              <a:t>2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    α</a:t>
            </a:r>
            <a:r>
              <a:rPr lang="en-US" sz="2000" baseline="-25000">
                <a:latin typeface="Calibri" pitchFamily="34" charset="0"/>
                <a:sym typeface="Wingdings" pitchFamily="2" charset="2"/>
              </a:rPr>
              <a:t>a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P</a:t>
            </a:r>
            <a:r>
              <a:rPr lang="en-US" sz="2000" baseline="-25000">
                <a:latin typeface="Calibri" pitchFamily="34" charset="0"/>
                <a:sym typeface="Wingdings" pitchFamily="2" charset="2"/>
              </a:rPr>
              <a:t>1 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+ α</a:t>
            </a:r>
            <a:r>
              <a:rPr lang="en-US" sz="2000" baseline="-25000">
                <a:latin typeface="Calibri" pitchFamily="34" charset="0"/>
                <a:sym typeface="Wingdings" pitchFamily="2" charset="2"/>
              </a:rPr>
              <a:t>b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P</a:t>
            </a:r>
            <a:r>
              <a:rPr lang="en-US" sz="2000" baseline="-25000">
                <a:latin typeface="Calibri" pitchFamily="34" charset="0"/>
                <a:sym typeface="Wingdings" pitchFamily="2" charset="2"/>
              </a:rPr>
              <a:t>2 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+ …</a:t>
            </a:r>
            <a:endParaRPr lang="en-US" sz="2000" baseline="-25000">
              <a:latin typeface="Calibri" pitchFamily="34" charset="0"/>
              <a:sym typeface="Wingdings" pitchFamily="2" charset="2"/>
            </a:endParaRPr>
          </a:p>
          <a:p>
            <a:pPr>
              <a:spcAft>
                <a:spcPts val="600"/>
              </a:spcAft>
            </a:pPr>
            <a:r>
              <a:rPr lang="en-US" sz="2000">
                <a:latin typeface="Calibri" pitchFamily="34" charset="0"/>
                <a:sym typeface="Wingdings" pitchFamily="2" charset="2"/>
              </a:rPr>
              <a:t>RO</a:t>
            </a:r>
            <a:r>
              <a:rPr lang="en-US" sz="2000" baseline="-25000">
                <a:latin typeface="Calibri" pitchFamily="34" charset="0"/>
                <a:sym typeface="Wingdings" pitchFamily="2" charset="2"/>
              </a:rPr>
              <a:t>2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  +  NO</a:t>
            </a:r>
            <a:r>
              <a:rPr lang="en-US" sz="2000" baseline="-25000">
                <a:solidFill>
                  <a:schemeClr val="bg1"/>
                </a:solidFill>
                <a:latin typeface="Calibri" pitchFamily="34" charset="0"/>
                <a:sym typeface="Wingdings" pitchFamily="2" charset="2"/>
              </a:rPr>
              <a:t>0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    α</a:t>
            </a:r>
            <a:r>
              <a:rPr lang="en-US" sz="2000" baseline="-25000">
                <a:latin typeface="Calibri" pitchFamily="34" charset="0"/>
                <a:sym typeface="Wingdings" pitchFamily="2" charset="2"/>
              </a:rPr>
              <a:t>c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P</a:t>
            </a:r>
            <a:r>
              <a:rPr lang="en-US" sz="2000" baseline="-25000">
                <a:latin typeface="Calibri" pitchFamily="34" charset="0"/>
                <a:sym typeface="Wingdings" pitchFamily="2" charset="2"/>
              </a:rPr>
              <a:t>1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 + α</a:t>
            </a:r>
            <a:r>
              <a:rPr lang="en-US" sz="2000" baseline="-25000">
                <a:latin typeface="Calibri" pitchFamily="34" charset="0"/>
                <a:sym typeface="Wingdings" pitchFamily="2" charset="2"/>
              </a:rPr>
              <a:t>d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P</a:t>
            </a:r>
            <a:r>
              <a:rPr lang="en-US" sz="2000" baseline="-25000">
                <a:latin typeface="Calibri" pitchFamily="34" charset="0"/>
                <a:sym typeface="Wingdings" pitchFamily="2" charset="2"/>
              </a:rPr>
              <a:t>2 </a:t>
            </a:r>
            <a:r>
              <a:rPr lang="en-US" sz="2000">
                <a:latin typeface="Calibri" pitchFamily="34" charset="0"/>
                <a:sym typeface="Wingdings" pitchFamily="2" charset="2"/>
              </a:rPr>
              <a:t>+ …</a:t>
            </a:r>
            <a:endParaRPr lang="en-US" sz="2000" baseline="-25000">
              <a:latin typeface="Calibri" pitchFamily="34" charset="0"/>
            </a:endParaRPr>
          </a:p>
        </p:txBody>
      </p:sp>
      <p:sp>
        <p:nvSpPr>
          <p:cNvPr id="196614" name="TextBox 8"/>
          <p:cNvSpPr txBox="1">
            <a:spLocks noChangeArrowheads="1"/>
          </p:cNvSpPr>
          <p:nvPr/>
        </p:nvSpPr>
        <p:spPr bwMode="auto">
          <a:xfrm>
            <a:off x="300038" y="6211888"/>
            <a:ext cx="2789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Plots for August 2000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3430588"/>
            <a:ext cx="3714750" cy="1587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661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8175" y="1565275"/>
            <a:ext cx="4486275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7" name="Rectangle 11"/>
          <p:cNvSpPr>
            <a:spLocks noChangeArrowheads="1"/>
          </p:cNvSpPr>
          <p:nvPr/>
        </p:nvSpPr>
        <p:spPr bwMode="auto">
          <a:xfrm>
            <a:off x="4422775" y="3405188"/>
            <a:ext cx="88900" cy="88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6618" name="Rectangle 12"/>
          <p:cNvSpPr>
            <a:spLocks noChangeArrowheads="1"/>
          </p:cNvSpPr>
          <p:nvPr/>
        </p:nvSpPr>
        <p:spPr bwMode="auto">
          <a:xfrm>
            <a:off x="4419600" y="5703888"/>
            <a:ext cx="44450" cy="596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6619" name="Text Box 15"/>
          <p:cNvSpPr txBox="1">
            <a:spLocks noChangeArrowheads="1"/>
          </p:cNvSpPr>
          <p:nvPr/>
        </p:nvSpPr>
        <p:spPr bwMode="auto">
          <a:xfrm>
            <a:off x="7032625" y="6338888"/>
            <a:ext cx="2254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(Pye et al., 2010 ACPD)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Terpene SOA</a:t>
            </a:r>
          </a:p>
        </p:txBody>
      </p:sp>
      <p:sp>
        <p:nvSpPr>
          <p:cNvPr id="2611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graphicFrame>
        <p:nvGraphicFramePr>
          <p:cNvPr id="166949" name="Group 37"/>
          <p:cNvGraphicFramePr>
            <a:graphicFrameLocks noGrp="1"/>
          </p:cNvGraphicFramePr>
          <p:nvPr/>
        </p:nvGraphicFramePr>
        <p:xfrm>
          <a:off x="381000" y="1752600"/>
          <a:ext cx="8382000" cy="4260850"/>
        </p:xfrm>
        <a:graphic>
          <a:graphicData uri="http://schemas.openxmlformats.org/drawingml/2006/table">
            <a:tbl>
              <a:tblPr/>
              <a:tblGrid>
                <a:gridCol w="1009650"/>
                <a:gridCol w="1628775"/>
                <a:gridCol w="1939925"/>
                <a:gridCol w="380365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HC  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Description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Aerosol Formation Pathways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Experimental Data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MTPA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Bicyclic monoterpenes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 OH,O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; + HO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 OH,O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; + 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 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High and Low 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: a-pinene ozonolysis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(Shilling 2008, Ng 2007)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: b-pinene + 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(Griffin 1999)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LIMO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Limonene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 OH,O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; + HO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 OH,O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; + 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 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High and Low 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: limonene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ozonolysis (Zhang 2006)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: b-pinene + 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(Griffin 1999)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MTPO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Other monoterpenes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 OH,O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; + HO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 OH,O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; + 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 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High and Low 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: a-pinene ozonolysis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(Shilling 2008, Ng 2007)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: b-pinene + 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(Griffin 1999)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SESQ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Sesquiterpenes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 OH,O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; + HO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 OH,O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; + 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 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High and Low 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: a-humulene, b-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caryophyllene (Griffin 1999, Ng 2007)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: b-pinene + NO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(Griffin 1999)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1151" name="Rectangle 4"/>
          <p:cNvSpPr>
            <a:spLocks noChangeArrowheads="1"/>
          </p:cNvSpPr>
          <p:nvPr/>
        </p:nvSpPr>
        <p:spPr bwMode="auto">
          <a:xfrm>
            <a:off x="685800" y="6278563"/>
            <a:ext cx="800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latin typeface="Calibri" pitchFamily="34" charset="0"/>
              </a:rPr>
              <a:t>Multiple pathways…use VBS to reduce tracers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lobe">
  <a:themeElements>
    <a:clrScheme name="Globe 2">
      <a:dk1>
        <a:srgbClr val="808080"/>
      </a:dk1>
      <a:lt1>
        <a:srgbClr val="FFFFFF"/>
      </a:lt1>
      <a:dk2>
        <a:srgbClr val="4A76BF"/>
      </a:dk2>
      <a:lt2>
        <a:srgbClr val="FFFFFF"/>
      </a:lt2>
      <a:accent1>
        <a:srgbClr val="99CCFF"/>
      </a:accent1>
      <a:accent2>
        <a:srgbClr val="CCCCFF"/>
      </a:accent2>
      <a:accent3>
        <a:srgbClr val="B1BDDC"/>
      </a:accent3>
      <a:accent4>
        <a:srgbClr val="DADADA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Globe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pitchFamily="61" charset="0"/>
            <a:ea typeface="ＭＳ Ｐゴシック" pitchFamily="61" charset="-128"/>
            <a:cs typeface="ＭＳ Ｐゴシック" pitchFamily="6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pitchFamily="61" charset="0"/>
            <a:ea typeface="ＭＳ Ｐゴシック" pitchFamily="61" charset="-128"/>
            <a:cs typeface="ＭＳ Ｐゴシック" pitchFamily="61" charset="-128"/>
          </a:defRPr>
        </a:defPPr>
      </a:lstStyle>
    </a:lnDef>
  </a:objectDefaults>
  <a:extraClrSchemeLst>
    <a:extraClrScheme>
      <a:clrScheme name="Globe 1">
        <a:dk1>
          <a:srgbClr val="808080"/>
        </a:dk1>
        <a:lt1>
          <a:srgbClr val="FFFFFF"/>
        </a:lt1>
        <a:dk2>
          <a:srgbClr val="4A76BF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B1BDDC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808080"/>
        </a:dk1>
        <a:lt1>
          <a:srgbClr val="FFFFFF"/>
        </a:lt1>
        <a:dk2>
          <a:srgbClr val="4A76BF"/>
        </a:dk2>
        <a:lt2>
          <a:srgbClr val="FFFFFF"/>
        </a:lt2>
        <a:accent1>
          <a:srgbClr val="99CCFF"/>
        </a:accent1>
        <a:accent2>
          <a:srgbClr val="CCCCFF"/>
        </a:accent2>
        <a:accent3>
          <a:srgbClr val="B1BDDC"/>
        </a:accent3>
        <a:accent4>
          <a:srgbClr val="DADADA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2123</TotalTime>
  <Words>1014</Words>
  <Application>Microsoft Macintosh PowerPoint</Application>
  <PresentationFormat>On-screen Show (4:3)</PresentationFormat>
  <Paragraphs>236</Paragraphs>
  <Slides>19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Verdana</vt:lpstr>
      <vt:lpstr>ＭＳ Ｐゴシック</vt:lpstr>
      <vt:lpstr>Garamond</vt:lpstr>
      <vt:lpstr>Times New Roman</vt:lpstr>
      <vt:lpstr>Symbol</vt:lpstr>
      <vt:lpstr>Wingdings</vt:lpstr>
      <vt:lpstr>Office Theme</vt:lpstr>
      <vt:lpstr>Globe</vt:lpstr>
      <vt:lpstr>Equation</vt:lpstr>
      <vt:lpstr>Slide 1</vt:lpstr>
      <vt:lpstr>Introduction</vt:lpstr>
      <vt:lpstr>Introduction</vt:lpstr>
      <vt:lpstr>Objective</vt:lpstr>
      <vt:lpstr>Biogenic Emissions</vt:lpstr>
      <vt:lpstr>NOx Dependence of Terpene Aerosol</vt:lpstr>
      <vt:lpstr>Gas-phase chemistry leading to SOA</vt:lpstr>
      <vt:lpstr>NOx Branching Ratio</vt:lpstr>
      <vt:lpstr>Terpene SOA</vt:lpstr>
      <vt:lpstr>Biogenic SOA Important in Summer</vt:lpstr>
      <vt:lpstr>Minor Effect of NOx-Dependent Aerosol</vt:lpstr>
      <vt:lpstr>Significant Aerosol from NO3 Oxidation</vt:lpstr>
      <vt:lpstr>Global Net Production of Organic Aerosol  (GEOS-Chem 2x2.5)</vt:lpstr>
      <vt:lpstr>Conclusions</vt:lpstr>
      <vt:lpstr>Acknowledgements</vt:lpstr>
      <vt:lpstr>Slide 16</vt:lpstr>
      <vt:lpstr>Slide 17</vt:lpstr>
      <vt:lpstr>Absorptive Partitioning</vt:lpstr>
      <vt:lpstr>Contributions to Global OA</vt:lpstr>
    </vt:vector>
  </TitlesOfParts>
  <Company>California Institute of Technology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Havala Pye</dc:creator>
  <cp:lastModifiedBy>Profile</cp:lastModifiedBy>
  <cp:revision>167</cp:revision>
  <cp:lastPrinted>2010-08-05T00:56:10Z</cp:lastPrinted>
  <dcterms:created xsi:type="dcterms:W3CDTF">2010-08-16T16:53:59Z</dcterms:created>
  <dcterms:modified xsi:type="dcterms:W3CDTF">2010-10-07T15:04:29Z</dcterms:modified>
</cp:coreProperties>
</file>