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390" r:id="rId2"/>
    <p:sldId id="1391" r:id="rId3"/>
    <p:sldId id="1396" r:id="rId4"/>
    <p:sldId id="1399" r:id="rId5"/>
    <p:sldId id="1397" r:id="rId6"/>
    <p:sldId id="1392" r:id="rId7"/>
    <p:sldId id="1393" r:id="rId8"/>
    <p:sldId id="1394" r:id="rId9"/>
    <p:sldId id="1395" r:id="rId10"/>
    <p:sldId id="1400" r:id="rId11"/>
    <p:sldId id="1398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CC3300"/>
        </a:solidFill>
        <a:latin typeface="Book Antiqu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CC3300"/>
        </a:solidFill>
        <a:latin typeface="Book Antiqu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CC3300"/>
        </a:solidFill>
        <a:latin typeface="Book Antiqu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CC3300"/>
        </a:solidFill>
        <a:latin typeface="Book Antiqu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CC3300"/>
        </a:solidFill>
        <a:latin typeface="Book Antiqua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000" b="1" kern="1200">
        <a:solidFill>
          <a:srgbClr val="CC3300"/>
        </a:solidFill>
        <a:latin typeface="Book Antiqua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000" b="1" kern="1200">
        <a:solidFill>
          <a:srgbClr val="CC3300"/>
        </a:solidFill>
        <a:latin typeface="Book Antiqua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000" b="1" kern="1200">
        <a:solidFill>
          <a:srgbClr val="CC3300"/>
        </a:solidFill>
        <a:latin typeface="Book Antiqua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000" b="1" kern="1200">
        <a:solidFill>
          <a:srgbClr val="CC3300"/>
        </a:solidFill>
        <a:latin typeface="Book Antiqu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0000"/>
    <a:srgbClr val="FF3300"/>
    <a:srgbClr val="FFFF66"/>
    <a:srgbClr val="FF0066"/>
    <a:srgbClr val="CC3300"/>
    <a:srgbClr val="FF3399"/>
    <a:srgbClr val="FF6600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 snapToGrid="0">
      <p:cViewPr>
        <p:scale>
          <a:sx n="66" d="100"/>
          <a:sy n="66" d="100"/>
        </p:scale>
        <p:origin x="-636" y="702"/>
      </p:cViewPr>
      <p:guideLst>
        <p:guide orient="horz" pos="618"/>
        <p:guide pos="2898"/>
      </p:guideLst>
    </p:cSldViewPr>
  </p:slideViewPr>
  <p:outlineViewPr>
    <p:cViewPr>
      <p:scale>
        <a:sx n="33" d="100"/>
        <a:sy n="33" d="100"/>
      </p:scale>
      <p:origin x="0" y="53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26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4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4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4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397B8162-19AE-4446-A8E1-2A14A166B0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D122856A-926E-4EA8-A4D4-129E1B35338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r>
              <a:rPr lang="en-US" smtClean="0">
                <a:latin typeface="Times New Roman" charset="0"/>
              </a:rPr>
              <a:t>The time change of the vertical coordinate seems to be to limit the fluxes between vertical layers. If vertical motion is limited, is WRF really a non-hydrostatic model?</a:t>
            </a:r>
          </a:p>
          <a:p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F968A-097A-4711-BF87-F075ABD937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Georgia Institute of Technology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5C8081-2698-45D5-B2EB-BC49DA7665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Georgia Institute of Technology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C79EE-2FFE-43FF-ACA3-5C49B57CEC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Georgia Institute of Technology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20147-C4FC-4841-9679-9C591574BE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Georgia Institute of Technology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629A8-666B-4495-BBC3-7FC59F50C9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Georgia Institute of Technology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47215-E773-45EC-B1B4-14F31BD9B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0B392-D4E6-4A9D-BF90-490E3D8A48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Georgia Institute of Technology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E179D-4977-41EE-B4C4-F9F69B547B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Georgia Institute of Technology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ABA3C6-BB03-49D1-A055-5CDC0B3750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Georgia Institute of Technology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62C56E-C985-43EB-A2CF-46CC3C11DB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Georgia Institute of Technology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E49A18-306C-496A-95C3-371ECE06E5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Georgia Institute of Technology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96BE01-5329-4AA8-BF8B-9589BCF35E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Georgia Institute of Technology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FCF9B-9DFF-49BB-AD57-FA0DF41EDA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Georgia Institute of Technology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D59C7A-81E9-4FF4-91A3-802CD65CD6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accent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40000"/>
              </a:lnSpc>
              <a:defRPr sz="1400" i="1">
                <a:solidFill>
                  <a:schemeClr val="accent2"/>
                </a:solidFill>
                <a:latin typeface="Times New Roman" charset="0"/>
              </a:defRPr>
            </a:lvl1pPr>
          </a:lstStyle>
          <a:p>
            <a:r>
              <a:rPr lang="en-US"/>
              <a:t>Georgia Institute of Technology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accent1"/>
                </a:solidFill>
                <a:latin typeface="Times New Roman" charset="0"/>
              </a:defRPr>
            </a:lvl1pPr>
          </a:lstStyle>
          <a:p>
            <a:fld id="{3F7EB54E-8779-4B10-A2ED-4047773D444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>
            <a:off x="685800" y="6477000"/>
            <a:ext cx="2438400" cy="0"/>
          </a:xfrm>
          <a:prstGeom prst="line">
            <a:avLst/>
          </a:prstGeom>
          <a:noFill/>
          <a:ln w="76200" cmpd="tri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6019800" y="6477000"/>
            <a:ext cx="2438400" cy="0"/>
          </a:xfrm>
          <a:prstGeom prst="line">
            <a:avLst/>
          </a:prstGeom>
          <a:noFill/>
          <a:ln w="76200" cmpd="tri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Book Antiqua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Book Antiqua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Book Antiqua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Book Antiqua" pitchFamily="18" charset="0"/>
          <a:ea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Book Antiqua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Book Antiqua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Book Antiqua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71475"/>
            <a:ext cx="9144000" cy="2279650"/>
          </a:xfrm>
        </p:spPr>
        <p:txBody>
          <a:bodyPr/>
          <a:lstStyle/>
          <a:p>
            <a:r>
              <a:rPr lang="en-US" sz="4000" dirty="0" smtClean="0"/>
              <a:t>Academic Developer’s Perspective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378075"/>
            <a:ext cx="9144000" cy="2719388"/>
          </a:xfrm>
        </p:spPr>
        <p:txBody>
          <a:bodyPr/>
          <a:lstStyle/>
          <a:p>
            <a:endParaRPr lang="en-US" sz="2000" dirty="0" smtClean="0">
              <a:solidFill>
                <a:schemeClr val="accent2"/>
              </a:solidFill>
            </a:endParaRPr>
          </a:p>
          <a:p>
            <a:r>
              <a:rPr lang="en-US" sz="3100" dirty="0" err="1" smtClean="0">
                <a:solidFill>
                  <a:schemeClr val="accent2"/>
                </a:solidFill>
              </a:rPr>
              <a:t>Talât</a:t>
            </a:r>
            <a:r>
              <a:rPr lang="en-US" sz="3100" dirty="0" smtClean="0">
                <a:solidFill>
                  <a:schemeClr val="accent2"/>
                </a:solidFill>
              </a:rPr>
              <a:t> </a:t>
            </a:r>
            <a:r>
              <a:rPr lang="en-US" sz="3100" dirty="0" err="1" smtClean="0">
                <a:solidFill>
                  <a:schemeClr val="accent2"/>
                </a:solidFill>
              </a:rPr>
              <a:t>Odman</a:t>
            </a:r>
            <a:endParaRPr lang="en-US" sz="3100" dirty="0" smtClean="0">
              <a:solidFill>
                <a:schemeClr val="accent2"/>
              </a:solidFill>
            </a:endParaRPr>
          </a:p>
          <a:p>
            <a:pPr>
              <a:lnSpc>
                <a:spcPct val="60000"/>
              </a:lnSpc>
            </a:pPr>
            <a:r>
              <a:rPr lang="en-US" sz="2000" dirty="0" smtClean="0"/>
              <a:t>Georgia Institute of Technology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and</a:t>
            </a:r>
            <a:r>
              <a:rPr lang="en-US" sz="3200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sz="3200" dirty="0" smtClean="0">
                <a:solidFill>
                  <a:schemeClr val="accent2"/>
                </a:solidFill>
              </a:rPr>
              <a:t>Amir </a:t>
            </a:r>
            <a:r>
              <a:rPr lang="en-US" sz="3200" dirty="0" err="1" smtClean="0">
                <a:solidFill>
                  <a:schemeClr val="accent2"/>
                </a:solidFill>
              </a:rPr>
              <a:t>Hakami</a:t>
            </a:r>
            <a:r>
              <a:rPr lang="en-US" sz="3200" dirty="0" smtClean="0"/>
              <a:t> </a:t>
            </a:r>
            <a:endParaRPr lang="en-US" sz="1800" b="1" dirty="0" smtClean="0"/>
          </a:p>
          <a:p>
            <a:pPr>
              <a:lnSpc>
                <a:spcPct val="60000"/>
              </a:lnSpc>
            </a:pPr>
            <a:r>
              <a:rPr lang="en-US" sz="2000" dirty="0" smtClean="0"/>
              <a:t>Carleton University, Canada</a:t>
            </a:r>
          </a:p>
          <a:p>
            <a:endParaRPr lang="en-US" sz="2800" dirty="0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0" y="5483225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accent2"/>
                </a:solidFill>
              </a:rPr>
              <a:t>9</a:t>
            </a:r>
            <a:r>
              <a:rPr lang="en-US" baseline="30000" dirty="0" smtClean="0">
                <a:solidFill>
                  <a:schemeClr val="accent2"/>
                </a:solidFill>
              </a:rPr>
              <a:t>th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Annual CMAS </a:t>
            </a:r>
            <a:r>
              <a:rPr lang="en-US" dirty="0" smtClean="0">
                <a:solidFill>
                  <a:schemeClr val="accent2"/>
                </a:solidFill>
              </a:rPr>
              <a:t>Conference</a:t>
            </a:r>
          </a:p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October </a:t>
            </a:r>
            <a:r>
              <a:rPr lang="en-US" dirty="0" smtClean="0">
                <a:solidFill>
                  <a:schemeClr val="accent2"/>
                </a:solidFill>
              </a:rPr>
              <a:t>14</a:t>
            </a:r>
            <a:r>
              <a:rPr lang="en-US" baseline="30000" dirty="0" smtClean="0">
                <a:solidFill>
                  <a:schemeClr val="accent2"/>
                </a:solidFill>
              </a:rPr>
              <a:t>th</a:t>
            </a:r>
            <a:r>
              <a:rPr lang="en-US" dirty="0">
                <a:solidFill>
                  <a:schemeClr val="accent2"/>
                </a:solidFill>
              </a:rPr>
              <a:t>, 2010</a:t>
            </a:r>
            <a:endParaRPr lang="en-US" sz="1800" b="0" dirty="0">
              <a:solidFill>
                <a:schemeClr val="accent2"/>
              </a:solidFill>
              <a:cs typeface="Arial" charset="0"/>
            </a:endParaRPr>
          </a:p>
        </p:txBody>
      </p:sp>
    </p:spTree>
  </p:cSld>
  <p:clrMapOvr>
    <a:masterClrMapping/>
  </p:clrMapOvr>
  <p:transition advTm="298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Parallelization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28000" cy="4114800"/>
          </a:xfrm>
        </p:spPr>
        <p:txBody>
          <a:bodyPr/>
          <a:lstStyle/>
          <a:p>
            <a:r>
              <a:rPr lang="en-US" smtClean="0"/>
              <a:t>We are moving fast towards an era of computationally intensive applications, e.g. forecasting, variational inversion, forward and adjoint sensitivity analysis, uncertainty analysis, etc. </a:t>
            </a:r>
          </a:p>
          <a:p>
            <a:endParaRPr lang="en-US" smtClean="0"/>
          </a:p>
          <a:p>
            <a:r>
              <a:rPr lang="en-US" smtClean="0"/>
              <a:t>CMAQ’s parallelization is inefficient and outdated</a:t>
            </a:r>
          </a:p>
          <a:p>
            <a:pPr lvl="1"/>
            <a:r>
              <a:rPr lang="en-US" smtClean="0"/>
              <a:t>Particularly when we have 24-thread personal computers</a:t>
            </a:r>
          </a:p>
          <a:p>
            <a:pPr lvl="1"/>
            <a:endParaRPr lang="en-US" smtClean="0"/>
          </a:p>
          <a:p>
            <a:r>
              <a:rPr lang="en-US" smtClean="0"/>
              <a:t>Part of the problem is IOAPI whose parallelization needs revisiting.</a:t>
            </a:r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Georgia Institute of Technology</a:t>
            </a:r>
            <a:endParaRPr 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A new vertical coordinate was introduced in CMAQ to make it compatible with WRF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This coordinate is a function of time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What about apparent fluxes due to movement of vertical layers?</a:t>
            </a:r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r>
              <a:rPr lang="en-US" sz="2000" smtClean="0"/>
              <a:t>As I recall, the governing equations of CMAQ do not have any </a:t>
            </a:r>
            <a:br>
              <a:rPr lang="en-US" sz="2000" smtClean="0"/>
            </a:br>
            <a:r>
              <a:rPr lang="en-US" sz="2000" smtClean="0"/>
              <a:t>terms to accommodate a moving grid. They assume a coordinate system that is constant in time such as VGTYPE = 2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VGTYPE = 7</a:t>
            </a:r>
          </a:p>
        </p:txBody>
      </p:sp>
      <p:grpSp>
        <p:nvGrpSpPr>
          <p:cNvPr id="26628" name="Group 13"/>
          <p:cNvGrpSpPr>
            <a:grpSpLocks/>
          </p:cNvGrpSpPr>
          <p:nvPr/>
        </p:nvGrpSpPr>
        <p:grpSpPr bwMode="auto">
          <a:xfrm>
            <a:off x="2114550" y="3000375"/>
            <a:ext cx="2181225" cy="1466850"/>
            <a:chOff x="1380" y="2286"/>
            <a:chExt cx="1374" cy="726"/>
          </a:xfrm>
        </p:grpSpPr>
        <p:sp>
          <p:nvSpPr>
            <p:cNvPr id="26640" name="Rectangle 5"/>
            <p:cNvSpPr>
              <a:spLocks noChangeArrowheads="1"/>
            </p:cNvSpPr>
            <p:nvPr/>
          </p:nvSpPr>
          <p:spPr bwMode="auto">
            <a:xfrm>
              <a:off x="1380" y="2286"/>
              <a:ext cx="528" cy="3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1" name="Rectangle 6"/>
            <p:cNvSpPr>
              <a:spLocks noChangeArrowheads="1"/>
            </p:cNvSpPr>
            <p:nvPr/>
          </p:nvSpPr>
          <p:spPr bwMode="auto">
            <a:xfrm>
              <a:off x="1380" y="2652"/>
              <a:ext cx="528" cy="36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Rectangle 7"/>
            <p:cNvSpPr>
              <a:spLocks noChangeArrowheads="1"/>
            </p:cNvSpPr>
            <p:nvPr/>
          </p:nvSpPr>
          <p:spPr bwMode="auto">
            <a:xfrm>
              <a:off x="2226" y="2286"/>
              <a:ext cx="528" cy="3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8"/>
            <p:cNvSpPr>
              <a:spLocks noChangeArrowheads="1"/>
            </p:cNvSpPr>
            <p:nvPr/>
          </p:nvSpPr>
          <p:spPr bwMode="auto">
            <a:xfrm>
              <a:off x="2226" y="2652"/>
              <a:ext cx="528" cy="36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Line 11"/>
            <p:cNvSpPr>
              <a:spLocks noChangeShapeType="1"/>
            </p:cNvSpPr>
            <p:nvPr/>
          </p:nvSpPr>
          <p:spPr bwMode="auto">
            <a:xfrm>
              <a:off x="2220" y="2736"/>
              <a:ext cx="53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5" name="Line 12"/>
            <p:cNvSpPr>
              <a:spLocks noChangeShapeType="1"/>
            </p:cNvSpPr>
            <p:nvPr/>
          </p:nvSpPr>
          <p:spPr bwMode="auto">
            <a:xfrm>
              <a:off x="1380" y="2652"/>
              <a:ext cx="53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4876800" y="2981325"/>
            <a:ext cx="2219325" cy="1476375"/>
            <a:chOff x="3072" y="1878"/>
            <a:chExt cx="1398" cy="930"/>
          </a:xfrm>
        </p:grpSpPr>
        <p:grpSp>
          <p:nvGrpSpPr>
            <p:cNvPr id="26630" name="Group 22"/>
            <p:cNvGrpSpPr>
              <a:grpSpLocks/>
            </p:cNvGrpSpPr>
            <p:nvPr/>
          </p:nvGrpSpPr>
          <p:grpSpPr bwMode="auto">
            <a:xfrm>
              <a:off x="3072" y="1884"/>
              <a:ext cx="534" cy="924"/>
              <a:chOff x="4776" y="1902"/>
              <a:chExt cx="534" cy="924"/>
            </a:xfrm>
          </p:grpSpPr>
          <p:sp>
            <p:nvSpPr>
              <p:cNvPr id="26637" name="Rectangle 17"/>
              <p:cNvSpPr>
                <a:spLocks noChangeArrowheads="1"/>
              </p:cNvSpPr>
              <p:nvPr/>
            </p:nvSpPr>
            <p:spPr bwMode="auto">
              <a:xfrm>
                <a:off x="4782" y="1902"/>
                <a:ext cx="528" cy="45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8" name="Rectangle 18"/>
              <p:cNvSpPr>
                <a:spLocks noChangeArrowheads="1"/>
              </p:cNvSpPr>
              <p:nvPr/>
            </p:nvSpPr>
            <p:spPr bwMode="auto">
              <a:xfrm>
                <a:off x="4782" y="2368"/>
                <a:ext cx="528" cy="458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9" name="Line 19"/>
              <p:cNvSpPr>
                <a:spLocks noChangeShapeType="1"/>
              </p:cNvSpPr>
              <p:nvPr/>
            </p:nvSpPr>
            <p:spPr bwMode="auto">
              <a:xfrm>
                <a:off x="4776" y="2475"/>
                <a:ext cx="534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631" name="Group 23"/>
            <p:cNvGrpSpPr>
              <a:grpSpLocks/>
            </p:cNvGrpSpPr>
            <p:nvPr/>
          </p:nvGrpSpPr>
          <p:grpSpPr bwMode="auto">
            <a:xfrm>
              <a:off x="3930" y="1878"/>
              <a:ext cx="540" cy="924"/>
              <a:chOff x="3846" y="1878"/>
              <a:chExt cx="540" cy="924"/>
            </a:xfrm>
          </p:grpSpPr>
          <p:sp>
            <p:nvSpPr>
              <p:cNvPr id="26634" name="Rectangle 15"/>
              <p:cNvSpPr>
                <a:spLocks noChangeArrowheads="1"/>
              </p:cNvSpPr>
              <p:nvPr/>
            </p:nvSpPr>
            <p:spPr bwMode="auto">
              <a:xfrm>
                <a:off x="3846" y="1878"/>
                <a:ext cx="528" cy="57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5" name="Rectangle 16"/>
              <p:cNvSpPr>
                <a:spLocks noChangeArrowheads="1"/>
              </p:cNvSpPr>
              <p:nvPr/>
            </p:nvSpPr>
            <p:spPr bwMode="auto">
              <a:xfrm>
                <a:off x="3846" y="2452"/>
                <a:ext cx="528" cy="350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6" name="Line 20"/>
              <p:cNvSpPr>
                <a:spLocks noChangeShapeType="1"/>
              </p:cNvSpPr>
              <p:nvPr/>
            </p:nvSpPr>
            <p:spPr bwMode="auto">
              <a:xfrm>
                <a:off x="3852" y="2458"/>
                <a:ext cx="534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32" name="Line 25"/>
            <p:cNvSpPr>
              <a:spLocks noChangeShapeType="1"/>
            </p:cNvSpPr>
            <p:nvPr/>
          </p:nvSpPr>
          <p:spPr bwMode="auto">
            <a:xfrm>
              <a:off x="3354" y="2340"/>
              <a:ext cx="0" cy="3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3" name="Text Box 26"/>
            <p:cNvSpPr txBox="1">
              <a:spLocks noChangeArrowheads="1"/>
            </p:cNvSpPr>
            <p:nvPr/>
          </p:nvSpPr>
          <p:spPr bwMode="auto">
            <a:xfrm>
              <a:off x="3366" y="2454"/>
              <a:ext cx="15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tx2"/>
                  </a:solidFill>
                </a:rPr>
                <a:t>w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Academic Development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There is not much funding out there for model development</a:t>
            </a:r>
          </a:p>
          <a:p>
            <a:pPr lvl="1"/>
            <a:r>
              <a:rPr lang="en-US" sz="1800" dirty="0" smtClean="0"/>
              <a:t>Model development tasks are not viewed favorably in research proposals</a:t>
            </a:r>
          </a:p>
          <a:p>
            <a:pPr lvl="1"/>
            <a:r>
              <a:rPr lang="en-US" sz="1800" dirty="0" smtClean="0"/>
              <a:t>General opinion is that </a:t>
            </a:r>
            <a:r>
              <a:rPr lang="en-US" sz="1800" dirty="0" smtClean="0">
                <a:solidFill>
                  <a:srgbClr val="FF0000"/>
                </a:solidFill>
              </a:rPr>
              <a:t>C</a:t>
            </a:r>
            <a:r>
              <a:rPr lang="en-US" sz="1800" dirty="0" smtClean="0"/>
              <a:t>MAQ </a:t>
            </a:r>
            <a:r>
              <a:rPr lang="en-US" sz="1800" dirty="0" smtClean="0">
                <a:solidFill>
                  <a:srgbClr val="800000"/>
                </a:solidFill>
              </a:rPr>
              <a:t>≈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EPA</a:t>
            </a:r>
            <a:r>
              <a:rPr lang="en-US" sz="1800" dirty="0" smtClean="0"/>
              <a:t>MAQ  in terms of ownership and development responsibility</a:t>
            </a:r>
          </a:p>
          <a:p>
            <a:r>
              <a:rPr lang="en-US" sz="2000" dirty="0" smtClean="0"/>
              <a:t>Mechanisms for rapid transition from research to operations  are  lacking</a:t>
            </a:r>
          </a:p>
          <a:p>
            <a:r>
              <a:rPr lang="en-US" sz="2000" dirty="0" smtClean="0"/>
              <a:t>Despite limited resources, model development continues at universities, under different names </a:t>
            </a:r>
          </a:p>
          <a:p>
            <a:pPr lvl="1"/>
            <a:r>
              <a:rPr lang="en-US" sz="1800" dirty="0" smtClean="0"/>
              <a:t>We have to maximize the use of those limited resources</a:t>
            </a:r>
          </a:p>
          <a:p>
            <a:r>
              <a:rPr lang="en-US" sz="2000" dirty="0" smtClean="0"/>
              <a:t>Universities need help from the Community</a:t>
            </a:r>
          </a:p>
          <a:p>
            <a:pPr lvl="1"/>
            <a:r>
              <a:rPr lang="en-US" sz="1800" dirty="0" smtClean="0"/>
              <a:t>To promote the role of universities in model development</a:t>
            </a:r>
          </a:p>
          <a:p>
            <a:pPr lvl="1"/>
            <a:r>
              <a:rPr lang="en-US" sz="1800" dirty="0" smtClean="0"/>
              <a:t>To make model development easier for university researchers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Convoluted Model Development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sz="2000" dirty="0" smtClean="0"/>
              <a:t>There are two types of model development</a:t>
            </a:r>
          </a:p>
          <a:p>
            <a:pPr marL="838200" lvl="1" indent="-381000">
              <a:buFontTx/>
              <a:buAutoNum type="arabicPeriod"/>
            </a:pPr>
            <a:r>
              <a:rPr lang="en-US" sz="1800" dirty="0" smtClean="0"/>
              <a:t>Modular (e.g., ISORROPIA, APT)</a:t>
            </a:r>
          </a:p>
          <a:p>
            <a:pPr marL="838200" lvl="1" indent="-381000">
              <a:buFontTx/>
              <a:buAutoNum type="arabicPeriod"/>
            </a:pPr>
            <a:r>
              <a:rPr lang="en-US" sz="1800" dirty="0" smtClean="0"/>
              <a:t>Convoluted (e.g., DDM, Adaptive Grid, </a:t>
            </a:r>
            <a:r>
              <a:rPr lang="en-US" sz="1800" dirty="0" err="1" smtClean="0"/>
              <a:t>Adjoint</a:t>
            </a:r>
            <a:r>
              <a:rPr lang="en-US" sz="1800" dirty="0" smtClean="0"/>
              <a:t>)</a:t>
            </a:r>
          </a:p>
          <a:p>
            <a:pPr marL="457200" indent="-457200"/>
            <a:r>
              <a:rPr lang="en-US" sz="2000" dirty="0" smtClean="0"/>
              <a:t>In CMAQ, there is an assumption by design that all development will be modular</a:t>
            </a:r>
          </a:p>
          <a:p>
            <a:pPr marL="457200" indent="-457200"/>
            <a:r>
              <a:rPr lang="en-US" sz="2000" dirty="0" smtClean="0"/>
              <a:t>Convoluted development takes time</a:t>
            </a:r>
          </a:p>
          <a:p>
            <a:pPr marL="838200" lvl="1" indent="-381000"/>
            <a:r>
              <a:rPr lang="en-US" sz="1800" dirty="0" smtClean="0"/>
              <a:t>In the past, a new version of CMAQ was being released every year </a:t>
            </a:r>
          </a:p>
          <a:p>
            <a:pPr marL="838200" lvl="1" indent="-381000"/>
            <a:r>
              <a:rPr lang="en-US" sz="1800" dirty="0" smtClean="0"/>
              <a:t>Some convoluted developments became obsolete before completion;  others are still subject to the same risk</a:t>
            </a:r>
          </a:p>
          <a:p>
            <a:pPr marL="457200" indent="-457200"/>
            <a:r>
              <a:rPr lang="en-US" sz="2000" dirty="0" smtClean="0"/>
              <a:t>DDM is a success story but is it an exception?</a:t>
            </a:r>
          </a:p>
          <a:p>
            <a:pPr marL="838200" lvl="1" indent="-381000"/>
            <a:r>
              <a:rPr lang="en-US" sz="1800" dirty="0" smtClean="0"/>
              <a:t>It was developed to a large extent in another model</a:t>
            </a:r>
          </a:p>
          <a:p>
            <a:pPr marL="838200" lvl="1" indent="-381000"/>
            <a:r>
              <a:rPr lang="en-US" sz="1800" dirty="0" smtClean="0"/>
              <a:t>It enjoyed exceptional Community (</a:t>
            </a:r>
            <a:r>
              <a:rPr lang="en-US" sz="1800" dirty="0" smtClean="0">
                <a:solidFill>
                  <a:srgbClr val="C00000"/>
                </a:solidFill>
              </a:rPr>
              <a:t>C = C</a:t>
            </a:r>
            <a:r>
              <a:rPr lang="en-US" sz="1800" dirty="0" smtClean="0"/>
              <a:t>) support</a:t>
            </a:r>
          </a:p>
          <a:p>
            <a:pPr marL="838200" lvl="1" indent="-381000"/>
            <a:r>
              <a:rPr lang="en-US" sz="1800" dirty="0" smtClean="0"/>
              <a:t>Developers dispersed into the Community; many of them continue the development effort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798286" y="203200"/>
            <a:ext cx="7772400" cy="1143000"/>
          </a:xfrm>
        </p:spPr>
        <p:txBody>
          <a:bodyPr/>
          <a:lstStyle/>
          <a:p>
            <a:r>
              <a:rPr lang="en-US" sz="3200" dirty="0" smtClean="0"/>
              <a:t>Stories of Adaptive Grid and </a:t>
            </a:r>
            <a:r>
              <a:rPr lang="en-US" sz="3200" dirty="0" err="1" smtClean="0"/>
              <a:t>Adjoint</a:t>
            </a:r>
            <a:endParaRPr lang="en-US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sz="1800" dirty="0" smtClean="0"/>
              <a:t> </a:t>
            </a:r>
          </a:p>
          <a:p>
            <a:pPr marL="1314450" lvl="2" indent="-457200"/>
            <a:endParaRPr lang="en-US" dirty="0" smtClean="0"/>
          </a:p>
          <a:p>
            <a:pPr marL="457200" indent="-457200">
              <a:buNone/>
            </a:pPr>
            <a:endParaRPr lang="en-US" dirty="0" smtClean="0"/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1397000"/>
          <a:ext cx="60960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Adaptive Grid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Adjoint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Driving application(s)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Land</a:t>
                      </a:r>
                      <a:r>
                        <a:rPr lang="en-US" baseline="0" dirty="0" smtClean="0"/>
                        <a:t> management and forecasting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Forecasting, health, and decision support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Type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of a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cademic development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PIs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Fairly</a:t>
                      </a:r>
                      <a:r>
                        <a:rPr lang="en-US" baseline="0" dirty="0" smtClean="0"/>
                        <a:t> scattered to multiple universities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EPA Support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Funding (ceased in  2003)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Other Community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Support</a:t>
                      </a:r>
                      <a:endParaRPr lang="en-US" sz="18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DoD</a:t>
                      </a:r>
                      <a:r>
                        <a:rPr lang="en-US" baseline="0" dirty="0" smtClean="0"/>
                        <a:t> and EPRI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API funding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Current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CMAQ version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How can we make convoluted development easier?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Support of current variables should continue in new versions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Primitive variables should be preferred since they are less likely to be removed (e.g., density instead of a lumped quantity that contains density)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No functionality should be removed without notice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Emission file formats changed in SMOKE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CMAQ version 4.7 removed the RADM cloud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Good to see “backward compatibility” as a priority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New additions should be well documented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Peer reviewed publications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Updates to the science </a:t>
            </a:r>
            <a:r>
              <a:rPr lang="en-US" dirty="0" smtClean="0"/>
              <a:t>document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CMAQ’s coordinate system is difficult to comprehend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 smtClean="0"/>
              <a:t>In CMAQ’s horizontal diffusion, the Smagorinsky parameterization assumes Cartesian coordinates. </a:t>
            </a:r>
          </a:p>
          <a:p>
            <a:pPr>
              <a:lnSpc>
                <a:spcPct val="90000"/>
              </a:lnSpc>
            </a:pPr>
            <a:endParaRPr lang="en-US" sz="1800" smtClean="0"/>
          </a:p>
          <a:p>
            <a:pPr>
              <a:lnSpc>
                <a:spcPct val="90000"/>
              </a:lnSpc>
            </a:pPr>
            <a:endParaRPr lang="en-US" sz="1800" smtClean="0"/>
          </a:p>
          <a:p>
            <a:pPr>
              <a:lnSpc>
                <a:spcPct val="90000"/>
              </a:lnSpc>
            </a:pPr>
            <a:endParaRPr lang="en-US" sz="1800" smtClean="0"/>
          </a:p>
          <a:p>
            <a:pPr>
              <a:lnSpc>
                <a:spcPct val="90000"/>
              </a:lnSpc>
            </a:pPr>
            <a:r>
              <a:rPr lang="en-US" sz="1800" smtClean="0"/>
              <a:t>Becker and Burkhardt (2007, </a:t>
            </a:r>
            <a:r>
              <a:rPr lang="en-US" sz="1800" i="1" smtClean="0"/>
              <a:t>Monthly Weather Review</a:t>
            </a:r>
            <a:r>
              <a:rPr lang="en-US" sz="1800" smtClean="0"/>
              <a:t>, </a:t>
            </a:r>
            <a:r>
              <a:rPr lang="en-US" sz="1800" b="1" smtClean="0"/>
              <a:t>135</a:t>
            </a:r>
            <a:r>
              <a:rPr lang="en-US" sz="1800" smtClean="0"/>
              <a:t>, 1439-1454) revisited Smogarinsky’s mixing-length based parameterization for spherical and terrain following vertical coordinates of a GCM. </a:t>
            </a:r>
          </a:p>
          <a:p>
            <a:pPr>
              <a:lnSpc>
                <a:spcPct val="90000"/>
              </a:lnSpc>
            </a:pPr>
            <a:endParaRPr lang="en-US" sz="1800" smtClean="0"/>
          </a:p>
          <a:p>
            <a:pPr>
              <a:lnSpc>
                <a:spcPct val="90000"/>
              </a:lnSpc>
            </a:pPr>
            <a:r>
              <a:rPr lang="en-US" sz="1800" smtClean="0"/>
              <a:t>The Smagorinsky parameterization must be derived for CMAQ’s generalized coordinates. Meanwhile, by intuition, I proposed</a:t>
            </a:r>
          </a:p>
          <a:p>
            <a:pPr>
              <a:lnSpc>
                <a:spcPct val="90000"/>
              </a:lnSpc>
            </a:pPr>
            <a:endParaRPr lang="en-US" sz="1800" smtClean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7213" y="2122488"/>
            <a:ext cx="30067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8188" y="4751388"/>
            <a:ext cx="5183187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Watch out hemispheric modelers!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There may be a </a:t>
            </a:r>
            <a:r>
              <a:rPr lang="en-US" sz="1800" dirty="0" smtClean="0"/>
              <a:t>directional bias </a:t>
            </a:r>
            <a:r>
              <a:rPr lang="en-US" sz="1800" dirty="0" smtClean="0"/>
              <a:t>in horizontal diffusion when the map scales display a wide range over the modeling domain such as in hemispherical applications with polar stereographic coordinates.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3575" y="2479675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we do about the generalized coordinate system?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At a minimum , we should add divergence and </a:t>
            </a:r>
            <a:r>
              <a:rPr lang="en-US" sz="2000" dirty="0" err="1" smtClean="0"/>
              <a:t>vorticity</a:t>
            </a:r>
            <a:r>
              <a:rPr lang="en-US" sz="2000" dirty="0" smtClean="0"/>
              <a:t> to the “model provided variables” list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This way, these coordinate dependent variables can be used directly in parameterizations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Since they wont have to be computed by the developers, a source for mistakes would be eliminated.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For the long run, we should consider providing operators for computing divergence and curl of a vector field.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When a new coordinate system is introduced, these operators would have to be implemented for the new coordinate system.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Parameterizations or other features resorting to divergence and curl of vector fields would be automatically applicable.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Concluding Remarks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Some of the initial modularity concepts are broken, intentionally or unintentionally.</a:t>
            </a:r>
          </a:p>
          <a:p>
            <a:r>
              <a:rPr lang="en-US" sz="2000" dirty="0" smtClean="0"/>
              <a:t>Existing framework  is not very supportive of convoluted development</a:t>
            </a:r>
          </a:p>
          <a:p>
            <a:r>
              <a:rPr lang="en-US" sz="2000" dirty="0" smtClean="0"/>
              <a:t>15+ years after the initial design, it is time to go back to the drawing board.</a:t>
            </a:r>
          </a:p>
          <a:p>
            <a:r>
              <a:rPr lang="en-US" sz="2000" dirty="0" smtClean="0"/>
              <a:t>Leading developers should work together:</a:t>
            </a:r>
          </a:p>
          <a:p>
            <a:pPr lvl="1"/>
            <a:r>
              <a:rPr lang="en-US" sz="1800" dirty="0" smtClean="0"/>
              <a:t>Find ways to involve the Community in academic development and vice versa (e.g., joint proposals, visiting scientist programs) . </a:t>
            </a:r>
          </a:p>
          <a:p>
            <a:pPr lvl="1"/>
            <a:r>
              <a:rPr lang="en-US" sz="1800" dirty="0" smtClean="0"/>
              <a:t>Start a developers forum that would instigate technical discussion and create a framework for morphing ideas</a:t>
            </a:r>
            <a:endParaRPr lang="en-US" sz="1800" dirty="0" smtClean="0">
              <a:solidFill>
                <a:srgbClr val="800000"/>
              </a:solidFill>
            </a:endParaRPr>
          </a:p>
          <a:p>
            <a:pPr lvl="1"/>
            <a:r>
              <a:rPr lang="en-US" sz="1800" dirty="0" smtClean="0"/>
              <a:t>Have periodic developers workshops</a:t>
            </a:r>
          </a:p>
          <a:p>
            <a:pPr lvl="1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10/13/2006 1:52:30 PM&quot;&gt;&lt;Slide id=&quot;913&quot; dur=&quot;2.984&quot;/&gt;&lt;/Timings&gt;&lt;/WMTools&gt;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rgbClr val="CC33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rgbClr val="CC33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0</TotalTime>
  <Words>838</Words>
  <Application>Microsoft Office PowerPoint</Application>
  <PresentationFormat>On-screen Show (4:3)</PresentationFormat>
  <Paragraphs>109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Academic Developer’s Perspective</vt:lpstr>
      <vt:lpstr>State of Academic Development</vt:lpstr>
      <vt:lpstr>Convoluted Model Development</vt:lpstr>
      <vt:lpstr>Stories of Adaptive Grid and Adjoint</vt:lpstr>
      <vt:lpstr>How can we make convoluted development easier?</vt:lpstr>
      <vt:lpstr>CMAQ’s coordinate system is difficult to comprehend</vt:lpstr>
      <vt:lpstr>Watch out hemispheric modelers!</vt:lpstr>
      <vt:lpstr>What should we do about the generalized coordinate system?</vt:lpstr>
      <vt:lpstr>Concluding Remarks</vt:lpstr>
      <vt:lpstr>Parallelization</vt:lpstr>
      <vt:lpstr>VGTYPE = 7</vt:lpstr>
    </vt:vector>
  </TitlesOfParts>
  <Company>Georgia Institute of Technolo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Comprehensive Particulate Matter Modeling: A One Atmosphere Approach</dc:title>
  <dc:creator>System Administrator</dc:creator>
  <cp:lastModifiedBy>Windows User</cp:lastModifiedBy>
  <cp:revision>801</cp:revision>
  <cp:lastPrinted>2001-06-21T18:21:00Z</cp:lastPrinted>
  <dcterms:created xsi:type="dcterms:W3CDTF">2010-10-13T22:12:20Z</dcterms:created>
  <dcterms:modified xsi:type="dcterms:W3CDTF">2010-10-14T06:22:37Z</dcterms:modified>
</cp:coreProperties>
</file>