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tiff" ContentType="image/tiff"/>
  <Override PartName="/ppt/notesSlides/notesSlide11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82" r:id="rId2"/>
    <p:sldId id="257" r:id="rId3"/>
    <p:sldId id="258" r:id="rId4"/>
    <p:sldId id="271" r:id="rId5"/>
    <p:sldId id="260" r:id="rId6"/>
    <p:sldId id="261" r:id="rId7"/>
    <p:sldId id="262" r:id="rId8"/>
    <p:sldId id="265" r:id="rId9"/>
    <p:sldId id="266" r:id="rId10"/>
    <p:sldId id="270" r:id="rId11"/>
    <p:sldId id="267" r:id="rId12"/>
    <p:sldId id="278" r:id="rId13"/>
    <p:sldId id="281" r:id="rId14"/>
    <p:sldId id="279" r:id="rId15"/>
    <p:sldId id="268" r:id="rId16"/>
    <p:sldId id="280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0023"/>
    <a:srgbClr val="D60025"/>
    <a:srgbClr val="BC0122"/>
    <a:srgbClr val="B1032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3167" autoAdjust="0"/>
  </p:normalViewPr>
  <p:slideViewPr>
    <p:cSldViewPr snapToObjects="1">
      <p:cViewPr varScale="1">
        <p:scale>
          <a:sx n="57" d="100"/>
          <a:sy n="57" d="100"/>
        </p:scale>
        <p:origin x="-152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disk1:amir:OUTPUT:par_1:nicole:bwd:pp:summary_all.xlsm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disk1:amir:OUTPUT:par_1:nicole:bwd:pp:summary_all.xlsm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disk1:amir:OUTPUT:par_1:nicole:bwd:pp:summary_all.xlsm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6.9071601112073347E-2"/>
          <c:y val="2.9482627966710195E-2"/>
          <c:w val="0.92416214696990351"/>
          <c:h val="0.87005050848413235"/>
        </c:manualLayout>
      </c:layout>
      <c:lineChart>
        <c:grouping val="standard"/>
        <c:ser>
          <c:idx val="0"/>
          <c:order val="0"/>
          <c:tx>
            <c:v>Median</c:v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numRef>
              <c:f>'summary_all.txt'!$A$2:$A$25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'summary_all.txt'!$R$2:$R$25</c:f>
              <c:numCache>
                <c:formatCode>General</c:formatCode>
                <c:ptCount val="24"/>
                <c:pt idx="0">
                  <c:v>0.93613800000000003</c:v>
                </c:pt>
                <c:pt idx="1">
                  <c:v>1.092992</c:v>
                </c:pt>
                <c:pt idx="2">
                  <c:v>1.2866820000000001</c:v>
                </c:pt>
                <c:pt idx="3">
                  <c:v>1.5277859999999999</c:v>
                </c:pt>
                <c:pt idx="4">
                  <c:v>1.8690880000000001</c:v>
                </c:pt>
                <c:pt idx="5">
                  <c:v>2.3526909999999974</c:v>
                </c:pt>
                <c:pt idx="6">
                  <c:v>2.758668999999998</c:v>
                </c:pt>
                <c:pt idx="7">
                  <c:v>2.2307390000000002</c:v>
                </c:pt>
                <c:pt idx="8">
                  <c:v>1.0394759999999998</c:v>
                </c:pt>
                <c:pt idx="9">
                  <c:v>0.38593380000000027</c:v>
                </c:pt>
                <c:pt idx="10">
                  <c:v>0.20533820000000014</c:v>
                </c:pt>
                <c:pt idx="11">
                  <c:v>0.16404090000000016</c:v>
                </c:pt>
                <c:pt idx="12">
                  <c:v>0.15492800000000023</c:v>
                </c:pt>
                <c:pt idx="13">
                  <c:v>0.15446860000000023</c:v>
                </c:pt>
                <c:pt idx="14">
                  <c:v>0.16423660000000004</c:v>
                </c:pt>
                <c:pt idx="15">
                  <c:v>0.18541010000000027</c:v>
                </c:pt>
                <c:pt idx="16">
                  <c:v>0.26130110000000001</c:v>
                </c:pt>
                <c:pt idx="17">
                  <c:v>0.63772170000000084</c:v>
                </c:pt>
                <c:pt idx="18">
                  <c:v>0.98922349999999959</c:v>
                </c:pt>
                <c:pt idx="19">
                  <c:v>0.50332389999999949</c:v>
                </c:pt>
                <c:pt idx="20">
                  <c:v>0.22477670000000002</c:v>
                </c:pt>
                <c:pt idx="21">
                  <c:v>0.56313679999999955</c:v>
                </c:pt>
                <c:pt idx="22">
                  <c:v>0.7452763</c:v>
                </c:pt>
                <c:pt idx="23">
                  <c:v>0.8247206000000008</c:v>
                </c:pt>
              </c:numCache>
            </c:numRef>
          </c:val>
        </c:ser>
        <c:ser>
          <c:idx val="1"/>
          <c:order val="1"/>
          <c:tx>
            <c:v>84 percentile</c:v>
          </c:tx>
          <c:spPr>
            <a:ln w="19050">
              <a:solidFill>
                <a:schemeClr val="tx1"/>
              </a:solidFill>
              <a:prstDash val="dashDot"/>
            </a:ln>
          </c:spPr>
          <c:marker>
            <c:symbol val="none"/>
          </c:marker>
          <c:cat>
            <c:numRef>
              <c:f>'summary_all.txt'!$A$2:$A$25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'summary_all.txt'!$Q$2:$Q$25</c:f>
              <c:numCache>
                <c:formatCode>General</c:formatCode>
                <c:ptCount val="24"/>
                <c:pt idx="0">
                  <c:v>1.18462</c:v>
                </c:pt>
                <c:pt idx="1">
                  <c:v>1.364527</c:v>
                </c:pt>
                <c:pt idx="2">
                  <c:v>1.6339049999999991</c:v>
                </c:pt>
                <c:pt idx="3">
                  <c:v>2.0081419999999999</c:v>
                </c:pt>
                <c:pt idx="4">
                  <c:v>2.4807110000000012</c:v>
                </c:pt>
                <c:pt idx="5">
                  <c:v>3.0318079999999976</c:v>
                </c:pt>
                <c:pt idx="6">
                  <c:v>3.4044219999999998</c:v>
                </c:pt>
                <c:pt idx="7">
                  <c:v>2.9341049999999997</c:v>
                </c:pt>
                <c:pt idx="8">
                  <c:v>1.47618</c:v>
                </c:pt>
                <c:pt idx="9">
                  <c:v>0.71404090000000053</c:v>
                </c:pt>
                <c:pt idx="10">
                  <c:v>0.37742190000000042</c:v>
                </c:pt>
                <c:pt idx="11">
                  <c:v>0.26866460000000025</c:v>
                </c:pt>
                <c:pt idx="12">
                  <c:v>0.24590730000000027</c:v>
                </c:pt>
                <c:pt idx="13">
                  <c:v>0.25348440000000028</c:v>
                </c:pt>
                <c:pt idx="14">
                  <c:v>0.27950770000000008</c:v>
                </c:pt>
                <c:pt idx="15">
                  <c:v>0.35179590000000005</c:v>
                </c:pt>
                <c:pt idx="16">
                  <c:v>0.73163500000000081</c:v>
                </c:pt>
                <c:pt idx="17">
                  <c:v>1.637224999999999</c:v>
                </c:pt>
                <c:pt idx="18">
                  <c:v>1.9612389999999997</c:v>
                </c:pt>
                <c:pt idx="19">
                  <c:v>1.3418249999999989</c:v>
                </c:pt>
                <c:pt idx="20">
                  <c:v>0.9714278999999999</c:v>
                </c:pt>
                <c:pt idx="21">
                  <c:v>1.0624709999999999</c:v>
                </c:pt>
                <c:pt idx="22">
                  <c:v>1.0858639999999988</c:v>
                </c:pt>
                <c:pt idx="23">
                  <c:v>1.103083</c:v>
                </c:pt>
              </c:numCache>
            </c:numRef>
          </c:val>
        </c:ser>
        <c:ser>
          <c:idx val="2"/>
          <c:order val="2"/>
          <c:tx>
            <c:v>16 percentile</c:v>
          </c:tx>
          <c:spPr>
            <a:ln w="19050">
              <a:solidFill>
                <a:schemeClr val="tx1"/>
              </a:solidFill>
              <a:prstDash val="dashDot"/>
            </a:ln>
          </c:spPr>
          <c:marker>
            <c:symbol val="none"/>
          </c:marker>
          <c:cat>
            <c:numRef>
              <c:f>'summary_all.txt'!$A$2:$A$25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'summary_all.txt'!$S$2:$S$25</c:f>
              <c:numCache>
                <c:formatCode>General</c:formatCode>
                <c:ptCount val="24"/>
                <c:pt idx="0">
                  <c:v>0.66821390000000003</c:v>
                </c:pt>
                <c:pt idx="1">
                  <c:v>0.75268720000000056</c:v>
                </c:pt>
                <c:pt idx="2">
                  <c:v>0.86571120000000068</c:v>
                </c:pt>
                <c:pt idx="3">
                  <c:v>1.0210929999999998</c:v>
                </c:pt>
                <c:pt idx="4">
                  <c:v>1.291417</c:v>
                </c:pt>
                <c:pt idx="5">
                  <c:v>1.7133860000000001</c:v>
                </c:pt>
                <c:pt idx="6">
                  <c:v>2.1196439999999974</c:v>
                </c:pt>
                <c:pt idx="7">
                  <c:v>1.6009039999999999</c:v>
                </c:pt>
                <c:pt idx="8">
                  <c:v>0.59188029999999969</c:v>
                </c:pt>
                <c:pt idx="9">
                  <c:v>0.19799230000000026</c:v>
                </c:pt>
                <c:pt idx="10">
                  <c:v>0.11009160000000008</c:v>
                </c:pt>
                <c:pt idx="11" formatCode="0.00E+00">
                  <c:v>9.2993900000000032E-2</c:v>
                </c:pt>
                <c:pt idx="12" formatCode="0.00E+00">
                  <c:v>8.8536166000000166E-2</c:v>
                </c:pt>
                <c:pt idx="13" formatCode="0.00E+00">
                  <c:v>8.889070900000004E-2</c:v>
                </c:pt>
                <c:pt idx="14" formatCode="0.00E+00">
                  <c:v>9.3373924000000025E-2</c:v>
                </c:pt>
                <c:pt idx="15">
                  <c:v>0.1014526</c:v>
                </c:pt>
                <c:pt idx="16">
                  <c:v>0.11708410000000004</c:v>
                </c:pt>
                <c:pt idx="17">
                  <c:v>0.18242780000000014</c:v>
                </c:pt>
                <c:pt idx="18">
                  <c:v>0.32996840000000055</c:v>
                </c:pt>
                <c:pt idx="19">
                  <c:v>-0.16518340000000004</c:v>
                </c:pt>
                <c:pt idx="20">
                  <c:v>-0.35493690000000028</c:v>
                </c:pt>
                <c:pt idx="21" formatCode="0.00E+00">
                  <c:v>6.7294531000000088E-2</c:v>
                </c:pt>
                <c:pt idx="22">
                  <c:v>0.39170310000000008</c:v>
                </c:pt>
                <c:pt idx="23">
                  <c:v>0.55279110000000053</c:v>
                </c:pt>
              </c:numCache>
            </c:numRef>
          </c:val>
        </c:ser>
        <c:marker val="1"/>
        <c:axId val="61116800"/>
        <c:axId val="61118336"/>
      </c:lineChart>
      <c:catAx>
        <c:axId val="61116800"/>
        <c:scaling>
          <c:orientation val="minMax"/>
        </c:scaling>
        <c:axPos val="b"/>
        <c:numFmt formatCode="General" sourceLinked="1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600" b="1" i="0"/>
            </a:pPr>
            <a:endParaRPr lang="en-US"/>
          </a:p>
        </c:txPr>
        <c:crossAx val="61118336"/>
        <c:crossesAt val="-1"/>
        <c:auto val="1"/>
        <c:lblAlgn val="ctr"/>
        <c:lblOffset val="100"/>
        <c:tickLblSkip val="6"/>
        <c:tickMarkSkip val="6"/>
      </c:catAx>
      <c:valAx>
        <c:axId val="61118336"/>
        <c:scaling>
          <c:orientation val="minMax"/>
          <c:min val="-1"/>
        </c:scaling>
        <c:axPos val="l"/>
        <c:majorGridlines>
          <c:spPr>
            <a:ln>
              <a:noFill/>
            </a:ln>
          </c:spPr>
        </c:majorGridlines>
        <c:numFmt formatCode="General" sourceLinked="1"/>
        <c:tickLblPos val="nextTo"/>
        <c:txPr>
          <a:bodyPr/>
          <a:lstStyle/>
          <a:p>
            <a:pPr>
              <a:defRPr sz="1600" b="1" i="0"/>
            </a:pPr>
            <a:endParaRPr lang="en-US"/>
          </a:p>
        </c:txPr>
        <c:crossAx val="61116800"/>
        <c:crosses val="autoZero"/>
        <c:crossBetween val="between"/>
        <c:majorUnit val="1"/>
      </c:valAx>
      <c:spPr>
        <a:ln w="25400">
          <a:solidFill>
            <a:schemeClr val="tx1"/>
          </a:solidFill>
        </a:ln>
      </c:spPr>
    </c:plotArea>
    <c:plotVisOnly val="1"/>
  </c:chart>
  <c:spPr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5.8762058895303823E-2"/>
          <c:y val="5.0443088233208824E-2"/>
          <c:w val="0.91159303340715203"/>
          <c:h val="0.83306870408213107"/>
        </c:manualLayout>
      </c:layout>
      <c:lineChart>
        <c:grouping val="standard"/>
        <c:ser>
          <c:idx val="0"/>
          <c:order val="0"/>
          <c:tx>
            <c:v>Median</c:v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numRef>
              <c:f>'summary_all.txt'!$A$2:$A$25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'summary_all.txt'!$H$2:$H$25</c:f>
              <c:numCache>
                <c:formatCode>General</c:formatCode>
                <c:ptCount val="24"/>
                <c:pt idx="0">
                  <c:v>0.56249020000000005</c:v>
                </c:pt>
                <c:pt idx="1">
                  <c:v>0.94398480000000062</c:v>
                </c:pt>
                <c:pt idx="2">
                  <c:v>1.374179</c:v>
                </c:pt>
                <c:pt idx="3">
                  <c:v>1.8128070000000001</c:v>
                </c:pt>
                <c:pt idx="4">
                  <c:v>2.332829999999996</c:v>
                </c:pt>
                <c:pt idx="5">
                  <c:v>2.7855870000000036</c:v>
                </c:pt>
                <c:pt idx="6">
                  <c:v>2.9525979999999987</c:v>
                </c:pt>
                <c:pt idx="7">
                  <c:v>2.2584879999999998</c:v>
                </c:pt>
                <c:pt idx="8">
                  <c:v>1.0503580000000001</c:v>
                </c:pt>
                <c:pt idx="9">
                  <c:v>0.46108410000000039</c:v>
                </c:pt>
                <c:pt idx="10">
                  <c:v>0.27819370000000004</c:v>
                </c:pt>
                <c:pt idx="11">
                  <c:v>0.23347720000000019</c:v>
                </c:pt>
                <c:pt idx="12">
                  <c:v>0.23044570000000023</c:v>
                </c:pt>
                <c:pt idx="13">
                  <c:v>0.24786570000000019</c:v>
                </c:pt>
                <c:pt idx="14">
                  <c:v>0.27486190000000038</c:v>
                </c:pt>
                <c:pt idx="15">
                  <c:v>0.31536510000000045</c:v>
                </c:pt>
                <c:pt idx="16">
                  <c:v>0.36321970000000031</c:v>
                </c:pt>
                <c:pt idx="17">
                  <c:v>0.1940297</c:v>
                </c:pt>
                <c:pt idx="18">
                  <c:v>-1.0748150000000001</c:v>
                </c:pt>
                <c:pt idx="19">
                  <c:v>-2.18581</c:v>
                </c:pt>
                <c:pt idx="20">
                  <c:v>-1.8607209999999998</c:v>
                </c:pt>
                <c:pt idx="21">
                  <c:v>-0.84817490000000062</c:v>
                </c:pt>
                <c:pt idx="22">
                  <c:v>-0.22346280000000004</c:v>
                </c:pt>
                <c:pt idx="23">
                  <c:v>0.19439980000000001</c:v>
                </c:pt>
              </c:numCache>
            </c:numRef>
          </c:val>
        </c:ser>
        <c:ser>
          <c:idx val="1"/>
          <c:order val="1"/>
          <c:tx>
            <c:v>84 percentile</c:v>
          </c:tx>
          <c:spPr>
            <a:ln w="19050">
              <a:solidFill>
                <a:schemeClr val="tx1"/>
              </a:solidFill>
              <a:prstDash val="dashDot"/>
            </a:ln>
          </c:spPr>
          <c:marker>
            <c:symbol val="none"/>
          </c:marker>
          <c:cat>
            <c:numRef>
              <c:f>'summary_all.txt'!$A$2:$A$25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'summary_all.txt'!$G$2:$G$25</c:f>
              <c:numCache>
                <c:formatCode>General</c:formatCode>
                <c:ptCount val="24"/>
                <c:pt idx="0">
                  <c:v>0.97234950000000064</c:v>
                </c:pt>
                <c:pt idx="1">
                  <c:v>1.4059119999999981</c:v>
                </c:pt>
                <c:pt idx="2">
                  <c:v>1.897392</c:v>
                </c:pt>
                <c:pt idx="3">
                  <c:v>2.468664</c:v>
                </c:pt>
                <c:pt idx="4">
                  <c:v>3.0211860000000001</c:v>
                </c:pt>
                <c:pt idx="5">
                  <c:v>3.4034270000000002</c:v>
                </c:pt>
                <c:pt idx="6">
                  <c:v>3.583389000000003</c:v>
                </c:pt>
                <c:pt idx="7">
                  <c:v>3.0361340000000001</c:v>
                </c:pt>
                <c:pt idx="8">
                  <c:v>1.5578989999999984</c:v>
                </c:pt>
                <c:pt idx="9">
                  <c:v>0.68473100000000064</c:v>
                </c:pt>
                <c:pt idx="10">
                  <c:v>0.43604320000000002</c:v>
                </c:pt>
                <c:pt idx="11">
                  <c:v>0.34405350000000001</c:v>
                </c:pt>
                <c:pt idx="12">
                  <c:v>0.34300830000000032</c:v>
                </c:pt>
                <c:pt idx="13">
                  <c:v>0.37586210000000053</c:v>
                </c:pt>
                <c:pt idx="14">
                  <c:v>0.42378630000000045</c:v>
                </c:pt>
                <c:pt idx="15">
                  <c:v>0.53898420000000002</c:v>
                </c:pt>
                <c:pt idx="16">
                  <c:v>0.7904928999999995</c:v>
                </c:pt>
                <c:pt idx="17">
                  <c:v>1.088811</c:v>
                </c:pt>
                <c:pt idx="18">
                  <c:v>0.2436778</c:v>
                </c:pt>
                <c:pt idx="19">
                  <c:v>-1.2622339999999999</c:v>
                </c:pt>
                <c:pt idx="20">
                  <c:v>-1.2058749999999978</c:v>
                </c:pt>
                <c:pt idx="21">
                  <c:v>-0.21255960000000004</c:v>
                </c:pt>
                <c:pt idx="22">
                  <c:v>0.24322630000000026</c:v>
                </c:pt>
                <c:pt idx="23">
                  <c:v>0.58268140000000002</c:v>
                </c:pt>
              </c:numCache>
            </c:numRef>
          </c:val>
        </c:ser>
        <c:ser>
          <c:idx val="2"/>
          <c:order val="2"/>
          <c:tx>
            <c:v>16 percentile</c:v>
          </c:tx>
          <c:spPr>
            <a:ln w="19050">
              <a:solidFill>
                <a:schemeClr val="tx1"/>
              </a:solidFill>
              <a:prstDash val="dashDot"/>
            </a:ln>
          </c:spPr>
          <c:marker>
            <c:symbol val="none"/>
          </c:marker>
          <c:cat>
            <c:numRef>
              <c:f>'summary_all.txt'!$A$2:$A$25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'summary_all.txt'!$I$2:$I$25</c:f>
              <c:numCache>
                <c:formatCode>General</c:formatCode>
                <c:ptCount val="24"/>
                <c:pt idx="0" formatCode="0.00E+00">
                  <c:v>4.812485399999996E-2</c:v>
                </c:pt>
                <c:pt idx="1">
                  <c:v>0.40478240000000032</c:v>
                </c:pt>
                <c:pt idx="2">
                  <c:v>0.72126820000000003</c:v>
                </c:pt>
                <c:pt idx="3">
                  <c:v>1.1050689999999999</c:v>
                </c:pt>
                <c:pt idx="4">
                  <c:v>1.5627170000000001</c:v>
                </c:pt>
                <c:pt idx="5">
                  <c:v>1.877497</c:v>
                </c:pt>
                <c:pt idx="6">
                  <c:v>1.7114729999999998</c:v>
                </c:pt>
                <c:pt idx="7">
                  <c:v>1.2490219999999983</c:v>
                </c:pt>
                <c:pt idx="8">
                  <c:v>0.61854890000000062</c:v>
                </c:pt>
                <c:pt idx="9">
                  <c:v>0.27165420000000001</c:v>
                </c:pt>
                <c:pt idx="10">
                  <c:v>0.17583810000000019</c:v>
                </c:pt>
                <c:pt idx="11">
                  <c:v>0.15507600000000019</c:v>
                </c:pt>
                <c:pt idx="12">
                  <c:v>0.15789030000000029</c:v>
                </c:pt>
                <c:pt idx="13">
                  <c:v>0.16769920000000019</c:v>
                </c:pt>
                <c:pt idx="14">
                  <c:v>0.18306170000000019</c:v>
                </c:pt>
                <c:pt idx="15">
                  <c:v>0.20411960000000001</c:v>
                </c:pt>
                <c:pt idx="16">
                  <c:v>0.16401570000000001</c:v>
                </c:pt>
                <c:pt idx="17">
                  <c:v>-0.60620340000000061</c:v>
                </c:pt>
                <c:pt idx="18">
                  <c:v>-2.3225609999999977</c:v>
                </c:pt>
                <c:pt idx="19">
                  <c:v>-2.9489160000000001</c:v>
                </c:pt>
                <c:pt idx="20">
                  <c:v>-2.737412</c:v>
                </c:pt>
                <c:pt idx="21">
                  <c:v>-1.744418</c:v>
                </c:pt>
                <c:pt idx="22">
                  <c:v>-0.92316299999999907</c:v>
                </c:pt>
                <c:pt idx="23">
                  <c:v>-0.39847500000000052</c:v>
                </c:pt>
              </c:numCache>
            </c:numRef>
          </c:val>
        </c:ser>
        <c:marker val="1"/>
        <c:axId val="61168256"/>
        <c:axId val="61186432"/>
      </c:lineChart>
      <c:catAx>
        <c:axId val="61168256"/>
        <c:scaling>
          <c:orientation val="minMax"/>
        </c:scaling>
        <c:axPos val="b"/>
        <c:numFmt formatCode="General" sourceLinked="1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600" b="1" i="0"/>
            </a:pPr>
            <a:endParaRPr lang="en-US"/>
          </a:p>
        </c:txPr>
        <c:crossAx val="61186432"/>
        <c:crossesAt val="-4"/>
        <c:auto val="1"/>
        <c:lblAlgn val="ctr"/>
        <c:lblOffset val="100"/>
        <c:tickLblSkip val="6"/>
        <c:tickMarkSkip val="6"/>
      </c:catAx>
      <c:valAx>
        <c:axId val="61186432"/>
        <c:scaling>
          <c:orientation val="minMax"/>
        </c:scaling>
        <c:axPos val="l"/>
        <c:majorGridlines>
          <c:spPr>
            <a:ln>
              <a:noFill/>
            </a:ln>
          </c:spPr>
        </c:majorGridlines>
        <c:numFmt formatCode="General" sourceLinked="1"/>
        <c:tickLblPos val="nextTo"/>
        <c:txPr>
          <a:bodyPr/>
          <a:lstStyle/>
          <a:p>
            <a:pPr>
              <a:defRPr sz="1600" b="1" i="0"/>
            </a:pPr>
            <a:endParaRPr lang="en-US"/>
          </a:p>
        </c:txPr>
        <c:crossAx val="61168256"/>
        <c:crosses val="autoZero"/>
        <c:crossBetween val="between"/>
        <c:majorUnit val="2"/>
      </c:valAx>
      <c:spPr>
        <a:ln w="25400">
          <a:solidFill>
            <a:schemeClr val="tx1"/>
          </a:solidFill>
        </a:ln>
      </c:spPr>
    </c:plotArea>
    <c:plotVisOnly val="1"/>
  </c:chart>
  <c:spPr>
    <a:ln>
      <a:noFill/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6.1070785279177003E-2"/>
          <c:y val="2.659995883881755E-2"/>
          <c:w val="0.93035515510469802"/>
          <c:h val="0.89111111758919082"/>
        </c:manualLayout>
      </c:layout>
      <c:lineChart>
        <c:grouping val="standard"/>
        <c:ser>
          <c:idx val="0"/>
          <c:order val="0"/>
          <c:tx>
            <c:v>Median</c:v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numRef>
              <c:f>'summary_all.txt'!$A$2:$A$25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'summary_all.txt'!$W$2:$W$25</c:f>
              <c:numCache>
                <c:formatCode>General</c:formatCode>
                <c:ptCount val="24"/>
                <c:pt idx="0">
                  <c:v>1.3510939999999998</c:v>
                </c:pt>
                <c:pt idx="1">
                  <c:v>1.4861870000000001</c:v>
                </c:pt>
                <c:pt idx="2">
                  <c:v>1.655438</c:v>
                </c:pt>
                <c:pt idx="3">
                  <c:v>1.8534870000000001</c:v>
                </c:pt>
                <c:pt idx="4">
                  <c:v>2.0746929999999981</c:v>
                </c:pt>
                <c:pt idx="5">
                  <c:v>2.278556</c:v>
                </c:pt>
                <c:pt idx="6">
                  <c:v>2.318213999999998</c:v>
                </c:pt>
                <c:pt idx="7">
                  <c:v>1.6604590000000001</c:v>
                </c:pt>
                <c:pt idx="8">
                  <c:v>0.71237470000000003</c:v>
                </c:pt>
                <c:pt idx="9">
                  <c:v>0.21595000000000014</c:v>
                </c:pt>
                <c:pt idx="10" formatCode="0.00E+00">
                  <c:v>9.9610001000000045E-2</c:v>
                </c:pt>
                <c:pt idx="11" formatCode="0.00E+00">
                  <c:v>7.5730912000000067E-2</c:v>
                </c:pt>
                <c:pt idx="12" formatCode="0.00E+00">
                  <c:v>6.9731362000000019E-2</c:v>
                </c:pt>
                <c:pt idx="13" formatCode="0.00E+00">
                  <c:v>6.9150291000000058E-2</c:v>
                </c:pt>
                <c:pt idx="14" formatCode="0.00E+00">
                  <c:v>7.1990155E-2</c:v>
                </c:pt>
                <c:pt idx="15" formatCode="0.00E+00">
                  <c:v>8.1138223000000009E-2</c:v>
                </c:pt>
                <c:pt idx="16">
                  <c:v>0.13055420000000001</c:v>
                </c:pt>
                <c:pt idx="17">
                  <c:v>0.45665140000000004</c:v>
                </c:pt>
                <c:pt idx="18">
                  <c:v>0.76006260000000003</c:v>
                </c:pt>
                <c:pt idx="19">
                  <c:v>0.79163890000000003</c:v>
                </c:pt>
                <c:pt idx="20">
                  <c:v>0.83178460000000054</c:v>
                </c:pt>
                <c:pt idx="21">
                  <c:v>0.99995820000000002</c:v>
                </c:pt>
                <c:pt idx="22">
                  <c:v>1.1197679999999999</c:v>
                </c:pt>
                <c:pt idx="23">
                  <c:v>1.230532</c:v>
                </c:pt>
              </c:numCache>
            </c:numRef>
          </c:val>
        </c:ser>
        <c:ser>
          <c:idx val="1"/>
          <c:order val="1"/>
          <c:tx>
            <c:v>84 percentile</c:v>
          </c:tx>
          <c:spPr>
            <a:ln w="19050">
              <a:solidFill>
                <a:schemeClr val="tx1"/>
              </a:solidFill>
              <a:prstDash val="dashDot"/>
            </a:ln>
          </c:spPr>
          <c:marker>
            <c:symbol val="none"/>
          </c:marker>
          <c:cat>
            <c:numRef>
              <c:f>'summary_all.txt'!$A$2:$A$25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'summary_all.txt'!$V$2:$V$25</c:f>
              <c:numCache>
                <c:formatCode>General</c:formatCode>
                <c:ptCount val="24"/>
                <c:pt idx="0">
                  <c:v>1.5860239999999999</c:v>
                </c:pt>
                <c:pt idx="1">
                  <c:v>1.6950939999999999</c:v>
                </c:pt>
                <c:pt idx="2">
                  <c:v>1.8976170000000001</c:v>
                </c:pt>
                <c:pt idx="3">
                  <c:v>2.185486</c:v>
                </c:pt>
                <c:pt idx="4">
                  <c:v>2.5195310000000002</c:v>
                </c:pt>
                <c:pt idx="5">
                  <c:v>2.8219189999999981</c:v>
                </c:pt>
                <c:pt idx="6">
                  <c:v>2.8615179999999998</c:v>
                </c:pt>
                <c:pt idx="7">
                  <c:v>2.2479200000000024</c:v>
                </c:pt>
                <c:pt idx="8">
                  <c:v>1.046988</c:v>
                </c:pt>
                <c:pt idx="9">
                  <c:v>0.425761</c:v>
                </c:pt>
                <c:pt idx="10">
                  <c:v>0.19319140000000001</c:v>
                </c:pt>
                <c:pt idx="11">
                  <c:v>0.12823950000000001</c:v>
                </c:pt>
                <c:pt idx="12">
                  <c:v>0.11782680000000002</c:v>
                </c:pt>
                <c:pt idx="13">
                  <c:v>0.12311440000000007</c:v>
                </c:pt>
                <c:pt idx="14">
                  <c:v>0.14281690000000014</c:v>
                </c:pt>
                <c:pt idx="15">
                  <c:v>0.20275500000000013</c:v>
                </c:pt>
                <c:pt idx="16">
                  <c:v>0.49039490000000041</c:v>
                </c:pt>
                <c:pt idx="17">
                  <c:v>1.0967070000000001</c:v>
                </c:pt>
                <c:pt idx="18">
                  <c:v>1.320446</c:v>
                </c:pt>
                <c:pt idx="19">
                  <c:v>1.2723199999999999</c:v>
                </c:pt>
                <c:pt idx="20">
                  <c:v>1.3877629999999999</c:v>
                </c:pt>
                <c:pt idx="21">
                  <c:v>1.4718409999999988</c:v>
                </c:pt>
                <c:pt idx="22">
                  <c:v>1.490156</c:v>
                </c:pt>
                <c:pt idx="23">
                  <c:v>1.5246629999999999</c:v>
                </c:pt>
              </c:numCache>
            </c:numRef>
          </c:val>
        </c:ser>
        <c:ser>
          <c:idx val="2"/>
          <c:order val="2"/>
          <c:tx>
            <c:v>16 percentile</c:v>
          </c:tx>
          <c:spPr>
            <a:ln w="19050">
              <a:solidFill>
                <a:schemeClr val="tx1"/>
              </a:solidFill>
              <a:prstDash val="dashDot"/>
            </a:ln>
          </c:spPr>
          <c:marker>
            <c:symbol val="none"/>
          </c:marker>
          <c:cat>
            <c:numRef>
              <c:f>'summary_all.txt'!$A$2:$A$25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'summary_all.txt'!$X$2:$X$25</c:f>
              <c:numCache>
                <c:formatCode>General</c:formatCode>
                <c:ptCount val="24"/>
                <c:pt idx="0">
                  <c:v>0.9298073</c:v>
                </c:pt>
                <c:pt idx="1">
                  <c:v>1.140104</c:v>
                </c:pt>
                <c:pt idx="2">
                  <c:v>1.3326279999999999</c:v>
                </c:pt>
                <c:pt idx="3">
                  <c:v>1.515634999999999</c:v>
                </c:pt>
                <c:pt idx="4">
                  <c:v>1.646374</c:v>
                </c:pt>
                <c:pt idx="5">
                  <c:v>1.7496159999999998</c:v>
                </c:pt>
                <c:pt idx="6">
                  <c:v>1.723155</c:v>
                </c:pt>
                <c:pt idx="7">
                  <c:v>1.1350830000000001</c:v>
                </c:pt>
                <c:pt idx="8">
                  <c:v>0.40368440000000028</c:v>
                </c:pt>
                <c:pt idx="9">
                  <c:v>0.10861640000000007</c:v>
                </c:pt>
                <c:pt idx="10" formatCode="0.00E+00">
                  <c:v>5.2279840999999959E-2</c:v>
                </c:pt>
                <c:pt idx="11" formatCode="0.00E+00">
                  <c:v>4.2188867999999997E-2</c:v>
                </c:pt>
                <c:pt idx="12" formatCode="0.00E+00">
                  <c:v>3.8818087000000015E-2</c:v>
                </c:pt>
                <c:pt idx="13" formatCode="0.00E+00">
                  <c:v>3.8100030000000007E-2</c:v>
                </c:pt>
                <c:pt idx="14" formatCode="0.00E+00">
                  <c:v>3.9093416000000006E-2</c:v>
                </c:pt>
                <c:pt idx="15" formatCode="0.00E+00">
                  <c:v>4.2480458000000013E-2</c:v>
                </c:pt>
                <c:pt idx="16" formatCode="0.00E+00">
                  <c:v>4.9929325000000011E-2</c:v>
                </c:pt>
                <c:pt idx="17" formatCode="0.00E+00">
                  <c:v>9.840846800000011E-2</c:v>
                </c:pt>
                <c:pt idx="18">
                  <c:v>0.33113960000000026</c:v>
                </c:pt>
                <c:pt idx="19">
                  <c:v>0.13557900000000001</c:v>
                </c:pt>
                <c:pt idx="20" formatCode="0.00E+00">
                  <c:v>6.725528800000001E-2</c:v>
                </c:pt>
                <c:pt idx="21">
                  <c:v>0.42150820000000028</c:v>
                </c:pt>
                <c:pt idx="22">
                  <c:v>0.59842689999999932</c:v>
                </c:pt>
                <c:pt idx="23">
                  <c:v>0.72974630000000051</c:v>
                </c:pt>
              </c:numCache>
            </c:numRef>
          </c:val>
        </c:ser>
        <c:marker val="1"/>
        <c:axId val="61305600"/>
        <c:axId val="61307136"/>
      </c:lineChart>
      <c:catAx>
        <c:axId val="61305600"/>
        <c:scaling>
          <c:orientation val="minMax"/>
        </c:scaling>
        <c:axPos val="b"/>
        <c:numFmt formatCode="General" sourceLinked="1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600" b="1" i="0"/>
            </a:pPr>
            <a:endParaRPr lang="en-US"/>
          </a:p>
        </c:txPr>
        <c:crossAx val="61307136"/>
        <c:crossesAt val="0"/>
        <c:auto val="1"/>
        <c:lblAlgn val="ctr"/>
        <c:lblOffset val="100"/>
        <c:tickLblSkip val="6"/>
        <c:tickMarkSkip val="6"/>
      </c:catAx>
      <c:valAx>
        <c:axId val="61307136"/>
        <c:scaling>
          <c:orientation val="minMax"/>
          <c:max val="3"/>
          <c:min val="0"/>
        </c:scaling>
        <c:axPos val="l"/>
        <c:majorGridlines>
          <c:spPr>
            <a:ln>
              <a:noFill/>
            </a:ln>
          </c:spPr>
        </c:majorGridlines>
        <c:numFmt formatCode="General" sourceLinked="1"/>
        <c:tickLblPos val="nextTo"/>
        <c:txPr>
          <a:bodyPr/>
          <a:lstStyle/>
          <a:p>
            <a:pPr>
              <a:defRPr sz="1600" b="1" i="0"/>
            </a:pPr>
            <a:endParaRPr lang="en-US"/>
          </a:p>
        </c:txPr>
        <c:crossAx val="61305600"/>
        <c:crosses val="autoZero"/>
        <c:crossBetween val="between"/>
        <c:majorUnit val="1"/>
      </c:valAx>
      <c:spPr>
        <a:ln w="25400">
          <a:solidFill>
            <a:schemeClr val="tx1"/>
          </a:solidFill>
        </a:ln>
      </c:spPr>
    </c:plotArea>
    <c:plotVisOnly val="1"/>
  </c:chart>
  <c:spPr>
    <a:ln>
      <a:noFill/>
    </a:ln>
  </c:sp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E11C08-E8F2-C344-8CC4-0597AD69F306}" type="doc">
      <dgm:prSet loTypeId="urn:microsoft.com/office/officeart/2005/8/layout/radial4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FD6892E-3F41-EB40-975E-5764436E49B1}">
      <dgm:prSet phldrT="[Text]"/>
      <dgm:spPr>
        <a:solidFill>
          <a:srgbClr val="D60025"/>
        </a:solidFill>
      </dgm:spPr>
      <dgm:t>
        <a:bodyPr/>
        <a:lstStyle/>
        <a:p>
          <a:r>
            <a:rPr lang="en-US" dirty="0" smtClean="0"/>
            <a:t>Metric</a:t>
          </a:r>
        </a:p>
        <a:p>
          <a:r>
            <a:rPr lang="en-US" dirty="0" err="1" smtClean="0"/>
            <a:t>f(C</a:t>
          </a:r>
          <a:r>
            <a:rPr lang="en-US" dirty="0" smtClean="0"/>
            <a:t>)</a:t>
          </a:r>
          <a:endParaRPr lang="en-US" dirty="0"/>
        </a:p>
      </dgm:t>
    </dgm:pt>
    <dgm:pt modelId="{2E0AB1CD-FEFD-A544-B286-616DFC6035EE}" type="parTrans" cxnId="{2A884245-6516-AC44-815C-2AABA4FFAD3F}">
      <dgm:prSet/>
      <dgm:spPr/>
      <dgm:t>
        <a:bodyPr/>
        <a:lstStyle/>
        <a:p>
          <a:endParaRPr lang="en-US"/>
        </a:p>
      </dgm:t>
    </dgm:pt>
    <dgm:pt modelId="{74E50DC8-B17D-E442-BF5F-F27AC7E43462}" type="sibTrans" cxnId="{2A884245-6516-AC44-815C-2AABA4FFAD3F}">
      <dgm:prSet/>
      <dgm:spPr/>
      <dgm:t>
        <a:bodyPr/>
        <a:lstStyle/>
        <a:p>
          <a:endParaRPr lang="en-US"/>
        </a:p>
      </dgm:t>
    </dgm:pt>
    <dgm:pt modelId="{3EDD96AA-6EB9-8849-8B09-3639EC2B9E86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US" sz="2000" dirty="0" smtClean="0"/>
            <a:t>Source 3</a:t>
          </a:r>
          <a:endParaRPr lang="en-US" sz="2000" dirty="0"/>
        </a:p>
      </dgm:t>
    </dgm:pt>
    <dgm:pt modelId="{C89BED12-A803-A042-A4E4-710946FDDA86}" type="parTrans" cxnId="{F90E9C22-2B6D-104F-9EB6-42A6296189D3}">
      <dgm:prSet/>
      <dgm:spPr>
        <a:gradFill flip="none" rotWithShape="1">
          <a:gsLst>
            <a:gs pos="50000">
              <a:schemeClr val="tx1"/>
            </a:gs>
            <a:gs pos="100000">
              <a:srgbClr val="FFFFFF"/>
            </a:gs>
          </a:gsLst>
          <a:lin ang="10800000" scaled="0"/>
          <a:tileRect/>
        </a:gradFill>
      </dgm:spPr>
      <dgm:t>
        <a:bodyPr/>
        <a:lstStyle/>
        <a:p>
          <a:endParaRPr lang="en-US"/>
        </a:p>
      </dgm:t>
    </dgm:pt>
    <dgm:pt modelId="{3B05127D-E832-A747-8B7E-B1E562357127}" type="sibTrans" cxnId="{F90E9C22-2B6D-104F-9EB6-42A6296189D3}">
      <dgm:prSet/>
      <dgm:spPr/>
      <dgm:t>
        <a:bodyPr/>
        <a:lstStyle/>
        <a:p>
          <a:endParaRPr lang="en-US"/>
        </a:p>
      </dgm:t>
    </dgm:pt>
    <dgm:pt modelId="{060DEE9D-7F45-EE43-A723-90D6DC3D1DDA}">
      <dgm:prSet phldrT="[Text]" custT="1"/>
      <dgm:spPr>
        <a:solidFill>
          <a:schemeClr val="accent6"/>
        </a:solidFill>
        <a:ln w="76200" cap="rnd" cmpd="sng">
          <a:solidFill>
            <a:srgbClr val="FFFF00"/>
          </a:solidFill>
        </a:ln>
        <a:effectLst>
          <a:glow rad="101600">
            <a:srgbClr val="FFFF00">
              <a:alpha val="75000"/>
            </a:srgbClr>
          </a:glow>
        </a:effectLst>
      </dgm:spPr>
      <dgm:t>
        <a:bodyPr/>
        <a:lstStyle/>
        <a:p>
          <a:r>
            <a:rPr lang="en-US" sz="2000" dirty="0" smtClean="0"/>
            <a:t>Source 2</a:t>
          </a:r>
          <a:endParaRPr lang="en-US" sz="2000" dirty="0"/>
        </a:p>
      </dgm:t>
    </dgm:pt>
    <dgm:pt modelId="{5AE0B4FA-8B5F-5342-B575-46CE79AC1670}" type="parTrans" cxnId="{691EF821-C71A-0049-981C-C36E3DB4825B}">
      <dgm:prSet/>
      <dgm:spPr>
        <a:gradFill flip="none" rotWithShape="1">
          <a:gsLst>
            <a:gs pos="50000">
              <a:schemeClr val="tx1"/>
            </a:gs>
            <a:gs pos="100000">
              <a:srgbClr val="FFFFFF"/>
            </a:gs>
          </a:gsLst>
          <a:lin ang="10800000" scaled="0"/>
          <a:tileRect/>
        </a:gradFill>
      </dgm:spPr>
      <dgm:t>
        <a:bodyPr/>
        <a:lstStyle/>
        <a:p>
          <a:endParaRPr lang="en-US"/>
        </a:p>
      </dgm:t>
    </dgm:pt>
    <dgm:pt modelId="{83FADE6F-6816-684F-B64D-9FD1C93508C1}" type="sibTrans" cxnId="{691EF821-C71A-0049-981C-C36E3DB4825B}">
      <dgm:prSet/>
      <dgm:spPr/>
      <dgm:t>
        <a:bodyPr/>
        <a:lstStyle/>
        <a:p>
          <a:endParaRPr lang="en-US"/>
        </a:p>
      </dgm:t>
    </dgm:pt>
    <dgm:pt modelId="{AC12D419-9164-4A42-827B-A11DA7CB21F9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US" sz="2000" dirty="0" smtClean="0"/>
            <a:t>Source 4</a:t>
          </a:r>
          <a:endParaRPr lang="en-US" sz="2000" dirty="0"/>
        </a:p>
      </dgm:t>
    </dgm:pt>
    <dgm:pt modelId="{CD012A5B-9F7D-9E41-97DB-409C173D931D}" type="parTrans" cxnId="{0958E007-2CEC-9142-99BD-074B1B62F11C}">
      <dgm:prSet/>
      <dgm:spPr>
        <a:gradFill flip="none" rotWithShape="1">
          <a:gsLst>
            <a:gs pos="50000">
              <a:schemeClr val="tx1"/>
            </a:gs>
            <a:gs pos="100000">
              <a:srgbClr val="FFFFFF"/>
            </a:gs>
          </a:gsLst>
          <a:lin ang="10800000" scaled="0"/>
          <a:tileRect/>
        </a:gradFill>
      </dgm:spPr>
      <dgm:t>
        <a:bodyPr/>
        <a:lstStyle/>
        <a:p>
          <a:endParaRPr lang="en-US"/>
        </a:p>
      </dgm:t>
    </dgm:pt>
    <dgm:pt modelId="{BF73A1B3-26DA-6746-9659-6F281FFDDE53}" type="sibTrans" cxnId="{0958E007-2CEC-9142-99BD-074B1B62F11C}">
      <dgm:prSet/>
      <dgm:spPr/>
      <dgm:t>
        <a:bodyPr/>
        <a:lstStyle/>
        <a:p>
          <a:endParaRPr lang="en-US"/>
        </a:p>
      </dgm:t>
    </dgm:pt>
    <dgm:pt modelId="{FEF833D7-ACD0-074F-94F8-F63DCD8243AC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US" sz="2000" dirty="0" smtClean="0"/>
            <a:t>Source 1</a:t>
          </a:r>
          <a:endParaRPr lang="en-US" sz="2000" dirty="0"/>
        </a:p>
      </dgm:t>
    </dgm:pt>
    <dgm:pt modelId="{D88C4F66-D750-3E45-AD43-51CB8CEEA9D8}" type="parTrans" cxnId="{65940FCD-870C-BA42-82C2-411836CE22FC}">
      <dgm:prSet/>
      <dgm:spPr>
        <a:gradFill flip="none" rotWithShape="1">
          <a:gsLst>
            <a:gs pos="50000">
              <a:schemeClr val="tx1"/>
            </a:gs>
            <a:gs pos="100000">
              <a:srgbClr val="FFFFFF"/>
            </a:gs>
          </a:gsLst>
          <a:lin ang="10800000" scaled="0"/>
          <a:tileRect/>
        </a:gradFill>
      </dgm:spPr>
      <dgm:t>
        <a:bodyPr/>
        <a:lstStyle/>
        <a:p>
          <a:endParaRPr lang="en-US"/>
        </a:p>
      </dgm:t>
    </dgm:pt>
    <dgm:pt modelId="{C7A2D171-375D-C94E-A5DC-71B6CDAE949A}" type="sibTrans" cxnId="{65940FCD-870C-BA42-82C2-411836CE22FC}">
      <dgm:prSet/>
      <dgm:spPr/>
      <dgm:t>
        <a:bodyPr/>
        <a:lstStyle/>
        <a:p>
          <a:endParaRPr lang="en-US"/>
        </a:p>
      </dgm:t>
    </dgm:pt>
    <dgm:pt modelId="{A31C36CA-C742-FA49-810E-68FC4C0AA96A}" type="pres">
      <dgm:prSet presAssocID="{22E11C08-E8F2-C344-8CC4-0597AD69F30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F807818-1589-1E4C-9646-029EDE8E0DC2}" type="pres">
      <dgm:prSet presAssocID="{4FD6892E-3F41-EB40-975E-5764436E49B1}" presName="centerShape" presStyleLbl="node0" presStyleIdx="0" presStyleCnt="1" custLinFactNeighborX="63341" custLinFactNeighborY="-17649"/>
      <dgm:spPr/>
      <dgm:t>
        <a:bodyPr/>
        <a:lstStyle/>
        <a:p>
          <a:endParaRPr lang="en-US"/>
        </a:p>
      </dgm:t>
    </dgm:pt>
    <dgm:pt modelId="{68676E40-177D-8243-B8F1-BB999C1C5752}" type="pres">
      <dgm:prSet presAssocID="{C89BED12-A803-A042-A4E4-710946FDDA86}" presName="parTrans" presStyleLbl="bgSibTrans2D1" presStyleIdx="0" presStyleCnt="4" custAng="10845933" custScaleX="85538" custScaleY="34864" custLinFactNeighborX="13012" custLinFactNeighborY="-1593"/>
      <dgm:spPr/>
      <dgm:t>
        <a:bodyPr/>
        <a:lstStyle/>
        <a:p>
          <a:endParaRPr lang="en-US"/>
        </a:p>
      </dgm:t>
    </dgm:pt>
    <dgm:pt modelId="{E239225C-3885-134F-B557-87A87B3E45A9}" type="pres">
      <dgm:prSet presAssocID="{3EDD96AA-6EB9-8849-8B09-3639EC2B9E86}" presName="node" presStyleLbl="node1" presStyleIdx="0" presStyleCnt="4" custScaleX="70187" custScaleY="63725" custRadScaleRad="105629" custRadScaleInc="-241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E7A3E4-5B8F-B44D-8E25-E56C496325BE}" type="pres">
      <dgm:prSet presAssocID="{5AE0B4FA-8B5F-5342-B575-46CE79AC1670}" presName="parTrans" presStyleLbl="bgSibTrans2D1" presStyleIdx="1" presStyleCnt="4" custAng="10845933" custScaleX="82337" custScaleY="126441" custLinFactNeighborX="14898" custLinFactNeighborY="-7595"/>
      <dgm:spPr/>
      <dgm:t>
        <a:bodyPr/>
        <a:lstStyle/>
        <a:p>
          <a:endParaRPr lang="en-US"/>
        </a:p>
      </dgm:t>
    </dgm:pt>
    <dgm:pt modelId="{18534756-86CD-144D-94AF-FFB6BE1877C6}" type="pres">
      <dgm:prSet presAssocID="{060DEE9D-7F45-EE43-A723-90D6DC3D1DDA}" presName="node" presStyleLbl="node1" presStyleIdx="1" presStyleCnt="4" custScaleX="70187" custScaleY="63725" custRadScaleRad="99858" custRadScaleInc="-715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149480-1355-014C-9A54-1DF36FC99555}" type="pres">
      <dgm:prSet presAssocID="{D88C4F66-D750-3E45-AD43-51CB8CEEA9D8}" presName="parTrans" presStyleLbl="bgSibTrans2D1" presStyleIdx="2" presStyleCnt="4" custAng="10845933" custScaleX="70412" custScaleY="36146" custLinFactNeighborX="22905" custLinFactNeighborY="-7595"/>
      <dgm:spPr/>
      <dgm:t>
        <a:bodyPr/>
        <a:lstStyle/>
        <a:p>
          <a:endParaRPr lang="en-US"/>
        </a:p>
      </dgm:t>
    </dgm:pt>
    <dgm:pt modelId="{1CFE6EC2-533F-5940-A965-F44DAECFF1BD}" type="pres">
      <dgm:prSet presAssocID="{FEF833D7-ACD0-074F-94F8-F63DCD8243AC}" presName="node" presStyleLbl="node1" presStyleIdx="2" presStyleCnt="4" custScaleX="70187" custScaleY="63725" custRadScaleRad="99465" custRadScaleInc="-891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626056-7205-7946-9074-B8EE8452F010}" type="pres">
      <dgm:prSet presAssocID="{CD012A5B-9F7D-9E41-97DB-409C173D931D}" presName="parTrans" presStyleLbl="bgSibTrans2D1" presStyleIdx="3" presStyleCnt="4" custAng="10845933" custScaleX="78829" custScaleY="41957" custLinFactNeighborX="18624" custLinFactNeighborY="5034"/>
      <dgm:spPr/>
      <dgm:t>
        <a:bodyPr/>
        <a:lstStyle/>
        <a:p>
          <a:endParaRPr lang="en-US"/>
        </a:p>
      </dgm:t>
    </dgm:pt>
    <dgm:pt modelId="{E94E842A-71EF-DE48-A856-34C68BF8C55A}" type="pres">
      <dgm:prSet presAssocID="{AC12D419-9164-4A42-827B-A11DA7CB21F9}" presName="node" presStyleLbl="node1" presStyleIdx="3" presStyleCnt="4" custScaleX="70187" custScaleY="63725" custRadScaleRad="40374" custRadScaleInc="3489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08ABEC3-9CB7-2144-89B0-BAC675E31FFB}" type="presOf" srcId="{22E11C08-E8F2-C344-8CC4-0597AD69F306}" destId="{A31C36CA-C742-FA49-810E-68FC4C0AA96A}" srcOrd="0" destOrd="0" presId="urn:microsoft.com/office/officeart/2005/8/layout/radial4"/>
    <dgm:cxn modelId="{6BA19CD2-13E6-E149-8A83-7F80CB2C0E30}" type="presOf" srcId="{5AE0B4FA-8B5F-5342-B575-46CE79AC1670}" destId="{21E7A3E4-5B8F-B44D-8E25-E56C496325BE}" srcOrd="0" destOrd="0" presId="urn:microsoft.com/office/officeart/2005/8/layout/radial4"/>
    <dgm:cxn modelId="{2A884245-6516-AC44-815C-2AABA4FFAD3F}" srcId="{22E11C08-E8F2-C344-8CC4-0597AD69F306}" destId="{4FD6892E-3F41-EB40-975E-5764436E49B1}" srcOrd="0" destOrd="0" parTransId="{2E0AB1CD-FEFD-A544-B286-616DFC6035EE}" sibTransId="{74E50DC8-B17D-E442-BF5F-F27AC7E43462}"/>
    <dgm:cxn modelId="{A320523B-B7A9-5341-92BD-C98BF738F84D}" type="presOf" srcId="{FEF833D7-ACD0-074F-94F8-F63DCD8243AC}" destId="{1CFE6EC2-533F-5940-A965-F44DAECFF1BD}" srcOrd="0" destOrd="0" presId="urn:microsoft.com/office/officeart/2005/8/layout/radial4"/>
    <dgm:cxn modelId="{1C84830D-510E-9540-9429-98DDF0B40602}" type="presOf" srcId="{060DEE9D-7F45-EE43-A723-90D6DC3D1DDA}" destId="{18534756-86CD-144D-94AF-FFB6BE1877C6}" srcOrd="0" destOrd="0" presId="urn:microsoft.com/office/officeart/2005/8/layout/radial4"/>
    <dgm:cxn modelId="{65940FCD-870C-BA42-82C2-411836CE22FC}" srcId="{4FD6892E-3F41-EB40-975E-5764436E49B1}" destId="{FEF833D7-ACD0-074F-94F8-F63DCD8243AC}" srcOrd="2" destOrd="0" parTransId="{D88C4F66-D750-3E45-AD43-51CB8CEEA9D8}" sibTransId="{C7A2D171-375D-C94E-A5DC-71B6CDAE949A}"/>
    <dgm:cxn modelId="{668EFAC3-ECE4-0C4E-AB83-D210F847EE42}" type="presOf" srcId="{4FD6892E-3F41-EB40-975E-5764436E49B1}" destId="{CF807818-1589-1E4C-9646-029EDE8E0DC2}" srcOrd="0" destOrd="0" presId="urn:microsoft.com/office/officeart/2005/8/layout/radial4"/>
    <dgm:cxn modelId="{93AB62EB-A3BE-0744-9001-888B3C7A666D}" type="presOf" srcId="{D88C4F66-D750-3E45-AD43-51CB8CEEA9D8}" destId="{F5149480-1355-014C-9A54-1DF36FC99555}" srcOrd="0" destOrd="0" presId="urn:microsoft.com/office/officeart/2005/8/layout/radial4"/>
    <dgm:cxn modelId="{0958E007-2CEC-9142-99BD-074B1B62F11C}" srcId="{4FD6892E-3F41-EB40-975E-5764436E49B1}" destId="{AC12D419-9164-4A42-827B-A11DA7CB21F9}" srcOrd="3" destOrd="0" parTransId="{CD012A5B-9F7D-9E41-97DB-409C173D931D}" sibTransId="{BF73A1B3-26DA-6746-9659-6F281FFDDE53}"/>
    <dgm:cxn modelId="{7824F32C-E29A-994D-B10C-8E3B65DF69EC}" type="presOf" srcId="{C89BED12-A803-A042-A4E4-710946FDDA86}" destId="{68676E40-177D-8243-B8F1-BB999C1C5752}" srcOrd="0" destOrd="0" presId="urn:microsoft.com/office/officeart/2005/8/layout/radial4"/>
    <dgm:cxn modelId="{91235062-41B8-A245-806B-10CDEBA152F3}" type="presOf" srcId="{CD012A5B-9F7D-9E41-97DB-409C173D931D}" destId="{B6626056-7205-7946-9074-B8EE8452F010}" srcOrd="0" destOrd="0" presId="urn:microsoft.com/office/officeart/2005/8/layout/radial4"/>
    <dgm:cxn modelId="{F90E9C22-2B6D-104F-9EB6-42A6296189D3}" srcId="{4FD6892E-3F41-EB40-975E-5764436E49B1}" destId="{3EDD96AA-6EB9-8849-8B09-3639EC2B9E86}" srcOrd="0" destOrd="0" parTransId="{C89BED12-A803-A042-A4E4-710946FDDA86}" sibTransId="{3B05127D-E832-A747-8B7E-B1E562357127}"/>
    <dgm:cxn modelId="{90BA850B-3D5F-6142-8634-738922CE586C}" type="presOf" srcId="{3EDD96AA-6EB9-8849-8B09-3639EC2B9E86}" destId="{E239225C-3885-134F-B557-87A87B3E45A9}" srcOrd="0" destOrd="0" presId="urn:microsoft.com/office/officeart/2005/8/layout/radial4"/>
    <dgm:cxn modelId="{BD642CB8-4664-9143-93DF-797BA570EF88}" type="presOf" srcId="{AC12D419-9164-4A42-827B-A11DA7CB21F9}" destId="{E94E842A-71EF-DE48-A856-34C68BF8C55A}" srcOrd="0" destOrd="0" presId="urn:microsoft.com/office/officeart/2005/8/layout/radial4"/>
    <dgm:cxn modelId="{691EF821-C71A-0049-981C-C36E3DB4825B}" srcId="{4FD6892E-3F41-EB40-975E-5764436E49B1}" destId="{060DEE9D-7F45-EE43-A723-90D6DC3D1DDA}" srcOrd="1" destOrd="0" parTransId="{5AE0B4FA-8B5F-5342-B575-46CE79AC1670}" sibTransId="{83FADE6F-6816-684F-B64D-9FD1C93508C1}"/>
    <dgm:cxn modelId="{31EA4586-F448-CA48-ADAF-E07320D993C3}" type="presParOf" srcId="{A31C36CA-C742-FA49-810E-68FC4C0AA96A}" destId="{CF807818-1589-1E4C-9646-029EDE8E0DC2}" srcOrd="0" destOrd="0" presId="urn:microsoft.com/office/officeart/2005/8/layout/radial4"/>
    <dgm:cxn modelId="{F895EAA7-D1E3-3047-BB86-AF7E768669A1}" type="presParOf" srcId="{A31C36CA-C742-FA49-810E-68FC4C0AA96A}" destId="{68676E40-177D-8243-B8F1-BB999C1C5752}" srcOrd="1" destOrd="0" presId="urn:microsoft.com/office/officeart/2005/8/layout/radial4"/>
    <dgm:cxn modelId="{26B740E3-5167-AF44-822B-717BE15A013E}" type="presParOf" srcId="{A31C36CA-C742-FA49-810E-68FC4C0AA96A}" destId="{E239225C-3885-134F-B557-87A87B3E45A9}" srcOrd="2" destOrd="0" presId="urn:microsoft.com/office/officeart/2005/8/layout/radial4"/>
    <dgm:cxn modelId="{D87A8339-481B-5F4B-9978-0D6E23D75E42}" type="presParOf" srcId="{A31C36CA-C742-FA49-810E-68FC4C0AA96A}" destId="{21E7A3E4-5B8F-B44D-8E25-E56C496325BE}" srcOrd="3" destOrd="0" presId="urn:microsoft.com/office/officeart/2005/8/layout/radial4"/>
    <dgm:cxn modelId="{8B7E4879-6C1E-7048-B0F8-E37747166377}" type="presParOf" srcId="{A31C36CA-C742-FA49-810E-68FC4C0AA96A}" destId="{18534756-86CD-144D-94AF-FFB6BE1877C6}" srcOrd="4" destOrd="0" presId="urn:microsoft.com/office/officeart/2005/8/layout/radial4"/>
    <dgm:cxn modelId="{92012566-CAB2-104E-A548-400E1BD3C4F0}" type="presParOf" srcId="{A31C36CA-C742-FA49-810E-68FC4C0AA96A}" destId="{F5149480-1355-014C-9A54-1DF36FC99555}" srcOrd="5" destOrd="0" presId="urn:microsoft.com/office/officeart/2005/8/layout/radial4"/>
    <dgm:cxn modelId="{CA9E6D59-DB6D-EA48-B6BF-6F0E951D073D}" type="presParOf" srcId="{A31C36CA-C742-FA49-810E-68FC4C0AA96A}" destId="{1CFE6EC2-533F-5940-A965-F44DAECFF1BD}" srcOrd="6" destOrd="0" presId="urn:microsoft.com/office/officeart/2005/8/layout/radial4"/>
    <dgm:cxn modelId="{E996FEE7-1A2E-1945-90D1-B1A4BF973AA6}" type="presParOf" srcId="{A31C36CA-C742-FA49-810E-68FC4C0AA96A}" destId="{B6626056-7205-7946-9074-B8EE8452F010}" srcOrd="7" destOrd="0" presId="urn:microsoft.com/office/officeart/2005/8/layout/radial4"/>
    <dgm:cxn modelId="{29199928-9EA8-F74B-A726-D47BAABD9E67}" type="presParOf" srcId="{A31C36CA-C742-FA49-810E-68FC4C0AA96A}" destId="{E94E842A-71EF-DE48-A856-34C68BF8C55A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F807818-1589-1E4C-9646-029EDE8E0DC2}">
      <dsp:nvSpPr>
        <dsp:cNvPr id="0" name=""/>
        <dsp:cNvSpPr/>
      </dsp:nvSpPr>
      <dsp:spPr>
        <a:xfrm>
          <a:off x="5061966" y="1012810"/>
          <a:ext cx="1872234" cy="1872234"/>
        </a:xfrm>
        <a:prstGeom prst="ellipse">
          <a:avLst/>
        </a:prstGeom>
        <a:solidFill>
          <a:srgbClr val="D60025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Metric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err="1" smtClean="0"/>
            <a:t>f(C</a:t>
          </a:r>
          <a:r>
            <a:rPr lang="en-US" sz="3600" kern="1200" dirty="0" smtClean="0"/>
            <a:t>)</a:t>
          </a:r>
          <a:endParaRPr lang="en-US" sz="3600" kern="1200" dirty="0"/>
        </a:p>
      </dsp:txBody>
      <dsp:txXfrm>
        <a:off x="5061966" y="1012810"/>
        <a:ext cx="1872234" cy="1872234"/>
      </dsp:txXfrm>
    </dsp:sp>
    <dsp:sp modelId="{68676E40-177D-8243-B8F1-BB999C1C5752}">
      <dsp:nvSpPr>
        <dsp:cNvPr id="0" name=""/>
        <dsp:cNvSpPr/>
      </dsp:nvSpPr>
      <dsp:spPr>
        <a:xfrm rot="21191019">
          <a:off x="1660843" y="2266028"/>
          <a:ext cx="3427293" cy="186029"/>
        </a:xfrm>
        <a:prstGeom prst="leftArrow">
          <a:avLst>
            <a:gd name="adj1" fmla="val 60000"/>
            <a:gd name="adj2" fmla="val 50000"/>
          </a:avLst>
        </a:prstGeom>
        <a:gradFill flip="none" rotWithShape="1">
          <a:gsLst>
            <a:gs pos="50000">
              <a:schemeClr val="tx1"/>
            </a:gs>
            <a:gs pos="100000">
              <a:srgbClr val="FFFFFF"/>
            </a:gs>
          </a:gsLst>
          <a:lin ang="10800000" scaled="0"/>
          <a:tileRect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239225C-3885-134F-B557-87A87B3E45A9}">
      <dsp:nvSpPr>
        <dsp:cNvPr id="0" name=""/>
        <dsp:cNvSpPr/>
      </dsp:nvSpPr>
      <dsp:spPr>
        <a:xfrm>
          <a:off x="243090" y="2178504"/>
          <a:ext cx="1248361" cy="906741"/>
        </a:xfrm>
        <a:prstGeom prst="roundRect">
          <a:avLst>
            <a:gd name="adj" fmla="val 10000"/>
          </a:avLst>
        </a:prstGeom>
        <a:solidFill>
          <a:schemeClr val="accent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Source 3</a:t>
          </a:r>
          <a:endParaRPr lang="en-US" sz="2000" kern="1200" dirty="0"/>
        </a:p>
      </dsp:txBody>
      <dsp:txXfrm>
        <a:off x="243090" y="2178504"/>
        <a:ext cx="1248361" cy="906741"/>
      </dsp:txXfrm>
    </dsp:sp>
    <dsp:sp modelId="{21E7A3E4-5B8F-B44D-8E25-E56C496325BE}">
      <dsp:nvSpPr>
        <dsp:cNvPr id="0" name=""/>
        <dsp:cNvSpPr/>
      </dsp:nvSpPr>
      <dsp:spPr>
        <a:xfrm rot="391697">
          <a:off x="2214617" y="1281669"/>
          <a:ext cx="2870504" cy="674672"/>
        </a:xfrm>
        <a:prstGeom prst="leftArrow">
          <a:avLst>
            <a:gd name="adj1" fmla="val 60000"/>
            <a:gd name="adj2" fmla="val 50000"/>
          </a:avLst>
        </a:prstGeom>
        <a:gradFill flip="none" rotWithShape="1">
          <a:gsLst>
            <a:gs pos="50000">
              <a:schemeClr val="tx1"/>
            </a:gs>
            <a:gs pos="100000">
              <a:srgbClr val="FFFFFF"/>
            </a:gs>
          </a:gsLst>
          <a:lin ang="10800000" scaled="0"/>
          <a:tileRect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8534756-86CD-144D-94AF-FFB6BE1877C6}">
      <dsp:nvSpPr>
        <dsp:cNvPr id="0" name=""/>
        <dsp:cNvSpPr/>
      </dsp:nvSpPr>
      <dsp:spPr>
        <a:xfrm>
          <a:off x="771967" y="1031132"/>
          <a:ext cx="1248361" cy="906741"/>
        </a:xfrm>
        <a:prstGeom prst="roundRect">
          <a:avLst>
            <a:gd name="adj" fmla="val 10000"/>
          </a:avLst>
        </a:prstGeom>
        <a:solidFill>
          <a:schemeClr val="accent6"/>
        </a:solidFill>
        <a:ln w="76200" cap="rnd" cmpd="sng">
          <a:solidFill>
            <a:srgbClr val="FFFF00"/>
          </a:solidFill>
        </a:ln>
        <a:effectLst>
          <a:glow rad="101600">
            <a:srgbClr val="FFFF00">
              <a:alpha val="75000"/>
            </a:srgbClr>
          </a:glo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Source 2</a:t>
          </a:r>
          <a:endParaRPr lang="en-US" sz="2000" kern="1200" dirty="0"/>
        </a:p>
      </dsp:txBody>
      <dsp:txXfrm>
        <a:off x="771967" y="1031132"/>
        <a:ext cx="1248361" cy="906741"/>
      </dsp:txXfrm>
    </dsp:sp>
    <dsp:sp modelId="{F5149480-1355-014C-9A54-1DF36FC99555}">
      <dsp:nvSpPr>
        <dsp:cNvPr id="0" name=""/>
        <dsp:cNvSpPr/>
      </dsp:nvSpPr>
      <dsp:spPr>
        <a:xfrm rot="1561139">
          <a:off x="3626894" y="834358"/>
          <a:ext cx="1709697" cy="192870"/>
        </a:xfrm>
        <a:prstGeom prst="leftArrow">
          <a:avLst>
            <a:gd name="adj1" fmla="val 60000"/>
            <a:gd name="adj2" fmla="val 50000"/>
          </a:avLst>
        </a:prstGeom>
        <a:gradFill flip="none" rotWithShape="1">
          <a:gsLst>
            <a:gs pos="50000">
              <a:schemeClr val="tx1"/>
            </a:gs>
            <a:gs pos="100000">
              <a:srgbClr val="FFFFFF"/>
            </a:gs>
          </a:gsLst>
          <a:lin ang="10800000" scaled="0"/>
          <a:tileRect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CFE6EC2-533F-5940-A965-F44DAECFF1BD}">
      <dsp:nvSpPr>
        <dsp:cNvPr id="0" name=""/>
        <dsp:cNvSpPr/>
      </dsp:nvSpPr>
      <dsp:spPr>
        <a:xfrm>
          <a:off x="2203360" y="0"/>
          <a:ext cx="1248361" cy="906741"/>
        </a:xfrm>
        <a:prstGeom prst="roundRect">
          <a:avLst>
            <a:gd name="adj" fmla="val 10000"/>
          </a:avLst>
        </a:prstGeom>
        <a:solidFill>
          <a:schemeClr val="accent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Source 1</a:t>
          </a:r>
          <a:endParaRPr lang="en-US" sz="2000" kern="1200" dirty="0"/>
        </a:p>
      </dsp:txBody>
      <dsp:txXfrm>
        <a:off x="2203360" y="0"/>
        <a:ext cx="1248361" cy="906741"/>
      </dsp:txXfrm>
    </dsp:sp>
    <dsp:sp modelId="{B6626056-7205-7946-9074-B8EE8452F010}">
      <dsp:nvSpPr>
        <dsp:cNvPr id="0" name=""/>
        <dsp:cNvSpPr/>
      </dsp:nvSpPr>
      <dsp:spPr>
        <a:xfrm rot="20199627">
          <a:off x="3314954" y="2827254"/>
          <a:ext cx="2009257" cy="223876"/>
        </a:xfrm>
        <a:prstGeom prst="leftArrow">
          <a:avLst>
            <a:gd name="adj1" fmla="val 60000"/>
            <a:gd name="adj2" fmla="val 50000"/>
          </a:avLst>
        </a:prstGeom>
        <a:gradFill flip="none" rotWithShape="1">
          <a:gsLst>
            <a:gs pos="50000">
              <a:schemeClr val="tx1"/>
            </a:gs>
            <a:gs pos="100000">
              <a:srgbClr val="FFFFFF"/>
            </a:gs>
          </a:gsLst>
          <a:lin ang="10800000" scaled="0"/>
          <a:tileRect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94E842A-71EF-DE48-A856-34C68BF8C55A}">
      <dsp:nvSpPr>
        <dsp:cNvPr id="0" name=""/>
        <dsp:cNvSpPr/>
      </dsp:nvSpPr>
      <dsp:spPr>
        <a:xfrm>
          <a:off x="2057392" y="2979458"/>
          <a:ext cx="1248361" cy="906741"/>
        </a:xfrm>
        <a:prstGeom prst="roundRect">
          <a:avLst>
            <a:gd name="adj" fmla="val 10000"/>
          </a:avLst>
        </a:prstGeom>
        <a:solidFill>
          <a:schemeClr val="accent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Source 4</a:t>
          </a:r>
          <a:endParaRPr lang="en-US" sz="2000" kern="1200" dirty="0"/>
        </a:p>
      </dsp:txBody>
      <dsp:txXfrm>
        <a:off x="2057392" y="2979458"/>
        <a:ext cx="1248361" cy="9067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3AB18C-C6A7-B042-AAC9-503AF5A14A7B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140C97-563A-8C43-97FC-0C4EABBF341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40C97-563A-8C43-97FC-0C4EABBF341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40C97-563A-8C43-97FC-0C4EABBF341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40C97-563A-8C43-97FC-0C4EABBF341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40C97-563A-8C43-97FC-0C4EABBF341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40C97-563A-8C43-97FC-0C4EABBF341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40C97-563A-8C43-97FC-0C4EABBF341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40C97-563A-8C43-97FC-0C4EABBF341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40C97-563A-8C43-97FC-0C4EABBF341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40C97-563A-8C43-97FC-0C4EABBF341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40C97-563A-8C43-97FC-0C4EABBF341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40C97-563A-8C43-97FC-0C4EABBF341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AC3F7-E323-554F-876B-F3C953581F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8759A-C9A4-9C4D-860D-2A597F3F3D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43200" y="76200"/>
            <a:ext cx="6019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0"/>
            <a:ext cx="6629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dirty="0"/>
              <a:t>Second </a:t>
            </a:r>
            <a:r>
              <a:rPr lang="en-US" dirty="0" smtClean="0"/>
              <a:t>level</a:t>
            </a:r>
          </a:p>
          <a:p>
            <a:pPr lvl="4"/>
            <a:r>
              <a:rPr lang="en-US" dirty="0" smtClean="0"/>
              <a:t>Third </a:t>
            </a:r>
            <a:r>
              <a:rPr lang="en-US" dirty="0"/>
              <a:t>level</a:t>
            </a:r>
            <a:endParaRPr lang="en-US" dirty="0" smtClean="0"/>
          </a:p>
          <a:p>
            <a:pPr lvl="4"/>
            <a:r>
              <a:rPr lang="en-US" dirty="0" smtClean="0"/>
              <a:t>	Fourth </a:t>
            </a:r>
            <a:r>
              <a:rPr lang="en-US" dirty="0"/>
              <a:t>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D0003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D00030"/>
                </a:solidFill>
              </a:defRPr>
            </a:lvl1pPr>
          </a:lstStyle>
          <a:p>
            <a:pPr>
              <a:defRPr/>
            </a:pPr>
            <a:fld id="{C6A73B24-BBE0-6348-A243-206BF13F7F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venir LT Std 85 Heavy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venir LT Std 85 Heavy" pitchFamily="-109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venir LT Std 85 Heavy" pitchFamily="-109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venir LT Std 85 Heavy" pitchFamily="-109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venir LT Std 85 Heavy" pitchFamily="-109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ts val="1500"/>
        </a:spcAft>
        <a:buClr>
          <a:srgbClr val="D20031"/>
        </a:buClr>
        <a:buChar char="•"/>
        <a:defRPr sz="2700">
          <a:solidFill>
            <a:schemeClr val="tx1"/>
          </a:solidFill>
          <a:latin typeface="Avenir LT Std 85 Heavy"/>
          <a:ea typeface="+mn-ea"/>
          <a:cs typeface="+mn-cs"/>
        </a:defRPr>
      </a:lvl1pPr>
      <a:lvl2pPr marL="260350" indent="-284163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85000"/>
        <a:buFont typeface="Wingdings" charset="2"/>
        <a:buChar char="§"/>
        <a:defRPr sz="2500">
          <a:solidFill>
            <a:schemeClr val="tx1"/>
          </a:solidFill>
          <a:latin typeface="Avenir LT Std 65 Medium"/>
          <a:ea typeface="+mn-ea"/>
        </a:defRPr>
      </a:lvl2pPr>
      <a:lvl3pPr marL="261938" indent="-284163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85000"/>
        <a:buFont typeface="Wingdings" charset="2"/>
        <a:buChar char="§"/>
        <a:defRPr sz="2500">
          <a:solidFill>
            <a:schemeClr val="tx1"/>
          </a:solidFill>
          <a:latin typeface="Avenir LT Std 65 Medium"/>
          <a:ea typeface="+mn-ea"/>
        </a:defRPr>
      </a:lvl3pPr>
      <a:lvl4pPr marL="234950" indent="-284163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85000"/>
        <a:buFont typeface="Wingdings" charset="2"/>
        <a:buChar char="§"/>
        <a:defRPr sz="2500">
          <a:solidFill>
            <a:schemeClr val="tx1"/>
          </a:solidFill>
          <a:latin typeface="Avenir LT Std 65 Medium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None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tif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tiff"/><Relationship Id="rId5" Type="http://schemas.openxmlformats.org/officeDocument/2006/relationships/image" Target="../media/image20.tiff"/><Relationship Id="rId4" Type="http://schemas.openxmlformats.org/officeDocument/2006/relationships/image" Target="../media/image19.tif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tif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tiff"/><Relationship Id="rId5" Type="http://schemas.openxmlformats.org/officeDocument/2006/relationships/image" Target="../media/image24.tiff"/><Relationship Id="rId4" Type="http://schemas.openxmlformats.org/officeDocument/2006/relationships/image" Target="../media/image23.tif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gif"/><Relationship Id="rId3" Type="http://schemas.openxmlformats.org/officeDocument/2006/relationships/image" Target="../media/image6.gif"/><Relationship Id="rId7" Type="http://schemas.openxmlformats.org/officeDocument/2006/relationships/image" Target="../media/image10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gif"/><Relationship Id="rId5" Type="http://schemas.openxmlformats.org/officeDocument/2006/relationships/image" Target="../media/image8.gif"/><Relationship Id="rId10" Type="http://schemas.openxmlformats.org/officeDocument/2006/relationships/image" Target="../media/image13.gif"/><Relationship Id="rId4" Type="http://schemas.openxmlformats.org/officeDocument/2006/relationships/image" Target="../media/image7.gif"/><Relationship Id="rId9" Type="http://schemas.openxmlformats.org/officeDocument/2006/relationships/image" Target="../media/image12.gi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gif"/><Relationship Id="rId3" Type="http://schemas.openxmlformats.org/officeDocument/2006/relationships/image" Target="../media/image8.gif"/><Relationship Id="rId7" Type="http://schemas.openxmlformats.org/officeDocument/2006/relationships/image" Target="../media/image16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gif"/><Relationship Id="rId5" Type="http://schemas.openxmlformats.org/officeDocument/2006/relationships/image" Target="../media/image14.gif"/><Relationship Id="rId4" Type="http://schemas.openxmlformats.org/officeDocument/2006/relationships/image" Target="../media/image1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AD0023"/>
                </a:solidFill>
              </a:rPr>
              <a:t>Temporal Source Apportionment of </a:t>
            </a:r>
            <a:br>
              <a:rPr lang="en-US" b="1" dirty="0" smtClean="0">
                <a:solidFill>
                  <a:srgbClr val="AD0023"/>
                </a:solidFill>
              </a:rPr>
            </a:br>
            <a:r>
              <a:rPr lang="en-US" b="1" dirty="0" smtClean="0">
                <a:solidFill>
                  <a:srgbClr val="AD0023"/>
                </a:solidFill>
              </a:rPr>
              <a:t>Policy-Relevant Air Quality Metrics</a:t>
            </a:r>
            <a:endParaRPr lang="en-US" b="1" dirty="0">
              <a:solidFill>
                <a:srgbClr val="AD0023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52664"/>
            <a:ext cx="6400800" cy="1752600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en-US" sz="1800" b="1" dirty="0" smtClean="0"/>
              <a:t>Nicole MacDonald</a:t>
            </a:r>
          </a:p>
          <a:p>
            <a:pPr>
              <a:spcAft>
                <a:spcPts val="0"/>
              </a:spcAft>
            </a:pPr>
            <a:r>
              <a:rPr lang="en-US" sz="1800" b="1" dirty="0" smtClean="0"/>
              <a:t>Amir </a:t>
            </a:r>
            <a:r>
              <a:rPr lang="en-US" sz="1800" b="1" dirty="0" err="1" smtClean="0"/>
              <a:t>Hakami</a:t>
            </a:r>
            <a:endParaRPr lang="en-US" sz="1800" b="1" dirty="0" smtClean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gradFill flip="none" rotWithShape="1">
            <a:gsLst>
              <a:gs pos="47000">
                <a:srgbClr val="B10322"/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16200000" scaled="0"/>
            <a:tileRect/>
          </a:gradFill>
          <a:ln w="9525">
            <a:noFill/>
            <a:miter lim="800000"/>
            <a:headEnd/>
            <a:tailEnd/>
          </a:ln>
          <a:effectLst>
            <a:glow rad="317500">
              <a:schemeClr val="tx1">
                <a:lumMod val="85000"/>
                <a:lumOff val="15000"/>
                <a:alpha val="45000"/>
              </a:schemeClr>
            </a:glo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791200" y="6583681"/>
            <a:ext cx="3382985" cy="2743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  <a:latin typeface="Times New Roman"/>
              </a:rPr>
              <a:t>CMAS Conference		 October 11, 2010</a:t>
            </a:r>
            <a:endParaRPr lang="en-US" dirty="0">
              <a:solidFill>
                <a:schemeClr val="bg1"/>
              </a:solidFill>
              <a:latin typeface="Times New Roman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Spatial Variability in Time Series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gradFill flip="none" rotWithShape="1">
            <a:gsLst>
              <a:gs pos="47000">
                <a:srgbClr val="B10322"/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16200000" scaled="0"/>
            <a:tileRect/>
          </a:gradFill>
          <a:ln w="9525">
            <a:noFill/>
            <a:miter lim="800000"/>
            <a:headEnd/>
            <a:tailEnd/>
          </a:ln>
          <a:effectLst>
            <a:glow rad="317500">
              <a:schemeClr val="tx1">
                <a:lumMod val="85000"/>
                <a:lumOff val="15000"/>
                <a:alpha val="45000"/>
              </a:schemeClr>
            </a:glo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791200" y="6583681"/>
            <a:ext cx="3382985" cy="2743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  <a:latin typeface="Times New Roman"/>
              </a:rPr>
              <a:t>CMAS Conference		 October 11, 2010</a:t>
            </a:r>
            <a:endParaRPr lang="en-US" dirty="0">
              <a:solidFill>
                <a:schemeClr val="bg1"/>
              </a:solidFill>
              <a:latin typeface="Times New Roman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475656" y="1412776"/>
            <a:ext cx="6126480" cy="4663440"/>
            <a:chOff x="1295400" y="1412776"/>
            <a:chExt cx="6249670" cy="4730018"/>
          </a:xfrm>
        </p:grpSpPr>
        <p:pic>
          <p:nvPicPr>
            <p:cNvPr id="6" name="Picture 5" descr="ts_19_51.tiff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95400" y="1412776"/>
              <a:ext cx="2788920" cy="2204454"/>
            </a:xfrm>
            <a:prstGeom prst="rect">
              <a:avLst/>
            </a:prstGeom>
          </p:spPr>
        </p:pic>
        <p:pic>
          <p:nvPicPr>
            <p:cNvPr id="7" name="Picture 6" descr="ts_34_87.tiff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756150" y="1412776"/>
              <a:ext cx="2787650" cy="2209800"/>
            </a:xfrm>
            <a:prstGeom prst="rect">
              <a:avLst/>
            </a:prstGeom>
          </p:spPr>
        </p:pic>
        <p:pic>
          <p:nvPicPr>
            <p:cNvPr id="8" name="Picture 7" descr="ts_104_39.tiff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95400" y="3943350"/>
              <a:ext cx="2788920" cy="2199444"/>
            </a:xfrm>
            <a:prstGeom prst="rect">
              <a:avLst/>
            </a:prstGeom>
          </p:spPr>
        </p:pic>
        <p:pic>
          <p:nvPicPr>
            <p:cNvPr id="10" name="Picture 9" descr="ts_31_85.tiff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756150" y="3943350"/>
              <a:ext cx="2788920" cy="2194456"/>
            </a:xfrm>
            <a:prstGeom prst="rect">
              <a:avLst/>
            </a:prstGeom>
          </p:spPr>
        </p:pic>
      </p:grpSp>
      <p:sp>
        <p:nvSpPr>
          <p:cNvPr id="11" name="TextBox 10"/>
          <p:cNvSpPr txBox="1"/>
          <p:nvPr/>
        </p:nvSpPr>
        <p:spPr>
          <a:xfrm rot="16200000">
            <a:off x="-617223" y="3568370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Sensitivity Ratios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Spatial Variability…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gradFill flip="none" rotWithShape="1">
            <a:gsLst>
              <a:gs pos="47000">
                <a:srgbClr val="B10322"/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16200000" scaled="0"/>
            <a:tileRect/>
          </a:gradFill>
          <a:ln w="9525">
            <a:noFill/>
            <a:miter lim="800000"/>
            <a:headEnd/>
            <a:tailEnd/>
          </a:ln>
          <a:effectLst>
            <a:glow rad="317500">
              <a:schemeClr val="tx1">
                <a:lumMod val="85000"/>
                <a:lumOff val="15000"/>
                <a:alpha val="45000"/>
              </a:schemeClr>
            </a:glo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791200" y="6583681"/>
            <a:ext cx="3382985" cy="2743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  <a:latin typeface="Times New Roman"/>
              </a:rPr>
              <a:t>CMAS Conference		 October 11, 2010</a:t>
            </a:r>
            <a:endParaRPr lang="en-US" dirty="0">
              <a:solidFill>
                <a:schemeClr val="bg1"/>
              </a:solidFill>
              <a:latin typeface="Times New Roman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475656" y="1412776"/>
            <a:ext cx="6126480" cy="4663440"/>
            <a:chOff x="1292994" y="1412776"/>
            <a:chExt cx="6226254" cy="4743705"/>
          </a:xfrm>
        </p:grpSpPr>
        <p:pic>
          <p:nvPicPr>
            <p:cNvPr id="6" name="Picture 5" descr="ts_24_90.tiff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92994" y="1412776"/>
              <a:ext cx="2788920" cy="2220925"/>
            </a:xfrm>
            <a:prstGeom prst="rect">
              <a:avLst/>
            </a:prstGeom>
          </p:spPr>
        </p:pic>
        <p:pic>
          <p:nvPicPr>
            <p:cNvPr id="7" name="Picture 6" descr="ts_45_104.tiff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730328" y="1412776"/>
              <a:ext cx="2788920" cy="2193105"/>
            </a:xfrm>
            <a:prstGeom prst="rect">
              <a:avLst/>
            </a:prstGeom>
          </p:spPr>
        </p:pic>
        <p:pic>
          <p:nvPicPr>
            <p:cNvPr id="8" name="Picture 7" descr="ts_123_20.tiff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312044" y="3933056"/>
              <a:ext cx="2788920" cy="2223425"/>
            </a:xfrm>
            <a:prstGeom prst="rect">
              <a:avLst/>
            </a:prstGeom>
          </p:spPr>
        </p:pic>
        <p:pic>
          <p:nvPicPr>
            <p:cNvPr id="9" name="Picture 8" descr="ts_126_82.tiff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730328" y="3933056"/>
              <a:ext cx="2788920" cy="2212120"/>
            </a:xfrm>
            <a:prstGeom prst="rect">
              <a:avLst/>
            </a:prstGeom>
          </p:spPr>
        </p:pic>
      </p:grpSp>
      <p:sp>
        <p:nvSpPr>
          <p:cNvPr id="11" name="TextBox 10"/>
          <p:cNvSpPr txBox="1"/>
          <p:nvPr/>
        </p:nvSpPr>
        <p:spPr>
          <a:xfrm rot="16200000">
            <a:off x="-617223" y="3568370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Sensitivity Ratios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</a:t>
            </a:r>
            <a:r>
              <a:rPr lang="en-US" baseline="-25000" dirty="0" err="1" smtClean="0"/>
              <a:t>x</a:t>
            </a:r>
            <a:r>
              <a:rPr lang="en-US" dirty="0" smtClean="0"/>
              <a:t>-Limited Locations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971600" y="1556792"/>
          <a:ext cx="7287768" cy="4498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gradFill flip="none" rotWithShape="1">
            <a:gsLst>
              <a:gs pos="47000">
                <a:srgbClr val="B10322"/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16200000" scaled="0"/>
            <a:tileRect/>
          </a:gradFill>
          <a:ln w="9525">
            <a:noFill/>
            <a:miter lim="800000"/>
            <a:headEnd/>
            <a:tailEnd/>
          </a:ln>
          <a:effectLst>
            <a:glow rad="317500">
              <a:schemeClr val="tx1">
                <a:lumMod val="85000"/>
                <a:lumOff val="15000"/>
                <a:alpha val="45000"/>
              </a:schemeClr>
            </a:glo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791200" y="6583681"/>
            <a:ext cx="3382985" cy="2743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  <a:latin typeface="Times New Roman"/>
              </a:rPr>
              <a:t>CMAS Conference		 October 11, 2010</a:t>
            </a:r>
            <a:endParaRPr lang="en-US" dirty="0">
              <a:solidFill>
                <a:schemeClr val="bg1"/>
              </a:solidFill>
              <a:latin typeface="Times New Roman"/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5580112" y="1988840"/>
            <a:ext cx="1661120" cy="43204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 smtClean="0"/>
              <a:t>Average O</a:t>
            </a:r>
            <a:r>
              <a:rPr lang="en-US" sz="1400" baseline="-25000" dirty="0" smtClean="0"/>
              <a:t>3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-617223" y="3568370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Sensitivity Ratio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err="1" smtClean="0"/>
              <a:t>NO</a:t>
            </a:r>
            <a:r>
              <a:rPr lang="en-US" sz="2400" baseline="-25000" dirty="0" err="1" smtClean="0"/>
              <a:t>x</a:t>
            </a:r>
            <a:r>
              <a:rPr lang="en-US" sz="2400" dirty="0" smtClean="0"/>
              <a:t>-Inhibited (Nightly Titration) Locations</a:t>
            </a:r>
            <a:endParaRPr lang="en-US" sz="2400" dirty="0"/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1043605" y="1447800"/>
          <a:ext cx="7388352" cy="470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gradFill flip="none" rotWithShape="1">
            <a:gsLst>
              <a:gs pos="47000">
                <a:srgbClr val="B10322"/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16200000" scaled="0"/>
            <a:tileRect/>
          </a:gradFill>
          <a:ln w="9525">
            <a:noFill/>
            <a:miter lim="800000"/>
            <a:headEnd/>
            <a:tailEnd/>
          </a:ln>
          <a:effectLst>
            <a:glow rad="317500">
              <a:schemeClr val="tx1">
                <a:lumMod val="85000"/>
                <a:lumOff val="15000"/>
                <a:alpha val="45000"/>
              </a:schemeClr>
            </a:glo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791200" y="6583681"/>
            <a:ext cx="3382985" cy="2743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  <a:latin typeface="Times New Roman"/>
              </a:rPr>
              <a:t>CMAS Conference		 October 11, 2010</a:t>
            </a:r>
            <a:endParaRPr lang="en-US" dirty="0">
              <a:solidFill>
                <a:schemeClr val="bg1"/>
              </a:solidFill>
              <a:latin typeface="Times New Roman"/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5580112" y="1988840"/>
            <a:ext cx="1661120" cy="43204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 smtClean="0"/>
              <a:t>Average O</a:t>
            </a:r>
            <a:r>
              <a:rPr lang="en-US" sz="1400" baseline="-25000" dirty="0" smtClean="0"/>
              <a:t>3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-617223" y="3568370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Sensitivity Ratio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Other End Metrics: </a:t>
            </a:r>
            <a:r>
              <a:rPr lang="en-US" sz="2400" dirty="0" smtClean="0"/>
              <a:t>Short-Term Mortality</a:t>
            </a:r>
            <a:endParaRPr lang="en-US" sz="2400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1043608" y="1556792"/>
          <a:ext cx="7223760" cy="4416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gradFill flip="none" rotWithShape="1">
            <a:gsLst>
              <a:gs pos="47000">
                <a:srgbClr val="B10322"/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16200000" scaled="0"/>
            <a:tileRect/>
          </a:gradFill>
          <a:ln w="9525">
            <a:noFill/>
            <a:miter lim="800000"/>
            <a:headEnd/>
            <a:tailEnd/>
          </a:ln>
          <a:effectLst>
            <a:glow rad="317500">
              <a:schemeClr val="tx1">
                <a:lumMod val="85000"/>
                <a:lumOff val="15000"/>
                <a:alpha val="45000"/>
              </a:schemeClr>
            </a:glo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791200" y="6583681"/>
            <a:ext cx="3382985" cy="2743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  <a:latin typeface="Times New Roman"/>
              </a:rPr>
              <a:t>CMAS Conference		 October 11, 2010</a:t>
            </a:r>
            <a:endParaRPr lang="en-US" dirty="0">
              <a:solidFill>
                <a:schemeClr val="bg1"/>
              </a:solidFill>
              <a:latin typeface="Times New Roman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5014664" y="6093296"/>
            <a:ext cx="3733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i="1" dirty="0"/>
              <a:t>Mortality rate based on Bell et al., 2004</a:t>
            </a:r>
          </a:p>
        </p:txBody>
      </p:sp>
      <p:sp>
        <p:nvSpPr>
          <p:cNvPr id="8" name="TextBox 7"/>
          <p:cNvSpPr txBox="1"/>
          <p:nvPr/>
        </p:nvSpPr>
        <p:spPr>
          <a:xfrm rot="16200000">
            <a:off x="-617223" y="3568370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Sensitivity Ratio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 &amp; Questions to 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800" dirty="0" smtClean="0">
                <a:latin typeface="Avenir LT Std 85 Heavy" charset="0"/>
              </a:rPr>
              <a:t>How are sensitivity patterns affected if intermittent end metrics (e.g., 8-hr maximum </a:t>
            </a:r>
            <a:r>
              <a:rPr lang="en-US" sz="2800" dirty="0" smtClean="0"/>
              <a:t>O</a:t>
            </a:r>
            <a:r>
              <a:rPr lang="en-US" sz="2800" baseline="-25000" dirty="0" smtClean="0"/>
              <a:t>3</a:t>
            </a:r>
            <a:r>
              <a:rPr lang="en-US" sz="2800" dirty="0" smtClean="0">
                <a:latin typeface="Avenir LT Std 85 Heavy" charset="0"/>
              </a:rPr>
              <a:t>) are used?</a:t>
            </a:r>
          </a:p>
          <a:p>
            <a:r>
              <a:rPr lang="en-US" sz="2800" dirty="0" smtClean="0">
                <a:latin typeface="Avenir LT Std 85 Heavy" charset="0"/>
              </a:rPr>
              <a:t>Is emission-shifting a policy option to take advantage of diurnal patterns of sensitivities?</a:t>
            </a:r>
          </a:p>
          <a:p>
            <a:r>
              <a:rPr lang="en-US" sz="2800" dirty="0" smtClean="0">
                <a:latin typeface="Avenir LT Std 85 Heavy" charset="0"/>
              </a:rPr>
              <a:t>Should diurnal patterns be considered in emissions trading?</a:t>
            </a:r>
          </a:p>
          <a:p>
            <a:r>
              <a:rPr lang="en-US" sz="2800" dirty="0" smtClean="0">
                <a:latin typeface="Avenir LT Std 85 Heavy" charset="0"/>
              </a:rPr>
              <a:t>What are the reasons for the early morning peak and consistently negligible mid-day sensitivities?</a:t>
            </a:r>
          </a:p>
          <a:p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gradFill flip="none" rotWithShape="1">
            <a:gsLst>
              <a:gs pos="47000">
                <a:srgbClr val="B10322"/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16200000" scaled="0"/>
            <a:tileRect/>
          </a:gradFill>
          <a:ln w="9525">
            <a:noFill/>
            <a:miter lim="800000"/>
            <a:headEnd/>
            <a:tailEnd/>
          </a:ln>
          <a:effectLst>
            <a:glow rad="317500">
              <a:schemeClr val="tx1">
                <a:lumMod val="85000"/>
                <a:lumOff val="15000"/>
                <a:alpha val="45000"/>
              </a:schemeClr>
            </a:glo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791200" y="6583681"/>
            <a:ext cx="3382985" cy="2743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  <a:latin typeface="Times New Roman"/>
              </a:rPr>
              <a:t>CMAS Conference		 October 11, 2010</a:t>
            </a:r>
            <a:endParaRPr lang="en-US" dirty="0">
              <a:solidFill>
                <a:schemeClr val="bg1"/>
              </a:solidFill>
              <a:latin typeface="Times New Roman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&amp;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6629400" cy="3836640"/>
          </a:xfrm>
        </p:spPr>
        <p:txBody>
          <a:bodyPr>
            <a:normAutofit fontScale="70000" lnSpcReduction="20000"/>
          </a:bodyPr>
          <a:lstStyle/>
          <a:p>
            <a:r>
              <a:rPr lang="en-US" sz="2800" dirty="0" smtClean="0">
                <a:latin typeface="Avenir LT Std 85 Heavy" charset="0"/>
              </a:rPr>
              <a:t>Very distinct temporal patterns exist in the sensitivities of all grid cells</a:t>
            </a:r>
          </a:p>
          <a:p>
            <a:r>
              <a:rPr lang="en-US" sz="2800" dirty="0" smtClean="0">
                <a:latin typeface="Avenir LT Std 85 Heavy" charset="0"/>
              </a:rPr>
              <a:t>These temporal patterns are very consistent across a large range of locations</a:t>
            </a:r>
          </a:p>
          <a:p>
            <a:r>
              <a:rPr lang="en-US" sz="2800" dirty="0" smtClean="0">
                <a:latin typeface="Avenir LT Std 85 Heavy" charset="0"/>
              </a:rPr>
              <a:t>Areas with strong </a:t>
            </a:r>
            <a:r>
              <a:rPr lang="en-US" sz="2800" dirty="0" err="1" smtClean="0"/>
              <a:t>NO</a:t>
            </a:r>
            <a:r>
              <a:rPr lang="en-US" sz="2800" baseline="-25000" dirty="0" err="1" smtClean="0"/>
              <a:t>x</a:t>
            </a:r>
            <a:r>
              <a:rPr lang="en-US" sz="2800" dirty="0" smtClean="0">
                <a:latin typeface="Avenir LT Std 85 Heavy" charset="0"/>
              </a:rPr>
              <a:t>-inhibited regimes and/or areas close to the continental </a:t>
            </a:r>
            <a:r>
              <a:rPr lang="en-US" sz="2800" dirty="0" err="1" smtClean="0">
                <a:latin typeface="Avenir LT Std 85 Heavy" charset="0"/>
              </a:rPr>
              <a:t>outflux</a:t>
            </a:r>
            <a:r>
              <a:rPr lang="en-US" sz="2800" dirty="0" smtClean="0">
                <a:latin typeface="Avenir LT Std 85 Heavy" charset="0"/>
              </a:rPr>
              <a:t> regions (NE US) can have negative evening sensitivities</a:t>
            </a:r>
          </a:p>
          <a:p>
            <a:r>
              <a:rPr lang="en-US" sz="2800" dirty="0" smtClean="0">
                <a:latin typeface="Avenir LT Std 85 Heavy" charset="0"/>
              </a:rPr>
              <a:t>Significant differences exist between early morning, evening, and mid-day gradients</a:t>
            </a:r>
          </a:p>
          <a:p>
            <a:r>
              <a:rPr lang="en-US" sz="2800" dirty="0" smtClean="0">
                <a:latin typeface="Avenir LT Std 85 Heavy" charset="0"/>
              </a:rPr>
              <a:t>These behaviors can be somewhat different for various metrics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gradFill flip="none" rotWithShape="1">
            <a:gsLst>
              <a:gs pos="47000">
                <a:srgbClr val="B10322"/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16200000" scaled="0"/>
            <a:tileRect/>
          </a:gradFill>
          <a:ln w="9525">
            <a:noFill/>
            <a:miter lim="800000"/>
            <a:headEnd/>
            <a:tailEnd/>
          </a:ln>
          <a:effectLst>
            <a:glow rad="317500">
              <a:schemeClr val="tx1">
                <a:lumMod val="85000"/>
                <a:lumOff val="15000"/>
                <a:alpha val="45000"/>
              </a:schemeClr>
            </a:glo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791200" y="6583681"/>
            <a:ext cx="3382985" cy="2743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  <a:latin typeface="Times New Roman"/>
              </a:rPr>
              <a:t>CMAS Conference		 October 11, 2010</a:t>
            </a:r>
            <a:endParaRPr lang="en-US" dirty="0">
              <a:solidFill>
                <a:schemeClr val="bg1"/>
              </a:solidFill>
              <a:latin typeface="Times New Roman"/>
            </a:endParaRP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gradFill flip="none" rotWithShape="1">
            <a:gsLst>
              <a:gs pos="47000">
                <a:srgbClr val="B10322"/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16200000" scaled="0"/>
            <a:tileRect/>
          </a:gradFill>
          <a:ln w="9525">
            <a:noFill/>
            <a:miter lim="800000"/>
            <a:headEnd/>
            <a:tailEnd/>
          </a:ln>
          <a:effectLst>
            <a:glow rad="317500">
              <a:schemeClr val="tx1">
                <a:lumMod val="85000"/>
                <a:lumOff val="15000"/>
                <a:alpha val="45000"/>
              </a:schemeClr>
            </a:glo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791200" y="6583681"/>
            <a:ext cx="3382985" cy="2743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  <a:latin typeface="Times New Roman"/>
              </a:rPr>
              <a:t>CMAS Conference		 October 11, 2010</a:t>
            </a:r>
            <a:endParaRPr lang="en-US" dirty="0">
              <a:solidFill>
                <a:schemeClr val="bg1"/>
              </a:solidFill>
              <a:latin typeface="Times New Roman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Sensitivity Analysis &amp; Source Apportionment</a:t>
            </a:r>
          </a:p>
          <a:p>
            <a:r>
              <a:rPr lang="en-US" dirty="0" smtClean="0"/>
              <a:t>Questions to Answer</a:t>
            </a:r>
          </a:p>
          <a:p>
            <a:r>
              <a:rPr lang="en-US" dirty="0" smtClean="0"/>
              <a:t>Application Detail</a:t>
            </a:r>
          </a:p>
          <a:p>
            <a:r>
              <a:rPr lang="en-US" dirty="0" smtClean="0"/>
              <a:t>Results</a:t>
            </a:r>
          </a:p>
          <a:p>
            <a:r>
              <a:rPr lang="en-US" dirty="0" smtClean="0"/>
              <a:t>Summary &amp; Future Work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gradFill flip="none" rotWithShape="1">
            <a:gsLst>
              <a:gs pos="47000">
                <a:srgbClr val="B10322"/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16200000" scaled="0"/>
            <a:tileRect/>
          </a:gradFill>
          <a:ln w="9525">
            <a:noFill/>
            <a:miter lim="800000"/>
            <a:headEnd/>
            <a:tailEnd/>
          </a:ln>
          <a:effectLst>
            <a:glow rad="317500">
              <a:schemeClr val="tx1">
                <a:lumMod val="85000"/>
                <a:lumOff val="15000"/>
                <a:alpha val="45000"/>
              </a:schemeClr>
            </a:glo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791200" y="6583681"/>
            <a:ext cx="3382985" cy="2743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  <a:latin typeface="Times New Roman"/>
              </a:rPr>
              <a:t>CMAS Conference		 October 11, 2010</a:t>
            </a:r>
            <a:endParaRPr lang="en-US" dirty="0">
              <a:solidFill>
                <a:schemeClr val="bg1"/>
              </a:solidFill>
              <a:latin typeface="Times New Roman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Adjoint</a:t>
            </a:r>
            <a:r>
              <a:rPr lang="en-US" dirty="0" smtClean="0"/>
              <a:t> Sensitivity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7258000" cy="4484712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Sensitivity Analysis</a:t>
            </a:r>
          </a:p>
          <a:p>
            <a:pPr marL="914400" lvl="1" indent="-231775">
              <a:buFont typeface="Times New Roman" pitchFamily="18" charset="0"/>
              <a:buChar char="‒"/>
            </a:pPr>
            <a:r>
              <a:rPr lang="en-US" dirty="0" smtClean="0"/>
              <a:t>Forward (tangent linear) method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smtClean="0"/>
              <a:t>source-oriented</a:t>
            </a:r>
          </a:p>
          <a:p>
            <a:pPr marL="914400" lvl="3" indent="-231775">
              <a:buFont typeface="Times New Roman" pitchFamily="18" charset="0"/>
              <a:buChar char="‒"/>
            </a:pPr>
            <a:r>
              <a:rPr lang="en-US" dirty="0" smtClean="0">
                <a:sym typeface="Wingdings" pitchFamily="2" charset="2"/>
              </a:rPr>
              <a:t>B</a:t>
            </a:r>
            <a:r>
              <a:rPr lang="en-US" dirty="0" smtClean="0"/>
              <a:t>ackward (</a:t>
            </a:r>
            <a:r>
              <a:rPr lang="en-US" dirty="0" err="1" smtClean="0"/>
              <a:t>adjoint</a:t>
            </a:r>
            <a:r>
              <a:rPr lang="en-US" dirty="0" smtClean="0"/>
              <a:t>) method </a:t>
            </a:r>
            <a:r>
              <a:rPr lang="en-US" dirty="0" smtClean="0">
                <a:sym typeface="Wingdings"/>
              </a:rPr>
              <a:t> </a:t>
            </a:r>
            <a:r>
              <a:rPr lang="en-US" b="1" i="1" dirty="0" smtClean="0">
                <a:solidFill>
                  <a:schemeClr val="accent2"/>
                </a:solidFill>
              </a:rPr>
              <a:t>receptor-oriented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Can efficiently calculate sensitivities of a few outputs (metrics) with respect to many inputs (emissions) at all locations and times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Individual sources with the most influence on a metric can be identified</a:t>
            </a:r>
          </a:p>
          <a:p>
            <a:pPr marL="900113" lvl="1" indent="-357188">
              <a:buClr>
                <a:srgbClr val="D60025"/>
              </a:buClr>
              <a:buNone/>
            </a:pPr>
            <a:r>
              <a:rPr lang="en-US" dirty="0" smtClean="0">
                <a:sym typeface="Wingdings"/>
              </a:rPr>
              <a:t>	 </a:t>
            </a:r>
            <a:r>
              <a:rPr lang="en-US" i="1" u="sng" dirty="0" smtClean="0">
                <a:solidFill>
                  <a:schemeClr val="accent2"/>
                </a:solidFill>
                <a:sym typeface="Wingdings"/>
              </a:rPr>
              <a:t>Useful in evaluating policy decisions!</a:t>
            </a:r>
          </a:p>
          <a:p>
            <a:pPr marL="900113" lvl="1" indent="-357188">
              <a:buClr>
                <a:srgbClr val="D60025"/>
              </a:buClr>
              <a:buNone/>
            </a:pP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err="1" smtClean="0"/>
              <a:t>Adjoint</a:t>
            </a:r>
            <a:r>
              <a:rPr lang="en-US" dirty="0" smtClean="0"/>
              <a:t> sensitivity analysis is inherently a deterministic source apportionment method</a:t>
            </a:r>
          </a:p>
          <a:p>
            <a:pPr marL="876300" lvl="1" indent="-193675">
              <a:buFont typeface="Times New Roman" pitchFamily="18" charset="0"/>
              <a:buChar char="‒"/>
            </a:pPr>
            <a:r>
              <a:rPr lang="en-US" dirty="0" smtClean="0">
                <a:sym typeface="Wingdings"/>
              </a:rPr>
              <a:t>Can apportion concentration-based metrics among sources</a:t>
            </a:r>
            <a:endParaRPr lang="en-US" dirty="0" smtClean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gradFill flip="none" rotWithShape="1">
            <a:gsLst>
              <a:gs pos="47000">
                <a:srgbClr val="B10322"/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16200000" scaled="0"/>
            <a:tileRect/>
          </a:gradFill>
          <a:ln w="9525">
            <a:noFill/>
            <a:miter lim="800000"/>
            <a:headEnd/>
            <a:tailEnd/>
          </a:ln>
          <a:effectLst>
            <a:glow rad="317500">
              <a:schemeClr val="tx1">
                <a:lumMod val="85000"/>
                <a:lumOff val="15000"/>
                <a:alpha val="45000"/>
              </a:schemeClr>
            </a:glo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791200" y="6583681"/>
            <a:ext cx="3382985" cy="2743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  <a:latin typeface="Times New Roman"/>
              </a:rPr>
              <a:t>CMAS Conference		 October 11, 2010</a:t>
            </a:r>
            <a:endParaRPr lang="en-US" dirty="0">
              <a:solidFill>
                <a:schemeClr val="bg1"/>
              </a:solidFill>
              <a:latin typeface="Times New Roman"/>
            </a:endParaRPr>
          </a:p>
        </p:txBody>
      </p:sp>
      <p:graphicFrame>
        <p:nvGraphicFramePr>
          <p:cNvPr id="21505" name="Object 1"/>
          <p:cNvGraphicFramePr>
            <a:graphicFrameLocks noChangeAspect="1"/>
          </p:cNvGraphicFramePr>
          <p:nvPr/>
        </p:nvGraphicFramePr>
        <p:xfrm>
          <a:off x="7643812" y="1839416"/>
          <a:ext cx="1119188" cy="725488"/>
        </p:xfrm>
        <a:graphic>
          <a:graphicData uri="http://schemas.openxmlformats.org/presentationml/2006/ole">
            <p:oleObj spid="_x0000_s21505" name="Equation" r:id="rId4" imgW="469900" imgH="304800" progId="Equation.3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</a:t>
            </a:r>
            <a:r>
              <a:rPr lang="en-US" dirty="0" err="1" smtClean="0"/>
              <a:t>Adjoint</a:t>
            </a:r>
            <a:r>
              <a:rPr lang="en-US" dirty="0" smtClean="0"/>
              <a:t> Analysis?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143000" y="1752600"/>
          <a:ext cx="69342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gradFill flip="none" rotWithShape="1">
            <a:gsLst>
              <a:gs pos="47000">
                <a:srgbClr val="B10322"/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16200000" scaled="0"/>
            <a:tileRect/>
          </a:gradFill>
          <a:ln w="9525">
            <a:noFill/>
            <a:miter lim="800000"/>
            <a:headEnd/>
            <a:tailEnd/>
          </a:ln>
          <a:effectLst>
            <a:glow rad="317500">
              <a:schemeClr val="tx1">
                <a:lumMod val="85000"/>
                <a:lumOff val="15000"/>
                <a:alpha val="45000"/>
              </a:schemeClr>
            </a:glo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791200" y="6583681"/>
            <a:ext cx="3382985" cy="2743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  <a:latin typeface="Times New Roman"/>
              </a:rPr>
              <a:t>CMAS Conference		 October 11, 2010</a:t>
            </a:r>
            <a:endParaRPr lang="en-US" dirty="0">
              <a:solidFill>
                <a:schemeClr val="bg1"/>
              </a:solidFill>
              <a:latin typeface="Times New Roman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to 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6629400" cy="412467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Is there any consistent temporal pattern in sensitivities at each location?</a:t>
            </a:r>
          </a:p>
          <a:p>
            <a:r>
              <a:rPr lang="en-US" dirty="0" smtClean="0"/>
              <a:t>Do emissions at different times of the day contribute differently to the end metric?</a:t>
            </a:r>
          </a:p>
          <a:p>
            <a:r>
              <a:rPr lang="en-US" dirty="0" smtClean="0"/>
              <a:t>Is there a great deal of variability in temporal patterns at various locations (i.e., spatial variability of temporal patterns)?</a:t>
            </a:r>
          </a:p>
          <a:p>
            <a:r>
              <a:rPr lang="en-US" dirty="0" smtClean="0"/>
              <a:t>Does the choice of end metric (</a:t>
            </a:r>
            <a:r>
              <a:rPr lang="en-US" dirty="0" err="1" smtClean="0"/>
              <a:t>adjoint</a:t>
            </a:r>
            <a:r>
              <a:rPr lang="en-US" dirty="0" smtClean="0"/>
              <a:t> cost function) affect these patterns?</a:t>
            </a:r>
          </a:p>
          <a:p>
            <a:r>
              <a:rPr lang="en-US" dirty="0" smtClean="0"/>
              <a:t>Is the shifting of emissions in time a viable policy option?</a:t>
            </a:r>
          </a:p>
          <a:p>
            <a:endParaRPr lang="en-US" dirty="0"/>
          </a:p>
        </p:txBody>
      </p:sp>
      <p:pic>
        <p:nvPicPr>
          <p:cNvPr id="5" name="Picture 4" descr="agburt2_02_1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72127">
            <a:off x="7479309" y="2002642"/>
            <a:ext cx="1164172" cy="962059"/>
          </a:xfrm>
          <a:prstGeom prst="rect">
            <a:avLst/>
          </a:prstGeom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gradFill flip="none" rotWithShape="1">
            <a:gsLst>
              <a:gs pos="47000">
                <a:srgbClr val="B10322"/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16200000" scaled="0"/>
            <a:tileRect/>
          </a:gradFill>
          <a:ln w="9525">
            <a:noFill/>
            <a:miter lim="800000"/>
            <a:headEnd/>
            <a:tailEnd/>
          </a:ln>
          <a:effectLst>
            <a:glow rad="317500">
              <a:schemeClr val="tx1">
                <a:lumMod val="85000"/>
                <a:lumOff val="15000"/>
                <a:alpha val="45000"/>
              </a:schemeClr>
            </a:glo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791200" y="6583681"/>
            <a:ext cx="3382985" cy="2743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  <a:latin typeface="Times New Roman"/>
              </a:rPr>
              <a:t>CMAS Conference		 October 11, 2010</a:t>
            </a:r>
            <a:endParaRPr lang="en-US" dirty="0">
              <a:solidFill>
                <a:schemeClr val="bg1"/>
              </a:solidFill>
              <a:latin typeface="Times New Roman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Adjoint</a:t>
            </a:r>
            <a:r>
              <a:rPr lang="en-US" dirty="0" smtClean="0"/>
              <a:t> of CMAQ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adjoint</a:t>
            </a:r>
            <a:r>
              <a:rPr lang="en-US" dirty="0" smtClean="0"/>
              <a:t> of gas-phase CMAQ</a:t>
            </a:r>
          </a:p>
          <a:p>
            <a:r>
              <a:rPr lang="en-US" dirty="0" smtClean="0"/>
              <a:t>North American continental domain    (36km resolution, 13 layers)</a:t>
            </a:r>
          </a:p>
          <a:p>
            <a:r>
              <a:rPr lang="en-US" dirty="0" smtClean="0"/>
              <a:t>Summer of 2007</a:t>
            </a:r>
          </a:p>
          <a:p>
            <a:r>
              <a:rPr lang="en-US" dirty="0" smtClean="0"/>
              <a:t>Sensitivities of O</a:t>
            </a:r>
            <a:r>
              <a:rPr lang="en-US" baseline="-25000" dirty="0" smtClean="0"/>
              <a:t>3</a:t>
            </a:r>
            <a:r>
              <a:rPr lang="en-US" dirty="0" smtClean="0"/>
              <a:t> with respect to </a:t>
            </a:r>
            <a:r>
              <a:rPr lang="en-US" dirty="0" err="1" smtClean="0"/>
              <a:t>NO</a:t>
            </a:r>
            <a:r>
              <a:rPr lang="en-US" baseline="-25000" dirty="0" err="1" smtClean="0"/>
              <a:t>x</a:t>
            </a:r>
            <a:r>
              <a:rPr lang="en-US" dirty="0" smtClean="0"/>
              <a:t> emissions</a:t>
            </a:r>
          </a:p>
          <a:p>
            <a:r>
              <a:rPr lang="en-US" dirty="0" smtClean="0"/>
              <a:t>End metric (cost function) = average O</a:t>
            </a:r>
            <a:r>
              <a:rPr lang="en-US" baseline="-25000" dirty="0" smtClean="0"/>
              <a:t>3</a:t>
            </a:r>
            <a:r>
              <a:rPr lang="en-US" dirty="0" smtClean="0"/>
              <a:t> over continental North America</a:t>
            </a:r>
          </a:p>
        </p:txBody>
      </p:sp>
      <p:pic>
        <p:nvPicPr>
          <p:cNvPr id="4" name="Picture 3" descr="cmaqbanner.jpg"/>
          <p:cNvPicPr>
            <a:picLocks noChangeAspect="1"/>
          </p:cNvPicPr>
          <p:nvPr/>
        </p:nvPicPr>
        <p:blipFill>
          <a:blip r:embed="rId3"/>
          <a:srcRect l="42520" t="29073" r="41339" b="14537"/>
          <a:stretch>
            <a:fillRect/>
          </a:stretch>
        </p:blipFill>
        <p:spPr>
          <a:xfrm>
            <a:off x="7308304" y="5061075"/>
            <a:ext cx="1229938" cy="698249"/>
          </a:xfrm>
          <a:prstGeom prst="rect">
            <a:avLst/>
          </a:prstGeom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gradFill flip="none" rotWithShape="1">
            <a:gsLst>
              <a:gs pos="47000">
                <a:srgbClr val="B10322"/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16200000" scaled="0"/>
            <a:tileRect/>
          </a:gradFill>
          <a:ln w="9525">
            <a:noFill/>
            <a:miter lim="800000"/>
            <a:headEnd/>
            <a:tailEnd/>
          </a:ln>
          <a:effectLst>
            <a:glow rad="317500">
              <a:schemeClr val="tx1">
                <a:lumMod val="85000"/>
                <a:lumOff val="15000"/>
                <a:alpha val="45000"/>
              </a:schemeClr>
            </a:glo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791200" y="6583681"/>
            <a:ext cx="3382985" cy="2743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  <a:latin typeface="Times New Roman"/>
              </a:rPr>
              <a:t>CMAS Conference		 October 11, 2010</a:t>
            </a:r>
            <a:endParaRPr lang="en-US" dirty="0">
              <a:solidFill>
                <a:schemeClr val="bg1"/>
              </a:solidFill>
              <a:latin typeface="Times New Roman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Will See in the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7113984" cy="4124672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 smtClean="0">
                <a:latin typeface="Avenir LT Std 85 Heavy" charset="0"/>
              </a:rPr>
              <a:t>Sensitivity ratio (SR): ratio of hourly sensitivity for each hour/grid to the average sensitivity for that day for that grid</a:t>
            </a:r>
          </a:p>
          <a:p>
            <a:pPr>
              <a:buFontTx/>
              <a:buNone/>
            </a:pPr>
            <a:endParaRPr lang="en-US" sz="2800" dirty="0" smtClean="0">
              <a:latin typeface="Avenir LT Std 85 Heavy" charset="0"/>
            </a:endParaRPr>
          </a:p>
          <a:p>
            <a:endParaRPr lang="en-US" sz="2800" dirty="0" smtClean="0">
              <a:latin typeface="Avenir LT Std 85 Heavy" charset="0"/>
            </a:endParaRPr>
          </a:p>
          <a:p>
            <a:r>
              <a:rPr lang="en-US" sz="2800" dirty="0" smtClean="0">
                <a:latin typeface="Avenir LT Std 85 Heavy" charset="0"/>
              </a:rPr>
              <a:t>SRs are then averaged temporally or spatially</a:t>
            </a:r>
          </a:p>
          <a:p>
            <a:r>
              <a:rPr lang="en-US" sz="2800" dirty="0" smtClean="0">
                <a:latin typeface="Avenir LT Std 85 Heavy" charset="0"/>
              </a:rPr>
              <a:t>Locations and days with very small daily average are excluded</a:t>
            </a:r>
          </a:p>
          <a:p>
            <a:r>
              <a:rPr lang="en-US" sz="2800" dirty="0" smtClean="0">
                <a:latin typeface="Avenir LT Std 85 Heavy" charset="0"/>
              </a:rPr>
              <a:t>Locations with at least 30 days above minimum kept in the analysis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gradFill flip="none" rotWithShape="1">
            <a:gsLst>
              <a:gs pos="47000">
                <a:srgbClr val="B10322"/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16200000" scaled="0"/>
            <a:tileRect/>
          </a:gradFill>
          <a:ln w="9525">
            <a:noFill/>
            <a:miter lim="800000"/>
            <a:headEnd/>
            <a:tailEnd/>
          </a:ln>
          <a:effectLst>
            <a:glow rad="317500">
              <a:schemeClr val="tx1">
                <a:lumMod val="85000"/>
                <a:lumOff val="15000"/>
                <a:alpha val="45000"/>
              </a:schemeClr>
            </a:glo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791200" y="6583681"/>
            <a:ext cx="3382985" cy="2743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  <a:latin typeface="Times New Roman"/>
              </a:rPr>
              <a:t>CMAS Conference		 October 11, 2010</a:t>
            </a:r>
            <a:endParaRPr lang="en-US" dirty="0">
              <a:solidFill>
                <a:schemeClr val="bg1"/>
              </a:solidFill>
              <a:latin typeface="Times New Roman"/>
            </a:endParaRPr>
          </a:p>
        </p:txBody>
      </p:sp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2209800" y="2728466"/>
          <a:ext cx="3875088" cy="844550"/>
        </p:xfrm>
        <a:graphic>
          <a:graphicData uri="http://schemas.openxmlformats.org/presentationml/2006/ole">
            <p:oleObj spid="_x0000_s36868" name="Equation" r:id="rId4" imgW="1981080" imgH="431640" progId="Equation.3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Evolution of SRs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gradFill flip="none" rotWithShape="1">
            <a:gsLst>
              <a:gs pos="47000">
                <a:srgbClr val="B10322"/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16200000" scaled="0"/>
            <a:tileRect/>
          </a:gradFill>
          <a:ln w="9525">
            <a:noFill/>
            <a:miter lim="800000"/>
            <a:headEnd/>
            <a:tailEnd/>
          </a:ln>
          <a:effectLst>
            <a:glow rad="317500">
              <a:schemeClr val="tx1">
                <a:lumMod val="85000"/>
                <a:lumOff val="15000"/>
                <a:alpha val="45000"/>
              </a:schemeClr>
            </a:glo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791200" y="6583681"/>
            <a:ext cx="3382985" cy="2743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  <a:latin typeface="Times New Roman"/>
              </a:rPr>
              <a:t>CMAS Conference		 October 11, 2010</a:t>
            </a:r>
            <a:endParaRPr lang="en-US" dirty="0">
              <a:solidFill>
                <a:schemeClr val="bg1"/>
              </a:solidFill>
              <a:latin typeface="Times New Roman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813048" y="1988840"/>
            <a:ext cx="7719392" cy="3454400"/>
            <a:chOff x="381000" y="2057400"/>
            <a:chExt cx="8388350" cy="3517900"/>
          </a:xfrm>
        </p:grpSpPr>
        <p:pic>
          <p:nvPicPr>
            <p:cNvPr id="6" name="Picture 5" descr="avg_sens_0.gif"/>
            <p:cNvPicPr>
              <a:picLocks noChangeAspect="1"/>
            </p:cNvPicPr>
            <p:nvPr/>
          </p:nvPicPr>
          <p:blipFill>
            <a:blip r:embed="rId3"/>
            <a:srcRect t="17884" r="5025" b="7831"/>
            <a:stretch>
              <a:fillRect/>
            </a:stretch>
          </p:blipFill>
          <p:spPr>
            <a:xfrm>
              <a:off x="381000" y="2057400"/>
              <a:ext cx="2292350" cy="1485900"/>
            </a:xfrm>
            <a:prstGeom prst="rect">
              <a:avLst/>
            </a:prstGeom>
          </p:spPr>
        </p:pic>
        <p:pic>
          <p:nvPicPr>
            <p:cNvPr id="7" name="Picture 6" descr="avg_sens_3.gif"/>
            <p:cNvPicPr>
              <a:picLocks noChangeAspect="1"/>
            </p:cNvPicPr>
            <p:nvPr/>
          </p:nvPicPr>
          <p:blipFill>
            <a:blip r:embed="rId4"/>
            <a:srcRect l="11927" t="17884" r="3973" b="8042"/>
            <a:stretch>
              <a:fillRect/>
            </a:stretch>
          </p:blipFill>
          <p:spPr>
            <a:xfrm>
              <a:off x="2667000" y="2057400"/>
              <a:ext cx="2029883" cy="1481666"/>
            </a:xfrm>
            <a:prstGeom prst="rect">
              <a:avLst/>
            </a:prstGeom>
          </p:spPr>
        </p:pic>
        <p:pic>
          <p:nvPicPr>
            <p:cNvPr id="8" name="Picture 7" descr="avg_sens_6.gif"/>
            <p:cNvPicPr>
              <a:picLocks noChangeAspect="1"/>
            </p:cNvPicPr>
            <p:nvPr/>
          </p:nvPicPr>
          <p:blipFill>
            <a:blip r:embed="rId5"/>
            <a:srcRect l="12339" t="19365" r="5051" b="7937"/>
            <a:stretch>
              <a:fillRect/>
            </a:stretch>
          </p:blipFill>
          <p:spPr>
            <a:xfrm>
              <a:off x="4711700" y="2101850"/>
              <a:ext cx="1993900" cy="1454150"/>
            </a:xfrm>
            <a:prstGeom prst="rect">
              <a:avLst/>
            </a:prstGeom>
          </p:spPr>
        </p:pic>
        <p:pic>
          <p:nvPicPr>
            <p:cNvPr id="9" name="Picture 8" descr="avg_sens_9.gif"/>
            <p:cNvPicPr>
              <a:picLocks noChangeAspect="1"/>
            </p:cNvPicPr>
            <p:nvPr/>
          </p:nvPicPr>
          <p:blipFill>
            <a:blip r:embed="rId6"/>
            <a:srcRect l="12392" t="19048" r="5262" b="7936"/>
            <a:stretch>
              <a:fillRect/>
            </a:stretch>
          </p:blipFill>
          <p:spPr>
            <a:xfrm>
              <a:off x="6781800" y="2120900"/>
              <a:ext cx="1987550" cy="1460500"/>
            </a:xfrm>
            <a:prstGeom prst="rect">
              <a:avLst/>
            </a:prstGeom>
          </p:spPr>
        </p:pic>
        <p:pic>
          <p:nvPicPr>
            <p:cNvPr id="10" name="Picture 9" descr="avg_sens_12.gif"/>
            <p:cNvPicPr>
              <a:picLocks noChangeAspect="1"/>
            </p:cNvPicPr>
            <p:nvPr/>
          </p:nvPicPr>
          <p:blipFill>
            <a:blip r:embed="rId7"/>
            <a:srcRect t="18519" r="5218" b="7407"/>
            <a:stretch>
              <a:fillRect/>
            </a:stretch>
          </p:blipFill>
          <p:spPr>
            <a:xfrm>
              <a:off x="381000" y="4051299"/>
              <a:ext cx="2287692" cy="1481665"/>
            </a:xfrm>
            <a:prstGeom prst="rect">
              <a:avLst/>
            </a:prstGeom>
          </p:spPr>
        </p:pic>
        <p:pic>
          <p:nvPicPr>
            <p:cNvPr id="11" name="Picture 10" descr="avg_sens_15.gif"/>
            <p:cNvPicPr>
              <a:picLocks noChangeAspect="1"/>
            </p:cNvPicPr>
            <p:nvPr/>
          </p:nvPicPr>
          <p:blipFill>
            <a:blip r:embed="rId8"/>
            <a:srcRect l="12102" t="19365" r="6077" b="8254"/>
            <a:stretch>
              <a:fillRect/>
            </a:stretch>
          </p:blipFill>
          <p:spPr>
            <a:xfrm>
              <a:off x="2711450" y="4089400"/>
              <a:ext cx="1974850" cy="1447800"/>
            </a:xfrm>
            <a:prstGeom prst="rect">
              <a:avLst/>
            </a:prstGeom>
          </p:spPr>
        </p:pic>
        <p:pic>
          <p:nvPicPr>
            <p:cNvPr id="13" name="Picture 12" descr="avg_sens_21.gif"/>
            <p:cNvPicPr>
              <a:picLocks noChangeAspect="1"/>
            </p:cNvPicPr>
            <p:nvPr/>
          </p:nvPicPr>
          <p:blipFill>
            <a:blip r:embed="rId9"/>
            <a:srcRect l="12102" t="19365" r="5551" b="7619"/>
            <a:stretch>
              <a:fillRect/>
            </a:stretch>
          </p:blipFill>
          <p:spPr>
            <a:xfrm>
              <a:off x="6781800" y="4102100"/>
              <a:ext cx="1987550" cy="1460500"/>
            </a:xfrm>
            <a:prstGeom prst="rect">
              <a:avLst/>
            </a:prstGeom>
          </p:spPr>
        </p:pic>
        <p:pic>
          <p:nvPicPr>
            <p:cNvPr id="15" name="Picture 14" descr="avg_sens_18.gif"/>
            <p:cNvPicPr>
              <a:picLocks noChangeAspect="1"/>
            </p:cNvPicPr>
            <p:nvPr/>
          </p:nvPicPr>
          <p:blipFill>
            <a:blip r:embed="rId10"/>
            <a:srcRect l="12014" t="19048" r="5551" b="7302"/>
            <a:stretch>
              <a:fillRect/>
            </a:stretch>
          </p:blipFill>
          <p:spPr>
            <a:xfrm>
              <a:off x="4715933" y="4102100"/>
              <a:ext cx="1989667" cy="1473200"/>
            </a:xfrm>
            <a:prstGeom prst="rect">
              <a:avLst/>
            </a:prstGeom>
          </p:spPr>
        </p:pic>
      </p:grpSp>
      <p:sp>
        <p:nvSpPr>
          <p:cNvPr id="14" name="TextBox 13"/>
          <p:cNvSpPr txBox="1"/>
          <p:nvPr/>
        </p:nvSpPr>
        <p:spPr>
          <a:xfrm rot="16200000">
            <a:off x="-905255" y="3568370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Sensitivity Ratios</a:t>
            </a:r>
            <a:endParaRPr lang="en-US" dirty="0"/>
          </a:p>
        </p:txBody>
      </p:sp>
      <p:grpSp>
        <p:nvGrpSpPr>
          <p:cNvPr id="25" name="Group 24"/>
          <p:cNvGrpSpPr/>
          <p:nvPr/>
        </p:nvGrpSpPr>
        <p:grpSpPr>
          <a:xfrm>
            <a:off x="1547664" y="3394392"/>
            <a:ext cx="6480720" cy="2266856"/>
            <a:chOff x="1475656" y="3538408"/>
            <a:chExt cx="6480720" cy="2266856"/>
          </a:xfrm>
        </p:grpSpPr>
        <p:sp>
          <p:nvSpPr>
            <p:cNvPr id="17" name="TextBox 16"/>
            <p:cNvSpPr txBox="1"/>
            <p:nvPr/>
          </p:nvSpPr>
          <p:spPr>
            <a:xfrm>
              <a:off x="1475656" y="3542566"/>
              <a:ext cx="7920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Hour 0</a:t>
              </a:r>
              <a:endParaRPr lang="en-US" sz="12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164288" y="3542566"/>
              <a:ext cx="7920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Hour 9</a:t>
              </a:r>
              <a:endParaRPr lang="en-US" sz="12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292080" y="3538408"/>
              <a:ext cx="7920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Hour 6</a:t>
              </a:r>
              <a:endParaRPr lang="en-US" sz="12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419872" y="3538408"/>
              <a:ext cx="7920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Hour 3</a:t>
              </a:r>
              <a:endParaRPr lang="en-US" sz="12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475656" y="5528265"/>
              <a:ext cx="7920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Hour 12</a:t>
              </a:r>
              <a:endParaRPr lang="en-US" sz="12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419872" y="5528265"/>
              <a:ext cx="7920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Hour 15</a:t>
              </a:r>
              <a:endParaRPr lang="en-US" sz="12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292080" y="5528265"/>
              <a:ext cx="7920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Hour 18</a:t>
              </a:r>
              <a:endParaRPr lang="en-US" sz="12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164288" y="5528265"/>
              <a:ext cx="7920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Hour 21</a:t>
              </a:r>
              <a:endParaRPr lang="en-US" sz="1200" dirty="0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Temporal Variability of SRs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gradFill flip="none" rotWithShape="1">
            <a:gsLst>
              <a:gs pos="47000">
                <a:srgbClr val="B10322"/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16200000" scaled="0"/>
            <a:tileRect/>
          </a:gradFill>
          <a:ln w="9525">
            <a:noFill/>
            <a:miter lim="800000"/>
            <a:headEnd/>
            <a:tailEnd/>
          </a:ln>
          <a:effectLst>
            <a:glow rad="317500">
              <a:schemeClr val="tx1">
                <a:lumMod val="85000"/>
                <a:lumOff val="15000"/>
                <a:alpha val="45000"/>
              </a:schemeClr>
            </a:glo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791200" y="6583681"/>
            <a:ext cx="3382985" cy="2743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  <a:latin typeface="Times New Roman"/>
              </a:rPr>
              <a:t>CMAS Conference		 October 11, 2010</a:t>
            </a:r>
            <a:endParaRPr lang="en-US" dirty="0">
              <a:solidFill>
                <a:schemeClr val="bg1"/>
              </a:solidFill>
              <a:latin typeface="Times New Roman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467544" y="1803772"/>
            <a:ext cx="8463096" cy="4001492"/>
            <a:chOff x="822960" y="1905000"/>
            <a:chExt cx="8107680" cy="3797300"/>
          </a:xfrm>
        </p:grpSpPr>
        <p:pic>
          <p:nvPicPr>
            <p:cNvPr id="6" name="Picture 5" descr="avg_sens_6.gif"/>
            <p:cNvPicPr>
              <a:picLocks noChangeAspect="1"/>
            </p:cNvPicPr>
            <p:nvPr/>
          </p:nvPicPr>
          <p:blipFill>
            <a:blip r:embed="rId3"/>
            <a:srcRect t="18333" r="5064" b="7222"/>
            <a:stretch>
              <a:fillRect/>
            </a:stretch>
          </p:blipFill>
          <p:spPr>
            <a:xfrm>
              <a:off x="822960" y="1943100"/>
              <a:ext cx="2618740" cy="1701800"/>
            </a:xfrm>
            <a:prstGeom prst="rect">
              <a:avLst/>
            </a:prstGeom>
          </p:spPr>
        </p:pic>
        <p:pic>
          <p:nvPicPr>
            <p:cNvPr id="7" name="Picture 6" descr="avg_sens_18.gif"/>
            <p:cNvPicPr>
              <a:picLocks noChangeAspect="1"/>
            </p:cNvPicPr>
            <p:nvPr/>
          </p:nvPicPr>
          <p:blipFill>
            <a:blip r:embed="rId4"/>
            <a:srcRect t="18889" r="5525" b="7222"/>
            <a:stretch>
              <a:fillRect/>
            </a:stretch>
          </p:blipFill>
          <p:spPr>
            <a:xfrm>
              <a:off x="822960" y="4013200"/>
              <a:ext cx="2606040" cy="1689100"/>
            </a:xfrm>
            <a:prstGeom prst="rect">
              <a:avLst/>
            </a:prstGeom>
          </p:spPr>
        </p:pic>
        <p:pic>
          <p:nvPicPr>
            <p:cNvPr id="8" name="Picture 7" descr="avg_er_s_6.gif"/>
            <p:cNvPicPr>
              <a:picLocks noChangeAspect="1"/>
            </p:cNvPicPr>
            <p:nvPr/>
          </p:nvPicPr>
          <p:blipFill>
            <a:blip r:embed="rId5"/>
            <a:srcRect t="17778" r="5525" b="7778"/>
            <a:stretch>
              <a:fillRect/>
            </a:stretch>
          </p:blipFill>
          <p:spPr>
            <a:xfrm>
              <a:off x="3489960" y="1930400"/>
              <a:ext cx="2606040" cy="1701800"/>
            </a:xfrm>
            <a:prstGeom prst="rect">
              <a:avLst/>
            </a:prstGeom>
          </p:spPr>
        </p:pic>
        <p:pic>
          <p:nvPicPr>
            <p:cNvPr id="9" name="Picture 8" descr="avg_er_s_18.gif"/>
            <p:cNvPicPr>
              <a:picLocks noChangeAspect="1"/>
            </p:cNvPicPr>
            <p:nvPr/>
          </p:nvPicPr>
          <p:blipFill>
            <a:blip r:embed="rId6"/>
            <a:srcRect t="17778" r="6077" b="7778"/>
            <a:stretch>
              <a:fillRect/>
            </a:stretch>
          </p:blipFill>
          <p:spPr>
            <a:xfrm>
              <a:off x="3505200" y="3987800"/>
              <a:ext cx="2590800" cy="1701800"/>
            </a:xfrm>
            <a:prstGeom prst="rect">
              <a:avLst/>
            </a:prstGeom>
          </p:spPr>
        </p:pic>
        <p:pic>
          <p:nvPicPr>
            <p:cNvPr id="10" name="Picture 9" descr="avg_er_p_6.gif"/>
            <p:cNvPicPr>
              <a:picLocks noChangeAspect="1"/>
            </p:cNvPicPr>
            <p:nvPr/>
          </p:nvPicPr>
          <p:blipFill>
            <a:blip r:embed="rId7"/>
            <a:srcRect t="16667" r="4696" b="7778"/>
            <a:stretch>
              <a:fillRect/>
            </a:stretch>
          </p:blipFill>
          <p:spPr>
            <a:xfrm>
              <a:off x="6172200" y="1905000"/>
              <a:ext cx="2628900" cy="1727200"/>
            </a:xfrm>
            <a:prstGeom prst="rect">
              <a:avLst/>
            </a:prstGeom>
          </p:spPr>
        </p:pic>
        <p:pic>
          <p:nvPicPr>
            <p:cNvPr id="11" name="Picture 10" descr="avg_er_p_18.gif"/>
            <p:cNvPicPr>
              <a:picLocks noChangeAspect="1"/>
            </p:cNvPicPr>
            <p:nvPr/>
          </p:nvPicPr>
          <p:blipFill>
            <a:blip r:embed="rId8"/>
            <a:srcRect t="17222" b="7222"/>
            <a:stretch>
              <a:fillRect/>
            </a:stretch>
          </p:blipFill>
          <p:spPr>
            <a:xfrm>
              <a:off x="6172200" y="3975100"/>
              <a:ext cx="2758440" cy="1727200"/>
            </a:xfrm>
            <a:prstGeom prst="rect">
              <a:avLst/>
            </a:prstGeom>
          </p:spPr>
        </p:pic>
      </p:grpSp>
      <p:sp>
        <p:nvSpPr>
          <p:cNvPr id="13" name="TextBox 12"/>
          <p:cNvSpPr txBox="1"/>
          <p:nvPr/>
        </p:nvSpPr>
        <p:spPr>
          <a:xfrm rot="16200000">
            <a:off x="-427909" y="223622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Hour 6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 rot="16200000">
            <a:off x="-427909" y="446847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Hour 18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187624" y="1544092"/>
            <a:ext cx="16953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Relative Sensitivity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3956818" y="1526773"/>
            <a:ext cx="16953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Standard Error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6765130" y="1526773"/>
            <a:ext cx="16953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(P84 – P16)/2</a:t>
            </a:r>
            <a:endParaRPr lang="en-US" sz="1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rleton-University-PowerPoint-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Carleton-University-PowerPoint-Template.pot</Template>
  <TotalTime>1727</TotalTime>
  <Words>543</Words>
  <Application>Microsoft Office PowerPoint</Application>
  <PresentationFormat>On-screen Show (4:3)</PresentationFormat>
  <Paragraphs>116</Paragraphs>
  <Slides>17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Carleton-University-PowerPoint-Template</vt:lpstr>
      <vt:lpstr>Equation</vt:lpstr>
      <vt:lpstr>Temporal Source Apportionment of  Policy-Relevant Air Quality Metrics</vt:lpstr>
      <vt:lpstr>Presentation Outline</vt:lpstr>
      <vt:lpstr>Adjoint Sensitivity Analysis</vt:lpstr>
      <vt:lpstr>Why Adjoint Analysis?</vt:lpstr>
      <vt:lpstr>Questions to Answer</vt:lpstr>
      <vt:lpstr>The Adjoint of CMAQ</vt:lpstr>
      <vt:lpstr>What We Will See in the Results</vt:lpstr>
      <vt:lpstr>Time Evolution of SRs</vt:lpstr>
      <vt:lpstr>Temporal Variability of SRs</vt:lpstr>
      <vt:lpstr>Spatial Variability in Time Series</vt:lpstr>
      <vt:lpstr>More Spatial Variability…</vt:lpstr>
      <vt:lpstr>NOx-Limited Locations</vt:lpstr>
      <vt:lpstr>NOx-Inhibited (Nightly Titration) Locations</vt:lpstr>
      <vt:lpstr>Other End Metrics: Short-Term Mortality</vt:lpstr>
      <vt:lpstr>Future Work &amp; Questions to Answer</vt:lpstr>
      <vt:lpstr>Summary &amp; Conclusions</vt:lpstr>
      <vt:lpstr>Slide 17</vt:lpstr>
    </vt:vector>
  </TitlesOfParts>
  <Company>Carleton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Temporal Source Apportionment of Policy-Relevant Air Quality Metrics</dc:title>
  <dc:creator>Nicole MacDonald</dc:creator>
  <cp:lastModifiedBy>Nicole L MacDonald</cp:lastModifiedBy>
  <cp:revision>179</cp:revision>
  <dcterms:created xsi:type="dcterms:W3CDTF">2010-10-10T16:06:53Z</dcterms:created>
  <dcterms:modified xsi:type="dcterms:W3CDTF">2010-10-11T14:02:33Z</dcterms:modified>
</cp:coreProperties>
</file>