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3"/>
  </p:notesMasterIdLst>
  <p:sldIdLst>
    <p:sldId id="467" r:id="rId2"/>
    <p:sldId id="539" r:id="rId3"/>
    <p:sldId id="584" r:id="rId4"/>
    <p:sldId id="583" r:id="rId5"/>
    <p:sldId id="580" r:id="rId6"/>
    <p:sldId id="571" r:id="rId7"/>
    <p:sldId id="572" r:id="rId8"/>
    <p:sldId id="578" r:id="rId9"/>
    <p:sldId id="579" r:id="rId10"/>
    <p:sldId id="566" r:id="rId11"/>
    <p:sldId id="574" r:id="rId12"/>
    <p:sldId id="585" r:id="rId13"/>
    <p:sldId id="568" r:id="rId14"/>
    <p:sldId id="581" r:id="rId15"/>
    <p:sldId id="561" r:id="rId16"/>
    <p:sldId id="569" r:id="rId17"/>
    <p:sldId id="538" r:id="rId18"/>
    <p:sldId id="558" r:id="rId19"/>
    <p:sldId id="548" r:id="rId20"/>
    <p:sldId id="549" r:id="rId21"/>
    <p:sldId id="550" r:id="rId22"/>
    <p:sldId id="586" r:id="rId23"/>
    <p:sldId id="560" r:id="rId24"/>
    <p:sldId id="575" r:id="rId25"/>
    <p:sldId id="562" r:id="rId26"/>
    <p:sldId id="563" r:id="rId27"/>
    <p:sldId id="564" r:id="rId28"/>
    <p:sldId id="565" r:id="rId29"/>
    <p:sldId id="547" r:id="rId30"/>
    <p:sldId id="576" r:id="rId31"/>
    <p:sldId id="57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0"/>
    <a:srgbClr val="FD2DFC"/>
    <a:srgbClr val="FEFAFE"/>
    <a:srgbClr val="FFFFFF"/>
    <a:srgbClr val="F2F9FA"/>
    <a:srgbClr val="00BF00"/>
    <a:srgbClr val="FC002E"/>
    <a:srgbClr val="1C0FDA"/>
    <a:srgbClr val="4AACFF"/>
    <a:srgbClr val="00A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3361" autoAdjust="0"/>
    <p:restoredTop sz="93294" autoAdjust="0"/>
  </p:normalViewPr>
  <p:slideViewPr>
    <p:cSldViewPr snapToGrid="0">
      <p:cViewPr>
        <p:scale>
          <a:sx n="120" d="100"/>
          <a:sy n="120" d="100"/>
        </p:scale>
        <p:origin x="-65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rhan\Desktop\Results%2010-05-10\RunSummaries\baseapm+al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rhan\Desktop\Results%2010-05-10\RunSummaries\wmapm+al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rhan\Desktop\Results%2010-05-10\RunSummaries\wmgcapmb+al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khtar\Desktop\Results%2010-06-10\Combined_home_10-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BASE</a:t>
            </a:r>
          </a:p>
        </c:rich>
      </c:tx>
      <c:layout>
        <c:manualLayout>
          <c:xMode val="edge"/>
          <c:yMode val="edge"/>
          <c:x val="0.507869185393654"/>
          <c:y val="0.077014090343970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81904055389478"/>
          <c:y val="0.155190288713911"/>
          <c:w val="0.609028472978639"/>
          <c:h val="0.607507252382926"/>
        </c:manualLayout>
      </c:layout>
      <c:barChart>
        <c:barDir val="col"/>
        <c:grouping val="stacked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data!$D$110:$L$110</c:f>
              <c:numCache>
                <c:formatCode>General</c:formatCode>
                <c:ptCount val="9"/>
                <c:pt idx="0">
                  <c:v>7560.04</c:v>
                </c:pt>
                <c:pt idx="1">
                  <c:v>7721.68</c:v>
                </c:pt>
                <c:pt idx="2">
                  <c:v>8364.0</c:v>
                </c:pt>
                <c:pt idx="3">
                  <c:v>9094.94</c:v>
                </c:pt>
                <c:pt idx="4">
                  <c:v>9759.53</c:v>
                </c:pt>
                <c:pt idx="5">
                  <c:v>9804.240000000008</c:v>
                </c:pt>
                <c:pt idx="6">
                  <c:v>10003.46999999997</c:v>
                </c:pt>
                <c:pt idx="7">
                  <c:v>10710.59</c:v>
                </c:pt>
                <c:pt idx="8">
                  <c:v>10974.14000000001</c:v>
                </c:pt>
              </c:numCache>
            </c:numRef>
          </c:val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data!$D$109:$L$109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data!$D$112:$L$112</c:f>
              <c:numCache>
                <c:formatCode>General</c:formatCode>
                <c:ptCount val="9"/>
                <c:pt idx="0">
                  <c:v>3482.65</c:v>
                </c:pt>
                <c:pt idx="1">
                  <c:v>3873.73</c:v>
                </c:pt>
                <c:pt idx="2">
                  <c:v>3677.06</c:v>
                </c:pt>
                <c:pt idx="3">
                  <c:v>3870.3</c:v>
                </c:pt>
                <c:pt idx="4">
                  <c:v>4249.56</c:v>
                </c:pt>
                <c:pt idx="5">
                  <c:v>5202.31</c:v>
                </c:pt>
                <c:pt idx="6">
                  <c:v>6055.07</c:v>
                </c:pt>
                <c:pt idx="7">
                  <c:v>6663.92</c:v>
                </c:pt>
                <c:pt idx="8">
                  <c:v>7721.53</c:v>
                </c:pt>
              </c:numCache>
            </c:numRef>
          </c:val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data!$D$111:$L$111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data!$D$113:$L$113</c:f>
              <c:numCache>
                <c:formatCode>General</c:formatCode>
                <c:ptCount val="9"/>
                <c:pt idx="0">
                  <c:v>31.07</c:v>
                </c:pt>
                <c:pt idx="1">
                  <c:v>20.97999999999999</c:v>
                </c:pt>
                <c:pt idx="2">
                  <c:v>25.2</c:v>
                </c:pt>
                <c:pt idx="3">
                  <c:v>11.73</c:v>
                </c:pt>
                <c:pt idx="4">
                  <c:v>8.59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data!$D$114:$L$114</c:f>
              <c:numCache>
                <c:formatCode>General</c:formatCode>
                <c:ptCount val="9"/>
                <c:pt idx="0">
                  <c:v>2674.6</c:v>
                </c:pt>
                <c:pt idx="1">
                  <c:v>2674.6</c:v>
                </c:pt>
                <c:pt idx="2">
                  <c:v>2674.6</c:v>
                </c:pt>
                <c:pt idx="3">
                  <c:v>2674.6</c:v>
                </c:pt>
                <c:pt idx="4">
                  <c:v>2674.6</c:v>
                </c:pt>
                <c:pt idx="5">
                  <c:v>2674.6</c:v>
                </c:pt>
                <c:pt idx="6">
                  <c:v>2674.6</c:v>
                </c:pt>
                <c:pt idx="7">
                  <c:v>2674.6</c:v>
                </c:pt>
                <c:pt idx="8">
                  <c:v>2674.6</c:v>
                </c:pt>
              </c:numCache>
            </c:numRef>
          </c:val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data!$D$115:$L$115</c:f>
              <c:numCache>
                <c:formatCode>General</c:formatCode>
                <c:ptCount val="9"/>
                <c:pt idx="0">
                  <c:v>2.8</c:v>
                </c:pt>
                <c:pt idx="1">
                  <c:v>1.88</c:v>
                </c:pt>
                <c:pt idx="2">
                  <c:v>7.470000000000002</c:v>
                </c:pt>
                <c:pt idx="3">
                  <c:v>2.59</c:v>
                </c:pt>
                <c:pt idx="4">
                  <c:v>0.78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7"/>
          <c:order val="7"/>
          <c:tx>
            <c:v>Municipal Solid Waste</c:v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data!$D$116:$L$116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8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data!$D$117:$L$117</c:f>
              <c:numCache>
                <c:formatCode>General</c:formatCode>
                <c:ptCount val="9"/>
                <c:pt idx="0">
                  <c:v>62.04</c:v>
                </c:pt>
                <c:pt idx="1">
                  <c:v>65.1</c:v>
                </c:pt>
                <c:pt idx="2">
                  <c:v>65.1</c:v>
                </c:pt>
                <c:pt idx="3">
                  <c:v>85.28</c:v>
                </c:pt>
                <c:pt idx="4">
                  <c:v>66.66</c:v>
                </c:pt>
                <c:pt idx="5">
                  <c:v>60.54</c:v>
                </c:pt>
                <c:pt idx="6">
                  <c:v>60.54</c:v>
                </c:pt>
                <c:pt idx="7">
                  <c:v>60.54</c:v>
                </c:pt>
                <c:pt idx="8">
                  <c:v>60.54</c:v>
                </c:pt>
              </c:numCache>
            </c:numRef>
          </c:val>
        </c:ser>
        <c:ser>
          <c:idx val="9"/>
          <c:order val="9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data!$D$118:$L$118</c:f>
              <c:numCache>
                <c:formatCode>General</c:formatCode>
                <c:ptCount val="9"/>
                <c:pt idx="0">
                  <c:v>1145.18</c:v>
                </c:pt>
                <c:pt idx="1">
                  <c:v>1133.19</c:v>
                </c:pt>
                <c:pt idx="2">
                  <c:v>1133.19</c:v>
                </c:pt>
                <c:pt idx="3">
                  <c:v>1133.19</c:v>
                </c:pt>
                <c:pt idx="4">
                  <c:v>1133.19</c:v>
                </c:pt>
                <c:pt idx="5">
                  <c:v>1133.19</c:v>
                </c:pt>
                <c:pt idx="6">
                  <c:v>1133.19</c:v>
                </c:pt>
                <c:pt idx="7">
                  <c:v>1133.19</c:v>
                </c:pt>
                <c:pt idx="8">
                  <c:v>1133.19</c:v>
                </c:pt>
              </c:numCache>
            </c:numRef>
          </c:val>
        </c:ser>
        <c:ser>
          <c:idx val="10"/>
          <c:order val="10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data!$D$119:$L$119</c:f>
              <c:numCache>
                <c:formatCode>General</c:formatCode>
                <c:ptCount val="9"/>
                <c:pt idx="0">
                  <c:v>155.16</c:v>
                </c:pt>
                <c:pt idx="1">
                  <c:v>157.07</c:v>
                </c:pt>
                <c:pt idx="2">
                  <c:v>158.53</c:v>
                </c:pt>
                <c:pt idx="3">
                  <c:v>191.24</c:v>
                </c:pt>
                <c:pt idx="4">
                  <c:v>160.3800000000003</c:v>
                </c:pt>
                <c:pt idx="5">
                  <c:v>185.37</c:v>
                </c:pt>
                <c:pt idx="6">
                  <c:v>174.04</c:v>
                </c:pt>
                <c:pt idx="7">
                  <c:v>181.33</c:v>
                </c:pt>
                <c:pt idx="8">
                  <c:v>188.59</c:v>
                </c:pt>
              </c:numCache>
            </c:numRef>
          </c:val>
        </c:ser>
        <c:ser>
          <c:idx val="11"/>
          <c:order val="11"/>
          <c:tx>
            <c:v>Solar</c:v>
          </c:tx>
          <c:spPr>
            <a:solidFill>
              <a:srgbClr val="FFFF00"/>
            </a:solidFill>
            <a:ln w="3175">
              <a:solidFill>
                <a:srgbClr val="C0C0C0"/>
              </a:solidFill>
              <a:prstDash val="solid"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data!$D$120:$L$120</c:f>
              <c:numCache>
                <c:formatCode>General</c:formatCode>
                <c:ptCount val="9"/>
                <c:pt idx="0">
                  <c:v>9.99</c:v>
                </c:pt>
                <c:pt idx="1">
                  <c:v>12.49</c:v>
                </c:pt>
                <c:pt idx="2">
                  <c:v>12.65</c:v>
                </c:pt>
                <c:pt idx="3">
                  <c:v>12.81</c:v>
                </c:pt>
                <c:pt idx="4">
                  <c:v>1.6</c:v>
                </c:pt>
                <c:pt idx="5">
                  <c:v>1.730000000000001</c:v>
                </c:pt>
                <c:pt idx="6">
                  <c:v>1.91</c:v>
                </c:pt>
                <c:pt idx="7">
                  <c:v>1.91</c:v>
                </c:pt>
                <c:pt idx="8">
                  <c:v>1.91</c:v>
                </c:pt>
              </c:numCache>
            </c:numRef>
          </c:val>
        </c:ser>
        <c:gapWidth val="50"/>
        <c:overlap val="100"/>
        <c:axId val="792351624"/>
        <c:axId val="792652824"/>
      </c:barChart>
      <c:catAx>
        <c:axId val="7923516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2652824"/>
        <c:crosses val="autoZero"/>
        <c:auto val="1"/>
        <c:lblAlgn val="ctr"/>
        <c:lblOffset val="100"/>
        <c:tickMarkSkip val="1"/>
      </c:catAx>
      <c:valAx>
        <c:axId val="79265282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Quantity (PJ)</a:t>
                </a:r>
              </a:p>
            </c:rich>
          </c:tx>
          <c:layout>
            <c:manualLayout>
              <c:xMode val="edge"/>
              <c:yMode val="edge"/>
              <c:x val="0.021575055521906"/>
              <c:y val="0.284300663075011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23516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RCP4.5</a:t>
            </a:r>
          </a:p>
        </c:rich>
      </c:tx>
      <c:layout>
        <c:manualLayout>
          <c:xMode val="edge"/>
          <c:yMode val="edge"/>
          <c:x val="0.401894498074934"/>
          <c:y val="0.13412318163619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6592131758238"/>
          <c:y val="0.185371457805063"/>
          <c:w val="0.513622788337457"/>
          <c:h val="0.391452689176566"/>
        </c:manualLayout>
      </c:layout>
      <c:barChart>
        <c:barDir val="col"/>
        <c:grouping val="stacked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data!$D$110:$L$110</c:f>
              <c:numCache>
                <c:formatCode>General</c:formatCode>
                <c:ptCount val="9"/>
                <c:pt idx="0">
                  <c:v>7323.05</c:v>
                </c:pt>
                <c:pt idx="1">
                  <c:v>6955.360000000002</c:v>
                </c:pt>
                <c:pt idx="2">
                  <c:v>6991.44</c:v>
                </c:pt>
                <c:pt idx="3">
                  <c:v>7004.59</c:v>
                </c:pt>
                <c:pt idx="4">
                  <c:v>6474.94</c:v>
                </c:pt>
                <c:pt idx="5">
                  <c:v>4912.37</c:v>
                </c:pt>
                <c:pt idx="6">
                  <c:v>3443.890000000001</c:v>
                </c:pt>
                <c:pt idx="7">
                  <c:v>1075.09</c:v>
                </c:pt>
                <c:pt idx="8">
                  <c:v>0.0</c:v>
                </c:pt>
              </c:numCache>
            </c:numRef>
          </c:val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data!$D$109:$L$109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191.13</c:v>
                </c:pt>
                <c:pt idx="6">
                  <c:v>959.4599999999994</c:v>
                </c:pt>
                <c:pt idx="7">
                  <c:v>2749.84</c:v>
                </c:pt>
                <c:pt idx="8">
                  <c:v>2655.67</c:v>
                </c:pt>
              </c:numCache>
            </c:numRef>
          </c:val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data!$D$112:$L$112</c:f>
              <c:numCache>
                <c:formatCode>General</c:formatCode>
                <c:ptCount val="9"/>
                <c:pt idx="0">
                  <c:v>3411.99</c:v>
                </c:pt>
                <c:pt idx="1">
                  <c:v>4091.03</c:v>
                </c:pt>
                <c:pt idx="2">
                  <c:v>4326.160000000004</c:v>
                </c:pt>
                <c:pt idx="3">
                  <c:v>4217.74</c:v>
                </c:pt>
                <c:pt idx="4">
                  <c:v>4882.96</c:v>
                </c:pt>
                <c:pt idx="5">
                  <c:v>6400.41</c:v>
                </c:pt>
                <c:pt idx="6">
                  <c:v>7316.690000000001</c:v>
                </c:pt>
                <c:pt idx="7">
                  <c:v>8041.33</c:v>
                </c:pt>
                <c:pt idx="8">
                  <c:v>5615.22</c:v>
                </c:pt>
              </c:numCache>
            </c:numRef>
          </c:val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data!$D$111:$L$111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557.9499999999994</c:v>
                </c:pt>
                <c:pt idx="8">
                  <c:v>4543.99</c:v>
                </c:pt>
              </c:numCache>
            </c:numRef>
          </c:val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data!$D$113:$L$113</c:f>
              <c:numCache>
                <c:formatCode>General</c:formatCode>
                <c:ptCount val="9"/>
                <c:pt idx="0">
                  <c:v>28.56</c:v>
                </c:pt>
                <c:pt idx="1">
                  <c:v>14.36000000000002</c:v>
                </c:pt>
                <c:pt idx="2">
                  <c:v>18.27999999999999</c:v>
                </c:pt>
                <c:pt idx="3">
                  <c:v>14.87000000000001</c:v>
                </c:pt>
                <c:pt idx="4">
                  <c:v>8.59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data!$D$114:$L$114</c:f>
              <c:numCache>
                <c:formatCode>General</c:formatCode>
                <c:ptCount val="9"/>
                <c:pt idx="0">
                  <c:v>2674.6</c:v>
                </c:pt>
                <c:pt idx="1">
                  <c:v>2674.6</c:v>
                </c:pt>
                <c:pt idx="2">
                  <c:v>2674.6</c:v>
                </c:pt>
                <c:pt idx="3">
                  <c:v>2674.6</c:v>
                </c:pt>
                <c:pt idx="4">
                  <c:v>2674.6</c:v>
                </c:pt>
                <c:pt idx="5">
                  <c:v>2674.6</c:v>
                </c:pt>
                <c:pt idx="6">
                  <c:v>2674.6</c:v>
                </c:pt>
                <c:pt idx="7">
                  <c:v>2674.6</c:v>
                </c:pt>
                <c:pt idx="8">
                  <c:v>2674.6</c:v>
                </c:pt>
              </c:numCache>
            </c:numRef>
          </c:val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data!$D$115:$L$115</c:f>
              <c:numCache>
                <c:formatCode>General</c:formatCode>
                <c:ptCount val="9"/>
                <c:pt idx="0">
                  <c:v>13.88</c:v>
                </c:pt>
                <c:pt idx="1">
                  <c:v>7.819999999999998</c:v>
                </c:pt>
                <c:pt idx="2">
                  <c:v>10.88</c:v>
                </c:pt>
                <c:pt idx="3">
                  <c:v>15.76</c:v>
                </c:pt>
                <c:pt idx="4">
                  <c:v>0.78</c:v>
                </c:pt>
                <c:pt idx="5">
                  <c:v>0.0</c:v>
                </c:pt>
                <c:pt idx="6">
                  <c:v>0.0</c:v>
                </c:pt>
                <c:pt idx="7">
                  <c:v>9.42</c:v>
                </c:pt>
                <c:pt idx="8">
                  <c:v>9.42</c:v>
                </c:pt>
              </c:numCache>
            </c:numRef>
          </c:val>
        </c:ser>
        <c:ser>
          <c:idx val="7"/>
          <c:order val="7"/>
          <c:tx>
            <c:v>Municipal Solid Waste</c:v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data!$D$116:$L$116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8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data!$D$117:$L$117</c:f>
              <c:numCache>
                <c:formatCode>General</c:formatCode>
                <c:ptCount val="9"/>
                <c:pt idx="0">
                  <c:v>62.91</c:v>
                </c:pt>
                <c:pt idx="1">
                  <c:v>65.97</c:v>
                </c:pt>
                <c:pt idx="2">
                  <c:v>65.97</c:v>
                </c:pt>
                <c:pt idx="3">
                  <c:v>176.97</c:v>
                </c:pt>
                <c:pt idx="4">
                  <c:v>404.62</c:v>
                </c:pt>
                <c:pt idx="5">
                  <c:v>544.92</c:v>
                </c:pt>
                <c:pt idx="6">
                  <c:v>544.92</c:v>
                </c:pt>
                <c:pt idx="7">
                  <c:v>544.92</c:v>
                </c:pt>
                <c:pt idx="8">
                  <c:v>544.92</c:v>
                </c:pt>
              </c:numCache>
            </c:numRef>
          </c:val>
        </c:ser>
        <c:ser>
          <c:idx val="9"/>
          <c:order val="9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data!$D$118:$L$118</c:f>
              <c:numCache>
                <c:formatCode>General</c:formatCode>
                <c:ptCount val="9"/>
                <c:pt idx="0">
                  <c:v>1120.43</c:v>
                </c:pt>
                <c:pt idx="1">
                  <c:v>1133.19</c:v>
                </c:pt>
                <c:pt idx="2">
                  <c:v>1133.19</c:v>
                </c:pt>
                <c:pt idx="3">
                  <c:v>1133.19</c:v>
                </c:pt>
                <c:pt idx="4">
                  <c:v>1133.19</c:v>
                </c:pt>
                <c:pt idx="5">
                  <c:v>1133.19</c:v>
                </c:pt>
                <c:pt idx="6">
                  <c:v>1133.19</c:v>
                </c:pt>
                <c:pt idx="7">
                  <c:v>1133.19</c:v>
                </c:pt>
                <c:pt idx="8">
                  <c:v>1133.19</c:v>
                </c:pt>
              </c:numCache>
            </c:numRef>
          </c:val>
        </c:ser>
        <c:ser>
          <c:idx val="10"/>
          <c:order val="10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data!$D$119:$L$119</c:f>
              <c:numCache>
                <c:formatCode>General</c:formatCode>
                <c:ptCount val="9"/>
                <c:pt idx="0">
                  <c:v>194.74</c:v>
                </c:pt>
                <c:pt idx="1">
                  <c:v>197.69</c:v>
                </c:pt>
                <c:pt idx="2">
                  <c:v>199.86</c:v>
                </c:pt>
                <c:pt idx="3">
                  <c:v>1089.03</c:v>
                </c:pt>
                <c:pt idx="4">
                  <c:v>1326.99</c:v>
                </c:pt>
                <c:pt idx="5">
                  <c:v>1646.57</c:v>
                </c:pt>
                <c:pt idx="6">
                  <c:v>2371.98</c:v>
                </c:pt>
                <c:pt idx="7">
                  <c:v>2736.42</c:v>
                </c:pt>
                <c:pt idx="8">
                  <c:v>3747.66</c:v>
                </c:pt>
              </c:numCache>
            </c:numRef>
          </c:val>
        </c:ser>
        <c:ser>
          <c:idx val="11"/>
          <c:order val="11"/>
          <c:tx>
            <c:v>Solar</c:v>
          </c:tx>
          <c:spPr>
            <a:solidFill>
              <a:srgbClr val="FFFF00"/>
            </a:solidFill>
            <a:ln w="3175">
              <a:solidFill>
                <a:srgbClr val="C0C0C0"/>
              </a:solidFill>
              <a:prstDash val="solid"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data!$D$120:$L$120</c:f>
              <c:numCache>
                <c:formatCode>General</c:formatCode>
                <c:ptCount val="9"/>
                <c:pt idx="0">
                  <c:v>9.99</c:v>
                </c:pt>
                <c:pt idx="1">
                  <c:v>12.49</c:v>
                </c:pt>
                <c:pt idx="2">
                  <c:v>12.65</c:v>
                </c:pt>
                <c:pt idx="3">
                  <c:v>12.81</c:v>
                </c:pt>
                <c:pt idx="4">
                  <c:v>1.6</c:v>
                </c:pt>
                <c:pt idx="5">
                  <c:v>1.73</c:v>
                </c:pt>
                <c:pt idx="6">
                  <c:v>1.91</c:v>
                </c:pt>
                <c:pt idx="7">
                  <c:v>1.91</c:v>
                </c:pt>
                <c:pt idx="8">
                  <c:v>1.91</c:v>
                </c:pt>
              </c:numCache>
            </c:numRef>
          </c:val>
        </c:ser>
        <c:gapWidth val="50"/>
        <c:overlap val="100"/>
        <c:axId val="811272408"/>
        <c:axId val="792659240"/>
      </c:barChart>
      <c:catAx>
        <c:axId val="811272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2659240"/>
        <c:crosses val="autoZero"/>
        <c:auto val="1"/>
        <c:lblAlgn val="ctr"/>
        <c:lblOffset val="100"/>
        <c:tickMarkSkip val="1"/>
      </c:catAx>
      <c:valAx>
        <c:axId val="792659240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Quantity (PJ)</a:t>
                </a:r>
              </a:p>
            </c:rich>
          </c:tx>
          <c:layout>
            <c:manualLayout>
              <c:xMode val="edge"/>
              <c:yMode val="edge"/>
              <c:x val="0.0185068722029004"/>
              <c:y val="0.248246585702211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12724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RCP4.5GC</a:t>
            </a:r>
            <a:endParaRPr lang="en-US" dirty="0"/>
          </a:p>
        </c:rich>
      </c:tx>
      <c:layout>
        <c:manualLayout>
          <c:xMode val="edge"/>
          <c:yMode val="edge"/>
          <c:x val="0.267708717261406"/>
          <c:y val="0.048326313861930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9325124253085"/>
          <c:y val="0.1366263810047"/>
          <c:w val="0.339816971016922"/>
          <c:h val="0.591689251052921"/>
        </c:manualLayout>
      </c:layout>
      <c:barChart>
        <c:barDir val="col"/>
        <c:grouping val="stacked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data!$D$110:$L$110</c:f>
              <c:numCache>
                <c:formatCode>General</c:formatCode>
                <c:ptCount val="9"/>
                <c:pt idx="0">
                  <c:v>7302.25</c:v>
                </c:pt>
                <c:pt idx="1">
                  <c:v>6847.83</c:v>
                </c:pt>
                <c:pt idx="2">
                  <c:v>5586.75</c:v>
                </c:pt>
                <c:pt idx="3">
                  <c:v>5926.35</c:v>
                </c:pt>
                <c:pt idx="4">
                  <c:v>5534.28</c:v>
                </c:pt>
                <c:pt idx="5">
                  <c:v>3655.2</c:v>
                </c:pt>
                <c:pt idx="6">
                  <c:v>2702.9</c:v>
                </c:pt>
                <c:pt idx="7">
                  <c:v>785.62</c:v>
                </c:pt>
                <c:pt idx="8">
                  <c:v>0.0</c:v>
                </c:pt>
              </c:numCache>
            </c:numRef>
          </c:val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data!$D$109:$L$109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1908.06</c:v>
                </c:pt>
                <c:pt idx="3">
                  <c:v>2231.38</c:v>
                </c:pt>
                <c:pt idx="4">
                  <c:v>2365.22</c:v>
                </c:pt>
                <c:pt idx="5">
                  <c:v>3491.48</c:v>
                </c:pt>
                <c:pt idx="6">
                  <c:v>3592.46</c:v>
                </c:pt>
                <c:pt idx="7">
                  <c:v>5820.46</c:v>
                </c:pt>
                <c:pt idx="8">
                  <c:v>7606.75</c:v>
                </c:pt>
              </c:numCache>
            </c:numRef>
          </c:val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data!$D$112:$L$112</c:f>
              <c:numCache>
                <c:formatCode>General</c:formatCode>
                <c:ptCount val="9"/>
                <c:pt idx="0">
                  <c:v>3403.01</c:v>
                </c:pt>
                <c:pt idx="1">
                  <c:v>4332.45</c:v>
                </c:pt>
                <c:pt idx="2">
                  <c:v>4162.320000000002</c:v>
                </c:pt>
                <c:pt idx="3">
                  <c:v>4194.56</c:v>
                </c:pt>
                <c:pt idx="4">
                  <c:v>4641.02</c:v>
                </c:pt>
                <c:pt idx="5">
                  <c:v>5814.160000000004</c:v>
                </c:pt>
                <c:pt idx="6">
                  <c:v>6374.9</c:v>
                </c:pt>
                <c:pt idx="7">
                  <c:v>6694.24</c:v>
                </c:pt>
                <c:pt idx="8">
                  <c:v>5898.35</c:v>
                </c:pt>
              </c:numCache>
            </c:numRef>
          </c:val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data!$D$111:$L$111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data!$D$113:$L$113</c:f>
              <c:numCache>
                <c:formatCode>General</c:formatCode>
                <c:ptCount val="9"/>
                <c:pt idx="0">
                  <c:v>28.75</c:v>
                </c:pt>
                <c:pt idx="1">
                  <c:v>13.71</c:v>
                </c:pt>
                <c:pt idx="2">
                  <c:v>14.14</c:v>
                </c:pt>
                <c:pt idx="3">
                  <c:v>14.87000000000001</c:v>
                </c:pt>
                <c:pt idx="4">
                  <c:v>8.59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data!$D$114:$L$114</c:f>
              <c:numCache>
                <c:formatCode>General</c:formatCode>
                <c:ptCount val="9"/>
                <c:pt idx="0">
                  <c:v>2697.98</c:v>
                </c:pt>
                <c:pt idx="1">
                  <c:v>2712.25</c:v>
                </c:pt>
                <c:pt idx="2">
                  <c:v>2735.24</c:v>
                </c:pt>
                <c:pt idx="3">
                  <c:v>2772.25</c:v>
                </c:pt>
                <c:pt idx="4">
                  <c:v>2831.870000000002</c:v>
                </c:pt>
                <c:pt idx="5">
                  <c:v>2927.890000000001</c:v>
                </c:pt>
                <c:pt idx="6">
                  <c:v>3082.53</c:v>
                </c:pt>
                <c:pt idx="7">
                  <c:v>3331.57</c:v>
                </c:pt>
                <c:pt idx="8">
                  <c:v>3732.66</c:v>
                </c:pt>
              </c:numCache>
            </c:numRef>
          </c:val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data!$D$115:$L$115</c:f>
              <c:numCache>
                <c:formatCode>General</c:formatCode>
                <c:ptCount val="9"/>
                <c:pt idx="0">
                  <c:v>14.07</c:v>
                </c:pt>
                <c:pt idx="1">
                  <c:v>8.450000000000002</c:v>
                </c:pt>
                <c:pt idx="2">
                  <c:v>8.32</c:v>
                </c:pt>
                <c:pt idx="3">
                  <c:v>2.59</c:v>
                </c:pt>
                <c:pt idx="4">
                  <c:v>0.710000000000001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64.62</c:v>
                </c:pt>
              </c:numCache>
            </c:numRef>
          </c:val>
        </c:ser>
        <c:ser>
          <c:idx val="7"/>
          <c:order val="7"/>
          <c:tx>
            <c:v>Municipal Solid Waste</c:v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data!$D$116:$L$116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8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data!$D$117:$L$117</c:f>
              <c:numCache>
                <c:formatCode>General</c:formatCode>
                <c:ptCount val="9"/>
                <c:pt idx="0">
                  <c:v>62.91</c:v>
                </c:pt>
                <c:pt idx="1">
                  <c:v>65.97</c:v>
                </c:pt>
                <c:pt idx="2">
                  <c:v>65.97</c:v>
                </c:pt>
                <c:pt idx="3">
                  <c:v>176.97</c:v>
                </c:pt>
                <c:pt idx="4">
                  <c:v>404.62</c:v>
                </c:pt>
                <c:pt idx="5">
                  <c:v>544.92</c:v>
                </c:pt>
                <c:pt idx="6">
                  <c:v>544.92</c:v>
                </c:pt>
                <c:pt idx="7">
                  <c:v>544.92</c:v>
                </c:pt>
                <c:pt idx="8">
                  <c:v>544.92</c:v>
                </c:pt>
              </c:numCache>
            </c:numRef>
          </c:val>
        </c:ser>
        <c:ser>
          <c:idx val="9"/>
          <c:order val="9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data!$D$118:$L$118</c:f>
              <c:numCache>
                <c:formatCode>General</c:formatCode>
                <c:ptCount val="9"/>
                <c:pt idx="0">
                  <c:v>1119.12</c:v>
                </c:pt>
                <c:pt idx="1">
                  <c:v>1133.19</c:v>
                </c:pt>
                <c:pt idx="2">
                  <c:v>1133.19</c:v>
                </c:pt>
                <c:pt idx="3">
                  <c:v>1133.19</c:v>
                </c:pt>
                <c:pt idx="4">
                  <c:v>1133.19</c:v>
                </c:pt>
                <c:pt idx="5">
                  <c:v>1133.19</c:v>
                </c:pt>
                <c:pt idx="6">
                  <c:v>1133.19</c:v>
                </c:pt>
                <c:pt idx="7">
                  <c:v>1133.19</c:v>
                </c:pt>
                <c:pt idx="8">
                  <c:v>1133.19</c:v>
                </c:pt>
              </c:numCache>
            </c:numRef>
          </c:val>
        </c:ser>
        <c:ser>
          <c:idx val="10"/>
          <c:order val="10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data!$D$119:$L$119</c:f>
              <c:numCache>
                <c:formatCode>General</c:formatCode>
                <c:ptCount val="9"/>
                <c:pt idx="0">
                  <c:v>168.02</c:v>
                </c:pt>
                <c:pt idx="1">
                  <c:v>170.26</c:v>
                </c:pt>
                <c:pt idx="2">
                  <c:v>171.97</c:v>
                </c:pt>
                <c:pt idx="3">
                  <c:v>320.37</c:v>
                </c:pt>
                <c:pt idx="4">
                  <c:v>629.54</c:v>
                </c:pt>
                <c:pt idx="5">
                  <c:v>779.2800000000005</c:v>
                </c:pt>
                <c:pt idx="6">
                  <c:v>1362.64</c:v>
                </c:pt>
                <c:pt idx="7">
                  <c:v>1410.51</c:v>
                </c:pt>
                <c:pt idx="8">
                  <c:v>2130.53</c:v>
                </c:pt>
              </c:numCache>
            </c:numRef>
          </c:val>
        </c:ser>
        <c:ser>
          <c:idx val="11"/>
          <c:order val="11"/>
          <c:tx>
            <c:v>Solar</c:v>
          </c:tx>
          <c:spPr>
            <a:solidFill>
              <a:srgbClr val="FFFF00"/>
            </a:solidFill>
            <a:ln w="3175">
              <a:solidFill>
                <a:srgbClr val="C0C0C0"/>
              </a:solidFill>
              <a:prstDash val="solid"/>
            </a:ln>
          </c:spPr>
          <c:cat>
            <c:numRef>
              <c:f>data!$D$1:$L$1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data!$D$120:$L$120</c:f>
              <c:numCache>
                <c:formatCode>General</c:formatCode>
                <c:ptCount val="9"/>
                <c:pt idx="0">
                  <c:v>9.99</c:v>
                </c:pt>
                <c:pt idx="1">
                  <c:v>12.49</c:v>
                </c:pt>
                <c:pt idx="2">
                  <c:v>12.65</c:v>
                </c:pt>
                <c:pt idx="3">
                  <c:v>12.81</c:v>
                </c:pt>
                <c:pt idx="4">
                  <c:v>1.6</c:v>
                </c:pt>
                <c:pt idx="5">
                  <c:v>1.73</c:v>
                </c:pt>
                <c:pt idx="6">
                  <c:v>1.91</c:v>
                </c:pt>
                <c:pt idx="7">
                  <c:v>1.91</c:v>
                </c:pt>
                <c:pt idx="8">
                  <c:v>1.91</c:v>
                </c:pt>
              </c:numCache>
            </c:numRef>
          </c:val>
        </c:ser>
        <c:gapWidth val="50"/>
        <c:overlap val="100"/>
        <c:axId val="811214680"/>
        <c:axId val="703104792"/>
      </c:barChart>
      <c:catAx>
        <c:axId val="8112146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104792"/>
        <c:crosses val="autoZero"/>
        <c:auto val="1"/>
        <c:lblAlgn val="ctr"/>
        <c:lblOffset val="100"/>
        <c:tickMarkSkip val="1"/>
      </c:catAx>
      <c:valAx>
        <c:axId val="703104792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Quantity (PJ)</a:t>
                </a:r>
              </a:p>
            </c:rich>
          </c:tx>
          <c:layout>
            <c:manualLayout>
              <c:xMode val="edge"/>
              <c:yMode val="edge"/>
              <c:x val="0.00554930633670791"/>
              <c:y val="0.266875221678371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12146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11671134193332"/>
          <c:y val="0.070428798144418"/>
          <c:w val="0.202867872898866"/>
          <c:h val="0.793638527742172"/>
        </c:manualLayout>
      </c:layout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1"/>
          <c:order val="0"/>
          <c:tx>
            <c:v>BASE</c:v>
          </c:tx>
          <c:marker>
            <c:symbol val="none"/>
          </c:marker>
          <c:cat>
            <c:numRef>
              <c:f>'Delta-RF by scenario'!$B$124:$B$134</c:f>
              <c:numCache>
                <c:formatCode>General</c:formatCode>
                <c:ptCount val="11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  <c:pt idx="4">
                  <c:v>2020.0</c:v>
                </c:pt>
                <c:pt idx="5">
                  <c:v>2025.0</c:v>
                </c:pt>
                <c:pt idx="6">
                  <c:v>2030.0</c:v>
                </c:pt>
                <c:pt idx="7">
                  <c:v>2035.0</c:v>
                </c:pt>
                <c:pt idx="8">
                  <c:v>2040.0</c:v>
                </c:pt>
                <c:pt idx="9">
                  <c:v>2045.0</c:v>
                </c:pt>
                <c:pt idx="10">
                  <c:v>2050.0</c:v>
                </c:pt>
              </c:numCache>
            </c:numRef>
          </c:cat>
          <c:val>
            <c:numRef>
              <c:f>'Delta-RF by scenario'!$C$124:$C$134</c:f>
              <c:numCache>
                <c:formatCode>General</c:formatCode>
                <c:ptCount val="11"/>
                <c:pt idx="0">
                  <c:v>-79.12249800087741</c:v>
                </c:pt>
                <c:pt idx="1">
                  <c:v>-77.1544773505077</c:v>
                </c:pt>
                <c:pt idx="2">
                  <c:v>-70.30689211852065</c:v>
                </c:pt>
                <c:pt idx="3">
                  <c:v>-68.68050114222636</c:v>
                </c:pt>
                <c:pt idx="4">
                  <c:v>-67.26271841236959</c:v>
                </c:pt>
                <c:pt idx="5">
                  <c:v>-66.96065312851902</c:v>
                </c:pt>
                <c:pt idx="6">
                  <c:v>-67.19381052823742</c:v>
                </c:pt>
                <c:pt idx="7">
                  <c:v>-66.98061893928623</c:v>
                </c:pt>
                <c:pt idx="8">
                  <c:v>-66.45858431572816</c:v>
                </c:pt>
                <c:pt idx="9">
                  <c:v>-66.86248280585345</c:v>
                </c:pt>
                <c:pt idx="10">
                  <c:v>-66.87302059471121</c:v>
                </c:pt>
              </c:numCache>
            </c:numRef>
          </c:val>
        </c:ser>
        <c:ser>
          <c:idx val="3"/>
          <c:order val="1"/>
          <c:tx>
            <c:v>RCP4.5</c:v>
          </c:tx>
          <c:marker>
            <c:symbol val="none"/>
          </c:marker>
          <c:cat>
            <c:numRef>
              <c:f>'Delta-RF by scenario'!$B$124:$B$134</c:f>
              <c:numCache>
                <c:formatCode>General</c:formatCode>
                <c:ptCount val="11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  <c:pt idx="4">
                  <c:v>2020.0</c:v>
                </c:pt>
                <c:pt idx="5">
                  <c:v>2025.0</c:v>
                </c:pt>
                <c:pt idx="6">
                  <c:v>2030.0</c:v>
                </c:pt>
                <c:pt idx="7">
                  <c:v>2035.0</c:v>
                </c:pt>
                <c:pt idx="8">
                  <c:v>2040.0</c:v>
                </c:pt>
                <c:pt idx="9">
                  <c:v>2045.0</c:v>
                </c:pt>
                <c:pt idx="10">
                  <c:v>2050.0</c:v>
                </c:pt>
              </c:numCache>
            </c:numRef>
          </c:cat>
          <c:val>
            <c:numRef>
              <c:f>'Delta-RF by scenario'!$E$124:$E$134</c:f>
              <c:numCache>
                <c:formatCode>General</c:formatCode>
                <c:ptCount val="11"/>
                <c:pt idx="0">
                  <c:v>-79.12249800087741</c:v>
                </c:pt>
                <c:pt idx="1">
                  <c:v>-77.68006184583218</c:v>
                </c:pt>
                <c:pt idx="2">
                  <c:v>-70.73687518604905</c:v>
                </c:pt>
                <c:pt idx="3">
                  <c:v>-68.99578767044068</c:v>
                </c:pt>
                <c:pt idx="4">
                  <c:v>-67.60462783265463</c:v>
                </c:pt>
                <c:pt idx="5">
                  <c:v>-67.05442943709913</c:v>
                </c:pt>
                <c:pt idx="6">
                  <c:v>-66.41035779046561</c:v>
                </c:pt>
                <c:pt idx="7">
                  <c:v>-65.2161616730461</c:v>
                </c:pt>
                <c:pt idx="8">
                  <c:v>-64.16485829078225</c:v>
                </c:pt>
                <c:pt idx="9">
                  <c:v>-62.89720496972242</c:v>
                </c:pt>
                <c:pt idx="10">
                  <c:v>-62.59510646190871</c:v>
                </c:pt>
              </c:numCache>
            </c:numRef>
          </c:val>
        </c:ser>
        <c:ser>
          <c:idx val="5"/>
          <c:order val="2"/>
          <c:tx>
            <c:v>RCP4.5GC</c:v>
          </c:tx>
          <c:marker>
            <c:symbol val="none"/>
          </c:marker>
          <c:cat>
            <c:numRef>
              <c:f>'Delta-RF by scenario'!$B$124:$B$134</c:f>
              <c:numCache>
                <c:formatCode>General</c:formatCode>
                <c:ptCount val="11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  <c:pt idx="4">
                  <c:v>2020.0</c:v>
                </c:pt>
                <c:pt idx="5">
                  <c:v>2025.0</c:v>
                </c:pt>
                <c:pt idx="6">
                  <c:v>2030.0</c:v>
                </c:pt>
                <c:pt idx="7">
                  <c:v>2035.0</c:v>
                </c:pt>
                <c:pt idx="8">
                  <c:v>2040.0</c:v>
                </c:pt>
                <c:pt idx="9">
                  <c:v>2045.0</c:v>
                </c:pt>
                <c:pt idx="10">
                  <c:v>2050.0</c:v>
                </c:pt>
              </c:numCache>
            </c:numRef>
          </c:cat>
          <c:val>
            <c:numRef>
              <c:f>'Delta-RF by scenario'!$G$124:$G$134</c:f>
              <c:numCache>
                <c:formatCode>General</c:formatCode>
                <c:ptCount val="11"/>
                <c:pt idx="0">
                  <c:v>-79.12249800087741</c:v>
                </c:pt>
                <c:pt idx="1">
                  <c:v>-77.3445116168106</c:v>
                </c:pt>
                <c:pt idx="2">
                  <c:v>-70.38333359499525</c:v>
                </c:pt>
                <c:pt idx="3">
                  <c:v>-68.7440271613864</c:v>
                </c:pt>
                <c:pt idx="4">
                  <c:v>-66.89257684927625</c:v>
                </c:pt>
                <c:pt idx="5">
                  <c:v>-66.00169409270897</c:v>
                </c:pt>
                <c:pt idx="6">
                  <c:v>-65.64959182510793</c:v>
                </c:pt>
                <c:pt idx="7">
                  <c:v>-64.86559884282556</c:v>
                </c:pt>
                <c:pt idx="8">
                  <c:v>-64.2846011850705</c:v>
                </c:pt>
                <c:pt idx="9">
                  <c:v>-64.09650586025374</c:v>
                </c:pt>
                <c:pt idx="10">
                  <c:v>-64.59396836943615</c:v>
                </c:pt>
              </c:numCache>
            </c:numRef>
          </c:val>
        </c:ser>
        <c:ser>
          <c:idx val="9"/>
          <c:order val="3"/>
          <c:tx>
            <c:v>RCP4.5GCBC</c:v>
          </c:tx>
          <c:marker>
            <c:symbol val="none"/>
          </c:marker>
          <c:cat>
            <c:numRef>
              <c:f>'Delta-RF by scenario'!$B$124:$B$134</c:f>
              <c:numCache>
                <c:formatCode>General</c:formatCode>
                <c:ptCount val="11"/>
                <c:pt idx="0">
                  <c:v>2000.0</c:v>
                </c:pt>
                <c:pt idx="1">
                  <c:v>2005.0</c:v>
                </c:pt>
                <c:pt idx="2">
                  <c:v>2010.0</c:v>
                </c:pt>
                <c:pt idx="3">
                  <c:v>2015.0</c:v>
                </c:pt>
                <c:pt idx="4">
                  <c:v>2020.0</c:v>
                </c:pt>
                <c:pt idx="5">
                  <c:v>2025.0</c:v>
                </c:pt>
                <c:pt idx="6">
                  <c:v>2030.0</c:v>
                </c:pt>
                <c:pt idx="7">
                  <c:v>2035.0</c:v>
                </c:pt>
                <c:pt idx="8">
                  <c:v>2040.0</c:v>
                </c:pt>
                <c:pt idx="9">
                  <c:v>2045.0</c:v>
                </c:pt>
                <c:pt idx="10">
                  <c:v>2050.0</c:v>
                </c:pt>
              </c:numCache>
            </c:numRef>
          </c:cat>
          <c:val>
            <c:numRef>
              <c:f>'Delta-RF by scenario'!$K$124:$K$134</c:f>
              <c:numCache>
                <c:formatCode>General</c:formatCode>
                <c:ptCount val="11"/>
                <c:pt idx="0">
                  <c:v>-79.12249800087741</c:v>
                </c:pt>
                <c:pt idx="1">
                  <c:v>-77.3445116168106</c:v>
                </c:pt>
                <c:pt idx="2">
                  <c:v>-70.38333359499525</c:v>
                </c:pt>
                <c:pt idx="3">
                  <c:v>-69.0664701763331</c:v>
                </c:pt>
                <c:pt idx="4">
                  <c:v>-67.47011461422083</c:v>
                </c:pt>
                <c:pt idx="5">
                  <c:v>-66.80064347207415</c:v>
                </c:pt>
                <c:pt idx="6">
                  <c:v>-66.61600126163634</c:v>
                </c:pt>
                <c:pt idx="7">
                  <c:v>-65.98840685503407</c:v>
                </c:pt>
                <c:pt idx="8">
                  <c:v>-65.63216315162906</c:v>
                </c:pt>
                <c:pt idx="9">
                  <c:v>-65.50598982360538</c:v>
                </c:pt>
                <c:pt idx="10">
                  <c:v>-66.06029403264321</c:v>
                </c:pt>
              </c:numCache>
            </c:numRef>
          </c:val>
        </c:ser>
        <c:marker val="1"/>
        <c:axId val="836927784"/>
        <c:axId val="829269128"/>
      </c:lineChart>
      <c:catAx>
        <c:axId val="836927784"/>
        <c:scaling>
          <c:orientation val="minMax"/>
        </c:scaling>
        <c:axPos val="b"/>
        <c:numFmt formatCode="General" sourceLinked="1"/>
        <c:tickLblPos val="nextTo"/>
        <c:crossAx val="829269128"/>
        <c:crossesAt val="-80.0"/>
        <c:auto val="1"/>
        <c:lblAlgn val="ctr"/>
        <c:lblOffset val="100"/>
      </c:catAx>
      <c:valAx>
        <c:axId val="829269128"/>
        <c:scaling>
          <c:orientation val="minMax"/>
          <c:max val="-60.0"/>
          <c:min val="-8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RF</a:t>
                </a:r>
                <a:r>
                  <a:rPr lang="en-US" baseline="0"/>
                  <a:t> (mW/m</a:t>
                </a:r>
                <a:r>
                  <a:rPr lang="en-US" baseline="30000"/>
                  <a:t>2</a:t>
                </a:r>
                <a:r>
                  <a:rPr lang="en-US" baseline="0"/>
                  <a:t>)</a:t>
                </a:r>
                <a:endParaRPr lang="en-US" baseline="30000"/>
              </a:p>
            </c:rich>
          </c:tx>
          <c:layout/>
        </c:title>
        <c:numFmt formatCode="General" sourceLinked="1"/>
        <c:tickLblPos val="nextTo"/>
        <c:crossAx val="836927784"/>
        <c:crosses val="autoZero"/>
        <c:crossBetween val="midCat"/>
        <c:majorUnit val="5.0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16D6665F-AEDA-B445-8AAA-C293DC13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{\partial \</a:t>
            </a:r>
            <a:r>
              <a:rPr lang="en-US" dirty="0" err="1" smtClean="0"/>
              <a:t>mbox{radiative</a:t>
            </a:r>
            <a:r>
              <a:rPr lang="en-US" dirty="0" smtClean="0"/>
              <a:t> effect}}{\partial </a:t>
            </a:r>
            <a:r>
              <a:rPr lang="en-US" dirty="0" err="1" smtClean="0"/>
              <a:t>E_i(x</a:t>
            </a:r>
            <a:r>
              <a:rPr lang="en-US" dirty="0" smtClean="0"/>
              <a:t>)}=\</a:t>
            </a:r>
            <a:r>
              <a:rPr lang="en-US" dirty="0" err="1" smtClean="0"/>
              <a:t>frac</a:t>
            </a:r>
            <a:r>
              <a:rPr lang="en-US" dirty="0" smtClean="0"/>
              <a:t>{\partial \mbox{O}_3(z)}{\partial </a:t>
            </a:r>
            <a:r>
              <a:rPr lang="en-US" dirty="0" err="1" smtClean="0"/>
              <a:t>E_i(x</a:t>
            </a:r>
            <a:r>
              <a:rPr lang="en-US" dirty="0" smtClean="0"/>
              <a:t>)} \times \</a:t>
            </a:r>
            <a:r>
              <a:rPr lang="en-US" dirty="0" err="1" smtClean="0"/>
              <a:t>frac{\mbox{radiative</a:t>
            </a:r>
            <a:r>
              <a:rPr lang="en-US" dirty="0" smtClean="0"/>
              <a:t> effect}}{\partial \mbox{O}_3(z)}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6665F-AEDA-B445-8AAA-C293DC1357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93D1-8077-5342-B927-481A36BC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ACB90-15DA-804D-A6C2-3BC2EDAA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227013"/>
            <a:ext cx="215900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7013"/>
            <a:ext cx="632618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21C-99B1-F442-883C-9355A0869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05F0-6096-564D-9DE0-A50DC69A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2656-6B2E-0244-82B5-48749AF2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D2C2-1149-8D43-A643-E392D16A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D3B5-FED5-B14E-84DE-7B5D503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579C-BE91-244A-9376-585228097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57F4-49C0-6C4F-B059-B6761EF8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EBC0-5FE3-9544-A13E-30E99066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4344-0522-ED48-BD68-34BE55E42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7013"/>
            <a:ext cx="8637588" cy="914400"/>
          </a:xfrm>
          <a:prstGeom prst="rect">
            <a:avLst/>
          </a:prstGeom>
          <a:noFill/>
          <a:ln w="28575">
            <a:solidFill>
              <a:srgbClr val="1712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A936553-413B-684D-A5AA-F07D8F272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5" Type="http://schemas.openxmlformats.org/officeDocument/2006/relationships/image" Target="../media/image131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df"/><Relationship Id="rId3" Type="http://schemas.openxmlformats.org/officeDocument/2006/relationships/image" Target="../media/image111.png"/><Relationship Id="rId6" Type="http://schemas.openxmlformats.org/officeDocument/2006/relationships/image" Target="../media/image18.pd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df"/><Relationship Id="rId3" Type="http://schemas.openxmlformats.org/officeDocument/2006/relationships/image" Target="../media/image20.png"/><Relationship Id="rId5" Type="http://schemas.openxmlformats.org/officeDocument/2006/relationships/image" Target="../media/image18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5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5" Type="http://schemas.openxmlformats.org/officeDocument/2006/relationships/image" Target="../media/image2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6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4" Type="http://schemas.openxmlformats.org/officeDocument/2006/relationships/image" Target="../media/image321.png"/><Relationship Id="rId10" Type="http://schemas.openxmlformats.org/officeDocument/2006/relationships/image" Target="../media/image151.png"/><Relationship Id="rId5" Type="http://schemas.openxmlformats.org/officeDocument/2006/relationships/image" Target="../media/image17.pdf"/><Relationship Id="rId7" Type="http://schemas.openxmlformats.org/officeDocument/2006/relationships/image" Target="../media/image36.pd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37.pdf"/><Relationship Id="rId3" Type="http://schemas.openxmlformats.org/officeDocument/2006/relationships/image" Target="../media/image35.pdf"/><Relationship Id="rId6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df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df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df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Relationship Id="rId5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df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6" Type="http://schemas.openxmlformats.org/officeDocument/2006/relationships/image" Target="../media/image55.pd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7.png"/><Relationship Id="rId5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444500" y="152400"/>
            <a:ext cx="8369300" cy="1805518"/>
          </a:xfrm>
          <a:prstGeom prst="rect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84200" y="371475"/>
            <a:ext cx="7962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Direct </a:t>
            </a:r>
            <a:r>
              <a:rPr lang="en-US" sz="3200" dirty="0" err="1" smtClean="0"/>
              <a:t>radiative</a:t>
            </a:r>
            <a:r>
              <a:rPr lang="en-US" sz="3200" dirty="0" smtClean="0"/>
              <a:t> forcing of aerosols and </a:t>
            </a:r>
            <a:r>
              <a:rPr lang="en-US" sz="3200" dirty="0" err="1" smtClean="0"/>
              <a:t>tropospheric</a:t>
            </a:r>
            <a:r>
              <a:rPr lang="en-US" sz="3200" dirty="0" smtClean="0"/>
              <a:t> ozone from specific emissions sectors and locations</a:t>
            </a:r>
            <a:endParaRPr lang="en-US" sz="3200" dirty="0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127249" y="2081741"/>
            <a:ext cx="48826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200" dirty="0" smtClean="0"/>
              <a:t>CMAS</a:t>
            </a:r>
          </a:p>
          <a:p>
            <a:pPr algn="ctr" eaLnBrk="0" hangingPunct="0"/>
            <a:r>
              <a:rPr lang="en-US" sz="2200" dirty="0" smtClean="0"/>
              <a:t>10</a:t>
            </a:r>
            <a:r>
              <a:rPr lang="en-US" sz="2200" dirty="0" smtClean="0"/>
              <a:t>/11/</a:t>
            </a:r>
            <a:r>
              <a:rPr lang="en-US" sz="2200" dirty="0" smtClean="0"/>
              <a:t>2010</a:t>
            </a:r>
            <a:endParaRPr lang="en-US" sz="2200" dirty="0" smtClean="0"/>
          </a:p>
          <a:p>
            <a:pPr algn="ctr"/>
            <a:r>
              <a:rPr lang="en-US" sz="2200" dirty="0" smtClean="0"/>
              <a:t>Daven K Henze</a:t>
            </a:r>
            <a:endParaRPr lang="en-US" sz="2200" baseline="30000" dirty="0" smtClean="0"/>
          </a:p>
          <a:p>
            <a:pPr algn="ctr" eaLnBrk="0" hangingPunct="0"/>
            <a:r>
              <a:rPr lang="en-US" sz="2200" dirty="0" smtClean="0"/>
              <a:t>University </a:t>
            </a:r>
            <a:r>
              <a:rPr lang="en-US" sz="2200" dirty="0"/>
              <a:t>of Colorado at </a:t>
            </a:r>
            <a:r>
              <a:rPr lang="en-US" sz="2200" dirty="0" smtClean="0"/>
              <a:t>Boulder</a:t>
            </a:r>
            <a:endParaRPr lang="en-US" sz="22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49350" y="3605947"/>
            <a:ext cx="7518400" cy="41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en-US" sz="1800" dirty="0" err="1" smtClean="0"/>
              <a:t>Farhan</a:t>
            </a:r>
            <a:r>
              <a:rPr lang="en-US" sz="1800" dirty="0" smtClean="0"/>
              <a:t> </a:t>
            </a:r>
            <a:r>
              <a:rPr lang="en-US" sz="1800" dirty="0" err="1" smtClean="0"/>
              <a:t>Akhtar</a:t>
            </a:r>
            <a:r>
              <a:rPr lang="en-US" sz="1800" dirty="0" smtClean="0"/>
              <a:t>, Rob </a:t>
            </a:r>
            <a:r>
              <a:rPr lang="en-US" sz="1800" dirty="0" err="1" smtClean="0"/>
              <a:t>Pinder</a:t>
            </a:r>
            <a:r>
              <a:rPr lang="en-US" sz="1800" dirty="0" smtClean="0"/>
              <a:t>, Dan Laughlin, US EPA</a:t>
            </a:r>
            <a:endParaRPr lang="en-US" sz="1800" dirty="0" smtClean="0"/>
          </a:p>
          <a:p>
            <a:pPr eaLnBrk="0" hangingPunct="0">
              <a:spcAft>
                <a:spcPts val="0"/>
              </a:spcAft>
            </a:pPr>
            <a:r>
              <a:rPr lang="en-US" sz="1800" dirty="0" smtClean="0"/>
              <a:t>Robert </a:t>
            </a:r>
            <a:r>
              <a:rPr lang="en-US" sz="1800" dirty="0" err="1" smtClean="0"/>
              <a:t>Spurr</a:t>
            </a:r>
            <a:r>
              <a:rPr lang="en-US" sz="1800" dirty="0" smtClean="0"/>
              <a:t>, RT Solutions</a:t>
            </a:r>
          </a:p>
          <a:p>
            <a:pPr eaLnBrk="0" hangingPunct="0">
              <a:spcAft>
                <a:spcPts val="0"/>
              </a:spcAft>
            </a:pPr>
            <a:endParaRPr lang="en-US" sz="1800" dirty="0" smtClean="0"/>
          </a:p>
          <a:p>
            <a:pPr eaLnBrk="0" hangingPunct="0">
              <a:spcAft>
                <a:spcPts val="0"/>
              </a:spcAft>
            </a:pPr>
            <a:r>
              <a:rPr lang="en-US" sz="1800" dirty="0" smtClean="0"/>
              <a:t>Kevin Bowman, </a:t>
            </a:r>
            <a:r>
              <a:rPr lang="en-US" sz="1800" dirty="0" err="1" smtClean="0"/>
              <a:t>Adetutu</a:t>
            </a:r>
            <a:r>
              <a:rPr lang="en-US" sz="1800" dirty="0" smtClean="0"/>
              <a:t> </a:t>
            </a:r>
            <a:r>
              <a:rPr lang="en-US" sz="1800" dirty="0" err="1" smtClean="0"/>
              <a:t>Aghedo</a:t>
            </a:r>
            <a:r>
              <a:rPr lang="en-US" sz="1800" dirty="0" smtClean="0"/>
              <a:t>, Susan </a:t>
            </a:r>
            <a:r>
              <a:rPr lang="en-US" sz="1800" dirty="0" err="1" smtClean="0"/>
              <a:t>Kulawik</a:t>
            </a:r>
            <a:r>
              <a:rPr lang="en-US" sz="1800" dirty="0" smtClean="0"/>
              <a:t> NASA JPL</a:t>
            </a:r>
          </a:p>
          <a:p>
            <a:pPr>
              <a:spcAft>
                <a:spcPts val="0"/>
              </a:spcAft>
            </a:pPr>
            <a:r>
              <a:rPr lang="en-US" sz="1800" dirty="0" smtClean="0"/>
              <a:t>Helen Worden, NCAR</a:t>
            </a:r>
            <a:endParaRPr lang="en-US" sz="1800" dirty="0" smtClean="0"/>
          </a:p>
          <a:p>
            <a:pPr eaLnBrk="0" hangingPunct="0">
              <a:spcAft>
                <a:spcPts val="0"/>
              </a:spcAft>
            </a:pPr>
            <a:endParaRPr lang="en-US" sz="1800" dirty="0" smtClean="0"/>
          </a:p>
          <a:p>
            <a:pPr eaLnBrk="0" hangingPunct="0">
              <a:spcAft>
                <a:spcPts val="0"/>
              </a:spcAft>
            </a:pPr>
            <a:r>
              <a:rPr lang="en-US" sz="1800" dirty="0" smtClean="0"/>
              <a:t>Monika </a:t>
            </a:r>
            <a:r>
              <a:rPr lang="en-US" sz="1800" dirty="0" err="1" smtClean="0"/>
              <a:t>Kopacz</a:t>
            </a:r>
            <a:r>
              <a:rPr lang="en-US" sz="1800" dirty="0" smtClean="0"/>
              <a:t>, Princeton University</a:t>
            </a:r>
          </a:p>
          <a:p>
            <a:pPr eaLnBrk="0" hangingPunct="0">
              <a:spcAft>
                <a:spcPts val="0"/>
              </a:spcAft>
            </a:pPr>
            <a:r>
              <a:rPr lang="en-US" sz="1800" dirty="0" err="1" smtClean="0"/>
              <a:t>Kumaresh</a:t>
            </a:r>
            <a:r>
              <a:rPr lang="en-US" sz="1800" dirty="0" smtClean="0"/>
              <a:t> Singh, </a:t>
            </a:r>
            <a:r>
              <a:rPr lang="en-US" sz="1800" dirty="0" err="1" smtClean="0"/>
              <a:t>Virgina</a:t>
            </a:r>
            <a:r>
              <a:rPr lang="en-US" sz="1800" dirty="0" smtClean="0"/>
              <a:t> Tech</a:t>
            </a:r>
          </a:p>
          <a:p>
            <a:pPr eaLnBrk="0" hangingPunct="0">
              <a:spcAft>
                <a:spcPts val="0"/>
              </a:spcAft>
            </a:pPr>
            <a:endParaRPr lang="en-US" sz="1800" dirty="0" smtClean="0"/>
          </a:p>
          <a:p>
            <a:pPr eaLnBrk="0" hangingPunct="0">
              <a:spcAft>
                <a:spcPts val="0"/>
              </a:spcAft>
            </a:pPr>
            <a:r>
              <a:rPr lang="en-US" sz="1800" dirty="0" smtClean="0"/>
              <a:t>With support from</a:t>
            </a:r>
            <a:r>
              <a:rPr lang="en-US" sz="1800" dirty="0" smtClean="0"/>
              <a:t> US EPA GLIMPSE and </a:t>
            </a:r>
          </a:p>
          <a:p>
            <a:pPr eaLnBrk="0" hangingPunct="0">
              <a:spcAft>
                <a:spcPts val="0"/>
              </a:spcAft>
            </a:pPr>
            <a:r>
              <a:rPr lang="en-US" sz="1800" dirty="0" smtClean="0"/>
              <a:t>NASA </a:t>
            </a:r>
            <a:r>
              <a:rPr lang="en-US" sz="1800" dirty="0" smtClean="0"/>
              <a:t>New </a:t>
            </a:r>
            <a:r>
              <a:rPr lang="en-US" sz="1800" dirty="0" smtClean="0"/>
              <a:t>Investigator Program.</a:t>
            </a:r>
          </a:p>
          <a:p>
            <a:pPr eaLnBrk="0" hangingPunct="0">
              <a:spcAft>
                <a:spcPts val="600"/>
              </a:spcAft>
            </a:pPr>
            <a:endParaRPr lang="en-US" sz="1800" dirty="0" smtClean="0"/>
          </a:p>
          <a:p>
            <a:pPr eaLnBrk="0" hangingPunct="0">
              <a:spcAft>
                <a:spcPts val="600"/>
              </a:spcAft>
            </a:pPr>
            <a:endParaRPr lang="en-US" sz="1800" dirty="0" smtClean="0"/>
          </a:p>
          <a:p>
            <a:pPr eaLnBrk="0" hangingPunct="0">
              <a:spcAft>
                <a:spcPts val="600"/>
              </a:spcAft>
            </a:pPr>
            <a:r>
              <a:rPr lang="en-US" sz="1800" dirty="0"/>
              <a:t> 	</a:t>
            </a:r>
            <a:r>
              <a:rPr lang="en-US" sz="1800" dirty="0" smtClean="0"/>
              <a:t>	</a:t>
            </a:r>
          </a:p>
          <a:p>
            <a:pPr eaLnBrk="0" hangingPunct="0">
              <a:spcAft>
                <a:spcPts val="600"/>
              </a:spcAft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Forcing potential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23" name="Picture 22" descr="SO2_efic.png"/>
          <p:cNvPicPr>
            <a:picLocks noChangeAspect="1"/>
          </p:cNvPicPr>
          <p:nvPr/>
        </p:nvPicPr>
        <p:blipFill>
          <a:blip r:embed="rId2"/>
          <a:srcRect l="17969" t="50977" r="16165"/>
          <a:stretch>
            <a:fillRect/>
          </a:stretch>
        </p:blipFill>
        <p:spPr>
          <a:xfrm>
            <a:off x="245534" y="2074335"/>
            <a:ext cx="3892549" cy="2317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485900"/>
            <a:ext cx="8479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% change in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forcing per change in emission: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4778" y="5867400"/>
            <a:ext cx="8118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note: per change in </a:t>
            </a:r>
            <a:r>
              <a:rPr lang="en-US" sz="2200" i="1" dirty="0" smtClean="0"/>
              <a:t>any</a:t>
            </a:r>
            <a:r>
              <a:rPr lang="en-US" sz="2200" dirty="0" smtClean="0"/>
              <a:t> emission.  </a:t>
            </a:r>
            <a:r>
              <a:rPr lang="en-US" sz="2200" dirty="0" smtClean="0">
                <a:solidFill>
                  <a:srgbClr val="FF0000"/>
                </a:solidFill>
              </a:rPr>
              <a:t>This shows variation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in efficiency of emissions forcing. 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26" name="Picture 25" descr="BC1_efic.png"/>
          <p:cNvPicPr>
            <a:picLocks noChangeAspect="1"/>
          </p:cNvPicPr>
          <p:nvPr/>
        </p:nvPicPr>
        <p:blipFill>
          <a:blip r:embed="rId3"/>
          <a:srcRect l="17969" r="15718" b="48438"/>
          <a:stretch>
            <a:fillRect/>
          </a:stretch>
        </p:blipFill>
        <p:spPr>
          <a:xfrm>
            <a:off x="4519554" y="2029883"/>
            <a:ext cx="3925935" cy="2442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7584" y="4370917"/>
            <a:ext cx="1383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%RF / [kg box]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40400" y="4364568"/>
            <a:ext cx="1383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%RF / [kg box]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Forcing sensitivities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3" name="Picture 12" descr="dRF_dSO2_an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1656" t="5401" r="10657" b="7855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11656" t="5401" r="10657" b="78550"/>
              <a:stretch>
                <a:fillRect/>
              </a:stretch>
            </p:blipFill>
          </mc:Fallback>
        </mc:AlternateContent>
        <p:spPr>
          <a:xfrm>
            <a:off x="0" y="4011081"/>
            <a:ext cx="8788043" cy="23495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068" y="3285067"/>
            <a:ext cx="77903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Results for different SO2 emissions, </a:t>
            </a:r>
            <a:r>
              <a:rPr lang="en-US" sz="2200" i="1" dirty="0" err="1" smtClean="0">
                <a:latin typeface="Verdana"/>
                <a:cs typeface="Verdana"/>
              </a:rPr>
              <a:t>E</a:t>
            </a:r>
            <a:r>
              <a:rPr lang="en-US" sz="2200" i="1" baseline="-25000" dirty="0" err="1" smtClean="0">
                <a:latin typeface="Verdana"/>
                <a:cs typeface="Verdana"/>
              </a:rPr>
              <a:t>i</a:t>
            </a:r>
            <a:r>
              <a:rPr lang="en-US" sz="2200" dirty="0" smtClean="0">
                <a:latin typeface="Verdana"/>
                <a:cs typeface="Verdana"/>
              </a:rPr>
              <a:t>,</a:t>
            </a:r>
            <a:r>
              <a:rPr lang="en-US" sz="2200" i="1" dirty="0" smtClean="0">
                <a:latin typeface="Verdana"/>
                <a:cs typeface="Verdana"/>
              </a:rPr>
              <a:t> </a:t>
            </a:r>
            <a:r>
              <a:rPr lang="en-US" sz="2200" dirty="0" smtClean="0">
                <a:latin typeface="Verdana"/>
                <a:cs typeface="Verdana"/>
              </a:rPr>
              <a:t>for July 2008: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8979" y="3680886"/>
            <a:ext cx="235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anthropogenic SO</a:t>
            </a:r>
            <a:r>
              <a:rPr lang="en-US" sz="1800" baseline="-25000" dirty="0" smtClean="0"/>
              <a:t>2</a:t>
            </a:r>
            <a:endParaRPr lang="en-US" sz="1800" baseline="-25000" dirty="0"/>
          </a:p>
        </p:txBody>
      </p:sp>
      <p:pic>
        <p:nvPicPr>
          <p:cNvPr id="17" name="Picture 16" descr="cbar_long_0.0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15850" t="5864" r="12854" b="8996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l="15850" t="5864" r="12854" b="89969"/>
              <a:stretch>
                <a:fillRect/>
              </a:stretch>
            </p:blipFill>
          </mc:Fallback>
        </mc:AlternateContent>
        <p:spPr>
          <a:xfrm>
            <a:off x="2074337" y="6223003"/>
            <a:ext cx="5037667" cy="38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10879" y="6184908"/>
            <a:ext cx="49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37213" y="3716871"/>
            <a:ext cx="21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anthropogen</a:t>
            </a:r>
            <a:r>
              <a:rPr lang="en-US" sz="1800" dirty="0" smtClean="0"/>
              <a:t> NH</a:t>
            </a:r>
            <a:r>
              <a:rPr lang="en-US" sz="1800" baseline="-25000" dirty="0" smtClean="0"/>
              <a:t>3 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416" y="1365251"/>
            <a:ext cx="8406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sensitivity of pre-industrial to present RF </a:t>
            </a:r>
          </a:p>
          <a:p>
            <a:r>
              <a:rPr lang="en-US" dirty="0" smtClean="0"/>
              <a:t>with respect to scaling factors for individual emission</a:t>
            </a:r>
          </a:p>
          <a:p>
            <a:r>
              <a:rPr lang="en-US" dirty="0" smtClean="0"/>
              <a:t>sectors</a:t>
            </a:r>
            <a:endParaRPr lang="en-US" dirty="0"/>
          </a:p>
        </p:txBody>
      </p:sp>
      <p:pic>
        <p:nvPicPr>
          <p:cNvPr id="11" name="Picture 10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83970" y="6254752"/>
            <a:ext cx="1917698" cy="57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Forcing sensitivities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068" y="3285067"/>
            <a:ext cx="7586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/>
                <a:cs typeface="Verdana"/>
              </a:rPr>
              <a:t>Results for different</a:t>
            </a:r>
            <a:r>
              <a:rPr lang="en-US" sz="2200" dirty="0" smtClean="0">
                <a:latin typeface="Verdana"/>
                <a:cs typeface="Verdana"/>
              </a:rPr>
              <a:t> BC emissions</a:t>
            </a:r>
            <a:r>
              <a:rPr lang="en-US" sz="2200" dirty="0" smtClean="0">
                <a:latin typeface="Verdana"/>
                <a:cs typeface="Verdana"/>
              </a:rPr>
              <a:t>, </a:t>
            </a:r>
            <a:r>
              <a:rPr lang="en-US" sz="2200" i="1" dirty="0" err="1" smtClean="0">
                <a:latin typeface="Verdana"/>
                <a:cs typeface="Verdana"/>
              </a:rPr>
              <a:t>E</a:t>
            </a:r>
            <a:r>
              <a:rPr lang="en-US" sz="2200" i="1" baseline="-25000" dirty="0" err="1" smtClean="0">
                <a:latin typeface="Verdana"/>
                <a:cs typeface="Verdana"/>
              </a:rPr>
              <a:t>i</a:t>
            </a:r>
            <a:r>
              <a:rPr lang="en-US" sz="2200" dirty="0" smtClean="0">
                <a:latin typeface="Verdana"/>
                <a:cs typeface="Verdana"/>
              </a:rPr>
              <a:t>,</a:t>
            </a:r>
            <a:r>
              <a:rPr lang="en-US" sz="2200" i="1" dirty="0" smtClean="0">
                <a:latin typeface="Verdana"/>
                <a:cs typeface="Verdana"/>
              </a:rPr>
              <a:t> </a:t>
            </a:r>
            <a:r>
              <a:rPr lang="en-US" sz="2200" dirty="0" smtClean="0">
                <a:latin typeface="Verdana"/>
                <a:cs typeface="Verdana"/>
              </a:rPr>
              <a:t>for July 2008:</a:t>
            </a:r>
            <a:endParaRPr lang="en-US" sz="22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728" y="3776133"/>
            <a:ext cx="168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fossil fuel </a:t>
            </a:r>
            <a:r>
              <a:rPr lang="en-US" sz="1800" dirty="0" smtClean="0"/>
              <a:t>BC</a:t>
            </a:r>
            <a:endParaRPr lang="en-US" sz="1800" baseline="-25000" dirty="0"/>
          </a:p>
        </p:txBody>
      </p:sp>
      <p:pic>
        <p:nvPicPr>
          <p:cNvPr id="17" name="Picture 16" descr="cbar_long_0.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5850" t="5864" r="12854" b="89969"/>
              <a:stretch>
                <a:fillRect/>
              </a:stretch>
            </p:blipFill>
          </mc:Choice>
          <mc:Fallback>
            <p:blipFill>
              <a:blip r:embed="rId3"/>
              <a:srcRect l="15850" t="5864" r="12854" b="89969"/>
              <a:stretch>
                <a:fillRect/>
              </a:stretch>
            </p:blipFill>
          </mc:Fallback>
        </mc:AlternateContent>
        <p:spPr>
          <a:xfrm>
            <a:off x="2074337" y="6223003"/>
            <a:ext cx="5037667" cy="38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10879" y="6184908"/>
            <a:ext cx="49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6946" y="3759203"/>
            <a:ext cx="13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biofuel</a:t>
            </a:r>
            <a:r>
              <a:rPr lang="en-US" sz="1800" dirty="0" smtClean="0"/>
              <a:t> BC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416" y="1365251"/>
            <a:ext cx="8406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sensitivity of pre-industrial to present RF </a:t>
            </a:r>
          </a:p>
          <a:p>
            <a:r>
              <a:rPr lang="en-US" dirty="0" smtClean="0"/>
              <a:t>with respect to scaling factors for individual emission</a:t>
            </a:r>
          </a:p>
          <a:p>
            <a:r>
              <a:rPr lang="en-US" dirty="0" smtClean="0"/>
              <a:t>sectors</a:t>
            </a:r>
            <a:endParaRPr lang="en-US" dirty="0"/>
          </a:p>
        </p:txBody>
      </p:sp>
      <p:pic>
        <p:nvPicPr>
          <p:cNvPr id="11" name="Picture 10" descr="dRF_dBCPO_an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12255" t="5710" r="9060" b="7824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12255" t="5710" r="9060" b="78240"/>
              <a:stretch>
                <a:fillRect/>
              </a:stretch>
            </p:blipFill>
          </mc:Fallback>
        </mc:AlternateContent>
        <p:spPr>
          <a:xfrm>
            <a:off x="201085" y="3979333"/>
            <a:ext cx="8620315" cy="2275412"/>
          </a:xfrm>
          <a:prstGeom prst="rect">
            <a:avLst/>
          </a:prstGeom>
        </p:spPr>
      </p:pic>
      <p:pic>
        <p:nvPicPr>
          <p:cNvPr id="12" name="Picture 11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183970" y="6254752"/>
            <a:ext cx="1917698" cy="57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Applying to global future scenarios: </a:t>
            </a:r>
            <a:b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regional 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and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 sector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-based analysis</a:t>
            </a:r>
            <a:endParaRPr lang="en-US" sz="2800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0" name="Picture 9" descr="Climworks_result_tables 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632" t="21085" r="7464" b="12654"/>
              <a:stretch>
                <a:fillRect/>
              </a:stretch>
            </p:blipFill>
          </mc:Choice>
          <mc:Fallback>
            <p:blipFill>
              <a:blip r:embed="rId3"/>
              <a:srcRect l="7632" t="21085" r="7464" b="12654"/>
              <a:stretch>
                <a:fillRect/>
              </a:stretch>
            </p:blipFill>
          </mc:Fallback>
        </mc:AlternateContent>
        <p:spPr>
          <a:xfrm>
            <a:off x="497416" y="1852083"/>
            <a:ext cx="8037687" cy="4847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9" y="5545664"/>
            <a:ext cx="532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of aerosol direct RF </a:t>
            </a:r>
          </a:p>
          <a:p>
            <a:r>
              <a:rPr lang="en-US" sz="2000" dirty="0" smtClean="0"/>
              <a:t>(CLE 2030 – present) owing to BC emissions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999" y="1354667"/>
            <a:ext cx="8666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Consider future CLE scenario for 2030 (</a:t>
            </a:r>
            <a:r>
              <a:rPr lang="en-US" sz="2200" dirty="0" err="1" smtClean="0"/>
              <a:t>Kloster</a:t>
            </a:r>
            <a:r>
              <a:rPr lang="en-US" sz="2200" dirty="0" smtClean="0"/>
              <a:t> et al., 2008)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Applying to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 detailed US scenarios</a:t>
            </a:r>
            <a:b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see </a:t>
            </a:r>
            <a:r>
              <a:rPr lang="en-US" sz="2800" dirty="0" err="1" smtClean="0">
                <a:ea typeface="ＭＳ Ｐゴシック" pitchFamily="-111" charset="-128"/>
                <a:cs typeface="ＭＳ Ｐゴシック" pitchFamily="-111" charset="-128"/>
              </a:rPr>
              <a:t>Farhan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800" dirty="0" err="1" smtClean="0">
                <a:ea typeface="ＭＳ Ｐゴシック" pitchFamily="-111" charset="-128"/>
                <a:cs typeface="ＭＳ Ｐゴシック" pitchFamily="-111" charset="-128"/>
              </a:rPr>
              <a:t>Akhtar’s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 poster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36561" y="1665805"/>
          <a:ext cx="403860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419600" y="914400"/>
          <a:ext cx="490061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413250" y="1418167"/>
            <a:ext cx="4878917" cy="28680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884094" y="1631934"/>
          <a:ext cx="7162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170" y="1291174"/>
            <a:ext cx="85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estimates of US energy usage from MARKAL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538691" y="4825993"/>
          <a:ext cx="8287808" cy="197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39154" y="4946067"/>
            <a:ext cx="13826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WARMING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8407" y="5678435"/>
            <a:ext cx="126488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COOLING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236" y="4396326"/>
            <a:ext cx="682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RF estimates to BC and SO2 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6" name="Picture 5" descr="scatter_plots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1856" t="8179" r="8660" b="4475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11856" t="8179" r="8660" b="44753"/>
              <a:stretch>
                <a:fillRect/>
              </a:stretch>
            </p:blipFill>
          </mc:Fallback>
        </mc:AlternateContent>
        <p:spPr>
          <a:xfrm>
            <a:off x="1111250" y="1248833"/>
            <a:ext cx="7319501" cy="5609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603750" y="1291167"/>
            <a:ext cx="3926417" cy="26352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99583" y="4000502"/>
            <a:ext cx="7778750" cy="278341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ea typeface="ＭＳ Ｐゴシック" pitchFamily="-108" charset="-128"/>
                <a:cs typeface="ＭＳ Ｐゴシック" pitchFamily="-108" charset="-128"/>
              </a:rPr>
              <a:t>Radiative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forcing of </a:t>
            </a:r>
            <a:r>
              <a:rPr lang="en-US" sz="2800" dirty="0" err="1" smtClean="0">
                <a:ea typeface="ＭＳ Ｐゴシック" pitchFamily="-108" charset="-128"/>
                <a:cs typeface="ＭＳ Ｐゴシック" pitchFamily="-108" charset="-128"/>
              </a:rPr>
              <a:t>tropospheric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 ozone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71" y="1259434"/>
            <a:ext cx="832471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most important GHG for pre-industrial to present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radiative</a:t>
            </a:r>
            <a:r>
              <a:rPr lang="en-US" dirty="0" smtClean="0"/>
              <a:t> forcing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estimate</a:t>
            </a:r>
            <a:r>
              <a:rPr lang="en-US" dirty="0" smtClean="0"/>
              <a:t> (</a:t>
            </a:r>
            <a:r>
              <a:rPr lang="en-US" dirty="0" smtClean="0"/>
              <a:t>0.35 +/-0.15 W/m</a:t>
            </a:r>
            <a:r>
              <a:rPr lang="en-US" baseline="30000" dirty="0" smtClean="0"/>
              <a:t>2</a:t>
            </a:r>
            <a:r>
              <a:rPr lang="en-US" dirty="0" smtClean="0"/>
              <a:t>) relatively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unchanged </a:t>
            </a:r>
            <a:r>
              <a:rPr lang="en-US" dirty="0" smtClean="0"/>
              <a:t>since 2</a:t>
            </a:r>
            <a:r>
              <a:rPr lang="en-US" baseline="30000" dirty="0" smtClean="0"/>
              <a:t>nd</a:t>
            </a:r>
            <a:r>
              <a:rPr lang="en-US" dirty="0" smtClean="0"/>
              <a:t> IPCC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35296" y="1648257"/>
            <a:ext cx="5345940" cy="3855076"/>
            <a:chOff x="1193800" y="2473755"/>
            <a:chExt cx="3848972" cy="2775579"/>
          </a:xfrm>
        </p:grpSpPr>
        <p:pic>
          <p:nvPicPr>
            <p:cNvPr id="10" name="Picture 2" descr="IPCC_radfrc_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3800" y="2473755"/>
              <a:ext cx="3848972" cy="2775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1443564" y="3350684"/>
              <a:ext cx="3361267" cy="20531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4" charset="0"/>
                <a:ea typeface="ＭＳ Ｐゴシック" pitchFamily="4" charset="-128"/>
                <a:cs typeface="ＭＳ Ｐゴシック" pitchFamily="4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81332" y="4900084"/>
            <a:ext cx="2116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AR4, Forster et al.,</a:t>
            </a:r>
          </a:p>
          <a:p>
            <a:r>
              <a:rPr lang="en-US" sz="1300" dirty="0" smtClean="0"/>
              <a:t> 2007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O</a:t>
            </a:r>
            <a:r>
              <a:rPr lang="en-US" baseline="-25000" dirty="0" smtClean="0">
                <a:ea typeface="ＭＳ Ｐゴシック" pitchFamily="-111" charset="-128"/>
                <a:cs typeface="ＭＳ Ｐゴシック" pitchFamily="-111" charset="-128"/>
              </a:rPr>
              <a:t>3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effect observed from TES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667" y="1238254"/>
            <a:ext cx="7948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All-sky </a:t>
            </a:r>
            <a:r>
              <a:rPr lang="en-US" sz="2200" dirty="0" err="1" smtClean="0"/>
              <a:t>tropospheric</a:t>
            </a:r>
            <a:r>
              <a:rPr lang="en-US" sz="2200" dirty="0" smtClean="0"/>
              <a:t> Instantaneous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Forcing </a:t>
            </a:r>
          </a:p>
          <a:p>
            <a:r>
              <a:rPr lang="en-US" sz="2200" dirty="0" smtClean="0"/>
              <a:t>Kernel, IRFK, is change in OLR per change in O3 [ppb]  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146049" y="6310700"/>
            <a:ext cx="90951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see Helen </a:t>
            </a:r>
            <a:r>
              <a:rPr lang="en-US" sz="2200" dirty="0" smtClean="0">
                <a:solidFill>
                  <a:srgbClr val="000000"/>
                </a:solidFill>
              </a:rPr>
              <a:t>Worden’s </a:t>
            </a:r>
            <a:r>
              <a:rPr lang="en-US" sz="2200" dirty="0" smtClean="0">
                <a:solidFill>
                  <a:srgbClr val="000000"/>
                </a:solidFill>
              </a:rPr>
              <a:t>papers (</a:t>
            </a:r>
            <a:r>
              <a:rPr lang="en-US" sz="2200" dirty="0" smtClean="0">
                <a:solidFill>
                  <a:srgbClr val="000000"/>
                </a:solidFill>
              </a:rPr>
              <a:t>2008 Nature Geo; </a:t>
            </a:r>
            <a:r>
              <a:rPr lang="en-US" sz="2200" dirty="0" smtClean="0">
                <a:solidFill>
                  <a:srgbClr val="000000"/>
                </a:solidFill>
              </a:rPr>
              <a:t>JGR submitted)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752" y="2053177"/>
            <a:ext cx="7387169" cy="3958149"/>
            <a:chOff x="793752" y="1883844"/>
            <a:chExt cx="7387169" cy="3958149"/>
          </a:xfrm>
        </p:grpSpPr>
        <p:pic>
          <p:nvPicPr>
            <p:cNvPr id="18" name="Picture 17" descr="Picture 1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254" y="5235948"/>
              <a:ext cx="6942667" cy="606045"/>
            </a:xfrm>
            <a:prstGeom prst="rect">
              <a:avLst/>
            </a:prstGeom>
          </p:spPr>
        </p:pic>
        <p:pic>
          <p:nvPicPr>
            <p:cNvPr id="17" name="Picture 16" descr="Picture 1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752" y="2128831"/>
              <a:ext cx="7217833" cy="32292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16253" y="1883844"/>
              <a:ext cx="3055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Aug 2006, land, daytime</a:t>
              </a:r>
              <a:endParaRPr lang="en-US" sz="1800" dirty="0"/>
            </a:p>
          </p:txBody>
        </p:sp>
      </p:grpSp>
      <p:pic>
        <p:nvPicPr>
          <p:cNvPr id="12" name="Picture 11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77150" y="3321050"/>
            <a:ext cx="12827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ea typeface="ＭＳ Ｐゴシック" pitchFamily="-108" charset="-128"/>
                <a:cs typeface="ＭＳ Ｐゴシック" pitchFamily="-108" charset="-128"/>
              </a:rPr>
              <a:t>Radiative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 forcing of </a:t>
            </a:r>
            <a:r>
              <a:rPr lang="en-US" sz="2800" dirty="0" err="1" smtClean="0">
                <a:ea typeface="ＭＳ Ｐゴシック" pitchFamily="-108" charset="-128"/>
                <a:cs typeface="ＭＳ Ｐゴシック" pitchFamily="-108" charset="-128"/>
              </a:rPr>
              <a:t>tropospheric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 O</a:t>
            </a:r>
            <a:r>
              <a:rPr lang="en-US" sz="2800" baseline="-25000" dirty="0" smtClean="0"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: uncertainty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484" y="776826"/>
            <a:ext cx="725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Variability in model estimated O3 at 511 </a:t>
            </a:r>
            <a:r>
              <a:rPr lang="en-US" dirty="0" err="1" smtClean="0"/>
              <a:t>hPa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50972" y="6393420"/>
            <a:ext cx="413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Aghedo</a:t>
            </a:r>
            <a:r>
              <a:rPr lang="en-US" sz="1800" dirty="0" smtClean="0"/>
              <a:t> et al., under review JGR)</a:t>
            </a:r>
            <a:endParaRPr lang="en-US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-116409" y="1617088"/>
            <a:ext cx="9260409" cy="2358027"/>
            <a:chOff x="-1354660" y="1659422"/>
            <a:chExt cx="9260409" cy="2358027"/>
          </a:xfrm>
        </p:grpSpPr>
        <p:pic>
          <p:nvPicPr>
            <p:cNvPr id="7" name="Picture 6" descr="giss_200608_map511_mean.png"/>
            <p:cNvPicPr preferRelativeResize="0">
              <a:picLocks/>
            </p:cNvPicPr>
            <p:nvPr/>
          </p:nvPicPr>
          <p:blipFill>
            <a:blip r:embed="rId2"/>
            <a:srcRect b="3158"/>
            <a:stretch>
              <a:fillRect/>
            </a:stretch>
          </p:blipFill>
          <p:spPr>
            <a:xfrm rot="16200000">
              <a:off x="5491583" y="1610045"/>
              <a:ext cx="2240160" cy="2568024"/>
            </a:xfrm>
            <a:prstGeom prst="rect">
              <a:avLst/>
            </a:prstGeom>
          </p:spPr>
        </p:pic>
        <p:pic>
          <p:nvPicPr>
            <p:cNvPr id="8" name="Picture 61" descr="echam5_moz_200608_map511_mean.png"/>
            <p:cNvPicPr preferRelativeResize="0"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3338370" y="1557496"/>
              <a:ext cx="2261523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am2_200608_map511_mean.png"/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141266" y="1557495"/>
              <a:ext cx="2261524" cy="2651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39974" y="1670006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AM2-Chem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1349" y="1670006"/>
              <a:ext cx="274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ECHAM5-MOZ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6623" y="1670006"/>
              <a:ext cx="20491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GISS</a:t>
              </a:r>
              <a:endParaRPr lang="en-US" sz="2000" b="1" dirty="0"/>
            </a:p>
          </p:txBody>
        </p:sp>
        <p:pic>
          <p:nvPicPr>
            <p:cNvPr id="15" name="Picture 37" descr="tes_200608_map511_mean.png"/>
            <p:cNvPicPr preferRelativeResize="0"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>
              <a:off x="-1076529" y="1548569"/>
              <a:ext cx="2286000" cy="26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-1354660" y="1659422"/>
              <a:ext cx="2743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TES</a:t>
              </a:r>
              <a:endParaRPr lang="en-US" sz="2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662" y="3479819"/>
            <a:ext cx="9036065" cy="2990833"/>
            <a:chOff x="48662" y="3479819"/>
            <a:chExt cx="9036065" cy="2990833"/>
          </a:xfrm>
        </p:grpSpPr>
        <p:sp>
          <p:nvSpPr>
            <p:cNvPr id="14" name="TextBox 13"/>
            <p:cNvSpPr txBox="1"/>
            <p:nvPr/>
          </p:nvSpPr>
          <p:spPr>
            <a:xfrm>
              <a:off x="410633" y="3479819"/>
              <a:ext cx="7049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	</a:t>
              </a:r>
            </a:p>
            <a:p>
              <a:r>
                <a:rPr lang="en-US" dirty="0" smtClean="0"/>
                <a:t>leads to large biases in OLR relative to TES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8662" y="4275619"/>
              <a:ext cx="9036065" cy="2195033"/>
              <a:chOff x="-364075" y="4201538"/>
              <a:chExt cx="9036065" cy="2195033"/>
            </a:xfrm>
          </p:grpSpPr>
          <p:pic>
            <p:nvPicPr>
              <p:cNvPr id="19" name="Picture 18" descr="troposphere_giss_irf_bias_200608_map_mean.png"/>
              <p:cNvPicPr preferRelativeResize="0"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5932573" y="3646565"/>
                <a:ext cx="2075686" cy="3403148"/>
              </a:xfrm>
              <a:prstGeom prst="rect">
                <a:avLst/>
              </a:prstGeom>
            </p:spPr>
          </p:pic>
          <p:pic>
            <p:nvPicPr>
              <p:cNvPr id="21" name="Picture 20" descr="troposphere_echam5_moz_irf_bias_200608_map_mean.png"/>
              <p:cNvPicPr preferRelativeResize="0"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200000">
                <a:off x="3112713" y="3657148"/>
                <a:ext cx="2075686" cy="3403148"/>
              </a:xfrm>
              <a:prstGeom prst="rect">
                <a:avLst/>
              </a:prstGeom>
            </p:spPr>
          </p:pic>
          <p:pic>
            <p:nvPicPr>
              <p:cNvPr id="20" name="Picture 19" descr="troposphere_am2_irf_bias_200608_map_mean.png"/>
              <p:cNvPicPr preferRelativeResize="0"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6200000">
                <a:off x="299656" y="3657154"/>
                <a:ext cx="2075686" cy="34031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11660" y="4214239"/>
                <a:ext cx="25823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AM2-Chem</a:t>
                </a:r>
                <a:endParaRPr lang="en-US" sz="20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67566" y="4207888"/>
                <a:ext cx="27474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ECHAM5-MOZ</a:t>
                </a:r>
                <a:endParaRPr lang="en-US" sz="20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92804" y="4201538"/>
                <a:ext cx="274743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GISS</a:t>
                </a:r>
                <a:endParaRPr lang="en-US" sz="20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Ozone </a:t>
            </a:r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effect sensitivities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1" y="1354666"/>
            <a:ext cx="7364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Combine TES </a:t>
            </a:r>
            <a:r>
              <a:rPr lang="en-US" sz="2200" dirty="0" err="1" smtClean="0"/>
              <a:t>IRFK’s</a:t>
            </a:r>
            <a:r>
              <a:rPr lang="en-US" sz="2200" dirty="0" smtClean="0"/>
              <a:t> with GEOS-</a:t>
            </a:r>
            <a:r>
              <a:rPr lang="en-US" sz="2200" dirty="0" err="1" smtClean="0"/>
              <a:t>Chem</a:t>
            </a:r>
            <a:r>
              <a:rPr lang="en-US" sz="2200" dirty="0" smtClean="0"/>
              <a:t> sensitivities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244744" y="2963335"/>
            <a:ext cx="425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GC-</a:t>
            </a:r>
            <a:r>
              <a:rPr lang="en-US" sz="2000" dirty="0" err="1" smtClean="0"/>
              <a:t>adjoint</a:t>
            </a:r>
            <a:r>
              <a:rPr lang="en-US" sz="2000" dirty="0" smtClean="0"/>
              <a:t> (Henze et al., 2007)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036985" y="1782236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</a:t>
            </a:r>
          </a:p>
          <a:p>
            <a:r>
              <a:rPr lang="en-US" sz="2000" dirty="0" smtClean="0"/>
              <a:t>IRFK</a:t>
            </a:r>
            <a:endParaRPr lang="en-US" sz="2000" dirty="0"/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5651497" y="857253"/>
            <a:ext cx="222245" cy="39687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770275" y="1841499"/>
            <a:ext cx="283642" cy="67733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20" name="Picture 19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7083" y="1965534"/>
            <a:ext cx="6321042" cy="7649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37068" y="3475561"/>
            <a:ext cx="8864600" cy="3340107"/>
            <a:chOff x="237068" y="3475561"/>
            <a:chExt cx="8864600" cy="3340107"/>
          </a:xfrm>
        </p:grpSpPr>
        <p:sp>
          <p:nvSpPr>
            <p:cNvPr id="5" name="TextBox 4"/>
            <p:cNvSpPr txBox="1"/>
            <p:nvPr/>
          </p:nvSpPr>
          <p:spPr>
            <a:xfrm>
              <a:off x="237068" y="3475561"/>
              <a:ext cx="70226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Verdana"/>
                  <a:cs typeface="Verdana"/>
                </a:rPr>
                <a:t>results for different emissions, </a:t>
              </a:r>
              <a:r>
                <a:rPr lang="en-US" sz="2200" i="1" dirty="0" err="1" smtClean="0">
                  <a:latin typeface="Verdana"/>
                  <a:cs typeface="Verdana"/>
                </a:rPr>
                <a:t>E</a:t>
              </a:r>
              <a:r>
                <a:rPr lang="en-US" sz="2200" i="1" baseline="-25000" dirty="0" err="1" smtClean="0">
                  <a:latin typeface="Verdana"/>
                  <a:cs typeface="Verdana"/>
                </a:rPr>
                <a:t>i</a:t>
              </a:r>
              <a:r>
                <a:rPr lang="en-US" sz="2200" dirty="0" smtClean="0">
                  <a:latin typeface="Verdana"/>
                  <a:cs typeface="Verdana"/>
                </a:rPr>
                <a:t>,</a:t>
              </a:r>
              <a:r>
                <a:rPr lang="en-US" sz="2200" i="1" dirty="0" smtClean="0">
                  <a:latin typeface="Verdana"/>
                  <a:cs typeface="Verdana"/>
                </a:rPr>
                <a:t> </a:t>
              </a:r>
              <a:r>
                <a:rPr lang="en-US" sz="2200" dirty="0" smtClean="0">
                  <a:latin typeface="Verdana"/>
                  <a:cs typeface="Verdana"/>
                </a:rPr>
                <a:t>for Aug 2006:</a:t>
              </a:r>
              <a:endParaRPr lang="en-US" sz="2200" dirty="0">
                <a:latin typeface="Verdana"/>
                <a:cs typeface="Verdan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8979" y="3871380"/>
              <a:ext cx="2366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anthropogenic </a:t>
              </a:r>
              <a:r>
                <a:rPr lang="en-US" sz="1800" dirty="0" err="1" smtClean="0"/>
                <a:t>NO</a:t>
              </a:r>
              <a:r>
                <a:rPr lang="en-US" sz="1800" baseline="-25000" dirty="0" err="1" smtClean="0"/>
                <a:t>x</a:t>
              </a:r>
              <a:endParaRPr lang="en-US" sz="1800" baseline="-25000" dirty="0"/>
            </a:p>
          </p:txBody>
        </p:sp>
        <p:pic>
          <p:nvPicPr>
            <p:cNvPr id="14" name="Picture 13" descr="cbar_long_0.0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rcRect l="15850" t="5864" r="12854" b="89969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6"/>
                <a:srcRect l="15850" t="5864" r="12854" b="89969"/>
                <a:stretch>
                  <a:fillRect/>
                </a:stretch>
              </p:blipFill>
            </mc:Fallback>
          </mc:AlternateContent>
          <p:spPr>
            <a:xfrm>
              <a:off x="2074337" y="6223003"/>
              <a:ext cx="5037667" cy="381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10879" y="6184908"/>
              <a:ext cx="490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[%]</a:t>
              </a:r>
              <a:endParaRPr lang="en-US" sz="1200" dirty="0"/>
            </a:p>
          </p:txBody>
        </p:sp>
        <p:pic>
          <p:nvPicPr>
            <p:cNvPr id="22" name="Picture 21" descr="dRE_dNOx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7"/>
                <a:srcRect l="12055" t="6327" r="10058" b="7777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8"/>
                <a:srcRect l="12055" t="6327" r="10058" b="77778"/>
                <a:stretch>
                  <a:fillRect/>
                </a:stretch>
              </p:blipFill>
            </mc:Fallback>
          </mc:AlternateContent>
          <p:spPr>
            <a:xfrm>
              <a:off x="603251" y="4148669"/>
              <a:ext cx="8134785" cy="214841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537213" y="3907365"/>
              <a:ext cx="2312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aircraft </a:t>
              </a:r>
              <a:r>
                <a:rPr lang="en-US" sz="1800" dirty="0" err="1" smtClean="0"/>
                <a:t>NO</a:t>
              </a:r>
              <a:r>
                <a:rPr lang="en-US" sz="1800" baseline="-25000" dirty="0" err="1" smtClean="0"/>
                <a:t>x</a:t>
              </a:r>
              <a:r>
                <a:rPr lang="en-US" sz="1800" baseline="-25000" dirty="0" smtClean="0"/>
                <a:t> </a:t>
              </a:r>
              <a:r>
                <a:rPr lang="en-US" sz="1800" dirty="0" smtClean="0"/>
                <a:t>(</a:t>
              </a:r>
              <a:r>
                <a:rPr lang="en-US" sz="1800" dirty="0" err="1" smtClean="0"/>
                <a:t>x</a:t>
              </a:r>
              <a:r>
                <a:rPr lang="en-US" sz="1800" dirty="0" smtClean="0"/>
                <a:t> 10)</a:t>
              </a:r>
              <a:endParaRPr lang="en-US" sz="1800" dirty="0"/>
            </a:p>
          </p:txBody>
        </p:sp>
        <p:pic>
          <p:nvPicPr>
            <p:cNvPr id="24" name="Picture 23" descr="pastedGraphic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177622" y="6244169"/>
              <a:ext cx="1924046" cy="5714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8" charset="-128"/>
                <a:cs typeface="ＭＳ Ｐゴシック" pitchFamily="-108" charset="-128"/>
              </a:rPr>
              <a:t>Short Lived Climate Forcing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586" y="1248851"/>
            <a:ext cx="8975008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Past</a:t>
            </a:r>
            <a:r>
              <a:rPr lang="en-US" sz="2200" dirty="0" smtClean="0"/>
              <a:t>: Important </a:t>
            </a:r>
            <a:r>
              <a:rPr lang="en-US" sz="2200" dirty="0" smtClean="0"/>
              <a:t>for pre-industrial to present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forcing</a:t>
            </a:r>
            <a:endParaRPr lang="en-US" sz="2200" dirty="0" smtClean="0"/>
          </a:p>
          <a:p>
            <a:r>
              <a:rPr lang="en-US" sz="2200" dirty="0" smtClean="0"/>
              <a:t>	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20" name="Picture 2" descr="IPCC_radfrc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296" y="1648257"/>
            <a:ext cx="5345940" cy="38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3382200" y="2866247"/>
            <a:ext cx="4668554" cy="28516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1332" y="4900084"/>
            <a:ext cx="2116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AR4, Forster et al.,</a:t>
            </a:r>
          </a:p>
          <a:p>
            <a:r>
              <a:rPr lang="en-US" sz="1300" dirty="0" smtClean="0"/>
              <a:t> 2007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397017" y="3717146"/>
            <a:ext cx="4668554" cy="28516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919" y="2719943"/>
            <a:ext cx="239292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F</a:t>
            </a:r>
            <a:r>
              <a:rPr lang="en-US" sz="2200" dirty="0" smtClean="0">
                <a:solidFill>
                  <a:srgbClr val="000090"/>
                </a:solidFill>
              </a:rPr>
              <a:t>ocus on </a:t>
            </a:r>
          </a:p>
          <a:p>
            <a:r>
              <a:rPr lang="en-US" sz="2200" dirty="0" smtClean="0">
                <a:solidFill>
                  <a:srgbClr val="000090"/>
                </a:solidFill>
              </a:rPr>
              <a:t>d</a:t>
            </a:r>
            <a:r>
              <a:rPr lang="en-US" sz="2200" dirty="0" smtClean="0">
                <a:solidFill>
                  <a:srgbClr val="000090"/>
                </a:solidFill>
              </a:rPr>
              <a:t>irect effects of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- black </a:t>
            </a:r>
            <a:r>
              <a:rPr lang="en-US" sz="2000" dirty="0" smtClean="0">
                <a:solidFill>
                  <a:srgbClr val="000090"/>
                </a:solidFill>
              </a:rPr>
              <a:t>carbon</a:t>
            </a:r>
            <a:endParaRPr lang="en-US" sz="2000" dirty="0" smtClean="0">
              <a:solidFill>
                <a:srgbClr val="00009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 - sulfate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</a:rPr>
              <a:t> - ozone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</a:rPr>
              <a:t>trop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992" y="5365751"/>
            <a:ext cx="77178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 smtClean="0"/>
          </a:p>
          <a:p>
            <a:r>
              <a:rPr lang="en-US" sz="2200" b="1" dirty="0" smtClean="0"/>
              <a:t>Future</a:t>
            </a:r>
            <a:r>
              <a:rPr lang="en-US" sz="2200" dirty="0" smtClean="0"/>
              <a:t>: Addressing </a:t>
            </a:r>
            <a:r>
              <a:rPr lang="en-US" sz="2200" dirty="0" err="1" smtClean="0"/>
              <a:t>SLCFAs</a:t>
            </a:r>
            <a:r>
              <a:rPr lang="en-US" sz="2200" dirty="0" smtClean="0"/>
              <a:t> important for immediate </a:t>
            </a:r>
          </a:p>
          <a:p>
            <a:r>
              <a:rPr lang="en-US" sz="2200" dirty="0" smtClean="0"/>
              <a:t>mitigation efforts as well as air quality. 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1" charset="-128"/>
                <a:cs typeface="ＭＳ Ｐゴシック" pitchFamily="-111" charset="-128"/>
              </a:rPr>
              <a:t>Radiative</a:t>
            </a:r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 effect efficiencies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" name="Picture 2" descr="RE_to_O3_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459" t="10339" r="1670" b="55710"/>
              <a:stretch>
                <a:fillRect/>
              </a:stretch>
            </p:blipFill>
          </mc:Choice>
          <mc:Fallback>
            <p:blipFill>
              <a:blip r:embed="rId3"/>
              <a:srcRect l="9459" t="10339" r="1670" b="55710"/>
              <a:stretch>
                <a:fillRect/>
              </a:stretch>
            </p:blipFill>
          </mc:Fallback>
        </mc:AlternateContent>
        <p:spPr>
          <a:xfrm>
            <a:off x="1270001" y="3735916"/>
            <a:ext cx="6315122" cy="3122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917" y="2920996"/>
            <a:ext cx="921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show amount by which anthropogenic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influences O</a:t>
            </a:r>
            <a:r>
              <a:rPr lang="en-US" baseline="-25000" dirty="0" smtClean="0"/>
              <a:t>3</a:t>
            </a:r>
            <a:r>
              <a:rPr lang="en-US" dirty="0" smtClean="0"/>
              <a:t> that is </a:t>
            </a:r>
            <a:r>
              <a:rPr lang="en-US" dirty="0" err="1" smtClean="0"/>
              <a:t>radiatively</a:t>
            </a:r>
            <a:r>
              <a:rPr lang="en-US" dirty="0" smtClean="0"/>
              <a:t> important: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1312337"/>
            <a:ext cx="8390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O</a:t>
            </a:r>
            <a:r>
              <a:rPr lang="en-US" baseline="-25000" dirty="0" smtClean="0"/>
              <a:t>3</a:t>
            </a:r>
            <a:r>
              <a:rPr lang="en-US" dirty="0" smtClean="0"/>
              <a:t> sensitivities with RE sensitivities to map</a:t>
            </a:r>
          </a:p>
          <a:p>
            <a:r>
              <a:rPr lang="en-US" dirty="0" smtClean="0"/>
              <a:t>efficiency </a:t>
            </a:r>
            <a:endParaRPr lang="en-US" dirty="0"/>
          </a:p>
        </p:txBody>
      </p:sp>
      <p:pic>
        <p:nvPicPr>
          <p:cNvPr id="8" name="Picture 7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82794" y="1828803"/>
            <a:ext cx="5611283" cy="910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5500" y="6402920"/>
            <a:ext cx="151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Aug, 2006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Future applications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36" y="1301750"/>
            <a:ext cx="5978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additional months, seasons.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6916" y="2279649"/>
            <a:ext cx="8547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on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i="1" dirty="0" smtClean="0"/>
              <a:t>forcing</a:t>
            </a:r>
            <a:r>
              <a:rPr lang="en-US" dirty="0" smtClean="0"/>
              <a:t> rather than </a:t>
            </a:r>
            <a:r>
              <a:rPr lang="en-US" i="1" dirty="0" smtClean="0"/>
              <a:t>effects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- how much of the influence comes from </a:t>
            </a:r>
          </a:p>
          <a:p>
            <a:r>
              <a:rPr lang="en-US" dirty="0" smtClean="0"/>
              <a:t>            anthropogenic emissions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	- what is the RF for different emissions scenarios?</a:t>
            </a:r>
          </a:p>
          <a:p>
            <a:r>
              <a:rPr lang="en-US" dirty="0" smtClean="0"/>
              <a:t>		--&gt;</a:t>
            </a:r>
            <a:r>
              <a:rPr lang="en-US" dirty="0" smtClean="0"/>
              <a:t> integrate with GLIMPSE screening </a:t>
            </a:r>
            <a:r>
              <a:rPr lang="en-US" dirty="0" smtClean="0"/>
              <a:t>tool    </a:t>
            </a:r>
          </a:p>
          <a:p>
            <a:endParaRPr lang="en-US" dirty="0" smtClean="0"/>
          </a:p>
        </p:txBody>
      </p:sp>
      <p:pic>
        <p:nvPicPr>
          <p:cNvPr id="7" name="Picture 6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44699" y="4835001"/>
            <a:ext cx="3077633" cy="8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9534" y="446616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/>
              <a:t>GLIMPSE:</a:t>
            </a:r>
          </a:p>
          <a:p>
            <a:pPr>
              <a:spcAft>
                <a:spcPts val="0"/>
              </a:spcAft>
            </a:pPr>
            <a:r>
              <a:rPr lang="en-US" sz="1600" dirty="0" err="1" smtClean="0"/>
              <a:t>Farhan</a:t>
            </a:r>
            <a:r>
              <a:rPr lang="en-US" sz="1600" dirty="0" smtClean="0"/>
              <a:t> </a:t>
            </a:r>
            <a:r>
              <a:rPr lang="en-US" sz="1600" dirty="0" err="1" smtClean="0"/>
              <a:t>Akhtar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600" dirty="0" smtClean="0"/>
              <a:t>Rob </a:t>
            </a:r>
            <a:r>
              <a:rPr lang="en-US" sz="1600" dirty="0" err="1" smtClean="0"/>
              <a:t>Pinder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>
              <a:spcAft>
                <a:spcPts val="0"/>
              </a:spcAft>
            </a:pP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600" dirty="0" smtClean="0"/>
              <a:t>MARKAL: </a:t>
            </a:r>
          </a:p>
          <a:p>
            <a:pPr>
              <a:spcAft>
                <a:spcPts val="0"/>
              </a:spcAft>
            </a:pPr>
            <a:r>
              <a:rPr lang="en-US" sz="1600" dirty="0" smtClean="0"/>
              <a:t>Dan </a:t>
            </a:r>
            <a:r>
              <a:rPr lang="en-US" sz="1600" dirty="0" err="1" smtClean="0"/>
              <a:t>Loughlin</a:t>
            </a:r>
            <a:endParaRPr lang="en-US" sz="1600" dirty="0" smtClean="0"/>
          </a:p>
          <a:p>
            <a:pPr>
              <a:spcAft>
                <a:spcPts val="0"/>
              </a:spcAft>
            </a:pP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en-US" sz="1600" dirty="0" smtClean="0"/>
              <a:t>GEOS-</a:t>
            </a:r>
            <a:r>
              <a:rPr lang="en-US" sz="1600" dirty="0" err="1" smtClean="0"/>
              <a:t>Chem</a:t>
            </a:r>
            <a:r>
              <a:rPr lang="en-US" sz="1600" dirty="0" smtClean="0"/>
              <a:t>/LIDORT Adjoint:</a:t>
            </a:r>
          </a:p>
          <a:p>
            <a:pPr>
              <a:spcAft>
                <a:spcPts val="0"/>
              </a:spcAft>
            </a:pPr>
            <a:r>
              <a:rPr lang="en-US" sz="1600" dirty="0" smtClean="0"/>
              <a:t>Daven </a:t>
            </a:r>
            <a:r>
              <a:rPr lang="en-US" sz="1600" dirty="0" smtClean="0"/>
              <a:t>Henze</a:t>
            </a:r>
            <a:endParaRPr lang="en-US" sz="1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4934" y="2559037"/>
            <a:ext cx="5257800" cy="4525963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G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EOS-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Chem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 Adjoint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L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IDORT radiative transfer model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I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ntegrated with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M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ARKAL for the purpose of 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S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cenario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xploration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917" y="1375833"/>
            <a:ext cx="8717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Application of rapid screening tools can help us </a:t>
            </a:r>
          </a:p>
          <a:p>
            <a:r>
              <a:rPr lang="en-US" sz="2200" dirty="0" smtClean="0"/>
              <a:t>understand the relationship between specific policy actions </a:t>
            </a:r>
          </a:p>
          <a:p>
            <a:r>
              <a:rPr lang="en-US" sz="2200" dirty="0" smtClean="0"/>
              <a:t>and the </a:t>
            </a:r>
            <a:r>
              <a:rPr lang="en-US" sz="2200" dirty="0" err="1" smtClean="0"/>
              <a:t>radiative</a:t>
            </a:r>
            <a:r>
              <a:rPr lang="en-US" sz="2200" dirty="0" smtClean="0"/>
              <a:t> forcing from short lived species.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the end</a:t>
            </a:r>
            <a:endParaRPr lang="en-US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33" y="3951816"/>
            <a:ext cx="8547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on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i="1" dirty="0" smtClean="0"/>
              <a:t>forcing</a:t>
            </a:r>
            <a:r>
              <a:rPr lang="en-US" dirty="0" smtClean="0"/>
              <a:t> rather than </a:t>
            </a:r>
            <a:r>
              <a:rPr lang="en-US" i="1" dirty="0" smtClean="0"/>
              <a:t>effects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- how much of the influence comes from </a:t>
            </a:r>
          </a:p>
          <a:p>
            <a:r>
              <a:rPr lang="en-US" dirty="0" smtClean="0"/>
              <a:t>            anthropogenic emissions?</a:t>
            </a:r>
          </a:p>
          <a:p>
            <a:r>
              <a:rPr lang="en-US" dirty="0" smtClean="0"/>
              <a:t>	- what is the RF for different emissions scenarios?</a:t>
            </a:r>
          </a:p>
          <a:p>
            <a:r>
              <a:rPr lang="en-US" dirty="0" smtClean="0"/>
              <a:t>		--&gt; potential as screening tool    </a:t>
            </a:r>
          </a:p>
          <a:p>
            <a:endParaRPr lang="en-US" dirty="0" smtClean="0"/>
          </a:p>
        </p:txBody>
      </p:sp>
      <p:pic>
        <p:nvPicPr>
          <p:cNvPr id="7" name="Picture 6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60700" y="5882750"/>
            <a:ext cx="3077633" cy="8313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27000" y="3862917"/>
            <a:ext cx="9017000" cy="2995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7000" y="1898651"/>
            <a:ext cx="9017000" cy="2995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Validation: BC</a:t>
            </a:r>
            <a:endParaRPr lang="en-US" dirty="0"/>
          </a:p>
        </p:txBody>
      </p:sp>
      <p:pic>
        <p:nvPicPr>
          <p:cNvPr id="10" name="Picture 9" descr="BC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227" t="25926" r="11656" b="22593"/>
              <a:stretch>
                <a:fillRect/>
              </a:stretch>
            </p:blipFill>
          </mc:Choice>
          <mc:Fallback>
            <p:blipFill>
              <a:blip r:embed="rId3"/>
              <a:srcRect l="4227" t="25926" r="11656" b="22593"/>
              <a:stretch>
                <a:fillRect/>
              </a:stretch>
            </p:blipFill>
          </mc:Fallback>
        </mc:AlternateContent>
        <p:spPr>
          <a:xfrm>
            <a:off x="2146300" y="1778000"/>
            <a:ext cx="4457700" cy="353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4300" y="5207000"/>
            <a:ext cx="40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 2030 – 2000 perturbation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59200" y="5994400"/>
            <a:ext cx="193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Looks good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Validation: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6" name="Picture 5" descr="SO2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987" t="26111" r="10697" b="22593"/>
              <a:stretch>
                <a:fillRect/>
              </a:stretch>
            </p:blipFill>
          </mc:Choice>
          <mc:Fallback>
            <p:blipFill>
              <a:blip r:embed="rId3"/>
              <a:srcRect l="3987" t="26111" r="10697" b="22593"/>
              <a:stretch>
                <a:fillRect/>
              </a:stretch>
            </p:blipFill>
          </mc:Fallback>
        </mc:AlternateContent>
        <p:spPr>
          <a:xfrm>
            <a:off x="2133600" y="1790700"/>
            <a:ext cx="4521200" cy="351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0" y="5207000"/>
            <a:ext cx="40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 2030 – 2000 perturbation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98600" y="5943600"/>
            <a:ext cx="637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Looks OK, but </a:t>
            </a:r>
            <a:r>
              <a:rPr lang="en-US" dirty="0" err="1" smtClean="0">
                <a:solidFill>
                  <a:srgbClr val="FF0000"/>
                </a:solidFill>
              </a:rPr>
              <a:t>adjoint</a:t>
            </a:r>
            <a:r>
              <a:rPr lang="en-US" dirty="0" smtClean="0">
                <a:solidFill>
                  <a:srgbClr val="FF0000"/>
                </a:solidFill>
              </a:rPr>
              <a:t>-approach biased?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Validation: SO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9300" y="5448300"/>
            <a:ext cx="260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10% perturbations</a:t>
            </a:r>
          </a:p>
          <a:p>
            <a:endParaRPr lang="en-US" sz="2000" dirty="0"/>
          </a:p>
        </p:txBody>
      </p:sp>
      <p:pic>
        <p:nvPicPr>
          <p:cNvPr id="10" name="Picture 9" descr="SO2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185" t="26481" r="10697" b="21482"/>
              <a:stretch>
                <a:fillRect/>
              </a:stretch>
            </p:blipFill>
          </mc:Choice>
          <mc:Fallback>
            <p:blipFill>
              <a:blip r:embed="rId3"/>
              <a:srcRect l="5185" t="26481" r="10697" b="21482"/>
              <a:stretch>
                <a:fillRect/>
              </a:stretch>
            </p:blipFill>
          </mc:Fallback>
        </mc:AlternateContent>
        <p:spPr>
          <a:xfrm>
            <a:off x="4533900" y="2044700"/>
            <a:ext cx="4457700" cy="3568700"/>
          </a:xfrm>
          <a:prstGeom prst="rect">
            <a:avLst/>
          </a:prstGeom>
        </p:spPr>
      </p:pic>
      <p:pic>
        <p:nvPicPr>
          <p:cNvPr id="11" name="Picture 10" descr="SO2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987" t="26111" r="10697" b="22593"/>
              <a:stretch>
                <a:fillRect/>
              </a:stretch>
            </p:blipFill>
          </mc:Choice>
          <mc:Fallback>
            <p:blipFill>
              <a:blip r:embed="rId5"/>
              <a:srcRect l="3987" t="26111" r="10697" b="22593"/>
              <a:stretch>
                <a:fillRect/>
              </a:stretch>
            </p:blipFill>
          </mc:Fallback>
        </mc:AlternateContent>
        <p:spPr>
          <a:xfrm>
            <a:off x="114300" y="2006600"/>
            <a:ext cx="4521200" cy="3517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" y="5448300"/>
            <a:ext cx="40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 2030 – 2000 perturbation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057" y="1498600"/>
            <a:ext cx="900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Check: does reducing perturbation reduce nonlinearity?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057" y="6096000"/>
            <a:ext cx="549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Yes.  The </a:t>
            </a:r>
            <a:r>
              <a:rPr lang="en-US" dirty="0" err="1" smtClean="0">
                <a:solidFill>
                  <a:srgbClr val="FF0000"/>
                </a:solidFill>
              </a:rPr>
              <a:t>adjoint</a:t>
            </a:r>
            <a:r>
              <a:rPr lang="en-US" dirty="0" smtClean="0">
                <a:solidFill>
                  <a:srgbClr val="FF0000"/>
                </a:solidFill>
              </a:rPr>
              <a:t> code is accurate.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Validation: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Picture 3" descr="Liu_fig7.png"/>
          <p:cNvPicPr>
            <a:picLocks noChangeAspect="1"/>
          </p:cNvPicPr>
          <p:nvPr/>
        </p:nvPicPr>
        <p:blipFill>
          <a:blip r:embed="rId2"/>
          <a:srcRect l="15694" t="17113" r="43194" b="36807"/>
          <a:stretch>
            <a:fillRect/>
          </a:stretch>
        </p:blipFill>
        <p:spPr bwMode="auto">
          <a:xfrm>
            <a:off x="469900" y="1206500"/>
            <a:ext cx="3759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iu_fig7.png"/>
          <p:cNvPicPr>
            <a:picLocks noChangeAspect="1"/>
          </p:cNvPicPr>
          <p:nvPr/>
        </p:nvPicPr>
        <p:blipFill>
          <a:blip r:embed="rId2"/>
          <a:srcRect l="75694" b="62619"/>
          <a:stretch>
            <a:fillRect/>
          </a:stretch>
        </p:blipFill>
        <p:spPr bwMode="auto">
          <a:xfrm>
            <a:off x="647700" y="4210050"/>
            <a:ext cx="2222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/>
          <p:nvPr/>
        </p:nvGrpSpPr>
        <p:grpSpPr>
          <a:xfrm>
            <a:off x="4661894" y="1358900"/>
            <a:ext cx="4215090" cy="2781300"/>
            <a:chOff x="4661894" y="1358900"/>
            <a:chExt cx="4215090" cy="2781300"/>
          </a:xfrm>
        </p:grpSpPr>
        <p:sp>
          <p:nvSpPr>
            <p:cNvPr id="30" name="Freeform 29"/>
            <p:cNvSpPr/>
            <p:nvPr/>
          </p:nvSpPr>
          <p:spPr bwMode="auto">
            <a:xfrm>
              <a:off x="5245100" y="1879600"/>
              <a:ext cx="3213100" cy="2120900"/>
            </a:xfrm>
            <a:custGeom>
              <a:avLst/>
              <a:gdLst>
                <a:gd name="connsiteX0" fmla="*/ 0 w 3213100"/>
                <a:gd name="connsiteY0" fmla="*/ 0 h 2120900"/>
                <a:gd name="connsiteX1" fmla="*/ 1092200 w 3213100"/>
                <a:gd name="connsiteY1" fmla="*/ 1358900 h 2120900"/>
                <a:gd name="connsiteX2" fmla="*/ 3213100 w 3213100"/>
                <a:gd name="connsiteY2" fmla="*/ 2120900 h 2120900"/>
                <a:gd name="connsiteX3" fmla="*/ 3213100 w 3213100"/>
                <a:gd name="connsiteY3" fmla="*/ 2120900 h 2120900"/>
                <a:gd name="connsiteX4" fmla="*/ 3213100 w 3213100"/>
                <a:gd name="connsiteY4" fmla="*/ 21209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3100" h="2120900">
                  <a:moveTo>
                    <a:pt x="0" y="0"/>
                  </a:moveTo>
                  <a:cubicBezTo>
                    <a:pt x="278341" y="502708"/>
                    <a:pt x="556683" y="1005417"/>
                    <a:pt x="1092200" y="1358900"/>
                  </a:cubicBezTo>
                  <a:cubicBezTo>
                    <a:pt x="1627717" y="1712383"/>
                    <a:pt x="3213100" y="2120900"/>
                    <a:pt x="3213100" y="2120900"/>
                  </a:cubicBezTo>
                  <a:lnTo>
                    <a:pt x="3213100" y="2120900"/>
                  </a:lnTo>
                  <a:lnTo>
                    <a:pt x="3213100" y="2120900"/>
                  </a:lnTo>
                </a:path>
              </a:pathLst>
            </a:custGeom>
            <a:noFill/>
            <a:ln w="82550" cap="flat" cmpd="sng" algn="ctr">
              <a:solidFill>
                <a:srgbClr val="FFFF00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1894" y="3505200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65494" y="1358900"/>
              <a:ext cx="811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SO2</a:t>
              </a:r>
              <a:endParaRPr lang="en-US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5219700" y="1854200"/>
              <a:ext cx="3416300" cy="127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6200000" flipH="1">
              <a:off x="4089400" y="2984500"/>
              <a:ext cx="2298700" cy="127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1" name="Freeform 30"/>
            <p:cNvSpPr/>
            <p:nvPr/>
          </p:nvSpPr>
          <p:spPr bwMode="auto">
            <a:xfrm>
              <a:off x="5232400" y="1866900"/>
              <a:ext cx="3213100" cy="2120900"/>
            </a:xfrm>
            <a:custGeom>
              <a:avLst/>
              <a:gdLst>
                <a:gd name="connsiteX0" fmla="*/ 0 w 3213100"/>
                <a:gd name="connsiteY0" fmla="*/ 0 h 2120900"/>
                <a:gd name="connsiteX1" fmla="*/ 1092200 w 3213100"/>
                <a:gd name="connsiteY1" fmla="*/ 1358900 h 2120900"/>
                <a:gd name="connsiteX2" fmla="*/ 3213100 w 3213100"/>
                <a:gd name="connsiteY2" fmla="*/ 2120900 h 2120900"/>
                <a:gd name="connsiteX3" fmla="*/ 3213100 w 3213100"/>
                <a:gd name="connsiteY3" fmla="*/ 2120900 h 2120900"/>
                <a:gd name="connsiteX4" fmla="*/ 3213100 w 3213100"/>
                <a:gd name="connsiteY4" fmla="*/ 21209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3100" h="2120900">
                  <a:moveTo>
                    <a:pt x="0" y="0"/>
                  </a:moveTo>
                  <a:cubicBezTo>
                    <a:pt x="278341" y="502708"/>
                    <a:pt x="556683" y="1005417"/>
                    <a:pt x="1092200" y="1358900"/>
                  </a:cubicBezTo>
                  <a:cubicBezTo>
                    <a:pt x="1627717" y="1712383"/>
                    <a:pt x="3213100" y="2120900"/>
                    <a:pt x="3213100" y="2120900"/>
                  </a:cubicBezTo>
                  <a:lnTo>
                    <a:pt x="3213100" y="2120900"/>
                  </a:lnTo>
                  <a:lnTo>
                    <a:pt x="3213100" y="2120900"/>
                  </a:lnTo>
                </a:path>
              </a:pathLst>
            </a:cu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5321300" y="1384300"/>
            <a:ext cx="2844800" cy="3213100"/>
            <a:chOff x="5321300" y="1384300"/>
            <a:chExt cx="2844800" cy="32131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5321300" y="2501900"/>
              <a:ext cx="2844800" cy="2095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31" idx="1"/>
            </p:cNvCxnSpPr>
            <p:nvPr/>
          </p:nvCxnSpPr>
          <p:spPr bwMode="auto">
            <a:xfrm flipH="1" flipV="1">
              <a:off x="6311900" y="1841500"/>
              <a:ext cx="12700" cy="1384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5919194" y="1384300"/>
              <a:ext cx="901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2000</a:t>
              </a:r>
              <a:endParaRPr lang="en-US" baseline="-25000" dirty="0"/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219700" y="1384300"/>
            <a:ext cx="3924300" cy="3928765"/>
            <a:chOff x="5219700" y="1384300"/>
            <a:chExt cx="3924300" cy="3928765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V="1">
              <a:off x="6534150" y="2800350"/>
              <a:ext cx="18288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219700" y="3200400"/>
              <a:ext cx="2743200" cy="38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922494" y="1384300"/>
              <a:ext cx="9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E’</a:t>
              </a:r>
              <a:r>
                <a:rPr lang="en-US" baseline="-25000" dirty="0" smtClean="0"/>
                <a:t>2030</a:t>
              </a:r>
              <a:endParaRPr lang="en-US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0533" y="4851400"/>
              <a:ext cx="221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|ADJ| </a:t>
              </a:r>
              <a:r>
                <a:rPr lang="en-US" dirty="0" smtClean="0"/>
                <a:t>&gt;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|FD|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 rot="5400000">
              <a:off x="6972300" y="3657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6200000" flipH="1">
              <a:off x="7287419" y="3471069"/>
              <a:ext cx="443706" cy="55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6" name="Group 34"/>
          <p:cNvGrpSpPr/>
          <p:nvPr/>
        </p:nvGrpSpPr>
        <p:grpSpPr>
          <a:xfrm>
            <a:off x="4641380" y="1371600"/>
            <a:ext cx="2213467" cy="3363615"/>
            <a:chOff x="4641380" y="1371600"/>
            <a:chExt cx="2213467" cy="3363615"/>
          </a:xfrm>
        </p:grpSpPr>
        <p:cxnSp>
          <p:nvCxnSpPr>
            <p:cNvPr id="41" name="Straight Connector 40"/>
            <p:cNvCxnSpPr/>
            <p:nvPr/>
          </p:nvCxnSpPr>
          <p:spPr bwMode="auto">
            <a:xfrm rot="16200000" flipV="1">
              <a:off x="5302250" y="2139950"/>
              <a:ext cx="533400" cy="12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4928594" y="1371600"/>
              <a:ext cx="1066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E’’</a:t>
              </a:r>
              <a:r>
                <a:rPr lang="en-US" baseline="-25000" dirty="0" smtClean="0"/>
                <a:t>2030</a:t>
              </a:r>
              <a:endParaRPr lang="en-US" baseline="-25000" dirty="0"/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 rot="16200000" flipH="1">
              <a:off x="5420519" y="2550319"/>
              <a:ext cx="215106" cy="55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6200000" flipH="1">
              <a:off x="5274469" y="2823369"/>
              <a:ext cx="735806" cy="55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4641380" y="4273550"/>
              <a:ext cx="2213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|ADJ| </a:t>
              </a:r>
              <a:r>
                <a:rPr lang="en-US" dirty="0" smtClean="0"/>
                <a:t>&lt;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|FD|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 bwMode="auto">
          <a:xfrm>
            <a:off x="838200" y="2374900"/>
            <a:ext cx="2374900" cy="1371600"/>
          </a:xfrm>
          <a:custGeom>
            <a:avLst/>
            <a:gdLst>
              <a:gd name="connsiteX0" fmla="*/ 0 w 2374900"/>
              <a:gd name="connsiteY0" fmla="*/ 1371600 h 1371600"/>
              <a:gd name="connsiteX1" fmla="*/ 215900 w 2374900"/>
              <a:gd name="connsiteY1" fmla="*/ 800100 h 1371600"/>
              <a:gd name="connsiteX2" fmla="*/ 889000 w 2374900"/>
              <a:gd name="connsiteY2" fmla="*/ 317500 h 1371600"/>
              <a:gd name="connsiteX3" fmla="*/ 1587500 w 2374900"/>
              <a:gd name="connsiteY3" fmla="*/ 76200 h 1371600"/>
              <a:gd name="connsiteX4" fmla="*/ 2374900 w 23749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900" h="1371600">
                <a:moveTo>
                  <a:pt x="0" y="1371600"/>
                </a:moveTo>
                <a:cubicBezTo>
                  <a:pt x="33866" y="1173691"/>
                  <a:pt x="67733" y="975783"/>
                  <a:pt x="215900" y="800100"/>
                </a:cubicBezTo>
                <a:cubicBezTo>
                  <a:pt x="364067" y="624417"/>
                  <a:pt x="660400" y="438150"/>
                  <a:pt x="889000" y="317500"/>
                </a:cubicBezTo>
                <a:cubicBezTo>
                  <a:pt x="1117600" y="196850"/>
                  <a:pt x="1339850" y="129117"/>
                  <a:pt x="1587500" y="76200"/>
                </a:cubicBezTo>
                <a:cubicBezTo>
                  <a:pt x="1835150" y="23283"/>
                  <a:pt x="2105025" y="11641"/>
                  <a:pt x="2374900" y="0"/>
                </a:cubicBezTo>
              </a:path>
            </a:pathLst>
          </a:custGeom>
          <a:noFill/>
          <a:ln w="107950" cap="flat" cmpd="sng" algn="ctr">
            <a:solidFill>
              <a:srgbClr val="FFFF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000" y="6045200"/>
            <a:ext cx="383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anticipate bias?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Validation: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6" name="Picture 5" descr="SO2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987" t="26111" r="10697" b="22593"/>
              <a:stretch>
                <a:fillRect/>
              </a:stretch>
            </p:blipFill>
          </mc:Choice>
          <mc:Fallback>
            <p:blipFill>
              <a:blip r:embed="rId3"/>
              <a:srcRect l="3987" t="26111" r="10697" b="22593"/>
              <a:stretch>
                <a:fillRect/>
              </a:stretch>
            </p:blipFill>
          </mc:Fallback>
        </mc:AlternateContent>
        <p:spPr>
          <a:xfrm>
            <a:off x="2133600" y="1790700"/>
            <a:ext cx="45212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4300" y="5207000"/>
            <a:ext cx="40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 2030 – 2000 perturbation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76700" y="4051300"/>
            <a:ext cx="435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2030</a:t>
            </a:r>
            <a:r>
              <a:rPr lang="en-US" dirty="0" smtClean="0"/>
              <a:t> &gt; E</a:t>
            </a:r>
            <a:r>
              <a:rPr lang="en-US" baseline="-25000" dirty="0" smtClean="0"/>
              <a:t>2000</a:t>
            </a:r>
            <a:r>
              <a:rPr lang="en-US" dirty="0" smtClean="0"/>
              <a:t> (China, India)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2700" y="30861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2030</a:t>
            </a:r>
            <a:r>
              <a:rPr lang="en-US" dirty="0" smtClean="0"/>
              <a:t> &lt; E</a:t>
            </a:r>
            <a:r>
              <a:rPr lang="en-US" baseline="-25000" dirty="0" smtClean="0"/>
              <a:t>2000</a:t>
            </a:r>
            <a:r>
              <a:rPr lang="en-US" dirty="0" smtClean="0"/>
              <a:t> (Europe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6540" y="1104900"/>
            <a:ext cx="647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Yes, bias can be anticipated.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Also, overall ordering remains the same.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84700" y="2882900"/>
            <a:ext cx="317500" cy="3048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8978147">
            <a:off x="3060700" y="4152900"/>
            <a:ext cx="1219200" cy="2921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640" y="5600700"/>
            <a:ext cx="85829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Conclusion: </a:t>
            </a:r>
            <a:r>
              <a:rPr lang="en-US" dirty="0" err="1" smtClean="0">
                <a:solidFill>
                  <a:srgbClr val="0000FF"/>
                </a:solidFill>
              </a:rPr>
              <a:t>adjoint</a:t>
            </a:r>
            <a:r>
              <a:rPr lang="en-US" dirty="0" smtClean="0">
                <a:solidFill>
                  <a:srgbClr val="0000FF"/>
                </a:solidFill>
              </a:rPr>
              <a:t> sensitivities provide a </a:t>
            </a:r>
            <a:r>
              <a:rPr lang="en-US" b="1" dirty="0" smtClean="0">
                <a:solidFill>
                  <a:srgbClr val="0000FF"/>
                </a:solidFill>
              </a:rPr>
              <a:t>rapid </a:t>
            </a:r>
            <a:r>
              <a:rPr lang="en-US" dirty="0" smtClean="0">
                <a:solidFill>
                  <a:srgbClr val="0000FF"/>
                </a:solidFill>
              </a:rPr>
              <a:t>means of exploring the effect of specific emissions changes on aerosol DRF.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Ozone sensitivities using GEOS-</a:t>
            </a:r>
            <a:r>
              <a:rPr lang="en-US" sz="2800" dirty="0" err="1" smtClean="0">
                <a:ea typeface="ＭＳ Ｐゴシック" pitchFamily="-111" charset="-128"/>
                <a:cs typeface="ＭＳ Ｐゴシック" pitchFamily="-111" charset="-128"/>
              </a:rPr>
              <a:t>Chem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800" dirty="0" err="1" smtClean="0">
                <a:ea typeface="ＭＳ Ｐゴシック" pitchFamily="-111" charset="-128"/>
                <a:cs typeface="ＭＳ Ｐゴシック" pitchFamily="-111" charset="-128"/>
              </a:rPr>
              <a:t>adjoint</a:t>
            </a:r>
            <a: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en-US" sz="2800" dirty="0" smtClean="0">
                <a:ea typeface="ＭＳ Ｐゴシック" pitchFamily="-111" charset="-128"/>
                <a:cs typeface="ＭＳ Ｐゴシック" pitchFamily="-111" charset="-128"/>
              </a:rPr>
            </a:br>
            <a:endParaRPr lang="en-US" sz="2800" baseline="-25000" dirty="0" smtClean="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18" y="2878664"/>
            <a:ext cx="8824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 example, sensitivity </a:t>
            </a:r>
            <a:r>
              <a:rPr lang="en-US" sz="2200" dirty="0" err="1" smtClean="0"/>
              <a:t>w.r.t</a:t>
            </a:r>
            <a:r>
              <a:rPr lang="en-US" sz="2200" dirty="0" smtClean="0"/>
              <a:t>. anthropogenic </a:t>
            </a:r>
            <a:r>
              <a:rPr lang="en-US" sz="2200" dirty="0" err="1" smtClean="0"/>
              <a:t>NO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emissions:</a:t>
            </a:r>
            <a:endParaRPr lang="en-US" sz="2200" dirty="0"/>
          </a:p>
        </p:txBody>
      </p:sp>
      <p:pic>
        <p:nvPicPr>
          <p:cNvPr id="5" name="Picture 4" descr="cb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9630" t="38117" r="33224" b="56636"/>
              <a:stretch>
                <a:fillRect/>
              </a:stretch>
            </p:blipFill>
          </mc:Choice>
          <mc:Fallback>
            <p:blipFill>
              <a:blip r:embed="rId3"/>
              <a:srcRect l="29630" t="38117" r="33224" b="56636"/>
              <a:stretch>
                <a:fillRect/>
              </a:stretch>
            </p:blipFill>
          </mc:Fallback>
        </mc:AlternateContent>
        <p:spPr>
          <a:xfrm>
            <a:off x="1598090" y="6307667"/>
            <a:ext cx="3879099" cy="53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820" y="1295399"/>
            <a:ext cx="8308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Quickly calculate sensitivity of model response </a:t>
            </a:r>
            <a:r>
              <a:rPr lang="en-US" sz="2200" dirty="0" err="1" smtClean="0"/>
              <a:t>w.r.t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numerous parameters (Henze et al., 2007)</a:t>
            </a:r>
          </a:p>
          <a:p>
            <a:r>
              <a:rPr lang="en-US" sz="2000" dirty="0" smtClean="0"/>
              <a:t> 	- response </a:t>
            </a:r>
            <a:r>
              <a:rPr lang="en-US" sz="2000" i="1" dirty="0" smtClean="0"/>
              <a:t>J = global average </a:t>
            </a:r>
            <a:r>
              <a:rPr lang="en-US" sz="2000" i="1" dirty="0" err="1" smtClean="0"/>
              <a:t>tropospherice</a:t>
            </a:r>
            <a:r>
              <a:rPr lang="en-US" sz="2000" i="1" dirty="0" smtClean="0"/>
              <a:t> O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column</a:t>
            </a:r>
          </a:p>
          <a:p>
            <a:r>
              <a:rPr lang="en-US" sz="2000" i="1" dirty="0" smtClean="0"/>
              <a:t> 	- </a:t>
            </a:r>
            <a:r>
              <a:rPr lang="en-US" sz="2000" dirty="0" smtClean="0"/>
              <a:t>parameters </a:t>
            </a:r>
            <a:r>
              <a:rPr lang="en-US" sz="2000" i="1" dirty="0" err="1" smtClean="0"/>
              <a:t>E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 smtClean="0"/>
              <a:t>all emissions in all locations  </a:t>
            </a:r>
            <a:endParaRPr lang="en-US" sz="2000" i="1" dirty="0"/>
          </a:p>
        </p:txBody>
      </p:sp>
      <p:pic>
        <p:nvPicPr>
          <p:cNvPr id="8" name="Picture 7" descr="pasted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83917" y="5960027"/>
            <a:ext cx="1830917" cy="7244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5172" y="3714750"/>
            <a:ext cx="251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 indicate regions of largest influence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5172" y="4618567"/>
            <a:ext cx="251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 source attribution for small changes to emissions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5763" y="6529922"/>
            <a:ext cx="49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[%]</a:t>
            </a:r>
            <a:endParaRPr lang="en-US" sz="1200" dirty="0"/>
          </a:p>
        </p:txBody>
      </p:sp>
      <p:pic>
        <p:nvPicPr>
          <p:cNvPr id="12" name="Picture 11" descr="dO3_dENOx_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9045" t="5710" r="32026" b="75154"/>
              <a:stretch>
                <a:fillRect/>
              </a:stretch>
            </p:blipFill>
          </mc:Choice>
          <mc:Fallback>
            <p:blipFill>
              <a:blip r:embed="rId7"/>
              <a:srcRect l="19045" t="5710" r="32026" b="75154"/>
              <a:stretch>
                <a:fillRect/>
              </a:stretch>
            </p:blipFill>
          </mc:Fallback>
        </mc:AlternateContent>
        <p:spPr>
          <a:xfrm>
            <a:off x="391584" y="3323166"/>
            <a:ext cx="6168635" cy="3122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Systems for modeling </a:t>
            </a:r>
            <a:br>
              <a:rPr lang="en-US" sz="2800" dirty="0" smtClean="0"/>
            </a:br>
            <a:r>
              <a:rPr lang="en-US" sz="2800" dirty="0" smtClean="0"/>
              <a:t>air</a:t>
            </a:r>
            <a:r>
              <a:rPr lang="en-US" sz="2800" dirty="0" smtClean="0"/>
              <a:t> q</a:t>
            </a:r>
            <a:r>
              <a:rPr lang="en-US" sz="2800" dirty="0" smtClean="0"/>
              <a:t>uality </a:t>
            </a:r>
            <a:r>
              <a:rPr lang="en-US" sz="2800" dirty="0" smtClean="0"/>
              <a:t>&amp;</a:t>
            </a:r>
            <a:r>
              <a:rPr lang="en-US" sz="2800" dirty="0" smtClean="0"/>
              <a:t> climate </a:t>
            </a:r>
            <a:r>
              <a:rPr lang="en-US" sz="2800" dirty="0" smtClean="0"/>
              <a:t>c</a:t>
            </a:r>
            <a:r>
              <a:rPr lang="en-US" sz="2800" dirty="0" smtClean="0"/>
              <a:t>hange</a:t>
            </a:r>
            <a:endParaRPr lang="en-US" sz="2800" dirty="0"/>
          </a:p>
        </p:txBody>
      </p:sp>
      <p:pic>
        <p:nvPicPr>
          <p:cNvPr id="4" name="Picture 4" descr="white paper diagra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213" y="1600520"/>
            <a:ext cx="7009973" cy="52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825500" y="3217333"/>
            <a:ext cx="3693583" cy="338666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8167" y="1460499"/>
            <a:ext cx="7863417" cy="1830917"/>
          </a:xfrm>
          <a:prstGeom prst="ellipse">
            <a:avLst/>
          </a:prstGeom>
          <a:noFill/>
          <a:ln w="349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Refining the RF bar chart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330200" y="1447800"/>
            <a:ext cx="4681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Sector specific contributions:</a:t>
            </a: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419100" y="6235700"/>
            <a:ext cx="3859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Fuglestvedt et al., 2008 </a:t>
            </a:r>
          </a:p>
        </p:txBody>
      </p:sp>
      <p:pic>
        <p:nvPicPr>
          <p:cNvPr id="21509" name="Picture 12" descr="Picture 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1050"/>
            <a:ext cx="6256338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Refining the RF bar chart</a:t>
            </a:r>
          </a:p>
        </p:txBody>
      </p:sp>
      <p:pic>
        <p:nvPicPr>
          <p:cNvPr id="22531" name="Picture 7" descr="Picture 3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450" y="2292350"/>
            <a:ext cx="46291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Picture 3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854200"/>
            <a:ext cx="3616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330200" y="1447800"/>
            <a:ext cx="671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Sector and regional specific contributions: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419100" y="6235700"/>
            <a:ext cx="299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Unger et al.,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Refining the RF bar chart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65625" y="1236140"/>
            <a:ext cx="77733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Sector specific </a:t>
            </a:r>
            <a:r>
              <a:rPr lang="en-US" sz="2200" dirty="0" smtClean="0"/>
              <a:t>contributions: </a:t>
            </a:r>
            <a:r>
              <a:rPr lang="en-US" sz="2200" dirty="0" err="1" smtClean="0"/>
              <a:t>Fuglestvedt</a:t>
            </a:r>
            <a:r>
              <a:rPr lang="en-US" sz="2200" dirty="0" smtClean="0"/>
              <a:t> et al., 2008 </a:t>
            </a:r>
          </a:p>
          <a:p>
            <a:endParaRPr lang="en-US" sz="2200" dirty="0"/>
          </a:p>
        </p:txBody>
      </p:sp>
      <p:pic>
        <p:nvPicPr>
          <p:cNvPr id="21509" name="Picture 12" descr="Picture 3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1585383"/>
            <a:ext cx="3769201" cy="23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66183" y="8745537"/>
            <a:ext cx="299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Unger et al., 2008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8458" y="3830641"/>
            <a:ext cx="9226539" cy="2963851"/>
            <a:chOff x="-8458" y="3830641"/>
            <a:chExt cx="9226539" cy="2963851"/>
          </a:xfrm>
        </p:grpSpPr>
        <p:pic>
          <p:nvPicPr>
            <p:cNvPr id="7" name="Picture 8" descr="Picture 37.png"/>
            <p:cNvPicPr>
              <a:picLocks noChangeAspect="1"/>
            </p:cNvPicPr>
            <p:nvPr/>
          </p:nvPicPr>
          <p:blipFill>
            <a:blip r:embed="rId3"/>
            <a:srcRect l="10940" b="-11696"/>
            <a:stretch>
              <a:fillRect/>
            </a:stretch>
          </p:blipFill>
          <p:spPr bwMode="auto">
            <a:xfrm>
              <a:off x="74086" y="4364042"/>
              <a:ext cx="3698897" cy="212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-8458" y="3830641"/>
              <a:ext cx="88434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/>
                <a:t>Sector and regional specific contributions</a:t>
              </a:r>
              <a:r>
                <a:rPr lang="en-US" sz="2200" dirty="0" smtClean="0"/>
                <a:t>: Unger et al., 2008</a:t>
              </a:r>
              <a:endParaRPr lang="en-US" sz="2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1247" y="4413243"/>
              <a:ext cx="5596834" cy="2381249"/>
              <a:chOff x="4053414" y="4299213"/>
              <a:chExt cx="5143493" cy="2188369"/>
            </a:xfrm>
          </p:grpSpPr>
          <p:pic>
            <p:nvPicPr>
              <p:cNvPr id="6" name="Picture 7" descr="Picture 35.png"/>
              <p:cNvPicPr>
                <a:picLocks noChangeAspect="1"/>
              </p:cNvPicPr>
              <p:nvPr/>
            </p:nvPicPr>
            <p:blipFill>
              <a:blip r:embed="rId4"/>
              <a:srcRect l="9048" b="49321"/>
              <a:stretch>
                <a:fillRect/>
              </a:stretch>
            </p:blipFill>
            <p:spPr bwMode="auto">
              <a:xfrm>
                <a:off x="4290233" y="4299213"/>
                <a:ext cx="4906674" cy="2188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Picture 35.png"/>
              <p:cNvPicPr>
                <a:picLocks noChangeAspect="1"/>
              </p:cNvPicPr>
              <p:nvPr/>
            </p:nvPicPr>
            <p:blipFill>
              <a:blip r:embed="rId4"/>
              <a:srcRect t="41175" r="90491"/>
              <a:stretch>
                <a:fillRect/>
              </a:stretch>
            </p:blipFill>
            <p:spPr bwMode="auto">
              <a:xfrm>
                <a:off x="4053414" y="4730751"/>
                <a:ext cx="349252" cy="172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Systems for modeling </a:t>
            </a:r>
            <a:br>
              <a:rPr lang="en-US" sz="2800" dirty="0" smtClean="0"/>
            </a:br>
            <a:r>
              <a:rPr lang="en-US" sz="2800" dirty="0" smtClean="0"/>
              <a:t>air quality &amp; climate change</a:t>
            </a:r>
            <a:endParaRPr lang="en-US" sz="2800" dirty="0"/>
          </a:p>
        </p:txBody>
      </p:sp>
      <p:pic>
        <p:nvPicPr>
          <p:cNvPr id="4" name="Picture 4" descr="white paper diagra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213" y="1611103"/>
            <a:ext cx="7009973" cy="52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Forcing Transfer Functions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500" y="1536700"/>
            <a:ext cx="771241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calculate the </a:t>
            </a:r>
            <a:r>
              <a:rPr lang="en-US" dirty="0" err="1" smtClean="0"/>
              <a:t>radiative</a:t>
            </a:r>
            <a:r>
              <a:rPr lang="en-US" dirty="0" smtClean="0"/>
              <a:t> forcing change for </a:t>
            </a:r>
          </a:p>
          <a:p>
            <a:r>
              <a:rPr lang="en-US" dirty="0" smtClean="0"/>
              <a:t>a given change in emissions?</a:t>
            </a:r>
          </a:p>
          <a:p>
            <a:endParaRPr lang="en-US" dirty="0" smtClean="0"/>
          </a:p>
          <a:p>
            <a:r>
              <a:rPr lang="en-US" dirty="0" smtClean="0"/>
              <a:t>Using transfer function </a:t>
            </a:r>
            <a:r>
              <a:rPr lang="en-US" sz="2600" b="1" dirty="0" smtClean="0">
                <a:latin typeface="Times"/>
                <a:cs typeface="Times"/>
              </a:rPr>
              <a:t>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600" y="3384550"/>
            <a:ext cx="47371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Forcing Transfer Functions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500" y="1536700"/>
            <a:ext cx="7712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calculate the </a:t>
            </a:r>
            <a:r>
              <a:rPr lang="en-US" dirty="0" err="1" smtClean="0"/>
              <a:t>radiative</a:t>
            </a:r>
            <a:r>
              <a:rPr lang="en-US" dirty="0" smtClean="0"/>
              <a:t> forcing change for </a:t>
            </a:r>
          </a:p>
          <a:p>
            <a:r>
              <a:rPr lang="en-US" dirty="0" smtClean="0"/>
              <a:t>a given change in emissions?</a:t>
            </a:r>
          </a:p>
          <a:p>
            <a:endParaRPr lang="en-US" dirty="0" smtClean="0"/>
          </a:p>
          <a:p>
            <a:r>
              <a:rPr lang="en-US" dirty="0" smtClean="0"/>
              <a:t>Using transfer function </a:t>
            </a:r>
            <a:r>
              <a:rPr lang="en-US" sz="2600" b="1" dirty="0" smtClean="0">
                <a:latin typeface="+mn-lt"/>
              </a:rPr>
              <a:t>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Approximate </a:t>
            </a:r>
            <a:r>
              <a:rPr lang="en-US" sz="2600" b="1" dirty="0" smtClean="0">
                <a:latin typeface="+mn-lt"/>
              </a:rPr>
              <a:t>T</a:t>
            </a:r>
            <a:r>
              <a:rPr lang="en-US" b="1" dirty="0" smtClean="0"/>
              <a:t> </a:t>
            </a:r>
            <a:r>
              <a:rPr lang="en-US" dirty="0" smtClean="0"/>
              <a:t>using </a:t>
            </a:r>
            <a:r>
              <a:rPr lang="en-US" dirty="0" err="1" smtClean="0"/>
              <a:t>adjoint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600" y="5181600"/>
            <a:ext cx="5537200" cy="1143000"/>
          </a:xfrm>
          <a:prstGeom prst="rect">
            <a:avLst/>
          </a:prstGeom>
        </p:spPr>
      </p:pic>
      <p:pic>
        <p:nvPicPr>
          <p:cNvPr id="7" name="Picture 6" descr="pastedGraphic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44600" y="3384550"/>
            <a:ext cx="4737100" cy="520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581400" y="5067300"/>
            <a:ext cx="1270000" cy="1358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Aerosols and Radiative Forcing</a:t>
            </a:r>
          </a:p>
        </p:txBody>
      </p:sp>
      <p:pic>
        <p:nvPicPr>
          <p:cNvPr id="23556" name="Picture 45" descr="grid_4x5.gif"/>
          <p:cNvPicPr>
            <a:picLocks noChangeAspect="1"/>
          </p:cNvPicPr>
          <p:nvPr/>
        </p:nvPicPr>
        <p:blipFill>
          <a:blip r:embed="rId2"/>
          <a:srcRect t="4083" b="7108"/>
          <a:stretch>
            <a:fillRect/>
          </a:stretch>
        </p:blipFill>
        <p:spPr bwMode="auto">
          <a:xfrm>
            <a:off x="1536700" y="2057400"/>
            <a:ext cx="5357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ight Arrow 49"/>
          <p:cNvSpPr>
            <a:spLocks noChangeArrowheads="1"/>
          </p:cNvSpPr>
          <p:nvPr/>
        </p:nvSpPr>
        <p:spPr bwMode="auto">
          <a:xfrm flipH="1">
            <a:off x="6667500" y="3759200"/>
            <a:ext cx="622300" cy="3048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ight Arrow 50"/>
          <p:cNvSpPr>
            <a:spLocks noChangeArrowheads="1"/>
          </p:cNvSpPr>
          <p:nvPr/>
        </p:nvSpPr>
        <p:spPr bwMode="auto">
          <a:xfrm flipH="1">
            <a:off x="1384300" y="3835400"/>
            <a:ext cx="622300" cy="3048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9" name="Picture 51" descr="pastedGraphic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7305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2" descr="pastedGraphic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441700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3" descr="pastedGraphic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4997450"/>
            <a:ext cx="1168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4" descr="pastedGraphic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" y="4298950"/>
            <a:ext cx="63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228600" y="1371600"/>
            <a:ext cx="714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Sensitivities </a:t>
            </a:r>
            <a:r>
              <a:rPr lang="en-US"/>
              <a:t>from </a:t>
            </a:r>
            <a:r>
              <a:rPr lang="en-US" b="1"/>
              <a:t>every </a:t>
            </a:r>
            <a:r>
              <a:rPr lang="en-US"/>
              <a:t>sector and region:</a:t>
            </a:r>
          </a:p>
        </p:txBody>
      </p:sp>
      <p:pic>
        <p:nvPicPr>
          <p:cNvPr id="23564" name="Picture 57" descr="pastedGraphic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5550" y="3695700"/>
            <a:ext cx="1003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9673" y="5979580"/>
            <a:ext cx="7979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Calculated very efficiently </a:t>
            </a:r>
            <a:r>
              <a:rPr lang="en-US" sz="2200" dirty="0" smtClean="0">
                <a:solidFill>
                  <a:srgbClr val="FF0000"/>
                </a:solidFill>
              </a:rPr>
              <a:t>using </a:t>
            </a:r>
            <a:r>
              <a:rPr lang="en-US" sz="2200" b="1" dirty="0" smtClean="0">
                <a:solidFill>
                  <a:srgbClr val="FF0000"/>
                </a:solidFill>
              </a:rPr>
              <a:t>GEOS-</a:t>
            </a:r>
            <a:r>
              <a:rPr lang="en-US" sz="2200" b="1" dirty="0" err="1" smtClean="0">
                <a:solidFill>
                  <a:srgbClr val="FF0000"/>
                </a:solidFill>
              </a:rPr>
              <a:t>Chem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adjoint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Henze et al., 2007  and </a:t>
            </a:r>
            <a:r>
              <a:rPr lang="en-US" sz="2200" b="1" dirty="0" smtClean="0">
                <a:solidFill>
                  <a:srgbClr val="FF0000"/>
                </a:solidFill>
              </a:rPr>
              <a:t>LIDORT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Spurr</a:t>
            </a:r>
            <a:r>
              <a:rPr lang="en-US" sz="2200" dirty="0" smtClean="0">
                <a:solidFill>
                  <a:srgbClr val="FF0000"/>
                </a:solidFill>
              </a:rPr>
              <a:t>, 2002)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Important Approximations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284163" y="1612900"/>
            <a:ext cx="88598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Macro</a:t>
            </a:r>
          </a:p>
          <a:p>
            <a:r>
              <a:rPr lang="en-US" dirty="0"/>
              <a:t>  - Clear sky</a:t>
            </a:r>
          </a:p>
          <a:p>
            <a:r>
              <a:rPr lang="en-US" dirty="0"/>
              <a:t>  - Only direct effects</a:t>
            </a:r>
          </a:p>
          <a:p>
            <a:r>
              <a:rPr lang="en-US" dirty="0"/>
              <a:t>  - Only SO</a:t>
            </a:r>
            <a:r>
              <a:rPr lang="en-US" baseline="-25000" dirty="0"/>
              <a:t>4</a:t>
            </a:r>
            <a:r>
              <a:rPr lang="en-US" dirty="0"/>
              <a:t>-NO</a:t>
            </a:r>
            <a:r>
              <a:rPr lang="en-US" baseline="-25000" dirty="0"/>
              <a:t>3</a:t>
            </a:r>
            <a:r>
              <a:rPr lang="en-US" dirty="0"/>
              <a:t>-NH</a:t>
            </a:r>
            <a:r>
              <a:rPr lang="en-US" baseline="-25000" dirty="0"/>
              <a:t>4</a:t>
            </a:r>
            <a:r>
              <a:rPr lang="en-US" dirty="0"/>
              <a:t>-H</a:t>
            </a:r>
            <a:r>
              <a:rPr lang="en-US" baseline="-25000" dirty="0"/>
              <a:t>2</a:t>
            </a:r>
            <a:r>
              <a:rPr lang="en-US" dirty="0"/>
              <a:t>O  and BC aerosol </a:t>
            </a:r>
          </a:p>
          <a:p>
            <a:endParaRPr lang="en-US" dirty="0"/>
          </a:p>
          <a:p>
            <a:r>
              <a:rPr lang="en-US" dirty="0"/>
              <a:t>Micro</a:t>
            </a:r>
          </a:p>
          <a:p>
            <a:r>
              <a:rPr lang="en-US" dirty="0"/>
              <a:t>  - Refractive index of SO</a:t>
            </a:r>
            <a:r>
              <a:rPr lang="en-US" baseline="-25000" dirty="0"/>
              <a:t>4</a:t>
            </a:r>
            <a:r>
              <a:rPr lang="en-US" dirty="0"/>
              <a:t>-NO</a:t>
            </a:r>
            <a:r>
              <a:rPr lang="en-US" baseline="-25000" dirty="0"/>
              <a:t>3</a:t>
            </a:r>
            <a:r>
              <a:rPr lang="en-US" dirty="0"/>
              <a:t>-NH</a:t>
            </a:r>
            <a:r>
              <a:rPr lang="en-US" baseline="-25000" dirty="0"/>
              <a:t>4</a:t>
            </a:r>
            <a:r>
              <a:rPr lang="en-US" dirty="0"/>
              <a:t>-H</a:t>
            </a:r>
            <a:r>
              <a:rPr lang="en-US" baseline="-25000" dirty="0"/>
              <a:t>2</a:t>
            </a:r>
            <a:r>
              <a:rPr lang="en-US" dirty="0"/>
              <a:t>O is that of SO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r>
              <a:rPr lang="en-US" dirty="0"/>
              <a:t>  - Assumed dry size</a:t>
            </a:r>
          </a:p>
          <a:p>
            <a:r>
              <a:rPr lang="en-US" dirty="0"/>
              <a:t>  - External mixture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Conveniance</a:t>
            </a:r>
            <a:endParaRPr lang="en-US" dirty="0"/>
          </a:p>
          <a:p>
            <a:r>
              <a:rPr lang="en-US" dirty="0"/>
              <a:t>  - Only</a:t>
            </a:r>
            <a:r>
              <a:rPr lang="en-US" dirty="0" smtClean="0"/>
              <a:t> July conditions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58403</TotalTime>
  <Words>1256</Words>
  <Application>Microsoft PowerPoint</Application>
  <PresentationFormat>On-screen Show (4:3)</PresentationFormat>
  <Paragraphs>248</Paragraphs>
  <Slides>31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Short Lived Climate Forcing Agents</vt:lpstr>
      <vt:lpstr>Systems for modeling  air quality &amp; climate change</vt:lpstr>
      <vt:lpstr>Refining the RF bar chart</vt:lpstr>
      <vt:lpstr>Systems for modeling  air quality &amp; climate change</vt:lpstr>
      <vt:lpstr>Radiative Forcing Transfer Functions</vt:lpstr>
      <vt:lpstr>Radiative Forcing Transfer Functions</vt:lpstr>
      <vt:lpstr>Aerosols and Radiative Forcing</vt:lpstr>
      <vt:lpstr>Important Approximations</vt:lpstr>
      <vt:lpstr>Radiative Forcing potential</vt:lpstr>
      <vt:lpstr>Radiative Forcing sensitivities</vt:lpstr>
      <vt:lpstr>Radiative Forcing sensitivities</vt:lpstr>
      <vt:lpstr>Applying to global future scenarios:  regional and sector-based analysis</vt:lpstr>
      <vt:lpstr>Applying to detailed US scenarios see Farhan Akhtar’s poster</vt:lpstr>
      <vt:lpstr>Validation</vt:lpstr>
      <vt:lpstr>Radiative forcing of tropospheric ozone</vt:lpstr>
      <vt:lpstr>O3 radiative effect observed from TES</vt:lpstr>
      <vt:lpstr>Radiative forcing of tropospheric O3: uncertainty</vt:lpstr>
      <vt:lpstr>Ozone radiative effect sensitivities</vt:lpstr>
      <vt:lpstr>Radiative effect efficiencies</vt:lpstr>
      <vt:lpstr>Future applications</vt:lpstr>
      <vt:lpstr>Final Remarks</vt:lpstr>
      <vt:lpstr>the end</vt:lpstr>
      <vt:lpstr>Validation: BC</vt:lpstr>
      <vt:lpstr>Validation: SO2</vt:lpstr>
      <vt:lpstr>Validation: SO2</vt:lpstr>
      <vt:lpstr>Validation: SO2</vt:lpstr>
      <vt:lpstr>Validation: SO2</vt:lpstr>
      <vt:lpstr>Ozone sensitivities using GEOS-Chem adjoint </vt:lpstr>
      <vt:lpstr>Refining the RF bar chart</vt:lpstr>
      <vt:lpstr>Refining the RF bar chart</vt:lpstr>
    </vt:vector>
  </TitlesOfParts>
  <Company>ԋꀀ]蟨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 Henze</dc:creator>
  <cp:lastModifiedBy>Daven Henze</cp:lastModifiedBy>
  <cp:revision>1510</cp:revision>
  <cp:lastPrinted>2010-09-28T16:57:37Z</cp:lastPrinted>
  <dcterms:created xsi:type="dcterms:W3CDTF">2010-10-11T01:22:29Z</dcterms:created>
  <dcterms:modified xsi:type="dcterms:W3CDTF">2010-10-11T11:57:07Z</dcterms:modified>
</cp:coreProperties>
</file>