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Default Extension="emf" ContentType="image/x-emf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1"/>
  </p:notesMasterIdLst>
  <p:sldIdLst>
    <p:sldId id="298" r:id="rId2"/>
    <p:sldId id="272" r:id="rId3"/>
    <p:sldId id="273" r:id="rId4"/>
    <p:sldId id="259" r:id="rId5"/>
    <p:sldId id="260" r:id="rId6"/>
    <p:sldId id="261" r:id="rId7"/>
    <p:sldId id="264" r:id="rId8"/>
    <p:sldId id="265" r:id="rId9"/>
    <p:sldId id="263" r:id="rId10"/>
    <p:sldId id="256" r:id="rId11"/>
    <p:sldId id="268" r:id="rId12"/>
    <p:sldId id="269" r:id="rId13"/>
    <p:sldId id="270" r:id="rId14"/>
    <p:sldId id="275" r:id="rId15"/>
    <p:sldId id="276" r:id="rId16"/>
    <p:sldId id="288" r:id="rId17"/>
    <p:sldId id="291" r:id="rId18"/>
    <p:sldId id="290" r:id="rId19"/>
    <p:sldId id="292" r:id="rId20"/>
    <p:sldId id="293" r:id="rId21"/>
    <p:sldId id="296" r:id="rId22"/>
    <p:sldId id="294" r:id="rId23"/>
    <p:sldId id="280" r:id="rId24"/>
    <p:sldId id="281" r:id="rId25"/>
    <p:sldId id="299" r:id="rId26"/>
    <p:sldId id="297" r:id="rId27"/>
    <p:sldId id="283" r:id="rId28"/>
    <p:sldId id="284" r:id="rId29"/>
    <p:sldId id="30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4992" autoAdjust="0"/>
    <p:restoredTop sz="94660"/>
  </p:normalViewPr>
  <p:slideViewPr>
    <p:cSldViewPr>
      <p:cViewPr>
        <p:scale>
          <a:sx n="50" d="100"/>
          <a:sy n="50" d="100"/>
        </p:scale>
        <p:origin x="-2976" y="-1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riana\My%20Documents\My%20Received%20Files\gra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lang="en-US" sz="3200">
                <a:latin typeface="Calibri" pitchFamily="34" charset="0"/>
              </a:defRPr>
            </a:pPr>
            <a:r>
              <a:rPr lang="en-US" sz="1800" noProof="0" dirty="0" smtClean="0">
                <a:latin typeface="Calibri" pitchFamily="34" charset="0"/>
              </a:rPr>
              <a:t>Forest Fire Contribution to Air Pollutant</a:t>
            </a:r>
            <a:r>
              <a:rPr lang="en-US" sz="1800" baseline="0" noProof="0" dirty="0" smtClean="0">
                <a:latin typeface="Calibri" pitchFamily="34" charset="0"/>
              </a:rPr>
              <a:t> Emissions</a:t>
            </a:r>
          </a:p>
          <a:p>
            <a:pPr>
              <a:defRPr lang="en-US" sz="3200">
                <a:latin typeface="Calibri" pitchFamily="34" charset="0"/>
              </a:defRPr>
            </a:pPr>
            <a:r>
              <a:rPr lang="en-US" sz="1800" noProof="0" dirty="0" smtClean="0">
                <a:latin typeface="Calibri" pitchFamily="34" charset="0"/>
              </a:rPr>
              <a:t> in</a:t>
            </a:r>
            <a:r>
              <a:rPr lang="en-US" sz="1800" baseline="0" noProof="0" dirty="0" smtClean="0">
                <a:latin typeface="Calibri" pitchFamily="34" charset="0"/>
              </a:rPr>
              <a:t> </a:t>
            </a:r>
            <a:r>
              <a:rPr lang="en-US" sz="1800" noProof="0" dirty="0" smtClean="0">
                <a:latin typeface="Calibri" pitchFamily="34" charset="0"/>
              </a:rPr>
              <a:t>Southeastern</a:t>
            </a:r>
            <a:r>
              <a:rPr lang="en-US" sz="1800" baseline="0" noProof="0" dirty="0" smtClean="0">
                <a:latin typeface="Calibri" pitchFamily="34" charset="0"/>
              </a:rPr>
              <a:t> U.S. </a:t>
            </a:r>
            <a:r>
              <a:rPr lang="en-US" sz="1800" b="1" i="1" u="none" strike="noStrike" baseline="0" dirty="0" smtClean="0"/>
              <a:t>*</a:t>
            </a:r>
            <a:endParaRPr lang="en-US" sz="1800" noProof="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0517171436265205"/>
          <c:y val="0.0568773975368467"/>
        </c:manualLayout>
      </c:layout>
    </c:title>
    <c:plotArea>
      <c:layout>
        <c:manualLayout>
          <c:layoutTarget val="inner"/>
          <c:xMode val="edge"/>
          <c:yMode val="edge"/>
          <c:x val="0.177000542722472"/>
          <c:y val="0.270595598627095"/>
          <c:w val="0.68121388218503"/>
          <c:h val="0.445983522892974"/>
        </c:manualLayout>
      </c:layout>
      <c:barChart>
        <c:barDir val="col"/>
        <c:grouping val="clustered"/>
        <c:ser>
          <c:idx val="0"/>
          <c:order val="0"/>
          <c:cat>
            <c:strRef>
              <c:f>Sheet1!$C$10:$C$12</c:f>
              <c:strCache>
                <c:ptCount val="3"/>
                <c:pt idx="0">
                  <c:v>PM2.5</c:v>
                </c:pt>
                <c:pt idx="1">
                  <c:v>CO</c:v>
                </c:pt>
                <c:pt idx="2">
                  <c:v>VOC</c:v>
                </c:pt>
              </c:strCache>
            </c:strRef>
          </c:cat>
          <c:val>
            <c:numRef>
              <c:f>Sheet1!$D$10:$D$12</c:f>
              <c:numCache>
                <c:formatCode>General</c:formatCode>
                <c:ptCount val="3"/>
                <c:pt idx="0">
                  <c:v>0.2</c:v>
                </c:pt>
                <c:pt idx="1">
                  <c:v>0.0800000000000002</c:v>
                </c:pt>
                <c:pt idx="2">
                  <c:v>0.0600000000000004</c:v>
                </c:pt>
              </c:numCache>
            </c:numRef>
          </c:val>
        </c:ser>
        <c:gapWidth val="50"/>
        <c:axId val="558114456"/>
        <c:axId val="558306872"/>
      </c:barChart>
      <c:catAx>
        <c:axId val="5581144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800" b="1" i="0" baseline="0"/>
            </a:pPr>
            <a:endParaRPr lang="en-US"/>
          </a:p>
        </c:txPr>
        <c:crossAx val="558306872"/>
        <c:crosses val="autoZero"/>
        <c:auto val="1"/>
        <c:lblAlgn val="ctr"/>
        <c:lblOffset val="100"/>
      </c:catAx>
      <c:valAx>
        <c:axId val="558306872"/>
        <c:scaling>
          <c:orientation val="minMax"/>
        </c:scaling>
        <c:axPos val="l"/>
        <c:majorGridlines>
          <c:spPr>
            <a:ln w="38100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0%" sourceLinked="0"/>
        <c:tickLblPos val="nextTo"/>
        <c:spPr>
          <a:ln w="38100">
            <a:solidFill>
              <a:prstClr val="white">
                <a:lumMod val="50000"/>
              </a:prstClr>
            </a:solidFill>
          </a:ln>
        </c:spPr>
        <c:txPr>
          <a:bodyPr/>
          <a:lstStyle/>
          <a:p>
            <a:pPr>
              <a:defRPr lang="en-US" sz="1800" baseline="0"/>
            </a:pPr>
            <a:endParaRPr lang="en-US"/>
          </a:p>
        </c:txPr>
        <c:crossAx val="558114456"/>
        <c:crosses val="autoZero"/>
        <c:crossBetween val="between"/>
      </c:valAx>
      <c:spPr>
        <a:ln w="31750">
          <a:solidFill>
            <a:schemeClr val="bg1">
              <a:lumMod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3E5AC-FCFF-4864-93D4-EE885C4CABFC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</dgm:pt>
    <dgm:pt modelId="{F86B4F80-2C85-4478-A21D-6E7B49BE5F5B}">
      <dgm:prSet phldrT="[Text]"/>
      <dgm:spPr/>
      <dgm:t>
        <a:bodyPr/>
        <a:lstStyle/>
        <a:p>
          <a:r>
            <a:rPr lang="en-US" dirty="0" smtClean="0"/>
            <a:t>Episode Selection</a:t>
          </a:r>
          <a:endParaRPr lang="en-US" dirty="0"/>
        </a:p>
      </dgm:t>
    </dgm:pt>
    <dgm:pt modelId="{83F1D0C0-E668-4B09-B781-C334E9D8F3D9}" type="parTrans" cxnId="{D76D99E6-5418-4215-A7A2-BC0B198690AB}">
      <dgm:prSet/>
      <dgm:spPr/>
      <dgm:t>
        <a:bodyPr/>
        <a:lstStyle/>
        <a:p>
          <a:endParaRPr lang="en-US"/>
        </a:p>
      </dgm:t>
    </dgm:pt>
    <dgm:pt modelId="{6B4DE50C-7790-4BEA-B9A6-6DDCC100E280}" type="sibTrans" cxnId="{D76D99E6-5418-4215-A7A2-BC0B198690AB}">
      <dgm:prSet/>
      <dgm:spPr/>
      <dgm:t>
        <a:bodyPr/>
        <a:lstStyle/>
        <a:p>
          <a:endParaRPr lang="en-US"/>
        </a:p>
      </dgm:t>
    </dgm:pt>
    <dgm:pt modelId="{A93957F9-DD00-44CF-A8C1-3899E028FCA4}">
      <dgm:prSet phldrT="[Text]"/>
      <dgm:spPr/>
      <dgm:t>
        <a:bodyPr/>
        <a:lstStyle/>
        <a:p>
          <a:r>
            <a:rPr lang="en-US" dirty="0" smtClean="0"/>
            <a:t>Meteorology, Fire Data &amp; Emissions </a:t>
          </a:r>
          <a:endParaRPr lang="en-US" dirty="0"/>
        </a:p>
      </dgm:t>
    </dgm:pt>
    <dgm:pt modelId="{FE56503F-9991-451D-A84B-86F5A713056E}" type="parTrans" cxnId="{5A4E9836-F0E8-4636-8343-0595310D6731}">
      <dgm:prSet/>
      <dgm:spPr/>
      <dgm:t>
        <a:bodyPr/>
        <a:lstStyle/>
        <a:p>
          <a:endParaRPr lang="en-US"/>
        </a:p>
      </dgm:t>
    </dgm:pt>
    <dgm:pt modelId="{620C7DA1-552C-450D-800C-EC1097D7EDD7}" type="sibTrans" cxnId="{5A4E9836-F0E8-4636-8343-0595310D6731}">
      <dgm:prSet/>
      <dgm:spPr/>
      <dgm:t>
        <a:bodyPr/>
        <a:lstStyle/>
        <a:p>
          <a:endParaRPr lang="en-US"/>
        </a:p>
      </dgm:t>
    </dgm:pt>
    <dgm:pt modelId="{B0ECD5DB-536D-4651-9EEE-6B2D5CD61128}">
      <dgm:prSet phldrT="[Text]"/>
      <dgm:spPr/>
      <dgm:t>
        <a:bodyPr/>
        <a:lstStyle/>
        <a:p>
          <a:pPr algn="ctr">
            <a:spcAft>
              <a:spcPct val="35000"/>
            </a:spcAft>
          </a:pPr>
          <a:r>
            <a:rPr lang="en-US" dirty="0" smtClean="0"/>
            <a:t>Model Simulation:</a:t>
          </a:r>
        </a:p>
        <a:p>
          <a:pPr algn="l">
            <a:spcAft>
              <a:spcPts val="0"/>
            </a:spcAft>
          </a:pPr>
          <a:r>
            <a:rPr lang="en-US" dirty="0" smtClean="0">
              <a:sym typeface="Wingdings"/>
            </a:rPr>
            <a:t> </a:t>
          </a:r>
          <a:r>
            <a:rPr lang="en-US" dirty="0" smtClean="0"/>
            <a:t>CMAQ </a:t>
          </a:r>
        </a:p>
        <a:p>
          <a:pPr algn="l">
            <a:spcAft>
              <a:spcPts val="0"/>
            </a:spcAft>
          </a:pPr>
          <a:r>
            <a:rPr lang="en-US" dirty="0" smtClean="0">
              <a:sym typeface="Wingdings"/>
            </a:rPr>
            <a:t> </a:t>
          </a:r>
          <a:r>
            <a:rPr lang="en-US" dirty="0" err="1" smtClean="0"/>
            <a:t>Daysmoke</a:t>
          </a:r>
          <a:r>
            <a:rPr lang="en-US" dirty="0" smtClean="0"/>
            <a:t> </a:t>
          </a:r>
        </a:p>
        <a:p>
          <a:pPr algn="l">
            <a:spcAft>
              <a:spcPts val="0"/>
            </a:spcAft>
          </a:pPr>
          <a:r>
            <a:rPr lang="en-US" dirty="0" smtClean="0">
              <a:sym typeface="Wingdings"/>
            </a:rPr>
            <a:t> </a:t>
          </a:r>
          <a:r>
            <a:rPr lang="en-US" dirty="0" err="1" smtClean="0"/>
            <a:t>Calpuff</a:t>
          </a:r>
          <a:endParaRPr lang="en-US" dirty="0"/>
        </a:p>
      </dgm:t>
    </dgm:pt>
    <dgm:pt modelId="{9DD6DD0D-C232-4C3C-91F0-87C08C2BEA5F}" type="parTrans" cxnId="{A3129D8B-B53A-4D71-9166-1E8768EF15F7}">
      <dgm:prSet/>
      <dgm:spPr/>
      <dgm:t>
        <a:bodyPr/>
        <a:lstStyle/>
        <a:p>
          <a:endParaRPr lang="en-US"/>
        </a:p>
      </dgm:t>
    </dgm:pt>
    <dgm:pt modelId="{F26A93DE-EA71-45DD-A8F2-3888AF23C1C2}" type="sibTrans" cxnId="{A3129D8B-B53A-4D71-9166-1E8768EF15F7}">
      <dgm:prSet/>
      <dgm:spPr/>
      <dgm:t>
        <a:bodyPr/>
        <a:lstStyle/>
        <a:p>
          <a:endParaRPr lang="en-US"/>
        </a:p>
      </dgm:t>
    </dgm:pt>
    <dgm:pt modelId="{5780DA66-A5E3-413A-86FD-0252BBFFC671}">
      <dgm:prSet phldrT="[Text]"/>
      <dgm:spPr/>
      <dgm:t>
        <a:bodyPr/>
        <a:lstStyle/>
        <a:p>
          <a:r>
            <a:rPr lang="en-US" dirty="0" smtClean="0"/>
            <a:t>Diagnostic Model Evaluation</a:t>
          </a:r>
          <a:endParaRPr lang="en-US" dirty="0"/>
        </a:p>
      </dgm:t>
    </dgm:pt>
    <dgm:pt modelId="{3FB3D552-600B-4B5F-B67D-6EB8C71F18D1}" type="parTrans" cxnId="{CF38DCBE-C2D5-49DC-8EFD-2193342A984B}">
      <dgm:prSet/>
      <dgm:spPr/>
      <dgm:t>
        <a:bodyPr/>
        <a:lstStyle/>
        <a:p>
          <a:endParaRPr lang="en-US"/>
        </a:p>
      </dgm:t>
    </dgm:pt>
    <dgm:pt modelId="{3060F4AB-4CD6-4EF1-8EE7-AC43F7620517}" type="sibTrans" cxnId="{CF38DCBE-C2D5-49DC-8EFD-2193342A984B}">
      <dgm:prSet/>
      <dgm:spPr/>
      <dgm:t>
        <a:bodyPr/>
        <a:lstStyle/>
        <a:p>
          <a:endParaRPr lang="en-US"/>
        </a:p>
      </dgm:t>
    </dgm:pt>
    <dgm:pt modelId="{FF62AD6F-1B9F-41E6-9098-1728024595DC}" type="pres">
      <dgm:prSet presAssocID="{3F03E5AC-FCFF-4864-93D4-EE885C4CABFC}" presName="Name0" presStyleCnt="0">
        <dgm:presLayoutVars>
          <dgm:dir/>
          <dgm:resizeHandles val="exact"/>
        </dgm:presLayoutVars>
      </dgm:prSet>
      <dgm:spPr/>
    </dgm:pt>
    <dgm:pt modelId="{44BC2DB2-A1F3-44AA-8FD6-6E3CA59F3693}" type="pres">
      <dgm:prSet presAssocID="{F86B4F80-2C85-4478-A21D-6E7B49BE5F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187CD-5066-4C68-9E70-E441B96ED562}" type="pres">
      <dgm:prSet presAssocID="{6B4DE50C-7790-4BEA-B9A6-6DDCC100E28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6A655C6-600B-4324-9D71-05DC6BF88E42}" type="pres">
      <dgm:prSet presAssocID="{6B4DE50C-7790-4BEA-B9A6-6DDCC100E28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2F258EE-C05C-4660-9874-EDA4F3288E82}" type="pres">
      <dgm:prSet presAssocID="{A93957F9-DD00-44CF-A8C1-3899E028FCA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38301-C604-42CE-A440-711CBA868280}" type="pres">
      <dgm:prSet presAssocID="{620C7DA1-552C-450D-800C-EC1097D7EDD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30D55F9-4147-4728-9B29-3A36702185A1}" type="pres">
      <dgm:prSet presAssocID="{620C7DA1-552C-450D-800C-EC1097D7EDD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217B644-BB7F-44AD-ABB9-B3E8A7A45479}" type="pres">
      <dgm:prSet presAssocID="{B0ECD5DB-536D-4651-9EEE-6B2D5CD611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9C9CA-E228-463E-BA3C-6DA51BC1C077}" type="pres">
      <dgm:prSet presAssocID="{F26A93DE-EA71-45DD-A8F2-3888AF23C1C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FAC0F99-EBD9-4B9F-A5BB-BDD3FD89A360}" type="pres">
      <dgm:prSet presAssocID="{F26A93DE-EA71-45DD-A8F2-3888AF23C1C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DF10D9E-8D78-42C0-85C3-292B2D706723}" type="pres">
      <dgm:prSet presAssocID="{5780DA66-A5E3-413A-86FD-0252BBFFC6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7372A9-6FE1-47B3-91D3-74EADF7AE284}" type="presOf" srcId="{6B4DE50C-7790-4BEA-B9A6-6DDCC100E280}" destId="{86A655C6-600B-4324-9D71-05DC6BF88E42}" srcOrd="1" destOrd="0" presId="urn:microsoft.com/office/officeart/2005/8/layout/process1"/>
    <dgm:cxn modelId="{15027096-9CA3-4168-81C7-D3968D39E204}" type="presOf" srcId="{3F03E5AC-FCFF-4864-93D4-EE885C4CABFC}" destId="{FF62AD6F-1B9F-41E6-9098-1728024595DC}" srcOrd="0" destOrd="0" presId="urn:microsoft.com/office/officeart/2005/8/layout/process1"/>
    <dgm:cxn modelId="{6665A47B-F5D0-44A2-A71E-AF2DF9D72E12}" type="presOf" srcId="{F26A93DE-EA71-45DD-A8F2-3888AF23C1C2}" destId="{4AC9C9CA-E228-463E-BA3C-6DA51BC1C077}" srcOrd="0" destOrd="0" presId="urn:microsoft.com/office/officeart/2005/8/layout/process1"/>
    <dgm:cxn modelId="{A3129D8B-B53A-4D71-9166-1E8768EF15F7}" srcId="{3F03E5AC-FCFF-4864-93D4-EE885C4CABFC}" destId="{B0ECD5DB-536D-4651-9EEE-6B2D5CD61128}" srcOrd="2" destOrd="0" parTransId="{9DD6DD0D-C232-4C3C-91F0-87C08C2BEA5F}" sibTransId="{F26A93DE-EA71-45DD-A8F2-3888AF23C1C2}"/>
    <dgm:cxn modelId="{CA3F3388-DE9A-49A9-B369-83A3E4719F3A}" type="presOf" srcId="{F26A93DE-EA71-45DD-A8F2-3888AF23C1C2}" destId="{9FAC0F99-EBD9-4B9F-A5BB-BDD3FD89A360}" srcOrd="1" destOrd="0" presId="urn:microsoft.com/office/officeart/2005/8/layout/process1"/>
    <dgm:cxn modelId="{4E48EBA0-654B-4D1C-82E5-1606250650CA}" type="presOf" srcId="{F86B4F80-2C85-4478-A21D-6E7B49BE5F5B}" destId="{44BC2DB2-A1F3-44AA-8FD6-6E3CA59F3693}" srcOrd="0" destOrd="0" presId="urn:microsoft.com/office/officeart/2005/8/layout/process1"/>
    <dgm:cxn modelId="{D777B315-43B7-4349-B766-BE774FF2EB60}" type="presOf" srcId="{B0ECD5DB-536D-4651-9EEE-6B2D5CD61128}" destId="{F217B644-BB7F-44AD-ABB9-B3E8A7A45479}" srcOrd="0" destOrd="0" presId="urn:microsoft.com/office/officeart/2005/8/layout/process1"/>
    <dgm:cxn modelId="{A48D36B0-C6D7-4B93-8CA7-4D66A94EFB27}" type="presOf" srcId="{A93957F9-DD00-44CF-A8C1-3899E028FCA4}" destId="{12F258EE-C05C-4660-9874-EDA4F3288E82}" srcOrd="0" destOrd="0" presId="urn:microsoft.com/office/officeart/2005/8/layout/process1"/>
    <dgm:cxn modelId="{B1B41182-45B6-40B5-A6FD-4DF16708C2E0}" type="presOf" srcId="{5780DA66-A5E3-413A-86FD-0252BBFFC671}" destId="{6DF10D9E-8D78-42C0-85C3-292B2D706723}" srcOrd="0" destOrd="0" presId="urn:microsoft.com/office/officeart/2005/8/layout/process1"/>
    <dgm:cxn modelId="{D1B839AE-E29F-44C5-847B-AA2C44B60EDA}" type="presOf" srcId="{620C7DA1-552C-450D-800C-EC1097D7EDD7}" destId="{69A38301-C604-42CE-A440-711CBA868280}" srcOrd="0" destOrd="0" presId="urn:microsoft.com/office/officeart/2005/8/layout/process1"/>
    <dgm:cxn modelId="{CF38DCBE-C2D5-49DC-8EFD-2193342A984B}" srcId="{3F03E5AC-FCFF-4864-93D4-EE885C4CABFC}" destId="{5780DA66-A5E3-413A-86FD-0252BBFFC671}" srcOrd="3" destOrd="0" parTransId="{3FB3D552-600B-4B5F-B67D-6EB8C71F18D1}" sibTransId="{3060F4AB-4CD6-4EF1-8EE7-AC43F7620517}"/>
    <dgm:cxn modelId="{D76D99E6-5418-4215-A7A2-BC0B198690AB}" srcId="{3F03E5AC-FCFF-4864-93D4-EE885C4CABFC}" destId="{F86B4F80-2C85-4478-A21D-6E7B49BE5F5B}" srcOrd="0" destOrd="0" parTransId="{83F1D0C0-E668-4B09-B781-C334E9D8F3D9}" sibTransId="{6B4DE50C-7790-4BEA-B9A6-6DDCC100E280}"/>
    <dgm:cxn modelId="{5A4E9836-F0E8-4636-8343-0595310D6731}" srcId="{3F03E5AC-FCFF-4864-93D4-EE885C4CABFC}" destId="{A93957F9-DD00-44CF-A8C1-3899E028FCA4}" srcOrd="1" destOrd="0" parTransId="{FE56503F-9991-451D-A84B-86F5A713056E}" sibTransId="{620C7DA1-552C-450D-800C-EC1097D7EDD7}"/>
    <dgm:cxn modelId="{F9C512C2-3FC9-4901-8010-4930BD0D5D75}" type="presOf" srcId="{620C7DA1-552C-450D-800C-EC1097D7EDD7}" destId="{E30D55F9-4147-4728-9B29-3A36702185A1}" srcOrd="1" destOrd="0" presId="urn:microsoft.com/office/officeart/2005/8/layout/process1"/>
    <dgm:cxn modelId="{5B0EC369-499B-4563-BC1C-A075104C46E5}" type="presOf" srcId="{6B4DE50C-7790-4BEA-B9A6-6DDCC100E280}" destId="{FC0187CD-5066-4C68-9E70-E441B96ED562}" srcOrd="0" destOrd="0" presId="urn:microsoft.com/office/officeart/2005/8/layout/process1"/>
    <dgm:cxn modelId="{A4A7034C-30AC-4FC3-8820-903A4463B25A}" type="presParOf" srcId="{FF62AD6F-1B9F-41E6-9098-1728024595DC}" destId="{44BC2DB2-A1F3-44AA-8FD6-6E3CA59F3693}" srcOrd="0" destOrd="0" presId="urn:microsoft.com/office/officeart/2005/8/layout/process1"/>
    <dgm:cxn modelId="{A575A2B7-1F41-454D-BF38-6DC6ED5D4191}" type="presParOf" srcId="{FF62AD6F-1B9F-41E6-9098-1728024595DC}" destId="{FC0187CD-5066-4C68-9E70-E441B96ED562}" srcOrd="1" destOrd="0" presId="urn:microsoft.com/office/officeart/2005/8/layout/process1"/>
    <dgm:cxn modelId="{D388E1CC-BDDD-4F67-83F2-F50538C78B56}" type="presParOf" srcId="{FC0187CD-5066-4C68-9E70-E441B96ED562}" destId="{86A655C6-600B-4324-9D71-05DC6BF88E42}" srcOrd="0" destOrd="0" presId="urn:microsoft.com/office/officeart/2005/8/layout/process1"/>
    <dgm:cxn modelId="{D9D8864F-0FCA-4907-A540-AC6F39EF0D92}" type="presParOf" srcId="{FF62AD6F-1B9F-41E6-9098-1728024595DC}" destId="{12F258EE-C05C-4660-9874-EDA4F3288E82}" srcOrd="2" destOrd="0" presId="urn:microsoft.com/office/officeart/2005/8/layout/process1"/>
    <dgm:cxn modelId="{D477B597-374C-4B9B-8102-6F3CBBB1BA7B}" type="presParOf" srcId="{FF62AD6F-1B9F-41E6-9098-1728024595DC}" destId="{69A38301-C604-42CE-A440-711CBA868280}" srcOrd="3" destOrd="0" presId="urn:microsoft.com/office/officeart/2005/8/layout/process1"/>
    <dgm:cxn modelId="{944B5D00-56B2-4854-8E03-978F394AB190}" type="presParOf" srcId="{69A38301-C604-42CE-A440-711CBA868280}" destId="{E30D55F9-4147-4728-9B29-3A36702185A1}" srcOrd="0" destOrd="0" presId="urn:microsoft.com/office/officeart/2005/8/layout/process1"/>
    <dgm:cxn modelId="{A3E21560-6D9F-43EA-AC6A-8A675E6F644D}" type="presParOf" srcId="{FF62AD6F-1B9F-41E6-9098-1728024595DC}" destId="{F217B644-BB7F-44AD-ABB9-B3E8A7A45479}" srcOrd="4" destOrd="0" presId="urn:microsoft.com/office/officeart/2005/8/layout/process1"/>
    <dgm:cxn modelId="{5EDC653C-C7CD-47C1-8790-6ED28BF56C2F}" type="presParOf" srcId="{FF62AD6F-1B9F-41E6-9098-1728024595DC}" destId="{4AC9C9CA-E228-463E-BA3C-6DA51BC1C077}" srcOrd="5" destOrd="0" presId="urn:microsoft.com/office/officeart/2005/8/layout/process1"/>
    <dgm:cxn modelId="{A2790637-CB1C-4D20-9DDA-32D3ADA03463}" type="presParOf" srcId="{4AC9C9CA-E228-463E-BA3C-6DA51BC1C077}" destId="{9FAC0F99-EBD9-4B9F-A5BB-BDD3FD89A360}" srcOrd="0" destOrd="0" presId="urn:microsoft.com/office/officeart/2005/8/layout/process1"/>
    <dgm:cxn modelId="{14CFC0E5-1213-4601-8263-3BACFD1DEE7C}" type="presParOf" srcId="{FF62AD6F-1B9F-41E6-9098-1728024595DC}" destId="{6DF10D9E-8D78-42C0-85C3-292B2D70672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BC2DB2-A1F3-44AA-8FD6-6E3CA59F3693}">
      <dsp:nvSpPr>
        <dsp:cNvPr id="0" name=""/>
        <dsp:cNvSpPr/>
      </dsp:nvSpPr>
      <dsp:spPr>
        <a:xfrm>
          <a:off x="3549" y="664402"/>
          <a:ext cx="1551942" cy="156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Episode Selection</a:t>
          </a:r>
          <a:endParaRPr lang="en-US" sz="1800" kern="1200" dirty="0"/>
        </a:p>
      </dsp:txBody>
      <dsp:txXfrm>
        <a:off x="3549" y="664402"/>
        <a:ext cx="1551942" cy="1566795"/>
      </dsp:txXfrm>
    </dsp:sp>
    <dsp:sp modelId="{FC0187CD-5066-4C68-9E70-E441B96ED562}">
      <dsp:nvSpPr>
        <dsp:cNvPr id="0" name=""/>
        <dsp:cNvSpPr/>
      </dsp:nvSpPr>
      <dsp:spPr>
        <a:xfrm>
          <a:off x="1710686" y="1255359"/>
          <a:ext cx="329011" cy="38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10686" y="1255359"/>
        <a:ext cx="329011" cy="384881"/>
      </dsp:txXfrm>
    </dsp:sp>
    <dsp:sp modelId="{12F258EE-C05C-4660-9874-EDA4F3288E82}">
      <dsp:nvSpPr>
        <dsp:cNvPr id="0" name=""/>
        <dsp:cNvSpPr/>
      </dsp:nvSpPr>
      <dsp:spPr>
        <a:xfrm>
          <a:off x="2176269" y="664402"/>
          <a:ext cx="1551942" cy="156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Meteorology, Fire Data &amp; Emissions </a:t>
          </a:r>
          <a:endParaRPr lang="en-US" sz="1800" kern="1200" dirty="0"/>
        </a:p>
      </dsp:txBody>
      <dsp:txXfrm>
        <a:off x="2176269" y="664402"/>
        <a:ext cx="1551942" cy="1566795"/>
      </dsp:txXfrm>
    </dsp:sp>
    <dsp:sp modelId="{69A38301-C604-42CE-A440-711CBA868280}">
      <dsp:nvSpPr>
        <dsp:cNvPr id="0" name=""/>
        <dsp:cNvSpPr/>
      </dsp:nvSpPr>
      <dsp:spPr>
        <a:xfrm>
          <a:off x="3883405" y="1255359"/>
          <a:ext cx="329011" cy="38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83405" y="1255359"/>
        <a:ext cx="329011" cy="384881"/>
      </dsp:txXfrm>
    </dsp:sp>
    <dsp:sp modelId="{F217B644-BB7F-44AD-ABB9-B3E8A7A45479}">
      <dsp:nvSpPr>
        <dsp:cNvPr id="0" name=""/>
        <dsp:cNvSpPr/>
      </dsp:nvSpPr>
      <dsp:spPr>
        <a:xfrm>
          <a:off x="4348988" y="664402"/>
          <a:ext cx="1551942" cy="156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Model Simulation: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ym typeface="Wingdings"/>
            </a:rPr>
            <a:t> </a:t>
          </a:r>
          <a:r>
            <a:rPr lang="en-US" sz="1800" kern="1200" dirty="0" smtClean="0"/>
            <a:t>CMAQ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ym typeface="Wingdings"/>
            </a:rPr>
            <a:t> </a:t>
          </a:r>
          <a:r>
            <a:rPr lang="en-US" sz="1800" kern="1200" dirty="0" err="1" smtClean="0"/>
            <a:t>Daysmoke</a:t>
          </a:r>
          <a:r>
            <a:rPr lang="en-US" sz="1800" kern="1200" dirty="0" smtClean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ym typeface="Wingdings"/>
            </a:rPr>
            <a:t> </a:t>
          </a:r>
          <a:r>
            <a:rPr lang="en-US" sz="1800" kern="1200" dirty="0" err="1" smtClean="0"/>
            <a:t>Calpuff</a:t>
          </a:r>
          <a:endParaRPr lang="en-US" sz="1800" kern="1200" dirty="0"/>
        </a:p>
      </dsp:txBody>
      <dsp:txXfrm>
        <a:off x="4348988" y="664402"/>
        <a:ext cx="1551942" cy="1566795"/>
      </dsp:txXfrm>
    </dsp:sp>
    <dsp:sp modelId="{4AC9C9CA-E228-463E-BA3C-6DA51BC1C077}">
      <dsp:nvSpPr>
        <dsp:cNvPr id="0" name=""/>
        <dsp:cNvSpPr/>
      </dsp:nvSpPr>
      <dsp:spPr>
        <a:xfrm>
          <a:off x="6056125" y="1255359"/>
          <a:ext cx="329011" cy="38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056125" y="1255359"/>
        <a:ext cx="329011" cy="384881"/>
      </dsp:txXfrm>
    </dsp:sp>
    <dsp:sp modelId="{6DF10D9E-8D78-42C0-85C3-292B2D706723}">
      <dsp:nvSpPr>
        <dsp:cNvPr id="0" name=""/>
        <dsp:cNvSpPr/>
      </dsp:nvSpPr>
      <dsp:spPr>
        <a:xfrm>
          <a:off x="6521707" y="664402"/>
          <a:ext cx="1551942" cy="1566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Diagnostic Model Evaluation</a:t>
          </a:r>
          <a:endParaRPr lang="en-US" sz="1800" kern="1200" dirty="0"/>
        </a:p>
      </dsp:txBody>
      <dsp:txXfrm>
        <a:off x="6521707" y="664402"/>
        <a:ext cx="1551942" cy="1566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B62C4B-8891-48EC-AC08-F296962BDD94}" type="datetimeFigureOut">
              <a:rPr lang="en-US"/>
              <a:pPr>
                <a:defRPr/>
              </a:pPr>
              <a:t>10/25/10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2ED2AD-0618-4EEC-B32B-DDD1ACD17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5552F6-C217-47B6-AC52-9E5155B65954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A02128-47A2-4E05-A226-B433283D6C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047235-120E-473B-8F6F-29CD337599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45D02B-E442-4CE5-BF04-689DE93E58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798DA4-A3EA-41AC-8CD6-B5ADA192CC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4301FE-AB23-4DAF-8002-8C6CFA7931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Maybe use animations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C3356A-692C-45B9-859D-4551B3C7EA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500179-6BE4-4357-B6E3-A54FF89BCE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55B1EB-BF41-4610-9AA3-BD59676C07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DC5ECF-784E-44AF-B9F2-818B605585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8094FF-820B-44F8-8509-681695A721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181EC9-0889-4C70-B058-C5D0846F87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A38672-2BD4-4033-B8AA-2FCDEDBC8F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8FCDE-8D46-4816-BD01-76933BC8CA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0D5CE-A689-4F4A-B1CC-115616CE59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A2ED6A-A4C6-4680-934A-3560A349FA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56DE6C-C901-421A-8632-FC87C95A01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998F78-02DD-4010-8DB6-B1F22F35C7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608BDD-E6DA-47B0-9E49-77F7B5D33C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809A0F-5797-4763-AA09-C9B90F47F1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80803F-693E-4B4A-BED9-865D891D9F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AD7C4F-1401-457B-970E-C3639E2162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Add reference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3F7C99-9EDD-4F09-BED9-65B80B1668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A2982B-4DEE-4886-84A3-F9972C06A1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6F8F09-AED3-4F63-828E-6DD76CAD65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DEB4BE-CA2D-4AFF-ABEA-18FE3BCF42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683764-5992-47F7-B15F-E6CB609550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26FDE7-2EE9-4882-95EF-6C85AFB370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FD58A2-5410-4448-9A7F-8930F2CB0F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11196-4EA9-401C-B675-82E1F0347097}" type="datetimeFigureOut">
              <a:rPr lang="en-US"/>
              <a:pPr>
                <a:defRPr/>
              </a:pPr>
              <a:t>10/25/10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95B22-A189-4EE3-A80E-174808742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D265-A865-4D5A-A180-1D35653A067F}" type="datetimeFigureOut">
              <a:rPr lang="en-US"/>
              <a:pPr>
                <a:defRPr/>
              </a:pPr>
              <a:t>10/25/10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13C0-D1F4-4F54-84B9-4C075F888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CF58-E440-4B37-828F-538B280C88B5}" type="datetimeFigureOut">
              <a:rPr lang="en-US"/>
              <a:pPr>
                <a:defRPr/>
              </a:pPr>
              <a:t>10/25/10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120F-4568-4EF6-A813-71E7917A9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ACF2-F315-4EE8-B442-4565E434F9A7}" type="datetimeFigureOut">
              <a:rPr lang="en-US"/>
              <a:pPr>
                <a:defRPr/>
              </a:pPr>
              <a:t>10/25/10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6E9C-BC8B-44DE-A498-717E9BC71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5EB0-A0C9-4118-A4C9-A50F7AE0E26C}" type="datetimeFigureOut">
              <a:rPr lang="en-US"/>
              <a:pPr>
                <a:defRPr/>
              </a:pPr>
              <a:t>10/25/10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C8EC0-273D-4410-8801-E2E0B405B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2ECA-BF96-4FBA-B09C-194A2BDF11DB}" type="datetimeFigureOut">
              <a:rPr lang="en-US"/>
              <a:pPr>
                <a:defRPr/>
              </a:pPr>
              <a:t>10/25/10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BB0C-5C55-4049-B189-2163B3D5F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131D-69BE-4C0A-8165-F793EC4CE053}" type="datetimeFigureOut">
              <a:rPr lang="en-US"/>
              <a:pPr>
                <a:defRPr/>
              </a:pPr>
              <a:t>10/25/10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0D47-C584-42EE-BD02-A01C7825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033B-2C26-40FA-917B-A1BCC899FD2B}" type="datetimeFigureOut">
              <a:rPr lang="en-US"/>
              <a:pPr>
                <a:defRPr/>
              </a:pPr>
              <a:t>10/25/10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E290-91B9-4739-B4EF-215C3ECCE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3034-4D24-403A-94F4-22FC66B12055}" type="datetimeFigureOut">
              <a:rPr lang="en-US"/>
              <a:pPr>
                <a:defRPr/>
              </a:pPr>
              <a:t>10/25/10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B8A9D-6F2F-4768-8CE9-28989F1A2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6BB9-F74A-4994-B488-2D8595917F11}" type="datetimeFigureOut">
              <a:rPr lang="en-US"/>
              <a:pPr>
                <a:defRPr/>
              </a:pPr>
              <a:t>10/25/10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80ABF-F39F-4A08-AE70-8BFBA1957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391E-CC36-43B7-9201-5E3640CC19DD}" type="datetimeFigureOut">
              <a:rPr lang="en-US"/>
              <a:pPr>
                <a:defRPr/>
              </a:pPr>
              <a:t>10/25/10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60A9-13A2-4647-8008-990FDDBB9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B2F355-C00F-455D-A79F-F07CD84F39F9}" type="datetimeFigureOut">
              <a:rPr lang="en-US"/>
              <a:pPr>
                <a:defRPr/>
              </a:pPr>
              <a:t>10/25/10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FB1AE-1330-4057-AE44-94828DBD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32.png"/><Relationship Id="rId1" Type="http://schemas.openxmlformats.org/officeDocument/2006/relationships/video" Target="file:///C:\Documents%20and%20Settings\Fer\Desktop\Pres%20Stuff\Std_13lay_3D_new.avi" TargetMode="Externa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3.png"/><Relationship Id="rId1" Type="http://schemas.openxmlformats.org/officeDocument/2006/relationships/video" Target="file:///C:\Documents%20and%20Settings\Fer\Desktop\Pres%20Stuff\Adp_13lay_3D.avi" TargetMode="Externa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image" Target="../media/image14.wmf"/><Relationship Id="rId13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wmf"/><Relationship Id="rId10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524000"/>
            <a:ext cx="80010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bg1"/>
                </a:solidFill>
              </a:rPr>
              <a:t>Georgia Chapter of the Air &amp; Waste Management Association Annual Conference:</a:t>
            </a: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Improved Air Quality Modeling for Predicting the Impacts of Controlled Forest Fires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4264025"/>
            <a:ext cx="6400800" cy="176212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Fernando Garcia Menendez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Georgia Institute of Technology          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10/8/2009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88013"/>
            <a:ext cx="3048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4267200"/>
          </a:xfrm>
          <a:prstGeom prst="rect">
            <a:avLst/>
          </a:prstGeom>
          <a:blipFill dpi="0" rotWithShape="1">
            <a:blip r:embed="rId4">
              <a:alphaModFix amt="4700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s-MX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9906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i="1" kern="0" dirty="0"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i="1" kern="0" dirty="0">
                <a:latin typeface="+mj-lt"/>
                <a:ea typeface="+mj-ea"/>
                <a:cs typeface="+mj-cs"/>
              </a:rPr>
              <a:t/>
            </a:r>
            <a:br>
              <a:rPr lang="en-US" sz="2500" i="1" kern="0" dirty="0">
                <a:latin typeface="+mj-lt"/>
                <a:ea typeface="+mj-ea"/>
                <a:cs typeface="+mj-cs"/>
              </a:rPr>
            </a:br>
            <a:endParaRPr lang="en-US" sz="2500" i="1" kern="0" dirty="0"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kern="0" dirty="0">
                <a:latin typeface="+mj-lt"/>
                <a:ea typeface="+mj-ea"/>
                <a:cs typeface="+mj-cs"/>
              </a:rPr>
              <a:t/>
            </a:r>
            <a:br>
              <a:rPr lang="en-US" sz="2500" kern="0" dirty="0">
                <a:latin typeface="+mj-lt"/>
                <a:ea typeface="+mj-ea"/>
                <a:cs typeface="+mj-cs"/>
              </a:rPr>
            </a:b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Evaluation of Air Quality Models Applied to 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Wildland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Fire Impact Simulation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371600" y="3657600"/>
            <a:ext cx="640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kern="0" dirty="0">
                <a:latin typeface="+mn-lt"/>
              </a:rPr>
              <a:t>Fernando Garcia-Menendez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kern="0" dirty="0" err="1">
                <a:latin typeface="+mn-lt"/>
              </a:rPr>
              <a:t>Aika</a:t>
            </a:r>
            <a:r>
              <a:rPr lang="en-US" sz="2400" kern="0" dirty="0">
                <a:latin typeface="+mn-lt"/>
              </a:rPr>
              <a:t> Yano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kern="0" dirty="0" err="1">
                <a:latin typeface="+mn-lt"/>
              </a:rPr>
              <a:t>Yongtao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Hu</a:t>
            </a:r>
            <a:endParaRPr lang="en-US" sz="2400" kern="0" dirty="0"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kern="0" dirty="0">
                <a:latin typeface="+mn-lt"/>
              </a:rPr>
              <a:t>M. </a:t>
            </a:r>
            <a:r>
              <a:rPr lang="en-US" sz="2400" kern="0" dirty="0" err="1">
                <a:latin typeface="+mn-lt"/>
              </a:rPr>
              <a:t>Talat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err="1">
                <a:latin typeface="+mn-lt"/>
              </a:rPr>
              <a:t>Odman</a:t>
            </a:r>
            <a:endParaRPr lang="en-US" sz="2400" kern="0" dirty="0"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400" kern="0" dirty="0"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kern="0" dirty="0">
                <a:latin typeface="+mn-lt"/>
              </a:rPr>
              <a:t>Georgia Institute of Technology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kern="0" dirty="0">
                <a:latin typeface="+mn-lt"/>
              </a:rPr>
              <a:t>10/19/2010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32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85800" y="1524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i="1" kern="0" dirty="0">
                <a:latin typeface="+mj-lt"/>
                <a:ea typeface="+mj-ea"/>
                <a:cs typeface="+mj-cs"/>
              </a:rPr>
              <a:t>9th Annual CMAS Conference:</a:t>
            </a:r>
            <a:br>
              <a:rPr lang="en-US" sz="2500" i="1" kern="0" dirty="0">
                <a:latin typeface="+mj-lt"/>
                <a:ea typeface="+mj-ea"/>
                <a:cs typeface="+mj-cs"/>
              </a:rPr>
            </a:b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Performance Comparison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94038"/>
            <a:ext cx="82296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Pave </a:t>
            </a:r>
            <a:r>
              <a:rPr lang="en-US" sz="4400" dirty="0" err="1">
                <a:latin typeface="+mj-lt"/>
                <a:ea typeface="+mj-ea"/>
                <a:cs typeface="+mj-cs"/>
              </a:rPr>
              <a:t>Pic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 b="4379"/>
          <a:stretch>
            <a:fillRect/>
          </a:stretch>
        </p:blipFill>
        <p:spPr bwMode="auto">
          <a:xfrm>
            <a:off x="3052763" y="1219200"/>
            <a:ext cx="58626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/>
          <a:srcRect l="22414" t="36781" r="28448" b="11494"/>
          <a:stretch>
            <a:fillRect/>
          </a:stretch>
        </p:blipFill>
        <p:spPr bwMode="auto">
          <a:xfrm>
            <a:off x="152400" y="1219200"/>
            <a:ext cx="2798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Statistical Evaluation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1600200"/>
            <a:ext cx="82343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Statistical Comparison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1600200"/>
            <a:ext cx="9039225" cy="2667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4168775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en-US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7200" y="4168775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en-US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48400" y="4168775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en-US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29600" y="4168775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en-US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5029200"/>
            <a:ext cx="8305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Large amount of information is generated but only a small fraction is analyzed!</a:t>
            </a:r>
          </a:p>
          <a:p>
            <a:r>
              <a:rPr lang="en-US" sz="2000">
                <a:latin typeface="Calibri" pitchFamily="34" charset="0"/>
              </a:rPr>
              <a:t>Opportunities for model insight are lost:</a:t>
            </a:r>
          </a:p>
          <a:p>
            <a:r>
              <a:rPr lang="en-US" sz="2000">
                <a:latin typeface="Calibri" pitchFamily="34" charset="0"/>
              </a:rPr>
              <a:t>	- Model strengths and weaknesses</a:t>
            </a:r>
          </a:p>
          <a:p>
            <a:r>
              <a:rPr lang="en-US" sz="2000">
                <a:latin typeface="Calibri" pitchFamily="34" charset="0"/>
              </a:rPr>
              <a:t>	- Sensitivity to inputs and uncertainty in results</a:t>
            </a:r>
          </a:p>
          <a:p>
            <a:r>
              <a:rPr lang="en-US" sz="2000">
                <a:latin typeface="Calibri" pitchFamily="34" charset="0"/>
              </a:rPr>
              <a:t>	- Better guidance for future model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/>
          <a:srcRect l="22414" t="36781" r="28448" b="11494"/>
          <a:stretch>
            <a:fillRect/>
          </a:stretch>
        </p:blipFill>
        <p:spPr bwMode="auto">
          <a:xfrm>
            <a:off x="5257800" y="4102100"/>
            <a:ext cx="310356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7" descr="mapatl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143375"/>
            <a:ext cx="2514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Model</a:t>
            </a:r>
            <a:r>
              <a:rPr lang="en-US" smtClean="0"/>
              <a:t>: DAYSMOKE-CMAQ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i="1" smtClean="0"/>
              <a:t>DAYSMOKE: </a:t>
            </a:r>
            <a:r>
              <a:rPr lang="en-US" sz="2400" smtClean="0"/>
              <a:t>		</a:t>
            </a:r>
          </a:p>
          <a:p>
            <a:pPr>
              <a:buFont typeface="Arial" charset="0"/>
              <a:buNone/>
            </a:pPr>
            <a:r>
              <a:rPr lang="en-US" sz="2400" smtClean="0"/>
              <a:t>					- Developed by US Forest Service </a:t>
            </a:r>
          </a:p>
          <a:p>
            <a:pPr>
              <a:buFont typeface="Arial" charset="0"/>
              <a:buNone/>
            </a:pPr>
            <a:r>
              <a:rPr lang="en-US" sz="2400" smtClean="0"/>
              <a:t>	               			- Stochastic plume model </a:t>
            </a:r>
          </a:p>
          <a:p>
            <a:pPr>
              <a:buFont typeface="Arial" charset="0"/>
              <a:buNone/>
            </a:pPr>
            <a:r>
              <a:rPr lang="en-US" sz="2400" smtClean="0"/>
              <a:t>		        			- Inert model, PM</a:t>
            </a:r>
            <a:r>
              <a:rPr lang="en-US" sz="2400" baseline="-25000" smtClean="0"/>
              <a:t>2.5</a:t>
            </a:r>
            <a:r>
              <a:rPr lang="en-US" sz="2400" smtClean="0"/>
              <a:t> only</a:t>
            </a:r>
          </a:p>
          <a:p>
            <a:pPr>
              <a:buFont typeface="Arial" charset="0"/>
              <a:buNone/>
            </a:pPr>
            <a:r>
              <a:rPr lang="en-US" sz="2400" smtClean="0"/>
              <a:t>		        			- Typical scales &lt; 10 km 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147888"/>
            <a:ext cx="28194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191000"/>
            <a:ext cx="50292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latin typeface="+mn-lt"/>
              </a:rPr>
              <a:t>DAYSMOKE-CMAQ: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+mn-lt"/>
              </a:rPr>
              <a:t>Uses DAYSMOKE as an emissions injector into CMAQ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+mn-lt"/>
              </a:rPr>
              <a:t>					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8768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505200" y="3429000"/>
            <a:ext cx="2971800" cy="1447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Model</a:t>
            </a:r>
            <a:r>
              <a:rPr lang="en-US" smtClean="0"/>
              <a:t>: AG-CMAQ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05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Dynamic, solution-adaptive grid algorithm.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Variable t-step algorithm.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Conserves original CMAQ grid structure.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 smtClean="0"/>
          </a:p>
          <a:p>
            <a:pPr marL="115888" indent="-1158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dirty="0" smtClean="0"/>
              <a:t>*Garcia-Menendez, et al. (2010):  An Adaptive Grid Version of CMAQ for Improving the Resolution of Plumes, </a:t>
            </a:r>
            <a:r>
              <a:rPr lang="en-US" sz="2100" i="1" dirty="0" smtClean="0"/>
              <a:t>Atmospheric Pollution Research</a:t>
            </a:r>
            <a:r>
              <a:rPr lang="en-US" sz="2100" dirty="0" smtClean="0"/>
              <a:t>, </a:t>
            </a:r>
            <a:r>
              <a:rPr lang="en-US" sz="2100" b="1" dirty="0" smtClean="0"/>
              <a:t>1</a:t>
            </a:r>
            <a:r>
              <a:rPr lang="en-US" sz="2100" dirty="0" smtClean="0"/>
              <a:t>, 239-249</a:t>
            </a:r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25" y="1219200"/>
            <a:ext cx="6835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Model Evaluation: AG-CMAQ &amp; DAYSMOKE-CMAQ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 smtClean="0"/>
              <a:t>Episode</a:t>
            </a:r>
            <a:r>
              <a:rPr lang="en-US" sz="2000" dirty="0" smtClean="0"/>
              <a:t>:  Feb. 2007 Fires near Atlanta, GA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 smtClean="0"/>
              <a:t>Fire Emissions</a:t>
            </a:r>
            <a:r>
              <a:rPr lang="en-US" sz="2000" dirty="0" smtClean="0"/>
              <a:t>:  Fire emissions Production Simulator (FEPS)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 smtClean="0"/>
              <a:t>Background Emissions</a:t>
            </a:r>
            <a:r>
              <a:rPr lang="en-US" sz="2000" dirty="0" smtClean="0"/>
              <a:t>:  SMOKE with projected 2002 “typical year” inventory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 smtClean="0"/>
              <a:t>Meteorology</a:t>
            </a:r>
            <a:r>
              <a:rPr lang="en-US" sz="2000" dirty="0" smtClean="0"/>
              <a:t>:  Weather Research &amp; Forecasting model (WRF)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 smtClean="0"/>
              <a:t>Plume Rise &amp; Vertical Profile</a:t>
            </a:r>
            <a:r>
              <a:rPr lang="en-US" sz="2000" dirty="0" smtClean="0"/>
              <a:t>:  DAYSMOKE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3011" name="TextBox 7"/>
          <p:cNvSpPr txBox="1">
            <a:spLocks noChangeArrowheads="1"/>
          </p:cNvSpPr>
          <p:nvPr/>
        </p:nvSpPr>
        <p:spPr bwMode="auto">
          <a:xfrm>
            <a:off x="1524000" y="64119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DAYSMOKE-CMAQ</a:t>
            </a:r>
          </a:p>
        </p:txBody>
      </p:sp>
      <p:sp>
        <p:nvSpPr>
          <p:cNvPr id="43012" name="TextBox 8"/>
          <p:cNvSpPr txBox="1">
            <a:spLocks noChangeArrowheads="1"/>
          </p:cNvSpPr>
          <p:nvPr/>
        </p:nvSpPr>
        <p:spPr bwMode="auto">
          <a:xfrm>
            <a:off x="5638800" y="6400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AG- CMAQ</a:t>
            </a:r>
          </a:p>
        </p:txBody>
      </p:sp>
      <p:grpSp>
        <p:nvGrpSpPr>
          <p:cNvPr id="43013" name="Group 2"/>
          <p:cNvGrpSpPr>
            <a:grpSpLocks noChangeAspect="1"/>
          </p:cNvGrpSpPr>
          <p:nvPr/>
        </p:nvGrpSpPr>
        <p:grpSpPr bwMode="auto">
          <a:xfrm>
            <a:off x="876300" y="3543300"/>
            <a:ext cx="7658100" cy="2781300"/>
            <a:chOff x="2256" y="5346"/>
            <a:chExt cx="8040" cy="2922"/>
          </a:xfrm>
        </p:grpSpPr>
        <p:pic>
          <p:nvPicPr>
            <p:cNvPr id="43014" name="Picture 3" descr="13_lay_old_adp_2D_grey_mesh_t2"/>
            <p:cNvPicPr>
              <a:picLocks noChangeAspect="1" noChangeArrowheads="1"/>
            </p:cNvPicPr>
            <p:nvPr/>
          </p:nvPicPr>
          <p:blipFill>
            <a:blip r:embed="rId3"/>
            <a:srcRect l="85672" t="18681" r="4721" b="38864"/>
            <a:stretch>
              <a:fillRect/>
            </a:stretch>
          </p:blipFill>
          <p:spPr bwMode="auto">
            <a:xfrm>
              <a:off x="9565" y="5364"/>
              <a:ext cx="731" cy="2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015" name="Group 6"/>
            <p:cNvGrpSpPr>
              <a:grpSpLocks noChangeAspect="1"/>
            </p:cNvGrpSpPr>
            <p:nvPr/>
          </p:nvGrpSpPr>
          <p:grpSpPr bwMode="auto">
            <a:xfrm>
              <a:off x="2256" y="5346"/>
              <a:ext cx="7320" cy="2898"/>
              <a:chOff x="3060" y="6840"/>
              <a:chExt cx="17280" cy="6840"/>
            </a:xfrm>
          </p:grpSpPr>
          <p:pic>
            <p:nvPicPr>
              <p:cNvPr id="43016" name="Picture 7" descr="13_lay_old_std_2D_no_mesht"/>
              <p:cNvPicPr>
                <a:picLocks noChangeAspect="1" noChangeArrowheads="1"/>
              </p:cNvPicPr>
              <p:nvPr/>
            </p:nvPicPr>
            <p:blipFill>
              <a:blip r:embed="rId4"/>
              <a:srcRect l="1695" t="17999" r="12590" b="5591"/>
              <a:stretch>
                <a:fillRect/>
              </a:stretch>
            </p:blipFill>
            <p:spPr bwMode="auto">
              <a:xfrm>
                <a:off x="3060" y="6840"/>
                <a:ext cx="8640" cy="6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17" name="Picture 8" descr="13_lay_old_adp_2D_no_mesht"/>
              <p:cNvPicPr>
                <a:picLocks noChangeAspect="1" noChangeArrowheads="1"/>
              </p:cNvPicPr>
              <p:nvPr/>
            </p:nvPicPr>
            <p:blipFill>
              <a:blip r:embed="rId5"/>
              <a:srcRect l="1816" t="17999" r="12590" b="5591"/>
              <a:stretch>
                <a:fillRect/>
              </a:stretch>
            </p:blipFill>
            <p:spPr bwMode="auto">
              <a:xfrm>
                <a:off x="11700" y="6852"/>
                <a:ext cx="8640" cy="6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263" y="304800"/>
            <a:ext cx="747553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7467600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fig 3"/>
          <p:cNvPicPr>
            <a:picLocks noChangeAspect="1" noChangeArrowheads="1"/>
          </p:cNvPicPr>
          <p:nvPr/>
        </p:nvPicPr>
        <p:blipFill>
          <a:blip r:embed="rId3"/>
          <a:srcRect l="6094" t="10269" r="4607" b="14157"/>
          <a:stretch>
            <a:fillRect/>
          </a:stretch>
        </p:blipFill>
        <p:spPr bwMode="auto">
          <a:xfrm>
            <a:off x="1676400" y="336550"/>
            <a:ext cx="72390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76200" y="1600200"/>
            <a:ext cx="205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>
                <a:latin typeface="Calibri" pitchFamily="34" charset="0"/>
              </a:rPr>
              <a:t>Feb. 28, 2007 22:30 Z</a:t>
            </a:r>
          </a:p>
        </p:txBody>
      </p:sp>
      <p:sp>
        <p:nvSpPr>
          <p:cNvPr id="49155" name="TextBox 6"/>
          <p:cNvSpPr txBox="1">
            <a:spLocks noChangeArrowheads="1"/>
          </p:cNvSpPr>
          <p:nvPr/>
        </p:nvSpPr>
        <p:spPr bwMode="auto">
          <a:xfrm>
            <a:off x="152400" y="4948238"/>
            <a:ext cx="2057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>
                <a:latin typeface="Calibri" pitchFamily="34" charset="0"/>
              </a:rPr>
              <a:t>Mar. 1, 2007</a:t>
            </a:r>
          </a:p>
          <a:p>
            <a:r>
              <a:rPr lang="en-US" sz="2200" i="1">
                <a:latin typeface="Calibri" pitchFamily="34" charset="0"/>
              </a:rPr>
              <a:t>02:00 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533400"/>
            <a:ext cx="1981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DAYSMOKE-CMAQ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3592513"/>
            <a:ext cx="1981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DAYSMOKE-CMAQ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533400"/>
            <a:ext cx="11430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AG-CMAQ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3592513"/>
            <a:ext cx="11430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AG-CMAQ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td_13lay_3D_new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19175" y="228600"/>
            <a:ext cx="72866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Evaluation of Smoke Models and Sensitivity Analysis for Determining Emissions Related Uncertainties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1320800" indent="-13208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 smtClean="0"/>
              <a:t>Objective 1</a:t>
            </a:r>
            <a:r>
              <a:rPr lang="en-US" sz="2000" dirty="0" smtClean="0"/>
              <a:t>:  Evaluate performance of a range of AQ models with data from prescribed burn and wildfire events in the Southeast.</a:t>
            </a:r>
          </a:p>
          <a:p>
            <a:pPr marL="1320800" indent="-13208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1320800" indent="-13208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 smtClean="0"/>
              <a:t>Objective 2</a:t>
            </a:r>
            <a:r>
              <a:rPr lang="en-US" sz="2000" dirty="0" smtClean="0"/>
              <a:t>:  Quantify the uncertainties in model outputs generated from uncertainties in emission inputs.  </a:t>
            </a:r>
          </a:p>
          <a:p>
            <a:pPr marL="1320800" indent="-13208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3429000"/>
          <a:ext cx="8077200" cy="2895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dp_13lay_3D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8600"/>
            <a:ext cx="72009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Content Placeholder 3" descr="fig 2.tif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90700" y="0"/>
            <a:ext cx="8572500" cy="6858000"/>
          </a:xfrm>
        </p:spPr>
      </p:pic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76200" y="1600200"/>
            <a:ext cx="205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>
                <a:latin typeface="Calibri" pitchFamily="34" charset="0"/>
              </a:rPr>
              <a:t>Mar. 1, 2007 00:30 Z</a:t>
            </a:r>
          </a:p>
        </p:txBody>
      </p:sp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152400" y="4948238"/>
            <a:ext cx="2057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>
                <a:latin typeface="Calibri" pitchFamily="34" charset="0"/>
              </a:rPr>
              <a:t>Mar. 1, 2007</a:t>
            </a:r>
          </a:p>
          <a:p>
            <a:r>
              <a:rPr lang="en-US" sz="2200" i="1">
                <a:latin typeface="Calibri" pitchFamily="34" charset="0"/>
              </a:rPr>
              <a:t>02:15 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81000"/>
            <a:ext cx="1981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DAYSMOKE-CMAQ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3505200"/>
            <a:ext cx="1981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DAYSMOKE-CMAQ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381000"/>
            <a:ext cx="11430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AG-CMAQ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3505200"/>
            <a:ext cx="11430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AG-CMAQ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762000"/>
            <a:ext cx="89344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762000"/>
            <a:ext cx="89344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457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3962400"/>
            <a:ext cx="8229600" cy="68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  11 % average improvement in Mean Fractional Error with AG-CMAQ.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  Better performance in 5 of 6 stations.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5410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latin typeface="+mn-lt"/>
              </a:rPr>
              <a:t>Much more insight into model performance gained beyond that achieved from statistical comparison only.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5" descr="fig3a.tif"/>
          <p:cNvPicPr>
            <a:picLocks noGrp="1" noChangeAspect="1"/>
          </p:cNvPicPr>
          <p:nvPr>
            <p:ph idx="1"/>
          </p:nvPr>
        </p:nvPicPr>
        <p:blipFill>
          <a:blip r:embed="rId3"/>
          <a:srcRect l="11128" t="8952" r="9387" b="8675"/>
          <a:stretch>
            <a:fillRect/>
          </a:stretch>
        </p:blipFill>
        <p:spPr>
          <a:xfrm>
            <a:off x="1676400" y="304800"/>
            <a:ext cx="3505200" cy="3224213"/>
          </a:xfrm>
        </p:spPr>
      </p:pic>
      <p:pic>
        <p:nvPicPr>
          <p:cNvPr id="59395" name="Picture 6" descr="fig3b.tif"/>
          <p:cNvPicPr>
            <a:picLocks noChangeAspect="1"/>
          </p:cNvPicPr>
          <p:nvPr/>
        </p:nvPicPr>
        <p:blipFill>
          <a:blip r:embed="rId4"/>
          <a:srcRect l="11102" t="8942" r="1587" b="8804"/>
          <a:stretch>
            <a:fillRect/>
          </a:stretch>
        </p:blipFill>
        <p:spPr bwMode="auto">
          <a:xfrm>
            <a:off x="5257800" y="304800"/>
            <a:ext cx="3856038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8" descr="fig4b.tif"/>
          <p:cNvPicPr>
            <a:picLocks noChangeAspect="1"/>
          </p:cNvPicPr>
          <p:nvPr/>
        </p:nvPicPr>
        <p:blipFill>
          <a:blip r:embed="rId5"/>
          <a:srcRect l="11223" t="10909" r="9685" b="9091"/>
          <a:stretch>
            <a:fillRect/>
          </a:stretch>
        </p:blipFill>
        <p:spPr bwMode="auto">
          <a:xfrm>
            <a:off x="5257800" y="3786188"/>
            <a:ext cx="35052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 descr="E:\fig4a.tif"/>
          <p:cNvPicPr>
            <a:picLocks noChangeAspect="1" noChangeArrowheads="1"/>
          </p:cNvPicPr>
          <p:nvPr/>
        </p:nvPicPr>
        <p:blipFill>
          <a:blip r:embed="rId6"/>
          <a:srcRect l="11707" t="10909" r="10815" b="9091"/>
          <a:stretch>
            <a:fillRect/>
          </a:stretch>
        </p:blipFill>
        <p:spPr bwMode="auto">
          <a:xfrm>
            <a:off x="1728788" y="3786188"/>
            <a:ext cx="33655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1524000" y="3048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CMAQ</a:t>
            </a:r>
          </a:p>
        </p:txBody>
      </p:sp>
      <p:sp>
        <p:nvSpPr>
          <p:cNvPr id="59399" name="TextBox 9"/>
          <p:cNvSpPr txBox="1">
            <a:spLocks noChangeArrowheads="1"/>
          </p:cNvSpPr>
          <p:nvPr/>
        </p:nvSpPr>
        <p:spPr bwMode="auto">
          <a:xfrm>
            <a:off x="5334000" y="3048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AG-CMAQ</a:t>
            </a:r>
          </a:p>
        </p:txBody>
      </p:sp>
      <p:sp>
        <p:nvSpPr>
          <p:cNvPr id="59400" name="TextBox 10"/>
          <p:cNvSpPr txBox="1">
            <a:spLocks noChangeArrowheads="1"/>
          </p:cNvSpPr>
          <p:nvPr/>
        </p:nvSpPr>
        <p:spPr bwMode="auto">
          <a:xfrm>
            <a:off x="1524000" y="3729038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CMAQ</a:t>
            </a:r>
          </a:p>
        </p:txBody>
      </p:sp>
      <p:sp>
        <p:nvSpPr>
          <p:cNvPr id="59401" name="TextBox 11"/>
          <p:cNvSpPr txBox="1">
            <a:spLocks noChangeArrowheads="1"/>
          </p:cNvSpPr>
          <p:nvPr/>
        </p:nvSpPr>
        <p:spPr bwMode="auto">
          <a:xfrm>
            <a:off x="5334000" y="3729038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AG-CMAQ</a:t>
            </a:r>
          </a:p>
        </p:txBody>
      </p:sp>
      <p:sp>
        <p:nvSpPr>
          <p:cNvPr id="59402" name="TextBox 16"/>
          <p:cNvSpPr txBox="1">
            <a:spLocks noChangeArrowheads="1"/>
          </p:cNvSpPr>
          <p:nvPr/>
        </p:nvSpPr>
        <p:spPr bwMode="auto">
          <a:xfrm>
            <a:off x="76200" y="1447800"/>
            <a:ext cx="2057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>
                <a:latin typeface="Calibri" pitchFamily="34" charset="0"/>
              </a:rPr>
              <a:t>Feb. 28, 2007 19:30 Z</a:t>
            </a:r>
          </a:p>
        </p:txBody>
      </p:sp>
      <p:sp>
        <p:nvSpPr>
          <p:cNvPr id="59403" name="TextBox 17"/>
          <p:cNvSpPr txBox="1">
            <a:spLocks noChangeArrowheads="1"/>
          </p:cNvSpPr>
          <p:nvPr/>
        </p:nvSpPr>
        <p:spPr bwMode="auto">
          <a:xfrm>
            <a:off x="76200" y="4795838"/>
            <a:ext cx="2057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>
                <a:latin typeface="Calibri" pitchFamily="34" charset="0"/>
              </a:rPr>
              <a:t>Feb. 28, 2007</a:t>
            </a:r>
          </a:p>
          <a:p>
            <a:r>
              <a:rPr lang="en-US" sz="2200" i="1">
                <a:latin typeface="Calibri" pitchFamily="34" charset="0"/>
              </a:rPr>
              <a:t>22:45 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381000"/>
            <a:ext cx="1981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DAYSMOKE-CMAQ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3821113"/>
            <a:ext cx="1981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DAYSMOKE-CMAQ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0200" y="381000"/>
            <a:ext cx="13716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AG-CMAQ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0" y="3821113"/>
            <a:ext cx="13716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AG-CMAQ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2113" y="152400"/>
            <a:ext cx="58054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fig5a.tif"/>
          <p:cNvPicPr>
            <a:picLocks noGrp="1" noChangeAspect="1"/>
          </p:cNvPicPr>
          <p:nvPr>
            <p:ph idx="1"/>
          </p:nvPr>
        </p:nvPicPr>
        <p:blipFill>
          <a:blip r:embed="rId4"/>
          <a:srcRect l="10223" t="10172" r="10030" b="9213"/>
          <a:stretch>
            <a:fillRect/>
          </a:stretch>
        </p:blipFill>
        <p:spPr>
          <a:xfrm>
            <a:off x="0" y="3581400"/>
            <a:ext cx="2971800" cy="2667000"/>
          </a:xfrm>
        </p:spPr>
      </p:pic>
      <p:pic>
        <p:nvPicPr>
          <p:cNvPr id="10" name="Picture 9" descr="fig5b.tif"/>
          <p:cNvPicPr>
            <a:picLocks noChangeAspect="1"/>
          </p:cNvPicPr>
          <p:nvPr/>
        </p:nvPicPr>
        <p:blipFill>
          <a:blip r:embed="rId5"/>
          <a:srcRect l="10323" t="9302" r="9158" b="9302"/>
          <a:stretch>
            <a:fillRect/>
          </a:stretch>
        </p:blipFill>
        <p:spPr bwMode="auto">
          <a:xfrm>
            <a:off x="2971800" y="35814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5c.tif"/>
          <p:cNvPicPr>
            <a:picLocks noChangeAspect="1"/>
          </p:cNvPicPr>
          <p:nvPr/>
        </p:nvPicPr>
        <p:blipFill>
          <a:blip r:embed="rId6"/>
          <a:srcRect l="11865" t="11629" r="9682" b="9302"/>
          <a:stretch>
            <a:fillRect/>
          </a:stretch>
        </p:blipFill>
        <p:spPr bwMode="auto">
          <a:xfrm>
            <a:off x="5943600" y="36576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endCxn id="9" idx="0"/>
          </p:cNvCxnSpPr>
          <p:nvPr/>
        </p:nvCxnSpPr>
        <p:spPr>
          <a:xfrm rot="10800000" flipV="1">
            <a:off x="1485900" y="2133600"/>
            <a:ext cx="3467100" cy="1447800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267200" y="2667000"/>
            <a:ext cx="1371600" cy="762000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0"/>
          </p:cNvCxnSpPr>
          <p:nvPr/>
        </p:nvCxnSpPr>
        <p:spPr>
          <a:xfrm rot="16200000" flipH="1">
            <a:off x="5791200" y="2057400"/>
            <a:ext cx="1905000" cy="1295400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8" name="TextBox 18"/>
          <p:cNvSpPr txBox="1">
            <a:spLocks noChangeArrowheads="1"/>
          </p:cNvSpPr>
          <p:nvPr/>
        </p:nvSpPr>
        <p:spPr bwMode="auto">
          <a:xfrm>
            <a:off x="990600" y="6248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23:15 Z</a:t>
            </a:r>
          </a:p>
        </p:txBody>
      </p:sp>
      <p:sp>
        <p:nvSpPr>
          <p:cNvPr id="61449" name="TextBox 21"/>
          <p:cNvSpPr txBox="1">
            <a:spLocks noChangeArrowheads="1"/>
          </p:cNvSpPr>
          <p:nvPr/>
        </p:nvSpPr>
        <p:spPr bwMode="auto">
          <a:xfrm>
            <a:off x="3886200" y="6248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00:00 Z</a:t>
            </a:r>
          </a:p>
        </p:txBody>
      </p:sp>
      <p:sp>
        <p:nvSpPr>
          <p:cNvPr id="61450" name="TextBox 22"/>
          <p:cNvSpPr txBox="1">
            <a:spLocks noChangeArrowheads="1"/>
          </p:cNvSpPr>
          <p:nvPr/>
        </p:nvSpPr>
        <p:spPr bwMode="auto">
          <a:xfrm>
            <a:off x="6934200" y="6248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01:15 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fig5a.tif"/>
          <p:cNvPicPr>
            <a:picLocks noGrp="1" noChangeAspect="1"/>
          </p:cNvPicPr>
          <p:nvPr>
            <p:ph idx="1"/>
          </p:nvPr>
        </p:nvPicPr>
        <p:blipFill>
          <a:blip r:embed="rId3"/>
          <a:srcRect l="10223" t="10172" r="10030" b="9213"/>
          <a:stretch>
            <a:fillRect/>
          </a:stretch>
        </p:blipFill>
        <p:spPr>
          <a:xfrm>
            <a:off x="0" y="3581400"/>
            <a:ext cx="2971800" cy="2667000"/>
          </a:xfrm>
        </p:spPr>
      </p:pic>
      <p:pic>
        <p:nvPicPr>
          <p:cNvPr id="10" name="Picture 9" descr="fig5b.tif"/>
          <p:cNvPicPr>
            <a:picLocks noChangeAspect="1"/>
          </p:cNvPicPr>
          <p:nvPr/>
        </p:nvPicPr>
        <p:blipFill>
          <a:blip r:embed="rId4"/>
          <a:srcRect l="10323" t="9302" r="9158" b="9302"/>
          <a:stretch>
            <a:fillRect/>
          </a:stretch>
        </p:blipFill>
        <p:spPr bwMode="auto">
          <a:xfrm>
            <a:off x="2971800" y="35814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5c.tif"/>
          <p:cNvPicPr>
            <a:picLocks noChangeAspect="1"/>
          </p:cNvPicPr>
          <p:nvPr/>
        </p:nvPicPr>
        <p:blipFill>
          <a:blip r:embed="rId5"/>
          <a:srcRect l="11865" t="11629" r="9682" b="9302"/>
          <a:stretch>
            <a:fillRect/>
          </a:stretch>
        </p:blipFill>
        <p:spPr bwMode="auto">
          <a:xfrm>
            <a:off x="5943600" y="36576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Box 18"/>
          <p:cNvSpPr txBox="1">
            <a:spLocks noChangeArrowheads="1"/>
          </p:cNvSpPr>
          <p:nvPr/>
        </p:nvSpPr>
        <p:spPr bwMode="auto">
          <a:xfrm>
            <a:off x="990600" y="6248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23:15 Z</a:t>
            </a:r>
          </a:p>
        </p:txBody>
      </p:sp>
      <p:sp>
        <p:nvSpPr>
          <p:cNvPr id="63493" name="TextBox 21"/>
          <p:cNvSpPr txBox="1">
            <a:spLocks noChangeArrowheads="1"/>
          </p:cNvSpPr>
          <p:nvPr/>
        </p:nvSpPr>
        <p:spPr bwMode="auto">
          <a:xfrm>
            <a:off x="3886200" y="6248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00:00 Z</a:t>
            </a:r>
          </a:p>
        </p:txBody>
      </p:sp>
      <p:sp>
        <p:nvSpPr>
          <p:cNvPr id="63494" name="TextBox 22"/>
          <p:cNvSpPr txBox="1">
            <a:spLocks noChangeArrowheads="1"/>
          </p:cNvSpPr>
          <p:nvPr/>
        </p:nvSpPr>
        <p:spPr bwMode="auto">
          <a:xfrm>
            <a:off x="6934200" y="6248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01:15 Z</a:t>
            </a:r>
          </a:p>
        </p:txBody>
      </p:sp>
      <p:pic>
        <p:nvPicPr>
          <p:cNvPr id="634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52400"/>
            <a:ext cx="57912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TextBox 15"/>
          <p:cNvSpPr txBox="1">
            <a:spLocks noChangeArrowheads="1"/>
          </p:cNvSpPr>
          <p:nvPr/>
        </p:nvSpPr>
        <p:spPr bwMode="auto">
          <a:xfrm>
            <a:off x="228600" y="685800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5⁰ Degree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Shift in Wind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0" y="3200400"/>
            <a:ext cx="5181600" cy="3373438"/>
          </a:xfrm>
        </p:spPr>
      </p:pic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Model</a:t>
            </a:r>
            <a:r>
              <a:rPr lang="en-US" smtClean="0"/>
              <a:t>: CALPUFF</a:t>
            </a:r>
          </a:p>
        </p:txBody>
      </p:sp>
      <p:pic>
        <p:nvPicPr>
          <p:cNvPr id="1028" name="Picture 4" descr="C:\Documents and Settings\Fer\Desktop\Pres Stuff\images\new scale\28-19.gif"/>
          <p:cNvPicPr>
            <a:picLocks noChangeAspect="1" noChangeArrowheads="1"/>
          </p:cNvPicPr>
          <p:nvPr/>
        </p:nvPicPr>
        <p:blipFill>
          <a:blip r:embed="rId4"/>
          <a:srcRect t="13657" r="15741"/>
          <a:stretch>
            <a:fillRect/>
          </a:stretch>
        </p:blipFill>
        <p:spPr bwMode="auto">
          <a:xfrm>
            <a:off x="0" y="3352800"/>
            <a:ext cx="3814763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429000"/>
            <a:ext cx="42624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lview.t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1650" y="3048000"/>
            <a:ext cx="4800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Content Placeholder 2"/>
          <p:cNvSpPr txBox="1">
            <a:spLocks/>
          </p:cNvSpPr>
          <p:nvPr/>
        </p:nvSpPr>
        <p:spPr bwMode="auto">
          <a:xfrm>
            <a:off x="381000" y="1447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Gaussian dispersion model.</a:t>
            </a:r>
            <a:endParaRPr lang="en-US" sz="15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Simulates pollution as a series of puffs interacting with terrain &amp; meteorological fields.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Typical scales &lt; 100 km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Work: Model Evaluations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2209800"/>
          </a:xfrm>
        </p:spPr>
        <p:txBody>
          <a:bodyPr/>
          <a:lstStyle/>
          <a:p>
            <a:pPr marL="0" indent="0"/>
            <a:r>
              <a:rPr lang="en-US" sz="2000" smtClean="0"/>
              <a:t> Explore other fire emissions and plume rise options available for CMAQ &amp; SMOKE.</a:t>
            </a:r>
          </a:p>
          <a:p>
            <a:pPr marL="0" indent="0"/>
            <a:r>
              <a:rPr lang="en-US" sz="2000" smtClean="0"/>
              <a:t> Further explore Advanced Plume Treatment (APT) in CMAQ. </a:t>
            </a:r>
          </a:p>
          <a:p>
            <a:pPr marL="0" indent="0"/>
            <a:r>
              <a:rPr lang="en-US" sz="2000" smtClean="0"/>
              <a:t> Future episodes to evaluate:</a:t>
            </a:r>
          </a:p>
          <a:p>
            <a:pPr marL="400050" lvl="1" indent="0"/>
            <a:r>
              <a:rPr lang="en-US" sz="2000" smtClean="0"/>
              <a:t> Prescribed burn episodes at Fort Benning, GA</a:t>
            </a:r>
          </a:p>
          <a:p>
            <a:pPr marL="400050" lvl="1" indent="0"/>
            <a:r>
              <a:rPr lang="en-US" sz="2000" smtClean="0"/>
              <a:t> Florida-Georgia wildfires May-June 2007 </a:t>
            </a:r>
          </a:p>
          <a:p>
            <a:pPr marL="0" indent="0"/>
            <a:r>
              <a:rPr lang="en-US" sz="2000" smtClean="0"/>
              <a:t> Sensitivity analysis with Direct Decoupled Method of fire related parameters.</a:t>
            </a:r>
          </a:p>
        </p:txBody>
      </p:sp>
      <p:pic>
        <p:nvPicPr>
          <p:cNvPr id="67587" name="Picture 3" descr="fl_fi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438" y="4184650"/>
            <a:ext cx="19605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fl_fir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4525" y="4184650"/>
            <a:ext cx="19970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pb_fire4.jpg"/>
          <p:cNvPicPr>
            <a:picLocks noChangeAspect="1"/>
          </p:cNvPicPr>
          <p:nvPr/>
        </p:nvPicPr>
        <p:blipFill>
          <a:blip r:embed="rId5"/>
          <a:srcRect b="4878"/>
          <a:stretch>
            <a:fillRect/>
          </a:stretch>
        </p:blipFill>
        <p:spPr bwMode="auto">
          <a:xfrm>
            <a:off x="2727325" y="4114800"/>
            <a:ext cx="199707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Content Placeholder 3" descr="pb_fire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" y="4114800"/>
            <a:ext cx="24892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Adaptive-Grid-Daysmoke CMAQ: </a:t>
            </a:r>
          </a:p>
          <a:p>
            <a:pPr lvl="1"/>
            <a:r>
              <a:rPr lang="en-US" sz="2000" smtClean="0"/>
              <a:t>Daysmoke-CMAQ hybrid model</a:t>
            </a:r>
          </a:p>
          <a:p>
            <a:pPr lvl="1"/>
            <a:r>
              <a:rPr lang="en-US" sz="2000" smtClean="0"/>
              <a:t>Currently inert </a:t>
            </a:r>
          </a:p>
          <a:p>
            <a:r>
              <a:rPr lang="en-US" sz="2400" smtClean="0"/>
              <a:t>Reactive Daysmoke-CMAQ:</a:t>
            </a:r>
            <a:r>
              <a:rPr lang="en-US" sz="2000" smtClean="0"/>
              <a:t> </a:t>
            </a:r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Work: Model Development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038600"/>
            <a:ext cx="52498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6011863" y="51054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6011863" y="5181600"/>
            <a:ext cx="228600" cy="228600"/>
          </a:xfrm>
          <a:prstGeom prst="ellipse">
            <a:avLst/>
          </a:prstGeom>
          <a:solidFill>
            <a:srgbClr val="F2999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6240463" y="5410200"/>
            <a:ext cx="228600" cy="228600"/>
          </a:xfrm>
          <a:prstGeom prst="ellipse">
            <a:avLst/>
          </a:prstGeom>
          <a:solidFill>
            <a:srgbClr val="F2999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000" y="4038600"/>
            <a:ext cx="3505200" cy="2438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Chemical treatment of  smoke plume will require 3 considerations:</a:t>
            </a:r>
          </a:p>
          <a:p>
            <a:pPr marL="0" lvl="1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Plume Volume</a:t>
            </a:r>
          </a:p>
          <a:p>
            <a:pPr marL="0" lvl="1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Level of Chemical Interaction</a:t>
            </a:r>
          </a:p>
          <a:p>
            <a:pPr marL="0" lvl="1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latin typeface="+mn-lt"/>
              </a:rPr>
              <a:t>Reacted Mass Redistribution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z="5400" smtClean="0"/>
              <a:t>Thank you!</a:t>
            </a:r>
          </a:p>
        </p:txBody>
      </p:sp>
      <p:pic>
        <p:nvPicPr>
          <p:cNvPr id="71683" name="Picture 14" descr="SERDP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5461000"/>
            <a:ext cx="19748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15" descr="highresjfsplogonobor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0113" y="5308600"/>
            <a:ext cx="8778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39624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Acknowledgements: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3"/>
          <a:srcRect t="7259" b="5630"/>
          <a:stretch>
            <a:fillRect/>
          </a:stretch>
        </p:blipFill>
        <p:spPr bwMode="auto">
          <a:xfrm>
            <a:off x="-9525" y="1295400"/>
            <a:ext cx="9163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Wildland Fires &amp; Air Quality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676400" y="1676400"/>
          <a:ext cx="6012281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534400" cy="1325563"/>
          </a:xfrm>
        </p:spPr>
        <p:txBody>
          <a:bodyPr rtlCol="0">
            <a:normAutofit/>
          </a:bodyPr>
          <a:lstStyle/>
          <a:p>
            <a:pPr marL="115888" indent="-115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Wildland</a:t>
            </a:r>
            <a:r>
              <a:rPr lang="en-US" sz="2000" dirty="0" smtClean="0"/>
              <a:t> fires may have detrimental impacts on air quality, health &amp; visibility.</a:t>
            </a:r>
          </a:p>
          <a:p>
            <a:pPr marL="115888" indent="-115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Air Quality Modeling can be used as a basis for decision-making.</a:t>
            </a:r>
          </a:p>
          <a:p>
            <a:pPr marL="115888" indent="-115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Informed decisions require knowledge of model’s capabilities &amp; uncertainties.</a:t>
            </a:r>
          </a:p>
          <a:p>
            <a:pPr marL="1320800" indent="-13208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7086600" y="4767263"/>
            <a:ext cx="2362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latin typeface="Calibri" pitchFamily="34" charset="0"/>
              </a:rPr>
              <a:t>*Bernard &amp; Sabo,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Episode: February 28, 2007</a:t>
            </a:r>
            <a:endParaRPr lang="en-US" dirty="0"/>
          </a:p>
        </p:txBody>
      </p:sp>
      <p:pic>
        <p:nvPicPr>
          <p:cNvPr id="20482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914400"/>
            <a:ext cx="8288338" cy="589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Measurement Sites</a:t>
            </a:r>
            <a:endParaRPr lang="en-US" dirty="0"/>
          </a:p>
        </p:txBody>
      </p:sp>
      <p:pic>
        <p:nvPicPr>
          <p:cNvPr id="22530" name="Content Placeholder 3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3058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Recorded Observations</a:t>
            </a:r>
            <a:endParaRPr lang="en-US" dirty="0"/>
          </a:p>
        </p:txBody>
      </p:sp>
      <p:pic>
        <p:nvPicPr>
          <p:cNvPr id="24578" name="Content Placeholder 3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3058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14400"/>
            <a:ext cx="20272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9413" y="914400"/>
            <a:ext cx="2033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057400"/>
            <a:ext cx="20272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200400"/>
            <a:ext cx="2030413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2057400"/>
            <a:ext cx="203041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 preferRelativeResize="0"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3200400"/>
            <a:ext cx="20304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5763" y="4343400"/>
            <a:ext cx="20272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4343400"/>
            <a:ext cx="2030413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24400" y="5486400"/>
            <a:ext cx="20272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32588" y="5489575"/>
            <a:ext cx="20304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Air Quality Modeling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 l="22414" t="36781" r="28448" b="11494"/>
          <a:stretch>
            <a:fillRect/>
          </a:stretch>
        </p:blipFill>
        <p:spPr bwMode="auto">
          <a:xfrm>
            <a:off x="1752600" y="1447800"/>
            <a:ext cx="579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Air Quality Modeling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94038"/>
            <a:ext cx="82296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Pave </a:t>
            </a:r>
            <a:r>
              <a:rPr lang="en-US" sz="4400" dirty="0" err="1">
                <a:latin typeface="+mj-lt"/>
                <a:ea typeface="+mj-ea"/>
                <a:cs typeface="+mj-cs"/>
              </a:rPr>
              <a:t>Pic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58674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/>
          <a:srcRect l="22414" t="36781" r="28448" b="11494"/>
          <a:stretch>
            <a:fillRect/>
          </a:stretch>
        </p:blipFill>
        <p:spPr bwMode="auto">
          <a:xfrm>
            <a:off x="152400" y="1219200"/>
            <a:ext cx="2798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Model Performance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94038"/>
            <a:ext cx="82296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Pave </a:t>
            </a:r>
            <a:r>
              <a:rPr lang="en-US" sz="4400" dirty="0" err="1">
                <a:latin typeface="+mj-lt"/>
                <a:ea typeface="+mj-ea"/>
                <a:cs typeface="+mj-cs"/>
              </a:rPr>
              <a:t>Pic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58674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/>
          <a:srcRect l="22414" t="36781" r="28448" b="11494"/>
          <a:stretch>
            <a:fillRect/>
          </a:stretch>
        </p:blipFill>
        <p:spPr bwMode="auto">
          <a:xfrm>
            <a:off x="152400" y="1219200"/>
            <a:ext cx="2798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826</Words>
  <Application>Microsoft Macintosh PowerPoint</Application>
  <PresentationFormat>On-screen Show (4:3)</PresentationFormat>
  <Paragraphs>167</Paragraphs>
  <Slides>29</Slides>
  <Notes>29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Georgia Chapter of the Air &amp; Waste Management Association Annual Conference:  Improved Air Quality Modeling for Predicting the Impacts of Controlled Forest Fires</vt:lpstr>
      <vt:lpstr>Slide 2</vt:lpstr>
      <vt:lpstr>Wildland Fires &amp; Air Quality</vt:lpstr>
      <vt:lpstr>Episode: February 28, 2007</vt:lpstr>
      <vt:lpstr>Measurement Sites</vt:lpstr>
      <vt:lpstr>Recorded Observations</vt:lpstr>
      <vt:lpstr>Slide 7</vt:lpstr>
      <vt:lpstr>Slide 8</vt:lpstr>
      <vt:lpstr>Slide 9</vt:lpstr>
      <vt:lpstr>Slide 10</vt:lpstr>
      <vt:lpstr>Slide 11</vt:lpstr>
      <vt:lpstr>Slide 12</vt:lpstr>
      <vt:lpstr>Model: DAYSMOKE-CMAQ</vt:lpstr>
      <vt:lpstr>Model: AG-CMAQ</vt:lpstr>
      <vt:lpstr>Model Evaluation: AG-CMAQ &amp; DAYSMOKE-CMAQ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Model: CALPUFF</vt:lpstr>
      <vt:lpstr>Future Work: Model Evaluations</vt:lpstr>
      <vt:lpstr>Future Work: Model Development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</dc:creator>
  <cp:lastModifiedBy>Brian Naess</cp:lastModifiedBy>
  <cp:revision>127</cp:revision>
  <dcterms:created xsi:type="dcterms:W3CDTF">2010-10-25T16:42:47Z</dcterms:created>
  <dcterms:modified xsi:type="dcterms:W3CDTF">2010-10-25T16:43:19Z</dcterms:modified>
</cp:coreProperties>
</file>