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4" r:id="rId4"/>
    <p:sldId id="263" r:id="rId5"/>
    <p:sldId id="264" r:id="rId6"/>
    <p:sldId id="258" r:id="rId7"/>
    <p:sldId id="260" r:id="rId8"/>
    <p:sldId id="261" r:id="rId9"/>
    <p:sldId id="276" r:id="rId10"/>
    <p:sldId id="275" r:id="rId11"/>
    <p:sldId id="266" r:id="rId12"/>
    <p:sldId id="268" r:id="rId13"/>
    <p:sldId id="277" r:id="rId14"/>
    <p:sldId id="267" r:id="rId15"/>
    <p:sldId id="279" r:id="rId16"/>
    <p:sldId id="282" r:id="rId17"/>
    <p:sldId id="273" r:id="rId18"/>
    <p:sldId id="281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10C0"/>
    <a:srgbClr val="32FE02"/>
    <a:srgbClr val="36C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6" autoAdjust="0"/>
    <p:restoredTop sz="94660"/>
  </p:normalViewPr>
  <p:slideViewPr>
    <p:cSldViewPr>
      <p:cViewPr>
        <p:scale>
          <a:sx n="90" d="100"/>
          <a:sy n="90" d="100"/>
        </p:scale>
        <p:origin x="-3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39999">
              <a:srgbClr val="85C2FF"/>
            </a:gs>
            <a:gs pos="100000">
              <a:srgbClr val="C4D6EB">
                <a:alpha val="45000"/>
              </a:srgbClr>
            </a:gs>
            <a:gs pos="100000">
              <a:srgbClr val="FFEB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28B56-83BD-402C-8D34-BC0247D9C0E0}" type="datetimeFigureOut">
              <a:rPr lang="en-US" smtClean="0"/>
              <a:pPr/>
              <a:t>10/12/2010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C5753-89CE-44F8-A2CC-0AB18ECD9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39999">
              <a:srgbClr val="85C2FF"/>
            </a:gs>
            <a:gs pos="100000">
              <a:srgbClr val="C4D6EB">
                <a:alpha val="45000"/>
              </a:srgbClr>
            </a:gs>
            <a:gs pos="100000">
              <a:srgbClr val="FFEB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9C17E-73C6-400E-8955-7A423E52D4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5182A-E00B-4595-8FF9-91976DB3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tiff"/><Relationship Id="rId10" Type="http://schemas.openxmlformats.org/officeDocument/2006/relationships/image" Target="../media/image23.jpeg"/><Relationship Id="rId4" Type="http://schemas.openxmlformats.org/officeDocument/2006/relationships/image" Target="../media/image17.tiff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Contribution of Marine Organic Emissions to Coastal Air Quality</a:t>
            </a: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52800"/>
            <a:ext cx="7924800" cy="2514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Brett Gantt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Advisor: Nicholas Meskhidze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Co-Author: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Annmarie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Carlton (EPA)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North Carolina State University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9th Annual CMAS Conference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October 12, 2010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608" y="6136831"/>
            <a:ext cx="2100884" cy="61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6056565"/>
            <a:ext cx="873830" cy="74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444" y="5791200"/>
            <a:ext cx="811356" cy="99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Marine Organic Aerosol Contribution</a:t>
            </a:r>
            <a:endParaRPr lang="en-US" sz="3200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2191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>
                <a:latin typeface="Comic Sans MS" pitchFamily="66" charset="0"/>
              </a:rPr>
              <a:t>Up to 50% of surface organic carbon and 10% of PM</a:t>
            </a:r>
            <a:r>
              <a:rPr lang="en-US" baseline="-25000" dirty="0" smtClean="0">
                <a:latin typeface="Comic Sans MS" pitchFamily="66" charset="0"/>
              </a:rPr>
              <a:t>2.5</a:t>
            </a:r>
            <a:r>
              <a:rPr lang="en-US" dirty="0" smtClean="0">
                <a:latin typeface="Comic Sans MS" pitchFamily="66" charset="0"/>
              </a:rPr>
              <a:t> (0.3 </a:t>
            </a:r>
            <a:r>
              <a:rPr lang="en-US" dirty="0" smtClean="0">
                <a:latin typeface="+mj-lt"/>
              </a:rPr>
              <a:t>µ</a:t>
            </a:r>
            <a:r>
              <a:rPr lang="en-US" dirty="0" smtClean="0">
                <a:latin typeface="Comic Sans MS" pitchFamily="66" charset="0"/>
              </a:rPr>
              <a:t>g m</a:t>
            </a:r>
            <a:r>
              <a:rPr lang="en-US" baseline="30000" dirty="0" smtClean="0">
                <a:latin typeface="Comic Sans MS" pitchFamily="66" charset="0"/>
              </a:rPr>
              <a:t>-3</a:t>
            </a:r>
            <a:r>
              <a:rPr lang="en-US" dirty="0" smtClean="0">
                <a:latin typeface="Comic Sans MS" pitchFamily="66" charset="0"/>
              </a:rPr>
              <a:t>) is composed of marine organics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64886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Gantt et al. (2010b)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220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% change in organic carbon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2209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% change in PM</a:t>
            </a:r>
            <a:r>
              <a:rPr lang="en-US" baseline="-25000" dirty="0" smtClean="0">
                <a:latin typeface="Comic Sans MS" pitchFamily="66" charset="0"/>
              </a:rPr>
              <a:t>2.5</a:t>
            </a:r>
            <a:endParaRPr lang="en-US" baseline="-25000" dirty="0"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-2612"/>
          <a:stretch>
            <a:fillRect/>
          </a:stretch>
        </p:blipFill>
        <p:spPr bwMode="auto">
          <a:xfrm>
            <a:off x="409575" y="2667000"/>
            <a:ext cx="4114800" cy="3770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-930"/>
          <a:stretch>
            <a:fillRect/>
          </a:stretch>
        </p:blipFill>
        <p:spPr bwMode="auto">
          <a:xfrm>
            <a:off x="4676774" y="2667000"/>
            <a:ext cx="4114800" cy="38137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Impact of Marine Hydrocarbon Emissions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524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Comic Sans MS" pitchFamily="66" charset="0"/>
              </a:rPr>
              <a:t>Graphs illustrate the “top down” emission rates derived from Southern Ocean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omic Sans MS" pitchFamily="66" charset="0"/>
              </a:rPr>
              <a:t>Only small changes in SOA and O</a:t>
            </a:r>
            <a:r>
              <a:rPr lang="en-US" baseline="-25000" dirty="0" smtClean="0">
                <a:latin typeface="Comic Sans MS" pitchFamily="66" charset="0"/>
              </a:rPr>
              <a:t>3</a:t>
            </a:r>
            <a:r>
              <a:rPr lang="en-US" dirty="0" smtClean="0">
                <a:latin typeface="Comic Sans MS" pitchFamily="66" charset="0"/>
              </a:rPr>
              <a:t> occur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Comic Sans MS" pitchFamily="66" charset="0"/>
              </a:rPr>
              <a:t>Marine SOA/Marine OA &lt; 20%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477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Gantt et al. (2010b)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1358"/>
          <a:stretch>
            <a:fillRect/>
          </a:stretch>
        </p:blipFill>
        <p:spPr bwMode="auto">
          <a:xfrm>
            <a:off x="685800" y="3121152"/>
            <a:ext cx="3581400" cy="335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2065" y="3121152"/>
            <a:ext cx="3596135" cy="33558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" y="27548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Increase in marine SOA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2065" y="2743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% change in O</a:t>
            </a:r>
            <a:r>
              <a:rPr lang="en-US" baseline="-25000" dirty="0" smtClean="0">
                <a:latin typeface="Comic Sans MS" pitchFamily="66" charset="0"/>
              </a:rPr>
              <a:t>3</a:t>
            </a:r>
            <a:r>
              <a:rPr lang="en-US" dirty="0" smtClean="0">
                <a:latin typeface="Comic Sans MS" pitchFamily="66" charset="0"/>
              </a:rPr>
              <a:t> 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Comparison with Observations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4191000"/>
            <a:ext cx="4191000" cy="2438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latin typeface="Comic Sans MS" pitchFamily="66" charset="0"/>
              </a:rPr>
              <a:t>Marine primary OC concentrations similar to IMRPOVE OC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latin typeface="Comic Sans MS" pitchFamily="66" charset="0"/>
              </a:rPr>
              <a:t>Up to ~1 </a:t>
            </a:r>
            <a:r>
              <a:rPr lang="en-US" dirty="0" smtClean="0"/>
              <a:t>µ</a:t>
            </a:r>
            <a:r>
              <a:rPr lang="en-US" dirty="0" smtClean="0">
                <a:latin typeface="Comic Sans MS" pitchFamily="66" charset="0"/>
              </a:rPr>
              <a:t>g m</a:t>
            </a:r>
            <a:r>
              <a:rPr lang="en-US" baseline="30000" dirty="0" smtClean="0">
                <a:latin typeface="Comic Sans MS" pitchFamily="66" charset="0"/>
              </a:rPr>
              <a:t>-3</a:t>
            </a:r>
            <a:r>
              <a:rPr lang="en-US" dirty="0" smtClean="0">
                <a:latin typeface="Comic Sans MS" pitchFamily="66" charset="0"/>
              </a:rPr>
              <a:t> of marine OC is predicted</a:t>
            </a:r>
            <a:endParaRPr lang="en-US" baseline="-25000" dirty="0" smtClean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64886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Gantt et al. (2010b)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516" y="1143000"/>
            <a:ext cx="4114800" cy="248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455516" y="3838575"/>
            <a:ext cx="4114800" cy="2486025"/>
            <a:chOff x="455516" y="3838575"/>
            <a:chExt cx="4114800" cy="248602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5516" y="3838575"/>
              <a:ext cx="4114800" cy="248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1143000" y="3886200"/>
              <a:ext cx="1295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916" y="918232"/>
            <a:ext cx="2459037" cy="319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10800000" flipV="1">
            <a:off x="4648200" y="2235200"/>
            <a:ext cx="2438400" cy="1676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4572000" y="1270001"/>
            <a:ext cx="25146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 Important Unknowns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32004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dirty="0" smtClean="0">
                <a:latin typeface="Comic Sans MS" pitchFamily="66" charset="0"/>
              </a:rPr>
              <a:t>Global marine emission estimates differ immensely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US" dirty="0" smtClean="0">
                <a:latin typeface="Comic Sans MS" pitchFamily="66" charset="0"/>
              </a:rPr>
              <a:t>Factor of 30 difference for isoprene and 2000 for </a:t>
            </a:r>
            <a:r>
              <a:rPr lang="el-GR" dirty="0" smtClean="0">
                <a:latin typeface="Comic Sans MS" pitchFamily="66" charset="0"/>
              </a:rPr>
              <a:t>α</a:t>
            </a:r>
            <a:r>
              <a:rPr lang="en-US" dirty="0" smtClean="0">
                <a:latin typeface="Comic Sans MS" pitchFamily="66" charset="0"/>
              </a:rPr>
              <a:t>-</a:t>
            </a:r>
            <a:r>
              <a:rPr lang="en-US" dirty="0" err="1" smtClean="0">
                <a:latin typeface="Comic Sans MS" pitchFamily="66" charset="0"/>
              </a:rPr>
              <a:t>pinene</a:t>
            </a:r>
            <a:r>
              <a:rPr lang="en-US" dirty="0" smtClean="0">
                <a:latin typeface="Comic Sans MS" pitchFamily="66" charset="0"/>
              </a:rPr>
              <a:t> (</a:t>
            </a:r>
            <a:r>
              <a:rPr lang="en-US" dirty="0" err="1" smtClean="0">
                <a:latin typeface="Comic Sans MS" pitchFamily="66" charset="0"/>
              </a:rPr>
              <a:t>Luo</a:t>
            </a:r>
            <a:r>
              <a:rPr lang="en-US" dirty="0" smtClean="0">
                <a:latin typeface="Comic Sans MS" pitchFamily="66" charset="0"/>
              </a:rPr>
              <a:t> and Yu, 2010)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US" dirty="0" smtClean="0">
                <a:latin typeface="Comic Sans MS" pitchFamily="66" charset="0"/>
              </a:rPr>
              <a:t>Factor of 10 difference for primary organic aerosols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dirty="0" smtClean="0">
                <a:latin typeface="Comic Sans MS" pitchFamily="66" charset="0"/>
              </a:rPr>
              <a:t>Impacts of other gases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US" dirty="0" smtClean="0">
                <a:latin typeface="Comic Sans MS" pitchFamily="66" charset="0"/>
              </a:rPr>
              <a:t>DMS, Amines, Halocarbons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US" dirty="0" smtClean="0">
                <a:latin typeface="Comic Sans MS" pitchFamily="66" charset="0"/>
              </a:rPr>
              <a:t>See Smith and Mueller (2010) for additional discussion</a:t>
            </a:r>
          </a:p>
          <a:p>
            <a:pPr marL="342900" lvl="1" indent="-342900">
              <a:lnSpc>
                <a:spcPct val="12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US" sz="3200" dirty="0" smtClean="0">
                <a:latin typeface="Comic Sans MS" pitchFamily="66" charset="0"/>
              </a:rPr>
              <a:t>Factors affecting the organic fraction of sea spray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dirty="0" smtClean="0">
              <a:latin typeface="Comic Sans MS" pitchFamily="66" charset="0"/>
            </a:endParaRP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endParaRPr lang="en-US" dirty="0" smtClean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420669"/>
            <a:ext cx="264581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4394" y="4420669"/>
            <a:ext cx="3085406" cy="204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4419600"/>
            <a:ext cx="2971799" cy="205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00600" y="6474023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itchFamily="66" charset="0"/>
              </a:rPr>
              <a:t>Gantt and Meskhidze (submitted)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64770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O’Dowd et al. (2008)</a:t>
            </a:r>
            <a:endParaRPr lang="en-US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3425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What’s 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143000"/>
            <a:ext cx="8305800" cy="3505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lvl="0" indent="-342900">
              <a:lnSpc>
                <a:spcPct val="12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US" sz="3200" dirty="0" smtClean="0">
                <a:latin typeface="Comic Sans MS" pitchFamily="66" charset="0"/>
              </a:rPr>
              <a:t>Extensive lab measurements for phytoplankton-emitted biogenic hydrocarbons and organic aerosols from bubble bursting under different environmental conditions</a:t>
            </a:r>
          </a:p>
          <a:p>
            <a:pPr marL="742950" lvl="1" indent="-285750">
              <a:lnSpc>
                <a:spcPct val="120000"/>
              </a:lnSpc>
              <a:spcBef>
                <a:spcPts val="1000"/>
              </a:spcBef>
              <a:buFont typeface="Arial" pitchFamily="34" charset="0"/>
              <a:buChar char="–"/>
              <a:defRPr/>
            </a:pPr>
            <a:r>
              <a:rPr lang="en-US" sz="3200" dirty="0" smtClean="0">
                <a:latin typeface="Comic Sans MS" pitchFamily="66" charset="0"/>
              </a:rPr>
              <a:t>Recently, our lab has…</a:t>
            </a:r>
          </a:p>
          <a:p>
            <a:pPr marL="1200150" lvl="2" indent="-285750">
              <a:lnSpc>
                <a:spcPct val="120000"/>
              </a:lnSpc>
              <a:spcBef>
                <a:spcPts val="1000"/>
              </a:spcBef>
              <a:buFont typeface="Arial" pitchFamily="34" charset="0"/>
              <a:buChar char="–"/>
              <a:defRPr/>
            </a:pPr>
            <a:r>
              <a:rPr lang="en-US" sz="3200" dirty="0" smtClean="0">
                <a:latin typeface="Comic Sans MS" pitchFamily="66" charset="0"/>
              </a:rPr>
              <a:t>Measured ~25 different VOCs emitted from phytoplankton</a:t>
            </a:r>
          </a:p>
          <a:p>
            <a:pPr marL="1200150" lvl="2" indent="-285750">
              <a:lnSpc>
                <a:spcPct val="120000"/>
              </a:lnSpc>
              <a:spcBef>
                <a:spcPts val="1000"/>
              </a:spcBef>
              <a:buFont typeface="Arial" pitchFamily="34" charset="0"/>
              <a:buChar char="–"/>
              <a:defRPr/>
            </a:pPr>
            <a:r>
              <a:rPr lang="en-US" sz="3200" dirty="0" smtClean="0">
                <a:latin typeface="Comic Sans MS" pitchFamily="66" charset="0"/>
              </a:rPr>
              <a:t>Measured aerosol size/composition from </a:t>
            </a:r>
            <a:r>
              <a:rPr lang="en-US" sz="3200" dirty="0" smtClean="0">
                <a:latin typeface="Comic Sans MS" pitchFamily="66" charset="0"/>
              </a:rPr>
              <a:t>bubble-bursting</a:t>
            </a:r>
          </a:p>
          <a:p>
            <a:pPr marL="342900" lvl="0" indent="-342900">
              <a:lnSpc>
                <a:spcPct val="12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US" sz="3200" dirty="0" smtClean="0">
                <a:latin typeface="Comic Sans MS" pitchFamily="66" charset="0"/>
              </a:rPr>
              <a:t>Additional modeling studies looking into the impact of marine organics on climate and global air quality</a:t>
            </a:r>
            <a:endParaRPr lang="en-US" sz="3200" dirty="0" smtClean="0">
              <a:latin typeface="Comic Sans MS" pitchFamily="66" charset="0"/>
            </a:endParaRPr>
          </a:p>
        </p:txBody>
      </p:sp>
      <p:pic>
        <p:nvPicPr>
          <p:cNvPr id="10" name="Picture 9" descr="Picture 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7640" y="4785360"/>
            <a:ext cx="2882160" cy="1920240"/>
          </a:xfrm>
          <a:prstGeom prst="rect">
            <a:avLst/>
          </a:prstGeom>
        </p:spPr>
      </p:pic>
      <p:pic>
        <p:nvPicPr>
          <p:cNvPr id="11" name="Picture 10" descr="Picture 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9440" y="4785360"/>
            <a:ext cx="2882160" cy="1920240"/>
          </a:xfrm>
          <a:prstGeom prst="rect">
            <a:avLst/>
          </a:prstGeom>
        </p:spPr>
      </p:pic>
      <p:pic>
        <p:nvPicPr>
          <p:cNvPr id="12" name="Picture 11" descr="Picture 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839" y="4785360"/>
            <a:ext cx="2882161" cy="192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16239"/>
            <a:ext cx="5334000" cy="838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Experimental Set-up</a:t>
            </a:r>
          </a:p>
        </p:txBody>
      </p:sp>
      <p:sp>
        <p:nvSpPr>
          <p:cNvPr id="365576" name="Rectangle 8"/>
          <p:cNvSpPr>
            <a:spLocks noChangeAspect="1" noChangeArrowheads="1"/>
          </p:cNvSpPr>
          <p:nvPr/>
        </p:nvSpPr>
        <p:spPr bwMode="auto">
          <a:xfrm>
            <a:off x="990601" y="1662113"/>
            <a:ext cx="1676400" cy="4285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5587" name="Rectangle 19"/>
          <p:cNvSpPr>
            <a:spLocks noChangeAspect="1" noChangeArrowheads="1"/>
          </p:cNvSpPr>
          <p:nvPr/>
        </p:nvSpPr>
        <p:spPr bwMode="auto">
          <a:xfrm rot="-5400000">
            <a:off x="2959894" y="1398042"/>
            <a:ext cx="168275" cy="754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5588" name="Line 20"/>
          <p:cNvSpPr>
            <a:spLocks noChangeAspect="1" noChangeShapeType="1"/>
          </p:cNvSpPr>
          <p:nvPr/>
        </p:nvSpPr>
        <p:spPr bwMode="auto">
          <a:xfrm rot="-5400000">
            <a:off x="3044031" y="1537196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5591" name="AutoShape 23"/>
          <p:cNvSpPr>
            <a:spLocks noChangeAspect="1" noChangeArrowheads="1"/>
          </p:cNvSpPr>
          <p:nvPr/>
        </p:nvSpPr>
        <p:spPr bwMode="auto">
          <a:xfrm>
            <a:off x="3429000" y="1580554"/>
            <a:ext cx="1165118" cy="40862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5592" name="Text Box 24"/>
          <p:cNvSpPr txBox="1">
            <a:spLocks noChangeAspect="1" noChangeArrowheads="1"/>
          </p:cNvSpPr>
          <p:nvPr/>
        </p:nvSpPr>
        <p:spPr bwMode="auto">
          <a:xfrm>
            <a:off x="5624219" y="1600200"/>
            <a:ext cx="79220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latin typeface="Comic Sans MS" pitchFamily="66" charset="0"/>
              </a:rPr>
              <a:t>DMA </a:t>
            </a:r>
          </a:p>
        </p:txBody>
      </p:sp>
      <p:sp>
        <p:nvSpPr>
          <p:cNvPr id="365593" name="Line 25"/>
          <p:cNvSpPr>
            <a:spLocks noChangeAspect="1" noChangeShapeType="1"/>
          </p:cNvSpPr>
          <p:nvPr/>
        </p:nvSpPr>
        <p:spPr bwMode="auto">
          <a:xfrm rot="-5400000">
            <a:off x="6895134" y="1874515"/>
            <a:ext cx="0" cy="3790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5596" name="Text Box 28"/>
          <p:cNvSpPr txBox="1">
            <a:spLocks noChangeAspect="1" noChangeArrowheads="1"/>
          </p:cNvSpPr>
          <p:nvPr/>
        </p:nvSpPr>
        <p:spPr bwMode="auto">
          <a:xfrm>
            <a:off x="3295092" y="1487269"/>
            <a:ext cx="13773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 smtClean="0">
                <a:latin typeface="Comic Sans MS" pitchFamily="66" charset="0"/>
              </a:rPr>
              <a:t>dryer</a:t>
            </a:r>
            <a:r>
              <a:rPr lang="en-US" dirty="0" smtClean="0">
                <a:latin typeface="Comic Sans MS" pitchFamily="66" charset="0"/>
              </a:rPr>
              <a:t>+</a:t>
            </a:r>
          </a:p>
          <a:p>
            <a:pPr algn="ctr" eaLnBrk="1" hangingPunct="1"/>
            <a:r>
              <a:rPr lang="en-US" sz="1800" dirty="0" smtClean="0">
                <a:latin typeface="Comic Sans MS" pitchFamily="66" charset="0"/>
              </a:rPr>
              <a:t>neutralizer</a:t>
            </a:r>
          </a:p>
        </p:txBody>
      </p:sp>
      <p:sp>
        <p:nvSpPr>
          <p:cNvPr id="365601" name="Rectangle 33"/>
          <p:cNvSpPr>
            <a:spLocks noChangeAspect="1" noChangeArrowheads="1"/>
          </p:cNvSpPr>
          <p:nvPr/>
        </p:nvSpPr>
        <p:spPr bwMode="auto">
          <a:xfrm>
            <a:off x="1295400" y="1257300"/>
            <a:ext cx="168275" cy="4191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5602" name="Line 34"/>
          <p:cNvSpPr>
            <a:spLocks noChangeAspect="1" noChangeShapeType="1"/>
          </p:cNvSpPr>
          <p:nvPr/>
        </p:nvSpPr>
        <p:spPr bwMode="auto">
          <a:xfrm>
            <a:off x="1371600" y="1349375"/>
            <a:ext cx="0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5603" name="AutoShape 35"/>
          <p:cNvSpPr>
            <a:spLocks noChangeAspect="1" noChangeArrowheads="1"/>
          </p:cNvSpPr>
          <p:nvPr/>
        </p:nvSpPr>
        <p:spPr bwMode="auto">
          <a:xfrm>
            <a:off x="7162800" y="1070691"/>
            <a:ext cx="762000" cy="41910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5604" name="Text Box 36"/>
          <p:cNvSpPr txBox="1">
            <a:spLocks noChangeAspect="1" noChangeArrowheads="1"/>
          </p:cNvSpPr>
          <p:nvPr/>
        </p:nvSpPr>
        <p:spPr bwMode="auto">
          <a:xfrm>
            <a:off x="7313935" y="1073944"/>
            <a:ext cx="5838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latin typeface="Comic Sans MS" pitchFamily="66" charset="0"/>
              </a:rPr>
              <a:t>CPC</a:t>
            </a:r>
          </a:p>
        </p:txBody>
      </p:sp>
      <p:sp>
        <p:nvSpPr>
          <p:cNvPr id="365607" name="AutoShape 39"/>
          <p:cNvSpPr>
            <a:spLocks noChangeAspect="1" noChangeArrowheads="1"/>
          </p:cNvSpPr>
          <p:nvPr/>
        </p:nvSpPr>
        <p:spPr bwMode="auto">
          <a:xfrm>
            <a:off x="7162800" y="1968976"/>
            <a:ext cx="1295400" cy="40862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365608" name="Text Box 40"/>
          <p:cNvSpPr txBox="1">
            <a:spLocks noChangeAspect="1" noChangeArrowheads="1"/>
          </p:cNvSpPr>
          <p:nvPr/>
        </p:nvSpPr>
        <p:spPr bwMode="auto">
          <a:xfrm>
            <a:off x="7085136" y="1828800"/>
            <a:ext cx="141897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latin typeface="Comic Sans MS" pitchFamily="66" charset="0"/>
              </a:rPr>
              <a:t>CCN</a:t>
            </a:r>
          </a:p>
          <a:p>
            <a:pPr algn="ctr" eaLnBrk="1" hangingPunct="1"/>
            <a:r>
              <a:rPr lang="en-US" sz="1800" dirty="0">
                <a:latin typeface="Comic Sans MS" pitchFamily="66" charset="0"/>
              </a:rPr>
              <a:t>Instrument</a:t>
            </a:r>
          </a:p>
        </p:txBody>
      </p:sp>
      <p:sp>
        <p:nvSpPr>
          <p:cNvPr id="365638" name="Text Box 70"/>
          <p:cNvSpPr txBox="1">
            <a:spLocks noChangeArrowheads="1"/>
          </p:cNvSpPr>
          <p:nvPr/>
        </p:nvSpPr>
        <p:spPr bwMode="auto">
          <a:xfrm>
            <a:off x="5177735" y="5850831"/>
            <a:ext cx="381386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/>
              <a:t>DMA</a:t>
            </a:r>
            <a:r>
              <a:rPr lang="en-US" sz="1800" dirty="0"/>
              <a:t>: differential mobility analyzer</a:t>
            </a:r>
          </a:p>
          <a:p>
            <a:r>
              <a:rPr lang="en-US" sz="1800" dirty="0"/>
              <a:t>CPC: condensation particle counter</a:t>
            </a:r>
          </a:p>
          <a:p>
            <a:r>
              <a:rPr lang="en-US" sz="1800" dirty="0"/>
              <a:t>CCN: cloud condensation nuclei </a:t>
            </a:r>
          </a:p>
        </p:txBody>
      </p:sp>
      <p:sp>
        <p:nvSpPr>
          <p:cNvPr id="58" name="AutoShape 65"/>
          <p:cNvSpPr>
            <a:spLocks noChangeAspect="1" noChangeArrowheads="1"/>
          </p:cNvSpPr>
          <p:nvPr/>
        </p:nvSpPr>
        <p:spPr bwMode="auto">
          <a:xfrm rot="5400000">
            <a:off x="1740694" y="4964907"/>
            <a:ext cx="165100" cy="2122487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59" name="Text Box 66"/>
          <p:cNvSpPr txBox="1">
            <a:spLocks noChangeAspect="1" noChangeArrowheads="1"/>
          </p:cNvSpPr>
          <p:nvPr/>
        </p:nvSpPr>
        <p:spPr bwMode="auto">
          <a:xfrm rot="21600000">
            <a:off x="430085" y="6170891"/>
            <a:ext cx="27847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dirty="0" smtClean="0">
                <a:latin typeface="Comic Sans MS" pitchFamily="66" charset="0"/>
              </a:rPr>
              <a:t>Rectangular bubble tank</a:t>
            </a:r>
            <a:endParaRPr lang="en-US" sz="1800" dirty="0">
              <a:latin typeface="Comic Sans MS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79777" y="1662113"/>
            <a:ext cx="0" cy="428148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3505200"/>
            <a:ext cx="461665" cy="720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55 cm</a:t>
            </a:r>
            <a:endParaRPr lang="en-US" dirty="0"/>
          </a:p>
        </p:txBody>
      </p:sp>
      <p:pic>
        <p:nvPicPr>
          <p:cNvPr id="63" name="Picture 2" descr="http://www.plantgeek.net/images/glossary/airsto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1" t="924" r="18870" b="3986"/>
          <a:stretch/>
        </p:blipFill>
        <p:spPr bwMode="auto">
          <a:xfrm>
            <a:off x="990601" y="3049589"/>
            <a:ext cx="1676399" cy="28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Arrow Connector 63"/>
          <p:cNvCxnSpPr/>
          <p:nvPr/>
        </p:nvCxnSpPr>
        <p:spPr>
          <a:xfrm flipV="1">
            <a:off x="3165129" y="4854575"/>
            <a:ext cx="0" cy="1069183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66"/>
          <p:cNvSpPr txBox="1">
            <a:spLocks noChangeAspect="1" noChangeArrowheads="1"/>
          </p:cNvSpPr>
          <p:nvPr/>
        </p:nvSpPr>
        <p:spPr bwMode="auto">
          <a:xfrm rot="21600000">
            <a:off x="3300025" y="4927501"/>
            <a:ext cx="1156086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 dirty="0" smtClean="0">
                <a:latin typeface="Comic Sans MS" pitchFamily="66" charset="0"/>
              </a:rPr>
              <a:t>variable </a:t>
            </a:r>
          </a:p>
          <a:p>
            <a:pPr eaLnBrk="1" hangingPunct="1"/>
            <a:r>
              <a:rPr lang="en-US" b="1" dirty="0" smtClean="0">
                <a:latin typeface="Comic Sans MS" pitchFamily="66" charset="0"/>
              </a:rPr>
              <a:t>injection</a:t>
            </a:r>
          </a:p>
          <a:p>
            <a:pPr eaLnBrk="1" hangingPunct="1"/>
            <a:r>
              <a:rPr lang="en-US" sz="1800" b="1" dirty="0" smtClean="0">
                <a:latin typeface="Comic Sans MS" pitchFamily="66" charset="0"/>
              </a:rPr>
              <a:t>depth</a:t>
            </a:r>
            <a:endParaRPr lang="en-US" sz="1800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838200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itchFamily="66" charset="0"/>
              </a:rPr>
              <a:t>f</a:t>
            </a:r>
            <a:r>
              <a:rPr lang="en-US" dirty="0" smtClean="0">
                <a:latin typeface="Comic Sans MS" pitchFamily="66" charset="0"/>
              </a:rPr>
              <a:t>iltered air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9" name="Rectangle 19"/>
          <p:cNvSpPr>
            <a:spLocks noChangeAspect="1" noChangeArrowheads="1"/>
          </p:cNvSpPr>
          <p:nvPr/>
        </p:nvSpPr>
        <p:spPr bwMode="auto">
          <a:xfrm rot="-5400000">
            <a:off x="4941094" y="1383506"/>
            <a:ext cx="168275" cy="754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70" name="Line 20"/>
          <p:cNvSpPr>
            <a:spLocks noChangeAspect="1" noChangeShapeType="1"/>
          </p:cNvSpPr>
          <p:nvPr/>
        </p:nvSpPr>
        <p:spPr bwMode="auto">
          <a:xfrm rot="-5400000">
            <a:off x="5025231" y="1522660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71" name="AutoShape 23"/>
          <p:cNvSpPr>
            <a:spLocks noChangeAspect="1" noChangeArrowheads="1"/>
          </p:cNvSpPr>
          <p:nvPr/>
        </p:nvSpPr>
        <p:spPr bwMode="auto">
          <a:xfrm>
            <a:off x="5402263" y="1556225"/>
            <a:ext cx="1165118" cy="40862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72" name="Line 25"/>
          <p:cNvSpPr>
            <a:spLocks noChangeAspect="1" noChangeShapeType="1"/>
          </p:cNvSpPr>
          <p:nvPr/>
        </p:nvSpPr>
        <p:spPr bwMode="auto">
          <a:xfrm rot="-5400000">
            <a:off x="6895134" y="1080661"/>
            <a:ext cx="0" cy="3790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cxnSp>
        <p:nvCxnSpPr>
          <p:cNvPr id="9" name="Straight Connector 8"/>
          <p:cNvCxnSpPr>
            <a:stCxn id="72" idx="0"/>
            <a:endCxn id="365593" idx="0"/>
          </p:cNvCxnSpPr>
          <p:nvPr/>
        </p:nvCxnSpPr>
        <p:spPr>
          <a:xfrm>
            <a:off x="6705601" y="1270194"/>
            <a:ext cx="0" cy="793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92412" y="4038600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Flow rate: bubble number flux</a:t>
            </a:r>
          </a:p>
          <a:p>
            <a:r>
              <a:rPr lang="en-US" b="1" dirty="0" smtClean="0">
                <a:latin typeface="Comic Sans MS" pitchFamily="66" charset="0"/>
              </a:rPr>
              <a:t>Diffuser porosity: bubble size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43000" y="236378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951020" y="208184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295400" y="22098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295400" y="190662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1603640" y="205898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756040" y="23393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1756040" y="19050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1468364" y="238664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2316354" y="200845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2438400" y="266858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2438400" y="23622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156459" y="254158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133600" y="231648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557921" y="272089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2179319" y="184519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959764" y="269144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272540" y="279050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2284309" y="281336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733180" y="254832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6252" y="2975313"/>
            <a:ext cx="906399" cy="60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3733800" y="305966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optical bubble sizing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181600" y="-76200"/>
            <a:ext cx="3794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organic fraction</a:t>
            </a:r>
            <a:endParaRPr lang="en-US" b="1" dirty="0"/>
          </a:p>
          <a:p>
            <a:r>
              <a:rPr lang="en-US" b="1" dirty="0" smtClean="0"/>
              <a:t>size distribution + number conc. </a:t>
            </a:r>
          </a:p>
          <a:p>
            <a:r>
              <a:rPr lang="en-US" b="1" dirty="0" smtClean="0"/>
              <a:t>CCN number vs. </a:t>
            </a:r>
            <a:r>
              <a:rPr lang="en-US" b="1" dirty="0" err="1" smtClean="0"/>
              <a:t>supersaturation</a:t>
            </a:r>
            <a:endParaRPr lang="en-US" b="1" dirty="0"/>
          </a:p>
          <a:p>
            <a:r>
              <a:rPr lang="en-US" b="1" dirty="0" smtClean="0"/>
              <a:t>mixing state</a:t>
            </a:r>
          </a:p>
        </p:txBody>
      </p:sp>
      <p:pic>
        <p:nvPicPr>
          <p:cNvPr id="54" name="Picture 5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8185" y="2691448"/>
            <a:ext cx="2518044" cy="139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/>
          <p:cNvPicPr/>
          <p:nvPr/>
        </p:nvPicPr>
        <p:blipFill>
          <a:blip r:embed="rId5" cstate="print"/>
          <a:srcRect l="13000"/>
          <a:stretch>
            <a:fillRect/>
          </a:stretch>
        </p:blipFill>
        <p:spPr bwMode="auto">
          <a:xfrm>
            <a:off x="6458185" y="4230038"/>
            <a:ext cx="2533415" cy="139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lbow Connector 4"/>
          <p:cNvCxnSpPr>
            <a:stCxn id="12" idx="0"/>
          </p:cNvCxnSpPr>
          <p:nvPr/>
        </p:nvCxnSpPr>
        <p:spPr>
          <a:xfrm rot="16200000" flipV="1">
            <a:off x="3586775" y="3035034"/>
            <a:ext cx="173044" cy="1834087"/>
          </a:xfrm>
          <a:prstGeom prst="bentConnector2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09600" y="2182376"/>
            <a:ext cx="81719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>Tiny amount: 1/10000000  makes a very large difference in aerosol chemical properties </a:t>
            </a:r>
            <a:endParaRPr lang="en-US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7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981200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Thanks for your attention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the opportunity to speak</a:t>
            </a:r>
          </a:p>
          <a:p>
            <a:pPr algn="ctr"/>
            <a:endParaRPr lang="en-US" sz="4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Any questions???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9812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Additional Slides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90600"/>
            <a:ext cx="5791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6400" y="5334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Increase in PM2.5 from marine organics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6324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Gantt et al. (2010b)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How Marine Organics get into the Atmosphere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0975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648866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Image created by SOLAS (http://solas-int.org/)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3657600"/>
            <a:ext cx="11430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0" y="3657600"/>
            <a:ext cx="10668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2971800" y="1752600"/>
            <a:ext cx="1981200" cy="1828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6057900" y="2476500"/>
            <a:ext cx="19812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0668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Primary organics associated with sea spray emissions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0" y="990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Secondary organics associated phytoplankton BVOC emissions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Why They Matter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2133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latin typeface="Comic Sans MS" pitchFamily="66" charset="0"/>
              </a:rPr>
              <a:t>Near productive oceans, the following have been observed: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latin typeface="Comic Sans MS" pitchFamily="66" charset="0"/>
              </a:rPr>
              <a:t>High concentration of organic carbon aerosols (O’Dowd et al., 2004; Sciare et al., 2009)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latin typeface="Comic Sans MS" pitchFamily="66" charset="0"/>
              </a:rPr>
              <a:t>New particle formation/growth (Vaattovaara et al., 2006)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latin typeface="Comic Sans MS" pitchFamily="66" charset="0"/>
              </a:rPr>
              <a:t>Cloud microphysical changes (Meskhidze and Nenes, 2006)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7400" y="6477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Meskhidze and Nenes (2006)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1786"/>
          <a:stretch>
            <a:fillRect/>
          </a:stretch>
        </p:blipFill>
        <p:spPr bwMode="auto">
          <a:xfrm>
            <a:off x="76200" y="3276600"/>
            <a:ext cx="2514600" cy="322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ciare.png"/>
          <p:cNvPicPr>
            <a:picLocks noChangeAspect="1"/>
          </p:cNvPicPr>
          <p:nvPr/>
        </p:nvPicPr>
        <p:blipFill>
          <a:blip r:embed="rId3" cstate="print"/>
          <a:srcRect t="-1385" r="-993" b="-1385"/>
          <a:stretch>
            <a:fillRect/>
          </a:stretch>
        </p:blipFill>
        <p:spPr>
          <a:xfrm>
            <a:off x="2743200" y="4520871"/>
            <a:ext cx="3200400" cy="19561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152400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O’Dowd et al. (2004)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Sciare et al. (2009)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r="-1025"/>
          <a:stretch>
            <a:fillRect/>
          </a:stretch>
        </p:blipFill>
        <p:spPr bwMode="auto">
          <a:xfrm>
            <a:off x="6096000" y="4114800"/>
            <a:ext cx="2971800" cy="2371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432559"/>
            <a:ext cx="8229600" cy="4663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Observed Marine Boundary Layer Hydrocarbon Concentrations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324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Shaw, Gantt, and Meskhidze (2010)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5758338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omic Sans MS" pitchFamily="66" charset="0"/>
              </a:rPr>
              <a:t>(ppt)</a:t>
            </a:r>
            <a:endParaRPr lang="en-US" sz="1000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5758338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Comic Sans MS" pitchFamily="66" charset="0"/>
              </a:rPr>
              <a:t>(ppt)</a:t>
            </a:r>
            <a:endParaRPr lang="en-US" sz="1000" b="1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t="12731" r="9893" b="48731"/>
          <a:stretch/>
        </p:blipFill>
        <p:spPr bwMode="auto">
          <a:xfrm>
            <a:off x="1564758" y="2743200"/>
            <a:ext cx="5753100" cy="225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Recent Global Emission Inventories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6400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Palmer and Shaw (2005)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293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Marine Isoprene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14" name="Picture 13" descr="Spracklen.png"/>
          <p:cNvPicPr>
            <a:picLocks noChangeAspect="1"/>
          </p:cNvPicPr>
          <p:nvPr/>
        </p:nvPicPr>
        <p:blipFill>
          <a:blip r:embed="rId2" cstate="print"/>
          <a:srcRect l="-895" t="-3303" r="-896" b="-2378"/>
          <a:stretch>
            <a:fillRect/>
          </a:stretch>
        </p:blipFill>
        <p:spPr>
          <a:xfrm>
            <a:off x="76200" y="1611868"/>
            <a:ext cx="2895600" cy="1600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10573" r="-3668" b="-441"/>
          <a:stretch>
            <a:fillRect/>
          </a:stretch>
        </p:blipFill>
        <p:spPr bwMode="auto">
          <a:xfrm>
            <a:off x="3124200" y="1611868"/>
            <a:ext cx="28956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1078468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Marine Primary Organic Aerosols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19600" y="6400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Gantt et al. (2009)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32120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Spracklen</a:t>
            </a:r>
            <a:r>
              <a:rPr lang="en-US" dirty="0" smtClean="0">
                <a:latin typeface="Comic Sans MS" pitchFamily="66" charset="0"/>
              </a:rPr>
              <a:t> et al. (2008)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0400" y="32120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Langmann et al. (2008)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32120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Long et al. (2010)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7200" y="4140558"/>
            <a:ext cx="4572000" cy="2667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419600" y="4281645"/>
            <a:ext cx="4267200" cy="2119155"/>
            <a:chOff x="4419600" y="4281645"/>
            <a:chExt cx="4267200" cy="211915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49206"/>
            <a:stretch>
              <a:fillRect/>
            </a:stretch>
          </p:blipFill>
          <p:spPr bwMode="auto">
            <a:xfrm>
              <a:off x="4419600" y="4281645"/>
              <a:ext cx="4267200" cy="2119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8412480" y="6355081"/>
              <a:ext cx="228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56960" y="1611868"/>
            <a:ext cx="2910840" cy="1600200"/>
            <a:chOff x="5953582" y="1611868"/>
            <a:chExt cx="3038018" cy="16002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53582" y="1611868"/>
              <a:ext cx="3038018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6004560" y="1706880"/>
              <a:ext cx="1524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3400" y="4278868"/>
            <a:ext cx="3657600" cy="2133600"/>
            <a:chOff x="533400" y="4278868"/>
            <a:chExt cx="3657600" cy="2133600"/>
          </a:xfrm>
        </p:grpSpPr>
        <p:grpSp>
          <p:nvGrpSpPr>
            <p:cNvPr id="8" name="Group 7"/>
            <p:cNvGrpSpPr/>
            <p:nvPr/>
          </p:nvGrpSpPr>
          <p:grpSpPr>
            <a:xfrm>
              <a:off x="533400" y="4278868"/>
              <a:ext cx="3657600" cy="2133600"/>
              <a:chOff x="4953000" y="2025290"/>
              <a:chExt cx="4041648" cy="254708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87916"/>
              <a:stretch>
                <a:fillRect/>
              </a:stretch>
            </p:blipFill>
            <p:spPr bwMode="auto">
              <a:xfrm>
                <a:off x="4953000" y="3973065"/>
                <a:ext cx="4038599" cy="599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b="60758"/>
              <a:stretch>
                <a:fillRect/>
              </a:stretch>
            </p:blipFill>
            <p:spPr bwMode="auto">
              <a:xfrm>
                <a:off x="4953000" y="2025290"/>
                <a:ext cx="4041648" cy="1947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6" name="Rectangle 25"/>
            <p:cNvSpPr/>
            <p:nvPr/>
          </p:nvSpPr>
          <p:spPr>
            <a:xfrm>
              <a:off x="746760" y="4343400"/>
              <a:ext cx="914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86200" y="2514600"/>
            <a:ext cx="35493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Poster in Emission Inventories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Our Marine Isoprene Emissions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Content Placeholder 10" descr="Chl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36208" y="3493008"/>
            <a:ext cx="2755392" cy="1383792"/>
          </a:xfrm>
        </p:spPr>
      </p:pic>
      <p:pic>
        <p:nvPicPr>
          <p:cNvPr id="7" name="Picture 6" descr="janavgwind.t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52400" y="5334000"/>
            <a:ext cx="2875088" cy="1371600"/>
          </a:xfrm>
          <a:prstGeom prst="rect">
            <a:avLst/>
          </a:prstGeom>
        </p:spPr>
      </p:pic>
      <p:pic>
        <p:nvPicPr>
          <p:cNvPr id="8" name="Picture 7" descr="janavgsolar.tif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200400" y="5334000"/>
            <a:ext cx="2901459" cy="1371600"/>
          </a:xfrm>
          <a:prstGeom prst="rect">
            <a:avLst/>
          </a:prstGeom>
        </p:spPr>
      </p:pic>
      <p:pic>
        <p:nvPicPr>
          <p:cNvPr id="9" name="Picture 8" descr="physatjan.tif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140824" y="1676400"/>
            <a:ext cx="2850776" cy="1371600"/>
          </a:xfrm>
          <a:prstGeom prst="rect">
            <a:avLst/>
          </a:prstGeom>
        </p:spPr>
      </p:pic>
      <p:pic>
        <p:nvPicPr>
          <p:cNvPr id="12" name="Picture 11" descr="K4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36208" y="5321808"/>
            <a:ext cx="2755392" cy="13837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72200" y="1295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Phytoplankton Speciation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9000" y="3124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Chlorophyll-</a:t>
            </a:r>
            <a:r>
              <a:rPr lang="en-US" i="1" dirty="0" smtClean="0">
                <a:latin typeface="Comic Sans MS" pitchFamily="66" charset="0"/>
              </a:rPr>
              <a:t>a</a:t>
            </a:r>
            <a:r>
              <a:rPr lang="en-US" dirty="0" smtClean="0">
                <a:latin typeface="Comic Sans MS" pitchFamily="66" charset="0"/>
              </a:rPr>
              <a:t>  Concentration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4953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Diffuse Attenuation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4953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Solar Radiation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953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10 meter Winds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1219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Gantt et al. (2009)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399" y="1668809"/>
            <a:ext cx="4015393" cy="297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HPIM0425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515853" y="3683358"/>
            <a:ext cx="1234440" cy="938174"/>
          </a:xfrm>
          <a:prstGeom prst="rect">
            <a:avLst/>
          </a:prstGeom>
        </p:spPr>
      </p:pic>
      <p:pic>
        <p:nvPicPr>
          <p:cNvPr id="22" name="Picture 21" descr="HPIM0422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495800" y="2679879"/>
            <a:ext cx="1234440" cy="938174"/>
          </a:xfrm>
          <a:prstGeom prst="rect">
            <a:avLst/>
          </a:prstGeom>
        </p:spPr>
      </p:pic>
      <p:pic>
        <p:nvPicPr>
          <p:cNvPr id="23" name="Picture 22" descr="HPIM0416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511842" y="1676400"/>
            <a:ext cx="1234440" cy="938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Marine Isoprene and Air Quality</a:t>
            </a:r>
            <a:endParaRPr lang="en-US" sz="32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" y="3960512"/>
            <a:ext cx="4463491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6600" y="3960229"/>
            <a:ext cx="4541613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85800" y="361262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SOA concentration change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3612624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8-hour max. O</a:t>
            </a:r>
            <a:r>
              <a:rPr lang="en-US" baseline="-25000" dirty="0" smtClean="0">
                <a:solidFill>
                  <a:prstClr val="black"/>
                </a:solidFill>
              </a:rPr>
              <a:t>3</a:t>
            </a:r>
            <a:r>
              <a:rPr lang="en-US" dirty="0" smtClean="0">
                <a:solidFill>
                  <a:prstClr val="black"/>
                </a:solidFill>
              </a:rPr>
              <a:t> concentration change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64886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Gantt et al. (2010a)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685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Emission rate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685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Isoprene Concentration Change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750" y="1008380"/>
            <a:ext cx="4524531" cy="2592576"/>
            <a:chOff x="31750" y="1008380"/>
            <a:chExt cx="4524531" cy="259257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993" t="5844" r="50769" b="2341"/>
            <a:stretch>
              <a:fillRect/>
            </a:stretch>
          </p:blipFill>
          <p:spPr bwMode="auto">
            <a:xfrm>
              <a:off x="32369" y="1010156"/>
              <a:ext cx="4523912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1750" y="1008380"/>
              <a:ext cx="152400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48200" y="1014730"/>
            <a:ext cx="4471524" cy="2590946"/>
            <a:chOff x="4648200" y="1014730"/>
            <a:chExt cx="4471524" cy="2590946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l="50989" t="5844" r="659" b="1048"/>
            <a:stretch>
              <a:fillRect/>
            </a:stretch>
          </p:blipFill>
          <p:spPr bwMode="auto">
            <a:xfrm>
              <a:off x="4648200" y="1014876"/>
              <a:ext cx="4471524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4679950" y="1014730"/>
              <a:ext cx="152400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52400" y="4326636"/>
            <a:ext cx="2857500" cy="2085832"/>
            <a:chOff x="228600" y="4292723"/>
            <a:chExt cx="2743200" cy="2119745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2179" t="7830" r="1925" b="3426"/>
            <a:stretch>
              <a:fillRect/>
            </a:stretch>
          </p:blipFill>
          <p:spPr bwMode="auto">
            <a:xfrm>
              <a:off x="228600" y="4292723"/>
              <a:ext cx="2743200" cy="211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88889" t="88422" b="4547"/>
            <a:stretch>
              <a:fillRect/>
            </a:stretch>
          </p:blipFill>
          <p:spPr bwMode="auto">
            <a:xfrm>
              <a:off x="2590800" y="6032500"/>
              <a:ext cx="304800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2546350" y="6076950"/>
              <a:ext cx="76200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Other Recent Marine Modeling Efforts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346462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Arnold et al. (2009)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57631"/>
            <a:ext cx="2819400" cy="20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6172200" y="1447800"/>
            <a:ext cx="2819400" cy="2007577"/>
            <a:chOff x="0" y="3733800"/>
            <a:chExt cx="2819400" cy="200757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t="3657" r="48673"/>
            <a:stretch>
              <a:fillRect/>
            </a:stretch>
          </p:blipFill>
          <p:spPr bwMode="auto">
            <a:xfrm>
              <a:off x="0" y="3733800"/>
              <a:ext cx="2819400" cy="2007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228600" y="3733800"/>
              <a:ext cx="228600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00400" y="1457325"/>
            <a:ext cx="2819400" cy="2005120"/>
            <a:chOff x="3048000" y="3731260"/>
            <a:chExt cx="2819400" cy="200512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9940" t="3666" r="-1391"/>
            <a:stretch>
              <a:fillRect/>
            </a:stretch>
          </p:blipFill>
          <p:spPr bwMode="auto">
            <a:xfrm>
              <a:off x="3048000" y="3733800"/>
              <a:ext cx="2819400" cy="20025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3124200" y="3731260"/>
              <a:ext cx="2286000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76400" y="1066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Isoprene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0400" y="34406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Luo</a:t>
            </a:r>
            <a:r>
              <a:rPr lang="en-US" dirty="0" smtClean="0">
                <a:latin typeface="Comic Sans MS" pitchFamily="66" charset="0"/>
              </a:rPr>
              <a:t> and Yu (2010)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2200" y="1066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latin typeface="Comic Sans MS" pitchFamily="66" charset="0"/>
              </a:rPr>
              <a:t>α</a:t>
            </a:r>
            <a:r>
              <a:rPr lang="en-US" dirty="0" smtClean="0">
                <a:latin typeface="Comic Sans MS" pitchFamily="66" charset="0"/>
              </a:rPr>
              <a:t>-</a:t>
            </a:r>
            <a:r>
              <a:rPr lang="en-US" dirty="0" err="1" smtClean="0">
                <a:latin typeface="Comic Sans MS" pitchFamily="66" charset="0"/>
              </a:rPr>
              <a:t>pinene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0" y="39740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Primary Organic Aerosols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398573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SOA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6400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Myriokefalitakis</a:t>
            </a:r>
            <a:r>
              <a:rPr lang="en-US" dirty="0" smtClean="0">
                <a:latin typeface="Comic Sans MS" pitchFamily="66" charset="0"/>
              </a:rPr>
              <a:t> et al. (2010)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0775" y="4343400"/>
            <a:ext cx="2790825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019800" y="3962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Total Organic Aerosols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2200" y="64124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Spracklen</a:t>
            </a:r>
            <a:r>
              <a:rPr lang="en-US" dirty="0" smtClean="0">
                <a:latin typeface="Comic Sans MS" pitchFamily="66" charset="0"/>
              </a:rPr>
              <a:t> et al. (2008)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00400" y="64124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Vignati</a:t>
            </a:r>
            <a:r>
              <a:rPr lang="en-US" dirty="0" smtClean="0">
                <a:latin typeface="Comic Sans MS" pitchFamily="66" charset="0"/>
              </a:rPr>
              <a:t> et al. (2009)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8700" y="3257550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(ppt)</a:t>
            </a:r>
            <a:endParaRPr lang="en-US" sz="900" dirty="0"/>
          </a:p>
        </p:txBody>
      </p:sp>
      <p:sp>
        <p:nvSpPr>
          <p:cNvPr id="29" name="TextBox 28"/>
          <p:cNvSpPr txBox="1"/>
          <p:nvPr/>
        </p:nvSpPr>
        <p:spPr>
          <a:xfrm>
            <a:off x="5667375" y="3267075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(</a:t>
            </a:r>
            <a:r>
              <a:rPr lang="en-US" sz="900" dirty="0" err="1" smtClean="0"/>
              <a:t>ppt</a:t>
            </a:r>
            <a:r>
              <a:rPr lang="en-US" sz="900" dirty="0" smtClean="0"/>
              <a:t>)</a:t>
            </a:r>
            <a:endParaRPr lang="en-US" sz="900" dirty="0"/>
          </a:p>
        </p:txBody>
      </p:sp>
      <p:sp>
        <p:nvSpPr>
          <p:cNvPr id="31" name="Rectangle 30"/>
          <p:cNvSpPr/>
          <p:nvPr/>
        </p:nvSpPr>
        <p:spPr>
          <a:xfrm>
            <a:off x="5943600" y="1905000"/>
            <a:ext cx="762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32460" y="4325685"/>
            <a:ext cx="2209800" cy="3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72200" y="3429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Luo</a:t>
            </a:r>
            <a:r>
              <a:rPr lang="en-US" dirty="0" smtClean="0">
                <a:latin typeface="Comic Sans MS" pitchFamily="66" charset="0"/>
              </a:rPr>
              <a:t> and Yu (2010)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124200" y="4343400"/>
            <a:ext cx="2924175" cy="2057400"/>
            <a:chOff x="3200400" y="4343400"/>
            <a:chExt cx="2743200" cy="205740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0400" y="4343400"/>
              <a:ext cx="27432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ectangle 36"/>
            <p:cNvSpPr/>
            <p:nvPr/>
          </p:nvSpPr>
          <p:spPr>
            <a:xfrm>
              <a:off x="3643311" y="4343400"/>
              <a:ext cx="2209800" cy="36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Model Setup</a:t>
            </a:r>
            <a:endParaRPr lang="en-US" sz="3200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228600" y="1138644"/>
          <a:ext cx="8763000" cy="5338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6248400"/>
              </a:tblGrid>
              <a:tr h="5878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Model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CMAQ v. 4.7</a:t>
                      </a:r>
                      <a:endParaRPr lang="en-US" sz="1800" dirty="0"/>
                    </a:p>
                  </a:txBody>
                  <a:tcPr/>
                </a:tc>
              </a:tr>
              <a:tr h="45502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Time</a:t>
                      </a:r>
                      <a:r>
                        <a:rPr lang="en-US" sz="1800" baseline="0" dirty="0" smtClean="0"/>
                        <a:t> Period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June-August 2005</a:t>
                      </a:r>
                      <a:endParaRPr lang="en-US" sz="1800" dirty="0"/>
                    </a:p>
                  </a:txBody>
                  <a:tcPr/>
                </a:tc>
              </a:tr>
              <a:tr h="4005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Domain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Western US, Pacific coast</a:t>
                      </a:r>
                      <a:endParaRPr lang="en-US" sz="1800" dirty="0"/>
                    </a:p>
                  </a:txBody>
                  <a:tcPr/>
                </a:tc>
              </a:tr>
              <a:tr h="43760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Resolution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 x 12 km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</a:tr>
              <a:tr h="44413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 Resolution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14 layers from the surface</a:t>
                      </a:r>
                      <a:r>
                        <a:rPr lang="en-US" sz="1800" baseline="0" dirty="0" smtClean="0"/>
                        <a:t> to 100mb</a:t>
                      </a:r>
                      <a:endParaRPr lang="en-US" sz="1800" dirty="0"/>
                    </a:p>
                  </a:txBody>
                  <a:tcPr/>
                </a:tc>
              </a:tr>
              <a:tr h="5878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Emissions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Anthropogenic</a:t>
                      </a:r>
                      <a:r>
                        <a:rPr lang="en-US" sz="1800" baseline="0" dirty="0" smtClean="0"/>
                        <a:t>: 2005 NEI</a:t>
                      </a:r>
                    </a:p>
                    <a:p>
                      <a:r>
                        <a:rPr lang="en-US" sz="1800" baseline="0" dirty="0" smtClean="0"/>
                        <a:t>Natural: BEIS  </a:t>
                      </a:r>
                      <a:endParaRPr lang="en-US" sz="1800" dirty="0"/>
                    </a:p>
                  </a:txBody>
                  <a:tcPr/>
                </a:tc>
              </a:tr>
              <a:tr h="45502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Meteorology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MM5</a:t>
                      </a:r>
                      <a:endParaRPr lang="en-US" sz="1800" dirty="0"/>
                    </a:p>
                  </a:txBody>
                  <a:tcPr/>
                </a:tc>
              </a:tr>
              <a:tr h="45502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Chemistry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CB05</a:t>
                      </a:r>
                      <a:endParaRPr lang="en-US" sz="1800" dirty="0"/>
                    </a:p>
                  </a:txBody>
                  <a:tcPr/>
                </a:tc>
              </a:tr>
              <a:tr h="5878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Simulations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en-US" sz="1800" baseline="0" dirty="0" smtClean="0"/>
                        <a:t>Baseline without marine emissions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US" sz="1800" baseline="0" dirty="0" smtClean="0"/>
                        <a:t>“Bottom-up” isoprene (Gantt et al., 2009) and primary organic emissions (O’Dowd et al., 2008)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US" sz="1800" baseline="0" dirty="0" smtClean="0"/>
                        <a:t>“Top-down” simulation using higher BVOC emissions derived from Southern Ocean measurements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Colomb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et </a:t>
                      </a:r>
                      <a:r>
                        <a:rPr lang="en-US" sz="1800" baseline="0" dirty="0" smtClean="0"/>
                        <a:t>al., 2009)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757</Words>
  <Application>Microsoft Office PowerPoint</Application>
  <PresentationFormat>On-screen Show (4:3)</PresentationFormat>
  <Paragraphs>144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The Contribution of Marine Organic Emissions to Coastal Air Quality</vt:lpstr>
      <vt:lpstr>How Marine Organics get into the Atmosphere</vt:lpstr>
      <vt:lpstr>Why They Matter</vt:lpstr>
      <vt:lpstr>Observed Marine Boundary Layer Hydrocarbon Concentrations</vt:lpstr>
      <vt:lpstr>Recent Global Emission Inventories</vt:lpstr>
      <vt:lpstr>Our Marine Isoprene Emissions</vt:lpstr>
      <vt:lpstr>Modeling Marine Isoprene and Air Quality</vt:lpstr>
      <vt:lpstr>Other Recent Marine Modeling Efforts</vt:lpstr>
      <vt:lpstr>Model Setup</vt:lpstr>
      <vt:lpstr>Marine Organic Aerosol Contribution</vt:lpstr>
      <vt:lpstr>Impact of Marine Hydrocarbon Emissions</vt:lpstr>
      <vt:lpstr>Comparison with Observations</vt:lpstr>
      <vt:lpstr>Some Important Unknowns</vt:lpstr>
      <vt:lpstr>PowerPoint Presentation</vt:lpstr>
      <vt:lpstr>Experimental Set-up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and modeling marine biogenic volatile organic compounds</dc:title>
  <dc:creator>brett</dc:creator>
  <cp:lastModifiedBy>Meskhidze</cp:lastModifiedBy>
  <cp:revision>178</cp:revision>
  <dcterms:created xsi:type="dcterms:W3CDTF">2010-05-14T18:32:44Z</dcterms:created>
  <dcterms:modified xsi:type="dcterms:W3CDTF">2010-10-12T13:25:04Z</dcterms:modified>
</cp:coreProperties>
</file>