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1" r:id="rId2"/>
    <p:sldId id="325" r:id="rId3"/>
    <p:sldId id="280" r:id="rId4"/>
    <p:sldId id="326" r:id="rId5"/>
    <p:sldId id="282" r:id="rId6"/>
    <p:sldId id="283" r:id="rId7"/>
    <p:sldId id="286" r:id="rId8"/>
    <p:sldId id="340" r:id="rId9"/>
    <p:sldId id="344" r:id="rId10"/>
    <p:sldId id="347" r:id="rId11"/>
    <p:sldId id="352" r:id="rId12"/>
    <p:sldId id="342" r:id="rId13"/>
    <p:sldId id="293" r:id="rId14"/>
    <p:sldId id="350" r:id="rId15"/>
    <p:sldId id="353" r:id="rId16"/>
    <p:sldId id="308" r:id="rId17"/>
    <p:sldId id="323" r:id="rId18"/>
    <p:sldId id="304" r:id="rId19"/>
    <p:sldId id="306" r:id="rId20"/>
    <p:sldId id="307" r:id="rId21"/>
    <p:sldId id="311" r:id="rId22"/>
    <p:sldId id="312" r:id="rId23"/>
    <p:sldId id="331" r:id="rId24"/>
    <p:sldId id="351" r:id="rId25"/>
    <p:sldId id="337" r:id="rId26"/>
    <p:sldId id="274" r:id="rId27"/>
    <p:sldId id="321" r:id="rId28"/>
    <p:sldId id="277" r:id="rId29"/>
    <p:sldId id="302" r:id="rId30"/>
    <p:sldId id="349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4D4D4D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4D4D4D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4D4D4D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4D4D4D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4D4D4D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4D4D4D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4D4D4D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4D4D4D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4D4D4D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CC"/>
    <a:srgbClr val="469C23"/>
    <a:srgbClr val="4D4D4D"/>
    <a:srgbClr val="2B9746"/>
    <a:srgbClr val="CD25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90929"/>
  </p:normalViewPr>
  <p:slideViewPr>
    <p:cSldViewPr>
      <p:cViewPr varScale="1">
        <p:scale>
          <a:sx n="59" d="100"/>
          <a:sy n="59" d="100"/>
        </p:scale>
        <p:origin x="-11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.xml"/><Relationship Id="rId7" Type="http://schemas.openxmlformats.org/officeDocument/2006/relationships/slide" Target="slides/slide14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6" Type="http://schemas.openxmlformats.org/officeDocument/2006/relationships/slide" Target="slides/slide8.xml"/><Relationship Id="rId5" Type="http://schemas.openxmlformats.org/officeDocument/2006/relationships/slide" Target="slides/slide7.xml"/><Relationship Id="rId4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32F580C-DA19-4193-A529-6E5501DCB60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CB0C2-8316-4828-A1F1-7C78947AED98}" type="datetimeFigureOut">
              <a:rPr lang="en-GB" smtClean="0"/>
              <a:pPr/>
              <a:t>11/10/2010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73CFB-BE9F-4B58-8BB0-0A858A26F0E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2FF98-16A2-47BC-B495-6065B7598062}" type="slidenum">
              <a:rPr lang="en-GB"/>
              <a:pPr/>
              <a:t>14</a:t>
            </a:fld>
            <a:endParaRPr lang="en-GB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CAAC19-64A4-4E8D-ACA7-8A3971CC881F}" type="slidenum">
              <a:rPr lang="en-US"/>
              <a:pPr/>
              <a:t>17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GFS – global forecast system – a US model available through NCAR</a:t>
            </a: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477838"/>
            <a:ext cx="2095500" cy="57483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77838"/>
            <a:ext cx="6134100" cy="57483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459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59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477838"/>
            <a:ext cx="8334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144463"/>
          </a:xfrm>
          <a:prstGeom prst="rect">
            <a:avLst/>
          </a:prstGeom>
          <a:solidFill>
            <a:srgbClr val="469C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>
              <a:solidFill>
                <a:srgbClr val="CD252B"/>
              </a:solidFill>
              <a:latin typeface="Times New Roman" pitchFamily="18" charset="0"/>
            </a:endParaRPr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Indent 1</a:t>
            </a:r>
          </a:p>
          <a:p>
            <a:pPr lvl="2"/>
            <a:r>
              <a:rPr lang="en-GB" smtClean="0"/>
              <a:t>Indent 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 (W1)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 (W1)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 (W1)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 (W1)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 (W1)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 (W1)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 (W1)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 (W1)" pitchFamily="34" charset="0"/>
        </a:defRPr>
      </a:lvl9pPr>
    </p:titleStyle>
    <p:bodyStyle>
      <a:lvl1pPr algn="l" rtl="0" fontAlgn="base">
        <a:spcBef>
          <a:spcPct val="100000"/>
        </a:spcBef>
        <a:spcAft>
          <a:spcPct val="0"/>
        </a:spcAft>
        <a:buFont typeface="Wingdings" pitchFamily="2" charset="2"/>
        <a:tabLst>
          <a:tab pos="381000" algn="l"/>
        </a:tabLst>
        <a:defRPr sz="2000" b="1">
          <a:solidFill>
            <a:srgbClr val="469C23"/>
          </a:solidFill>
          <a:latin typeface="+mn-lt"/>
          <a:ea typeface="+mn-ea"/>
          <a:cs typeface="+mn-cs"/>
        </a:defRPr>
      </a:lvl1pPr>
      <a:lvl2pPr marL="382588" indent="-192088" algn="l" rtl="0" fontAlgn="base">
        <a:spcBef>
          <a:spcPct val="0"/>
        </a:spcBef>
        <a:spcAft>
          <a:spcPct val="0"/>
        </a:spcAft>
        <a:buClr>
          <a:srgbClr val="469C23"/>
        </a:buClr>
        <a:buChar char="•"/>
        <a:tabLst>
          <a:tab pos="381000" algn="l"/>
        </a:tabLst>
        <a:defRPr>
          <a:solidFill>
            <a:schemeClr val="bg2"/>
          </a:solidFill>
          <a:latin typeface="+mn-lt"/>
        </a:defRPr>
      </a:lvl2pPr>
      <a:lvl3pPr marL="760413" indent="-187325" algn="l" rtl="0" fontAlgn="base">
        <a:spcBef>
          <a:spcPct val="0"/>
        </a:spcBef>
        <a:spcAft>
          <a:spcPct val="0"/>
        </a:spcAft>
        <a:buFont typeface="Arial" charset="0"/>
        <a:buChar char="-"/>
        <a:tabLst>
          <a:tab pos="381000" algn="l"/>
        </a:tabLst>
        <a:defRPr sz="1600">
          <a:solidFill>
            <a:srgbClr val="4D4D4D"/>
          </a:solidFill>
          <a:latin typeface="+mn-lt"/>
        </a:defRPr>
      </a:lvl3pPr>
      <a:lvl4pPr marL="193675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tabLst>
          <a:tab pos="381000" algn="l"/>
        </a:tabLst>
        <a:defRPr sz="1400">
          <a:solidFill>
            <a:schemeClr val="tx1"/>
          </a:solidFill>
          <a:latin typeface="+mj-lt"/>
        </a:defRPr>
      </a:lvl4pPr>
      <a:lvl5pPr marL="2355850" indent="-228600" algn="l" rtl="0" fontAlgn="base">
        <a:spcBef>
          <a:spcPct val="20000"/>
        </a:spcBef>
        <a:spcAft>
          <a:spcPct val="0"/>
        </a:spcAft>
        <a:buChar char="»"/>
        <a:tabLst>
          <a:tab pos="381000" algn="l"/>
        </a:tabLst>
        <a:defRPr sz="2000">
          <a:solidFill>
            <a:schemeClr val="tx1"/>
          </a:solidFill>
          <a:latin typeface="Times New Roman" pitchFamily="18" charset="0"/>
        </a:defRPr>
      </a:lvl5pPr>
      <a:lvl6pPr marL="2813050" indent="-228600" algn="l" rtl="0" fontAlgn="base">
        <a:spcBef>
          <a:spcPct val="20000"/>
        </a:spcBef>
        <a:spcAft>
          <a:spcPct val="0"/>
        </a:spcAft>
        <a:buChar char="»"/>
        <a:tabLst>
          <a:tab pos="381000" algn="l"/>
        </a:tabLst>
        <a:defRPr sz="2000">
          <a:solidFill>
            <a:schemeClr val="tx1"/>
          </a:solidFill>
          <a:latin typeface="Times New Roman" pitchFamily="18" charset="0"/>
        </a:defRPr>
      </a:lvl6pPr>
      <a:lvl7pPr marL="3270250" indent="-228600" algn="l" rtl="0" fontAlgn="base">
        <a:spcBef>
          <a:spcPct val="20000"/>
        </a:spcBef>
        <a:spcAft>
          <a:spcPct val="0"/>
        </a:spcAft>
        <a:buChar char="»"/>
        <a:tabLst>
          <a:tab pos="381000" algn="l"/>
        </a:tabLst>
        <a:defRPr sz="2000">
          <a:solidFill>
            <a:schemeClr val="tx1"/>
          </a:solidFill>
          <a:latin typeface="Times New Roman" pitchFamily="18" charset="0"/>
        </a:defRPr>
      </a:lvl7pPr>
      <a:lvl8pPr marL="3727450" indent="-228600" algn="l" rtl="0" fontAlgn="base">
        <a:spcBef>
          <a:spcPct val="20000"/>
        </a:spcBef>
        <a:spcAft>
          <a:spcPct val="0"/>
        </a:spcAft>
        <a:buChar char="»"/>
        <a:tabLst>
          <a:tab pos="381000" algn="l"/>
        </a:tabLst>
        <a:defRPr sz="2000">
          <a:solidFill>
            <a:schemeClr val="tx1"/>
          </a:solidFill>
          <a:latin typeface="Times New Roman" pitchFamily="18" charset="0"/>
        </a:defRPr>
      </a:lvl8pPr>
      <a:lvl9pPr marL="4184650" indent="-228600" algn="l" rtl="0" fontAlgn="base">
        <a:spcBef>
          <a:spcPct val="20000"/>
        </a:spcBef>
        <a:spcAft>
          <a:spcPct val="0"/>
        </a:spcAft>
        <a:buChar char="»"/>
        <a:tabLst>
          <a:tab pos="381000" algn="l"/>
        </a:tabLst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19"/>
          <p:cNvSpPr>
            <a:spLocks noChangeArrowheads="1"/>
          </p:cNvSpPr>
          <p:nvPr/>
        </p:nvSpPr>
        <p:spPr bwMode="auto">
          <a:xfrm>
            <a:off x="0" y="1143000"/>
            <a:ext cx="9144000" cy="2057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400">
              <a:solidFill>
                <a:srgbClr val="4D4D4D"/>
              </a:solidFill>
            </a:endParaRPr>
          </a:p>
        </p:txBody>
      </p:sp>
      <p:sp>
        <p:nvSpPr>
          <p:cNvPr id="217091" name="Text Box 27"/>
          <p:cNvSpPr txBox="1">
            <a:spLocks noChangeArrowheads="1"/>
          </p:cNvSpPr>
          <p:nvPr/>
        </p:nvSpPr>
        <p:spPr bwMode="auto">
          <a:xfrm>
            <a:off x="228600" y="1447800"/>
            <a:ext cx="8686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4D4D4D"/>
                </a:solidFill>
              </a:rPr>
              <a:t>Standard images are available on the intranet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4D4D4D"/>
                </a:solidFill>
              </a:rPr>
              <a:t>For more specific images please contact Matthew Hart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4D4D4D"/>
                </a:solidFill>
              </a:rPr>
              <a:t>For PowerPoint help please contact Elizabeth Leishman</a:t>
            </a:r>
          </a:p>
        </p:txBody>
      </p:sp>
      <p:pic>
        <p:nvPicPr>
          <p:cNvPr id="217092" name="Picture 31" descr="AEA_Logo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1447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3" name="Rectangle 32"/>
          <p:cNvSpPr>
            <a:spLocks noChangeArrowheads="1"/>
          </p:cNvSpPr>
          <p:nvPr/>
        </p:nvSpPr>
        <p:spPr bwMode="auto">
          <a:xfrm>
            <a:off x="0" y="3938588"/>
            <a:ext cx="91440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000" b="1" dirty="0" smtClean="0">
                <a:solidFill>
                  <a:srgbClr val="469C23"/>
                </a:solidFill>
                <a:latin typeface="Arial (W1)" pitchFamily="34" charset="0"/>
              </a:rPr>
              <a:t>Air Quality Forecasting using WRF and CMAQ </a:t>
            </a:r>
          </a:p>
          <a:p>
            <a:pPr algn="ctr"/>
            <a:endParaRPr lang="en-GB" sz="3000" b="1" dirty="0" smtClean="0">
              <a:solidFill>
                <a:srgbClr val="469C23"/>
              </a:solidFill>
              <a:latin typeface="Arial (W1)" pitchFamily="34" charset="0"/>
            </a:endParaRPr>
          </a:p>
          <a:p>
            <a:pPr algn="ctr"/>
            <a:r>
              <a:rPr lang="en-GB" sz="2000" b="1" u="sng" dirty="0" smtClean="0">
                <a:solidFill>
                  <a:schemeClr val="bg2"/>
                </a:solidFill>
              </a:rPr>
              <a:t>Andrea Fraser</a:t>
            </a:r>
            <a:r>
              <a:rPr lang="en-GB" sz="2000" b="1" dirty="0" smtClean="0">
                <a:solidFill>
                  <a:schemeClr val="bg2"/>
                </a:solidFill>
              </a:rPr>
              <a:t>, </a:t>
            </a:r>
            <a:r>
              <a:rPr lang="en-GB" sz="2000" dirty="0" smtClean="0">
                <a:solidFill>
                  <a:schemeClr val="bg2"/>
                </a:solidFill>
              </a:rPr>
              <a:t>Geoff Dollard, Paul Willis, Trevor Davies, Justin Lingard</a:t>
            </a:r>
          </a:p>
          <a:p>
            <a:pPr algn="ctr"/>
            <a:r>
              <a:rPr lang="en-GB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(W1)" pitchFamily="34" charset="0"/>
              </a:rPr>
              <a:t> AEA, Harwell, UK</a:t>
            </a:r>
          </a:p>
          <a:p>
            <a:pPr algn="ctr"/>
            <a:endParaRPr lang="en-GB" sz="1600" b="1" dirty="0">
              <a:solidFill>
                <a:srgbClr val="469C23"/>
              </a:solidFill>
              <a:latin typeface="Arial (W1)" pitchFamily="34" charset="0"/>
            </a:endParaRPr>
          </a:p>
        </p:txBody>
      </p:sp>
      <p:sp>
        <p:nvSpPr>
          <p:cNvPr id="217094" name="Rectangle 33"/>
          <p:cNvSpPr>
            <a:spLocks noChangeArrowheads="1"/>
          </p:cNvSpPr>
          <p:nvPr/>
        </p:nvSpPr>
        <p:spPr bwMode="auto">
          <a:xfrm>
            <a:off x="611188" y="4867275"/>
            <a:ext cx="4465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100000"/>
              </a:spcBef>
              <a:buFont typeface="Wingdings" pitchFamily="2" charset="2"/>
              <a:buNone/>
              <a:tabLst>
                <a:tab pos="381000" algn="l"/>
              </a:tabLst>
            </a:pPr>
            <a:endParaRPr lang="en-GB" sz="2400" b="1"/>
          </a:p>
        </p:txBody>
      </p:sp>
      <p:pic>
        <p:nvPicPr>
          <p:cNvPr id="217095" name="Picture 35" descr="C:\Documents and Settings\Agnieszka_Griffin\Desktop\orb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1143000"/>
            <a:ext cx="9158288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6" name="Picture 37" descr="http://tbn0.google.com/images?q=tbn:-Ed-KlEirr148M:http://www.ridingsmachineryring.co.uk/images/defra_logo-new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214290"/>
            <a:ext cx="1336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96136" y="6237312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1400" dirty="0" smtClean="0"/>
              <a:t>9th CMAQ conference October 2010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340768"/>
            <a:ext cx="3898776" cy="5256584"/>
          </a:xfrm>
        </p:spPr>
        <p:txBody>
          <a:bodyPr/>
          <a:lstStyle/>
          <a:p>
            <a:pPr lvl="0"/>
            <a:r>
              <a:rPr lang="en-GB" dirty="0" smtClean="0"/>
              <a:t>Forecasts are disseminated via the internet , media bulletins and a </a:t>
            </a:r>
            <a:r>
              <a:rPr lang="en-GB" dirty="0" err="1" smtClean="0"/>
              <a:t>freephone</a:t>
            </a:r>
            <a:r>
              <a:rPr lang="en-GB" dirty="0" smtClean="0"/>
              <a:t> information service.</a:t>
            </a:r>
          </a:p>
          <a:p>
            <a:pPr lvl="0"/>
            <a:r>
              <a:rPr lang="en-GB" dirty="0" smtClean="0"/>
              <a:t>Websites are maintained for:</a:t>
            </a:r>
          </a:p>
          <a:p>
            <a:pPr lvl="1"/>
            <a:r>
              <a:rPr lang="en-GB" dirty="0" smtClean="0"/>
              <a:t>UK</a:t>
            </a:r>
          </a:p>
          <a:p>
            <a:pPr lvl="1"/>
            <a:r>
              <a:rPr lang="en-GB" dirty="0" smtClean="0"/>
              <a:t>Devolved </a:t>
            </a:r>
            <a:r>
              <a:rPr lang="en-GB" dirty="0" smtClean="0"/>
              <a:t>Administrations </a:t>
            </a:r>
            <a:r>
              <a:rPr lang="en-GB" dirty="0" smtClean="0"/>
              <a:t>of Scotland, Wales and N. Ireland</a:t>
            </a:r>
          </a:p>
          <a:p>
            <a:pPr lvl="1"/>
            <a:r>
              <a:rPr lang="en-GB" dirty="0" smtClean="0"/>
              <a:t>Local Authorities e.g. Kent and Surry Heath </a:t>
            </a:r>
          </a:p>
          <a:p>
            <a:pPr lvl="0"/>
            <a:r>
              <a:rPr lang="en-GB" dirty="0" smtClean="0"/>
              <a:t>The forecast is based on the Air Quality Index (1-10) for                   low-moderate-high- very high</a:t>
            </a:r>
          </a:p>
          <a:p>
            <a:pPr lvl="0"/>
            <a:r>
              <a:rPr lang="en-GB" dirty="0" smtClean="0"/>
              <a:t>Alert Service 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</a:t>
            </a:r>
            <a:endParaRPr lang="en-GB" dirty="0"/>
          </a:p>
        </p:txBody>
      </p:sp>
      <p:pic>
        <p:nvPicPr>
          <p:cNvPr id="5" name="Content Placeholder 3" descr="pollution summ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55976" y="1772816"/>
            <a:ext cx="4531421" cy="401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 - UK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28775"/>
            <a:ext cx="3826768" cy="4597400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90" t="15705" r="14660" b="6806"/>
          <a:stretch>
            <a:fillRect/>
          </a:stretch>
        </p:blipFill>
        <p:spPr bwMode="auto">
          <a:xfrm>
            <a:off x="251520" y="1196752"/>
            <a:ext cx="810357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323528" y="5013176"/>
            <a:ext cx="2592288" cy="57606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4D4D4D"/>
              </a:solidFill>
              <a:effectLst/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9766" t="10253" r="2148" b="9180"/>
          <a:stretch>
            <a:fillRect/>
          </a:stretch>
        </p:blipFill>
        <p:spPr bwMode="auto">
          <a:xfrm>
            <a:off x="3707904" y="3643290"/>
            <a:ext cx="379920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 bwMode="auto">
          <a:xfrm>
            <a:off x="2699792" y="5661248"/>
            <a:ext cx="864096" cy="1440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4D4D4D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 - UK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28775"/>
            <a:ext cx="3826768" cy="4597400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5491" t="16884" r="20124" b="7351"/>
          <a:stretch>
            <a:fillRect/>
          </a:stretch>
        </p:blipFill>
        <p:spPr bwMode="auto">
          <a:xfrm>
            <a:off x="1115616" y="1196752"/>
            <a:ext cx="662473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 </a:t>
            </a:r>
            <a:endParaRPr lang="en-GB" dirty="0"/>
          </a:p>
        </p:txBody>
      </p:sp>
      <p:pic>
        <p:nvPicPr>
          <p:cNvPr id="5" name="Content Placeholder 3" descr="mob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32040" y="2276872"/>
            <a:ext cx="40331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76056" y="1380609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Forecast for mobile phones Scotland</a:t>
            </a:r>
            <a:endParaRPr lang="en-GB" dirty="0"/>
          </a:p>
        </p:txBody>
      </p:sp>
      <p:pic>
        <p:nvPicPr>
          <p:cNvPr id="8" name="Content Placeholder 3" descr="kids pag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520" y="2060848"/>
            <a:ext cx="3555693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11560" y="126876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Kids corner N. Ireland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050"/>
          <p:cNvSpPr txBox="1">
            <a:spLocks noChangeArrowheads="1"/>
          </p:cNvSpPr>
          <p:nvPr/>
        </p:nvSpPr>
        <p:spPr bwMode="auto">
          <a:xfrm>
            <a:off x="609600" y="31242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40963" name="Rectangle 2051"/>
          <p:cNvSpPr>
            <a:spLocks noChangeArrowheads="1"/>
          </p:cNvSpPr>
          <p:nvPr/>
        </p:nvSpPr>
        <p:spPr bwMode="auto">
          <a:xfrm>
            <a:off x="228600" y="274638"/>
            <a:ext cx="8686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2800" b="1" dirty="0">
                <a:latin typeface="Arial (W1)" pitchFamily="34" charset="0"/>
              </a:rPr>
              <a:t>Rapid Response to “Emergency” Situations</a:t>
            </a:r>
          </a:p>
        </p:txBody>
      </p:sp>
      <p:sp>
        <p:nvSpPr>
          <p:cNvPr id="40964" name="Rectangle 2052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4572000" cy="5105400"/>
          </a:xfrm>
          <a:noFill/>
          <a:ln/>
        </p:spPr>
        <p:txBody>
          <a:bodyPr/>
          <a:lstStyle/>
          <a:p>
            <a:pPr marL="381000" indent="-381000">
              <a:buFont typeface="Wingdings" pitchFamily="2" charset="2"/>
              <a:buChar char="§"/>
            </a:pPr>
            <a:r>
              <a:rPr lang="en-GB" dirty="0"/>
              <a:t>Dedicated e-mail and phone contacts for the team.</a:t>
            </a:r>
          </a:p>
          <a:p>
            <a:pPr marL="381000" indent="-381000">
              <a:buFont typeface="Wingdings" pitchFamily="2" charset="2"/>
              <a:buChar char="§"/>
            </a:pPr>
            <a:r>
              <a:rPr lang="en-GB" dirty="0"/>
              <a:t>Carrying out ad-hoc model runs and analysis to investigate the situation</a:t>
            </a:r>
          </a:p>
          <a:p>
            <a:pPr marL="381000" indent="-381000">
              <a:buFont typeface="Wingdings" pitchFamily="2" charset="2"/>
              <a:buChar char="§"/>
            </a:pPr>
            <a:r>
              <a:rPr lang="en-GB" dirty="0"/>
              <a:t>Assisting in drafting press notices or dealing with press enquiries as they happen.</a:t>
            </a:r>
            <a:endParaRPr lang="en-GB" dirty="0">
              <a:cs typeface="Arial" charset="0"/>
            </a:endParaRPr>
          </a:p>
          <a:p>
            <a:pPr marL="381000" indent="-381000">
              <a:buFont typeface="Wingdings" pitchFamily="2" charset="2"/>
              <a:buChar char="§"/>
            </a:pPr>
            <a:r>
              <a:rPr lang="en-GB" dirty="0"/>
              <a:t>Post event analysis and reporting through short reports for the AQ Archive</a:t>
            </a:r>
            <a:r>
              <a:rPr lang="en-GB" dirty="0">
                <a:cs typeface="Arial" charset="0"/>
              </a:rPr>
              <a:t>.</a:t>
            </a:r>
            <a:endParaRPr lang="en-GB" dirty="0"/>
          </a:p>
        </p:txBody>
      </p:sp>
      <p:pic>
        <p:nvPicPr>
          <p:cNvPr id="40965" name="Picture 2053" descr="_44378302_sandcar_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295400"/>
            <a:ext cx="2971800" cy="2224088"/>
          </a:xfrm>
          <a:prstGeom prst="rect">
            <a:avLst/>
          </a:prstGeom>
          <a:noFill/>
        </p:spPr>
      </p:pic>
      <p:pic>
        <p:nvPicPr>
          <p:cNvPr id="40967" name="Picture 2055" descr="Fig4c"/>
          <p:cNvPicPr>
            <a:picLocks noChangeAspect="1" noChangeArrowheads="1"/>
          </p:cNvPicPr>
          <p:nvPr/>
        </p:nvPicPr>
        <p:blipFill>
          <a:blip r:embed="rId4" cstate="print"/>
          <a:srcRect l="4295" r="4117"/>
          <a:stretch>
            <a:fillRect/>
          </a:stretch>
        </p:blipFill>
        <p:spPr bwMode="auto">
          <a:xfrm>
            <a:off x="5562600" y="3581400"/>
            <a:ext cx="33528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WRF – CMAQ UK Air Quality Forecast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824561"/>
          </a:xfrm>
        </p:spPr>
        <p:txBody>
          <a:bodyPr/>
          <a:lstStyle/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WRF – CMAQ UK Air Quality Forecast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824561"/>
          </a:xfrm>
        </p:spPr>
        <p:txBody>
          <a:bodyPr/>
          <a:lstStyle/>
          <a:p>
            <a:r>
              <a:rPr lang="en-GB" dirty="0" smtClean="0"/>
              <a:t>AIM: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10:00  Update the AQ forecast for Today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14:00  AQ forecast for tomorrow</a:t>
            </a:r>
          </a:p>
          <a:p>
            <a:r>
              <a:rPr lang="en-GB" dirty="0" smtClean="0"/>
              <a:t>Operation: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May 2009 		European (48km) 24hr and 48hr forecast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October 2009 	European (48km) and UK (12km) 24hr and 48hr forecast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January 2010 	Started the 50km European and 10km UK forecast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February 2010	Daily forecasts for both configurations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AutoShape 13"/>
          <p:cNvSpPr>
            <a:spLocks noChangeArrowheads="1"/>
          </p:cNvSpPr>
          <p:nvPr/>
        </p:nvSpPr>
        <p:spPr bwMode="auto">
          <a:xfrm>
            <a:off x="251520" y="1204682"/>
            <a:ext cx="4608512" cy="1720261"/>
          </a:xfrm>
          <a:prstGeom prst="roundRect">
            <a:avLst>
              <a:gd name="adj" fmla="val 16500"/>
            </a:avLst>
          </a:prstGeom>
          <a:solidFill>
            <a:schemeClr val="bg2">
              <a:lumMod val="40000"/>
              <a:lumOff val="60000"/>
            </a:schemeClr>
          </a:solidFill>
          <a:ln w="3175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lvl="0"/>
            <a:r>
              <a:rPr lang="en-GB" sz="1400" b="1" dirty="0" smtClean="0">
                <a:solidFill>
                  <a:srgbClr val="000000"/>
                </a:solidFill>
              </a:rPr>
              <a:t>Meteorology Data produced using WRF </a:t>
            </a:r>
          </a:p>
          <a:p>
            <a:pPr lvl="0"/>
            <a:r>
              <a:rPr lang="en-GB" sz="1400" dirty="0" smtClean="0">
                <a:solidFill>
                  <a:srgbClr val="000000"/>
                </a:solidFill>
              </a:rPr>
              <a:t>(Weather Research and Forecasting) </a:t>
            </a:r>
            <a:r>
              <a:rPr lang="en-GB" sz="1400" b="1" dirty="0" smtClean="0">
                <a:solidFill>
                  <a:srgbClr val="000000"/>
                </a:solidFill>
              </a:rPr>
              <a:t>Model</a:t>
            </a:r>
          </a:p>
          <a:p>
            <a:pPr lvl="0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200" dirty="0" smtClean="0"/>
              <a:t> Original 48km and 12km resolution for Europe and the UK. </a:t>
            </a:r>
          </a:p>
          <a:p>
            <a:pPr lvl="0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200" dirty="0" smtClean="0"/>
              <a:t> Now 50km and 10km resolutions</a:t>
            </a:r>
          </a:p>
          <a:p>
            <a:pPr lvl="0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200" dirty="0" smtClean="0"/>
              <a:t> All with 48 vertical layers.</a:t>
            </a:r>
            <a:endParaRPr lang="en-GB" sz="1200" dirty="0" smtClean="0">
              <a:solidFill>
                <a:srgbClr val="000000"/>
              </a:solidFill>
            </a:endParaRPr>
          </a:p>
          <a:p>
            <a:pPr lvl="0">
              <a:spcBef>
                <a:spcPct val="50000"/>
              </a:spcBef>
            </a:pPr>
            <a:r>
              <a:rPr lang="en-GB" sz="1400" dirty="0" smtClean="0">
                <a:solidFill>
                  <a:srgbClr val="000000"/>
                </a:solidFill>
              </a:rPr>
              <a:t>Using GFS initial and boundary conditions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WRF-CMAQ Air Quality modelling system</a:t>
            </a:r>
            <a:endParaRPr lang="en-US"/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5292080" y="1196752"/>
            <a:ext cx="3096344" cy="1655762"/>
          </a:xfrm>
          <a:prstGeom prst="roundRect">
            <a:avLst>
              <a:gd name="adj" fmla="val 16500"/>
            </a:avLst>
          </a:prstGeom>
          <a:solidFill>
            <a:schemeClr val="bg2">
              <a:lumMod val="40000"/>
              <a:lumOff val="60000"/>
            </a:schemeClr>
          </a:solidFill>
          <a:ln w="3175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lvl="0"/>
            <a:r>
              <a:rPr lang="en-GB" sz="1400" b="1" dirty="0" smtClean="0">
                <a:solidFill>
                  <a:srgbClr val="000000"/>
                </a:solidFill>
              </a:rPr>
              <a:t>Emissions data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</a:p>
          <a:p>
            <a:pPr lvl="0"/>
            <a:endParaRPr lang="en-GB" sz="1400" dirty="0" smtClean="0">
              <a:solidFill>
                <a:srgbClr val="000000"/>
              </a:solidFill>
            </a:endParaRPr>
          </a:p>
          <a:p>
            <a:pPr lvl="0"/>
            <a:r>
              <a:rPr lang="en-GB" sz="1400" dirty="0" smtClean="0">
                <a:solidFill>
                  <a:srgbClr val="000000"/>
                </a:solidFill>
              </a:rPr>
              <a:t>Europe – EMEP  - 50km </a:t>
            </a:r>
          </a:p>
          <a:p>
            <a:pPr lvl="0"/>
            <a:r>
              <a:rPr lang="en-GB" sz="1400" dirty="0" smtClean="0">
                <a:solidFill>
                  <a:srgbClr val="000000"/>
                </a:solidFill>
              </a:rPr>
              <a:t>UK        - NAEI    -   1km </a:t>
            </a:r>
          </a:p>
          <a:p>
            <a:pPr lvl="0"/>
            <a:r>
              <a:rPr lang="en-GB" sz="1400" dirty="0" smtClean="0">
                <a:solidFill>
                  <a:srgbClr val="000000"/>
                </a:solidFill>
              </a:rPr>
              <a:t>Biogenic Potential Inventory - 50km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79388" y="3067670"/>
            <a:ext cx="8856662" cy="1441450"/>
          </a:xfrm>
          <a:prstGeom prst="roundRect">
            <a:avLst>
              <a:gd name="adj" fmla="val 16500"/>
            </a:avLst>
          </a:prstGeom>
          <a:solidFill>
            <a:schemeClr val="accent2">
              <a:lumMod val="40000"/>
              <a:lumOff val="60000"/>
            </a:schemeClr>
          </a:solidFill>
          <a:ln w="3175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GB" sz="1400" b="1" dirty="0" smtClean="0">
                <a:ea typeface="ＭＳ Ｐゴシック" pitchFamily="48" charset="-128"/>
              </a:rPr>
              <a:t>CMAQ</a:t>
            </a:r>
            <a:r>
              <a:rPr lang="en-GB" sz="1400" dirty="0" smtClean="0">
                <a:ea typeface="ＭＳ Ｐゴシック" pitchFamily="48" charset="-128"/>
              </a:rPr>
              <a:t> (Community Multiscalar Air Quality) </a:t>
            </a:r>
            <a:r>
              <a:rPr lang="en-GB" sz="1400" b="1" dirty="0" smtClean="0">
                <a:ea typeface="ＭＳ Ｐゴシック" pitchFamily="48" charset="-128"/>
              </a:rPr>
              <a:t>Model</a:t>
            </a:r>
          </a:p>
          <a:p>
            <a:pPr lvl="1">
              <a:lnSpc>
                <a:spcPct val="90000"/>
              </a:lnSpc>
            </a:pPr>
            <a:r>
              <a:rPr lang="en-GB" sz="1400" dirty="0" smtClean="0"/>
              <a:t>Version 4.7</a:t>
            </a:r>
          </a:p>
          <a:p>
            <a:pPr lvl="1">
              <a:lnSpc>
                <a:spcPct val="90000"/>
              </a:lnSpc>
            </a:pPr>
            <a:r>
              <a:rPr lang="en-GB" sz="1400" dirty="0" smtClean="0"/>
              <a:t>CB05 Chemistry with aerosol and aqueous extensions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Boundary conditions are from the STOCHEM global model</a:t>
            </a:r>
          </a:p>
          <a:p>
            <a:pPr lvl="1">
              <a:lnSpc>
                <a:spcPct val="90000"/>
              </a:lnSpc>
            </a:pPr>
            <a:r>
              <a:rPr lang="en-GB" sz="1400" dirty="0" smtClean="0"/>
              <a:t>CMAQ uses the same resolution as WRF, with a slightly smaller grid </a:t>
            </a:r>
          </a:p>
          <a:p>
            <a:pPr lvl="1">
              <a:lnSpc>
                <a:spcPct val="90000"/>
              </a:lnSpc>
            </a:pPr>
            <a:r>
              <a:rPr lang="en-GB" sz="1400" dirty="0" smtClean="0"/>
              <a:t>and </a:t>
            </a:r>
            <a:r>
              <a:rPr lang="en-US" sz="1400" dirty="0" smtClean="0"/>
              <a:t>25 vertical layers, with 12 layer below 800M</a:t>
            </a:r>
            <a:endParaRPr lang="en-GB" sz="1400" dirty="0" smtClean="0"/>
          </a:p>
          <a:p>
            <a:pPr lvl="1">
              <a:lnSpc>
                <a:spcPct val="90000"/>
              </a:lnSpc>
            </a:pPr>
            <a:endParaRPr lang="en-US" sz="1600" dirty="0" smtClean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4644008" y="4725144"/>
            <a:ext cx="4176464" cy="548680"/>
          </a:xfrm>
          <a:prstGeom prst="roundRect">
            <a:avLst>
              <a:gd name="adj" fmla="val 16500"/>
            </a:avLst>
          </a:prstGeom>
          <a:solidFill>
            <a:srgbClr val="FFCCCC"/>
          </a:solidFill>
          <a:ln w="3175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endParaRPr lang="en-GB" sz="1400" b="1" dirty="0" smtClean="0">
              <a:ea typeface="ＭＳ Ｐゴシック" pitchFamily="48" charset="-128"/>
            </a:endParaRPr>
          </a:p>
          <a:p>
            <a:pPr algn="ctr" eaLnBrk="0" hangingPunct="0"/>
            <a:r>
              <a:rPr lang="en-GB" sz="1400" b="1" dirty="0" smtClean="0">
                <a:ea typeface="ＭＳ Ｐゴシック" pitchFamily="48" charset="-128"/>
              </a:rPr>
              <a:t>Extract values at monitoring stations</a:t>
            </a:r>
          </a:p>
          <a:p>
            <a:pPr eaLnBrk="0" hangingPunct="0"/>
            <a:r>
              <a:rPr lang="en-GB" sz="1400" dirty="0" smtClean="0">
                <a:ea typeface="ＭＳ Ｐゴシック" pitchFamily="48" charset="-128"/>
              </a:rPr>
              <a:t>Daily and Monthly evaluation with monitoring data </a:t>
            </a:r>
          </a:p>
          <a:p>
            <a:pPr lvl="1">
              <a:lnSpc>
                <a:spcPct val="90000"/>
              </a:lnSpc>
            </a:pPr>
            <a:endParaRPr lang="en-US" sz="1600" dirty="0" smtClean="0"/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179512" y="4581128"/>
            <a:ext cx="3888432" cy="792088"/>
          </a:xfrm>
          <a:prstGeom prst="roundRect">
            <a:avLst>
              <a:gd name="adj" fmla="val 16500"/>
            </a:avLst>
          </a:prstGeom>
          <a:solidFill>
            <a:srgbClr val="FFCCCC"/>
          </a:solidFill>
          <a:ln w="3175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GB" sz="1400" b="1" dirty="0" smtClean="0">
                <a:ea typeface="ＭＳ Ｐゴシック" pitchFamily="48" charset="-128"/>
              </a:rPr>
              <a:t>Create Images</a:t>
            </a:r>
          </a:p>
          <a:p>
            <a:pPr eaLnBrk="0" hangingPunct="0"/>
            <a:r>
              <a:rPr lang="en-GB" sz="1400" dirty="0" smtClean="0">
                <a:ea typeface="ＭＳ Ｐゴシック" pitchFamily="48" charset="-128"/>
              </a:rPr>
              <a:t>Animations and plots of daily maximum</a:t>
            </a:r>
          </a:p>
          <a:p>
            <a:pPr eaLnBrk="0" hangingPunct="0"/>
            <a:r>
              <a:rPr lang="en-GB" sz="1400" dirty="0" smtClean="0">
                <a:ea typeface="ＭＳ Ｐゴシック" pitchFamily="48" charset="-128"/>
              </a:rPr>
              <a:t>         – O</a:t>
            </a:r>
            <a:r>
              <a:rPr lang="en-GB" sz="1400" baseline="-25000" dirty="0" smtClean="0">
                <a:ea typeface="ＭＳ Ｐゴシック" pitchFamily="48" charset="-128"/>
              </a:rPr>
              <a:t>3</a:t>
            </a:r>
            <a:r>
              <a:rPr lang="en-GB" sz="1400" dirty="0" smtClean="0">
                <a:ea typeface="ＭＳ Ｐゴシック" pitchFamily="48" charset="-128"/>
              </a:rPr>
              <a:t> NO</a:t>
            </a:r>
            <a:r>
              <a:rPr lang="en-GB" sz="1400" baseline="-25000" dirty="0" smtClean="0">
                <a:ea typeface="ＭＳ Ｐゴシック" pitchFamily="48" charset="-128"/>
              </a:rPr>
              <a:t>2</a:t>
            </a:r>
            <a:r>
              <a:rPr lang="en-GB" sz="1400" dirty="0" smtClean="0">
                <a:ea typeface="ＭＳ Ｐゴシック" pitchFamily="48" charset="-128"/>
              </a:rPr>
              <a:t> SO</a:t>
            </a:r>
            <a:r>
              <a:rPr lang="en-GB" sz="1400" baseline="-25000" dirty="0" smtClean="0">
                <a:ea typeface="ＭＳ Ｐゴシック" pitchFamily="48" charset="-128"/>
              </a:rPr>
              <a:t>2</a:t>
            </a:r>
            <a:r>
              <a:rPr lang="en-GB" sz="1400" dirty="0" smtClean="0">
                <a:ea typeface="ＭＳ Ｐゴシック" pitchFamily="48" charset="-128"/>
              </a:rPr>
              <a:t> CO PM</a:t>
            </a:r>
            <a:r>
              <a:rPr lang="en-GB" sz="1400" baseline="-25000" dirty="0" smtClean="0">
                <a:ea typeface="ＭＳ Ｐゴシック" pitchFamily="48" charset="-128"/>
              </a:rPr>
              <a:t>10</a:t>
            </a:r>
            <a:r>
              <a:rPr lang="en-GB" sz="1400" dirty="0" smtClean="0">
                <a:ea typeface="ＭＳ Ｐゴシック" pitchFamily="48" charset="-128"/>
              </a:rPr>
              <a:t> PM</a:t>
            </a:r>
            <a:r>
              <a:rPr lang="en-GB" sz="1400" baseline="-25000" dirty="0" smtClean="0">
                <a:ea typeface="ＭＳ Ｐゴシック" pitchFamily="48" charset="-128"/>
              </a:rPr>
              <a:t>2.5</a:t>
            </a:r>
            <a:endParaRPr lang="en-US" sz="1400" baseline="-25000" dirty="0" smtClean="0">
              <a:ea typeface="ＭＳ Ｐゴシック" pitchFamily="48" charset="-128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23528" y="5517232"/>
            <a:ext cx="5473697" cy="1513883"/>
            <a:chOff x="2915816" y="5371501"/>
            <a:chExt cx="5473697" cy="1513883"/>
          </a:xfrm>
        </p:grpSpPr>
        <p:pic>
          <p:nvPicPr>
            <p:cNvPr id="32" name="Picture 20" descr="max_PM10_20090703_1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t="3149"/>
            <a:stretch>
              <a:fillRect/>
            </a:stretch>
          </p:blipFill>
          <p:spPr bwMode="auto">
            <a:xfrm>
              <a:off x="4283968" y="5549900"/>
              <a:ext cx="1800225" cy="1308100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988246" y="5384725"/>
              <a:ext cx="1223962" cy="2045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60000"/>
                </a:lnSpc>
              </a:pPr>
              <a:r>
                <a:rPr lang="en-GB" sz="900" b="1" dirty="0">
                  <a:latin typeface="Arial (W1)" pitchFamily="34" charset="0"/>
                </a:rPr>
                <a:t>Ozone Daily max</a:t>
              </a:r>
              <a:endParaRPr lang="en-US" sz="900" b="1" dirty="0">
                <a:latin typeface="Arial (W1)" pitchFamily="34" charset="0"/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4355976" y="5405884"/>
              <a:ext cx="1944687" cy="2873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GB" sz="800" b="1" dirty="0">
                  <a:latin typeface="Arial (W1)" pitchFamily="34" charset="0"/>
                </a:rPr>
                <a:t>PM</a:t>
              </a:r>
              <a:r>
                <a:rPr lang="en-GB" sz="800" b="1" baseline="-25000" dirty="0">
                  <a:latin typeface="Arial (W1)" pitchFamily="34" charset="0"/>
                </a:rPr>
                <a:t>10 </a:t>
              </a:r>
              <a:r>
                <a:rPr lang="en-GB" sz="800" b="1" dirty="0">
                  <a:latin typeface="Arial (W1)" pitchFamily="34" charset="0"/>
                </a:rPr>
                <a:t>Daily Max</a:t>
              </a:r>
              <a:endParaRPr lang="en-US" sz="800" b="1" dirty="0">
                <a:latin typeface="Arial (W1)" pitchFamily="34" charset="0"/>
              </a:endParaRPr>
            </a:p>
          </p:txBody>
        </p:sp>
        <p:pic>
          <p:nvPicPr>
            <p:cNvPr id="25" name="Picture 24" descr="max_O3_20090702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15816" y="5550296"/>
              <a:ext cx="1223962" cy="1335088"/>
            </a:xfrm>
            <a:prstGeom prst="rect">
              <a:avLst/>
            </a:prstGeom>
            <a:noFill/>
          </p:spPr>
        </p:pic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6157489" y="5371501"/>
              <a:ext cx="2232024" cy="1412873"/>
              <a:chOff x="2154" y="2750"/>
              <a:chExt cx="1680" cy="1350"/>
            </a:xfrm>
          </p:grpSpPr>
          <p:pic>
            <p:nvPicPr>
              <p:cNvPr id="27" name="Picture 15" descr="max_SO2_20090702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54" y="2840"/>
                <a:ext cx="1680" cy="1260"/>
              </a:xfrm>
              <a:prstGeom prst="rect">
                <a:avLst/>
              </a:prstGeom>
              <a:noFill/>
            </p:spPr>
          </p:pic>
          <p:sp>
            <p:nvSpPr>
              <p:cNvPr id="28" name="Rectangle 16"/>
              <p:cNvSpPr>
                <a:spLocks noChangeArrowheads="1"/>
              </p:cNvSpPr>
              <p:nvPr/>
            </p:nvSpPr>
            <p:spPr bwMode="auto">
              <a:xfrm>
                <a:off x="2426" y="2750"/>
                <a:ext cx="1089" cy="2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/>
                <a:r>
                  <a:rPr lang="en-GB" sz="800" b="1">
                    <a:latin typeface="Arial (W1)" pitchFamily="34" charset="0"/>
                  </a:rPr>
                  <a:t>SO</a:t>
                </a:r>
                <a:r>
                  <a:rPr lang="en-GB" sz="800" b="1" baseline="-25000">
                    <a:latin typeface="Arial (W1)" pitchFamily="34" charset="0"/>
                  </a:rPr>
                  <a:t>2</a:t>
                </a:r>
                <a:r>
                  <a:rPr lang="en-GB" sz="800" b="1">
                    <a:latin typeface="Arial (W1)" pitchFamily="34" charset="0"/>
                  </a:rPr>
                  <a:t> Daily Max</a:t>
                </a:r>
                <a:endParaRPr lang="en-US" sz="800" b="1">
                  <a:latin typeface="Arial (W1)" pitchFamily="34" charset="0"/>
                </a:endParaRPr>
              </a:p>
            </p:txBody>
          </p:sp>
        </p:grpSp>
      </p:grpSp>
      <p:pic>
        <p:nvPicPr>
          <p:cNvPr id="48" name="Picture 47" descr="20101008_U3_O3_Rural_7d_lin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5517232"/>
            <a:ext cx="2987824" cy="1792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European Grid – Surface Conditions</a:t>
            </a:r>
          </a:p>
        </p:txBody>
      </p:sp>
      <p:sp>
        <p:nvSpPr>
          <p:cNvPr id="20483" name="Content Placeholder 4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940300"/>
          </a:xfrm>
        </p:spPr>
        <p:txBody>
          <a:bodyPr/>
          <a:lstStyle/>
          <a:p>
            <a:r>
              <a:rPr lang="en-GB" dirty="0" smtClean="0"/>
              <a:t>      48km European Grid                            50km European Grid</a:t>
            </a:r>
          </a:p>
          <a:p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endParaRPr lang="en-GB" dirty="0" smtClean="0"/>
          </a:p>
        </p:txBody>
      </p:sp>
      <p:pic>
        <p:nvPicPr>
          <p:cNvPr id="4" name="Picture 3" descr="surfacePlots_20100713_48k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4576011" cy="5921896"/>
          </a:xfrm>
          <a:prstGeom prst="rect">
            <a:avLst/>
          </a:prstGeom>
        </p:spPr>
      </p:pic>
      <p:pic>
        <p:nvPicPr>
          <p:cNvPr id="5" name="Picture 4" descr="surfacePlots_20100713_50k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844824"/>
            <a:ext cx="4631654" cy="5993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European Grid – PM</a:t>
            </a:r>
            <a:r>
              <a:rPr lang="en-GB" baseline="-25000" dirty="0" smtClean="0"/>
              <a:t>10</a:t>
            </a:r>
          </a:p>
        </p:txBody>
      </p:sp>
      <p:sp>
        <p:nvSpPr>
          <p:cNvPr id="20483" name="Content Placeholder 4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940300"/>
          </a:xfrm>
        </p:spPr>
        <p:txBody>
          <a:bodyPr/>
          <a:lstStyle/>
          <a:p>
            <a:r>
              <a:rPr lang="en-GB" dirty="0" smtClean="0"/>
              <a:t>      48km European Grid                            50km European Grid</a:t>
            </a:r>
          </a:p>
          <a:p>
            <a:pPr>
              <a:spcBef>
                <a:spcPts val="0"/>
              </a:spcBef>
            </a:pPr>
            <a:r>
              <a:rPr lang="en-GB" dirty="0" smtClean="0"/>
              <a:t>	    2006 emissions 		 	        2007 emissions </a:t>
            </a:r>
          </a:p>
          <a:p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endParaRPr lang="en-GB" dirty="0" smtClean="0"/>
          </a:p>
        </p:txBody>
      </p:sp>
      <p:pic>
        <p:nvPicPr>
          <p:cNvPr id="6" name="Picture 5" descr="PM10_anim_E3_2010071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420888"/>
            <a:ext cx="4704522" cy="3528392"/>
          </a:xfrm>
          <a:prstGeom prst="rect">
            <a:avLst/>
          </a:prstGeom>
        </p:spPr>
      </p:pic>
      <p:pic>
        <p:nvPicPr>
          <p:cNvPr id="7" name="Picture 6" descr="PM10_anim_E2_201007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492896"/>
            <a:ext cx="4512502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0" indent="-381000"/>
            <a:r>
              <a:rPr lang="en-GB" dirty="0" smtClean="0"/>
              <a:t>AEA  - Air Quality Forecasting</a:t>
            </a:r>
          </a:p>
          <a:p>
            <a:endParaRPr lang="en-GB" dirty="0" smtClean="0"/>
          </a:p>
          <a:p>
            <a:r>
              <a:rPr lang="en-GB" dirty="0" smtClean="0"/>
              <a:t>WRF-CMAQ  UK Air Quality Forecasting  </a:t>
            </a:r>
          </a:p>
          <a:p>
            <a:endParaRPr lang="en-GB" dirty="0" smtClean="0"/>
          </a:p>
          <a:p>
            <a:r>
              <a:rPr lang="en-GB" dirty="0" smtClean="0"/>
              <a:t>Summary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Grid - Ozone</a:t>
            </a:r>
            <a:endParaRPr lang="en-GB" dirty="0"/>
          </a:p>
        </p:txBody>
      </p:sp>
      <p:sp>
        <p:nvSpPr>
          <p:cNvPr id="4" name="Content Placeholder 4"/>
          <p:cNvSpPr txBox="1">
            <a:spLocks noGrp="1"/>
          </p:cNvSpPr>
          <p:nvPr>
            <p:ph idx="1"/>
          </p:nvPr>
        </p:nvSpPr>
        <p:spPr bwMode="auto">
          <a:xfrm>
            <a:off x="179512" y="1196752"/>
            <a:ext cx="8686800" cy="502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b="1" kern="0" dirty="0">
                <a:solidFill>
                  <a:srgbClr val="469C23"/>
                </a:solidFill>
                <a:latin typeface="+mn-lt"/>
              </a:rPr>
              <a:t> </a:t>
            </a:r>
            <a:r>
              <a:rPr lang="en-GB" sz="2000" b="1" kern="0" dirty="0" smtClean="0">
                <a:solidFill>
                  <a:srgbClr val="469C23"/>
                </a:solidFill>
                <a:latin typeface="+mn-lt"/>
              </a:rPr>
              <a:t> </a:t>
            </a:r>
            <a:r>
              <a:rPr lang="en-GB" sz="2000" b="1" kern="0" dirty="0">
                <a:solidFill>
                  <a:srgbClr val="469C23"/>
                </a:solidFill>
                <a:latin typeface="+mn-lt"/>
              </a:rPr>
              <a:t>12km UK </a:t>
            </a:r>
            <a:r>
              <a:rPr lang="en-GB" sz="2000" b="1" kern="0" dirty="0" smtClean="0">
                <a:solidFill>
                  <a:srgbClr val="469C23"/>
                </a:solidFill>
                <a:latin typeface="+mn-lt"/>
              </a:rPr>
              <a:t>Grid - 2006 emissions         10km </a:t>
            </a:r>
            <a:r>
              <a:rPr lang="en-GB" sz="2000" b="1" kern="0" dirty="0">
                <a:solidFill>
                  <a:srgbClr val="469C23"/>
                </a:solidFill>
                <a:latin typeface="+mn-lt"/>
              </a:rPr>
              <a:t>UK </a:t>
            </a:r>
            <a:r>
              <a:rPr lang="en-GB" sz="2000" b="1" kern="0" dirty="0" smtClean="0">
                <a:solidFill>
                  <a:srgbClr val="469C23"/>
                </a:solidFill>
                <a:latin typeface="+mn-lt"/>
              </a:rPr>
              <a:t>Grid – 2007 emissions</a:t>
            </a:r>
            <a:endParaRPr lang="en-GB" dirty="0" smtClean="0"/>
          </a:p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	</a:t>
            </a:r>
            <a:endParaRPr lang="en-GB" sz="2000" b="1" kern="0" dirty="0">
              <a:solidFill>
                <a:srgbClr val="469C23"/>
              </a:solidFill>
              <a:latin typeface="+mn-lt"/>
            </a:endParaRPr>
          </a:p>
          <a:p>
            <a:pPr marL="342900" indent="-342900" eaLnBrk="0" hangingPunct="0">
              <a:spcBef>
                <a:spcPct val="100000"/>
              </a:spcBef>
              <a:buFont typeface="Wingdings" pitchFamily="2" charset="2"/>
              <a:buNone/>
              <a:tabLst>
                <a:tab pos="381000" algn="l"/>
              </a:tabLst>
              <a:defRPr/>
            </a:pPr>
            <a:r>
              <a:rPr lang="en-GB" sz="2000" b="1" kern="0" dirty="0">
                <a:solidFill>
                  <a:srgbClr val="469C23"/>
                </a:solidFill>
                <a:latin typeface="+mn-lt"/>
              </a:rPr>
              <a:t> </a:t>
            </a:r>
          </a:p>
        </p:txBody>
      </p:sp>
      <p:pic>
        <p:nvPicPr>
          <p:cNvPr id="6" name="Picture 5" descr="O3_anim_U3_2010071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0512" y="1700808"/>
            <a:ext cx="3521968" cy="4879708"/>
          </a:xfrm>
          <a:prstGeom prst="rect">
            <a:avLst/>
          </a:prstGeom>
        </p:spPr>
      </p:pic>
      <p:pic>
        <p:nvPicPr>
          <p:cNvPr id="9" name="Picture 8" descr="O3_anim_U2_201007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3521968" cy="4879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920" y="5373216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Low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851920" y="4005064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Moderate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851920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High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851920" y="1988840"/>
            <a:ext cx="1166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V. High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851920" y="1620664"/>
            <a:ext cx="1693092" cy="461664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/>
              <a:t>AQ Index</a:t>
            </a:r>
            <a:endParaRPr lang="en-GB" sz="2200" dirty="0" smtClean="0"/>
          </a:p>
          <a:p>
            <a:endParaRPr lang="en-GB" sz="800" dirty="0" smtClean="0"/>
          </a:p>
          <a:p>
            <a:r>
              <a:rPr lang="en-GB" sz="2200" dirty="0" smtClean="0"/>
              <a:t>10 V. High</a:t>
            </a:r>
          </a:p>
          <a:p>
            <a:r>
              <a:rPr lang="en-GB" sz="2200" dirty="0" smtClean="0"/>
              <a:t>9</a:t>
            </a:r>
          </a:p>
          <a:p>
            <a:r>
              <a:rPr lang="en-GB" sz="2200" dirty="0" smtClean="0"/>
              <a:t>8   High</a:t>
            </a:r>
          </a:p>
          <a:p>
            <a:r>
              <a:rPr lang="en-GB" sz="2200" dirty="0" smtClean="0"/>
              <a:t>7</a:t>
            </a:r>
          </a:p>
          <a:p>
            <a:endParaRPr lang="en-GB" sz="2200" dirty="0" smtClean="0"/>
          </a:p>
          <a:p>
            <a:r>
              <a:rPr lang="en-GB" sz="2200" dirty="0" smtClean="0"/>
              <a:t>6</a:t>
            </a:r>
          </a:p>
          <a:p>
            <a:r>
              <a:rPr lang="en-GB" sz="2200" dirty="0" smtClean="0"/>
              <a:t>5  Moderate</a:t>
            </a:r>
          </a:p>
          <a:p>
            <a:r>
              <a:rPr lang="en-GB" sz="2200" dirty="0" smtClean="0"/>
              <a:t>4</a:t>
            </a:r>
          </a:p>
          <a:p>
            <a:endParaRPr lang="en-GB" sz="2200" dirty="0" smtClean="0"/>
          </a:p>
          <a:p>
            <a:r>
              <a:rPr lang="en-GB" sz="2200" dirty="0" smtClean="0"/>
              <a:t>3</a:t>
            </a:r>
          </a:p>
          <a:p>
            <a:r>
              <a:rPr lang="en-GB" sz="2200" dirty="0" smtClean="0"/>
              <a:t>2  Low</a:t>
            </a:r>
          </a:p>
          <a:p>
            <a:r>
              <a:rPr lang="en-GB" sz="2200" dirty="0" smtClean="0"/>
              <a:t>1</a:t>
            </a:r>
            <a:endParaRPr lang="en-GB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Evaluation of CMAQ AQ Forecast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Daily</a:t>
            </a:r>
          </a:p>
          <a:p>
            <a:pPr lvl="1">
              <a:buNone/>
            </a:pPr>
            <a:r>
              <a:rPr lang="en-GB" dirty="0" smtClean="0"/>
              <a:t>To provide a daily update on model performance for the duty forecaster</a:t>
            </a:r>
          </a:p>
          <a:p>
            <a:pPr lvl="1"/>
            <a:r>
              <a:rPr lang="en-GB" dirty="0" smtClean="0"/>
              <a:t>A line plot of provisional observations vs. model for the previous 7 days along with the 24hr and 48hr forecast</a:t>
            </a:r>
          </a:p>
          <a:p>
            <a:pPr lvl="1"/>
            <a:r>
              <a:rPr lang="en-GB" dirty="0" smtClean="0"/>
              <a:t>A skill plot to show how well CMAQ has performed in the previous 14 days</a:t>
            </a:r>
          </a:p>
          <a:p>
            <a:pPr lvl="1"/>
            <a:r>
              <a:rPr lang="en-GB" dirty="0" smtClean="0"/>
              <a:t>For Rural, Urban Background and Urban monitoring sites.</a:t>
            </a:r>
          </a:p>
          <a:p>
            <a:r>
              <a:rPr lang="en-GB" dirty="0" smtClean="0"/>
              <a:t>Monthly</a:t>
            </a:r>
          </a:p>
          <a:p>
            <a:pPr lvl="1">
              <a:buNone/>
            </a:pPr>
            <a:r>
              <a:rPr lang="en-GB" dirty="0" smtClean="0"/>
              <a:t>A monthly evaluation of model performance over the previous month based on provisional observations.</a:t>
            </a:r>
          </a:p>
          <a:p>
            <a:r>
              <a:rPr lang="en-GB" dirty="0" smtClean="0"/>
              <a:t>Quarterly</a:t>
            </a:r>
          </a:p>
          <a:p>
            <a:pPr lvl="1">
              <a:buNone/>
            </a:pPr>
            <a:r>
              <a:rPr lang="en-GB" dirty="0" smtClean="0"/>
              <a:t>A repeat of the monthly evaluation based on ratified observations. </a:t>
            </a:r>
          </a:p>
          <a:p>
            <a:pPr lvl="1">
              <a:buNone/>
            </a:pPr>
            <a:endParaRPr lang="en-GB" dirty="0" smtClean="0"/>
          </a:p>
          <a:p>
            <a:pPr lvl="1">
              <a:buNone/>
            </a:pPr>
            <a:r>
              <a:rPr lang="en-GB" dirty="0" smtClean="0"/>
              <a:t>The Monthly and Quarterly evaluations build up a seasonal profile.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477838"/>
            <a:ext cx="4320480" cy="609600"/>
          </a:xfrm>
        </p:spPr>
        <p:txBody>
          <a:bodyPr/>
          <a:lstStyle/>
          <a:p>
            <a:r>
              <a:rPr lang="en-GB" sz="2800" dirty="0" smtClean="0"/>
              <a:t>Daily Evaluation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41277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2"/>
                </a:solidFill>
              </a:rPr>
              <a:t>NO</a:t>
            </a:r>
            <a:r>
              <a:rPr lang="en-GB" sz="2000" baseline="-25000" dirty="0" smtClean="0">
                <a:solidFill>
                  <a:schemeClr val="bg2"/>
                </a:solidFill>
              </a:rPr>
              <a:t>2</a:t>
            </a:r>
            <a:r>
              <a:rPr lang="en-GB" sz="2000" dirty="0" smtClean="0">
                <a:solidFill>
                  <a:schemeClr val="bg2"/>
                </a:solidFill>
              </a:rPr>
              <a:t> – Urban Background Sites </a:t>
            </a:r>
          </a:p>
        </p:txBody>
      </p:sp>
      <p:pic>
        <p:nvPicPr>
          <p:cNvPr id="10" name="Picture 9" descr="20101008_U3_NO2_Urban_7d_l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57891"/>
            <a:ext cx="6500182" cy="3900109"/>
          </a:xfrm>
          <a:prstGeom prst="rect">
            <a:avLst/>
          </a:prstGeom>
        </p:spPr>
      </p:pic>
      <p:pic>
        <p:nvPicPr>
          <p:cNvPr id="11" name="Picture 10" descr="20101008_U3_NO2_UrbanBG_14d_ski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7" y="157835"/>
            <a:ext cx="4788024" cy="6583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Monthly Evaluation</a:t>
            </a:r>
            <a:endParaRPr lang="en-GB" sz="2800" dirty="0"/>
          </a:p>
        </p:txBody>
      </p:sp>
      <p:pic>
        <p:nvPicPr>
          <p:cNvPr id="5" name="Picture 4" descr="20100601_U3_O3_Rural_p_skill.png"/>
          <p:cNvPicPr>
            <a:picLocks noChangeAspect="1"/>
          </p:cNvPicPr>
          <p:nvPr/>
        </p:nvPicPr>
        <p:blipFill>
          <a:blip r:embed="rId2" cstate="print"/>
          <a:srcRect l="-2804" t="-5944" r="-2364" b="-2156"/>
          <a:stretch>
            <a:fillRect/>
          </a:stretch>
        </p:blipFill>
        <p:spPr>
          <a:xfrm>
            <a:off x="467544" y="1529408"/>
            <a:ext cx="3770231" cy="5328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1196752"/>
            <a:ext cx="218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2"/>
                </a:solidFill>
              </a:rPr>
              <a:t>Rural Ozone - June 2010</a:t>
            </a:r>
            <a:endParaRPr lang="en-GB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Monthly Evaluation</a:t>
            </a:r>
            <a:endParaRPr lang="en-GB" sz="2800" dirty="0"/>
          </a:p>
        </p:txBody>
      </p:sp>
      <p:pic>
        <p:nvPicPr>
          <p:cNvPr id="5" name="Picture 4" descr="20100601_U3_O3_Rural_p_skill.png"/>
          <p:cNvPicPr>
            <a:picLocks noChangeAspect="1"/>
          </p:cNvPicPr>
          <p:nvPr/>
        </p:nvPicPr>
        <p:blipFill>
          <a:blip r:embed="rId2" cstate="print"/>
          <a:srcRect l="-2804" t="-5944" r="-2364" b="-2156"/>
          <a:stretch>
            <a:fillRect/>
          </a:stretch>
        </p:blipFill>
        <p:spPr>
          <a:xfrm>
            <a:off x="467544" y="1529408"/>
            <a:ext cx="3770231" cy="5328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1196752"/>
            <a:ext cx="218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2"/>
                </a:solidFill>
              </a:rPr>
              <a:t>Rural Ozone - June 2010</a:t>
            </a:r>
            <a:endParaRPr lang="en-GB" sz="1400" dirty="0">
              <a:solidFill>
                <a:schemeClr val="bg2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6"/>
            <a:ext cx="3996370" cy="21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148064" y="1340768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UK - 12km resolution, 2006 emissions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4221088"/>
            <a:ext cx="3476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UK - 10km resolution  2007 emissions</a:t>
            </a:r>
            <a:endParaRPr lang="en-GB" sz="1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581128"/>
            <a:ext cx="3427136" cy="20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PM</a:t>
            </a:r>
            <a:r>
              <a:rPr lang="en-GB" baseline="-25000" dirty="0" smtClean="0"/>
              <a:t>10</a:t>
            </a:r>
            <a:r>
              <a:rPr lang="en-GB" dirty="0" smtClean="0"/>
              <a:t> – Urban Background sites</a:t>
            </a:r>
            <a:endParaRPr lang="en-GB" dirty="0"/>
          </a:p>
        </p:txBody>
      </p:sp>
      <p:pic>
        <p:nvPicPr>
          <p:cNvPr id="4" name="Content Placeholder 3" descr="20100601_U2_PM10_UrbanBG_p_ski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469" r="32582" b="32650"/>
          <a:stretch>
            <a:fillRect/>
          </a:stretch>
        </p:blipFill>
        <p:spPr>
          <a:xfrm>
            <a:off x="323528" y="2114473"/>
            <a:ext cx="3356346" cy="4167463"/>
          </a:xfrm>
        </p:spPr>
      </p:pic>
      <p:sp>
        <p:nvSpPr>
          <p:cNvPr id="11" name="TextBox 10"/>
          <p:cNvSpPr txBox="1"/>
          <p:nvPr/>
        </p:nvSpPr>
        <p:spPr>
          <a:xfrm>
            <a:off x="1043608" y="1700808"/>
            <a:ext cx="202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2"/>
                </a:solidFill>
              </a:rPr>
              <a:t>June 2010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348880"/>
            <a:ext cx="5047249" cy="304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477838"/>
            <a:ext cx="8334375" cy="609600"/>
          </a:xfrm>
        </p:spPr>
        <p:txBody>
          <a:bodyPr/>
          <a:lstStyle/>
          <a:p>
            <a:r>
              <a:rPr lang="en-GB" dirty="0" smtClean="0"/>
              <a:t>WRF-CMAQ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60432" cy="5400600"/>
          </a:xfrm>
        </p:spPr>
        <p:txBody>
          <a:bodyPr/>
          <a:lstStyle/>
          <a:p>
            <a:r>
              <a:rPr lang="en-GB" dirty="0" smtClean="0"/>
              <a:t>To date </a:t>
            </a:r>
          </a:p>
          <a:p>
            <a:pPr lvl="1"/>
            <a:r>
              <a:rPr lang="en-GB" dirty="0" smtClean="0"/>
              <a:t>AEA run a daily 24hr and 48hr WRF-CMAQ Air Quality Forecast</a:t>
            </a:r>
          </a:p>
          <a:p>
            <a:pPr lvl="1"/>
            <a:r>
              <a:rPr lang="en-GB" dirty="0" smtClean="0"/>
              <a:t>This is used by the duty forecaster as one of the tools to produce the UK Air Quality Forecast on behalf of Defra and the DA’s</a:t>
            </a:r>
          </a:p>
          <a:p>
            <a:pPr lvl="1"/>
            <a:r>
              <a:rPr lang="en-GB" dirty="0" smtClean="0"/>
              <a:t>The evaluation shows that there is a tendency to overestimate ozone and underestimate PM</a:t>
            </a:r>
            <a:r>
              <a:rPr lang="en-GB" baseline="-25000" dirty="0" smtClean="0"/>
              <a:t>10</a:t>
            </a:r>
            <a:r>
              <a:rPr lang="en-GB" dirty="0" smtClean="0"/>
              <a:t>. </a:t>
            </a:r>
          </a:p>
          <a:p>
            <a:r>
              <a:rPr lang="en-GB" dirty="0" smtClean="0"/>
              <a:t>Next stage</a:t>
            </a:r>
          </a:p>
          <a:p>
            <a:pPr lvl="1"/>
            <a:r>
              <a:rPr lang="en-GB" dirty="0" smtClean="0"/>
              <a:t>Currently moving to a new cluster</a:t>
            </a:r>
          </a:p>
          <a:p>
            <a:pPr lvl="1"/>
            <a:r>
              <a:rPr lang="en-GB" dirty="0" smtClean="0"/>
              <a:t>Update the emission processes</a:t>
            </a:r>
          </a:p>
          <a:p>
            <a:pPr lvl="2"/>
            <a:r>
              <a:rPr lang="en-GB" dirty="0" smtClean="0"/>
              <a:t>Inline emissions</a:t>
            </a:r>
          </a:p>
          <a:p>
            <a:pPr lvl="2"/>
            <a:r>
              <a:rPr lang="en-GB" dirty="0" smtClean="0"/>
              <a:t>Point sources emissions</a:t>
            </a:r>
          </a:p>
          <a:p>
            <a:pPr lvl="2"/>
            <a:r>
              <a:rPr lang="en-GB" dirty="0" smtClean="0"/>
              <a:t>A method to introduce additional sources of emissions</a:t>
            </a:r>
          </a:p>
          <a:p>
            <a:pPr lvl="1"/>
            <a:r>
              <a:rPr lang="en-GB" dirty="0" smtClean="0"/>
              <a:t>Extended evaluation</a:t>
            </a:r>
          </a:p>
          <a:p>
            <a:pPr lvl="2"/>
            <a:r>
              <a:rPr lang="en-GB" dirty="0" smtClean="0"/>
              <a:t>Europe, speciated PM, and deposition</a:t>
            </a:r>
          </a:p>
          <a:p>
            <a:r>
              <a:rPr lang="en-GB" dirty="0" smtClean="0"/>
              <a:t>Look at other opportunities to use the forecast</a:t>
            </a:r>
          </a:p>
          <a:p>
            <a:pPr lvl="1"/>
            <a:r>
              <a:rPr lang="en-GB" dirty="0" smtClean="0"/>
              <a:t>Options to downscale the forecast to ADMS or </a:t>
            </a:r>
            <a:r>
              <a:rPr lang="en-GB" dirty="0" err="1" smtClean="0"/>
              <a:t>Aermod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Extend to more days at times of poor air quality</a:t>
            </a:r>
          </a:p>
          <a:p>
            <a:pPr lvl="2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9"/>
            <a:ext cx="8229600" cy="3960440"/>
          </a:xfrm>
        </p:spPr>
        <p:txBody>
          <a:bodyPr/>
          <a:lstStyle/>
          <a:p>
            <a:r>
              <a:rPr lang="en-GB" dirty="0" smtClean="0"/>
              <a:t>AEA have been producing the </a:t>
            </a:r>
            <a:r>
              <a:rPr lang="en-GB" dirty="0" smtClean="0"/>
              <a:t>UK AQ </a:t>
            </a:r>
            <a:r>
              <a:rPr lang="en-GB" dirty="0" smtClean="0"/>
              <a:t>forecast </a:t>
            </a:r>
            <a:r>
              <a:rPr lang="en-GB" dirty="0" smtClean="0"/>
              <a:t> for 20 years.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It is an ‘expert’ forecast using several sources of information.</a:t>
            </a:r>
          </a:p>
          <a:p>
            <a:endParaRPr lang="en-GB" dirty="0" smtClean="0"/>
          </a:p>
          <a:p>
            <a:r>
              <a:rPr lang="en-GB" dirty="0" smtClean="0"/>
              <a:t>WRF- CMAQ forecasts for O</a:t>
            </a:r>
            <a:r>
              <a:rPr lang="en-GB" baseline="-25000" dirty="0" smtClean="0"/>
              <a:t>3</a:t>
            </a:r>
            <a:r>
              <a:rPr lang="en-GB" dirty="0" smtClean="0"/>
              <a:t>, SO</a:t>
            </a:r>
            <a:r>
              <a:rPr lang="en-GB" baseline="-25000" dirty="0" smtClean="0"/>
              <a:t>2</a:t>
            </a:r>
            <a:r>
              <a:rPr lang="en-GB" dirty="0" smtClean="0"/>
              <a:t>, NO</a:t>
            </a:r>
            <a:r>
              <a:rPr lang="en-GB" baseline="-25000" dirty="0" smtClean="0"/>
              <a:t>2</a:t>
            </a:r>
            <a:r>
              <a:rPr lang="en-GB" dirty="0" smtClean="0"/>
              <a:t>, CO, PM</a:t>
            </a:r>
            <a:r>
              <a:rPr lang="en-GB" baseline="-25000" dirty="0" smtClean="0"/>
              <a:t>10</a:t>
            </a:r>
            <a:r>
              <a:rPr lang="en-GB" dirty="0" smtClean="0"/>
              <a:t> and PM</a:t>
            </a:r>
            <a:r>
              <a:rPr lang="en-GB" baseline="-25000" dirty="0" smtClean="0"/>
              <a:t>2.5 </a:t>
            </a:r>
            <a:r>
              <a:rPr lang="en-GB" dirty="0" smtClean="0"/>
              <a:t>is one of the tools used by the duty forecaster.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The air quality forecasting team</a:t>
            </a:r>
          </a:p>
          <a:p>
            <a:r>
              <a:rPr lang="en-GB" sz="2400" dirty="0" smtClean="0"/>
              <a:t>Defra and the DA for there </a:t>
            </a:r>
            <a:r>
              <a:rPr lang="en-GB" sz="2400" dirty="0" smtClean="0"/>
              <a:t>support</a:t>
            </a:r>
          </a:p>
          <a:p>
            <a:r>
              <a:rPr lang="en-GB" sz="2400" dirty="0" smtClean="0"/>
              <a:t>Models and Data:</a:t>
            </a:r>
          </a:p>
          <a:p>
            <a:pPr lvl="1"/>
            <a:r>
              <a:rPr lang="en-GB" sz="2200" dirty="0" smtClean="0"/>
              <a:t>CMAQ</a:t>
            </a:r>
          </a:p>
          <a:p>
            <a:pPr lvl="1"/>
            <a:r>
              <a:rPr lang="en-GB" sz="2200" dirty="0" smtClean="0"/>
              <a:t>WRF</a:t>
            </a:r>
          </a:p>
          <a:p>
            <a:pPr lvl="1"/>
            <a:r>
              <a:rPr lang="en-GB" sz="2200" dirty="0" smtClean="0"/>
              <a:t>N</a:t>
            </a:r>
            <a:r>
              <a:rPr lang="en-GB" sz="2200" dirty="0" smtClean="0"/>
              <a:t>CEP – GFS </a:t>
            </a:r>
          </a:p>
          <a:p>
            <a:pPr lvl="1"/>
            <a:r>
              <a:rPr lang="en-GB" sz="2200" dirty="0" smtClean="0"/>
              <a:t>EMEP</a:t>
            </a:r>
          </a:p>
          <a:p>
            <a:pPr lvl="1"/>
            <a:r>
              <a:rPr lang="en-GB" sz="2200" dirty="0" smtClean="0"/>
              <a:t>UK – NAEI</a:t>
            </a:r>
          </a:p>
          <a:p>
            <a:pPr lvl="1">
              <a:buNone/>
            </a:pP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to: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1143000"/>
            <a:ext cx="9144000" cy="2057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8686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Standard images are available on the intranet</a:t>
            </a:r>
          </a:p>
          <a:p>
            <a:pPr>
              <a:spcBef>
                <a:spcPct val="50000"/>
              </a:spcBef>
            </a:pPr>
            <a:r>
              <a:rPr lang="en-US"/>
              <a:t>For more specific images please contact Matthew Hart</a:t>
            </a:r>
          </a:p>
          <a:p>
            <a:pPr>
              <a:spcBef>
                <a:spcPct val="50000"/>
              </a:spcBef>
            </a:pPr>
            <a:r>
              <a:rPr lang="en-US"/>
              <a:t>For PowerPoint help please contact Elizabeth Leishman</a:t>
            </a: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685800" y="3733800"/>
            <a:ext cx="815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000" b="1" dirty="0" smtClean="0">
                <a:solidFill>
                  <a:srgbClr val="469C23"/>
                </a:solidFill>
                <a:latin typeface="Arial (W1)" pitchFamily="34" charset="0"/>
              </a:rPr>
              <a:t>Thank you</a:t>
            </a:r>
          </a:p>
          <a:p>
            <a:r>
              <a:rPr lang="en-GB" sz="3000" b="1" dirty="0" smtClean="0">
                <a:solidFill>
                  <a:srgbClr val="469C23"/>
                </a:solidFill>
                <a:latin typeface="Arial (W1)" pitchFamily="34" charset="0"/>
              </a:rPr>
              <a:t>Any </a:t>
            </a:r>
            <a:r>
              <a:rPr lang="en-GB" sz="3000" b="1" dirty="0">
                <a:solidFill>
                  <a:srgbClr val="469C23"/>
                </a:solidFill>
                <a:latin typeface="Arial (W1)" pitchFamily="34" charset="0"/>
              </a:rPr>
              <a:t>Questions?</a:t>
            </a:r>
          </a:p>
          <a:p>
            <a:endParaRPr lang="en-GB" sz="3000" b="1" dirty="0">
              <a:solidFill>
                <a:srgbClr val="469C23"/>
              </a:solidFill>
              <a:latin typeface="Arial (W1)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Arial (W1)" pitchFamily="34" charset="0"/>
              </a:rPr>
              <a:t>Andrea Fraser   </a:t>
            </a:r>
          </a:p>
          <a:p>
            <a:r>
              <a:rPr lang="en-GB" dirty="0">
                <a:solidFill>
                  <a:srgbClr val="3333CC"/>
                </a:solidFill>
              </a:rPr>
              <a:t>andrea.fraser@aeat.co.uk</a:t>
            </a: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611188" y="4867275"/>
            <a:ext cx="4465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100000"/>
              </a:spcBef>
              <a:buFont typeface="Wingdings" pitchFamily="2" charset="2"/>
              <a:buNone/>
              <a:tabLst>
                <a:tab pos="381000" algn="l"/>
              </a:tabLst>
            </a:pPr>
            <a:endParaRPr lang="en-GB" b="1">
              <a:solidFill>
                <a:schemeClr val="tx1"/>
              </a:solidFill>
            </a:endParaRPr>
          </a:p>
        </p:txBody>
      </p:sp>
      <p:pic>
        <p:nvPicPr>
          <p:cNvPr id="32774" name="Picture 7" descr="C:\Documents and Settings\Agnieszka_Griffin\Desktop\or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8" y="1143000"/>
            <a:ext cx="9158288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3000" b="1" dirty="0" smtClean="0">
                <a:latin typeface="Arial (W1)" pitchFamily="34" charset="0"/>
              </a:rPr>
              <a:t>AEA - Air Quality Forecast</a:t>
            </a:r>
            <a:endParaRPr lang="en-GB" sz="3000" b="1" dirty="0">
              <a:latin typeface="Arial (W1)" pitchFamily="34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4572000" cy="4536529"/>
          </a:xfrm>
          <a:noFill/>
          <a:ln/>
        </p:spPr>
        <p:txBody>
          <a:bodyPr/>
          <a:lstStyle/>
          <a:p>
            <a:pPr marL="381000" lvl="0" indent="-381000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dirty="0" smtClean="0"/>
              <a:t>AEA have been providing daily forecasts since 1990.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dirty="0" smtClean="0"/>
              <a:t>Defra </a:t>
            </a:r>
            <a:r>
              <a:rPr lang="en-GB" sz="1800" dirty="0"/>
              <a:t>and the Devolved Administrations require a daily UK Air Quality Forecast to both protect public health and to meet specific EC Directive Requirements.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dirty="0"/>
              <a:t>The Directive requires publication of:</a:t>
            </a:r>
          </a:p>
          <a:p>
            <a:pPr marL="533400" lvl="1" indent="-342900">
              <a:lnSpc>
                <a:spcPct val="90000"/>
              </a:lnSpc>
            </a:pPr>
            <a:r>
              <a:rPr lang="en-GB" sz="1600" dirty="0"/>
              <a:t>The likely geographical extent of periods of high concentrations.</a:t>
            </a:r>
          </a:p>
          <a:p>
            <a:pPr marL="533400" lvl="1" indent="-342900">
              <a:lnSpc>
                <a:spcPct val="90000"/>
              </a:lnSpc>
            </a:pPr>
            <a:r>
              <a:rPr lang="en-GB" sz="1600" dirty="0"/>
              <a:t>The expected change in pollution (improvement, stabilisation or deterioration) and reasons for those changes</a:t>
            </a:r>
            <a:r>
              <a:rPr lang="en-GB" sz="1600" dirty="0" smtClean="0"/>
              <a:t>.</a:t>
            </a:r>
          </a:p>
          <a:p>
            <a:pPr marL="533400" lvl="1" indent="-342900">
              <a:lnSpc>
                <a:spcPct val="90000"/>
              </a:lnSpc>
            </a:pPr>
            <a:endParaRPr lang="en-GB" sz="1600" dirty="0"/>
          </a:p>
        </p:txBody>
      </p:sp>
      <p:pic>
        <p:nvPicPr>
          <p:cNvPr id="25609" name="Picture 9" descr="C:\Documents and Settings\Paul_Willis\My Documents\My Pictures\ge_fake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143000"/>
            <a:ext cx="3614738" cy="3141663"/>
          </a:xfrm>
          <a:prstGeom prst="rect">
            <a:avLst/>
          </a:prstGeom>
          <a:noFill/>
        </p:spPr>
      </p:pic>
      <p:pic>
        <p:nvPicPr>
          <p:cNvPr id="25610" name="Picture 10" descr="C:\Documents and Settings\Paul_Willis\My Documents\My Pictures\Sky TV Verasamy, Lucy 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9400" y="4343400"/>
            <a:ext cx="35814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Monthly Evaluation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1268760"/>
            <a:ext cx="3228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2"/>
                </a:solidFill>
              </a:rPr>
              <a:t>Urban Background NO2 – June 2010</a:t>
            </a:r>
            <a:endParaRPr lang="en-GB" sz="1400" dirty="0">
              <a:solidFill>
                <a:schemeClr val="bg2"/>
              </a:solidFill>
            </a:endParaRPr>
          </a:p>
        </p:txBody>
      </p:sp>
      <p:pic>
        <p:nvPicPr>
          <p:cNvPr id="9" name="Picture 8" descr="20100601_U3_NO2_UrbanBG_p_ski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3521291" cy="484177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564904"/>
            <a:ext cx="4788024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3000" b="1" dirty="0" smtClean="0">
                <a:latin typeface="Arial (W1)" pitchFamily="34" charset="0"/>
              </a:rPr>
              <a:t>AEA - Air Quality Forecast</a:t>
            </a:r>
            <a:endParaRPr lang="en-GB" sz="3000" b="1" dirty="0">
              <a:latin typeface="Arial (W1)" pitchFamily="34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4618856" cy="4536529"/>
          </a:xfrm>
          <a:noFill/>
          <a:ln/>
        </p:spPr>
        <p:txBody>
          <a:bodyPr/>
          <a:lstStyle/>
          <a:p>
            <a:pPr marL="381000" indent="-381000">
              <a:buFont typeface="Wingdings" pitchFamily="2" charset="2"/>
              <a:buChar char="§"/>
            </a:pPr>
            <a:r>
              <a:rPr lang="en-GB" sz="1800" dirty="0" smtClean="0"/>
              <a:t>In 2009 a new 3-year contract was let to AEA to provide these daily forecasts. </a:t>
            </a:r>
          </a:p>
          <a:p>
            <a:pPr marL="381000" indent="-381000">
              <a:buFont typeface="Wingdings" pitchFamily="2" charset="2"/>
              <a:buChar char="§"/>
            </a:pPr>
            <a:r>
              <a:rPr lang="en-GB" sz="1800" dirty="0" smtClean="0"/>
              <a:t>The new proposal included developing a WRF-CMAQ forecasting model. </a:t>
            </a:r>
          </a:p>
          <a:p>
            <a:pPr marL="381000" indent="-381000">
              <a:buFont typeface="Wingdings" pitchFamily="2" charset="2"/>
              <a:buChar char="§"/>
            </a:pPr>
            <a:r>
              <a:rPr lang="en-GB" sz="1800" dirty="0" smtClean="0"/>
              <a:t>Other aspects of the contract include the need to:</a:t>
            </a:r>
          </a:p>
          <a:p>
            <a:pPr marL="533400" lvl="1" indent="-342900">
              <a:buFont typeface="Wingdings" pitchFamily="2" charset="2"/>
              <a:buChar char="§"/>
            </a:pPr>
            <a:r>
              <a:rPr lang="en-GB" sz="1600" dirty="0" smtClean="0"/>
              <a:t>Keep abreast of advances in forecasting air quality and advise Defra and the DAs on possible approaches to improve the forecasts.</a:t>
            </a:r>
          </a:p>
          <a:p>
            <a:pPr marL="533400" lvl="1" indent="-342900">
              <a:buFont typeface="Wingdings" pitchFamily="2" charset="2"/>
              <a:buChar char="§"/>
            </a:pPr>
            <a:r>
              <a:rPr lang="en-GB" sz="1600" dirty="0" smtClean="0"/>
              <a:t>Enhance understanding of the value and role of air quality forecasting in air quality management and public information services</a:t>
            </a:r>
            <a:endParaRPr lang="en-GB" sz="1600" dirty="0"/>
          </a:p>
        </p:txBody>
      </p:sp>
      <p:pic>
        <p:nvPicPr>
          <p:cNvPr id="25609" name="Picture 9" descr="C:\Documents and Settings\Paul_Willis\My Documents\My Pictures\ge_fake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143000"/>
            <a:ext cx="3614738" cy="3141663"/>
          </a:xfrm>
          <a:prstGeom prst="rect">
            <a:avLst/>
          </a:prstGeom>
          <a:noFill/>
        </p:spPr>
      </p:pic>
      <p:pic>
        <p:nvPicPr>
          <p:cNvPr id="25610" name="Picture 10" descr="C:\Documents and Settings\Paul_Willis\My Documents\My Pictures\Sky TV Verasamy, Lucy 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9400" y="4343400"/>
            <a:ext cx="35814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027"/>
          <p:cNvSpPr>
            <a:spLocks noChangeArrowheads="1"/>
          </p:cNvSpPr>
          <p:nvPr/>
        </p:nvSpPr>
        <p:spPr bwMode="auto">
          <a:xfrm>
            <a:off x="457200" y="274638"/>
            <a:ext cx="519492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3000" b="1" dirty="0" smtClean="0">
                <a:latin typeface="Arial (W1)" pitchFamily="34" charset="0"/>
              </a:rPr>
              <a:t>AQ Forecast Methodology</a:t>
            </a:r>
            <a:endParaRPr lang="en-GB" sz="3000" b="1" dirty="0">
              <a:latin typeface="Arial (W1)" pitchFamily="34" charset="0"/>
            </a:endParaRPr>
          </a:p>
        </p:txBody>
      </p:sp>
      <p:sp>
        <p:nvSpPr>
          <p:cNvPr id="28680" name="Rectangle 1032"/>
          <p:cNvSpPr>
            <a:spLocks noGrp="1" noChangeArrowheads="1"/>
          </p:cNvSpPr>
          <p:nvPr>
            <p:ph type="body" idx="1"/>
          </p:nvPr>
        </p:nvSpPr>
        <p:spPr>
          <a:xfrm>
            <a:off x="63500" y="1435100"/>
            <a:ext cx="4724400" cy="5105400"/>
          </a:xfrm>
          <a:noFill/>
          <a:ln/>
        </p:spPr>
        <p:txBody>
          <a:bodyPr/>
          <a:lstStyle/>
          <a:p>
            <a:pPr marL="381000" indent="-381000">
              <a:lnSpc>
                <a:spcPct val="90000"/>
              </a:lnSpc>
              <a:buFont typeface="Wingdings" pitchFamily="2" charset="2"/>
              <a:buChar char="§"/>
            </a:pPr>
            <a:r>
              <a:rPr lang="en-GB"/>
              <a:t>AEA’s approach is to use a team of air quality experts to compile the forecasts based on a portfolio of inputs.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Char char="§"/>
            </a:pPr>
            <a:r>
              <a:rPr lang="en-GB"/>
              <a:t>The team use a daily forecasting protocol and a web-based portal to deliver forecasts 365 days a year.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Char char="§"/>
            </a:pPr>
            <a:r>
              <a:rPr lang="en-GB"/>
              <a:t>The inputs include:</a:t>
            </a:r>
          </a:p>
          <a:p>
            <a:pPr marL="533400" lvl="1" indent="-342900">
              <a:lnSpc>
                <a:spcPct val="90000"/>
              </a:lnSpc>
            </a:pPr>
            <a:r>
              <a:rPr lang="en-GB"/>
              <a:t>UK optimised AQ forecasting models.</a:t>
            </a:r>
          </a:p>
          <a:p>
            <a:pPr marL="533400" lvl="1" indent="-342900">
              <a:lnSpc>
                <a:spcPct val="90000"/>
              </a:lnSpc>
            </a:pPr>
            <a:r>
              <a:rPr lang="en-GB"/>
              <a:t>Pan-European model results.</a:t>
            </a:r>
          </a:p>
          <a:p>
            <a:pPr marL="533400" lvl="1" indent="-342900">
              <a:lnSpc>
                <a:spcPct val="90000"/>
              </a:lnSpc>
            </a:pPr>
            <a:r>
              <a:rPr lang="en-GB"/>
              <a:t>Latest UK &amp; European monitoring data.</a:t>
            </a:r>
          </a:p>
          <a:p>
            <a:pPr marL="533400" lvl="1" indent="-342900">
              <a:lnSpc>
                <a:spcPct val="90000"/>
              </a:lnSpc>
            </a:pPr>
            <a:r>
              <a:rPr lang="en-GB"/>
              <a:t>Weather forecasts.</a:t>
            </a:r>
          </a:p>
          <a:p>
            <a:pPr marL="533400" lvl="1" indent="-342900">
              <a:lnSpc>
                <a:spcPct val="90000"/>
              </a:lnSpc>
            </a:pPr>
            <a:r>
              <a:rPr lang="en-GB"/>
              <a:t>Satellite imagery.</a:t>
            </a:r>
          </a:p>
          <a:p>
            <a:pPr marL="533400" lvl="1" indent="-342900">
              <a:lnSpc>
                <a:spcPct val="90000"/>
              </a:lnSpc>
            </a:pPr>
            <a:r>
              <a:rPr lang="en-GB"/>
              <a:t>Expert judgement based on analyses of historical air pollution episodes.</a:t>
            </a:r>
          </a:p>
        </p:txBody>
      </p:sp>
      <p:sp>
        <p:nvSpPr>
          <p:cNvPr id="28682" name="Rectangle 1034"/>
          <p:cNvSpPr>
            <a:spLocks noChangeArrowheads="1"/>
          </p:cNvSpPr>
          <p:nvPr/>
        </p:nvSpPr>
        <p:spPr bwMode="auto">
          <a:xfrm>
            <a:off x="1657350" y="-428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28681" name="Picture 1033" descr="Forecast por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0" y="1143000"/>
            <a:ext cx="4318000" cy="57150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28683" name="Rectangle 1035"/>
          <p:cNvSpPr>
            <a:spLocks noChangeArrowheads="1"/>
          </p:cNvSpPr>
          <p:nvPr/>
        </p:nvSpPr>
        <p:spPr bwMode="auto">
          <a:xfrm>
            <a:off x="8382000" y="3733800"/>
            <a:ext cx="5334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457200" y="274638"/>
            <a:ext cx="62484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3000" b="1" dirty="0">
                <a:latin typeface="Arial (W1)" pitchFamily="34" charset="0"/>
              </a:rPr>
              <a:t>UK Air Quality Forecast Models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358900"/>
            <a:ext cx="4601716" cy="4902200"/>
          </a:xfrm>
          <a:noFill/>
          <a:ln/>
        </p:spPr>
        <p:txBody>
          <a:bodyPr/>
          <a:lstStyle/>
          <a:p>
            <a:pPr marL="381000" indent="-381000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dirty="0"/>
              <a:t>AEA currently uses the </a:t>
            </a:r>
            <a:r>
              <a:rPr lang="en-GB" sz="1800" dirty="0" smtClean="0"/>
              <a:t>WRF- CMAQ to </a:t>
            </a:r>
            <a:r>
              <a:rPr lang="en-GB" sz="1800" dirty="0"/>
              <a:t>produce daily air quality forecasts for Ozone, PM</a:t>
            </a:r>
            <a:r>
              <a:rPr lang="en-GB" sz="1800" baseline="-25000" dirty="0"/>
              <a:t>10</a:t>
            </a:r>
            <a:r>
              <a:rPr lang="en-GB" sz="1800" dirty="0"/>
              <a:t>, PM</a:t>
            </a:r>
            <a:r>
              <a:rPr lang="en-GB" sz="1800" baseline="-25000" dirty="0"/>
              <a:t>2.5</a:t>
            </a:r>
            <a:r>
              <a:rPr lang="en-GB" sz="1800" dirty="0"/>
              <a:t>, NO</a:t>
            </a:r>
            <a:r>
              <a:rPr lang="en-GB" sz="1800" baseline="-25000" dirty="0"/>
              <a:t>2</a:t>
            </a:r>
            <a:r>
              <a:rPr lang="en-GB" sz="1800" dirty="0"/>
              <a:t>, SO</a:t>
            </a:r>
            <a:r>
              <a:rPr lang="en-GB" sz="1800" baseline="-25000" dirty="0"/>
              <a:t>2</a:t>
            </a:r>
            <a:r>
              <a:rPr lang="en-GB" sz="1800" dirty="0"/>
              <a:t> and CO. PM</a:t>
            </a:r>
            <a:r>
              <a:rPr lang="en-GB" sz="1800" baseline="-25000" dirty="0"/>
              <a:t>2.5 </a:t>
            </a:r>
            <a:r>
              <a:rPr lang="en-GB" sz="1800" dirty="0"/>
              <a:t>is not yet formally part of the UK AQ Forecasting service.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dirty="0"/>
              <a:t>96 hour air mass back-trajectories are automatically obtained from HYSPLIT each day for UK and cross-channel locations. To assist with source attribution of pollutants during long-range transport episodes</a:t>
            </a:r>
            <a:r>
              <a:rPr lang="en-GB" sz="1800" dirty="0" smtClean="0"/>
              <a:t>.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dirty="0" smtClean="0"/>
              <a:t>The UK forecast is compared daily for consistency with the forecasts produced by other European groups.</a:t>
            </a:r>
            <a:endParaRPr lang="en-GB" sz="1800" baseline="-25000" dirty="0" smtClean="0"/>
          </a:p>
          <a:p>
            <a:pPr marL="381000" indent="-381000">
              <a:lnSpc>
                <a:spcPct val="90000"/>
              </a:lnSpc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657350" y="-428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46086" name="Picture 6" descr="C:\Documents and Settings\Paul_Willis\My Documents\My Pictures\hysplit_fcast_emep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3700" y="2996952"/>
            <a:ext cx="2400300" cy="2400300"/>
          </a:xfrm>
          <a:prstGeom prst="rect">
            <a:avLst/>
          </a:prstGeom>
          <a:noFill/>
        </p:spPr>
      </p:pic>
      <p:pic>
        <p:nvPicPr>
          <p:cNvPr id="46087" name="Picture 7" descr="C:\Documents and Settings\Paul_Willis\My Documents\Reports\AQ Forecasting\WRF Development\surfacePlotsBlack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9738" y="188640"/>
            <a:ext cx="2354262" cy="3048000"/>
          </a:xfrm>
          <a:prstGeom prst="rect">
            <a:avLst/>
          </a:prstGeom>
          <a:noFill/>
        </p:spPr>
      </p:pic>
      <p:pic>
        <p:nvPicPr>
          <p:cNvPr id="9" name="Picture 11" descr="C:\Documents and Settings\Paul_Willis\My Documents\My Pictures\IAQP.FC.O3.CONC.MAX.d1.LATES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91000"/>
            <a:ext cx="2667000" cy="2667000"/>
          </a:xfrm>
          <a:prstGeom prst="rect">
            <a:avLst/>
          </a:prstGeom>
          <a:noFill/>
        </p:spPr>
      </p:pic>
      <p:grpSp>
        <p:nvGrpSpPr>
          <p:cNvPr id="10" name="Group 33"/>
          <p:cNvGrpSpPr/>
          <p:nvPr/>
        </p:nvGrpSpPr>
        <p:grpSpPr>
          <a:xfrm>
            <a:off x="4610086" y="908720"/>
            <a:ext cx="2050146" cy="3204833"/>
            <a:chOff x="2411760" y="1448303"/>
            <a:chExt cx="3424974" cy="4140937"/>
          </a:xfrm>
        </p:grpSpPr>
        <p:pic>
          <p:nvPicPr>
            <p:cNvPr id="11" name="Content Placeholder 3" descr="max_O3_U3_20100608_1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411760" y="1581641"/>
              <a:ext cx="3424974" cy="400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555776" y="1448303"/>
              <a:ext cx="2712785" cy="404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</a:pPr>
              <a:r>
                <a:rPr lang="en-GB" b="1" dirty="0">
                  <a:solidFill>
                    <a:srgbClr val="4D4D4D"/>
                  </a:solidFill>
                  <a:latin typeface="Arial (W1)" pitchFamily="34" charset="0"/>
                </a:rPr>
                <a:t>            </a:t>
              </a:r>
              <a:r>
                <a:rPr lang="en-GB" b="1" dirty="0" smtClean="0">
                  <a:solidFill>
                    <a:srgbClr val="4D4D4D"/>
                  </a:solidFill>
                  <a:latin typeface="Arial (W1)" pitchFamily="34" charset="0"/>
                </a:rPr>
                <a:t> </a:t>
              </a:r>
              <a:r>
                <a:rPr lang="en-GB" sz="1050" b="1" dirty="0">
                  <a:solidFill>
                    <a:srgbClr val="4D4D4D"/>
                  </a:solidFill>
                  <a:latin typeface="Arial (W1)" pitchFamily="34" charset="0"/>
                </a:rPr>
                <a:t>Ozone Daily max</a:t>
              </a:r>
              <a:endParaRPr lang="en-US" sz="1050" b="1" dirty="0">
                <a:solidFill>
                  <a:srgbClr val="4D4D4D"/>
                </a:solidFill>
                <a:latin typeface="Arial (W1)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Documents and Settings\Paul_Willis\My Documents\My Pictures\ge_fake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933056"/>
            <a:ext cx="3182690" cy="2766159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 l="1256" t="12601" r="3137" b="5710"/>
          <a:stretch>
            <a:fillRect/>
          </a:stretch>
        </p:blipFill>
        <p:spPr bwMode="auto">
          <a:xfrm>
            <a:off x="1043608" y="4366224"/>
            <a:ext cx="3888432" cy="249177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57200" y="274638"/>
            <a:ext cx="76962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3000" b="1" dirty="0" smtClean="0">
                <a:latin typeface="Arial (W1)" pitchFamily="34" charset="0"/>
              </a:rPr>
              <a:t>Check current conditions</a:t>
            </a:r>
            <a:endParaRPr lang="en-GB" sz="3000" b="1" dirty="0">
              <a:latin typeface="Arial (W1)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5832648" cy="4680520"/>
          </a:xfrm>
          <a:noFill/>
          <a:ln/>
        </p:spPr>
        <p:txBody>
          <a:bodyPr/>
          <a:lstStyle/>
          <a:p>
            <a:pPr marL="381000" indent="-381000">
              <a:buFont typeface="Wingdings" pitchFamily="2" charset="2"/>
              <a:buChar char="§"/>
            </a:pPr>
            <a:r>
              <a:rPr lang="en-GB" sz="1800" dirty="0"/>
              <a:t>Latest weather forecasts may be 12 hours or more after those used to initiate the model runs so divergence from an earlier forecast is not unexpected</a:t>
            </a:r>
            <a:r>
              <a:rPr lang="en-GB" sz="1800" dirty="0" smtClean="0"/>
              <a:t>.</a:t>
            </a:r>
          </a:p>
          <a:p>
            <a:pPr marL="381000" indent="-381000">
              <a:buFont typeface="Wingdings" pitchFamily="2" charset="2"/>
              <a:buChar char="§"/>
            </a:pPr>
            <a:r>
              <a:rPr lang="en-GB" sz="1800" dirty="0" smtClean="0"/>
              <a:t>UK and European monitoring data for the current conditions and the previous 24 hrs. May indicate any unexpected divergence from forecasts which require more investigation</a:t>
            </a:r>
            <a:endParaRPr lang="en-GB" sz="1800" dirty="0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657350" y="-428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4" cstate="print"/>
          <a:srcRect l="19531" t="19792" r="35579" b="14583"/>
          <a:stretch>
            <a:fillRect/>
          </a:stretch>
        </p:blipFill>
        <p:spPr bwMode="auto">
          <a:xfrm>
            <a:off x="6084168" y="1196752"/>
            <a:ext cx="2362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57200" y="274638"/>
            <a:ext cx="76962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3000" b="1">
                <a:latin typeface="Arial (W1)" pitchFamily="34" charset="0"/>
              </a:rPr>
              <a:t>Satellite Imagery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447800"/>
            <a:ext cx="3543300" cy="2286000"/>
          </a:xfrm>
          <a:noFill/>
          <a:ln/>
        </p:spPr>
        <p:txBody>
          <a:bodyPr/>
          <a:lstStyle/>
          <a:p>
            <a:pPr marL="381000" indent="-381000">
              <a:buFont typeface="Wingdings" pitchFamily="2" charset="2"/>
              <a:buChar char="§"/>
            </a:pPr>
            <a:r>
              <a:rPr lang="en-GB"/>
              <a:t>Useful for identifying the likely source of a pollution episode, or tracking the progress of any unusual events towards the UK.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657350" y="-428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49160" name="Picture 8" descr="C:\Documents and Settings\Paul_Willis\My Documents\My Pictures\DustOverEurope.OSWA2003106.jpg"/>
          <p:cNvPicPr>
            <a:picLocks noChangeAspect="1" noChangeArrowheads="1"/>
          </p:cNvPicPr>
          <p:nvPr/>
        </p:nvPicPr>
        <p:blipFill>
          <a:blip r:embed="rId2" cstate="print"/>
          <a:srcRect l="8920" t="8908" r="12747" b="12761"/>
          <a:stretch>
            <a:fillRect/>
          </a:stretch>
        </p:blipFill>
        <p:spPr bwMode="auto">
          <a:xfrm>
            <a:off x="838200" y="3556000"/>
            <a:ext cx="2708275" cy="3124200"/>
          </a:xfrm>
          <a:prstGeom prst="rect">
            <a:avLst/>
          </a:prstGeom>
          <a:noFill/>
        </p:spPr>
      </p:pic>
      <p:pic>
        <p:nvPicPr>
          <p:cNvPr id="49161" name="Picture 9" descr="M:\AIR\Projects and precontracts\Willis\ED48946 Defra Air Pollution Forecasting 2009\Project\Sarychev SO2 Plume June 2009\ISS Sarychev 020-E-09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219200"/>
            <a:ext cx="4114800" cy="2743200"/>
          </a:xfrm>
          <a:prstGeom prst="rect">
            <a:avLst/>
          </a:prstGeom>
          <a:noFill/>
        </p:spPr>
      </p:pic>
      <p:pic>
        <p:nvPicPr>
          <p:cNvPr id="49162" name="Picture 10" descr="M:\AIR\Projects and precontracts\Willis\ED48946 Defra Air Pollution Forecasting 2009\Project\Sarychev SO2 Plume June 2009\GOME2.L3.COMP.SO2.20090625.G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038600"/>
            <a:ext cx="3505200" cy="263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340768"/>
            <a:ext cx="3898776" cy="5256584"/>
          </a:xfrm>
        </p:spPr>
        <p:txBody>
          <a:bodyPr/>
          <a:lstStyle/>
          <a:p>
            <a:pPr lvl="0"/>
            <a:r>
              <a:rPr lang="en-GB" dirty="0" smtClean="0"/>
              <a:t>Forecasts are disseminated via the internet , media bulletins and a </a:t>
            </a:r>
            <a:r>
              <a:rPr lang="en-GB" dirty="0" err="1" smtClean="0"/>
              <a:t>freephone</a:t>
            </a:r>
            <a:r>
              <a:rPr lang="en-GB" dirty="0" smtClean="0"/>
              <a:t> information service.</a:t>
            </a:r>
          </a:p>
          <a:p>
            <a:pPr lvl="0"/>
            <a:r>
              <a:rPr lang="en-GB" dirty="0" smtClean="0"/>
              <a:t>Websites are maintained for:</a:t>
            </a:r>
          </a:p>
          <a:p>
            <a:pPr lvl="1"/>
            <a:r>
              <a:rPr lang="en-GB" dirty="0" smtClean="0"/>
              <a:t>UK</a:t>
            </a:r>
          </a:p>
          <a:p>
            <a:pPr lvl="1"/>
            <a:r>
              <a:rPr lang="en-GB" dirty="0" smtClean="0"/>
              <a:t>Devolved </a:t>
            </a:r>
            <a:r>
              <a:rPr lang="en-GB" dirty="0" smtClean="0"/>
              <a:t>Administrations </a:t>
            </a:r>
            <a:r>
              <a:rPr lang="en-GB" dirty="0" smtClean="0"/>
              <a:t>of Scotland, Wales and N. Ireland</a:t>
            </a:r>
          </a:p>
          <a:p>
            <a:pPr lvl="1"/>
            <a:r>
              <a:rPr lang="en-GB" dirty="0" smtClean="0"/>
              <a:t>Local Authorities e.g. Kent and Surry Heath </a:t>
            </a:r>
          </a:p>
          <a:p>
            <a:pPr lvl="0"/>
            <a:r>
              <a:rPr lang="en-GB" dirty="0" smtClean="0"/>
              <a:t>The forecast is based on the Air Quality Index (1-10) for                   low-moderate-high- very high</a:t>
            </a:r>
          </a:p>
          <a:p>
            <a:pPr lvl="0"/>
            <a:r>
              <a:rPr lang="en-GB" dirty="0" smtClean="0"/>
              <a:t>Alert Service 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</a:t>
            </a:r>
            <a:endParaRPr lang="en-GB" dirty="0"/>
          </a:p>
        </p:txBody>
      </p:sp>
      <p:pic>
        <p:nvPicPr>
          <p:cNvPr id="4" name="Content Placeholder 3" descr="our si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3968" y="1336878"/>
            <a:ext cx="4842671" cy="50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A Group Powerpoint template">
  <a:themeElements>
    <a:clrScheme name="AEA Group Powerpoint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EA Group Powerpoint template">
      <a:majorFont>
        <a:latin typeface="Arial (W1)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4D4D4D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4D4D4D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EA Group Powerpoin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A Group Powerpoin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A Group Powerpoin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A Group Powerpoin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A Group Powerpoin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A Group Powerpoin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A Group Powerpoin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AEA Group Powerpoint template</Template>
  <TotalTime>2729</TotalTime>
  <Words>1307</Words>
  <Application>Microsoft Office PowerPoint</Application>
  <PresentationFormat>On-screen Show (4:3)</PresentationFormat>
  <Paragraphs>209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AEA Group Powerpoint template</vt:lpstr>
      <vt:lpstr>Slide 1</vt:lpstr>
      <vt:lpstr>Overview</vt:lpstr>
      <vt:lpstr>Slide 3</vt:lpstr>
      <vt:lpstr>Slide 4</vt:lpstr>
      <vt:lpstr>Slide 5</vt:lpstr>
      <vt:lpstr>Slide 6</vt:lpstr>
      <vt:lpstr>Slide 7</vt:lpstr>
      <vt:lpstr>Slide 8</vt:lpstr>
      <vt:lpstr>Communication</vt:lpstr>
      <vt:lpstr>Communication</vt:lpstr>
      <vt:lpstr>Communication - UK</vt:lpstr>
      <vt:lpstr>Communication - UK</vt:lpstr>
      <vt:lpstr>Communication </vt:lpstr>
      <vt:lpstr>Slide 14</vt:lpstr>
      <vt:lpstr>WRF – CMAQ UK Air Quality Forecast</vt:lpstr>
      <vt:lpstr>WRF – CMAQ UK Air Quality Forecast</vt:lpstr>
      <vt:lpstr>WRF-CMAQ Air Quality modelling system</vt:lpstr>
      <vt:lpstr>European Grid – Surface Conditions</vt:lpstr>
      <vt:lpstr>European Grid – PM10</vt:lpstr>
      <vt:lpstr>UK Grid - Ozone</vt:lpstr>
      <vt:lpstr>Evaluation of CMAQ AQ Forecast</vt:lpstr>
      <vt:lpstr>Daily Evaluation</vt:lpstr>
      <vt:lpstr>Monthly Evaluation</vt:lpstr>
      <vt:lpstr>Monthly Evaluation</vt:lpstr>
      <vt:lpstr>PM10 – Urban Background sites</vt:lpstr>
      <vt:lpstr>WRF-CMAQ summary</vt:lpstr>
      <vt:lpstr>Summary</vt:lpstr>
      <vt:lpstr>Thanks to:  </vt:lpstr>
      <vt:lpstr>Slide 29</vt:lpstr>
      <vt:lpstr>Monthly Evaluation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Andrea Fraser</cp:lastModifiedBy>
  <cp:revision>173</cp:revision>
  <dcterms:created xsi:type="dcterms:W3CDTF">2006-10-29T19:28:40Z</dcterms:created>
  <dcterms:modified xsi:type="dcterms:W3CDTF">2010-10-11T10:31:19Z</dcterms:modified>
</cp:coreProperties>
</file>