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bin" ContentType="application/vnd.openxmlformats-officedocument.oleObject"/>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3" r:id="rId1"/>
  </p:sldMasterIdLst>
  <p:notesMasterIdLst>
    <p:notesMasterId r:id="rId29"/>
  </p:notesMasterIdLst>
  <p:sldIdLst>
    <p:sldId id="381" r:id="rId2"/>
    <p:sldId id="290" r:id="rId3"/>
    <p:sldId id="333" r:id="rId4"/>
    <p:sldId id="334" r:id="rId5"/>
    <p:sldId id="299" r:id="rId6"/>
    <p:sldId id="345" r:id="rId7"/>
    <p:sldId id="354" r:id="rId8"/>
    <p:sldId id="344" r:id="rId9"/>
    <p:sldId id="352" r:id="rId10"/>
    <p:sldId id="380" r:id="rId11"/>
    <p:sldId id="363" r:id="rId12"/>
    <p:sldId id="375" r:id="rId13"/>
    <p:sldId id="353" r:id="rId14"/>
    <p:sldId id="364" r:id="rId15"/>
    <p:sldId id="358" r:id="rId16"/>
    <p:sldId id="377" r:id="rId17"/>
    <p:sldId id="350" r:id="rId18"/>
    <p:sldId id="362" r:id="rId19"/>
    <p:sldId id="379" r:id="rId20"/>
    <p:sldId id="378" r:id="rId21"/>
    <p:sldId id="372" r:id="rId22"/>
    <p:sldId id="373" r:id="rId23"/>
    <p:sldId id="376" r:id="rId24"/>
    <p:sldId id="374" r:id="rId25"/>
    <p:sldId id="370" r:id="rId26"/>
    <p:sldId id="361" r:id="rId27"/>
    <p:sldId id="365" r:id="rId28"/>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Arial" charset="0"/>
      </a:defRPr>
    </a:lvl1pPr>
    <a:lvl2pPr marL="457200" algn="l" rtl="0" eaLnBrk="0" fontAlgn="base" hangingPunct="0">
      <a:spcBef>
        <a:spcPct val="0"/>
      </a:spcBef>
      <a:spcAft>
        <a:spcPct val="0"/>
      </a:spcAft>
      <a:defRPr kern="1200">
        <a:solidFill>
          <a:schemeClr val="tx1"/>
        </a:solidFill>
        <a:latin typeface="Arial" charset="0"/>
        <a:ea typeface="+mn-ea"/>
        <a:cs typeface="Arial" charset="0"/>
      </a:defRPr>
    </a:lvl2pPr>
    <a:lvl3pPr marL="914400" algn="l" rtl="0" eaLnBrk="0" fontAlgn="base" hangingPunct="0">
      <a:spcBef>
        <a:spcPct val="0"/>
      </a:spcBef>
      <a:spcAft>
        <a:spcPct val="0"/>
      </a:spcAft>
      <a:defRPr kern="1200">
        <a:solidFill>
          <a:schemeClr val="tx1"/>
        </a:solidFill>
        <a:latin typeface="Arial" charset="0"/>
        <a:ea typeface="+mn-ea"/>
        <a:cs typeface="Arial" charset="0"/>
      </a:defRPr>
    </a:lvl3pPr>
    <a:lvl4pPr marL="1371600" algn="l" rtl="0" eaLnBrk="0" fontAlgn="base" hangingPunct="0">
      <a:spcBef>
        <a:spcPct val="0"/>
      </a:spcBef>
      <a:spcAft>
        <a:spcPct val="0"/>
      </a:spcAft>
      <a:defRPr kern="1200">
        <a:solidFill>
          <a:schemeClr val="tx1"/>
        </a:solidFill>
        <a:latin typeface="Arial" charset="0"/>
        <a:ea typeface="+mn-ea"/>
        <a:cs typeface="Arial" charset="0"/>
      </a:defRPr>
    </a:lvl4pPr>
    <a:lvl5pPr marL="1828800" algn="l" rtl="0" eaLnBrk="0" fontAlgn="base" hangingPunct="0">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617" autoAdjust="0"/>
    <p:restoredTop sz="93823" autoAdjust="0"/>
  </p:normalViewPr>
  <p:slideViewPr>
    <p:cSldViewPr>
      <p:cViewPr varScale="1">
        <p:scale>
          <a:sx n="74" d="100"/>
          <a:sy n="74" d="100"/>
        </p:scale>
        <p:origin x="-1200" y="-90"/>
      </p:cViewPr>
      <p:guideLst>
        <p:guide orient="horz" pos="2160"/>
        <p:guide pos="2880"/>
      </p:guideLst>
    </p:cSldViewPr>
  </p:slideViewPr>
  <p:outlineViewPr>
    <p:cViewPr>
      <p:scale>
        <a:sx n="33" d="100"/>
        <a:sy n="33" d="100"/>
      </p:scale>
      <p:origin x="0" y="12918"/>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Documents%20and%20Settings\baanderson02\My%20Documents\Book1.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lang val="en-US"/>
  <c:style val="12"/>
  <c:chart>
    <c:title>
      <c:layout/>
    </c:title>
    <c:plotArea>
      <c:layout/>
      <c:barChart>
        <c:barDir val="col"/>
        <c:grouping val="clustered"/>
        <c:ser>
          <c:idx val="0"/>
          <c:order val="0"/>
          <c:tx>
            <c:strRef>
              <c:f>Sheet1!$A$2</c:f>
              <c:strCache>
                <c:ptCount val="1"/>
                <c:pt idx="0">
                  <c:v>FMS</c:v>
                </c:pt>
              </c:strCache>
            </c:strRef>
          </c:tx>
          <c:cat>
            <c:strRef>
              <c:f>Sheet1!$B$1:$F$1</c:f>
              <c:strCache>
                <c:ptCount val="5"/>
                <c:pt idx="0">
                  <c:v>CALPUFF</c:v>
                </c:pt>
                <c:pt idx="1">
                  <c:v>SCIPUFF</c:v>
                </c:pt>
                <c:pt idx="2">
                  <c:v>HYSPLIT</c:v>
                </c:pt>
                <c:pt idx="3">
                  <c:v>FLEXPART</c:v>
                </c:pt>
                <c:pt idx="4">
                  <c:v>CAMx</c:v>
                </c:pt>
              </c:strCache>
            </c:strRef>
          </c:cat>
          <c:val>
            <c:numRef>
              <c:f>Sheet1!$B$2:$F$2</c:f>
              <c:numCache>
                <c:formatCode>General</c:formatCode>
                <c:ptCount val="5"/>
                <c:pt idx="0">
                  <c:v>13.75</c:v>
                </c:pt>
                <c:pt idx="1">
                  <c:v>49.93</c:v>
                </c:pt>
                <c:pt idx="2">
                  <c:v>40.480000000000004</c:v>
                </c:pt>
                <c:pt idx="3">
                  <c:v>31.07</c:v>
                </c:pt>
                <c:pt idx="4">
                  <c:v>51.83</c:v>
                </c:pt>
              </c:numCache>
            </c:numRef>
          </c:val>
        </c:ser>
        <c:axId val="68167552"/>
        <c:axId val="68169088"/>
      </c:barChart>
      <c:catAx>
        <c:axId val="68167552"/>
        <c:scaling>
          <c:orientation val="minMax"/>
        </c:scaling>
        <c:axPos val="b"/>
        <c:tickLblPos val="nextTo"/>
        <c:crossAx val="68169088"/>
        <c:crosses val="autoZero"/>
        <c:auto val="1"/>
        <c:lblAlgn val="ctr"/>
        <c:lblOffset val="100"/>
      </c:catAx>
      <c:valAx>
        <c:axId val="68169088"/>
        <c:scaling>
          <c:orientation val="minMax"/>
        </c:scaling>
        <c:axPos val="l"/>
        <c:majorGridlines/>
        <c:numFmt formatCode="General" sourceLinked="1"/>
        <c:tickLblPos val="nextTo"/>
        <c:crossAx val="68167552"/>
        <c:crosses val="autoZero"/>
        <c:crossBetween val="between"/>
      </c:valAx>
    </c:plotArea>
    <c:legend>
      <c:legendPos val="r"/>
      <c:layout/>
    </c:legend>
    <c:plotVisOnly val="1"/>
  </c:chart>
  <c:txPr>
    <a:bodyPr/>
    <a:lstStyle/>
    <a:p>
      <a:pPr>
        <a:defRPr sz="1800"/>
      </a:pPr>
      <a:endParaRPr lang="en-U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en-US"/>
  <c:chart>
    <c:title>
      <c:layout/>
    </c:title>
    <c:plotArea>
      <c:layout/>
      <c:barChart>
        <c:barDir val="col"/>
        <c:grouping val="clustered"/>
        <c:ser>
          <c:idx val="0"/>
          <c:order val="0"/>
          <c:tx>
            <c:strRef>
              <c:f>Sheet1!$A$2</c:f>
              <c:strCache>
                <c:ptCount val="1"/>
                <c:pt idx="0">
                  <c:v>RANK</c:v>
                </c:pt>
              </c:strCache>
            </c:strRef>
          </c:tx>
          <c:cat>
            <c:strRef>
              <c:f>Sheet1!$B$1:$F$1</c:f>
              <c:strCache>
                <c:ptCount val="5"/>
                <c:pt idx="0">
                  <c:v>CALPUFF</c:v>
                </c:pt>
                <c:pt idx="1">
                  <c:v>SCIPUFF</c:v>
                </c:pt>
                <c:pt idx="2">
                  <c:v>HYSPLIT</c:v>
                </c:pt>
                <c:pt idx="3">
                  <c:v>FLEXPART</c:v>
                </c:pt>
                <c:pt idx="4">
                  <c:v>CAMx</c:v>
                </c:pt>
              </c:strCache>
            </c:strRef>
          </c:cat>
          <c:val>
            <c:numRef>
              <c:f>Sheet1!$B$2:$F$2</c:f>
              <c:numCache>
                <c:formatCode>General</c:formatCode>
                <c:ptCount val="5"/>
                <c:pt idx="0">
                  <c:v>0.67000000000000015</c:v>
                </c:pt>
                <c:pt idx="1">
                  <c:v>1.77</c:v>
                </c:pt>
                <c:pt idx="2">
                  <c:v>1.78</c:v>
                </c:pt>
                <c:pt idx="3">
                  <c:v>1.01</c:v>
                </c:pt>
                <c:pt idx="4">
                  <c:v>1.9400000000000002</c:v>
                </c:pt>
              </c:numCache>
            </c:numRef>
          </c:val>
        </c:ser>
        <c:axId val="33446912"/>
        <c:axId val="33456896"/>
      </c:barChart>
      <c:catAx>
        <c:axId val="33446912"/>
        <c:scaling>
          <c:orientation val="minMax"/>
        </c:scaling>
        <c:axPos val="b"/>
        <c:tickLblPos val="nextTo"/>
        <c:crossAx val="33456896"/>
        <c:crosses val="autoZero"/>
        <c:auto val="1"/>
        <c:lblAlgn val="ctr"/>
        <c:lblOffset val="100"/>
      </c:catAx>
      <c:valAx>
        <c:axId val="33456896"/>
        <c:scaling>
          <c:orientation val="minMax"/>
        </c:scaling>
        <c:axPos val="l"/>
        <c:majorGridlines/>
        <c:numFmt formatCode="General" sourceLinked="1"/>
        <c:tickLblPos val="nextTo"/>
        <c:crossAx val="33446912"/>
        <c:crosses val="autoZero"/>
        <c:crossBetween val="between"/>
      </c:valAx>
    </c:plotArea>
    <c:legend>
      <c:legendPos val="r"/>
      <c:layout/>
    </c:legend>
    <c:plotVisOnly val="1"/>
  </c:chart>
  <c:externalData r:id="rId1"/>
</c:chartSpace>
</file>

<file path=ppt/drawings/_rels/vmlDrawing1.v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wmf"/><Relationship Id="rId1" Type="http://schemas.openxmlformats.org/officeDocument/2006/relationships/image" Target="../media/image2.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image" Target="../media/image7.wmf"/><Relationship Id="rId1" Type="http://schemas.openxmlformats.org/officeDocument/2006/relationships/image" Target="../media/image6.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0.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083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vl1pPr>
          </a:lstStyle>
          <a:p>
            <a:endParaRPr lang="en-US"/>
          </a:p>
        </p:txBody>
      </p:sp>
      <p:sp>
        <p:nvSpPr>
          <p:cNvPr id="12083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vl1pPr>
          </a:lstStyle>
          <a:p>
            <a:endParaRPr lang="en-US"/>
          </a:p>
        </p:txBody>
      </p:sp>
      <p:sp>
        <p:nvSpPr>
          <p:cNvPr id="12083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12083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2083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vl1pPr>
          </a:lstStyle>
          <a:p>
            <a:endParaRPr lang="en-US"/>
          </a:p>
        </p:txBody>
      </p:sp>
      <p:sp>
        <p:nvSpPr>
          <p:cNvPr id="12083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fld id="{238FC7E9-154A-4036-9885-BC8B65C1A41C}" type="slidenum">
              <a:rPr lang="en-US"/>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Arial" charset="0"/>
      </a:defRPr>
    </a:lvl1pPr>
    <a:lvl2pPr marL="457200" algn="l" rtl="0" fontAlgn="base">
      <a:spcBef>
        <a:spcPct val="30000"/>
      </a:spcBef>
      <a:spcAft>
        <a:spcPct val="0"/>
      </a:spcAft>
      <a:defRPr sz="1200" kern="1200">
        <a:solidFill>
          <a:schemeClr val="tx1"/>
        </a:solidFill>
        <a:latin typeface="Arial" charset="0"/>
        <a:ea typeface="+mn-ea"/>
        <a:cs typeface="Arial" charset="0"/>
      </a:defRPr>
    </a:lvl2pPr>
    <a:lvl3pPr marL="914400" algn="l" rtl="0" fontAlgn="base">
      <a:spcBef>
        <a:spcPct val="30000"/>
      </a:spcBef>
      <a:spcAft>
        <a:spcPct val="0"/>
      </a:spcAft>
      <a:defRPr sz="1200" kern="1200">
        <a:solidFill>
          <a:schemeClr val="tx1"/>
        </a:solidFill>
        <a:latin typeface="Arial" charset="0"/>
        <a:ea typeface="+mn-ea"/>
        <a:cs typeface="Arial" charset="0"/>
      </a:defRPr>
    </a:lvl3pPr>
    <a:lvl4pPr marL="1371600" algn="l" rtl="0" fontAlgn="base">
      <a:spcBef>
        <a:spcPct val="30000"/>
      </a:spcBef>
      <a:spcAft>
        <a:spcPct val="0"/>
      </a:spcAft>
      <a:defRPr sz="1200" kern="1200">
        <a:solidFill>
          <a:schemeClr val="tx1"/>
        </a:solidFill>
        <a:latin typeface="Arial" charset="0"/>
        <a:ea typeface="+mn-ea"/>
        <a:cs typeface="Arial" charset="0"/>
      </a:defRPr>
    </a:lvl4pPr>
    <a:lvl5pPr marL="1828800" algn="l" rtl="0" fontAlgn="base">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7583164-5550-4C0F-B099-BE042022FE79}"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8F0FE7DF-F118-497A-828E-5CE3B88F9781}" type="slidenum">
              <a:rPr lang="en-US" smtClean="0"/>
              <a:pPr/>
              <a:t>‹#›</a:t>
            </a:fld>
            <a:endParaRPr lang="en-US" sz="1400"/>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EE6E818-E049-4B3F-9B9C-F688660240D5}"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AF85CD18-648F-48D6-A144-B19FD34A35B6}" type="slidenum">
              <a:rPr lang="en-US" smtClean="0"/>
              <a:pPr/>
              <a:t>‹#›</a:t>
            </a:fld>
            <a:endParaRPr lang="en-US" sz="1400"/>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4016929E-D241-4153-869B-0B8D3B1D1195}"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457200" y="1600200"/>
            <a:ext cx="8229600" cy="4525963"/>
          </a:xfrm>
        </p:spPr>
        <p:txBody>
          <a:bodyPr/>
          <a:lstStyle/>
          <a:p>
            <a:r>
              <a:rPr lang="en-US" smtClean="0"/>
              <a:t>Click icon to add chart</a:t>
            </a:r>
            <a:endParaRPr lang="en-US"/>
          </a:p>
        </p:txBody>
      </p:sp>
      <p:sp>
        <p:nvSpPr>
          <p:cNvPr id="4" name="Date Placeholder 3"/>
          <p:cNvSpPr>
            <a:spLocks noGrp="1"/>
          </p:cNvSpPr>
          <p:nvPr>
            <p:ph type="dt" sz="half" idx="10"/>
          </p:nvPr>
        </p:nvSpPr>
        <p:spPr>
          <a:xfrm>
            <a:off x="457200" y="6245225"/>
            <a:ext cx="2133600" cy="476250"/>
          </a:xfrm>
        </p:spPr>
        <p:txBody>
          <a:bodyPr/>
          <a:lstStyle>
            <a:lvl1pPr>
              <a:defRPr/>
            </a:lvl1pPr>
          </a:lstStyle>
          <a:p>
            <a:fld id="{098A9EFE-4078-4173-BBBC-D0F8C177763E}" type="slidenum">
              <a:rPr lang="en-US" smtClean="0"/>
              <a:pPr/>
              <a:t>‹#›</a:t>
            </a:fld>
            <a:endParaRPr lang="en-US" sz="1400"/>
          </a:p>
        </p:txBody>
      </p:sp>
      <p:sp>
        <p:nvSpPr>
          <p:cNvPr id="5" name="Footer Placeholder 4"/>
          <p:cNvSpPr>
            <a:spLocks noGrp="1"/>
          </p:cNvSpPr>
          <p:nvPr>
            <p:ph type="ftr" sz="quarter" idx="11"/>
          </p:nvPr>
        </p:nvSpPr>
        <p:spPr>
          <a:xfrm>
            <a:off x="3124200" y="6245225"/>
            <a:ext cx="2895600" cy="476250"/>
          </a:xfrm>
        </p:spPr>
        <p:txBody>
          <a:bodyPr/>
          <a:lstStyle>
            <a:lvl1pPr>
              <a:defRPr/>
            </a:lvl1pPr>
          </a:lstStyle>
          <a:p>
            <a:endParaRPr lang="en-US"/>
          </a:p>
        </p:txBody>
      </p:sp>
      <p:sp>
        <p:nvSpPr>
          <p:cNvPr id="6" name="Slide Number Placeholder 5"/>
          <p:cNvSpPr>
            <a:spLocks noGrp="1"/>
          </p:cNvSpPr>
          <p:nvPr>
            <p:ph type="sldNum" sz="quarter" idx="12"/>
          </p:nvPr>
        </p:nvSpPr>
        <p:spPr>
          <a:xfrm>
            <a:off x="6553200" y="6245225"/>
            <a:ext cx="2133600" cy="476250"/>
          </a:xfrm>
        </p:spPr>
        <p:txBody>
          <a:bodyPr/>
          <a:lstStyle>
            <a:lvl1pPr>
              <a:defRPr/>
            </a:lvl1pPr>
          </a:lstStyle>
          <a:p>
            <a:fld id="{B88AF8CB-5C51-4945-83AA-B3781D253AC0}" type="slidenum">
              <a:rPr lang="en-US"/>
              <a:pPr/>
              <a:t>‹#›</a:t>
            </a:fld>
            <a:endParaRPr lang="en-US"/>
          </a:p>
        </p:txBody>
      </p:sp>
    </p:spTree>
  </p:cSld>
  <p:clrMapOvr>
    <a:masterClrMapping/>
  </p:clrMapOvr>
  <p:hf sldNum="0" hdr="0" ftr="0"/>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457200" y="6245225"/>
            <a:ext cx="2133600" cy="476250"/>
          </a:xfrm>
        </p:spPr>
        <p:txBody>
          <a:bodyPr/>
          <a:lstStyle>
            <a:lvl1pPr>
              <a:defRPr/>
            </a:lvl1pPr>
          </a:lstStyle>
          <a:p>
            <a:fld id="{098A9EFE-4078-4173-BBBC-D0F8C177763E}" type="slidenum">
              <a:rPr lang="en-US" smtClean="0"/>
              <a:pPr/>
              <a:t>‹#›</a:t>
            </a:fld>
            <a:endParaRPr lang="en-US" sz="1400"/>
          </a:p>
        </p:txBody>
      </p:sp>
      <p:sp>
        <p:nvSpPr>
          <p:cNvPr id="7" name="Footer Placeholder 6"/>
          <p:cNvSpPr>
            <a:spLocks noGrp="1"/>
          </p:cNvSpPr>
          <p:nvPr>
            <p:ph type="ftr" sz="quarter" idx="11"/>
          </p:nvPr>
        </p:nvSpPr>
        <p:spPr>
          <a:xfrm>
            <a:off x="3124200" y="6245225"/>
            <a:ext cx="2895600" cy="476250"/>
          </a:xfrm>
        </p:spPr>
        <p:txBody>
          <a:bodyPr/>
          <a:lstStyle>
            <a:lvl1pPr>
              <a:defRPr/>
            </a:lvl1pPr>
          </a:lstStyle>
          <a:p>
            <a:endParaRPr lang="en-US"/>
          </a:p>
        </p:txBody>
      </p:sp>
      <p:sp>
        <p:nvSpPr>
          <p:cNvPr id="8" name="Slide Number Placeholder 7"/>
          <p:cNvSpPr>
            <a:spLocks noGrp="1"/>
          </p:cNvSpPr>
          <p:nvPr>
            <p:ph type="sldNum" sz="quarter" idx="12"/>
          </p:nvPr>
        </p:nvSpPr>
        <p:spPr>
          <a:xfrm>
            <a:off x="6553200" y="6245225"/>
            <a:ext cx="2133600" cy="476250"/>
          </a:xfrm>
        </p:spPr>
        <p:txBody>
          <a:bodyPr/>
          <a:lstStyle>
            <a:lvl1pPr>
              <a:defRPr/>
            </a:lvl1pPr>
          </a:lstStyle>
          <a:p>
            <a:fld id="{5149DCAE-9D3A-465B-8BCD-D03D5237254C}" type="slidenum">
              <a:rPr lang="en-US"/>
              <a:pPr/>
              <a:t>‹#›</a:t>
            </a:fld>
            <a:endParaRPr lang="en-US"/>
          </a:p>
        </p:txBody>
      </p:sp>
    </p:spTree>
  </p:cSld>
  <p:clrMapOvr>
    <a:masterClrMapping/>
  </p:clrMapOvr>
  <p:hf sldNum="0" hdr="0" ftr="0"/>
</p:sldLayout>
</file>

<file path=ppt/slideLayouts/slideLayout14.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245225"/>
            <a:ext cx="2133600" cy="476250"/>
          </a:xfrm>
        </p:spPr>
        <p:txBody>
          <a:bodyPr/>
          <a:lstStyle>
            <a:lvl1pPr>
              <a:defRPr/>
            </a:lvl1pPr>
          </a:lstStyle>
          <a:p>
            <a:fld id="{098A9EFE-4078-4173-BBBC-D0F8C177763E}" type="slidenum">
              <a:rPr lang="en-US" smtClean="0"/>
              <a:pPr/>
              <a:t>‹#›</a:t>
            </a:fld>
            <a:endParaRPr lang="en-US" sz="1400"/>
          </a:p>
        </p:txBody>
      </p:sp>
      <p:sp>
        <p:nvSpPr>
          <p:cNvPr id="8" name="Footer Placeholder 7"/>
          <p:cNvSpPr>
            <a:spLocks noGrp="1"/>
          </p:cNvSpPr>
          <p:nvPr>
            <p:ph type="ftr" sz="quarter" idx="11"/>
          </p:nvPr>
        </p:nvSpPr>
        <p:spPr>
          <a:xfrm>
            <a:off x="3124200" y="6245225"/>
            <a:ext cx="2895600" cy="476250"/>
          </a:xfrm>
        </p:spPr>
        <p:txBody>
          <a:bodyPr/>
          <a:lstStyle>
            <a:lvl1pPr>
              <a:defRPr/>
            </a:lvl1pPr>
          </a:lstStyle>
          <a:p>
            <a:endParaRPr lang="en-US"/>
          </a:p>
        </p:txBody>
      </p:sp>
      <p:sp>
        <p:nvSpPr>
          <p:cNvPr id="9" name="Slide Number Placeholder 8"/>
          <p:cNvSpPr>
            <a:spLocks noGrp="1"/>
          </p:cNvSpPr>
          <p:nvPr>
            <p:ph type="sldNum" sz="quarter" idx="12"/>
          </p:nvPr>
        </p:nvSpPr>
        <p:spPr>
          <a:xfrm>
            <a:off x="6553200" y="6245225"/>
            <a:ext cx="2133600" cy="476250"/>
          </a:xfrm>
        </p:spPr>
        <p:txBody>
          <a:bodyPr/>
          <a:lstStyle>
            <a:lvl1pPr>
              <a:defRPr/>
            </a:lvl1pPr>
          </a:lstStyle>
          <a:p>
            <a:fld id="{6FD4B91D-1844-452C-889C-9F7913A3682F}" type="slidenum">
              <a:rPr lang="en-US"/>
              <a:pPr/>
              <a:t>‹#›</a:t>
            </a:fld>
            <a:endParaRPr lang="en-US"/>
          </a:p>
        </p:txBody>
      </p:sp>
    </p:spTree>
  </p:cSld>
  <p:clrMapOvr>
    <a:masterClrMapping/>
  </p:clrMapOvr>
  <p:hf sldNum="0" hdr="0" ftr="0"/>
</p:sldLayout>
</file>

<file path=ppt/slideLayouts/slideLayout15.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457200" y="6245225"/>
            <a:ext cx="2133600" cy="476250"/>
          </a:xfrm>
        </p:spPr>
        <p:txBody>
          <a:bodyPr/>
          <a:lstStyle>
            <a:lvl1pPr>
              <a:defRPr/>
            </a:lvl1pPr>
          </a:lstStyle>
          <a:p>
            <a:fld id="{098A9EFE-4078-4173-BBBC-D0F8C177763E}" type="slidenum">
              <a:rPr lang="en-US" smtClean="0"/>
              <a:pPr/>
              <a:t>‹#›</a:t>
            </a:fld>
            <a:endParaRPr lang="en-US" sz="1400"/>
          </a:p>
        </p:txBody>
      </p:sp>
      <p:sp>
        <p:nvSpPr>
          <p:cNvPr id="7" name="Footer Placeholder 6"/>
          <p:cNvSpPr>
            <a:spLocks noGrp="1"/>
          </p:cNvSpPr>
          <p:nvPr>
            <p:ph type="ftr" sz="quarter" idx="11"/>
          </p:nvPr>
        </p:nvSpPr>
        <p:spPr>
          <a:xfrm>
            <a:off x="3124200" y="6245225"/>
            <a:ext cx="2895600" cy="476250"/>
          </a:xfrm>
        </p:spPr>
        <p:txBody>
          <a:bodyPr/>
          <a:lstStyle>
            <a:lvl1pPr>
              <a:defRPr/>
            </a:lvl1pPr>
          </a:lstStyle>
          <a:p>
            <a:endParaRPr lang="en-US"/>
          </a:p>
        </p:txBody>
      </p:sp>
      <p:sp>
        <p:nvSpPr>
          <p:cNvPr id="8" name="Slide Number Placeholder 7"/>
          <p:cNvSpPr>
            <a:spLocks noGrp="1"/>
          </p:cNvSpPr>
          <p:nvPr>
            <p:ph type="sldNum" sz="quarter" idx="12"/>
          </p:nvPr>
        </p:nvSpPr>
        <p:spPr>
          <a:xfrm>
            <a:off x="6553200" y="6245225"/>
            <a:ext cx="2133600" cy="476250"/>
          </a:xfrm>
        </p:spPr>
        <p:txBody>
          <a:bodyPr/>
          <a:lstStyle>
            <a:lvl1pPr>
              <a:defRPr/>
            </a:lvl1pPr>
          </a:lstStyle>
          <a:p>
            <a:fld id="{E38D5AF8-C21F-4ACC-A1F3-C6AF5E9D9EFD}" type="slidenum">
              <a:rPr lang="en-US"/>
              <a:pPr/>
              <a:t>‹#›</a:t>
            </a:fld>
            <a:endParaRPr lang="en-US"/>
          </a:p>
        </p:txBody>
      </p:sp>
    </p:spTree>
  </p:cSld>
  <p:clrMapOvr>
    <a:masterClrMapping/>
  </p:clrMapOvr>
  <p:hf sldNum="0" hdr="0" ftr="0"/>
</p:sldLayout>
</file>

<file path=ppt/slideLayouts/slideLayout16.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371600"/>
            <a:ext cx="4038600" cy="46783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371600"/>
            <a:ext cx="4038600" cy="46783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47700" y="6378575"/>
            <a:ext cx="2289175" cy="365125"/>
          </a:xfrm>
        </p:spPr>
        <p:txBody>
          <a:bodyPr/>
          <a:lstStyle>
            <a:lvl1pPr>
              <a:defRPr/>
            </a:lvl1pPr>
          </a:lstStyle>
          <a:p>
            <a:fld id="{63F52A51-2998-47D6-95AC-640F50239C2C}" type="slidenum">
              <a:rPr lang="en-US"/>
              <a:pPr/>
              <a:t>‹#›</a:t>
            </a:fld>
            <a:endParaRPr lang="en-US" sz="140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A065ACC5-F27E-4882-A581-4D63AB57798F}" type="slidenum">
              <a:rPr lang="en-US" smtClean="0"/>
              <a:pPr/>
              <a:t>‹#›</a:t>
            </a:fld>
            <a:endParaRPr lang="en-US" sz="1400"/>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4E1BA95-D2BB-475C-8E1C-91726F63C5BA}"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E22E365E-0FA8-4F79-BFA2-EFF75C857618}" type="slidenum">
              <a:rPr lang="en-US" smtClean="0"/>
              <a:pPr/>
              <a:t>‹#›</a:t>
            </a:fld>
            <a:endParaRPr lang="en-US" sz="1400"/>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9C1DED92-7DA9-47E0-87DE-74BEA3E9F09A}"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fld id="{356E8A17-3E5E-4A0A-A9A4-1DC0BB0FBFC1}" type="slidenum">
              <a:rPr lang="en-US" smtClean="0"/>
              <a:pPr/>
              <a:t>‹#›</a:t>
            </a:fld>
            <a:endParaRPr lang="en-US" sz="1400"/>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2CF9110E-657D-43FE-96C7-0712F571D3AF}"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fld id="{2BE51236-E8B1-4A3B-BBC5-5ABA427BD31E}" type="slidenum">
              <a:rPr lang="en-US" smtClean="0"/>
              <a:pPr/>
              <a:t>‹#›</a:t>
            </a:fld>
            <a:endParaRPr lang="en-US" sz="1400"/>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106FAC37-DC67-4C46-BA7A-1CE4443AEB89}"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fld id="{3A653D4B-3B67-4B70-8EBE-467DE76474E1}" type="slidenum">
              <a:rPr lang="en-US" smtClean="0"/>
              <a:pPr/>
              <a:t>‹#›</a:t>
            </a:fld>
            <a:endParaRPr lang="en-US" sz="1400"/>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D819EF17-5D4A-4AD1-A3F8-0D7563A24789}"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57D1E954-6840-41DC-B54F-F3086B4A24DD}" type="slidenum">
              <a:rPr lang="en-US" smtClean="0"/>
              <a:pPr/>
              <a:t>‹#›</a:t>
            </a:fld>
            <a:endParaRPr lang="en-US" sz="1400"/>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F9EECDED-B4F1-41EC-9107-8AB6DE1BAEFE}"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47ECAD27-A5AD-4475-A564-7286AF7310C8}" type="slidenum">
              <a:rPr lang="en-US" smtClean="0"/>
              <a:pPr/>
              <a:t>‹#›</a:t>
            </a:fld>
            <a:endParaRPr lang="en-US" sz="1400"/>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77548F45-0084-4052-9014-CD1B977D4056}"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D83F2A89-A76A-42D8-9CE5-CEBDEE134A4F}" type="slidenum">
              <a:rPr lang="en-US" smtClean="0"/>
              <a:pPr/>
              <a:t>‹#›</a:t>
            </a:fld>
            <a:endParaRPr lang="en-US" sz="1400"/>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BCE89FE0-4F2A-4F3C-A088-136BE193810B}"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8"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lvl1pPr>
          </a:lstStyle>
          <a:p>
            <a:fld id="{098A9EFE-4078-4173-BBBC-D0F8C177763E}" type="slidenum">
              <a:rPr lang="en-US" smtClean="0"/>
              <a:pPr/>
              <a:t>‹#›</a:t>
            </a:fld>
            <a:endParaRPr lang="en-US" sz="1400"/>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DB34A546-B304-44C8-B225-CF1D6E000F87}" type="slidenum">
              <a:rPr lang="en-US"/>
              <a:pPr/>
              <a:t>‹#›</a:t>
            </a:fld>
            <a:endParaRPr lang="en-US"/>
          </a:p>
        </p:txBody>
      </p:sp>
    </p:spTree>
  </p:cSld>
  <p:clrMap bg1="dk2" tx1="lt1" bg2="dk1" tx2="lt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 id="2147483676" r:id="rId13"/>
    <p:sldLayoutId id="2147483677" r:id="rId14"/>
    <p:sldLayoutId id="2147483678" r:id="rId15"/>
    <p:sldLayoutId id="2147483679" r:id="rId16"/>
  </p:sldLayoutIdLst>
  <p:timing>
    <p:tnLst>
      <p:par>
        <p:cTn id="1" dur="indefinite" restart="never" nodeType="tmRoot"/>
      </p:par>
    </p:tnLst>
  </p:timing>
  <p:hf sldNum="0" hdr="0" ftr="0"/>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2.v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oleObject" Target="../embeddings/oleObject7.bin"/><Relationship Id="rId4" Type="http://schemas.openxmlformats.org/officeDocument/2006/relationships/oleObject" Target="../embeddings/oleObject6.bin"/></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2.xml"/><Relationship Id="rId1" Type="http://schemas.openxmlformats.org/officeDocument/2006/relationships/vmlDrawing" Target="../drawings/vmlDrawing4.vm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2.xml"/><Relationship Id="rId1" Type="http://schemas.openxmlformats.org/officeDocument/2006/relationships/vmlDrawing" Target="../drawings/vmlDrawing5.v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image" Target="../media/image16.gif"/><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oleObject" Target="../embeddings/oleObject3.bin"/><Relationship Id="rId4" Type="http://schemas.openxmlformats.org/officeDocument/2006/relationships/oleObject" Target="../embeddings/oleObject2.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8" name="Rectangle 4"/>
          <p:cNvSpPr>
            <a:spLocks noGrp="1" noChangeArrowheads="1"/>
          </p:cNvSpPr>
          <p:nvPr>
            <p:ph type="ctrTitle"/>
          </p:nvPr>
        </p:nvSpPr>
        <p:spPr>
          <a:xfrm>
            <a:off x="1600200" y="1524000"/>
            <a:ext cx="6400800" cy="914400"/>
          </a:xfrm>
        </p:spPr>
        <p:txBody>
          <a:bodyPr/>
          <a:lstStyle/>
          <a:p>
            <a:r>
              <a:rPr lang="en-US" sz="3200" b="1" dirty="0" smtClean="0"/>
              <a:t>Evaluation of the Comprehensive Air Quality Model with Extensions (</a:t>
            </a:r>
            <a:r>
              <a:rPr lang="en-US" sz="3200" b="1" dirty="0" err="1" smtClean="0"/>
              <a:t>CAMx</a:t>
            </a:r>
            <a:r>
              <a:rPr lang="en-US" sz="3200" b="1" dirty="0" smtClean="0"/>
              <a:t>) Against Three Classical </a:t>
            </a:r>
            <a:r>
              <a:rPr lang="en-US" sz="3200" b="1" dirty="0" err="1" smtClean="0"/>
              <a:t>Mesoscale</a:t>
            </a:r>
            <a:r>
              <a:rPr lang="en-US" sz="3200" b="1" dirty="0" smtClean="0"/>
              <a:t> Tracer Experiments</a:t>
            </a:r>
            <a:r>
              <a:rPr lang="en-US" sz="3200" dirty="0" smtClean="0"/>
              <a:t/>
            </a:r>
            <a:br>
              <a:rPr lang="en-US" sz="3200" dirty="0" smtClean="0"/>
            </a:br>
            <a:endParaRPr lang="en-US" sz="3200" dirty="0"/>
          </a:p>
        </p:txBody>
      </p:sp>
      <p:sp>
        <p:nvSpPr>
          <p:cNvPr id="57349" name="Rectangle 5"/>
          <p:cNvSpPr>
            <a:spLocks noGrp="1" noChangeArrowheads="1"/>
          </p:cNvSpPr>
          <p:nvPr>
            <p:ph type="subTitle" idx="1"/>
          </p:nvPr>
        </p:nvSpPr>
        <p:spPr>
          <a:xfrm>
            <a:off x="1600200" y="3048000"/>
            <a:ext cx="6629400" cy="762000"/>
          </a:xfrm>
        </p:spPr>
        <p:txBody>
          <a:bodyPr/>
          <a:lstStyle/>
          <a:p>
            <a:pPr algn="l">
              <a:lnSpc>
                <a:spcPct val="80000"/>
              </a:lnSpc>
            </a:pPr>
            <a:endParaRPr lang="en-US" sz="1800" dirty="0" smtClean="0"/>
          </a:p>
          <a:p>
            <a:pPr>
              <a:lnSpc>
                <a:spcPct val="80000"/>
              </a:lnSpc>
            </a:pPr>
            <a:r>
              <a:rPr lang="en-US" sz="1800" dirty="0" smtClean="0"/>
              <a:t>Bret </a:t>
            </a:r>
            <a:r>
              <a:rPr lang="en-US" sz="1800" dirty="0"/>
              <a:t>A. Anderson</a:t>
            </a:r>
            <a:r>
              <a:rPr lang="en-US" sz="1800" baseline="30000" dirty="0"/>
              <a:t>1</a:t>
            </a:r>
            <a:r>
              <a:rPr lang="en-US" sz="1800" dirty="0"/>
              <a:t>, </a:t>
            </a:r>
            <a:r>
              <a:rPr lang="en-US" sz="1800" dirty="0" smtClean="0"/>
              <a:t>Kirk Baker</a:t>
            </a:r>
            <a:r>
              <a:rPr lang="en-US" sz="1800" baseline="30000" dirty="0" smtClean="0"/>
              <a:t>2</a:t>
            </a:r>
            <a:r>
              <a:rPr lang="en-US" sz="1800" dirty="0" smtClean="0"/>
              <a:t>, Chris Emery</a:t>
            </a:r>
            <a:r>
              <a:rPr lang="en-US" sz="1800" baseline="30000" dirty="0" smtClean="0"/>
              <a:t>3</a:t>
            </a:r>
            <a:endParaRPr lang="en-US" sz="1800" baseline="30000" dirty="0"/>
          </a:p>
          <a:p>
            <a:pPr algn="l">
              <a:lnSpc>
                <a:spcPct val="80000"/>
              </a:lnSpc>
            </a:pPr>
            <a:endParaRPr lang="en-US" sz="1800" dirty="0" smtClean="0"/>
          </a:p>
          <a:p>
            <a:pPr algn="l">
              <a:lnSpc>
                <a:spcPct val="80000"/>
              </a:lnSpc>
            </a:pPr>
            <a:endParaRPr lang="en-US" sz="1400" baseline="30000" dirty="0" smtClean="0"/>
          </a:p>
          <a:p>
            <a:pPr algn="l">
              <a:lnSpc>
                <a:spcPct val="80000"/>
              </a:lnSpc>
            </a:pPr>
            <a:endParaRPr lang="en-US" sz="1400" baseline="30000" dirty="0" smtClean="0"/>
          </a:p>
          <a:p>
            <a:pPr algn="l">
              <a:lnSpc>
                <a:spcPct val="80000"/>
              </a:lnSpc>
            </a:pPr>
            <a:r>
              <a:rPr lang="en-US" sz="1400" baseline="30000" dirty="0" smtClean="0"/>
              <a:t>1</a:t>
            </a:r>
            <a:r>
              <a:rPr lang="en-US" sz="1400" dirty="0" smtClean="0"/>
              <a:t>USDA FS/NFS/WFWARP</a:t>
            </a:r>
          </a:p>
          <a:p>
            <a:pPr algn="l">
              <a:lnSpc>
                <a:spcPct val="80000"/>
              </a:lnSpc>
            </a:pPr>
            <a:r>
              <a:rPr lang="en-US" sz="1400" dirty="0" smtClean="0"/>
              <a:t> Fort Collins, CO </a:t>
            </a:r>
            <a:endParaRPr lang="en-US" sz="1400" dirty="0"/>
          </a:p>
          <a:p>
            <a:pPr algn="l">
              <a:lnSpc>
                <a:spcPct val="80000"/>
              </a:lnSpc>
            </a:pPr>
            <a:r>
              <a:rPr lang="en-US" sz="1400" baseline="30000" dirty="0" smtClean="0"/>
              <a:t>2</a:t>
            </a:r>
            <a:r>
              <a:rPr lang="en-US" sz="1400" dirty="0" smtClean="0"/>
              <a:t>U </a:t>
            </a:r>
            <a:r>
              <a:rPr lang="en-US" sz="1400" dirty="0"/>
              <a:t>.S. EPA/OAQPS/AQAD/AQMG</a:t>
            </a:r>
          </a:p>
          <a:p>
            <a:pPr algn="l">
              <a:lnSpc>
                <a:spcPct val="80000"/>
              </a:lnSpc>
            </a:pPr>
            <a:r>
              <a:rPr lang="en-US" sz="1400" dirty="0" smtClean="0"/>
              <a:t> Research </a:t>
            </a:r>
            <a:r>
              <a:rPr lang="en-US" sz="1400" dirty="0"/>
              <a:t>Triangle Park, NC</a:t>
            </a:r>
          </a:p>
          <a:p>
            <a:pPr algn="l">
              <a:lnSpc>
                <a:spcPct val="80000"/>
              </a:lnSpc>
            </a:pPr>
            <a:r>
              <a:rPr lang="en-US" sz="1400" baseline="30000" dirty="0" smtClean="0"/>
              <a:t>3</a:t>
            </a:r>
            <a:r>
              <a:rPr lang="en-US" sz="1400" dirty="0" smtClean="0"/>
              <a:t>ENVIRON International,</a:t>
            </a:r>
          </a:p>
          <a:p>
            <a:pPr algn="l">
              <a:lnSpc>
                <a:spcPct val="80000"/>
              </a:lnSpc>
            </a:pPr>
            <a:r>
              <a:rPr lang="en-US" sz="1400" dirty="0" smtClean="0"/>
              <a:t> Novato, CA</a:t>
            </a:r>
          </a:p>
          <a:p>
            <a:pPr algn="l">
              <a:lnSpc>
                <a:spcPct val="80000"/>
              </a:lnSpc>
            </a:pPr>
            <a:endParaRPr lang="en-US" sz="1400" dirty="0" smtClean="0"/>
          </a:p>
          <a:p>
            <a:pPr algn="l">
              <a:lnSpc>
                <a:spcPct val="80000"/>
              </a:lnSpc>
            </a:pPr>
            <a:endParaRPr lang="en-US" sz="1400" dirty="0" smtClean="0"/>
          </a:p>
          <a:p>
            <a:pPr algn="l">
              <a:lnSpc>
                <a:spcPct val="80000"/>
              </a:lnSpc>
            </a:pPr>
            <a:r>
              <a:rPr lang="en-US" sz="1400" dirty="0" smtClean="0"/>
              <a:t>9</a:t>
            </a:r>
            <a:r>
              <a:rPr lang="en-US" sz="1400" baseline="30000" dirty="0" smtClean="0"/>
              <a:t>th</a:t>
            </a:r>
            <a:r>
              <a:rPr lang="en-US" sz="1400" dirty="0" smtClean="0"/>
              <a:t> CMAS Conference</a:t>
            </a:r>
          </a:p>
          <a:p>
            <a:pPr algn="l">
              <a:lnSpc>
                <a:spcPct val="80000"/>
              </a:lnSpc>
            </a:pPr>
            <a:r>
              <a:rPr lang="en-US" sz="1400" dirty="0" smtClean="0"/>
              <a:t>Chapel Hill, NC</a:t>
            </a:r>
            <a:endParaRPr lang="en-US" sz="1400" dirty="0"/>
          </a:p>
          <a:p>
            <a:pPr algn="l">
              <a:lnSpc>
                <a:spcPct val="80000"/>
              </a:lnSpc>
            </a:pPr>
            <a:r>
              <a:rPr lang="en-US" sz="1400" dirty="0" smtClean="0"/>
              <a:t>October 11, </a:t>
            </a:r>
            <a:r>
              <a:rPr lang="en-US" sz="1400" dirty="0"/>
              <a:t>2010</a:t>
            </a:r>
          </a:p>
          <a:p>
            <a:pPr algn="l">
              <a:lnSpc>
                <a:spcPct val="80000"/>
              </a:lnSpc>
            </a:pPr>
            <a:endParaRPr lang="en-US" sz="1400" dirty="0"/>
          </a:p>
          <a:p>
            <a:pPr algn="l">
              <a:lnSpc>
                <a:spcPct val="80000"/>
              </a:lnSpc>
            </a:pPr>
            <a:endParaRPr lang="en-US" sz="1400" dirty="0"/>
          </a:p>
          <a:p>
            <a:pPr algn="l">
              <a:lnSpc>
                <a:spcPct val="80000"/>
              </a:lnSpc>
            </a:pPr>
            <a:endParaRPr lang="en-US" sz="1400" dirty="0"/>
          </a:p>
          <a:p>
            <a:pPr algn="l">
              <a:lnSpc>
                <a:spcPct val="80000"/>
              </a:lnSpc>
            </a:pPr>
            <a:endParaRPr lang="en-US" sz="1800" dirty="0"/>
          </a:p>
          <a:p>
            <a:pPr algn="l">
              <a:lnSpc>
                <a:spcPct val="80000"/>
              </a:lnSpc>
            </a:pPr>
            <a:endParaRPr lang="en-US" sz="18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Figure of Merit in Space</a:t>
            </a:r>
            <a:endParaRPr lang="en-US" dirty="0"/>
          </a:p>
        </p:txBody>
      </p:sp>
      <p:sp>
        <p:nvSpPr>
          <p:cNvPr id="3" name="Content Placeholder 2"/>
          <p:cNvSpPr>
            <a:spLocks noGrp="1"/>
          </p:cNvSpPr>
          <p:nvPr>
            <p:ph idx="1"/>
          </p:nvPr>
        </p:nvSpPr>
        <p:spPr>
          <a:xfrm>
            <a:off x="4572000" y="1600200"/>
            <a:ext cx="4114800" cy="4525963"/>
          </a:xfrm>
        </p:spPr>
        <p:txBody>
          <a:bodyPr/>
          <a:lstStyle/>
          <a:p>
            <a:r>
              <a:rPr lang="en-US" sz="2000" dirty="0" smtClean="0"/>
              <a:t>FMS is defined as the ratio between the intersection of </a:t>
            </a:r>
            <a:r>
              <a:rPr lang="en-US" sz="2000" dirty="0" smtClean="0"/>
              <a:t>measured (</a:t>
            </a:r>
            <a:r>
              <a:rPr lang="en-US" sz="2000" b="1" i="1" dirty="0" smtClean="0"/>
              <a:t>Am</a:t>
            </a:r>
            <a:r>
              <a:rPr lang="en-US" sz="2000" dirty="0" smtClean="0"/>
              <a:t>) </a:t>
            </a:r>
            <a:r>
              <a:rPr lang="en-US" sz="2000" dirty="0" smtClean="0"/>
              <a:t>and predicted </a:t>
            </a:r>
            <a:r>
              <a:rPr lang="en-US" sz="2000" dirty="0" smtClean="0"/>
              <a:t>areas (</a:t>
            </a:r>
            <a:r>
              <a:rPr lang="en-US" sz="2000" b="1" i="1" dirty="0" err="1" smtClean="0"/>
              <a:t>Ap</a:t>
            </a:r>
            <a:r>
              <a:rPr lang="en-US" sz="2000" dirty="0" smtClean="0"/>
              <a:t>) </a:t>
            </a:r>
            <a:r>
              <a:rPr lang="en-US" sz="2000" dirty="0" smtClean="0"/>
              <a:t>above a significant concentration level and their union. </a:t>
            </a:r>
            <a:r>
              <a:rPr lang="en-US" sz="2000" dirty="0" smtClean="0"/>
              <a:t>FMS expressed as a percentage corresponding to the degree of overlap.</a:t>
            </a:r>
            <a:endParaRPr lang="en-US" sz="2000" dirty="0" smtClean="0"/>
          </a:p>
          <a:p>
            <a:r>
              <a:rPr lang="en-US" sz="2000" dirty="0" smtClean="0"/>
              <a:t>The more that the predicted and measured tracer clouds overlap one another, the greater the FMS values are.  </a:t>
            </a:r>
            <a:endParaRPr lang="en-US" sz="2000" dirty="0"/>
          </a:p>
        </p:txBody>
      </p:sp>
      <p:sp>
        <p:nvSpPr>
          <p:cNvPr id="4" name="Date Placeholder 3"/>
          <p:cNvSpPr>
            <a:spLocks noGrp="1"/>
          </p:cNvSpPr>
          <p:nvPr>
            <p:ph type="dt" sz="half" idx="10"/>
          </p:nvPr>
        </p:nvSpPr>
        <p:spPr/>
        <p:txBody>
          <a:bodyPr/>
          <a:lstStyle/>
          <a:p>
            <a:fld id="{A065ACC5-F27E-4882-A581-4D63AB57798F}" type="slidenum">
              <a:rPr lang="en-US" smtClean="0"/>
              <a:pPr/>
              <a:t>10</a:t>
            </a:fld>
            <a:endParaRPr lang="en-US" sz="1400"/>
          </a:p>
        </p:txBody>
      </p:sp>
      <p:sp>
        <p:nvSpPr>
          <p:cNvPr id="9" name="Freeform 8"/>
          <p:cNvSpPr/>
          <p:nvPr/>
        </p:nvSpPr>
        <p:spPr bwMode="auto">
          <a:xfrm>
            <a:off x="360609" y="2013397"/>
            <a:ext cx="3591059" cy="1710744"/>
          </a:xfrm>
          <a:custGeom>
            <a:avLst/>
            <a:gdLst>
              <a:gd name="connsiteX0" fmla="*/ 257577 w 3591059"/>
              <a:gd name="connsiteY0" fmla="*/ 1154806 h 1710744"/>
              <a:gd name="connsiteX1" fmla="*/ 1468191 w 3591059"/>
              <a:gd name="connsiteY1" fmla="*/ 201769 h 1710744"/>
              <a:gd name="connsiteX2" fmla="*/ 3116687 w 3591059"/>
              <a:gd name="connsiteY2" fmla="*/ 8586 h 1710744"/>
              <a:gd name="connsiteX3" fmla="*/ 3541690 w 3591059"/>
              <a:gd name="connsiteY3" fmla="*/ 253285 h 1710744"/>
              <a:gd name="connsiteX4" fmla="*/ 3412901 w 3591059"/>
              <a:gd name="connsiteY4" fmla="*/ 884349 h 1710744"/>
              <a:gd name="connsiteX5" fmla="*/ 2627290 w 3591059"/>
              <a:gd name="connsiteY5" fmla="*/ 1335110 h 1710744"/>
              <a:gd name="connsiteX6" fmla="*/ 721216 w 3591059"/>
              <a:gd name="connsiteY6" fmla="*/ 1669961 h 1710744"/>
              <a:gd name="connsiteX7" fmla="*/ 77273 w 3591059"/>
              <a:gd name="connsiteY7" fmla="*/ 1579809 h 1710744"/>
              <a:gd name="connsiteX8" fmla="*/ 257577 w 3591059"/>
              <a:gd name="connsiteY8" fmla="*/ 1154806 h 1710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91059" h="1710744">
                <a:moveTo>
                  <a:pt x="257577" y="1154806"/>
                </a:moveTo>
                <a:cubicBezTo>
                  <a:pt x="489397" y="925133"/>
                  <a:pt x="991673" y="392806"/>
                  <a:pt x="1468191" y="201769"/>
                </a:cubicBezTo>
                <a:cubicBezTo>
                  <a:pt x="1944709" y="10732"/>
                  <a:pt x="2771104" y="0"/>
                  <a:pt x="3116687" y="8586"/>
                </a:cubicBezTo>
                <a:cubicBezTo>
                  <a:pt x="3462270" y="17172"/>
                  <a:pt x="3492321" y="107325"/>
                  <a:pt x="3541690" y="253285"/>
                </a:cubicBezTo>
                <a:cubicBezTo>
                  <a:pt x="3591059" y="399245"/>
                  <a:pt x="3565301" y="704045"/>
                  <a:pt x="3412901" y="884349"/>
                </a:cubicBezTo>
                <a:cubicBezTo>
                  <a:pt x="3260501" y="1064653"/>
                  <a:pt x="3075904" y="1204175"/>
                  <a:pt x="2627290" y="1335110"/>
                </a:cubicBezTo>
                <a:cubicBezTo>
                  <a:pt x="2178676" y="1466045"/>
                  <a:pt x="1146219" y="1629178"/>
                  <a:pt x="721216" y="1669961"/>
                </a:cubicBezTo>
                <a:cubicBezTo>
                  <a:pt x="296213" y="1710744"/>
                  <a:pt x="154546" y="1665668"/>
                  <a:pt x="77273" y="1579809"/>
                </a:cubicBezTo>
                <a:cubicBezTo>
                  <a:pt x="0" y="1493950"/>
                  <a:pt x="25757" y="1384479"/>
                  <a:pt x="257577" y="1154806"/>
                </a:cubicBezTo>
                <a:close/>
              </a:path>
            </a:pathLst>
          </a:custGeom>
          <a:solidFill>
            <a:srgbClr val="FF0000">
              <a:alpha val="15000"/>
            </a:srgbClr>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0" name="Freeform 9"/>
          <p:cNvSpPr/>
          <p:nvPr/>
        </p:nvSpPr>
        <p:spPr bwMode="auto">
          <a:xfrm>
            <a:off x="233966" y="2717442"/>
            <a:ext cx="3983865" cy="1382333"/>
          </a:xfrm>
          <a:custGeom>
            <a:avLst/>
            <a:gdLst>
              <a:gd name="connsiteX0" fmla="*/ 152400 w 3983865"/>
              <a:gd name="connsiteY0" fmla="*/ 746975 h 1382333"/>
              <a:gd name="connsiteX1" fmla="*/ 1324378 w 3983865"/>
              <a:gd name="connsiteY1" fmla="*/ 206062 h 1382333"/>
              <a:gd name="connsiteX2" fmla="*/ 2895600 w 3983865"/>
              <a:gd name="connsiteY2" fmla="*/ 0 h 1382333"/>
              <a:gd name="connsiteX3" fmla="*/ 3706969 w 3983865"/>
              <a:gd name="connsiteY3" fmla="*/ 206062 h 1382333"/>
              <a:gd name="connsiteX4" fmla="*/ 3797121 w 3983865"/>
              <a:gd name="connsiteY4" fmla="*/ 721217 h 1382333"/>
              <a:gd name="connsiteX5" fmla="*/ 2586507 w 3983865"/>
              <a:gd name="connsiteY5" fmla="*/ 1287888 h 1382333"/>
              <a:gd name="connsiteX6" fmla="*/ 409978 w 3983865"/>
              <a:gd name="connsiteY6" fmla="*/ 1287888 h 1382333"/>
              <a:gd name="connsiteX7" fmla="*/ 152400 w 3983865"/>
              <a:gd name="connsiteY7" fmla="*/ 746975 h 1382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83865" h="1382333">
                <a:moveTo>
                  <a:pt x="152400" y="746975"/>
                </a:moveTo>
                <a:cubicBezTo>
                  <a:pt x="304800" y="566671"/>
                  <a:pt x="867178" y="330558"/>
                  <a:pt x="1324378" y="206062"/>
                </a:cubicBezTo>
                <a:cubicBezTo>
                  <a:pt x="1781578" y="81566"/>
                  <a:pt x="2498502" y="0"/>
                  <a:pt x="2895600" y="0"/>
                </a:cubicBezTo>
                <a:cubicBezTo>
                  <a:pt x="3292698" y="0"/>
                  <a:pt x="3556716" y="85859"/>
                  <a:pt x="3706969" y="206062"/>
                </a:cubicBezTo>
                <a:cubicBezTo>
                  <a:pt x="3857222" y="326265"/>
                  <a:pt x="3983865" y="540913"/>
                  <a:pt x="3797121" y="721217"/>
                </a:cubicBezTo>
                <a:cubicBezTo>
                  <a:pt x="3610377" y="901521"/>
                  <a:pt x="3151031" y="1193443"/>
                  <a:pt x="2586507" y="1287888"/>
                </a:cubicBezTo>
                <a:cubicBezTo>
                  <a:pt x="2021983" y="1382333"/>
                  <a:pt x="811369" y="1382333"/>
                  <a:pt x="409978" y="1287888"/>
                </a:cubicBezTo>
                <a:cubicBezTo>
                  <a:pt x="8587" y="1193443"/>
                  <a:pt x="0" y="927279"/>
                  <a:pt x="152400" y="746975"/>
                </a:cubicBezTo>
                <a:close/>
              </a:path>
            </a:pathLst>
          </a:custGeom>
          <a:solidFill>
            <a:srgbClr val="00B0F0">
              <a:alpha val="20000"/>
            </a:srgbClr>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1" name="TextBox 10"/>
          <p:cNvSpPr txBox="1"/>
          <p:nvPr/>
        </p:nvSpPr>
        <p:spPr>
          <a:xfrm>
            <a:off x="1600200" y="2209800"/>
            <a:ext cx="417102" cy="369332"/>
          </a:xfrm>
          <a:prstGeom prst="rect">
            <a:avLst/>
          </a:prstGeom>
          <a:noFill/>
        </p:spPr>
        <p:txBody>
          <a:bodyPr wrap="none" rtlCol="0">
            <a:spAutoFit/>
          </a:bodyPr>
          <a:lstStyle/>
          <a:p>
            <a:r>
              <a:rPr lang="en-US" i="1" dirty="0" err="1" smtClean="0"/>
              <a:t>A</a:t>
            </a:r>
            <a:r>
              <a:rPr lang="en-US" sz="1100" i="1" dirty="0" err="1" smtClean="0"/>
              <a:t>p</a:t>
            </a:r>
            <a:endParaRPr lang="en-US" i="1" dirty="0"/>
          </a:p>
        </p:txBody>
      </p:sp>
      <p:sp>
        <p:nvSpPr>
          <p:cNvPr id="12" name="TextBox 11"/>
          <p:cNvSpPr txBox="1"/>
          <p:nvPr/>
        </p:nvSpPr>
        <p:spPr>
          <a:xfrm>
            <a:off x="2514600" y="3505200"/>
            <a:ext cx="685800" cy="369332"/>
          </a:xfrm>
          <a:prstGeom prst="rect">
            <a:avLst/>
          </a:prstGeom>
          <a:noFill/>
        </p:spPr>
        <p:txBody>
          <a:bodyPr wrap="square" rtlCol="0">
            <a:spAutoFit/>
          </a:bodyPr>
          <a:lstStyle/>
          <a:p>
            <a:r>
              <a:rPr lang="en-US" i="1" dirty="0" smtClean="0"/>
              <a:t>A</a:t>
            </a:r>
            <a:r>
              <a:rPr lang="en-US" sz="1100" i="1" dirty="0" smtClean="0"/>
              <a:t>m</a:t>
            </a:r>
            <a:endParaRPr lang="en-US" i="1" dirty="0"/>
          </a:p>
        </p:txBody>
      </p:sp>
      <p:graphicFrame>
        <p:nvGraphicFramePr>
          <p:cNvPr id="208902" name="Object 6"/>
          <p:cNvGraphicFramePr>
            <a:graphicFrameLocks noChangeAspect="1"/>
          </p:cNvGraphicFramePr>
          <p:nvPr/>
        </p:nvGraphicFramePr>
        <p:xfrm>
          <a:off x="685800" y="4495800"/>
          <a:ext cx="2667000" cy="1071563"/>
        </p:xfrm>
        <a:graphic>
          <a:graphicData uri="http://schemas.openxmlformats.org/presentationml/2006/ole">
            <p:oleObj spid="_x0000_s208902" name="Equation" r:id="rId3" imgW="1117115" imgH="444307" progId="Equation.3">
              <p:embed/>
            </p:oleObj>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2"/>
          <p:cNvSpPr>
            <a:spLocks noGrp="1" noChangeArrowheads="1"/>
          </p:cNvSpPr>
          <p:nvPr>
            <p:ph type="title"/>
          </p:nvPr>
        </p:nvSpPr>
        <p:spPr/>
        <p:txBody>
          <a:bodyPr/>
          <a:lstStyle/>
          <a:p>
            <a:r>
              <a:rPr lang="en-US"/>
              <a:t>Spatial Statistics</a:t>
            </a:r>
          </a:p>
        </p:txBody>
      </p:sp>
      <p:sp>
        <p:nvSpPr>
          <p:cNvPr id="186371" name="Rectangle 3"/>
          <p:cNvSpPr>
            <a:spLocks noGrp="1" noChangeArrowheads="1"/>
          </p:cNvSpPr>
          <p:nvPr>
            <p:ph idx="1"/>
          </p:nvPr>
        </p:nvSpPr>
        <p:spPr>
          <a:xfrm>
            <a:off x="4572000" y="1219200"/>
            <a:ext cx="4114800" cy="4678363"/>
          </a:xfrm>
        </p:spPr>
        <p:txBody>
          <a:bodyPr/>
          <a:lstStyle/>
          <a:p>
            <a:pPr>
              <a:lnSpc>
                <a:spcPct val="90000"/>
              </a:lnSpc>
              <a:buNone/>
            </a:pPr>
            <a:endParaRPr lang="en-US" sz="2000" dirty="0" smtClean="0"/>
          </a:p>
          <a:p>
            <a:pPr>
              <a:lnSpc>
                <a:spcPct val="90000"/>
              </a:lnSpc>
            </a:pPr>
            <a:r>
              <a:rPr lang="en-US" sz="2000" dirty="0" smtClean="0"/>
              <a:t>Additional </a:t>
            </a:r>
            <a:r>
              <a:rPr lang="en-US" sz="2000" dirty="0"/>
              <a:t>spatial statistics from Kang et al (2007)</a:t>
            </a:r>
          </a:p>
          <a:p>
            <a:pPr lvl="1">
              <a:lnSpc>
                <a:spcPct val="90000"/>
              </a:lnSpc>
            </a:pPr>
            <a:r>
              <a:rPr lang="en-US" sz="2000" dirty="0"/>
              <a:t>False Alarm Rate (FAR)</a:t>
            </a:r>
          </a:p>
          <a:p>
            <a:pPr lvl="1">
              <a:lnSpc>
                <a:spcPct val="90000"/>
              </a:lnSpc>
            </a:pPr>
            <a:r>
              <a:rPr lang="en-US" sz="2000" dirty="0"/>
              <a:t>Probability of Detection (POD)</a:t>
            </a:r>
          </a:p>
          <a:p>
            <a:pPr lvl="1">
              <a:lnSpc>
                <a:spcPct val="90000"/>
              </a:lnSpc>
            </a:pPr>
            <a:r>
              <a:rPr lang="en-US" sz="2000" dirty="0"/>
              <a:t>Threat Score (TS)</a:t>
            </a:r>
          </a:p>
          <a:p>
            <a:pPr lvl="1">
              <a:lnSpc>
                <a:spcPct val="90000"/>
              </a:lnSpc>
            </a:pPr>
            <a:endParaRPr lang="en-US" sz="2000" dirty="0"/>
          </a:p>
          <a:p>
            <a:pPr lvl="1">
              <a:lnSpc>
                <a:spcPct val="90000"/>
              </a:lnSpc>
            </a:pPr>
            <a:r>
              <a:rPr lang="en-US" sz="2000" i="1" dirty="0"/>
              <a:t>A</a:t>
            </a:r>
            <a:r>
              <a:rPr lang="en-US" sz="2000" dirty="0"/>
              <a:t> is number of times a condition is forecasted, but not observed (“false alarm”)</a:t>
            </a:r>
          </a:p>
          <a:p>
            <a:pPr lvl="1">
              <a:lnSpc>
                <a:spcPct val="90000"/>
              </a:lnSpc>
            </a:pPr>
            <a:r>
              <a:rPr lang="en-US" sz="2000" i="1" dirty="0"/>
              <a:t>B</a:t>
            </a:r>
            <a:r>
              <a:rPr lang="en-US" sz="2000" dirty="0"/>
              <a:t> is number of times a condition is correctly forecasted (“hit”)</a:t>
            </a:r>
          </a:p>
          <a:p>
            <a:pPr lvl="1">
              <a:lnSpc>
                <a:spcPct val="90000"/>
              </a:lnSpc>
            </a:pPr>
            <a:r>
              <a:rPr lang="en-US" sz="2000" i="1" dirty="0"/>
              <a:t>D</a:t>
            </a:r>
            <a:r>
              <a:rPr lang="en-US" sz="2000" dirty="0"/>
              <a:t> is number of times a condition was observed but not forecasted (“miss”)</a:t>
            </a:r>
          </a:p>
          <a:p>
            <a:pPr>
              <a:lnSpc>
                <a:spcPct val="90000"/>
              </a:lnSpc>
            </a:pPr>
            <a:endParaRPr lang="en-US" sz="2000" dirty="0"/>
          </a:p>
        </p:txBody>
      </p:sp>
      <p:sp>
        <p:nvSpPr>
          <p:cNvPr id="10" name="Date Placeholder 3"/>
          <p:cNvSpPr>
            <a:spLocks noGrp="1"/>
          </p:cNvSpPr>
          <p:nvPr>
            <p:ph type="dt" sz="half" idx="10"/>
          </p:nvPr>
        </p:nvSpPr>
        <p:spPr/>
        <p:txBody>
          <a:bodyPr/>
          <a:lstStyle/>
          <a:p>
            <a:fld id="{C1F6E5B1-3394-465F-9F8F-6858DC204322}" type="slidenum">
              <a:rPr lang="en-US"/>
              <a:pPr/>
              <a:t>11</a:t>
            </a:fld>
            <a:endParaRPr lang="en-US" sz="1400"/>
          </a:p>
        </p:txBody>
      </p:sp>
      <p:sp>
        <p:nvSpPr>
          <p:cNvPr id="186373" name="Rectangle 5"/>
          <p:cNvSpPr>
            <a:spLocks noChangeArrowheads="1"/>
          </p:cNvSpPr>
          <p:nvPr/>
        </p:nvSpPr>
        <p:spPr bwMode="auto">
          <a:xfrm>
            <a:off x="0" y="0"/>
            <a:ext cx="9144000" cy="0"/>
          </a:xfrm>
          <a:prstGeom prst="rect">
            <a:avLst/>
          </a:prstGeom>
          <a:noFill/>
          <a:ln w="9525" algn="ctr">
            <a:noFill/>
            <a:miter lim="800000"/>
            <a:headEnd/>
            <a:tailEnd/>
          </a:ln>
          <a:effectLst/>
        </p:spPr>
        <p:txBody>
          <a:bodyPr wrap="none" lIns="0" anchor="ctr">
            <a:spAutoFit/>
          </a:bodyPr>
          <a:lstStyle/>
          <a:p>
            <a:endParaRPr lang="en-US"/>
          </a:p>
        </p:txBody>
      </p:sp>
      <p:sp>
        <p:nvSpPr>
          <p:cNvPr id="186375" name="Rectangle 7"/>
          <p:cNvSpPr>
            <a:spLocks noChangeArrowheads="1"/>
          </p:cNvSpPr>
          <p:nvPr/>
        </p:nvSpPr>
        <p:spPr bwMode="auto">
          <a:xfrm>
            <a:off x="0" y="0"/>
            <a:ext cx="9144000" cy="0"/>
          </a:xfrm>
          <a:prstGeom prst="rect">
            <a:avLst/>
          </a:prstGeom>
          <a:noFill/>
          <a:ln w="9525" algn="ctr">
            <a:noFill/>
            <a:miter lim="800000"/>
            <a:headEnd/>
            <a:tailEnd/>
          </a:ln>
          <a:effectLst/>
        </p:spPr>
        <p:txBody>
          <a:bodyPr wrap="none" lIns="0" anchor="ctr">
            <a:spAutoFit/>
          </a:bodyPr>
          <a:lstStyle/>
          <a:p>
            <a:endParaRPr lang="en-US"/>
          </a:p>
        </p:txBody>
      </p:sp>
      <p:sp>
        <p:nvSpPr>
          <p:cNvPr id="186377" name="Rectangle 9"/>
          <p:cNvSpPr>
            <a:spLocks noChangeArrowheads="1"/>
          </p:cNvSpPr>
          <p:nvPr/>
        </p:nvSpPr>
        <p:spPr bwMode="auto">
          <a:xfrm>
            <a:off x="0" y="3214688"/>
            <a:ext cx="9144000" cy="0"/>
          </a:xfrm>
          <a:prstGeom prst="rect">
            <a:avLst/>
          </a:prstGeom>
          <a:noFill/>
          <a:ln w="9525" algn="ctr">
            <a:noFill/>
            <a:miter lim="800000"/>
            <a:headEnd/>
            <a:tailEnd/>
          </a:ln>
          <a:effectLst/>
        </p:spPr>
        <p:txBody>
          <a:bodyPr wrap="none" lIns="0" anchor="ctr">
            <a:spAutoFit/>
          </a:bodyPr>
          <a:lstStyle/>
          <a:p>
            <a:endParaRPr lang="en-US"/>
          </a:p>
        </p:txBody>
      </p:sp>
      <p:grpSp>
        <p:nvGrpSpPr>
          <p:cNvPr id="13" name="Group 12"/>
          <p:cNvGrpSpPr/>
          <p:nvPr/>
        </p:nvGrpSpPr>
        <p:grpSpPr>
          <a:xfrm>
            <a:off x="381000" y="1676400"/>
            <a:ext cx="3581400" cy="2989263"/>
            <a:chOff x="381000" y="2743200"/>
            <a:chExt cx="3581400" cy="2989263"/>
          </a:xfrm>
        </p:grpSpPr>
        <p:graphicFrame>
          <p:nvGraphicFramePr>
            <p:cNvPr id="186372" name="Object 4"/>
            <p:cNvGraphicFramePr>
              <a:graphicFrameLocks noChangeAspect="1"/>
            </p:cNvGraphicFramePr>
            <p:nvPr/>
          </p:nvGraphicFramePr>
          <p:xfrm>
            <a:off x="381000" y="2743200"/>
            <a:ext cx="2971800" cy="903288"/>
          </p:xfrm>
          <a:graphic>
            <a:graphicData uri="http://schemas.openxmlformats.org/presentationml/2006/ole">
              <p:oleObj spid="_x0000_s186372" r:id="rId3" imgW="1409088" imgH="431613" progId="">
                <p:embed/>
              </p:oleObj>
            </a:graphicData>
          </a:graphic>
        </p:graphicFrame>
        <p:graphicFrame>
          <p:nvGraphicFramePr>
            <p:cNvPr id="186374" name="Object 6"/>
            <p:cNvGraphicFramePr>
              <a:graphicFrameLocks noChangeAspect="1"/>
            </p:cNvGraphicFramePr>
            <p:nvPr/>
          </p:nvGraphicFramePr>
          <p:xfrm>
            <a:off x="381000" y="3733800"/>
            <a:ext cx="2971800" cy="874713"/>
          </p:xfrm>
          <a:graphic>
            <a:graphicData uri="http://schemas.openxmlformats.org/presentationml/2006/ole">
              <p:oleObj spid="_x0000_s186374" r:id="rId4" imgW="1459866" imgH="431613" progId="">
                <p:embed/>
              </p:oleObj>
            </a:graphicData>
          </a:graphic>
        </p:graphicFrame>
        <p:graphicFrame>
          <p:nvGraphicFramePr>
            <p:cNvPr id="186376" name="Object 8"/>
            <p:cNvGraphicFramePr>
              <a:graphicFrameLocks noChangeAspect="1"/>
            </p:cNvGraphicFramePr>
            <p:nvPr/>
          </p:nvGraphicFramePr>
          <p:xfrm>
            <a:off x="381000" y="4724400"/>
            <a:ext cx="3581400" cy="1008063"/>
          </p:xfrm>
          <a:graphic>
            <a:graphicData uri="http://schemas.openxmlformats.org/presentationml/2006/ole">
              <p:oleObj spid="_x0000_s186376" r:id="rId5" imgW="1524000" imgH="431800" progId="">
                <p:embed/>
              </p:oleObj>
            </a:graphicData>
          </a:graphic>
        </p:graphicFrame>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Figure of Merit in Time</a:t>
            </a:r>
            <a:endParaRPr lang="en-US" dirty="0"/>
          </a:p>
        </p:txBody>
      </p:sp>
      <p:sp>
        <p:nvSpPr>
          <p:cNvPr id="3" name="Content Placeholder 2"/>
          <p:cNvSpPr>
            <a:spLocks noGrp="1"/>
          </p:cNvSpPr>
          <p:nvPr>
            <p:ph idx="1"/>
          </p:nvPr>
        </p:nvSpPr>
        <p:spPr>
          <a:xfrm>
            <a:off x="4495800" y="1600200"/>
            <a:ext cx="4191000" cy="4525963"/>
          </a:xfrm>
        </p:spPr>
        <p:txBody>
          <a:bodyPr/>
          <a:lstStyle/>
          <a:p>
            <a:r>
              <a:rPr lang="en-US" sz="1600" dirty="0" smtClean="0"/>
              <a:t>Analogous to the FMS is the figure of merit in time (FMT), which is calculated at a fixed location ( </a:t>
            </a:r>
            <a:r>
              <a:rPr lang="en-US" sz="1600" i="1" dirty="0" smtClean="0"/>
              <a:t>x</a:t>
            </a:r>
            <a:r>
              <a:rPr lang="en-US" sz="1600" dirty="0" smtClean="0"/>
              <a:t>), rather than at a fixed time as the FMS. </a:t>
            </a:r>
          </a:p>
          <a:p>
            <a:r>
              <a:rPr lang="en-US" sz="1600" dirty="0" smtClean="0"/>
              <a:t>FMT evaluates the overlap between the measured (</a:t>
            </a:r>
            <a:r>
              <a:rPr lang="en-US" sz="1600" i="1" dirty="0" smtClean="0"/>
              <a:t>M</a:t>
            </a:r>
            <a:r>
              <a:rPr lang="en-US" sz="1600" dirty="0" smtClean="0"/>
              <a:t>) and predicted (</a:t>
            </a:r>
            <a:r>
              <a:rPr lang="en-US" sz="1600" i="1" dirty="0" smtClean="0"/>
              <a:t>P</a:t>
            </a:r>
            <a:r>
              <a:rPr lang="en-US" sz="1600" dirty="0" smtClean="0"/>
              <a:t>) concentrations at location  and time .  </a:t>
            </a:r>
          </a:p>
          <a:p>
            <a:r>
              <a:rPr lang="en-US" sz="1600" dirty="0" smtClean="0"/>
              <a:t>The FMT is normalized to the maximum predicted or measured value at each time interval and is expressed as a percentage value in the same manner as the FMS</a:t>
            </a:r>
          </a:p>
          <a:p>
            <a:pPr lvl="1"/>
            <a:r>
              <a:rPr lang="en-US" sz="1400" dirty="0" smtClean="0"/>
              <a:t>FMT is sensitive to both differences between measured and predicted and any temporal shifts that may occur. </a:t>
            </a:r>
          </a:p>
          <a:p>
            <a:pPr lvl="1"/>
            <a:r>
              <a:rPr lang="en-US" sz="1400" dirty="0" smtClean="0"/>
              <a:t>FMT can be considered one of the most stringent statistical measure and one of the best overall indicators of the spatiotemporal performance of a modeling platform. </a:t>
            </a:r>
          </a:p>
          <a:p>
            <a:endParaRPr lang="en-US" sz="1400" dirty="0"/>
          </a:p>
        </p:txBody>
      </p:sp>
      <p:sp>
        <p:nvSpPr>
          <p:cNvPr id="4" name="Date Placeholder 3"/>
          <p:cNvSpPr>
            <a:spLocks noGrp="1"/>
          </p:cNvSpPr>
          <p:nvPr>
            <p:ph type="dt" sz="half" idx="10"/>
          </p:nvPr>
        </p:nvSpPr>
        <p:spPr/>
        <p:txBody>
          <a:bodyPr/>
          <a:lstStyle/>
          <a:p>
            <a:fld id="{A065ACC5-F27E-4882-A581-4D63AB57798F}" type="slidenum">
              <a:rPr lang="en-US" smtClean="0"/>
              <a:pPr/>
              <a:t>12</a:t>
            </a:fld>
            <a:endParaRPr lang="en-US" sz="1400"/>
          </a:p>
        </p:txBody>
      </p:sp>
      <p:sp>
        <p:nvSpPr>
          <p:cNvPr id="206850" name="Rectangle 2"/>
          <p:cNvSpPr>
            <a:spLocks noChangeArrowheads="1"/>
          </p:cNvSpPr>
          <p:nvPr/>
        </p:nvSpPr>
        <p:spPr bwMode="auto">
          <a:xfrm>
            <a:off x="0" y="0"/>
            <a:ext cx="9144000" cy="0"/>
          </a:xfrm>
          <a:prstGeom prst="rect">
            <a:avLst/>
          </a:prstGeom>
          <a:noFill/>
          <a:ln w="9525" cap="flat" cmpd="sng" algn="ctr">
            <a:noFill/>
            <a:prstDash val="solid"/>
            <a:miter lim="800000"/>
            <a:headEnd type="none" w="med" len="med"/>
            <a:tailEnd type="none" w="med" len="med"/>
          </a:ln>
          <a:effectLst/>
        </p:spPr>
        <p:txBody>
          <a:bodyPr vert="horz" wrap="none" lIns="0" tIns="45720" rIns="91440" bIns="45720" numCol="1" anchor="ctr" anchorCtr="0" compatLnSpc="1">
            <a:prstTxWarp prst="textNoShape">
              <a:avLst/>
            </a:prstTxWarp>
            <a:spAutoFit/>
          </a:bodyPr>
          <a:lstStyle/>
          <a:p>
            <a:endParaRPr lang="en-US"/>
          </a:p>
        </p:txBody>
      </p:sp>
      <p:graphicFrame>
        <p:nvGraphicFramePr>
          <p:cNvPr id="206849" name="Object 1"/>
          <p:cNvGraphicFramePr>
            <a:graphicFrameLocks noChangeAspect="1"/>
          </p:cNvGraphicFramePr>
          <p:nvPr/>
        </p:nvGraphicFramePr>
        <p:xfrm>
          <a:off x="381000" y="1905000"/>
          <a:ext cx="4050265" cy="1060450"/>
        </p:xfrm>
        <a:graphic>
          <a:graphicData uri="http://schemas.openxmlformats.org/presentationml/2006/ole">
            <p:oleObj spid="_x0000_s206849" name="Equation" r:id="rId3" imgW="2755800" imgH="723600" progId="Equation.3">
              <p:embed/>
            </p:oleObj>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2"/>
          <p:cNvSpPr>
            <a:spLocks noGrp="1" noChangeArrowheads="1"/>
          </p:cNvSpPr>
          <p:nvPr>
            <p:ph type="title"/>
          </p:nvPr>
        </p:nvSpPr>
        <p:spPr/>
        <p:txBody>
          <a:bodyPr/>
          <a:lstStyle/>
          <a:p>
            <a:r>
              <a:rPr lang="en-US"/>
              <a:t>Model Comparison Parameter</a:t>
            </a:r>
          </a:p>
        </p:txBody>
      </p:sp>
      <p:sp>
        <p:nvSpPr>
          <p:cNvPr id="155651" name="Rectangle 3"/>
          <p:cNvSpPr>
            <a:spLocks noGrp="1" noChangeArrowheads="1"/>
          </p:cNvSpPr>
          <p:nvPr>
            <p:ph idx="1"/>
          </p:nvPr>
        </p:nvSpPr>
        <p:spPr>
          <a:xfrm>
            <a:off x="457200" y="2286000"/>
            <a:ext cx="8229600" cy="4038600"/>
          </a:xfrm>
        </p:spPr>
        <p:txBody>
          <a:bodyPr/>
          <a:lstStyle/>
          <a:p>
            <a:r>
              <a:rPr lang="en-US" sz="2800" dirty="0" err="1"/>
              <a:t>Draxler</a:t>
            </a:r>
            <a:r>
              <a:rPr lang="en-US" sz="2800" dirty="0"/>
              <a:t> et al (2001) introduced a model comparison parameter called </a:t>
            </a:r>
            <a:r>
              <a:rPr lang="en-US" sz="2800" i="1" dirty="0"/>
              <a:t>RANK</a:t>
            </a:r>
            <a:r>
              <a:rPr lang="en-US" sz="2800" dirty="0"/>
              <a:t>, a composite statistic of the four broad statistical categories (scatter, bias, spatial, and unpaired distribution).</a:t>
            </a:r>
          </a:p>
          <a:p>
            <a:r>
              <a:rPr lang="en-US" sz="2800" dirty="0"/>
              <a:t>Allows for direct comparison of different models or perturbations in the same model system. </a:t>
            </a:r>
          </a:p>
        </p:txBody>
      </p:sp>
      <p:sp>
        <p:nvSpPr>
          <p:cNvPr id="6" name="Date Placeholder 3"/>
          <p:cNvSpPr>
            <a:spLocks noGrp="1"/>
          </p:cNvSpPr>
          <p:nvPr>
            <p:ph type="dt" sz="half" idx="10"/>
          </p:nvPr>
        </p:nvSpPr>
        <p:spPr/>
        <p:txBody>
          <a:bodyPr/>
          <a:lstStyle/>
          <a:p>
            <a:fld id="{C09AE9A0-73CD-46CA-BF16-EFBB7CEF61A0}" type="slidenum">
              <a:rPr lang="en-US"/>
              <a:pPr/>
              <a:t>13</a:t>
            </a:fld>
            <a:endParaRPr lang="en-US" sz="1400"/>
          </a:p>
        </p:txBody>
      </p:sp>
      <p:sp>
        <p:nvSpPr>
          <p:cNvPr id="155653" name="Rectangle 5"/>
          <p:cNvSpPr>
            <a:spLocks noChangeArrowheads="1"/>
          </p:cNvSpPr>
          <p:nvPr/>
        </p:nvSpPr>
        <p:spPr bwMode="auto">
          <a:xfrm>
            <a:off x="0" y="3290888"/>
            <a:ext cx="9144000" cy="0"/>
          </a:xfrm>
          <a:prstGeom prst="rect">
            <a:avLst/>
          </a:prstGeom>
          <a:noFill/>
          <a:ln w="9525" algn="ctr">
            <a:noFill/>
            <a:miter lim="800000"/>
            <a:headEnd/>
            <a:tailEnd/>
          </a:ln>
          <a:effectLst/>
        </p:spPr>
        <p:txBody>
          <a:bodyPr wrap="none" lIns="0" anchor="ctr">
            <a:spAutoFit/>
          </a:bodyPr>
          <a:lstStyle/>
          <a:p>
            <a:endParaRPr lang="en-US"/>
          </a:p>
        </p:txBody>
      </p:sp>
      <p:graphicFrame>
        <p:nvGraphicFramePr>
          <p:cNvPr id="155652" name="Object 4"/>
          <p:cNvGraphicFramePr>
            <a:graphicFrameLocks noChangeAspect="1"/>
          </p:cNvGraphicFramePr>
          <p:nvPr/>
        </p:nvGraphicFramePr>
        <p:xfrm>
          <a:off x="914400" y="1524000"/>
          <a:ext cx="6400800" cy="520700"/>
        </p:xfrm>
        <a:graphic>
          <a:graphicData uri="http://schemas.openxmlformats.org/presentationml/2006/ole">
            <p:oleObj spid="_x0000_s155652" r:id="rId3" imgW="3403600" imgH="279400" progId="">
              <p:embed/>
            </p:oleObj>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2"/>
          <p:cNvSpPr>
            <a:spLocks noGrp="1" noChangeArrowheads="1"/>
          </p:cNvSpPr>
          <p:nvPr>
            <p:ph type="title"/>
          </p:nvPr>
        </p:nvSpPr>
        <p:spPr/>
        <p:txBody>
          <a:bodyPr/>
          <a:lstStyle/>
          <a:p>
            <a:r>
              <a:rPr lang="en-US"/>
              <a:t>Evaluation Paradigm</a:t>
            </a:r>
          </a:p>
        </p:txBody>
      </p:sp>
      <p:sp>
        <p:nvSpPr>
          <p:cNvPr id="187395" name="Rectangle 3"/>
          <p:cNvSpPr>
            <a:spLocks noGrp="1" noChangeArrowheads="1"/>
          </p:cNvSpPr>
          <p:nvPr>
            <p:ph idx="1"/>
          </p:nvPr>
        </p:nvSpPr>
        <p:spPr>
          <a:xfrm>
            <a:off x="457200" y="1447800"/>
            <a:ext cx="8229600" cy="4525963"/>
          </a:xfrm>
        </p:spPr>
        <p:txBody>
          <a:bodyPr/>
          <a:lstStyle/>
          <a:p>
            <a:pPr>
              <a:lnSpc>
                <a:spcPct val="80000"/>
              </a:lnSpc>
            </a:pPr>
            <a:r>
              <a:rPr lang="en-US" sz="2000" dirty="0"/>
              <a:t>Evaluation procedures follow logic of Chang et al (2003) regarding multi-model evaluations </a:t>
            </a:r>
          </a:p>
          <a:p>
            <a:pPr lvl="1">
              <a:lnSpc>
                <a:spcPct val="80000"/>
              </a:lnSpc>
            </a:pPr>
            <a:r>
              <a:rPr lang="en-US" sz="2000" dirty="0"/>
              <a:t>Inherent amount of uncertainty due to differences in technical formulations between various modeling systems</a:t>
            </a:r>
          </a:p>
          <a:p>
            <a:pPr lvl="1">
              <a:lnSpc>
                <a:spcPct val="80000"/>
              </a:lnSpc>
            </a:pPr>
            <a:r>
              <a:rPr lang="en-US" sz="2000" dirty="0"/>
              <a:t>Use common meteorological platform with minimal diagnostic adjustments to reduce uncertainty</a:t>
            </a:r>
          </a:p>
          <a:p>
            <a:pPr lvl="2">
              <a:lnSpc>
                <a:spcPct val="80000"/>
              </a:lnSpc>
            </a:pPr>
            <a:r>
              <a:rPr lang="en-US" sz="2000" dirty="0"/>
              <a:t>This is a challenge when models such as SCIPUFF and CALPUFF use diagnostic wind models as primary source of 3-D meteorological data</a:t>
            </a:r>
          </a:p>
          <a:p>
            <a:pPr lvl="3">
              <a:lnSpc>
                <a:spcPct val="80000"/>
              </a:lnSpc>
            </a:pPr>
            <a:r>
              <a:rPr lang="en-US" dirty="0"/>
              <a:t>Use MM5SCIPUFF developed by Penn State and MMIF (CALPUFF) developed by EPA to couple MM5 directly to these models</a:t>
            </a:r>
          </a:p>
          <a:p>
            <a:pPr lvl="1">
              <a:lnSpc>
                <a:spcPct val="80000"/>
              </a:lnSpc>
            </a:pPr>
            <a:r>
              <a:rPr lang="en-US" sz="2000" dirty="0"/>
              <a:t>Model control options mostly default “out-of-the-box” configuration</a:t>
            </a:r>
          </a:p>
          <a:p>
            <a:pPr lvl="2">
              <a:lnSpc>
                <a:spcPct val="80000"/>
              </a:lnSpc>
            </a:pPr>
            <a:r>
              <a:rPr lang="en-US" sz="2000" dirty="0"/>
              <a:t>CALPUFF configured for turbulence dispersion and puff-splitting similar to SCIPUFF, which is a deviation from its default configuration</a:t>
            </a:r>
          </a:p>
        </p:txBody>
      </p:sp>
      <p:sp>
        <p:nvSpPr>
          <p:cNvPr id="4" name="Date Placeholder 3"/>
          <p:cNvSpPr>
            <a:spLocks noGrp="1"/>
          </p:cNvSpPr>
          <p:nvPr>
            <p:ph type="dt" sz="half" idx="10"/>
          </p:nvPr>
        </p:nvSpPr>
        <p:spPr/>
        <p:txBody>
          <a:bodyPr/>
          <a:lstStyle/>
          <a:p>
            <a:fld id="{45214858-EF44-472C-B1B5-F9E8763FEF76}" type="slidenum">
              <a:rPr lang="en-US"/>
              <a:pPr/>
              <a:t>14</a:t>
            </a:fld>
            <a:endParaRPr lang="en-US" sz="140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2"/>
          <p:cNvSpPr>
            <a:spLocks noGrp="1" noChangeArrowheads="1"/>
          </p:cNvSpPr>
          <p:nvPr>
            <p:ph type="title"/>
          </p:nvPr>
        </p:nvSpPr>
        <p:spPr/>
        <p:txBody>
          <a:bodyPr/>
          <a:lstStyle/>
          <a:p>
            <a:r>
              <a:rPr lang="en-US"/>
              <a:t>Models Under Evaluation</a:t>
            </a:r>
          </a:p>
        </p:txBody>
      </p:sp>
      <p:sp>
        <p:nvSpPr>
          <p:cNvPr id="167939" name="Rectangle 3"/>
          <p:cNvSpPr>
            <a:spLocks noGrp="1" noChangeArrowheads="1"/>
          </p:cNvSpPr>
          <p:nvPr>
            <p:ph idx="1"/>
          </p:nvPr>
        </p:nvSpPr>
        <p:spPr/>
        <p:txBody>
          <a:bodyPr/>
          <a:lstStyle/>
          <a:p>
            <a:r>
              <a:rPr lang="en-US" sz="2400" dirty="0" smtClean="0"/>
              <a:t>Three </a:t>
            </a:r>
            <a:r>
              <a:rPr lang="en-US" sz="2400" dirty="0"/>
              <a:t>Distinct Class of </a:t>
            </a:r>
            <a:r>
              <a:rPr lang="en-US" sz="2400" dirty="0" smtClean="0"/>
              <a:t>Models </a:t>
            </a:r>
            <a:endParaRPr lang="en-US" sz="2400" dirty="0"/>
          </a:p>
          <a:p>
            <a:pPr lvl="1"/>
            <a:r>
              <a:rPr lang="en-US" sz="2400" dirty="0" err="1" smtClean="0"/>
              <a:t>Lagrangian</a:t>
            </a:r>
            <a:r>
              <a:rPr lang="en-US" sz="2400" dirty="0" smtClean="0"/>
              <a:t> Puff </a:t>
            </a:r>
            <a:r>
              <a:rPr lang="en-US" sz="2400" dirty="0"/>
              <a:t>Models</a:t>
            </a:r>
          </a:p>
          <a:p>
            <a:pPr lvl="1"/>
            <a:r>
              <a:rPr lang="en-US" sz="2400" dirty="0" err="1" smtClean="0"/>
              <a:t>Lagrangian</a:t>
            </a:r>
            <a:r>
              <a:rPr lang="en-US" sz="2400" dirty="0" smtClean="0"/>
              <a:t> Particle Models</a:t>
            </a:r>
          </a:p>
          <a:p>
            <a:pPr lvl="1"/>
            <a:r>
              <a:rPr lang="en-US" sz="2400" dirty="0" err="1" smtClean="0"/>
              <a:t>Eulerian</a:t>
            </a:r>
            <a:r>
              <a:rPr lang="en-US" sz="2400" dirty="0" smtClean="0"/>
              <a:t> Grid Models</a:t>
            </a:r>
          </a:p>
          <a:p>
            <a:pPr lvl="1"/>
            <a:endParaRPr lang="en-US" sz="2400" dirty="0"/>
          </a:p>
          <a:p>
            <a:r>
              <a:rPr lang="en-US" sz="2400" dirty="0" smtClean="0"/>
              <a:t>CALPUFF </a:t>
            </a:r>
            <a:r>
              <a:rPr lang="en-US" sz="2400" dirty="0"/>
              <a:t>Version 5.8 (EPA approved version)</a:t>
            </a:r>
          </a:p>
          <a:p>
            <a:r>
              <a:rPr lang="en-US" sz="2400" dirty="0"/>
              <a:t>MM5-FLEXPART (Version 6.2)</a:t>
            </a:r>
          </a:p>
          <a:p>
            <a:r>
              <a:rPr lang="en-US" sz="2400" dirty="0"/>
              <a:t>HYSPLIT (Version 4.8)</a:t>
            </a:r>
          </a:p>
          <a:p>
            <a:r>
              <a:rPr lang="en-US" sz="2400" dirty="0"/>
              <a:t>SCIPUFF (Version 2.303</a:t>
            </a:r>
            <a:r>
              <a:rPr lang="en-US" sz="2400" dirty="0" smtClean="0"/>
              <a:t>)</a:t>
            </a:r>
          </a:p>
          <a:p>
            <a:r>
              <a:rPr lang="en-US" sz="2400" dirty="0" err="1" smtClean="0"/>
              <a:t>CAMx</a:t>
            </a:r>
            <a:r>
              <a:rPr lang="en-US" sz="2400" dirty="0" smtClean="0"/>
              <a:t> (Version 5.20)</a:t>
            </a:r>
            <a:endParaRPr lang="en-US" sz="2400" dirty="0"/>
          </a:p>
        </p:txBody>
      </p:sp>
      <p:sp>
        <p:nvSpPr>
          <p:cNvPr id="4" name="Date Placeholder 3"/>
          <p:cNvSpPr>
            <a:spLocks noGrp="1"/>
          </p:cNvSpPr>
          <p:nvPr>
            <p:ph type="dt" sz="half" idx="10"/>
          </p:nvPr>
        </p:nvSpPr>
        <p:spPr/>
        <p:txBody>
          <a:bodyPr/>
          <a:lstStyle/>
          <a:p>
            <a:fld id="{5CB5F46F-174B-42C9-AE9A-3B1171BAE21D}" type="slidenum">
              <a:rPr lang="en-US"/>
              <a:pPr/>
              <a:t>15</a:t>
            </a:fld>
            <a:endParaRPr lang="en-US" sz="140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CAMx</a:t>
            </a:r>
            <a:r>
              <a:rPr lang="en-US" dirty="0" smtClean="0"/>
              <a:t> Configuration</a:t>
            </a:r>
            <a:endParaRPr lang="en-US" dirty="0"/>
          </a:p>
        </p:txBody>
      </p:sp>
      <p:sp>
        <p:nvSpPr>
          <p:cNvPr id="7" name="Content Placeholder 6"/>
          <p:cNvSpPr>
            <a:spLocks noGrp="1"/>
          </p:cNvSpPr>
          <p:nvPr>
            <p:ph idx="1"/>
          </p:nvPr>
        </p:nvSpPr>
        <p:spPr>
          <a:xfrm>
            <a:off x="457200" y="1295400"/>
            <a:ext cx="8229600" cy="4724400"/>
          </a:xfrm>
        </p:spPr>
        <p:txBody>
          <a:bodyPr/>
          <a:lstStyle/>
          <a:p>
            <a:r>
              <a:rPr lang="en-US" sz="2000" dirty="0" err="1" smtClean="0"/>
              <a:t>CAMx</a:t>
            </a:r>
            <a:r>
              <a:rPr lang="en-US" sz="2000" dirty="0" smtClean="0"/>
              <a:t> Version 5.20.1 </a:t>
            </a:r>
          </a:p>
          <a:p>
            <a:pPr lvl="1"/>
            <a:r>
              <a:rPr lang="en-US" sz="2000" dirty="0" smtClean="0"/>
              <a:t>148 x 112 x 25 (36-km)</a:t>
            </a:r>
          </a:p>
          <a:p>
            <a:pPr lvl="1"/>
            <a:r>
              <a:rPr lang="en-US" sz="2000" dirty="0" smtClean="0"/>
              <a:t>Inert Tracer, No physical removal</a:t>
            </a:r>
          </a:p>
          <a:p>
            <a:pPr lvl="1"/>
            <a:r>
              <a:rPr lang="en-US" sz="2000" dirty="0" smtClean="0"/>
              <a:t>OB70, TKE, ACM2, and CMAQ </a:t>
            </a:r>
            <a:r>
              <a:rPr lang="en-US" sz="2000" dirty="0" err="1" smtClean="0"/>
              <a:t>kv</a:t>
            </a:r>
            <a:endParaRPr lang="en-US" sz="2000" dirty="0" smtClean="0"/>
          </a:p>
          <a:p>
            <a:pPr lvl="2"/>
            <a:r>
              <a:rPr lang="en-US" sz="2000" dirty="0" smtClean="0"/>
              <a:t>OB70, TKE, and ACM2 run with smaller minimum </a:t>
            </a:r>
            <a:r>
              <a:rPr lang="en-US" sz="2000" dirty="0" err="1" smtClean="0"/>
              <a:t>kv</a:t>
            </a:r>
            <a:r>
              <a:rPr lang="en-US" sz="2000" dirty="0" smtClean="0"/>
              <a:t> than CMAQ option.  Potentially leads to differences in dispersive properties among various configurations, especially at night under stable conditions.</a:t>
            </a:r>
          </a:p>
          <a:p>
            <a:pPr lvl="2"/>
            <a:r>
              <a:rPr lang="en-US" sz="2000" dirty="0" smtClean="0"/>
              <a:t>Current version of OB70 option generates unreasonably low diffusion coefficients relative to other options.</a:t>
            </a:r>
          </a:p>
          <a:p>
            <a:pPr lvl="1"/>
            <a:r>
              <a:rPr lang="en-US" sz="2000" dirty="0" smtClean="0"/>
              <a:t>BOTT, PPM advection</a:t>
            </a:r>
          </a:p>
          <a:p>
            <a:pPr lvl="1"/>
            <a:r>
              <a:rPr lang="en-US" sz="2000" dirty="0" smtClean="0"/>
              <a:t>Plume-in-Grid (GREASD)/No Plume-in-Grid</a:t>
            </a:r>
          </a:p>
          <a:p>
            <a:pPr lvl="1"/>
            <a:r>
              <a:rPr lang="en-US" sz="2000" dirty="0" smtClean="0"/>
              <a:t>Best performance configuration displayed following…</a:t>
            </a:r>
          </a:p>
          <a:p>
            <a:pPr lvl="1">
              <a:buNone/>
            </a:pPr>
            <a:endParaRPr lang="en-US" sz="2000" dirty="0"/>
          </a:p>
        </p:txBody>
      </p:sp>
      <p:sp>
        <p:nvSpPr>
          <p:cNvPr id="5" name="Date Placeholder 4"/>
          <p:cNvSpPr>
            <a:spLocks noGrp="1"/>
          </p:cNvSpPr>
          <p:nvPr>
            <p:ph type="dt" sz="half" idx="10"/>
          </p:nvPr>
        </p:nvSpPr>
        <p:spPr/>
        <p:txBody>
          <a:bodyPr/>
          <a:lstStyle/>
          <a:p>
            <a:fld id="{63F52A51-2998-47D6-95AC-640F50239C2C}" type="slidenum">
              <a:rPr lang="en-US" smtClean="0"/>
              <a:pPr/>
              <a:t>16</a:t>
            </a:fld>
            <a:endParaRPr lang="en-US" sz="140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p:cNvSpPr>
            <a:spLocks noGrp="1" noChangeArrowheads="1"/>
          </p:cNvSpPr>
          <p:nvPr>
            <p:ph type="title"/>
          </p:nvPr>
        </p:nvSpPr>
        <p:spPr/>
        <p:txBody>
          <a:bodyPr/>
          <a:lstStyle/>
          <a:p>
            <a:r>
              <a:rPr lang="en-US"/>
              <a:t>European Tracer Experiment (ETEX)</a:t>
            </a:r>
          </a:p>
        </p:txBody>
      </p:sp>
      <p:sp>
        <p:nvSpPr>
          <p:cNvPr id="152579" name="Rectangle 3"/>
          <p:cNvSpPr>
            <a:spLocks noGrp="1" noChangeArrowheads="1"/>
          </p:cNvSpPr>
          <p:nvPr>
            <p:ph idx="1"/>
          </p:nvPr>
        </p:nvSpPr>
        <p:spPr>
          <a:xfrm>
            <a:off x="5105400" y="1371600"/>
            <a:ext cx="3581400" cy="4678363"/>
          </a:xfrm>
        </p:spPr>
        <p:txBody>
          <a:bodyPr/>
          <a:lstStyle/>
          <a:p>
            <a:pPr>
              <a:lnSpc>
                <a:spcPct val="80000"/>
              </a:lnSpc>
            </a:pPr>
            <a:r>
              <a:rPr lang="en-US" sz="1600"/>
              <a:t>ETEX initiated in 1992  by the European Commission (EC), International Atomic Energy Agency (IAEA), and the World Meteorological Organization (WMO) to address many questions that arose from 1986 Chernobyl accident regarding the development of LRT models.</a:t>
            </a:r>
          </a:p>
          <a:p>
            <a:pPr>
              <a:lnSpc>
                <a:spcPct val="80000"/>
              </a:lnSpc>
            </a:pPr>
            <a:r>
              <a:rPr lang="en-US" sz="1600"/>
              <a:t>ETEX was designed to validate LRT models used for emergency response situations and to develop a database which could be used for model evaluation purposes.</a:t>
            </a:r>
          </a:p>
          <a:p>
            <a:pPr>
              <a:lnSpc>
                <a:spcPct val="80000"/>
              </a:lnSpc>
            </a:pPr>
            <a:r>
              <a:rPr lang="en-US" sz="1600"/>
              <a:t>Two perflourocarbon tracer  (PFT) releases in October and November 1994.</a:t>
            </a:r>
          </a:p>
          <a:p>
            <a:pPr lvl="1">
              <a:lnSpc>
                <a:spcPct val="80000"/>
              </a:lnSpc>
            </a:pPr>
            <a:r>
              <a:rPr lang="en-US" sz="1600"/>
              <a:t>168 monitoring sites in 17 countries with a samling frequency of 3 hours for 90 hour duration.</a:t>
            </a:r>
          </a:p>
        </p:txBody>
      </p:sp>
      <p:sp>
        <p:nvSpPr>
          <p:cNvPr id="5" name="Date Placeholder 3"/>
          <p:cNvSpPr>
            <a:spLocks noGrp="1"/>
          </p:cNvSpPr>
          <p:nvPr>
            <p:ph type="dt" sz="half" idx="10"/>
          </p:nvPr>
        </p:nvSpPr>
        <p:spPr/>
        <p:txBody>
          <a:bodyPr/>
          <a:lstStyle/>
          <a:p>
            <a:fld id="{5FFCB0AA-F9B7-4B84-8FF4-934E6D57D54D}" type="slidenum">
              <a:rPr lang="en-US"/>
              <a:pPr/>
              <a:t>17</a:t>
            </a:fld>
            <a:endParaRPr lang="en-US" sz="1400"/>
          </a:p>
        </p:txBody>
      </p:sp>
      <p:pic>
        <p:nvPicPr>
          <p:cNvPr id="152580" name="Picture 4" descr="Picture2"/>
          <p:cNvPicPr>
            <a:picLocks noChangeAspect="1" noChangeArrowheads="1"/>
          </p:cNvPicPr>
          <p:nvPr/>
        </p:nvPicPr>
        <p:blipFill>
          <a:blip r:embed="rId2" cstate="print"/>
          <a:srcRect/>
          <a:stretch>
            <a:fillRect/>
          </a:stretch>
        </p:blipFill>
        <p:spPr bwMode="auto">
          <a:xfrm>
            <a:off x="687736" y="1600200"/>
            <a:ext cx="4303363" cy="4267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68" name="Rectangle 36"/>
          <p:cNvSpPr>
            <a:spLocks noGrp="1" noChangeArrowheads="1"/>
          </p:cNvSpPr>
          <p:nvPr>
            <p:ph type="title"/>
          </p:nvPr>
        </p:nvSpPr>
        <p:spPr/>
        <p:txBody>
          <a:bodyPr/>
          <a:lstStyle/>
          <a:p>
            <a:r>
              <a:rPr lang="en-US"/>
              <a:t>Meteorology</a:t>
            </a:r>
          </a:p>
        </p:txBody>
      </p:sp>
      <p:pic>
        <p:nvPicPr>
          <p:cNvPr id="172071" name="Picture 39" descr="f24oct"/>
          <p:cNvPicPr>
            <a:picLocks noGrp="1" noChangeAspect="1" noChangeArrowheads="1"/>
          </p:cNvPicPr>
          <p:nvPr>
            <p:ph sz="half" idx="1"/>
          </p:nvPr>
        </p:nvPicPr>
        <p:blipFill>
          <a:blip r:embed="rId2" cstate="print"/>
          <a:stretch>
            <a:fillRect/>
          </a:stretch>
        </p:blipFill>
        <p:spPr>
          <a:xfrm>
            <a:off x="457200" y="2209346"/>
            <a:ext cx="4038600" cy="3002870"/>
          </a:xfrm>
          <a:noFill/>
          <a:ln/>
        </p:spPr>
      </p:pic>
      <p:sp>
        <p:nvSpPr>
          <p:cNvPr id="172070" name="Rectangle 38"/>
          <p:cNvSpPr>
            <a:spLocks noGrp="1" noChangeArrowheads="1"/>
          </p:cNvSpPr>
          <p:nvPr>
            <p:ph type="body" sz="half" idx="2"/>
          </p:nvPr>
        </p:nvSpPr>
        <p:spPr/>
        <p:txBody>
          <a:bodyPr/>
          <a:lstStyle/>
          <a:p>
            <a:pPr>
              <a:lnSpc>
                <a:spcPct val="80000"/>
              </a:lnSpc>
            </a:pPr>
            <a:r>
              <a:rPr lang="en-US" sz="1800"/>
              <a:t>MM5 Version 3.7.4 used to supply 3-D meteorological fields to LRT models</a:t>
            </a:r>
          </a:p>
          <a:p>
            <a:pPr>
              <a:lnSpc>
                <a:spcPct val="80000"/>
              </a:lnSpc>
            </a:pPr>
            <a:r>
              <a:rPr lang="en-US" sz="1800"/>
              <a:t>Initialized with NNRP dataset (2.5º x 2.5º available at 6h intervals)</a:t>
            </a:r>
          </a:p>
          <a:p>
            <a:pPr>
              <a:lnSpc>
                <a:spcPct val="80000"/>
              </a:lnSpc>
            </a:pPr>
            <a:r>
              <a:rPr lang="en-US" sz="1800"/>
              <a:t>Single 36 km domain, 43 vertical levels</a:t>
            </a:r>
          </a:p>
          <a:p>
            <a:pPr>
              <a:lnSpc>
                <a:spcPct val="80000"/>
              </a:lnSpc>
            </a:pPr>
            <a:r>
              <a:rPr lang="en-US" sz="1800"/>
              <a:t>Physics options</a:t>
            </a:r>
          </a:p>
          <a:p>
            <a:pPr lvl="1">
              <a:lnSpc>
                <a:spcPct val="80000"/>
              </a:lnSpc>
            </a:pPr>
            <a:r>
              <a:rPr lang="en-US" sz="1400"/>
              <a:t>ETA PBL</a:t>
            </a:r>
          </a:p>
          <a:p>
            <a:pPr lvl="1">
              <a:lnSpc>
                <a:spcPct val="80000"/>
              </a:lnSpc>
            </a:pPr>
            <a:r>
              <a:rPr lang="en-US" sz="1400"/>
              <a:t>Kain-Fritsch II Cumulus</a:t>
            </a:r>
          </a:p>
          <a:p>
            <a:pPr lvl="1">
              <a:lnSpc>
                <a:spcPct val="80000"/>
              </a:lnSpc>
            </a:pPr>
            <a:r>
              <a:rPr lang="en-US" sz="1400"/>
              <a:t>RRTM radiation</a:t>
            </a:r>
          </a:p>
          <a:p>
            <a:pPr lvl="1">
              <a:lnSpc>
                <a:spcPct val="80000"/>
              </a:lnSpc>
            </a:pPr>
            <a:r>
              <a:rPr lang="en-US" sz="1400"/>
              <a:t>Dudhia Simple Ice</a:t>
            </a:r>
          </a:p>
          <a:p>
            <a:pPr>
              <a:lnSpc>
                <a:spcPct val="80000"/>
              </a:lnSpc>
            </a:pPr>
            <a:r>
              <a:rPr lang="en-US" sz="1800"/>
              <a:t>Analysis nudging (above PBL for temperature and moisture)</a:t>
            </a:r>
          </a:p>
          <a:p>
            <a:pPr>
              <a:lnSpc>
                <a:spcPct val="80000"/>
              </a:lnSpc>
            </a:pPr>
            <a:r>
              <a:rPr lang="en-US" sz="1800"/>
              <a:t>Performance evaluation against 3-hr observation dataset collected at 168 ETEX monitoring sites </a:t>
            </a:r>
          </a:p>
        </p:txBody>
      </p:sp>
      <p:sp>
        <p:nvSpPr>
          <p:cNvPr id="5" name="Date Placeholder 4"/>
          <p:cNvSpPr>
            <a:spLocks noGrp="1"/>
          </p:cNvSpPr>
          <p:nvPr>
            <p:ph type="dt" sz="half" idx="10"/>
          </p:nvPr>
        </p:nvSpPr>
        <p:spPr/>
        <p:txBody>
          <a:bodyPr/>
          <a:lstStyle/>
          <a:p>
            <a:fld id="{E16118BC-E7C5-4F94-8F6D-E31D74BFA198}" type="slidenum">
              <a:rPr lang="en-US"/>
              <a:pPr/>
              <a:t>18</a:t>
            </a:fld>
            <a:endParaRPr lang="en-US" sz="140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ETEX Observed Tracer Pattern </a:t>
            </a:r>
            <a:endParaRPr lang="en-US" dirty="0"/>
          </a:p>
        </p:txBody>
      </p:sp>
      <p:sp>
        <p:nvSpPr>
          <p:cNvPr id="5" name="Date Placeholder 4"/>
          <p:cNvSpPr>
            <a:spLocks noGrp="1"/>
          </p:cNvSpPr>
          <p:nvPr>
            <p:ph type="dt" sz="half" idx="10"/>
          </p:nvPr>
        </p:nvSpPr>
        <p:spPr/>
        <p:txBody>
          <a:bodyPr/>
          <a:lstStyle/>
          <a:p>
            <a:fld id="{63F52A51-2998-47D6-95AC-640F50239C2C}" type="slidenum">
              <a:rPr lang="en-US" smtClean="0"/>
              <a:pPr/>
              <a:t>19</a:t>
            </a:fld>
            <a:endParaRPr lang="en-US" sz="1400"/>
          </a:p>
        </p:txBody>
      </p:sp>
      <p:pic>
        <p:nvPicPr>
          <p:cNvPr id="8" name="Content Placeholder 7" descr="Picture6"/>
          <p:cNvPicPr>
            <a:picLocks noGrp="1"/>
          </p:cNvPicPr>
          <p:nvPr>
            <p:ph idx="1"/>
          </p:nvPr>
        </p:nvPicPr>
        <p:blipFill>
          <a:blip r:embed="rId2" cstate="print"/>
          <a:srcRect/>
          <a:stretch>
            <a:fillRect/>
          </a:stretch>
        </p:blipFill>
        <p:spPr bwMode="auto">
          <a:xfrm>
            <a:off x="838200" y="1676400"/>
            <a:ext cx="7239000" cy="4876800"/>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p:txBody>
          <a:bodyPr/>
          <a:lstStyle/>
          <a:p>
            <a:r>
              <a:rPr lang="en-US"/>
              <a:t>Outline</a:t>
            </a:r>
          </a:p>
        </p:txBody>
      </p:sp>
      <p:sp>
        <p:nvSpPr>
          <p:cNvPr id="72707" name="Rectangle 3"/>
          <p:cNvSpPr>
            <a:spLocks noGrp="1" noChangeArrowheads="1"/>
          </p:cNvSpPr>
          <p:nvPr>
            <p:ph idx="1"/>
          </p:nvPr>
        </p:nvSpPr>
        <p:spPr>
          <a:xfrm>
            <a:off x="457200" y="1219200"/>
            <a:ext cx="8229600" cy="4525963"/>
          </a:xfrm>
        </p:spPr>
        <p:txBody>
          <a:bodyPr/>
          <a:lstStyle/>
          <a:p>
            <a:r>
              <a:rPr lang="en-US" dirty="0"/>
              <a:t>Introduction on long range transport (LRT) models and their role in regulatory air modeling</a:t>
            </a:r>
          </a:p>
          <a:p>
            <a:r>
              <a:rPr lang="en-US" dirty="0"/>
              <a:t>Background on EPA evaluation program</a:t>
            </a:r>
          </a:p>
          <a:p>
            <a:pPr lvl="1"/>
            <a:r>
              <a:rPr lang="en-US" dirty="0"/>
              <a:t>Evaluation paradigm</a:t>
            </a:r>
          </a:p>
          <a:p>
            <a:pPr lvl="1"/>
            <a:r>
              <a:rPr lang="en-US" dirty="0"/>
              <a:t>Statistical frameworks</a:t>
            </a:r>
          </a:p>
          <a:p>
            <a:pPr lvl="1"/>
            <a:r>
              <a:rPr lang="en-US" dirty="0"/>
              <a:t>Candidate model platform</a:t>
            </a:r>
          </a:p>
          <a:p>
            <a:r>
              <a:rPr lang="en-US" dirty="0"/>
              <a:t>Review of results from </a:t>
            </a:r>
            <a:r>
              <a:rPr lang="en-US" dirty="0" smtClean="0"/>
              <a:t>European Tracer </a:t>
            </a:r>
            <a:r>
              <a:rPr lang="en-US" dirty="0" smtClean="0"/>
              <a:t>Experiments (others in progress)</a:t>
            </a:r>
            <a:endParaRPr lang="en-US" dirty="0"/>
          </a:p>
        </p:txBody>
      </p:sp>
      <p:sp>
        <p:nvSpPr>
          <p:cNvPr id="4" name="Date Placeholder 3"/>
          <p:cNvSpPr>
            <a:spLocks noGrp="1"/>
          </p:cNvSpPr>
          <p:nvPr>
            <p:ph type="dt" sz="half" idx="10"/>
          </p:nvPr>
        </p:nvSpPr>
        <p:spPr/>
        <p:txBody>
          <a:bodyPr/>
          <a:lstStyle/>
          <a:p>
            <a:fld id="{CC6EF4E5-D0A6-41E1-9520-0A3B4C1C4D02}" type="slidenum">
              <a:rPr lang="en-US"/>
              <a:pPr/>
              <a:t>2</a:t>
            </a:fld>
            <a:endParaRPr lang="en-US" sz="140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Statistical Evaluation</a:t>
            </a:r>
            <a:endParaRPr lang="en-US" dirty="0"/>
          </a:p>
        </p:txBody>
      </p:sp>
      <p:sp>
        <p:nvSpPr>
          <p:cNvPr id="7" name="Content Placeholder 6"/>
          <p:cNvSpPr>
            <a:spLocks noGrp="1"/>
          </p:cNvSpPr>
          <p:nvPr>
            <p:ph idx="1"/>
          </p:nvPr>
        </p:nvSpPr>
        <p:spPr>
          <a:xfrm>
            <a:off x="457200" y="1447800"/>
            <a:ext cx="8229600" cy="4525963"/>
          </a:xfrm>
        </p:spPr>
        <p:txBody>
          <a:bodyPr/>
          <a:lstStyle/>
          <a:p>
            <a:r>
              <a:rPr lang="en-US" sz="2800" dirty="0" smtClean="0"/>
              <a:t>Numerous statistics generated.  Focus will be upon several key statistical parameters which are important to determining performance of LRT model capabilities to predict the timing and direction of pollutant advection:</a:t>
            </a:r>
          </a:p>
          <a:p>
            <a:pPr lvl="1"/>
            <a:r>
              <a:rPr lang="en-US" dirty="0" smtClean="0"/>
              <a:t>Figure of Merit in Space (FMS)</a:t>
            </a:r>
          </a:p>
          <a:p>
            <a:pPr lvl="1"/>
            <a:r>
              <a:rPr lang="en-US" dirty="0" smtClean="0"/>
              <a:t>Figure of Merit in Time (FMT)</a:t>
            </a:r>
          </a:p>
          <a:p>
            <a:r>
              <a:rPr lang="en-US" sz="2800" dirty="0" smtClean="0"/>
              <a:t>Model </a:t>
            </a:r>
            <a:r>
              <a:rPr lang="en-US" sz="2800" dirty="0" err="1" smtClean="0"/>
              <a:t>intercomparison</a:t>
            </a:r>
            <a:r>
              <a:rPr lang="en-US" sz="2800" dirty="0" smtClean="0"/>
              <a:t> metric - RANK</a:t>
            </a:r>
          </a:p>
          <a:p>
            <a:pPr lvl="1"/>
            <a:endParaRPr lang="en-US" dirty="0" smtClean="0"/>
          </a:p>
          <a:p>
            <a:pPr>
              <a:buNone/>
            </a:pPr>
            <a:endParaRPr lang="en-US" dirty="0"/>
          </a:p>
        </p:txBody>
      </p:sp>
      <p:sp>
        <p:nvSpPr>
          <p:cNvPr id="5" name="Date Placeholder 4"/>
          <p:cNvSpPr>
            <a:spLocks noGrp="1"/>
          </p:cNvSpPr>
          <p:nvPr>
            <p:ph type="dt" sz="half" idx="10"/>
          </p:nvPr>
        </p:nvSpPr>
        <p:spPr/>
        <p:txBody>
          <a:bodyPr/>
          <a:lstStyle/>
          <a:p>
            <a:fld id="{63F52A51-2998-47D6-95AC-640F50239C2C}" type="slidenum">
              <a:rPr lang="en-US" smtClean="0"/>
              <a:pPr/>
              <a:t>20</a:t>
            </a:fld>
            <a:endParaRPr lang="en-US" sz="140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r>
              <a:rPr lang="en-US" dirty="0" smtClean="0"/>
              <a:t>Temporal Analysis</a:t>
            </a:r>
            <a:endParaRPr lang="en-US" dirty="0"/>
          </a:p>
        </p:txBody>
      </p:sp>
      <p:sp>
        <p:nvSpPr>
          <p:cNvPr id="13" name="Text Placeholder 12"/>
          <p:cNvSpPr>
            <a:spLocks noGrp="1"/>
          </p:cNvSpPr>
          <p:nvPr>
            <p:ph type="body" sz="half" idx="2"/>
          </p:nvPr>
        </p:nvSpPr>
        <p:spPr/>
        <p:txBody>
          <a:bodyPr/>
          <a:lstStyle/>
          <a:p>
            <a:r>
              <a:rPr lang="en-US" sz="1500" dirty="0" smtClean="0"/>
              <a:t>The time analysis was conducted at 11 monitoring stations in 2 rough arcs selected during the ATMES-II phase of the ETEX project. </a:t>
            </a:r>
          </a:p>
          <a:p>
            <a:endParaRPr lang="en-US" sz="1500" dirty="0" smtClean="0"/>
          </a:p>
          <a:p>
            <a:r>
              <a:rPr lang="en-US" sz="1500" dirty="0" smtClean="0"/>
              <a:t>PCC, bias, and normalized mean square error (NMSE), and FMT were calculated at each of the 11 sites for each of the models. </a:t>
            </a:r>
          </a:p>
          <a:p>
            <a:endParaRPr lang="en-US" sz="1500" dirty="0" smtClean="0"/>
          </a:p>
          <a:p>
            <a:r>
              <a:rPr lang="en-US" sz="1500" dirty="0" smtClean="0"/>
              <a:t>Interpretation of performance statistics at the 11 stations retained for the temporal analysis yields information regarding model performance that cannot be easily deduced from the global statistical analysis</a:t>
            </a:r>
          </a:p>
          <a:p>
            <a:endParaRPr lang="en-US" sz="1500" dirty="0" smtClean="0"/>
          </a:p>
          <a:p>
            <a:endParaRPr lang="en-US" sz="1500" dirty="0" smtClean="0"/>
          </a:p>
          <a:p>
            <a:endParaRPr lang="en-US" sz="1500" dirty="0"/>
          </a:p>
        </p:txBody>
      </p:sp>
      <p:sp>
        <p:nvSpPr>
          <p:cNvPr id="7" name="Date Placeholder 6"/>
          <p:cNvSpPr>
            <a:spLocks noGrp="1"/>
          </p:cNvSpPr>
          <p:nvPr>
            <p:ph type="dt" sz="half" idx="10"/>
          </p:nvPr>
        </p:nvSpPr>
        <p:spPr/>
        <p:txBody>
          <a:bodyPr/>
          <a:lstStyle/>
          <a:p>
            <a:fld id="{2BE51236-E8B1-4A3B-BBC5-5ABA427BD31E}" type="slidenum">
              <a:rPr lang="en-US" smtClean="0"/>
              <a:pPr/>
              <a:t>21</a:t>
            </a:fld>
            <a:endParaRPr lang="en-US" sz="1400"/>
          </a:p>
        </p:txBody>
      </p:sp>
      <p:pic>
        <p:nvPicPr>
          <p:cNvPr id="14" name="Content Placeholder 13" descr="Picture3.jpg"/>
          <p:cNvPicPr>
            <a:picLocks noGrp="1"/>
          </p:cNvPicPr>
          <p:nvPr>
            <p:ph idx="1"/>
          </p:nvPr>
        </p:nvPicPr>
        <p:blipFill>
          <a:blip r:embed="rId2" cstate="print"/>
          <a:stretch>
            <a:fillRect/>
          </a:stretch>
        </p:blipFill>
        <p:spPr>
          <a:xfrm>
            <a:off x="3505200" y="1524000"/>
            <a:ext cx="5111750" cy="3231762"/>
          </a:xfrm>
          <a:prstGeom prst="rect">
            <a:avLst/>
          </a:prstGeo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A065ACC5-F27E-4882-A581-4D63AB57798F}" type="slidenum">
              <a:rPr lang="en-US" smtClean="0"/>
              <a:pPr/>
              <a:t>22</a:t>
            </a:fld>
            <a:endParaRPr lang="en-US" sz="1400"/>
          </a:p>
        </p:txBody>
      </p:sp>
      <p:graphicFrame>
        <p:nvGraphicFramePr>
          <p:cNvPr id="5" name="Content Placeholder 4"/>
          <p:cNvGraphicFramePr>
            <a:graphicFrameLocks noGrp="1"/>
          </p:cNvGraphicFramePr>
          <p:nvPr>
            <p:ph idx="1"/>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
        <p:nvSpPr>
          <p:cNvPr id="6" name="Title 3"/>
          <p:cNvSpPr>
            <a:spLocks noGrp="1"/>
          </p:cNvSpPr>
          <p:nvPr>
            <p:ph type="title"/>
          </p:nvPr>
        </p:nvSpPr>
        <p:spPr/>
        <p:txBody>
          <a:bodyPr>
            <a:normAutofit fontScale="90000"/>
          </a:bodyPr>
          <a:lstStyle/>
          <a:p>
            <a:r>
              <a:rPr lang="en-US" dirty="0" smtClean="0"/>
              <a:t>Figure of Merit in Space</a:t>
            </a:r>
            <a:br>
              <a:rPr lang="en-US" dirty="0" smtClean="0"/>
            </a:br>
            <a:r>
              <a:rPr lang="en-US" dirty="0" smtClean="0"/>
              <a:t>(Perfect = 100%)</a:t>
            </a:r>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Figure of Merit in Time</a:t>
            </a:r>
            <a:br>
              <a:rPr lang="en-US" dirty="0" smtClean="0"/>
            </a:br>
            <a:r>
              <a:rPr lang="en-US" dirty="0" smtClean="0"/>
              <a:t>(Perfect = 100%)</a:t>
            </a:r>
            <a:endParaRPr lang="en-US" dirty="0"/>
          </a:p>
        </p:txBody>
      </p:sp>
      <p:pic>
        <p:nvPicPr>
          <p:cNvPr id="10" name="Content Placeholder 9"/>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1524000" y="1637506"/>
            <a:ext cx="6139437" cy="4610894"/>
          </a:xfrm>
        </p:spPr>
      </p:pic>
    </p:spTree>
    <p:extLst>
      <p:ext uri="{BB962C8B-B14F-4D97-AF65-F5344CB8AC3E}">
        <p14:creationId xmlns:p14="http://schemas.microsoft.com/office/powerpoint/2010/main" xmlns="" val="342770571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MODEL RANK</a:t>
            </a:r>
            <a:br>
              <a:rPr lang="en-US" dirty="0" smtClean="0"/>
            </a:br>
            <a:r>
              <a:rPr lang="en-US" dirty="0" smtClean="0"/>
              <a:t>(PERFECT = 4.0)</a:t>
            </a:r>
            <a:endParaRPr lang="en-US" dirty="0"/>
          </a:p>
        </p:txBody>
      </p:sp>
      <p:sp>
        <p:nvSpPr>
          <p:cNvPr id="4" name="Date Placeholder 3"/>
          <p:cNvSpPr>
            <a:spLocks noGrp="1"/>
          </p:cNvSpPr>
          <p:nvPr>
            <p:ph type="dt" sz="half" idx="10"/>
          </p:nvPr>
        </p:nvSpPr>
        <p:spPr/>
        <p:txBody>
          <a:bodyPr/>
          <a:lstStyle/>
          <a:p>
            <a:fld id="{A065ACC5-F27E-4882-A581-4D63AB57798F}" type="slidenum">
              <a:rPr lang="en-US" smtClean="0"/>
              <a:pPr/>
              <a:t>24</a:t>
            </a:fld>
            <a:endParaRPr lang="en-US" sz="1400"/>
          </a:p>
        </p:txBody>
      </p:sp>
      <p:graphicFrame>
        <p:nvGraphicFramePr>
          <p:cNvPr id="9" name="Content Placeholder 8"/>
          <p:cNvGraphicFramePr>
            <a:graphicFrameLocks noGrp="1"/>
          </p:cNvGraphicFramePr>
          <p:nvPr>
            <p:ph idx="1"/>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ETEX Simulations</a:t>
            </a:r>
            <a:endParaRPr lang="en-US" dirty="0"/>
          </a:p>
        </p:txBody>
      </p:sp>
      <p:sp>
        <p:nvSpPr>
          <p:cNvPr id="7" name="Text Placeholder 6"/>
          <p:cNvSpPr>
            <a:spLocks noGrp="1"/>
          </p:cNvSpPr>
          <p:nvPr>
            <p:ph type="body" idx="1"/>
          </p:nvPr>
        </p:nvSpPr>
        <p:spPr>
          <a:xfrm>
            <a:off x="304800" y="1524000"/>
            <a:ext cx="4040188" cy="639762"/>
          </a:xfrm>
        </p:spPr>
        <p:txBody>
          <a:bodyPr/>
          <a:lstStyle/>
          <a:p>
            <a:r>
              <a:rPr lang="en-US" dirty="0" smtClean="0"/>
              <a:t>CALPUFF</a:t>
            </a:r>
            <a:endParaRPr lang="en-US" dirty="0"/>
          </a:p>
        </p:txBody>
      </p:sp>
      <p:pic>
        <p:nvPicPr>
          <p:cNvPr id="15" name="Content Placeholder 14" descr="etex-calpuff.gif"/>
          <p:cNvPicPr>
            <a:picLocks noGrp="1" noChangeAspect="1"/>
          </p:cNvPicPr>
          <p:nvPr>
            <p:ph sz="half" idx="2"/>
          </p:nvPr>
        </p:nvPicPr>
        <p:blipFill>
          <a:blip r:embed="rId2" cstate="print"/>
          <a:stretch>
            <a:fillRect/>
          </a:stretch>
        </p:blipFill>
        <p:spPr>
          <a:xfrm>
            <a:off x="304800" y="2209800"/>
            <a:ext cx="4040188" cy="2939728"/>
          </a:xfrm>
        </p:spPr>
      </p:pic>
      <p:sp>
        <p:nvSpPr>
          <p:cNvPr id="9" name="Text Placeholder 8"/>
          <p:cNvSpPr>
            <a:spLocks noGrp="1"/>
          </p:cNvSpPr>
          <p:nvPr>
            <p:ph type="body" sz="quarter" idx="3"/>
          </p:nvPr>
        </p:nvSpPr>
        <p:spPr/>
        <p:txBody>
          <a:bodyPr/>
          <a:lstStyle/>
          <a:p>
            <a:r>
              <a:rPr lang="en-US" dirty="0" err="1" smtClean="0"/>
              <a:t>CAMx</a:t>
            </a:r>
            <a:endParaRPr lang="en-US" dirty="0"/>
          </a:p>
        </p:txBody>
      </p:sp>
      <p:sp>
        <p:nvSpPr>
          <p:cNvPr id="5" name="Date Placeholder 4"/>
          <p:cNvSpPr>
            <a:spLocks noGrp="1"/>
          </p:cNvSpPr>
          <p:nvPr>
            <p:ph type="dt" sz="half" idx="10"/>
          </p:nvPr>
        </p:nvSpPr>
        <p:spPr/>
        <p:txBody>
          <a:bodyPr/>
          <a:lstStyle/>
          <a:p>
            <a:fld id="{63F52A51-2998-47D6-95AC-640F50239C2C}" type="slidenum">
              <a:rPr lang="en-US" smtClean="0"/>
              <a:pPr/>
              <a:t>25</a:t>
            </a:fld>
            <a:endParaRPr lang="en-US" sz="1400"/>
          </a:p>
        </p:txBody>
      </p:sp>
      <p:pic>
        <p:nvPicPr>
          <p:cNvPr id="11" name="Content Placeholder 5" descr="etex-camx.gif"/>
          <p:cNvPicPr>
            <a:picLocks noGrp="1" noChangeAspect="1"/>
          </p:cNvPicPr>
          <p:nvPr>
            <p:ph sz="quarter" idx="4"/>
          </p:nvPr>
        </p:nvPicPr>
        <p:blipFill>
          <a:blip r:embed="rId3" cstate="print"/>
          <a:stretch>
            <a:fillRect/>
          </a:stretch>
        </p:blipFill>
        <p:spPr>
          <a:xfrm>
            <a:off x="4648200" y="2209800"/>
            <a:ext cx="4041775" cy="2940882"/>
          </a:xfrm>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2"/>
          <p:cNvSpPr>
            <a:spLocks noGrp="1" noChangeArrowheads="1"/>
          </p:cNvSpPr>
          <p:nvPr>
            <p:ph type="title"/>
          </p:nvPr>
        </p:nvSpPr>
        <p:spPr/>
        <p:txBody>
          <a:bodyPr/>
          <a:lstStyle/>
          <a:p>
            <a:r>
              <a:rPr lang="en-US"/>
              <a:t>Summary</a:t>
            </a:r>
          </a:p>
        </p:txBody>
      </p:sp>
      <p:sp>
        <p:nvSpPr>
          <p:cNvPr id="171011" name="Rectangle 3"/>
          <p:cNvSpPr>
            <a:spLocks noGrp="1" noChangeArrowheads="1"/>
          </p:cNvSpPr>
          <p:nvPr>
            <p:ph idx="1"/>
          </p:nvPr>
        </p:nvSpPr>
        <p:spPr/>
        <p:txBody>
          <a:bodyPr/>
          <a:lstStyle/>
          <a:p>
            <a:pPr>
              <a:lnSpc>
                <a:spcPct val="90000"/>
              </a:lnSpc>
            </a:pPr>
            <a:r>
              <a:rPr lang="en-US" sz="2400" dirty="0"/>
              <a:t>EPA adopted ATMES-II/NOAA DATEM statistical evaluation framework for LRT model evaluations.</a:t>
            </a:r>
          </a:p>
          <a:p>
            <a:pPr>
              <a:lnSpc>
                <a:spcPct val="90000"/>
              </a:lnSpc>
            </a:pPr>
            <a:r>
              <a:rPr lang="en-US" sz="2400" dirty="0" smtClean="0"/>
              <a:t>5 </a:t>
            </a:r>
            <a:r>
              <a:rPr lang="en-US" sz="2400" dirty="0"/>
              <a:t>systems currently under evaluation (</a:t>
            </a:r>
            <a:r>
              <a:rPr lang="en-US" sz="2400" dirty="0" err="1"/>
              <a:t>Lagrangian</a:t>
            </a:r>
            <a:r>
              <a:rPr lang="en-US" sz="2400" dirty="0"/>
              <a:t> puff and particle </a:t>
            </a:r>
            <a:r>
              <a:rPr lang="en-US" sz="2400" dirty="0" smtClean="0"/>
              <a:t>systems, </a:t>
            </a:r>
            <a:r>
              <a:rPr lang="en-US" sz="2400" dirty="0" err="1" smtClean="0"/>
              <a:t>Eulerian</a:t>
            </a:r>
            <a:r>
              <a:rPr lang="en-US" sz="2400" dirty="0" smtClean="0"/>
              <a:t> Grid Models) </a:t>
            </a:r>
            <a:endParaRPr lang="en-US" sz="2400" dirty="0"/>
          </a:p>
          <a:p>
            <a:pPr>
              <a:lnSpc>
                <a:spcPct val="90000"/>
              </a:lnSpc>
            </a:pPr>
            <a:r>
              <a:rPr lang="en-US" sz="2400" dirty="0" err="1" smtClean="0"/>
              <a:t>CAMx</a:t>
            </a:r>
            <a:r>
              <a:rPr lang="en-US" sz="2400" dirty="0" smtClean="0"/>
              <a:t> has overall best performance for both spatial and global statistical analysis</a:t>
            </a:r>
          </a:p>
          <a:p>
            <a:pPr>
              <a:lnSpc>
                <a:spcPct val="90000"/>
              </a:lnSpc>
            </a:pPr>
            <a:r>
              <a:rPr lang="en-US" sz="2400" dirty="0" smtClean="0"/>
              <a:t>HYSPLIT </a:t>
            </a:r>
            <a:r>
              <a:rPr lang="en-US" sz="2400" dirty="0"/>
              <a:t>performs best of all competing </a:t>
            </a:r>
            <a:r>
              <a:rPr lang="en-US" sz="2400" dirty="0" err="1"/>
              <a:t>Lagrangian</a:t>
            </a:r>
            <a:r>
              <a:rPr lang="en-US" sz="2400" dirty="0"/>
              <a:t> models examined in this </a:t>
            </a:r>
            <a:r>
              <a:rPr lang="en-US" sz="2400" dirty="0" smtClean="0"/>
              <a:t>study</a:t>
            </a:r>
            <a:endParaRPr lang="en-US" sz="2400" dirty="0"/>
          </a:p>
          <a:p>
            <a:pPr>
              <a:lnSpc>
                <a:spcPct val="90000"/>
              </a:lnSpc>
            </a:pPr>
            <a:r>
              <a:rPr lang="en-US" sz="2400" dirty="0"/>
              <a:t>SCIPUFF ranked second, FLEXPART followed closely.  CALPUFF lowest performance overall.</a:t>
            </a:r>
          </a:p>
        </p:txBody>
      </p:sp>
      <p:sp>
        <p:nvSpPr>
          <p:cNvPr id="4" name="Date Placeholder 3"/>
          <p:cNvSpPr>
            <a:spLocks noGrp="1"/>
          </p:cNvSpPr>
          <p:nvPr>
            <p:ph type="dt" sz="half" idx="10"/>
          </p:nvPr>
        </p:nvSpPr>
        <p:spPr/>
        <p:txBody>
          <a:bodyPr/>
          <a:lstStyle/>
          <a:p>
            <a:fld id="{8EBDD491-C8BA-4378-8C11-AA1E163B9844}" type="slidenum">
              <a:rPr lang="en-US"/>
              <a:pPr/>
              <a:t>26</a:t>
            </a:fld>
            <a:endParaRPr lang="en-US" sz="140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2"/>
          <p:cNvSpPr>
            <a:spLocks noGrp="1" noChangeArrowheads="1"/>
          </p:cNvSpPr>
          <p:nvPr>
            <p:ph type="title"/>
          </p:nvPr>
        </p:nvSpPr>
        <p:spPr/>
        <p:txBody>
          <a:bodyPr/>
          <a:lstStyle/>
          <a:p>
            <a:r>
              <a:rPr lang="en-US"/>
              <a:t>Acknowledgments</a:t>
            </a:r>
          </a:p>
        </p:txBody>
      </p:sp>
      <p:sp>
        <p:nvSpPr>
          <p:cNvPr id="188419" name="Rectangle 3"/>
          <p:cNvSpPr>
            <a:spLocks noGrp="1" noChangeArrowheads="1"/>
          </p:cNvSpPr>
          <p:nvPr>
            <p:ph idx="1"/>
          </p:nvPr>
        </p:nvSpPr>
        <p:spPr/>
        <p:txBody>
          <a:bodyPr/>
          <a:lstStyle/>
          <a:p>
            <a:r>
              <a:rPr lang="en-US" sz="2000" dirty="0"/>
              <a:t>AJ Deng (Penn State University) – MM5SCIPUFF</a:t>
            </a:r>
          </a:p>
          <a:p>
            <a:r>
              <a:rPr lang="en-US" sz="2000" dirty="0"/>
              <a:t>Doug </a:t>
            </a:r>
            <a:r>
              <a:rPr lang="en-US" sz="2000" dirty="0" err="1"/>
              <a:t>Henn</a:t>
            </a:r>
            <a:r>
              <a:rPr lang="en-US" sz="2000" dirty="0"/>
              <a:t> and Ian Sykes (Sage) – SCIPUFF guidance</a:t>
            </a:r>
          </a:p>
          <a:p>
            <a:r>
              <a:rPr lang="en-US" sz="2000" dirty="0"/>
              <a:t>Roland </a:t>
            </a:r>
            <a:r>
              <a:rPr lang="en-US" sz="2000" dirty="0" err="1"/>
              <a:t>Draxler</a:t>
            </a:r>
            <a:r>
              <a:rPr lang="en-US" sz="2000" dirty="0"/>
              <a:t> (NOAA ARL) </a:t>
            </a:r>
            <a:r>
              <a:rPr lang="en-US" sz="2000" dirty="0" smtClean="0"/>
              <a:t>- </a:t>
            </a:r>
            <a:r>
              <a:rPr lang="en-US" sz="2000" dirty="0"/>
              <a:t>HYSPLIT</a:t>
            </a:r>
          </a:p>
          <a:p>
            <a:r>
              <a:rPr lang="en-US" sz="2000" dirty="0" smtClean="0"/>
              <a:t>Petra Siebert (University of Natural Resources – Vienna), Andreas </a:t>
            </a:r>
            <a:r>
              <a:rPr lang="en-US" sz="2000" dirty="0" err="1" smtClean="0"/>
              <a:t>Stohl</a:t>
            </a:r>
            <a:r>
              <a:rPr lang="en-US" sz="2000" dirty="0" smtClean="0"/>
              <a:t> (NILU) - FLEXPART</a:t>
            </a:r>
          </a:p>
          <a:p>
            <a:r>
              <a:rPr lang="en-US" sz="2000" dirty="0" err="1" smtClean="0"/>
              <a:t>Mesoscale</a:t>
            </a:r>
            <a:r>
              <a:rPr lang="en-US" sz="2000" dirty="0" smtClean="0"/>
              <a:t> </a:t>
            </a:r>
            <a:r>
              <a:rPr lang="en-US" sz="2000" dirty="0"/>
              <a:t>Model Interface (MMIF) </a:t>
            </a:r>
            <a:r>
              <a:rPr lang="en-US" sz="2000" dirty="0" smtClean="0"/>
              <a:t>Development</a:t>
            </a:r>
            <a:endParaRPr lang="en-US" sz="1600" dirty="0"/>
          </a:p>
          <a:p>
            <a:pPr lvl="1"/>
            <a:r>
              <a:rPr lang="en-US" sz="2000" dirty="0" smtClean="0"/>
              <a:t>EPA OAQPS</a:t>
            </a:r>
          </a:p>
          <a:p>
            <a:pPr lvl="1"/>
            <a:r>
              <a:rPr lang="en-US" sz="2000" dirty="0" smtClean="0"/>
              <a:t>EPA </a:t>
            </a:r>
            <a:r>
              <a:rPr lang="en-US" sz="2000" dirty="0"/>
              <a:t>Region 10</a:t>
            </a:r>
          </a:p>
          <a:p>
            <a:pPr lvl="1"/>
            <a:r>
              <a:rPr lang="en-US" sz="2000" dirty="0"/>
              <a:t>US Department of Interior</a:t>
            </a:r>
          </a:p>
          <a:p>
            <a:pPr lvl="2"/>
            <a:r>
              <a:rPr lang="en-US" sz="2000" dirty="0"/>
              <a:t>US Fish &amp; Wildlife </a:t>
            </a:r>
            <a:r>
              <a:rPr lang="en-US" sz="2000" dirty="0" smtClean="0"/>
              <a:t>Service Branch of Air Quality</a:t>
            </a:r>
            <a:endParaRPr lang="en-US" sz="2000" dirty="0"/>
          </a:p>
          <a:p>
            <a:pPr lvl="2"/>
            <a:r>
              <a:rPr lang="en-US" sz="2000" dirty="0"/>
              <a:t>National Park </a:t>
            </a:r>
            <a:r>
              <a:rPr lang="en-US" sz="2000" dirty="0" smtClean="0"/>
              <a:t>Service Air Division </a:t>
            </a:r>
            <a:endParaRPr lang="en-US" sz="2000" dirty="0"/>
          </a:p>
          <a:p>
            <a:pPr lvl="1"/>
            <a:r>
              <a:rPr lang="en-US" sz="2000" dirty="0"/>
              <a:t>US Forest </a:t>
            </a:r>
            <a:r>
              <a:rPr lang="en-US" sz="2000" dirty="0" smtClean="0"/>
              <a:t>Service Air Resources Management Program</a:t>
            </a:r>
            <a:endParaRPr lang="en-US" sz="2000" dirty="0"/>
          </a:p>
          <a:p>
            <a:endParaRPr lang="en-US" sz="2000" dirty="0"/>
          </a:p>
        </p:txBody>
      </p:sp>
      <p:sp>
        <p:nvSpPr>
          <p:cNvPr id="4" name="Date Placeholder 3"/>
          <p:cNvSpPr>
            <a:spLocks noGrp="1"/>
          </p:cNvSpPr>
          <p:nvPr>
            <p:ph type="dt" sz="half" idx="10"/>
          </p:nvPr>
        </p:nvSpPr>
        <p:spPr/>
        <p:txBody>
          <a:bodyPr/>
          <a:lstStyle/>
          <a:p>
            <a:fld id="{B92D8732-0AAB-4144-82D1-BFDB3EF0F9F1}" type="slidenum">
              <a:rPr lang="en-US"/>
              <a:pPr/>
              <a:t>27</a:t>
            </a:fld>
            <a:endParaRPr lang="en-US" sz="14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ChangeArrowheads="1"/>
          </p:cNvSpPr>
          <p:nvPr>
            <p:ph type="title"/>
          </p:nvPr>
        </p:nvSpPr>
        <p:spPr/>
        <p:txBody>
          <a:bodyPr/>
          <a:lstStyle/>
          <a:p>
            <a:r>
              <a:rPr lang="en-US"/>
              <a:t>Regulatory Niche for LRT Models</a:t>
            </a:r>
          </a:p>
        </p:txBody>
      </p:sp>
      <p:sp>
        <p:nvSpPr>
          <p:cNvPr id="133123" name="Rectangle 3"/>
          <p:cNvSpPr>
            <a:spLocks noGrp="1" noChangeArrowheads="1"/>
          </p:cNvSpPr>
          <p:nvPr>
            <p:ph idx="1"/>
          </p:nvPr>
        </p:nvSpPr>
        <p:spPr/>
        <p:txBody>
          <a:bodyPr/>
          <a:lstStyle/>
          <a:p>
            <a:pPr>
              <a:lnSpc>
                <a:spcPct val="90000"/>
              </a:lnSpc>
            </a:pPr>
            <a:r>
              <a:rPr lang="en-US" sz="2200"/>
              <a:t>Section 165(d) of the Clean Air Act requires suspected adverse impacts on federally protected Class I areas be determined under the federal major new source review program called Prevention of Significant Deterioration of Air Quality (PSD) program</a:t>
            </a:r>
          </a:p>
          <a:p>
            <a:pPr>
              <a:lnSpc>
                <a:spcPct val="90000"/>
              </a:lnSpc>
            </a:pPr>
            <a:r>
              <a:rPr lang="en-US" sz="2200"/>
              <a:t>Many Class I areas are located areas are located more than 50 km from source under review.  </a:t>
            </a:r>
          </a:p>
          <a:p>
            <a:pPr>
              <a:lnSpc>
                <a:spcPct val="90000"/>
              </a:lnSpc>
            </a:pPr>
            <a:r>
              <a:rPr lang="en-US" sz="2200"/>
              <a:t>EPA near field regulatory models (ISC, AERMOD, etc.) not applicable beyond 50 km because steady-state wind field assumption not applicable beyond these distances</a:t>
            </a:r>
          </a:p>
          <a:p>
            <a:pPr>
              <a:lnSpc>
                <a:spcPct val="90000"/>
              </a:lnSpc>
            </a:pPr>
            <a:r>
              <a:rPr lang="en-US" sz="2200"/>
              <a:t>LRT models used to assess PSD increment, visibility impacts from secondary aerosols, and acid deposition in federally protected Class I areas</a:t>
            </a:r>
          </a:p>
          <a:p>
            <a:pPr>
              <a:lnSpc>
                <a:spcPct val="90000"/>
              </a:lnSpc>
            </a:pPr>
            <a:endParaRPr lang="en-US" sz="2200"/>
          </a:p>
        </p:txBody>
      </p:sp>
      <p:sp>
        <p:nvSpPr>
          <p:cNvPr id="4" name="Date Placeholder 3"/>
          <p:cNvSpPr>
            <a:spLocks noGrp="1"/>
          </p:cNvSpPr>
          <p:nvPr>
            <p:ph type="dt" sz="half" idx="10"/>
          </p:nvPr>
        </p:nvSpPr>
        <p:spPr/>
        <p:txBody>
          <a:bodyPr/>
          <a:lstStyle/>
          <a:p>
            <a:fld id="{612160A1-44DA-49F6-A445-6D86940D3B78}" type="slidenum">
              <a:rPr lang="en-US"/>
              <a:pPr/>
              <a:t>3</a:t>
            </a:fld>
            <a:endParaRPr lang="en-US" sz="140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ChangeArrowheads="1"/>
          </p:cNvSpPr>
          <p:nvPr>
            <p:ph type="title"/>
          </p:nvPr>
        </p:nvSpPr>
        <p:spPr/>
        <p:txBody>
          <a:bodyPr/>
          <a:lstStyle/>
          <a:p>
            <a:r>
              <a:rPr lang="en-US"/>
              <a:t>Regulatory Background</a:t>
            </a:r>
          </a:p>
        </p:txBody>
      </p:sp>
      <p:sp>
        <p:nvSpPr>
          <p:cNvPr id="134147" name="Rectangle 3"/>
          <p:cNvSpPr>
            <a:spLocks noGrp="1" noChangeArrowheads="1"/>
          </p:cNvSpPr>
          <p:nvPr>
            <p:ph idx="1"/>
          </p:nvPr>
        </p:nvSpPr>
        <p:spPr>
          <a:xfrm>
            <a:off x="457200" y="1219200"/>
            <a:ext cx="8229600" cy="4678363"/>
          </a:xfrm>
        </p:spPr>
        <p:txBody>
          <a:bodyPr/>
          <a:lstStyle/>
          <a:p>
            <a:r>
              <a:rPr lang="en-US" sz="1800" dirty="0" smtClean="0"/>
              <a:t>Interagency </a:t>
            </a:r>
            <a:r>
              <a:rPr lang="en-US" sz="1800" dirty="0"/>
              <a:t>Workgroup on Air Quality Models (IWAQM) in </a:t>
            </a:r>
            <a:r>
              <a:rPr lang="en-US" sz="1800" dirty="0" smtClean="0"/>
              <a:t>1991 in response to emerging need to assess air pollutant impacts in federal Class I areas.  </a:t>
            </a:r>
            <a:endParaRPr lang="en-US" sz="1800" dirty="0"/>
          </a:p>
          <a:p>
            <a:r>
              <a:rPr lang="en-US" sz="1800" dirty="0"/>
              <a:t>In 1998, EPA published IWAQM Phase 2 report recommending CALPUFF for regulatory LRT model applications.  Phase 2 report provided recommended settings for CALPUFF model control options.</a:t>
            </a:r>
          </a:p>
          <a:p>
            <a:r>
              <a:rPr lang="en-US" sz="1800" dirty="0"/>
              <a:t>In 2003, EPA promulgated the CALPUFF modeling system as its “preferred” model for LRT model applications.  IWAQM Phase 2 report becomes de-facto “recommendations for regulatory use” for regulatory CALPUFF applications.</a:t>
            </a:r>
          </a:p>
          <a:p>
            <a:r>
              <a:rPr lang="en-US" sz="1800" dirty="0"/>
              <a:t>In 2008-2009, EPA, US Fish and Wildlife Service, National Park Service, and US Forest Service reconvene IWAQM to update Phase 2 guidance</a:t>
            </a:r>
            <a:r>
              <a:rPr lang="en-US" sz="1800" dirty="0" smtClean="0"/>
              <a:t>.  LRT model evaluation program initiated by EPA as part of IWAQM effort.</a:t>
            </a:r>
            <a:endParaRPr lang="en-US" sz="1800" dirty="0"/>
          </a:p>
          <a:p>
            <a:r>
              <a:rPr lang="en-US" sz="1800" dirty="0"/>
              <a:t>IWAQM Phase 3 initiated (2009) – evaluation of possible model platforms for development/adaptation for single source, full photochemistry model applications </a:t>
            </a:r>
          </a:p>
        </p:txBody>
      </p:sp>
      <p:sp>
        <p:nvSpPr>
          <p:cNvPr id="4" name="Date Placeholder 3"/>
          <p:cNvSpPr>
            <a:spLocks noGrp="1"/>
          </p:cNvSpPr>
          <p:nvPr>
            <p:ph type="dt" sz="half" idx="10"/>
          </p:nvPr>
        </p:nvSpPr>
        <p:spPr/>
        <p:txBody>
          <a:bodyPr/>
          <a:lstStyle/>
          <a:p>
            <a:fld id="{61EF5119-0C60-44E2-AF5B-E957246E26B5}" type="slidenum">
              <a:rPr lang="en-US"/>
              <a:pPr/>
              <a:t>4</a:t>
            </a:fld>
            <a:endParaRPr lang="en-US" sz="140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r>
              <a:rPr lang="en-US" sz="3200" dirty="0"/>
              <a:t>Previous </a:t>
            </a:r>
            <a:r>
              <a:rPr lang="en-US" sz="3200" dirty="0" smtClean="0"/>
              <a:t>EPA Sponsored LRT Model Tracer </a:t>
            </a:r>
            <a:r>
              <a:rPr lang="en-US" sz="3200" dirty="0"/>
              <a:t>Evaluations </a:t>
            </a:r>
          </a:p>
        </p:txBody>
      </p:sp>
      <p:sp>
        <p:nvSpPr>
          <p:cNvPr id="89091" name="Rectangle 3"/>
          <p:cNvSpPr>
            <a:spLocks noGrp="1" noChangeArrowheads="1"/>
          </p:cNvSpPr>
          <p:nvPr>
            <p:ph idx="1"/>
          </p:nvPr>
        </p:nvSpPr>
        <p:spPr/>
        <p:txBody>
          <a:bodyPr/>
          <a:lstStyle/>
          <a:p>
            <a:pPr>
              <a:lnSpc>
                <a:spcPct val="90000"/>
              </a:lnSpc>
            </a:pPr>
            <a:r>
              <a:rPr lang="en-US" sz="2000" dirty="0"/>
              <a:t>A Comparison of CALPUFF Modeling Results to Two Tracer Field Experiments (EPA-454/R-98-009)</a:t>
            </a:r>
          </a:p>
          <a:p>
            <a:pPr lvl="1">
              <a:lnSpc>
                <a:spcPct val="90000"/>
              </a:lnSpc>
            </a:pPr>
            <a:r>
              <a:rPr lang="en-US" sz="2000" dirty="0"/>
              <a:t>Great Plains Tracer Experiment (1980)</a:t>
            </a:r>
          </a:p>
          <a:p>
            <a:pPr lvl="1">
              <a:lnSpc>
                <a:spcPct val="90000"/>
              </a:lnSpc>
            </a:pPr>
            <a:r>
              <a:rPr lang="en-US" sz="2000" dirty="0"/>
              <a:t>Savannah River Laboratory Tracer Experiment (1975)</a:t>
            </a:r>
          </a:p>
          <a:p>
            <a:pPr>
              <a:lnSpc>
                <a:spcPct val="90000"/>
              </a:lnSpc>
            </a:pPr>
            <a:endParaRPr lang="en-US" sz="2000" dirty="0" smtClean="0"/>
          </a:p>
          <a:p>
            <a:pPr>
              <a:lnSpc>
                <a:spcPct val="90000"/>
              </a:lnSpc>
            </a:pPr>
            <a:r>
              <a:rPr lang="en-US" sz="2000" dirty="0" smtClean="0"/>
              <a:t>Irwin</a:t>
            </a:r>
            <a:r>
              <a:rPr lang="en-US" sz="2000" dirty="0"/>
              <a:t>, J.S., J.S. </a:t>
            </a:r>
            <a:r>
              <a:rPr lang="en-US" sz="2000" dirty="0" err="1"/>
              <a:t>Scire</a:t>
            </a:r>
            <a:r>
              <a:rPr lang="en-US" sz="2000" dirty="0"/>
              <a:t>, and D.G. </a:t>
            </a:r>
            <a:r>
              <a:rPr lang="en-US" sz="2000" dirty="0" err="1"/>
              <a:t>Strimaitis</a:t>
            </a:r>
            <a:r>
              <a:rPr lang="en-US" sz="2000" dirty="0"/>
              <a:t>, 1996: A Comparison of CALPUFF Modeling Results with CAPTEX Field Data Results. Air Pollution Modeling and Its Application XI.  Edited by S.E. </a:t>
            </a:r>
            <a:r>
              <a:rPr lang="en-US" sz="2000" dirty="0" err="1"/>
              <a:t>Gryning</a:t>
            </a:r>
            <a:r>
              <a:rPr lang="en-US" sz="2000" dirty="0"/>
              <a:t> and F.A. </a:t>
            </a:r>
            <a:r>
              <a:rPr lang="en-US" sz="2000" dirty="0" err="1"/>
              <a:t>Schiermeier</a:t>
            </a:r>
            <a:r>
              <a:rPr lang="en-US" sz="2000" dirty="0"/>
              <a:t>. Plenum Press, New York, NY., pg 603-611.</a:t>
            </a:r>
          </a:p>
          <a:p>
            <a:pPr>
              <a:lnSpc>
                <a:spcPct val="90000"/>
              </a:lnSpc>
            </a:pPr>
            <a:endParaRPr lang="en-US" sz="2000" dirty="0" smtClean="0"/>
          </a:p>
          <a:p>
            <a:pPr>
              <a:lnSpc>
                <a:spcPct val="90000"/>
              </a:lnSpc>
            </a:pPr>
            <a:r>
              <a:rPr lang="en-US" sz="2000" dirty="0" smtClean="0"/>
              <a:t>Irwin</a:t>
            </a:r>
            <a:r>
              <a:rPr lang="en-US" sz="2000" dirty="0"/>
              <a:t>, J.S., 1997: A Comparison of CALPUFF Modeling Results with 1977 INEL Field Data Results. Air Pollution Modeling and Its Application, XII. Edited by S.E. </a:t>
            </a:r>
            <a:r>
              <a:rPr lang="en-US" sz="2000" dirty="0" err="1"/>
              <a:t>Gryning</a:t>
            </a:r>
            <a:r>
              <a:rPr lang="en-US" sz="2000" dirty="0"/>
              <a:t> and N. </a:t>
            </a:r>
            <a:r>
              <a:rPr lang="en-US" sz="2000" dirty="0" err="1"/>
              <a:t>Chaumerliac</a:t>
            </a:r>
            <a:r>
              <a:rPr lang="en-US" sz="2000" dirty="0"/>
              <a:t>, Plenum Press, New York, NY. 8 pp.</a:t>
            </a:r>
          </a:p>
          <a:p>
            <a:pPr>
              <a:lnSpc>
                <a:spcPct val="90000"/>
              </a:lnSpc>
            </a:pPr>
            <a:endParaRPr lang="en-US" sz="2000" dirty="0"/>
          </a:p>
          <a:p>
            <a:pPr>
              <a:lnSpc>
                <a:spcPct val="90000"/>
              </a:lnSpc>
            </a:pPr>
            <a:endParaRPr lang="en-US" sz="2000" dirty="0"/>
          </a:p>
          <a:p>
            <a:pPr lvl="1">
              <a:lnSpc>
                <a:spcPct val="90000"/>
              </a:lnSpc>
            </a:pPr>
            <a:endParaRPr lang="en-US" dirty="0"/>
          </a:p>
        </p:txBody>
      </p:sp>
      <p:sp>
        <p:nvSpPr>
          <p:cNvPr id="4" name="Date Placeholder 3"/>
          <p:cNvSpPr>
            <a:spLocks noGrp="1"/>
          </p:cNvSpPr>
          <p:nvPr>
            <p:ph type="dt" sz="half" idx="10"/>
          </p:nvPr>
        </p:nvSpPr>
        <p:spPr/>
        <p:txBody>
          <a:bodyPr/>
          <a:lstStyle/>
          <a:p>
            <a:fld id="{207F0674-2325-4505-A92A-A0F4278533E9}" type="slidenum">
              <a:rPr lang="en-US"/>
              <a:pPr/>
              <a:t>5</a:t>
            </a:fld>
            <a:endParaRPr lang="en-US" sz="140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noChangeArrowheads="1"/>
          </p:cNvSpPr>
          <p:nvPr>
            <p:ph type="title"/>
          </p:nvPr>
        </p:nvSpPr>
        <p:spPr>
          <a:ln>
            <a:noFill/>
          </a:ln>
        </p:spPr>
        <p:txBody>
          <a:bodyPr/>
          <a:lstStyle/>
          <a:p>
            <a:r>
              <a:rPr lang="en-US" dirty="0" smtClean="0"/>
              <a:t>2009 LRT </a:t>
            </a:r>
            <a:r>
              <a:rPr lang="en-US" dirty="0"/>
              <a:t>Model Evaluation Project Goals</a:t>
            </a:r>
          </a:p>
        </p:txBody>
      </p:sp>
      <p:sp>
        <p:nvSpPr>
          <p:cNvPr id="147459" name="Rectangle 3"/>
          <p:cNvSpPr>
            <a:spLocks noGrp="1" noChangeArrowheads="1"/>
          </p:cNvSpPr>
          <p:nvPr>
            <p:ph idx="1"/>
          </p:nvPr>
        </p:nvSpPr>
        <p:spPr>
          <a:ln>
            <a:noFill/>
          </a:ln>
        </p:spPr>
        <p:txBody>
          <a:bodyPr/>
          <a:lstStyle/>
          <a:p>
            <a:pPr>
              <a:lnSpc>
                <a:spcPct val="90000"/>
              </a:lnSpc>
            </a:pPr>
            <a:r>
              <a:rPr lang="en-US" sz="2800" dirty="0"/>
              <a:t>Develop meteorological and tracer databases for evaluation of long range transport models. </a:t>
            </a:r>
          </a:p>
          <a:p>
            <a:pPr>
              <a:lnSpc>
                <a:spcPct val="90000"/>
              </a:lnSpc>
            </a:pPr>
            <a:r>
              <a:rPr lang="en-US" sz="2800" dirty="0"/>
              <a:t>Develop a consistent and objective method for </a:t>
            </a:r>
            <a:br>
              <a:rPr lang="en-US" sz="2800" dirty="0"/>
            </a:br>
            <a:r>
              <a:rPr lang="en-US" sz="2800" dirty="0"/>
              <a:t>evaluating long range transport (LRT) models </a:t>
            </a:r>
            <a:br>
              <a:rPr lang="en-US" sz="2800" dirty="0"/>
            </a:br>
            <a:r>
              <a:rPr lang="en-US" sz="2800" dirty="0"/>
              <a:t>used by the </a:t>
            </a:r>
            <a:r>
              <a:rPr lang="en-US" sz="2800" dirty="0" smtClean="0"/>
              <a:t>EPA and FLM’s. </a:t>
            </a:r>
            <a:endParaRPr lang="en-US" sz="2800" dirty="0"/>
          </a:p>
          <a:p>
            <a:pPr>
              <a:lnSpc>
                <a:spcPct val="90000"/>
              </a:lnSpc>
            </a:pPr>
            <a:r>
              <a:rPr lang="en-US" sz="2800" dirty="0"/>
              <a:t>Promote the best scientific application of models based upon lessons learned from evaluations and reflect this in EPA modeling guidance.</a:t>
            </a:r>
          </a:p>
          <a:p>
            <a:pPr>
              <a:lnSpc>
                <a:spcPct val="90000"/>
              </a:lnSpc>
            </a:pPr>
            <a:r>
              <a:rPr lang="en-US" sz="2800" dirty="0"/>
              <a:t>Evaluate new models as part of IWAQM Phase 3 process.</a:t>
            </a:r>
          </a:p>
          <a:p>
            <a:pPr>
              <a:lnSpc>
                <a:spcPct val="90000"/>
              </a:lnSpc>
            </a:pPr>
            <a:endParaRPr lang="en-US" sz="2800" dirty="0"/>
          </a:p>
          <a:p>
            <a:pPr>
              <a:lnSpc>
                <a:spcPct val="90000"/>
              </a:lnSpc>
            </a:pPr>
            <a:endParaRPr lang="en-US" sz="2800" dirty="0"/>
          </a:p>
          <a:p>
            <a:pPr>
              <a:lnSpc>
                <a:spcPct val="90000"/>
              </a:lnSpc>
            </a:pPr>
            <a:endParaRPr lang="en-US" sz="2800" dirty="0"/>
          </a:p>
          <a:p>
            <a:pPr>
              <a:lnSpc>
                <a:spcPct val="90000"/>
              </a:lnSpc>
            </a:pPr>
            <a:endParaRPr lang="en-US" sz="2800" dirty="0"/>
          </a:p>
          <a:p>
            <a:pPr>
              <a:lnSpc>
                <a:spcPct val="90000"/>
              </a:lnSpc>
            </a:pPr>
            <a:endParaRPr lang="en-US" sz="28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2"/>
          <p:cNvSpPr>
            <a:spLocks noGrp="1" noChangeArrowheads="1"/>
          </p:cNvSpPr>
          <p:nvPr>
            <p:ph type="title"/>
          </p:nvPr>
        </p:nvSpPr>
        <p:spPr/>
        <p:txBody>
          <a:bodyPr/>
          <a:lstStyle/>
          <a:p>
            <a:r>
              <a:rPr lang="en-US" sz="3200"/>
              <a:t>Issues with Original Evaluation Paradigm</a:t>
            </a:r>
          </a:p>
        </p:txBody>
      </p:sp>
      <p:sp>
        <p:nvSpPr>
          <p:cNvPr id="156675" name="Rectangle 3"/>
          <p:cNvSpPr>
            <a:spLocks noGrp="1" noChangeArrowheads="1"/>
          </p:cNvSpPr>
          <p:nvPr>
            <p:ph idx="1"/>
          </p:nvPr>
        </p:nvSpPr>
        <p:spPr/>
        <p:txBody>
          <a:bodyPr/>
          <a:lstStyle/>
          <a:p>
            <a:r>
              <a:rPr lang="en-US" sz="2800" dirty="0"/>
              <a:t>Provides limited diagnostic information regarding model performance, but lacks objective measures to measure model performance</a:t>
            </a:r>
          </a:p>
          <a:p>
            <a:endParaRPr lang="en-US" sz="2800" dirty="0"/>
          </a:p>
          <a:p>
            <a:r>
              <a:rPr lang="en-US" sz="2800" dirty="0"/>
              <a:t>Treatment of LRT model in fashion similar to near-field dispersion models such as ISC or AERMOD, neglecting how LRT models are applied in both real-world and regulatory contexts</a:t>
            </a:r>
          </a:p>
        </p:txBody>
      </p:sp>
      <p:sp>
        <p:nvSpPr>
          <p:cNvPr id="4" name="Date Placeholder 3"/>
          <p:cNvSpPr>
            <a:spLocks noGrp="1"/>
          </p:cNvSpPr>
          <p:nvPr>
            <p:ph type="dt" sz="half" idx="10"/>
          </p:nvPr>
        </p:nvSpPr>
        <p:spPr/>
        <p:txBody>
          <a:bodyPr/>
          <a:lstStyle/>
          <a:p>
            <a:fld id="{5DF0EC3C-4DC8-4602-A9EA-DA6BA2728053}" type="slidenum">
              <a:rPr lang="en-US"/>
              <a:pPr/>
              <a:t>7</a:t>
            </a:fld>
            <a:endParaRPr lang="en-US" sz="140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p:cNvSpPr>
            <a:spLocks noGrp="1" noChangeArrowheads="1"/>
          </p:cNvSpPr>
          <p:nvPr>
            <p:ph type="title"/>
          </p:nvPr>
        </p:nvSpPr>
        <p:spPr/>
        <p:txBody>
          <a:bodyPr/>
          <a:lstStyle/>
          <a:p>
            <a:r>
              <a:rPr lang="en-US" sz="4000" dirty="0"/>
              <a:t>Statistical Evaluation Methodology</a:t>
            </a:r>
          </a:p>
        </p:txBody>
      </p:sp>
      <p:sp>
        <p:nvSpPr>
          <p:cNvPr id="146435" name="Rectangle 3"/>
          <p:cNvSpPr>
            <a:spLocks noGrp="1" noChangeArrowheads="1"/>
          </p:cNvSpPr>
          <p:nvPr>
            <p:ph idx="1"/>
          </p:nvPr>
        </p:nvSpPr>
        <p:spPr>
          <a:xfrm>
            <a:off x="533400" y="1524000"/>
            <a:ext cx="8229600" cy="4525963"/>
          </a:xfrm>
        </p:spPr>
        <p:txBody>
          <a:bodyPr/>
          <a:lstStyle/>
          <a:p>
            <a:pPr>
              <a:lnSpc>
                <a:spcPct val="80000"/>
              </a:lnSpc>
            </a:pPr>
            <a:r>
              <a:rPr lang="en-US" sz="1600" dirty="0" smtClean="0"/>
              <a:t>We chose the statistical </a:t>
            </a:r>
            <a:r>
              <a:rPr lang="en-US" sz="1600" dirty="0"/>
              <a:t>framework adopted for ATMES-II experiment (</a:t>
            </a:r>
            <a:r>
              <a:rPr lang="en-US" sz="1600" dirty="0" err="1"/>
              <a:t>Mosca</a:t>
            </a:r>
            <a:r>
              <a:rPr lang="en-US" sz="1600" dirty="0"/>
              <a:t> et al, 1998) as implemented by </a:t>
            </a:r>
            <a:r>
              <a:rPr lang="en-US" sz="1600" dirty="0" err="1"/>
              <a:t>Draxler</a:t>
            </a:r>
            <a:r>
              <a:rPr lang="en-US" sz="1600" dirty="0"/>
              <a:t> et al (2001) </a:t>
            </a:r>
          </a:p>
          <a:p>
            <a:pPr>
              <a:lnSpc>
                <a:spcPct val="80000"/>
              </a:lnSpc>
            </a:pPr>
            <a:r>
              <a:rPr lang="en-US" sz="1600" dirty="0"/>
              <a:t>Global statistical measures fall into four broad categories </a:t>
            </a:r>
          </a:p>
          <a:p>
            <a:pPr lvl="1">
              <a:lnSpc>
                <a:spcPct val="80000"/>
              </a:lnSpc>
            </a:pPr>
            <a:r>
              <a:rPr lang="en-US" sz="1600" dirty="0" smtClean="0"/>
              <a:t>Scatter (Pearson’s Correlation Coefficient)</a:t>
            </a:r>
            <a:endParaRPr lang="en-US" sz="1600" dirty="0"/>
          </a:p>
          <a:p>
            <a:pPr lvl="1">
              <a:lnSpc>
                <a:spcPct val="80000"/>
              </a:lnSpc>
            </a:pPr>
            <a:r>
              <a:rPr lang="en-US" sz="1600" dirty="0" smtClean="0"/>
              <a:t>Bias (Fractional Bias)</a:t>
            </a:r>
            <a:endParaRPr lang="en-US" sz="1600" dirty="0"/>
          </a:p>
          <a:p>
            <a:pPr lvl="1">
              <a:lnSpc>
                <a:spcPct val="80000"/>
              </a:lnSpc>
            </a:pPr>
            <a:r>
              <a:rPr lang="en-US" sz="1600" dirty="0" smtClean="0"/>
              <a:t>Spatial (Figure of Merit in Space)</a:t>
            </a:r>
            <a:endParaRPr lang="en-US" sz="1600" dirty="0"/>
          </a:p>
          <a:p>
            <a:pPr lvl="1">
              <a:lnSpc>
                <a:spcPct val="80000"/>
              </a:lnSpc>
            </a:pPr>
            <a:r>
              <a:rPr lang="en-US" sz="1600" dirty="0"/>
              <a:t>Cumulative </a:t>
            </a:r>
            <a:r>
              <a:rPr lang="en-US" sz="1600" dirty="0" smtClean="0"/>
              <a:t>Distribution (</a:t>
            </a:r>
            <a:r>
              <a:rPr lang="en-US" sz="1600" dirty="0" err="1" smtClean="0"/>
              <a:t>Kolomogorov</a:t>
            </a:r>
            <a:r>
              <a:rPr lang="en-US" sz="1600" dirty="0" smtClean="0"/>
              <a:t>-Smirnov Parameter)</a:t>
            </a:r>
            <a:endParaRPr lang="en-US" sz="1600" dirty="0"/>
          </a:p>
          <a:p>
            <a:pPr lvl="1">
              <a:lnSpc>
                <a:spcPct val="80000"/>
              </a:lnSpc>
            </a:pPr>
            <a:endParaRPr lang="en-US" sz="1600" dirty="0"/>
          </a:p>
          <a:p>
            <a:pPr>
              <a:lnSpc>
                <a:spcPct val="80000"/>
              </a:lnSpc>
            </a:pPr>
            <a:r>
              <a:rPr lang="en-US" sz="1600" dirty="0"/>
              <a:t>Additional spatial performance measures added based upon Kang et al. (2007)</a:t>
            </a:r>
          </a:p>
          <a:p>
            <a:pPr lvl="1">
              <a:lnSpc>
                <a:spcPct val="80000"/>
              </a:lnSpc>
            </a:pPr>
            <a:r>
              <a:rPr lang="en-US" sz="1600" dirty="0"/>
              <a:t>False Alarm Rate (FAR)</a:t>
            </a:r>
          </a:p>
          <a:p>
            <a:pPr lvl="1">
              <a:lnSpc>
                <a:spcPct val="80000"/>
              </a:lnSpc>
            </a:pPr>
            <a:r>
              <a:rPr lang="en-US" sz="1600" dirty="0"/>
              <a:t>Probability of Detection (POD)</a:t>
            </a:r>
          </a:p>
          <a:p>
            <a:pPr lvl="1">
              <a:lnSpc>
                <a:spcPct val="80000"/>
              </a:lnSpc>
            </a:pPr>
            <a:r>
              <a:rPr lang="en-US" sz="1600" dirty="0"/>
              <a:t>Threat Score (TS</a:t>
            </a:r>
            <a:r>
              <a:rPr lang="en-US" sz="1600" dirty="0" smtClean="0"/>
              <a:t>)</a:t>
            </a:r>
          </a:p>
          <a:p>
            <a:pPr lvl="1">
              <a:lnSpc>
                <a:spcPct val="80000"/>
              </a:lnSpc>
            </a:pPr>
            <a:endParaRPr lang="en-US" sz="1600" dirty="0" smtClean="0"/>
          </a:p>
          <a:p>
            <a:pPr>
              <a:lnSpc>
                <a:spcPct val="80000"/>
              </a:lnSpc>
            </a:pPr>
            <a:r>
              <a:rPr lang="en-US" sz="1600" dirty="0" smtClean="0"/>
              <a:t>Temporal analysis – Figure of Merit in Time (FMT)</a:t>
            </a:r>
            <a:endParaRPr lang="en-US" sz="1600" dirty="0"/>
          </a:p>
          <a:p>
            <a:pPr>
              <a:lnSpc>
                <a:spcPct val="80000"/>
              </a:lnSpc>
            </a:pPr>
            <a:endParaRPr lang="en-US" sz="1600" dirty="0"/>
          </a:p>
          <a:p>
            <a:pPr>
              <a:lnSpc>
                <a:spcPct val="80000"/>
              </a:lnSpc>
            </a:pPr>
            <a:r>
              <a:rPr lang="en-US" sz="1600" dirty="0"/>
              <a:t>NOAA ARL DATEM performance evaluation program (STATMAIN) augmented by EPA with additional spatial statistics for false alarm rates, probability of detection, and threat score. </a:t>
            </a:r>
          </a:p>
          <a:p>
            <a:pPr>
              <a:lnSpc>
                <a:spcPct val="80000"/>
              </a:lnSpc>
            </a:pPr>
            <a:endParaRPr lang="en-US" sz="1600" dirty="0"/>
          </a:p>
        </p:txBody>
      </p:sp>
      <p:sp>
        <p:nvSpPr>
          <p:cNvPr id="4" name="Date Placeholder 3"/>
          <p:cNvSpPr>
            <a:spLocks noGrp="1"/>
          </p:cNvSpPr>
          <p:nvPr>
            <p:ph type="dt" sz="half" idx="10"/>
          </p:nvPr>
        </p:nvSpPr>
        <p:spPr/>
        <p:txBody>
          <a:bodyPr/>
          <a:lstStyle/>
          <a:p>
            <a:fld id="{6B13DC14-2CAC-4F40-B730-EFEE74D74D16}" type="slidenum">
              <a:rPr lang="en-US"/>
              <a:pPr/>
              <a:t>8</a:t>
            </a:fld>
            <a:endParaRPr lang="en-US" sz="140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Grp="1" noChangeArrowheads="1"/>
          </p:cNvSpPr>
          <p:nvPr>
            <p:ph type="title"/>
          </p:nvPr>
        </p:nvSpPr>
        <p:spPr/>
        <p:txBody>
          <a:bodyPr/>
          <a:lstStyle/>
          <a:p>
            <a:r>
              <a:rPr lang="en-US" dirty="0"/>
              <a:t>Key </a:t>
            </a:r>
            <a:r>
              <a:rPr lang="en-US" dirty="0" smtClean="0"/>
              <a:t>Global Statistical </a:t>
            </a:r>
            <a:r>
              <a:rPr lang="en-US" dirty="0"/>
              <a:t>Parameters</a:t>
            </a:r>
          </a:p>
        </p:txBody>
      </p:sp>
      <p:sp>
        <p:nvSpPr>
          <p:cNvPr id="154627" name="Rectangle 3"/>
          <p:cNvSpPr>
            <a:spLocks noGrp="1" noChangeArrowheads="1"/>
          </p:cNvSpPr>
          <p:nvPr>
            <p:ph idx="1"/>
          </p:nvPr>
        </p:nvSpPr>
        <p:spPr>
          <a:xfrm>
            <a:off x="6248400" y="1371600"/>
            <a:ext cx="2438400" cy="4678363"/>
          </a:xfrm>
        </p:spPr>
        <p:txBody>
          <a:bodyPr/>
          <a:lstStyle/>
          <a:p>
            <a:r>
              <a:rPr lang="en-US" sz="2200" dirty="0"/>
              <a:t>Correlation (PCC) –Scatter </a:t>
            </a:r>
          </a:p>
          <a:p>
            <a:r>
              <a:rPr lang="en-US" sz="2200" dirty="0"/>
              <a:t>Fractional bias (FB)- Bias</a:t>
            </a:r>
          </a:p>
          <a:p>
            <a:r>
              <a:rPr lang="en-US" sz="2200" dirty="0" err="1"/>
              <a:t>Kolomogorov</a:t>
            </a:r>
            <a:r>
              <a:rPr lang="en-US" sz="2200" dirty="0"/>
              <a:t> – Smirnov Parameter (KSP) - </a:t>
            </a:r>
            <a:r>
              <a:rPr lang="en-US" sz="2200" dirty="0" smtClean="0"/>
              <a:t>Distribution</a:t>
            </a:r>
            <a:endParaRPr lang="en-US" sz="2200" dirty="0"/>
          </a:p>
        </p:txBody>
      </p:sp>
      <p:sp>
        <p:nvSpPr>
          <p:cNvPr id="12" name="Date Placeholder 3"/>
          <p:cNvSpPr>
            <a:spLocks noGrp="1"/>
          </p:cNvSpPr>
          <p:nvPr>
            <p:ph type="dt" sz="half" idx="10"/>
          </p:nvPr>
        </p:nvSpPr>
        <p:spPr/>
        <p:txBody>
          <a:bodyPr/>
          <a:lstStyle/>
          <a:p>
            <a:fld id="{C1423541-46CE-456E-A649-F8448766C7C9}" type="slidenum">
              <a:rPr lang="en-US"/>
              <a:pPr/>
              <a:t>9</a:t>
            </a:fld>
            <a:endParaRPr lang="en-US" sz="1400"/>
          </a:p>
        </p:txBody>
      </p:sp>
      <p:sp>
        <p:nvSpPr>
          <p:cNvPr id="154629" name="Rectangle 5"/>
          <p:cNvSpPr>
            <a:spLocks noChangeArrowheads="1"/>
          </p:cNvSpPr>
          <p:nvPr/>
        </p:nvSpPr>
        <p:spPr bwMode="auto">
          <a:xfrm>
            <a:off x="0" y="3028950"/>
            <a:ext cx="9144000" cy="0"/>
          </a:xfrm>
          <a:prstGeom prst="rect">
            <a:avLst/>
          </a:prstGeom>
          <a:noFill/>
          <a:ln w="9525" algn="ctr">
            <a:noFill/>
            <a:miter lim="800000"/>
            <a:headEnd/>
            <a:tailEnd/>
          </a:ln>
          <a:effectLst/>
        </p:spPr>
        <p:txBody>
          <a:bodyPr wrap="none" lIns="0" anchor="ctr">
            <a:spAutoFit/>
          </a:bodyPr>
          <a:lstStyle/>
          <a:p>
            <a:endParaRPr lang="en-US"/>
          </a:p>
        </p:txBody>
      </p:sp>
      <p:graphicFrame>
        <p:nvGraphicFramePr>
          <p:cNvPr id="154628" name="Object 4"/>
          <p:cNvGraphicFramePr>
            <a:graphicFrameLocks noChangeAspect="1"/>
          </p:cNvGraphicFramePr>
          <p:nvPr/>
        </p:nvGraphicFramePr>
        <p:xfrm>
          <a:off x="381000" y="1676400"/>
          <a:ext cx="4495800" cy="1373188"/>
        </p:xfrm>
        <a:graphic>
          <a:graphicData uri="http://schemas.openxmlformats.org/presentationml/2006/ole">
            <p:oleObj spid="_x0000_s154628" r:id="rId3" imgW="2616200" imgH="800100" progId="">
              <p:embed/>
            </p:oleObj>
          </a:graphicData>
        </a:graphic>
      </p:graphicFrame>
      <p:sp>
        <p:nvSpPr>
          <p:cNvPr id="154631" name="Rectangle 7"/>
          <p:cNvSpPr>
            <a:spLocks noChangeArrowheads="1"/>
          </p:cNvSpPr>
          <p:nvPr/>
        </p:nvSpPr>
        <p:spPr bwMode="auto">
          <a:xfrm>
            <a:off x="0" y="3286125"/>
            <a:ext cx="9144000" cy="0"/>
          </a:xfrm>
          <a:prstGeom prst="rect">
            <a:avLst/>
          </a:prstGeom>
          <a:noFill/>
          <a:ln w="9525" algn="ctr">
            <a:noFill/>
            <a:miter lim="800000"/>
            <a:headEnd/>
            <a:tailEnd/>
          </a:ln>
          <a:effectLst/>
        </p:spPr>
        <p:txBody>
          <a:bodyPr wrap="none" lIns="0" anchor="ctr">
            <a:spAutoFit/>
          </a:bodyPr>
          <a:lstStyle/>
          <a:p>
            <a:endParaRPr lang="en-US"/>
          </a:p>
        </p:txBody>
      </p:sp>
      <p:graphicFrame>
        <p:nvGraphicFramePr>
          <p:cNvPr id="154630" name="Object 6"/>
          <p:cNvGraphicFramePr>
            <a:graphicFrameLocks noChangeAspect="1"/>
          </p:cNvGraphicFramePr>
          <p:nvPr/>
        </p:nvGraphicFramePr>
        <p:xfrm>
          <a:off x="381000" y="3200400"/>
          <a:ext cx="3429000" cy="682625"/>
        </p:xfrm>
        <a:graphic>
          <a:graphicData uri="http://schemas.openxmlformats.org/presentationml/2006/ole">
            <p:oleObj spid="_x0000_s154630" name="Equation" r:id="rId4" imgW="1168400" imgH="241300" progId="Equation.3">
              <p:embed/>
            </p:oleObj>
          </a:graphicData>
        </a:graphic>
      </p:graphicFrame>
      <p:sp>
        <p:nvSpPr>
          <p:cNvPr id="154633" name="Rectangle 9"/>
          <p:cNvSpPr>
            <a:spLocks noChangeArrowheads="1"/>
          </p:cNvSpPr>
          <p:nvPr/>
        </p:nvSpPr>
        <p:spPr bwMode="auto">
          <a:xfrm>
            <a:off x="0" y="3300413"/>
            <a:ext cx="9144000" cy="0"/>
          </a:xfrm>
          <a:prstGeom prst="rect">
            <a:avLst/>
          </a:prstGeom>
          <a:noFill/>
          <a:ln w="9525" algn="ctr">
            <a:noFill/>
            <a:miter lim="800000"/>
            <a:headEnd/>
            <a:tailEnd/>
          </a:ln>
          <a:effectLst/>
        </p:spPr>
        <p:txBody>
          <a:bodyPr wrap="none" lIns="0" anchor="ctr">
            <a:spAutoFit/>
          </a:bodyPr>
          <a:lstStyle/>
          <a:p>
            <a:endParaRPr lang="en-US"/>
          </a:p>
        </p:txBody>
      </p:sp>
      <p:graphicFrame>
        <p:nvGraphicFramePr>
          <p:cNvPr id="154632" name="Object 8"/>
          <p:cNvGraphicFramePr>
            <a:graphicFrameLocks noChangeAspect="1"/>
          </p:cNvGraphicFramePr>
          <p:nvPr/>
        </p:nvGraphicFramePr>
        <p:xfrm>
          <a:off x="381000" y="4038600"/>
          <a:ext cx="4114800" cy="614363"/>
        </p:xfrm>
        <a:graphic>
          <a:graphicData uri="http://schemas.openxmlformats.org/presentationml/2006/ole">
            <p:oleObj spid="_x0000_s154632" name="Equation" r:id="rId5" imgW="1726451" imgH="253890" progId="Equation.3">
              <p:embed/>
            </p:oleObj>
          </a:graphicData>
        </a:graphic>
      </p:graphicFrame>
      <p:sp>
        <p:nvSpPr>
          <p:cNvPr id="154635" name="Rectangle 11"/>
          <p:cNvSpPr>
            <a:spLocks noChangeArrowheads="1"/>
          </p:cNvSpPr>
          <p:nvPr/>
        </p:nvSpPr>
        <p:spPr bwMode="auto">
          <a:xfrm>
            <a:off x="0" y="3205163"/>
            <a:ext cx="9144000" cy="0"/>
          </a:xfrm>
          <a:prstGeom prst="rect">
            <a:avLst/>
          </a:prstGeom>
          <a:noFill/>
          <a:ln w="9525" algn="ctr">
            <a:noFill/>
            <a:miter lim="800000"/>
            <a:headEnd/>
            <a:tailEnd/>
          </a:ln>
          <a:effectLst/>
        </p:spPr>
        <p:txBody>
          <a:bodyPr wrap="none" lIns="0" anchor="ctr">
            <a:spAutoFit/>
          </a:bodyPr>
          <a:lstStyle/>
          <a:p>
            <a:endParaRPr lang="en-US"/>
          </a:p>
        </p:txBody>
      </p:sp>
    </p:spTree>
  </p:cSld>
  <p:clrMapOvr>
    <a:masterClrMapping/>
  </p:clrMapOvr>
</p:sld>
</file>

<file path=ppt/theme/theme1.xml><?xml version="1.0" encoding="utf-8"?>
<a:theme xmlns:a="http://schemas.openxmlformats.org/drawingml/2006/main" name="USFS">
  <a:themeElements>
    <a:clrScheme name="Gravrev4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fontScheme name="Gravrev4">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Gravrev4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Gravrev4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Gravrev4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Gravrev4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Gravrev4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Gravrev4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Gravrev4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Gravrev4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Gravrev4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Gravrev4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Gravrev4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Gravrev4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USFS</Template>
  <TotalTime>4154</TotalTime>
  <Words>1832</Words>
  <Application>Microsoft Office PowerPoint</Application>
  <PresentationFormat>On-screen Show (4:3)</PresentationFormat>
  <Paragraphs>211</Paragraphs>
  <Slides>27</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27</vt:i4>
      </vt:variant>
    </vt:vector>
  </HeadingPairs>
  <TitlesOfParts>
    <vt:vector size="29" baseType="lpstr">
      <vt:lpstr>USFS</vt:lpstr>
      <vt:lpstr>Equation</vt:lpstr>
      <vt:lpstr>Evaluation of the Comprehensive Air Quality Model with Extensions (CAMx) Against Three Classical Mesoscale Tracer Experiments </vt:lpstr>
      <vt:lpstr>Outline</vt:lpstr>
      <vt:lpstr>Regulatory Niche for LRT Models</vt:lpstr>
      <vt:lpstr>Regulatory Background</vt:lpstr>
      <vt:lpstr>Previous EPA Sponsored LRT Model Tracer Evaluations </vt:lpstr>
      <vt:lpstr>2009 LRT Model Evaluation Project Goals</vt:lpstr>
      <vt:lpstr>Issues with Original Evaluation Paradigm</vt:lpstr>
      <vt:lpstr>Statistical Evaluation Methodology</vt:lpstr>
      <vt:lpstr>Key Global Statistical Parameters</vt:lpstr>
      <vt:lpstr>Figure of Merit in Space</vt:lpstr>
      <vt:lpstr>Spatial Statistics</vt:lpstr>
      <vt:lpstr>Figure of Merit in Time</vt:lpstr>
      <vt:lpstr>Model Comparison Parameter</vt:lpstr>
      <vt:lpstr>Evaluation Paradigm</vt:lpstr>
      <vt:lpstr>Models Under Evaluation</vt:lpstr>
      <vt:lpstr>CAMx Configuration</vt:lpstr>
      <vt:lpstr>European Tracer Experiment (ETEX)</vt:lpstr>
      <vt:lpstr>Meteorology</vt:lpstr>
      <vt:lpstr>ETEX Observed Tracer Pattern </vt:lpstr>
      <vt:lpstr>Statistical Evaluation</vt:lpstr>
      <vt:lpstr>Temporal Analysis</vt:lpstr>
      <vt:lpstr>Figure of Merit in Space (Perfect = 100%)</vt:lpstr>
      <vt:lpstr>Figure of Merit in Time (Perfect = 100%)</vt:lpstr>
      <vt:lpstr>MODEL RANK (PERFECT = 4.0)</vt:lpstr>
      <vt:lpstr>ETEX Simulations</vt:lpstr>
      <vt:lpstr>Summary</vt:lpstr>
      <vt:lpstr>Acknowledgments</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Savannah River Laboratory</dc:title>
  <dc:creator>Bret</dc:creator>
  <cp:lastModifiedBy>Bret Anderson</cp:lastModifiedBy>
  <cp:revision>200</cp:revision>
  <dcterms:created xsi:type="dcterms:W3CDTF">2009-05-13T09:31:03Z</dcterms:created>
  <dcterms:modified xsi:type="dcterms:W3CDTF">2010-10-12T16:16:34Z</dcterms:modified>
</cp:coreProperties>
</file>