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67" r:id="rId2"/>
  </p:sldMasterIdLst>
  <p:notesMasterIdLst>
    <p:notesMasterId r:id="rId20"/>
  </p:notesMasterIdLst>
  <p:sldIdLst>
    <p:sldId id="374" r:id="rId3"/>
    <p:sldId id="515" r:id="rId4"/>
    <p:sldId id="517" r:id="rId5"/>
    <p:sldId id="519" r:id="rId6"/>
    <p:sldId id="467" r:id="rId7"/>
    <p:sldId id="485" r:id="rId8"/>
    <p:sldId id="486" r:id="rId9"/>
    <p:sldId id="513" r:id="rId10"/>
    <p:sldId id="474" r:id="rId11"/>
    <p:sldId id="476" r:id="rId12"/>
    <p:sldId id="521" r:id="rId13"/>
    <p:sldId id="520" r:id="rId14"/>
    <p:sldId id="523" r:id="rId15"/>
    <p:sldId id="527" r:id="rId16"/>
    <p:sldId id="525" r:id="rId17"/>
    <p:sldId id="501" r:id="rId18"/>
    <p:sldId id="52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han" initials="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FF"/>
    <a:srgbClr val="FFAFFF"/>
    <a:srgbClr val="CCFF66"/>
    <a:srgbClr val="FF99FF"/>
    <a:srgbClr val="FF66FF"/>
    <a:srgbClr val="0066FF"/>
    <a:srgbClr val="CC00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>
        <p:scale>
          <a:sx n="71" d="100"/>
          <a:sy n="71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8D4BAB-1B15-4A20-94F4-8BBAE481AFE1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40CDD1-69BE-4C36-924F-E1E2A0E0E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hm_pg1NEW"/>
          <p:cNvPicPr>
            <a:picLocks noChangeAspect="1" noChangeArrowheads="1"/>
          </p:cNvPicPr>
          <p:nvPr/>
        </p:nvPicPr>
        <p:blipFill>
          <a:blip r:embed="rId2" cstate="print"/>
          <a:srcRect b="2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ages.google.com/url?q=http://www.breathepureair.com/airqualityblog/wp-content/uploads/air-pollution1.jpg&amp;usg=AFQjCNFTZwPB7G6IOMd3T-ySRskX_rtQx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bogorlab.files.wordpress.com/2007/10/polutan.JPG"/>
          <p:cNvPicPr>
            <a:picLocks noChangeAspect="1" noChangeArrowheads="1"/>
          </p:cNvPicPr>
          <p:nvPr userDrawn="1"/>
        </p:nvPicPr>
        <p:blipFill>
          <a:blip r:embed="rId4" cstate="print"/>
          <a:srcRect r="3704"/>
          <a:stretch>
            <a:fillRect/>
          </a:stretch>
        </p:blipFill>
        <p:spPr bwMode="auto">
          <a:xfrm>
            <a:off x="457200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www.envisionmore.net/blog/wp-content/uploads/2008/04/bigstockphoto_global_warming_21754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http://www.ssec.wisc.edu/media/images/nov2006_raqms.jpg"/>
          <p:cNvPicPr>
            <a:picLocks noChangeAspect="1" noChangeArrowheads="1"/>
          </p:cNvPicPr>
          <p:nvPr userDrawn="1"/>
        </p:nvPicPr>
        <p:blipFill>
          <a:blip r:embed="rId6" cstate="print"/>
          <a:srcRect l="13333" t="10000" r="9333" b="20000"/>
          <a:stretch>
            <a:fillRect/>
          </a:stretch>
        </p:blipFill>
        <p:spPr bwMode="auto">
          <a:xfrm>
            <a:off x="6781800" y="6019800"/>
            <a:ext cx="2362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3CF05-04E8-4524-B364-9853AC76058C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F892E-D916-4927-B840-0DF73B949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8DD3F-A52A-428A-97F9-22C48EEECE17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BCCBE-1DE2-491D-B63B-62DA11FF7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BA58-E8F9-4C24-BA1D-3139D5116B07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E6AF3-3E8E-4E25-A7B0-411071DCF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E9EFB-A6EA-492E-B4AE-AB273876B060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A6B4C-F1C9-4E6F-88E4-C63C2D34A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google.com/url?q=http://www.breathepureair.com/airqualityblog/wp-content/uploads/air-pollution1.jpg&amp;usg=AFQjCNFTZwPB7G6IOMd3T-ySRskX_rtQx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bogorlab.files.wordpress.com/2007/10/polutan.JPG"/>
          <p:cNvPicPr>
            <a:picLocks noChangeAspect="1" noChangeArrowheads="1"/>
          </p:cNvPicPr>
          <p:nvPr userDrawn="1"/>
        </p:nvPicPr>
        <p:blipFill>
          <a:blip r:embed="rId3" cstate="print"/>
          <a:srcRect r="3704"/>
          <a:stretch>
            <a:fillRect/>
          </a:stretch>
        </p:blipFill>
        <p:spPr bwMode="auto">
          <a:xfrm>
            <a:off x="457200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www.envisionmore.net/blog/wp-content/uploads/2008/04/bigstockphoto_global_warming_217540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2286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http://www.ssec.wisc.edu/media/images/nov2006_raqms.jpg"/>
          <p:cNvPicPr>
            <a:picLocks noChangeAspect="1" noChangeArrowheads="1"/>
          </p:cNvPicPr>
          <p:nvPr userDrawn="1"/>
        </p:nvPicPr>
        <p:blipFill>
          <a:blip r:embed="rId5" cstate="print"/>
          <a:srcRect l="13333" t="10000" r="9333" b="20000"/>
          <a:stretch>
            <a:fillRect/>
          </a:stretch>
        </p:blipFill>
        <p:spPr bwMode="auto">
          <a:xfrm>
            <a:off x="6781800" y="6019800"/>
            <a:ext cx="2362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0F925-EB3F-4C98-BB41-709618B1CB4D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2F64-6CBB-4468-98B9-028554283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endCxn id="16389" idx="3"/>
          </p:cNvCxnSpPr>
          <p:nvPr userDrawn="1"/>
        </p:nvCxnSpPr>
        <p:spPr>
          <a:xfrm>
            <a:off x="457200" y="838200"/>
            <a:ext cx="8229600" cy="79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B5EB0-6ECF-4506-99DC-40DEFABFBDEE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2AFD8-C79A-4748-AA7E-5FADDC2BF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D7E7E-CA81-4567-92E9-1FA3C2FC30EE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61D78-5684-40EF-8805-222596D2A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90600"/>
            <a:ext cx="74676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C07F8-779C-4586-8189-7D86F7690420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FE013-580D-4033-9015-E38E10052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446213"/>
            <a:ext cx="74676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4EFC1-4437-4233-BE59-C505948DC669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F22B-C548-4416-98FB-9F20A7B94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990600"/>
            <a:ext cx="74676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3625-95F2-43F8-853F-F29977D67FA4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D8294-95BD-4280-B807-68AABCD45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90600"/>
            <a:ext cx="74676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EE46E-456B-4027-AD2E-137504E16990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FA64-2D0A-42B4-93EF-A30D35B1F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6EE4-D554-402E-8B16-CA56E3D28AD4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5F812-0609-41C0-B365-F7E4F6552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5CFEC-DEF1-4BB0-9948-C56C3CC4C6D8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66AA-B356-496E-B338-DF599E044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FEFA5-2A84-41E6-8244-731ADAD93720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35B5F-32F6-4A7E-8222-66C22AB62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8CA81-5C11-4A0F-B3C5-9A512A89897B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F18E-D86C-43C9-B90C-52D30B542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E0ADA-5B25-4C1E-9C49-65C16B4AE9DF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5A994-33E4-42DD-9FBB-DF80541E7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7EE8B-3FFC-4D68-A958-F5955D4C7F1A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A6B7C-99E5-4561-BB39-C0812B2E1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90600"/>
            <a:ext cx="74676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58413-9321-48DC-B40D-81C39EFE4460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C1CAE-519A-48ED-8D80-2A94E76FE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446213"/>
            <a:ext cx="74676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397C0-4413-44B9-BBFE-B9614DDA3E1C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48E95-F7B1-4C5E-A23F-B6F3D70E7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990600"/>
            <a:ext cx="74676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3B508-80D7-4207-8407-FF37E1A32EB8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B338-1502-4672-A30D-10A491733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295F-204A-4BB5-9BEE-66ECCAFD3753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C5CCB-29B0-4E5F-B14F-76B013918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5D6AF-CD61-4EA3-B149-6E545EAECC17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131BD-7BB2-47FD-B967-97A08280C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23918-714A-4027-BDE0-22AD1C9996CA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CB932-5408-47FC-966E-3400E1DF9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whm_pg2NEW"/>
          <p:cNvPicPr>
            <a:picLocks noChangeAspect="1" noChangeArrowheads="1"/>
          </p:cNvPicPr>
          <p:nvPr/>
        </p:nvPicPr>
        <p:blipFill>
          <a:blip r:embed="rId15" cstate="print"/>
          <a:srcRect t="185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BCCA5DC6-C39C-4A9E-8818-E69D023D8988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387192FF-05ED-4D7A-B538-B0D52C3880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38" name="Picture 2" descr="http://www.staff.rice.edu/images/styleguide/RiceLogo_TMRGB72DPI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2075" y="6248400"/>
            <a:ext cx="135572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 userDrawn="1"/>
        </p:nvSpPr>
        <p:spPr>
          <a:xfrm>
            <a:off x="-381000" y="6172200"/>
            <a:ext cx="25907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193" r:id="rId3"/>
    <p:sldLayoutId id="2147484209" r:id="rId4"/>
    <p:sldLayoutId id="2147484210" r:id="rId5"/>
    <p:sldLayoutId id="2147484211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aramond" pitchFamily="18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aramond" pitchFamily="18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aramond" pitchFamily="18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aramond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Calibri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Calibri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Calibri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Calibri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C98C88-B5AE-45DC-9E59-62ED55613779}" type="datetimeFigureOut">
              <a:rPr lang="en-US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A829B3-D5F8-4F5B-8151-97C21732475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http://www.staff.rice.edu/images/styleguide/RiceLogo_TMRGB72DP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2075" y="6248400"/>
            <a:ext cx="135572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381000" y="6172200"/>
            <a:ext cx="25907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01" r:id="rId3"/>
    <p:sldLayoutId id="2147484214" r:id="rId4"/>
    <p:sldLayoutId id="2147484215" r:id="rId5"/>
    <p:sldLayoutId id="2147484216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534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UNCERTAINTIES INFLUENCING HEALTH-BASED PRIORITIZATION OF OZONE ABATEMENT OPTIONS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9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th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 Annual CMAS Conference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11-13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th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</a:rPr>
              <a:t>October, 2010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1371600" y="3352800"/>
            <a:ext cx="640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en-US" sz="160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en-US" sz="1600">
              <a:solidFill>
                <a:srgbClr val="000000"/>
              </a:solidFill>
              <a:latin typeface="Comic Sans MS" pitchFamily="66" charset="0"/>
              <a:cs typeface="Tahoma" pitchFamily="34" charset="0"/>
            </a:endParaRPr>
          </a:p>
          <a:p>
            <a:pPr algn="ctr"/>
            <a:r>
              <a:rPr lang="en-US" sz="2000" b="1">
                <a:solidFill>
                  <a:srgbClr val="595959"/>
                </a:solidFill>
                <a:latin typeface="Baskerville Old Face" pitchFamily="18" charset="0"/>
              </a:rPr>
              <a:t>Daniel S. Cohan, Antara Digar  &amp; Wei Tang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solidFill>
                  <a:srgbClr val="595959"/>
                </a:solidFill>
                <a:latin typeface="Baskerville Old Face" pitchFamily="18" charset="0"/>
              </a:rPr>
              <a:t>Rice University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en-US" sz="2000" b="1">
              <a:solidFill>
                <a:srgbClr val="595959"/>
              </a:solidFill>
              <a:latin typeface="Baskerville Old Face" pitchFamily="18" charset="0"/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solidFill>
                  <a:srgbClr val="595959"/>
                </a:solidFill>
                <a:latin typeface="Baskerville Old Face" pitchFamily="18" charset="0"/>
              </a:rPr>
              <a:t>Michelle L. Bell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000" b="1">
                <a:solidFill>
                  <a:srgbClr val="595959"/>
                </a:solidFill>
                <a:latin typeface="Baskerville Old Face" pitchFamily="18" charset="0"/>
              </a:rPr>
              <a:t>Yale University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endParaRPr lang="en-US" sz="2000" b="1">
              <a:solidFill>
                <a:srgbClr val="595959"/>
              </a:solidFill>
              <a:latin typeface="Baskerville Old Face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198813"/>
            <a:ext cx="34290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198813"/>
            <a:ext cx="34290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4594225" y="3124200"/>
            <a:ext cx="152400" cy="152400"/>
          </a:xfrm>
          <a:prstGeom prst="don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due to </a:t>
            </a: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/>
          <a:lstStyle/>
          <a:p>
            <a:r>
              <a:rPr lang="en-US" sz="2600" dirty="0" smtClean="0"/>
              <a:t>Averted mortality is function of ozone change (</a:t>
            </a:r>
            <a:r>
              <a:rPr lang="el-GR" sz="2600" dirty="0" smtClean="0"/>
              <a:t>Δ</a:t>
            </a:r>
            <a:r>
              <a:rPr lang="en-US" sz="2600" dirty="0" smtClean="0"/>
              <a:t>C), </a:t>
            </a:r>
            <a:r>
              <a:rPr lang="en-US" sz="2600" i="1" dirty="0" smtClean="0">
                <a:sym typeface="Symbol" pitchFamily="18" charset="2"/>
              </a:rPr>
              <a:t></a:t>
            </a:r>
            <a:r>
              <a:rPr lang="en-US" sz="2600" dirty="0" smtClean="0">
                <a:sym typeface="Symbol" pitchFamily="18" charset="2"/>
              </a:rPr>
              <a:t>, and baseline mortality M</a:t>
            </a:r>
            <a:r>
              <a:rPr lang="en-US" sz="2600" baseline="-25000" dirty="0" smtClean="0">
                <a:sym typeface="Symbol" pitchFamily="18" charset="2"/>
              </a:rPr>
              <a:t>t</a:t>
            </a:r>
            <a:r>
              <a:rPr lang="en-US" sz="2600" dirty="0" smtClean="0">
                <a:sym typeface="Symbol" pitchFamily="18" charset="2"/>
              </a:rPr>
              <a:t>:</a:t>
            </a:r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Estimates of </a:t>
            </a:r>
            <a:r>
              <a:rPr lang="en-US" sz="2600" i="1" dirty="0" smtClean="0">
                <a:sym typeface="Symbol" pitchFamily="18" charset="2"/>
              </a:rPr>
              <a:t></a:t>
            </a:r>
            <a:r>
              <a:rPr lang="en-US" sz="2600" dirty="0" smtClean="0"/>
              <a:t> and its uncertainty taken from ozone-mortality meta-analysis </a:t>
            </a:r>
            <a:r>
              <a:rPr lang="en-US" sz="2400" dirty="0" smtClean="0"/>
              <a:t>(</a:t>
            </a:r>
            <a:r>
              <a:rPr lang="en-US" sz="2400" i="1" dirty="0" smtClean="0"/>
              <a:t>Bell et al., JAMA 2004</a:t>
            </a:r>
            <a:r>
              <a:rPr lang="en-US" sz="2400" dirty="0" smtClean="0"/>
              <a:t>)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1000" dirty="0" smtClean="0"/>
          </a:p>
          <a:p>
            <a:r>
              <a:rPr lang="en-US" sz="2600" dirty="0" smtClean="0"/>
              <a:t>Baseline mortality incidence rates M</a:t>
            </a:r>
            <a:r>
              <a:rPr lang="en-US" sz="2600" baseline="-25000" dirty="0" smtClean="0"/>
              <a:t>t</a:t>
            </a:r>
            <a:r>
              <a:rPr lang="en-US" sz="2600" dirty="0" smtClean="0"/>
              <a:t> (US CDC) and population distributions extracted from </a:t>
            </a:r>
            <a:r>
              <a:rPr lang="en-US" sz="2600" dirty="0" err="1" smtClean="0"/>
              <a:t>BenMAP</a:t>
            </a:r>
            <a:endParaRPr lang="en-US" sz="2600" dirty="0" smtClean="0"/>
          </a:p>
          <a:p>
            <a:r>
              <a:rPr lang="en-US" sz="2600" dirty="0" smtClean="0"/>
              <a:t>Scale by 153/365 for ozone season only benefits</a:t>
            </a:r>
          </a:p>
          <a:p>
            <a:r>
              <a:rPr lang="en-US" sz="2600" dirty="0" smtClean="0"/>
              <a:t>10,000 Monte Carlo samplings of </a:t>
            </a:r>
            <a:r>
              <a:rPr lang="en-US" sz="2600" i="1" dirty="0" smtClean="0">
                <a:sym typeface="Symbol" pitchFamily="18" charset="2"/>
              </a:rPr>
              <a:t></a:t>
            </a:r>
            <a:endParaRPr lang="en-US" sz="2600" dirty="0" smtClean="0"/>
          </a:p>
          <a:p>
            <a:pPr>
              <a:buFont typeface="Arial" charset="0"/>
              <a:buNone/>
            </a:pPr>
            <a:r>
              <a:rPr lang="en-US" sz="900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971800"/>
          <a:ext cx="5715000" cy="1500061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  <a:gridCol w="20574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Metric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(ppb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σ(β)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(ppb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Daily (24-hour)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5.18E-04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1.25E-04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Daily 1-hour maximum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3.33E-04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6.32E-05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Daily 8-hour maximum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4.22E-04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7.76E-05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1474564"/>
            <a:ext cx="2505075" cy="58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SC_S-NOx_3pdfs.tif"/>
          <p:cNvPicPr>
            <a:picLocks/>
          </p:cNvPicPr>
          <p:nvPr/>
        </p:nvPicPr>
        <p:blipFill>
          <a:blip r:embed="rId2" cstate="print"/>
          <a:srcRect l="7725" t="4711" r="6667" b="5903"/>
          <a:stretch>
            <a:fillRect/>
          </a:stretch>
        </p:blipFill>
        <p:spPr>
          <a:xfrm>
            <a:off x="457200" y="1295400"/>
            <a:ext cx="4297680" cy="3200400"/>
          </a:xfrm>
          <a:prstGeom prst="rect">
            <a:avLst/>
          </a:prstGeom>
        </p:spPr>
      </p:pic>
      <p:pic>
        <p:nvPicPr>
          <p:cNvPr id="14" name="Picture 13" descr="3pdfs_Atl_8hr.tif"/>
          <p:cNvPicPr>
            <a:picLocks/>
          </p:cNvPicPr>
          <p:nvPr/>
        </p:nvPicPr>
        <p:blipFill>
          <a:blip r:embed="rId3" cstate="print"/>
          <a:srcRect l="9167" t="4844" r="7500" b="6064"/>
          <a:stretch>
            <a:fillRect/>
          </a:stretch>
        </p:blipFill>
        <p:spPr>
          <a:xfrm>
            <a:off x="4634624" y="1295400"/>
            <a:ext cx="438912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Distribution of Health Benefits</a:t>
            </a: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533400" y="4474029"/>
            <a:ext cx="830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Averted mortalities </a:t>
            </a:r>
            <a:r>
              <a:rPr lang="en-US" sz="2000" dirty="0" smtClean="0"/>
              <a:t>per ozone season per -1 </a:t>
            </a:r>
            <a:r>
              <a:rPr lang="en-US" sz="2000" dirty="0" err="1" smtClean="0"/>
              <a:t>tpd</a:t>
            </a:r>
            <a:r>
              <a:rPr lang="en-US" sz="2000" dirty="0" smtClean="0"/>
              <a:t> </a:t>
            </a:r>
            <a:r>
              <a:rPr lang="el-GR" sz="2000" dirty="0" smtClean="0"/>
              <a:t>Δ</a:t>
            </a:r>
            <a:r>
              <a:rPr lang="en-US" sz="2000" dirty="0" smtClean="0"/>
              <a:t>E</a:t>
            </a:r>
          </a:p>
          <a:p>
            <a:pPr algn="ctr"/>
            <a:r>
              <a:rPr lang="en-US" dirty="0" smtClean="0"/>
              <a:t>(results averaged over episode and integrated over domain; </a:t>
            </a:r>
            <a:r>
              <a:rPr lang="en-US" u="sng" dirty="0" smtClean="0"/>
              <a:t>8-hour metric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286000" y="990600"/>
            <a:ext cx="502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Results Based on 8-hour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486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</a:rPr>
              <a:t>Uncertain AQ model parameters (phi) generate more uncertainty than uncertain C-R function (</a:t>
            </a:r>
            <a:r>
              <a:rPr lang="el-GR" sz="2000" b="1" dirty="0" smtClean="0">
                <a:solidFill>
                  <a:srgbClr val="C00000"/>
                </a:solidFill>
                <a:latin typeface="Arial" pitchFamily="34" charset="0"/>
              </a:rPr>
              <a:t>β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</a:rPr>
              <a:t>) if temporal metric fixed. 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400110" cy="355962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</a:rPr>
              <a:t>Probability density (averted mortalities</a:t>
            </a:r>
            <a:r>
              <a:rPr lang="en-US" sz="1400" b="1" baseline="30000" dirty="0">
                <a:latin typeface="Arial" pitchFamily="34" charset="0"/>
              </a:rPr>
              <a:t>-1</a:t>
            </a:r>
            <a:r>
              <a:rPr lang="en-US" sz="1400" b="1" dirty="0">
                <a:latin typeface="Arial" pitchFamily="34" charset="0"/>
              </a:rPr>
              <a:t>)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2743200" y="2264229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Houston Ship Channel </a:t>
            </a:r>
            <a:r>
              <a:rPr lang="en-US" sz="2000" dirty="0"/>
              <a:t>surface NOx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67600" y="2438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Atlanta NOx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Rankings on spatial O</a:t>
            </a:r>
            <a:r>
              <a:rPr lang="en-US" sz="36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health metrics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05800" y="4684898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0" y="24952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05800" y="3938568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800" y="32572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5800" y="1804968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39430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32572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4700568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18856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2571433"/>
            <a:ext cx="38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14349" name="TextBox 42"/>
          <p:cNvSpPr txBox="1">
            <a:spLocks noChangeArrowheads="1"/>
          </p:cNvSpPr>
          <p:nvPr/>
        </p:nvSpPr>
        <p:spPr bwMode="auto">
          <a:xfrm>
            <a:off x="1981200" y="6107113"/>
            <a:ext cx="502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Impacts </a:t>
            </a:r>
            <a:r>
              <a:rPr lang="en-US" dirty="0"/>
              <a:t>based on </a:t>
            </a:r>
            <a:r>
              <a:rPr lang="en-US" dirty="0" smtClean="0"/>
              <a:t>8-hour metric</a:t>
            </a:r>
            <a:endParaRPr lang="en-US" dirty="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33400" y="1611312"/>
            <a:ext cx="7848600" cy="4479925"/>
            <a:chOff x="533400" y="1691680"/>
            <a:chExt cx="7848600" cy="4480520"/>
          </a:xfrm>
        </p:grpSpPr>
        <p:pic>
          <p:nvPicPr>
            <p:cNvPr id="14355" name="Picture 42" descr="Mortalities_averted_8hr_both_GA.TIF"/>
            <p:cNvPicPr>
              <a:picLocks noChangeAspect="1"/>
            </p:cNvPicPr>
            <p:nvPr/>
          </p:nvPicPr>
          <p:blipFill>
            <a:blip r:embed="rId2" cstate="print"/>
            <a:srcRect l="15556" t="7373"/>
            <a:stretch>
              <a:fillRect/>
            </a:stretch>
          </p:blipFill>
          <p:spPr bwMode="auto">
            <a:xfrm>
              <a:off x="4366768" y="1767891"/>
              <a:ext cx="4015232" cy="4404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47" descr="sens_perton_GA_8hr.TIF"/>
            <p:cNvPicPr>
              <a:picLocks noChangeAspect="1"/>
            </p:cNvPicPr>
            <p:nvPr/>
          </p:nvPicPr>
          <p:blipFill>
            <a:blip r:embed="rId3" cstate="print"/>
            <a:srcRect l="17778" t="6411"/>
            <a:stretch>
              <a:fillRect/>
            </a:stretch>
          </p:blipFill>
          <p:spPr bwMode="auto">
            <a:xfrm>
              <a:off x="533400" y="1691680"/>
              <a:ext cx="3909568" cy="445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l 46"/>
            <p:cNvSpPr/>
            <p:nvPr/>
          </p:nvSpPr>
          <p:spPr bwMode="auto">
            <a:xfrm>
              <a:off x="5695950" y="2114011"/>
              <a:ext cx="112713" cy="112728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928813" y="2099723"/>
              <a:ext cx="112712" cy="112727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820863" y="2828481"/>
              <a:ext cx="114300" cy="112728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427288" y="3576294"/>
              <a:ext cx="112712" cy="112727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554288" y="4309816"/>
              <a:ext cx="112712" cy="112727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79663" y="5054452"/>
              <a:ext cx="112712" cy="114315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1363" y="2825306"/>
              <a:ext cx="112712" cy="112728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764213" y="3560416"/>
              <a:ext cx="112712" cy="112727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867400" y="4282824"/>
              <a:ext cx="112713" cy="112728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172200" y="5035399"/>
              <a:ext cx="112713" cy="112728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67" name="TextBox 58"/>
            <p:cNvSpPr txBox="1">
              <a:spLocks noChangeArrowheads="1"/>
            </p:cNvSpPr>
            <p:nvPr/>
          </p:nvSpPr>
          <p:spPr bwMode="auto">
            <a:xfrm>
              <a:off x="3886200" y="4917141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Atlanta</a:t>
              </a:r>
            </a:p>
          </p:txBody>
        </p:sp>
        <p:sp>
          <p:nvSpPr>
            <p:cNvPr id="14368" name="TextBox 59"/>
            <p:cNvSpPr txBox="1">
              <a:spLocks noChangeArrowheads="1"/>
            </p:cNvSpPr>
            <p:nvPr/>
          </p:nvSpPr>
          <p:spPr bwMode="auto">
            <a:xfrm>
              <a:off x="3886200" y="4191000"/>
              <a:ext cx="914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Macon</a:t>
              </a:r>
            </a:p>
          </p:txBody>
        </p:sp>
        <p:sp>
          <p:nvSpPr>
            <p:cNvPr id="14369" name="TextBox 60"/>
            <p:cNvSpPr txBox="1">
              <a:spLocks noChangeArrowheads="1"/>
            </p:cNvSpPr>
            <p:nvPr/>
          </p:nvSpPr>
          <p:spPr bwMode="auto">
            <a:xfrm>
              <a:off x="3545539" y="3456801"/>
              <a:ext cx="175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Rest of Georgia</a:t>
              </a:r>
            </a:p>
          </p:txBody>
        </p:sp>
        <p:sp>
          <p:nvSpPr>
            <p:cNvPr id="14370" name="TextBox 61"/>
            <p:cNvSpPr txBox="1">
              <a:spLocks noChangeArrowheads="1"/>
            </p:cNvSpPr>
            <p:nvPr/>
          </p:nvSpPr>
          <p:spPr bwMode="auto">
            <a:xfrm>
              <a:off x="2971800" y="2743200"/>
              <a:ext cx="21156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Plant McDonough</a:t>
              </a:r>
            </a:p>
          </p:txBody>
        </p:sp>
        <p:sp>
          <p:nvSpPr>
            <p:cNvPr id="14371" name="TextBox 62"/>
            <p:cNvSpPr txBox="1">
              <a:spLocks noChangeArrowheads="1"/>
            </p:cNvSpPr>
            <p:nvPr/>
          </p:nvSpPr>
          <p:spPr bwMode="auto">
            <a:xfrm>
              <a:off x="3124200" y="1981200"/>
              <a:ext cx="17346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Plant Scherer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96200" y="1276033"/>
            <a:ext cx="1676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Ranking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199833"/>
            <a:ext cx="1676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Ranking</a:t>
            </a: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5368320" y="4659868"/>
            <a:ext cx="651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4724400" y="4659868"/>
            <a:ext cx="606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6011296" y="4659868"/>
            <a:ext cx="694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6521396" y="4659868"/>
            <a:ext cx="717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75%</a:t>
            </a:r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7314933" y="4659868"/>
            <a:ext cx="686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14353" name="TextBox 42"/>
          <p:cNvSpPr txBox="1">
            <a:spLocks noChangeArrowheads="1"/>
          </p:cNvSpPr>
          <p:nvPr/>
        </p:nvSpPr>
        <p:spPr bwMode="auto">
          <a:xfrm>
            <a:off x="5943600" y="648866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Deterministic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907088" y="6629400"/>
            <a:ext cx="112712" cy="114300"/>
          </a:xfrm>
          <a:prstGeom prst="ellipse">
            <a:avLst/>
          </a:prstGeom>
          <a:solidFill>
            <a:schemeClr val="tx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25316" y="1230313"/>
            <a:ext cx="606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Spatial Impact		  Health Impact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hr_all_boxplot_selected_controls.tif"/>
          <p:cNvPicPr>
            <a:picLocks/>
          </p:cNvPicPr>
          <p:nvPr/>
        </p:nvPicPr>
        <p:blipFill>
          <a:blip r:embed="rId2" cstate="print"/>
          <a:srcRect l="7806" t="6064" r="8333" b="6064"/>
          <a:stretch>
            <a:fillRect/>
          </a:stretch>
        </p:blipFill>
        <p:spPr>
          <a:xfrm>
            <a:off x="1143000" y="1066800"/>
            <a:ext cx="6858000" cy="4572000"/>
          </a:xfrm>
          <a:prstGeom prst="rect">
            <a:avLst/>
          </a:prstGeom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Of Health Benefits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562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Uncertainties are large relative to median impacts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Outliers driven by uncertainty in </a:t>
            </a:r>
            <a:r>
              <a:rPr lang="en-US" b="1" dirty="0" err="1" smtClean="0">
                <a:solidFill>
                  <a:srgbClr val="C0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NOx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bioVOC</a:t>
            </a:r>
            <a:r>
              <a:rPr lang="en-US" b="1" dirty="0" smtClean="0">
                <a:solidFill>
                  <a:srgbClr val="C00000"/>
                </a:solidFill>
              </a:rPr>
              <a:t>, and photolysis rates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32460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(Results based on 8-hour metric, with uncertain </a:t>
            </a:r>
            <a:r>
              <a:rPr lang="el-GR" dirty="0" smtClean="0"/>
              <a:t>φ</a:t>
            </a:r>
            <a:r>
              <a:rPr lang="en-US" dirty="0" smtClean="0"/>
              <a:t> and 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964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Houston NOx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953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Georgia NOx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964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Houston VOC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853590" y="1206702"/>
            <a:ext cx="461665" cy="43152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Averted mortalities per O</a:t>
            </a:r>
            <a:r>
              <a:rPr lang="en-US" baseline="-25000" dirty="0" smtClean="0"/>
              <a:t>3</a:t>
            </a:r>
            <a:r>
              <a:rPr lang="en-US" dirty="0" smtClean="0"/>
              <a:t> season per </a:t>
            </a:r>
            <a:r>
              <a:rPr lang="en-US" dirty="0" err="1" smtClean="0"/>
              <a:t>tpd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of temporal metric influences rankings</a:t>
            </a:r>
            <a:endParaRPr lang="en-US" sz="3400" dirty="0"/>
          </a:p>
        </p:txBody>
      </p:sp>
      <p:pic>
        <p:nvPicPr>
          <p:cNvPr id="4" name="Picture 2" descr="rank_GA_metric_cmas.TIF"/>
          <p:cNvPicPr>
            <a:picLocks noChangeAspect="1"/>
          </p:cNvPicPr>
          <p:nvPr/>
        </p:nvPicPr>
        <p:blipFill>
          <a:blip r:embed="rId2" cstate="print"/>
          <a:srcRect l="15556" t="6667" r="1111" b="8888"/>
          <a:stretch>
            <a:fillRect/>
          </a:stretch>
        </p:blipFill>
        <p:spPr bwMode="auto">
          <a:xfrm>
            <a:off x="1905000" y="1050925"/>
            <a:ext cx="55038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0" y="2359025"/>
            <a:ext cx="914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Atlanta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73213" y="2020888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Macon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14400" y="1709738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Rest of Georgia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62000" y="1435100"/>
            <a:ext cx="1735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McDonough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84263" y="1143000"/>
            <a:ext cx="173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Scherer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14475" y="4160838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Atlanta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68450" y="3822700"/>
            <a:ext cx="914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Macon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09638" y="3511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Rest of Georgia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44538" y="3236913"/>
            <a:ext cx="1733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McDonough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9500" y="2944813"/>
            <a:ext cx="1735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Scherer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514475" y="595471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Atlanta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68450" y="5656263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Macon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909638" y="5330825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Rest of Georgia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57238" y="5041900"/>
            <a:ext cx="1735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McDonough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079500" y="4737100"/>
            <a:ext cx="1735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Plant Scherer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7239000" y="1676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24-hr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7162800" y="34401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8-hr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162800" y="52689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1-hr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48400" y="5940425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48400" y="56022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48400" y="5318125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48400" y="50022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48400" y="4708525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48400" y="40909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48400" y="37528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48400" y="34686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48400" y="3152775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48400" y="28590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48400" y="2298700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48400" y="196056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48400" y="1676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248400" y="13604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48400" y="1066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67400" y="762000"/>
            <a:ext cx="1676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Ranking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524000" y="6550025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Averted </a:t>
            </a:r>
            <a:r>
              <a:rPr lang="en-US" sz="1400" b="1" dirty="0" smtClean="0"/>
              <a:t>mortalities per ozone season per 1 </a:t>
            </a:r>
            <a:r>
              <a:rPr lang="en-US" sz="1400" b="1" dirty="0" err="1" smtClean="0"/>
              <a:t>tpd</a:t>
            </a:r>
            <a:r>
              <a:rPr lang="en-US" sz="1400" b="1" dirty="0" smtClean="0"/>
              <a:t> </a:t>
            </a:r>
            <a:r>
              <a:rPr lang="el-GR" sz="1400" b="1" dirty="0" smtClean="0"/>
              <a:t>Δ</a:t>
            </a:r>
            <a:r>
              <a:rPr lang="en-US" sz="1400" b="1" dirty="0" smtClean="0"/>
              <a:t>E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432594" y="3696494"/>
            <a:ext cx="51054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248400" y="2362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72200" y="5943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304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does temporal metric matter??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Diurnal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trends in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ozone sensitivities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67637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5726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Cohan et al., ES&amp;T 2005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Urban </a:t>
            </a:r>
            <a:r>
              <a:rPr lang="en-US" sz="2200" dirty="0" smtClean="0"/>
              <a:t>NO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can titrate </a:t>
            </a:r>
            <a:r>
              <a:rPr lang="en-US" sz="2200" dirty="0" smtClean="0"/>
              <a:t>surface ozone </a:t>
            </a:r>
            <a:r>
              <a:rPr lang="en-US" sz="2200" dirty="0" smtClean="0"/>
              <a:t>at </a:t>
            </a:r>
            <a:r>
              <a:rPr lang="en-US" sz="2200" dirty="0" smtClean="0"/>
              <a:t>night in populated area, </a:t>
            </a:r>
            <a:r>
              <a:rPr lang="en-US" sz="2200" dirty="0" smtClean="0"/>
              <a:t>reducing 24-hour impacts and leading to the ranking </a:t>
            </a:r>
            <a:r>
              <a:rPr lang="en-US" sz="2200" dirty="0" smtClean="0"/>
              <a:t>reversals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VOC</a:t>
            </a:r>
            <a:r>
              <a:rPr lang="en-US" sz="2200" dirty="0" smtClean="0"/>
              <a:t> </a:t>
            </a:r>
            <a:r>
              <a:rPr lang="en-US" sz="2200" dirty="0" smtClean="0"/>
              <a:t>and elevated or rural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yield little nocturnal </a:t>
            </a:r>
            <a:r>
              <a:rPr lang="en-US" sz="2200" dirty="0" err="1" smtClean="0"/>
              <a:t>disbenefit</a:t>
            </a:r>
            <a:endParaRPr lang="en-US" sz="2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 w="317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Jointly considered how uncertainty in AQ model (parametric) and C-R functions generate uncertainty in ozone health benefit estimates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AQ model uncertainties are leading driver of overall uncertainty in benefit estimation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Key parameters: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NOx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bioVOC</a:t>
            </a:r>
            <a:r>
              <a:rPr lang="en-US" sz="2400" dirty="0" smtClean="0"/>
              <a:t>, and photolysis rates</a:t>
            </a:r>
            <a:endParaRPr lang="en-US" sz="2400" baseline="-25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Urban </a:t>
            </a:r>
            <a:r>
              <a:rPr lang="en-US" sz="2800" dirty="0" err="1" smtClean="0"/>
              <a:t>NO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 emissions </a:t>
            </a:r>
            <a:r>
              <a:rPr lang="en-US" sz="2800" dirty="0" smtClean="0"/>
              <a:t>tend to have larger and more uncertain health impacts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Choice of temporal metric for C-R function can reverse the rankings of per-ton benefits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Acknowledgments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62000" y="1166813"/>
            <a:ext cx="7467600" cy="47767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Funding: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Baseline modeling and emissions data provided by Georgia Environmental Protection Division (B.-U. Kim and J.W. </a:t>
            </a: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Boylan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Tahoma" pitchFamily="34" charset="0"/>
              </a:rPr>
              <a:t>) and University of Houston (D.W. Byun)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Tx/>
              <a:buBlip>
                <a:blip r:embed="rId2"/>
              </a:buBlip>
            </a:pPr>
            <a:endParaRPr lang="en-US" sz="2400" dirty="0">
              <a:solidFill>
                <a:srgbClr val="8064A2"/>
              </a:solidFill>
              <a:latin typeface="Calibri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400" dirty="0">
              <a:solidFill>
                <a:srgbClr val="8064A2"/>
              </a:solidFill>
              <a:latin typeface="Calibri" pitchFamily="34" charset="0"/>
              <a:cs typeface="Tahoma" pitchFamily="34" charset="0"/>
            </a:endParaRPr>
          </a:p>
          <a:p>
            <a:pPr marL="342900" lvl="1" indent="-342900" algn="just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ahoma" pitchFamily="34" charset="0"/>
              </a:rPr>
              <a:t> 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ahoma" pitchFamily="34" charset="0"/>
              </a:rPr>
              <a:t>    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133600" y="1752600"/>
            <a:ext cx="4189413" cy="1373187"/>
            <a:chOff x="1410" y="2625"/>
            <a:chExt cx="4538" cy="213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96" y="2625"/>
              <a:ext cx="3592" cy="213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410" y="2625"/>
              <a:ext cx="886" cy="213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013" y="2790"/>
              <a:ext cx="2935" cy="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dirty="0">
                  <a:cs typeface="Times New Roman" pitchFamily="18" charset="0"/>
                </a:rPr>
                <a:t>U.S. EPA – Science To Achieve Results (STAR) Program</a:t>
              </a:r>
            </a:p>
            <a:p>
              <a:pPr eaLnBrk="0" hangingPunct="0"/>
              <a:endParaRPr lang="en-US" sz="1200" b="1" dirty="0"/>
            </a:p>
            <a:p>
              <a:pPr eaLnBrk="0" hangingPunct="0"/>
              <a:r>
                <a:rPr lang="en-US" sz="1700" b="1" dirty="0">
                  <a:cs typeface="Times New Roman" pitchFamily="18" charset="0"/>
                </a:rPr>
                <a:t>Grant # R833665</a:t>
              </a:r>
              <a:endParaRPr lang="en-US" sz="1700" b="1" dirty="0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b="30936"/>
          <a:stretch>
            <a:fillRect/>
          </a:stretch>
        </p:blipFill>
        <p:spPr bwMode="auto">
          <a:xfrm>
            <a:off x="2133600" y="1944687"/>
            <a:ext cx="8382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 Context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30763"/>
          </a:xfrm>
        </p:spPr>
        <p:txBody>
          <a:bodyPr/>
          <a:lstStyle/>
          <a:p>
            <a:r>
              <a:rPr lang="en-US" dirty="0" smtClean="0"/>
              <a:t>Two objectives of ozone attainment planning</a:t>
            </a:r>
          </a:p>
          <a:p>
            <a:pPr lvl="1"/>
            <a:r>
              <a:rPr lang="en-US" dirty="0" smtClean="0"/>
              <a:t>Attain standard at monitors</a:t>
            </a:r>
          </a:p>
          <a:p>
            <a:pPr lvl="1"/>
            <a:r>
              <a:rPr lang="en-US" dirty="0" smtClean="0"/>
              <a:t>Benefits to </a:t>
            </a:r>
            <a:r>
              <a:rPr lang="en-US" b="1" u="sng" dirty="0" smtClean="0"/>
              <a:t>human health</a:t>
            </a:r>
            <a:r>
              <a:rPr lang="en-US" dirty="0" smtClean="0"/>
              <a:t>, agriculture, ecosystems</a:t>
            </a:r>
          </a:p>
          <a:p>
            <a:r>
              <a:rPr lang="en-US" dirty="0" smtClean="0"/>
              <a:t>Health benefits rarely quantified, but could inform prioritization of control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Uncertainties </a:t>
            </a:r>
            <a:r>
              <a:rPr lang="en-US" dirty="0" smtClean="0"/>
              <a:t>in health benefit estimates</a:t>
            </a:r>
          </a:p>
          <a:p>
            <a:pPr lvl="1"/>
            <a:r>
              <a:rPr lang="en-US" sz="2700" dirty="0" smtClean="0"/>
              <a:t>Uncertain model sensitivities (∆Emissions </a:t>
            </a:r>
            <a:r>
              <a:rPr lang="en-US" sz="2700" dirty="0" smtClean="0">
                <a:sym typeface="Wingdings" pitchFamily="2" charset="2"/>
              </a:rPr>
              <a:t> </a:t>
            </a:r>
            <a:r>
              <a:rPr lang="en-US" sz="2700" dirty="0" smtClean="0"/>
              <a:t>∆O</a:t>
            </a:r>
            <a:r>
              <a:rPr lang="en-US" sz="2700" baseline="-25000" dirty="0" smtClean="0"/>
              <a:t>3</a:t>
            </a:r>
            <a:r>
              <a:rPr lang="en-US" sz="2700" dirty="0" smtClean="0"/>
              <a:t>)</a:t>
            </a:r>
          </a:p>
          <a:p>
            <a:pPr lvl="1"/>
            <a:r>
              <a:rPr lang="en-US" sz="2700" dirty="0" smtClean="0"/>
              <a:t>Uncertain epidemiological functions (∆O</a:t>
            </a:r>
            <a:r>
              <a:rPr lang="en-US" sz="2700" baseline="-25000" dirty="0" smtClean="0"/>
              <a:t>3</a:t>
            </a:r>
            <a:r>
              <a:rPr lang="en-US" sz="2700" dirty="0" smtClean="0"/>
              <a:t> </a:t>
            </a:r>
            <a:r>
              <a:rPr lang="en-US" sz="2700" dirty="0" smtClean="0">
                <a:sym typeface="Wingdings" pitchFamily="2" charset="2"/>
              </a:rPr>
              <a:t> </a:t>
            </a:r>
            <a:r>
              <a:rPr lang="en-US" sz="2700" dirty="0" smtClean="0"/>
              <a:t>∆Health)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Context: AQ model uncertainties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30763"/>
          </a:xfrm>
        </p:spPr>
        <p:txBody>
          <a:bodyPr/>
          <a:lstStyle/>
          <a:p>
            <a:r>
              <a:rPr lang="en-US" dirty="0" smtClean="0"/>
              <a:t>Sensitivities cannot be directly evaluated</a:t>
            </a:r>
          </a:p>
          <a:p>
            <a:r>
              <a:rPr lang="en-US" dirty="0" smtClean="0"/>
              <a:t>Three sources of uncertainty</a:t>
            </a:r>
          </a:p>
          <a:p>
            <a:pPr lvl="1"/>
            <a:r>
              <a:rPr lang="en-US" dirty="0" smtClean="0"/>
              <a:t>Structural: Numerical representation of physical and chemical processes</a:t>
            </a:r>
          </a:p>
          <a:p>
            <a:pPr lvl="1"/>
            <a:r>
              <a:rPr lang="en-US" b="1" u="sng" dirty="0" smtClean="0"/>
              <a:t>Parametric</a:t>
            </a:r>
            <a:r>
              <a:rPr lang="en-US" u="sng" dirty="0" smtClean="0"/>
              <a:t>:</a:t>
            </a:r>
            <a:r>
              <a:rPr lang="en-US" dirty="0" smtClean="0"/>
              <a:t> Input parameters for emission rates, reaction rate constants, deposition velocities, etc.</a:t>
            </a:r>
          </a:p>
          <a:p>
            <a:pPr lvl="1"/>
            <a:r>
              <a:rPr lang="en-US" dirty="0" smtClean="0"/>
              <a:t>Model/User error</a:t>
            </a:r>
          </a:p>
          <a:p>
            <a:r>
              <a:rPr lang="en-US" dirty="0" smtClean="0"/>
              <a:t>New methods to efficiently quantify parametric uncertainty </a:t>
            </a:r>
            <a:r>
              <a:rPr lang="en-US" sz="2400" dirty="0" smtClean="0"/>
              <a:t>(</a:t>
            </a:r>
            <a:r>
              <a:rPr lang="en-US" sz="2400" i="1" dirty="0" smtClean="0"/>
              <a:t>Tian et al., 2010; Digar and Cohan 2010</a:t>
            </a:r>
            <a:r>
              <a:rPr lang="en-US" sz="24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1397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62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34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371600"/>
            <a:ext cx="1244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295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447800"/>
            <a:ext cx="134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419350"/>
            <a:ext cx="134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429000"/>
            <a:ext cx="134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9221" idx="2"/>
          </p:cNvCxnSpPr>
          <p:nvPr/>
        </p:nvCxnSpPr>
        <p:spPr>
          <a:xfrm rot="16200000" flipH="1">
            <a:off x="3749675" y="2301875"/>
            <a:ext cx="285750" cy="29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309" idx="5"/>
          </p:cNvCxnSpPr>
          <p:nvPr/>
        </p:nvCxnSpPr>
        <p:spPr>
          <a:xfrm rot="16200000" flipH="1">
            <a:off x="2866231" y="2239169"/>
            <a:ext cx="815975" cy="757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52800" y="2667000"/>
            <a:ext cx="2514600" cy="1676400"/>
            <a:chOff x="144" y="720"/>
            <a:chExt cx="2880" cy="2016"/>
          </a:xfrm>
        </p:grpSpPr>
        <p:sp>
          <p:nvSpPr>
            <p:cNvPr id="11304" name="AutoShape 4"/>
            <p:cNvSpPr>
              <a:spLocks noChangeArrowheads="1"/>
            </p:cNvSpPr>
            <p:nvPr/>
          </p:nvSpPr>
          <p:spPr bwMode="auto">
            <a:xfrm>
              <a:off x="144" y="1872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05" name="AutoShape 5"/>
            <p:cNvSpPr>
              <a:spLocks noChangeArrowheads="1"/>
            </p:cNvSpPr>
            <p:nvPr/>
          </p:nvSpPr>
          <p:spPr bwMode="auto">
            <a:xfrm>
              <a:off x="144" y="1776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06" name="AutoShape 6"/>
            <p:cNvSpPr>
              <a:spLocks noChangeArrowheads="1"/>
            </p:cNvSpPr>
            <p:nvPr/>
          </p:nvSpPr>
          <p:spPr bwMode="auto">
            <a:xfrm>
              <a:off x="144" y="1680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07" name="AutoShape 7"/>
            <p:cNvSpPr>
              <a:spLocks noChangeArrowheads="1"/>
            </p:cNvSpPr>
            <p:nvPr/>
          </p:nvSpPr>
          <p:spPr bwMode="auto">
            <a:xfrm>
              <a:off x="144" y="1584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08" name="AutoShape 8"/>
            <p:cNvSpPr>
              <a:spLocks noChangeArrowheads="1"/>
            </p:cNvSpPr>
            <p:nvPr/>
          </p:nvSpPr>
          <p:spPr bwMode="auto">
            <a:xfrm>
              <a:off x="144" y="1296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09" name="AutoShape 9"/>
            <p:cNvSpPr>
              <a:spLocks noChangeArrowheads="1"/>
            </p:cNvSpPr>
            <p:nvPr/>
          </p:nvSpPr>
          <p:spPr bwMode="auto">
            <a:xfrm>
              <a:off x="144" y="720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10" name="Line 10"/>
            <p:cNvSpPr>
              <a:spLocks noChangeShapeType="1"/>
            </p:cNvSpPr>
            <p:nvPr/>
          </p:nvSpPr>
          <p:spPr bwMode="auto">
            <a:xfrm>
              <a:off x="14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11"/>
            <p:cNvSpPr>
              <a:spLocks noChangeShapeType="1"/>
            </p:cNvSpPr>
            <p:nvPr/>
          </p:nvSpPr>
          <p:spPr bwMode="auto">
            <a:xfrm>
              <a:off x="864" y="72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12"/>
            <p:cNvSpPr>
              <a:spLocks noChangeShapeType="1"/>
            </p:cNvSpPr>
            <p:nvPr/>
          </p:nvSpPr>
          <p:spPr bwMode="auto">
            <a:xfrm>
              <a:off x="3024" y="72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13"/>
            <p:cNvSpPr>
              <a:spLocks noChangeShapeType="1"/>
            </p:cNvSpPr>
            <p:nvPr/>
          </p:nvSpPr>
          <p:spPr bwMode="auto">
            <a:xfrm>
              <a:off x="230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14"/>
            <p:cNvSpPr>
              <a:spLocks noChangeShapeType="1"/>
            </p:cNvSpPr>
            <p:nvPr/>
          </p:nvSpPr>
          <p:spPr bwMode="auto">
            <a:xfrm>
              <a:off x="28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15"/>
            <p:cNvSpPr>
              <a:spLocks noChangeShapeType="1"/>
            </p:cNvSpPr>
            <p:nvPr/>
          </p:nvSpPr>
          <p:spPr bwMode="auto">
            <a:xfrm>
              <a:off x="38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16"/>
            <p:cNvSpPr>
              <a:spLocks noChangeShapeType="1"/>
            </p:cNvSpPr>
            <p:nvPr/>
          </p:nvSpPr>
          <p:spPr bwMode="auto">
            <a:xfrm>
              <a:off x="48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17"/>
            <p:cNvSpPr>
              <a:spLocks noChangeShapeType="1"/>
            </p:cNvSpPr>
            <p:nvPr/>
          </p:nvSpPr>
          <p:spPr bwMode="auto">
            <a:xfrm>
              <a:off x="576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18"/>
            <p:cNvSpPr>
              <a:spLocks noChangeShapeType="1"/>
            </p:cNvSpPr>
            <p:nvPr/>
          </p:nvSpPr>
          <p:spPr bwMode="auto">
            <a:xfrm>
              <a:off x="672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19"/>
            <p:cNvSpPr>
              <a:spLocks noChangeShapeType="1"/>
            </p:cNvSpPr>
            <p:nvPr/>
          </p:nvSpPr>
          <p:spPr bwMode="auto">
            <a:xfrm>
              <a:off x="76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20"/>
            <p:cNvSpPr>
              <a:spLocks noChangeShapeType="1"/>
            </p:cNvSpPr>
            <p:nvPr/>
          </p:nvSpPr>
          <p:spPr bwMode="auto">
            <a:xfrm>
              <a:off x="86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21"/>
            <p:cNvSpPr>
              <a:spLocks noChangeShapeType="1"/>
            </p:cNvSpPr>
            <p:nvPr/>
          </p:nvSpPr>
          <p:spPr bwMode="auto">
            <a:xfrm>
              <a:off x="96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22"/>
            <p:cNvSpPr>
              <a:spLocks noChangeShapeType="1"/>
            </p:cNvSpPr>
            <p:nvPr/>
          </p:nvSpPr>
          <p:spPr bwMode="auto">
            <a:xfrm>
              <a:off x="1056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23"/>
            <p:cNvSpPr>
              <a:spLocks noChangeShapeType="1"/>
            </p:cNvSpPr>
            <p:nvPr/>
          </p:nvSpPr>
          <p:spPr bwMode="auto">
            <a:xfrm>
              <a:off x="1152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24"/>
            <p:cNvSpPr>
              <a:spLocks noChangeShapeType="1"/>
            </p:cNvSpPr>
            <p:nvPr/>
          </p:nvSpPr>
          <p:spPr bwMode="auto">
            <a:xfrm>
              <a:off x="124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25"/>
            <p:cNvSpPr>
              <a:spLocks noChangeShapeType="1"/>
            </p:cNvSpPr>
            <p:nvPr/>
          </p:nvSpPr>
          <p:spPr bwMode="auto">
            <a:xfrm>
              <a:off x="134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26"/>
            <p:cNvSpPr>
              <a:spLocks noChangeShapeType="1"/>
            </p:cNvSpPr>
            <p:nvPr/>
          </p:nvSpPr>
          <p:spPr bwMode="auto">
            <a:xfrm>
              <a:off x="144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27"/>
            <p:cNvSpPr>
              <a:spLocks noChangeShapeType="1"/>
            </p:cNvSpPr>
            <p:nvPr/>
          </p:nvSpPr>
          <p:spPr bwMode="auto">
            <a:xfrm>
              <a:off x="1536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28"/>
            <p:cNvSpPr>
              <a:spLocks noChangeShapeType="1"/>
            </p:cNvSpPr>
            <p:nvPr/>
          </p:nvSpPr>
          <p:spPr bwMode="auto">
            <a:xfrm>
              <a:off x="164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AutoShape 29"/>
            <p:cNvSpPr>
              <a:spLocks noChangeArrowheads="1"/>
            </p:cNvSpPr>
            <p:nvPr/>
          </p:nvSpPr>
          <p:spPr bwMode="auto">
            <a:xfrm>
              <a:off x="144" y="1008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30" name="AutoShape 30"/>
            <p:cNvSpPr>
              <a:spLocks noChangeArrowheads="1"/>
            </p:cNvSpPr>
            <p:nvPr/>
          </p:nvSpPr>
          <p:spPr bwMode="auto">
            <a:xfrm>
              <a:off x="144" y="1440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31" name="AutoShape 31"/>
            <p:cNvSpPr>
              <a:spLocks noChangeArrowheads="1"/>
            </p:cNvSpPr>
            <p:nvPr/>
          </p:nvSpPr>
          <p:spPr bwMode="auto">
            <a:xfrm>
              <a:off x="144" y="1824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32" name="Line 32"/>
            <p:cNvSpPr>
              <a:spLocks noChangeShapeType="1"/>
            </p:cNvSpPr>
            <p:nvPr/>
          </p:nvSpPr>
          <p:spPr bwMode="auto">
            <a:xfrm>
              <a:off x="172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33"/>
            <p:cNvSpPr>
              <a:spLocks noChangeShapeType="1"/>
            </p:cNvSpPr>
            <p:nvPr/>
          </p:nvSpPr>
          <p:spPr bwMode="auto">
            <a:xfrm>
              <a:off x="1824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34"/>
            <p:cNvSpPr>
              <a:spLocks noChangeShapeType="1"/>
            </p:cNvSpPr>
            <p:nvPr/>
          </p:nvSpPr>
          <p:spPr bwMode="auto">
            <a:xfrm>
              <a:off x="192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35"/>
            <p:cNvSpPr>
              <a:spLocks noChangeShapeType="1"/>
            </p:cNvSpPr>
            <p:nvPr/>
          </p:nvSpPr>
          <p:spPr bwMode="auto">
            <a:xfrm>
              <a:off x="2016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36"/>
            <p:cNvSpPr>
              <a:spLocks noChangeShapeType="1"/>
            </p:cNvSpPr>
            <p:nvPr/>
          </p:nvSpPr>
          <p:spPr bwMode="auto">
            <a:xfrm>
              <a:off x="2112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37"/>
            <p:cNvSpPr>
              <a:spLocks noChangeShapeType="1"/>
            </p:cNvSpPr>
            <p:nvPr/>
          </p:nvSpPr>
          <p:spPr bwMode="auto">
            <a:xfrm>
              <a:off x="220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38"/>
            <p:cNvSpPr>
              <a:spLocks noChangeShapeType="1"/>
            </p:cNvSpPr>
            <p:nvPr/>
          </p:nvSpPr>
          <p:spPr bwMode="auto">
            <a:xfrm>
              <a:off x="192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39"/>
            <p:cNvSpPr>
              <a:spLocks noChangeShapeType="1"/>
            </p:cNvSpPr>
            <p:nvPr/>
          </p:nvSpPr>
          <p:spPr bwMode="auto">
            <a:xfrm flipV="1">
              <a:off x="192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40"/>
            <p:cNvSpPr>
              <a:spLocks noChangeShapeType="1"/>
            </p:cNvSpPr>
            <p:nvPr/>
          </p:nvSpPr>
          <p:spPr bwMode="auto">
            <a:xfrm flipV="1">
              <a:off x="288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41"/>
            <p:cNvSpPr>
              <a:spLocks noChangeShapeType="1"/>
            </p:cNvSpPr>
            <p:nvPr/>
          </p:nvSpPr>
          <p:spPr bwMode="auto">
            <a:xfrm flipV="1">
              <a:off x="384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42"/>
            <p:cNvSpPr>
              <a:spLocks noChangeShapeType="1"/>
            </p:cNvSpPr>
            <p:nvPr/>
          </p:nvSpPr>
          <p:spPr bwMode="auto">
            <a:xfrm flipV="1">
              <a:off x="480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43"/>
            <p:cNvSpPr>
              <a:spLocks noChangeShapeType="1"/>
            </p:cNvSpPr>
            <p:nvPr/>
          </p:nvSpPr>
          <p:spPr bwMode="auto">
            <a:xfrm flipV="1">
              <a:off x="672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44"/>
            <p:cNvSpPr>
              <a:spLocks noChangeShapeType="1"/>
            </p:cNvSpPr>
            <p:nvPr/>
          </p:nvSpPr>
          <p:spPr bwMode="auto">
            <a:xfrm flipV="1">
              <a:off x="576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45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46"/>
            <p:cNvSpPr>
              <a:spLocks noChangeShapeType="1"/>
            </p:cNvSpPr>
            <p:nvPr/>
          </p:nvSpPr>
          <p:spPr bwMode="auto">
            <a:xfrm flipH="1">
              <a:off x="240" y="148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Line 47"/>
            <p:cNvSpPr>
              <a:spLocks noChangeShapeType="1"/>
            </p:cNvSpPr>
            <p:nvPr/>
          </p:nvSpPr>
          <p:spPr bwMode="auto">
            <a:xfrm flipV="1">
              <a:off x="2496" y="13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Line 48"/>
            <p:cNvSpPr>
              <a:spLocks noChangeShapeType="1"/>
            </p:cNvSpPr>
            <p:nvPr/>
          </p:nvSpPr>
          <p:spPr bwMode="auto">
            <a:xfrm flipH="1">
              <a:off x="336" y="134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49"/>
            <p:cNvSpPr>
              <a:spLocks noChangeShapeType="1"/>
            </p:cNvSpPr>
            <p:nvPr/>
          </p:nvSpPr>
          <p:spPr bwMode="auto">
            <a:xfrm flipV="1">
              <a:off x="2592" y="124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50"/>
            <p:cNvSpPr>
              <a:spLocks noChangeShapeType="1"/>
            </p:cNvSpPr>
            <p:nvPr/>
          </p:nvSpPr>
          <p:spPr bwMode="auto">
            <a:xfrm flipH="1">
              <a:off x="432" y="124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51"/>
            <p:cNvSpPr>
              <a:spLocks noChangeShapeType="1"/>
            </p:cNvSpPr>
            <p:nvPr/>
          </p:nvSpPr>
          <p:spPr bwMode="auto">
            <a:xfrm flipV="1">
              <a:off x="2688" y="115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52"/>
            <p:cNvSpPr>
              <a:spLocks noChangeShapeType="1"/>
            </p:cNvSpPr>
            <p:nvPr/>
          </p:nvSpPr>
          <p:spPr bwMode="auto">
            <a:xfrm flipH="1">
              <a:off x="528" y="115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53"/>
            <p:cNvSpPr>
              <a:spLocks noChangeShapeType="1"/>
            </p:cNvSpPr>
            <p:nvPr/>
          </p:nvSpPr>
          <p:spPr bwMode="auto">
            <a:xfrm flipV="1">
              <a:off x="2784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54"/>
            <p:cNvSpPr>
              <a:spLocks noChangeShapeType="1"/>
            </p:cNvSpPr>
            <p:nvPr/>
          </p:nvSpPr>
          <p:spPr bwMode="auto">
            <a:xfrm flipH="1">
              <a:off x="624" y="100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Line 55"/>
            <p:cNvSpPr>
              <a:spLocks noChangeShapeType="1"/>
            </p:cNvSpPr>
            <p:nvPr/>
          </p:nvSpPr>
          <p:spPr bwMode="auto">
            <a:xfrm flipV="1">
              <a:off x="2880" y="91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56"/>
            <p:cNvSpPr>
              <a:spLocks noChangeShapeType="1"/>
            </p:cNvSpPr>
            <p:nvPr/>
          </p:nvSpPr>
          <p:spPr bwMode="auto">
            <a:xfrm flipH="1">
              <a:off x="720" y="91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57"/>
            <p:cNvSpPr>
              <a:spLocks noChangeShapeType="1"/>
            </p:cNvSpPr>
            <p:nvPr/>
          </p:nvSpPr>
          <p:spPr bwMode="auto">
            <a:xfrm flipV="1">
              <a:off x="2976" y="76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58"/>
            <p:cNvSpPr>
              <a:spLocks noChangeShapeType="1"/>
            </p:cNvSpPr>
            <p:nvPr/>
          </p:nvSpPr>
          <p:spPr bwMode="auto">
            <a:xfrm flipH="1">
              <a:off x="816" y="76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AutoShape 59"/>
            <p:cNvSpPr>
              <a:spLocks noChangeArrowheads="1"/>
            </p:cNvSpPr>
            <p:nvPr/>
          </p:nvSpPr>
          <p:spPr bwMode="auto">
            <a:xfrm>
              <a:off x="144" y="1152"/>
              <a:ext cx="2880" cy="864"/>
            </a:xfrm>
            <a:prstGeom prst="parallelogram">
              <a:avLst>
                <a:gd name="adj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60" name="Line 60"/>
            <p:cNvSpPr>
              <a:spLocks noChangeShapeType="1"/>
            </p:cNvSpPr>
            <p:nvPr/>
          </p:nvSpPr>
          <p:spPr bwMode="auto">
            <a:xfrm flipV="1">
              <a:off x="768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Line 61"/>
            <p:cNvSpPr>
              <a:spLocks noChangeShapeType="1"/>
            </p:cNvSpPr>
            <p:nvPr/>
          </p:nvSpPr>
          <p:spPr bwMode="auto">
            <a:xfrm flipV="1">
              <a:off x="864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Line 62"/>
            <p:cNvSpPr>
              <a:spLocks noChangeShapeType="1"/>
            </p:cNvSpPr>
            <p:nvPr/>
          </p:nvSpPr>
          <p:spPr bwMode="auto">
            <a:xfrm flipV="1">
              <a:off x="960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63"/>
            <p:cNvSpPr>
              <a:spLocks noChangeShapeType="1"/>
            </p:cNvSpPr>
            <p:nvPr/>
          </p:nvSpPr>
          <p:spPr bwMode="auto">
            <a:xfrm flipV="1">
              <a:off x="1056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Line 64"/>
            <p:cNvSpPr>
              <a:spLocks noChangeShapeType="1"/>
            </p:cNvSpPr>
            <p:nvPr/>
          </p:nvSpPr>
          <p:spPr bwMode="auto">
            <a:xfrm flipV="1">
              <a:off x="1152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65"/>
            <p:cNvSpPr>
              <a:spLocks noChangeShapeType="1"/>
            </p:cNvSpPr>
            <p:nvPr/>
          </p:nvSpPr>
          <p:spPr bwMode="auto">
            <a:xfrm flipV="1">
              <a:off x="1248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66"/>
            <p:cNvSpPr>
              <a:spLocks noChangeShapeType="1"/>
            </p:cNvSpPr>
            <p:nvPr/>
          </p:nvSpPr>
          <p:spPr bwMode="auto">
            <a:xfrm flipV="1">
              <a:off x="1344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67"/>
            <p:cNvSpPr>
              <a:spLocks noChangeShapeType="1"/>
            </p:cNvSpPr>
            <p:nvPr/>
          </p:nvSpPr>
          <p:spPr bwMode="auto">
            <a:xfrm flipV="1">
              <a:off x="1440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68"/>
            <p:cNvSpPr>
              <a:spLocks noChangeShapeType="1"/>
            </p:cNvSpPr>
            <p:nvPr/>
          </p:nvSpPr>
          <p:spPr bwMode="auto">
            <a:xfrm flipV="1">
              <a:off x="1536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Line 69"/>
            <p:cNvSpPr>
              <a:spLocks noChangeShapeType="1"/>
            </p:cNvSpPr>
            <p:nvPr/>
          </p:nvSpPr>
          <p:spPr bwMode="auto">
            <a:xfrm flipV="1">
              <a:off x="1632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70"/>
            <p:cNvSpPr>
              <a:spLocks noChangeShapeType="1"/>
            </p:cNvSpPr>
            <p:nvPr/>
          </p:nvSpPr>
          <p:spPr bwMode="auto">
            <a:xfrm flipV="1">
              <a:off x="1728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Line 71"/>
            <p:cNvSpPr>
              <a:spLocks noChangeShapeType="1"/>
            </p:cNvSpPr>
            <p:nvPr/>
          </p:nvSpPr>
          <p:spPr bwMode="auto">
            <a:xfrm flipV="1">
              <a:off x="1824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Line 72"/>
            <p:cNvSpPr>
              <a:spLocks noChangeShapeType="1"/>
            </p:cNvSpPr>
            <p:nvPr/>
          </p:nvSpPr>
          <p:spPr bwMode="auto">
            <a:xfrm flipV="1">
              <a:off x="1920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73"/>
            <p:cNvSpPr>
              <a:spLocks noChangeShapeType="1"/>
            </p:cNvSpPr>
            <p:nvPr/>
          </p:nvSpPr>
          <p:spPr bwMode="auto">
            <a:xfrm flipV="1">
              <a:off x="2016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74"/>
            <p:cNvSpPr>
              <a:spLocks noChangeShapeType="1"/>
            </p:cNvSpPr>
            <p:nvPr/>
          </p:nvSpPr>
          <p:spPr bwMode="auto">
            <a:xfrm flipV="1">
              <a:off x="2112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Line 75"/>
            <p:cNvSpPr>
              <a:spLocks noChangeShapeType="1"/>
            </p:cNvSpPr>
            <p:nvPr/>
          </p:nvSpPr>
          <p:spPr bwMode="auto">
            <a:xfrm flipV="1">
              <a:off x="2208" y="720"/>
              <a:ext cx="72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Line 76"/>
            <p:cNvSpPr>
              <a:spLocks noChangeShapeType="1"/>
            </p:cNvSpPr>
            <p:nvPr/>
          </p:nvSpPr>
          <p:spPr bwMode="auto">
            <a:xfrm flipV="1">
              <a:off x="2448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Line 77"/>
            <p:cNvSpPr>
              <a:spLocks noChangeShapeType="1"/>
            </p:cNvSpPr>
            <p:nvPr/>
          </p:nvSpPr>
          <p:spPr bwMode="auto">
            <a:xfrm flipH="1">
              <a:off x="288" y="139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Line 78"/>
            <p:cNvSpPr>
              <a:spLocks noChangeShapeType="1"/>
            </p:cNvSpPr>
            <p:nvPr/>
          </p:nvSpPr>
          <p:spPr bwMode="auto">
            <a:xfrm flipV="1">
              <a:off x="2352" y="153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Line 79"/>
            <p:cNvSpPr>
              <a:spLocks noChangeShapeType="1"/>
            </p:cNvSpPr>
            <p:nvPr/>
          </p:nvSpPr>
          <p:spPr bwMode="auto">
            <a:xfrm flipH="1">
              <a:off x="192" y="153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Line 80"/>
            <p:cNvSpPr>
              <a:spLocks noChangeShapeType="1"/>
            </p:cNvSpPr>
            <p:nvPr/>
          </p:nvSpPr>
          <p:spPr bwMode="auto">
            <a:xfrm flipV="1">
              <a:off x="2544" y="129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81"/>
            <p:cNvSpPr>
              <a:spLocks noChangeShapeType="1"/>
            </p:cNvSpPr>
            <p:nvPr/>
          </p:nvSpPr>
          <p:spPr bwMode="auto">
            <a:xfrm flipH="1">
              <a:off x="384" y="129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Line 82"/>
            <p:cNvSpPr>
              <a:spLocks noChangeShapeType="1"/>
            </p:cNvSpPr>
            <p:nvPr/>
          </p:nvSpPr>
          <p:spPr bwMode="auto">
            <a:xfrm flipV="1">
              <a:off x="2640" y="120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Line 83"/>
            <p:cNvSpPr>
              <a:spLocks noChangeShapeType="1"/>
            </p:cNvSpPr>
            <p:nvPr/>
          </p:nvSpPr>
          <p:spPr bwMode="auto">
            <a:xfrm flipH="1">
              <a:off x="480" y="120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Line 84"/>
            <p:cNvSpPr>
              <a:spLocks noChangeShapeType="1"/>
            </p:cNvSpPr>
            <p:nvPr/>
          </p:nvSpPr>
          <p:spPr bwMode="auto">
            <a:xfrm flipV="1">
              <a:off x="2736" y="110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Line 85"/>
            <p:cNvSpPr>
              <a:spLocks noChangeShapeType="1"/>
            </p:cNvSpPr>
            <p:nvPr/>
          </p:nvSpPr>
          <p:spPr bwMode="auto">
            <a:xfrm flipH="1">
              <a:off x="528" y="110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86"/>
            <p:cNvSpPr>
              <a:spLocks noChangeShapeType="1"/>
            </p:cNvSpPr>
            <p:nvPr/>
          </p:nvSpPr>
          <p:spPr bwMode="auto">
            <a:xfrm flipV="1">
              <a:off x="2832" y="96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Line 87"/>
            <p:cNvSpPr>
              <a:spLocks noChangeShapeType="1"/>
            </p:cNvSpPr>
            <p:nvPr/>
          </p:nvSpPr>
          <p:spPr bwMode="auto">
            <a:xfrm flipH="1">
              <a:off x="672" y="96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Line 88"/>
            <p:cNvSpPr>
              <a:spLocks noChangeShapeType="1"/>
            </p:cNvSpPr>
            <p:nvPr/>
          </p:nvSpPr>
          <p:spPr bwMode="auto">
            <a:xfrm flipV="1">
              <a:off x="2784" y="105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Line 89"/>
            <p:cNvSpPr>
              <a:spLocks noChangeShapeType="1"/>
            </p:cNvSpPr>
            <p:nvPr/>
          </p:nvSpPr>
          <p:spPr bwMode="auto">
            <a:xfrm flipH="1">
              <a:off x="576" y="105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Line 90"/>
            <p:cNvSpPr>
              <a:spLocks noChangeShapeType="1"/>
            </p:cNvSpPr>
            <p:nvPr/>
          </p:nvSpPr>
          <p:spPr bwMode="auto">
            <a:xfrm flipV="1">
              <a:off x="2928" y="86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91"/>
            <p:cNvSpPr>
              <a:spLocks noChangeShapeType="1"/>
            </p:cNvSpPr>
            <p:nvPr/>
          </p:nvSpPr>
          <p:spPr bwMode="auto">
            <a:xfrm flipH="1">
              <a:off x="768" y="86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Line 92"/>
            <p:cNvSpPr>
              <a:spLocks noChangeShapeType="1"/>
            </p:cNvSpPr>
            <p:nvPr/>
          </p:nvSpPr>
          <p:spPr bwMode="auto">
            <a:xfrm flipV="1">
              <a:off x="2976" y="81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93"/>
            <p:cNvSpPr>
              <a:spLocks noChangeShapeType="1"/>
            </p:cNvSpPr>
            <p:nvPr/>
          </p:nvSpPr>
          <p:spPr bwMode="auto">
            <a:xfrm flipH="1">
              <a:off x="768" y="81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Line 94"/>
            <p:cNvSpPr>
              <a:spLocks noChangeShapeType="1"/>
            </p:cNvSpPr>
            <p:nvPr/>
          </p:nvSpPr>
          <p:spPr bwMode="auto">
            <a:xfrm flipH="1">
              <a:off x="240" y="144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Line 95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1" name="Straight Arrow Connector 120"/>
          <p:cNvCxnSpPr/>
          <p:nvPr/>
        </p:nvCxnSpPr>
        <p:spPr>
          <a:xfrm rot="10800000" flipV="1">
            <a:off x="5257800" y="2133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 flipV="1">
            <a:off x="5943600" y="2362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 flipV="1">
            <a:off x="6019800" y="29718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5791200" y="3962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2819400" y="3200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209800" y="3962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2" name="Down Arrow 131"/>
          <p:cNvSpPr/>
          <p:nvPr/>
        </p:nvSpPr>
        <p:spPr>
          <a:xfrm>
            <a:off x="4419600" y="4419600"/>
            <a:ext cx="304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84" name="Picture 1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876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TextBox 133"/>
          <p:cNvSpPr txBox="1">
            <a:spLocks noChangeArrowheads="1"/>
          </p:cNvSpPr>
          <p:nvPr/>
        </p:nvSpPr>
        <p:spPr bwMode="auto">
          <a:xfrm>
            <a:off x="152400" y="5105400"/>
            <a:ext cx="3352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dirty="0"/>
              <a:t>Probability distribution of pollutant response (</a:t>
            </a:r>
            <a:r>
              <a:rPr lang="el-GR" sz="2100" dirty="0">
                <a:cs typeface="Arial" charset="0"/>
              </a:rPr>
              <a:t>Δ</a:t>
            </a:r>
            <a:r>
              <a:rPr lang="en-US" sz="2100" dirty="0">
                <a:cs typeface="Arial" charset="0"/>
              </a:rPr>
              <a:t>C) to emission control (</a:t>
            </a:r>
            <a:r>
              <a:rPr lang="el-GR" sz="2100" dirty="0">
                <a:cs typeface="Arial" charset="0"/>
              </a:rPr>
              <a:t>Δ</a:t>
            </a:r>
            <a:r>
              <a:rPr lang="en-US" sz="2100" dirty="0">
                <a:cs typeface="Arial" charset="0"/>
              </a:rPr>
              <a:t>E) </a:t>
            </a:r>
            <a:endParaRPr lang="en-US" sz="2100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4614863" y="66294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0800000">
            <a:off x="3810000" y="6629400"/>
            <a:ext cx="8048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725069" y="6628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5257007" y="6628606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3841750" y="5765800"/>
            <a:ext cx="146208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TextBox 149"/>
          <p:cNvSpPr txBox="1">
            <a:spLocks noChangeArrowheads="1"/>
          </p:cNvSpPr>
          <p:nvPr/>
        </p:nvSpPr>
        <p:spPr bwMode="auto">
          <a:xfrm>
            <a:off x="76200" y="3581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Emis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NOx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292" name="TextBox 150"/>
          <p:cNvSpPr txBox="1">
            <a:spLocks noChangeArrowheads="1"/>
          </p:cNvSpPr>
          <p:nvPr/>
        </p:nvSpPr>
        <p:spPr bwMode="auto">
          <a:xfrm>
            <a:off x="533400" y="26670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Emis</a:t>
            </a:r>
            <a:r>
              <a:rPr lang="en-US" sz="1600" dirty="0" smtClean="0">
                <a:latin typeface="Calibri" pitchFamily="34" charset="0"/>
              </a:rPr>
              <a:t> AVOC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293" name="TextBox 151"/>
          <p:cNvSpPr txBox="1">
            <a:spLocks noChangeArrowheads="1"/>
          </p:cNvSpPr>
          <p:nvPr/>
        </p:nvSpPr>
        <p:spPr bwMode="auto">
          <a:xfrm>
            <a:off x="609600" y="18288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Emis</a:t>
            </a:r>
            <a:r>
              <a:rPr lang="en-US" sz="1600" dirty="0" smtClean="0">
                <a:latin typeface="Calibri" pitchFamily="34" charset="0"/>
              </a:rPr>
              <a:t> BVOC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294" name="TextBox 152"/>
          <p:cNvSpPr txBox="1">
            <a:spLocks noChangeArrowheads="1"/>
          </p:cNvSpPr>
          <p:nvPr/>
        </p:nvSpPr>
        <p:spPr bwMode="auto">
          <a:xfrm>
            <a:off x="3124200" y="11430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RJs</a:t>
            </a:r>
          </a:p>
        </p:txBody>
      </p:sp>
      <p:sp>
        <p:nvSpPr>
          <p:cNvPr id="11295" name="TextBox 154"/>
          <p:cNvSpPr txBox="1">
            <a:spLocks noChangeArrowheads="1"/>
          </p:cNvSpPr>
          <p:nvPr/>
        </p:nvSpPr>
        <p:spPr bwMode="auto">
          <a:xfrm>
            <a:off x="5638800" y="10668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R(NO2+OH)</a:t>
            </a:r>
          </a:p>
        </p:txBody>
      </p:sp>
      <p:sp>
        <p:nvSpPr>
          <p:cNvPr id="11296" name="TextBox 155"/>
          <p:cNvSpPr txBox="1">
            <a:spLocks noChangeArrowheads="1"/>
          </p:cNvSpPr>
          <p:nvPr/>
        </p:nvSpPr>
        <p:spPr bwMode="auto">
          <a:xfrm>
            <a:off x="7772400" y="16002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R(NO+O3)</a:t>
            </a:r>
          </a:p>
        </p:txBody>
      </p:sp>
      <p:sp>
        <p:nvSpPr>
          <p:cNvPr id="11297" name="TextBox 156"/>
          <p:cNvSpPr txBox="1">
            <a:spLocks noChangeArrowheads="1"/>
          </p:cNvSpPr>
          <p:nvPr/>
        </p:nvSpPr>
        <p:spPr bwMode="auto">
          <a:xfrm>
            <a:off x="7772400" y="24384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BC (O3)</a:t>
            </a:r>
          </a:p>
        </p:txBody>
      </p:sp>
      <p:sp>
        <p:nvSpPr>
          <p:cNvPr id="11298" name="TextBox 157"/>
          <p:cNvSpPr txBox="1">
            <a:spLocks noChangeArrowheads="1"/>
          </p:cNvSpPr>
          <p:nvPr/>
        </p:nvSpPr>
        <p:spPr bwMode="auto">
          <a:xfrm>
            <a:off x="7848600" y="3581400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BC (NOy)</a:t>
            </a:r>
          </a:p>
        </p:txBody>
      </p:sp>
      <p:sp>
        <p:nvSpPr>
          <p:cNvPr id="11299" name="Text Box 131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Parametric Uncertainty of Sensitivities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300" name="TextBox 133"/>
          <p:cNvSpPr txBox="1">
            <a:spLocks noChangeArrowheads="1"/>
          </p:cNvSpPr>
          <p:nvPr/>
        </p:nvSpPr>
        <p:spPr bwMode="auto">
          <a:xfrm>
            <a:off x="5638800" y="4648200"/>
            <a:ext cx="3429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Reduced form models for efficient Monte Carlo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2" name="Down Arrow 151"/>
          <p:cNvSpPr/>
          <p:nvPr/>
        </p:nvSpPr>
        <p:spPr>
          <a:xfrm>
            <a:off x="4572000" y="1447800"/>
            <a:ext cx="304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02" name="TextBox 152"/>
          <p:cNvSpPr txBox="1">
            <a:spLocks noChangeArrowheads="1"/>
          </p:cNvSpPr>
          <p:nvPr/>
        </p:nvSpPr>
        <p:spPr bwMode="auto">
          <a:xfrm>
            <a:off x="4424363" y="923925"/>
            <a:ext cx="68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303" name="TextBox 153"/>
          <p:cNvSpPr txBox="1">
            <a:spLocks noChangeArrowheads="1"/>
          </p:cNvSpPr>
          <p:nvPr/>
        </p:nvSpPr>
        <p:spPr bwMode="auto">
          <a:xfrm>
            <a:off x="3733800" y="5181600"/>
            <a:ext cx="696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800" b="1">
                <a:solidFill>
                  <a:srgbClr val="FF0000"/>
                </a:solidFill>
                <a:cs typeface="Arial" charset="0"/>
              </a:rPr>
              <a:t>C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Context: Health effect uncertainties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754563"/>
          </a:xfrm>
        </p:spPr>
        <p:txBody>
          <a:bodyPr/>
          <a:lstStyle/>
          <a:p>
            <a:r>
              <a:rPr lang="en-US" dirty="0" smtClean="0"/>
              <a:t>Ozone linked to respiratory illness, hospital admissions, and </a:t>
            </a:r>
            <a:r>
              <a:rPr lang="en-US" b="1" u="sng" dirty="0" smtClean="0"/>
              <a:t>mortality</a:t>
            </a:r>
          </a:p>
          <a:p>
            <a:pPr lvl="1"/>
            <a:r>
              <a:rPr lang="en-US" dirty="0" smtClean="0"/>
              <a:t>Mortality link established by three meta-studies </a:t>
            </a:r>
            <a:r>
              <a:rPr lang="en-US" sz="2400" dirty="0" smtClean="0"/>
              <a:t>(</a:t>
            </a:r>
            <a:r>
              <a:rPr lang="en-US" sz="2400" i="1" dirty="0" smtClean="0"/>
              <a:t>Epidemiology, </a:t>
            </a:r>
            <a:r>
              <a:rPr lang="en-US" sz="2400" dirty="0" smtClean="0"/>
              <a:t>2005)</a:t>
            </a:r>
          </a:p>
          <a:p>
            <a:r>
              <a:rPr lang="en-US" dirty="0" smtClean="0"/>
              <a:t>Various concentration-response functions</a:t>
            </a:r>
          </a:p>
          <a:p>
            <a:pPr lvl="1"/>
            <a:r>
              <a:rPr lang="en-US" dirty="0" smtClean="0"/>
              <a:t>Typical form:</a:t>
            </a:r>
          </a:p>
          <a:p>
            <a:pPr lvl="1"/>
            <a:r>
              <a:rPr lang="en-US" dirty="0" smtClean="0"/>
              <a:t>Magnitude and uncertainty of </a:t>
            </a:r>
            <a:r>
              <a:rPr lang="el-GR" dirty="0" smtClean="0"/>
              <a:t>β</a:t>
            </a:r>
            <a:r>
              <a:rPr lang="en-US" dirty="0" smtClean="0"/>
              <a:t> vary by study</a:t>
            </a:r>
          </a:p>
          <a:p>
            <a:pPr lvl="1"/>
            <a:r>
              <a:rPr lang="en-US" dirty="0" smtClean="0"/>
              <a:t>Reported on 1-, 8-, and 24-hour metrics</a:t>
            </a:r>
          </a:p>
          <a:p>
            <a:r>
              <a:rPr lang="en-US" dirty="0" smtClean="0"/>
              <a:t>No clear evidence of thresholds </a:t>
            </a:r>
            <a:r>
              <a:rPr lang="en-US" sz="2400" dirty="0" smtClean="0"/>
              <a:t>(</a:t>
            </a:r>
            <a:r>
              <a:rPr lang="en-US" sz="2400" i="1" dirty="0" smtClean="0"/>
              <a:t>Bell et al.</a:t>
            </a:r>
            <a:r>
              <a:rPr lang="en-US" sz="2400" dirty="0" smtClean="0"/>
              <a:t>, 2006)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2505075" cy="58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106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Uncertain Sensitivities and C-R Functions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print"/>
          <a:srcRect l="7858" t="2779" r="8311" b="2779"/>
          <a:stretch>
            <a:fillRect/>
          </a:stretch>
        </p:blipFill>
        <p:spPr bwMode="auto">
          <a:xfrm>
            <a:off x="457200" y="1219200"/>
            <a:ext cx="373538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 l="7040" t="4272" r="7291" b="5983"/>
          <a:stretch>
            <a:fillRect/>
          </a:stretch>
        </p:blipFill>
        <p:spPr bwMode="auto">
          <a:xfrm>
            <a:off x="531813" y="3624263"/>
            <a:ext cx="36591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267200" y="2373313"/>
            <a:ext cx="10668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14801" y="3592512"/>
            <a:ext cx="2438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191000" y="4811713"/>
            <a:ext cx="1143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592513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2667000" y="1447800"/>
            <a:ext cx="1423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Uncertain </a:t>
            </a:r>
          </a:p>
          <a:p>
            <a:pPr algn="ctr"/>
            <a:r>
              <a:rPr lang="en-US" sz="1600">
                <a:latin typeface="Calibri" pitchFamily="34" charset="0"/>
              </a:rPr>
              <a:t>Pollutant Reduction</a:t>
            </a:r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2667000" y="3810000"/>
            <a:ext cx="1423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Uncertain </a:t>
            </a:r>
          </a:p>
          <a:p>
            <a:pPr algn="ctr"/>
            <a:r>
              <a:rPr lang="en-US" sz="1600">
                <a:latin typeface="Calibri" pitchFamily="34" charset="0"/>
              </a:rPr>
              <a:t>Beta Distribution</a:t>
            </a:r>
          </a:p>
        </p:txBody>
      </p:sp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4" cstate="print"/>
          <a:srcRect l="7265" t="1900" r="6857" b="4350"/>
          <a:stretch>
            <a:fillRect/>
          </a:stretch>
        </p:blipFill>
        <p:spPr bwMode="auto">
          <a:xfrm>
            <a:off x="5829300" y="2678113"/>
            <a:ext cx="31623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5815013" y="4506913"/>
            <a:ext cx="3252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Averted Mortalities per </a:t>
            </a:r>
            <a:r>
              <a:rPr lang="el-GR" dirty="0" smtClean="0">
                <a:latin typeface="Calibri" pitchFamily="34" charset="0"/>
              </a:rPr>
              <a:t>Δ</a:t>
            </a:r>
            <a:r>
              <a:rPr lang="en-US" dirty="0" smtClean="0">
                <a:latin typeface="Calibri" pitchFamily="34" charset="0"/>
              </a:rPr>
              <a:t>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517" name="TextBox 23"/>
          <p:cNvSpPr txBox="1">
            <a:spLocks noChangeArrowheads="1"/>
          </p:cNvSpPr>
          <p:nvPr/>
        </p:nvSpPr>
        <p:spPr bwMode="auto">
          <a:xfrm>
            <a:off x="6248400" y="23622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Uncertain Health Impact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2400" y="5715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Uncertain health impact due to uncertain ozone impact (∆C) and C-R function 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914400" y="1600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sym typeface="Symbol" pitchFamily="18" charset="2"/>
              </a:rPr>
              <a:t>C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10668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sym typeface="Symbol" pitchFamily="18" charset="2"/>
              </a:rPr>
              <a:t>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6248400" y="2982913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sym typeface="Symbol" pitchFamily="18" charset="2"/>
              </a:rPr>
              <a:t>P</a:t>
            </a:r>
            <a:r>
              <a:rPr lang="en-US" sz="2400" b="1" baseline="-25000">
                <a:solidFill>
                  <a:srgbClr val="C00000"/>
                </a:solidFill>
                <a:sym typeface="Symbol" pitchFamily="18" charset="2"/>
              </a:rPr>
              <a:t>C,t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Case Studies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Placeholder 5" descr="Figure_region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1" t="1331"/>
          <a:stretch>
            <a:fillRect/>
          </a:stretch>
        </p:blipFill>
        <p:spPr>
          <a:xfrm>
            <a:off x="1905000" y="3352800"/>
            <a:ext cx="5459911" cy="3352800"/>
          </a:xfrm>
        </p:spPr>
      </p:pic>
      <p:sp>
        <p:nvSpPr>
          <p:cNvPr id="6" name="TextBox 5"/>
          <p:cNvSpPr txBox="1"/>
          <p:nvPr/>
        </p:nvSpPr>
        <p:spPr>
          <a:xfrm>
            <a:off x="4572000" y="1143000"/>
            <a:ext cx="426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Georgia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Episode: July 30 – Aug 15, 2002/9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E: -1 </a:t>
            </a:r>
            <a:r>
              <a:rPr lang="en-US" dirty="0" err="1" smtClean="0"/>
              <a:t>tpd</a:t>
            </a:r>
            <a:r>
              <a:rPr lang="en-US" dirty="0" smtClean="0"/>
              <a:t> NO</a:t>
            </a:r>
            <a:r>
              <a:rPr lang="en-US" baseline="-25000" dirty="0" smtClean="0"/>
              <a:t>x</a:t>
            </a:r>
            <a:r>
              <a:rPr lang="en-US" dirty="0" smtClean="0"/>
              <a:t> only (</a:t>
            </a:r>
            <a:r>
              <a:rPr lang="el-GR" dirty="0" smtClean="0"/>
              <a:t>Δ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dirty="0" smtClean="0"/>
              <a:t>E</a:t>
            </a:r>
            <a:r>
              <a:rPr lang="en-US" baseline="-25000" dirty="0" smtClean="0"/>
              <a:t>VOC</a:t>
            </a:r>
            <a:r>
              <a:rPr lang="en-US" dirty="0" smtClean="0"/>
              <a:t> small)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5 Emission Regions: Atlanta, Macon, Rest of Georgia, and 2 power plants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Texas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Episode: Aug 30 – Sept 5, 2006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E: -1 </a:t>
            </a:r>
            <a:r>
              <a:rPr lang="en-US" dirty="0" err="1" smtClean="0"/>
              <a:t>tpd</a:t>
            </a:r>
            <a:r>
              <a:rPr lang="en-US" dirty="0" smtClean="0"/>
              <a:t> NO</a:t>
            </a:r>
            <a:r>
              <a:rPr lang="en-US" baseline="-25000" dirty="0" smtClean="0"/>
              <a:t>x</a:t>
            </a:r>
            <a:r>
              <a:rPr lang="en-US" dirty="0" smtClean="0"/>
              <a:t> or VOC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 Emission Regions: Houston Ship Channel (elevated/surface), and Rest of Houston (elevated/surface)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Parameter Uncertainties (</a:t>
            </a: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609600" y="1343580"/>
          <a:ext cx="8077200" cy="3708402"/>
        </p:xfrm>
        <a:graphic>
          <a:graphicData uri="http://schemas.openxmlformats.org/drawingml/2006/table">
            <a:tbl>
              <a:tblPr/>
              <a:tblGrid>
                <a:gridCol w="3441700"/>
                <a:gridCol w="2019300"/>
                <a:gridCol w="1195388"/>
                <a:gridCol w="14208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Uncertainty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Sigma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Domain-wide NOx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40%  (1)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0.336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Domain-wide Anthropogenic VOC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40%  (1)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0.336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Domain-wide Biogenic VOC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50%  (1)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0.405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All Photolysis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Factor of 2 (2)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0.347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R(All VOCs+OH)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10%  (1)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0.095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a, 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R(OH+NO2)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30%  (2)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0.131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R(NO+O3)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10%  (1)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0.095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Boundary Cond. O3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 50%  (2)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0.203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Boundary Cond. NOy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Factor of 3 (2)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0.549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709" name="TextBox 5"/>
          <p:cNvSpPr txBox="1">
            <a:spLocks noChangeArrowheads="1"/>
          </p:cNvSpPr>
          <p:nvPr/>
        </p:nvSpPr>
        <p:spPr bwMode="auto">
          <a:xfrm>
            <a:off x="609600" y="5726668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cs typeface="Tahoma" pitchFamily="34" charset="0"/>
              </a:rPr>
              <a:t>Note: All </a:t>
            </a:r>
            <a:r>
              <a:rPr lang="en-US" dirty="0">
                <a:cs typeface="Tahoma" pitchFamily="34" charset="0"/>
              </a:rPr>
              <a:t>distributions are assumed to be log-normal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2438400" y="5077380"/>
            <a:ext cx="638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References: </a:t>
            </a:r>
            <a:r>
              <a:rPr lang="en-US" sz="1600" i="1" baseline="30000"/>
              <a:t>a</a:t>
            </a:r>
            <a:r>
              <a:rPr lang="en-US" sz="1600" i="1">
                <a:solidFill>
                  <a:srgbClr val="000000"/>
                </a:solidFill>
              </a:rPr>
              <a:t>Deguillaume et al. 2007; </a:t>
            </a:r>
            <a:r>
              <a:rPr lang="en-US" sz="1600" i="1" baseline="30000">
                <a:solidFill>
                  <a:srgbClr val="000000"/>
                </a:solidFill>
              </a:rPr>
              <a:t>b</a:t>
            </a:r>
            <a:r>
              <a:rPr lang="en-US" sz="1600" i="1">
                <a:solidFill>
                  <a:srgbClr val="000000"/>
                </a:solidFill>
              </a:rPr>
              <a:t>Hanna et al. 2001; </a:t>
            </a:r>
            <a:r>
              <a:rPr lang="en-US" sz="1600" i="1" baseline="30000">
                <a:solidFill>
                  <a:srgbClr val="000000"/>
                </a:solidFill>
              </a:rPr>
              <a:t>c</a:t>
            </a:r>
            <a:r>
              <a:rPr lang="en-US" sz="1600" i="1">
                <a:solidFill>
                  <a:srgbClr val="000000"/>
                </a:solidFill>
              </a:rPr>
              <a:t>JPL 2006</a:t>
            </a:r>
            <a:endParaRPr lang="en-US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sensitivity under uncertainty</a:t>
            </a:r>
            <a:endParaRPr lang="en-US" sz="36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lvl="1"/>
            <a:endParaRPr lang="en-US" sz="1000" dirty="0" smtClean="0">
              <a:latin typeface="Arial" charset="0"/>
              <a:cs typeface="Arial" charset="0"/>
            </a:endParaRPr>
          </a:p>
          <a:p>
            <a:r>
              <a:rPr lang="en-US" sz="2800" dirty="0" smtClean="0"/>
              <a:t>Compute </a:t>
            </a:r>
            <a:r>
              <a:rPr lang="en-US" sz="2800" dirty="0" smtClean="0"/>
              <a:t>concentrations &amp;</a:t>
            </a:r>
            <a:r>
              <a:rPr lang="en-US" sz="2800" dirty="0" smtClean="0"/>
              <a:t> sensitivities in </a:t>
            </a:r>
            <a:r>
              <a:rPr lang="en-US" sz="2800" dirty="0" smtClean="0"/>
              <a:t>base </a:t>
            </a:r>
            <a:r>
              <a:rPr lang="en-US" sz="2800" dirty="0" smtClean="0"/>
              <a:t>case</a:t>
            </a:r>
            <a:endParaRPr lang="en-US" sz="2800" dirty="0" smtClean="0"/>
          </a:p>
          <a:p>
            <a:r>
              <a:rPr lang="en-US" sz="2800" dirty="0" smtClean="0"/>
              <a:t>Use Taylor series expansions with cross-sensitivities to adjust sensitivities for uncertain inputs:</a:t>
            </a:r>
          </a:p>
          <a:p>
            <a:pPr lvl="1"/>
            <a:endParaRPr lang="en-US" sz="2400" dirty="0" smtClean="0"/>
          </a:p>
          <a:p>
            <a:endParaRPr lang="en-US" sz="1600" dirty="0" smtClean="0"/>
          </a:p>
          <a:p>
            <a:r>
              <a:rPr lang="en-US" sz="2800" dirty="0" smtClean="0"/>
              <a:t>10,000 Monte Carlo samplings of </a:t>
            </a:r>
            <a:r>
              <a:rPr lang="el-GR" sz="2800" dirty="0" smtClean="0"/>
              <a:t>ϕ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 to generate probability distribution of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j</a:t>
            </a:r>
            <a:r>
              <a:rPr lang="en-US" sz="2800" i="1" baseline="30000" dirty="0" smtClean="0"/>
              <a:t>(1)*</a:t>
            </a:r>
            <a:endParaRPr lang="en-US" sz="2800" baseline="-25000" dirty="0" smtClean="0"/>
          </a:p>
          <a:p>
            <a:endParaRPr lang="en-US" sz="2800" dirty="0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58900" y="2870200"/>
          <a:ext cx="4024313" cy="711200"/>
        </p:xfrm>
        <a:graphic>
          <a:graphicData uri="http://schemas.openxmlformats.org/presentationml/2006/ole">
            <p:oleObj spid="_x0000_s2053" name="方程式" r:id="rId3" imgW="1942920" imgH="3427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200" y="2819400"/>
            <a:ext cx="32223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</a:t>
            </a:r>
            <a:r>
              <a:rPr lang="en-US" sz="1700" i="1" dirty="0" smtClean="0"/>
              <a:t>Cohan et al., ES&amp;T 2005</a:t>
            </a:r>
            <a:r>
              <a:rPr lang="en-US" sz="1700" dirty="0" smtClean="0"/>
              <a:t>)</a:t>
            </a:r>
            <a:endParaRPr lang="en-US" sz="1700" i="1" dirty="0" smtClean="0"/>
          </a:p>
          <a:p>
            <a:r>
              <a:rPr lang="en-US" sz="1700" dirty="0" smtClean="0"/>
              <a:t>(</a:t>
            </a:r>
            <a:r>
              <a:rPr lang="en-US" sz="1700" i="1" dirty="0" smtClean="0"/>
              <a:t>Digar and Cohan, ES&amp;T 2010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32309</TotalTime>
  <Words>1085</Words>
  <Application>Microsoft Office PowerPoint</Application>
  <PresentationFormat>On-screen Show (4:3)</PresentationFormat>
  <Paragraphs>248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Theme2</vt:lpstr>
      <vt:lpstr>Office Theme</vt:lpstr>
      <vt:lpstr>Microsoft 方程式編輯器 3.0</vt:lpstr>
      <vt:lpstr>    UNCERTAINTIES INFLUENCING HEALTH-BASED PRIORITIZATION OF OZONE ABATEMENT OPTIONS     </vt:lpstr>
      <vt:lpstr>Decision Support Context</vt:lpstr>
      <vt:lpstr>Context: AQ model uncertainties</vt:lpstr>
      <vt:lpstr>Slide 4</vt:lpstr>
      <vt:lpstr>Context: Health effect uncertainties</vt:lpstr>
      <vt:lpstr>Linking Uncertain Sensitivities and C-R Functions</vt:lpstr>
      <vt:lpstr>Two Case Studies</vt:lpstr>
      <vt:lpstr>Input Parameter Uncertainties (φk)</vt:lpstr>
      <vt:lpstr>Computing sensitivity under uncertainty</vt:lpstr>
      <vt:lpstr>Computing ΔHealth due to ΔO3</vt:lpstr>
      <vt:lpstr>Probability Distribution of Health Benefits</vt:lpstr>
      <vt:lpstr>Rankings on spatial O3 and health metrics</vt:lpstr>
      <vt:lpstr>Uncertainty Of Health Benefits</vt:lpstr>
      <vt:lpstr>Choice of temporal metric influences rankings</vt:lpstr>
      <vt:lpstr>Slide 15</vt:lpstr>
      <vt:lpstr>Conclusions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UNCERTAINTY INTO AIR QUALITY MODELING AND PLANNING – A CASE STUDY FOR GEORGIA</dc:title>
  <dc:creator>Antara Digar</dc:creator>
  <cp:lastModifiedBy>Dan</cp:lastModifiedBy>
  <cp:revision>1778</cp:revision>
  <dcterms:created xsi:type="dcterms:W3CDTF">2008-09-18T18:05:22Z</dcterms:created>
  <dcterms:modified xsi:type="dcterms:W3CDTF">2010-10-10T19:57:05Z</dcterms:modified>
</cp:coreProperties>
</file>