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722" r:id="rId1"/>
  </p:sldMasterIdLst>
  <p:notesMasterIdLst>
    <p:notesMasterId r:id="rId22"/>
  </p:notesMasterIdLst>
  <p:handoutMasterIdLst>
    <p:handoutMasterId r:id="rId23"/>
  </p:handoutMasterIdLst>
  <p:sldIdLst>
    <p:sldId id="447" r:id="rId2"/>
    <p:sldId id="449" r:id="rId3"/>
    <p:sldId id="448" r:id="rId4"/>
    <p:sldId id="468" r:id="rId5"/>
    <p:sldId id="467" r:id="rId6"/>
    <p:sldId id="465" r:id="rId7"/>
    <p:sldId id="457" r:id="rId8"/>
    <p:sldId id="475" r:id="rId9"/>
    <p:sldId id="459" r:id="rId10"/>
    <p:sldId id="458" r:id="rId11"/>
    <p:sldId id="460" r:id="rId12"/>
    <p:sldId id="479" r:id="rId13"/>
    <p:sldId id="476" r:id="rId14"/>
    <p:sldId id="461" r:id="rId15"/>
    <p:sldId id="464" r:id="rId16"/>
    <p:sldId id="484" r:id="rId17"/>
    <p:sldId id="481" r:id="rId18"/>
    <p:sldId id="482" r:id="rId19"/>
    <p:sldId id="483" r:id="rId20"/>
    <p:sldId id="454" r:id="rId21"/>
  </p:sldIdLst>
  <p:sldSz cx="9144000" cy="6858000" type="letter"/>
  <p:notesSz cx="6996113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2300"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0000"/>
    <a:srgbClr val="FFFF00"/>
    <a:srgbClr val="FFFF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48" autoAdjust="0"/>
  </p:normalViewPr>
  <p:slideViewPr>
    <p:cSldViewPr>
      <p:cViewPr varScale="1">
        <p:scale>
          <a:sx n="103" d="100"/>
          <a:sy n="103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5" d="100"/>
          <a:sy n="85" d="100"/>
        </p:scale>
        <p:origin x="-1926" y="-7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Mission of NOAA ARLFRD at </a:t>
            </a:r>
          </a:p>
          <a:p>
            <a:pPr>
              <a:defRPr/>
            </a:pPr>
            <a:r>
              <a:rPr lang="en-US"/>
              <a:t>DOE Idaho National Lab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2005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FRD Core Competencies Review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0" sz="1200">
                <a:latin typeface="Times New Roman" charset="0"/>
              </a:defRPr>
            </a:lvl1pPr>
          </a:lstStyle>
          <a:p>
            <a:fld id="{16A0DFA9-0A3B-D144-8C3E-1F825A3352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0"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15 July 1999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0"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0" sz="1200">
                <a:latin typeface="Times New Roman" charset="0"/>
              </a:defRPr>
            </a:lvl1pPr>
          </a:lstStyle>
          <a:p>
            <a:fld id="{40051CDB-7679-BE4F-89AB-68FBB00253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80D8435-0C9A-A045-9D52-CF705D262FD0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478CC-41A9-DC4A-BD73-FC68BD6DC4E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7EAF0-13D9-BA47-A969-EAA3B62375A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D31B-FB0D-C944-8A4B-DF64315A765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39B25-C016-D041-9644-9C555513F69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9AD7-D498-924E-9D01-DFB3A246B71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F865-7D51-604E-8D5A-D3C26EEBE72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0B893-AAC7-5A4E-B61A-FB1CA5731D7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B594-547C-794C-9346-87A4C02F538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C9942-7551-8E47-8EDA-9C3B48CD777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0BC0B-0ED9-8049-B28C-D58941F289A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C416-C53F-AC43-A817-F50FD8A45B6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D8F68-4F8A-2848-B319-5D3739535B1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6347-23B5-0449-8CBC-89EDDA4150E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BF897D5F-EB1A-FE43-8CBA-94AA007F7AF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54CBB25A-2568-6E43-B0B9-1E8C4BB36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5D4A80C9-2F23-864C-BDF9-1837D0D97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05E54FAA-110F-EF4D-B6A2-EB1281EB4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25799120-4CC1-C242-8578-294AA124A72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B3838187-9518-5F41-9DC4-A3F324BCE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8413E451-267D-BD44-B2C3-5B24B36A4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584C751C-BEE3-A447-BAC0-2E986A7C7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BDEAC8BB-7FC3-9F49-A367-EE7F835DC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19B38362-8FC4-5146-9064-272FA741F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7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en-US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defRPr>
            </a:lvl1pPr>
          </a:lstStyle>
          <a:p>
            <a:fld id="{E07B2D4B-B88C-7244-BEE2-FD270C5B2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6000">
              <a:srgbClr val="FFFFFF"/>
            </a:gs>
            <a:gs pos="93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7800" y="304800"/>
            <a:ext cx="6553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40000"/>
              </a:spcBef>
              <a:buClr>
                <a:schemeClr val="tx1"/>
              </a:buClr>
              <a:buNone/>
              <a:defRPr sz="11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Page#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Air Resources Laboratory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40000"/>
              </a:spcBef>
              <a:buClr>
                <a:schemeClr val="tx1"/>
              </a:buClr>
              <a:defRPr sz="1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3/3/10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5394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38400" y="609600"/>
            <a:ext cx="5929313" cy="1295400"/>
          </a:xfrm>
          <a:prstGeom prst="rect">
            <a:avLst/>
          </a:prstGeom>
        </p:spPr>
        <p:txBody>
          <a:bodyPr lIns="0" rIns="0" bIns="0" anchor="b">
            <a:prstTxWarp prst="textNoShape">
              <a:avLst/>
            </a:prstTxWarp>
            <a:normAutofit/>
          </a:bodyPr>
          <a:lstStyle/>
          <a:p>
            <a:pPr algn="r"/>
            <a:endParaRPr kumimoji="0" lang="en-US" sz="3600">
              <a:latin typeface="Calibri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2362200"/>
            <a:ext cx="7467600" cy="3429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273050" indent="-273050" algn="ctr">
              <a:buClr>
                <a:srgbClr val="0BD0D9"/>
              </a:buClr>
              <a:buSzPct val="95000"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Yunsoo Choi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Daewon Byun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Pius Lee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Rick Saylor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Ariel Stein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Daniel Tong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Hyun-Cheol Kim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Fantine Ngan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Tianfeng Chai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Marina Tsidulko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and Ivanka Stajner</a:t>
            </a: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  <a:p>
            <a:pPr marL="273050" indent="-273050" algn="ctr">
              <a:buClr>
                <a:srgbClr val="0BD0D9"/>
              </a:buClr>
              <a:buSzPct val="95000"/>
            </a:pP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3050" indent="-27305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NOAA/OAR/ARL, 1315 East West Hwy, Room 3461, Silver Spring, MD 20910.</a:t>
            </a:r>
          </a:p>
          <a:p>
            <a:pPr marL="273050" indent="-27305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Earth Resources &amp; Technology ,Inc, Annapolis Junction, MD</a:t>
            </a:r>
          </a:p>
          <a:p>
            <a:pPr marL="273050" indent="-27305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University Corporation for Atmospheric Research, Boulder, CO.</a:t>
            </a:r>
          </a:p>
          <a:p>
            <a:pPr marL="273050" indent="-27305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Science and Technology Corporation, Hampton, VA.</a:t>
            </a:r>
          </a:p>
          <a:p>
            <a:pPr marL="273050" indent="-27305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NCEP/EMC, Camp Springs, MD.</a:t>
            </a:r>
          </a:p>
          <a:p>
            <a:pPr marL="273050" indent="-27305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1600" baseline="30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Office of Science and Technology, National Weather Service, Silver Spring, MD.</a:t>
            </a:r>
          </a:p>
          <a:p>
            <a:pPr marL="273050" indent="-273050" algn="ctr">
              <a:buClr>
                <a:srgbClr val="0BD0D9"/>
              </a:buClr>
              <a:buSzPct val="95000"/>
            </a:pPr>
            <a:endParaRPr kumimoji="0" lang="en-US" sz="2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838200"/>
            <a:ext cx="7772400" cy="9906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Evaluation of Modeled Ozone Biases Using Satellite Data and Surface Measurements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FD029-E1DA-C140-817E-1B2DAD11F7EB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381000" y="5105400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92500" lnSpcReduction="10000"/>
          </a:bodyPr>
          <a:lstStyle/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2200" dirty="0">
                <a:latin typeface="Calibri" charset="0"/>
              </a:rPr>
              <a:t>The surface O</a:t>
            </a:r>
            <a:r>
              <a:rPr kumimoji="0" lang="en-US" sz="2200" baseline="-25000" dirty="0">
                <a:latin typeface="Calibri" charset="0"/>
              </a:rPr>
              <a:t>3</a:t>
            </a:r>
            <a:r>
              <a:rPr kumimoji="0" lang="en-US" sz="2200" dirty="0">
                <a:latin typeface="Calibri" charset="0"/>
              </a:rPr>
              <a:t> is reduced over the forested regions and its outflow regions (&lt;5 </a:t>
            </a:r>
            <a:r>
              <a:rPr kumimoji="0" lang="en-US" sz="2200" dirty="0" err="1">
                <a:latin typeface="Calibri" charset="0"/>
              </a:rPr>
              <a:t>ppbv</a:t>
            </a:r>
            <a:r>
              <a:rPr kumimoji="0" lang="en-US" sz="2200" dirty="0">
                <a:latin typeface="Calibri" charset="0"/>
              </a:rPr>
              <a:t> over the forested regions).</a:t>
            </a: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2200" dirty="0">
                <a:latin typeface="Calibri" charset="0"/>
              </a:rPr>
              <a:t>The reduced O</a:t>
            </a:r>
            <a:r>
              <a:rPr kumimoji="0" lang="en-US" sz="2200" baseline="-25000" dirty="0">
                <a:latin typeface="Calibri" charset="0"/>
              </a:rPr>
              <a:t>3</a:t>
            </a:r>
            <a:r>
              <a:rPr kumimoji="0" lang="en-US" sz="2200" dirty="0">
                <a:latin typeface="Calibri" charset="0"/>
              </a:rPr>
              <a:t> amounts</a:t>
            </a:r>
            <a:r>
              <a:rPr kumimoji="0" lang="en-US" sz="2200" dirty="0" smtClean="0">
                <a:latin typeface="Calibri" charset="0"/>
              </a:rPr>
              <a:t> during </a:t>
            </a:r>
            <a:r>
              <a:rPr kumimoji="0" lang="en-US" sz="2200" dirty="0">
                <a:latin typeface="Calibri" charset="0"/>
              </a:rPr>
              <a:t>the </a:t>
            </a:r>
            <a:r>
              <a:rPr kumimoji="0" lang="en-US" sz="2200" dirty="0" smtClean="0">
                <a:latin typeface="Calibri" charset="0"/>
              </a:rPr>
              <a:t>nighttime are larger than those during the daytime.</a:t>
            </a:r>
            <a:endParaRPr kumimoji="0" lang="en-US" sz="2200" dirty="0">
              <a:latin typeface="Calibri" charset="0"/>
            </a:endParaRP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 dirty="0">
              <a:latin typeface="Calibri" charset="0"/>
            </a:endParaRPr>
          </a:p>
        </p:txBody>
      </p:sp>
      <p:sp>
        <p:nvSpPr>
          <p:cNvPr id="225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Surface O</a:t>
            </a:r>
            <a:r>
              <a:rPr lang="en-US" baseline="-25000"/>
              <a:t>3</a:t>
            </a:r>
            <a:r>
              <a:rPr lang="en-US"/>
              <a:t> change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100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679B6-4491-0449-A765-90D997C67979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762000" y="5334000"/>
            <a:ext cx="8077200" cy="1066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800" dirty="0">
                <a:latin typeface="Calibri" charset="0"/>
              </a:rPr>
              <a:t>Model simulated O</a:t>
            </a:r>
            <a:r>
              <a:rPr kumimoji="0" lang="en-US" sz="1800" baseline="-25000" dirty="0">
                <a:latin typeface="Calibri" charset="0"/>
              </a:rPr>
              <a:t>3</a:t>
            </a:r>
            <a:r>
              <a:rPr kumimoji="0" lang="en-US" sz="1800" dirty="0">
                <a:latin typeface="Calibri" charset="0"/>
              </a:rPr>
              <a:t> is reduced over the</a:t>
            </a:r>
            <a:r>
              <a:rPr kumimoji="0" lang="en-US" sz="1800" dirty="0" smtClean="0">
                <a:latin typeface="Calibri" charset="0"/>
              </a:rPr>
              <a:t> </a:t>
            </a:r>
            <a:r>
              <a:rPr kumimoji="0" lang="en-US" sz="1800" dirty="0" smtClean="0">
                <a:latin typeface="Calibri" charset="0"/>
              </a:rPr>
              <a:t>Southeastern and Northeastern</a:t>
            </a:r>
            <a:r>
              <a:rPr kumimoji="0" lang="en-US" sz="1800" dirty="0" smtClean="0">
                <a:latin typeface="Calibri" charset="0"/>
              </a:rPr>
              <a:t> </a:t>
            </a:r>
            <a:r>
              <a:rPr kumimoji="0" lang="en-US" sz="1800" dirty="0">
                <a:latin typeface="Calibri" charset="0"/>
              </a:rPr>
              <a:t>US by implementing satellite-derived canopy heights, but the model still significantly </a:t>
            </a:r>
            <a:r>
              <a:rPr kumimoji="0" lang="en-US" sz="1800" dirty="0" err="1">
                <a:latin typeface="Calibri" charset="0"/>
              </a:rPr>
              <a:t>overpredicts</a:t>
            </a:r>
            <a:r>
              <a:rPr kumimoji="0" lang="en-US" sz="1800" dirty="0">
                <a:latin typeface="Calibri" charset="0"/>
              </a:rPr>
              <a:t> surface O</a:t>
            </a:r>
            <a:r>
              <a:rPr kumimoji="0" lang="en-US" sz="1800" baseline="-25000" dirty="0">
                <a:latin typeface="Calibri" charset="0"/>
              </a:rPr>
              <a:t>3</a:t>
            </a:r>
            <a:r>
              <a:rPr kumimoji="0" lang="en-US" sz="1800" dirty="0">
                <a:latin typeface="Calibri" charset="0"/>
              </a:rPr>
              <a:t> </a:t>
            </a:r>
            <a:r>
              <a:rPr kumimoji="0" lang="en-US" sz="1800" dirty="0" smtClean="0">
                <a:latin typeface="Calibri" charset="0"/>
              </a:rPr>
              <a:t>concentrations over the southeastern US. Why? How </a:t>
            </a:r>
            <a:r>
              <a:rPr kumimoji="0" lang="en-US" sz="1800" dirty="0" smtClean="0">
                <a:latin typeface="Calibri" charset="0"/>
              </a:rPr>
              <a:t>is the chemical environment different from two regions?</a:t>
            </a:r>
            <a:endParaRPr kumimoji="0" lang="en-US" sz="1800" dirty="0" smtClean="0">
              <a:latin typeface="Calibri" charset="0"/>
            </a:endParaRP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 dirty="0">
              <a:latin typeface="Calibri" charset="0"/>
            </a:endParaRPr>
          </a:p>
        </p:txBody>
      </p:sp>
      <p:sp>
        <p:nvSpPr>
          <p:cNvPr id="235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O</a:t>
            </a:r>
            <a:r>
              <a:rPr lang="en-US" baseline="-25000"/>
              <a:t>3 </a:t>
            </a:r>
            <a:r>
              <a:rPr lang="en-US"/>
              <a:t>biases from two CMAQ runs</a:t>
            </a:r>
            <a:endParaRPr lang="en-US" baseline="-2500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-228600" y="3429000"/>
            <a:ext cx="3124200" cy="152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2" indent="-2468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r>
              <a:rPr kumimoji="0"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Blues lines:</a:t>
            </a:r>
            <a:r>
              <a:rPr kumimoji="0"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Standar</a:t>
            </a:r>
            <a:r>
              <a:rPr kumimoji="0"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 </a:t>
            </a:r>
            <a:r>
              <a:rPr kumimoji="0"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Model</a:t>
            </a:r>
            <a:r>
              <a:rPr kumimoji="0"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-</a:t>
            </a:r>
            <a:r>
              <a:rPr kumimoji="0"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AIRNow</a:t>
            </a:r>
            <a:r>
              <a:rPr kumimoji="0"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2" indent="-2468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r>
              <a:rPr kumimoji="0" lang="en-US" sz="2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 lines:</a:t>
            </a:r>
            <a:r>
              <a:rPr kumimoji="0" lang="en-US" sz="2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Canopy </a:t>
            </a:r>
            <a:r>
              <a:rPr kumimoji="0" lang="en-US" sz="2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Model</a:t>
            </a:r>
            <a:r>
              <a:rPr kumimoji="0" lang="en-US" sz="2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kumimoji="0" lang="en-US" sz="2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AIRNow</a:t>
            </a:r>
            <a:endParaRPr kumimoji="0" lang="en-US" sz="2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2865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838200"/>
            <a:ext cx="57912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5943600" y="3429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6400800" y="4419600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FF44F-C900-F847-BF08-221070B89D9A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685800" y="5257800"/>
            <a:ext cx="7467600" cy="1066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500">
                <a:latin typeface="Calibri" charset="0"/>
              </a:rPr>
              <a:t>GOME-2 data [Boersma, et al., 2004] have cell-size 0.25 degree and are from the site, http://www.temis.nl/airpollution/no2.html.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500">
                <a:latin typeface="Calibri" charset="0"/>
              </a:rPr>
              <a:t>CMAQ -simulated NO</a:t>
            </a:r>
            <a:r>
              <a:rPr kumimoji="0" lang="en-US" sz="1500" baseline="-25000">
                <a:latin typeface="Calibri" charset="0"/>
              </a:rPr>
              <a:t>2</a:t>
            </a:r>
            <a:r>
              <a:rPr kumimoji="0" lang="en-US" sz="1500">
                <a:latin typeface="Calibri" charset="0"/>
              </a:rPr>
              <a:t> columns are averaged for the local overpassing hours (9-10 a.m. LT).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500">
                <a:latin typeface="Calibri" charset="0"/>
              </a:rPr>
              <a:t>Model overpredicts NO</a:t>
            </a:r>
            <a:r>
              <a:rPr kumimoji="0" lang="en-US" sz="1500" baseline="-25000">
                <a:latin typeface="Calibri" charset="0"/>
              </a:rPr>
              <a:t>2</a:t>
            </a:r>
            <a:r>
              <a:rPr kumimoji="0" lang="en-US" sz="1500">
                <a:latin typeface="Calibri" charset="0"/>
              </a:rPr>
              <a:t> columns over the urban regions, but the comparisons between model and GOME-2 reasonably match over the rural region  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>
              <a:latin typeface="Calibri" charset="0"/>
            </a:endParaRPr>
          </a:p>
        </p:txBody>
      </p:sp>
      <p:sp>
        <p:nvSpPr>
          <p:cNvPr id="245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GOME-2 NO</a:t>
            </a:r>
            <a:r>
              <a:rPr lang="en-US" baseline="-25000"/>
              <a:t>2</a:t>
            </a:r>
            <a:r>
              <a:rPr lang="en-US"/>
              <a:t> column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696277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892FD-B137-6446-B3F9-7E0C72428DCE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256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GOME-2 HCHO column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6781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457200" y="5105400"/>
            <a:ext cx="8229600" cy="12954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600">
                <a:latin typeface="Calibri" charset="0"/>
              </a:rPr>
              <a:t>GOME-2 data [Smedt et al., 2008] have 0.25 degree cell size, are filtered out (cloud fraction &lt;=40%) and are from the site, http://www.temis.nl/airpollution/ch2o.html.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600">
                <a:latin typeface="Calibri" charset="0"/>
              </a:rPr>
              <a:t>CMAQ HCHO columns are averaged for the local overpassing hours (9-10 a.m., LT).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600">
                <a:latin typeface="Calibri" charset="0"/>
              </a:rPr>
              <a:t>Model overpredicts HCHO column over the SE (biogenic signal) of US, but GOME-2 HCHO columns are larger than those of model over the NE coastal regions (anthropogenic signal). </a:t>
            </a: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89D60-388C-AD4D-8820-09B5E12AF37C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1800">
              <a:latin typeface="Calibri" charset="0"/>
            </a:endParaRP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GOME-2 HCHO/NO</a:t>
            </a:r>
            <a:r>
              <a:rPr lang="en-US" baseline="-25000"/>
              <a:t>2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457200" y="5257800"/>
            <a:ext cx="8077200" cy="9144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105400"/>
            <a:ext cx="7315200" cy="115728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800">
                <a:latin typeface="Calibri" charset="0"/>
              </a:rPr>
              <a:t>GOME-2 NO</a:t>
            </a:r>
            <a:r>
              <a:rPr lang="en-US" sz="1800" baseline="-25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 Data (having &lt;10</a:t>
            </a:r>
            <a:r>
              <a:rPr lang="en-US" sz="1800" baseline="30000">
                <a:latin typeface="Calibri" charset="0"/>
              </a:rPr>
              <a:t>15</a:t>
            </a:r>
            <a:r>
              <a:rPr lang="en-US" sz="1800">
                <a:latin typeface="Calibri" charset="0"/>
              </a:rPr>
              <a:t> molecules/cm</a:t>
            </a:r>
            <a:r>
              <a:rPr lang="en-US" sz="1800" baseline="3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) are filtered out.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600">
                <a:latin typeface="Calibri" charset="0"/>
              </a:rPr>
              <a:t>HCHO/NO</a:t>
            </a:r>
            <a:r>
              <a:rPr lang="en-US" sz="1600" baseline="-25000">
                <a:latin typeface="Calibri" charset="0"/>
              </a:rPr>
              <a:t>2</a:t>
            </a:r>
            <a:r>
              <a:rPr lang="en-US" sz="1600">
                <a:latin typeface="Calibri" charset="0"/>
              </a:rPr>
              <a:t> (proxy for VOC/NOx) from satellite (GOME-2) and model (CMAQ) gives NOx-sensitive (high HCHO/NO</a:t>
            </a:r>
            <a:r>
              <a:rPr lang="en-US" sz="1600" baseline="-25000">
                <a:latin typeface="Calibri" charset="0"/>
              </a:rPr>
              <a:t>2 </a:t>
            </a:r>
            <a:r>
              <a:rPr lang="en-US" sz="1600">
                <a:latin typeface="Calibri" charset="0"/>
              </a:rPr>
              <a:t> &gt;2.0) and NOx-saturated (low HCHO/NO</a:t>
            </a:r>
            <a:r>
              <a:rPr lang="en-US" sz="1600" baseline="-25000">
                <a:latin typeface="Calibri" charset="0"/>
              </a:rPr>
              <a:t>2</a:t>
            </a:r>
            <a:r>
              <a:rPr lang="en-US" sz="1600">
                <a:latin typeface="Calibri" charset="0"/>
              </a:rPr>
              <a:t> &lt; 1.0 [Martin et al, 2004; Duncan et al, 2010]) regions. </a:t>
            </a:r>
          </a:p>
        </p:txBody>
      </p:sp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858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6858000" y="1752600"/>
            <a:ext cx="2286000" cy="28956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>
                <a:latin typeface="Calibri" charset="0"/>
              </a:rPr>
              <a:t>Category 1: HCHO/NO</a:t>
            </a:r>
            <a:r>
              <a:rPr kumimoji="0" lang="en-US" sz="1900" baseline="-25000">
                <a:latin typeface="Calibri" charset="0"/>
              </a:rPr>
              <a:t>2</a:t>
            </a:r>
            <a:r>
              <a:rPr kumimoji="0" lang="en-US" sz="1900">
                <a:latin typeface="Calibri" charset="0"/>
              </a:rPr>
              <a:t> &lt; 1, Black-colored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>
                <a:solidFill>
                  <a:schemeClr val="tx2"/>
                </a:solidFill>
                <a:latin typeface="Calibri" charset="0"/>
              </a:rPr>
              <a:t>Category 2: 1 &lt; HCHO/NO</a:t>
            </a:r>
            <a:r>
              <a:rPr kumimoji="0" lang="en-US" sz="1900" baseline="-25000">
                <a:solidFill>
                  <a:schemeClr val="tx2"/>
                </a:solidFill>
                <a:latin typeface="Calibri" charset="0"/>
              </a:rPr>
              <a:t>2</a:t>
            </a:r>
            <a:r>
              <a:rPr kumimoji="0" lang="en-US" sz="1900">
                <a:solidFill>
                  <a:schemeClr val="tx2"/>
                </a:solidFill>
                <a:latin typeface="Calibri" charset="0"/>
              </a:rPr>
              <a:t> &lt; 3, Blue-colored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>
                <a:solidFill>
                  <a:srgbClr val="00B050"/>
                </a:solidFill>
                <a:latin typeface="Calibri" charset="0"/>
              </a:rPr>
              <a:t>Category 3: 3 &lt; HCHO/NO</a:t>
            </a:r>
            <a:r>
              <a:rPr kumimoji="0" lang="en-US" sz="1900" baseline="-25000">
                <a:solidFill>
                  <a:srgbClr val="00B050"/>
                </a:solidFill>
                <a:latin typeface="Calibri" charset="0"/>
              </a:rPr>
              <a:t>2</a:t>
            </a:r>
            <a:r>
              <a:rPr kumimoji="0" lang="en-US" sz="1900">
                <a:solidFill>
                  <a:srgbClr val="00B050"/>
                </a:solidFill>
                <a:latin typeface="Calibri" charset="0"/>
              </a:rPr>
              <a:t> &lt; 5, Green-colored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>
                <a:solidFill>
                  <a:srgbClr val="FF0000"/>
                </a:solidFill>
                <a:latin typeface="Calibri" charset="0"/>
              </a:rPr>
              <a:t>Category 4: HCHO/NO</a:t>
            </a:r>
            <a:r>
              <a:rPr kumimoji="0" lang="en-US" sz="1900" baseline="-25000">
                <a:solidFill>
                  <a:srgbClr val="FF0000"/>
                </a:solidFill>
                <a:latin typeface="Calibri" charset="0"/>
              </a:rPr>
              <a:t>2</a:t>
            </a:r>
            <a:r>
              <a:rPr kumimoji="0" lang="en-US" sz="1900">
                <a:solidFill>
                  <a:srgbClr val="FF0000"/>
                </a:solidFill>
                <a:latin typeface="Calibri" charset="0"/>
              </a:rPr>
              <a:t> &gt; 5, Red-colored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900">
              <a:latin typeface="Calibri" charset="0"/>
            </a:endParaRP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000">
              <a:latin typeface="Calibri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Chemical regions: 4 categories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8610600" cy="70167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800" dirty="0">
                <a:latin typeface="Calibri" charset="0"/>
              </a:rPr>
              <a:t>GOME-2 NO</a:t>
            </a:r>
            <a:r>
              <a:rPr lang="en-US" sz="1800" baseline="-25000" dirty="0">
                <a:latin typeface="Calibri" charset="0"/>
              </a:rPr>
              <a:t>2</a:t>
            </a:r>
            <a:r>
              <a:rPr lang="en-US" sz="1800" dirty="0">
                <a:latin typeface="Calibri" charset="0"/>
              </a:rPr>
              <a:t> data (having &lt;10</a:t>
            </a:r>
            <a:r>
              <a:rPr lang="en-US" sz="1800" baseline="30000" dirty="0">
                <a:latin typeface="Calibri" charset="0"/>
              </a:rPr>
              <a:t>15</a:t>
            </a:r>
            <a:r>
              <a:rPr lang="en-US" sz="1800" dirty="0">
                <a:latin typeface="Calibri" charset="0"/>
              </a:rPr>
              <a:t> molecules/cm</a:t>
            </a:r>
            <a:r>
              <a:rPr lang="en-US" sz="1800" baseline="30000" dirty="0">
                <a:latin typeface="Calibri" charset="0"/>
              </a:rPr>
              <a:t>2</a:t>
            </a:r>
            <a:r>
              <a:rPr lang="en-US" sz="1800" dirty="0">
                <a:latin typeface="Calibri" charset="0"/>
              </a:rPr>
              <a:t>) are filtered out.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800" dirty="0">
                <a:latin typeface="Calibri" charset="0"/>
              </a:rPr>
              <a:t>High </a:t>
            </a:r>
            <a:r>
              <a:rPr lang="en-US" sz="1800" dirty="0" err="1" smtClean="0">
                <a:latin typeface="Calibri" charset="0"/>
              </a:rPr>
              <a:t>NOx</a:t>
            </a:r>
            <a:r>
              <a:rPr lang="en-US" sz="1800" dirty="0" smtClean="0">
                <a:latin typeface="Calibri" charset="0"/>
              </a:rPr>
              <a:t>-sensitive </a:t>
            </a:r>
            <a:r>
              <a:rPr lang="en-US" sz="1800" dirty="0">
                <a:latin typeface="Calibri" charset="0"/>
              </a:rPr>
              <a:t>regions in CMAQ are broader than satellite-determined regions.</a:t>
            </a:r>
          </a:p>
        </p:txBody>
      </p:sp>
      <p:sp>
        <p:nvSpPr>
          <p:cNvPr id="13" name="Up Arrow 12"/>
          <p:cNvSpPr/>
          <p:nvPr/>
        </p:nvSpPr>
        <p:spPr>
          <a:xfrm>
            <a:off x="5181600" y="3733800"/>
            <a:ext cx="228600" cy="381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  <a:ea typeface="Arial" charset="0"/>
              <a:cs typeface="Arial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67056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447800" y="2819400"/>
            <a:ext cx="2133600" cy="2362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 dirty="0">
                <a:latin typeface="Calibri" charset="0"/>
              </a:rPr>
              <a:t>Category 1: HCHO/NO</a:t>
            </a:r>
            <a:r>
              <a:rPr kumimoji="0" lang="en-US" sz="1900" baseline="-25000" dirty="0">
                <a:latin typeface="Calibri" charset="0"/>
              </a:rPr>
              <a:t>2</a:t>
            </a:r>
            <a:r>
              <a:rPr kumimoji="0" lang="en-US" sz="1900" dirty="0">
                <a:latin typeface="Calibri" charset="0"/>
              </a:rPr>
              <a:t> &lt; 1, Black-colored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 dirty="0">
                <a:solidFill>
                  <a:schemeClr val="tx2"/>
                </a:solidFill>
                <a:latin typeface="Calibri" charset="0"/>
              </a:rPr>
              <a:t>Category 2: 1 &lt; HCHO/NO</a:t>
            </a:r>
            <a:r>
              <a:rPr kumimoji="0" lang="en-US" sz="1900" baseline="-25000" dirty="0">
                <a:solidFill>
                  <a:schemeClr val="tx2"/>
                </a:solidFill>
                <a:latin typeface="Calibri" charset="0"/>
              </a:rPr>
              <a:t>2</a:t>
            </a:r>
            <a:r>
              <a:rPr kumimoji="0" lang="en-US" sz="1900" dirty="0">
                <a:solidFill>
                  <a:schemeClr val="tx2"/>
                </a:solidFill>
                <a:latin typeface="Calibri" charset="0"/>
              </a:rPr>
              <a:t> &lt; 3, Blue-colored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 dirty="0">
                <a:solidFill>
                  <a:srgbClr val="00B050"/>
                </a:solidFill>
                <a:latin typeface="Calibri" charset="0"/>
              </a:rPr>
              <a:t>Category 3: 3 &lt; HCHO/NO</a:t>
            </a:r>
            <a:r>
              <a:rPr kumimoji="0" lang="en-US" sz="1900" baseline="-25000" dirty="0">
                <a:solidFill>
                  <a:srgbClr val="00B050"/>
                </a:solidFill>
                <a:latin typeface="Calibri" charset="0"/>
              </a:rPr>
              <a:t>2</a:t>
            </a:r>
            <a:r>
              <a:rPr kumimoji="0" lang="en-US" sz="1900" dirty="0">
                <a:solidFill>
                  <a:srgbClr val="00B050"/>
                </a:solidFill>
                <a:latin typeface="Calibri" charset="0"/>
              </a:rPr>
              <a:t> &lt; 5, Green-colored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 dirty="0">
                <a:solidFill>
                  <a:srgbClr val="FF0000"/>
                </a:solidFill>
                <a:latin typeface="Calibri" charset="0"/>
              </a:rPr>
              <a:t>Category 4: HCHO/NO</a:t>
            </a:r>
            <a:r>
              <a:rPr kumimoji="0" lang="en-US" sz="1900" baseline="-25000" dirty="0">
                <a:solidFill>
                  <a:srgbClr val="FF0000"/>
                </a:solidFill>
                <a:latin typeface="Calibri" charset="0"/>
              </a:rPr>
              <a:t>2</a:t>
            </a:r>
            <a:r>
              <a:rPr kumimoji="0" lang="en-US" sz="1900" dirty="0">
                <a:solidFill>
                  <a:srgbClr val="FF0000"/>
                </a:solidFill>
                <a:latin typeface="Calibri" charset="0"/>
              </a:rPr>
              <a:t> &gt; 5, Red-colored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900" dirty="0">
              <a:latin typeface="Calibri" charset="0"/>
            </a:endParaRP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000" dirty="0">
              <a:latin typeface="Calibri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Chemical regions: 4 categories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34000"/>
            <a:ext cx="8610600" cy="92333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800" dirty="0" smtClean="0">
                <a:latin typeface="Calibri" charset="0"/>
              </a:rPr>
              <a:t>CMAQ reasonably captures the daily variation over satellite-derived category 1 region, but CMAQ </a:t>
            </a:r>
            <a:r>
              <a:rPr lang="en-US" sz="1800" dirty="0" err="1" smtClean="0">
                <a:latin typeface="Calibri" charset="0"/>
              </a:rPr>
              <a:t>overpredicts</a:t>
            </a:r>
            <a:r>
              <a:rPr lang="en-US" sz="1800" dirty="0" smtClean="0">
                <a:latin typeface="Calibri" charset="0"/>
              </a:rPr>
              <a:t> surface O</a:t>
            </a:r>
            <a:r>
              <a:rPr lang="en-US" sz="1800" baseline="-25000" dirty="0" smtClean="0">
                <a:latin typeface="Calibri" charset="0"/>
              </a:rPr>
              <a:t>3</a:t>
            </a:r>
            <a:r>
              <a:rPr lang="en-US" sz="1800" dirty="0" smtClean="0">
                <a:latin typeface="Calibri" charset="0"/>
              </a:rPr>
              <a:t> over the category 2-4 </a:t>
            </a:r>
            <a:r>
              <a:rPr lang="en-US" sz="1800" dirty="0" smtClean="0">
                <a:latin typeface="Calibri" charset="0"/>
              </a:rPr>
              <a:t>regions.</a:t>
            </a:r>
            <a:r>
              <a:rPr lang="en-US" sz="1800" dirty="0" smtClean="0">
                <a:latin typeface="Calibri" charset="0"/>
              </a:rPr>
              <a:t> M</a:t>
            </a:r>
            <a:r>
              <a:rPr lang="en-US" sz="1800" dirty="0" smtClean="0">
                <a:latin typeface="Calibri" charset="0"/>
              </a:rPr>
              <a:t>ulti</a:t>
            </a:r>
            <a:r>
              <a:rPr lang="en-US" sz="1800" dirty="0" smtClean="0">
                <a:latin typeface="Calibri" charset="0"/>
              </a:rPr>
              <a:t>-day </a:t>
            </a:r>
            <a:r>
              <a:rPr lang="en-US" sz="1800" dirty="0" smtClean="0">
                <a:latin typeface="Calibri" charset="0"/>
              </a:rPr>
              <a:t>variations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over </a:t>
            </a:r>
            <a:r>
              <a:rPr lang="en-US" sz="1800" dirty="0" smtClean="0">
                <a:latin typeface="Calibri" charset="0"/>
              </a:rPr>
              <a:t>the </a:t>
            </a:r>
            <a:r>
              <a:rPr lang="en-US" sz="1800" dirty="0" smtClean="0">
                <a:latin typeface="Calibri" charset="0"/>
              </a:rPr>
              <a:t>category</a:t>
            </a:r>
            <a:r>
              <a:rPr lang="en-US" sz="1800" dirty="0" smtClean="0">
                <a:latin typeface="Calibri" charset="0"/>
              </a:rPr>
              <a:t> regions (1 and 2)</a:t>
            </a:r>
            <a:r>
              <a:rPr lang="en-US" sz="1800" dirty="0" smtClean="0">
                <a:latin typeface="Calibri" charset="0"/>
              </a:rPr>
              <a:t> are different from </a:t>
            </a:r>
            <a:r>
              <a:rPr lang="en-US" sz="1800" dirty="0" smtClean="0">
                <a:latin typeface="Calibri" charset="0"/>
              </a:rPr>
              <a:t>over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category</a:t>
            </a:r>
            <a:r>
              <a:rPr lang="en-US" sz="1800" dirty="0" smtClean="0">
                <a:latin typeface="Calibri" charset="0"/>
              </a:rPr>
              <a:t> regions (3 and 4).</a:t>
            </a:r>
            <a:endParaRPr lang="en-US" sz="1800" dirty="0" smtClean="0">
              <a:latin typeface="Calibri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181600" y="3733800"/>
            <a:ext cx="228600" cy="381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  <a:ea typeface="Arial" charset="0"/>
              <a:cs typeface="Arial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429000" cy="19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lot_2009_aug_o3_weekly_b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762000"/>
            <a:ext cx="3928533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/>
            <a:r>
              <a:rPr lang="en-US"/>
              <a:t>PAMS sites over Houston and Beaumont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10/12/10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7ED20F-E816-F140-84C1-0BA625CBC93B}" type="slidenum">
              <a:rPr lang="en-US"/>
              <a:pPr/>
              <a:t>17</a:t>
            </a:fld>
            <a:endParaRPr 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 l="14307" t="22182" r="59943" b="15308"/>
          <a:stretch>
            <a:fillRect/>
          </a:stretch>
        </p:blipFill>
        <p:spPr bwMode="auto">
          <a:xfrm>
            <a:off x="3352800" y="1295400"/>
            <a:ext cx="57912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564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rved Up Arrow 7"/>
          <p:cNvSpPr/>
          <p:nvPr/>
        </p:nvSpPr>
        <p:spPr>
          <a:xfrm>
            <a:off x="2362200" y="4267200"/>
            <a:ext cx="3352800" cy="838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609600"/>
          </a:xfrm>
        </p:spPr>
        <p:txBody>
          <a:bodyPr/>
          <a:lstStyle/>
          <a:p>
            <a:pPr algn="ctr"/>
            <a:r>
              <a:rPr lang="en-US"/>
              <a:t> Isoprene over Houston and Beaumont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10/12/10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D0E6F-7F9A-7A42-B930-CCF3B4DDF3D7}" type="slidenum">
              <a:rPr lang="en-US"/>
              <a:pPr/>
              <a:t>18</a:t>
            </a:fld>
            <a:endParaRPr lang="en-US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441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" y="5410200"/>
            <a:ext cx="8610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CMAQ slightly </a:t>
            </a:r>
            <a:r>
              <a:rPr lang="en-US" sz="1800" dirty="0" err="1">
                <a:latin typeface="+mj-lt"/>
                <a:ea typeface="+mn-ea"/>
                <a:cs typeface="+mn-cs"/>
              </a:rPr>
              <a:t>underpredicts</a:t>
            </a:r>
            <a:r>
              <a:rPr lang="en-US" sz="1800" dirty="0">
                <a:latin typeface="+mj-lt"/>
                <a:ea typeface="+mn-ea"/>
                <a:cs typeface="+mn-cs"/>
              </a:rPr>
              <a:t> isoprene over </a:t>
            </a:r>
            <a:r>
              <a:rPr lang="en-US" sz="1800" dirty="0" err="1">
                <a:latin typeface="+mj-lt"/>
                <a:ea typeface="+mn-ea"/>
                <a:cs typeface="+mn-cs"/>
              </a:rPr>
              <a:t>Hourston</a:t>
            </a:r>
            <a:r>
              <a:rPr lang="en-US" sz="1800" dirty="0">
                <a:latin typeface="+mj-lt"/>
                <a:ea typeface="+mn-ea"/>
                <a:cs typeface="+mn-cs"/>
              </a:rPr>
              <a:t>, but </a:t>
            </a:r>
            <a:r>
              <a:rPr lang="en-US" sz="1800" dirty="0" err="1">
                <a:latin typeface="+mj-lt"/>
                <a:ea typeface="+mn-ea"/>
                <a:cs typeface="+mn-cs"/>
              </a:rPr>
              <a:t>overpredicts</a:t>
            </a:r>
            <a:r>
              <a:rPr lang="en-US" sz="1800" dirty="0">
                <a:latin typeface="+mj-lt"/>
                <a:ea typeface="+mn-ea"/>
                <a:cs typeface="+mn-cs"/>
              </a:rPr>
              <a:t> it over Beaumont, compared with PAMS isoprene observations. GOME-2-derived categories give higher </a:t>
            </a:r>
            <a:r>
              <a:rPr lang="en-US" sz="1800" dirty="0" err="1">
                <a:latin typeface="+mj-lt"/>
                <a:ea typeface="+mn-ea"/>
                <a:cs typeface="+mn-cs"/>
              </a:rPr>
              <a:t>NOx</a:t>
            </a:r>
            <a:r>
              <a:rPr lang="en-US" sz="1800" dirty="0">
                <a:latin typeface="+mj-lt"/>
                <a:ea typeface="+mn-ea"/>
                <a:cs typeface="+mn-cs"/>
              </a:rPr>
              <a:t>-sensitive regions compared with model-derived ones (2, 2, 3 versus 1, 1, 1).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609600"/>
          </a:xfrm>
        </p:spPr>
        <p:txBody>
          <a:bodyPr/>
          <a:lstStyle/>
          <a:p>
            <a:pPr algn="ctr"/>
            <a:r>
              <a:rPr lang="en-US"/>
              <a:t> NO</a:t>
            </a:r>
            <a:r>
              <a:rPr lang="en-US" baseline="-25000"/>
              <a:t>2</a:t>
            </a:r>
            <a:r>
              <a:rPr lang="en-US"/>
              <a:t> and O</a:t>
            </a:r>
            <a:r>
              <a:rPr lang="en-US" baseline="-25000"/>
              <a:t>3</a:t>
            </a:r>
            <a:r>
              <a:rPr lang="en-US"/>
              <a:t> over Houston and Beaumont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10/12/10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80A1F8-F4A9-2743-A82C-79326933B696}" type="slidenum">
              <a:rPr lang="en-US"/>
              <a:pPr/>
              <a:t>19</a:t>
            </a:fld>
            <a:endParaRPr lang="en-US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330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3910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5562600"/>
            <a:ext cx="8610600" cy="92333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800" dirty="0">
                <a:latin typeface="Calibri" charset="0"/>
              </a:rPr>
              <a:t>CMAQ </a:t>
            </a:r>
            <a:r>
              <a:rPr lang="en-US" sz="1800" dirty="0" err="1">
                <a:latin typeface="Calibri" charset="0"/>
              </a:rPr>
              <a:t>overpredicts</a:t>
            </a:r>
            <a:r>
              <a:rPr lang="en-US" sz="1800" dirty="0">
                <a:latin typeface="Calibri" charset="0"/>
              </a:rPr>
              <a:t> NO</a:t>
            </a:r>
            <a:r>
              <a:rPr lang="en-US" sz="1800" baseline="-25000" dirty="0">
                <a:latin typeface="Calibri" charset="0"/>
              </a:rPr>
              <a:t>2</a:t>
            </a:r>
            <a:r>
              <a:rPr lang="en-US" sz="1800" dirty="0">
                <a:latin typeface="Calibri" charset="0"/>
              </a:rPr>
              <a:t> over Houston and Beaumont, but don’t show any </a:t>
            </a:r>
            <a:r>
              <a:rPr lang="en-US" sz="1800" dirty="0" err="1">
                <a:latin typeface="Calibri" charset="0"/>
              </a:rPr>
              <a:t>overpredictions</a:t>
            </a:r>
            <a:r>
              <a:rPr lang="en-US" sz="1800" dirty="0">
                <a:latin typeface="Calibri" charset="0"/>
              </a:rPr>
              <a:t> of surface O</a:t>
            </a:r>
            <a:r>
              <a:rPr lang="en-US" sz="1800" baseline="-25000" dirty="0">
                <a:latin typeface="Calibri" charset="0"/>
              </a:rPr>
              <a:t>3</a:t>
            </a:r>
            <a:r>
              <a:rPr lang="en-US" sz="1800" dirty="0">
                <a:latin typeface="Calibri" charset="0"/>
              </a:rPr>
              <a:t> over the </a:t>
            </a:r>
            <a:r>
              <a:rPr lang="en-US" sz="1800" dirty="0" smtClean="0">
                <a:latin typeface="Calibri" charset="0"/>
              </a:rPr>
              <a:t>regions because model </a:t>
            </a:r>
            <a:r>
              <a:rPr lang="en-US" sz="1800" dirty="0" smtClean="0">
                <a:latin typeface="Calibri" charset="0"/>
              </a:rPr>
              <a:t>identifies theses regions as </a:t>
            </a:r>
            <a:r>
              <a:rPr lang="en-US" sz="1800" dirty="0" err="1" smtClean="0">
                <a:latin typeface="Calibri" charset="0"/>
              </a:rPr>
              <a:t>NOx</a:t>
            </a:r>
            <a:r>
              <a:rPr lang="en-US" sz="1800" dirty="0" smtClean="0">
                <a:latin typeface="Calibri" charset="0"/>
              </a:rPr>
              <a:t>-saturated region.</a:t>
            </a: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609600" y="1371600"/>
            <a:ext cx="8001000" cy="4800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200" dirty="0">
                <a:latin typeface="Calibri" charset="0"/>
              </a:rPr>
              <a:t>Summer daytime O</a:t>
            </a:r>
            <a:r>
              <a:rPr kumimoji="0" lang="en-US" sz="2200" baseline="-25000" dirty="0">
                <a:latin typeface="Calibri" charset="0"/>
              </a:rPr>
              <a:t>3</a:t>
            </a:r>
            <a:r>
              <a:rPr kumimoji="0" lang="en-US" sz="2200" dirty="0">
                <a:latin typeface="Calibri" charset="0"/>
              </a:rPr>
              <a:t> </a:t>
            </a:r>
            <a:r>
              <a:rPr kumimoji="0" lang="en-US" sz="2200" dirty="0" err="1">
                <a:latin typeface="Calibri" charset="0"/>
              </a:rPr>
              <a:t>overprediction</a:t>
            </a:r>
            <a:r>
              <a:rPr kumimoji="0" lang="en-US" sz="2200" dirty="0">
                <a:latin typeface="Calibri" charset="0"/>
              </a:rPr>
              <a:t> of CMAQ model over the </a:t>
            </a:r>
            <a:r>
              <a:rPr kumimoji="0" lang="en-US" sz="2200" dirty="0" smtClean="0">
                <a:latin typeface="Calibri" charset="0"/>
              </a:rPr>
              <a:t>Eastern US: </a:t>
            </a:r>
            <a:r>
              <a:rPr kumimoji="0" lang="en-US" sz="2200" dirty="0">
                <a:latin typeface="Calibri" charset="0"/>
              </a:rPr>
              <a:t>Perspective from the </a:t>
            </a:r>
            <a:r>
              <a:rPr kumimoji="0" lang="en-US" sz="2200" dirty="0" smtClean="0">
                <a:latin typeface="Calibri" charset="0"/>
              </a:rPr>
              <a:t>space with GOME-2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kumimoji="0" lang="en-US" sz="2200" dirty="0">
              <a:latin typeface="Calibri" charset="0"/>
            </a:endParaRP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kumimoji="0" lang="en-US" sz="2000" dirty="0" smtClean="0">
                <a:latin typeface="Calibri" charset="0"/>
              </a:rPr>
              <a:t>CMAQ </a:t>
            </a:r>
            <a:r>
              <a:rPr kumimoji="0" lang="en-US" sz="2000" dirty="0" err="1">
                <a:latin typeface="Calibri" charset="0"/>
              </a:rPr>
              <a:t>overpredicts</a:t>
            </a:r>
            <a:r>
              <a:rPr kumimoji="0" lang="en-US" sz="2000" dirty="0">
                <a:latin typeface="Calibri" charset="0"/>
              </a:rPr>
              <a:t> surface O</a:t>
            </a:r>
            <a:r>
              <a:rPr kumimoji="0" lang="en-US" sz="2000" baseline="-25000" dirty="0">
                <a:latin typeface="Calibri" charset="0"/>
              </a:rPr>
              <a:t>3</a:t>
            </a:r>
            <a:r>
              <a:rPr kumimoji="0" lang="en-US" sz="2000" dirty="0">
                <a:latin typeface="Calibri" charset="0"/>
              </a:rPr>
              <a:t> during summer over the CONUS region, particularly over the </a:t>
            </a:r>
            <a:r>
              <a:rPr kumimoji="0" lang="en-US" sz="2000" dirty="0" smtClean="0">
                <a:latin typeface="Calibri" charset="0"/>
              </a:rPr>
              <a:t>southeastern </a:t>
            </a:r>
            <a:r>
              <a:rPr kumimoji="0" lang="en-US" sz="2000" dirty="0">
                <a:latin typeface="Calibri" charset="0"/>
              </a:rPr>
              <a:t>and </a:t>
            </a:r>
            <a:r>
              <a:rPr kumimoji="0" lang="en-US" sz="2000" dirty="0" smtClean="0">
                <a:latin typeface="Calibri" charset="0"/>
              </a:rPr>
              <a:t>northeastern US for August 2009.</a:t>
            </a:r>
            <a:endParaRPr kumimoji="0" lang="en-US" sz="2000" dirty="0">
              <a:latin typeface="Calibri" charset="0"/>
            </a:endParaRP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kumimoji="0" lang="en-US" sz="1800" dirty="0"/>
              <a:t>Which factor can explain O</a:t>
            </a:r>
            <a:r>
              <a:rPr kumimoji="0" lang="en-US" sz="1800" baseline="-25000" dirty="0"/>
              <a:t>3</a:t>
            </a:r>
            <a:r>
              <a:rPr kumimoji="0" lang="en-US" sz="1800" dirty="0"/>
              <a:t> </a:t>
            </a:r>
            <a:r>
              <a:rPr kumimoji="0" lang="en-US" sz="1800" dirty="0" err="1"/>
              <a:t>overprediction</a:t>
            </a:r>
            <a:r>
              <a:rPr kumimoji="0" lang="en-US" sz="1800" dirty="0"/>
              <a:t> over the region? Amounts of </a:t>
            </a:r>
            <a:r>
              <a:rPr kumimoji="0" lang="en-US" sz="1800" dirty="0" err="1"/>
              <a:t>NOx</a:t>
            </a:r>
            <a:r>
              <a:rPr kumimoji="0" lang="en-US" sz="1800" dirty="0"/>
              <a:t> or </a:t>
            </a:r>
            <a:r>
              <a:rPr kumimoji="0" lang="en-US" sz="1800" dirty="0" err="1"/>
              <a:t>VOCs</a:t>
            </a:r>
            <a:r>
              <a:rPr kumimoji="0" lang="en-US" sz="1800" dirty="0"/>
              <a:t>?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kumimoji="0" lang="en-US" sz="2000" dirty="0">
                <a:latin typeface="Calibri" charset="0"/>
              </a:rPr>
              <a:t>How CMAQ-simulated </a:t>
            </a:r>
            <a:r>
              <a:rPr kumimoji="0" lang="en-US" sz="2000" dirty="0" err="1">
                <a:latin typeface="Calibri" charset="0"/>
              </a:rPr>
              <a:t>NOx</a:t>
            </a:r>
            <a:r>
              <a:rPr kumimoji="0" lang="en-US" sz="2000" dirty="0">
                <a:latin typeface="Calibri" charset="0"/>
              </a:rPr>
              <a:t> is compared with </a:t>
            </a:r>
            <a:r>
              <a:rPr kumimoji="0" lang="en-US" sz="2000" dirty="0" err="1">
                <a:latin typeface="Calibri" charset="0"/>
              </a:rPr>
              <a:t>AIRNow</a:t>
            </a:r>
            <a:r>
              <a:rPr kumimoji="0" lang="en-US" sz="2000" dirty="0">
                <a:latin typeface="Calibri" charset="0"/>
              </a:rPr>
              <a:t> NO</a:t>
            </a:r>
            <a:r>
              <a:rPr kumimoji="0" lang="en-US" sz="2000" baseline="-25000" dirty="0">
                <a:latin typeface="Calibri" charset="0"/>
              </a:rPr>
              <a:t>2</a:t>
            </a:r>
            <a:r>
              <a:rPr kumimoji="0" lang="en-US" sz="2000" dirty="0">
                <a:latin typeface="Calibri" charset="0"/>
              </a:rPr>
              <a:t> and GOME-2 NO</a:t>
            </a:r>
            <a:r>
              <a:rPr kumimoji="0" lang="en-US" sz="2000" baseline="-25000" dirty="0">
                <a:latin typeface="Calibri" charset="0"/>
              </a:rPr>
              <a:t>2</a:t>
            </a:r>
            <a:r>
              <a:rPr kumimoji="0" lang="en-US" sz="2000" dirty="0">
                <a:latin typeface="Calibri" charset="0"/>
              </a:rPr>
              <a:t> columns?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kumimoji="0" lang="en-US" sz="2000" dirty="0">
                <a:latin typeface="Calibri" charset="0"/>
              </a:rPr>
              <a:t>How CMAQ-simulated </a:t>
            </a:r>
            <a:r>
              <a:rPr kumimoji="0" lang="en-US" sz="2000" dirty="0" err="1">
                <a:latin typeface="Calibri" charset="0"/>
              </a:rPr>
              <a:t>VOCs</a:t>
            </a:r>
            <a:r>
              <a:rPr kumimoji="0" lang="en-US" sz="2000" dirty="0">
                <a:latin typeface="Calibri" charset="0"/>
              </a:rPr>
              <a:t> (e.g., isoprene and HCHO) is compared with PAMS isoprene and GOME-2 HCHO columns? 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kumimoji="0" lang="en-US" sz="2000" dirty="0">
                <a:latin typeface="Calibri" charset="0"/>
              </a:rPr>
              <a:t>How </a:t>
            </a:r>
            <a:r>
              <a:rPr kumimoji="0" lang="en-US" sz="2000" dirty="0" err="1">
                <a:latin typeface="Calibri" charset="0"/>
              </a:rPr>
              <a:t>NOx</a:t>
            </a:r>
            <a:r>
              <a:rPr kumimoji="0" lang="en-US" sz="2000" dirty="0">
                <a:latin typeface="Calibri" charset="0"/>
              </a:rPr>
              <a:t>-sensitive and </a:t>
            </a:r>
            <a:r>
              <a:rPr kumimoji="0" lang="en-US" sz="2000" dirty="0" err="1">
                <a:latin typeface="Calibri" charset="0"/>
              </a:rPr>
              <a:t>NOx</a:t>
            </a:r>
            <a:r>
              <a:rPr kumimoji="0" lang="en-US" sz="2000" dirty="0">
                <a:latin typeface="Calibri" charset="0"/>
              </a:rPr>
              <a:t>-saturated regions from satellite products and CMAQ are different?</a:t>
            </a:r>
          </a:p>
          <a:p>
            <a:pPr marL="639763" lvl="1" indent="-2460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kumimoji="0" lang="en-US" sz="2000" dirty="0">
                <a:latin typeface="Calibri" charset="0"/>
              </a:rPr>
              <a:t>How chemically defined regions (according to </a:t>
            </a:r>
            <a:r>
              <a:rPr kumimoji="0" lang="en-US" sz="2000" dirty="0" err="1">
                <a:latin typeface="Calibri" charset="0"/>
              </a:rPr>
              <a:t>VOCs/NOx</a:t>
            </a:r>
            <a:r>
              <a:rPr kumimoji="0" lang="en-US" sz="2000" dirty="0">
                <a:latin typeface="Calibri" charset="0"/>
              </a:rPr>
              <a:t> ratios) </a:t>
            </a:r>
            <a:r>
              <a:rPr kumimoji="0" lang="en-US" sz="2000" dirty="0" smtClean="0">
                <a:latin typeface="Calibri" charset="0"/>
              </a:rPr>
              <a:t>are</a:t>
            </a:r>
            <a:r>
              <a:rPr kumimoji="0" lang="en-US" sz="2000" dirty="0" smtClean="0">
                <a:latin typeface="Calibri" charset="0"/>
              </a:rPr>
              <a:t> different from CMAQ and satellite products</a:t>
            </a:r>
            <a:r>
              <a:rPr kumimoji="0" lang="en-US" sz="2000" dirty="0" smtClean="0">
                <a:latin typeface="Calibri" charset="0"/>
              </a:rPr>
              <a:t>?</a:t>
            </a:r>
            <a:endParaRPr kumimoji="0" lang="en-US" sz="2000" dirty="0">
              <a:latin typeface="Calibri" charset="0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3600" dirty="0">
                <a:latin typeface="+mn-lt"/>
                <a:ea typeface="+mj-ea"/>
                <a:cs typeface="+mj-cs"/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55F98-01F9-0941-ADD5-EB132854495A}" type="slidenum">
              <a:rPr lang="en-US"/>
              <a:pPr/>
              <a:t>20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143000"/>
            <a:ext cx="8305800" cy="48768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600" dirty="0">
                <a:latin typeface="Calibri" charset="0"/>
              </a:rPr>
              <a:t>CMAQ </a:t>
            </a:r>
            <a:r>
              <a:rPr kumimoji="0" lang="en-US" sz="2600" dirty="0" err="1">
                <a:latin typeface="Calibri" charset="0"/>
              </a:rPr>
              <a:t>overpredicts</a:t>
            </a:r>
            <a:r>
              <a:rPr kumimoji="0" lang="en-US" sz="2600" dirty="0" smtClean="0">
                <a:latin typeface="Calibri" charset="0"/>
              </a:rPr>
              <a:t> surface </a:t>
            </a:r>
            <a:r>
              <a:rPr kumimoji="0" lang="en-US" sz="2600" dirty="0">
                <a:latin typeface="Calibri" charset="0"/>
              </a:rPr>
              <a:t>O</a:t>
            </a:r>
            <a:r>
              <a:rPr kumimoji="0" lang="en-US" sz="2600" baseline="-25000" dirty="0">
                <a:latin typeface="Calibri" charset="0"/>
              </a:rPr>
              <a:t>3</a:t>
            </a:r>
            <a:r>
              <a:rPr kumimoji="0" lang="en-US" sz="2600" dirty="0">
                <a:latin typeface="Calibri" charset="0"/>
              </a:rPr>
              <a:t> over the</a:t>
            </a:r>
            <a:r>
              <a:rPr kumimoji="0" lang="en-US" sz="2600" dirty="0" smtClean="0">
                <a:latin typeface="Calibri" charset="0"/>
              </a:rPr>
              <a:t> </a:t>
            </a:r>
            <a:r>
              <a:rPr kumimoji="0" lang="en-US" sz="2600" dirty="0" smtClean="0">
                <a:latin typeface="Calibri" charset="0"/>
              </a:rPr>
              <a:t>Eastern</a:t>
            </a:r>
            <a:r>
              <a:rPr kumimoji="0" lang="en-US" sz="2600" dirty="0" smtClean="0">
                <a:latin typeface="Calibri" charset="0"/>
              </a:rPr>
              <a:t> US </a:t>
            </a:r>
            <a:r>
              <a:rPr kumimoji="0" lang="en-US" sz="2600" dirty="0">
                <a:latin typeface="Calibri" charset="0"/>
              </a:rPr>
              <a:t>during summer.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600" dirty="0">
                <a:latin typeface="Calibri" charset="0"/>
              </a:rPr>
              <a:t>Canopy height reduces the deposited distance and in turn reduce aerodynamic resistance and surface O</a:t>
            </a:r>
            <a:r>
              <a:rPr kumimoji="0" lang="en-US" sz="2600" baseline="-25000" dirty="0">
                <a:latin typeface="Calibri" charset="0"/>
              </a:rPr>
              <a:t>3</a:t>
            </a:r>
            <a:r>
              <a:rPr kumimoji="0" lang="en-US" sz="2600" dirty="0">
                <a:latin typeface="Calibri" charset="0"/>
              </a:rPr>
              <a:t> over the forested regions.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600" dirty="0">
                <a:latin typeface="Calibri" charset="0"/>
              </a:rPr>
              <a:t>O</a:t>
            </a:r>
            <a:r>
              <a:rPr kumimoji="0" lang="en-US" sz="2600" baseline="-25000" dirty="0">
                <a:latin typeface="Calibri" charset="0"/>
              </a:rPr>
              <a:t>3</a:t>
            </a:r>
            <a:r>
              <a:rPr kumimoji="0" lang="en-US" sz="2600" dirty="0">
                <a:latin typeface="Calibri" charset="0"/>
              </a:rPr>
              <a:t> </a:t>
            </a:r>
            <a:r>
              <a:rPr kumimoji="0" lang="en-US" sz="2600" dirty="0" err="1">
                <a:latin typeface="Calibri" charset="0"/>
              </a:rPr>
              <a:t>overpredictions</a:t>
            </a:r>
            <a:r>
              <a:rPr kumimoji="0" lang="en-US" sz="2600" dirty="0">
                <a:latin typeface="Calibri" charset="0"/>
              </a:rPr>
              <a:t> are larger over the</a:t>
            </a:r>
            <a:r>
              <a:rPr kumimoji="0" lang="en-US" sz="2600" dirty="0" smtClean="0">
                <a:latin typeface="Calibri" charset="0"/>
              </a:rPr>
              <a:t> Eastern US </a:t>
            </a:r>
            <a:r>
              <a:rPr kumimoji="0" lang="en-US" sz="2600" dirty="0">
                <a:latin typeface="Calibri" charset="0"/>
              </a:rPr>
              <a:t>partly due to the simulation of more </a:t>
            </a:r>
            <a:r>
              <a:rPr kumimoji="0" lang="en-US" sz="2600" dirty="0" err="1">
                <a:latin typeface="Calibri" charset="0"/>
              </a:rPr>
              <a:t>NOx</a:t>
            </a:r>
            <a:r>
              <a:rPr kumimoji="0" lang="en-US" sz="2600" dirty="0">
                <a:latin typeface="Calibri" charset="0"/>
              </a:rPr>
              <a:t>-sensitive region in </a:t>
            </a:r>
            <a:r>
              <a:rPr kumimoji="0" lang="en-US" sz="2600" dirty="0" smtClean="0">
                <a:latin typeface="Calibri" charset="0"/>
              </a:rPr>
              <a:t>CMAQ.</a:t>
            </a:r>
            <a:endParaRPr kumimoji="0" lang="en-US" sz="2600" dirty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600" dirty="0">
                <a:latin typeface="Calibri" charset="0"/>
              </a:rPr>
              <a:t>More </a:t>
            </a:r>
            <a:r>
              <a:rPr kumimoji="0" lang="en-US" sz="2600" dirty="0" err="1">
                <a:latin typeface="Calibri" charset="0"/>
              </a:rPr>
              <a:t>NOx</a:t>
            </a:r>
            <a:r>
              <a:rPr kumimoji="0" lang="en-US" sz="2600" dirty="0">
                <a:latin typeface="Calibri" charset="0"/>
              </a:rPr>
              <a:t>-sensitive regions</a:t>
            </a:r>
            <a:r>
              <a:rPr kumimoji="0" lang="en-US" sz="2600" dirty="0" smtClean="0">
                <a:latin typeface="Calibri" charset="0"/>
              </a:rPr>
              <a:t> </a:t>
            </a:r>
            <a:r>
              <a:rPr kumimoji="0" lang="en-US" sz="2600" dirty="0" smtClean="0">
                <a:latin typeface="Calibri" charset="0"/>
              </a:rPr>
              <a:t>might</a:t>
            </a:r>
            <a:r>
              <a:rPr kumimoji="0" lang="en-US" sz="2600" dirty="0" smtClean="0">
                <a:latin typeface="Calibri" charset="0"/>
              </a:rPr>
              <a:t> </a:t>
            </a:r>
            <a:r>
              <a:rPr kumimoji="0" lang="en-US" sz="2600" dirty="0">
                <a:latin typeface="Calibri" charset="0"/>
              </a:rPr>
              <a:t>be more biogenic VOC emissions</a:t>
            </a:r>
            <a:r>
              <a:rPr kumimoji="0" lang="en-US" sz="2600" dirty="0" smtClean="0">
                <a:latin typeface="Calibri" charset="0"/>
              </a:rPr>
              <a:t> (</a:t>
            </a:r>
            <a:r>
              <a:rPr kumimoji="0" lang="en-US" sz="2600" dirty="0">
                <a:latin typeface="Calibri" charset="0"/>
              </a:rPr>
              <a:t>particularly over the </a:t>
            </a:r>
            <a:r>
              <a:rPr kumimoji="0" lang="en-US" sz="2600" dirty="0" smtClean="0">
                <a:latin typeface="Calibri" charset="0"/>
              </a:rPr>
              <a:t>Southeastern US</a:t>
            </a:r>
            <a:r>
              <a:rPr kumimoji="0" lang="en-US" sz="2600" dirty="0">
                <a:latin typeface="Calibri" charset="0"/>
              </a:rPr>
              <a:t>).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600" dirty="0">
                <a:latin typeface="Calibri" charset="0"/>
              </a:rPr>
              <a:t>Detailed </a:t>
            </a:r>
            <a:r>
              <a:rPr kumimoji="0" lang="en-US" sz="2600" dirty="0" smtClean="0">
                <a:latin typeface="Calibri" charset="0"/>
              </a:rPr>
              <a:t>O</a:t>
            </a:r>
            <a:r>
              <a:rPr kumimoji="0" lang="en-US" sz="2600" baseline="-25000" dirty="0" smtClean="0">
                <a:latin typeface="Calibri" charset="0"/>
              </a:rPr>
              <a:t>3</a:t>
            </a:r>
            <a:r>
              <a:rPr kumimoji="0" lang="en-US" sz="2600" dirty="0" smtClean="0">
                <a:latin typeface="Calibri" charset="0"/>
              </a:rPr>
              <a:t>(aerosol) chemistry </a:t>
            </a:r>
            <a:r>
              <a:rPr kumimoji="0" lang="en-US" sz="2600" dirty="0" smtClean="0">
                <a:latin typeface="Calibri" charset="0"/>
              </a:rPr>
              <a:t>study is being (will be)</a:t>
            </a:r>
            <a:r>
              <a:rPr kumimoji="0" lang="en-US" sz="2600" dirty="0" smtClean="0">
                <a:latin typeface="Calibri" charset="0"/>
              </a:rPr>
              <a:t> studied </a:t>
            </a:r>
            <a:r>
              <a:rPr kumimoji="0" lang="en-US" sz="2600" dirty="0">
                <a:latin typeface="Calibri" charset="0"/>
              </a:rPr>
              <a:t>over the chemical </a:t>
            </a:r>
            <a:r>
              <a:rPr kumimoji="0" lang="en-US" sz="2600" dirty="0" smtClean="0">
                <a:latin typeface="Calibri" charset="0"/>
              </a:rPr>
              <a:t>regions.</a:t>
            </a:r>
            <a:endParaRPr kumimoji="0" lang="en-US" sz="2600" dirty="0">
              <a:latin typeface="Calibri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dirty="0"/>
              <a:t>Conclusion and</a:t>
            </a:r>
            <a:r>
              <a:rPr lang="en-US" dirty="0" smtClean="0"/>
              <a:t> plan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20122-14DA-E646-B41F-A3C4FF786B44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914400" y="5486400"/>
            <a:ext cx="7696200" cy="9906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1700" dirty="0"/>
              <a:t>Black line: O</a:t>
            </a:r>
            <a:r>
              <a:rPr kumimoji="0" lang="en-US" sz="1700" baseline="-25000" dirty="0"/>
              <a:t>3</a:t>
            </a:r>
            <a:r>
              <a:rPr kumimoji="0" lang="en-US" sz="1700" dirty="0"/>
              <a:t> observation from </a:t>
            </a:r>
            <a:r>
              <a:rPr kumimoji="0" lang="en-US" sz="1700" dirty="0" err="1"/>
              <a:t>AIRNow</a:t>
            </a:r>
            <a:endParaRPr kumimoji="0" lang="en-US" sz="1700" dirty="0"/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1700" dirty="0">
                <a:solidFill>
                  <a:srgbClr val="FF0000"/>
                </a:solidFill>
              </a:rPr>
              <a:t>Red line: O</a:t>
            </a:r>
            <a:r>
              <a:rPr kumimoji="0" lang="en-US" sz="1700" baseline="-25000" dirty="0">
                <a:solidFill>
                  <a:srgbClr val="FF0000"/>
                </a:solidFill>
              </a:rPr>
              <a:t>3</a:t>
            </a:r>
            <a:r>
              <a:rPr kumimoji="0" lang="en-US" sz="1700" dirty="0">
                <a:solidFill>
                  <a:srgbClr val="FF0000"/>
                </a:solidFill>
              </a:rPr>
              <a:t> simulation from CMAQ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1700" dirty="0">
                <a:latin typeface="Calibri" charset="0"/>
              </a:rPr>
              <a:t>O</a:t>
            </a:r>
            <a:r>
              <a:rPr kumimoji="0" lang="en-US" sz="1700" baseline="-25000" dirty="0">
                <a:latin typeface="Calibri" charset="0"/>
              </a:rPr>
              <a:t>3</a:t>
            </a:r>
            <a:r>
              <a:rPr kumimoji="0" lang="en-US" sz="1700" dirty="0">
                <a:latin typeface="Calibri" charset="0"/>
              </a:rPr>
              <a:t> </a:t>
            </a:r>
            <a:r>
              <a:rPr kumimoji="0" lang="en-US" sz="1700" dirty="0" err="1">
                <a:latin typeface="Calibri" charset="0"/>
              </a:rPr>
              <a:t>overpredictions</a:t>
            </a:r>
            <a:r>
              <a:rPr kumimoji="0" lang="en-US" sz="1700" dirty="0">
                <a:latin typeface="Calibri" charset="0"/>
              </a:rPr>
              <a:t> are shown over the</a:t>
            </a:r>
            <a:r>
              <a:rPr kumimoji="0" lang="en-US" sz="1700" dirty="0" smtClean="0">
                <a:latin typeface="Calibri" charset="0"/>
              </a:rPr>
              <a:t> </a:t>
            </a:r>
            <a:r>
              <a:rPr kumimoji="0" lang="en-US" sz="1700" dirty="0" smtClean="0">
                <a:latin typeface="Calibri" charset="0"/>
              </a:rPr>
              <a:t>CONUS region, but particularly over the Southeastern and Northeastern US</a:t>
            </a:r>
            <a:r>
              <a:rPr kumimoji="0" lang="en-US" sz="1700" dirty="0" smtClean="0">
                <a:latin typeface="Calibri" charset="0"/>
              </a:rPr>
              <a:t>.</a:t>
            </a:r>
            <a:endParaRPr kumimoji="0" lang="en-US" sz="1700" dirty="0">
              <a:latin typeface="Calibri" charset="0"/>
            </a:endParaRPr>
          </a:p>
        </p:txBody>
      </p:sp>
      <p:sp>
        <p:nvSpPr>
          <p:cNvPr id="153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AIRNow and Model: surface O</a:t>
            </a:r>
            <a:r>
              <a:rPr lang="en-US" baseline="-25000"/>
              <a:t>3</a:t>
            </a:r>
            <a:endParaRPr lang="en-US"/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37830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424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2275" y="914400"/>
            <a:ext cx="3641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C85376-FEA7-B448-9D5B-076675B0A18F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371600" y="5181600"/>
            <a:ext cx="7467600" cy="1066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1900">
                <a:latin typeface="Calibri" charset="0"/>
              </a:rPr>
              <a:t>Black line: NO</a:t>
            </a:r>
            <a:r>
              <a:rPr kumimoji="0" lang="en-US" sz="1900" baseline="-25000">
                <a:latin typeface="Calibri" charset="0"/>
              </a:rPr>
              <a:t>2</a:t>
            </a:r>
            <a:r>
              <a:rPr kumimoji="0" lang="en-US" sz="1900">
                <a:latin typeface="Calibri" charset="0"/>
              </a:rPr>
              <a:t> observation from AIRNow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1900">
                <a:solidFill>
                  <a:srgbClr val="FF0000"/>
                </a:solidFill>
                <a:latin typeface="Calibri" charset="0"/>
              </a:rPr>
              <a:t>Red line: NO</a:t>
            </a:r>
            <a:r>
              <a:rPr kumimoji="0" lang="en-US" sz="1900" baseline="-25000">
                <a:solidFill>
                  <a:srgbClr val="FF0000"/>
                </a:solidFill>
                <a:latin typeface="Calibri" charset="0"/>
              </a:rPr>
              <a:t>2</a:t>
            </a:r>
            <a:r>
              <a:rPr kumimoji="0" lang="en-US" sz="1900">
                <a:solidFill>
                  <a:srgbClr val="FF0000"/>
                </a:solidFill>
                <a:latin typeface="Calibri" charset="0"/>
              </a:rPr>
              <a:t> simulation from CMAQ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1900">
                <a:latin typeface="Calibri" charset="0"/>
              </a:rPr>
              <a:t>Except LM (large overprediction) region, the model reasonably simulates the surface NO</a:t>
            </a:r>
            <a:r>
              <a:rPr kumimoji="0" lang="en-US" sz="1900" baseline="-25000">
                <a:latin typeface="Calibri" charset="0"/>
              </a:rPr>
              <a:t>2</a:t>
            </a:r>
            <a:r>
              <a:rPr kumimoji="0" lang="en-US" sz="1900">
                <a:latin typeface="Calibri" charset="0"/>
              </a:rPr>
              <a:t> variation with some biases.</a:t>
            </a:r>
          </a:p>
        </p:txBody>
      </p:sp>
      <p:sp>
        <p:nvSpPr>
          <p:cNvPr id="163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AIRNow and Model: surface NO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3429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990600"/>
            <a:ext cx="3432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133600"/>
            <a:ext cx="3424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D41EF-13C5-0D4C-B727-9F416E091FC3}" type="slidenum">
              <a:rPr lang="en-US"/>
              <a:pPr/>
              <a:t>5</a:t>
            </a:fld>
            <a:endParaRPr lang="en-US"/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Surface NO</a:t>
            </a:r>
            <a:r>
              <a:rPr lang="en-US" baseline="-25000"/>
              <a:t>2</a:t>
            </a:r>
            <a:r>
              <a:rPr lang="en-US"/>
              <a:t> difference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842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875128-730B-BB48-BCDA-11BF3209F4B7}" type="slidenum">
              <a:rPr lang="en-US"/>
              <a:pPr/>
              <a:t>6</a:t>
            </a:fld>
            <a:endParaRPr lang="en-US"/>
          </a:p>
        </p:txBody>
      </p:sp>
      <p:sp>
        <p:nvSpPr>
          <p:cNvPr id="184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Surface O</a:t>
            </a:r>
            <a:r>
              <a:rPr lang="en-US" baseline="-25000"/>
              <a:t>3</a:t>
            </a:r>
            <a:r>
              <a:rPr lang="en-US"/>
              <a:t> difference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01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B21F6-0692-5144-911D-06F9BF697D58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914400" y="5257800"/>
            <a:ext cx="71628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Forest canopy heights based on data collected by NASA’s </a:t>
            </a:r>
            <a:r>
              <a:rPr lang="en-US" sz="19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ICESat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, Terra and Aqua satellites [M. </a:t>
            </a:r>
            <a:r>
              <a:rPr lang="en-US" sz="19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Lefsky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 et al., 2010].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Some O</a:t>
            </a:r>
            <a:r>
              <a:rPr lang="en-US" sz="19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3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 </a:t>
            </a:r>
            <a:r>
              <a:rPr lang="en-US" sz="19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overpredictions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 are shown over the forested regions.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1900" dirty="0">
                <a:latin typeface="Calibri" charset="0"/>
              </a:rPr>
              <a:t> 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 dirty="0">
              <a:latin typeface="Calibri" charset="0"/>
            </a:endParaRPr>
          </a:p>
        </p:txBody>
      </p:sp>
      <p:sp>
        <p:nvSpPr>
          <p:cNvPr id="194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Forest canopy heights over the US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152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4509D-6C1A-1243-A35F-DF5DFE101557}" type="slidenum">
              <a:rPr lang="en-US"/>
              <a:pPr/>
              <a:t>8</a:t>
            </a:fld>
            <a:endParaRPr lang="en-US"/>
          </a:p>
        </p:txBody>
      </p:sp>
      <p:sp>
        <p:nvSpPr>
          <p:cNvPr id="2048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 deposition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2133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6"/>
          <p:cNvSpPr>
            <a:spLocks noChangeArrowheads="1"/>
          </p:cNvSpPr>
          <p:nvPr/>
        </p:nvSpPr>
        <p:spPr bwMode="auto">
          <a:xfrm>
            <a:off x="762000" y="990600"/>
            <a:ext cx="533400" cy="4886325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Down Arrow 6"/>
          <p:cNvSpPr>
            <a:spLocks noChangeArrowheads="1"/>
          </p:cNvSpPr>
          <p:nvPr/>
        </p:nvSpPr>
        <p:spPr bwMode="auto">
          <a:xfrm flipH="1">
            <a:off x="3505200" y="990600"/>
            <a:ext cx="457200" cy="1628775"/>
          </a:xfrm>
          <a:prstGeom prst="downArrow">
            <a:avLst>
              <a:gd name="adj1" fmla="val 50000"/>
              <a:gd name="adj2" fmla="val 5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05400" y="14478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Z1: Roughness length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Z2: Height of the first layer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U: Surface friction velocity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Ψ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 Stability function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deposited distance is reduced (Z1 increase), thus the estimated ra values are reduced.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</p:txBody>
      </p:sp>
      <p:sp>
        <p:nvSpPr>
          <p:cNvPr id="13" name="Right Arrow 6"/>
          <p:cNvSpPr>
            <a:spLocks noChangeArrowheads="1"/>
          </p:cNvSpPr>
          <p:nvPr/>
        </p:nvSpPr>
        <p:spPr bwMode="auto">
          <a:xfrm>
            <a:off x="1371600" y="3581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E711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/>
          </a:p>
        </p:txBody>
      </p:sp>
      <p:pic>
        <p:nvPicPr>
          <p:cNvPr id="20492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219200"/>
            <a:ext cx="1839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10/12/10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BC17C-1170-E54F-AB9C-16F9845C1718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52400" y="5334000"/>
            <a:ext cx="8458200" cy="762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0" lang="en-US" sz="2000">
                <a:latin typeface="Calibri" charset="0"/>
              </a:rPr>
              <a:t>The estimated Ra values from the model implementing canopy heights are significantly reduced, so that surface O</a:t>
            </a:r>
            <a:r>
              <a:rPr kumimoji="0" lang="en-US" sz="2000" baseline="-25000">
                <a:latin typeface="Calibri" charset="0"/>
              </a:rPr>
              <a:t>3</a:t>
            </a:r>
            <a:r>
              <a:rPr kumimoji="0" lang="en-US" sz="2000">
                <a:latin typeface="Calibri" charset="0"/>
              </a:rPr>
              <a:t> is efficiently deposited over the forested regions.</a:t>
            </a:r>
          </a:p>
        </p:txBody>
      </p:sp>
      <p:sp>
        <p:nvSpPr>
          <p:cNvPr id="215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/>
              <a:t>Canopy height-derived Ra difference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69389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5394"/>
      </a:accent4>
      <a:accent5>
        <a:srgbClr val="59A9F2"/>
      </a:accent5>
      <a:accent6>
        <a:srgbClr val="7CCA6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7575</TotalTime>
  <Words>1416</Words>
  <Application>Microsoft Macintosh PowerPoint</Application>
  <PresentationFormat>Letter Paper (8.5x11 in)</PresentationFormat>
  <Paragraphs>157</Paragraphs>
  <Slides>20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AIRNow and Model: surface O3</vt:lpstr>
      <vt:lpstr>AIRNow and Model: surface NO2</vt:lpstr>
      <vt:lpstr>Surface NO2 difference</vt:lpstr>
      <vt:lpstr>Surface O3 difference</vt:lpstr>
      <vt:lpstr>Forest canopy heights over the US</vt:lpstr>
      <vt:lpstr>O3 deposition</vt:lpstr>
      <vt:lpstr>Canopy height-derived Ra difference</vt:lpstr>
      <vt:lpstr>Surface O3 change</vt:lpstr>
      <vt:lpstr>O3 biases from two CMAQ runs</vt:lpstr>
      <vt:lpstr>GOME-2 NO2 column</vt:lpstr>
      <vt:lpstr>GOME-2 HCHO column</vt:lpstr>
      <vt:lpstr>GOME-2 HCHO/NO2</vt:lpstr>
      <vt:lpstr>Chemical regions: 4 categories</vt:lpstr>
      <vt:lpstr>Chemical regions: 4 categories</vt:lpstr>
      <vt:lpstr>PAMS sites over Houston and Beaumont</vt:lpstr>
      <vt:lpstr> Isoprene over Houston and Beaumont</vt:lpstr>
      <vt:lpstr> NO2 and O3 over Houston and Beaumont</vt:lpstr>
      <vt:lpstr>Conclusion and plan</vt:lpstr>
    </vt:vector>
  </TitlesOfParts>
  <Company>NOAA/ARLFRD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NOAA/INL Meteorological Research Partnership</dc:title>
  <dc:subject>Partnership Overview</dc:subject>
  <dc:creator>Kirk L. Clawson, Ph.D.</dc:creator>
  <dc:description>Presentation for ASER Meeting, Idaho National Laboratory, October 2008</dc:description>
  <cp:lastModifiedBy>Hyun Kim</cp:lastModifiedBy>
  <cp:revision>757</cp:revision>
  <cp:lastPrinted>1999-08-25T14:15:12Z</cp:lastPrinted>
  <dcterms:created xsi:type="dcterms:W3CDTF">2010-10-11T20:30:43Z</dcterms:created>
  <dcterms:modified xsi:type="dcterms:W3CDTF">2010-10-11T20:57:31Z</dcterms:modified>
  <cp:contentStatus/>
</cp:coreProperties>
</file>