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56" r:id="rId2"/>
    <p:sldId id="278" r:id="rId3"/>
    <p:sldId id="279" r:id="rId4"/>
    <p:sldId id="280" r:id="rId5"/>
    <p:sldId id="264" r:id="rId6"/>
    <p:sldId id="259" r:id="rId7"/>
    <p:sldId id="262" r:id="rId8"/>
    <p:sldId id="265" r:id="rId9"/>
    <p:sldId id="263" r:id="rId10"/>
    <p:sldId id="282" r:id="rId11"/>
    <p:sldId id="283" r:id="rId12"/>
    <p:sldId id="269" r:id="rId13"/>
    <p:sldId id="275" r:id="rId14"/>
    <p:sldId id="277" r:id="rId15"/>
    <p:sldId id="261" r:id="rId16"/>
    <p:sldId id="284" r:id="rId17"/>
    <p:sldId id="288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73B3F-1FFB-475F-A5AF-198E0066449C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AD7C6-E705-416A-8C08-4B8CE8E83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A9C25-DB99-4408-BA12-FFA863284781}" type="slidenum">
              <a:rPr lang="en-US"/>
              <a:pPr/>
              <a:t>8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Calculate differences between forecasts (B) and observations (O) at each AIRNOW station as a time series</a:t>
            </a:r>
          </a:p>
          <a:p>
            <a:r>
              <a:rPr lang="en-US"/>
              <a:t> Pair up AIRNOW stations, and calculate the correlation coefficients between the two time series at the paired stations</a:t>
            </a:r>
          </a:p>
          <a:p>
            <a:r>
              <a:rPr lang="en-US"/>
              <a:t> Plot the correlation as a function of the distance between the two stations, </a:t>
            </a:r>
          </a:p>
          <a:p>
            <a:r>
              <a:rPr lang="en-US"/>
              <a:t> Intercept Rz can be used to calculate the ratio between model error (EB) and and observational error (including representative error)</a:t>
            </a:r>
          </a:p>
          <a:p>
            <a:r>
              <a:rPr lang="en-US"/>
              <a:t> Horizontal length scale can be inferred as well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Red:</a:t>
            </a:r>
            <a:r>
              <a:rPr lang="en-US" baseline="0" dirty="0" smtClean="0"/>
              <a:t> base, blue: OI17</a:t>
            </a:r>
            <a:endParaRPr lang="en-US" dirty="0" smtClean="0"/>
          </a:p>
          <a:p>
            <a:r>
              <a:rPr lang="en-US" dirty="0" smtClean="0"/>
              <a:t>Top: 8/16, bottom 8/17</a:t>
            </a:r>
          </a:p>
          <a:p>
            <a:r>
              <a:rPr lang="en-US" dirty="0" smtClean="0"/>
              <a:t> 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AD7C6-E705-416A-8C08-4B8CE8E831B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D90-9A33-4AF6-8C96-32056E5C90B4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C0D9-27AD-4C5C-AEEA-E99791D8D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D90-9A33-4AF6-8C96-32056E5C90B4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C0D9-27AD-4C5C-AEEA-E99791D8D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D90-9A33-4AF6-8C96-32056E5C90B4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C0D9-27AD-4C5C-AEEA-E99791D8D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A8878E4-3905-4BA8-97CB-22AC7EC303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D90-9A33-4AF6-8C96-32056E5C90B4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C0D9-27AD-4C5C-AEEA-E99791D8D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D90-9A33-4AF6-8C96-32056E5C90B4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C0D9-27AD-4C5C-AEEA-E99791D8D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D90-9A33-4AF6-8C96-32056E5C90B4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C0D9-27AD-4C5C-AEEA-E99791D8D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D90-9A33-4AF6-8C96-32056E5C90B4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C0D9-27AD-4C5C-AEEA-E99791D8D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D90-9A33-4AF6-8C96-32056E5C90B4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C0D9-27AD-4C5C-AEEA-E99791D8D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D90-9A33-4AF6-8C96-32056E5C90B4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C0D9-27AD-4C5C-AEEA-E99791D8D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D90-9A33-4AF6-8C96-32056E5C90B4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C0D9-27AD-4C5C-AEEA-E99791D8D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D90-9A33-4AF6-8C96-32056E5C90B4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95C0D9-27AD-4C5C-AEEA-E99791D8D7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D6BD90-9A33-4AF6-8C96-32056E5C90B4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95C0D9-27AD-4C5C-AEEA-E99791D8D72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71600"/>
            <a:ext cx="8991600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Assimilation of MODIS Aerosol Optical Depth for Improving CMAQ PM2.5 Simulation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8001000" cy="2667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err="1" smtClean="0"/>
              <a:t>Tianfeng</a:t>
            </a:r>
            <a:r>
              <a:rPr lang="en-US" dirty="0" smtClean="0"/>
              <a:t> </a:t>
            </a:r>
            <a:r>
              <a:rPr lang="en-US" dirty="0" err="1" smtClean="0"/>
              <a:t>Chai</a:t>
            </a:r>
            <a:r>
              <a:rPr lang="en-US" dirty="0" smtClean="0"/>
              <a:t> </a:t>
            </a:r>
            <a:r>
              <a:rPr lang="en-US" baseline="30000" dirty="0" smtClean="0"/>
              <a:t>1,2</a:t>
            </a:r>
            <a:r>
              <a:rPr lang="en-US" dirty="0" smtClean="0"/>
              <a:t>, Hyun-</a:t>
            </a:r>
            <a:r>
              <a:rPr lang="en-US" dirty="0" err="1" smtClean="0"/>
              <a:t>Cheol</a:t>
            </a:r>
            <a:r>
              <a:rPr lang="en-US" dirty="0" smtClean="0"/>
              <a:t> Kim</a:t>
            </a:r>
            <a:r>
              <a:rPr lang="en-US" baseline="30000" dirty="0" smtClean="0"/>
              <a:t> 1,2</a:t>
            </a:r>
            <a:r>
              <a:rPr lang="en-US" dirty="0" smtClean="0"/>
              <a:t>, Daniel Tong</a:t>
            </a:r>
            <a:r>
              <a:rPr lang="en-US" baseline="30000" dirty="0" smtClean="0"/>
              <a:t> 1,2</a:t>
            </a:r>
            <a:r>
              <a:rPr lang="en-US" dirty="0" smtClean="0"/>
              <a:t>, </a:t>
            </a:r>
          </a:p>
          <a:p>
            <a:pPr algn="ctr"/>
            <a:r>
              <a:rPr lang="en-US" dirty="0" smtClean="0"/>
              <a:t>Pius Lee</a:t>
            </a:r>
            <a:r>
              <a:rPr lang="en-US" baseline="30000" dirty="0" smtClean="0"/>
              <a:t> 2</a:t>
            </a:r>
            <a:r>
              <a:rPr lang="en-US" dirty="0" smtClean="0"/>
              <a:t>, </a:t>
            </a:r>
            <a:r>
              <a:rPr lang="en-US" dirty="0" err="1" smtClean="0"/>
              <a:t>Daewon</a:t>
            </a:r>
            <a:r>
              <a:rPr lang="en-US" dirty="0" smtClean="0"/>
              <a:t> W. </a:t>
            </a:r>
            <a:r>
              <a:rPr lang="en-US" dirty="0" err="1" smtClean="0"/>
              <a:t>Byun</a:t>
            </a:r>
            <a:r>
              <a:rPr lang="en-US" baseline="30000" dirty="0" smtClean="0"/>
              <a:t> 2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1, Earth </a:t>
            </a:r>
            <a:r>
              <a:rPr lang="en-US" dirty="0" smtClean="0"/>
              <a:t>Resources Technology, Laurel, MD</a:t>
            </a:r>
          </a:p>
          <a:p>
            <a:pPr algn="ctr"/>
            <a:r>
              <a:rPr lang="en-US" dirty="0" smtClean="0"/>
              <a:t> </a:t>
            </a:r>
            <a:r>
              <a:rPr lang="en-US" dirty="0" smtClean="0"/>
              <a:t>2, NOAA </a:t>
            </a:r>
            <a:r>
              <a:rPr lang="en-US" dirty="0" smtClean="0"/>
              <a:t>OAR/ARL, Silver Spring, MD</a:t>
            </a:r>
          </a:p>
          <a:p>
            <a:pPr algn="ctr"/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36670"/>
            <a:ext cx="4249674" cy="302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8984" y="3505200"/>
            <a:ext cx="443501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8800" y="381000"/>
            <a:ext cx="12954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8/14/2009</a:t>
            </a:r>
            <a:endParaRPr lang="en-US" dirty="0"/>
          </a:p>
        </p:txBody>
      </p:sp>
      <p:pic>
        <p:nvPicPr>
          <p:cNvPr id="9" name="Picture 8" descr="MODIS_814.wmf"/>
          <p:cNvPicPr>
            <a:picLocks noChangeAspect="1"/>
          </p:cNvPicPr>
          <p:nvPr/>
        </p:nvPicPr>
        <p:blipFill>
          <a:blip r:embed="rId4" cstate="print"/>
          <a:srcRect l="2222" t="17498" r="7778" b="9999"/>
          <a:stretch>
            <a:fillRect/>
          </a:stretch>
        </p:blipFill>
        <p:spPr>
          <a:xfrm>
            <a:off x="0" y="762000"/>
            <a:ext cx="4221785" cy="3023429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6781800" y="28194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1676400"/>
            <a:ext cx="1447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905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343400" y="2743200"/>
            <a:ext cx="16764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1524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 Input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2971800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Input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30480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output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53200" y="1981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OI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Use AOD Analysis/Background as Scaling Factors</a:t>
            </a:r>
            <a:endParaRPr lang="en-US" sz="3600" dirty="0"/>
          </a:p>
        </p:txBody>
      </p:sp>
      <p:pic>
        <p:nvPicPr>
          <p:cNvPr id="5" name="Picture 4" descr="AOD_factor.wmf"/>
          <p:cNvPicPr>
            <a:picLocks noChangeAspect="1"/>
          </p:cNvPicPr>
          <p:nvPr/>
        </p:nvPicPr>
        <p:blipFill>
          <a:blip r:embed="rId2" cstate="print"/>
          <a:srcRect l="4444" t="29997" r="11111" b="3750"/>
          <a:stretch>
            <a:fillRect/>
          </a:stretch>
        </p:blipFill>
        <p:spPr>
          <a:xfrm>
            <a:off x="457200" y="1828800"/>
            <a:ext cx="5638800" cy="3933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400" y="2209800"/>
            <a:ext cx="2743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Variables to be adjusted:</a:t>
            </a:r>
          </a:p>
          <a:p>
            <a:endParaRPr lang="en-US" dirty="0" smtClean="0"/>
          </a:p>
          <a:p>
            <a:r>
              <a:rPr lang="en-US" dirty="0" smtClean="0"/>
              <a:t>VSO4AI,  VSO4AJ, </a:t>
            </a:r>
          </a:p>
          <a:p>
            <a:r>
              <a:rPr lang="en-US" dirty="0" smtClean="0"/>
              <a:t>VNO3AI, VNO3AJ, VNH4AI, VNH4AJ, VORGAI, VORGAJ, VORGPAI, VORGPAJ, VORGBAI, VORGBAJ, </a:t>
            </a:r>
          </a:p>
          <a:p>
            <a:r>
              <a:rPr lang="en-US" dirty="0" smtClean="0"/>
              <a:t>VECI,	VECJ, </a:t>
            </a:r>
          </a:p>
          <a:p>
            <a:r>
              <a:rPr lang="en-US" dirty="0" smtClean="0"/>
              <a:t>VP25AI,	VP25AJ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IS_FINE_81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4267200" cy="2971800"/>
          </a:xfrm>
          <a:prstGeom prst="rect">
            <a:avLst/>
          </a:prstGeom>
        </p:spPr>
      </p:pic>
      <p:pic>
        <p:nvPicPr>
          <p:cNvPr id="4" name="Picture 3" descr="Aug16_ba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0"/>
            <a:ext cx="4355254" cy="3048000"/>
          </a:xfrm>
          <a:prstGeom prst="rect">
            <a:avLst/>
          </a:prstGeom>
        </p:spPr>
      </p:pic>
      <p:pic>
        <p:nvPicPr>
          <p:cNvPr id="7" name="Picture 6" descr="Aug16_OI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24200"/>
            <a:ext cx="4804389" cy="3362325"/>
          </a:xfrm>
          <a:prstGeom prst="rect">
            <a:avLst/>
          </a:prstGeom>
        </p:spPr>
      </p:pic>
      <p:pic>
        <p:nvPicPr>
          <p:cNvPr id="8" name="Picture 7" descr="Aug16_diff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6255" y="3352800"/>
            <a:ext cx="4477745" cy="31337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IS_FINE_81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3733800" cy="2895600"/>
          </a:xfrm>
          <a:prstGeom prst="rect">
            <a:avLst/>
          </a:prstGeom>
        </p:spPr>
      </p:pic>
      <p:pic>
        <p:nvPicPr>
          <p:cNvPr id="4" name="Picture 3" descr="Aug17_ba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6001" y="152400"/>
            <a:ext cx="4817999" cy="3371850"/>
          </a:xfrm>
          <a:prstGeom prst="rect">
            <a:avLst/>
          </a:prstGeom>
        </p:spPr>
      </p:pic>
      <p:pic>
        <p:nvPicPr>
          <p:cNvPr id="6" name="Picture 5" descr="Aug17_OI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57600"/>
            <a:ext cx="4573016" cy="3200400"/>
          </a:xfrm>
          <a:prstGeom prst="rect">
            <a:avLst/>
          </a:prstGeom>
        </p:spPr>
      </p:pic>
      <p:pic>
        <p:nvPicPr>
          <p:cNvPr id="7" name="Picture 6" descr="Aug17_diff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48492" y="3571875"/>
            <a:ext cx="4695508" cy="32861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OD_scatter_Aug16_base.wmf"/>
          <p:cNvPicPr>
            <a:picLocks noChangeAspect="1"/>
          </p:cNvPicPr>
          <p:nvPr/>
        </p:nvPicPr>
        <p:blipFill>
          <a:blip r:embed="rId3" cstate="print"/>
          <a:srcRect l="3333" t="9999" r="10000" b="3750"/>
          <a:stretch>
            <a:fillRect/>
          </a:stretch>
        </p:blipFill>
        <p:spPr>
          <a:xfrm>
            <a:off x="0" y="457200"/>
            <a:ext cx="3566174" cy="3155027"/>
          </a:xfrm>
          <a:prstGeom prst="rect">
            <a:avLst/>
          </a:prstGeom>
        </p:spPr>
      </p:pic>
      <p:pic>
        <p:nvPicPr>
          <p:cNvPr id="3" name="Picture 2" descr="AOD_scatter_Aug16_OI17.wmf"/>
          <p:cNvPicPr>
            <a:picLocks noChangeAspect="1"/>
          </p:cNvPicPr>
          <p:nvPr/>
        </p:nvPicPr>
        <p:blipFill>
          <a:blip r:embed="rId4" cstate="print"/>
          <a:srcRect l="3333" t="9999" r="10000" b="3750"/>
          <a:stretch>
            <a:fillRect/>
          </a:stretch>
        </p:blipFill>
        <p:spPr>
          <a:xfrm>
            <a:off x="5577826" y="457200"/>
            <a:ext cx="3566174" cy="3155027"/>
          </a:xfrm>
          <a:prstGeom prst="rect">
            <a:avLst/>
          </a:prstGeom>
        </p:spPr>
      </p:pic>
      <p:pic>
        <p:nvPicPr>
          <p:cNvPr id="4" name="Picture 3" descr="AOD_scatter_Aug17_base.wmf"/>
          <p:cNvPicPr>
            <a:picLocks noChangeAspect="1"/>
          </p:cNvPicPr>
          <p:nvPr/>
        </p:nvPicPr>
        <p:blipFill>
          <a:blip r:embed="rId5" cstate="print"/>
          <a:srcRect l="3333" t="9999" r="10000" b="3750"/>
          <a:stretch>
            <a:fillRect/>
          </a:stretch>
        </p:blipFill>
        <p:spPr>
          <a:xfrm>
            <a:off x="0" y="3702973"/>
            <a:ext cx="3566174" cy="3155027"/>
          </a:xfrm>
          <a:prstGeom prst="rect">
            <a:avLst/>
          </a:prstGeom>
        </p:spPr>
      </p:pic>
      <p:pic>
        <p:nvPicPr>
          <p:cNvPr id="5" name="Picture 4" descr="AOD_scatter_Aug17_OI17.wmf"/>
          <p:cNvPicPr>
            <a:picLocks noChangeAspect="1"/>
          </p:cNvPicPr>
          <p:nvPr/>
        </p:nvPicPr>
        <p:blipFill>
          <a:blip r:embed="rId6" cstate="print"/>
          <a:srcRect l="3333" t="9999" r="10000" b="3750"/>
          <a:stretch>
            <a:fillRect/>
          </a:stretch>
        </p:blipFill>
        <p:spPr>
          <a:xfrm>
            <a:off x="5577826" y="3702973"/>
            <a:ext cx="3566174" cy="3155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1295400"/>
            <a:ext cx="1752600" cy="198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8/16/2009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Base: R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=0.605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OI:     R</a:t>
            </a:r>
            <a:r>
              <a:rPr lang="en-US" sz="2400" baseline="30000" dirty="0" smtClean="0">
                <a:solidFill>
                  <a:srgbClr val="0070C0"/>
                </a:solidFill>
              </a:rPr>
              <a:t>2</a:t>
            </a:r>
            <a:r>
              <a:rPr lang="en-US" sz="2400" dirty="0" smtClean="0">
                <a:solidFill>
                  <a:srgbClr val="0070C0"/>
                </a:solidFill>
              </a:rPr>
              <a:t>=0.573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4419600"/>
            <a:ext cx="1752600" cy="198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8/17/2009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Base: R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=0.445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OI:     R</a:t>
            </a:r>
            <a:r>
              <a:rPr lang="en-US" sz="2400" baseline="30000" dirty="0" smtClean="0">
                <a:solidFill>
                  <a:srgbClr val="0070C0"/>
                </a:solidFill>
              </a:rPr>
              <a:t>2</a:t>
            </a:r>
            <a:r>
              <a:rPr lang="en-US" sz="2400" dirty="0" smtClean="0">
                <a:solidFill>
                  <a:srgbClr val="0070C0"/>
                </a:solidFill>
              </a:rPr>
              <a:t>=0.504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RR1HR_sfc_pm25_modis_a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858000" cy="48006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63246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http://www.star.nesdis.noaa.gov/smcd/spb/aq/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8382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MODIS AOD and AIRNOW PM2.5 Correlation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stbed.arl.noaa.gov/TCHAI/Reg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33600" cy="1280160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09800" y="228600"/>
          <a:ext cx="6705600" cy="990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219"/>
                <a:gridCol w="2209209"/>
                <a:gridCol w="2313172"/>
              </a:tblGrid>
              <a:tr h="41875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F0"/>
                          </a:solidFill>
                        </a:rPr>
                        <a:t>Rock</a:t>
                      </a:r>
                      <a:r>
                        <a:rPr lang="en-US" sz="1600" baseline="0" dirty="0" smtClean="0">
                          <a:solidFill>
                            <a:srgbClr val="00B0F0"/>
                          </a:solidFill>
                        </a:rPr>
                        <a:t> Mountain Region</a:t>
                      </a:r>
                      <a:endParaRPr lang="en-US" sz="1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Upper Midwest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Northeast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</a:rPr>
                        <a:t> US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13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940C7A"/>
                          </a:solidFill>
                        </a:rPr>
                        <a:t>Pacific</a:t>
                      </a:r>
                      <a:r>
                        <a:rPr lang="en-US" sz="1600" baseline="0" dirty="0" smtClean="0">
                          <a:solidFill>
                            <a:srgbClr val="940C7A"/>
                          </a:solidFill>
                        </a:rPr>
                        <a:t> Coast Region</a:t>
                      </a:r>
                      <a:endParaRPr lang="en-US" sz="1600" dirty="0">
                        <a:solidFill>
                          <a:srgbClr val="940C7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Lower Midwest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Southeast US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Picture 2" descr="C:\Users\CHAI\Desktop\AOD_OI\PM_ts_Z4.wmf"/>
          <p:cNvPicPr>
            <a:picLocks noChangeAspect="1" noChangeArrowheads="1"/>
          </p:cNvPicPr>
          <p:nvPr/>
        </p:nvPicPr>
        <p:blipFill>
          <a:blip r:embed="rId3" cstate="print"/>
          <a:srcRect l="3333" t="9999" r="10000" b="3750"/>
          <a:stretch>
            <a:fillRect/>
          </a:stretch>
        </p:blipFill>
        <p:spPr bwMode="auto">
          <a:xfrm>
            <a:off x="0" y="1371600"/>
            <a:ext cx="3066882" cy="2713349"/>
          </a:xfrm>
          <a:prstGeom prst="rect">
            <a:avLst/>
          </a:prstGeom>
          <a:noFill/>
        </p:spPr>
      </p:pic>
      <p:pic>
        <p:nvPicPr>
          <p:cNvPr id="1027" name="Picture 3" descr="C:\Users\CHAI\Desktop\AOD_OI\PM_ts_Z5.wmf"/>
          <p:cNvPicPr>
            <a:picLocks noChangeAspect="1" noChangeArrowheads="1"/>
          </p:cNvPicPr>
          <p:nvPr/>
        </p:nvPicPr>
        <p:blipFill>
          <a:blip r:embed="rId4" cstate="print"/>
          <a:srcRect l="3333" t="9999" r="10000" b="3750"/>
          <a:stretch>
            <a:fillRect/>
          </a:stretch>
        </p:blipFill>
        <p:spPr bwMode="auto">
          <a:xfrm>
            <a:off x="3048000" y="1371600"/>
            <a:ext cx="3066879" cy="2713349"/>
          </a:xfrm>
          <a:prstGeom prst="rect">
            <a:avLst/>
          </a:prstGeom>
          <a:noFill/>
        </p:spPr>
      </p:pic>
      <p:pic>
        <p:nvPicPr>
          <p:cNvPr id="1028" name="Picture 4" descr="C:\Users\CHAI\Desktop\AOD_OI\PM_ts_Z6.wmf"/>
          <p:cNvPicPr>
            <a:picLocks noChangeAspect="1" noChangeArrowheads="1"/>
          </p:cNvPicPr>
          <p:nvPr/>
        </p:nvPicPr>
        <p:blipFill>
          <a:blip r:embed="rId5" cstate="print"/>
          <a:srcRect l="3333" t="9999" r="10000" b="3750"/>
          <a:stretch>
            <a:fillRect/>
          </a:stretch>
        </p:blipFill>
        <p:spPr bwMode="auto">
          <a:xfrm>
            <a:off x="6077091" y="1371600"/>
            <a:ext cx="3066909" cy="2713323"/>
          </a:xfrm>
          <a:prstGeom prst="rect">
            <a:avLst/>
          </a:prstGeom>
          <a:noFill/>
        </p:spPr>
      </p:pic>
      <p:pic>
        <p:nvPicPr>
          <p:cNvPr id="1029" name="Picture 5" descr="C:\Users\CHAI\Desktop\AOD_OI\PM_ts_Z1.wmf"/>
          <p:cNvPicPr>
            <a:picLocks noChangeAspect="1" noChangeArrowheads="1"/>
          </p:cNvPicPr>
          <p:nvPr/>
        </p:nvPicPr>
        <p:blipFill>
          <a:blip r:embed="rId6" cstate="print"/>
          <a:srcRect l="3333" t="9999" r="10000" b="3750"/>
          <a:stretch>
            <a:fillRect/>
          </a:stretch>
        </p:blipFill>
        <p:spPr bwMode="auto">
          <a:xfrm>
            <a:off x="0" y="4144677"/>
            <a:ext cx="3066909" cy="2713323"/>
          </a:xfrm>
          <a:prstGeom prst="rect">
            <a:avLst/>
          </a:prstGeom>
          <a:noFill/>
        </p:spPr>
      </p:pic>
      <p:pic>
        <p:nvPicPr>
          <p:cNvPr id="1030" name="Picture 6" descr="C:\Users\CHAI\Desktop\AOD_OI\PM_ts_Z2.wmf"/>
          <p:cNvPicPr>
            <a:picLocks noChangeAspect="1" noChangeArrowheads="1"/>
          </p:cNvPicPr>
          <p:nvPr/>
        </p:nvPicPr>
        <p:blipFill>
          <a:blip r:embed="rId7" cstate="print"/>
          <a:srcRect l="3333" t="9999" r="10000" b="3750"/>
          <a:stretch>
            <a:fillRect/>
          </a:stretch>
        </p:blipFill>
        <p:spPr bwMode="auto">
          <a:xfrm>
            <a:off x="3048000" y="4144677"/>
            <a:ext cx="3066909" cy="2713323"/>
          </a:xfrm>
          <a:prstGeom prst="rect">
            <a:avLst/>
          </a:prstGeom>
          <a:noFill/>
        </p:spPr>
      </p:pic>
      <p:pic>
        <p:nvPicPr>
          <p:cNvPr id="1031" name="Picture 7" descr="C:\Users\CHAI\Desktop\AOD_OI\PM_ts_Z3.wmf"/>
          <p:cNvPicPr>
            <a:picLocks noChangeAspect="1" noChangeArrowheads="1"/>
          </p:cNvPicPr>
          <p:nvPr/>
        </p:nvPicPr>
        <p:blipFill>
          <a:blip r:embed="rId8" cstate="print"/>
          <a:srcRect l="3333" t="9999" r="10000" b="3750"/>
          <a:stretch>
            <a:fillRect/>
          </a:stretch>
        </p:blipFill>
        <p:spPr bwMode="auto">
          <a:xfrm>
            <a:off x="6077091" y="4144677"/>
            <a:ext cx="3066909" cy="2713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IS_FINE_81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1752600"/>
            <a:ext cx="3062288" cy="2143125"/>
          </a:xfrm>
          <a:prstGeom prst="rect">
            <a:avLst/>
          </a:prstGeom>
        </p:spPr>
      </p:pic>
      <p:pic>
        <p:nvPicPr>
          <p:cNvPr id="3" name="Picture 2" descr="MODIS_FIN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52600"/>
            <a:ext cx="3060700" cy="2142163"/>
          </a:xfrm>
          <a:prstGeom prst="rect">
            <a:avLst/>
          </a:prstGeom>
        </p:spPr>
      </p:pic>
      <p:pic>
        <p:nvPicPr>
          <p:cNvPr id="4" name="Picture 3" descr="MODIS_FINE_8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1712" y="1752600"/>
            <a:ext cx="3062288" cy="2143125"/>
          </a:xfrm>
          <a:prstGeom prst="rect">
            <a:avLst/>
          </a:prstGeom>
        </p:spPr>
      </p:pic>
      <p:pic>
        <p:nvPicPr>
          <p:cNvPr id="5" name="Picture 4" descr="MODIS_FINE_817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267200"/>
            <a:ext cx="3062288" cy="2143125"/>
          </a:xfrm>
          <a:prstGeom prst="rect">
            <a:avLst/>
          </a:prstGeom>
        </p:spPr>
      </p:pic>
      <p:pic>
        <p:nvPicPr>
          <p:cNvPr id="6" name="Picture 5" descr="MODIS_FINE_818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8000" y="4343400"/>
            <a:ext cx="3062288" cy="2143125"/>
          </a:xfrm>
          <a:prstGeom prst="rect">
            <a:avLst/>
          </a:prstGeom>
        </p:spPr>
      </p:pic>
      <p:pic>
        <p:nvPicPr>
          <p:cNvPr id="7" name="Picture 6" descr="MODIS_FINE_81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1712" y="4343400"/>
            <a:ext cx="3062288" cy="214312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838200"/>
            <a:ext cx="8305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Availability of MODIS data during 8/14-19, 2009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2997" y="1828799"/>
          <a:ext cx="7239001" cy="1854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143"/>
                <a:gridCol w="1034143"/>
                <a:gridCol w="1034143"/>
                <a:gridCol w="1034143"/>
                <a:gridCol w="1034143"/>
                <a:gridCol w="1034143"/>
                <a:gridCol w="1034143"/>
              </a:tblGrid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8/15/09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8/16/09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8/17/09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8/18/09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8/19/09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8/20/09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55321">
                <a:tc>
                  <a:txBody>
                    <a:bodyPr/>
                    <a:lstStyle/>
                    <a:p>
                      <a:r>
                        <a:rPr lang="en-US" dirty="0" smtClean="0"/>
                        <a:t>Base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0.021</a:t>
                      </a:r>
                      <a:endParaRPr lang="en-US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OI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19200" y="4495800"/>
          <a:ext cx="7239001" cy="1854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143"/>
                <a:gridCol w="1034143"/>
                <a:gridCol w="1034143"/>
                <a:gridCol w="1034143"/>
                <a:gridCol w="1034143"/>
                <a:gridCol w="1034143"/>
                <a:gridCol w="1034143"/>
              </a:tblGrid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8/15/09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8/16/09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8/17/09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8/18/09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8/19/09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8/20/09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55321">
                <a:tc>
                  <a:txBody>
                    <a:bodyPr/>
                    <a:lstStyle/>
                    <a:p>
                      <a:r>
                        <a:rPr lang="en-US" dirty="0" smtClean="0"/>
                        <a:t>Base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0.217</a:t>
                      </a:r>
                      <a:endParaRPr lang="en-US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OI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0.206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1219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Correlation between predicted and observed PM2.5  at 17Z in Upper Midwest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39624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Correlation between predicted and observed PM2.5  at 17Z in Northeast 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Assimilating MODIS AOD using OI method is able to improve AOD and PM2.5 predictions in selected regions.  The improvement is not significant.  </a:t>
            </a:r>
          </a:p>
          <a:p>
            <a:r>
              <a:rPr lang="en-US" dirty="0" smtClean="0"/>
              <a:t>Assimilating both MODIS AOD and </a:t>
            </a:r>
            <a:r>
              <a:rPr lang="en-US" dirty="0" err="1" smtClean="0"/>
              <a:t>AIRNow</a:t>
            </a:r>
            <a:r>
              <a:rPr lang="en-US" dirty="0" smtClean="0"/>
              <a:t> PM2.5 is expected to have better results and will be tested.</a:t>
            </a:r>
          </a:p>
          <a:p>
            <a:r>
              <a:rPr lang="en-US" dirty="0" smtClean="0"/>
              <a:t>Using data assimilation methods to adjusting emissions will be studied in the future.</a:t>
            </a:r>
          </a:p>
          <a:p>
            <a:r>
              <a:rPr lang="en-US" dirty="0" smtClean="0"/>
              <a:t>The same method will be tested with CMAQ 4.7</a:t>
            </a:r>
          </a:p>
          <a:p>
            <a:r>
              <a:rPr lang="en-US" dirty="0" smtClean="0"/>
              <a:t>3D-Var and 4D-Var methods will be explored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CMAQ PM2.5 predictions are much worse than ozone predictions during the NAQFC experimental runs</a:t>
            </a:r>
          </a:p>
          <a:p>
            <a:r>
              <a:rPr lang="en-US" dirty="0" smtClean="0"/>
              <a:t>At </a:t>
            </a:r>
            <a:r>
              <a:rPr lang="en-US" dirty="0" smtClean="0"/>
              <a:t>the current </a:t>
            </a:r>
            <a:r>
              <a:rPr lang="en-US" dirty="0" smtClean="0"/>
              <a:t>stage, </a:t>
            </a:r>
            <a:r>
              <a:rPr lang="en-US" dirty="0" smtClean="0"/>
              <a:t>constraining the model input parameters such as emissions, initial conditions, and boundary conditions is </a:t>
            </a:r>
            <a:r>
              <a:rPr lang="en-US" dirty="0" smtClean="0"/>
              <a:t>important, while </a:t>
            </a:r>
            <a:r>
              <a:rPr lang="en-US" dirty="0" smtClean="0"/>
              <a:t>CMAQ </a:t>
            </a:r>
            <a:r>
              <a:rPr lang="en-US" dirty="0" smtClean="0"/>
              <a:t>model itself, including </a:t>
            </a:r>
            <a:r>
              <a:rPr lang="en-US" dirty="0" smtClean="0"/>
              <a:t>its chemical </a:t>
            </a:r>
            <a:r>
              <a:rPr lang="en-US" dirty="0" smtClean="0"/>
              <a:t>mechanism and aerosol </a:t>
            </a:r>
            <a:r>
              <a:rPr lang="en-US" dirty="0" smtClean="0"/>
              <a:t>dynamics, needs improvement </a:t>
            </a:r>
            <a:endParaRPr lang="en-US" dirty="0" smtClean="0"/>
          </a:p>
          <a:p>
            <a:r>
              <a:rPr lang="en-US" dirty="0" smtClean="0"/>
              <a:t>Satellite data provides near real time observations with good spatial resolution and coverage. 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MODIS 	</a:t>
            </a:r>
            <a:r>
              <a:rPr lang="en-US" sz="4400" dirty="0" smtClean="0"/>
              <a:t>(Moderate Resolution Imaging </a:t>
            </a:r>
            <a:r>
              <a:rPr lang="en-US" sz="4400" dirty="0" err="1" smtClean="0"/>
              <a:t>Spectroradiometer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9624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8551" y="6172200"/>
            <a:ext cx="3045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http://terra.nasa.gov/About/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2133600"/>
          <a:ext cx="5410200" cy="4343400"/>
        </p:xfrm>
        <a:graphic>
          <a:graphicData uri="http://schemas.openxmlformats.org/drawingml/2006/table">
            <a:tbl>
              <a:tblPr/>
              <a:tblGrid>
                <a:gridCol w="2813200"/>
                <a:gridCol w="2597000"/>
              </a:tblGrid>
              <a:tr h="2106922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Orbit:</a:t>
                      </a:r>
                      <a:endParaRPr lang="en-US" sz="1800" dirty="0"/>
                    </a:p>
                  </a:txBody>
                  <a:tcPr marL="54919" marR="54919" marT="27459" marB="274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705 km, </a:t>
                      </a:r>
                      <a:r>
                        <a:rPr lang="en-US" sz="1800" b="1" dirty="0"/>
                        <a:t>10:30 a.m</a:t>
                      </a:r>
                      <a:r>
                        <a:rPr lang="en-US" sz="1800" dirty="0"/>
                        <a:t>. descending node (Terra) or </a:t>
                      </a:r>
                      <a:r>
                        <a:rPr lang="en-US" sz="1800" b="1" dirty="0"/>
                        <a:t>1:30 p.m</a:t>
                      </a:r>
                      <a:r>
                        <a:rPr lang="en-US" sz="1800" dirty="0"/>
                        <a:t>. ascending node (Aqua), sun-synchronous, near-polar, circular</a:t>
                      </a:r>
                    </a:p>
                  </a:txBody>
                  <a:tcPr marL="54919" marR="54919" marT="27459" marB="274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0502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Swath Dimensions:</a:t>
                      </a:r>
                      <a:endParaRPr lang="en-US" sz="1800" dirty="0"/>
                    </a:p>
                  </a:txBody>
                  <a:tcPr marL="54919" marR="54919" marT="27459" marB="274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2330 km (cross track) by 10 km (along track at nadir)</a:t>
                      </a:r>
                    </a:p>
                  </a:txBody>
                  <a:tcPr marL="54919" marR="54919" marT="27459" marB="274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976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Spatial Resolution:</a:t>
                      </a:r>
                      <a:endParaRPr lang="en-US" sz="1800" dirty="0"/>
                    </a:p>
                  </a:txBody>
                  <a:tcPr marL="54919" marR="54919" marT="27459" marB="274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250 m (bands 1-2)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500 m (bands 3-7)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1000 m (bands 8-36)</a:t>
                      </a:r>
                    </a:p>
                  </a:txBody>
                  <a:tcPr marL="54919" marR="54919" marT="27459" marB="274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Assimilation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 interpolation (OI)</a:t>
            </a:r>
          </a:p>
          <a:p>
            <a:pPr lvl="1"/>
            <a:r>
              <a:rPr lang="en-US" dirty="0" smtClean="0"/>
              <a:t>Easy to apply, computationally efficient</a:t>
            </a:r>
          </a:p>
          <a:p>
            <a:r>
              <a:rPr lang="en-US" dirty="0" smtClean="0"/>
              <a:t>3D-Var </a:t>
            </a:r>
          </a:p>
          <a:p>
            <a:pPr lvl="1"/>
            <a:r>
              <a:rPr lang="en-US" dirty="0" smtClean="0"/>
              <a:t>Adjusts all variables in the whole domain </a:t>
            </a:r>
            <a:r>
              <a:rPr lang="en-US" dirty="0" smtClean="0"/>
              <a:t>simultaneously</a:t>
            </a:r>
            <a:r>
              <a:rPr lang="en-US" dirty="0" smtClean="0"/>
              <a:t>.  Currently, GSI is being developed at </a:t>
            </a:r>
            <a:r>
              <a:rPr lang="en-US" dirty="0" smtClean="0"/>
              <a:t>NOAA/NASA/NCAR</a:t>
            </a:r>
            <a:endParaRPr lang="en-US" dirty="0" smtClean="0"/>
          </a:p>
          <a:p>
            <a:r>
              <a:rPr lang="en-US" dirty="0" smtClean="0"/>
              <a:t>4D-Var</a:t>
            </a:r>
          </a:p>
          <a:p>
            <a:pPr lvl="1"/>
            <a:r>
              <a:rPr lang="en-US" dirty="0" smtClean="0"/>
              <a:t>Provides more flexibility, requires </a:t>
            </a:r>
            <a:r>
              <a:rPr lang="en-US" dirty="0" err="1" smtClean="0"/>
              <a:t>adjoint</a:t>
            </a:r>
            <a:r>
              <a:rPr lang="en-US" dirty="0" smtClean="0"/>
              <a:t> model</a:t>
            </a:r>
          </a:p>
          <a:p>
            <a:r>
              <a:rPr lang="en-US" dirty="0" err="1" smtClean="0"/>
              <a:t>Kalman</a:t>
            </a:r>
            <a:r>
              <a:rPr lang="en-US" dirty="0" smtClean="0"/>
              <a:t> Filter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Optimal Interpolation (OI)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49580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OI is a sequential data assimilation method. At each time step, we solve an analysis problem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We assume observations far away (beyond </a:t>
            </a:r>
            <a:r>
              <a:rPr lang="en-US" sz="2800" dirty="0" smtClean="0">
                <a:solidFill>
                  <a:srgbClr val="000000"/>
                </a:solidFill>
              </a:rPr>
              <a:t>background </a:t>
            </a:r>
            <a:r>
              <a:rPr lang="en-US" sz="2800" dirty="0">
                <a:solidFill>
                  <a:srgbClr val="000000"/>
                </a:solidFill>
              </a:rPr>
              <a:t>error correlation length scale) have no effect  in the analysis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In the current study, the </a:t>
            </a:r>
            <a:r>
              <a:rPr lang="en-US" sz="2800" dirty="0" smtClean="0">
                <a:solidFill>
                  <a:srgbClr val="000000"/>
                </a:solidFill>
              </a:rPr>
              <a:t>data injection takes place at 1700Z daily</a:t>
            </a: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189444" name="Rectangle 4"/>
          <p:cNvGraphicFramePr>
            <a:graphicFrameLocks/>
          </p:cNvGraphicFramePr>
          <p:nvPr>
            <p:ph sz="quarter" idx="2"/>
          </p:nvPr>
        </p:nvGraphicFramePr>
        <p:xfrm>
          <a:off x="5053013" y="2693988"/>
          <a:ext cx="3225800" cy="0"/>
        </p:xfrm>
        <a:graphic>
          <a:graphicData uri="http://schemas.openxmlformats.org/presentationml/2006/ole">
            <p:oleObj spid="_x0000_s19458" name="Equation" r:id="rId3" imgW="0" imgH="0" progId="Equation.3">
              <p:embed/>
            </p:oleObj>
          </a:graphicData>
        </a:graphic>
      </p:graphicFrame>
      <p:graphicFrame>
        <p:nvGraphicFramePr>
          <p:cNvPr id="189446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1104900" y="2787650"/>
          <a:ext cx="6934200" cy="636588"/>
        </p:xfrm>
        <a:graphic>
          <a:graphicData uri="http://schemas.openxmlformats.org/presentationml/2006/ole">
            <p:oleObj spid="_x0000_s19459" name="Equation" r:id="rId4" imgW="248904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IS_F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5136" y="1066800"/>
            <a:ext cx="4368864" cy="3057525"/>
          </a:xfrm>
          <a:prstGeom prst="rect">
            <a:avLst/>
          </a:prstGeom>
        </p:spPr>
      </p:pic>
      <p:pic>
        <p:nvPicPr>
          <p:cNvPr id="3" name="Picture 2" descr="CMAQ_Re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8296"/>
            <a:ext cx="4343400" cy="3039704"/>
          </a:xfrm>
          <a:prstGeom prst="rect">
            <a:avLst/>
          </a:prstGeom>
        </p:spPr>
      </p:pic>
      <p:pic>
        <p:nvPicPr>
          <p:cNvPr id="4" name="Picture 3" descr="CMAQ_M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4018" y="3876675"/>
            <a:ext cx="4259982" cy="2981325"/>
          </a:xfrm>
          <a:prstGeom prst="rect">
            <a:avLst/>
          </a:prstGeom>
        </p:spPr>
      </p:pic>
      <p:pic>
        <p:nvPicPr>
          <p:cNvPr id="5" name="Picture 4" descr="AOD.MOD.200908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95400"/>
            <a:ext cx="4191000" cy="257222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MODIS &amp; CMAQ AOD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on_vs_MODIS.wmf"/>
          <p:cNvPicPr>
            <a:picLocks noChangeAspect="1"/>
          </p:cNvPicPr>
          <p:nvPr/>
        </p:nvPicPr>
        <p:blipFill>
          <a:blip r:embed="rId2" cstate="print"/>
          <a:srcRect l="3333" r="11111"/>
          <a:stretch>
            <a:fillRect/>
          </a:stretch>
        </p:blipFill>
        <p:spPr>
          <a:xfrm>
            <a:off x="0" y="2102652"/>
            <a:ext cx="4576596" cy="4755348"/>
          </a:xfrm>
          <a:prstGeom prst="rect">
            <a:avLst/>
          </a:prstGeom>
        </p:spPr>
      </p:pic>
      <p:pic>
        <p:nvPicPr>
          <p:cNvPr id="4" name="Picture 3" descr="AOD_Recon_over_AOD_Mie.wmf"/>
          <p:cNvPicPr>
            <a:picLocks noChangeAspect="1"/>
          </p:cNvPicPr>
          <p:nvPr/>
        </p:nvPicPr>
        <p:blipFill>
          <a:blip r:embed="rId3" cstate="print"/>
          <a:srcRect l="4444" t="11249" r="11111" b="3750"/>
          <a:stretch>
            <a:fillRect/>
          </a:stretch>
        </p:blipFill>
        <p:spPr>
          <a:xfrm>
            <a:off x="4660304" y="2590800"/>
            <a:ext cx="4483696" cy="401215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AOD Comparison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3888" cy="1314450"/>
          </a:xfrm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</a:rPr>
              <a:t>Estimate Model Error Statistics w/ Hollingsworth-Lonnberg Method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2981325" cy="1252538"/>
          </a:xfrm>
          <a:prstGeom prst="rect">
            <a:avLst/>
          </a:prstGeom>
          <a:noFill/>
        </p:spPr>
      </p:pic>
      <p:pic>
        <p:nvPicPr>
          <p:cNvPr id="54276" name="Picture 4" descr="Assim_concepts8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62200" y="2667000"/>
            <a:ext cx="8991600" cy="3386138"/>
          </a:xfrm>
          <a:prstGeom prst="rect">
            <a:avLst/>
          </a:prstGeom>
          <a:noFill/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267200" y="2362200"/>
            <a:ext cx="4876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buFontTx/>
              <a:buChar char="•"/>
              <a:tabLst>
                <a:tab pos="236538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At each </a:t>
            </a:r>
            <a:r>
              <a:rPr lang="en-US" sz="2400" dirty="0" smtClean="0">
                <a:solidFill>
                  <a:srgbClr val="000000"/>
                </a:solidFill>
              </a:rPr>
              <a:t>data point, </a:t>
            </a:r>
            <a:r>
              <a:rPr lang="en-US" sz="2400" dirty="0">
                <a:solidFill>
                  <a:srgbClr val="000000"/>
                </a:solidFill>
              </a:rPr>
              <a:t>calculate differences between forecasts (B) and observations (O) </a:t>
            </a:r>
          </a:p>
          <a:p>
            <a:pPr marL="236538" indent="-236538">
              <a:buFontTx/>
              <a:buChar char="•"/>
              <a:tabLst>
                <a:tab pos="236538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Pair up </a:t>
            </a:r>
            <a:r>
              <a:rPr lang="en-US" sz="2400" dirty="0" smtClean="0">
                <a:solidFill>
                  <a:srgbClr val="000000"/>
                </a:solidFill>
              </a:rPr>
              <a:t>data points, </a:t>
            </a:r>
            <a:r>
              <a:rPr lang="en-US" sz="2400" dirty="0">
                <a:solidFill>
                  <a:srgbClr val="000000"/>
                </a:solidFill>
              </a:rPr>
              <a:t>and calculate the correlation coefficients between the two time </a:t>
            </a:r>
            <a:r>
              <a:rPr lang="en-US" sz="2400" dirty="0" smtClean="0">
                <a:solidFill>
                  <a:srgbClr val="000000"/>
                </a:solidFill>
              </a:rPr>
              <a:t>series</a:t>
            </a:r>
            <a:endParaRPr lang="en-US" sz="2400" dirty="0">
              <a:solidFill>
                <a:srgbClr val="000000"/>
              </a:solidFill>
            </a:endParaRPr>
          </a:p>
          <a:p>
            <a:pPr marL="236538" indent="-236538">
              <a:buFontTx/>
              <a:buChar char="•"/>
              <a:tabLst>
                <a:tab pos="236538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Plot the correlation as a function of the distance between the two stations, </a:t>
            </a:r>
          </a:p>
          <a:p>
            <a:pPr marL="236538" indent="-236538">
              <a:tabLst>
                <a:tab pos="236538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524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Horizontal Error Statistics</a:t>
            </a:r>
            <a:endParaRPr lang="en-US" sz="4000" dirty="0"/>
          </a:p>
        </p:txBody>
      </p:sp>
      <p:pic>
        <p:nvPicPr>
          <p:cNvPr id="4" name="Picture 3" descr="R2_distance.wmf"/>
          <p:cNvPicPr>
            <a:picLocks noChangeAspect="1"/>
          </p:cNvPicPr>
          <p:nvPr/>
        </p:nvPicPr>
        <p:blipFill>
          <a:blip r:embed="rId2" cstate="print"/>
          <a:srcRect t="9999"/>
          <a:stretch>
            <a:fillRect/>
          </a:stretch>
        </p:blipFill>
        <p:spPr>
          <a:xfrm>
            <a:off x="0" y="1063727"/>
            <a:ext cx="7242048" cy="5794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29400" y="1828800"/>
            <a:ext cx="2514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400" dirty="0" err="1" smtClean="0">
                <a:solidFill>
                  <a:srgbClr val="000000"/>
                </a:solidFill>
              </a:rPr>
              <a:t>Rz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 		~ 0.9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E</a:t>
            </a:r>
            <a:r>
              <a:rPr lang="en-US" sz="2400" baseline="-25000" dirty="0" smtClean="0">
                <a:solidFill>
                  <a:srgbClr val="000000"/>
                </a:solidFill>
              </a:rPr>
              <a:t>B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/ Eo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aseline="-25000" dirty="0" smtClean="0">
                <a:solidFill>
                  <a:srgbClr val="000000"/>
                </a:solidFill>
              </a:rPr>
              <a:t>	  	</a:t>
            </a:r>
            <a:r>
              <a:rPr lang="en-US" sz="2400" dirty="0" smtClean="0">
                <a:solidFill>
                  <a:srgbClr val="000000"/>
                </a:solidFill>
              </a:rPr>
              <a:t>~ 9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Correlation length: 	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	~ 160 km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5978</TotalTime>
  <Words>677</Words>
  <Application>Microsoft Office PowerPoint</Application>
  <PresentationFormat>On-screen Show (4:3)</PresentationFormat>
  <Paragraphs>134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Flow</vt:lpstr>
      <vt:lpstr>Equation</vt:lpstr>
      <vt:lpstr>Assimilation of MODIS Aerosol Optical Depth for Improving CMAQ PM2.5 Simulation </vt:lpstr>
      <vt:lpstr>Introduction</vt:lpstr>
      <vt:lpstr>MODIS  (Moderate Resolution Imaging Spectroradiometer)</vt:lpstr>
      <vt:lpstr>Data Assimilation Methods</vt:lpstr>
      <vt:lpstr>Optimal Interpolation (OI)</vt:lpstr>
      <vt:lpstr>Slide 6</vt:lpstr>
      <vt:lpstr>Slide 7</vt:lpstr>
      <vt:lpstr>Estimate Model Error Statistics w/ Hollingsworth-Lonnberg Method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Summary and 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tianfengc</dc:creator>
  <cp:lastModifiedBy>CHAI</cp:lastModifiedBy>
  <cp:revision>23</cp:revision>
  <dcterms:created xsi:type="dcterms:W3CDTF">2010-10-04T20:47:26Z</dcterms:created>
  <dcterms:modified xsi:type="dcterms:W3CDTF">2010-10-12T15:14:50Z</dcterms:modified>
</cp:coreProperties>
</file>