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722" r:id="rId1"/>
  </p:sldMasterIdLst>
  <p:notesMasterIdLst>
    <p:notesMasterId r:id="rId26"/>
  </p:notesMasterIdLst>
  <p:handoutMasterIdLst>
    <p:handoutMasterId r:id="rId27"/>
  </p:handoutMasterIdLst>
  <p:sldIdLst>
    <p:sldId id="447" r:id="rId2"/>
    <p:sldId id="496" r:id="rId3"/>
    <p:sldId id="483" r:id="rId4"/>
    <p:sldId id="517" r:id="rId5"/>
    <p:sldId id="518" r:id="rId6"/>
    <p:sldId id="498" r:id="rId7"/>
    <p:sldId id="500" r:id="rId8"/>
    <p:sldId id="504" r:id="rId9"/>
    <p:sldId id="501" r:id="rId10"/>
    <p:sldId id="505" r:id="rId11"/>
    <p:sldId id="494" r:id="rId12"/>
    <p:sldId id="495" r:id="rId13"/>
    <p:sldId id="507" r:id="rId14"/>
    <p:sldId id="514" r:id="rId15"/>
    <p:sldId id="485" r:id="rId16"/>
    <p:sldId id="489" r:id="rId17"/>
    <p:sldId id="516" r:id="rId18"/>
    <p:sldId id="506" r:id="rId19"/>
    <p:sldId id="515" r:id="rId20"/>
    <p:sldId id="454" r:id="rId21"/>
    <p:sldId id="520" r:id="rId22"/>
    <p:sldId id="521" r:id="rId23"/>
    <p:sldId id="513" r:id="rId24"/>
    <p:sldId id="523" r:id="rId25"/>
  </p:sldIdLst>
  <p:sldSz cx="9144000" cy="6858000" type="letter"/>
  <p:notesSz cx="6996113" cy="9282113"/>
  <p:defaultTextStyle>
    <a:defPPr>
      <a:defRPr lang="en-US"/>
    </a:defPPr>
    <a:lvl1pPr algn="l" rtl="0" eaLnBrk="0" fontAlgn="base" hangingPunct="0">
      <a:spcBef>
        <a:spcPct val="40000"/>
      </a:spcBef>
      <a:spcAft>
        <a:spcPct val="0"/>
      </a:spcAft>
      <a:buClr>
        <a:schemeClr val="tx1"/>
      </a:buClr>
      <a:buChar char="–"/>
      <a:defRPr kumimoji="1" sz="23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charset="0"/>
        <a:ea typeface="+mn-ea"/>
        <a:cs typeface="+mn-cs"/>
      </a:defRPr>
    </a:lvl1pPr>
    <a:lvl2pPr marL="457200" algn="l" rtl="0" eaLnBrk="0" fontAlgn="base" hangingPunct="0">
      <a:spcBef>
        <a:spcPct val="40000"/>
      </a:spcBef>
      <a:spcAft>
        <a:spcPct val="0"/>
      </a:spcAft>
      <a:buClr>
        <a:schemeClr val="tx1"/>
      </a:buClr>
      <a:buChar char="–"/>
      <a:defRPr kumimoji="1" sz="23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charset="0"/>
        <a:ea typeface="+mn-ea"/>
        <a:cs typeface="+mn-cs"/>
      </a:defRPr>
    </a:lvl2pPr>
    <a:lvl3pPr marL="914400" algn="l" rtl="0" eaLnBrk="0" fontAlgn="base" hangingPunct="0">
      <a:spcBef>
        <a:spcPct val="40000"/>
      </a:spcBef>
      <a:spcAft>
        <a:spcPct val="0"/>
      </a:spcAft>
      <a:buClr>
        <a:schemeClr val="tx1"/>
      </a:buClr>
      <a:buChar char="–"/>
      <a:defRPr kumimoji="1" sz="23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charset="0"/>
        <a:ea typeface="+mn-ea"/>
        <a:cs typeface="+mn-cs"/>
      </a:defRPr>
    </a:lvl3pPr>
    <a:lvl4pPr marL="1371600" algn="l" rtl="0" eaLnBrk="0" fontAlgn="base" hangingPunct="0">
      <a:spcBef>
        <a:spcPct val="40000"/>
      </a:spcBef>
      <a:spcAft>
        <a:spcPct val="0"/>
      </a:spcAft>
      <a:buClr>
        <a:schemeClr val="tx1"/>
      </a:buClr>
      <a:buChar char="–"/>
      <a:defRPr kumimoji="1" sz="23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charset="0"/>
        <a:ea typeface="+mn-ea"/>
        <a:cs typeface="+mn-cs"/>
      </a:defRPr>
    </a:lvl4pPr>
    <a:lvl5pPr marL="1828800" algn="l" rtl="0" eaLnBrk="0" fontAlgn="base" hangingPunct="0">
      <a:spcBef>
        <a:spcPct val="40000"/>
      </a:spcBef>
      <a:spcAft>
        <a:spcPct val="0"/>
      </a:spcAft>
      <a:buClr>
        <a:schemeClr val="tx1"/>
      </a:buClr>
      <a:buChar char="–"/>
      <a:defRPr kumimoji="1" sz="23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charset="0"/>
        <a:ea typeface="+mn-ea"/>
        <a:cs typeface="+mn-cs"/>
      </a:defRPr>
    </a:lvl5pPr>
    <a:lvl6pPr marL="2286000" algn="l" defTabSz="914400" rtl="0" eaLnBrk="1" latinLnBrk="0" hangingPunct="1">
      <a:defRPr kumimoji="1" sz="23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charset="0"/>
        <a:ea typeface="+mn-ea"/>
        <a:cs typeface="+mn-cs"/>
      </a:defRPr>
    </a:lvl6pPr>
    <a:lvl7pPr marL="2743200" algn="l" defTabSz="914400" rtl="0" eaLnBrk="1" latinLnBrk="0" hangingPunct="1">
      <a:defRPr kumimoji="1" sz="23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charset="0"/>
        <a:ea typeface="+mn-ea"/>
        <a:cs typeface="+mn-cs"/>
      </a:defRPr>
    </a:lvl7pPr>
    <a:lvl8pPr marL="3200400" algn="l" defTabSz="914400" rtl="0" eaLnBrk="1" latinLnBrk="0" hangingPunct="1">
      <a:defRPr kumimoji="1" sz="23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charset="0"/>
        <a:ea typeface="+mn-ea"/>
        <a:cs typeface="+mn-cs"/>
      </a:defRPr>
    </a:lvl8pPr>
    <a:lvl9pPr marL="3657600" algn="l" defTabSz="914400" rtl="0" eaLnBrk="1" latinLnBrk="0" hangingPunct="1">
      <a:defRPr kumimoji="1" sz="23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FF66FF"/>
    <a:srgbClr val="FFFFFF"/>
    <a:srgbClr val="FF0000"/>
    <a:srgbClr val="FFFF00"/>
    <a:srgbClr val="66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06" autoAdjust="0"/>
    <p:restoredTop sz="94648" autoAdjust="0"/>
  </p:normalViewPr>
  <p:slideViewPr>
    <p:cSldViewPr>
      <p:cViewPr>
        <p:scale>
          <a:sx n="150" d="100"/>
          <a:sy n="150" d="100"/>
        </p:scale>
        <p:origin x="-90" y="23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>
        <p:scale>
          <a:sx n="85" d="100"/>
          <a:sy n="85" d="100"/>
        </p:scale>
        <p:origin x="-1926" y="-72"/>
      </p:cViewPr>
      <p:guideLst>
        <p:guide orient="horz" pos="2924"/>
        <p:guide pos="2204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3013" tIns="46506" rIns="93013" bIns="46506" numCol="1" anchor="t" anchorCtr="0" compatLnSpc="1">
            <a:prstTxWarp prst="textNoShape">
              <a:avLst/>
            </a:prstTxWarp>
          </a:bodyPr>
          <a:lstStyle>
            <a:lvl1pPr defTabSz="930275">
              <a:spcBef>
                <a:spcPct val="0"/>
              </a:spcBef>
              <a:buClrTx/>
              <a:buFontTx/>
              <a:buNone/>
              <a:defRPr kumimoji="0" sz="120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Mission of NOAA ARLFRD at </a:t>
            </a:r>
          </a:p>
          <a:p>
            <a:pPr>
              <a:defRPr/>
            </a:pPr>
            <a:r>
              <a:rPr lang="en-US"/>
              <a:t>DOE Idaho National Lab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3988" y="0"/>
            <a:ext cx="3032125" cy="463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3013" tIns="46506" rIns="93013" bIns="46506" numCol="1" anchor="t" anchorCtr="0" compatLnSpc="1">
            <a:prstTxWarp prst="textNoShape">
              <a:avLst/>
            </a:prstTxWarp>
          </a:bodyPr>
          <a:lstStyle>
            <a:lvl1pPr algn="r" defTabSz="930275">
              <a:spcBef>
                <a:spcPct val="0"/>
              </a:spcBef>
              <a:buClrTx/>
              <a:buFontTx/>
              <a:buNone/>
              <a:defRPr kumimoji="0" sz="120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February 2, 2005</a:t>
            </a: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18563"/>
            <a:ext cx="3032125" cy="463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3013" tIns="46506" rIns="93013" bIns="46506" numCol="1" anchor="b" anchorCtr="0" compatLnSpc="1">
            <a:prstTxWarp prst="textNoShape">
              <a:avLst/>
            </a:prstTxWarp>
          </a:bodyPr>
          <a:lstStyle>
            <a:lvl1pPr defTabSz="930275">
              <a:spcBef>
                <a:spcPct val="0"/>
              </a:spcBef>
              <a:buClrTx/>
              <a:buFontTx/>
              <a:buNone/>
              <a:defRPr kumimoji="0" sz="120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FRD Core Competencies Review</a:t>
            </a:r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3988" y="8818563"/>
            <a:ext cx="3032125" cy="463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3013" tIns="46506" rIns="93013" bIns="46506" numCol="1" anchor="b" anchorCtr="0" compatLnSpc="1">
            <a:prstTxWarp prst="textNoShape">
              <a:avLst/>
            </a:prstTxWarp>
          </a:bodyPr>
          <a:lstStyle>
            <a:lvl1pPr algn="r" defTabSz="930275">
              <a:spcBef>
                <a:spcPct val="0"/>
              </a:spcBef>
              <a:buClrTx/>
              <a:buFontTx/>
              <a:buNone/>
              <a:defRPr kumimoji="0" sz="120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fld id="{6C3F8D33-3BD9-46F6-9442-E66786C6B5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3013" tIns="46506" rIns="93013" bIns="46506" numCol="1" anchor="t" anchorCtr="0" compatLnSpc="1">
            <a:prstTxWarp prst="textNoShape">
              <a:avLst/>
            </a:prstTxWarp>
          </a:bodyPr>
          <a:lstStyle>
            <a:lvl1pPr defTabSz="930275">
              <a:spcBef>
                <a:spcPct val="0"/>
              </a:spcBef>
              <a:buClrTx/>
              <a:buFontTx/>
              <a:buNone/>
              <a:defRPr kumimoji="0" sz="120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1" name="Rectangle 3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179513" y="696913"/>
            <a:ext cx="4640262" cy="3479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2" name="Rectangle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3450" y="4408488"/>
            <a:ext cx="5129213" cy="41767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3013" tIns="46506" rIns="93013" bIns="465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0"/>
            <a:r>
              <a:rPr lang="en-US" noProof="0" smtClean="0"/>
              <a:t>Second level</a:t>
            </a:r>
          </a:p>
          <a:p>
            <a:pPr lvl="0"/>
            <a:r>
              <a:rPr lang="en-US" noProof="0" smtClean="0"/>
              <a:t>Third level</a:t>
            </a:r>
          </a:p>
          <a:p>
            <a:pPr lvl="0"/>
            <a:r>
              <a:rPr lang="en-US" noProof="0" smtClean="0"/>
              <a:t>Fourth level</a:t>
            </a:r>
          </a:p>
          <a:p>
            <a:pPr lvl="0"/>
            <a:r>
              <a:rPr lang="en-US" noProof="0" smtClean="0"/>
              <a:t>Fifth level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dt" idx="1"/>
          </p:nvPr>
        </p:nvSpPr>
        <p:spPr bwMode="auto">
          <a:xfrm>
            <a:off x="3963988" y="0"/>
            <a:ext cx="3032125" cy="463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3013" tIns="46506" rIns="93013" bIns="46506" numCol="1" anchor="t" anchorCtr="0" compatLnSpc="1">
            <a:prstTxWarp prst="textNoShape">
              <a:avLst/>
            </a:prstTxWarp>
          </a:bodyPr>
          <a:lstStyle>
            <a:lvl1pPr algn="r" defTabSz="930275">
              <a:spcBef>
                <a:spcPct val="0"/>
              </a:spcBef>
              <a:buClrTx/>
              <a:buFontTx/>
              <a:buNone/>
              <a:defRPr kumimoji="0" sz="120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15 July 1999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18563"/>
            <a:ext cx="3032125" cy="463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3013" tIns="46506" rIns="93013" bIns="46506" numCol="1" anchor="b" anchorCtr="0" compatLnSpc="1">
            <a:prstTxWarp prst="textNoShape">
              <a:avLst/>
            </a:prstTxWarp>
          </a:bodyPr>
          <a:lstStyle>
            <a:lvl1pPr defTabSz="930275">
              <a:spcBef>
                <a:spcPct val="0"/>
              </a:spcBef>
              <a:buClrTx/>
              <a:buFontTx/>
              <a:buNone/>
              <a:defRPr kumimoji="0" sz="120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3988" y="8818563"/>
            <a:ext cx="3032125" cy="463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3013" tIns="46506" rIns="93013" bIns="46506" numCol="1" anchor="b" anchorCtr="0" compatLnSpc="1">
            <a:prstTxWarp prst="textNoShape">
              <a:avLst/>
            </a:prstTxWarp>
          </a:bodyPr>
          <a:lstStyle>
            <a:lvl1pPr algn="r" defTabSz="930275">
              <a:spcBef>
                <a:spcPct val="0"/>
              </a:spcBef>
              <a:buClrTx/>
              <a:buFontTx/>
              <a:buNone/>
              <a:defRPr kumimoji="0" sz="120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fld id="{E1F08B90-FA6C-49DE-A8C7-93FE66E3F2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6801C6-AE6F-499B-8888-0F99D235C537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15 July 1999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1F08B90-FA6C-49DE-A8C7-93FE66E3F26B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15 July 1999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1F08B90-FA6C-49DE-A8C7-93FE66E3F26B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15 July 1999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1F08B90-FA6C-49DE-A8C7-93FE66E3F26B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15 July 1999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1F08B90-FA6C-49DE-A8C7-93FE66E3F26B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3/3/10</a:t>
            </a:r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3/3/10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3/3/10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3/3/10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D3A5E8E-0FC2-4A50-A9F2-7F89D9F4CD4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3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3/3/10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3/3/10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0554F0-1190-4F86-BF2D-D60C2C4036C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3/3/10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3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3/3/10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B4F4394-DAA1-4F12-8084-117B79C52E3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3/3/10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71505EA-90AA-403B-82E6-D71F7203165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3/3/10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84218A0-84B2-4B8B-9339-7E6B6CB519D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3/3/10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  <a:prstGeom prst="rect">
            <a:avLst/>
          </a:prstGeom>
        </p:spPr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1447800" y="304800"/>
            <a:ext cx="6553200" cy="704088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52400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  <p:pic>
        <p:nvPicPr>
          <p:cNvPr id="14" name="Picture 7" descr="NOAA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6200" y="76200"/>
            <a:ext cx="762000" cy="762000"/>
          </a:xfrm>
          <a:prstGeom prst="rect">
            <a:avLst/>
          </a:prstGeom>
          <a:noFill/>
          <a:effectLst>
            <a:outerShdw dist="45791" dir="2021404" algn="ctr" rotWithShape="0">
              <a:srgbClr val="000066">
                <a:alpha val="50000"/>
              </a:srgbClr>
            </a:outerShdw>
          </a:effectLst>
        </p:spPr>
      </p:pic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buNone/>
              <a:defRPr sz="11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smtClean="0"/>
              <a:t>Page#</a:t>
            </a:r>
            <a:endParaRPr lang="en-US"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2743200" y="6474023"/>
            <a:ext cx="3733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100" b="1" i="1" dirty="0" smtClean="0">
                <a:solidFill>
                  <a:schemeClr val="accent4"/>
                </a:solidFill>
                <a:latin typeface="+mj-lt"/>
              </a:rPr>
              <a:t>Air Resources Laboratory</a:t>
            </a:r>
            <a:endParaRPr lang="en-US" sz="1100" b="1" i="1" dirty="0">
              <a:solidFill>
                <a:schemeClr val="accent4"/>
              </a:solidFill>
              <a:latin typeface="+mj-lt"/>
            </a:endParaRP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4"/>
                </a:solidFill>
                <a:latin typeface="+mn-lt"/>
              </a:defRPr>
            </a:lvl1pPr>
          </a:lstStyle>
          <a:p>
            <a:pPr>
              <a:buFontTx/>
              <a:buNone/>
            </a:pPr>
            <a:r>
              <a:rPr lang="en-US" smtClean="0"/>
              <a:t>3/3/10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3600" b="0" kern="1200">
          <a:ln>
            <a:noFill/>
          </a:ln>
          <a:solidFill>
            <a:schemeClr val="tx1"/>
          </a:solidFill>
          <a:effectLst/>
          <a:latin typeface="+mn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6.jpeg"/><Relationship Id="rId2" Type="http://schemas.openxmlformats.org/officeDocument/2006/relationships/hyperlink" Target="http://cgvi.uscg.mil/media/main.php?g2_itemId=935954&amp;g2_imageViewsIndex=1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cgvi.uscg.mil/media/main.php?g2_itemId=912664&amp;g2_imageViewsIndex=1" TargetMode="External"/><Relationship Id="rId5" Type="http://schemas.openxmlformats.org/officeDocument/2006/relationships/image" Target="../media/image15.jpeg"/><Relationship Id="rId4" Type="http://schemas.openxmlformats.org/officeDocument/2006/relationships/hyperlink" Target="http://cgvi.uscg.mil/media/main.php?g2_itemId=907767&amp;g2_imageViewsIndex=1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6.png"/><Relationship Id="rId2" Type="http://schemas.openxmlformats.org/officeDocument/2006/relationships/hyperlink" Target="http://cgvi.uscg.mil/media/main.php?g2_itemId=874090&amp;g2_imageViewsIndex=1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hyperlink" Target="http://cgvi.uscg.mil/media/main.php?g2_itemId=918801&amp;g2_imageViewsIndex=1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cgvi.uscg.mil/media/main.php?g2_itemId=868148&amp;g2_imageViewsIndex=1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838200" y="228600"/>
            <a:ext cx="7696200" cy="2286000"/>
          </a:xfrm>
          <a:prstGeom prst="rect">
            <a:avLst/>
          </a:prstGeom>
        </p:spPr>
        <p:txBody>
          <a:bodyPr vert="horz" lIns="0" rIns="0" bIns="0" anchor="b">
            <a:normAutofit fontScale="925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dirty="0" smtClean="0">
                <a:effectLst/>
                <a:latin typeface="+mn-lt"/>
                <a:ea typeface="+mj-ea"/>
                <a:cs typeface="+mj-cs"/>
              </a:rPr>
              <a:t>Simulation of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Deep Water Horizon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dirty="0" smtClean="0">
                <a:effectLst/>
                <a:latin typeface="+mn-lt"/>
                <a:ea typeface="+mj-ea"/>
                <a:cs typeface="+mj-cs"/>
              </a:rPr>
              <a:t>Gulf of Mexico Oil Spill Impact on Air Quality: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dirty="0" smtClean="0">
                <a:solidFill>
                  <a:srgbClr val="FF0000"/>
                </a:solidFill>
                <a:effectLst/>
                <a:latin typeface="+mn-lt"/>
                <a:ea typeface="+mj-ea"/>
                <a:cs typeface="+mj-cs"/>
              </a:rPr>
              <a:t>Estimating air emissions with incomplete information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dirty="0" smtClean="0">
              <a:effectLst/>
              <a:latin typeface="+mn-lt"/>
              <a:ea typeface="+mj-ea"/>
              <a:cs typeface="+mj-cs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609600" y="2590800"/>
            <a:ext cx="7924800" cy="10668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74320" marR="0" lvl="0" indent="-27432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SzPct val="9500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Daewon W. Byun</a:t>
            </a:r>
          </a:p>
          <a:p>
            <a:pPr marL="274320" lvl="0" indent="-274320" eaLnBrk="1" fontAlgn="auto" hangingPunct="1"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SzPct val="95000"/>
              <a:buNone/>
              <a:defRPr/>
            </a:pPr>
            <a:r>
              <a:rPr kumimoji="0" lang="en-US" sz="2000" dirty="0" smtClean="0">
                <a:effectLst/>
                <a:latin typeface="+mj-lt"/>
              </a:rPr>
              <a:t>Hyun-Cheol Kim, Pius lee, Daniel Tong, </a:t>
            </a:r>
            <a:r>
              <a:rPr kumimoji="0" lang="en-US" sz="2000" dirty="0" err="1" smtClean="0">
                <a:effectLst/>
                <a:latin typeface="+mj-lt"/>
              </a:rPr>
              <a:t>Yunsoo</a:t>
            </a:r>
            <a:r>
              <a:rPr kumimoji="0" lang="en-US" sz="2000" dirty="0" smtClean="0">
                <a:effectLst/>
                <a:latin typeface="+mj-lt"/>
              </a:rPr>
              <a:t> </a:t>
            </a:r>
            <a:r>
              <a:rPr kumimoji="0" lang="en-US" sz="2000" dirty="0" err="1" smtClean="0">
                <a:effectLst/>
                <a:latin typeface="+mj-lt"/>
              </a:rPr>
              <a:t>Choi</a:t>
            </a:r>
            <a:r>
              <a:rPr kumimoji="0" lang="en-US" sz="2000" dirty="0" smtClean="0">
                <a:effectLst/>
                <a:latin typeface="+mj-lt"/>
              </a:rPr>
              <a:t>, </a:t>
            </a:r>
            <a:r>
              <a:rPr kumimoji="0" lang="en-US" sz="2000" dirty="0" err="1" smtClean="0">
                <a:effectLst/>
                <a:latin typeface="+mj-lt"/>
              </a:rPr>
              <a:t>Yunhee</a:t>
            </a:r>
            <a:r>
              <a:rPr kumimoji="0" lang="en-US" sz="2000" dirty="0" smtClean="0">
                <a:effectLst/>
                <a:latin typeface="+mj-lt"/>
              </a:rPr>
              <a:t> Kim</a:t>
            </a:r>
          </a:p>
          <a:p>
            <a:pPr marL="274320" marR="0" lvl="0" indent="-27432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SzPct val="9500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Fong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Ngan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, Rick Saylor, Ariel Stein,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Tianfeng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Chai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274320" marR="0" lvl="0" indent="-27432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SzPct val="95000"/>
              <a:buNone/>
              <a:tabLst/>
              <a:defRPr/>
            </a:pPr>
            <a:endParaRPr kumimoji="0" lang="en-US" sz="2200" dirty="0" smtClean="0">
              <a:effectLst/>
              <a:latin typeface="+mn-lt"/>
            </a:endParaRPr>
          </a:p>
          <a:p>
            <a:pPr marL="274320" marR="0" lvl="0" indent="-27432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SzPct val="95000"/>
              <a:buNone/>
              <a:tabLst/>
              <a:defRPr/>
            </a:pPr>
            <a:endParaRPr kumimoji="0" lang="en-US" sz="2200" dirty="0" smtClean="0">
              <a:effectLst/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5491270"/>
            <a:ext cx="6018442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>
                <a:solidFill>
                  <a:srgbClr val="FFFF00"/>
                </a:solidFill>
              </a:rPr>
              <a:t>Acknowledgment:</a:t>
            </a:r>
          </a:p>
          <a:p>
            <a:pPr>
              <a:buNone/>
            </a:pPr>
            <a:r>
              <a:rPr lang="en-US" sz="1800" dirty="0" smtClean="0">
                <a:solidFill>
                  <a:srgbClr val="FFFF00"/>
                </a:solidFill>
              </a:rPr>
              <a:t>Oil burn data and the pictures from US Coast Guard &amp; BP</a:t>
            </a:r>
            <a:endParaRPr lang="en-US" sz="1800" dirty="0">
              <a:solidFill>
                <a:srgbClr val="FFFF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187" y="2133600"/>
            <a:ext cx="72401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74320" lvl="0" indent="-274320" algn="r" eaLnBrk="1" fontAlgn="auto" hangingPunct="1"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SzPct val="95000"/>
              <a:buNone/>
              <a:defRPr/>
            </a:pPr>
            <a:r>
              <a:rPr kumimoji="0" lang="en-US" sz="2400" dirty="0" smtClean="0">
                <a:effectLst/>
              </a:rPr>
              <a:t>NOAA ARL Air </a:t>
            </a:r>
            <a:r>
              <a:rPr kumimoji="0" lang="en-US" sz="2400" dirty="0" err="1" smtClean="0">
                <a:effectLst/>
              </a:rPr>
              <a:t>QUality</a:t>
            </a:r>
            <a:r>
              <a:rPr kumimoji="0" lang="en-US" sz="2400" dirty="0" smtClean="0">
                <a:effectLst/>
              </a:rPr>
              <a:t> and Emissions Sciences Team</a:t>
            </a:r>
          </a:p>
        </p:txBody>
      </p:sp>
      <p:sp>
        <p:nvSpPr>
          <p:cNvPr id="6" name="Rectangle 5"/>
          <p:cNvSpPr/>
          <p:nvPr/>
        </p:nvSpPr>
        <p:spPr>
          <a:xfrm>
            <a:off x="15942" y="4110335"/>
            <a:ext cx="24224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74320" lvl="0" indent="-274320" algn="r" eaLnBrk="1" fontAlgn="auto" hangingPunct="1"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SzPct val="95000"/>
              <a:buNone/>
              <a:defRPr/>
            </a:pPr>
            <a:r>
              <a:rPr kumimoji="0" lang="en-US" sz="2400" dirty="0" smtClean="0">
                <a:effectLst/>
              </a:rPr>
              <a:t>NOAA ESRL CSD</a:t>
            </a:r>
          </a:p>
        </p:txBody>
      </p:sp>
      <p:sp>
        <p:nvSpPr>
          <p:cNvPr id="7" name="Rectangle 6"/>
          <p:cNvSpPr/>
          <p:nvPr/>
        </p:nvSpPr>
        <p:spPr>
          <a:xfrm>
            <a:off x="685800" y="4503003"/>
            <a:ext cx="6324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kumimoji="0" lang="en-US" sz="1800" dirty="0" smtClean="0">
                <a:effectLst/>
              </a:rPr>
              <a:t>Tom Ryerson, Jim </a:t>
            </a:r>
            <a:r>
              <a:rPr kumimoji="0" lang="en-US" sz="1800" dirty="0" smtClean="0">
                <a:effectLst/>
              </a:rPr>
              <a:t>Roberts, </a:t>
            </a:r>
            <a:r>
              <a:rPr kumimoji="0" lang="en-US" sz="1800" dirty="0" err="1" smtClean="0">
                <a:effectLst/>
              </a:rPr>
              <a:t>Ravishankara</a:t>
            </a:r>
            <a:r>
              <a:rPr kumimoji="0" lang="en-US" sz="1800" dirty="0" smtClean="0">
                <a:effectLst/>
              </a:rPr>
              <a:t>, others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76200"/>
            <a:ext cx="6553200" cy="704088"/>
          </a:xfrm>
        </p:spPr>
        <p:txBody>
          <a:bodyPr/>
          <a:lstStyle/>
          <a:p>
            <a:r>
              <a:rPr lang="en-US" dirty="0" smtClean="0">
                <a:solidFill>
                  <a:schemeClr val="bg2"/>
                </a:solidFill>
              </a:rPr>
              <a:t>Emissions from controlled burn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65CD6-0891-4E33-997D-CBAD014711F4}" type="datetime1">
              <a:rPr lang="en-US" smtClean="0"/>
              <a:pPr/>
              <a:t>10/11/2010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11" name="IFid2" descr="20100710-F-2168H-092-In-Situ Burn Ignition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838201"/>
            <a:ext cx="3200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Fid2" descr="100613-G-0000X-1-June 13 over flight">
            <a:hlinkClick r:id="rId4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2438400"/>
            <a:ext cx="4761865" cy="3164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Fid2" descr="100617-G-6549L-141 Controlled Burns">
            <a:hlinkClick r:id="rId6"/>
          </p:cNvPr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91000" y="1143000"/>
            <a:ext cx="4761865" cy="2820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3712476" y="5486400"/>
            <a:ext cx="3335978" cy="9417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Acknowledgment:</a:t>
            </a:r>
          </a:p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All pictures from USCG!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34000" y="4191000"/>
            <a:ext cx="35052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/>
              <a:t>Gulf of Mexico (GOM) marine PBL: ~300-500 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Documents and Settings\HyunK\My Documents\DWH_oil_burn_t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524000"/>
            <a:ext cx="8991601" cy="3983010"/>
          </a:xfrm>
          <a:prstGeom prst="rect">
            <a:avLst/>
          </a:prstGeom>
          <a:noFill/>
        </p:spPr>
      </p:pic>
      <p:pic>
        <p:nvPicPr>
          <p:cNvPr id="1029" name="Picture 5" descr="C:\Documents and Settings\HyunK\My Documents\My Pictures\2000px-NOAA_logo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2057400"/>
            <a:ext cx="1219200" cy="1219200"/>
          </a:xfrm>
          <a:prstGeom prst="rect">
            <a:avLst/>
          </a:prstGeom>
          <a:noFill/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209800" y="228600"/>
            <a:ext cx="5181600" cy="66751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DWH Oil burn amount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9600" y="5477470"/>
            <a:ext cx="80010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dirty="0" smtClean="0"/>
              <a:t>Total estimation : </a:t>
            </a:r>
            <a:r>
              <a:rPr lang="en-US" dirty="0" smtClean="0"/>
              <a:t>219,986 </a:t>
            </a:r>
            <a:r>
              <a:rPr lang="en-US" dirty="0" smtClean="0"/>
              <a:t>BBL (min) </a:t>
            </a:r>
            <a:r>
              <a:rPr lang="en-US" dirty="0" smtClean="0"/>
              <a:t>309,457 </a:t>
            </a:r>
            <a:r>
              <a:rPr lang="en-US" dirty="0" smtClean="0"/>
              <a:t>BBL (max)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447800" y="2895600"/>
            <a:ext cx="4097981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/>
              <a:t>Original data from USCG &amp; BP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228600"/>
            <a:ext cx="5105400" cy="515112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Oil burn start &amp; end times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4098" name="Picture 2" descr="C:\Documents and Settings\HyunK\My Documents\DWH_oil_burn_duration.ps.png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685800"/>
            <a:ext cx="4572000" cy="2743200"/>
          </a:xfrm>
          <a:prstGeom prst="rect">
            <a:avLst/>
          </a:prstGeom>
          <a:noFill/>
        </p:spPr>
      </p:pic>
      <p:pic>
        <p:nvPicPr>
          <p:cNvPr id="4099" name="Picture 3" descr="C:\Documents and Settings\HyunK\My Documents\DWH_oil_burn_daytime.ps.png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85800"/>
            <a:ext cx="4572000" cy="2743200"/>
          </a:xfrm>
          <a:prstGeom prst="rect">
            <a:avLst/>
          </a:prstGeom>
          <a:noFill/>
        </p:spPr>
      </p:pic>
      <p:pic>
        <p:nvPicPr>
          <p:cNvPr id="6" name="Picture 5" descr="C:\Documents and Settings\HyunK\My Documents\My Pictures\2000px-NOAA_logo.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96200" y="2438400"/>
            <a:ext cx="914400" cy="9144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457200" y="4114800"/>
            <a:ext cx="83058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endParaRPr lang="en-US" sz="2400" dirty="0" smtClean="0"/>
          </a:p>
          <a:p>
            <a:pPr eaLnBrk="1" hangingPunct="1">
              <a:buNone/>
            </a:pPr>
            <a:r>
              <a:rPr lang="en-US" sz="1800" b="1" dirty="0" smtClean="0"/>
              <a:t>CO</a:t>
            </a:r>
            <a:r>
              <a:rPr lang="en-US" sz="1800" b="1" baseline="-25000" dirty="0" smtClean="0"/>
              <a:t>2</a:t>
            </a:r>
            <a:r>
              <a:rPr lang="en-US" sz="1800" b="1" dirty="0" smtClean="0"/>
              <a:t>:</a:t>
            </a:r>
            <a:r>
              <a:rPr lang="en-US" sz="1800" dirty="0" smtClean="0"/>
              <a:t> 770g carbon per kg oil burn (Ross et al., 1996; </a:t>
            </a:r>
            <a:r>
              <a:rPr lang="en-US" sz="1800" dirty="0" err="1" smtClean="0"/>
              <a:t>Andreae</a:t>
            </a:r>
            <a:r>
              <a:rPr lang="en-US" sz="1800" dirty="0" smtClean="0"/>
              <a:t> &amp; </a:t>
            </a:r>
            <a:r>
              <a:rPr lang="en-US" sz="1800" dirty="0" err="1" smtClean="0"/>
              <a:t>Merlet</a:t>
            </a:r>
            <a:r>
              <a:rPr lang="en-US" sz="1800" dirty="0" smtClean="0"/>
              <a:t> 2001);</a:t>
            </a:r>
            <a:endParaRPr lang="en-US" sz="1800" b="1" u="sng" dirty="0" smtClean="0"/>
          </a:p>
          <a:p>
            <a:pPr eaLnBrk="1" hangingPunct="1">
              <a:buNone/>
            </a:pPr>
            <a:r>
              <a:rPr lang="en-US" sz="1800" b="1" dirty="0" err="1" smtClean="0"/>
              <a:t>NOx</a:t>
            </a:r>
            <a:r>
              <a:rPr lang="en-US" sz="1800" b="1" dirty="0" smtClean="0"/>
              <a:t>:</a:t>
            </a:r>
            <a:r>
              <a:rPr lang="en-US" sz="1800" dirty="0" smtClean="0"/>
              <a:t> use </a:t>
            </a:r>
            <a:r>
              <a:rPr lang="en-US" sz="1800" dirty="0" err="1" smtClean="0"/>
              <a:t>NOx</a:t>
            </a:r>
            <a:r>
              <a:rPr lang="en-US" sz="1800" dirty="0" smtClean="0"/>
              <a:t> to CO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 ratio (Ross et al., 1996);</a:t>
            </a:r>
          </a:p>
          <a:p>
            <a:pPr eaLnBrk="1" hangingPunct="1">
              <a:buNone/>
            </a:pPr>
            <a:r>
              <a:rPr lang="en-US" sz="1800" b="1" dirty="0" smtClean="0"/>
              <a:t>VOCs: </a:t>
            </a:r>
            <a:r>
              <a:rPr lang="en-US" sz="1800" dirty="0" smtClean="0"/>
              <a:t>5g VOCs per kg oil burn (Ross et al., 1996);</a:t>
            </a:r>
          </a:p>
          <a:p>
            <a:pPr eaLnBrk="1" hangingPunct="1">
              <a:buNone/>
            </a:pPr>
            <a:r>
              <a:rPr lang="en-US" sz="1800" b="1" dirty="0" smtClean="0"/>
              <a:t>SO2: </a:t>
            </a:r>
            <a:r>
              <a:rPr lang="en-US" sz="1800" dirty="0" smtClean="0"/>
              <a:t>use SO2 to CO2 ratio from EPA (1998);</a:t>
            </a:r>
          </a:p>
          <a:p>
            <a:pPr eaLnBrk="1" hangingPunct="1">
              <a:buNone/>
            </a:pPr>
            <a:r>
              <a:rPr lang="en-US" sz="1800" b="1" dirty="0" smtClean="0"/>
              <a:t>PM</a:t>
            </a:r>
            <a:r>
              <a:rPr lang="en-US" sz="1800" b="1" baseline="-25000" dirty="0" smtClean="0"/>
              <a:t>2.5</a:t>
            </a:r>
            <a:r>
              <a:rPr lang="en-US" sz="1800" dirty="0" smtClean="0"/>
              <a:t>: reanalyzed data from Ross et al, 1996.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209800" y="3523488"/>
            <a:ext cx="5105400" cy="515112"/>
          </a:xfrm>
          <a:prstGeom prst="rect">
            <a:avLst/>
          </a:prstGeom>
        </p:spPr>
        <p:txBody>
          <a:bodyPr vert="horz" lIns="0" tIns="45720" rIns="0" bIns="0" anchor="b">
            <a:normAutofit fontScale="67500" lnSpcReduction="2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dirty="0" smtClean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Emission factors of the control burn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1219200" y="381001"/>
            <a:ext cx="7467600" cy="457199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 smtClean="0">
                <a:solidFill>
                  <a:schemeClr val="bg1"/>
                </a:solidFill>
              </a:rPr>
              <a:t>Chemical Splitting emissions from oil burn</a:t>
            </a:r>
          </a:p>
        </p:txBody>
      </p:sp>
      <p:graphicFrame>
        <p:nvGraphicFramePr>
          <p:cNvPr id="18493" name="Group 61"/>
          <p:cNvGraphicFramePr>
            <a:graphicFrameLocks noGrp="1"/>
          </p:cNvGraphicFramePr>
          <p:nvPr/>
        </p:nvGraphicFramePr>
        <p:xfrm>
          <a:off x="152400" y="1971675"/>
          <a:ext cx="5715000" cy="3438525"/>
        </p:xfrm>
        <a:graphic>
          <a:graphicData uri="http://schemas.openxmlformats.org/drawingml/2006/table">
            <a:tbl>
              <a:tblPr/>
              <a:tblGrid>
                <a:gridCol w="1854242"/>
                <a:gridCol w="904279"/>
                <a:gridCol w="1228742"/>
                <a:gridCol w="988617"/>
                <a:gridCol w="739120"/>
              </a:tblGrid>
              <a:tr h="571829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Compound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MW-comp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CB05 Species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MW-spec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Mass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116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Benzene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84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Benz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97.67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251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116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Formaldehyde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30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FORM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30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139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116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acetaldehyde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44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ALD2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46.75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32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116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acrolein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58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ALDX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38.6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11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1829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methyl-ethy-ketone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83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UNR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25.88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116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benzaldehyde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112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ALDX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38.6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44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116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isovaleraldehyde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72.11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ALDX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38.6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116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p-tolualdehyde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120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ALDX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38.6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13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226" name="Rectangle 5"/>
          <p:cNvSpPr>
            <a:spLocks noChangeArrowheads="1"/>
          </p:cNvSpPr>
          <p:nvPr/>
        </p:nvSpPr>
        <p:spPr bwMode="auto">
          <a:xfrm>
            <a:off x="1143000" y="5638800"/>
            <a:ext cx="301300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Calibri" pitchFamily="34" charset="0"/>
              </a:rPr>
              <a:t>(reanalysis from </a:t>
            </a:r>
            <a:r>
              <a:rPr lang="en-US" sz="2000" b="1" dirty="0">
                <a:solidFill>
                  <a:srgbClr val="FF0000"/>
                </a:solidFill>
                <a:latin typeface="Calibri" pitchFamily="34" charset="0"/>
              </a:rPr>
              <a:t>EPA 2002)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6019800" y="1914942"/>
            <a:ext cx="28956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dirty="0" smtClean="0">
                <a:latin typeface="Calibri" pitchFamily="34" charset="0"/>
              </a:rPr>
              <a:t>PM2.5</a:t>
            </a:r>
            <a:r>
              <a:rPr lang="en-US" sz="2000" dirty="0">
                <a:latin typeface="Calibri" pitchFamily="34" charset="0"/>
              </a:rPr>
              <a:t>; PEC;         75.9</a:t>
            </a:r>
            <a:r>
              <a:rPr lang="en-US" sz="2000" dirty="0" smtClean="0">
                <a:latin typeface="Calibri" pitchFamily="34" charset="0"/>
              </a:rPr>
              <a:t>%</a:t>
            </a:r>
            <a:endParaRPr lang="en-US" sz="2000" dirty="0">
              <a:latin typeface="Calibri" pitchFamily="34" charset="0"/>
            </a:endParaRPr>
          </a:p>
          <a:p>
            <a:pPr>
              <a:buNone/>
            </a:pPr>
            <a:r>
              <a:rPr lang="en-US" sz="2000" dirty="0" smtClean="0">
                <a:latin typeface="Calibri" pitchFamily="34" charset="0"/>
              </a:rPr>
              <a:t>PM2.5</a:t>
            </a:r>
            <a:r>
              <a:rPr lang="en-US" sz="2000" dirty="0">
                <a:latin typeface="Calibri" pitchFamily="34" charset="0"/>
              </a:rPr>
              <a:t>; PMFINE; 10.4</a:t>
            </a:r>
            <a:r>
              <a:rPr lang="en-US" sz="2000" dirty="0" smtClean="0">
                <a:latin typeface="Calibri" pitchFamily="34" charset="0"/>
              </a:rPr>
              <a:t>%  </a:t>
            </a:r>
            <a:endParaRPr lang="en-US" sz="2000" dirty="0">
              <a:latin typeface="Calibri" pitchFamily="34" charset="0"/>
            </a:endParaRPr>
          </a:p>
          <a:p>
            <a:pPr>
              <a:buNone/>
            </a:pPr>
            <a:r>
              <a:rPr lang="en-US" sz="2000" dirty="0" smtClean="0">
                <a:latin typeface="Calibri" pitchFamily="34" charset="0"/>
              </a:rPr>
              <a:t>PM2.5</a:t>
            </a:r>
            <a:r>
              <a:rPr lang="en-US" sz="2000" dirty="0">
                <a:latin typeface="Calibri" pitchFamily="34" charset="0"/>
              </a:rPr>
              <a:t>; PNO3;       0.2</a:t>
            </a:r>
            <a:r>
              <a:rPr lang="en-US" sz="2000" dirty="0" smtClean="0">
                <a:latin typeface="Calibri" pitchFamily="34" charset="0"/>
              </a:rPr>
              <a:t>%  </a:t>
            </a:r>
            <a:endParaRPr lang="en-US" sz="2000" dirty="0">
              <a:latin typeface="Calibri" pitchFamily="34" charset="0"/>
            </a:endParaRPr>
          </a:p>
          <a:p>
            <a:pPr>
              <a:buNone/>
            </a:pPr>
            <a:r>
              <a:rPr lang="en-US" sz="2000" dirty="0" smtClean="0">
                <a:latin typeface="Calibri" pitchFamily="34" charset="0"/>
              </a:rPr>
              <a:t>PM2.5</a:t>
            </a:r>
            <a:r>
              <a:rPr lang="en-US" sz="2000" dirty="0">
                <a:latin typeface="Calibri" pitchFamily="34" charset="0"/>
              </a:rPr>
              <a:t>; POC;          8.5%</a:t>
            </a:r>
          </a:p>
          <a:p>
            <a:pPr>
              <a:buNone/>
            </a:pPr>
            <a:r>
              <a:rPr lang="en-US" sz="2000" dirty="0" smtClean="0">
                <a:latin typeface="Calibri" pitchFamily="34" charset="0"/>
              </a:rPr>
              <a:t>PM2.5</a:t>
            </a:r>
            <a:r>
              <a:rPr lang="en-US" sz="2000" dirty="0">
                <a:latin typeface="Calibri" pitchFamily="34" charset="0"/>
              </a:rPr>
              <a:t>; PSO4;        5.5%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47800" y="1413450"/>
            <a:ext cx="214193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chemeClr val="bg2"/>
                </a:solidFill>
              </a:rPr>
              <a:t>VOC speciation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43600" y="1382524"/>
            <a:ext cx="26670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chemeClr val="bg2"/>
                </a:solidFill>
              </a:rPr>
              <a:t>PM2.5  speciation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6405728" y="5619690"/>
            <a:ext cx="190007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Calibri" pitchFamily="34" charset="0"/>
              </a:rPr>
              <a:t>Ross et al., 2002</a:t>
            </a:r>
          </a:p>
          <a:p>
            <a:pPr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Calibri" pitchFamily="34" charset="0"/>
              </a:rPr>
              <a:t>EPA </a:t>
            </a:r>
            <a:r>
              <a:rPr lang="en-US" sz="2000" b="1" dirty="0" err="1" smtClean="0">
                <a:solidFill>
                  <a:srgbClr val="FF0000"/>
                </a:solidFill>
                <a:latin typeface="Calibri" pitchFamily="34" charset="0"/>
              </a:rPr>
              <a:t>speciate</a:t>
            </a:r>
            <a:endParaRPr lang="en-US" sz="20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16200000" flipH="1">
            <a:off x="3848100" y="3314700"/>
            <a:ext cx="4038600" cy="152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Oil burn locations used for air quality modeling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3074" name="Picture 2" descr="C:\Documents and Settings\HyunK\My Documents\DWH_burn_oil_cell_vo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1600201"/>
            <a:ext cx="4724400" cy="4210622"/>
          </a:xfrm>
          <a:prstGeom prst="rect">
            <a:avLst/>
          </a:prstGeom>
          <a:noFill/>
        </p:spPr>
      </p:pic>
      <p:pic>
        <p:nvPicPr>
          <p:cNvPr id="3075" name="Picture 3" descr="C:\Documents and Settings\HyunK\My Documents\DWH_burn_oil_cell_coun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00200"/>
            <a:ext cx="4572000" cy="4166235"/>
          </a:xfrm>
          <a:prstGeom prst="rect">
            <a:avLst/>
          </a:prstGeom>
          <a:noFill/>
        </p:spPr>
      </p:pic>
      <p:pic>
        <p:nvPicPr>
          <p:cNvPr id="6" name="Picture 5" descr="C:\Documents and Settings\HyunK\My Documents\My Pictures\2000px-NOAA_logo.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0" y="4572000"/>
            <a:ext cx="914400" cy="914400"/>
          </a:xfrm>
          <a:prstGeom prst="rect">
            <a:avLst/>
          </a:prstGeom>
          <a:noFill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81000" y="5867401"/>
            <a:ext cx="80772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dirty="0" smtClean="0">
                <a:effectLst/>
              </a:rPr>
              <a:t>Numbers are gridded into the NAQFC 12km CONUS domain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" y="1219200"/>
            <a:ext cx="39517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b="1" dirty="0" smtClean="0">
                <a:effectLst/>
              </a:rPr>
              <a:t>Burn Counts at each 12x12 km  cell</a:t>
            </a:r>
            <a:endParaRPr lang="en-US" sz="1600" b="1" dirty="0">
              <a:effectLst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43600" y="1219200"/>
            <a:ext cx="2738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1" dirty="0" smtClean="0">
                <a:effectLst/>
              </a:rPr>
              <a:t>Burn volume (barrels)</a:t>
            </a:r>
            <a:endParaRPr lang="en-US" sz="1800" b="1" dirty="0">
              <a:effectLst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1000" y="4343400"/>
            <a:ext cx="1835246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dirty="0" smtClean="0">
                <a:effectLst/>
              </a:rPr>
              <a:t>Well location</a:t>
            </a:r>
            <a:endParaRPr lang="en-US" dirty="0">
              <a:effectLst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1371600" y="3657600"/>
            <a:ext cx="914400" cy="762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772296" y="2590800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/>
              <a:t>90</a:t>
            </a:r>
            <a:endParaRPr lang="en-US" sz="1800" dirty="0"/>
          </a:p>
        </p:txBody>
      </p:sp>
      <p:sp>
        <p:nvSpPr>
          <p:cNvPr id="16" name="TextBox 15"/>
          <p:cNvSpPr txBox="1"/>
          <p:nvPr/>
        </p:nvSpPr>
        <p:spPr>
          <a:xfrm>
            <a:off x="3772296" y="3364468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/>
              <a:t>60</a:t>
            </a:r>
            <a:endParaRPr lang="en-US" sz="1800" dirty="0"/>
          </a:p>
        </p:txBody>
      </p:sp>
      <p:sp>
        <p:nvSpPr>
          <p:cNvPr id="17" name="TextBox 16"/>
          <p:cNvSpPr txBox="1"/>
          <p:nvPr/>
        </p:nvSpPr>
        <p:spPr>
          <a:xfrm>
            <a:off x="3772296" y="4126468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/>
              <a:t>30</a:t>
            </a:r>
            <a:endParaRPr lang="en-US" sz="1800" dirty="0"/>
          </a:p>
        </p:txBody>
      </p:sp>
      <p:sp>
        <p:nvSpPr>
          <p:cNvPr id="18" name="TextBox 17"/>
          <p:cNvSpPr txBox="1"/>
          <p:nvPr/>
        </p:nvSpPr>
        <p:spPr>
          <a:xfrm>
            <a:off x="7924800" y="2667000"/>
            <a:ext cx="722377" cy="6093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 smtClean="0"/>
              <a:t>15000</a:t>
            </a:r>
          </a:p>
          <a:p>
            <a:pPr>
              <a:buNone/>
            </a:pPr>
            <a:r>
              <a:rPr lang="en-US" sz="1400" dirty="0" smtClean="0"/>
              <a:t>barrels</a:t>
            </a:r>
            <a:endParaRPr 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7924800" y="3429000"/>
            <a:ext cx="6735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 smtClean="0"/>
              <a:t>10000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8077200" y="4278868"/>
            <a:ext cx="5757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 smtClean="0"/>
              <a:t>5000</a:t>
            </a: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228600" y="4800600"/>
            <a:ext cx="352083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/>
              <a:t>*within 3 km quarantined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2133600" y="228601"/>
            <a:ext cx="6324600" cy="685799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dirty="0" smtClean="0">
                <a:solidFill>
                  <a:schemeClr val="tx1"/>
                </a:solidFill>
              </a:rPr>
              <a:t>Emissions from flares</a:t>
            </a:r>
          </a:p>
        </p:txBody>
      </p:sp>
      <p:pic>
        <p:nvPicPr>
          <p:cNvPr id="11" name="IFid2" descr="100520-G-1337B-510-Discoverer Enterprise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90600"/>
            <a:ext cx="4761865" cy="2583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76200" y="3124200"/>
            <a:ext cx="4268861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/>
              <a:t>Flare from Discovery Enterprise</a:t>
            </a:r>
            <a:endParaRPr lang="en-US" dirty="0"/>
          </a:p>
        </p:txBody>
      </p:sp>
      <p:pic>
        <p:nvPicPr>
          <p:cNvPr id="13" name="IFid2" descr="100625-G-8740Y-023 Deepwater Horizon response">
            <a:hlinkClick r:id="rId4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914400"/>
            <a:ext cx="4761865" cy="3170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6781800" y="3505200"/>
            <a:ext cx="246311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/>
              <a:t>Flare from Q4000</a:t>
            </a:r>
            <a:endParaRPr lang="en-US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3810000"/>
            <a:ext cx="4055462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34696" y="4038600"/>
            <a:ext cx="4004504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2286000" y="5725924"/>
            <a:ext cx="5634619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/>
              <a:t>Flares from Discovery Enterprise &amp; Q4000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0"/>
            <a:ext cx="2819400" cy="4233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Fid2" descr="100516-G-8744K-011">
            <a:hlinkClick r:id="rId3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693160"/>
            <a:ext cx="4761865" cy="3164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3733800" y="1314944"/>
            <a:ext cx="5334000" cy="518911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 smtClean="0"/>
              <a:t>Flares – gas &amp; oil burn, mostly clean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Evergreen </a:t>
            </a:r>
            <a:r>
              <a:rPr lang="en-US" dirty="0" smtClean="0"/>
              <a:t>burner on Q4000– designed to burn at 95% efficiency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Assume most emission are </a:t>
            </a:r>
            <a:r>
              <a:rPr lang="en-US" dirty="0" err="1" smtClean="0"/>
              <a:t>NOx</a:t>
            </a:r>
            <a:r>
              <a:rPr lang="en-US" dirty="0" smtClean="0"/>
              <a:t> and CO emissions (Ap42, based on BTU estimates)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5% as incomplete burn emission – use the same emission factors as control burns </a:t>
            </a:r>
            <a:r>
              <a:rPr lang="en-US" dirty="0" smtClean="0">
                <a:solidFill>
                  <a:srgbClr val="FF0000"/>
                </a:solidFill>
              </a:rPr>
              <a:t>(potential overestimation)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0" y="381000"/>
            <a:ext cx="40339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3200" dirty="0" smtClean="0">
                <a:solidFill>
                  <a:schemeClr val="bg1"/>
                </a:solidFill>
              </a:rPr>
              <a:t>Emissions from flares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381000" y="5939768"/>
            <a:ext cx="1143000" cy="689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HyunK\My Documents\work\PROJECT\DWH\2010-09-28\DWH_flar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838200"/>
            <a:ext cx="6705600" cy="3352799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0" y="1295400"/>
            <a:ext cx="5029200" cy="1143000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Daily amount of gases flared (from daily briefing, incomplete info.)—interpolated for modeling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685800" y="4495800"/>
            <a:ext cx="7696200" cy="18097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800" dirty="0" err="1" smtClean="0"/>
              <a:t>EF</a:t>
            </a:r>
            <a:r>
              <a:rPr lang="en-US" sz="1800" baseline="-25000" dirty="0" err="1" smtClean="0"/>
              <a:t>NOx</a:t>
            </a:r>
            <a:r>
              <a:rPr lang="en-US" sz="1800" baseline="-50000" dirty="0" smtClean="0"/>
              <a:t> </a:t>
            </a:r>
            <a:r>
              <a:rPr lang="en-US" sz="1800" dirty="0" smtClean="0"/>
              <a:t>= 0.138 lb / </a:t>
            </a:r>
            <a:r>
              <a:rPr lang="en-US" sz="1800" dirty="0" err="1" smtClean="0"/>
              <a:t>MMBtu</a:t>
            </a:r>
            <a:r>
              <a:rPr lang="en-US" sz="1800" dirty="0" smtClean="0"/>
              <a:t> = 0.138*1030 </a:t>
            </a:r>
            <a:r>
              <a:rPr lang="en-US" sz="1800" dirty="0" smtClean="0"/>
              <a:t>lb/</a:t>
            </a:r>
            <a:r>
              <a:rPr lang="en-US" sz="1800" dirty="0" err="1" smtClean="0"/>
              <a:t>MMcf</a:t>
            </a:r>
            <a:endParaRPr lang="en-US" sz="1800" dirty="0" smtClean="0"/>
          </a:p>
          <a:p>
            <a:pPr>
              <a:buNone/>
            </a:pPr>
            <a:r>
              <a:rPr lang="en-US" sz="1800" dirty="0" smtClean="0"/>
              <a:t>EF</a:t>
            </a:r>
            <a:r>
              <a:rPr lang="en-US" sz="1800" baseline="-25000" dirty="0" smtClean="0"/>
              <a:t>CO</a:t>
            </a:r>
            <a:r>
              <a:rPr lang="en-US" sz="1800" dirty="0" smtClean="0"/>
              <a:t> = 35 lb / </a:t>
            </a:r>
            <a:r>
              <a:rPr lang="en-US" sz="1800" dirty="0" err="1" smtClean="0"/>
              <a:t>MMscf</a:t>
            </a:r>
            <a:r>
              <a:rPr lang="en-US" sz="1800" dirty="0" smtClean="0"/>
              <a:t> = 567 </a:t>
            </a:r>
            <a:r>
              <a:rPr lang="en-US" sz="1800" dirty="0" smtClean="0"/>
              <a:t>mole/</a:t>
            </a:r>
            <a:r>
              <a:rPr lang="en-US" sz="1800" dirty="0" err="1" smtClean="0"/>
              <a:t>MMcf</a:t>
            </a:r>
            <a:endParaRPr lang="en-US" sz="1800" dirty="0" smtClean="0"/>
          </a:p>
          <a:p>
            <a:pPr>
              <a:buNone/>
            </a:pPr>
            <a:r>
              <a:rPr lang="en-US" sz="1800" dirty="0" err="1" smtClean="0"/>
              <a:t>NOx</a:t>
            </a:r>
            <a:r>
              <a:rPr lang="en-US" sz="1800" dirty="0" smtClean="0"/>
              <a:t> </a:t>
            </a:r>
            <a:r>
              <a:rPr lang="en-US" sz="1800" dirty="0" smtClean="0"/>
              <a:t>= 90% NO + 10% NO2  </a:t>
            </a:r>
          </a:p>
          <a:p>
            <a:pPr>
              <a:buNone/>
            </a:pPr>
            <a:r>
              <a:rPr lang="en-US" sz="1800" dirty="0" smtClean="0"/>
              <a:t>Others:  5% of incomplete burn oil estimated with Barrel (oil) / </a:t>
            </a:r>
            <a:r>
              <a:rPr lang="en-US" sz="1800" dirty="0" smtClean="0"/>
              <a:t>MMCF </a:t>
            </a:r>
            <a:r>
              <a:rPr lang="en-US" sz="1800" dirty="0" smtClean="0"/>
              <a:t>(gas) flared  (from daily log estimated to be = ~ 150 bbl oil/ </a:t>
            </a:r>
            <a:r>
              <a:rPr lang="en-US" sz="1800" dirty="0" smtClean="0"/>
              <a:t>MMCF gas</a:t>
            </a:r>
            <a:r>
              <a:rPr lang="en-US" sz="1800" dirty="0" smtClean="0"/>
              <a:t>) </a:t>
            </a:r>
          </a:p>
        </p:txBody>
      </p:sp>
      <p:sp>
        <p:nvSpPr>
          <p:cNvPr id="5" name="Rectangle 4"/>
          <p:cNvSpPr/>
          <p:nvPr/>
        </p:nvSpPr>
        <p:spPr>
          <a:xfrm>
            <a:off x="2747875" y="228600"/>
            <a:ext cx="40339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3200" dirty="0" smtClean="0">
                <a:solidFill>
                  <a:schemeClr val="bg1"/>
                </a:solidFill>
              </a:rPr>
              <a:t>Emissions from flares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2407920"/>
            <a:ext cx="5372100" cy="4297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Arrow Connector 6"/>
          <p:cNvCxnSpPr/>
          <p:nvPr/>
        </p:nvCxnSpPr>
        <p:spPr>
          <a:xfrm flipV="1">
            <a:off x="5562600" y="3810000"/>
            <a:ext cx="1981200" cy="1447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4648200" y="2438400"/>
            <a:ext cx="2667000" cy="1676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5257800" y="5105400"/>
            <a:ext cx="1905000" cy="762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543800" y="3657600"/>
            <a:ext cx="106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 smtClean="0"/>
              <a:t>DWH incident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7467600" y="2209800"/>
            <a:ext cx="144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 smtClean="0"/>
              <a:t>Wildfire (included)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7010400" y="4800600"/>
            <a:ext cx="21336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 smtClean="0"/>
              <a:t>Mexican/Central America wildfires </a:t>
            </a:r>
          </a:p>
          <a:p>
            <a:pPr>
              <a:buNone/>
            </a:pPr>
            <a:r>
              <a:rPr lang="en-US" sz="2000" dirty="0" smtClean="0"/>
              <a:t>(not included)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2057400" y="5334000"/>
            <a:ext cx="20574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April 21, 2010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09600" y="914401"/>
            <a:ext cx="8305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None/>
            </a:pPr>
            <a:r>
              <a:rPr lang="en-US" sz="2400" dirty="0" smtClean="0"/>
              <a:t>Frequent </a:t>
            </a:r>
            <a:r>
              <a:rPr lang="en-US" sz="2400" dirty="0" smtClean="0"/>
              <a:t>forest fires </a:t>
            </a:r>
            <a:r>
              <a:rPr lang="en-US" sz="2400" dirty="0" smtClean="0"/>
              <a:t>during </a:t>
            </a:r>
            <a:r>
              <a:rPr lang="en-US" sz="2400" dirty="0" smtClean="0"/>
              <a:t>the DWH  oil spill incident: NOAA HMS satellite detected fire data and USDA </a:t>
            </a:r>
            <a:r>
              <a:rPr lang="en-US" sz="2400" dirty="0" err="1" smtClean="0"/>
              <a:t>BlueSky</a:t>
            </a:r>
            <a:r>
              <a:rPr lang="en-US" sz="2400" dirty="0" smtClean="0"/>
              <a:t>-based emissions utilized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1371600" y="152400"/>
            <a:ext cx="7086600" cy="685799"/>
          </a:xfrm>
          <a:prstGeom prst="rect">
            <a:avLst/>
          </a:prstGeom>
        </p:spPr>
        <p:txBody>
          <a:bodyPr vert="horz" lIns="0" tIns="4572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Emissions from other intermittent sources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47170" t="37735"/>
          <a:stretch>
            <a:fillRect/>
          </a:stretch>
        </p:blipFill>
        <p:spPr bwMode="auto">
          <a:xfrm>
            <a:off x="5105400" y="-1"/>
            <a:ext cx="4038600" cy="3807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28600"/>
            <a:ext cx="7772400" cy="66751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Could we see DWH emissions from satellite?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3/3/10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4F4394-DAA1-4F12-8084-117B79C52E38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5" name="Picture 4" descr="omi_vcd20100512_203_lr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38200"/>
            <a:ext cx="5258435" cy="3733800"/>
          </a:xfrm>
          <a:prstGeom prst="rect">
            <a:avLst/>
          </a:prstGeom>
        </p:spPr>
      </p:pic>
      <p:pic>
        <p:nvPicPr>
          <p:cNvPr id="6" name="Picture 5" descr="Type_20100512_Aqua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80934" y="3352800"/>
            <a:ext cx="5063066" cy="3505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12061" y="6596390"/>
            <a:ext cx="1931939" cy="2616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100" dirty="0" smtClean="0"/>
              <a:t>From </a:t>
            </a:r>
            <a:r>
              <a:rPr lang="en-US" sz="1100" dirty="0" err="1" smtClean="0"/>
              <a:t>Yonsei</a:t>
            </a:r>
            <a:r>
              <a:rPr lang="en-US" sz="1100" dirty="0" smtClean="0"/>
              <a:t> Univ., S. Korea</a:t>
            </a:r>
            <a:endParaRPr lang="en-US" sz="1100" dirty="0"/>
          </a:p>
        </p:txBody>
      </p:sp>
      <p:sp>
        <p:nvSpPr>
          <p:cNvPr id="8" name="TextBox 7"/>
          <p:cNvSpPr txBox="1"/>
          <p:nvPr/>
        </p:nvSpPr>
        <p:spPr>
          <a:xfrm>
            <a:off x="1143000" y="5867400"/>
            <a:ext cx="2821720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050" dirty="0" smtClean="0"/>
              <a:t>NA : non absorbing aerosol (e.g., sulfate)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219200" y="4511695"/>
            <a:ext cx="27432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/>
              <a:t>How to distinguish contribution from forest fires in Central America?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086600" y="914400"/>
            <a:ext cx="2052165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NESDIS/HMS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00600" y="4191000"/>
            <a:ext cx="1096775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/>
              <a:t>MODIS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161025" y="1915924"/>
            <a:ext cx="73129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/>
              <a:t>OMI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4800600" y="152400"/>
            <a:ext cx="4114800" cy="609600"/>
          </a:xfrm>
        </p:spPr>
        <p:txBody>
          <a:bodyPr>
            <a:normAutofit/>
          </a:bodyPr>
          <a:lstStyle/>
          <a:p>
            <a:pPr algn="l"/>
            <a:r>
              <a:rPr lang="en-US" sz="4000" dirty="0" smtClean="0"/>
              <a:t>Background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609600" y="1447800"/>
            <a:ext cx="80772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dirty="0" smtClean="0"/>
              <a:t> Oil spilt from a well at the ocean floor following the explosion of Deep Water Horizon offshore oil platform and subsequent sinking from April 20, 2010 for 87 days</a:t>
            </a:r>
          </a:p>
          <a:p>
            <a:pPr eaLnBrk="1" hangingPunct="1">
              <a:buNone/>
            </a:pPr>
            <a:r>
              <a:rPr lang="en-US" dirty="0" smtClean="0"/>
              <a:t>~1 mile below sea level, ~ 40 miles off Louisiana coast</a:t>
            </a:r>
          </a:p>
          <a:p>
            <a:pPr eaLnBrk="1" hangingPunct="1">
              <a:buNone/>
            </a:pPr>
            <a:r>
              <a:rPr lang="en-US" dirty="0" smtClean="0"/>
              <a:t>Location: Latitude:   28° 44.20' N, Longitude: 88° 23.23' W</a:t>
            </a:r>
          </a:p>
          <a:p>
            <a:pPr eaLnBrk="1" hangingPunct="1">
              <a:buNone/>
            </a:pPr>
            <a:endParaRPr lang="en-US" dirty="0" smtClean="0"/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 Large uncertainties related with oil budget components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 Air quality concerns are due to smoke from burning of skimmed oil, flaring of the fuels directly from well pipe, and evaporative emissions from oil slick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3/3/10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3A5E8E-0FC2-4A50-A9F2-7F89D9F4CD4D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533400" y="1143000"/>
            <a:ext cx="8305800" cy="5029200"/>
          </a:xfrm>
          <a:prstGeom prst="rect">
            <a:avLst/>
          </a:prstGeom>
        </p:spPr>
        <p:txBody>
          <a:bodyPr/>
          <a:lstStyle/>
          <a:p>
            <a:pPr marL="274320" marR="0" lvl="0" indent="-27432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2" descr="dw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14400"/>
            <a:ext cx="6096000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 descr="DW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0" y="3467100"/>
            <a:ext cx="6096000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676400" y="0"/>
            <a:ext cx="6934200" cy="914400"/>
          </a:xfrm>
          <a:prstGeom prst="rect">
            <a:avLst/>
          </a:prstGeom>
        </p:spPr>
        <p:txBody>
          <a:bodyPr vert="horz" lIns="0" tIns="45720" rIns="0" bIns="0" anchor="b">
            <a:normAutofit fontScale="75000" lnSpcReduction="2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Examples of Preliminary AQ Simulation Results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dirty="0" smtClean="0">
                <a:solidFill>
                  <a:schemeClr val="bg2"/>
                </a:solidFill>
                <a:effectLst/>
                <a:latin typeface="+mj-lt"/>
                <a:ea typeface="+mj-ea"/>
                <a:cs typeface="+mj-cs"/>
              </a:rPr>
              <a:t>CMAQ4.7.1 with NMM meteorology (12-km)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24600" y="1219200"/>
            <a:ext cx="100399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chemeClr val="bg2"/>
                </a:solidFill>
              </a:rPr>
              <a:t>Ozone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5800" y="4953000"/>
            <a:ext cx="2286000" cy="1649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chemeClr val="bg2"/>
                </a:solidFill>
              </a:rPr>
              <a:t>Difference from no episodic emission </a:t>
            </a:r>
            <a:r>
              <a:rPr lang="en-US" dirty="0" smtClean="0">
                <a:solidFill>
                  <a:schemeClr val="bg2"/>
                </a:solidFill>
              </a:rPr>
              <a:t>case</a:t>
            </a:r>
          </a:p>
          <a:p>
            <a:pPr>
              <a:buNone/>
            </a:pPr>
            <a:r>
              <a:rPr lang="en-US" dirty="0" smtClean="0">
                <a:solidFill>
                  <a:schemeClr val="bg2"/>
                </a:solidFill>
              </a:rPr>
              <a:t>(daytime)</a:t>
            </a:r>
            <a:endParaRPr lang="en-US" dirty="0" smtClean="0">
              <a:solidFill>
                <a:schemeClr val="bg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600" y="1676400"/>
            <a:ext cx="255352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FFFF00"/>
                </a:solidFill>
              </a:rPr>
              <a:t>Nighttime titration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2000"/>
            <a:ext cx="6095238" cy="3390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3/3/10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3A5E8E-0FC2-4A50-A9F2-7F89D9F4CD4D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533400" y="1143000"/>
            <a:ext cx="8305800" cy="5029200"/>
          </a:xfrm>
          <a:prstGeom prst="rect">
            <a:avLst/>
          </a:prstGeom>
        </p:spPr>
        <p:txBody>
          <a:bodyPr/>
          <a:lstStyle/>
          <a:p>
            <a:pPr marL="274320" marR="0" lvl="0" indent="-27432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676400" y="152400"/>
            <a:ext cx="6705600" cy="381000"/>
          </a:xfrm>
          <a:prstGeom prst="rect">
            <a:avLst/>
          </a:prstGeom>
        </p:spPr>
        <p:txBody>
          <a:bodyPr vert="horz" lIns="0" tIns="45720" rIns="0" bIns="0" anchor="b">
            <a:normAutofit fontScale="75000" lnSpcReduction="2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Examples of Preliminary Simulation Results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24600" y="914400"/>
            <a:ext cx="984565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chemeClr val="bg2"/>
                </a:solidFill>
              </a:rPr>
              <a:t>PM2.5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9600" y="4925604"/>
            <a:ext cx="2484976" cy="9417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chemeClr val="bg2"/>
                </a:solidFill>
              </a:rPr>
              <a:t>Elemental Carbon</a:t>
            </a:r>
          </a:p>
          <a:p>
            <a:pPr>
              <a:buNone/>
            </a:pPr>
            <a:r>
              <a:rPr lang="en-US" dirty="0" smtClean="0">
                <a:solidFill>
                  <a:schemeClr val="bg2"/>
                </a:solidFill>
              </a:rPr>
              <a:t>(soot)</a:t>
            </a:r>
          </a:p>
        </p:txBody>
      </p:sp>
      <p:pic>
        <p:nvPicPr>
          <p:cNvPr id="3074" name="Picture 2" descr="dw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0" y="3467100"/>
            <a:ext cx="6096000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3/3/10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3A5E8E-0FC2-4A50-A9F2-7F89D9F4CD4D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533400" y="1143000"/>
            <a:ext cx="8305800" cy="5029200"/>
          </a:xfrm>
          <a:prstGeom prst="rect">
            <a:avLst/>
          </a:prstGeom>
        </p:spPr>
        <p:txBody>
          <a:bodyPr/>
          <a:lstStyle/>
          <a:p>
            <a:pPr marL="274320" marR="0" lvl="0" indent="-27432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676400" y="76200"/>
            <a:ext cx="6324600" cy="667512"/>
          </a:xfrm>
          <a:prstGeom prst="rect">
            <a:avLst/>
          </a:prstGeom>
        </p:spPr>
        <p:txBody>
          <a:bodyPr vert="horz" lIns="0" tIns="45720" rIns="0" bIns="0" anchor="b">
            <a:normAutofit fontScale="975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Preliminary Simulation Examples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098" name="Picture 2" descr="dw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14399"/>
            <a:ext cx="6096000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dw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0" y="3467100"/>
            <a:ext cx="6096000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324600" y="1219200"/>
            <a:ext cx="2206245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chemeClr val="bg2"/>
                </a:solidFill>
              </a:rPr>
              <a:t>Organic Carbon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5323" y="5268724"/>
            <a:ext cx="2116477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buNone/>
            </a:pPr>
            <a:r>
              <a:rPr lang="en-US" dirty="0" smtClean="0">
                <a:solidFill>
                  <a:schemeClr val="bg2"/>
                </a:solidFill>
              </a:rPr>
              <a:t>Primary </a:t>
            </a:r>
          </a:p>
          <a:p>
            <a:pPr>
              <a:spcBef>
                <a:spcPts val="0"/>
              </a:spcBef>
              <a:buNone/>
            </a:pPr>
            <a:r>
              <a:rPr lang="en-US" dirty="0" smtClean="0">
                <a:solidFill>
                  <a:schemeClr val="bg2"/>
                </a:solidFill>
              </a:rPr>
              <a:t>organic carbon</a:t>
            </a:r>
            <a:endParaRPr lang="en-US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3/3/10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3A5E8E-0FC2-4A50-A9F2-7F89D9F4CD4D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533400" y="1143000"/>
            <a:ext cx="8305800" cy="5029200"/>
          </a:xfrm>
          <a:prstGeom prst="rect">
            <a:avLst/>
          </a:prstGeom>
        </p:spPr>
        <p:txBody>
          <a:bodyPr/>
          <a:lstStyle/>
          <a:p>
            <a:pPr marL="274320" marR="0" lvl="0" indent="-27432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3962400" y="228600"/>
            <a:ext cx="3810000" cy="685800"/>
          </a:xfrm>
          <a:prstGeom prst="rect">
            <a:avLst/>
          </a:prstGeom>
        </p:spPr>
        <p:txBody>
          <a:bodyPr vert="horz" lIns="0" rIns="0" bIns="0" anchor="b">
            <a:normAutofit fontScale="6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Conclusive Remarks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dirty="0" smtClean="0">
                <a:solidFill>
                  <a:schemeClr val="bg2"/>
                </a:solidFill>
                <a:effectLst/>
                <a:latin typeface="+mn-lt"/>
                <a:ea typeface="+mj-ea"/>
                <a:cs typeface="+mj-cs"/>
              </a:rPr>
              <a:t>(Things to be done)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1295400"/>
            <a:ext cx="8763000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dirty="0" smtClean="0">
                <a:solidFill>
                  <a:schemeClr val="bg2"/>
                </a:solidFill>
              </a:rPr>
              <a:t> </a:t>
            </a:r>
            <a:r>
              <a:rPr lang="en-US" dirty="0" smtClean="0">
                <a:solidFill>
                  <a:srgbClr val="FF66FF"/>
                </a:solidFill>
              </a:rPr>
              <a:t>Showed initial preparations done to study  impact of DWH oil spill event on regional air quality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>
                <a:solidFill>
                  <a:schemeClr val="bg2"/>
                </a:solidFill>
              </a:rPr>
              <a:t> Need to gather additional information and refine methods to estimate emission inputs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>
                <a:solidFill>
                  <a:schemeClr val="bg2"/>
                </a:solidFill>
              </a:rPr>
              <a:t> Develop multiple emission scenarios to address uncertainties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>
                <a:solidFill>
                  <a:schemeClr val="bg2"/>
                </a:solidFill>
              </a:rPr>
              <a:t> Compare simulation results with available air quality measurements over the entire oil spill event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>
                <a:solidFill>
                  <a:schemeClr val="bg2"/>
                </a:solidFill>
              </a:rPr>
              <a:t> </a:t>
            </a:r>
            <a:r>
              <a:rPr lang="en-US" smtClean="0">
                <a:solidFill>
                  <a:schemeClr val="bg2"/>
                </a:solidFill>
              </a:rPr>
              <a:t>Study </a:t>
            </a:r>
            <a:r>
              <a:rPr lang="en-US" smtClean="0">
                <a:solidFill>
                  <a:schemeClr val="bg2"/>
                </a:solidFill>
              </a:rPr>
              <a:t>distribution </a:t>
            </a:r>
            <a:r>
              <a:rPr lang="en-US" dirty="0" smtClean="0">
                <a:solidFill>
                  <a:schemeClr val="bg2"/>
                </a:solidFill>
              </a:rPr>
              <a:t>and fate of oil spill related air pollutants</a:t>
            </a:r>
          </a:p>
          <a:p>
            <a:pPr>
              <a:buNone/>
            </a:pPr>
            <a:r>
              <a:rPr lang="en-US" dirty="0" smtClean="0">
                <a:solidFill>
                  <a:schemeClr val="bg2"/>
                </a:solidFill>
              </a:rPr>
              <a:t>subject to uncertainties in emission inputs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Animation of Simulated Benzene (ppb)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3/3/10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3A5E8E-0FC2-4A50-A9F2-7F89D9F4CD4D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5" name="Picture 4" descr="DWH.BENZEN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1766887"/>
            <a:ext cx="9152563" cy="50911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3962400" y="76200"/>
            <a:ext cx="4876800" cy="685800"/>
          </a:xfrm>
        </p:spPr>
        <p:txBody>
          <a:bodyPr>
            <a:normAutofit/>
          </a:bodyPr>
          <a:lstStyle/>
          <a:p>
            <a:pPr algn="l"/>
            <a:r>
              <a:rPr lang="en-US" sz="4000" dirty="0" smtClean="0"/>
              <a:t>Research Objectives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81000" y="1447800"/>
            <a:ext cx="8763000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dirty="0" smtClean="0"/>
              <a:t> Understand </a:t>
            </a:r>
            <a:r>
              <a:rPr lang="en-US" dirty="0" smtClean="0"/>
              <a:t>importance of atmospheric pathways compared to other degradation and removal routes of oil spilt	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 Develop methods to prepare emission inputs associated with DWH incident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 Simulate over the entire oil spill event to study </a:t>
            </a:r>
            <a:r>
              <a:rPr lang="en-US" dirty="0" smtClean="0"/>
              <a:t>impact on regional </a:t>
            </a:r>
            <a:r>
              <a:rPr lang="en-US" dirty="0" smtClean="0"/>
              <a:t>air </a:t>
            </a:r>
            <a:r>
              <a:rPr lang="en-US" dirty="0" smtClean="0"/>
              <a:t>quality </a:t>
            </a:r>
            <a:r>
              <a:rPr lang="en-US" dirty="0" smtClean="0"/>
              <a:t>over SE US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 Study distribution and fate of oil spill related air pollutants</a:t>
            </a:r>
          </a:p>
          <a:p>
            <a:pPr>
              <a:buNone/>
            </a:pPr>
            <a:r>
              <a:rPr lang="en-US" dirty="0" smtClean="0"/>
              <a:t>subject to uncertainties in emission inputs</a:t>
            </a:r>
          </a:p>
          <a:p>
            <a:pPr>
              <a:buFont typeface="Wingdings" pitchFamily="2" charset="2"/>
              <a:buChar char="q"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3886200" y="76200"/>
            <a:ext cx="4953000" cy="609600"/>
          </a:xfrm>
        </p:spPr>
        <p:txBody>
          <a:bodyPr>
            <a:noAutofit/>
          </a:bodyPr>
          <a:lstStyle/>
          <a:p>
            <a:pPr algn="l"/>
            <a:r>
              <a:rPr lang="en-US" sz="4400" dirty="0" smtClean="0"/>
              <a:t>Issues</a:t>
            </a:r>
            <a:endParaRPr lang="en-US" sz="4400" dirty="0"/>
          </a:p>
        </p:txBody>
      </p:sp>
      <p:sp>
        <p:nvSpPr>
          <p:cNvPr id="7" name="TextBox 6"/>
          <p:cNvSpPr txBox="1"/>
          <p:nvPr/>
        </p:nvSpPr>
        <p:spPr>
          <a:xfrm>
            <a:off x="609600" y="685800"/>
            <a:ext cx="80772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dirty="0" smtClean="0"/>
              <a:t> What emission sources must be considered?	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 What information is available for estimating emissions for air quality modeling?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 How to handle uncertain information from unconventional sources? 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 What to prepare for the future incidents?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observation data needed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Readiness of modeling and analysis systems</a:t>
            </a:r>
          </a:p>
        </p:txBody>
      </p:sp>
      <p:sp>
        <p:nvSpPr>
          <p:cNvPr id="4" name="Title 4"/>
          <p:cNvSpPr txBox="1">
            <a:spLocks/>
          </p:cNvSpPr>
          <p:nvPr/>
        </p:nvSpPr>
        <p:spPr>
          <a:xfrm>
            <a:off x="304800" y="4343400"/>
            <a:ext cx="8458200" cy="609600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dirty="0" smtClean="0"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Objectives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of Today’s presentation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5800" y="4930575"/>
            <a:ext cx="8001000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dirty="0" smtClean="0"/>
              <a:t> Share preliminary air quality modeling effort	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 Solicit helps to improve emission estimates and analyses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DWH Oil Budget – Controversies…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3A5E8E-0FC2-4A50-A9F2-7F89D9F4CD4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3438" y="1143000"/>
            <a:ext cx="7624762" cy="4405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838200" y="5181600"/>
            <a:ext cx="525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 smtClean="0"/>
              <a:t>From “working paper” by National Commission on DWH oil spill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4682137" y="2359223"/>
            <a:ext cx="15662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 smtClean="0">
                <a:solidFill>
                  <a:srgbClr val="FF0000"/>
                </a:solidFill>
              </a:rPr>
              <a:t>Including “flared”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85800" y="5715000"/>
            <a:ext cx="7848600" cy="609600"/>
          </a:xfrm>
          <a:prstGeom prst="rect">
            <a:avLst/>
          </a:prstGeom>
        </p:spPr>
        <p:txBody>
          <a:bodyPr vert="horz" lIns="0" rIns="0" bIns="0" anchor="b">
            <a:normAutofit fontScale="6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Still we do not know how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much came out, where they went, and how much remaining…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04800"/>
            <a:ext cx="7467600" cy="990600"/>
          </a:xfrm>
        </p:spPr>
        <p:txBody>
          <a:bodyPr>
            <a:no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</a:rPr>
              <a:t>Non-regular emission inputs for DWH</a:t>
            </a:r>
            <a:br>
              <a:rPr lang="en-US" altLang="ko-KR" dirty="0" smtClean="0">
                <a:solidFill>
                  <a:schemeClr val="bg1"/>
                </a:solidFill>
              </a:rPr>
            </a:br>
            <a:r>
              <a:rPr lang="en-US" altLang="ko-KR" dirty="0" smtClean="0">
                <a:solidFill>
                  <a:schemeClr val="bg1"/>
                </a:solidFill>
              </a:rPr>
              <a:t>air quality modeling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087880"/>
            <a:ext cx="8763000" cy="4389120"/>
          </a:xfrm>
        </p:spPr>
        <p:txBody>
          <a:bodyPr>
            <a:normAutofit fontScale="92500" lnSpcReduction="10000"/>
          </a:bodyPr>
          <a:lstStyle/>
          <a:p>
            <a:r>
              <a:rPr lang="en-US" altLang="ko-KR" dirty="0" smtClean="0"/>
              <a:t>Evaporation from oil slick</a:t>
            </a:r>
          </a:p>
          <a:p>
            <a:r>
              <a:rPr lang="en-US" altLang="ko-KR" dirty="0" smtClean="0"/>
              <a:t>Skimmed oil burn</a:t>
            </a:r>
          </a:p>
          <a:p>
            <a:r>
              <a:rPr lang="en-US" altLang="ko-KR" dirty="0" smtClean="0"/>
              <a:t>Burner flares (Q4000 &amp; </a:t>
            </a:r>
            <a:r>
              <a:rPr lang="en-US" altLang="ko-KR" dirty="0" smtClean="0"/>
              <a:t>Discovery </a:t>
            </a:r>
            <a:r>
              <a:rPr lang="en-US" altLang="ko-KR" dirty="0" smtClean="0"/>
              <a:t>Enterprise)</a:t>
            </a:r>
          </a:p>
          <a:p>
            <a:pPr>
              <a:buNone/>
            </a:pPr>
            <a:r>
              <a:rPr lang="en-US" altLang="ko-KR" dirty="0" smtClean="0"/>
              <a:t>-------------------------------------------</a:t>
            </a:r>
          </a:p>
          <a:p>
            <a:r>
              <a:rPr lang="en-US" altLang="ko-KR" dirty="0" smtClean="0"/>
              <a:t>Wildfire emissions in US</a:t>
            </a:r>
          </a:p>
          <a:p>
            <a:pPr>
              <a:buNone/>
            </a:pPr>
            <a:r>
              <a:rPr lang="en-US" altLang="ko-KR" dirty="0" smtClean="0"/>
              <a:t>---------------&lt;&lt;below not treated yet&gt;&gt; ----------------</a:t>
            </a:r>
          </a:p>
          <a:p>
            <a:r>
              <a:rPr lang="en-US" altLang="ko-KR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Ship emissions for the DWH activities</a:t>
            </a:r>
          </a:p>
          <a:p>
            <a:r>
              <a:rPr lang="en-US" altLang="ko-KR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Natural seepage in GOM (~4,000-17,000 t/yr) (1 b/d = 50 t/yr)</a:t>
            </a:r>
          </a:p>
          <a:p>
            <a:r>
              <a:rPr lang="en-US" altLang="ko-KR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Initial explosion </a:t>
            </a:r>
            <a:r>
              <a:rPr lang="en-US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(~700,000 gallons of diesel + unknown amount of natural gas) (1 barrel = 42 gallons)</a:t>
            </a:r>
            <a:endParaRPr lang="en-US" altLang="ko-KR" dirty="0" smtClean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r>
              <a:rPr lang="en-US" altLang="ko-KR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Mexican/Central American wildfire</a:t>
            </a:r>
            <a:endParaRPr lang="ko-KR" altLang="en-US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1447800"/>
            <a:ext cx="446250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Regular AQ model inventory plus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7696200" cy="6858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Estimating evaporative emissions from oil slick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 l="30488" t="11707" r="29268" b="4390"/>
          <a:stretch>
            <a:fillRect/>
          </a:stretch>
        </p:blipFill>
        <p:spPr bwMode="auto">
          <a:xfrm>
            <a:off x="2743200" y="2445327"/>
            <a:ext cx="2743200" cy="3574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/>
          <a:srcRect l="30000" t="10667" r="28333" b="4000"/>
          <a:stretch>
            <a:fillRect/>
          </a:stretch>
        </p:blipFill>
        <p:spPr bwMode="auto">
          <a:xfrm>
            <a:off x="0" y="2432304"/>
            <a:ext cx="2743200" cy="3511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6200" y="2057400"/>
            <a:ext cx="26670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Near Shore map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43200" y="2069068"/>
            <a:ext cx="26670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Off Shore map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000" y="762000"/>
            <a:ext cx="88392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/>
              <a:t>NOAA NOS OR&amp;R (National Ocean Service / Office of Response and Restoration) oil slick trajectory model results, initialized with satellite data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29400" y="5829181"/>
            <a:ext cx="20574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err="1" smtClean="0"/>
              <a:t>SHAPEfiles</a:t>
            </a:r>
            <a:r>
              <a:rPr lang="en-US" dirty="0" smtClean="0"/>
              <a:t> available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rot="10800000">
            <a:off x="1828800" y="4191000"/>
            <a:ext cx="4648200" cy="1752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314px-Gulf_of_Mexico_oil_spill_May_17_croppe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10201" y="2209800"/>
            <a:ext cx="3576248" cy="32004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620000" y="1856601"/>
            <a:ext cx="1295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200" dirty="0" smtClean="0">
                <a:solidFill>
                  <a:schemeClr val="bg1"/>
                </a:solidFill>
              </a:rPr>
              <a:t>May 17, 20C10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Daily Change of DWH oil slick size estimated from the oil slick map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8434" name="Picture 2" descr="dwh_oil_siz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028700"/>
            <a:ext cx="7924800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 descr="C:\Documents and Settings\HyunK\My Documents\work\BP_oil\maps\cumulative_maps\1883_cumlative4_28-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4419600"/>
            <a:ext cx="2970678" cy="2295524"/>
          </a:xfrm>
          <a:prstGeom prst="rect">
            <a:avLst/>
          </a:prstGeom>
          <a:noFill/>
        </p:spPr>
      </p:pic>
      <p:pic>
        <p:nvPicPr>
          <p:cNvPr id="18436" name="Picture 4" descr="C:\Documents and Settings\HyunK\My Documents\work\BP_oil\maps-NOAA_NOS_OR&amp;R\TMF48\1937_TMF48-2010-05-07-130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0" y="4304615"/>
            <a:ext cx="2150055" cy="2781985"/>
          </a:xfrm>
          <a:prstGeom prst="rect">
            <a:avLst/>
          </a:prstGeom>
          <a:noFill/>
        </p:spPr>
      </p:pic>
      <p:cxnSp>
        <p:nvCxnSpPr>
          <p:cNvPr id="11" name="Straight Arrow Connector 10"/>
          <p:cNvCxnSpPr/>
          <p:nvPr/>
        </p:nvCxnSpPr>
        <p:spPr>
          <a:xfrm rot="5400000" flipH="1" flipV="1">
            <a:off x="2552700" y="2933700"/>
            <a:ext cx="3352800" cy="2209800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5400000" flipH="1" flipV="1">
            <a:off x="7200900" y="4457700"/>
            <a:ext cx="19812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16200000" flipV="1">
            <a:off x="6743700" y="4762500"/>
            <a:ext cx="1905000" cy="30480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16200000" flipV="1">
            <a:off x="5981700" y="3543300"/>
            <a:ext cx="3505200" cy="381000"/>
          </a:xfrm>
          <a:prstGeom prst="straightConnector1">
            <a:avLst/>
          </a:prstGeom>
          <a:ln>
            <a:solidFill>
              <a:schemeClr val="tx2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600200" y="1219200"/>
            <a:ext cx="728898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/>
              <a:t>Equivalent area of half circle radius (April 22- June </a:t>
            </a:r>
            <a:r>
              <a:rPr lang="en-US" dirty="0" smtClean="0"/>
              <a:t>30)</a:t>
            </a:r>
            <a:endParaRPr lang="en-US" dirty="0" smtClean="0"/>
          </a:p>
        </p:txBody>
      </p:sp>
      <p:sp>
        <p:nvSpPr>
          <p:cNvPr id="16" name="Rectangle 15"/>
          <p:cNvSpPr/>
          <p:nvPr/>
        </p:nvSpPr>
        <p:spPr>
          <a:xfrm>
            <a:off x="76200" y="5128736"/>
            <a:ext cx="1143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400" dirty="0" smtClean="0">
                <a:solidFill>
                  <a:schemeClr val="bg1"/>
                </a:solidFill>
              </a:rPr>
              <a:t>heavy, medium, light</a:t>
            </a:r>
            <a:endParaRPr lang="en-US" sz="1400" dirty="0"/>
          </a:p>
        </p:txBody>
      </p:sp>
      <p:sp>
        <p:nvSpPr>
          <p:cNvPr id="19" name="Rectangle 18"/>
          <p:cNvSpPr/>
          <p:nvPr/>
        </p:nvSpPr>
        <p:spPr>
          <a:xfrm>
            <a:off x="-76200" y="4724400"/>
            <a:ext cx="17417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slick areas</a:t>
            </a:r>
            <a:endParaRPr lang="en-US" dirty="0"/>
          </a:p>
        </p:txBody>
      </p:sp>
      <p:sp>
        <p:nvSpPr>
          <p:cNvPr id="26" name="Rectangle 3"/>
          <p:cNvSpPr txBox="1">
            <a:spLocks/>
          </p:cNvSpPr>
          <p:nvPr/>
        </p:nvSpPr>
        <p:spPr>
          <a:xfrm>
            <a:off x="3200400" y="4572000"/>
            <a:ext cx="4191000" cy="21336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>
            <a:normAutofit fontScale="92500" lnSpcReduction="10000"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Arial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Approach:</a:t>
            </a:r>
          </a:p>
          <a:p>
            <a:pPr marL="274320" indent="-274320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defRPr/>
            </a:pPr>
            <a:r>
              <a:rPr kumimoji="0" lang="en-US" sz="2000" dirty="0" smtClean="0">
                <a:effectLst/>
                <a:latin typeface="+mn-lt"/>
              </a:rPr>
              <a:t>Estimated fresh oil amount in the slicks for different slick types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en-US" sz="2000" dirty="0" smtClean="0">
                <a:effectLst/>
                <a:latin typeface="+mn-lt"/>
              </a:rPr>
              <a:t>Approximate evaporation ratios:  90: 9: 1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Distributed 25% of 4.9M bbl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over daily</a:t>
            </a:r>
            <a:endParaRPr kumimoji="0" lang="en-US" sz="20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HyunK\My Documents\work\mexico_oil_spill\oil_spill_1_ma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1295400"/>
            <a:ext cx="2743200" cy="2121486"/>
          </a:xfrm>
          <a:prstGeom prst="rect">
            <a:avLst/>
          </a:prstGeom>
          <a:noFill/>
        </p:spPr>
      </p:pic>
      <p:pic>
        <p:nvPicPr>
          <p:cNvPr id="1028" name="Picture 4" descr="C:\Documents and Settings\HyunK\My Documents\work\mexico_oil_spill\oil_spill_2_oil_spo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1307513"/>
            <a:ext cx="2743200" cy="2121487"/>
          </a:xfrm>
          <a:prstGeom prst="rect">
            <a:avLst/>
          </a:prstGeom>
          <a:noFill/>
        </p:spPr>
      </p:pic>
      <p:pic>
        <p:nvPicPr>
          <p:cNvPr id="1029" name="Picture 5" descr="C:\Documents and Settings\HyunK\My Documents\work\mexico_oil_spill\oil_spill_3_oil_spot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3733800"/>
            <a:ext cx="2743200" cy="2121486"/>
          </a:xfrm>
          <a:prstGeom prst="rect">
            <a:avLst/>
          </a:prstGeom>
          <a:noFill/>
        </p:spPr>
      </p:pic>
      <p:pic>
        <p:nvPicPr>
          <p:cNvPr id="1030" name="Picture 6" descr="C:\Documents and Settings\HyunK\My Documents\work\mexico_oil_spill\oil_spill_4_grid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409950"/>
            <a:ext cx="5618005" cy="3448050"/>
          </a:xfrm>
          <a:prstGeom prst="rect">
            <a:avLst/>
          </a:prstGeom>
          <a:noFill/>
        </p:spPr>
      </p:pic>
      <p:sp>
        <p:nvSpPr>
          <p:cNvPr id="12" name="Right Arrow 11"/>
          <p:cNvSpPr/>
          <p:nvPr/>
        </p:nvSpPr>
        <p:spPr>
          <a:xfrm>
            <a:off x="5715000" y="2286000"/>
            <a:ext cx="457200" cy="3048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5400000">
            <a:off x="7620000" y="3429000"/>
            <a:ext cx="457200" cy="3048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 rot="10800000" flipV="1">
            <a:off x="3505200" y="5562600"/>
            <a:ext cx="3429000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0" y="1524000"/>
            <a:ext cx="32004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Overlaying shape files on target map projection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00800" y="1840469"/>
            <a:ext cx="2362200" cy="1295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/>
              <a:t>Prepare Gridded </a:t>
            </a:r>
          </a:p>
          <a:p>
            <a:pPr>
              <a:buNone/>
            </a:pPr>
            <a:r>
              <a:rPr lang="en-US" dirty="0" smtClean="0"/>
              <a:t>Fraction of oil spill shapes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400800" y="4038600"/>
            <a:ext cx="24384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/>
              <a:t>Multiply with emission factors</a:t>
            </a:r>
            <a:r>
              <a:rPr lang="en-US" dirty="0"/>
              <a:t> </a:t>
            </a:r>
            <a:r>
              <a:rPr lang="en-US" dirty="0" smtClean="0"/>
              <a:t>for species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828800" y="5475238"/>
            <a:ext cx="31242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/>
              <a:t>Combine with “routine” emissions for AQ modeling</a:t>
            </a:r>
            <a:endParaRPr lang="en-US" dirty="0"/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828800" y="304800"/>
            <a:ext cx="6172200" cy="685800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Processing of evaporative emissions using the geospatial data and emission factors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3" name="Right Arrow 22"/>
          <p:cNvSpPr/>
          <p:nvPr/>
        </p:nvSpPr>
        <p:spPr>
          <a:xfrm flipH="1">
            <a:off x="5715000" y="5334000"/>
            <a:ext cx="457200" cy="3048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3"/>
          <p:cNvSpPr txBox="1">
            <a:spLocks/>
          </p:cNvSpPr>
          <p:nvPr/>
        </p:nvSpPr>
        <p:spPr>
          <a:xfrm>
            <a:off x="0" y="2895600"/>
            <a:ext cx="6096000" cy="21336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>
            <a:normAutofit fontScale="85000" lnSpcReduction="20000"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Arial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Approach:</a:t>
            </a:r>
          </a:p>
          <a:p>
            <a:pPr marL="274320" indent="-274320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defRPr/>
            </a:pPr>
            <a:r>
              <a:rPr kumimoji="0" lang="en-US" sz="2000" dirty="0" smtClean="0">
                <a:effectLst/>
                <a:latin typeface="+mn-lt"/>
              </a:rPr>
              <a:t>Assume 25% of daily discharge is evaporated;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en-US" sz="2000" dirty="0" smtClean="0">
                <a:effectLst/>
                <a:latin typeface="+mn-lt"/>
              </a:rPr>
              <a:t>Use a constant mass ratio of toluene over different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oil spills (based on literature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reviews)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;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Scale up emission factors of individual species using  measurements from NOAA P-3 Flights over the Gulf of Mexico. 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en-US" sz="2000" dirty="0" smtClean="0">
                <a:effectLst/>
                <a:latin typeface="+mn-lt"/>
              </a:rPr>
              <a:t>L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ump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emission species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into CB05 mechanism species to match the CMAQ model configuration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12215</TotalTime>
  <Words>1224</Words>
  <Application>Microsoft Office PowerPoint</Application>
  <PresentationFormat>Letter Paper (8.5x11 in)</PresentationFormat>
  <Paragraphs>241</Paragraphs>
  <Slides>24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Flow</vt:lpstr>
      <vt:lpstr>Slide 1</vt:lpstr>
      <vt:lpstr>Background</vt:lpstr>
      <vt:lpstr>Research Objectives</vt:lpstr>
      <vt:lpstr>Issues</vt:lpstr>
      <vt:lpstr>DWH Oil Budget – Controversies…</vt:lpstr>
      <vt:lpstr>Non-regular emission inputs for DWH air quality modeling</vt:lpstr>
      <vt:lpstr>Estimating evaporative emissions from oil slick</vt:lpstr>
      <vt:lpstr>Daily Change of DWH oil slick size estimated from the oil slick map</vt:lpstr>
      <vt:lpstr>Processing of evaporative emissions using the geospatial data and emission factors</vt:lpstr>
      <vt:lpstr>Emissions from controlled burn</vt:lpstr>
      <vt:lpstr>DWH Oil burn amount</vt:lpstr>
      <vt:lpstr>Oil burn start &amp; end times</vt:lpstr>
      <vt:lpstr>Chemical Splitting emissions from oil burn</vt:lpstr>
      <vt:lpstr>Oil burn locations used for air quality modeling</vt:lpstr>
      <vt:lpstr>Emissions from flares</vt:lpstr>
      <vt:lpstr>Slide 16</vt:lpstr>
      <vt:lpstr>Daily amount of gases flared (from daily briefing, incomplete info.)—interpolated for modeling</vt:lpstr>
      <vt:lpstr>Slide 18</vt:lpstr>
      <vt:lpstr>Could we see DWH emissions from satellite?</vt:lpstr>
      <vt:lpstr>Slide 20</vt:lpstr>
      <vt:lpstr>Slide 21</vt:lpstr>
      <vt:lpstr>Slide 22</vt:lpstr>
      <vt:lpstr>Slide 23</vt:lpstr>
      <vt:lpstr>Animation of Simulated Benzene (ppb)</vt:lpstr>
    </vt:vector>
  </TitlesOfParts>
  <Company>NOAA/ARLFRD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NOAA/INL Meteorological Research Partnership</dc:title>
  <dc:subject>Partnership Overview</dc:subject>
  <dc:creator>Kirk L. Clawson, Ph.D.</dc:creator>
  <dc:description>Presentation for ASER Meeting, Idaho National Laboratory, October 2008</dc:description>
  <cp:lastModifiedBy>daewonb</cp:lastModifiedBy>
  <cp:revision>371</cp:revision>
  <cp:lastPrinted>1999-08-25T14:15:12Z</cp:lastPrinted>
  <dcterms:created xsi:type="dcterms:W3CDTF">1999-07-01T22:13:00Z</dcterms:created>
  <dcterms:modified xsi:type="dcterms:W3CDTF">2010-10-12T03:40:38Z</dcterms:modified>
  <cp:contentStatus/>
</cp:coreProperties>
</file>