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7" r:id="rId6"/>
    <p:sldId id="266" r:id="rId7"/>
    <p:sldId id="260" r:id="rId8"/>
    <p:sldId id="268" r:id="rId9"/>
    <p:sldId id="261" r:id="rId10"/>
    <p:sldId id="271" r:id="rId11"/>
    <p:sldId id="274" r:id="rId12"/>
    <p:sldId id="270" r:id="rId13"/>
    <p:sldId id="272" r:id="rId14"/>
    <p:sldId id="273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60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0EC0-DFF7-4461-BA19-4A96125091F4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D2E31-AED1-4529-BA7A-6895B9B5A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1EDC0-B460-4223-B999-291B1836E0D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8C2E-D6C3-47A5-BE94-E114364A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Air Quality Issues and Photochemical Modeling -</a:t>
            </a:r>
            <a:br>
              <a:rPr lang="en-US" dirty="0" smtClean="0"/>
            </a:br>
            <a:r>
              <a:rPr lang="en-US" dirty="0" smtClean="0"/>
              <a:t>An Industrial Perspective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Doug Blewitt, CCM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AQRM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Dana Wood, PE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752600"/>
          </a:xfrm>
        </p:spPr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3600" b="1" smtClean="0"/>
              <a:t>HDDM Modeling Results</a:t>
            </a:r>
          </a:p>
        </p:txBody>
      </p:sp>
      <p:sp>
        <p:nvSpPr>
          <p:cNvPr id="58370" name="TextBox 3"/>
          <p:cNvSpPr txBox="1">
            <a:spLocks noChangeArrowheads="1"/>
          </p:cNvSpPr>
          <p:nvPr/>
        </p:nvSpPr>
        <p:spPr bwMode="auto">
          <a:xfrm>
            <a:off x="457200" y="990600"/>
            <a:ext cx="84582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7663" indent="-347663">
              <a:lnSpc>
                <a:spcPct val="90000"/>
              </a:lnSpc>
              <a:spcBef>
                <a:spcPct val="20000"/>
              </a:spcBef>
              <a:buSzPct val="90000"/>
              <a:buFontTx/>
              <a:buChar char="•"/>
            </a:pPr>
            <a:r>
              <a:rPr lang="en-US" sz="2200">
                <a:latin typeface="Arial" charset="0"/>
              </a:rPr>
              <a:t>Predicted concentrations insensitive to changes in local emissions</a:t>
            </a:r>
          </a:p>
          <a:p>
            <a:pPr marL="347663" indent="-347663">
              <a:lnSpc>
                <a:spcPct val="90000"/>
              </a:lnSpc>
              <a:spcBef>
                <a:spcPct val="20000"/>
              </a:spcBef>
              <a:buSzPct val="90000"/>
              <a:buFontTx/>
              <a:buChar char="•"/>
            </a:pPr>
            <a:r>
              <a:rPr lang="en-US" sz="2200">
                <a:latin typeface="Arial" charset="0"/>
              </a:rPr>
              <a:t>Consistent with monitoring data</a:t>
            </a:r>
          </a:p>
        </p:txBody>
      </p:sp>
      <p:pic>
        <p:nvPicPr>
          <p:cNvPr id="583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876300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Hourly time series of inert ozone at western CASTNET sites throughout the second quarter (March – May) of 2005 from the CAMx run using monthly averaged 2002 BCs (green) and the CAMx run using 3-hourly 2005 BCs (red).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142" y="1828801"/>
            <a:ext cx="782185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Hourly time series of the relative cumulative inert BC tracer contributions to total surface tracer concentrations at western CASTNET sites during April 2005.  </a:t>
            </a:r>
            <a:endParaRPr lang="en-US" sz="2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142" y="1828801"/>
            <a:ext cx="726171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latin typeface="Arial" charset="0"/>
              </a:rPr>
              <a:t>Number of days each year in April and May that exceed an MDA8 value of 65, 70 or 75 </a:t>
            </a:r>
            <a:r>
              <a:rPr lang="en-US" sz="2200" dirty="0" err="1" smtClean="0">
                <a:latin typeface="Arial" charset="0"/>
              </a:rPr>
              <a:t>ppbv</a:t>
            </a:r>
            <a:r>
              <a:rPr lang="en-US" sz="2200" dirty="0" smtClean="0">
                <a:latin typeface="Arial" charset="0"/>
              </a:rPr>
              <a:t> for the 7 CASTNET sites considered (right axis) and April-May free </a:t>
            </a:r>
            <a:r>
              <a:rPr lang="en-US" sz="2200" dirty="0" err="1" smtClean="0">
                <a:latin typeface="Arial" charset="0"/>
              </a:rPr>
              <a:t>tropospheric</a:t>
            </a:r>
            <a:r>
              <a:rPr lang="en-US" sz="2200" dirty="0" smtClean="0">
                <a:latin typeface="Arial" charset="0"/>
              </a:rPr>
              <a:t> O</a:t>
            </a:r>
            <a:r>
              <a:rPr lang="en-US" sz="2200" baseline="-30000" dirty="0" smtClean="0">
                <a:latin typeface="Arial" charset="0"/>
              </a:rPr>
              <a:t>3</a:t>
            </a:r>
            <a:r>
              <a:rPr lang="en-US" sz="2200" dirty="0" smtClean="0">
                <a:latin typeface="Arial" charset="0"/>
              </a:rPr>
              <a:t> concentration as measured by the </a:t>
            </a:r>
            <a:r>
              <a:rPr lang="en-US" sz="2200" dirty="0" err="1" smtClean="0">
                <a:latin typeface="Arial" charset="0"/>
              </a:rPr>
              <a:t>ozonesondes</a:t>
            </a:r>
            <a:r>
              <a:rPr lang="en-US" sz="2200" dirty="0" smtClean="0">
                <a:latin typeface="Arial" charset="0"/>
              </a:rPr>
              <a:t> from Boulder, Colorado.</a:t>
            </a:r>
            <a:br>
              <a:rPr lang="en-US" sz="2200" dirty="0" smtClean="0">
                <a:latin typeface="Arial" charset="0"/>
              </a:rPr>
            </a:br>
            <a:r>
              <a:rPr lang="en-US" sz="2200" dirty="0" smtClean="0">
                <a:latin typeface="Arial" charset="0"/>
              </a:rPr>
              <a:t>Jaffe, 2010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501" y="2057400"/>
            <a:ext cx="6722937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Air Quality Uses of Photochemical Grid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Photochemical grid models are routinely being used for regional air quality analyses to project potential consequences of oil and gas infill development</a:t>
            </a:r>
          </a:p>
          <a:p>
            <a:r>
              <a:rPr lang="en-US" dirty="0" smtClean="0"/>
              <a:t>Preconstruction photochemical modeling is being conducted as part of NEPA (EIS)</a:t>
            </a:r>
          </a:p>
          <a:p>
            <a:r>
              <a:rPr lang="en-US" dirty="0" smtClean="0"/>
              <a:t>NEPA is not NSR modeling and is not constrained by Appendix W– use best science</a:t>
            </a:r>
          </a:p>
          <a:p>
            <a:r>
              <a:rPr lang="en-US" dirty="0" smtClean="0"/>
              <a:t>Need to predict impacts of NO</a:t>
            </a:r>
            <a:r>
              <a:rPr lang="en-US" baseline="-25000" dirty="0" smtClean="0"/>
              <a:t>2</a:t>
            </a:r>
            <a:r>
              <a:rPr lang="en-US" dirty="0" smtClean="0"/>
              <a:t>, PM, Class I visibility, Class I deposition and O</a:t>
            </a:r>
            <a:r>
              <a:rPr lang="en-US" baseline="-25000" dirty="0" smtClean="0"/>
              <a:t>3</a:t>
            </a:r>
          </a:p>
          <a:p>
            <a:r>
              <a:rPr lang="en-US" dirty="0" smtClean="0"/>
              <a:t>Modeling approach:</a:t>
            </a:r>
          </a:p>
          <a:p>
            <a:pPr lvl="1"/>
            <a:r>
              <a:rPr lang="en-US" dirty="0" smtClean="0"/>
              <a:t>Model performance evaluation (visibility, deposition and 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Model base case impacts</a:t>
            </a:r>
          </a:p>
          <a:p>
            <a:pPr lvl="1"/>
            <a:r>
              <a:rPr lang="en-US" dirty="0" smtClean="0"/>
              <a:t>Model incremental change from base case as a result of development</a:t>
            </a:r>
          </a:p>
          <a:p>
            <a:r>
              <a:rPr lang="en-US" smtClean="0"/>
              <a:t>Regional air </a:t>
            </a:r>
            <a:r>
              <a:rPr lang="en-US" dirty="0" smtClean="0"/>
              <a:t>quality control strategy development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and Gas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Infill development refers to drilling new natural gas wells in an existing field</a:t>
            </a:r>
          </a:p>
          <a:p>
            <a:r>
              <a:rPr lang="en-US" dirty="0" smtClean="0"/>
              <a:t>Much of the purpose of infill drilling is to offset the rate of decline of existing wells </a:t>
            </a:r>
          </a:p>
          <a:p>
            <a:r>
              <a:rPr lang="en-US" b="1" dirty="0" smtClean="0"/>
              <a:t>It is not accurate to simply add new emissions to current existing conditions for modeling future year conditions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Unique Properties of Western Ozone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Three ozone seasons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Winter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Dominated by local sources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Very specific meteorological conditions 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Very light wind speeds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Fresh snow cover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Strong ground-based inversion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Terrain issues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Spring</a:t>
            </a:r>
            <a:r>
              <a:rPr lang="en-US" sz="2400" dirty="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Events occur very frequently especially in elevated terrain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Local and regional sources have minimal or no impact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Dominated by natural or international sources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May result in exceedances of NAAQS</a:t>
            </a:r>
          </a:p>
          <a:p>
            <a:pPr lvl="1"/>
            <a:r>
              <a:rPr lang="en-US" dirty="0" smtClean="0"/>
              <a:t>Summer</a:t>
            </a:r>
          </a:p>
          <a:p>
            <a:pPr lvl="2"/>
            <a:r>
              <a:rPr lang="en-US" dirty="0" smtClean="0"/>
              <a:t>Typical SIP analysis – local, regional and boundary conditions are important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7772400" cy="586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>Issues Related to  </a:t>
            </a:r>
            <a:br>
              <a:rPr lang="en-US" sz="3600" b="1" dirty="0" smtClean="0"/>
            </a:br>
            <a:r>
              <a:rPr lang="en-US" sz="3600" b="1" dirty="0" smtClean="0"/>
              <a:t>Spring Ozone Events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Possible causes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Global sources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Impacts from Mexico and Canada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Natural events (downward mixing of stratospheric ozone)</a:t>
            </a:r>
          </a:p>
          <a:p>
            <a:pPr eaLnBrk="1" hangingPunct="1">
              <a:defRPr/>
            </a:pPr>
            <a:r>
              <a:rPr lang="en-US" sz="2800" dirty="0" smtClean="0"/>
              <a:t>States and Tribes need to be able to conduct detailed analyses to identify such events on a routine basis</a:t>
            </a:r>
          </a:p>
          <a:p>
            <a:pPr eaLnBrk="1" hangingPunct="1">
              <a:defRPr/>
            </a:pPr>
            <a:r>
              <a:rPr lang="en-US" sz="2800" dirty="0" smtClean="0"/>
              <a:t>States and Tribes likely have no control over reducing springtime ozone events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Photochemical Modeling</a:t>
            </a:r>
            <a:br>
              <a:rPr lang="en-US" dirty="0" smtClean="0"/>
            </a:br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Vertical mixing –resulting in model over prediction in elevated terrain (modification to CAMx CMAQ?) </a:t>
            </a:r>
          </a:p>
          <a:p>
            <a:r>
              <a:rPr lang="en-US" dirty="0" smtClean="0"/>
              <a:t>Accuracy of boundary conditions</a:t>
            </a:r>
          </a:p>
          <a:p>
            <a:r>
              <a:rPr lang="en-US" dirty="0" smtClean="0"/>
              <a:t>Source apportionment tools – critical from a user perspective</a:t>
            </a:r>
          </a:p>
          <a:p>
            <a:r>
              <a:rPr lang="en-US" dirty="0" smtClean="0"/>
              <a:t>Accuracy of prognostic meteorological modeling in complex terrain – MM5 (even at 4 km grid size) may not replicate actual flows</a:t>
            </a:r>
          </a:p>
          <a:p>
            <a:r>
              <a:rPr lang="en-US" dirty="0" smtClean="0"/>
              <a:t>Use of model in a relative mode in monitoring data sparse regions – O</a:t>
            </a:r>
            <a:r>
              <a:rPr lang="en-US" baseline="-25000" dirty="0" smtClean="0"/>
              <a:t>3</a:t>
            </a:r>
            <a:r>
              <a:rPr lang="en-US" dirty="0" smtClean="0"/>
              <a:t> and visibility</a:t>
            </a:r>
          </a:p>
          <a:p>
            <a:r>
              <a:rPr lang="en-US" dirty="0" smtClean="0"/>
              <a:t>As photochemical model use is becoming more routine, broad based peer review is needed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OSAT: Running 8-Hour Average O3 – Summer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33800"/>
            <a:ext cx="9144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021" name="AutoShape 5"/>
          <p:cNvSpPr>
            <a:spLocks noChangeArrowheads="1"/>
          </p:cNvSpPr>
          <p:nvPr/>
        </p:nvSpPr>
        <p:spPr bwMode="auto">
          <a:xfrm>
            <a:off x="5943600" y="1752600"/>
            <a:ext cx="914400" cy="381000"/>
          </a:xfrm>
          <a:prstGeom prst="wedgeRectCallout">
            <a:avLst>
              <a:gd name="adj1" fmla="val -73093"/>
              <a:gd name="adj2" fmla="val 21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800" b="1" dirty="0">
                <a:latin typeface="Times New Roman" pitchFamily="18" charset="0"/>
              </a:rPr>
              <a:t>O&amp;G</a:t>
            </a:r>
          </a:p>
        </p:txBody>
      </p:sp>
      <p:sp>
        <p:nvSpPr>
          <p:cNvPr id="86022" name="AutoShape 6"/>
          <p:cNvSpPr>
            <a:spLocks noChangeArrowheads="1"/>
          </p:cNvSpPr>
          <p:nvPr/>
        </p:nvSpPr>
        <p:spPr bwMode="auto">
          <a:xfrm>
            <a:off x="6477000" y="3810000"/>
            <a:ext cx="1447800" cy="304800"/>
          </a:xfrm>
          <a:prstGeom prst="wedgeRectCallout">
            <a:avLst>
              <a:gd name="adj1" fmla="val -27741"/>
              <a:gd name="adj2" fmla="val 3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12 km Anthro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1524000" y="3886200"/>
            <a:ext cx="685800" cy="304800"/>
          </a:xfrm>
          <a:prstGeom prst="wedgeRectCallout">
            <a:avLst>
              <a:gd name="adj1" fmla="val -104861"/>
              <a:gd name="adj2" fmla="val 3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600" b="1" dirty="0">
                <a:latin typeface="Times New Roman" pitchFamily="18" charset="0"/>
              </a:rPr>
              <a:t>BC</a:t>
            </a:r>
          </a:p>
        </p:txBody>
      </p:sp>
      <p:sp>
        <p:nvSpPr>
          <p:cNvPr id="86025" name="AutoShape 9"/>
          <p:cNvSpPr>
            <a:spLocks noChangeArrowheads="1"/>
          </p:cNvSpPr>
          <p:nvPr/>
        </p:nvSpPr>
        <p:spPr bwMode="auto">
          <a:xfrm>
            <a:off x="7620000" y="5486400"/>
            <a:ext cx="533400" cy="228600"/>
          </a:xfrm>
          <a:prstGeom prst="wedgeRectCallout">
            <a:avLst>
              <a:gd name="adj1" fmla="val -91963"/>
              <a:gd name="adj2" fmla="val -372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EGU</a:t>
            </a:r>
          </a:p>
        </p:txBody>
      </p:sp>
      <p:sp>
        <p:nvSpPr>
          <p:cNvPr id="86026" name="AutoShape 10"/>
          <p:cNvSpPr>
            <a:spLocks noChangeArrowheads="1"/>
          </p:cNvSpPr>
          <p:nvPr/>
        </p:nvSpPr>
        <p:spPr bwMode="auto">
          <a:xfrm>
            <a:off x="4572000" y="4267200"/>
            <a:ext cx="533400" cy="228600"/>
          </a:xfrm>
          <a:prstGeom prst="wedgeRectCallout">
            <a:avLst>
              <a:gd name="adj1" fmla="val 46130"/>
              <a:gd name="adj2" fmla="val 172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Fire</a:t>
            </a:r>
          </a:p>
        </p:txBody>
      </p:sp>
      <p:sp>
        <p:nvSpPr>
          <p:cNvPr id="86027" name="AutoShape 11"/>
          <p:cNvSpPr>
            <a:spLocks noChangeArrowheads="1"/>
          </p:cNvSpPr>
          <p:nvPr/>
        </p:nvSpPr>
        <p:spPr bwMode="auto">
          <a:xfrm>
            <a:off x="2590800" y="1676400"/>
            <a:ext cx="762000" cy="228600"/>
          </a:xfrm>
          <a:prstGeom prst="wedgeRectCallout">
            <a:avLst>
              <a:gd name="adj1" fmla="val 65625"/>
              <a:gd name="adj2" fmla="val 305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4km Bio</a:t>
            </a:r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457200" y="6035675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7663" indent="-347663">
              <a:buFontTx/>
              <a:buChar char="•"/>
            </a:pPr>
            <a:r>
              <a:rPr kumimoji="1" lang="en-US" sz="2400" dirty="0">
                <a:latin typeface="Arial" charset="0"/>
              </a:rPr>
              <a:t>Maximum BC ~ </a:t>
            </a:r>
            <a:r>
              <a:rPr kumimoji="1" lang="en-US" sz="2400" dirty="0" smtClean="0">
                <a:latin typeface="Arial" charset="0"/>
              </a:rPr>
              <a:t>70 ppb spring ~ 50 ppb summer</a:t>
            </a:r>
            <a:endParaRPr kumimoji="1" lang="en-US" sz="2400" dirty="0">
              <a:latin typeface="Arial" charset="0"/>
            </a:endParaRPr>
          </a:p>
          <a:p>
            <a:pPr marL="347663" indent="-347663">
              <a:buFontTx/>
              <a:buChar char="•"/>
            </a:pPr>
            <a:r>
              <a:rPr kumimoji="1" lang="en-US" sz="2400" dirty="0">
                <a:latin typeface="Arial" charset="0"/>
              </a:rPr>
              <a:t>Oil and Gas Contribution Maximum ~10-15 ppb  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92250"/>
            <a:ext cx="91440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1371600" y="3733800"/>
            <a:ext cx="838200" cy="457200"/>
          </a:xfrm>
          <a:prstGeom prst="wedgeRectCallout">
            <a:avLst>
              <a:gd name="adj1" fmla="val -65972"/>
              <a:gd name="adj2" fmla="val -27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600" b="1" dirty="0">
                <a:latin typeface="Times New Roman" pitchFamily="18" charset="0"/>
              </a:rPr>
              <a:t>BC</a:t>
            </a: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5" cstate="print"/>
          <a:srcRect l="91103" t="20000" r="2118" b="30000"/>
          <a:stretch>
            <a:fillRect/>
          </a:stretch>
        </p:blipFill>
        <p:spPr bwMode="auto">
          <a:xfrm>
            <a:off x="8005762" y="2590800"/>
            <a:ext cx="11382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6096000" y="1600200"/>
            <a:ext cx="990600" cy="381000"/>
          </a:xfrm>
          <a:prstGeom prst="wedgeRectCallout">
            <a:avLst>
              <a:gd name="adj1" fmla="val -183856"/>
              <a:gd name="adj2" fmla="val 1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800" b="1" dirty="0">
                <a:latin typeface="Times New Roman" pitchFamily="18" charset="0"/>
              </a:rPr>
              <a:t>O&amp;G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Modeled exceedances of the standard</a:t>
            </a:r>
          </a:p>
          <a:p>
            <a:pPr lvl="1"/>
            <a:r>
              <a:rPr lang="en-US" dirty="0" smtClean="0"/>
              <a:t>Base case</a:t>
            </a:r>
          </a:p>
          <a:p>
            <a:pPr lvl="1"/>
            <a:r>
              <a:rPr lang="en-US" dirty="0" smtClean="0"/>
              <a:t>Alternative action (significance is not defined)</a:t>
            </a:r>
          </a:p>
          <a:p>
            <a:r>
              <a:rPr lang="en-US" dirty="0" smtClean="0"/>
              <a:t>Need to establish a modeling platform outside a single project that can be used as a starting point</a:t>
            </a:r>
          </a:p>
          <a:p>
            <a:pPr lvl="1"/>
            <a:r>
              <a:rPr lang="en-US" dirty="0" smtClean="0"/>
              <a:t>NEPA is a poor process to conduct such analyses</a:t>
            </a:r>
          </a:p>
          <a:p>
            <a:pPr lvl="1"/>
            <a:r>
              <a:rPr lang="en-US" dirty="0" smtClean="0"/>
              <a:t>Broad based technical support</a:t>
            </a:r>
          </a:p>
          <a:p>
            <a:pPr lvl="1"/>
            <a:r>
              <a:rPr lang="en-US" dirty="0" smtClean="0"/>
              <a:t>Assist agencies that have no technical experience</a:t>
            </a:r>
          </a:p>
          <a:p>
            <a:pPr lvl="1"/>
            <a:r>
              <a:rPr lang="en-US" dirty="0" smtClean="0"/>
              <a:t>WRAP Jumpstart Project</a:t>
            </a:r>
          </a:p>
          <a:p>
            <a:pPr lvl="1"/>
            <a:r>
              <a:rPr lang="en-US" dirty="0" smtClean="0"/>
              <a:t>Used for SIP development as part of non attainment</a:t>
            </a:r>
          </a:p>
          <a:p>
            <a:r>
              <a:rPr lang="en-US" dirty="0" smtClean="0"/>
              <a:t>States and Tribes dealing with O</a:t>
            </a:r>
            <a:r>
              <a:rPr lang="en-US" baseline="-25000" dirty="0" smtClean="0"/>
              <a:t>3</a:t>
            </a:r>
            <a:r>
              <a:rPr lang="en-US" dirty="0" smtClean="0"/>
              <a:t> exceedances related to STE and international transport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642</Words>
  <Application>Microsoft Office PowerPoint</Application>
  <PresentationFormat>On-screen Show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Western Air Quality Issues and Photochemical Modeling - An Industrial Perspective </vt:lpstr>
      <vt:lpstr>Western Air Quality Uses of Photochemical Grid Models</vt:lpstr>
      <vt:lpstr>Oil and Gas 101</vt:lpstr>
      <vt:lpstr>Unique Properties of Western Ozone</vt:lpstr>
      <vt:lpstr>Slide 5</vt:lpstr>
      <vt:lpstr>Issues Related to   Spring Ozone Events</vt:lpstr>
      <vt:lpstr>Photochemical Modeling Technical Issues</vt:lpstr>
      <vt:lpstr>OSAT: Running 8-Hour Average O3 – Summer</vt:lpstr>
      <vt:lpstr>Policy Issues</vt:lpstr>
      <vt:lpstr>Questions ?</vt:lpstr>
      <vt:lpstr>Extra Slides</vt:lpstr>
      <vt:lpstr>HDDM Modeling Results</vt:lpstr>
      <vt:lpstr>Hourly time series of inert ozone at western CASTNET sites throughout the second quarter (March – May) of 2005 from the CAMx run using monthly averaged 2002 BCs (green) and the CAMx run using 3-hourly 2005 BCs (red). </vt:lpstr>
      <vt:lpstr>Hourly time series of the relative cumulative inert BC tracer contributions to total surface tracer concentrations at western CASTNET sites during April 2005.  </vt:lpstr>
      <vt:lpstr>Number of days each year in April and May that exceed an MDA8 value of 65, 70 or 75 ppbv for the 7 CASTNET sites considered (right axis) and April-May free tropospheric O3 concentration as measured by the ozonesondes from Boulder, Colorado. Jaffe, 2010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</dc:creator>
  <cp:lastModifiedBy>Doug</cp:lastModifiedBy>
  <cp:revision>6</cp:revision>
  <dcterms:created xsi:type="dcterms:W3CDTF">2010-10-12T20:28:15Z</dcterms:created>
  <dcterms:modified xsi:type="dcterms:W3CDTF">2010-10-14T12:09:58Z</dcterms:modified>
</cp:coreProperties>
</file>