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27"/>
  </p:notesMasterIdLst>
  <p:sldIdLst>
    <p:sldId id="256" r:id="rId2"/>
    <p:sldId id="259" r:id="rId3"/>
    <p:sldId id="289" r:id="rId4"/>
    <p:sldId id="284" r:id="rId5"/>
    <p:sldId id="285" r:id="rId6"/>
    <p:sldId id="257" r:id="rId7"/>
    <p:sldId id="293" r:id="rId8"/>
    <p:sldId id="294" r:id="rId9"/>
    <p:sldId id="276" r:id="rId10"/>
    <p:sldId id="277" r:id="rId11"/>
    <p:sldId id="296" r:id="rId12"/>
    <p:sldId id="290" r:id="rId13"/>
    <p:sldId id="291" r:id="rId14"/>
    <p:sldId id="292" r:id="rId15"/>
    <p:sldId id="295" r:id="rId16"/>
    <p:sldId id="297" r:id="rId17"/>
    <p:sldId id="278" r:id="rId18"/>
    <p:sldId id="269" r:id="rId19"/>
    <p:sldId id="268" r:id="rId20"/>
    <p:sldId id="274" r:id="rId21"/>
    <p:sldId id="270" r:id="rId22"/>
    <p:sldId id="279" r:id="rId23"/>
    <p:sldId id="271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5625" autoAdjust="0"/>
  </p:normalViewPr>
  <p:slideViewPr>
    <p:cSldViewPr snapToGrid="0" snapToObjects="1">
      <p:cViewPr varScale="1">
        <p:scale>
          <a:sx n="117" d="100"/>
          <a:sy n="117" d="100"/>
        </p:scale>
        <p:origin x="-6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0C2B5-B98C-6D4F-B6F7-802510871524}" type="datetimeFigureOut">
              <a:rPr lang="en-US" smtClean="0"/>
              <a:t>10/11/10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A7153-D4C6-ED49-B18B-8D2CD3A9A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71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>
                <a:solidFill>
                  <a:schemeClr val="accent6"/>
                </a:solidFill>
                <a:ea typeface="+mn-ea"/>
              </a:rPr>
              <a:t>, Christian E. </a:t>
            </a:r>
            <a:r>
              <a:rPr lang="en-US" sz="1200" b="1" dirty="0" err="1" smtClean="0">
                <a:solidFill>
                  <a:schemeClr val="accent6"/>
                </a:solidFill>
                <a:ea typeface="+mn-ea"/>
              </a:rPr>
              <a:t>Lindhjem</a:t>
            </a:r>
            <a:r>
              <a:rPr lang="en-US" sz="1200" b="1" dirty="0" smtClean="0">
                <a:solidFill>
                  <a:schemeClr val="accent6"/>
                </a:solidFill>
                <a:ea typeface="+mn-ea"/>
              </a:rPr>
              <a:t>, Michele Jimenez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A7153-D4C6-ED49-B18B-8D2CD3A9AC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48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A7153-D4C6-ED49-B18B-8D2CD3A9AC5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56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A7153-D4C6-ED49-B18B-8D2CD3A9AC5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4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458">
              <a:defRPr sz="2800">
                <a:solidFill>
                  <a:srgbClr val="993366"/>
                </a:solidFill>
                <a:latin typeface="Tw Cen MT" charset="0"/>
                <a:ea typeface="ＭＳ Ｐゴシック" charset="0"/>
              </a:defRPr>
            </a:lvl1pPr>
            <a:lvl2pPr marL="730766" indent="-281064" defTabSz="913458">
              <a:defRPr sz="2800">
                <a:solidFill>
                  <a:srgbClr val="993366"/>
                </a:solidFill>
                <a:latin typeface="Tw Cen MT" charset="0"/>
                <a:ea typeface="ＭＳ Ｐゴシック" charset="0"/>
              </a:defRPr>
            </a:lvl2pPr>
            <a:lvl3pPr marL="1124255" indent="-224851" defTabSz="913458">
              <a:defRPr sz="2800">
                <a:solidFill>
                  <a:srgbClr val="993366"/>
                </a:solidFill>
                <a:latin typeface="Tw Cen MT" charset="0"/>
                <a:ea typeface="ＭＳ Ｐゴシック" charset="0"/>
              </a:defRPr>
            </a:lvl3pPr>
            <a:lvl4pPr marL="1573957" indent="-224851" defTabSz="913458">
              <a:defRPr sz="2800">
                <a:solidFill>
                  <a:srgbClr val="993366"/>
                </a:solidFill>
                <a:latin typeface="Tw Cen MT" charset="0"/>
                <a:ea typeface="ＭＳ Ｐゴシック" charset="0"/>
              </a:defRPr>
            </a:lvl4pPr>
            <a:lvl5pPr marL="2023659" indent="-224851" defTabSz="913458">
              <a:defRPr sz="2800">
                <a:solidFill>
                  <a:srgbClr val="993366"/>
                </a:solidFill>
                <a:latin typeface="Tw Cen MT" charset="0"/>
                <a:ea typeface="ＭＳ Ｐゴシック" charset="0"/>
              </a:defRPr>
            </a:lvl5pPr>
            <a:lvl6pPr marL="2473361" indent="-224851" defTabSz="91345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•"/>
              <a:defRPr sz="2800">
                <a:solidFill>
                  <a:srgbClr val="993366"/>
                </a:solidFill>
                <a:latin typeface="Tw Cen MT" charset="0"/>
                <a:ea typeface="ＭＳ Ｐゴシック" charset="0"/>
              </a:defRPr>
            </a:lvl6pPr>
            <a:lvl7pPr marL="2923062" indent="-224851" defTabSz="91345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•"/>
              <a:defRPr sz="2800">
                <a:solidFill>
                  <a:srgbClr val="993366"/>
                </a:solidFill>
                <a:latin typeface="Tw Cen MT" charset="0"/>
                <a:ea typeface="ＭＳ Ｐゴシック" charset="0"/>
              </a:defRPr>
            </a:lvl7pPr>
            <a:lvl8pPr marL="3372764" indent="-224851" defTabSz="91345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•"/>
              <a:defRPr sz="2800">
                <a:solidFill>
                  <a:srgbClr val="993366"/>
                </a:solidFill>
                <a:latin typeface="Tw Cen MT" charset="0"/>
                <a:ea typeface="ＭＳ Ｐゴシック" charset="0"/>
              </a:defRPr>
            </a:lvl8pPr>
            <a:lvl9pPr marL="3822466" indent="-224851" defTabSz="91345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•"/>
              <a:defRPr sz="2800">
                <a:solidFill>
                  <a:srgbClr val="993366"/>
                </a:solidFill>
                <a:latin typeface="Tw Cen MT" charset="0"/>
                <a:ea typeface="ＭＳ Ｐゴシック" charset="0"/>
              </a:defRPr>
            </a:lvl9pPr>
          </a:lstStyle>
          <a:p>
            <a:fld id="{B00BF18B-9759-9842-9E1F-4D1C88E1FB32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12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458">
              <a:defRPr sz="2800">
                <a:solidFill>
                  <a:srgbClr val="993366"/>
                </a:solidFill>
                <a:latin typeface="Tw Cen MT" charset="0"/>
                <a:ea typeface="ＭＳ Ｐゴシック" charset="0"/>
              </a:defRPr>
            </a:lvl1pPr>
            <a:lvl2pPr marL="730766" indent="-281064" defTabSz="913458">
              <a:defRPr sz="2800">
                <a:solidFill>
                  <a:srgbClr val="993366"/>
                </a:solidFill>
                <a:latin typeface="Tw Cen MT" charset="0"/>
                <a:ea typeface="ＭＳ Ｐゴシック" charset="0"/>
              </a:defRPr>
            </a:lvl2pPr>
            <a:lvl3pPr marL="1124255" indent="-224851" defTabSz="913458">
              <a:defRPr sz="2800">
                <a:solidFill>
                  <a:srgbClr val="993366"/>
                </a:solidFill>
                <a:latin typeface="Tw Cen MT" charset="0"/>
                <a:ea typeface="ＭＳ Ｐゴシック" charset="0"/>
              </a:defRPr>
            </a:lvl3pPr>
            <a:lvl4pPr marL="1573957" indent="-224851" defTabSz="913458">
              <a:defRPr sz="2800">
                <a:solidFill>
                  <a:srgbClr val="993366"/>
                </a:solidFill>
                <a:latin typeface="Tw Cen MT" charset="0"/>
                <a:ea typeface="ＭＳ Ｐゴシック" charset="0"/>
              </a:defRPr>
            </a:lvl4pPr>
            <a:lvl5pPr marL="2023659" indent="-224851" defTabSz="913458">
              <a:defRPr sz="2800">
                <a:solidFill>
                  <a:srgbClr val="993366"/>
                </a:solidFill>
                <a:latin typeface="Tw Cen MT" charset="0"/>
                <a:ea typeface="ＭＳ Ｐゴシック" charset="0"/>
              </a:defRPr>
            </a:lvl5pPr>
            <a:lvl6pPr marL="2473361" indent="-224851" defTabSz="91345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•"/>
              <a:defRPr sz="2800">
                <a:solidFill>
                  <a:srgbClr val="993366"/>
                </a:solidFill>
                <a:latin typeface="Tw Cen MT" charset="0"/>
                <a:ea typeface="ＭＳ Ｐゴシック" charset="0"/>
              </a:defRPr>
            </a:lvl6pPr>
            <a:lvl7pPr marL="2923062" indent="-224851" defTabSz="91345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•"/>
              <a:defRPr sz="2800">
                <a:solidFill>
                  <a:srgbClr val="993366"/>
                </a:solidFill>
                <a:latin typeface="Tw Cen MT" charset="0"/>
                <a:ea typeface="ＭＳ Ｐゴシック" charset="0"/>
              </a:defRPr>
            </a:lvl7pPr>
            <a:lvl8pPr marL="3372764" indent="-224851" defTabSz="91345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•"/>
              <a:defRPr sz="2800">
                <a:solidFill>
                  <a:srgbClr val="993366"/>
                </a:solidFill>
                <a:latin typeface="Tw Cen MT" charset="0"/>
                <a:ea typeface="ＭＳ Ｐゴシック" charset="0"/>
              </a:defRPr>
            </a:lvl8pPr>
            <a:lvl9pPr marL="3822466" indent="-224851" defTabSz="91345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•"/>
              <a:defRPr sz="2800">
                <a:solidFill>
                  <a:srgbClr val="993366"/>
                </a:solidFill>
                <a:latin typeface="Tw Cen MT" charset="0"/>
                <a:ea typeface="ＭＳ Ｐゴシック" charset="0"/>
              </a:defRPr>
            </a:lvl9pPr>
          </a:lstStyle>
          <a:p>
            <a:fld id="{81701945-828C-614A-ADA0-1ABA714DE975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13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458">
              <a:defRPr sz="2800">
                <a:solidFill>
                  <a:srgbClr val="993366"/>
                </a:solidFill>
                <a:latin typeface="Tw Cen MT" charset="0"/>
                <a:ea typeface="ＭＳ Ｐゴシック" charset="0"/>
              </a:defRPr>
            </a:lvl1pPr>
            <a:lvl2pPr marL="730766" indent="-281064" defTabSz="913458">
              <a:defRPr sz="2800">
                <a:solidFill>
                  <a:srgbClr val="993366"/>
                </a:solidFill>
                <a:latin typeface="Tw Cen MT" charset="0"/>
                <a:ea typeface="ＭＳ Ｐゴシック" charset="0"/>
              </a:defRPr>
            </a:lvl2pPr>
            <a:lvl3pPr marL="1124255" indent="-224851" defTabSz="913458">
              <a:defRPr sz="2800">
                <a:solidFill>
                  <a:srgbClr val="993366"/>
                </a:solidFill>
                <a:latin typeface="Tw Cen MT" charset="0"/>
                <a:ea typeface="ＭＳ Ｐゴシック" charset="0"/>
              </a:defRPr>
            </a:lvl3pPr>
            <a:lvl4pPr marL="1573957" indent="-224851" defTabSz="913458">
              <a:defRPr sz="2800">
                <a:solidFill>
                  <a:srgbClr val="993366"/>
                </a:solidFill>
                <a:latin typeface="Tw Cen MT" charset="0"/>
                <a:ea typeface="ＭＳ Ｐゴシック" charset="0"/>
              </a:defRPr>
            </a:lvl4pPr>
            <a:lvl5pPr marL="2023659" indent="-224851" defTabSz="913458">
              <a:defRPr sz="2800">
                <a:solidFill>
                  <a:srgbClr val="993366"/>
                </a:solidFill>
                <a:latin typeface="Tw Cen MT" charset="0"/>
                <a:ea typeface="ＭＳ Ｐゴシック" charset="0"/>
              </a:defRPr>
            </a:lvl5pPr>
            <a:lvl6pPr marL="2473361" indent="-224851" defTabSz="91345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•"/>
              <a:defRPr sz="2800">
                <a:solidFill>
                  <a:srgbClr val="993366"/>
                </a:solidFill>
                <a:latin typeface="Tw Cen MT" charset="0"/>
                <a:ea typeface="ＭＳ Ｐゴシック" charset="0"/>
              </a:defRPr>
            </a:lvl6pPr>
            <a:lvl7pPr marL="2923062" indent="-224851" defTabSz="91345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•"/>
              <a:defRPr sz="2800">
                <a:solidFill>
                  <a:srgbClr val="993366"/>
                </a:solidFill>
                <a:latin typeface="Tw Cen MT" charset="0"/>
                <a:ea typeface="ＭＳ Ｐゴシック" charset="0"/>
              </a:defRPr>
            </a:lvl7pPr>
            <a:lvl8pPr marL="3372764" indent="-224851" defTabSz="91345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•"/>
              <a:defRPr sz="2800">
                <a:solidFill>
                  <a:srgbClr val="993366"/>
                </a:solidFill>
                <a:latin typeface="Tw Cen MT" charset="0"/>
                <a:ea typeface="ＭＳ Ｐゴシック" charset="0"/>
              </a:defRPr>
            </a:lvl8pPr>
            <a:lvl9pPr marL="3822466" indent="-224851" defTabSz="91345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•"/>
              <a:defRPr sz="2800">
                <a:solidFill>
                  <a:srgbClr val="993366"/>
                </a:solidFill>
                <a:latin typeface="Tw Cen MT" charset="0"/>
                <a:ea typeface="ＭＳ Ｐゴシック" charset="0"/>
              </a:defRPr>
            </a:lvl9pPr>
          </a:lstStyle>
          <a:p>
            <a:fld id="{50A78878-E603-6344-A85F-B2F1FFD0AFB4}" type="slidenum">
              <a:rPr lang="en-US" sz="1200">
                <a:solidFill>
                  <a:schemeClr val="tx1"/>
                </a:solidFill>
                <a:latin typeface="Times New Roman" charset="0"/>
              </a:rPr>
              <a:pPr/>
              <a:t>14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Loop over time steps in the episode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Determine if current day is a weekday or weekend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RPD mode: read hourly VMT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RPD/RPV mode: read hourly met data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Loop over reference counties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Determine fuel month for the current time step and reference county (using MFMREF file)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Read emission factors for the appropriate mode, reference county, and fuel month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RPD mode: store factors by SCC, speed bin, temperature value, process, and pollutant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RPV mode: store factors by weekday vs. weekend, SCC, local hour, temperature value, process, and pollutant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RPP mode: store factors by weekday vs. weekend, SCC, local hour, temperature profile, process, and pollutant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RPD/RPV mode: store list of temperature values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RPP mode: sort and store list of min and max temperatures associated with each temperature profile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Loop over sources in the current reference county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	RPD mode: get hourly VMT and average speed for current source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	RPD mode: determine appropriate speed bin interpolation factor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	RPV/RPP mode: get vehicle population for current source, determine local hour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	RPP mode: get temperature profile min and max for current inventory county from METMOVES file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	RPP mode: determine appropriate temperature profile interpolation factors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	Loop over grid cells for the current source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		RPD/RPV mode: convert hourly temperature for current grid cell into Fahrenheit, determine appropriate temperature interpolation factor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		Loop over pollutant-species combinations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		skip emission process/pollutant combinations that are not valid for the current processing mode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		calculate interpolated emission factor for the current source, grid cell, hour (RPV/RPP modes), process, and pollutant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		RPD mode: calculate hourly emissions using emission factor and hourly VMT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		RPV/RPP mode: calculate hourly emissions using emission factor and vehicle population data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		Emissions value = emission factor * hourly VMT * grid cell fraction * speciation fraction * unit conversion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		store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speciated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emissions value for current grid cell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		store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speciated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emissions value for current county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 loop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 loop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 loop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 loop</a:t>
            </a:r>
          </a:p>
          <a:p>
            <a:pPr lvl="1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A7153-D4C6-ED49-B18B-8D2CD3A9AC5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679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Loop over time steps in the episode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Determine if current day is a weekday or weekend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RPD mode: read hourly VMT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RPD/RPV mode: read hourly met data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Loop over reference counties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Determine fuel month for the current time step and reference county (using MFMREF file)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Read emission factors for the appropriate mode, reference county, and fuel month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RPD mode: store factors by SCC, speed bin, temperature value, process, and pollutant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RPV mode: store factors by weekday vs. weekend, SCC, local hour, temperature value, process, and pollutant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RPP mode: store factors by weekday vs. weekend, SCC, local hour, temperature profile, process, and pollutant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RPD/RPV mode: store list of temperature values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RPP mode: sort and store list of min and max temperatures associated with each temperature profile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Loop over sources in the current reference county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	RPD mode: get hourly VMT and average speed for current source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	RPD mode: determine appropriate speed bin interpolation factor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	RPV/RPP mode: get vehicle population for current source, determine local hour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	RPP mode: get temperature profile min and max for current inventory county from METMOVES file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	RPP mode: determine appropriate temperature profile interpolation factors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	Loop over grid cells for the current source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		RPD/RPV mode: convert hourly temperature for current grid cell into Fahrenheit, determine appropriate temperature interpolation factor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		Loop over pollutant-species combinations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		skip emission process/pollutant combinations that are not valid for the current processing mode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		calculate interpolated emission factor for the current source, grid cell, hour (RPV/RPP modes), process, and pollutant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		RPD mode: calculate hourly emissions using emission factor and hourly VMT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		RPV/RPP mode: calculate hourly emissions using emission factor and vehicle population data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		Emissions value = emission factor * hourly VMT * grid cell fraction * speciation fraction * unit conversion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		store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speciated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emissions value for current grid cell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		store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speciated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emissions value for current county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 loop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 loop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 loop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 loop</a:t>
            </a:r>
          </a:p>
          <a:p>
            <a:pPr lvl="1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A7153-D4C6-ED49-B18B-8D2CD3A9AC5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679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A7153-D4C6-ED49-B18B-8D2CD3A9AC5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56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A7153-D4C6-ED49-B18B-8D2CD3A9AC5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56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848600" cy="973200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96135"/>
            <a:ext cx="7848600" cy="3240987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828563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7CE38E4D-051A-41E1-86A4-E56916468FD0}" type="datetimeFigureOut">
              <a:rPr lang="en-US" smtClean="0"/>
              <a:t>10/11/10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7CE38E4D-051A-41E1-86A4-E56916468FD0}" type="datetimeFigureOut">
              <a:rPr lang="en-US" smtClean="0"/>
              <a:t>10/11/10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7CE38E4D-051A-41E1-86A4-E56916468FD0}" type="datetimeFigureOut">
              <a:rPr lang="en-US" smtClean="0"/>
              <a:t>10/11/10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593106"/>
            <a:ext cx="8229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7CE38E4D-051A-41E1-86A4-E56916468FD0}" type="datetimeFigureOut">
              <a:rPr lang="en-US" smtClean="0"/>
              <a:t>10/11/10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7CE38E4D-051A-41E1-86A4-E56916468FD0}" type="datetimeFigureOut">
              <a:rPr lang="en-US" smtClean="0"/>
              <a:t>10/11/10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7CE38E4D-051A-41E1-86A4-E56916468FD0}" type="datetimeFigureOut">
              <a:rPr lang="en-US" smtClean="0"/>
              <a:t>10/11/10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7CE38E4D-051A-41E1-86A4-E56916468FD0}" type="datetimeFigureOut">
              <a:rPr lang="en-US" smtClean="0"/>
              <a:t>10/11/10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7CE38E4D-051A-41E1-86A4-E56916468FD0}" type="datetimeFigureOut">
              <a:rPr lang="en-US" smtClean="0"/>
              <a:t>10/11/10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7CE38E4D-051A-41E1-86A4-E56916468FD0}" type="datetimeFigureOut">
              <a:rPr lang="en-US" smtClean="0"/>
              <a:t>10/11/10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7CE38E4D-051A-41E1-86A4-E56916468FD0}" type="datetimeFigureOut">
              <a:rPr lang="en-US" smtClean="0"/>
              <a:t>10/11/10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87400"/>
            <a:ext cx="8229600" cy="736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535883" y="220786"/>
            <a:ext cx="2608117" cy="6709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ts val="3480"/>
        </a:lnSpc>
        <a:spcBef>
          <a:spcPts val="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ts val="3480"/>
        </a:lnSpc>
        <a:spcBef>
          <a:spcPts val="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ts val="3480"/>
        </a:lnSpc>
        <a:spcBef>
          <a:spcPts val="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ts val="3480"/>
        </a:lnSpc>
        <a:spcBef>
          <a:spcPts val="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lnSpc>
          <a:spcPts val="3480"/>
        </a:lnSpc>
        <a:spcBef>
          <a:spcPts val="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3" y="1685223"/>
            <a:ext cx="8307387" cy="920652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SMOKE-MOVES </a:t>
            </a:r>
            <a:r>
              <a:rPr lang="en-US" sz="3600" b="1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Integration</a:t>
            </a:r>
            <a:r>
              <a:rPr lang="en-US" sz="3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600" b="1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Tool</a:t>
            </a:r>
            <a:endParaRPr lang="en-US" sz="3600" b="1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5329" y="3135211"/>
            <a:ext cx="7252313" cy="2891474"/>
          </a:xfrm>
        </p:spPr>
        <p:txBody>
          <a:bodyPr>
            <a:noAutofit/>
          </a:bodyPr>
          <a:lstStyle/>
          <a:p>
            <a:pPr algn="ctr"/>
            <a:r>
              <a:rPr lang="en-US" sz="1600" b="1" u="sng" dirty="0" smtClean="0">
                <a:solidFill>
                  <a:schemeClr val="tx1"/>
                </a:solidFill>
              </a:rPr>
              <a:t>B.H. Baek</a:t>
            </a:r>
            <a:r>
              <a:rPr lang="en-US" sz="1600" dirty="0" smtClean="0">
                <a:solidFill>
                  <a:schemeClr val="tx1"/>
                </a:solidFill>
              </a:rPr>
              <a:t> and Catherine </a:t>
            </a:r>
            <a:r>
              <a:rPr lang="en-US" sz="1600" dirty="0" err="1" smtClean="0">
                <a:solidFill>
                  <a:schemeClr val="tx1"/>
                </a:solidFill>
              </a:rPr>
              <a:t>Seppanen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Institute for the Environment-UNC at Chapel </a:t>
            </a:r>
            <a:r>
              <a:rPr lang="en-US" sz="1600" dirty="0" smtClean="0">
                <a:solidFill>
                  <a:schemeClr val="tx1"/>
                </a:solidFill>
              </a:rPr>
              <a:t>Hill</a:t>
            </a:r>
          </a:p>
          <a:p>
            <a:pPr algn="ctr">
              <a:lnSpc>
                <a:spcPct val="120000"/>
              </a:lnSpc>
            </a:pPr>
            <a:endParaRPr lang="en-US" sz="800" dirty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Allison </a:t>
            </a:r>
            <a:r>
              <a:rPr lang="en-US" sz="1600" dirty="0" err="1" smtClean="0">
                <a:solidFill>
                  <a:schemeClr val="tx1"/>
                </a:solidFill>
              </a:rPr>
              <a:t>DenBleyker</a:t>
            </a:r>
            <a:r>
              <a:rPr lang="en-US" sz="1600" dirty="0" smtClean="0">
                <a:solidFill>
                  <a:schemeClr val="tx1"/>
                </a:solidFill>
              </a:rPr>
              <a:t>, Chris </a:t>
            </a:r>
            <a:r>
              <a:rPr lang="en-US" sz="1600" dirty="0" err="1" smtClean="0">
                <a:solidFill>
                  <a:schemeClr val="tx1"/>
                </a:solidFill>
              </a:rPr>
              <a:t>Lindhjem</a:t>
            </a:r>
            <a:r>
              <a:rPr lang="en-US" sz="1600" dirty="0" smtClean="0">
                <a:solidFill>
                  <a:schemeClr val="tx1"/>
                </a:solidFill>
              </a:rPr>
              <a:t> and Michele Jimenez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ENVIRON International </a:t>
            </a:r>
            <a:r>
              <a:rPr lang="en-US" sz="1600" dirty="0" smtClean="0">
                <a:solidFill>
                  <a:schemeClr val="tx1"/>
                </a:solidFill>
              </a:rPr>
              <a:t>Corporation</a:t>
            </a:r>
          </a:p>
          <a:p>
            <a:pPr algn="ctr">
              <a:lnSpc>
                <a:spcPct val="100000"/>
              </a:lnSpc>
            </a:pPr>
            <a:endParaRPr lang="en-US" sz="600" dirty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Marc </a:t>
            </a:r>
            <a:r>
              <a:rPr lang="en-US" sz="1600" dirty="0" err="1">
                <a:solidFill>
                  <a:schemeClr val="tx1"/>
                </a:solidFill>
              </a:rPr>
              <a:t>Houyoux</a:t>
            </a:r>
            <a:r>
              <a:rPr lang="en-US" sz="1600" dirty="0">
                <a:solidFill>
                  <a:schemeClr val="tx1"/>
                </a:solidFill>
              </a:rPr>
              <a:t>, Alison </a:t>
            </a:r>
            <a:r>
              <a:rPr lang="en-US" sz="1600" dirty="0" err="1">
                <a:solidFill>
                  <a:schemeClr val="tx1"/>
                </a:solidFill>
              </a:rPr>
              <a:t>Eyth</a:t>
            </a:r>
            <a:r>
              <a:rPr lang="en-US" sz="1600" dirty="0">
                <a:solidFill>
                  <a:schemeClr val="tx1"/>
                </a:solidFill>
              </a:rPr>
              <a:t> and Rich Mason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OAQPS US </a:t>
            </a:r>
            <a:r>
              <a:rPr lang="en-US" sz="1600" dirty="0" smtClean="0">
                <a:solidFill>
                  <a:schemeClr val="tx1"/>
                </a:solidFill>
              </a:rPr>
              <a:t>EPA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858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4266"/>
            <a:ext cx="8229600" cy="4655476"/>
          </a:xfrm>
        </p:spPr>
        <p:txBody>
          <a:bodyPr>
            <a:noAutofit/>
          </a:bodyPr>
          <a:lstStyle/>
          <a:p>
            <a:r>
              <a:rPr lang="en-US" b="1" dirty="0" smtClean="0"/>
              <a:t>MOVES Driver </a:t>
            </a:r>
            <a:r>
              <a:rPr lang="en-US" b="1" dirty="0" smtClean="0"/>
              <a:t>Script</a:t>
            </a:r>
          </a:p>
          <a:p>
            <a:pPr lvl="1"/>
            <a:r>
              <a:rPr lang="en-US" sz="1800" b="1" i="1" dirty="0" err="1" smtClean="0"/>
              <a:t>RatePerDistance</a:t>
            </a:r>
            <a:r>
              <a:rPr lang="en-US" sz="1800" dirty="0" smtClean="0"/>
              <a:t> : 	PD_TEMP_INCREMENT</a:t>
            </a:r>
          </a:p>
          <a:p>
            <a:pPr lvl="1"/>
            <a:r>
              <a:rPr lang="en-US" sz="1800" b="1" i="1" dirty="0" err="1" smtClean="0"/>
              <a:t>RatePerVehicle</a:t>
            </a:r>
            <a:r>
              <a:rPr lang="en-US" sz="1800" dirty="0" smtClean="0"/>
              <a:t>:	PV_TEMP_INCREMENT</a:t>
            </a:r>
            <a:endParaRPr lang="en-US" sz="1800" dirty="0"/>
          </a:p>
          <a:p>
            <a:pPr lvl="1"/>
            <a:r>
              <a:rPr lang="en-US" sz="1800" b="1" i="1" dirty="0" err="1" smtClean="0"/>
              <a:t>RatePerProfile</a:t>
            </a:r>
            <a:r>
              <a:rPr lang="en-US" sz="1800" dirty="0" smtClean="0"/>
              <a:t>:	PP_TEMP_INCREMENT </a:t>
            </a:r>
            <a:r>
              <a:rPr lang="en-US" sz="1800" dirty="0" smtClean="0"/>
              <a:t>&amp; </a:t>
            </a:r>
            <a:r>
              <a:rPr lang="en-US" sz="1800" dirty="0" smtClean="0"/>
              <a:t>Met4moves diurnal 			temperature profiles</a:t>
            </a:r>
          </a:p>
          <a:p>
            <a:r>
              <a:rPr lang="en-US" b="1" dirty="0" smtClean="0"/>
              <a:t>MOVES </a:t>
            </a:r>
            <a:r>
              <a:rPr lang="en-US" b="1" dirty="0" smtClean="0"/>
              <a:t>Post-processing </a:t>
            </a:r>
            <a:r>
              <a:rPr lang="en-US" b="1" dirty="0" smtClean="0"/>
              <a:t>Script</a:t>
            </a:r>
            <a:endParaRPr lang="en-US" b="1" dirty="0" smtClean="0"/>
          </a:p>
          <a:p>
            <a:pPr lvl="1"/>
            <a:r>
              <a:rPr lang="en-US" sz="2000" dirty="0" smtClean="0"/>
              <a:t>Convert MOVES tables to SMOKE-ready MOVES lookup tables</a:t>
            </a:r>
          </a:p>
          <a:p>
            <a:pPr lvl="1"/>
            <a:r>
              <a:rPr lang="en-US" sz="2000" dirty="0" smtClean="0"/>
              <a:t>Support MOVES2010 </a:t>
            </a:r>
            <a:r>
              <a:rPr lang="en-US" sz="2000" dirty="0" smtClean="0"/>
              <a:t>and </a:t>
            </a:r>
            <a:r>
              <a:rPr lang="en-US" sz="2000" dirty="0" smtClean="0"/>
              <a:t>MOVES2010a</a:t>
            </a:r>
            <a:endParaRPr lang="en-US" sz="2000" dirty="0" smtClean="0"/>
          </a:p>
          <a:p>
            <a:pPr lvl="1"/>
            <a:r>
              <a:rPr lang="en-US" sz="2000" dirty="0" smtClean="0"/>
              <a:t>MOVES2010 version performs SCC mapping </a:t>
            </a:r>
            <a:r>
              <a:rPr lang="en-US" sz="2000" dirty="0" smtClean="0"/>
              <a:t>(≈1.5d/county</a:t>
            </a:r>
            <a:r>
              <a:rPr lang="en-US" sz="2000" dirty="0" smtClean="0"/>
              <a:t>/</a:t>
            </a:r>
            <a:r>
              <a:rPr lang="en-US" sz="2000" dirty="0" err="1" smtClean="0"/>
              <a:t>mon</a:t>
            </a:r>
            <a:r>
              <a:rPr lang="en-US" sz="2000" dirty="0" smtClean="0"/>
              <a:t>)</a:t>
            </a:r>
            <a:endParaRPr lang="en-US" sz="2000" dirty="0" smtClean="0"/>
          </a:p>
          <a:p>
            <a:pPr lvl="1"/>
            <a:r>
              <a:rPr lang="en-US" sz="2000" dirty="0" smtClean="0"/>
              <a:t>MOVES2010a version requires SCC field in MOVES output </a:t>
            </a:r>
            <a:r>
              <a:rPr lang="en-US" sz="2000" dirty="0" smtClean="0"/>
              <a:t>tables</a:t>
            </a: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MOVES Processing Scripts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924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Emission Processes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763738"/>
            <a:ext cx="8408996" cy="464545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019077" y="3126455"/>
            <a:ext cx="641814" cy="7599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019077" y="4349050"/>
            <a:ext cx="641814" cy="6121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019077" y="5485409"/>
            <a:ext cx="641814" cy="4525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73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4"/>
          <p:cNvSpPr>
            <a:spLocks noGrp="1"/>
          </p:cNvSpPr>
          <p:nvPr>
            <p:ph type="title"/>
          </p:nvPr>
        </p:nvSpPr>
        <p:spPr>
          <a:xfrm>
            <a:off x="228600" y="381000"/>
            <a:ext cx="8839200" cy="914400"/>
          </a:xfrm>
        </p:spPr>
        <p:txBody>
          <a:bodyPr/>
          <a:lstStyle/>
          <a:p>
            <a:r>
              <a:rPr lang="en-US" dirty="0" err="1">
                <a:latin typeface="Tw Cen MT" charset="0"/>
              </a:rPr>
              <a:t>RatePerDistance</a:t>
            </a:r>
            <a:r>
              <a:rPr lang="en-US" dirty="0">
                <a:latin typeface="Tw Cen MT" charset="0"/>
              </a:rPr>
              <a:t> </a:t>
            </a:r>
            <a:r>
              <a:rPr lang="en-US" dirty="0" smtClean="0">
                <a:latin typeface="Tw Cen MT" charset="0"/>
              </a:rPr>
              <a:t>(RPD) Approach</a:t>
            </a:r>
            <a:endParaRPr lang="en-US" dirty="0">
              <a:latin typeface="Tw Cen MT" charset="0"/>
            </a:endParaRPr>
          </a:p>
        </p:txBody>
      </p:sp>
      <p:sp>
        <p:nvSpPr>
          <p:cNvPr id="10244" name="TextBox 6"/>
          <p:cNvSpPr txBox="1">
            <a:spLocks noChangeArrowheads="1"/>
          </p:cNvSpPr>
          <p:nvPr/>
        </p:nvSpPr>
        <p:spPr bwMode="auto">
          <a:xfrm>
            <a:off x="5715000" y="4419600"/>
            <a:ext cx="2971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993366"/>
                </a:solidFill>
                <a:latin typeface="Tw Cen MT" charset="0"/>
                <a:ea typeface="ＭＳ Ｐゴシック" charset="0"/>
              </a:defRPr>
            </a:lvl1pPr>
            <a:lvl2pPr marL="742950" indent="-285750">
              <a:defRPr sz="2800">
                <a:solidFill>
                  <a:srgbClr val="993366"/>
                </a:solidFill>
                <a:latin typeface="Tw Cen MT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993366"/>
                </a:solidFill>
                <a:latin typeface="Tw Cen MT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993366"/>
                </a:solidFill>
                <a:latin typeface="Tw Cen MT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993366"/>
                </a:solidFill>
                <a:latin typeface="Tw Cen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•"/>
              <a:defRPr sz="2800">
                <a:solidFill>
                  <a:srgbClr val="993366"/>
                </a:solidFill>
                <a:latin typeface="Tw Cen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•"/>
              <a:defRPr sz="2800">
                <a:solidFill>
                  <a:srgbClr val="993366"/>
                </a:solidFill>
                <a:latin typeface="Tw Cen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•"/>
              <a:defRPr sz="2800">
                <a:solidFill>
                  <a:srgbClr val="993366"/>
                </a:solidFill>
                <a:latin typeface="Tw Cen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•"/>
              <a:defRPr sz="2800">
                <a:solidFill>
                  <a:srgbClr val="993366"/>
                </a:solidFill>
                <a:latin typeface="Tw Cen MT" charset="0"/>
                <a:ea typeface="ＭＳ Ｐゴシック" charset="0"/>
              </a:defRPr>
            </a:lvl9pPr>
          </a:lstStyle>
          <a:p>
            <a:pPr>
              <a:buFontTx/>
              <a:buNone/>
            </a:pPr>
            <a:r>
              <a:rPr lang="en-US" sz="1100">
                <a:solidFill>
                  <a:schemeClr val="tx1"/>
                </a:solidFill>
              </a:rPr>
              <a:t>Speed = 50 mph     Relative Humidity = 63.5 %</a:t>
            </a:r>
          </a:p>
        </p:txBody>
      </p:sp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609600" y="4343400"/>
            <a:ext cx="3200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993366"/>
                </a:solidFill>
                <a:latin typeface="Tw Cen MT" charset="0"/>
                <a:ea typeface="ＭＳ Ｐゴシック" charset="0"/>
              </a:defRPr>
            </a:lvl1pPr>
            <a:lvl2pPr marL="742950" indent="-285750">
              <a:defRPr sz="2800">
                <a:solidFill>
                  <a:srgbClr val="993366"/>
                </a:solidFill>
                <a:latin typeface="Tw Cen MT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993366"/>
                </a:solidFill>
                <a:latin typeface="Tw Cen MT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993366"/>
                </a:solidFill>
                <a:latin typeface="Tw Cen MT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993366"/>
                </a:solidFill>
                <a:latin typeface="Tw Cen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•"/>
              <a:defRPr sz="2800">
                <a:solidFill>
                  <a:srgbClr val="993366"/>
                </a:solidFill>
                <a:latin typeface="Tw Cen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•"/>
              <a:defRPr sz="2800">
                <a:solidFill>
                  <a:srgbClr val="993366"/>
                </a:solidFill>
                <a:latin typeface="Tw Cen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•"/>
              <a:defRPr sz="2800">
                <a:solidFill>
                  <a:srgbClr val="993366"/>
                </a:solidFill>
                <a:latin typeface="Tw Cen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•"/>
              <a:defRPr sz="2800">
                <a:solidFill>
                  <a:srgbClr val="993366"/>
                </a:solidFill>
                <a:latin typeface="Tw Cen MT" charset="0"/>
                <a:ea typeface="ＭＳ Ｐゴシック" charset="0"/>
              </a:defRPr>
            </a:lvl9pPr>
          </a:lstStyle>
          <a:p>
            <a:pPr>
              <a:buFontTx/>
              <a:buNone/>
            </a:pPr>
            <a:r>
              <a:rPr lang="en-US" sz="1100">
                <a:solidFill>
                  <a:schemeClr val="tx1"/>
                </a:solidFill>
              </a:rPr>
              <a:t>Temperature = 75 F     Relative Humidity = 63.5 %</a:t>
            </a:r>
          </a:p>
        </p:txBody>
      </p:sp>
      <p:sp>
        <p:nvSpPr>
          <p:cNvPr id="10260" name="TextBox 10"/>
          <p:cNvSpPr txBox="1">
            <a:spLocks noChangeArrowheads="1"/>
          </p:cNvSpPr>
          <p:nvPr/>
        </p:nvSpPr>
        <p:spPr bwMode="auto">
          <a:xfrm>
            <a:off x="376283" y="4952081"/>
            <a:ext cx="8491491" cy="13849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993366"/>
                </a:solidFill>
                <a:latin typeface="Tw Cen MT" charset="0"/>
                <a:ea typeface="ＭＳ Ｐゴシック" charset="0"/>
              </a:defRPr>
            </a:lvl1pPr>
            <a:lvl2pPr marL="742950" indent="-285750">
              <a:defRPr sz="2800">
                <a:solidFill>
                  <a:srgbClr val="993366"/>
                </a:solidFill>
                <a:latin typeface="Tw Cen MT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993366"/>
                </a:solidFill>
                <a:latin typeface="Tw Cen MT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993366"/>
                </a:solidFill>
                <a:latin typeface="Tw Cen MT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993366"/>
                </a:solidFill>
                <a:latin typeface="Tw Cen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•"/>
              <a:defRPr sz="2800">
                <a:solidFill>
                  <a:srgbClr val="993366"/>
                </a:solidFill>
                <a:latin typeface="Tw Cen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•"/>
              <a:defRPr sz="2800">
                <a:solidFill>
                  <a:srgbClr val="993366"/>
                </a:solidFill>
                <a:latin typeface="Tw Cen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•"/>
              <a:defRPr sz="2800">
                <a:solidFill>
                  <a:srgbClr val="993366"/>
                </a:solidFill>
                <a:latin typeface="Tw Cen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•"/>
              <a:defRPr sz="2800">
                <a:solidFill>
                  <a:srgbClr val="993366"/>
                </a:solidFill>
                <a:latin typeface="Tw Cen MT" charset="0"/>
                <a:ea typeface="ＭＳ Ｐゴシック" charset="0"/>
              </a:defRPr>
            </a:lvl9pPr>
          </a:lstStyle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rgbClr val="292934"/>
                </a:solidFill>
              </a:rPr>
              <a:t>Assigns </a:t>
            </a:r>
            <a:r>
              <a:rPr lang="en-US" b="1" dirty="0">
                <a:solidFill>
                  <a:srgbClr val="0000FF"/>
                </a:solidFill>
              </a:rPr>
              <a:t>binned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temperatures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292934"/>
                </a:solidFill>
              </a:rPr>
              <a:t>to </a:t>
            </a:r>
            <a:r>
              <a:rPr lang="en-US" b="1" dirty="0">
                <a:solidFill>
                  <a:srgbClr val="0000FF"/>
                </a:solidFill>
              </a:rPr>
              <a:t>hours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292934"/>
                </a:solidFill>
              </a:rPr>
              <a:t>of the </a:t>
            </a:r>
            <a:r>
              <a:rPr lang="en-US" dirty="0" smtClean="0">
                <a:solidFill>
                  <a:srgbClr val="292934"/>
                </a:solidFill>
              </a:rPr>
              <a:t>day</a:t>
            </a:r>
          </a:p>
          <a:p>
            <a:pPr marL="457200" indent="-457200">
              <a:buFont typeface="Arial"/>
              <a:buChar char="•"/>
            </a:pPr>
            <a:r>
              <a:rPr lang="en-US" dirty="0" err="1" smtClean="0">
                <a:solidFill>
                  <a:srgbClr val="292934"/>
                </a:solidFill>
              </a:rPr>
              <a:t>R</a:t>
            </a:r>
            <a:r>
              <a:rPr lang="en-US" dirty="0" err="1" smtClean="0">
                <a:solidFill>
                  <a:schemeClr val="tx1"/>
                </a:solidFill>
              </a:rPr>
              <a:t>atePerDistance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emission rates depend </a:t>
            </a:r>
            <a:r>
              <a:rPr lang="en-US" dirty="0" smtClean="0">
                <a:solidFill>
                  <a:schemeClr val="tx1"/>
                </a:solidFill>
              </a:rPr>
              <a:t>on</a:t>
            </a: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- Temperature    - Speed     - Humidity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0247" name="Group 25"/>
          <p:cNvGrpSpPr>
            <a:grpSpLocks/>
          </p:cNvGrpSpPr>
          <p:nvPr/>
        </p:nvGrpSpPr>
        <p:grpSpPr bwMode="auto">
          <a:xfrm>
            <a:off x="228599" y="1436688"/>
            <a:ext cx="4953000" cy="2982912"/>
            <a:chOff x="4572000" y="1575780"/>
            <a:chExt cx="4953000" cy="2982388"/>
          </a:xfrm>
        </p:grpSpPr>
        <p:grpSp>
          <p:nvGrpSpPr>
            <p:cNvPr id="10254" name="Group 16"/>
            <p:cNvGrpSpPr>
              <a:grpSpLocks/>
            </p:cNvGrpSpPr>
            <p:nvPr/>
          </p:nvGrpSpPr>
          <p:grpSpPr bwMode="auto">
            <a:xfrm>
              <a:off x="4572000" y="1575780"/>
              <a:ext cx="3581400" cy="2982388"/>
              <a:chOff x="4593623" y="1575780"/>
              <a:chExt cx="3581400" cy="2982388"/>
            </a:xfrm>
          </p:grpSpPr>
          <p:pic>
            <p:nvPicPr>
              <p:cNvPr id="10258" name="Picture 1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3623" y="1953870"/>
                <a:ext cx="3581400" cy="2604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59" name="TextBox 4"/>
              <p:cNvSpPr txBox="1">
                <a:spLocks noChangeArrowheads="1"/>
              </p:cNvSpPr>
              <p:nvPr/>
            </p:nvSpPr>
            <p:spPr bwMode="auto">
              <a:xfrm>
                <a:off x="5257800" y="1575780"/>
                <a:ext cx="2819399" cy="63402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336699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rgbClr val="993366"/>
                    </a:solidFill>
                    <a:latin typeface="Tw Cen MT" charset="0"/>
                    <a:ea typeface="ＭＳ Ｐゴシック" charset="0"/>
                  </a:defRPr>
                </a:lvl1pPr>
                <a:lvl2pPr marL="742950" indent="-285750">
                  <a:defRPr sz="2800">
                    <a:solidFill>
                      <a:srgbClr val="993366"/>
                    </a:solidFill>
                    <a:latin typeface="Tw Cen MT" charset="0"/>
                    <a:ea typeface="ＭＳ Ｐゴシック" charset="0"/>
                  </a:defRPr>
                </a:lvl2pPr>
                <a:lvl3pPr marL="1143000" indent="-228600">
                  <a:defRPr sz="2800">
                    <a:solidFill>
                      <a:srgbClr val="993366"/>
                    </a:solidFill>
                    <a:latin typeface="Tw Cen MT" charset="0"/>
                    <a:ea typeface="ＭＳ Ｐゴシック" charset="0"/>
                  </a:defRPr>
                </a:lvl3pPr>
                <a:lvl4pPr marL="1600200" indent="-228600">
                  <a:defRPr sz="2800">
                    <a:solidFill>
                      <a:srgbClr val="993366"/>
                    </a:solidFill>
                    <a:latin typeface="Tw Cen MT" charset="0"/>
                    <a:ea typeface="ＭＳ Ｐゴシック" charset="0"/>
                  </a:defRPr>
                </a:lvl4pPr>
                <a:lvl5pPr marL="2057400" indent="-228600">
                  <a:defRPr sz="2800">
                    <a:solidFill>
                      <a:srgbClr val="993366"/>
                    </a:solidFill>
                    <a:latin typeface="Tw Cen MT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6699"/>
                  </a:buClr>
                  <a:buChar char="•"/>
                  <a:defRPr sz="2800">
                    <a:solidFill>
                      <a:srgbClr val="993366"/>
                    </a:solidFill>
                    <a:latin typeface="Tw Cen MT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6699"/>
                  </a:buClr>
                  <a:buChar char="•"/>
                  <a:defRPr sz="2800">
                    <a:solidFill>
                      <a:srgbClr val="993366"/>
                    </a:solidFill>
                    <a:latin typeface="Tw Cen MT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6699"/>
                  </a:buClr>
                  <a:buChar char="•"/>
                  <a:defRPr sz="2800">
                    <a:solidFill>
                      <a:srgbClr val="993366"/>
                    </a:solidFill>
                    <a:latin typeface="Tw Cen MT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6699"/>
                  </a:buClr>
                  <a:buChar char="•"/>
                  <a:defRPr sz="2800">
                    <a:solidFill>
                      <a:srgbClr val="993366"/>
                    </a:solidFill>
                    <a:latin typeface="Tw Cen MT" charset="0"/>
                    <a:ea typeface="ＭＳ Ｐゴシック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en-US" sz="1600">
                    <a:solidFill>
                      <a:srgbClr val="336699"/>
                    </a:solidFill>
                  </a:rPr>
                  <a:t>Running Exhaust PM2.5 OC </a:t>
                </a:r>
              </a:p>
              <a:p>
                <a:pPr algn="ctr">
                  <a:buFontTx/>
                  <a:buNone/>
                </a:pPr>
                <a:r>
                  <a:rPr lang="en-US" sz="1600">
                    <a:solidFill>
                      <a:srgbClr val="336699"/>
                    </a:solidFill>
                  </a:rPr>
                  <a:t>from Gasoline Cars</a:t>
                </a:r>
              </a:p>
            </p:txBody>
          </p:sp>
        </p:grpSp>
        <p:sp>
          <p:nvSpPr>
            <p:cNvPr id="10255" name="TextBox 22"/>
            <p:cNvSpPr txBox="1">
              <a:spLocks noChangeArrowheads="1"/>
            </p:cNvSpPr>
            <p:nvPr/>
          </p:nvSpPr>
          <p:spPr bwMode="auto">
            <a:xfrm>
              <a:off x="7924800" y="3200400"/>
              <a:ext cx="12192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rgbClr val="993366"/>
                  </a:solidFill>
                  <a:latin typeface="Tw Cen MT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rgbClr val="993366"/>
                  </a:solidFill>
                  <a:latin typeface="Tw Cen MT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rgbClr val="993366"/>
                  </a:solidFill>
                  <a:latin typeface="Tw Cen MT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rgbClr val="993366"/>
                  </a:solidFill>
                  <a:latin typeface="Tw Cen MT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rgbClr val="993366"/>
                  </a:solidFill>
                  <a:latin typeface="Tw Cen M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6699"/>
                </a:buClr>
                <a:buChar char="•"/>
                <a:defRPr sz="2800">
                  <a:solidFill>
                    <a:srgbClr val="993366"/>
                  </a:solidFill>
                  <a:latin typeface="Tw Cen M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6699"/>
                </a:buClr>
                <a:buChar char="•"/>
                <a:defRPr sz="2800">
                  <a:solidFill>
                    <a:srgbClr val="993366"/>
                  </a:solidFill>
                  <a:latin typeface="Tw Cen M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6699"/>
                </a:buClr>
                <a:buChar char="•"/>
                <a:defRPr sz="2800">
                  <a:solidFill>
                    <a:srgbClr val="993366"/>
                  </a:solidFill>
                  <a:latin typeface="Tw Cen M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6699"/>
                </a:buClr>
                <a:buChar char="•"/>
                <a:defRPr sz="2800">
                  <a:solidFill>
                    <a:srgbClr val="993366"/>
                  </a:solidFill>
                  <a:latin typeface="Tw Cen MT" charset="0"/>
                  <a:ea typeface="ＭＳ Ｐゴシック" charset="0"/>
                </a:defRPr>
              </a:lvl9pPr>
            </a:lstStyle>
            <a:p>
              <a:pPr>
                <a:buFontTx/>
                <a:buNone/>
              </a:pPr>
              <a:r>
                <a:rPr lang="en-US" sz="1200" b="1">
                  <a:solidFill>
                    <a:srgbClr val="0070C0"/>
                  </a:solidFill>
                </a:rPr>
                <a:t>Urban Interstate</a:t>
              </a:r>
            </a:p>
          </p:txBody>
        </p:sp>
        <p:sp>
          <p:nvSpPr>
            <p:cNvPr id="10256" name="TextBox 23"/>
            <p:cNvSpPr txBox="1">
              <a:spLocks noChangeArrowheads="1"/>
            </p:cNvSpPr>
            <p:nvPr/>
          </p:nvSpPr>
          <p:spPr bwMode="auto">
            <a:xfrm>
              <a:off x="7696200" y="3581400"/>
              <a:ext cx="18288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rgbClr val="993366"/>
                  </a:solidFill>
                  <a:latin typeface="Tw Cen MT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rgbClr val="993366"/>
                  </a:solidFill>
                  <a:latin typeface="Tw Cen MT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rgbClr val="993366"/>
                  </a:solidFill>
                  <a:latin typeface="Tw Cen MT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rgbClr val="993366"/>
                  </a:solidFill>
                  <a:latin typeface="Tw Cen MT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rgbClr val="993366"/>
                  </a:solidFill>
                  <a:latin typeface="Tw Cen M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6699"/>
                </a:buClr>
                <a:buChar char="•"/>
                <a:defRPr sz="2800">
                  <a:solidFill>
                    <a:srgbClr val="993366"/>
                  </a:solidFill>
                  <a:latin typeface="Tw Cen M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6699"/>
                </a:buClr>
                <a:buChar char="•"/>
                <a:defRPr sz="2800">
                  <a:solidFill>
                    <a:srgbClr val="993366"/>
                  </a:solidFill>
                  <a:latin typeface="Tw Cen M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6699"/>
                </a:buClr>
                <a:buChar char="•"/>
                <a:defRPr sz="2800">
                  <a:solidFill>
                    <a:srgbClr val="993366"/>
                  </a:solidFill>
                  <a:latin typeface="Tw Cen M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6699"/>
                </a:buClr>
                <a:buChar char="•"/>
                <a:defRPr sz="2800">
                  <a:solidFill>
                    <a:srgbClr val="993366"/>
                  </a:solidFill>
                  <a:latin typeface="Tw Cen MT" charset="0"/>
                  <a:ea typeface="ＭＳ Ｐゴシック" charset="0"/>
                </a:defRPr>
              </a:lvl9pPr>
            </a:lstStyle>
            <a:p>
              <a:pPr>
                <a:buFontTx/>
                <a:buNone/>
              </a:pPr>
              <a:r>
                <a:rPr lang="en-US" sz="1200" b="1">
                  <a:solidFill>
                    <a:srgbClr val="00B050"/>
                  </a:solidFill>
                </a:rPr>
                <a:t>Urban Principal Arterial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924800" y="3810587"/>
              <a:ext cx="1295400" cy="27617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spcBef>
                  <a:spcPts val="0"/>
                </a:spcBef>
                <a:buFontTx/>
                <a:buNone/>
                <a:defRPr/>
              </a:pPr>
              <a:r>
                <a:rPr lang="en-US" sz="1200" b="1" dirty="0">
                  <a:solidFill>
                    <a:schemeClr val="accent6">
                      <a:lumMod val="75000"/>
                    </a:schemeClr>
                  </a:solidFill>
                  <a:latin typeface="Tw Cen MT" pitchFamily="34" charset="0"/>
                  <a:ea typeface="+mn-ea"/>
                </a:rPr>
                <a:t>Urban Collector</a:t>
              </a:r>
            </a:p>
          </p:txBody>
        </p:sp>
      </p:grpSp>
      <p:grpSp>
        <p:nvGrpSpPr>
          <p:cNvPr id="10248" name="Group 28"/>
          <p:cNvGrpSpPr>
            <a:grpSpLocks/>
          </p:cNvGrpSpPr>
          <p:nvPr/>
        </p:nvGrpSpPr>
        <p:grpSpPr bwMode="auto">
          <a:xfrm>
            <a:off x="5105399" y="1447800"/>
            <a:ext cx="3762375" cy="3068638"/>
            <a:chOff x="381000" y="1600200"/>
            <a:chExt cx="3762375" cy="3068832"/>
          </a:xfrm>
        </p:grpSpPr>
        <p:grpSp>
          <p:nvGrpSpPr>
            <p:cNvPr id="10249" name="Group 17"/>
            <p:cNvGrpSpPr>
              <a:grpSpLocks/>
            </p:cNvGrpSpPr>
            <p:nvPr/>
          </p:nvGrpSpPr>
          <p:grpSpPr bwMode="auto">
            <a:xfrm>
              <a:off x="381000" y="1600200"/>
              <a:ext cx="3762375" cy="3068832"/>
              <a:chOff x="352425" y="1600200"/>
              <a:chExt cx="3762375" cy="3068832"/>
            </a:xfrm>
          </p:grpSpPr>
          <p:pic>
            <p:nvPicPr>
              <p:cNvPr id="10252" name="Picture 1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425" y="1935194"/>
                <a:ext cx="3762375" cy="2733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53" name="TextBox 4"/>
              <p:cNvSpPr txBox="1">
                <a:spLocks noChangeArrowheads="1"/>
              </p:cNvSpPr>
              <p:nvPr/>
            </p:nvSpPr>
            <p:spPr bwMode="auto">
              <a:xfrm>
                <a:off x="1197487" y="1600200"/>
                <a:ext cx="2612513" cy="63402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336699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rgbClr val="993366"/>
                    </a:solidFill>
                    <a:latin typeface="Tw Cen MT" charset="0"/>
                    <a:ea typeface="ＭＳ Ｐゴシック" charset="0"/>
                  </a:defRPr>
                </a:lvl1pPr>
                <a:lvl2pPr marL="742950" indent="-285750">
                  <a:defRPr sz="2800">
                    <a:solidFill>
                      <a:srgbClr val="993366"/>
                    </a:solidFill>
                    <a:latin typeface="Tw Cen MT" charset="0"/>
                    <a:ea typeface="ＭＳ Ｐゴシック" charset="0"/>
                  </a:defRPr>
                </a:lvl2pPr>
                <a:lvl3pPr marL="1143000" indent="-228600">
                  <a:defRPr sz="2800">
                    <a:solidFill>
                      <a:srgbClr val="993366"/>
                    </a:solidFill>
                    <a:latin typeface="Tw Cen MT" charset="0"/>
                    <a:ea typeface="ＭＳ Ｐゴシック" charset="0"/>
                  </a:defRPr>
                </a:lvl3pPr>
                <a:lvl4pPr marL="1600200" indent="-228600">
                  <a:defRPr sz="2800">
                    <a:solidFill>
                      <a:srgbClr val="993366"/>
                    </a:solidFill>
                    <a:latin typeface="Tw Cen MT" charset="0"/>
                    <a:ea typeface="ＭＳ Ｐゴシック" charset="0"/>
                  </a:defRPr>
                </a:lvl4pPr>
                <a:lvl5pPr marL="2057400" indent="-228600">
                  <a:defRPr sz="2800">
                    <a:solidFill>
                      <a:srgbClr val="993366"/>
                    </a:solidFill>
                    <a:latin typeface="Tw Cen MT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6699"/>
                  </a:buClr>
                  <a:buChar char="•"/>
                  <a:defRPr sz="2800">
                    <a:solidFill>
                      <a:srgbClr val="993366"/>
                    </a:solidFill>
                    <a:latin typeface="Tw Cen MT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6699"/>
                  </a:buClr>
                  <a:buChar char="•"/>
                  <a:defRPr sz="2800">
                    <a:solidFill>
                      <a:srgbClr val="993366"/>
                    </a:solidFill>
                    <a:latin typeface="Tw Cen MT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6699"/>
                  </a:buClr>
                  <a:buChar char="•"/>
                  <a:defRPr sz="2800">
                    <a:solidFill>
                      <a:srgbClr val="993366"/>
                    </a:solidFill>
                    <a:latin typeface="Tw Cen MT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6699"/>
                  </a:buClr>
                  <a:buChar char="•"/>
                  <a:defRPr sz="2800">
                    <a:solidFill>
                      <a:srgbClr val="993366"/>
                    </a:solidFill>
                    <a:latin typeface="Tw Cen MT" charset="0"/>
                    <a:ea typeface="ＭＳ Ｐゴシック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en-US" sz="1600" dirty="0">
                    <a:solidFill>
                      <a:srgbClr val="336699"/>
                    </a:solidFill>
                  </a:rPr>
                  <a:t>Running Exhaust PM2.5 OC </a:t>
                </a:r>
              </a:p>
              <a:p>
                <a:pPr algn="ctr">
                  <a:buFontTx/>
                  <a:buNone/>
                </a:pPr>
                <a:r>
                  <a:rPr lang="en-US" sz="1600" dirty="0">
                    <a:solidFill>
                      <a:srgbClr val="336699"/>
                    </a:solidFill>
                  </a:rPr>
                  <a:t>from Gas and Diesel Cars</a:t>
                </a:r>
              </a:p>
            </p:txBody>
          </p:sp>
        </p:grpSp>
        <p:sp>
          <p:nvSpPr>
            <p:cNvPr id="10250" name="TextBox 26"/>
            <p:cNvSpPr txBox="1">
              <a:spLocks noChangeArrowheads="1"/>
            </p:cNvSpPr>
            <p:nvPr/>
          </p:nvSpPr>
          <p:spPr bwMode="auto">
            <a:xfrm>
              <a:off x="3124200" y="3048000"/>
              <a:ext cx="6858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rgbClr val="993366"/>
                  </a:solidFill>
                  <a:latin typeface="Tw Cen MT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rgbClr val="993366"/>
                  </a:solidFill>
                  <a:latin typeface="Tw Cen MT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rgbClr val="993366"/>
                  </a:solidFill>
                  <a:latin typeface="Tw Cen MT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rgbClr val="993366"/>
                  </a:solidFill>
                  <a:latin typeface="Tw Cen MT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rgbClr val="993366"/>
                  </a:solidFill>
                  <a:latin typeface="Tw Cen M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6699"/>
                </a:buClr>
                <a:buChar char="•"/>
                <a:defRPr sz="2800">
                  <a:solidFill>
                    <a:srgbClr val="993366"/>
                  </a:solidFill>
                  <a:latin typeface="Tw Cen M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6699"/>
                </a:buClr>
                <a:buChar char="•"/>
                <a:defRPr sz="2800">
                  <a:solidFill>
                    <a:srgbClr val="993366"/>
                  </a:solidFill>
                  <a:latin typeface="Tw Cen M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6699"/>
                </a:buClr>
                <a:buChar char="•"/>
                <a:defRPr sz="2800">
                  <a:solidFill>
                    <a:srgbClr val="993366"/>
                  </a:solidFill>
                  <a:latin typeface="Tw Cen M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6699"/>
                </a:buClr>
                <a:buChar char="•"/>
                <a:defRPr sz="2800">
                  <a:solidFill>
                    <a:srgbClr val="993366"/>
                  </a:solidFill>
                  <a:latin typeface="Tw Cen MT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200" b="1">
                  <a:solidFill>
                    <a:srgbClr val="C00000"/>
                  </a:solidFill>
                </a:rPr>
                <a:t>Diesel</a:t>
              </a:r>
            </a:p>
          </p:txBody>
        </p:sp>
        <p:sp>
          <p:nvSpPr>
            <p:cNvPr id="10251" name="TextBox 27"/>
            <p:cNvSpPr txBox="1">
              <a:spLocks noChangeArrowheads="1"/>
            </p:cNvSpPr>
            <p:nvPr/>
          </p:nvSpPr>
          <p:spPr bwMode="auto">
            <a:xfrm>
              <a:off x="3124200" y="3609201"/>
              <a:ext cx="8382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rgbClr val="993366"/>
                  </a:solidFill>
                  <a:latin typeface="Tw Cen MT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rgbClr val="993366"/>
                  </a:solidFill>
                  <a:latin typeface="Tw Cen MT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rgbClr val="993366"/>
                  </a:solidFill>
                  <a:latin typeface="Tw Cen MT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rgbClr val="993366"/>
                  </a:solidFill>
                  <a:latin typeface="Tw Cen MT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rgbClr val="993366"/>
                  </a:solidFill>
                  <a:latin typeface="Tw Cen M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6699"/>
                </a:buClr>
                <a:buChar char="•"/>
                <a:defRPr sz="2800">
                  <a:solidFill>
                    <a:srgbClr val="993366"/>
                  </a:solidFill>
                  <a:latin typeface="Tw Cen M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6699"/>
                </a:buClr>
                <a:buChar char="•"/>
                <a:defRPr sz="2800">
                  <a:solidFill>
                    <a:srgbClr val="993366"/>
                  </a:solidFill>
                  <a:latin typeface="Tw Cen M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6699"/>
                </a:buClr>
                <a:buChar char="•"/>
                <a:defRPr sz="2800">
                  <a:solidFill>
                    <a:srgbClr val="993366"/>
                  </a:solidFill>
                  <a:latin typeface="Tw Cen M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6699"/>
                </a:buClr>
                <a:buChar char="•"/>
                <a:defRPr sz="2800">
                  <a:solidFill>
                    <a:srgbClr val="993366"/>
                  </a:solidFill>
                  <a:latin typeface="Tw Cen MT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200" b="1">
                  <a:solidFill>
                    <a:srgbClr val="0070C0"/>
                  </a:solidFill>
                </a:rPr>
                <a:t>Gasoline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7352849" y="6337076"/>
            <a:ext cx="15149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/>
              <a:t>From ENVIRON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72844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52400" y="351376"/>
            <a:ext cx="8839200" cy="9144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Tw Cen MT" charset="0"/>
              </a:rPr>
              <a:t>RatePerVehicle</a:t>
            </a:r>
            <a:r>
              <a:rPr lang="en-US" dirty="0" smtClean="0">
                <a:latin typeface="Tw Cen MT" charset="0"/>
              </a:rPr>
              <a:t> (RPV) Approach</a:t>
            </a:r>
            <a:endParaRPr lang="en-US" dirty="0">
              <a:solidFill>
                <a:srgbClr val="C00000"/>
              </a:solidFill>
              <a:latin typeface="Tw Cen MT" charset="0"/>
            </a:endParaRPr>
          </a:p>
        </p:txBody>
      </p:sp>
      <p:grpSp>
        <p:nvGrpSpPr>
          <p:cNvPr id="12292" name="Group 10"/>
          <p:cNvGrpSpPr>
            <a:grpSpLocks/>
          </p:cNvGrpSpPr>
          <p:nvPr/>
        </p:nvGrpSpPr>
        <p:grpSpPr bwMode="auto">
          <a:xfrm>
            <a:off x="1578440" y="1371600"/>
            <a:ext cx="6464635" cy="3648436"/>
            <a:chOff x="838200" y="1143000"/>
            <a:chExt cx="6400800" cy="4713209"/>
          </a:xfrm>
        </p:grpSpPr>
        <p:pic>
          <p:nvPicPr>
            <p:cNvPr id="12298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447800"/>
              <a:ext cx="6400800" cy="4408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9" name="TextBox 4"/>
            <p:cNvSpPr txBox="1">
              <a:spLocks noChangeArrowheads="1"/>
            </p:cNvSpPr>
            <p:nvPr/>
          </p:nvSpPr>
          <p:spPr bwMode="auto">
            <a:xfrm>
              <a:off x="2143245" y="1143000"/>
              <a:ext cx="3637345" cy="7130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33669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800">
                  <a:solidFill>
                    <a:srgbClr val="993366"/>
                  </a:solidFill>
                  <a:latin typeface="Tw Cen MT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rgbClr val="993366"/>
                  </a:solidFill>
                  <a:latin typeface="Tw Cen MT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rgbClr val="993366"/>
                  </a:solidFill>
                  <a:latin typeface="Tw Cen MT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rgbClr val="993366"/>
                  </a:solidFill>
                  <a:latin typeface="Tw Cen MT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rgbClr val="993366"/>
                  </a:solidFill>
                  <a:latin typeface="Tw Cen M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6699"/>
                </a:buClr>
                <a:buChar char="•"/>
                <a:defRPr sz="2800">
                  <a:solidFill>
                    <a:srgbClr val="993366"/>
                  </a:solidFill>
                  <a:latin typeface="Tw Cen M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6699"/>
                </a:buClr>
                <a:buChar char="•"/>
                <a:defRPr sz="2800">
                  <a:solidFill>
                    <a:srgbClr val="993366"/>
                  </a:solidFill>
                  <a:latin typeface="Tw Cen M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6699"/>
                </a:buClr>
                <a:buChar char="•"/>
                <a:defRPr sz="2800">
                  <a:solidFill>
                    <a:srgbClr val="993366"/>
                  </a:solidFill>
                  <a:latin typeface="Tw Cen M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6699"/>
                </a:buClr>
                <a:buChar char="•"/>
                <a:defRPr sz="2800">
                  <a:solidFill>
                    <a:srgbClr val="993366"/>
                  </a:solidFill>
                  <a:latin typeface="Tw Cen MT" charset="0"/>
                  <a:ea typeface="ＭＳ Ｐゴシック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sz="1600" dirty="0">
                  <a:solidFill>
                    <a:srgbClr val="336699"/>
                  </a:solidFill>
                </a:rPr>
                <a:t>Off-Network Evaporative Fuel Leaks</a:t>
              </a:r>
            </a:p>
            <a:p>
              <a:pPr algn="ctr">
                <a:buFontTx/>
                <a:buNone/>
              </a:pPr>
              <a:r>
                <a:rPr lang="en-US" sz="1600" dirty="0">
                  <a:solidFill>
                    <a:srgbClr val="336699"/>
                  </a:solidFill>
                </a:rPr>
                <a:t>VOC from Gasoline Cars</a:t>
              </a:r>
            </a:p>
          </p:txBody>
        </p:sp>
      </p:grpSp>
      <p:sp>
        <p:nvSpPr>
          <p:cNvPr id="12293" name="TextBox 10"/>
          <p:cNvSpPr txBox="1">
            <a:spLocks noChangeArrowheads="1"/>
          </p:cNvSpPr>
          <p:nvPr/>
        </p:nvSpPr>
        <p:spPr bwMode="auto">
          <a:xfrm>
            <a:off x="448294" y="5131080"/>
            <a:ext cx="8543306" cy="1292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993366"/>
                </a:solidFill>
                <a:latin typeface="Tw Cen MT" charset="0"/>
                <a:ea typeface="ＭＳ Ｐゴシック" charset="0"/>
              </a:defRPr>
            </a:lvl1pPr>
            <a:lvl2pPr marL="742950" indent="-285750">
              <a:defRPr sz="2800">
                <a:solidFill>
                  <a:srgbClr val="993366"/>
                </a:solidFill>
                <a:latin typeface="Tw Cen MT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993366"/>
                </a:solidFill>
                <a:latin typeface="Tw Cen MT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993366"/>
                </a:solidFill>
                <a:latin typeface="Tw Cen MT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993366"/>
                </a:solidFill>
                <a:latin typeface="Tw Cen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•"/>
              <a:defRPr sz="2800">
                <a:solidFill>
                  <a:srgbClr val="993366"/>
                </a:solidFill>
                <a:latin typeface="Tw Cen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•"/>
              <a:defRPr sz="2800">
                <a:solidFill>
                  <a:srgbClr val="993366"/>
                </a:solidFill>
                <a:latin typeface="Tw Cen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•"/>
              <a:defRPr sz="2800">
                <a:solidFill>
                  <a:srgbClr val="993366"/>
                </a:solidFill>
                <a:latin typeface="Tw Cen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•"/>
              <a:defRPr sz="2800">
                <a:solidFill>
                  <a:srgbClr val="993366"/>
                </a:solidFill>
                <a:latin typeface="Tw Cen MT" charset="0"/>
                <a:ea typeface="ＭＳ Ｐゴシック" charset="0"/>
              </a:defRPr>
            </a:lvl9pPr>
          </a:lstStyle>
          <a:p>
            <a:pPr marL="457200" indent="-457200">
              <a:buFont typeface="Arial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Assigns </a:t>
            </a:r>
            <a:r>
              <a:rPr lang="en-US" sz="2600" b="1" dirty="0">
                <a:solidFill>
                  <a:srgbClr val="0000FF"/>
                </a:solidFill>
              </a:rPr>
              <a:t>each binned temperature </a:t>
            </a:r>
            <a:r>
              <a:rPr lang="en-US" sz="2600" dirty="0">
                <a:solidFill>
                  <a:schemeClr val="tx1"/>
                </a:solidFill>
              </a:rPr>
              <a:t>to </a:t>
            </a:r>
            <a:r>
              <a:rPr lang="en-US" sz="2600" b="1" dirty="0">
                <a:solidFill>
                  <a:srgbClr val="0000FF"/>
                </a:solidFill>
              </a:rPr>
              <a:t>all hours </a:t>
            </a:r>
            <a:r>
              <a:rPr lang="en-US" sz="2600" dirty="0">
                <a:solidFill>
                  <a:schemeClr val="tx1"/>
                </a:solidFill>
              </a:rPr>
              <a:t>of a run </a:t>
            </a:r>
            <a:r>
              <a:rPr lang="en-US" sz="2600" dirty="0" smtClean="0">
                <a:solidFill>
                  <a:schemeClr val="tx1"/>
                </a:solidFill>
              </a:rPr>
              <a:t>day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 err="1" smtClean="0">
                <a:solidFill>
                  <a:schemeClr val="tx1"/>
                </a:solidFill>
              </a:rPr>
              <a:t>RatePerVehicle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>
                <a:solidFill>
                  <a:schemeClr val="tx1"/>
                </a:solidFill>
              </a:rPr>
              <a:t>emission rates depend </a:t>
            </a:r>
            <a:r>
              <a:rPr lang="en-US" sz="2600" dirty="0" smtClean="0">
                <a:solidFill>
                  <a:schemeClr val="tx1"/>
                </a:solidFill>
              </a:rPr>
              <a:t>on</a:t>
            </a:r>
            <a:endParaRPr lang="en-US" sz="2600" dirty="0">
              <a:solidFill>
                <a:schemeClr val="tx1"/>
              </a:solidFill>
            </a:endParaRPr>
          </a:p>
          <a:p>
            <a:pPr lvl="1"/>
            <a:r>
              <a:rPr lang="en-US" sz="2600" dirty="0" smtClean="0">
                <a:solidFill>
                  <a:schemeClr val="tx1"/>
                </a:solidFill>
              </a:rPr>
              <a:t>- Temperature   - Humidity  - Hour  - Day type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12040" y="4712259"/>
            <a:ext cx="123103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i="1" dirty="0"/>
              <a:t>From ENVIRON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347804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52400" y="582311"/>
            <a:ext cx="8839200" cy="1019175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C00000"/>
                </a:solidFill>
                <a:latin typeface="Tw Cen MT" charset="0"/>
              </a:rPr>
              <a:t>RatePerProfile</a:t>
            </a:r>
            <a:r>
              <a:rPr lang="en-US" dirty="0" smtClean="0">
                <a:solidFill>
                  <a:srgbClr val="C00000"/>
                </a:solidFill>
                <a:latin typeface="Tw Cen MT" charset="0"/>
              </a:rPr>
              <a:t> (RPP) </a:t>
            </a:r>
            <a:r>
              <a:rPr lang="en-US" dirty="0">
                <a:solidFill>
                  <a:srgbClr val="C00000"/>
                </a:solidFill>
                <a:latin typeface="Tw Cen MT" charset="0"/>
              </a:rPr>
              <a:t>Approach</a:t>
            </a:r>
          </a:p>
        </p:txBody>
      </p:sp>
      <p:sp>
        <p:nvSpPr>
          <p:cNvPr id="13315" name="Content Placeholder 3"/>
          <p:cNvSpPr>
            <a:spLocks noGrp="1"/>
          </p:cNvSpPr>
          <p:nvPr>
            <p:ph idx="1"/>
          </p:nvPr>
        </p:nvSpPr>
        <p:spPr>
          <a:xfrm>
            <a:off x="152400" y="1601486"/>
            <a:ext cx="8839200" cy="1695924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Tw Cen MT" charset="0"/>
              </a:rPr>
              <a:t>Evaporative Fuel Vapor Venting emissions affected by temperatures in </a:t>
            </a:r>
            <a:r>
              <a:rPr lang="en-US" u="sng" dirty="0" smtClean="0">
                <a:latin typeface="Tw Cen MT" charset="0"/>
              </a:rPr>
              <a:t>previous hours </a:t>
            </a:r>
          </a:p>
          <a:p>
            <a:pPr marL="182880" lvl="1"/>
            <a:r>
              <a:rPr lang="en-US" sz="1800" dirty="0" smtClean="0"/>
              <a:t>When </a:t>
            </a:r>
            <a:r>
              <a:rPr lang="en-US" sz="1800" dirty="0"/>
              <a:t>the vehicle is parked Including diurnal (when the vehicle is parked during the day) and hot soak (immediately after a trip when the vehicle parks) emissions </a:t>
            </a:r>
            <a:r>
              <a:rPr lang="en-US" sz="1800" dirty="0" smtClean="0"/>
              <a:t>types</a:t>
            </a:r>
            <a:endParaRPr lang="en-US" sz="1800" dirty="0" smtClean="0">
              <a:latin typeface="Tw Cen MT" charset="0"/>
            </a:endParaRPr>
          </a:p>
        </p:txBody>
      </p:sp>
      <p:sp>
        <p:nvSpPr>
          <p:cNvPr id="1331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993366"/>
                </a:solidFill>
                <a:latin typeface="Tw Cen MT" charset="0"/>
                <a:ea typeface="ＭＳ Ｐゴシック" charset="0"/>
              </a:defRPr>
            </a:lvl1pPr>
            <a:lvl2pPr marL="742950" indent="-285750">
              <a:defRPr sz="2800">
                <a:solidFill>
                  <a:srgbClr val="993366"/>
                </a:solidFill>
                <a:latin typeface="Tw Cen MT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993366"/>
                </a:solidFill>
                <a:latin typeface="Tw Cen MT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993366"/>
                </a:solidFill>
                <a:latin typeface="Tw Cen MT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993366"/>
                </a:solidFill>
                <a:latin typeface="Tw Cen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•"/>
              <a:defRPr sz="2800">
                <a:solidFill>
                  <a:srgbClr val="993366"/>
                </a:solidFill>
                <a:latin typeface="Tw Cen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•"/>
              <a:defRPr sz="2800">
                <a:solidFill>
                  <a:srgbClr val="993366"/>
                </a:solidFill>
                <a:latin typeface="Tw Cen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•"/>
              <a:defRPr sz="2800">
                <a:solidFill>
                  <a:srgbClr val="993366"/>
                </a:solidFill>
                <a:latin typeface="Tw Cen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•"/>
              <a:defRPr sz="2800">
                <a:solidFill>
                  <a:srgbClr val="993366"/>
                </a:solidFill>
                <a:latin typeface="Tw Cen MT" charset="0"/>
                <a:ea typeface="ＭＳ Ｐゴシック" charset="0"/>
              </a:defRPr>
            </a:lvl9pPr>
          </a:lstStyle>
          <a:p>
            <a:fld id="{6423A754-19EA-244B-A6C1-EA4FD5578F85}" type="slidenum">
              <a:rPr lang="en-US" sz="1000">
                <a:solidFill>
                  <a:schemeClr val="tx2"/>
                </a:solidFill>
              </a:rPr>
              <a:pPr/>
              <a:t>14</a:t>
            </a:fld>
            <a:endParaRPr lang="en-US" sz="1000">
              <a:solidFill>
                <a:schemeClr val="tx2"/>
              </a:solidFill>
            </a:endParaRPr>
          </a:p>
        </p:txBody>
      </p:sp>
      <p:grpSp>
        <p:nvGrpSpPr>
          <p:cNvPr id="13317" name="Group 11"/>
          <p:cNvGrpSpPr>
            <a:grpSpLocks/>
          </p:cNvGrpSpPr>
          <p:nvPr/>
        </p:nvGrpSpPr>
        <p:grpSpPr bwMode="auto">
          <a:xfrm>
            <a:off x="4724400" y="4017541"/>
            <a:ext cx="4038600" cy="2306637"/>
            <a:chOff x="4876800" y="4551363"/>
            <a:chExt cx="4038600" cy="2306637"/>
          </a:xfrm>
        </p:grpSpPr>
        <p:sp>
          <p:nvSpPr>
            <p:cNvPr id="9" name="TextBox 8"/>
            <p:cNvSpPr txBox="1"/>
            <p:nvPr/>
          </p:nvSpPr>
          <p:spPr>
            <a:xfrm>
              <a:off x="4876800" y="5084763"/>
              <a:ext cx="838200" cy="4619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>
                <a:defRPr sz="2800">
                  <a:solidFill>
                    <a:srgbClr val="993366"/>
                  </a:solidFill>
                  <a:latin typeface="Tw Cen MT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rgbClr val="993366"/>
                  </a:solidFill>
                  <a:latin typeface="Tw Cen MT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rgbClr val="993366"/>
                  </a:solidFill>
                  <a:latin typeface="Tw Cen MT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rgbClr val="993366"/>
                  </a:solidFill>
                  <a:latin typeface="Tw Cen MT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rgbClr val="993366"/>
                  </a:solidFill>
                  <a:latin typeface="Tw Cen M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6699"/>
                </a:buClr>
                <a:buChar char="•"/>
                <a:defRPr sz="2800">
                  <a:solidFill>
                    <a:srgbClr val="993366"/>
                  </a:solidFill>
                  <a:latin typeface="Tw Cen M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6699"/>
                </a:buClr>
                <a:buChar char="•"/>
                <a:defRPr sz="2800">
                  <a:solidFill>
                    <a:srgbClr val="993366"/>
                  </a:solidFill>
                  <a:latin typeface="Tw Cen M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6699"/>
                </a:buClr>
                <a:buChar char="•"/>
                <a:defRPr sz="2800">
                  <a:solidFill>
                    <a:srgbClr val="993366"/>
                  </a:solidFill>
                  <a:latin typeface="Tw Cen M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6699"/>
                </a:buClr>
                <a:buChar char="•"/>
                <a:defRPr sz="2800">
                  <a:solidFill>
                    <a:srgbClr val="993366"/>
                  </a:solidFill>
                  <a:latin typeface="Tw Cen MT" charset="0"/>
                  <a:ea typeface="ＭＳ Ｐゴシック" charset="0"/>
                </a:defRPr>
              </a:lvl9pPr>
            </a:lstStyle>
            <a:p>
              <a:pPr>
                <a:buFontTx/>
                <a:buNone/>
              </a:pPr>
              <a:r>
                <a:rPr lang="en-US" sz="2400">
                  <a:solidFill>
                    <a:schemeClr val="tx1"/>
                  </a:solidFill>
                </a:rPr>
                <a:t>T (</a:t>
              </a:r>
              <a:r>
                <a:rPr lang="en-US" sz="2400">
                  <a:solidFill>
                    <a:schemeClr val="tx1"/>
                  </a:solidFill>
                  <a:cs typeface="Times New Roman" charset="0"/>
                </a:rPr>
                <a:t>°F)</a:t>
              </a: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19800" y="6396038"/>
              <a:ext cx="2895600" cy="4619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buFontTx/>
                <a:buNone/>
                <a:defRPr/>
              </a:pPr>
              <a:r>
                <a:rPr lang="en-US" sz="2400" dirty="0">
                  <a:solidFill>
                    <a:schemeClr val="tx1"/>
                  </a:solidFill>
                  <a:latin typeface="+mn-lt"/>
                  <a:ea typeface="+mn-ea"/>
                </a:rPr>
                <a:t>Hour (Local Time)</a:t>
              </a:r>
            </a:p>
          </p:txBody>
        </p:sp>
        <p:pic>
          <p:nvPicPr>
            <p:cNvPr id="13326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4551363"/>
              <a:ext cx="2682875" cy="1925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18" name="Group 13"/>
          <p:cNvGrpSpPr>
            <a:grpSpLocks/>
          </p:cNvGrpSpPr>
          <p:nvPr/>
        </p:nvGrpSpPr>
        <p:grpSpPr bwMode="auto">
          <a:xfrm>
            <a:off x="304800" y="4038178"/>
            <a:ext cx="4267200" cy="2209800"/>
            <a:chOff x="457200" y="4114800"/>
            <a:chExt cx="4267200" cy="2209800"/>
          </a:xfrm>
        </p:grpSpPr>
        <p:grpSp>
          <p:nvGrpSpPr>
            <p:cNvPr id="13320" name="Group 14"/>
            <p:cNvGrpSpPr>
              <a:grpSpLocks/>
            </p:cNvGrpSpPr>
            <p:nvPr/>
          </p:nvGrpSpPr>
          <p:grpSpPr bwMode="auto">
            <a:xfrm>
              <a:off x="561832" y="4114800"/>
              <a:ext cx="4162568" cy="2129171"/>
              <a:chOff x="533399" y="4114800"/>
              <a:chExt cx="4357689" cy="2129505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533549" y="4495860"/>
                <a:ext cx="4357539" cy="17481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buFontTx/>
                  <a:buNone/>
                  <a:defRPr/>
                </a:pP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w Cen MT" pitchFamily="34" charset="0"/>
                    <a:ea typeface="+mn-ea"/>
                  </a:rPr>
                  <a:t>(30, 30) (40, 40) (50, 50) </a:t>
                </a:r>
                <a:r>
                  <a:rPr lang="en-US" sz="1400" b="1" dirty="0">
                    <a:solidFill>
                      <a:schemeClr val="accent5">
                        <a:lumMod val="75000"/>
                      </a:schemeClr>
                    </a:solidFill>
                    <a:latin typeface="Tw Cen MT" pitchFamily="34" charset="0"/>
                    <a:ea typeface="+mn-ea"/>
                  </a:rPr>
                  <a:t>(60, 60) </a:t>
                </a: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w Cen MT" pitchFamily="34" charset="0"/>
                    <a:ea typeface="+mn-ea"/>
                  </a:rPr>
                  <a:t>(70, 70) (80, 80) </a:t>
                </a:r>
                <a:r>
                  <a:rPr lang="en-US" sz="1400" b="1" dirty="0">
                    <a:solidFill>
                      <a:srgbClr val="C00000"/>
                    </a:solidFill>
                    <a:latin typeface="Tw Cen MT" pitchFamily="34" charset="0"/>
                    <a:ea typeface="+mn-ea"/>
                  </a:rPr>
                  <a:t>(90,90)</a:t>
                </a:r>
                <a:endParaRPr lang="en-US" sz="1200" b="1" dirty="0">
                  <a:solidFill>
                    <a:srgbClr val="C00000"/>
                  </a:solidFill>
                  <a:latin typeface="Tw Cen MT" pitchFamily="34" charset="0"/>
                  <a:ea typeface="+mn-ea"/>
                </a:endParaRPr>
              </a:p>
              <a:p>
                <a:pPr>
                  <a:buFontTx/>
                  <a:buNone/>
                  <a:defRPr/>
                </a:pP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w Cen MT" pitchFamily="34" charset="0"/>
                    <a:ea typeface="+mn-ea"/>
                  </a:rPr>
                  <a:t>(30, 40) (40, 50) (50, 60) </a:t>
                </a:r>
                <a:r>
                  <a:rPr lang="en-US" sz="1400" b="1" dirty="0">
                    <a:solidFill>
                      <a:srgbClr val="7030A0"/>
                    </a:solidFill>
                    <a:latin typeface="Tw Cen MT" pitchFamily="34" charset="0"/>
                    <a:ea typeface="+mn-ea"/>
                  </a:rPr>
                  <a:t>(60, 70) </a:t>
                </a: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w Cen MT" pitchFamily="34" charset="0"/>
                    <a:ea typeface="+mn-ea"/>
                  </a:rPr>
                  <a:t>(70, 80) (80, 90)</a:t>
                </a:r>
              </a:p>
              <a:p>
                <a:pPr>
                  <a:buFontTx/>
                  <a:buNone/>
                  <a:defRPr/>
                </a:pP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w Cen MT" pitchFamily="34" charset="0"/>
                    <a:ea typeface="+mn-ea"/>
                  </a:rPr>
                  <a:t>(30, 50) (40, 60) (50, 70) </a:t>
                </a:r>
                <a:r>
                  <a:rPr lang="en-US" sz="1400" b="1" dirty="0">
                    <a:solidFill>
                      <a:srgbClr val="92D050"/>
                    </a:solidFill>
                    <a:latin typeface="Tw Cen MT" pitchFamily="34" charset="0"/>
                    <a:ea typeface="+mn-ea"/>
                  </a:rPr>
                  <a:t>(60, 80) </a:t>
                </a: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w Cen MT" pitchFamily="34" charset="0"/>
                    <a:ea typeface="+mn-ea"/>
                  </a:rPr>
                  <a:t>(70, 90)</a:t>
                </a:r>
              </a:p>
              <a:p>
                <a:pPr>
                  <a:buFontTx/>
                  <a:buNone/>
                  <a:defRPr/>
                </a:pP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w Cen MT" pitchFamily="34" charset="0"/>
                    <a:ea typeface="+mn-ea"/>
                  </a:rPr>
                  <a:t>(30, 60) (40, 70) (50, 80) </a:t>
                </a:r>
                <a:r>
                  <a:rPr lang="en-US" sz="1400" b="1" dirty="0">
                    <a:solidFill>
                      <a:srgbClr val="0070C0"/>
                    </a:solidFill>
                    <a:latin typeface="Tw Cen MT" pitchFamily="34" charset="0"/>
                    <a:ea typeface="+mn-ea"/>
                  </a:rPr>
                  <a:t>(60, 90)</a:t>
                </a:r>
                <a:endParaRPr lang="en-US" sz="1200" b="1" dirty="0">
                  <a:solidFill>
                    <a:srgbClr val="0070C0"/>
                  </a:solidFill>
                  <a:latin typeface="Tw Cen MT" pitchFamily="34" charset="0"/>
                  <a:ea typeface="+mn-ea"/>
                </a:endParaRPr>
              </a:p>
              <a:p>
                <a:pPr>
                  <a:buFontTx/>
                  <a:buNone/>
                  <a:defRPr/>
                </a:pP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w Cen MT" pitchFamily="34" charset="0"/>
                    <a:ea typeface="+mn-ea"/>
                  </a:rPr>
                  <a:t>(30, 70) (40, 80) (50, 90)</a:t>
                </a:r>
              </a:p>
              <a:p>
                <a:pPr>
                  <a:buFontTx/>
                  <a:buNone/>
                  <a:defRPr/>
                </a:pP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w Cen MT" pitchFamily="34" charset="0"/>
                    <a:ea typeface="+mn-ea"/>
                  </a:rPr>
                  <a:t>(30, 80) (40, 90)</a:t>
                </a:r>
              </a:p>
              <a:p>
                <a:pPr>
                  <a:buFontTx/>
                  <a:buNone/>
                  <a:defRPr/>
                </a:pP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w Cen MT" pitchFamily="34" charset="0"/>
                    <a:ea typeface="+mn-ea"/>
                  </a:rPr>
                  <a:t>(30, 90)</a:t>
                </a:r>
              </a:p>
            </p:txBody>
          </p:sp>
          <p:sp>
            <p:nvSpPr>
              <p:cNvPr id="13323" name="TextBox 13"/>
              <p:cNvSpPr txBox="1">
                <a:spLocks noChangeArrowheads="1"/>
              </p:cNvSpPr>
              <p:nvPr/>
            </p:nvSpPr>
            <p:spPr bwMode="auto">
              <a:xfrm>
                <a:off x="533399" y="4114800"/>
                <a:ext cx="3480197" cy="4617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rgbClr val="993366"/>
                    </a:solidFill>
                    <a:latin typeface="Tw Cen MT" charset="0"/>
                    <a:ea typeface="ＭＳ Ｐゴシック" charset="0"/>
                  </a:defRPr>
                </a:lvl1pPr>
                <a:lvl2pPr marL="742950" indent="-285750">
                  <a:defRPr sz="2800">
                    <a:solidFill>
                      <a:srgbClr val="993366"/>
                    </a:solidFill>
                    <a:latin typeface="Tw Cen MT" charset="0"/>
                    <a:ea typeface="ＭＳ Ｐゴシック" charset="0"/>
                  </a:defRPr>
                </a:lvl2pPr>
                <a:lvl3pPr marL="1143000" indent="-228600">
                  <a:defRPr sz="2800">
                    <a:solidFill>
                      <a:srgbClr val="993366"/>
                    </a:solidFill>
                    <a:latin typeface="Tw Cen MT" charset="0"/>
                    <a:ea typeface="ＭＳ Ｐゴシック" charset="0"/>
                  </a:defRPr>
                </a:lvl3pPr>
                <a:lvl4pPr marL="1600200" indent="-228600">
                  <a:defRPr sz="2800">
                    <a:solidFill>
                      <a:srgbClr val="993366"/>
                    </a:solidFill>
                    <a:latin typeface="Tw Cen MT" charset="0"/>
                    <a:ea typeface="ＭＳ Ｐゴシック" charset="0"/>
                  </a:defRPr>
                </a:lvl4pPr>
                <a:lvl5pPr marL="2057400" indent="-228600">
                  <a:defRPr sz="2800">
                    <a:solidFill>
                      <a:srgbClr val="993366"/>
                    </a:solidFill>
                    <a:latin typeface="Tw Cen MT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6699"/>
                  </a:buClr>
                  <a:buChar char="•"/>
                  <a:defRPr sz="2800">
                    <a:solidFill>
                      <a:srgbClr val="993366"/>
                    </a:solidFill>
                    <a:latin typeface="Tw Cen MT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6699"/>
                  </a:buClr>
                  <a:buChar char="•"/>
                  <a:defRPr sz="2800">
                    <a:solidFill>
                      <a:srgbClr val="993366"/>
                    </a:solidFill>
                    <a:latin typeface="Tw Cen MT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6699"/>
                  </a:buClr>
                  <a:buChar char="•"/>
                  <a:defRPr sz="2800">
                    <a:solidFill>
                      <a:srgbClr val="993366"/>
                    </a:solidFill>
                    <a:latin typeface="Tw Cen MT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6699"/>
                  </a:buClr>
                  <a:buChar char="•"/>
                  <a:defRPr sz="2800">
                    <a:solidFill>
                      <a:srgbClr val="993366"/>
                    </a:solidFill>
                    <a:latin typeface="Tw Cen MT" charset="0"/>
                    <a:ea typeface="ＭＳ Ｐゴシック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sz="2400">
                    <a:solidFill>
                      <a:schemeClr val="tx1"/>
                    </a:solidFill>
                  </a:rPr>
                  <a:t>(min, max) temperatures:</a:t>
                </a:r>
              </a:p>
            </p:txBody>
          </p:sp>
        </p:grpSp>
        <p:sp>
          <p:nvSpPr>
            <p:cNvPr id="13321" name="Rectangle 12"/>
            <p:cNvSpPr>
              <a:spLocks noChangeArrowheads="1"/>
            </p:cNvSpPr>
            <p:nvPr/>
          </p:nvSpPr>
          <p:spPr bwMode="auto">
            <a:xfrm>
              <a:off x="457200" y="4114800"/>
              <a:ext cx="4191000" cy="2209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342900" indent="-342900"/>
              <a:endParaRPr lang="en-US"/>
            </a:p>
          </p:txBody>
        </p:sp>
      </p:grpSp>
      <p:sp>
        <p:nvSpPr>
          <p:cNvPr id="13319" name="Rectangle 14"/>
          <p:cNvSpPr>
            <a:spLocks noChangeArrowheads="1"/>
          </p:cNvSpPr>
          <p:nvPr/>
        </p:nvSpPr>
        <p:spPr bwMode="auto">
          <a:xfrm>
            <a:off x="4724400" y="3809578"/>
            <a:ext cx="4038600" cy="25908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264765" y="5986368"/>
            <a:ext cx="123103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i="1" dirty="0"/>
              <a:t>From ENVIRON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269179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MOVES Post-processing Script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180" y="1658581"/>
            <a:ext cx="8229600" cy="48107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90744" y="3509068"/>
            <a:ext cx="2618142" cy="300777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308886" y="4092365"/>
            <a:ext cx="2774116" cy="300777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083003" y="4092365"/>
            <a:ext cx="2506732" cy="300777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90744" y="3788029"/>
            <a:ext cx="2618142" cy="300777"/>
          </a:xfrm>
          <a:prstGeom prst="rect">
            <a:avLst/>
          </a:prstGeom>
          <a:noFill/>
          <a:ln w="57150" cmpd="sng"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61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MOVES Post-processing Script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77" y="1700375"/>
            <a:ext cx="8364923" cy="483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35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809" y="2356400"/>
            <a:ext cx="7945991" cy="30523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5575" y="5632516"/>
            <a:ext cx="6590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EXR__CO, EXR__NOX, EXR__TOG, EFV__TOG,,,,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5575" y="1765562"/>
            <a:ext cx="5628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MEPROC Input file for SMOKE Speciation (</a:t>
            </a:r>
            <a:r>
              <a:rPr lang="en-US" b="1" dirty="0" err="1" smtClean="0"/>
              <a:t>Spcmat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05538"/>
            <a:ext cx="8229600" cy="736600"/>
          </a:xfrm>
        </p:spPr>
        <p:txBody>
          <a:bodyPr/>
          <a:lstStyle/>
          <a:p>
            <a:r>
              <a:rPr lang="en-US" dirty="0" smtClean="0"/>
              <a:t>Chemical Speciation in SMOKE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15574" y="2239120"/>
            <a:ext cx="7461671" cy="32751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27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1646155"/>
            <a:ext cx="8308975" cy="4532895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RPD (grams/miles) : </a:t>
            </a:r>
            <a:r>
              <a:rPr lang="en-US" sz="2000" b="1" dirty="0"/>
              <a:t>On-roadway Emission Process </a:t>
            </a:r>
            <a:r>
              <a:rPr lang="en-US" sz="2000" b="1" dirty="0" smtClean="0"/>
              <a:t>EFs </a:t>
            </a:r>
          </a:p>
          <a:p>
            <a:pPr lvl="1"/>
            <a:r>
              <a:rPr lang="en-US" dirty="0" smtClean="0"/>
              <a:t>Lookup Fields: </a:t>
            </a:r>
            <a:r>
              <a:rPr lang="en-US" dirty="0"/>
              <a:t>S</a:t>
            </a:r>
            <a:r>
              <a:rPr lang="en-US" dirty="0" smtClean="0"/>
              <a:t>peed </a:t>
            </a:r>
            <a:r>
              <a:rPr lang="en-US" dirty="0" smtClean="0"/>
              <a:t>(optional 24-hr Speed </a:t>
            </a:r>
            <a:r>
              <a:rPr lang="en-US" dirty="0"/>
              <a:t>profiles</a:t>
            </a:r>
            <a:r>
              <a:rPr lang="en-US" dirty="0" smtClean="0"/>
              <a:t>), Fuel month, and Temperature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r>
              <a:rPr lang="en-US" sz="2000" b="1" dirty="0" smtClean="0"/>
              <a:t>RPV </a:t>
            </a:r>
            <a:r>
              <a:rPr lang="en-US" sz="2000" b="1" dirty="0" smtClean="0"/>
              <a:t>(grams/</a:t>
            </a:r>
            <a:r>
              <a:rPr lang="en-US" sz="2000" b="1" dirty="0" smtClean="0"/>
              <a:t>vehicle-</a:t>
            </a:r>
            <a:r>
              <a:rPr lang="en-US" sz="2000" b="1" dirty="0" err="1" smtClean="0"/>
              <a:t>hr</a:t>
            </a:r>
            <a:r>
              <a:rPr lang="en-US" sz="2000" b="1" dirty="0" smtClean="0"/>
              <a:t>) : Off-network Emission Process EFs</a:t>
            </a:r>
          </a:p>
          <a:p>
            <a:pPr lvl="1"/>
            <a:r>
              <a:rPr lang="en-US" dirty="0" smtClean="0"/>
              <a:t>Lookup Fields: Fuel </a:t>
            </a:r>
            <a:r>
              <a:rPr lang="en-US" dirty="0"/>
              <a:t>month, </a:t>
            </a:r>
            <a:r>
              <a:rPr lang="en-US" dirty="0" smtClean="0"/>
              <a:t>Temperature</a:t>
            </a:r>
            <a:r>
              <a:rPr lang="en-US" dirty="0" smtClean="0"/>
              <a:t>, </a:t>
            </a:r>
            <a:r>
              <a:rPr lang="en-US" dirty="0" smtClean="0"/>
              <a:t>Local time </a:t>
            </a:r>
            <a:r>
              <a:rPr lang="en-US" dirty="0" err="1" smtClean="0"/>
              <a:t>hourID</a:t>
            </a:r>
            <a:r>
              <a:rPr lang="en-US" dirty="0" smtClean="0"/>
              <a:t>. 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sz="2000" b="1" dirty="0" smtClean="0"/>
              <a:t>RPP </a:t>
            </a:r>
            <a:r>
              <a:rPr lang="en-US" sz="2000" b="1" dirty="0" smtClean="0"/>
              <a:t>(grams/</a:t>
            </a:r>
            <a:r>
              <a:rPr lang="en-US" sz="2000" b="1" dirty="0" smtClean="0"/>
              <a:t>vehicle</a:t>
            </a:r>
            <a:r>
              <a:rPr lang="en-US" sz="2000" b="1" dirty="0"/>
              <a:t>-</a:t>
            </a:r>
            <a:r>
              <a:rPr lang="en-US" sz="2000" b="1" dirty="0" err="1" smtClean="0"/>
              <a:t>hr</a:t>
            </a:r>
            <a:r>
              <a:rPr lang="en-US" sz="2000" b="1" dirty="0" smtClean="0"/>
              <a:t>) : Off-network Vapor Venting </a:t>
            </a:r>
            <a:r>
              <a:rPr lang="en-US" sz="2000" b="1" dirty="0" smtClean="0"/>
              <a:t>Evap.</a:t>
            </a:r>
            <a:r>
              <a:rPr lang="en-US" sz="2000" b="1" dirty="0" smtClean="0"/>
              <a:t> </a:t>
            </a:r>
            <a:r>
              <a:rPr lang="en-US" sz="2000" b="1" dirty="0" smtClean="0"/>
              <a:t>EFs</a:t>
            </a:r>
          </a:p>
          <a:p>
            <a:pPr lvl="1"/>
            <a:r>
              <a:rPr lang="en-US" dirty="0"/>
              <a:t>Lookup Fields: </a:t>
            </a:r>
            <a:r>
              <a:rPr lang="en-US" dirty="0" smtClean="0"/>
              <a:t>Fuel </a:t>
            </a:r>
            <a:r>
              <a:rPr lang="en-US" dirty="0"/>
              <a:t>month, </a:t>
            </a:r>
            <a:r>
              <a:rPr lang="en-US" dirty="0" smtClean="0"/>
              <a:t>Temperature profiles, </a:t>
            </a:r>
            <a:r>
              <a:rPr lang="en-US" dirty="0"/>
              <a:t>Local time </a:t>
            </a:r>
            <a:r>
              <a:rPr lang="en-US" dirty="0" err="1"/>
              <a:t>hourID</a:t>
            </a:r>
            <a:r>
              <a:rPr lang="en-US" dirty="0"/>
              <a:t>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SMOKE Modeling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383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1826944"/>
            <a:ext cx="8623300" cy="40992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SMOKE: </a:t>
            </a:r>
            <a:r>
              <a:rPr lang="en-US" dirty="0" err="1" smtClean="0"/>
              <a:t>Onroad</a:t>
            </a:r>
            <a:r>
              <a:rPr lang="en-US" dirty="0" smtClean="0"/>
              <a:t>-way Processing (RPD)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689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7254"/>
            <a:ext cx="8229600" cy="4689746"/>
          </a:xfrm>
        </p:spPr>
        <p:txBody>
          <a:bodyPr>
            <a:normAutofit/>
          </a:bodyPr>
          <a:lstStyle/>
          <a:p>
            <a:r>
              <a:rPr lang="en-US" dirty="0" smtClean="0"/>
              <a:t>MOVES2010 is released on December 2009</a:t>
            </a:r>
          </a:p>
          <a:p>
            <a:r>
              <a:rPr lang="en-US" dirty="0" smtClean="0"/>
              <a:t>MOVES2010a is released on August 2010</a:t>
            </a:r>
          </a:p>
          <a:p>
            <a:r>
              <a:rPr lang="en-US" dirty="0" smtClean="0"/>
              <a:t>SMOKE-MOVES Integration Tool is released on July 2010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(1) Meteorological Preprocessor (</a:t>
            </a:r>
            <a:r>
              <a:rPr lang="en-US" b="1" dirty="0" smtClean="0"/>
              <a:t>Met4moves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(2) MOVES Processing Scripts</a:t>
            </a:r>
          </a:p>
          <a:p>
            <a:pPr lvl="1"/>
            <a:r>
              <a:rPr lang="en-US" dirty="0" smtClean="0"/>
              <a:t>MOVES Driver Script</a:t>
            </a:r>
          </a:p>
          <a:p>
            <a:pPr lvl="1"/>
            <a:r>
              <a:rPr lang="en-US" dirty="0" smtClean="0"/>
              <a:t>MOVES Post-processing Script</a:t>
            </a:r>
          </a:p>
          <a:p>
            <a:pPr marL="0" indent="0">
              <a:buNone/>
            </a:pPr>
            <a:r>
              <a:rPr lang="en-US" dirty="0" smtClean="0"/>
              <a:t>(3) SMOKE Modeling System</a:t>
            </a:r>
          </a:p>
        </p:txBody>
      </p:sp>
    </p:spTree>
    <p:extLst>
      <p:ext uri="{BB962C8B-B14F-4D97-AF65-F5344CB8AC3E}">
        <p14:creationId xmlns:p14="http://schemas.microsoft.com/office/powerpoint/2010/main" val="418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427" y="1704946"/>
            <a:ext cx="8160474" cy="4561675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Stores </a:t>
            </a:r>
            <a:r>
              <a:rPr lang="en-US" dirty="0" smtClean="0"/>
              <a:t>EFs </a:t>
            </a:r>
            <a:r>
              <a:rPr lang="en-US" dirty="0"/>
              <a:t>by SCC, speed bin, temperature value, process, and pollutant</a:t>
            </a:r>
          </a:p>
          <a:p>
            <a:r>
              <a:rPr lang="en-US" dirty="0" smtClean="0"/>
              <a:t>Estimates emissions hourly emissions for every grid cell in the domain using </a:t>
            </a:r>
            <a:r>
              <a:rPr lang="en-US" dirty="0"/>
              <a:t>hourly gridded MCIP </a:t>
            </a:r>
            <a:r>
              <a:rPr lang="en-US" dirty="0" smtClean="0"/>
              <a:t>files</a:t>
            </a:r>
          </a:p>
          <a:p>
            <a:endParaRPr lang="en-US" dirty="0" smtClean="0"/>
          </a:p>
          <a:p>
            <a:r>
              <a:rPr lang="en-US" b="1" i="1" dirty="0"/>
              <a:t>G</a:t>
            </a:r>
            <a:r>
              <a:rPr lang="en-US" b="1" i="1" dirty="0" smtClean="0"/>
              <a:t>ridded/hourly/</a:t>
            </a:r>
            <a:r>
              <a:rPr lang="en-US" b="1" i="1" dirty="0" err="1" smtClean="0"/>
              <a:t>speciated</a:t>
            </a:r>
            <a:r>
              <a:rPr lang="en-US" b="1" i="1" dirty="0"/>
              <a:t> </a:t>
            </a:r>
            <a:r>
              <a:rPr lang="en-US" b="1" i="1" dirty="0" smtClean="0"/>
              <a:t>Emission</a:t>
            </a:r>
            <a:r>
              <a:rPr lang="en-US" b="1" i="1" dirty="0" smtClean="0"/>
              <a:t> </a:t>
            </a:r>
            <a:r>
              <a:rPr lang="en-US" b="1" i="1" dirty="0" smtClean="0"/>
              <a:t>= EF * hourly VMT * Grid cell </a:t>
            </a:r>
            <a:r>
              <a:rPr lang="en-US" b="1" i="1" dirty="0"/>
              <a:t>f</a:t>
            </a:r>
            <a:r>
              <a:rPr lang="en-US" b="1" i="1" dirty="0" smtClean="0"/>
              <a:t>raction * Speciation </a:t>
            </a:r>
            <a:r>
              <a:rPr lang="en-US" b="1" i="1" dirty="0"/>
              <a:t>f</a:t>
            </a:r>
            <a:r>
              <a:rPr lang="en-US" b="1" i="1" dirty="0" smtClean="0"/>
              <a:t>raction </a:t>
            </a:r>
            <a:endParaRPr lang="en-US" b="1" i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MOVESMRG: </a:t>
            </a:r>
            <a:r>
              <a:rPr lang="en-US" dirty="0" err="1" smtClean="0"/>
              <a:t>Onroad</a:t>
            </a:r>
            <a:r>
              <a:rPr lang="en-US" dirty="0" smtClean="0"/>
              <a:t>-way (RPD)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342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1610880"/>
            <a:ext cx="8623300" cy="4806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SMOKE: Off-network Processing (RPV, RPP)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79408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RPV mode : Store EFs </a:t>
            </a:r>
            <a:r>
              <a:rPr lang="en-US" sz="2000" dirty="0"/>
              <a:t>by </a:t>
            </a:r>
            <a:r>
              <a:rPr lang="en-US" sz="2000" dirty="0" smtClean="0"/>
              <a:t>weekday/weekend</a:t>
            </a:r>
            <a:r>
              <a:rPr lang="en-US" sz="2000" dirty="0"/>
              <a:t>, SCC, local hour, temperature value, process, and pollutant</a:t>
            </a:r>
          </a:p>
          <a:p>
            <a:pPr lvl="0"/>
            <a:r>
              <a:rPr lang="en-US" sz="2000" dirty="0" smtClean="0"/>
              <a:t>RPP mode : Store EFs by weekday/weekend</a:t>
            </a:r>
            <a:r>
              <a:rPr lang="en-US" sz="2000" dirty="0"/>
              <a:t>, SCC, local hour, </a:t>
            </a:r>
            <a:r>
              <a:rPr lang="en-US" sz="2000" b="1" u="sng" dirty="0"/>
              <a:t>temperature profile</a:t>
            </a:r>
            <a:r>
              <a:rPr lang="en-US" sz="2000" dirty="0"/>
              <a:t>, process, and </a:t>
            </a:r>
            <a:r>
              <a:rPr lang="en-US" sz="2000" dirty="0" smtClean="0"/>
              <a:t>pollutant</a:t>
            </a:r>
          </a:p>
          <a:p>
            <a:r>
              <a:rPr lang="en-US" sz="2000" dirty="0" smtClean="0"/>
              <a:t>RPV estimates hourly emissions for every grid cell in the domain using </a:t>
            </a:r>
            <a:r>
              <a:rPr lang="en-US" sz="2000" dirty="0"/>
              <a:t>hourly gridded MCIP </a:t>
            </a:r>
            <a:r>
              <a:rPr lang="en-US" sz="2000" dirty="0" smtClean="0"/>
              <a:t>files</a:t>
            </a:r>
          </a:p>
          <a:p>
            <a:r>
              <a:rPr lang="en-US" sz="2000" dirty="0" smtClean="0"/>
              <a:t>RPP estimates emissions </a:t>
            </a:r>
            <a:r>
              <a:rPr lang="en-US" sz="2000" dirty="0" smtClean="0"/>
              <a:t>by inventory county using </a:t>
            </a:r>
            <a:r>
              <a:rPr lang="en-US" sz="2000" dirty="0" smtClean="0"/>
              <a:t>appropriate temperature profile interpolation factors based on </a:t>
            </a:r>
            <a:r>
              <a:rPr lang="en-US" sz="2000" b="1" dirty="0" smtClean="0"/>
              <a:t>Met4Moves</a:t>
            </a:r>
            <a:r>
              <a:rPr lang="en-US" sz="2000" dirty="0" smtClean="0"/>
              <a:t> </a:t>
            </a:r>
            <a:r>
              <a:rPr lang="en-US" sz="2000" dirty="0" smtClean="0"/>
              <a:t>profiles</a:t>
            </a:r>
          </a:p>
          <a:p>
            <a:endParaRPr lang="en-US" dirty="0" smtClean="0"/>
          </a:p>
          <a:p>
            <a:r>
              <a:rPr lang="en-US" b="1" i="1" dirty="0"/>
              <a:t>Gridded/hourly/</a:t>
            </a:r>
            <a:r>
              <a:rPr lang="en-US" b="1" i="1" dirty="0" err="1"/>
              <a:t>speciated</a:t>
            </a:r>
            <a:r>
              <a:rPr lang="en-US" b="1" i="1" dirty="0"/>
              <a:t> </a:t>
            </a:r>
            <a:r>
              <a:rPr lang="en-US" b="1" i="1" dirty="0" smtClean="0"/>
              <a:t>Emission = </a:t>
            </a:r>
            <a:r>
              <a:rPr lang="en-US" b="1" i="1" dirty="0" smtClean="0"/>
              <a:t>EF * Vehicle populations * Grid cell fraction * Speciation fraction</a:t>
            </a:r>
            <a:endParaRPr lang="en-US" b="1" i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MOVESMRG: </a:t>
            </a:r>
            <a:r>
              <a:rPr lang="en-US" dirty="0" smtClean="0"/>
              <a:t>Off-network (RPV </a:t>
            </a:r>
            <a:r>
              <a:rPr lang="en-US" dirty="0" smtClean="0"/>
              <a:t>and </a:t>
            </a:r>
            <a:r>
              <a:rPr lang="en-US" dirty="0" smtClean="0"/>
              <a:t>RPP)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989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dirty="0" smtClean="0"/>
              <a:t>Run 3 times </a:t>
            </a:r>
            <a:r>
              <a:rPr lang="en-US" sz="2200" dirty="0" smtClean="0"/>
              <a:t>(</a:t>
            </a:r>
            <a:r>
              <a:rPr lang="en-US" sz="2200" b="1" dirty="0" err="1" smtClean="0"/>
              <a:t>Onroad</a:t>
            </a:r>
            <a:r>
              <a:rPr lang="en-US" sz="2200" b="1" dirty="0" smtClean="0"/>
              <a:t>-RPD, </a:t>
            </a:r>
            <a:r>
              <a:rPr lang="en-US" sz="2200" b="1" dirty="0" err="1" smtClean="0"/>
              <a:t>Offroad</a:t>
            </a:r>
            <a:r>
              <a:rPr lang="en-US" sz="2200" b="1" dirty="0" smtClean="0"/>
              <a:t>-RPV, </a:t>
            </a:r>
            <a:r>
              <a:rPr lang="en-US" sz="2200" b="1" dirty="0" err="1" smtClean="0"/>
              <a:t>Offroad</a:t>
            </a:r>
            <a:r>
              <a:rPr lang="en-US" sz="2200" b="1" dirty="0" smtClean="0"/>
              <a:t>-</a:t>
            </a:r>
            <a:r>
              <a:rPr lang="en-US" sz="2200" b="1" dirty="0" smtClean="0"/>
              <a:t>RPP</a:t>
            </a:r>
            <a:r>
              <a:rPr lang="en-US" sz="2200" dirty="0" smtClean="0"/>
              <a:t>)</a:t>
            </a:r>
            <a:endParaRPr lang="en-US" sz="2200" dirty="0" smtClean="0"/>
          </a:p>
          <a:p>
            <a:r>
              <a:rPr lang="en-US" sz="2200" dirty="0" smtClean="0"/>
              <a:t>RPD, RPV are running for every day using hourly gridded MCIP files</a:t>
            </a:r>
          </a:p>
          <a:p>
            <a:r>
              <a:rPr lang="en-US" sz="2200" dirty="0" smtClean="0"/>
              <a:t>RPP are running for average day (one day per month) using averaged meteorological output file from Met4Moves</a:t>
            </a:r>
          </a:p>
          <a:p>
            <a:r>
              <a:rPr lang="en-US" sz="2200" dirty="0" smtClean="0"/>
              <a:t>Computation time is a function of number of sources, size of grid cell, and domain</a:t>
            </a:r>
          </a:p>
          <a:p>
            <a:endParaRPr lang="en-US" sz="2200" b="1" dirty="0" smtClean="0"/>
          </a:p>
          <a:p>
            <a:r>
              <a:rPr lang="en-US" sz="2200" b="1" dirty="0" smtClean="0"/>
              <a:t>Two </a:t>
            </a:r>
            <a:r>
              <a:rPr lang="en-US" sz="2200" b="1" dirty="0" smtClean="0"/>
              <a:t>reference counties in GA and 43*32 grid cells</a:t>
            </a:r>
          </a:p>
          <a:p>
            <a:pPr marL="228600" lvl="1" indent="0">
              <a:buNone/>
            </a:pPr>
            <a:r>
              <a:rPr lang="en-US" sz="2200" b="1" dirty="0" smtClean="0"/>
              <a:t>RPD : 4-5 min/day,  RPV : 2-3 min/day,  RPP : 1 min/day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SMOKE: Final Merging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480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882"/>
          </a:xfrm>
        </p:spPr>
        <p:txBody>
          <a:bodyPr>
            <a:noAutofit/>
          </a:bodyPr>
          <a:lstStyle/>
          <a:p>
            <a:r>
              <a:rPr lang="en-US" sz="2000" dirty="0"/>
              <a:t>Supporting weekday/weekend hourly speed profiles for RPD [ongoing]</a:t>
            </a:r>
          </a:p>
          <a:p>
            <a:r>
              <a:rPr lang="en-US" sz="2000" dirty="0" smtClean="0"/>
              <a:t>New </a:t>
            </a:r>
            <a:r>
              <a:rPr lang="en-US" sz="2000" dirty="0" smtClean="0"/>
              <a:t>SCCs based </a:t>
            </a:r>
            <a:r>
              <a:rPr lang="en-US" sz="2000" dirty="0" smtClean="0"/>
              <a:t>on a </a:t>
            </a:r>
            <a:r>
              <a:rPr lang="en-US" sz="2000" dirty="0" smtClean="0"/>
              <a:t>combination of vehicle/road/</a:t>
            </a:r>
            <a:r>
              <a:rPr lang="en-US" sz="2000" dirty="0" err="1" smtClean="0"/>
              <a:t>emissionProcess</a:t>
            </a:r>
            <a:endParaRPr lang="en-US" sz="2000" dirty="0" smtClean="0"/>
          </a:p>
          <a:p>
            <a:r>
              <a:rPr lang="en-US" sz="2000" dirty="0" smtClean="0"/>
              <a:t>Create </a:t>
            </a:r>
            <a:r>
              <a:rPr lang="en-US" sz="2000" dirty="0" smtClean="0"/>
              <a:t>various types of QA reports from </a:t>
            </a:r>
            <a:r>
              <a:rPr lang="en-US" sz="2000" dirty="0" err="1" smtClean="0"/>
              <a:t>Movesmrg</a:t>
            </a:r>
            <a:r>
              <a:rPr lang="en-US" sz="2000" dirty="0" smtClean="0"/>
              <a:t> </a:t>
            </a:r>
          </a:p>
          <a:p>
            <a:pPr lvl="1"/>
            <a:r>
              <a:rPr lang="en-US" dirty="0" smtClean="0"/>
              <a:t>County-SCC, Non-</a:t>
            </a:r>
            <a:r>
              <a:rPr lang="en-US" dirty="0" err="1" smtClean="0"/>
              <a:t>speciated</a:t>
            </a:r>
            <a:r>
              <a:rPr lang="en-US" dirty="0" smtClean="0"/>
              <a:t> reports</a:t>
            </a:r>
          </a:p>
          <a:p>
            <a:r>
              <a:rPr lang="en-US" sz="2000" dirty="0" smtClean="0"/>
              <a:t>Updating </a:t>
            </a:r>
            <a:r>
              <a:rPr lang="en-US" sz="2000" dirty="0" smtClean="0"/>
              <a:t>Emission Processing Input Data</a:t>
            </a:r>
          </a:p>
          <a:p>
            <a:pPr lvl="1"/>
            <a:r>
              <a:rPr lang="en-US" dirty="0" smtClean="0"/>
              <a:t>Chemical speciation profiles and cross-reference input files</a:t>
            </a:r>
          </a:p>
          <a:p>
            <a:pPr lvl="1"/>
            <a:r>
              <a:rPr lang="en-US" dirty="0" smtClean="0"/>
              <a:t>Temporal profiles and cross-reference files</a:t>
            </a:r>
          </a:p>
          <a:p>
            <a:pPr lvl="1"/>
            <a:r>
              <a:rPr lang="en-US" dirty="0" smtClean="0"/>
              <a:t>Surrogates</a:t>
            </a:r>
          </a:p>
          <a:p>
            <a:r>
              <a:rPr lang="en-US" dirty="0"/>
              <a:t>Integrations with </a:t>
            </a:r>
            <a:r>
              <a:rPr lang="en-US" dirty="0" err="1"/>
              <a:t>Smkreport</a:t>
            </a:r>
            <a:r>
              <a:rPr lang="en-US" dirty="0"/>
              <a:t> (SMOKE QA </a:t>
            </a:r>
            <a:r>
              <a:rPr lang="en-US" dirty="0" smtClean="0"/>
              <a:t>program</a:t>
            </a:r>
            <a:r>
              <a:rPr lang="en-US" dirty="0"/>
              <a:t>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Enhancements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004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02442"/>
          </a:xfrm>
        </p:spPr>
        <p:txBody>
          <a:bodyPr>
            <a:noAutofit/>
          </a:bodyPr>
          <a:lstStyle/>
          <a:p>
            <a:r>
              <a:rPr lang="en-US" dirty="0" smtClean="0"/>
              <a:t>US EPA Office of Air Quality Planning and Standards (OAQPS)</a:t>
            </a:r>
          </a:p>
          <a:p>
            <a:r>
              <a:rPr lang="en-US" dirty="0" smtClean="0"/>
              <a:t>ENVRION International Corporation</a:t>
            </a:r>
          </a:p>
          <a:p>
            <a:r>
              <a:rPr lang="en-US" dirty="0" smtClean="0"/>
              <a:t>US EPA Office of Transportation and Air Quality (OTAQ)</a:t>
            </a:r>
          </a:p>
          <a:p>
            <a:endParaRPr lang="en-US" sz="1800" b="1" dirty="0"/>
          </a:p>
          <a:p>
            <a:endParaRPr lang="en-US" sz="1800" b="1" dirty="0" smtClean="0"/>
          </a:p>
          <a:p>
            <a:endParaRPr lang="en-US" sz="1800" b="1" dirty="0"/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FF0000"/>
                </a:solidFill>
              </a:rPr>
              <a:t>QUESTIONS?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129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SMOKE-MOVES Integration Tool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573" y="1844906"/>
            <a:ext cx="5871403" cy="448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292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County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reduce the computational burden of running MOVES on every county in your modeling </a:t>
            </a:r>
            <a:r>
              <a:rPr lang="en-US" dirty="0" smtClean="0"/>
              <a:t>domain</a:t>
            </a:r>
            <a:endParaRPr lang="en-US" dirty="0"/>
          </a:p>
          <a:p>
            <a:r>
              <a:rPr lang="en-US" dirty="0"/>
              <a:t>Represent a set of similar counties (i.e., inventory counties) called a </a:t>
            </a:r>
            <a:r>
              <a:rPr lang="en-US" b="1" dirty="0"/>
              <a:t>county group.</a:t>
            </a:r>
            <a:r>
              <a:rPr lang="en-US" dirty="0"/>
              <a:t> </a:t>
            </a:r>
          </a:p>
          <a:p>
            <a:r>
              <a:rPr lang="en-US" dirty="0"/>
              <a:t>Key emission rates for the single reference county in MOVES can be utilized to estimate emissions for all counties in the </a:t>
            </a:r>
            <a:r>
              <a:rPr lang="en-US" b="1" dirty="0"/>
              <a:t>county group </a:t>
            </a:r>
            <a:r>
              <a:rPr lang="en-US" dirty="0"/>
              <a:t>through SMOKE. </a:t>
            </a:r>
          </a:p>
          <a:p>
            <a:endParaRPr lang="en-US" b="1" dirty="0" smtClean="0"/>
          </a:p>
          <a:p>
            <a:r>
              <a:rPr lang="en-US" b="1" dirty="0" smtClean="0"/>
              <a:t>Criteria </a:t>
            </a:r>
            <a:r>
              <a:rPr lang="en-US" b="1" dirty="0"/>
              <a:t>: </a:t>
            </a:r>
            <a:r>
              <a:rPr lang="en-US" dirty="0"/>
              <a:t>Similar fuel parameters, fleet age distribution and I/M programs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247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Fuel Month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Similar to the reference county, the fuel month reduces the computational time of MOVES by using a single month to represent a set of months. </a:t>
            </a:r>
          </a:p>
          <a:p>
            <a:r>
              <a:rPr lang="en-US" dirty="0"/>
              <a:t>Represent a particular set of fuel properties over the months used in </a:t>
            </a:r>
            <a:r>
              <a:rPr lang="en-US" dirty="0" smtClean="0"/>
              <a:t>MOVES</a:t>
            </a:r>
          </a:p>
          <a:p>
            <a:r>
              <a:rPr lang="en-US" dirty="0"/>
              <a:t>Example: If January and February use the similar fuel types, model only one of the  months</a:t>
            </a:r>
          </a:p>
          <a:p>
            <a:endParaRPr lang="en-US" dirty="0"/>
          </a:p>
          <a:p>
            <a:r>
              <a:rPr lang="en-US" b="1" dirty="0"/>
              <a:t>Criteria : </a:t>
            </a:r>
            <a:r>
              <a:rPr lang="en-US" dirty="0"/>
              <a:t>The State-provided fuel supply data in the MOVES database for each reference </a:t>
            </a:r>
            <a:r>
              <a:rPr lang="en-US" dirty="0" smtClean="0"/>
              <a:t>county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558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795811"/>
            <a:ext cx="8308975" cy="1008064"/>
          </a:xfrm>
        </p:spPr>
        <p:txBody>
          <a:bodyPr>
            <a:normAutofit/>
          </a:bodyPr>
          <a:lstStyle/>
          <a:p>
            <a:r>
              <a:rPr lang="en-US" dirty="0" smtClean="0"/>
              <a:t>Met. Preprocessor</a:t>
            </a:r>
            <a:r>
              <a:rPr lang="en-US" dirty="0" smtClean="0"/>
              <a:t>: </a:t>
            </a:r>
            <a:r>
              <a:rPr lang="en-US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Met4Moves</a:t>
            </a:r>
            <a:endParaRPr lang="en-US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466" y="2360756"/>
            <a:ext cx="6446360" cy="380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982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Met4Moves output for SMOKE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57803"/>
            <a:ext cx="7997436" cy="484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516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Met4Moves output for MOVES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93266"/>
            <a:ext cx="8321931" cy="493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038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130" y="2595753"/>
            <a:ext cx="6037642" cy="394632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Normalized Diurnal Temperature Profiles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422942" y="1652051"/>
            <a:ext cx="890126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2200" dirty="0">
                <a:latin typeface="Tw Cen MT" charset="0"/>
              </a:rPr>
              <a:t>Geographic average </a:t>
            </a:r>
            <a:r>
              <a:rPr lang="en-US" sz="2200" dirty="0">
                <a:latin typeface="Tw Cen MT" charset="0"/>
                <a:sym typeface="Wingdings" charset="0"/>
              </a:rPr>
              <a:t> </a:t>
            </a:r>
            <a:r>
              <a:rPr lang="en-US" sz="2200" dirty="0">
                <a:solidFill>
                  <a:srgbClr val="C00000"/>
                </a:solidFill>
                <a:latin typeface="Tw Cen MT" charset="0"/>
              </a:rPr>
              <a:t>normalized 24-hour temperature profile</a:t>
            </a:r>
          </a:p>
          <a:p>
            <a:pPr lvl="2"/>
            <a:r>
              <a:rPr lang="en-US" sz="2200" dirty="0">
                <a:latin typeface="Tw Cen MT" charset="0"/>
              </a:rPr>
              <a:t>Normalized shape </a:t>
            </a:r>
            <a:r>
              <a:rPr lang="en-US" sz="2200" dirty="0">
                <a:solidFill>
                  <a:srgbClr val="C00000"/>
                </a:solidFill>
                <a:latin typeface="Tw Cen MT" charset="0"/>
              </a:rPr>
              <a:t>fitted </a:t>
            </a:r>
            <a:r>
              <a:rPr lang="en-US" sz="2200" dirty="0">
                <a:latin typeface="Tw Cen MT" charset="0"/>
              </a:rPr>
              <a:t>with binned range of </a:t>
            </a:r>
            <a:r>
              <a:rPr lang="en-US" sz="2200" dirty="0">
                <a:solidFill>
                  <a:srgbClr val="C00000"/>
                </a:solidFill>
                <a:latin typeface="Tw Cen MT" charset="0"/>
              </a:rPr>
              <a:t>min/max temperatures</a:t>
            </a:r>
            <a:endParaRPr lang="en-US" sz="2200" dirty="0">
              <a:solidFill>
                <a:srgbClr val="3E05DD"/>
              </a:solidFill>
              <a:latin typeface="Tw Cen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13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1102</TotalTime>
  <Words>1155</Words>
  <Application>Microsoft Macintosh PowerPoint</Application>
  <PresentationFormat>On-screen Show (4:3)</PresentationFormat>
  <Paragraphs>224</Paragraphs>
  <Slides>25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Clarity</vt:lpstr>
      <vt:lpstr>SMOKE-MOVES Integration Tool</vt:lpstr>
      <vt:lpstr>Introduction</vt:lpstr>
      <vt:lpstr>SMOKE-MOVES Integration Tool</vt:lpstr>
      <vt:lpstr>Reference County</vt:lpstr>
      <vt:lpstr>Fuel Month</vt:lpstr>
      <vt:lpstr>Met. Preprocessor: Met4Moves</vt:lpstr>
      <vt:lpstr>Met4Moves output for SMOKE</vt:lpstr>
      <vt:lpstr>Met4Moves output for MOVES</vt:lpstr>
      <vt:lpstr>Normalized Diurnal Temperature Profiles</vt:lpstr>
      <vt:lpstr>MOVES Processing Scripts</vt:lpstr>
      <vt:lpstr>Emission Processes</vt:lpstr>
      <vt:lpstr>RatePerDistance (RPD) Approach</vt:lpstr>
      <vt:lpstr>RatePerVehicle (RPV) Approach</vt:lpstr>
      <vt:lpstr>RatePerProfile (RPP) Approach</vt:lpstr>
      <vt:lpstr>MOVES Post-processing Script</vt:lpstr>
      <vt:lpstr>MOVES Post-processing Script</vt:lpstr>
      <vt:lpstr>Chemical Speciation in SMOKE</vt:lpstr>
      <vt:lpstr>SMOKE Modeling System</vt:lpstr>
      <vt:lpstr>SMOKE: Onroad-way Processing (RPD)</vt:lpstr>
      <vt:lpstr>MOVESMRG: Onroad-way (RPD)</vt:lpstr>
      <vt:lpstr>SMOKE: Off-network Processing (RPV, RPP)</vt:lpstr>
      <vt:lpstr>MOVESMRG: Off-network (RPV and RPP)</vt:lpstr>
      <vt:lpstr>SMOKE: Final Merging</vt:lpstr>
      <vt:lpstr>Future Enhancements</vt:lpstr>
      <vt:lpstr>Acknowledgement</vt:lpstr>
    </vt:vector>
  </TitlesOfParts>
  <Company>UNC at Chapel Hill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SMOKE-MOVES Integration Tool</dc:title>
  <dc:creator>BH Baek</dc:creator>
  <cp:lastModifiedBy>BH Baek</cp:lastModifiedBy>
  <cp:revision>194</cp:revision>
  <dcterms:created xsi:type="dcterms:W3CDTF">2010-09-10T17:03:44Z</dcterms:created>
  <dcterms:modified xsi:type="dcterms:W3CDTF">2010-10-12T03:14:43Z</dcterms:modified>
</cp:coreProperties>
</file>