
<file path=[Content_Types].xml><?xml version="1.0" encoding="utf-8"?>
<Types xmlns="http://schemas.openxmlformats.org/package/2006/content-types">
  <Default Extension="emf" ContentType="image/x-emf"/>
  <Default Extension="gif" ContentType="video/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4"/>
  </p:notesMasterIdLst>
  <p:sldIdLst>
    <p:sldId id="256" r:id="rId2"/>
    <p:sldId id="257" r:id="rId3"/>
    <p:sldId id="258" r:id="rId4"/>
    <p:sldId id="259" r:id="rId5"/>
    <p:sldId id="275" r:id="rId6"/>
    <p:sldId id="280" r:id="rId7"/>
    <p:sldId id="281" r:id="rId8"/>
    <p:sldId id="468" r:id="rId9"/>
    <p:sldId id="279" r:id="rId10"/>
    <p:sldId id="270" r:id="rId11"/>
    <p:sldId id="274" r:id="rId12"/>
    <p:sldId id="271" r:id="rId13"/>
    <p:sldId id="478" r:id="rId14"/>
    <p:sldId id="285" r:id="rId15"/>
    <p:sldId id="467" r:id="rId16"/>
    <p:sldId id="466" r:id="rId17"/>
    <p:sldId id="460" r:id="rId18"/>
    <p:sldId id="462" r:id="rId19"/>
    <p:sldId id="276" r:id="rId20"/>
    <p:sldId id="469" r:id="rId21"/>
    <p:sldId id="283" r:id="rId22"/>
    <p:sldId id="282" r:id="rId23"/>
    <p:sldId id="277" r:id="rId24"/>
    <p:sldId id="459" r:id="rId25"/>
    <p:sldId id="457" r:id="rId26"/>
    <p:sldId id="470" r:id="rId27"/>
    <p:sldId id="471" r:id="rId28"/>
    <p:sldId id="284" r:id="rId29"/>
    <p:sldId id="464" r:id="rId30"/>
    <p:sldId id="296" r:id="rId31"/>
    <p:sldId id="458" r:id="rId32"/>
    <p:sldId id="301" r:id="rId33"/>
    <p:sldId id="461" r:id="rId34"/>
    <p:sldId id="263" r:id="rId35"/>
    <p:sldId id="290" r:id="rId36"/>
    <p:sldId id="456" r:id="rId37"/>
    <p:sldId id="472" r:id="rId38"/>
    <p:sldId id="474" r:id="rId39"/>
    <p:sldId id="473" r:id="rId40"/>
    <p:sldId id="475" r:id="rId41"/>
    <p:sldId id="476" r:id="rId42"/>
    <p:sldId id="47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4153" autoAdjust="0"/>
  </p:normalViewPr>
  <p:slideViewPr>
    <p:cSldViewPr snapToGrid="0">
      <p:cViewPr varScale="1">
        <p:scale>
          <a:sx n="77" d="100"/>
          <a:sy n="77" d="100"/>
        </p:scale>
        <p:origin x="7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750FCE-4EE1-4423-B35F-A9820BE2D562}" type="datetimeFigureOut">
              <a:rPr lang="en-US" smtClean="0"/>
              <a:t>10/18/2019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D04F29-E014-47E3-977D-B784BDB97054}" type="slidenum">
              <a:rPr lang="en-US" smtClean="0"/>
              <a:t>‹#›</a:t>
            </a:fld>
            <a:endParaRPr lang="en-US"/>
          </a:p>
        </p:txBody>
      </p:sp>
    </p:spTree>
    <p:extLst>
      <p:ext uri="{BB962C8B-B14F-4D97-AF65-F5344CB8AC3E}">
        <p14:creationId xmlns:p14="http://schemas.microsoft.com/office/powerpoint/2010/main" val="945593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 involved aircraft, ground based and ship based measurements of ozone and its precursor compounds</a:t>
            </a:r>
          </a:p>
        </p:txBody>
      </p:sp>
      <p:sp>
        <p:nvSpPr>
          <p:cNvPr id="4" name="Slide Number Placeholder 3"/>
          <p:cNvSpPr>
            <a:spLocks noGrp="1"/>
          </p:cNvSpPr>
          <p:nvPr>
            <p:ph type="sldNum" sz="quarter" idx="5"/>
          </p:nvPr>
        </p:nvSpPr>
        <p:spPr/>
        <p:txBody>
          <a:bodyPr/>
          <a:lstStyle/>
          <a:p>
            <a:fld id="{C5D04F29-E014-47E3-977D-B784BDB97054}" type="slidenum">
              <a:rPr lang="en-US" smtClean="0"/>
              <a:t>2</a:t>
            </a:fld>
            <a:endParaRPr lang="en-US"/>
          </a:p>
        </p:txBody>
      </p:sp>
    </p:spTree>
    <p:extLst>
      <p:ext uri="{BB962C8B-B14F-4D97-AF65-F5344CB8AC3E}">
        <p14:creationId xmlns:p14="http://schemas.microsoft.com/office/powerpoint/2010/main" val="3065866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Cleary results using measurements from 2008-2010 showed that NAM CMAQ at the time consistently overpredicts [O3] over lake as compared to measurements on the ferry but ferry measurements were on average about 4 ppb higher than O3 measurements along the shoreline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Cleary First study of CMAQ model bias over the water of Lake Michigan (11-16 ppb) greater bias than over the surrounding land (6-9 ppb)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Version of CMAQ??? Paper says National Air Quality Forecast Model (NAQFM) was developed with the collaboration of the National Oceanic and Atmospheric Administration (NOAA) and the Environmental Protection Agency (EPA) (Eder, 2009). The NAQFM is made up of two components: the National Center for Environmental Prediction’s (NCEP) North American Mesoscale (NAM) meteorological model and the EPA’s Community Multiscale Air Quality (CMAQ) modeling system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5D04F29-E014-47E3-977D-B784BDB97054}" type="slidenum">
              <a:rPr lang="en-US" smtClean="0"/>
              <a:t>3</a:t>
            </a:fld>
            <a:endParaRPr lang="en-US"/>
          </a:p>
        </p:txBody>
      </p:sp>
    </p:spTree>
    <p:extLst>
      <p:ext uri="{BB962C8B-B14F-4D97-AF65-F5344CB8AC3E}">
        <p14:creationId xmlns:p14="http://schemas.microsoft.com/office/powerpoint/2010/main" val="4044342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a:t>High ozone episodes with hourly ozone values &gt;70 ppb</a:t>
            </a:r>
            <a:r>
              <a:rPr lang="en-US" sz="1200" dirty="0"/>
              <a:t> </a:t>
            </a:r>
          </a:p>
          <a:p>
            <a:r>
              <a:rPr lang="en-US" sz="1200" dirty="0"/>
              <a:t>Figure is a map of the routine ozone monitoring locations, the Sheboygan shoreline monitor and the Kenosha Wisconsin monitor north of Chicago are typically the nonattainment monitors for the study area</a:t>
            </a:r>
            <a:endParaRPr lang="en-US" dirty="0"/>
          </a:p>
        </p:txBody>
      </p:sp>
      <p:sp>
        <p:nvSpPr>
          <p:cNvPr id="4" name="Slide Number Placeholder 3"/>
          <p:cNvSpPr>
            <a:spLocks noGrp="1"/>
          </p:cNvSpPr>
          <p:nvPr>
            <p:ph type="sldNum" sz="quarter" idx="5"/>
          </p:nvPr>
        </p:nvSpPr>
        <p:spPr/>
        <p:txBody>
          <a:bodyPr/>
          <a:lstStyle/>
          <a:p>
            <a:fld id="{C5D04F29-E014-47E3-977D-B784BDB97054}" type="slidenum">
              <a:rPr lang="en-US" smtClean="0"/>
              <a:t>4</a:t>
            </a:fld>
            <a:endParaRPr lang="en-US"/>
          </a:p>
        </p:txBody>
      </p:sp>
    </p:spTree>
    <p:extLst>
      <p:ext uri="{BB962C8B-B14F-4D97-AF65-F5344CB8AC3E}">
        <p14:creationId xmlns:p14="http://schemas.microsoft.com/office/powerpoint/2010/main" val="571512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ran 4km CMAQv5.3</a:t>
            </a:r>
          </a:p>
        </p:txBody>
      </p:sp>
      <p:sp>
        <p:nvSpPr>
          <p:cNvPr id="4" name="Slide Number Placeholder 3"/>
          <p:cNvSpPr>
            <a:spLocks noGrp="1"/>
          </p:cNvSpPr>
          <p:nvPr>
            <p:ph type="sldNum" sz="quarter" idx="5"/>
          </p:nvPr>
        </p:nvSpPr>
        <p:spPr/>
        <p:txBody>
          <a:bodyPr/>
          <a:lstStyle/>
          <a:p>
            <a:fld id="{C5D04F29-E014-47E3-977D-B784BDB97054}" type="slidenum">
              <a:rPr lang="en-US" smtClean="0"/>
              <a:t>5</a:t>
            </a:fld>
            <a:endParaRPr lang="en-US"/>
          </a:p>
        </p:txBody>
      </p:sp>
    </p:spTree>
    <p:extLst>
      <p:ext uri="{BB962C8B-B14F-4D97-AF65-F5344CB8AC3E}">
        <p14:creationId xmlns:p14="http://schemas.microsoft.com/office/powerpoint/2010/main" val="737988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Hourly ozone and wind barbs 6 AM and 2 PM on June 2</a:t>
            </a:r>
          </a:p>
        </p:txBody>
      </p:sp>
      <p:sp>
        <p:nvSpPr>
          <p:cNvPr id="4" name="Slide Number Placeholder 3"/>
          <p:cNvSpPr>
            <a:spLocks noGrp="1"/>
          </p:cNvSpPr>
          <p:nvPr>
            <p:ph type="sldNum" sz="quarter" idx="5"/>
          </p:nvPr>
        </p:nvSpPr>
        <p:spPr/>
        <p:txBody>
          <a:bodyPr/>
          <a:lstStyle/>
          <a:p>
            <a:fld id="{C5D04F29-E014-47E3-977D-B784BDB97054}" type="slidenum">
              <a:rPr lang="en-US" smtClean="0"/>
              <a:t>12</a:t>
            </a:fld>
            <a:endParaRPr lang="en-US"/>
          </a:p>
        </p:txBody>
      </p:sp>
    </p:spTree>
    <p:extLst>
      <p:ext uri="{BB962C8B-B14F-4D97-AF65-F5344CB8AC3E}">
        <p14:creationId xmlns:p14="http://schemas.microsoft.com/office/powerpoint/2010/main" val="2862787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13766" indent="-285750">
              <a:lnSpc>
                <a:spcPct val="80000"/>
              </a:lnSpc>
              <a:buFont typeface="Wingdings" panose="05000000000000000000" pitchFamily="2" charset="2"/>
              <a:buChar char="§"/>
            </a:pPr>
            <a:r>
              <a:rPr lang="en-US" dirty="0"/>
              <a:t>Attainment date for Moderate areas: July 20, 2018</a:t>
            </a:r>
          </a:p>
          <a:p>
            <a:pPr marL="413766" indent="-285750">
              <a:lnSpc>
                <a:spcPct val="80000"/>
              </a:lnSpc>
              <a:buFont typeface="Wingdings" panose="05000000000000000000" pitchFamily="2" charset="2"/>
              <a:buChar char="§"/>
            </a:pPr>
            <a:endParaRPr lang="en-US" dirty="0"/>
          </a:p>
          <a:p>
            <a:pPr marL="413766" indent="-285750">
              <a:lnSpc>
                <a:spcPct val="80000"/>
              </a:lnSpc>
              <a:buFont typeface="Wingdings" panose="05000000000000000000" pitchFamily="2" charset="2"/>
              <a:buChar char="§"/>
            </a:pPr>
            <a:r>
              <a:rPr lang="en-US" dirty="0"/>
              <a:t>Statutory deadline for issuing final determinations: January 20, 2019</a:t>
            </a:r>
          </a:p>
          <a:p>
            <a:pPr marL="413766" indent="-285750">
              <a:lnSpc>
                <a:spcPct val="80000"/>
              </a:lnSpc>
              <a:buFont typeface="Wingdings" panose="05000000000000000000" pitchFamily="2" charset="2"/>
              <a:buChar char="§"/>
            </a:pPr>
            <a:endParaRPr lang="en-US" dirty="0"/>
          </a:p>
          <a:p>
            <a:pPr marL="413766" indent="-285750">
              <a:lnSpc>
                <a:spcPct val="80000"/>
              </a:lnSpc>
              <a:buFont typeface="Wingdings" panose="05000000000000000000" pitchFamily="2" charset="2"/>
              <a:buChar char="§"/>
            </a:pPr>
            <a:r>
              <a:rPr lang="en-US" dirty="0"/>
              <a:t>NPRM published November 14, 2018</a:t>
            </a:r>
          </a:p>
          <a:p>
            <a:pPr marL="413766" indent="-285750">
              <a:lnSpc>
                <a:spcPct val="80000"/>
              </a:lnSpc>
              <a:buFont typeface="Wingdings" panose="05000000000000000000" pitchFamily="2" charset="2"/>
              <a:buChar char="§"/>
            </a:pPr>
            <a:endParaRPr lang="en-US" dirty="0"/>
          </a:p>
          <a:p>
            <a:pPr marL="763524" lvl="1" indent="-342900">
              <a:lnSpc>
                <a:spcPct val="80000"/>
              </a:lnSpc>
            </a:pPr>
            <a:r>
              <a:rPr lang="en-US" dirty="0"/>
              <a:t>EPA proposed determinations of attainment/failure to attain (and reclassification to Serious), and 1-year attainment date extensions based on 2015-17 DV for 11 areas</a:t>
            </a:r>
          </a:p>
          <a:p>
            <a:pPr marL="763524" lvl="1" indent="-342900">
              <a:lnSpc>
                <a:spcPct val="80000"/>
              </a:lnSpc>
            </a:pPr>
            <a:endParaRPr lang="en-US" dirty="0"/>
          </a:p>
          <a:p>
            <a:pPr marL="800100" lvl="1" indent="-342900">
              <a:lnSpc>
                <a:spcPct val="80000"/>
              </a:lnSpc>
            </a:pPr>
            <a:r>
              <a:rPr lang="en-US" dirty="0"/>
              <a:t>Proposal also included due dates for attainment plans and RACT implementation</a:t>
            </a:r>
          </a:p>
          <a:p>
            <a:pPr marL="706374" lvl="1" indent="-285750">
              <a:lnSpc>
                <a:spcPct val="80000"/>
              </a:lnSpc>
              <a:buFont typeface="Wingdings" panose="05000000000000000000" pitchFamily="2" charset="2"/>
              <a:buChar char="§"/>
            </a:pPr>
            <a:endParaRPr lang="en-US" dirty="0"/>
          </a:p>
          <a:p>
            <a:pPr marL="413766" indent="-285750">
              <a:lnSpc>
                <a:spcPct val="80000"/>
              </a:lnSpc>
              <a:buFont typeface="Wingdings" panose="05000000000000000000" pitchFamily="2" charset="2"/>
              <a:buChar char="§"/>
            </a:pPr>
            <a:r>
              <a:rPr lang="en-US" dirty="0"/>
              <a:t>Final notice anticipated in late spring 2019</a:t>
            </a:r>
          </a:p>
          <a:p>
            <a:endParaRPr lang="en-US" dirty="0"/>
          </a:p>
        </p:txBody>
      </p:sp>
      <p:sp>
        <p:nvSpPr>
          <p:cNvPr id="4" name="Slide Number Placeholder 3"/>
          <p:cNvSpPr>
            <a:spLocks noGrp="1"/>
          </p:cNvSpPr>
          <p:nvPr>
            <p:ph type="sldNum" sz="quarter" idx="5"/>
          </p:nvPr>
        </p:nvSpPr>
        <p:spPr/>
        <p:txBody>
          <a:bodyPr/>
          <a:lstStyle/>
          <a:p>
            <a:fld id="{A28AD8E3-94C1-454F-923B-8D35238D046C}" type="slidenum">
              <a:rPr lang="en-US" smtClean="0"/>
              <a:t>34</a:t>
            </a:fld>
            <a:endParaRPr lang="en-US"/>
          </a:p>
        </p:txBody>
      </p:sp>
    </p:spTree>
    <p:extLst>
      <p:ext uri="{BB962C8B-B14F-4D97-AF65-F5344CB8AC3E}">
        <p14:creationId xmlns:p14="http://schemas.microsoft.com/office/powerpoint/2010/main" val="356634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1C8BA-44DB-42DD-A087-4CC72EA6DE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A8259A-3CF7-481B-A528-CBC13C0035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3D9241-40C5-4721-B6FC-D23968885BCB}"/>
              </a:ext>
            </a:extLst>
          </p:cNvPr>
          <p:cNvSpPr>
            <a:spLocks noGrp="1"/>
          </p:cNvSpPr>
          <p:nvPr>
            <p:ph type="dt" sz="half" idx="10"/>
          </p:nvPr>
        </p:nvSpPr>
        <p:spPr/>
        <p:txBody>
          <a:bodyPr/>
          <a:lstStyle/>
          <a:p>
            <a:fld id="{3D3E3A9B-E880-4C3A-B83C-79309A29DAF5}" type="datetime1">
              <a:rPr lang="en-US" smtClean="0"/>
              <a:t>10/18/2019</a:t>
            </a:fld>
            <a:endParaRPr lang="en-US"/>
          </a:p>
        </p:txBody>
      </p:sp>
      <p:sp>
        <p:nvSpPr>
          <p:cNvPr id="5" name="Footer Placeholder 4">
            <a:extLst>
              <a:ext uri="{FF2B5EF4-FFF2-40B4-BE49-F238E27FC236}">
                <a16:creationId xmlns:a16="http://schemas.microsoft.com/office/drawing/2014/main" id="{6DBB8613-18D9-4DE6-A770-99AE65E9B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3C91A-D361-4F90-9316-393E95179542}"/>
              </a:ext>
            </a:extLst>
          </p:cNvPr>
          <p:cNvSpPr>
            <a:spLocks noGrp="1"/>
          </p:cNvSpPr>
          <p:nvPr>
            <p:ph type="sldNum" sz="quarter" idx="12"/>
          </p:nvPr>
        </p:nvSpPr>
        <p:spPr/>
        <p:txBody>
          <a:bodyPr/>
          <a:lstStyle/>
          <a:p>
            <a:fld id="{FD0A2A7D-63EE-4593-951A-FD88CF3BEF4D}" type="slidenum">
              <a:rPr lang="en-US" smtClean="0"/>
              <a:t>‹#›</a:t>
            </a:fld>
            <a:endParaRPr lang="en-US"/>
          </a:p>
        </p:txBody>
      </p:sp>
    </p:spTree>
    <p:extLst>
      <p:ext uri="{BB962C8B-B14F-4D97-AF65-F5344CB8AC3E}">
        <p14:creationId xmlns:p14="http://schemas.microsoft.com/office/powerpoint/2010/main" val="1971043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FF70D-D033-49BD-942A-4C2F486634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C4D584-5E0D-46D0-96BB-DDA4550F29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6502C5-6670-4756-88AD-A6633E230052}"/>
              </a:ext>
            </a:extLst>
          </p:cNvPr>
          <p:cNvSpPr>
            <a:spLocks noGrp="1"/>
          </p:cNvSpPr>
          <p:nvPr>
            <p:ph type="dt" sz="half" idx="10"/>
          </p:nvPr>
        </p:nvSpPr>
        <p:spPr/>
        <p:txBody>
          <a:bodyPr/>
          <a:lstStyle/>
          <a:p>
            <a:fld id="{16E905C8-C24D-422C-9315-EF18DDDC9E76}" type="datetime1">
              <a:rPr lang="en-US" smtClean="0"/>
              <a:t>10/18/2019</a:t>
            </a:fld>
            <a:endParaRPr lang="en-US"/>
          </a:p>
        </p:txBody>
      </p:sp>
      <p:sp>
        <p:nvSpPr>
          <p:cNvPr id="5" name="Footer Placeholder 4">
            <a:extLst>
              <a:ext uri="{FF2B5EF4-FFF2-40B4-BE49-F238E27FC236}">
                <a16:creationId xmlns:a16="http://schemas.microsoft.com/office/drawing/2014/main" id="{2DAEA886-4A9F-4BF8-B73F-4C80FE36F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ADFE0D-F3AC-4C39-B95B-C61CAD5F4F9A}"/>
              </a:ext>
            </a:extLst>
          </p:cNvPr>
          <p:cNvSpPr>
            <a:spLocks noGrp="1"/>
          </p:cNvSpPr>
          <p:nvPr>
            <p:ph type="sldNum" sz="quarter" idx="12"/>
          </p:nvPr>
        </p:nvSpPr>
        <p:spPr/>
        <p:txBody>
          <a:bodyPr/>
          <a:lstStyle/>
          <a:p>
            <a:fld id="{FD0A2A7D-63EE-4593-951A-FD88CF3BEF4D}" type="slidenum">
              <a:rPr lang="en-US" smtClean="0"/>
              <a:t>‹#›</a:t>
            </a:fld>
            <a:endParaRPr lang="en-US"/>
          </a:p>
        </p:txBody>
      </p:sp>
    </p:spTree>
    <p:extLst>
      <p:ext uri="{BB962C8B-B14F-4D97-AF65-F5344CB8AC3E}">
        <p14:creationId xmlns:p14="http://schemas.microsoft.com/office/powerpoint/2010/main" val="418557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986CC4-A7C7-4C11-88BB-2F1AC943E9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A10F09-AF33-414E-B4E2-8B1E0B24F7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294830-2170-4B6D-867B-CD44DBE88473}"/>
              </a:ext>
            </a:extLst>
          </p:cNvPr>
          <p:cNvSpPr>
            <a:spLocks noGrp="1"/>
          </p:cNvSpPr>
          <p:nvPr>
            <p:ph type="dt" sz="half" idx="10"/>
          </p:nvPr>
        </p:nvSpPr>
        <p:spPr/>
        <p:txBody>
          <a:bodyPr/>
          <a:lstStyle/>
          <a:p>
            <a:fld id="{3C259487-021F-4284-86C7-05B82CA3D8D7}" type="datetime1">
              <a:rPr lang="en-US" smtClean="0"/>
              <a:t>10/18/2019</a:t>
            </a:fld>
            <a:endParaRPr lang="en-US"/>
          </a:p>
        </p:txBody>
      </p:sp>
      <p:sp>
        <p:nvSpPr>
          <p:cNvPr id="5" name="Footer Placeholder 4">
            <a:extLst>
              <a:ext uri="{FF2B5EF4-FFF2-40B4-BE49-F238E27FC236}">
                <a16:creationId xmlns:a16="http://schemas.microsoft.com/office/drawing/2014/main" id="{86D398F2-4C8A-4900-97F8-D671C4C8EF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719B3-A8F7-4C57-898F-3F1A529A9C58}"/>
              </a:ext>
            </a:extLst>
          </p:cNvPr>
          <p:cNvSpPr>
            <a:spLocks noGrp="1"/>
          </p:cNvSpPr>
          <p:nvPr>
            <p:ph type="sldNum" sz="quarter" idx="12"/>
          </p:nvPr>
        </p:nvSpPr>
        <p:spPr/>
        <p:txBody>
          <a:bodyPr/>
          <a:lstStyle/>
          <a:p>
            <a:fld id="{FD0A2A7D-63EE-4593-951A-FD88CF3BEF4D}" type="slidenum">
              <a:rPr lang="en-US" smtClean="0"/>
              <a:t>‹#›</a:t>
            </a:fld>
            <a:endParaRPr lang="en-US"/>
          </a:p>
        </p:txBody>
      </p:sp>
    </p:spTree>
    <p:extLst>
      <p:ext uri="{BB962C8B-B14F-4D97-AF65-F5344CB8AC3E}">
        <p14:creationId xmlns:p14="http://schemas.microsoft.com/office/powerpoint/2010/main" val="3695632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79D9E-A1A0-4A8A-A5C5-092D271497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F0B121-F1CE-46CE-84EE-4F6DB8D7A4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06FD0-ADF6-4713-9ED5-BF03540485A9}"/>
              </a:ext>
            </a:extLst>
          </p:cNvPr>
          <p:cNvSpPr>
            <a:spLocks noGrp="1"/>
          </p:cNvSpPr>
          <p:nvPr>
            <p:ph type="dt" sz="half" idx="10"/>
          </p:nvPr>
        </p:nvSpPr>
        <p:spPr/>
        <p:txBody>
          <a:bodyPr/>
          <a:lstStyle/>
          <a:p>
            <a:fld id="{D253ABB2-3F26-4916-9C06-028035D93881}" type="datetime1">
              <a:rPr lang="en-US" smtClean="0"/>
              <a:t>10/18/2019</a:t>
            </a:fld>
            <a:endParaRPr lang="en-US"/>
          </a:p>
        </p:txBody>
      </p:sp>
      <p:sp>
        <p:nvSpPr>
          <p:cNvPr id="5" name="Footer Placeholder 4">
            <a:extLst>
              <a:ext uri="{FF2B5EF4-FFF2-40B4-BE49-F238E27FC236}">
                <a16:creationId xmlns:a16="http://schemas.microsoft.com/office/drawing/2014/main" id="{3D6592B6-11BE-4318-AA10-853CA49695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A5955D-770C-43E7-A747-47B78F6E2DDB}"/>
              </a:ext>
            </a:extLst>
          </p:cNvPr>
          <p:cNvSpPr>
            <a:spLocks noGrp="1"/>
          </p:cNvSpPr>
          <p:nvPr>
            <p:ph type="sldNum" sz="quarter" idx="12"/>
          </p:nvPr>
        </p:nvSpPr>
        <p:spPr/>
        <p:txBody>
          <a:bodyPr/>
          <a:lstStyle/>
          <a:p>
            <a:fld id="{FD0A2A7D-63EE-4593-951A-FD88CF3BEF4D}" type="slidenum">
              <a:rPr lang="en-US" smtClean="0"/>
              <a:t>‹#›</a:t>
            </a:fld>
            <a:endParaRPr lang="en-US"/>
          </a:p>
        </p:txBody>
      </p:sp>
    </p:spTree>
    <p:extLst>
      <p:ext uri="{BB962C8B-B14F-4D97-AF65-F5344CB8AC3E}">
        <p14:creationId xmlns:p14="http://schemas.microsoft.com/office/powerpoint/2010/main" val="3554076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5FD87-DE94-41BD-94D0-CB4D5DAC7C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2DB7D5-7253-4BFA-8D28-77AC4E4E0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1EC308-8C52-4067-80A1-18D430537427}"/>
              </a:ext>
            </a:extLst>
          </p:cNvPr>
          <p:cNvSpPr>
            <a:spLocks noGrp="1"/>
          </p:cNvSpPr>
          <p:nvPr>
            <p:ph type="dt" sz="half" idx="10"/>
          </p:nvPr>
        </p:nvSpPr>
        <p:spPr/>
        <p:txBody>
          <a:bodyPr/>
          <a:lstStyle/>
          <a:p>
            <a:fld id="{580AE638-78B5-4B48-B55E-89948531B1CA}" type="datetime1">
              <a:rPr lang="en-US" smtClean="0"/>
              <a:t>10/18/2019</a:t>
            </a:fld>
            <a:endParaRPr lang="en-US"/>
          </a:p>
        </p:txBody>
      </p:sp>
      <p:sp>
        <p:nvSpPr>
          <p:cNvPr id="5" name="Footer Placeholder 4">
            <a:extLst>
              <a:ext uri="{FF2B5EF4-FFF2-40B4-BE49-F238E27FC236}">
                <a16:creationId xmlns:a16="http://schemas.microsoft.com/office/drawing/2014/main" id="{FF58CC33-2BC8-42DF-8FAF-C169BC602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74F1C3-E49C-49DD-8EF2-E22D7CC08E56}"/>
              </a:ext>
            </a:extLst>
          </p:cNvPr>
          <p:cNvSpPr>
            <a:spLocks noGrp="1"/>
          </p:cNvSpPr>
          <p:nvPr>
            <p:ph type="sldNum" sz="quarter" idx="12"/>
          </p:nvPr>
        </p:nvSpPr>
        <p:spPr/>
        <p:txBody>
          <a:bodyPr/>
          <a:lstStyle/>
          <a:p>
            <a:fld id="{FD0A2A7D-63EE-4593-951A-FD88CF3BEF4D}" type="slidenum">
              <a:rPr lang="en-US" smtClean="0"/>
              <a:t>‹#›</a:t>
            </a:fld>
            <a:endParaRPr lang="en-US"/>
          </a:p>
        </p:txBody>
      </p:sp>
    </p:spTree>
    <p:extLst>
      <p:ext uri="{BB962C8B-B14F-4D97-AF65-F5344CB8AC3E}">
        <p14:creationId xmlns:p14="http://schemas.microsoft.com/office/powerpoint/2010/main" val="77617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A0C96-01EB-405C-90D0-666082A3E7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844D6-E33A-4D58-9E7E-FA65E0BC78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87616F-84AC-4EBE-9DD6-1BE3A5560C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C51FCC-A6F5-47B8-8AA7-B70F3FB9F2A5}"/>
              </a:ext>
            </a:extLst>
          </p:cNvPr>
          <p:cNvSpPr>
            <a:spLocks noGrp="1"/>
          </p:cNvSpPr>
          <p:nvPr>
            <p:ph type="dt" sz="half" idx="10"/>
          </p:nvPr>
        </p:nvSpPr>
        <p:spPr/>
        <p:txBody>
          <a:bodyPr/>
          <a:lstStyle/>
          <a:p>
            <a:fld id="{1103B7F6-7CEB-451D-97F9-1A44A576EB76}" type="datetime1">
              <a:rPr lang="en-US" smtClean="0"/>
              <a:t>10/18/2019</a:t>
            </a:fld>
            <a:endParaRPr lang="en-US"/>
          </a:p>
        </p:txBody>
      </p:sp>
      <p:sp>
        <p:nvSpPr>
          <p:cNvPr id="6" name="Footer Placeholder 5">
            <a:extLst>
              <a:ext uri="{FF2B5EF4-FFF2-40B4-BE49-F238E27FC236}">
                <a16:creationId xmlns:a16="http://schemas.microsoft.com/office/drawing/2014/main" id="{059B0A84-C9F6-4953-AFF2-40C6C7584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541163-DF75-4498-9F57-D99A9F9205B7}"/>
              </a:ext>
            </a:extLst>
          </p:cNvPr>
          <p:cNvSpPr>
            <a:spLocks noGrp="1"/>
          </p:cNvSpPr>
          <p:nvPr>
            <p:ph type="sldNum" sz="quarter" idx="12"/>
          </p:nvPr>
        </p:nvSpPr>
        <p:spPr/>
        <p:txBody>
          <a:bodyPr/>
          <a:lstStyle/>
          <a:p>
            <a:fld id="{FD0A2A7D-63EE-4593-951A-FD88CF3BEF4D}" type="slidenum">
              <a:rPr lang="en-US" smtClean="0"/>
              <a:t>‹#›</a:t>
            </a:fld>
            <a:endParaRPr lang="en-US"/>
          </a:p>
        </p:txBody>
      </p:sp>
    </p:spTree>
    <p:extLst>
      <p:ext uri="{BB962C8B-B14F-4D97-AF65-F5344CB8AC3E}">
        <p14:creationId xmlns:p14="http://schemas.microsoft.com/office/powerpoint/2010/main" val="2374514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8D2D3-620D-4865-886D-6713C3A183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7FF064-AB43-410A-9249-D714587750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84429E-5166-4C03-A0A9-587ECB3EDB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F038BC-8533-4BB9-83E2-ED149E4414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8CB8C5-635D-4DF1-90FE-D75BBC6DAA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A854DD-3878-4D05-898C-604205FE8797}"/>
              </a:ext>
            </a:extLst>
          </p:cNvPr>
          <p:cNvSpPr>
            <a:spLocks noGrp="1"/>
          </p:cNvSpPr>
          <p:nvPr>
            <p:ph type="dt" sz="half" idx="10"/>
          </p:nvPr>
        </p:nvSpPr>
        <p:spPr/>
        <p:txBody>
          <a:bodyPr/>
          <a:lstStyle/>
          <a:p>
            <a:fld id="{75B49034-B175-45FE-9720-0748365B8C2B}" type="datetime1">
              <a:rPr lang="en-US" smtClean="0"/>
              <a:t>10/18/2019</a:t>
            </a:fld>
            <a:endParaRPr lang="en-US"/>
          </a:p>
        </p:txBody>
      </p:sp>
      <p:sp>
        <p:nvSpPr>
          <p:cNvPr id="8" name="Footer Placeholder 7">
            <a:extLst>
              <a:ext uri="{FF2B5EF4-FFF2-40B4-BE49-F238E27FC236}">
                <a16:creationId xmlns:a16="http://schemas.microsoft.com/office/drawing/2014/main" id="{6DF9BFE0-9E6D-4CB4-814D-9736C92F4A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AE0D00-A0EE-4362-B256-43B446F6C003}"/>
              </a:ext>
            </a:extLst>
          </p:cNvPr>
          <p:cNvSpPr>
            <a:spLocks noGrp="1"/>
          </p:cNvSpPr>
          <p:nvPr>
            <p:ph type="sldNum" sz="quarter" idx="12"/>
          </p:nvPr>
        </p:nvSpPr>
        <p:spPr/>
        <p:txBody>
          <a:bodyPr/>
          <a:lstStyle/>
          <a:p>
            <a:fld id="{FD0A2A7D-63EE-4593-951A-FD88CF3BEF4D}" type="slidenum">
              <a:rPr lang="en-US" smtClean="0"/>
              <a:t>‹#›</a:t>
            </a:fld>
            <a:endParaRPr lang="en-US"/>
          </a:p>
        </p:txBody>
      </p:sp>
    </p:spTree>
    <p:extLst>
      <p:ext uri="{BB962C8B-B14F-4D97-AF65-F5344CB8AC3E}">
        <p14:creationId xmlns:p14="http://schemas.microsoft.com/office/powerpoint/2010/main" val="3492979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339D-C39B-41FE-BA78-7D185DB243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05D33A-45E1-4295-A2B2-492DC2110FCF}"/>
              </a:ext>
            </a:extLst>
          </p:cNvPr>
          <p:cNvSpPr>
            <a:spLocks noGrp="1"/>
          </p:cNvSpPr>
          <p:nvPr>
            <p:ph type="dt" sz="half" idx="10"/>
          </p:nvPr>
        </p:nvSpPr>
        <p:spPr/>
        <p:txBody>
          <a:bodyPr/>
          <a:lstStyle/>
          <a:p>
            <a:fld id="{533A5FE1-4CE1-41F1-A96E-9F0D2754A496}" type="datetime1">
              <a:rPr lang="en-US" smtClean="0"/>
              <a:t>10/18/2019</a:t>
            </a:fld>
            <a:endParaRPr lang="en-US"/>
          </a:p>
        </p:txBody>
      </p:sp>
      <p:sp>
        <p:nvSpPr>
          <p:cNvPr id="4" name="Footer Placeholder 3">
            <a:extLst>
              <a:ext uri="{FF2B5EF4-FFF2-40B4-BE49-F238E27FC236}">
                <a16:creationId xmlns:a16="http://schemas.microsoft.com/office/drawing/2014/main" id="{19E30A07-23F7-4175-B86E-5FDD765691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4A83E5-FA5E-4AD4-96C1-AFEDD5CBEFC0}"/>
              </a:ext>
            </a:extLst>
          </p:cNvPr>
          <p:cNvSpPr>
            <a:spLocks noGrp="1"/>
          </p:cNvSpPr>
          <p:nvPr>
            <p:ph type="sldNum" sz="quarter" idx="12"/>
          </p:nvPr>
        </p:nvSpPr>
        <p:spPr/>
        <p:txBody>
          <a:bodyPr/>
          <a:lstStyle/>
          <a:p>
            <a:fld id="{FD0A2A7D-63EE-4593-951A-FD88CF3BEF4D}" type="slidenum">
              <a:rPr lang="en-US" smtClean="0"/>
              <a:t>‹#›</a:t>
            </a:fld>
            <a:endParaRPr lang="en-US"/>
          </a:p>
        </p:txBody>
      </p:sp>
    </p:spTree>
    <p:extLst>
      <p:ext uri="{BB962C8B-B14F-4D97-AF65-F5344CB8AC3E}">
        <p14:creationId xmlns:p14="http://schemas.microsoft.com/office/powerpoint/2010/main" val="784325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202511-0EC1-4BDB-A39E-7DC4768AF74E}"/>
              </a:ext>
            </a:extLst>
          </p:cNvPr>
          <p:cNvSpPr>
            <a:spLocks noGrp="1"/>
          </p:cNvSpPr>
          <p:nvPr>
            <p:ph type="dt" sz="half" idx="10"/>
          </p:nvPr>
        </p:nvSpPr>
        <p:spPr/>
        <p:txBody>
          <a:bodyPr/>
          <a:lstStyle/>
          <a:p>
            <a:fld id="{49FDE276-56DA-422E-9730-D272D04F10D5}" type="datetime1">
              <a:rPr lang="en-US" smtClean="0"/>
              <a:t>10/18/2019</a:t>
            </a:fld>
            <a:endParaRPr lang="en-US"/>
          </a:p>
        </p:txBody>
      </p:sp>
      <p:sp>
        <p:nvSpPr>
          <p:cNvPr id="3" name="Footer Placeholder 2">
            <a:extLst>
              <a:ext uri="{FF2B5EF4-FFF2-40B4-BE49-F238E27FC236}">
                <a16:creationId xmlns:a16="http://schemas.microsoft.com/office/drawing/2014/main" id="{662953E9-8108-4A0A-BEF9-B7035C9C23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A7F498-AF74-48E4-8D2C-239A5174A027}"/>
              </a:ext>
            </a:extLst>
          </p:cNvPr>
          <p:cNvSpPr>
            <a:spLocks noGrp="1"/>
          </p:cNvSpPr>
          <p:nvPr>
            <p:ph type="sldNum" sz="quarter" idx="12"/>
          </p:nvPr>
        </p:nvSpPr>
        <p:spPr/>
        <p:txBody>
          <a:bodyPr/>
          <a:lstStyle/>
          <a:p>
            <a:fld id="{FD0A2A7D-63EE-4593-951A-FD88CF3BEF4D}" type="slidenum">
              <a:rPr lang="en-US" smtClean="0"/>
              <a:t>‹#›</a:t>
            </a:fld>
            <a:endParaRPr lang="en-US"/>
          </a:p>
        </p:txBody>
      </p:sp>
    </p:spTree>
    <p:extLst>
      <p:ext uri="{BB962C8B-B14F-4D97-AF65-F5344CB8AC3E}">
        <p14:creationId xmlns:p14="http://schemas.microsoft.com/office/powerpoint/2010/main" val="3220466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63942-58E8-41BF-B1EC-69A024DE6F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CD795B-81F6-4EC4-A24C-BB61AB0A2E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FDE864-FDC9-461C-9763-B4E6CB1C2C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6B4A6-AD79-4F46-B58E-33ED95D91DA3}"/>
              </a:ext>
            </a:extLst>
          </p:cNvPr>
          <p:cNvSpPr>
            <a:spLocks noGrp="1"/>
          </p:cNvSpPr>
          <p:nvPr>
            <p:ph type="dt" sz="half" idx="10"/>
          </p:nvPr>
        </p:nvSpPr>
        <p:spPr/>
        <p:txBody>
          <a:bodyPr/>
          <a:lstStyle/>
          <a:p>
            <a:fld id="{03069E2E-E316-4B87-85FA-C2C779C83D5B}" type="datetime1">
              <a:rPr lang="en-US" smtClean="0"/>
              <a:t>10/18/2019</a:t>
            </a:fld>
            <a:endParaRPr lang="en-US"/>
          </a:p>
        </p:txBody>
      </p:sp>
      <p:sp>
        <p:nvSpPr>
          <p:cNvPr id="6" name="Footer Placeholder 5">
            <a:extLst>
              <a:ext uri="{FF2B5EF4-FFF2-40B4-BE49-F238E27FC236}">
                <a16:creationId xmlns:a16="http://schemas.microsoft.com/office/drawing/2014/main" id="{857BC3B4-1FAA-486F-B469-AAE2BE65E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5D4FD4-6011-4496-8F09-F829B080221E}"/>
              </a:ext>
            </a:extLst>
          </p:cNvPr>
          <p:cNvSpPr>
            <a:spLocks noGrp="1"/>
          </p:cNvSpPr>
          <p:nvPr>
            <p:ph type="sldNum" sz="quarter" idx="12"/>
          </p:nvPr>
        </p:nvSpPr>
        <p:spPr/>
        <p:txBody>
          <a:bodyPr/>
          <a:lstStyle/>
          <a:p>
            <a:fld id="{FD0A2A7D-63EE-4593-951A-FD88CF3BEF4D}" type="slidenum">
              <a:rPr lang="en-US" smtClean="0"/>
              <a:t>‹#›</a:t>
            </a:fld>
            <a:endParaRPr lang="en-US"/>
          </a:p>
        </p:txBody>
      </p:sp>
    </p:spTree>
    <p:extLst>
      <p:ext uri="{BB962C8B-B14F-4D97-AF65-F5344CB8AC3E}">
        <p14:creationId xmlns:p14="http://schemas.microsoft.com/office/powerpoint/2010/main" val="950765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93F0A-20DD-44F4-917B-0A01010324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268E89-7427-46A2-ACDA-9937A74194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D66363-C6DA-4AB6-8B57-87E656153B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B9AEC0-F9F2-486B-9D14-AAB177A04B2B}"/>
              </a:ext>
            </a:extLst>
          </p:cNvPr>
          <p:cNvSpPr>
            <a:spLocks noGrp="1"/>
          </p:cNvSpPr>
          <p:nvPr>
            <p:ph type="dt" sz="half" idx="10"/>
          </p:nvPr>
        </p:nvSpPr>
        <p:spPr/>
        <p:txBody>
          <a:bodyPr/>
          <a:lstStyle/>
          <a:p>
            <a:fld id="{9EADE2ED-1127-4D93-9CD9-2B92D8BBDE6A}" type="datetime1">
              <a:rPr lang="en-US" smtClean="0"/>
              <a:t>10/18/2019</a:t>
            </a:fld>
            <a:endParaRPr lang="en-US"/>
          </a:p>
        </p:txBody>
      </p:sp>
      <p:sp>
        <p:nvSpPr>
          <p:cNvPr id="6" name="Footer Placeholder 5">
            <a:extLst>
              <a:ext uri="{FF2B5EF4-FFF2-40B4-BE49-F238E27FC236}">
                <a16:creationId xmlns:a16="http://schemas.microsoft.com/office/drawing/2014/main" id="{D2C5D1D4-4847-482C-AE42-B4E02B4D76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4DBBB5-DFE5-4E8E-B016-A5402B241E15}"/>
              </a:ext>
            </a:extLst>
          </p:cNvPr>
          <p:cNvSpPr>
            <a:spLocks noGrp="1"/>
          </p:cNvSpPr>
          <p:nvPr>
            <p:ph type="sldNum" sz="quarter" idx="12"/>
          </p:nvPr>
        </p:nvSpPr>
        <p:spPr/>
        <p:txBody>
          <a:bodyPr/>
          <a:lstStyle/>
          <a:p>
            <a:fld id="{FD0A2A7D-63EE-4593-951A-FD88CF3BEF4D}" type="slidenum">
              <a:rPr lang="en-US" smtClean="0"/>
              <a:t>‹#›</a:t>
            </a:fld>
            <a:endParaRPr lang="en-US"/>
          </a:p>
        </p:txBody>
      </p:sp>
    </p:spTree>
    <p:extLst>
      <p:ext uri="{BB962C8B-B14F-4D97-AF65-F5344CB8AC3E}">
        <p14:creationId xmlns:p14="http://schemas.microsoft.com/office/powerpoint/2010/main" val="1536963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CCC2C8-84FF-43B1-AFF7-1ABD669A8C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ADE26A-2F35-41B8-8E97-FDB10C760B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5DFFD5-BB0F-44D3-A058-BDF2F2D9DC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2F3A74-163D-498A-990A-B216DE3AE552}" type="datetime1">
              <a:rPr lang="en-US" smtClean="0"/>
              <a:t>10/18/2019</a:t>
            </a:fld>
            <a:endParaRPr lang="en-US"/>
          </a:p>
        </p:txBody>
      </p:sp>
      <p:sp>
        <p:nvSpPr>
          <p:cNvPr id="5" name="Footer Placeholder 4">
            <a:extLst>
              <a:ext uri="{FF2B5EF4-FFF2-40B4-BE49-F238E27FC236}">
                <a16:creationId xmlns:a16="http://schemas.microsoft.com/office/drawing/2014/main" id="{89F56130-1E1F-4D5F-8372-FCDB8D6034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3D1ADA-3B54-455D-B0C6-B134FE8408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0A2A7D-63EE-4593-951A-FD88CF3BEF4D}" type="slidenum">
              <a:rPr lang="en-US" smtClean="0"/>
              <a:t>‹#›</a:t>
            </a:fld>
            <a:endParaRPr lang="en-US"/>
          </a:p>
        </p:txBody>
      </p:sp>
    </p:spTree>
    <p:extLst>
      <p:ext uri="{BB962C8B-B14F-4D97-AF65-F5344CB8AC3E}">
        <p14:creationId xmlns:p14="http://schemas.microsoft.com/office/powerpoint/2010/main" val="1208452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gif"/><Relationship Id="rId1" Type="http://schemas.microsoft.com/office/2007/relationships/media" Target="../media/media1.gif"/><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www-air.larc.nasa.gov/missions/lmos/"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3.epa.gov/ttn/scram/guidance/guide/EPA454_R_16_006.pdf" TargetMode="External"/><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www.epa.gov/sites/production/files/2017-05/documents/national_modeling.advance.may_2017.pdf"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gif"/><Relationship Id="rId1" Type="http://schemas.microsoft.com/office/2007/relationships/media" Target="../media/media2.gif"/><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gif"/><Relationship Id="rId1" Type="http://schemas.microsoft.com/office/2007/relationships/media" Target="../media/media3.gif"/><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6A535-5F92-469E-8CF6-429E98B4B18D}"/>
              </a:ext>
            </a:extLst>
          </p:cNvPr>
          <p:cNvSpPr>
            <a:spLocks noGrp="1"/>
          </p:cNvSpPr>
          <p:nvPr>
            <p:ph type="ctrTitle"/>
          </p:nvPr>
        </p:nvSpPr>
        <p:spPr>
          <a:xfrm>
            <a:off x="1076325" y="1420942"/>
            <a:ext cx="9839325" cy="2387600"/>
          </a:xfrm>
        </p:spPr>
        <p:txBody>
          <a:bodyPr>
            <a:normAutofit fontScale="90000"/>
          </a:bodyPr>
          <a:lstStyle/>
          <a:p>
            <a:r>
              <a:rPr lang="en-US" b="1" dirty="0">
                <a:latin typeface="+mn-lt"/>
              </a:rPr>
              <a:t>Model-Measurement Comparison of Ozone and Precursors Along Land-Water Interfaces during the 2017 LMOS Field Campaign</a:t>
            </a:r>
            <a:r>
              <a:rPr lang="en-US" dirty="0">
                <a:latin typeface="+mn-lt"/>
              </a:rPr>
              <a:t> </a:t>
            </a:r>
          </a:p>
        </p:txBody>
      </p:sp>
      <p:sp>
        <p:nvSpPr>
          <p:cNvPr id="3" name="Subtitle 2">
            <a:extLst>
              <a:ext uri="{FF2B5EF4-FFF2-40B4-BE49-F238E27FC236}">
                <a16:creationId xmlns:a16="http://schemas.microsoft.com/office/drawing/2014/main" id="{67CFE8AC-60E2-4649-BC6A-5210E43B7477}"/>
              </a:ext>
            </a:extLst>
          </p:cNvPr>
          <p:cNvSpPr>
            <a:spLocks noGrp="1"/>
          </p:cNvSpPr>
          <p:nvPr>
            <p:ph type="subTitle" idx="1"/>
          </p:nvPr>
        </p:nvSpPr>
        <p:spPr>
          <a:xfrm>
            <a:off x="1524000" y="4794218"/>
            <a:ext cx="9144000" cy="1655762"/>
          </a:xfrm>
        </p:spPr>
        <p:txBody>
          <a:bodyPr>
            <a:noAutofit/>
          </a:bodyPr>
          <a:lstStyle/>
          <a:p>
            <a:r>
              <a:rPr lang="en-US" sz="4000" b="1" dirty="0"/>
              <a:t>Liljegren, J; Baker, K.; Valin, L; Szykman, J; Henderson, B.; Judd, L.; Al-Saadi, J; </a:t>
            </a:r>
            <a:r>
              <a:rPr lang="en-US" sz="4000" b="1" dirty="0" err="1"/>
              <a:t>Janz</a:t>
            </a:r>
            <a:r>
              <a:rPr lang="en-US" sz="4000" b="1" dirty="0"/>
              <a:t>, S.; Sareen, N.; Possiel, N</a:t>
            </a:r>
            <a:endParaRPr lang="en-US" sz="4000" dirty="0"/>
          </a:p>
        </p:txBody>
      </p:sp>
    </p:spTree>
    <p:extLst>
      <p:ext uri="{BB962C8B-B14F-4D97-AF65-F5344CB8AC3E}">
        <p14:creationId xmlns:p14="http://schemas.microsoft.com/office/powerpoint/2010/main" val="1467974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20FAC7-8D9F-4792-8DA5-9F5148B020E2}"/>
              </a:ext>
            </a:extLst>
          </p:cNvPr>
          <p:cNvPicPr>
            <a:picLocks noChangeAspect="1"/>
          </p:cNvPicPr>
          <p:nvPr/>
        </p:nvPicPr>
        <p:blipFill>
          <a:blip r:embed="rId2"/>
          <a:stretch>
            <a:fillRect/>
          </a:stretch>
        </p:blipFill>
        <p:spPr>
          <a:xfrm>
            <a:off x="433754" y="903583"/>
            <a:ext cx="10879129" cy="5452767"/>
          </a:xfrm>
          <a:prstGeom prst="rect">
            <a:avLst/>
          </a:prstGeom>
          <a:ln>
            <a:solidFill>
              <a:schemeClr val="tx1"/>
            </a:solidFill>
          </a:ln>
        </p:spPr>
      </p:pic>
      <p:sp>
        <p:nvSpPr>
          <p:cNvPr id="5" name="TextBox 4">
            <a:extLst>
              <a:ext uri="{FF2B5EF4-FFF2-40B4-BE49-F238E27FC236}">
                <a16:creationId xmlns:a16="http://schemas.microsoft.com/office/drawing/2014/main" id="{A9B5946F-17AE-4905-98E7-11A5431A4C86}"/>
              </a:ext>
            </a:extLst>
          </p:cNvPr>
          <p:cNvSpPr txBox="1"/>
          <p:nvPr/>
        </p:nvSpPr>
        <p:spPr>
          <a:xfrm>
            <a:off x="433754" y="109235"/>
            <a:ext cx="9064148" cy="784830"/>
          </a:xfrm>
          <a:prstGeom prst="rect">
            <a:avLst/>
          </a:prstGeom>
          <a:noFill/>
        </p:spPr>
        <p:txBody>
          <a:bodyPr wrap="none" rtlCol="0">
            <a:spAutoFit/>
          </a:bodyPr>
          <a:lstStyle/>
          <a:p>
            <a:r>
              <a:rPr lang="en-US" sz="4500" b="1" dirty="0"/>
              <a:t>June 2, 2017, ozone, fires, and smoke</a:t>
            </a:r>
          </a:p>
        </p:txBody>
      </p:sp>
      <p:sp>
        <p:nvSpPr>
          <p:cNvPr id="6" name="Slide Number Placeholder 5">
            <a:extLst>
              <a:ext uri="{FF2B5EF4-FFF2-40B4-BE49-F238E27FC236}">
                <a16:creationId xmlns:a16="http://schemas.microsoft.com/office/drawing/2014/main" id="{6BFE5E7D-C368-485E-AD94-DED9720844E2}"/>
              </a:ext>
            </a:extLst>
          </p:cNvPr>
          <p:cNvSpPr>
            <a:spLocks noGrp="1"/>
          </p:cNvSpPr>
          <p:nvPr>
            <p:ph type="sldNum" sz="quarter" idx="12"/>
          </p:nvPr>
        </p:nvSpPr>
        <p:spPr/>
        <p:txBody>
          <a:bodyPr/>
          <a:lstStyle/>
          <a:p>
            <a:fld id="{A671113A-A58D-407E-85B3-DD7BCDE08456}" type="slidenum">
              <a:rPr lang="en-US" smtClean="0"/>
              <a:t>10</a:t>
            </a:fld>
            <a:endParaRPr lang="en-US"/>
          </a:p>
        </p:txBody>
      </p:sp>
      <p:sp>
        <p:nvSpPr>
          <p:cNvPr id="7" name="Rectangle 6">
            <a:extLst>
              <a:ext uri="{FF2B5EF4-FFF2-40B4-BE49-F238E27FC236}">
                <a16:creationId xmlns:a16="http://schemas.microsoft.com/office/drawing/2014/main" id="{5CDCEF97-DFBD-4AC3-B254-BDD4AB7727FD}"/>
              </a:ext>
            </a:extLst>
          </p:cNvPr>
          <p:cNvSpPr/>
          <p:nvPr/>
        </p:nvSpPr>
        <p:spPr>
          <a:xfrm>
            <a:off x="9528263" y="6581001"/>
            <a:ext cx="2681440" cy="276999"/>
          </a:xfrm>
          <a:prstGeom prst="rect">
            <a:avLst/>
          </a:prstGeom>
        </p:spPr>
        <p:txBody>
          <a:bodyPr wrap="none">
            <a:spAutoFit/>
          </a:bodyPr>
          <a:lstStyle/>
          <a:p>
            <a:r>
              <a:rPr lang="en-US" sz="1200" dirty="0"/>
              <a:t>https://www.airnowtech.org/navigator/</a:t>
            </a:r>
          </a:p>
        </p:txBody>
      </p:sp>
    </p:spTree>
    <p:extLst>
      <p:ext uri="{BB962C8B-B14F-4D97-AF65-F5344CB8AC3E}">
        <p14:creationId xmlns:p14="http://schemas.microsoft.com/office/powerpoint/2010/main" val="3804022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37C59-C983-4488-9550-13810ED8D6D1}"/>
              </a:ext>
            </a:extLst>
          </p:cNvPr>
          <p:cNvSpPr txBox="1"/>
          <p:nvPr/>
        </p:nvSpPr>
        <p:spPr>
          <a:xfrm>
            <a:off x="771525" y="49653"/>
            <a:ext cx="10648949" cy="1708160"/>
          </a:xfrm>
          <a:prstGeom prst="rect">
            <a:avLst/>
          </a:prstGeom>
          <a:noFill/>
        </p:spPr>
        <p:txBody>
          <a:bodyPr wrap="square" rtlCol="0">
            <a:spAutoFit/>
          </a:bodyPr>
          <a:lstStyle/>
          <a:p>
            <a:pPr algn="ctr"/>
            <a:r>
              <a:rPr lang="en-US" sz="3500" b="1" dirty="0"/>
              <a:t>Zero-out (fires only contribution) on June 2, 2017</a:t>
            </a:r>
          </a:p>
          <a:p>
            <a:pPr algn="ctr"/>
            <a:r>
              <a:rPr lang="en-US" sz="3500" b="1" dirty="0"/>
              <a:t> 12km CMAQv5.2.1 CONUS</a:t>
            </a:r>
          </a:p>
          <a:p>
            <a:pPr algn="ctr"/>
            <a:endParaRPr lang="en-US" sz="3500" b="1" dirty="0"/>
          </a:p>
        </p:txBody>
      </p:sp>
      <p:pic>
        <p:nvPicPr>
          <p:cNvPr id="5" name="test">
            <a:hlinkClick r:id="" action="ppaction://media"/>
            <a:extLst>
              <a:ext uri="{FF2B5EF4-FFF2-40B4-BE49-F238E27FC236}">
                <a16:creationId xmlns:a16="http://schemas.microsoft.com/office/drawing/2014/main" id="{98172C36-77C9-44CB-99C8-2A2C27DFA26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4928" t="6951" r="24681" b="26384"/>
          <a:stretch/>
        </p:blipFill>
        <p:spPr>
          <a:xfrm>
            <a:off x="1978365" y="1256948"/>
            <a:ext cx="8089560" cy="5096642"/>
          </a:xfrm>
          <a:prstGeom prst="rect">
            <a:avLst/>
          </a:prstGeom>
          <a:ln>
            <a:solidFill>
              <a:schemeClr val="tx1"/>
            </a:solidFill>
          </a:ln>
        </p:spPr>
      </p:pic>
      <p:sp>
        <p:nvSpPr>
          <p:cNvPr id="3" name="Slide Number Placeholder 2">
            <a:extLst>
              <a:ext uri="{FF2B5EF4-FFF2-40B4-BE49-F238E27FC236}">
                <a16:creationId xmlns:a16="http://schemas.microsoft.com/office/drawing/2014/main" id="{87A75C9D-75D4-4D8B-B3A2-3A099B2CFFD3}"/>
              </a:ext>
            </a:extLst>
          </p:cNvPr>
          <p:cNvSpPr>
            <a:spLocks noGrp="1"/>
          </p:cNvSpPr>
          <p:nvPr>
            <p:ph type="sldNum" sz="quarter" idx="12"/>
          </p:nvPr>
        </p:nvSpPr>
        <p:spPr/>
        <p:txBody>
          <a:bodyPr/>
          <a:lstStyle/>
          <a:p>
            <a:fld id="{FD0A2A7D-63EE-4593-951A-FD88CF3BEF4D}" type="slidenum">
              <a:rPr lang="en-US" smtClean="0"/>
              <a:t>11</a:t>
            </a:fld>
            <a:endParaRPr lang="en-US"/>
          </a:p>
        </p:txBody>
      </p:sp>
    </p:spTree>
    <p:extLst>
      <p:ext uri="{BB962C8B-B14F-4D97-AF65-F5344CB8AC3E}">
        <p14:creationId xmlns:p14="http://schemas.microsoft.com/office/powerpoint/2010/main" val="240670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278C08-63F2-44D0-BA6A-D7D27CEC61A8}"/>
              </a:ext>
            </a:extLst>
          </p:cNvPr>
          <p:cNvPicPr>
            <a:picLocks noChangeAspect="1"/>
          </p:cNvPicPr>
          <p:nvPr/>
        </p:nvPicPr>
        <p:blipFill rotWithShape="1">
          <a:blip r:embed="rId3"/>
          <a:srcRect l="28420"/>
          <a:stretch/>
        </p:blipFill>
        <p:spPr>
          <a:xfrm>
            <a:off x="5019675" y="802591"/>
            <a:ext cx="6798738" cy="4729038"/>
          </a:xfrm>
          <a:prstGeom prst="rect">
            <a:avLst/>
          </a:prstGeom>
          <a:ln>
            <a:solidFill>
              <a:schemeClr val="tx1"/>
            </a:solidFill>
          </a:ln>
        </p:spPr>
      </p:pic>
      <p:pic>
        <p:nvPicPr>
          <p:cNvPr id="5" name="Picture 4">
            <a:extLst>
              <a:ext uri="{FF2B5EF4-FFF2-40B4-BE49-F238E27FC236}">
                <a16:creationId xmlns:a16="http://schemas.microsoft.com/office/drawing/2014/main" id="{62104915-8AFC-484E-99D4-C896EAC1DCA5}"/>
              </a:ext>
            </a:extLst>
          </p:cNvPr>
          <p:cNvPicPr>
            <a:picLocks noChangeAspect="1"/>
          </p:cNvPicPr>
          <p:nvPr/>
        </p:nvPicPr>
        <p:blipFill rotWithShape="1">
          <a:blip r:embed="rId4"/>
          <a:srcRect l="35766"/>
          <a:stretch/>
        </p:blipFill>
        <p:spPr>
          <a:xfrm>
            <a:off x="257907" y="800915"/>
            <a:ext cx="4761768" cy="4730714"/>
          </a:xfrm>
          <a:prstGeom prst="rect">
            <a:avLst/>
          </a:prstGeom>
          <a:ln>
            <a:solidFill>
              <a:schemeClr val="tx1"/>
            </a:solidFill>
          </a:ln>
        </p:spPr>
      </p:pic>
      <p:sp>
        <p:nvSpPr>
          <p:cNvPr id="6" name="TextBox 5">
            <a:extLst>
              <a:ext uri="{FF2B5EF4-FFF2-40B4-BE49-F238E27FC236}">
                <a16:creationId xmlns:a16="http://schemas.microsoft.com/office/drawing/2014/main" id="{93060915-C62D-4880-BEC4-58A09618F6A7}"/>
              </a:ext>
            </a:extLst>
          </p:cNvPr>
          <p:cNvSpPr txBox="1"/>
          <p:nvPr/>
        </p:nvSpPr>
        <p:spPr>
          <a:xfrm>
            <a:off x="257907" y="104775"/>
            <a:ext cx="6600012" cy="707886"/>
          </a:xfrm>
          <a:prstGeom prst="rect">
            <a:avLst/>
          </a:prstGeom>
          <a:noFill/>
        </p:spPr>
        <p:txBody>
          <a:bodyPr wrap="none" rtlCol="0">
            <a:spAutoFit/>
          </a:bodyPr>
          <a:lstStyle/>
          <a:p>
            <a:r>
              <a:rPr lang="en-US" sz="4000" b="1" dirty="0"/>
              <a:t>Focus on June 2, 2017 episode</a:t>
            </a:r>
          </a:p>
        </p:txBody>
      </p:sp>
      <p:sp>
        <p:nvSpPr>
          <p:cNvPr id="7" name="TextBox 6">
            <a:extLst>
              <a:ext uri="{FF2B5EF4-FFF2-40B4-BE49-F238E27FC236}">
                <a16:creationId xmlns:a16="http://schemas.microsoft.com/office/drawing/2014/main" id="{C07F686C-1717-4F5E-9C5A-7A8F62CF902E}"/>
              </a:ext>
            </a:extLst>
          </p:cNvPr>
          <p:cNvSpPr txBox="1"/>
          <p:nvPr/>
        </p:nvSpPr>
        <p:spPr>
          <a:xfrm>
            <a:off x="257907" y="5540535"/>
            <a:ext cx="1973297" cy="707886"/>
          </a:xfrm>
          <a:prstGeom prst="rect">
            <a:avLst/>
          </a:prstGeom>
          <a:noFill/>
        </p:spPr>
        <p:txBody>
          <a:bodyPr wrap="none" rtlCol="0">
            <a:spAutoFit/>
          </a:bodyPr>
          <a:lstStyle/>
          <a:p>
            <a:r>
              <a:rPr lang="en-US" sz="4000" dirty="0"/>
              <a:t>6</a:t>
            </a:r>
            <a:r>
              <a:rPr lang="en-US" sz="4000" dirty="0">
                <a:sym typeface="Wingdings" panose="05000000000000000000" pitchFamily="2" charset="2"/>
              </a:rPr>
              <a:t>:00 CST</a:t>
            </a:r>
            <a:endParaRPr lang="en-US" sz="4000" dirty="0"/>
          </a:p>
        </p:txBody>
      </p:sp>
      <p:sp>
        <p:nvSpPr>
          <p:cNvPr id="8" name="TextBox 7">
            <a:extLst>
              <a:ext uri="{FF2B5EF4-FFF2-40B4-BE49-F238E27FC236}">
                <a16:creationId xmlns:a16="http://schemas.microsoft.com/office/drawing/2014/main" id="{C8F287E8-EC19-40D6-941D-C572B034145F}"/>
              </a:ext>
            </a:extLst>
          </p:cNvPr>
          <p:cNvSpPr txBox="1"/>
          <p:nvPr/>
        </p:nvSpPr>
        <p:spPr>
          <a:xfrm>
            <a:off x="5019675" y="5540535"/>
            <a:ext cx="2232984" cy="707886"/>
          </a:xfrm>
          <a:prstGeom prst="rect">
            <a:avLst/>
          </a:prstGeom>
          <a:noFill/>
        </p:spPr>
        <p:txBody>
          <a:bodyPr wrap="none" rtlCol="0">
            <a:spAutoFit/>
          </a:bodyPr>
          <a:lstStyle/>
          <a:p>
            <a:r>
              <a:rPr lang="en-US" sz="4000" dirty="0"/>
              <a:t>14</a:t>
            </a:r>
            <a:r>
              <a:rPr lang="en-US" sz="4000" dirty="0">
                <a:sym typeface="Wingdings" panose="05000000000000000000" pitchFamily="2" charset="2"/>
              </a:rPr>
              <a:t>:00 CST</a:t>
            </a:r>
            <a:endParaRPr lang="en-US" sz="4000" dirty="0"/>
          </a:p>
        </p:txBody>
      </p:sp>
      <p:sp>
        <p:nvSpPr>
          <p:cNvPr id="9" name="TextBox 8">
            <a:extLst>
              <a:ext uri="{FF2B5EF4-FFF2-40B4-BE49-F238E27FC236}">
                <a16:creationId xmlns:a16="http://schemas.microsoft.com/office/drawing/2014/main" id="{DD1B79E8-89FB-4B0D-8F3F-71F37BF23F23}"/>
              </a:ext>
            </a:extLst>
          </p:cNvPr>
          <p:cNvSpPr txBox="1"/>
          <p:nvPr/>
        </p:nvSpPr>
        <p:spPr>
          <a:xfrm>
            <a:off x="334107" y="6284940"/>
            <a:ext cx="5103705" cy="400110"/>
          </a:xfrm>
          <a:prstGeom prst="rect">
            <a:avLst/>
          </a:prstGeom>
          <a:noFill/>
        </p:spPr>
        <p:txBody>
          <a:bodyPr wrap="none" rtlCol="0">
            <a:spAutoFit/>
          </a:bodyPr>
          <a:lstStyle/>
          <a:p>
            <a:r>
              <a:rPr lang="en-US" sz="2000" b="1" i="1" dirty="0"/>
              <a:t>shift in wind direction indicative of lake breeze</a:t>
            </a:r>
          </a:p>
        </p:txBody>
      </p:sp>
      <p:sp>
        <p:nvSpPr>
          <p:cNvPr id="10" name="Slide Number Placeholder 9">
            <a:extLst>
              <a:ext uri="{FF2B5EF4-FFF2-40B4-BE49-F238E27FC236}">
                <a16:creationId xmlns:a16="http://schemas.microsoft.com/office/drawing/2014/main" id="{0B77FF60-7210-481C-9816-1C995F4ACBB0}"/>
              </a:ext>
            </a:extLst>
          </p:cNvPr>
          <p:cNvSpPr>
            <a:spLocks noGrp="1"/>
          </p:cNvSpPr>
          <p:nvPr>
            <p:ph type="sldNum" sz="quarter" idx="12"/>
          </p:nvPr>
        </p:nvSpPr>
        <p:spPr/>
        <p:txBody>
          <a:bodyPr/>
          <a:lstStyle/>
          <a:p>
            <a:fld id="{A671113A-A58D-407E-85B3-DD7BCDE08456}" type="slidenum">
              <a:rPr lang="en-US" smtClean="0"/>
              <a:t>12</a:t>
            </a:fld>
            <a:endParaRPr lang="en-US" dirty="0"/>
          </a:p>
        </p:txBody>
      </p:sp>
      <p:sp>
        <p:nvSpPr>
          <p:cNvPr id="11" name="Rectangle 10">
            <a:extLst>
              <a:ext uri="{FF2B5EF4-FFF2-40B4-BE49-F238E27FC236}">
                <a16:creationId xmlns:a16="http://schemas.microsoft.com/office/drawing/2014/main" id="{A487B5AA-E5D4-4B99-8FDA-6D6D10C5B42C}"/>
              </a:ext>
            </a:extLst>
          </p:cNvPr>
          <p:cNvSpPr/>
          <p:nvPr/>
        </p:nvSpPr>
        <p:spPr>
          <a:xfrm>
            <a:off x="9528263" y="6581001"/>
            <a:ext cx="2681440" cy="276999"/>
          </a:xfrm>
          <a:prstGeom prst="rect">
            <a:avLst/>
          </a:prstGeom>
        </p:spPr>
        <p:txBody>
          <a:bodyPr wrap="none">
            <a:spAutoFit/>
          </a:bodyPr>
          <a:lstStyle/>
          <a:p>
            <a:r>
              <a:rPr lang="en-US" sz="1200" dirty="0"/>
              <a:t>https://www.airnowtech.org/navigator/</a:t>
            </a:r>
          </a:p>
        </p:txBody>
      </p:sp>
    </p:spTree>
    <p:extLst>
      <p:ext uri="{BB962C8B-B14F-4D97-AF65-F5344CB8AC3E}">
        <p14:creationId xmlns:p14="http://schemas.microsoft.com/office/powerpoint/2010/main" val="3946075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BABAB70-ACB4-43E9-9EC5-2DC7790E7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9959" y="1533834"/>
            <a:ext cx="4129549" cy="4129549"/>
          </a:xfrm>
          <a:prstGeom prst="rect">
            <a:avLst/>
          </a:prstGeom>
        </p:spPr>
      </p:pic>
      <p:pic>
        <p:nvPicPr>
          <p:cNvPr id="8" name="Picture 7">
            <a:extLst>
              <a:ext uri="{FF2B5EF4-FFF2-40B4-BE49-F238E27FC236}">
                <a16:creationId xmlns:a16="http://schemas.microsoft.com/office/drawing/2014/main" id="{CB678699-034A-4AE9-A72B-D83353CA6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27" y="3770749"/>
            <a:ext cx="11504499" cy="2300900"/>
          </a:xfrm>
          <a:prstGeom prst="rect">
            <a:avLst/>
          </a:prstGeom>
        </p:spPr>
      </p:pic>
      <p:pic>
        <p:nvPicPr>
          <p:cNvPr id="10" name="Picture 9">
            <a:extLst>
              <a:ext uri="{FF2B5EF4-FFF2-40B4-BE49-F238E27FC236}">
                <a16:creationId xmlns:a16="http://schemas.microsoft.com/office/drawing/2014/main" id="{AB78B334-1495-4420-BF16-23F112348F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33" y="1297709"/>
            <a:ext cx="11504499" cy="2300900"/>
          </a:xfrm>
          <a:prstGeom prst="rect">
            <a:avLst/>
          </a:prstGeom>
        </p:spPr>
      </p:pic>
      <p:sp>
        <p:nvSpPr>
          <p:cNvPr id="2" name="TextBox 1">
            <a:extLst>
              <a:ext uri="{FF2B5EF4-FFF2-40B4-BE49-F238E27FC236}">
                <a16:creationId xmlns:a16="http://schemas.microsoft.com/office/drawing/2014/main" id="{95222785-FA09-498F-ADF5-CAF34A401928}"/>
              </a:ext>
            </a:extLst>
          </p:cNvPr>
          <p:cNvSpPr txBox="1"/>
          <p:nvPr/>
        </p:nvSpPr>
        <p:spPr>
          <a:xfrm>
            <a:off x="99391" y="469359"/>
            <a:ext cx="12399869" cy="630942"/>
          </a:xfrm>
          <a:prstGeom prst="rect">
            <a:avLst/>
          </a:prstGeom>
          <a:noFill/>
        </p:spPr>
        <p:txBody>
          <a:bodyPr wrap="none" rtlCol="0">
            <a:spAutoFit/>
          </a:bodyPr>
          <a:lstStyle/>
          <a:p>
            <a:r>
              <a:rPr lang="en-US" sz="3400" b="1" dirty="0"/>
              <a:t>Observed (top) and Predicted (bottom) Ozone over Lake Michigan</a:t>
            </a:r>
          </a:p>
        </p:txBody>
      </p:sp>
      <p:sp>
        <p:nvSpPr>
          <p:cNvPr id="3" name="TextBox 2">
            <a:extLst>
              <a:ext uri="{FF2B5EF4-FFF2-40B4-BE49-F238E27FC236}">
                <a16:creationId xmlns:a16="http://schemas.microsoft.com/office/drawing/2014/main" id="{08F67DE8-4AD6-4817-815D-3B4E9F96A2E7}"/>
              </a:ext>
            </a:extLst>
          </p:cNvPr>
          <p:cNvSpPr txBox="1"/>
          <p:nvPr/>
        </p:nvSpPr>
        <p:spPr>
          <a:xfrm>
            <a:off x="228600" y="6450496"/>
            <a:ext cx="5438861" cy="369332"/>
          </a:xfrm>
          <a:prstGeom prst="rect">
            <a:avLst/>
          </a:prstGeom>
          <a:noFill/>
        </p:spPr>
        <p:txBody>
          <a:bodyPr wrap="none" rtlCol="0">
            <a:spAutoFit/>
          </a:bodyPr>
          <a:lstStyle/>
          <a:p>
            <a:r>
              <a:rPr lang="en-US" dirty="0"/>
              <a:t>EPA ORD/NOAA Research Vessel LMOS Data Repository</a:t>
            </a:r>
          </a:p>
        </p:txBody>
      </p:sp>
      <p:sp>
        <p:nvSpPr>
          <p:cNvPr id="4" name="TextBox 3">
            <a:extLst>
              <a:ext uri="{FF2B5EF4-FFF2-40B4-BE49-F238E27FC236}">
                <a16:creationId xmlns:a16="http://schemas.microsoft.com/office/drawing/2014/main" id="{EFC7CFD5-A0E4-4E31-BA94-514A332D53A9}"/>
              </a:ext>
            </a:extLst>
          </p:cNvPr>
          <p:cNvSpPr txBox="1"/>
          <p:nvPr/>
        </p:nvSpPr>
        <p:spPr>
          <a:xfrm>
            <a:off x="576470" y="3469236"/>
            <a:ext cx="928459" cy="430887"/>
          </a:xfrm>
          <a:prstGeom prst="rect">
            <a:avLst/>
          </a:prstGeom>
          <a:noFill/>
        </p:spPr>
        <p:txBody>
          <a:bodyPr wrap="none" rtlCol="0">
            <a:spAutoFit/>
          </a:bodyPr>
          <a:lstStyle/>
          <a:p>
            <a:r>
              <a:rPr lang="en-US" sz="2200" b="1" dirty="0"/>
              <a:t>June 2</a:t>
            </a:r>
          </a:p>
        </p:txBody>
      </p:sp>
      <p:sp>
        <p:nvSpPr>
          <p:cNvPr id="9" name="TextBox 8">
            <a:extLst>
              <a:ext uri="{FF2B5EF4-FFF2-40B4-BE49-F238E27FC236}">
                <a16:creationId xmlns:a16="http://schemas.microsoft.com/office/drawing/2014/main" id="{43D2F388-8B4E-40D1-A5B7-A960A7838F46}"/>
              </a:ext>
            </a:extLst>
          </p:cNvPr>
          <p:cNvSpPr txBox="1"/>
          <p:nvPr/>
        </p:nvSpPr>
        <p:spPr>
          <a:xfrm>
            <a:off x="2907522" y="3469236"/>
            <a:ext cx="1071127" cy="430887"/>
          </a:xfrm>
          <a:prstGeom prst="rect">
            <a:avLst/>
          </a:prstGeom>
          <a:noFill/>
        </p:spPr>
        <p:txBody>
          <a:bodyPr wrap="none" rtlCol="0">
            <a:spAutoFit/>
          </a:bodyPr>
          <a:lstStyle/>
          <a:p>
            <a:r>
              <a:rPr lang="en-US" sz="2200" b="1" dirty="0"/>
              <a:t>June 11</a:t>
            </a:r>
          </a:p>
        </p:txBody>
      </p:sp>
      <p:sp>
        <p:nvSpPr>
          <p:cNvPr id="11" name="TextBox 10">
            <a:extLst>
              <a:ext uri="{FF2B5EF4-FFF2-40B4-BE49-F238E27FC236}">
                <a16:creationId xmlns:a16="http://schemas.microsoft.com/office/drawing/2014/main" id="{F42BB3E6-8D7D-4D0F-AB76-96E18DC1A415}"/>
              </a:ext>
            </a:extLst>
          </p:cNvPr>
          <p:cNvSpPr txBox="1"/>
          <p:nvPr/>
        </p:nvSpPr>
        <p:spPr>
          <a:xfrm>
            <a:off x="5311846" y="3486498"/>
            <a:ext cx="1071127" cy="430887"/>
          </a:xfrm>
          <a:prstGeom prst="rect">
            <a:avLst/>
          </a:prstGeom>
          <a:noFill/>
        </p:spPr>
        <p:txBody>
          <a:bodyPr wrap="none" rtlCol="0">
            <a:spAutoFit/>
          </a:bodyPr>
          <a:lstStyle/>
          <a:p>
            <a:r>
              <a:rPr lang="en-US" sz="2200" b="1" dirty="0"/>
              <a:t>June 12</a:t>
            </a:r>
          </a:p>
        </p:txBody>
      </p:sp>
      <p:sp>
        <p:nvSpPr>
          <p:cNvPr id="13" name="TextBox 12">
            <a:extLst>
              <a:ext uri="{FF2B5EF4-FFF2-40B4-BE49-F238E27FC236}">
                <a16:creationId xmlns:a16="http://schemas.microsoft.com/office/drawing/2014/main" id="{14A8F3C1-3982-420B-B062-2B4EAEE92287}"/>
              </a:ext>
            </a:extLst>
          </p:cNvPr>
          <p:cNvSpPr txBox="1"/>
          <p:nvPr/>
        </p:nvSpPr>
        <p:spPr>
          <a:xfrm>
            <a:off x="7648129" y="3439636"/>
            <a:ext cx="1071127" cy="430887"/>
          </a:xfrm>
          <a:prstGeom prst="rect">
            <a:avLst/>
          </a:prstGeom>
          <a:noFill/>
        </p:spPr>
        <p:txBody>
          <a:bodyPr wrap="none" rtlCol="0">
            <a:spAutoFit/>
          </a:bodyPr>
          <a:lstStyle/>
          <a:p>
            <a:r>
              <a:rPr lang="en-US" sz="2200" b="1" dirty="0"/>
              <a:t>June 13</a:t>
            </a:r>
          </a:p>
        </p:txBody>
      </p:sp>
      <p:sp>
        <p:nvSpPr>
          <p:cNvPr id="14" name="TextBox 13">
            <a:extLst>
              <a:ext uri="{FF2B5EF4-FFF2-40B4-BE49-F238E27FC236}">
                <a16:creationId xmlns:a16="http://schemas.microsoft.com/office/drawing/2014/main" id="{C59EDDDC-5F89-45D8-8585-D9A5147AE1C6}"/>
              </a:ext>
            </a:extLst>
          </p:cNvPr>
          <p:cNvSpPr txBox="1"/>
          <p:nvPr/>
        </p:nvSpPr>
        <p:spPr>
          <a:xfrm>
            <a:off x="9593455" y="3469812"/>
            <a:ext cx="1071127" cy="430887"/>
          </a:xfrm>
          <a:prstGeom prst="rect">
            <a:avLst/>
          </a:prstGeom>
          <a:noFill/>
        </p:spPr>
        <p:txBody>
          <a:bodyPr wrap="none" rtlCol="0">
            <a:spAutoFit/>
          </a:bodyPr>
          <a:lstStyle/>
          <a:p>
            <a:r>
              <a:rPr lang="en-US" sz="2200" b="1" dirty="0"/>
              <a:t>June 15</a:t>
            </a:r>
          </a:p>
        </p:txBody>
      </p:sp>
    </p:spTree>
    <p:extLst>
      <p:ext uri="{BB962C8B-B14F-4D97-AF65-F5344CB8AC3E}">
        <p14:creationId xmlns:p14="http://schemas.microsoft.com/office/powerpoint/2010/main" val="3969885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83A588-9EC7-4675-8997-690E5A1C624C}"/>
              </a:ext>
            </a:extLst>
          </p:cNvPr>
          <p:cNvSpPr txBox="1"/>
          <p:nvPr/>
        </p:nvSpPr>
        <p:spPr>
          <a:xfrm>
            <a:off x="1380906" y="1025468"/>
            <a:ext cx="3719993" cy="430887"/>
          </a:xfrm>
          <a:prstGeom prst="rect">
            <a:avLst/>
          </a:prstGeom>
          <a:noFill/>
        </p:spPr>
        <p:txBody>
          <a:bodyPr wrap="none" rtlCol="0">
            <a:spAutoFit/>
          </a:bodyPr>
          <a:lstStyle/>
          <a:p>
            <a:pPr algn="ctr"/>
            <a:r>
              <a:rPr lang="en-US" sz="2200" b="1" dirty="0"/>
              <a:t>Hourly Nitrogen Dioxide (NO</a:t>
            </a:r>
            <a:r>
              <a:rPr lang="en-US" sz="2200" b="1" baseline="-25000" dirty="0"/>
              <a:t>2</a:t>
            </a:r>
            <a:r>
              <a:rPr lang="en-US" sz="2200" b="1" dirty="0"/>
              <a:t>)</a:t>
            </a:r>
          </a:p>
        </p:txBody>
      </p:sp>
      <p:sp>
        <p:nvSpPr>
          <p:cNvPr id="7" name="TextBox 6">
            <a:extLst>
              <a:ext uri="{FF2B5EF4-FFF2-40B4-BE49-F238E27FC236}">
                <a16:creationId xmlns:a16="http://schemas.microsoft.com/office/drawing/2014/main" id="{5854289F-C21F-47C9-881A-812448482C67}"/>
              </a:ext>
            </a:extLst>
          </p:cNvPr>
          <p:cNvSpPr txBox="1"/>
          <p:nvPr/>
        </p:nvSpPr>
        <p:spPr>
          <a:xfrm>
            <a:off x="0" y="-63302"/>
            <a:ext cx="9356306" cy="707886"/>
          </a:xfrm>
          <a:prstGeom prst="rect">
            <a:avLst/>
          </a:prstGeom>
          <a:noFill/>
        </p:spPr>
        <p:txBody>
          <a:bodyPr wrap="square" rtlCol="0">
            <a:spAutoFit/>
          </a:bodyPr>
          <a:lstStyle/>
          <a:p>
            <a:r>
              <a:rPr lang="en-US" sz="4000" b="1" dirty="0"/>
              <a:t>NO</a:t>
            </a:r>
            <a:r>
              <a:rPr lang="en-US" sz="4000" b="1" baseline="-25000" dirty="0"/>
              <a:t>2</a:t>
            </a:r>
            <a:r>
              <a:rPr lang="en-US" sz="4000" b="1" dirty="0"/>
              <a:t> Performance  </a:t>
            </a:r>
          </a:p>
        </p:txBody>
      </p:sp>
      <p:sp>
        <p:nvSpPr>
          <p:cNvPr id="3" name="TextBox 2">
            <a:extLst>
              <a:ext uri="{FF2B5EF4-FFF2-40B4-BE49-F238E27FC236}">
                <a16:creationId xmlns:a16="http://schemas.microsoft.com/office/drawing/2014/main" id="{19111B71-2312-48FE-BB60-D92510DAF061}"/>
              </a:ext>
            </a:extLst>
          </p:cNvPr>
          <p:cNvSpPr txBox="1"/>
          <p:nvPr/>
        </p:nvSpPr>
        <p:spPr>
          <a:xfrm>
            <a:off x="1785343" y="722893"/>
            <a:ext cx="2911118" cy="769441"/>
          </a:xfrm>
          <a:prstGeom prst="rect">
            <a:avLst/>
          </a:prstGeom>
          <a:noFill/>
        </p:spPr>
        <p:txBody>
          <a:bodyPr wrap="none" rtlCol="0">
            <a:spAutoFit/>
          </a:bodyPr>
          <a:lstStyle/>
          <a:p>
            <a:r>
              <a:rPr lang="en-US" sz="2200" b="1" dirty="0"/>
              <a:t>May 12 – June 23, 2017</a:t>
            </a:r>
          </a:p>
          <a:p>
            <a:endParaRPr lang="en-US" sz="2200" b="1" dirty="0"/>
          </a:p>
        </p:txBody>
      </p:sp>
      <p:pic>
        <p:nvPicPr>
          <p:cNvPr id="9" name="Picture 8">
            <a:extLst>
              <a:ext uri="{FF2B5EF4-FFF2-40B4-BE49-F238E27FC236}">
                <a16:creationId xmlns:a16="http://schemas.microsoft.com/office/drawing/2014/main" id="{D9A57E30-9F3B-4C36-A5C0-3C87280B6E7B}"/>
              </a:ext>
            </a:extLst>
          </p:cNvPr>
          <p:cNvPicPr>
            <a:picLocks noChangeAspect="1"/>
          </p:cNvPicPr>
          <p:nvPr/>
        </p:nvPicPr>
        <p:blipFill>
          <a:blip r:embed="rId2"/>
          <a:stretch>
            <a:fillRect/>
          </a:stretch>
        </p:blipFill>
        <p:spPr>
          <a:xfrm>
            <a:off x="-19050" y="1396964"/>
            <a:ext cx="6096000" cy="5457825"/>
          </a:xfrm>
          <a:prstGeom prst="rect">
            <a:avLst/>
          </a:prstGeom>
        </p:spPr>
      </p:pic>
      <p:grpSp>
        <p:nvGrpSpPr>
          <p:cNvPr id="6" name="Group 5">
            <a:extLst>
              <a:ext uri="{FF2B5EF4-FFF2-40B4-BE49-F238E27FC236}">
                <a16:creationId xmlns:a16="http://schemas.microsoft.com/office/drawing/2014/main" id="{5DE440B9-8E4E-491A-A936-45B3443CCD1B}"/>
              </a:ext>
            </a:extLst>
          </p:cNvPr>
          <p:cNvGrpSpPr/>
          <p:nvPr/>
        </p:nvGrpSpPr>
        <p:grpSpPr>
          <a:xfrm>
            <a:off x="6704970" y="91482"/>
            <a:ext cx="4106124" cy="769441"/>
            <a:chOff x="6704970" y="15282"/>
            <a:chExt cx="4106124" cy="769441"/>
          </a:xfrm>
        </p:grpSpPr>
        <p:sp>
          <p:nvSpPr>
            <p:cNvPr id="8" name="TextBox 7">
              <a:extLst>
                <a:ext uri="{FF2B5EF4-FFF2-40B4-BE49-F238E27FC236}">
                  <a16:creationId xmlns:a16="http://schemas.microsoft.com/office/drawing/2014/main" id="{66D12048-E5A8-4C3A-A6BD-BAE4966387F5}"/>
                </a:ext>
              </a:extLst>
            </p:cNvPr>
            <p:cNvSpPr txBox="1"/>
            <p:nvPr/>
          </p:nvSpPr>
          <p:spPr>
            <a:xfrm>
              <a:off x="6704970" y="292006"/>
              <a:ext cx="4106124" cy="430887"/>
            </a:xfrm>
            <a:prstGeom prst="rect">
              <a:avLst/>
            </a:prstGeom>
            <a:noFill/>
          </p:spPr>
          <p:txBody>
            <a:bodyPr wrap="none" rtlCol="0">
              <a:spAutoFit/>
            </a:bodyPr>
            <a:lstStyle/>
            <a:p>
              <a:r>
                <a:rPr lang="en-US" sz="2200" b="1" dirty="0"/>
                <a:t>Mean Bias of Average Hourly NO</a:t>
              </a:r>
              <a:r>
                <a:rPr lang="en-US" sz="2200" b="1" baseline="-25000" dirty="0"/>
                <a:t>2</a:t>
              </a:r>
              <a:endParaRPr lang="en-US" sz="2200" b="1" dirty="0"/>
            </a:p>
          </p:txBody>
        </p:sp>
        <p:sp>
          <p:nvSpPr>
            <p:cNvPr id="10" name="TextBox 9">
              <a:extLst>
                <a:ext uri="{FF2B5EF4-FFF2-40B4-BE49-F238E27FC236}">
                  <a16:creationId xmlns:a16="http://schemas.microsoft.com/office/drawing/2014/main" id="{533B879C-A19D-49B6-926A-2901E7A6A333}"/>
                </a:ext>
              </a:extLst>
            </p:cNvPr>
            <p:cNvSpPr txBox="1"/>
            <p:nvPr/>
          </p:nvSpPr>
          <p:spPr>
            <a:xfrm>
              <a:off x="7302473" y="15282"/>
              <a:ext cx="2911118" cy="769441"/>
            </a:xfrm>
            <a:prstGeom prst="rect">
              <a:avLst/>
            </a:prstGeom>
            <a:noFill/>
          </p:spPr>
          <p:txBody>
            <a:bodyPr wrap="none" rtlCol="0">
              <a:spAutoFit/>
            </a:bodyPr>
            <a:lstStyle/>
            <a:p>
              <a:r>
                <a:rPr lang="en-US" sz="2200" b="1" dirty="0"/>
                <a:t>May 12 – June 23, 2017</a:t>
              </a:r>
            </a:p>
            <a:p>
              <a:endParaRPr lang="en-US" sz="2200" b="1" dirty="0"/>
            </a:p>
          </p:txBody>
        </p:sp>
      </p:grpSp>
      <p:sp>
        <p:nvSpPr>
          <p:cNvPr id="2" name="Slide Number Placeholder 1">
            <a:extLst>
              <a:ext uri="{FF2B5EF4-FFF2-40B4-BE49-F238E27FC236}">
                <a16:creationId xmlns:a16="http://schemas.microsoft.com/office/drawing/2014/main" id="{31B3037D-15E5-4D85-A159-DB386F4F9AFE}"/>
              </a:ext>
            </a:extLst>
          </p:cNvPr>
          <p:cNvSpPr>
            <a:spLocks noGrp="1"/>
          </p:cNvSpPr>
          <p:nvPr>
            <p:ph type="sldNum" sz="quarter" idx="12"/>
          </p:nvPr>
        </p:nvSpPr>
        <p:spPr/>
        <p:txBody>
          <a:bodyPr/>
          <a:lstStyle/>
          <a:p>
            <a:fld id="{FD0A2A7D-63EE-4593-951A-FD88CF3BEF4D}" type="slidenum">
              <a:rPr lang="en-US" smtClean="0"/>
              <a:t>14</a:t>
            </a:fld>
            <a:endParaRPr lang="en-US"/>
          </a:p>
        </p:txBody>
      </p:sp>
      <p:pic>
        <p:nvPicPr>
          <p:cNvPr id="11" name="Picture 10">
            <a:extLst>
              <a:ext uri="{FF2B5EF4-FFF2-40B4-BE49-F238E27FC236}">
                <a16:creationId xmlns:a16="http://schemas.microsoft.com/office/drawing/2014/main" id="{01AD539A-8C78-49B0-93F8-FA1CD2EA3A0F}"/>
              </a:ext>
            </a:extLst>
          </p:cNvPr>
          <p:cNvPicPr>
            <a:picLocks noChangeAspect="1"/>
          </p:cNvPicPr>
          <p:nvPr/>
        </p:nvPicPr>
        <p:blipFill>
          <a:blip r:embed="rId3"/>
          <a:stretch>
            <a:fillRect/>
          </a:stretch>
        </p:blipFill>
        <p:spPr>
          <a:xfrm>
            <a:off x="6039238" y="722893"/>
            <a:ext cx="6152762" cy="6135107"/>
          </a:xfrm>
          <a:prstGeom prst="rect">
            <a:avLst/>
          </a:prstGeom>
        </p:spPr>
      </p:pic>
    </p:spTree>
    <p:extLst>
      <p:ext uri="{BB962C8B-B14F-4D97-AF65-F5344CB8AC3E}">
        <p14:creationId xmlns:p14="http://schemas.microsoft.com/office/powerpoint/2010/main" val="228738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89E3AB-ED3E-421F-B1EA-ACBD9ADBDDA9}"/>
              </a:ext>
            </a:extLst>
          </p:cNvPr>
          <p:cNvPicPr>
            <a:picLocks noChangeAspect="1"/>
          </p:cNvPicPr>
          <p:nvPr/>
        </p:nvPicPr>
        <p:blipFill>
          <a:blip r:embed="rId2"/>
          <a:stretch>
            <a:fillRect/>
          </a:stretch>
        </p:blipFill>
        <p:spPr>
          <a:xfrm>
            <a:off x="6964154" y="1213864"/>
            <a:ext cx="5216917" cy="5201948"/>
          </a:xfrm>
          <a:prstGeom prst="rect">
            <a:avLst/>
          </a:prstGeom>
        </p:spPr>
      </p:pic>
      <p:pic>
        <p:nvPicPr>
          <p:cNvPr id="7" name="Picture 6">
            <a:extLst>
              <a:ext uri="{FF2B5EF4-FFF2-40B4-BE49-F238E27FC236}">
                <a16:creationId xmlns:a16="http://schemas.microsoft.com/office/drawing/2014/main" id="{9AB06808-CBEE-4AB6-8BAF-4143C4528D10}"/>
              </a:ext>
            </a:extLst>
          </p:cNvPr>
          <p:cNvPicPr>
            <a:picLocks noChangeAspect="1"/>
          </p:cNvPicPr>
          <p:nvPr/>
        </p:nvPicPr>
        <p:blipFill>
          <a:blip r:embed="rId3"/>
          <a:stretch>
            <a:fillRect/>
          </a:stretch>
        </p:blipFill>
        <p:spPr>
          <a:xfrm>
            <a:off x="3473308" y="3400650"/>
            <a:ext cx="3500786" cy="3197451"/>
          </a:xfrm>
          <a:prstGeom prst="rect">
            <a:avLst/>
          </a:prstGeom>
        </p:spPr>
      </p:pic>
      <p:pic>
        <p:nvPicPr>
          <p:cNvPr id="6" name="Picture 5">
            <a:extLst>
              <a:ext uri="{FF2B5EF4-FFF2-40B4-BE49-F238E27FC236}">
                <a16:creationId xmlns:a16="http://schemas.microsoft.com/office/drawing/2014/main" id="{1FB855A0-779B-4148-B1EA-5F623682818A}"/>
              </a:ext>
            </a:extLst>
          </p:cNvPr>
          <p:cNvPicPr>
            <a:picLocks noChangeAspect="1"/>
          </p:cNvPicPr>
          <p:nvPr/>
        </p:nvPicPr>
        <p:blipFill>
          <a:blip r:embed="rId4"/>
          <a:stretch>
            <a:fillRect/>
          </a:stretch>
        </p:blipFill>
        <p:spPr>
          <a:xfrm>
            <a:off x="900" y="3428999"/>
            <a:ext cx="3443774" cy="3140755"/>
          </a:xfrm>
          <a:prstGeom prst="rect">
            <a:avLst/>
          </a:prstGeom>
        </p:spPr>
      </p:pic>
      <p:pic>
        <p:nvPicPr>
          <p:cNvPr id="4" name="Picture 3">
            <a:extLst>
              <a:ext uri="{FF2B5EF4-FFF2-40B4-BE49-F238E27FC236}">
                <a16:creationId xmlns:a16="http://schemas.microsoft.com/office/drawing/2014/main" id="{96794EFF-B575-40CC-846D-D426D2193CBE}"/>
              </a:ext>
            </a:extLst>
          </p:cNvPr>
          <p:cNvPicPr>
            <a:picLocks noChangeAspect="1"/>
          </p:cNvPicPr>
          <p:nvPr/>
        </p:nvPicPr>
        <p:blipFill>
          <a:blip r:embed="rId5"/>
          <a:stretch>
            <a:fillRect/>
          </a:stretch>
        </p:blipFill>
        <p:spPr>
          <a:xfrm>
            <a:off x="3468839" y="62999"/>
            <a:ext cx="3506755" cy="3124200"/>
          </a:xfrm>
          <a:prstGeom prst="rect">
            <a:avLst/>
          </a:prstGeom>
        </p:spPr>
      </p:pic>
      <p:pic>
        <p:nvPicPr>
          <p:cNvPr id="3" name="Picture 2">
            <a:extLst>
              <a:ext uri="{FF2B5EF4-FFF2-40B4-BE49-F238E27FC236}">
                <a16:creationId xmlns:a16="http://schemas.microsoft.com/office/drawing/2014/main" id="{217CB034-57CC-46D7-890E-AB997B2EBAE8}"/>
              </a:ext>
            </a:extLst>
          </p:cNvPr>
          <p:cNvPicPr>
            <a:picLocks noChangeAspect="1"/>
          </p:cNvPicPr>
          <p:nvPr/>
        </p:nvPicPr>
        <p:blipFill>
          <a:blip r:embed="rId6"/>
          <a:stretch>
            <a:fillRect/>
          </a:stretch>
        </p:blipFill>
        <p:spPr>
          <a:xfrm>
            <a:off x="989" y="41254"/>
            <a:ext cx="3443596" cy="3140755"/>
          </a:xfrm>
          <a:prstGeom prst="rect">
            <a:avLst/>
          </a:prstGeom>
        </p:spPr>
      </p:pic>
      <p:sp>
        <p:nvSpPr>
          <p:cNvPr id="2" name="TextBox 1">
            <a:extLst>
              <a:ext uri="{FF2B5EF4-FFF2-40B4-BE49-F238E27FC236}">
                <a16:creationId xmlns:a16="http://schemas.microsoft.com/office/drawing/2014/main" id="{4EBF4F97-AAAA-459F-9A33-B229E5DD126D}"/>
              </a:ext>
            </a:extLst>
          </p:cNvPr>
          <p:cNvSpPr txBox="1"/>
          <p:nvPr/>
        </p:nvSpPr>
        <p:spPr>
          <a:xfrm>
            <a:off x="7247754" y="14808"/>
            <a:ext cx="4172600" cy="707886"/>
          </a:xfrm>
          <a:prstGeom prst="rect">
            <a:avLst/>
          </a:prstGeom>
          <a:noFill/>
        </p:spPr>
        <p:txBody>
          <a:bodyPr wrap="square" rtlCol="0">
            <a:spAutoFit/>
          </a:bodyPr>
          <a:lstStyle/>
          <a:p>
            <a:pPr algn="r"/>
            <a:r>
              <a:rPr lang="en-US" sz="4000" b="1" dirty="0"/>
              <a:t>NO</a:t>
            </a:r>
            <a:r>
              <a:rPr lang="en-US" sz="4000" b="1" baseline="-25000" dirty="0"/>
              <a:t>2</a:t>
            </a:r>
            <a:r>
              <a:rPr lang="en-US" sz="4000" b="1" dirty="0"/>
              <a:t> Performance  </a:t>
            </a:r>
          </a:p>
        </p:txBody>
      </p:sp>
      <p:sp>
        <p:nvSpPr>
          <p:cNvPr id="9" name="TextBox 8">
            <a:extLst>
              <a:ext uri="{FF2B5EF4-FFF2-40B4-BE49-F238E27FC236}">
                <a16:creationId xmlns:a16="http://schemas.microsoft.com/office/drawing/2014/main" id="{47CD7AC5-C6F0-4C74-99F7-4A1F8AF0AE46}"/>
              </a:ext>
            </a:extLst>
          </p:cNvPr>
          <p:cNvSpPr txBox="1"/>
          <p:nvPr/>
        </p:nvSpPr>
        <p:spPr>
          <a:xfrm>
            <a:off x="2277705" y="2399407"/>
            <a:ext cx="1302692" cy="307777"/>
          </a:xfrm>
          <a:prstGeom prst="rect">
            <a:avLst/>
          </a:prstGeom>
          <a:noFill/>
        </p:spPr>
        <p:txBody>
          <a:bodyPr wrap="square" rtlCol="0">
            <a:spAutoFit/>
          </a:bodyPr>
          <a:lstStyle/>
          <a:p>
            <a:r>
              <a:rPr lang="en-US" sz="1400" b="1" dirty="0"/>
              <a:t>Milwaukee1</a:t>
            </a:r>
          </a:p>
        </p:txBody>
      </p:sp>
      <p:sp>
        <p:nvSpPr>
          <p:cNvPr id="10" name="TextBox 9">
            <a:extLst>
              <a:ext uri="{FF2B5EF4-FFF2-40B4-BE49-F238E27FC236}">
                <a16:creationId xmlns:a16="http://schemas.microsoft.com/office/drawing/2014/main" id="{40E93D71-9F78-4BD2-8DC8-C76C9D4EE7EA}"/>
              </a:ext>
            </a:extLst>
          </p:cNvPr>
          <p:cNvSpPr txBox="1"/>
          <p:nvPr/>
        </p:nvSpPr>
        <p:spPr>
          <a:xfrm>
            <a:off x="5721301" y="2458641"/>
            <a:ext cx="1141144" cy="307777"/>
          </a:xfrm>
          <a:prstGeom prst="rect">
            <a:avLst/>
          </a:prstGeom>
          <a:noFill/>
        </p:spPr>
        <p:txBody>
          <a:bodyPr wrap="square" rtlCol="0">
            <a:spAutoFit/>
          </a:bodyPr>
          <a:lstStyle/>
          <a:p>
            <a:r>
              <a:rPr lang="en-US" sz="1400" b="1" dirty="0"/>
              <a:t>Milwaukee2</a:t>
            </a:r>
          </a:p>
        </p:txBody>
      </p:sp>
      <p:sp>
        <p:nvSpPr>
          <p:cNvPr id="11" name="TextBox 10">
            <a:extLst>
              <a:ext uri="{FF2B5EF4-FFF2-40B4-BE49-F238E27FC236}">
                <a16:creationId xmlns:a16="http://schemas.microsoft.com/office/drawing/2014/main" id="{6E0BA2E3-36C6-4259-9A45-7ACC4359D1FB}"/>
              </a:ext>
            </a:extLst>
          </p:cNvPr>
          <p:cNvSpPr txBox="1"/>
          <p:nvPr/>
        </p:nvSpPr>
        <p:spPr>
          <a:xfrm>
            <a:off x="2501288" y="5796427"/>
            <a:ext cx="1302692" cy="307777"/>
          </a:xfrm>
          <a:prstGeom prst="rect">
            <a:avLst/>
          </a:prstGeom>
          <a:noFill/>
        </p:spPr>
        <p:txBody>
          <a:bodyPr wrap="square" rtlCol="0">
            <a:spAutoFit/>
          </a:bodyPr>
          <a:lstStyle/>
          <a:p>
            <a:r>
              <a:rPr lang="en-US" sz="1400" b="1" dirty="0"/>
              <a:t>Chicago1</a:t>
            </a:r>
          </a:p>
        </p:txBody>
      </p:sp>
      <p:sp>
        <p:nvSpPr>
          <p:cNvPr id="12" name="TextBox 11">
            <a:extLst>
              <a:ext uri="{FF2B5EF4-FFF2-40B4-BE49-F238E27FC236}">
                <a16:creationId xmlns:a16="http://schemas.microsoft.com/office/drawing/2014/main" id="{0FC1C076-B1FB-4FB8-92C7-BBB284302541}"/>
              </a:ext>
            </a:extLst>
          </p:cNvPr>
          <p:cNvSpPr txBox="1"/>
          <p:nvPr/>
        </p:nvSpPr>
        <p:spPr>
          <a:xfrm>
            <a:off x="6030787" y="5840331"/>
            <a:ext cx="1302692" cy="307777"/>
          </a:xfrm>
          <a:prstGeom prst="rect">
            <a:avLst/>
          </a:prstGeom>
          <a:noFill/>
        </p:spPr>
        <p:txBody>
          <a:bodyPr wrap="square" rtlCol="0">
            <a:spAutoFit/>
          </a:bodyPr>
          <a:lstStyle/>
          <a:p>
            <a:r>
              <a:rPr lang="en-US" sz="1400" b="1" dirty="0"/>
              <a:t>Chicago2</a:t>
            </a:r>
          </a:p>
        </p:txBody>
      </p:sp>
      <p:sp>
        <p:nvSpPr>
          <p:cNvPr id="19" name="TextBox 18">
            <a:extLst>
              <a:ext uri="{FF2B5EF4-FFF2-40B4-BE49-F238E27FC236}">
                <a16:creationId xmlns:a16="http://schemas.microsoft.com/office/drawing/2014/main" id="{418810BE-88CB-4AA7-9494-A64E362B3EF4}"/>
              </a:ext>
            </a:extLst>
          </p:cNvPr>
          <p:cNvSpPr txBox="1"/>
          <p:nvPr/>
        </p:nvSpPr>
        <p:spPr>
          <a:xfrm>
            <a:off x="8486789" y="4094375"/>
            <a:ext cx="1141144" cy="307777"/>
          </a:xfrm>
          <a:prstGeom prst="rect">
            <a:avLst/>
          </a:prstGeom>
          <a:noFill/>
        </p:spPr>
        <p:txBody>
          <a:bodyPr wrap="square" rtlCol="0">
            <a:spAutoFit/>
          </a:bodyPr>
          <a:lstStyle/>
          <a:p>
            <a:r>
              <a:rPr lang="en-US" sz="1400" b="1" dirty="0"/>
              <a:t>Milwaukee2</a:t>
            </a:r>
          </a:p>
        </p:txBody>
      </p:sp>
      <p:sp>
        <p:nvSpPr>
          <p:cNvPr id="20" name="TextBox 19">
            <a:extLst>
              <a:ext uri="{FF2B5EF4-FFF2-40B4-BE49-F238E27FC236}">
                <a16:creationId xmlns:a16="http://schemas.microsoft.com/office/drawing/2014/main" id="{DA25DBE1-A26D-4052-AE0E-5565FEC1D3CF}"/>
              </a:ext>
            </a:extLst>
          </p:cNvPr>
          <p:cNvSpPr txBox="1"/>
          <p:nvPr/>
        </p:nvSpPr>
        <p:spPr>
          <a:xfrm>
            <a:off x="8457074" y="3928785"/>
            <a:ext cx="1141144" cy="307777"/>
          </a:xfrm>
          <a:prstGeom prst="rect">
            <a:avLst/>
          </a:prstGeom>
          <a:noFill/>
        </p:spPr>
        <p:txBody>
          <a:bodyPr wrap="square" rtlCol="0">
            <a:spAutoFit/>
          </a:bodyPr>
          <a:lstStyle/>
          <a:p>
            <a:r>
              <a:rPr lang="en-US" sz="1400" b="1" dirty="0"/>
              <a:t>Milwaukee1</a:t>
            </a:r>
          </a:p>
        </p:txBody>
      </p:sp>
      <p:sp>
        <p:nvSpPr>
          <p:cNvPr id="21" name="TextBox 20">
            <a:extLst>
              <a:ext uri="{FF2B5EF4-FFF2-40B4-BE49-F238E27FC236}">
                <a16:creationId xmlns:a16="http://schemas.microsoft.com/office/drawing/2014/main" id="{EDFA8CAE-D47E-4B0F-A0F7-C422A61566F6}"/>
              </a:ext>
            </a:extLst>
          </p:cNvPr>
          <p:cNvSpPr txBox="1"/>
          <p:nvPr/>
        </p:nvSpPr>
        <p:spPr>
          <a:xfrm>
            <a:off x="8791000" y="5074781"/>
            <a:ext cx="1141144" cy="307777"/>
          </a:xfrm>
          <a:prstGeom prst="rect">
            <a:avLst/>
          </a:prstGeom>
          <a:noFill/>
        </p:spPr>
        <p:txBody>
          <a:bodyPr wrap="square" rtlCol="0">
            <a:spAutoFit/>
          </a:bodyPr>
          <a:lstStyle/>
          <a:p>
            <a:r>
              <a:rPr lang="en-US" sz="1400" b="1" dirty="0"/>
              <a:t>Chicago1</a:t>
            </a:r>
          </a:p>
        </p:txBody>
      </p:sp>
      <p:sp>
        <p:nvSpPr>
          <p:cNvPr id="22" name="TextBox 21">
            <a:extLst>
              <a:ext uri="{FF2B5EF4-FFF2-40B4-BE49-F238E27FC236}">
                <a16:creationId xmlns:a16="http://schemas.microsoft.com/office/drawing/2014/main" id="{44821484-F9CC-46A4-849E-112057FDE918}"/>
              </a:ext>
            </a:extLst>
          </p:cNvPr>
          <p:cNvSpPr txBox="1"/>
          <p:nvPr/>
        </p:nvSpPr>
        <p:spPr>
          <a:xfrm>
            <a:off x="7772202" y="4979497"/>
            <a:ext cx="1141144" cy="307777"/>
          </a:xfrm>
          <a:prstGeom prst="rect">
            <a:avLst/>
          </a:prstGeom>
          <a:noFill/>
        </p:spPr>
        <p:txBody>
          <a:bodyPr wrap="square" rtlCol="0">
            <a:spAutoFit/>
          </a:bodyPr>
          <a:lstStyle/>
          <a:p>
            <a:r>
              <a:rPr lang="en-US" sz="1400" b="1" dirty="0"/>
              <a:t>Chicago2</a:t>
            </a:r>
          </a:p>
        </p:txBody>
      </p:sp>
      <p:sp>
        <p:nvSpPr>
          <p:cNvPr id="23" name="TextBox 22">
            <a:extLst>
              <a:ext uri="{FF2B5EF4-FFF2-40B4-BE49-F238E27FC236}">
                <a16:creationId xmlns:a16="http://schemas.microsoft.com/office/drawing/2014/main" id="{82CCFA27-B72B-41BC-8E14-17F9DBFC82FF}"/>
              </a:ext>
            </a:extLst>
          </p:cNvPr>
          <p:cNvSpPr txBox="1"/>
          <p:nvPr/>
        </p:nvSpPr>
        <p:spPr>
          <a:xfrm>
            <a:off x="7962702" y="919833"/>
            <a:ext cx="2911118" cy="769441"/>
          </a:xfrm>
          <a:prstGeom prst="rect">
            <a:avLst/>
          </a:prstGeom>
          <a:noFill/>
        </p:spPr>
        <p:txBody>
          <a:bodyPr wrap="none" rtlCol="0">
            <a:spAutoFit/>
          </a:bodyPr>
          <a:lstStyle/>
          <a:p>
            <a:r>
              <a:rPr lang="en-US" sz="2200" b="1" dirty="0"/>
              <a:t>May 12 – June 23, 2017</a:t>
            </a:r>
          </a:p>
          <a:p>
            <a:endParaRPr lang="en-US" sz="2200" b="1" dirty="0"/>
          </a:p>
        </p:txBody>
      </p:sp>
      <p:sp>
        <p:nvSpPr>
          <p:cNvPr id="24" name="TextBox 23">
            <a:extLst>
              <a:ext uri="{FF2B5EF4-FFF2-40B4-BE49-F238E27FC236}">
                <a16:creationId xmlns:a16="http://schemas.microsoft.com/office/drawing/2014/main" id="{C9486969-E38B-4B67-BBA4-318645E9FD74}"/>
              </a:ext>
            </a:extLst>
          </p:cNvPr>
          <p:cNvSpPr txBox="1"/>
          <p:nvPr/>
        </p:nvSpPr>
        <p:spPr>
          <a:xfrm>
            <a:off x="7365199" y="665381"/>
            <a:ext cx="4106124" cy="430887"/>
          </a:xfrm>
          <a:prstGeom prst="rect">
            <a:avLst/>
          </a:prstGeom>
          <a:noFill/>
        </p:spPr>
        <p:txBody>
          <a:bodyPr wrap="none" rtlCol="0">
            <a:spAutoFit/>
          </a:bodyPr>
          <a:lstStyle/>
          <a:p>
            <a:r>
              <a:rPr lang="en-US" sz="2200" b="1" dirty="0"/>
              <a:t>Mean Bias of Average Hourly NO</a:t>
            </a:r>
            <a:r>
              <a:rPr lang="en-US" sz="2200" b="1" baseline="-25000" dirty="0"/>
              <a:t>2</a:t>
            </a:r>
            <a:endParaRPr lang="en-US" sz="2200" b="1" dirty="0"/>
          </a:p>
        </p:txBody>
      </p:sp>
      <p:sp>
        <p:nvSpPr>
          <p:cNvPr id="5" name="Slide Number Placeholder 4">
            <a:extLst>
              <a:ext uri="{FF2B5EF4-FFF2-40B4-BE49-F238E27FC236}">
                <a16:creationId xmlns:a16="http://schemas.microsoft.com/office/drawing/2014/main" id="{0191EBA1-FD4C-4E05-A100-054D1C215BF1}"/>
              </a:ext>
            </a:extLst>
          </p:cNvPr>
          <p:cNvSpPr>
            <a:spLocks noGrp="1"/>
          </p:cNvSpPr>
          <p:nvPr>
            <p:ph type="sldNum" sz="quarter" idx="12"/>
          </p:nvPr>
        </p:nvSpPr>
        <p:spPr/>
        <p:txBody>
          <a:bodyPr/>
          <a:lstStyle/>
          <a:p>
            <a:fld id="{FD0A2A7D-63EE-4593-951A-FD88CF3BEF4D}" type="slidenum">
              <a:rPr lang="en-US" smtClean="0"/>
              <a:t>15</a:t>
            </a:fld>
            <a:endParaRPr lang="en-US"/>
          </a:p>
        </p:txBody>
      </p:sp>
    </p:spTree>
    <p:extLst>
      <p:ext uri="{BB962C8B-B14F-4D97-AF65-F5344CB8AC3E}">
        <p14:creationId xmlns:p14="http://schemas.microsoft.com/office/powerpoint/2010/main" val="2773967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BFC18D-3437-4810-AF99-9FC1771E243B}"/>
              </a:ext>
            </a:extLst>
          </p:cNvPr>
          <p:cNvPicPr>
            <a:picLocks noChangeAspect="1"/>
          </p:cNvPicPr>
          <p:nvPr/>
        </p:nvPicPr>
        <p:blipFill>
          <a:blip r:embed="rId2"/>
          <a:stretch>
            <a:fillRect/>
          </a:stretch>
        </p:blipFill>
        <p:spPr>
          <a:xfrm>
            <a:off x="7130640" y="1560445"/>
            <a:ext cx="5065696" cy="5029200"/>
          </a:xfrm>
          <a:prstGeom prst="rect">
            <a:avLst/>
          </a:prstGeom>
        </p:spPr>
      </p:pic>
      <p:pic>
        <p:nvPicPr>
          <p:cNvPr id="4" name="Picture 3">
            <a:extLst>
              <a:ext uri="{FF2B5EF4-FFF2-40B4-BE49-F238E27FC236}">
                <a16:creationId xmlns:a16="http://schemas.microsoft.com/office/drawing/2014/main" id="{AF925E76-7971-4A56-9D17-F622A9B4C3BC}"/>
              </a:ext>
            </a:extLst>
          </p:cNvPr>
          <p:cNvPicPr>
            <a:picLocks noChangeAspect="1"/>
          </p:cNvPicPr>
          <p:nvPr/>
        </p:nvPicPr>
        <p:blipFill rotWithShape="1">
          <a:blip r:embed="rId3"/>
          <a:srcRect l="-867" t="6922" r="867" b="-766"/>
          <a:stretch/>
        </p:blipFill>
        <p:spPr>
          <a:xfrm>
            <a:off x="3520569" y="3568557"/>
            <a:ext cx="3566247" cy="3289442"/>
          </a:xfrm>
          <a:prstGeom prst="rect">
            <a:avLst/>
          </a:prstGeom>
        </p:spPr>
      </p:pic>
      <p:sp>
        <p:nvSpPr>
          <p:cNvPr id="2" name="TextBox 1">
            <a:extLst>
              <a:ext uri="{FF2B5EF4-FFF2-40B4-BE49-F238E27FC236}">
                <a16:creationId xmlns:a16="http://schemas.microsoft.com/office/drawing/2014/main" id="{4EBF4F97-AAAA-459F-9A33-B229E5DD126D}"/>
              </a:ext>
            </a:extLst>
          </p:cNvPr>
          <p:cNvSpPr txBox="1"/>
          <p:nvPr/>
        </p:nvSpPr>
        <p:spPr>
          <a:xfrm>
            <a:off x="7298789" y="62999"/>
            <a:ext cx="4172600" cy="707886"/>
          </a:xfrm>
          <a:prstGeom prst="rect">
            <a:avLst/>
          </a:prstGeom>
          <a:noFill/>
        </p:spPr>
        <p:txBody>
          <a:bodyPr wrap="square" rtlCol="0">
            <a:spAutoFit/>
          </a:bodyPr>
          <a:lstStyle/>
          <a:p>
            <a:pPr algn="r"/>
            <a:r>
              <a:rPr lang="en-US" sz="4000" b="1" dirty="0"/>
              <a:t>NO</a:t>
            </a:r>
            <a:r>
              <a:rPr lang="en-US" sz="4000" b="1" baseline="-25000" dirty="0"/>
              <a:t>2</a:t>
            </a:r>
            <a:r>
              <a:rPr lang="en-US" sz="4000" b="1" dirty="0"/>
              <a:t> Performance  </a:t>
            </a:r>
          </a:p>
        </p:txBody>
      </p:sp>
      <p:pic>
        <p:nvPicPr>
          <p:cNvPr id="5" name="Picture 4">
            <a:extLst>
              <a:ext uri="{FF2B5EF4-FFF2-40B4-BE49-F238E27FC236}">
                <a16:creationId xmlns:a16="http://schemas.microsoft.com/office/drawing/2014/main" id="{042DBA02-99B2-4F87-9B64-48E51243E435}"/>
              </a:ext>
            </a:extLst>
          </p:cNvPr>
          <p:cNvPicPr>
            <a:picLocks noChangeAspect="1"/>
          </p:cNvPicPr>
          <p:nvPr/>
        </p:nvPicPr>
        <p:blipFill>
          <a:blip r:embed="rId4"/>
          <a:stretch>
            <a:fillRect/>
          </a:stretch>
        </p:blipFill>
        <p:spPr>
          <a:xfrm>
            <a:off x="0" y="3253924"/>
            <a:ext cx="3597774" cy="3604075"/>
          </a:xfrm>
          <a:prstGeom prst="rect">
            <a:avLst/>
          </a:prstGeom>
        </p:spPr>
      </p:pic>
      <p:pic>
        <p:nvPicPr>
          <p:cNvPr id="7" name="Picture 6">
            <a:extLst>
              <a:ext uri="{FF2B5EF4-FFF2-40B4-BE49-F238E27FC236}">
                <a16:creationId xmlns:a16="http://schemas.microsoft.com/office/drawing/2014/main" id="{8459DCBF-B300-4508-A7AA-0494BF9A13B5}"/>
              </a:ext>
            </a:extLst>
          </p:cNvPr>
          <p:cNvPicPr>
            <a:picLocks noChangeAspect="1"/>
          </p:cNvPicPr>
          <p:nvPr/>
        </p:nvPicPr>
        <p:blipFill rotWithShape="1">
          <a:blip r:embed="rId5"/>
          <a:srcRect t="8730"/>
          <a:stretch/>
        </p:blipFill>
        <p:spPr>
          <a:xfrm>
            <a:off x="30233" y="314632"/>
            <a:ext cx="3547663" cy="3289442"/>
          </a:xfrm>
          <a:prstGeom prst="rect">
            <a:avLst/>
          </a:prstGeom>
        </p:spPr>
      </p:pic>
      <p:pic>
        <p:nvPicPr>
          <p:cNvPr id="8" name="Picture 7">
            <a:extLst>
              <a:ext uri="{FF2B5EF4-FFF2-40B4-BE49-F238E27FC236}">
                <a16:creationId xmlns:a16="http://schemas.microsoft.com/office/drawing/2014/main" id="{2B7EBEA7-E228-4A28-973D-72BF72BFB770}"/>
              </a:ext>
            </a:extLst>
          </p:cNvPr>
          <p:cNvPicPr>
            <a:picLocks noChangeAspect="1"/>
          </p:cNvPicPr>
          <p:nvPr/>
        </p:nvPicPr>
        <p:blipFill rotWithShape="1">
          <a:blip r:embed="rId6"/>
          <a:srcRect t="7937" r="2082"/>
          <a:stretch/>
        </p:blipFill>
        <p:spPr>
          <a:xfrm>
            <a:off x="3520570" y="314632"/>
            <a:ext cx="3597774" cy="3318020"/>
          </a:xfrm>
          <a:prstGeom prst="rect">
            <a:avLst/>
          </a:prstGeom>
        </p:spPr>
      </p:pic>
      <p:sp>
        <p:nvSpPr>
          <p:cNvPr id="9" name="TextBox 8">
            <a:extLst>
              <a:ext uri="{FF2B5EF4-FFF2-40B4-BE49-F238E27FC236}">
                <a16:creationId xmlns:a16="http://schemas.microsoft.com/office/drawing/2014/main" id="{47CD7AC5-C6F0-4C74-99F7-4A1F8AF0AE46}"/>
              </a:ext>
            </a:extLst>
          </p:cNvPr>
          <p:cNvSpPr txBox="1"/>
          <p:nvPr/>
        </p:nvSpPr>
        <p:spPr>
          <a:xfrm>
            <a:off x="2491023" y="2709416"/>
            <a:ext cx="1302692" cy="307777"/>
          </a:xfrm>
          <a:prstGeom prst="rect">
            <a:avLst/>
          </a:prstGeom>
          <a:noFill/>
        </p:spPr>
        <p:txBody>
          <a:bodyPr wrap="square" rtlCol="0">
            <a:spAutoFit/>
          </a:bodyPr>
          <a:lstStyle/>
          <a:p>
            <a:r>
              <a:rPr lang="en-US" sz="1400" b="1" dirty="0"/>
              <a:t>Milwaukee1</a:t>
            </a:r>
          </a:p>
        </p:txBody>
      </p:sp>
      <p:sp>
        <p:nvSpPr>
          <p:cNvPr id="10" name="TextBox 9">
            <a:extLst>
              <a:ext uri="{FF2B5EF4-FFF2-40B4-BE49-F238E27FC236}">
                <a16:creationId xmlns:a16="http://schemas.microsoft.com/office/drawing/2014/main" id="{40E93D71-9F78-4BD2-8DC8-C76C9D4EE7EA}"/>
              </a:ext>
            </a:extLst>
          </p:cNvPr>
          <p:cNvSpPr txBox="1"/>
          <p:nvPr/>
        </p:nvSpPr>
        <p:spPr>
          <a:xfrm>
            <a:off x="5995007" y="2719355"/>
            <a:ext cx="1141144" cy="307777"/>
          </a:xfrm>
          <a:prstGeom prst="rect">
            <a:avLst/>
          </a:prstGeom>
          <a:noFill/>
        </p:spPr>
        <p:txBody>
          <a:bodyPr wrap="square" rtlCol="0">
            <a:spAutoFit/>
          </a:bodyPr>
          <a:lstStyle/>
          <a:p>
            <a:r>
              <a:rPr lang="en-US" sz="1400" b="1" dirty="0"/>
              <a:t>Milwaukee2</a:t>
            </a:r>
          </a:p>
        </p:txBody>
      </p:sp>
      <p:sp>
        <p:nvSpPr>
          <p:cNvPr id="11" name="TextBox 10">
            <a:extLst>
              <a:ext uri="{FF2B5EF4-FFF2-40B4-BE49-F238E27FC236}">
                <a16:creationId xmlns:a16="http://schemas.microsoft.com/office/drawing/2014/main" id="{6E0BA2E3-36C6-4259-9A45-7ACC4359D1FB}"/>
              </a:ext>
            </a:extLst>
          </p:cNvPr>
          <p:cNvSpPr txBox="1"/>
          <p:nvPr/>
        </p:nvSpPr>
        <p:spPr>
          <a:xfrm>
            <a:off x="2691788" y="5956484"/>
            <a:ext cx="1302692" cy="307777"/>
          </a:xfrm>
          <a:prstGeom prst="rect">
            <a:avLst/>
          </a:prstGeom>
          <a:noFill/>
        </p:spPr>
        <p:txBody>
          <a:bodyPr wrap="square" rtlCol="0">
            <a:spAutoFit/>
          </a:bodyPr>
          <a:lstStyle/>
          <a:p>
            <a:r>
              <a:rPr lang="en-US" sz="1400" b="1" dirty="0"/>
              <a:t>Chicago1</a:t>
            </a:r>
          </a:p>
        </p:txBody>
      </p:sp>
      <p:sp>
        <p:nvSpPr>
          <p:cNvPr id="12" name="TextBox 11">
            <a:extLst>
              <a:ext uri="{FF2B5EF4-FFF2-40B4-BE49-F238E27FC236}">
                <a16:creationId xmlns:a16="http://schemas.microsoft.com/office/drawing/2014/main" id="{0FC1C076-B1FB-4FB8-92C7-BBB284302541}"/>
              </a:ext>
            </a:extLst>
          </p:cNvPr>
          <p:cNvSpPr txBox="1"/>
          <p:nvPr/>
        </p:nvSpPr>
        <p:spPr>
          <a:xfrm>
            <a:off x="6236105" y="5937433"/>
            <a:ext cx="1302692" cy="307777"/>
          </a:xfrm>
          <a:prstGeom prst="rect">
            <a:avLst/>
          </a:prstGeom>
          <a:noFill/>
        </p:spPr>
        <p:txBody>
          <a:bodyPr wrap="square" rtlCol="0">
            <a:spAutoFit/>
          </a:bodyPr>
          <a:lstStyle/>
          <a:p>
            <a:r>
              <a:rPr lang="en-US" sz="1400" b="1" dirty="0"/>
              <a:t>Chicago2</a:t>
            </a:r>
          </a:p>
        </p:txBody>
      </p:sp>
      <p:sp>
        <p:nvSpPr>
          <p:cNvPr id="16" name="TextBox 15">
            <a:extLst>
              <a:ext uri="{FF2B5EF4-FFF2-40B4-BE49-F238E27FC236}">
                <a16:creationId xmlns:a16="http://schemas.microsoft.com/office/drawing/2014/main" id="{92B34B06-FAD8-4DEB-B098-E909A98D89C3}"/>
              </a:ext>
            </a:extLst>
          </p:cNvPr>
          <p:cNvSpPr txBox="1"/>
          <p:nvPr/>
        </p:nvSpPr>
        <p:spPr>
          <a:xfrm>
            <a:off x="7362195" y="962835"/>
            <a:ext cx="4106124" cy="430887"/>
          </a:xfrm>
          <a:prstGeom prst="rect">
            <a:avLst/>
          </a:prstGeom>
          <a:noFill/>
        </p:spPr>
        <p:txBody>
          <a:bodyPr wrap="none" rtlCol="0">
            <a:spAutoFit/>
          </a:bodyPr>
          <a:lstStyle/>
          <a:p>
            <a:r>
              <a:rPr lang="en-US" sz="2200" b="1" dirty="0"/>
              <a:t>Mean Bias of Average Hourly NO</a:t>
            </a:r>
            <a:r>
              <a:rPr lang="en-US" sz="2200" b="1" baseline="-25000" dirty="0"/>
              <a:t>2</a:t>
            </a:r>
            <a:endParaRPr lang="en-US" sz="2200" b="1" dirty="0"/>
          </a:p>
        </p:txBody>
      </p:sp>
      <p:sp>
        <p:nvSpPr>
          <p:cNvPr id="17" name="TextBox 16">
            <a:extLst>
              <a:ext uri="{FF2B5EF4-FFF2-40B4-BE49-F238E27FC236}">
                <a16:creationId xmlns:a16="http://schemas.microsoft.com/office/drawing/2014/main" id="{1693F6A5-9669-4681-B2F3-D07F7586B5D8}"/>
              </a:ext>
            </a:extLst>
          </p:cNvPr>
          <p:cNvSpPr txBox="1"/>
          <p:nvPr/>
        </p:nvSpPr>
        <p:spPr>
          <a:xfrm>
            <a:off x="8076137" y="1257722"/>
            <a:ext cx="2718758" cy="430887"/>
          </a:xfrm>
          <a:prstGeom prst="rect">
            <a:avLst/>
          </a:prstGeom>
          <a:noFill/>
        </p:spPr>
        <p:txBody>
          <a:bodyPr wrap="none" rtlCol="0">
            <a:spAutoFit/>
          </a:bodyPr>
          <a:lstStyle/>
          <a:p>
            <a:r>
              <a:rPr lang="en-US" sz="2200" b="1" dirty="0"/>
              <a:t>for June 2, 2017 ONLY</a:t>
            </a:r>
          </a:p>
        </p:txBody>
      </p:sp>
      <p:sp>
        <p:nvSpPr>
          <p:cNvPr id="18" name="TextBox 17">
            <a:extLst>
              <a:ext uri="{FF2B5EF4-FFF2-40B4-BE49-F238E27FC236}">
                <a16:creationId xmlns:a16="http://schemas.microsoft.com/office/drawing/2014/main" id="{CDCE94C8-9103-416D-BAB6-F40841F490EE}"/>
              </a:ext>
            </a:extLst>
          </p:cNvPr>
          <p:cNvSpPr txBox="1"/>
          <p:nvPr/>
        </p:nvSpPr>
        <p:spPr>
          <a:xfrm>
            <a:off x="500891" y="-4888"/>
            <a:ext cx="4863576" cy="769441"/>
          </a:xfrm>
          <a:prstGeom prst="rect">
            <a:avLst/>
          </a:prstGeom>
          <a:noFill/>
        </p:spPr>
        <p:txBody>
          <a:bodyPr wrap="none" rtlCol="0">
            <a:spAutoFit/>
          </a:bodyPr>
          <a:lstStyle/>
          <a:p>
            <a:r>
              <a:rPr lang="en-US" sz="2200" b="1" dirty="0"/>
              <a:t>May 12 – June 23, 2017 (x = June 2 only)</a:t>
            </a:r>
          </a:p>
          <a:p>
            <a:endParaRPr lang="en-US" sz="2200" b="1" dirty="0"/>
          </a:p>
        </p:txBody>
      </p:sp>
      <p:sp>
        <p:nvSpPr>
          <p:cNvPr id="19" name="TextBox 18">
            <a:extLst>
              <a:ext uri="{FF2B5EF4-FFF2-40B4-BE49-F238E27FC236}">
                <a16:creationId xmlns:a16="http://schemas.microsoft.com/office/drawing/2014/main" id="{418810BE-88CB-4AA7-9494-A64E362B3EF4}"/>
              </a:ext>
            </a:extLst>
          </p:cNvPr>
          <p:cNvSpPr txBox="1"/>
          <p:nvPr/>
        </p:nvSpPr>
        <p:spPr>
          <a:xfrm>
            <a:off x="8567587" y="4336914"/>
            <a:ext cx="1141144" cy="307777"/>
          </a:xfrm>
          <a:prstGeom prst="rect">
            <a:avLst/>
          </a:prstGeom>
          <a:noFill/>
        </p:spPr>
        <p:txBody>
          <a:bodyPr wrap="square" rtlCol="0">
            <a:spAutoFit/>
          </a:bodyPr>
          <a:lstStyle/>
          <a:p>
            <a:r>
              <a:rPr lang="en-US" sz="1400" b="1" dirty="0"/>
              <a:t>Milwaukee2</a:t>
            </a:r>
          </a:p>
        </p:txBody>
      </p:sp>
      <p:sp>
        <p:nvSpPr>
          <p:cNvPr id="20" name="TextBox 19">
            <a:extLst>
              <a:ext uri="{FF2B5EF4-FFF2-40B4-BE49-F238E27FC236}">
                <a16:creationId xmlns:a16="http://schemas.microsoft.com/office/drawing/2014/main" id="{DA25DBE1-A26D-4052-AE0E-5565FEC1D3CF}"/>
              </a:ext>
            </a:extLst>
          </p:cNvPr>
          <p:cNvSpPr txBox="1"/>
          <p:nvPr/>
        </p:nvSpPr>
        <p:spPr>
          <a:xfrm>
            <a:off x="8533274" y="4178027"/>
            <a:ext cx="1141144" cy="307777"/>
          </a:xfrm>
          <a:prstGeom prst="rect">
            <a:avLst/>
          </a:prstGeom>
          <a:noFill/>
        </p:spPr>
        <p:txBody>
          <a:bodyPr wrap="square" rtlCol="0">
            <a:spAutoFit/>
          </a:bodyPr>
          <a:lstStyle/>
          <a:p>
            <a:r>
              <a:rPr lang="en-US" sz="1400" b="1" dirty="0"/>
              <a:t>Milwaukee1</a:t>
            </a:r>
          </a:p>
        </p:txBody>
      </p:sp>
      <p:sp>
        <p:nvSpPr>
          <p:cNvPr id="21" name="TextBox 20">
            <a:extLst>
              <a:ext uri="{FF2B5EF4-FFF2-40B4-BE49-F238E27FC236}">
                <a16:creationId xmlns:a16="http://schemas.microsoft.com/office/drawing/2014/main" id="{EDFA8CAE-D47E-4B0F-A0F7-C422A61566F6}"/>
              </a:ext>
            </a:extLst>
          </p:cNvPr>
          <p:cNvSpPr txBox="1"/>
          <p:nvPr/>
        </p:nvSpPr>
        <p:spPr>
          <a:xfrm>
            <a:off x="8825635" y="5291617"/>
            <a:ext cx="1141144" cy="307777"/>
          </a:xfrm>
          <a:prstGeom prst="rect">
            <a:avLst/>
          </a:prstGeom>
          <a:noFill/>
        </p:spPr>
        <p:txBody>
          <a:bodyPr wrap="square" rtlCol="0">
            <a:spAutoFit/>
          </a:bodyPr>
          <a:lstStyle/>
          <a:p>
            <a:r>
              <a:rPr lang="en-US" sz="1400" b="1" dirty="0"/>
              <a:t>Chicago1</a:t>
            </a:r>
          </a:p>
        </p:txBody>
      </p:sp>
      <p:sp>
        <p:nvSpPr>
          <p:cNvPr id="22" name="TextBox 21">
            <a:extLst>
              <a:ext uri="{FF2B5EF4-FFF2-40B4-BE49-F238E27FC236}">
                <a16:creationId xmlns:a16="http://schemas.microsoft.com/office/drawing/2014/main" id="{44821484-F9CC-46A4-849E-112057FDE918}"/>
              </a:ext>
            </a:extLst>
          </p:cNvPr>
          <p:cNvSpPr txBox="1"/>
          <p:nvPr/>
        </p:nvSpPr>
        <p:spPr>
          <a:xfrm>
            <a:off x="7857927" y="5231224"/>
            <a:ext cx="1141144" cy="307777"/>
          </a:xfrm>
          <a:prstGeom prst="rect">
            <a:avLst/>
          </a:prstGeom>
          <a:noFill/>
        </p:spPr>
        <p:txBody>
          <a:bodyPr wrap="square" rtlCol="0">
            <a:spAutoFit/>
          </a:bodyPr>
          <a:lstStyle/>
          <a:p>
            <a:r>
              <a:rPr lang="en-US" sz="1400" b="1" dirty="0"/>
              <a:t>Chicago2</a:t>
            </a:r>
          </a:p>
        </p:txBody>
      </p:sp>
      <p:sp>
        <p:nvSpPr>
          <p:cNvPr id="3" name="Slide Number Placeholder 2">
            <a:extLst>
              <a:ext uri="{FF2B5EF4-FFF2-40B4-BE49-F238E27FC236}">
                <a16:creationId xmlns:a16="http://schemas.microsoft.com/office/drawing/2014/main" id="{0E48FB05-9E1F-41B6-A5DD-AB9EDCE60419}"/>
              </a:ext>
            </a:extLst>
          </p:cNvPr>
          <p:cNvSpPr>
            <a:spLocks noGrp="1"/>
          </p:cNvSpPr>
          <p:nvPr>
            <p:ph type="sldNum" sz="quarter" idx="12"/>
          </p:nvPr>
        </p:nvSpPr>
        <p:spPr/>
        <p:txBody>
          <a:bodyPr/>
          <a:lstStyle/>
          <a:p>
            <a:fld id="{FD0A2A7D-63EE-4593-951A-FD88CF3BEF4D}" type="slidenum">
              <a:rPr lang="en-US" smtClean="0"/>
              <a:t>16</a:t>
            </a:fld>
            <a:endParaRPr lang="en-US"/>
          </a:p>
        </p:txBody>
      </p:sp>
    </p:spTree>
    <p:extLst>
      <p:ext uri="{BB962C8B-B14F-4D97-AF65-F5344CB8AC3E}">
        <p14:creationId xmlns:p14="http://schemas.microsoft.com/office/powerpoint/2010/main" val="1887465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1DE963BB-15BC-4E0E-AE90-F5F0D8635EB4}"/>
              </a:ext>
            </a:extLst>
          </p:cNvPr>
          <p:cNvSpPr txBox="1">
            <a:spLocks/>
          </p:cNvSpPr>
          <p:nvPr/>
        </p:nvSpPr>
        <p:spPr>
          <a:xfrm>
            <a:off x="334061" y="2294542"/>
            <a:ext cx="798022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err="1"/>
              <a:t>GeoTASO</a:t>
            </a:r>
            <a:r>
              <a:rPr lang="en-US" sz="3000" dirty="0"/>
              <a:t> high res column NO</a:t>
            </a:r>
            <a:r>
              <a:rPr lang="en-US" sz="3000" baseline="-25000" dirty="0"/>
              <a:t>2</a:t>
            </a:r>
            <a:r>
              <a:rPr lang="en-US" sz="3000" dirty="0"/>
              <a:t> measurements from sub-orbital flights  </a:t>
            </a:r>
          </a:p>
          <a:p>
            <a:pPr marL="914400" lvl="1" indent="-457200">
              <a:buAutoNum type="arabicParenR"/>
            </a:pPr>
            <a:r>
              <a:rPr lang="en-US" sz="3000" dirty="0"/>
              <a:t>aggregated to hourly, and </a:t>
            </a:r>
          </a:p>
          <a:p>
            <a:pPr marL="914400" lvl="1" indent="-457200">
              <a:buAutoNum type="arabicParenR"/>
            </a:pPr>
            <a:r>
              <a:rPr lang="en-US" sz="3000" dirty="0"/>
              <a:t>projected to the 4 km CMAQ model domain</a:t>
            </a:r>
          </a:p>
          <a:p>
            <a:r>
              <a:rPr lang="en-US" sz="3000" dirty="0" err="1"/>
              <a:t>GeoTASO</a:t>
            </a:r>
            <a:r>
              <a:rPr lang="en-US" sz="3000" dirty="0"/>
              <a:t> hourly flight segments were then aggregated to a multi-hour composite for comparison with CMAQ total column NO</a:t>
            </a:r>
            <a:r>
              <a:rPr lang="en-US" sz="3000" baseline="-25000" dirty="0"/>
              <a:t>2</a:t>
            </a:r>
          </a:p>
          <a:p>
            <a:r>
              <a:rPr lang="en-US" sz="3000" dirty="0"/>
              <a:t>Pandora ground-based total column NO</a:t>
            </a:r>
            <a:r>
              <a:rPr lang="en-US" sz="3000" baseline="-25000" dirty="0"/>
              <a:t>2</a:t>
            </a:r>
            <a:r>
              <a:rPr lang="en-US" sz="3000" dirty="0"/>
              <a:t> measurements are also depicted </a:t>
            </a:r>
          </a:p>
        </p:txBody>
      </p:sp>
      <p:sp>
        <p:nvSpPr>
          <p:cNvPr id="3" name="TextBox 2">
            <a:extLst>
              <a:ext uri="{FF2B5EF4-FFF2-40B4-BE49-F238E27FC236}">
                <a16:creationId xmlns:a16="http://schemas.microsoft.com/office/drawing/2014/main" id="{51E702E5-6A69-4219-8840-1DE17596A9C3}"/>
              </a:ext>
            </a:extLst>
          </p:cNvPr>
          <p:cNvSpPr txBox="1"/>
          <p:nvPr/>
        </p:nvSpPr>
        <p:spPr>
          <a:xfrm>
            <a:off x="0" y="95547"/>
            <a:ext cx="12321963" cy="923330"/>
          </a:xfrm>
          <a:prstGeom prst="rect">
            <a:avLst/>
          </a:prstGeom>
          <a:noFill/>
        </p:spPr>
        <p:txBody>
          <a:bodyPr wrap="none" rtlCol="0">
            <a:spAutoFit/>
          </a:bodyPr>
          <a:lstStyle/>
          <a:p>
            <a:r>
              <a:rPr lang="en-US" sz="5400" b="1" dirty="0" err="1"/>
              <a:t>GeoTASO</a:t>
            </a:r>
            <a:r>
              <a:rPr lang="en-US" sz="5400" b="1" dirty="0"/>
              <a:t> &amp; Pandora Spectrometer System</a:t>
            </a:r>
          </a:p>
        </p:txBody>
      </p:sp>
      <p:sp>
        <p:nvSpPr>
          <p:cNvPr id="4" name="Rectangle 3">
            <a:extLst>
              <a:ext uri="{FF2B5EF4-FFF2-40B4-BE49-F238E27FC236}">
                <a16:creationId xmlns:a16="http://schemas.microsoft.com/office/drawing/2014/main" id="{7775B84E-0473-445D-BA8C-472121DB902F}"/>
              </a:ext>
            </a:extLst>
          </p:cNvPr>
          <p:cNvSpPr/>
          <p:nvPr/>
        </p:nvSpPr>
        <p:spPr>
          <a:xfrm>
            <a:off x="505334" y="1018877"/>
            <a:ext cx="11181331" cy="553998"/>
          </a:xfrm>
          <a:prstGeom prst="rect">
            <a:avLst/>
          </a:prstGeom>
        </p:spPr>
        <p:txBody>
          <a:bodyPr wrap="none">
            <a:spAutoFit/>
          </a:bodyPr>
          <a:lstStyle/>
          <a:p>
            <a:r>
              <a:rPr lang="en-US" sz="3000" b="1" dirty="0" err="1">
                <a:cs typeface="Arial" panose="020B0604020202020204" pitchFamily="34" charset="0"/>
              </a:rPr>
              <a:t>GeoTASO</a:t>
            </a:r>
            <a:r>
              <a:rPr lang="en-US" sz="3000" b="1" dirty="0">
                <a:cs typeface="Arial" panose="020B0604020202020204" pitchFamily="34" charset="0"/>
              </a:rPr>
              <a:t> = Geostationary Trace Gas and Aerosol Sensor Optimization</a:t>
            </a:r>
          </a:p>
        </p:txBody>
      </p:sp>
      <p:sp>
        <p:nvSpPr>
          <p:cNvPr id="5" name="TextBox 4">
            <a:extLst>
              <a:ext uri="{FF2B5EF4-FFF2-40B4-BE49-F238E27FC236}">
                <a16:creationId xmlns:a16="http://schemas.microsoft.com/office/drawing/2014/main" id="{9476BFE3-B03E-46D0-BE7A-DF49A5C7DCB6}"/>
              </a:ext>
            </a:extLst>
          </p:cNvPr>
          <p:cNvSpPr txBox="1"/>
          <p:nvPr/>
        </p:nvSpPr>
        <p:spPr>
          <a:xfrm>
            <a:off x="9343592" y="6251440"/>
            <a:ext cx="2406428" cy="246221"/>
          </a:xfrm>
          <a:prstGeom prst="rect">
            <a:avLst/>
          </a:prstGeom>
          <a:noFill/>
        </p:spPr>
        <p:txBody>
          <a:bodyPr wrap="none" rtlCol="0">
            <a:spAutoFit/>
          </a:bodyPr>
          <a:lstStyle/>
          <a:p>
            <a:r>
              <a:rPr lang="en-US" sz="1000" dirty="0"/>
              <a:t>https://pandora.gsfc.nasa.gov//index.html</a:t>
            </a:r>
          </a:p>
        </p:txBody>
      </p:sp>
      <p:pic>
        <p:nvPicPr>
          <p:cNvPr id="6" name="Picture 5">
            <a:extLst>
              <a:ext uri="{FF2B5EF4-FFF2-40B4-BE49-F238E27FC236}">
                <a16:creationId xmlns:a16="http://schemas.microsoft.com/office/drawing/2014/main" id="{6447655F-E27B-4738-8D3A-24AB0A0779D6}"/>
              </a:ext>
            </a:extLst>
          </p:cNvPr>
          <p:cNvPicPr>
            <a:picLocks noChangeAspect="1"/>
          </p:cNvPicPr>
          <p:nvPr/>
        </p:nvPicPr>
        <p:blipFill>
          <a:blip r:embed="rId2"/>
          <a:stretch>
            <a:fillRect/>
          </a:stretch>
        </p:blipFill>
        <p:spPr>
          <a:xfrm>
            <a:off x="9697105" y="4286731"/>
            <a:ext cx="1699402" cy="1964709"/>
          </a:xfrm>
          <a:prstGeom prst="rect">
            <a:avLst/>
          </a:prstGeom>
          <a:ln>
            <a:solidFill>
              <a:schemeClr val="tx1"/>
            </a:solidFill>
          </a:ln>
        </p:spPr>
      </p:pic>
      <p:pic>
        <p:nvPicPr>
          <p:cNvPr id="7" name="Picture 6">
            <a:extLst>
              <a:ext uri="{FF2B5EF4-FFF2-40B4-BE49-F238E27FC236}">
                <a16:creationId xmlns:a16="http://schemas.microsoft.com/office/drawing/2014/main" id="{95E5255E-341E-4E97-816E-F808B00F127C}"/>
              </a:ext>
            </a:extLst>
          </p:cNvPr>
          <p:cNvPicPr>
            <a:picLocks noChangeAspect="1"/>
          </p:cNvPicPr>
          <p:nvPr/>
        </p:nvPicPr>
        <p:blipFill>
          <a:blip r:embed="rId3"/>
          <a:stretch>
            <a:fillRect/>
          </a:stretch>
        </p:blipFill>
        <p:spPr>
          <a:xfrm>
            <a:off x="8771208" y="2064248"/>
            <a:ext cx="3190875" cy="1257300"/>
          </a:xfrm>
          <a:prstGeom prst="rect">
            <a:avLst/>
          </a:prstGeom>
          <a:ln>
            <a:solidFill>
              <a:schemeClr val="tx1"/>
            </a:solidFill>
          </a:ln>
        </p:spPr>
      </p:pic>
      <p:sp>
        <p:nvSpPr>
          <p:cNvPr id="8" name="TextBox 7">
            <a:extLst>
              <a:ext uri="{FF2B5EF4-FFF2-40B4-BE49-F238E27FC236}">
                <a16:creationId xmlns:a16="http://schemas.microsoft.com/office/drawing/2014/main" id="{E9063D37-D214-470A-9B82-71039AA50AFE}"/>
              </a:ext>
            </a:extLst>
          </p:cNvPr>
          <p:cNvSpPr txBox="1"/>
          <p:nvPr/>
        </p:nvSpPr>
        <p:spPr>
          <a:xfrm>
            <a:off x="8669882" y="3305889"/>
            <a:ext cx="3522118" cy="246221"/>
          </a:xfrm>
          <a:prstGeom prst="rect">
            <a:avLst/>
          </a:prstGeom>
          <a:noFill/>
        </p:spPr>
        <p:txBody>
          <a:bodyPr wrap="none" rtlCol="0">
            <a:spAutoFit/>
          </a:bodyPr>
          <a:lstStyle/>
          <a:p>
            <a:r>
              <a:rPr lang="en-US" sz="1000" dirty="0"/>
              <a:t>https://twitter.com/nasa_langley/status/462244232732762112</a:t>
            </a:r>
          </a:p>
        </p:txBody>
      </p:sp>
      <p:sp>
        <p:nvSpPr>
          <p:cNvPr id="9" name="Slide Number Placeholder 8">
            <a:extLst>
              <a:ext uri="{FF2B5EF4-FFF2-40B4-BE49-F238E27FC236}">
                <a16:creationId xmlns:a16="http://schemas.microsoft.com/office/drawing/2014/main" id="{38AE1377-7B08-4AFE-99CB-24317B9EC402}"/>
              </a:ext>
            </a:extLst>
          </p:cNvPr>
          <p:cNvSpPr>
            <a:spLocks noGrp="1"/>
          </p:cNvSpPr>
          <p:nvPr>
            <p:ph type="sldNum" sz="quarter" idx="12"/>
          </p:nvPr>
        </p:nvSpPr>
        <p:spPr/>
        <p:txBody>
          <a:bodyPr/>
          <a:lstStyle/>
          <a:p>
            <a:fld id="{FD0A2A7D-63EE-4593-951A-FD88CF3BEF4D}" type="slidenum">
              <a:rPr lang="en-US" smtClean="0"/>
              <a:t>17</a:t>
            </a:fld>
            <a:endParaRPr lang="en-US"/>
          </a:p>
        </p:txBody>
      </p:sp>
    </p:spTree>
    <p:extLst>
      <p:ext uri="{BB962C8B-B14F-4D97-AF65-F5344CB8AC3E}">
        <p14:creationId xmlns:p14="http://schemas.microsoft.com/office/powerpoint/2010/main" val="2623074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13964C-76A7-474C-94FC-30A96AF2ACCC}"/>
              </a:ext>
            </a:extLst>
          </p:cNvPr>
          <p:cNvSpPr txBox="1"/>
          <p:nvPr/>
        </p:nvSpPr>
        <p:spPr>
          <a:xfrm>
            <a:off x="180344" y="18252"/>
            <a:ext cx="8721683" cy="707886"/>
          </a:xfrm>
          <a:prstGeom prst="rect">
            <a:avLst/>
          </a:prstGeom>
          <a:noFill/>
        </p:spPr>
        <p:txBody>
          <a:bodyPr wrap="none" rtlCol="0">
            <a:spAutoFit/>
          </a:bodyPr>
          <a:lstStyle/>
          <a:p>
            <a:r>
              <a:rPr lang="en-US" sz="4000" b="1" dirty="0" err="1"/>
              <a:t>GeoTASO</a:t>
            </a:r>
            <a:r>
              <a:rPr lang="en-US" sz="4000" b="1" dirty="0"/>
              <a:t>-Pandora &amp; CMAQ NO</a:t>
            </a:r>
            <a:r>
              <a:rPr lang="en-US" sz="4000" b="1" baseline="-25000" dirty="0"/>
              <a:t>2</a:t>
            </a:r>
            <a:r>
              <a:rPr lang="en-US" sz="4000" b="1" dirty="0"/>
              <a:t> column</a:t>
            </a:r>
          </a:p>
        </p:txBody>
      </p:sp>
      <p:sp>
        <p:nvSpPr>
          <p:cNvPr id="4" name="Slide Number Placeholder 3">
            <a:extLst>
              <a:ext uri="{FF2B5EF4-FFF2-40B4-BE49-F238E27FC236}">
                <a16:creationId xmlns:a16="http://schemas.microsoft.com/office/drawing/2014/main" id="{8719F331-0DED-4E44-A11D-550FCA42C09E}"/>
              </a:ext>
            </a:extLst>
          </p:cNvPr>
          <p:cNvSpPr>
            <a:spLocks noGrp="1"/>
          </p:cNvSpPr>
          <p:nvPr>
            <p:ph type="sldNum" sz="quarter" idx="12"/>
          </p:nvPr>
        </p:nvSpPr>
        <p:spPr/>
        <p:txBody>
          <a:bodyPr/>
          <a:lstStyle/>
          <a:p>
            <a:fld id="{FD0A2A7D-63EE-4593-951A-FD88CF3BEF4D}" type="slidenum">
              <a:rPr lang="en-US" smtClean="0"/>
              <a:t>18</a:t>
            </a:fld>
            <a:endParaRPr lang="en-US"/>
          </a:p>
        </p:txBody>
      </p:sp>
      <p:grpSp>
        <p:nvGrpSpPr>
          <p:cNvPr id="9" name="Group 8">
            <a:extLst>
              <a:ext uri="{FF2B5EF4-FFF2-40B4-BE49-F238E27FC236}">
                <a16:creationId xmlns:a16="http://schemas.microsoft.com/office/drawing/2014/main" id="{64E14678-B7B9-4B8C-B8B3-24458B4F2CB9}"/>
              </a:ext>
            </a:extLst>
          </p:cNvPr>
          <p:cNvGrpSpPr/>
          <p:nvPr/>
        </p:nvGrpSpPr>
        <p:grpSpPr>
          <a:xfrm>
            <a:off x="251792" y="731113"/>
            <a:ext cx="10197548" cy="6047375"/>
            <a:chOff x="1156252" y="810625"/>
            <a:chExt cx="10197548" cy="6047375"/>
          </a:xfrm>
        </p:grpSpPr>
        <p:pic>
          <p:nvPicPr>
            <p:cNvPr id="5" name="Picture 4">
              <a:extLst>
                <a:ext uri="{FF2B5EF4-FFF2-40B4-BE49-F238E27FC236}">
                  <a16:creationId xmlns:a16="http://schemas.microsoft.com/office/drawing/2014/main" id="{0EC8F1B8-1ADA-4F37-B549-EA4F082E6E3C}"/>
                </a:ext>
              </a:extLst>
            </p:cNvPr>
            <p:cNvPicPr>
              <a:picLocks noChangeAspect="1"/>
            </p:cNvPicPr>
            <p:nvPr/>
          </p:nvPicPr>
          <p:blipFill>
            <a:blip r:embed="rId2"/>
            <a:stretch>
              <a:fillRect/>
            </a:stretch>
          </p:blipFill>
          <p:spPr>
            <a:xfrm>
              <a:off x="1156252" y="1156823"/>
              <a:ext cx="10197548" cy="5701177"/>
            </a:xfrm>
            <a:prstGeom prst="rect">
              <a:avLst/>
            </a:prstGeom>
          </p:spPr>
        </p:pic>
        <p:sp>
          <p:nvSpPr>
            <p:cNvPr id="6" name="TextBox 5">
              <a:extLst>
                <a:ext uri="{FF2B5EF4-FFF2-40B4-BE49-F238E27FC236}">
                  <a16:creationId xmlns:a16="http://schemas.microsoft.com/office/drawing/2014/main" id="{08D3334E-B3DC-4B3A-9988-56E786FBDCBD}"/>
                </a:ext>
              </a:extLst>
            </p:cNvPr>
            <p:cNvSpPr txBox="1"/>
            <p:nvPr/>
          </p:nvSpPr>
          <p:spPr>
            <a:xfrm>
              <a:off x="1156252" y="844658"/>
              <a:ext cx="1207575" cy="400110"/>
            </a:xfrm>
            <a:prstGeom prst="rect">
              <a:avLst/>
            </a:prstGeom>
            <a:noFill/>
          </p:spPr>
          <p:txBody>
            <a:bodyPr wrap="none" rtlCol="0">
              <a:spAutoFit/>
            </a:bodyPr>
            <a:lstStyle/>
            <a:p>
              <a:r>
                <a:rPr lang="en-US" sz="2000" b="1" dirty="0"/>
                <a:t>Observed</a:t>
              </a:r>
            </a:p>
          </p:txBody>
        </p:sp>
        <p:sp>
          <p:nvSpPr>
            <p:cNvPr id="7" name="TextBox 6">
              <a:extLst>
                <a:ext uri="{FF2B5EF4-FFF2-40B4-BE49-F238E27FC236}">
                  <a16:creationId xmlns:a16="http://schemas.microsoft.com/office/drawing/2014/main" id="{E16FA873-4617-49B6-8FD6-B17A554BE08B}"/>
                </a:ext>
              </a:extLst>
            </p:cNvPr>
            <p:cNvSpPr txBox="1"/>
            <p:nvPr/>
          </p:nvSpPr>
          <p:spPr>
            <a:xfrm>
              <a:off x="6255026" y="810625"/>
              <a:ext cx="1144865" cy="400110"/>
            </a:xfrm>
            <a:prstGeom prst="rect">
              <a:avLst/>
            </a:prstGeom>
            <a:noFill/>
          </p:spPr>
          <p:txBody>
            <a:bodyPr wrap="none" rtlCol="0">
              <a:spAutoFit/>
            </a:bodyPr>
            <a:lstStyle/>
            <a:p>
              <a:r>
                <a:rPr lang="en-US" sz="2000" b="1" dirty="0"/>
                <a:t>Modeled</a:t>
              </a:r>
            </a:p>
          </p:txBody>
        </p:sp>
      </p:grpSp>
      <p:sp>
        <p:nvSpPr>
          <p:cNvPr id="8" name="TextBox 7">
            <a:extLst>
              <a:ext uri="{FF2B5EF4-FFF2-40B4-BE49-F238E27FC236}">
                <a16:creationId xmlns:a16="http://schemas.microsoft.com/office/drawing/2014/main" id="{80535B28-D576-4C6A-B4E5-A009CDB00425}"/>
              </a:ext>
            </a:extLst>
          </p:cNvPr>
          <p:cNvSpPr txBox="1"/>
          <p:nvPr/>
        </p:nvSpPr>
        <p:spPr>
          <a:xfrm>
            <a:off x="9998766" y="87077"/>
            <a:ext cx="2111770" cy="1015663"/>
          </a:xfrm>
          <a:prstGeom prst="rect">
            <a:avLst/>
          </a:prstGeom>
          <a:noFill/>
          <a:ln>
            <a:solidFill>
              <a:schemeClr val="tx1"/>
            </a:solidFill>
          </a:ln>
        </p:spPr>
        <p:txBody>
          <a:bodyPr wrap="square" rtlCol="0">
            <a:spAutoFit/>
          </a:bodyPr>
          <a:lstStyle/>
          <a:p>
            <a:pPr algn="ctr"/>
            <a:r>
              <a:rPr lang="en-US" sz="3000" b="1" dirty="0"/>
              <a:t>June 2 </a:t>
            </a:r>
          </a:p>
          <a:p>
            <a:pPr algn="ctr"/>
            <a:r>
              <a:rPr lang="en-US" sz="3000" b="1" dirty="0"/>
              <a:t>2pm – 6pm</a:t>
            </a:r>
          </a:p>
        </p:txBody>
      </p:sp>
    </p:spTree>
    <p:extLst>
      <p:ext uri="{BB962C8B-B14F-4D97-AF65-F5344CB8AC3E}">
        <p14:creationId xmlns:p14="http://schemas.microsoft.com/office/powerpoint/2010/main" val="348548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360F1-F991-4CA7-B47C-21DB3CAF4105}"/>
              </a:ext>
            </a:extLst>
          </p:cNvPr>
          <p:cNvSpPr txBox="1"/>
          <p:nvPr/>
        </p:nvSpPr>
        <p:spPr>
          <a:xfrm>
            <a:off x="11381" y="-79512"/>
            <a:ext cx="8721683" cy="707886"/>
          </a:xfrm>
          <a:prstGeom prst="rect">
            <a:avLst/>
          </a:prstGeom>
          <a:noFill/>
        </p:spPr>
        <p:txBody>
          <a:bodyPr wrap="none" rtlCol="0">
            <a:spAutoFit/>
          </a:bodyPr>
          <a:lstStyle/>
          <a:p>
            <a:r>
              <a:rPr lang="en-US" sz="4000" b="1" dirty="0" err="1"/>
              <a:t>GeoTASO</a:t>
            </a:r>
            <a:r>
              <a:rPr lang="en-US" sz="4000" b="1" dirty="0"/>
              <a:t>-Pandora &amp; CMAQ NO</a:t>
            </a:r>
            <a:r>
              <a:rPr lang="en-US" sz="4000" b="1" baseline="-25000" dirty="0"/>
              <a:t>2</a:t>
            </a:r>
            <a:r>
              <a:rPr lang="en-US" sz="4000" b="1" dirty="0"/>
              <a:t> column</a:t>
            </a:r>
          </a:p>
        </p:txBody>
      </p:sp>
      <p:sp>
        <p:nvSpPr>
          <p:cNvPr id="2" name="Slide Number Placeholder 1">
            <a:extLst>
              <a:ext uri="{FF2B5EF4-FFF2-40B4-BE49-F238E27FC236}">
                <a16:creationId xmlns:a16="http://schemas.microsoft.com/office/drawing/2014/main" id="{129B71A5-8537-4331-8139-747145329CE3}"/>
              </a:ext>
            </a:extLst>
          </p:cNvPr>
          <p:cNvSpPr>
            <a:spLocks noGrp="1"/>
          </p:cNvSpPr>
          <p:nvPr>
            <p:ph type="sldNum" sz="quarter" idx="12"/>
          </p:nvPr>
        </p:nvSpPr>
        <p:spPr/>
        <p:txBody>
          <a:bodyPr/>
          <a:lstStyle/>
          <a:p>
            <a:fld id="{FD0A2A7D-63EE-4593-951A-FD88CF3BEF4D}" type="slidenum">
              <a:rPr lang="en-US" smtClean="0"/>
              <a:t>19</a:t>
            </a:fld>
            <a:endParaRPr lang="en-US"/>
          </a:p>
        </p:txBody>
      </p:sp>
      <p:pic>
        <p:nvPicPr>
          <p:cNvPr id="4" name="Picture 3">
            <a:extLst>
              <a:ext uri="{FF2B5EF4-FFF2-40B4-BE49-F238E27FC236}">
                <a16:creationId xmlns:a16="http://schemas.microsoft.com/office/drawing/2014/main" id="{331EA38B-8D28-4D67-B931-D6DEAE0A9DEE}"/>
              </a:ext>
            </a:extLst>
          </p:cNvPr>
          <p:cNvPicPr>
            <a:picLocks noChangeAspect="1"/>
          </p:cNvPicPr>
          <p:nvPr/>
        </p:nvPicPr>
        <p:blipFill>
          <a:blip r:embed="rId2"/>
          <a:stretch>
            <a:fillRect/>
          </a:stretch>
        </p:blipFill>
        <p:spPr>
          <a:xfrm>
            <a:off x="264056" y="859734"/>
            <a:ext cx="4981368" cy="2805150"/>
          </a:xfrm>
          <a:prstGeom prst="rect">
            <a:avLst/>
          </a:prstGeom>
        </p:spPr>
      </p:pic>
      <p:pic>
        <p:nvPicPr>
          <p:cNvPr id="6" name="Picture 5">
            <a:extLst>
              <a:ext uri="{FF2B5EF4-FFF2-40B4-BE49-F238E27FC236}">
                <a16:creationId xmlns:a16="http://schemas.microsoft.com/office/drawing/2014/main" id="{CECCD5D0-DB77-47A2-A02B-CB139DB47B1E}"/>
              </a:ext>
            </a:extLst>
          </p:cNvPr>
          <p:cNvPicPr>
            <a:picLocks noChangeAspect="1"/>
          </p:cNvPicPr>
          <p:nvPr/>
        </p:nvPicPr>
        <p:blipFill>
          <a:blip r:embed="rId3"/>
          <a:stretch>
            <a:fillRect/>
          </a:stretch>
        </p:blipFill>
        <p:spPr>
          <a:xfrm>
            <a:off x="5784611" y="859734"/>
            <a:ext cx="4981368" cy="2813860"/>
          </a:xfrm>
          <a:prstGeom prst="rect">
            <a:avLst/>
          </a:prstGeom>
        </p:spPr>
      </p:pic>
      <p:pic>
        <p:nvPicPr>
          <p:cNvPr id="7" name="Picture 6">
            <a:extLst>
              <a:ext uri="{FF2B5EF4-FFF2-40B4-BE49-F238E27FC236}">
                <a16:creationId xmlns:a16="http://schemas.microsoft.com/office/drawing/2014/main" id="{77BFDD53-C584-466C-B247-CCA9A8294F76}"/>
              </a:ext>
            </a:extLst>
          </p:cNvPr>
          <p:cNvPicPr>
            <a:picLocks noChangeAspect="1"/>
          </p:cNvPicPr>
          <p:nvPr/>
        </p:nvPicPr>
        <p:blipFill>
          <a:blip r:embed="rId4"/>
          <a:stretch>
            <a:fillRect/>
          </a:stretch>
        </p:blipFill>
        <p:spPr>
          <a:xfrm>
            <a:off x="264056" y="4018732"/>
            <a:ext cx="4985669" cy="2813860"/>
          </a:xfrm>
          <a:prstGeom prst="rect">
            <a:avLst/>
          </a:prstGeom>
        </p:spPr>
      </p:pic>
      <p:pic>
        <p:nvPicPr>
          <p:cNvPr id="8" name="Picture 7">
            <a:extLst>
              <a:ext uri="{FF2B5EF4-FFF2-40B4-BE49-F238E27FC236}">
                <a16:creationId xmlns:a16="http://schemas.microsoft.com/office/drawing/2014/main" id="{AAB065D3-44B7-4F2F-A820-250C3168B138}"/>
              </a:ext>
            </a:extLst>
          </p:cNvPr>
          <p:cNvPicPr>
            <a:picLocks noChangeAspect="1"/>
          </p:cNvPicPr>
          <p:nvPr/>
        </p:nvPicPr>
        <p:blipFill>
          <a:blip r:embed="rId5"/>
          <a:stretch>
            <a:fillRect/>
          </a:stretch>
        </p:blipFill>
        <p:spPr>
          <a:xfrm>
            <a:off x="5784611" y="4018732"/>
            <a:ext cx="4991271" cy="2805150"/>
          </a:xfrm>
          <a:prstGeom prst="rect">
            <a:avLst/>
          </a:prstGeom>
        </p:spPr>
      </p:pic>
      <p:sp>
        <p:nvSpPr>
          <p:cNvPr id="9" name="TextBox 8">
            <a:extLst>
              <a:ext uri="{FF2B5EF4-FFF2-40B4-BE49-F238E27FC236}">
                <a16:creationId xmlns:a16="http://schemas.microsoft.com/office/drawing/2014/main" id="{F48E1D7F-CDAA-4E29-BC51-3311CAB88259}"/>
              </a:ext>
            </a:extLst>
          </p:cNvPr>
          <p:cNvSpPr txBox="1"/>
          <p:nvPr/>
        </p:nvSpPr>
        <p:spPr>
          <a:xfrm>
            <a:off x="214361" y="569327"/>
            <a:ext cx="1098762" cy="369332"/>
          </a:xfrm>
          <a:prstGeom prst="rect">
            <a:avLst/>
          </a:prstGeom>
          <a:noFill/>
        </p:spPr>
        <p:txBody>
          <a:bodyPr wrap="none" rtlCol="0">
            <a:spAutoFit/>
          </a:bodyPr>
          <a:lstStyle/>
          <a:p>
            <a:r>
              <a:rPr lang="en-US" b="1" dirty="0"/>
              <a:t>Observed</a:t>
            </a:r>
          </a:p>
        </p:txBody>
      </p:sp>
      <p:sp>
        <p:nvSpPr>
          <p:cNvPr id="11" name="TextBox 10">
            <a:extLst>
              <a:ext uri="{FF2B5EF4-FFF2-40B4-BE49-F238E27FC236}">
                <a16:creationId xmlns:a16="http://schemas.microsoft.com/office/drawing/2014/main" id="{42CD870A-7C7E-4C63-9A4F-6D89C0E84F07}"/>
              </a:ext>
            </a:extLst>
          </p:cNvPr>
          <p:cNvSpPr txBox="1"/>
          <p:nvPr/>
        </p:nvSpPr>
        <p:spPr>
          <a:xfrm>
            <a:off x="208590" y="3721721"/>
            <a:ext cx="1098762" cy="369332"/>
          </a:xfrm>
          <a:prstGeom prst="rect">
            <a:avLst/>
          </a:prstGeom>
          <a:noFill/>
        </p:spPr>
        <p:txBody>
          <a:bodyPr wrap="none" rtlCol="0">
            <a:spAutoFit/>
          </a:bodyPr>
          <a:lstStyle/>
          <a:p>
            <a:r>
              <a:rPr lang="en-US" b="1" dirty="0"/>
              <a:t>Observed</a:t>
            </a:r>
          </a:p>
        </p:txBody>
      </p:sp>
      <p:sp>
        <p:nvSpPr>
          <p:cNvPr id="12" name="TextBox 11">
            <a:extLst>
              <a:ext uri="{FF2B5EF4-FFF2-40B4-BE49-F238E27FC236}">
                <a16:creationId xmlns:a16="http://schemas.microsoft.com/office/drawing/2014/main" id="{80C43CCB-13A6-4C22-B97C-34DEC34D6306}"/>
              </a:ext>
            </a:extLst>
          </p:cNvPr>
          <p:cNvSpPr txBox="1"/>
          <p:nvPr/>
        </p:nvSpPr>
        <p:spPr>
          <a:xfrm>
            <a:off x="5684195" y="587452"/>
            <a:ext cx="1098762" cy="369332"/>
          </a:xfrm>
          <a:prstGeom prst="rect">
            <a:avLst/>
          </a:prstGeom>
          <a:noFill/>
        </p:spPr>
        <p:txBody>
          <a:bodyPr wrap="none" rtlCol="0">
            <a:spAutoFit/>
          </a:bodyPr>
          <a:lstStyle/>
          <a:p>
            <a:r>
              <a:rPr lang="en-US" b="1" dirty="0"/>
              <a:t>Observed</a:t>
            </a:r>
          </a:p>
        </p:txBody>
      </p:sp>
      <p:sp>
        <p:nvSpPr>
          <p:cNvPr id="13" name="TextBox 12">
            <a:extLst>
              <a:ext uri="{FF2B5EF4-FFF2-40B4-BE49-F238E27FC236}">
                <a16:creationId xmlns:a16="http://schemas.microsoft.com/office/drawing/2014/main" id="{E9F3F279-3402-4DF6-95B3-EFE13F7E6EC6}"/>
              </a:ext>
            </a:extLst>
          </p:cNvPr>
          <p:cNvSpPr txBox="1"/>
          <p:nvPr/>
        </p:nvSpPr>
        <p:spPr>
          <a:xfrm>
            <a:off x="5729278" y="3718924"/>
            <a:ext cx="1098762" cy="369332"/>
          </a:xfrm>
          <a:prstGeom prst="rect">
            <a:avLst/>
          </a:prstGeom>
          <a:noFill/>
        </p:spPr>
        <p:txBody>
          <a:bodyPr wrap="none" rtlCol="0">
            <a:spAutoFit/>
          </a:bodyPr>
          <a:lstStyle/>
          <a:p>
            <a:r>
              <a:rPr lang="en-US" b="1" dirty="0"/>
              <a:t>Observed</a:t>
            </a:r>
          </a:p>
        </p:txBody>
      </p:sp>
      <p:sp>
        <p:nvSpPr>
          <p:cNvPr id="14" name="TextBox 13">
            <a:extLst>
              <a:ext uri="{FF2B5EF4-FFF2-40B4-BE49-F238E27FC236}">
                <a16:creationId xmlns:a16="http://schemas.microsoft.com/office/drawing/2014/main" id="{1457AB6C-B2FC-4D20-AE80-9DD3501B9EA4}"/>
              </a:ext>
            </a:extLst>
          </p:cNvPr>
          <p:cNvSpPr txBox="1"/>
          <p:nvPr/>
        </p:nvSpPr>
        <p:spPr>
          <a:xfrm>
            <a:off x="8224241" y="548512"/>
            <a:ext cx="1094595" cy="369332"/>
          </a:xfrm>
          <a:prstGeom prst="rect">
            <a:avLst/>
          </a:prstGeom>
          <a:noFill/>
        </p:spPr>
        <p:txBody>
          <a:bodyPr wrap="none" rtlCol="0">
            <a:spAutoFit/>
          </a:bodyPr>
          <a:lstStyle/>
          <a:p>
            <a:r>
              <a:rPr lang="en-US" b="1" dirty="0"/>
              <a:t>Predicted</a:t>
            </a:r>
          </a:p>
        </p:txBody>
      </p:sp>
      <p:sp>
        <p:nvSpPr>
          <p:cNvPr id="15" name="TextBox 14">
            <a:extLst>
              <a:ext uri="{FF2B5EF4-FFF2-40B4-BE49-F238E27FC236}">
                <a16:creationId xmlns:a16="http://schemas.microsoft.com/office/drawing/2014/main" id="{1CFD76B1-1CF0-4CDF-9F33-BD6F21A4EC1C}"/>
              </a:ext>
            </a:extLst>
          </p:cNvPr>
          <p:cNvSpPr txBox="1"/>
          <p:nvPr/>
        </p:nvSpPr>
        <p:spPr>
          <a:xfrm>
            <a:off x="8225791" y="3718924"/>
            <a:ext cx="1094595" cy="369332"/>
          </a:xfrm>
          <a:prstGeom prst="rect">
            <a:avLst/>
          </a:prstGeom>
          <a:noFill/>
        </p:spPr>
        <p:txBody>
          <a:bodyPr wrap="none" rtlCol="0">
            <a:spAutoFit/>
          </a:bodyPr>
          <a:lstStyle/>
          <a:p>
            <a:r>
              <a:rPr lang="en-US" b="1" dirty="0"/>
              <a:t>Predicted</a:t>
            </a:r>
          </a:p>
        </p:txBody>
      </p:sp>
      <p:sp>
        <p:nvSpPr>
          <p:cNvPr id="16" name="TextBox 15">
            <a:extLst>
              <a:ext uri="{FF2B5EF4-FFF2-40B4-BE49-F238E27FC236}">
                <a16:creationId xmlns:a16="http://schemas.microsoft.com/office/drawing/2014/main" id="{6031A5C8-8F41-4784-B1AE-F40026B1878A}"/>
              </a:ext>
            </a:extLst>
          </p:cNvPr>
          <p:cNvSpPr txBox="1"/>
          <p:nvPr/>
        </p:nvSpPr>
        <p:spPr>
          <a:xfrm>
            <a:off x="2731976" y="568803"/>
            <a:ext cx="1094595" cy="369332"/>
          </a:xfrm>
          <a:prstGeom prst="rect">
            <a:avLst/>
          </a:prstGeom>
          <a:noFill/>
        </p:spPr>
        <p:txBody>
          <a:bodyPr wrap="none" rtlCol="0">
            <a:spAutoFit/>
          </a:bodyPr>
          <a:lstStyle/>
          <a:p>
            <a:r>
              <a:rPr lang="en-US" b="1" dirty="0"/>
              <a:t>Predicted</a:t>
            </a:r>
          </a:p>
        </p:txBody>
      </p:sp>
      <p:sp>
        <p:nvSpPr>
          <p:cNvPr id="17" name="TextBox 16">
            <a:extLst>
              <a:ext uri="{FF2B5EF4-FFF2-40B4-BE49-F238E27FC236}">
                <a16:creationId xmlns:a16="http://schemas.microsoft.com/office/drawing/2014/main" id="{828309AB-656E-4055-8F0B-2F45ED15EF81}"/>
              </a:ext>
            </a:extLst>
          </p:cNvPr>
          <p:cNvSpPr txBox="1"/>
          <p:nvPr/>
        </p:nvSpPr>
        <p:spPr>
          <a:xfrm>
            <a:off x="2731241" y="3718924"/>
            <a:ext cx="1094595" cy="369332"/>
          </a:xfrm>
          <a:prstGeom prst="rect">
            <a:avLst/>
          </a:prstGeom>
          <a:noFill/>
        </p:spPr>
        <p:txBody>
          <a:bodyPr wrap="none" rtlCol="0">
            <a:spAutoFit/>
          </a:bodyPr>
          <a:lstStyle/>
          <a:p>
            <a:r>
              <a:rPr lang="en-US" b="1" dirty="0"/>
              <a:t>Predicted</a:t>
            </a:r>
          </a:p>
        </p:txBody>
      </p:sp>
      <p:sp>
        <p:nvSpPr>
          <p:cNvPr id="18" name="TextBox 17">
            <a:extLst>
              <a:ext uri="{FF2B5EF4-FFF2-40B4-BE49-F238E27FC236}">
                <a16:creationId xmlns:a16="http://schemas.microsoft.com/office/drawing/2014/main" id="{61B36A26-B638-4226-A007-D05CD33A3604}"/>
              </a:ext>
            </a:extLst>
          </p:cNvPr>
          <p:cNvSpPr txBox="1"/>
          <p:nvPr/>
        </p:nvSpPr>
        <p:spPr>
          <a:xfrm>
            <a:off x="1426021" y="568803"/>
            <a:ext cx="907621" cy="369332"/>
          </a:xfrm>
          <a:prstGeom prst="rect">
            <a:avLst/>
          </a:prstGeom>
          <a:noFill/>
        </p:spPr>
        <p:txBody>
          <a:bodyPr wrap="none" rtlCol="0">
            <a:spAutoFit/>
          </a:bodyPr>
          <a:lstStyle/>
          <a:p>
            <a:r>
              <a:rPr lang="en-US" b="1" dirty="0"/>
              <a:t>8-10am</a:t>
            </a:r>
          </a:p>
        </p:txBody>
      </p:sp>
      <p:sp>
        <p:nvSpPr>
          <p:cNvPr id="20" name="TextBox 19">
            <a:extLst>
              <a:ext uri="{FF2B5EF4-FFF2-40B4-BE49-F238E27FC236}">
                <a16:creationId xmlns:a16="http://schemas.microsoft.com/office/drawing/2014/main" id="{8F5E656D-4E43-4FB4-90F7-143A5FD0D2CB}"/>
              </a:ext>
            </a:extLst>
          </p:cNvPr>
          <p:cNvSpPr txBox="1"/>
          <p:nvPr/>
        </p:nvSpPr>
        <p:spPr>
          <a:xfrm>
            <a:off x="3979292" y="555130"/>
            <a:ext cx="907621" cy="369332"/>
          </a:xfrm>
          <a:prstGeom prst="rect">
            <a:avLst/>
          </a:prstGeom>
          <a:noFill/>
        </p:spPr>
        <p:txBody>
          <a:bodyPr wrap="none" rtlCol="0">
            <a:spAutoFit/>
          </a:bodyPr>
          <a:lstStyle/>
          <a:p>
            <a:r>
              <a:rPr lang="en-US" b="1" dirty="0"/>
              <a:t>8-10am</a:t>
            </a:r>
          </a:p>
        </p:txBody>
      </p:sp>
      <p:sp>
        <p:nvSpPr>
          <p:cNvPr id="21" name="TextBox 20">
            <a:extLst>
              <a:ext uri="{FF2B5EF4-FFF2-40B4-BE49-F238E27FC236}">
                <a16:creationId xmlns:a16="http://schemas.microsoft.com/office/drawing/2014/main" id="{38D5AC6F-46F1-41A2-BF60-FED99D8EE640}"/>
              </a:ext>
            </a:extLst>
          </p:cNvPr>
          <p:cNvSpPr txBox="1"/>
          <p:nvPr/>
        </p:nvSpPr>
        <p:spPr>
          <a:xfrm>
            <a:off x="7000833" y="555130"/>
            <a:ext cx="917239" cy="369332"/>
          </a:xfrm>
          <a:prstGeom prst="rect">
            <a:avLst/>
          </a:prstGeom>
          <a:noFill/>
        </p:spPr>
        <p:txBody>
          <a:bodyPr wrap="none" rtlCol="0">
            <a:spAutoFit/>
          </a:bodyPr>
          <a:lstStyle/>
          <a:p>
            <a:r>
              <a:rPr lang="en-US" b="1" dirty="0"/>
              <a:t>11-2pm</a:t>
            </a:r>
          </a:p>
        </p:txBody>
      </p:sp>
      <p:sp>
        <p:nvSpPr>
          <p:cNvPr id="22" name="TextBox 21">
            <a:extLst>
              <a:ext uri="{FF2B5EF4-FFF2-40B4-BE49-F238E27FC236}">
                <a16:creationId xmlns:a16="http://schemas.microsoft.com/office/drawing/2014/main" id="{EC19BEC6-041F-4FD3-8B61-BB6718BB8C45}"/>
              </a:ext>
            </a:extLst>
          </p:cNvPr>
          <p:cNvSpPr txBox="1"/>
          <p:nvPr/>
        </p:nvSpPr>
        <p:spPr>
          <a:xfrm>
            <a:off x="9549797" y="547988"/>
            <a:ext cx="917239" cy="369332"/>
          </a:xfrm>
          <a:prstGeom prst="rect">
            <a:avLst/>
          </a:prstGeom>
          <a:noFill/>
        </p:spPr>
        <p:txBody>
          <a:bodyPr wrap="none" rtlCol="0">
            <a:spAutoFit/>
          </a:bodyPr>
          <a:lstStyle/>
          <a:p>
            <a:r>
              <a:rPr lang="en-US" b="1" dirty="0"/>
              <a:t>11-2pm</a:t>
            </a:r>
          </a:p>
        </p:txBody>
      </p:sp>
      <p:sp>
        <p:nvSpPr>
          <p:cNvPr id="23" name="TextBox 22">
            <a:extLst>
              <a:ext uri="{FF2B5EF4-FFF2-40B4-BE49-F238E27FC236}">
                <a16:creationId xmlns:a16="http://schemas.microsoft.com/office/drawing/2014/main" id="{AA237220-DAC1-48E6-AF3E-02948A915D94}"/>
              </a:ext>
            </a:extLst>
          </p:cNvPr>
          <p:cNvSpPr txBox="1"/>
          <p:nvPr/>
        </p:nvSpPr>
        <p:spPr>
          <a:xfrm>
            <a:off x="1522178" y="3704362"/>
            <a:ext cx="800219" cy="369332"/>
          </a:xfrm>
          <a:prstGeom prst="rect">
            <a:avLst/>
          </a:prstGeom>
          <a:noFill/>
        </p:spPr>
        <p:txBody>
          <a:bodyPr wrap="none" rtlCol="0">
            <a:spAutoFit/>
          </a:bodyPr>
          <a:lstStyle/>
          <a:p>
            <a:r>
              <a:rPr lang="en-US" b="1" dirty="0"/>
              <a:t>3-5pm</a:t>
            </a:r>
          </a:p>
        </p:txBody>
      </p:sp>
      <p:sp>
        <p:nvSpPr>
          <p:cNvPr id="24" name="TextBox 23">
            <a:extLst>
              <a:ext uri="{FF2B5EF4-FFF2-40B4-BE49-F238E27FC236}">
                <a16:creationId xmlns:a16="http://schemas.microsoft.com/office/drawing/2014/main" id="{9B185A93-4F53-4441-AC67-3CDA71C5E287}"/>
              </a:ext>
            </a:extLst>
          </p:cNvPr>
          <p:cNvSpPr txBox="1"/>
          <p:nvPr/>
        </p:nvSpPr>
        <p:spPr>
          <a:xfrm>
            <a:off x="3979292" y="3703838"/>
            <a:ext cx="800219" cy="369332"/>
          </a:xfrm>
          <a:prstGeom prst="rect">
            <a:avLst/>
          </a:prstGeom>
          <a:noFill/>
        </p:spPr>
        <p:txBody>
          <a:bodyPr wrap="none" rtlCol="0">
            <a:spAutoFit/>
          </a:bodyPr>
          <a:lstStyle/>
          <a:p>
            <a:r>
              <a:rPr lang="en-US" b="1" dirty="0"/>
              <a:t>3-5pm</a:t>
            </a:r>
          </a:p>
        </p:txBody>
      </p:sp>
      <p:sp>
        <p:nvSpPr>
          <p:cNvPr id="10" name="TextBox 9">
            <a:extLst>
              <a:ext uri="{FF2B5EF4-FFF2-40B4-BE49-F238E27FC236}">
                <a16:creationId xmlns:a16="http://schemas.microsoft.com/office/drawing/2014/main" id="{7E6EFE43-D81C-47E3-A22B-6E88BB9B9AA1}"/>
              </a:ext>
            </a:extLst>
          </p:cNvPr>
          <p:cNvSpPr txBox="1"/>
          <p:nvPr/>
        </p:nvSpPr>
        <p:spPr>
          <a:xfrm>
            <a:off x="9626947" y="67359"/>
            <a:ext cx="2299091" cy="477054"/>
          </a:xfrm>
          <a:prstGeom prst="rect">
            <a:avLst/>
          </a:prstGeom>
          <a:noFill/>
          <a:ln>
            <a:solidFill>
              <a:schemeClr val="tx1"/>
            </a:solidFill>
          </a:ln>
        </p:spPr>
        <p:txBody>
          <a:bodyPr wrap="none" rtlCol="0">
            <a:spAutoFit/>
          </a:bodyPr>
          <a:lstStyle/>
          <a:p>
            <a:r>
              <a:rPr lang="en-US" sz="2500" b="1" dirty="0"/>
              <a:t>June 1 to June 2</a:t>
            </a:r>
          </a:p>
        </p:txBody>
      </p:sp>
      <p:sp>
        <p:nvSpPr>
          <p:cNvPr id="26" name="TextBox 25">
            <a:extLst>
              <a:ext uri="{FF2B5EF4-FFF2-40B4-BE49-F238E27FC236}">
                <a16:creationId xmlns:a16="http://schemas.microsoft.com/office/drawing/2014/main" id="{8543063D-154C-478F-91C2-598C9F96A898}"/>
              </a:ext>
            </a:extLst>
          </p:cNvPr>
          <p:cNvSpPr txBox="1"/>
          <p:nvPr/>
        </p:nvSpPr>
        <p:spPr>
          <a:xfrm>
            <a:off x="7125861" y="3713777"/>
            <a:ext cx="800219" cy="369332"/>
          </a:xfrm>
          <a:prstGeom prst="rect">
            <a:avLst/>
          </a:prstGeom>
          <a:noFill/>
        </p:spPr>
        <p:txBody>
          <a:bodyPr wrap="none" rtlCol="0">
            <a:spAutoFit/>
          </a:bodyPr>
          <a:lstStyle/>
          <a:p>
            <a:r>
              <a:rPr lang="en-US" b="1" dirty="0"/>
              <a:t>2-6pm</a:t>
            </a:r>
          </a:p>
        </p:txBody>
      </p:sp>
      <p:sp>
        <p:nvSpPr>
          <p:cNvPr id="27" name="TextBox 26">
            <a:extLst>
              <a:ext uri="{FF2B5EF4-FFF2-40B4-BE49-F238E27FC236}">
                <a16:creationId xmlns:a16="http://schemas.microsoft.com/office/drawing/2014/main" id="{0B785E9B-60F6-4E6C-909A-8B3525705C98}"/>
              </a:ext>
            </a:extLst>
          </p:cNvPr>
          <p:cNvSpPr txBox="1"/>
          <p:nvPr/>
        </p:nvSpPr>
        <p:spPr>
          <a:xfrm>
            <a:off x="9608306" y="3720288"/>
            <a:ext cx="800219" cy="369332"/>
          </a:xfrm>
          <a:prstGeom prst="rect">
            <a:avLst/>
          </a:prstGeom>
          <a:noFill/>
        </p:spPr>
        <p:txBody>
          <a:bodyPr wrap="none" rtlCol="0">
            <a:spAutoFit/>
          </a:bodyPr>
          <a:lstStyle/>
          <a:p>
            <a:r>
              <a:rPr lang="en-US" b="1" dirty="0"/>
              <a:t>2-6pm</a:t>
            </a:r>
          </a:p>
        </p:txBody>
      </p:sp>
    </p:spTree>
    <p:extLst>
      <p:ext uri="{BB962C8B-B14F-4D97-AF65-F5344CB8AC3E}">
        <p14:creationId xmlns:p14="http://schemas.microsoft.com/office/powerpoint/2010/main" val="3551839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C5D32B-E421-4500-8099-31D6BD83F865}"/>
              </a:ext>
            </a:extLst>
          </p:cNvPr>
          <p:cNvPicPr>
            <a:picLocks noChangeAspect="1"/>
          </p:cNvPicPr>
          <p:nvPr/>
        </p:nvPicPr>
        <p:blipFill rotWithShape="1">
          <a:blip r:embed="rId3"/>
          <a:srcRect l="5943"/>
          <a:stretch/>
        </p:blipFill>
        <p:spPr>
          <a:xfrm>
            <a:off x="0" y="0"/>
            <a:ext cx="6644736" cy="6858000"/>
          </a:xfrm>
          <a:prstGeom prst="rect">
            <a:avLst/>
          </a:prstGeom>
          <a:ln>
            <a:solidFill>
              <a:schemeClr val="tx1"/>
            </a:solidFill>
          </a:ln>
        </p:spPr>
      </p:pic>
      <p:sp>
        <p:nvSpPr>
          <p:cNvPr id="3" name="TextBox 2">
            <a:extLst>
              <a:ext uri="{FF2B5EF4-FFF2-40B4-BE49-F238E27FC236}">
                <a16:creationId xmlns:a16="http://schemas.microsoft.com/office/drawing/2014/main" id="{055C584F-B29C-4593-A294-8F5444A5AAC6}"/>
              </a:ext>
            </a:extLst>
          </p:cNvPr>
          <p:cNvSpPr txBox="1"/>
          <p:nvPr/>
        </p:nvSpPr>
        <p:spPr>
          <a:xfrm>
            <a:off x="0" y="6550223"/>
            <a:ext cx="5953125" cy="307777"/>
          </a:xfrm>
          <a:prstGeom prst="rect">
            <a:avLst/>
          </a:prstGeom>
          <a:noFill/>
        </p:spPr>
        <p:txBody>
          <a:bodyPr wrap="square" rtlCol="0">
            <a:spAutoFit/>
          </a:bodyPr>
          <a:lstStyle/>
          <a:p>
            <a:r>
              <a:rPr lang="en-US" sz="1400" b="1" dirty="0"/>
              <a:t>https://www.nasa.gov/sites/default/files/thumbnails/image/lmos_2.jpg</a:t>
            </a:r>
          </a:p>
        </p:txBody>
      </p:sp>
      <p:sp>
        <p:nvSpPr>
          <p:cNvPr id="4" name="TextBox 3">
            <a:extLst>
              <a:ext uri="{FF2B5EF4-FFF2-40B4-BE49-F238E27FC236}">
                <a16:creationId xmlns:a16="http://schemas.microsoft.com/office/drawing/2014/main" id="{1888DCB8-9824-4EA3-900C-4D74A4849647}"/>
              </a:ext>
            </a:extLst>
          </p:cNvPr>
          <p:cNvSpPr txBox="1"/>
          <p:nvPr/>
        </p:nvSpPr>
        <p:spPr>
          <a:xfrm>
            <a:off x="6920090" y="1054544"/>
            <a:ext cx="5238044" cy="5478423"/>
          </a:xfrm>
          <a:prstGeom prst="rect">
            <a:avLst/>
          </a:prstGeom>
          <a:noFill/>
        </p:spPr>
        <p:txBody>
          <a:bodyPr wrap="square" rtlCol="0">
            <a:spAutoFit/>
          </a:bodyPr>
          <a:lstStyle/>
          <a:p>
            <a:endParaRPr lang="en-US" sz="2500" dirty="0"/>
          </a:p>
          <a:p>
            <a:endParaRPr lang="en-US" sz="2500" dirty="0"/>
          </a:p>
          <a:p>
            <a:pPr marL="285750" indent="-285750">
              <a:buFont typeface="Arial" panose="020B0604020202020204" pitchFamily="34" charset="0"/>
              <a:buChar char="•"/>
            </a:pPr>
            <a:r>
              <a:rPr lang="en-US" sz="2500" dirty="0"/>
              <a:t>Elevated ozone episodes along the shores of Lake Michigan </a:t>
            </a:r>
          </a:p>
          <a:p>
            <a:pPr marL="285750" indent="-285750">
              <a:buFont typeface="Arial" panose="020B0604020202020204" pitchFamily="34" charset="0"/>
              <a:buChar char="•"/>
            </a:pPr>
            <a:endParaRPr lang="en-US" sz="2500" dirty="0"/>
          </a:p>
          <a:p>
            <a:pPr marL="285750" indent="-285750">
              <a:buFont typeface="Arial" panose="020B0604020202020204" pitchFamily="34" charset="0"/>
              <a:buChar char="•"/>
            </a:pPr>
            <a:r>
              <a:rPr lang="en-US" sz="2500" dirty="0"/>
              <a:t>Several monitors exceed the National Ambient Air Quality Standards (NAAQS) </a:t>
            </a:r>
          </a:p>
          <a:p>
            <a:pPr marL="285750" indent="-285750">
              <a:buFont typeface="Arial" panose="020B0604020202020204" pitchFamily="34" charset="0"/>
              <a:buChar char="•"/>
            </a:pPr>
            <a:endParaRPr lang="en-US" sz="2500" dirty="0"/>
          </a:p>
          <a:p>
            <a:pPr marL="285750" indent="-285750">
              <a:buFont typeface="Arial" panose="020B0604020202020204" pitchFamily="34" charset="0"/>
              <a:buChar char="•"/>
            </a:pPr>
            <a:r>
              <a:rPr lang="en-US" sz="2500" dirty="0"/>
              <a:t>“lake breeze” airflow can influence ozone production and transport </a:t>
            </a:r>
          </a:p>
          <a:p>
            <a:pPr marL="285750" indent="-285750">
              <a:buFont typeface="Arial" panose="020B0604020202020204" pitchFamily="34" charset="0"/>
              <a:buChar char="•"/>
            </a:pPr>
            <a:endParaRPr lang="en-US" sz="2500" dirty="0"/>
          </a:p>
          <a:p>
            <a:endParaRPr lang="en-US" sz="2500" dirty="0"/>
          </a:p>
          <a:p>
            <a:pPr marL="285750" indent="-285750">
              <a:buFont typeface="Arial" panose="020B0604020202020204" pitchFamily="34" charset="0"/>
              <a:buChar char="•"/>
            </a:pPr>
            <a:endParaRPr lang="en-US" sz="2500" dirty="0"/>
          </a:p>
        </p:txBody>
      </p:sp>
      <p:sp>
        <p:nvSpPr>
          <p:cNvPr id="5" name="TextBox 4">
            <a:extLst>
              <a:ext uri="{FF2B5EF4-FFF2-40B4-BE49-F238E27FC236}">
                <a16:creationId xmlns:a16="http://schemas.microsoft.com/office/drawing/2014/main" id="{B71B6625-85E7-43FB-80E5-E88C35F69ED2}"/>
              </a:ext>
            </a:extLst>
          </p:cNvPr>
          <p:cNvSpPr txBox="1"/>
          <p:nvPr/>
        </p:nvSpPr>
        <p:spPr>
          <a:xfrm>
            <a:off x="7309392" y="6124070"/>
            <a:ext cx="4521824" cy="523220"/>
          </a:xfrm>
          <a:prstGeom prst="rect">
            <a:avLst/>
          </a:prstGeom>
          <a:noFill/>
          <a:ln>
            <a:solidFill>
              <a:schemeClr val="tx1"/>
            </a:solidFill>
          </a:ln>
        </p:spPr>
        <p:txBody>
          <a:bodyPr wrap="square" rtlCol="0">
            <a:spAutoFit/>
          </a:bodyPr>
          <a:lstStyle/>
          <a:p>
            <a:pPr algn="ctr"/>
            <a:r>
              <a:rPr lang="en-US" sz="1400" dirty="0"/>
              <a:t>More info including a white paper can be found at:</a:t>
            </a:r>
          </a:p>
          <a:p>
            <a:pPr algn="ctr"/>
            <a:r>
              <a:rPr lang="en-US" sz="1400" dirty="0">
                <a:hlinkClick r:id="rId4"/>
              </a:rPr>
              <a:t>https://www-air.larc.nasa.gov/missions/lmos/</a:t>
            </a:r>
            <a:endParaRPr lang="en-US" dirty="0"/>
          </a:p>
        </p:txBody>
      </p:sp>
      <p:sp>
        <p:nvSpPr>
          <p:cNvPr id="6" name="TextBox 5">
            <a:extLst>
              <a:ext uri="{FF2B5EF4-FFF2-40B4-BE49-F238E27FC236}">
                <a16:creationId xmlns:a16="http://schemas.microsoft.com/office/drawing/2014/main" id="{583BFE3D-DFE6-4741-8614-982B8AB35466}"/>
              </a:ext>
            </a:extLst>
          </p:cNvPr>
          <p:cNvSpPr txBox="1"/>
          <p:nvPr/>
        </p:nvSpPr>
        <p:spPr>
          <a:xfrm>
            <a:off x="6750756" y="120398"/>
            <a:ext cx="5238043" cy="1323439"/>
          </a:xfrm>
          <a:prstGeom prst="rect">
            <a:avLst/>
          </a:prstGeom>
          <a:noFill/>
        </p:spPr>
        <p:txBody>
          <a:bodyPr wrap="square" rtlCol="0">
            <a:spAutoFit/>
          </a:bodyPr>
          <a:lstStyle/>
          <a:p>
            <a:pPr algn="ctr"/>
            <a:r>
              <a:rPr lang="en-US" sz="4000" b="1" dirty="0"/>
              <a:t>Motivation for the Lake Michigan Ozone Study</a:t>
            </a:r>
          </a:p>
        </p:txBody>
      </p:sp>
      <p:sp>
        <p:nvSpPr>
          <p:cNvPr id="7" name="Slide Number Placeholder 6">
            <a:extLst>
              <a:ext uri="{FF2B5EF4-FFF2-40B4-BE49-F238E27FC236}">
                <a16:creationId xmlns:a16="http://schemas.microsoft.com/office/drawing/2014/main" id="{578CAB94-311D-4049-AF37-B20646073D3E}"/>
              </a:ext>
            </a:extLst>
          </p:cNvPr>
          <p:cNvSpPr>
            <a:spLocks noGrp="1"/>
          </p:cNvSpPr>
          <p:nvPr>
            <p:ph type="sldNum" sz="quarter" idx="12"/>
          </p:nvPr>
        </p:nvSpPr>
        <p:spPr/>
        <p:txBody>
          <a:bodyPr/>
          <a:lstStyle/>
          <a:p>
            <a:fld id="{FD0A2A7D-63EE-4593-951A-FD88CF3BEF4D}" type="slidenum">
              <a:rPr lang="en-US" smtClean="0"/>
              <a:t>2</a:t>
            </a:fld>
            <a:endParaRPr lang="en-US"/>
          </a:p>
        </p:txBody>
      </p:sp>
    </p:spTree>
    <p:extLst>
      <p:ext uri="{BB962C8B-B14F-4D97-AF65-F5344CB8AC3E}">
        <p14:creationId xmlns:p14="http://schemas.microsoft.com/office/powerpoint/2010/main" val="2916197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321811-4CC3-49B3-907F-F7DD1A947361}"/>
              </a:ext>
            </a:extLst>
          </p:cNvPr>
          <p:cNvSpPr txBox="1"/>
          <p:nvPr/>
        </p:nvSpPr>
        <p:spPr>
          <a:xfrm>
            <a:off x="152400" y="123825"/>
            <a:ext cx="8680005" cy="553998"/>
          </a:xfrm>
          <a:prstGeom prst="rect">
            <a:avLst/>
          </a:prstGeom>
          <a:noFill/>
        </p:spPr>
        <p:txBody>
          <a:bodyPr wrap="none" rtlCol="0">
            <a:spAutoFit/>
          </a:bodyPr>
          <a:lstStyle/>
          <a:p>
            <a:r>
              <a:rPr lang="en-US" sz="3000" b="1" dirty="0"/>
              <a:t>Modeling-Based Evidence of Regional NOx Sensitivity</a:t>
            </a:r>
          </a:p>
        </p:txBody>
      </p:sp>
      <p:grpSp>
        <p:nvGrpSpPr>
          <p:cNvPr id="9" name="Group 8">
            <a:extLst>
              <a:ext uri="{FF2B5EF4-FFF2-40B4-BE49-F238E27FC236}">
                <a16:creationId xmlns:a16="http://schemas.microsoft.com/office/drawing/2014/main" id="{9FF981BF-3148-4953-ADE1-1DD58035C300}"/>
              </a:ext>
            </a:extLst>
          </p:cNvPr>
          <p:cNvGrpSpPr/>
          <p:nvPr/>
        </p:nvGrpSpPr>
        <p:grpSpPr>
          <a:xfrm>
            <a:off x="215979" y="940032"/>
            <a:ext cx="6440462" cy="3139321"/>
            <a:chOff x="638764" y="940032"/>
            <a:chExt cx="6440462" cy="3139321"/>
          </a:xfrm>
        </p:grpSpPr>
        <p:pic>
          <p:nvPicPr>
            <p:cNvPr id="2" name="Picture 1">
              <a:extLst>
                <a:ext uri="{FF2B5EF4-FFF2-40B4-BE49-F238E27FC236}">
                  <a16:creationId xmlns:a16="http://schemas.microsoft.com/office/drawing/2014/main" id="{1F9CE683-7896-4EBA-8216-84243C51D1D7}"/>
                </a:ext>
              </a:extLst>
            </p:cNvPr>
            <p:cNvPicPr>
              <a:picLocks noChangeAspect="1"/>
            </p:cNvPicPr>
            <p:nvPr/>
          </p:nvPicPr>
          <p:blipFill>
            <a:blip r:embed="rId2"/>
            <a:stretch>
              <a:fillRect/>
            </a:stretch>
          </p:blipFill>
          <p:spPr>
            <a:xfrm>
              <a:off x="638764" y="1079648"/>
              <a:ext cx="1162050" cy="2143125"/>
            </a:xfrm>
            <a:prstGeom prst="rect">
              <a:avLst/>
            </a:prstGeom>
            <a:ln>
              <a:solidFill>
                <a:schemeClr val="tx1"/>
              </a:solidFill>
            </a:ln>
          </p:spPr>
        </p:pic>
        <p:sp>
          <p:nvSpPr>
            <p:cNvPr id="4" name="TextBox 3">
              <a:extLst>
                <a:ext uri="{FF2B5EF4-FFF2-40B4-BE49-F238E27FC236}">
                  <a16:creationId xmlns:a16="http://schemas.microsoft.com/office/drawing/2014/main" id="{FFFF28C8-E5BC-46F7-B37F-02501B881A6E}"/>
                </a:ext>
              </a:extLst>
            </p:cNvPr>
            <p:cNvSpPr txBox="1"/>
            <p:nvPr/>
          </p:nvSpPr>
          <p:spPr>
            <a:xfrm>
              <a:off x="1855941" y="940032"/>
              <a:ext cx="5223285" cy="3139321"/>
            </a:xfrm>
            <a:prstGeom prst="rect">
              <a:avLst/>
            </a:prstGeom>
            <a:noFill/>
          </p:spPr>
          <p:txBody>
            <a:bodyPr wrap="square" rtlCol="0">
              <a:spAutoFit/>
            </a:bodyPr>
            <a:lstStyle/>
            <a:p>
              <a:pPr marL="342900" indent="-342900">
                <a:buFont typeface="Arial" panose="020B0604020202020204" pitchFamily="34" charset="0"/>
                <a:buChar char="•"/>
              </a:pPr>
              <a:r>
                <a:rPr lang="en-US" sz="2200" dirty="0"/>
                <a:t>Modeling of individual hypothetical sources in the Lake Michigan region shows </a:t>
              </a:r>
              <a:r>
                <a:rPr lang="en-US" sz="2200" u="sng" dirty="0"/>
                <a:t>NOx emissions generally have a greater ozone impact than VOC emissions</a:t>
              </a:r>
            </a:p>
            <a:p>
              <a:endParaRPr lang="en-US" sz="2200" dirty="0"/>
            </a:p>
            <a:p>
              <a:pPr marL="342900" indent="-342900">
                <a:buFont typeface="Arial" panose="020B0604020202020204" pitchFamily="34" charset="0"/>
                <a:buChar char="•"/>
              </a:pPr>
              <a:r>
                <a:rPr lang="en-US" sz="2200" dirty="0" err="1"/>
                <a:t>CAMx</a:t>
              </a:r>
              <a:r>
                <a:rPr lang="en-US" sz="2200" dirty="0"/>
                <a:t> modeling based on 2011 platform</a:t>
              </a:r>
            </a:p>
            <a:p>
              <a:endParaRPr lang="en-US" sz="2200" dirty="0"/>
            </a:p>
            <a:p>
              <a:endParaRPr lang="en-US" sz="2200" dirty="0"/>
            </a:p>
          </p:txBody>
        </p:sp>
      </p:grpSp>
      <p:sp>
        <p:nvSpPr>
          <p:cNvPr id="5" name="Rectangle 4">
            <a:extLst>
              <a:ext uri="{FF2B5EF4-FFF2-40B4-BE49-F238E27FC236}">
                <a16:creationId xmlns:a16="http://schemas.microsoft.com/office/drawing/2014/main" id="{7AB265CA-CC6E-43D5-B345-38AE39D67B72}"/>
              </a:ext>
            </a:extLst>
          </p:cNvPr>
          <p:cNvSpPr/>
          <p:nvPr/>
        </p:nvSpPr>
        <p:spPr>
          <a:xfrm>
            <a:off x="196312" y="6445219"/>
            <a:ext cx="6096000" cy="276999"/>
          </a:xfrm>
          <a:prstGeom prst="rect">
            <a:avLst/>
          </a:prstGeom>
        </p:spPr>
        <p:txBody>
          <a:bodyPr>
            <a:spAutoFit/>
          </a:bodyPr>
          <a:lstStyle/>
          <a:p>
            <a:r>
              <a:rPr lang="en-US" sz="1200" u="sng" dirty="0">
                <a:solidFill>
                  <a:srgbClr val="0000FF"/>
                </a:solidFill>
                <a:ea typeface="Batang" panose="020B0503020000020004" pitchFamily="18" charset="-127"/>
                <a:cs typeface="Shruti" panose="020B0502040204020203" pitchFamily="34" charset="0"/>
                <a:hlinkClick r:id="rId3"/>
              </a:rPr>
              <a:t>https://www3.epa.gov/ttn/scram/guidance/guide/EPA454_R_16_006.pdf</a:t>
            </a:r>
            <a:endParaRPr lang="en-US" sz="1200" dirty="0"/>
          </a:p>
        </p:txBody>
      </p:sp>
      <p:graphicFrame>
        <p:nvGraphicFramePr>
          <p:cNvPr id="7" name="Table 6">
            <a:extLst>
              <a:ext uri="{FF2B5EF4-FFF2-40B4-BE49-F238E27FC236}">
                <a16:creationId xmlns:a16="http://schemas.microsoft.com/office/drawing/2014/main" id="{3745B79C-E65F-4D2D-BF41-098837DBAA5D}"/>
              </a:ext>
            </a:extLst>
          </p:cNvPr>
          <p:cNvGraphicFramePr>
            <a:graphicFrameLocks noGrp="1"/>
          </p:cNvGraphicFramePr>
          <p:nvPr>
            <p:extLst>
              <p:ext uri="{D42A27DB-BD31-4B8C-83A1-F6EECF244321}">
                <p14:modId xmlns:p14="http://schemas.microsoft.com/office/powerpoint/2010/main" val="3009678612"/>
              </p:ext>
            </p:extLst>
          </p:nvPr>
        </p:nvGraphicFramePr>
        <p:xfrm>
          <a:off x="271106" y="4087393"/>
          <a:ext cx="5327015" cy="2346960"/>
        </p:xfrm>
        <a:graphic>
          <a:graphicData uri="http://schemas.openxmlformats.org/drawingml/2006/table">
            <a:tbl>
              <a:tblPr firstRow="1" firstCol="1" bandRow="1"/>
              <a:tblGrid>
                <a:gridCol w="869950">
                  <a:extLst>
                    <a:ext uri="{9D8B030D-6E8A-4147-A177-3AD203B41FA5}">
                      <a16:colId xmlns:a16="http://schemas.microsoft.com/office/drawing/2014/main" val="46022044"/>
                    </a:ext>
                  </a:extLst>
                </a:gridCol>
                <a:gridCol w="1332230">
                  <a:extLst>
                    <a:ext uri="{9D8B030D-6E8A-4147-A177-3AD203B41FA5}">
                      <a16:colId xmlns:a16="http://schemas.microsoft.com/office/drawing/2014/main" val="3918983323"/>
                    </a:ext>
                  </a:extLst>
                </a:gridCol>
                <a:gridCol w="1470660">
                  <a:extLst>
                    <a:ext uri="{9D8B030D-6E8A-4147-A177-3AD203B41FA5}">
                      <a16:colId xmlns:a16="http://schemas.microsoft.com/office/drawing/2014/main" val="1128542270"/>
                    </a:ext>
                  </a:extLst>
                </a:gridCol>
                <a:gridCol w="1654175">
                  <a:extLst>
                    <a:ext uri="{9D8B030D-6E8A-4147-A177-3AD203B41FA5}">
                      <a16:colId xmlns:a16="http://schemas.microsoft.com/office/drawing/2014/main" val="4015964403"/>
                    </a:ext>
                  </a:extLst>
                </a:gridCol>
              </a:tblGrid>
              <a:tr h="0">
                <a:tc>
                  <a:txBody>
                    <a:bodyPr/>
                    <a:lstStyle/>
                    <a:p>
                      <a:pPr marL="0" marR="0" algn="ctr">
                        <a:spcBef>
                          <a:spcPts val="0"/>
                        </a:spcBef>
                        <a:spcAft>
                          <a:spcPts val="0"/>
                        </a:spcAft>
                      </a:pPr>
                      <a:r>
                        <a:rPr lang="en-US" sz="1400" dirty="0">
                          <a:effectLst/>
                          <a:latin typeface="+mn-lt"/>
                          <a:ea typeface="Batang" panose="02030600000101010101" pitchFamily="18" charset="-127"/>
                          <a:cs typeface="Shruti" panose="020B0502040204020203" pitchFamily="34" charset="0"/>
                        </a:rPr>
                        <a:t>Precursor</a:t>
                      </a:r>
                      <a:endParaRPr lang="en-US" sz="1400" dirty="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mn-lt"/>
                          <a:ea typeface="Batang" panose="02030600000101010101" pitchFamily="18" charset="-127"/>
                          <a:cs typeface="Shruti" panose="020B0502040204020203" pitchFamily="34" charset="0"/>
                        </a:rPr>
                        <a:t>Emissions </a:t>
                      </a:r>
                      <a:endParaRPr lang="en-US" sz="1400" dirty="0">
                        <a:effectLst/>
                        <a:latin typeface="+mn-lt"/>
                        <a:ea typeface="Batang" panose="02030600000101010101" pitchFamily="18" charset="-127"/>
                      </a:endParaRPr>
                    </a:p>
                    <a:p>
                      <a:pPr marL="0" marR="0" algn="ctr">
                        <a:spcBef>
                          <a:spcPts val="0"/>
                        </a:spcBef>
                        <a:spcAft>
                          <a:spcPts val="0"/>
                        </a:spcAft>
                      </a:pPr>
                      <a:r>
                        <a:rPr lang="en-US" sz="1400" dirty="0">
                          <a:effectLst/>
                          <a:latin typeface="+mn-lt"/>
                          <a:ea typeface="Batang" panose="02030600000101010101" pitchFamily="18" charset="-127"/>
                          <a:cs typeface="Shruti" panose="020B0502040204020203" pitchFamily="34" charset="0"/>
                        </a:rPr>
                        <a:t>(tons per year)</a:t>
                      </a:r>
                      <a:endParaRPr lang="en-US" sz="1400" dirty="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mn-lt"/>
                          <a:ea typeface="Batang" panose="02030600000101010101" pitchFamily="18" charset="-127"/>
                          <a:cs typeface="Shruti" panose="020B0502040204020203" pitchFamily="34" charset="0"/>
                        </a:rPr>
                        <a:t>Stack release height (low or high)</a:t>
                      </a:r>
                      <a:endParaRPr lang="en-US" sz="140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mn-lt"/>
                          <a:ea typeface="Batang" panose="02030600000101010101" pitchFamily="18" charset="-127"/>
                          <a:cs typeface="Shruti" panose="020B0502040204020203" pitchFamily="34" charset="0"/>
                        </a:rPr>
                        <a:t>Maximum downwind ozone impact (ppb)</a:t>
                      </a:r>
                      <a:endParaRPr lang="en-US" sz="140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2862278"/>
                  </a:ext>
                </a:extLst>
              </a:tr>
              <a:tr h="0">
                <a:tc>
                  <a:txBody>
                    <a:bodyPr/>
                    <a:lstStyle/>
                    <a:p>
                      <a:pPr marL="0" marR="0" algn="ctr">
                        <a:spcBef>
                          <a:spcPts val="0"/>
                        </a:spcBef>
                        <a:spcAft>
                          <a:spcPts val="0"/>
                        </a:spcAft>
                      </a:pPr>
                      <a:r>
                        <a:rPr lang="en-US" sz="1400" b="1" dirty="0">
                          <a:effectLst/>
                          <a:latin typeface="+mn-lt"/>
                          <a:ea typeface="Batang" panose="02030600000101010101" pitchFamily="18" charset="-127"/>
                          <a:cs typeface="Shruti" panose="020B0502040204020203" pitchFamily="34" charset="0"/>
                        </a:rPr>
                        <a:t>NOx</a:t>
                      </a:r>
                      <a:endParaRPr lang="en-US" sz="1400" b="1" dirty="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ctr">
                        <a:spcBef>
                          <a:spcPts val="0"/>
                        </a:spcBef>
                        <a:spcAft>
                          <a:spcPts val="0"/>
                        </a:spcAft>
                      </a:pPr>
                      <a:r>
                        <a:rPr lang="en-US" sz="1400" b="1" dirty="0">
                          <a:effectLst/>
                          <a:latin typeface="+mn-lt"/>
                          <a:ea typeface="Batang" panose="02030600000101010101" pitchFamily="18" charset="-127"/>
                          <a:cs typeface="Shruti" panose="020B0502040204020203" pitchFamily="34" charset="0"/>
                        </a:rPr>
                        <a:t>500</a:t>
                      </a:r>
                      <a:endParaRPr lang="en-US" sz="1400" b="1" dirty="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ctr">
                        <a:spcBef>
                          <a:spcPts val="0"/>
                        </a:spcBef>
                        <a:spcAft>
                          <a:spcPts val="0"/>
                        </a:spcAft>
                      </a:pPr>
                      <a:r>
                        <a:rPr lang="en-US" sz="1400" dirty="0">
                          <a:effectLst/>
                          <a:latin typeface="+mn-lt"/>
                          <a:ea typeface="Batang" panose="02030600000101010101" pitchFamily="18" charset="-127"/>
                          <a:cs typeface="Shruti" panose="020B0502040204020203" pitchFamily="34" charset="0"/>
                        </a:rPr>
                        <a:t>H</a:t>
                      </a:r>
                      <a:endParaRPr lang="en-US" sz="1400" dirty="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ctr">
                        <a:spcBef>
                          <a:spcPts val="0"/>
                        </a:spcBef>
                        <a:spcAft>
                          <a:spcPts val="0"/>
                        </a:spcAft>
                      </a:pPr>
                      <a:r>
                        <a:rPr lang="en-US" sz="1400" b="1" dirty="0">
                          <a:effectLst/>
                          <a:latin typeface="+mn-lt"/>
                          <a:ea typeface="Batang" panose="02030600000101010101" pitchFamily="18" charset="-127"/>
                          <a:cs typeface="Shruti" panose="020B0502040204020203" pitchFamily="34" charset="0"/>
                        </a:rPr>
                        <a:t>1.15</a:t>
                      </a:r>
                      <a:endParaRPr lang="en-US" sz="1400" b="1" dirty="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906580227"/>
                  </a:ext>
                </a:extLst>
              </a:tr>
              <a:tr h="0">
                <a:tc>
                  <a:txBody>
                    <a:bodyPr/>
                    <a:lstStyle/>
                    <a:p>
                      <a:pPr marL="0" marR="0" algn="ctr">
                        <a:spcBef>
                          <a:spcPts val="0"/>
                        </a:spcBef>
                        <a:spcAft>
                          <a:spcPts val="0"/>
                        </a:spcAft>
                      </a:pPr>
                      <a:r>
                        <a:rPr lang="en-US" sz="1400" b="1" dirty="0">
                          <a:effectLst/>
                          <a:latin typeface="+mn-lt"/>
                          <a:ea typeface="Batang" panose="02030600000101010101" pitchFamily="18" charset="-127"/>
                          <a:cs typeface="Shruti" panose="020B0502040204020203" pitchFamily="34" charset="0"/>
                        </a:rPr>
                        <a:t>NOx</a:t>
                      </a:r>
                      <a:endParaRPr lang="en-US" sz="1400" b="1" dirty="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ctr">
                        <a:spcBef>
                          <a:spcPts val="0"/>
                        </a:spcBef>
                        <a:spcAft>
                          <a:spcPts val="0"/>
                        </a:spcAft>
                      </a:pPr>
                      <a:r>
                        <a:rPr lang="en-US" sz="1400" b="1" dirty="0">
                          <a:effectLst/>
                          <a:latin typeface="+mn-lt"/>
                          <a:ea typeface="Batang" panose="02030600000101010101" pitchFamily="18" charset="-127"/>
                          <a:cs typeface="Shruti" panose="020B0502040204020203" pitchFamily="34" charset="0"/>
                        </a:rPr>
                        <a:t>500</a:t>
                      </a:r>
                      <a:endParaRPr lang="en-US" sz="1400" b="1" dirty="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ctr">
                        <a:spcBef>
                          <a:spcPts val="0"/>
                        </a:spcBef>
                        <a:spcAft>
                          <a:spcPts val="0"/>
                        </a:spcAft>
                      </a:pPr>
                      <a:r>
                        <a:rPr lang="en-US" sz="1400" dirty="0">
                          <a:effectLst/>
                          <a:latin typeface="+mn-lt"/>
                          <a:ea typeface="Batang" panose="02030600000101010101" pitchFamily="18" charset="-127"/>
                          <a:cs typeface="Shruti" panose="020B0502040204020203" pitchFamily="34" charset="0"/>
                        </a:rPr>
                        <a:t>L</a:t>
                      </a:r>
                      <a:endParaRPr lang="en-US" sz="1400" dirty="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ctr">
                        <a:spcBef>
                          <a:spcPts val="0"/>
                        </a:spcBef>
                        <a:spcAft>
                          <a:spcPts val="0"/>
                        </a:spcAft>
                      </a:pPr>
                      <a:r>
                        <a:rPr lang="en-US" sz="1400" b="1" dirty="0">
                          <a:effectLst/>
                          <a:latin typeface="+mn-lt"/>
                          <a:ea typeface="Batang" panose="02030600000101010101" pitchFamily="18" charset="-127"/>
                          <a:cs typeface="Shruti" panose="020B0502040204020203" pitchFamily="34" charset="0"/>
                        </a:rPr>
                        <a:t>1.18</a:t>
                      </a:r>
                      <a:endParaRPr lang="en-US" sz="1400" b="1" dirty="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35453220"/>
                  </a:ext>
                </a:extLst>
              </a:tr>
              <a:tr h="0">
                <a:tc>
                  <a:txBody>
                    <a:bodyPr/>
                    <a:lstStyle/>
                    <a:p>
                      <a:pPr marL="0" marR="0" algn="ctr">
                        <a:spcBef>
                          <a:spcPts val="0"/>
                        </a:spcBef>
                        <a:spcAft>
                          <a:spcPts val="0"/>
                        </a:spcAft>
                      </a:pPr>
                      <a:r>
                        <a:rPr lang="en-US" sz="1400" b="1">
                          <a:effectLst/>
                          <a:latin typeface="+mn-lt"/>
                          <a:ea typeface="Batang" panose="02030600000101010101" pitchFamily="18" charset="-127"/>
                          <a:cs typeface="Shruti" panose="020B0502040204020203" pitchFamily="34" charset="0"/>
                        </a:rPr>
                        <a:t>NOx</a:t>
                      </a:r>
                      <a:endParaRPr lang="en-US" sz="1400" b="1">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ctr">
                        <a:spcBef>
                          <a:spcPts val="0"/>
                        </a:spcBef>
                        <a:spcAft>
                          <a:spcPts val="0"/>
                        </a:spcAft>
                      </a:pPr>
                      <a:r>
                        <a:rPr lang="en-US" sz="1400" b="1" dirty="0">
                          <a:effectLst/>
                          <a:latin typeface="+mn-lt"/>
                          <a:ea typeface="Batang" panose="02030600000101010101" pitchFamily="18" charset="-127"/>
                          <a:cs typeface="Shruti" panose="020B0502040204020203" pitchFamily="34" charset="0"/>
                        </a:rPr>
                        <a:t>1000</a:t>
                      </a:r>
                      <a:endParaRPr lang="en-US" sz="1400" b="1" dirty="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ctr">
                        <a:spcBef>
                          <a:spcPts val="0"/>
                        </a:spcBef>
                        <a:spcAft>
                          <a:spcPts val="0"/>
                        </a:spcAft>
                      </a:pPr>
                      <a:r>
                        <a:rPr lang="en-US" sz="1400" dirty="0">
                          <a:effectLst/>
                          <a:latin typeface="+mn-lt"/>
                          <a:ea typeface="Batang" panose="02030600000101010101" pitchFamily="18" charset="-127"/>
                          <a:cs typeface="Shruti" panose="020B0502040204020203" pitchFamily="34" charset="0"/>
                        </a:rPr>
                        <a:t>H</a:t>
                      </a:r>
                      <a:endParaRPr lang="en-US" sz="1400" dirty="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ctr">
                        <a:spcBef>
                          <a:spcPts val="0"/>
                        </a:spcBef>
                        <a:spcAft>
                          <a:spcPts val="0"/>
                        </a:spcAft>
                      </a:pPr>
                      <a:r>
                        <a:rPr lang="en-US" sz="1400" b="1" dirty="0">
                          <a:effectLst/>
                          <a:latin typeface="+mn-lt"/>
                          <a:ea typeface="Batang" panose="02030600000101010101" pitchFamily="18" charset="-127"/>
                          <a:cs typeface="Shruti" panose="020B0502040204020203" pitchFamily="34" charset="0"/>
                        </a:rPr>
                        <a:t>2.04</a:t>
                      </a:r>
                      <a:endParaRPr lang="en-US" sz="1400" b="1" dirty="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44521742"/>
                  </a:ext>
                </a:extLst>
              </a:tr>
              <a:tr h="0">
                <a:tc>
                  <a:txBody>
                    <a:bodyPr/>
                    <a:lstStyle/>
                    <a:p>
                      <a:pPr marL="0" marR="0" algn="ctr">
                        <a:spcBef>
                          <a:spcPts val="0"/>
                        </a:spcBef>
                        <a:spcAft>
                          <a:spcPts val="0"/>
                        </a:spcAft>
                      </a:pPr>
                      <a:r>
                        <a:rPr lang="en-US" sz="1400" b="1">
                          <a:effectLst/>
                          <a:latin typeface="+mn-lt"/>
                          <a:ea typeface="Batang" panose="02030600000101010101" pitchFamily="18" charset="-127"/>
                          <a:cs typeface="Shruti" panose="020B0502040204020203" pitchFamily="34" charset="0"/>
                        </a:rPr>
                        <a:t>NOx</a:t>
                      </a:r>
                      <a:endParaRPr lang="en-US" sz="1400" b="1">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ctr">
                        <a:spcBef>
                          <a:spcPts val="0"/>
                        </a:spcBef>
                        <a:spcAft>
                          <a:spcPts val="0"/>
                        </a:spcAft>
                      </a:pPr>
                      <a:r>
                        <a:rPr lang="en-US" sz="1400" b="1" dirty="0">
                          <a:effectLst/>
                          <a:latin typeface="+mn-lt"/>
                          <a:ea typeface="Batang" panose="02030600000101010101" pitchFamily="18" charset="-127"/>
                          <a:cs typeface="Shruti" panose="020B0502040204020203" pitchFamily="34" charset="0"/>
                        </a:rPr>
                        <a:t>3000</a:t>
                      </a:r>
                      <a:endParaRPr lang="en-US" sz="1400" b="1" dirty="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ctr">
                        <a:spcBef>
                          <a:spcPts val="0"/>
                        </a:spcBef>
                        <a:spcAft>
                          <a:spcPts val="0"/>
                        </a:spcAft>
                      </a:pPr>
                      <a:r>
                        <a:rPr lang="en-US" sz="1400" dirty="0">
                          <a:effectLst/>
                          <a:latin typeface="+mn-lt"/>
                          <a:ea typeface="Batang" panose="02030600000101010101" pitchFamily="18" charset="-127"/>
                          <a:cs typeface="Shruti" panose="020B0502040204020203" pitchFamily="34" charset="0"/>
                        </a:rPr>
                        <a:t>H</a:t>
                      </a:r>
                      <a:endParaRPr lang="en-US" sz="1400" dirty="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lgn="ctr">
                        <a:spcBef>
                          <a:spcPts val="0"/>
                        </a:spcBef>
                        <a:spcAft>
                          <a:spcPts val="0"/>
                        </a:spcAft>
                      </a:pPr>
                      <a:r>
                        <a:rPr lang="en-US" sz="1400" b="1" dirty="0">
                          <a:effectLst/>
                          <a:latin typeface="+mn-lt"/>
                          <a:ea typeface="Batang" panose="02030600000101010101" pitchFamily="18" charset="-127"/>
                          <a:cs typeface="Shruti" panose="020B0502040204020203" pitchFamily="34" charset="0"/>
                        </a:rPr>
                        <a:t>2.81</a:t>
                      </a:r>
                      <a:endParaRPr lang="en-US" sz="1400" b="1" dirty="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182482439"/>
                  </a:ext>
                </a:extLst>
              </a:tr>
              <a:tr h="0">
                <a:tc>
                  <a:txBody>
                    <a:bodyPr/>
                    <a:lstStyle/>
                    <a:p>
                      <a:pPr marL="0" marR="0" algn="ctr">
                        <a:spcBef>
                          <a:spcPts val="0"/>
                        </a:spcBef>
                        <a:spcAft>
                          <a:spcPts val="0"/>
                        </a:spcAft>
                      </a:pPr>
                      <a:r>
                        <a:rPr lang="en-US" sz="1400">
                          <a:effectLst/>
                          <a:latin typeface="+mn-lt"/>
                          <a:ea typeface="Batang" panose="02030600000101010101" pitchFamily="18" charset="-127"/>
                          <a:cs typeface="Shruti" panose="020B0502040204020203" pitchFamily="34" charset="0"/>
                        </a:rPr>
                        <a:t>VOC</a:t>
                      </a:r>
                      <a:endParaRPr lang="en-US" sz="140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mn-lt"/>
                          <a:ea typeface="Batang" panose="02030600000101010101" pitchFamily="18" charset="-127"/>
                          <a:cs typeface="Shruti" panose="020B0502040204020203" pitchFamily="34" charset="0"/>
                        </a:rPr>
                        <a:t>500</a:t>
                      </a:r>
                      <a:endParaRPr lang="en-US" sz="140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mn-lt"/>
                          <a:ea typeface="Batang" panose="02030600000101010101" pitchFamily="18" charset="-127"/>
                          <a:cs typeface="Shruti" panose="020B0502040204020203" pitchFamily="34" charset="0"/>
                        </a:rPr>
                        <a:t>L</a:t>
                      </a:r>
                      <a:endParaRPr lang="en-US" sz="140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mn-lt"/>
                          <a:ea typeface="Batang" panose="02030600000101010101" pitchFamily="18" charset="-127"/>
                          <a:cs typeface="Shruti" panose="020B0502040204020203" pitchFamily="34" charset="0"/>
                        </a:rPr>
                        <a:t>0.42</a:t>
                      </a:r>
                      <a:endParaRPr lang="en-US" sz="1400" dirty="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9089823"/>
                  </a:ext>
                </a:extLst>
              </a:tr>
              <a:tr h="0">
                <a:tc>
                  <a:txBody>
                    <a:bodyPr/>
                    <a:lstStyle/>
                    <a:p>
                      <a:pPr marL="0" marR="0" algn="ctr">
                        <a:spcBef>
                          <a:spcPts val="0"/>
                        </a:spcBef>
                        <a:spcAft>
                          <a:spcPts val="0"/>
                        </a:spcAft>
                      </a:pPr>
                      <a:r>
                        <a:rPr lang="en-US" sz="1400">
                          <a:effectLst/>
                          <a:latin typeface="+mn-lt"/>
                          <a:ea typeface="Batang" panose="02030600000101010101" pitchFamily="18" charset="-127"/>
                          <a:cs typeface="Shruti" panose="020B0502040204020203" pitchFamily="34" charset="0"/>
                        </a:rPr>
                        <a:t>VOC</a:t>
                      </a:r>
                      <a:endParaRPr lang="en-US" sz="140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mn-lt"/>
                          <a:ea typeface="Batang" panose="02030600000101010101" pitchFamily="18" charset="-127"/>
                          <a:cs typeface="Shruti" panose="020B0502040204020203" pitchFamily="34" charset="0"/>
                        </a:rPr>
                        <a:t>1000</a:t>
                      </a:r>
                      <a:endParaRPr lang="en-US" sz="140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mn-lt"/>
                          <a:ea typeface="Batang" panose="02030600000101010101" pitchFamily="18" charset="-127"/>
                          <a:cs typeface="Shruti" panose="020B0502040204020203" pitchFamily="34" charset="0"/>
                        </a:rPr>
                        <a:t>H</a:t>
                      </a:r>
                      <a:endParaRPr lang="en-US" sz="140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mn-lt"/>
                          <a:ea typeface="Batang" panose="02030600000101010101" pitchFamily="18" charset="-127"/>
                          <a:cs typeface="Shruti" panose="020B0502040204020203" pitchFamily="34" charset="0"/>
                        </a:rPr>
                        <a:t>0.78</a:t>
                      </a:r>
                      <a:endParaRPr lang="en-US" sz="1400" dirty="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9180018"/>
                  </a:ext>
                </a:extLst>
              </a:tr>
              <a:tr h="0">
                <a:tc>
                  <a:txBody>
                    <a:bodyPr/>
                    <a:lstStyle/>
                    <a:p>
                      <a:pPr marL="0" marR="0" algn="ctr">
                        <a:spcBef>
                          <a:spcPts val="0"/>
                        </a:spcBef>
                        <a:spcAft>
                          <a:spcPts val="0"/>
                        </a:spcAft>
                      </a:pPr>
                      <a:r>
                        <a:rPr lang="en-US" sz="1400">
                          <a:effectLst/>
                          <a:latin typeface="+mn-lt"/>
                          <a:ea typeface="Batang" panose="02030600000101010101" pitchFamily="18" charset="-127"/>
                          <a:cs typeface="Shruti" panose="020B0502040204020203" pitchFamily="34" charset="0"/>
                        </a:rPr>
                        <a:t>VOC</a:t>
                      </a:r>
                      <a:endParaRPr lang="en-US" sz="140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mn-lt"/>
                          <a:ea typeface="Batang" panose="02030600000101010101" pitchFamily="18" charset="-127"/>
                          <a:cs typeface="Shruti" panose="020B0502040204020203" pitchFamily="34" charset="0"/>
                        </a:rPr>
                        <a:t>1000</a:t>
                      </a:r>
                      <a:endParaRPr lang="en-US" sz="140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mn-lt"/>
                          <a:ea typeface="Batang" panose="02030600000101010101" pitchFamily="18" charset="-127"/>
                          <a:cs typeface="Shruti" panose="020B0502040204020203" pitchFamily="34" charset="0"/>
                        </a:rPr>
                        <a:t>L</a:t>
                      </a:r>
                      <a:endParaRPr lang="en-US" sz="140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mn-lt"/>
                          <a:ea typeface="Batang" panose="02030600000101010101" pitchFamily="18" charset="-127"/>
                          <a:cs typeface="Shruti" panose="020B0502040204020203" pitchFamily="34" charset="0"/>
                        </a:rPr>
                        <a:t>0.81</a:t>
                      </a:r>
                      <a:endParaRPr lang="en-US" sz="1400" dirty="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1389717"/>
                  </a:ext>
                </a:extLst>
              </a:tr>
              <a:tr h="0">
                <a:tc>
                  <a:txBody>
                    <a:bodyPr/>
                    <a:lstStyle/>
                    <a:p>
                      <a:pPr marL="0" marR="0" algn="ctr">
                        <a:spcBef>
                          <a:spcPts val="0"/>
                        </a:spcBef>
                        <a:spcAft>
                          <a:spcPts val="0"/>
                        </a:spcAft>
                      </a:pPr>
                      <a:r>
                        <a:rPr lang="en-US" sz="1400">
                          <a:effectLst/>
                          <a:latin typeface="+mn-lt"/>
                          <a:ea typeface="Batang" panose="02030600000101010101" pitchFamily="18" charset="-127"/>
                          <a:cs typeface="Shruti" panose="020B0502040204020203" pitchFamily="34" charset="0"/>
                        </a:rPr>
                        <a:t>VOC</a:t>
                      </a:r>
                      <a:endParaRPr lang="en-US" sz="140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mn-lt"/>
                          <a:ea typeface="Batang" panose="02030600000101010101" pitchFamily="18" charset="-127"/>
                          <a:cs typeface="Shruti" panose="020B0502040204020203" pitchFamily="34" charset="0"/>
                        </a:rPr>
                        <a:t>3000</a:t>
                      </a:r>
                      <a:endParaRPr lang="en-US" sz="140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mn-lt"/>
                          <a:ea typeface="Batang" panose="02030600000101010101" pitchFamily="18" charset="-127"/>
                          <a:cs typeface="Shruti" panose="020B0502040204020203" pitchFamily="34" charset="0"/>
                        </a:rPr>
                        <a:t>H</a:t>
                      </a:r>
                      <a:endParaRPr lang="en-US" sz="140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mn-lt"/>
                          <a:ea typeface="Batang" panose="02030600000101010101" pitchFamily="18" charset="-127"/>
                          <a:cs typeface="Shruti" panose="020B0502040204020203" pitchFamily="34" charset="0"/>
                        </a:rPr>
                        <a:t>2.00</a:t>
                      </a:r>
                      <a:endParaRPr lang="en-US" sz="1400" dirty="0">
                        <a:effectLst/>
                        <a:latin typeface="+mn-lt"/>
                        <a:ea typeface="Batang" panose="02030600000101010101" pitchFamily="18" charset="-127"/>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2342412"/>
                  </a:ext>
                </a:extLst>
              </a:tr>
            </a:tbl>
          </a:graphicData>
        </a:graphic>
      </p:graphicFrame>
      <p:sp>
        <p:nvSpPr>
          <p:cNvPr id="8" name="TextBox 7">
            <a:extLst>
              <a:ext uri="{FF2B5EF4-FFF2-40B4-BE49-F238E27FC236}">
                <a16:creationId xmlns:a16="http://schemas.microsoft.com/office/drawing/2014/main" id="{20C810D4-801F-4D0D-8166-F2B88A2BE2E3}"/>
              </a:ext>
            </a:extLst>
          </p:cNvPr>
          <p:cNvSpPr txBox="1"/>
          <p:nvPr/>
        </p:nvSpPr>
        <p:spPr>
          <a:xfrm>
            <a:off x="215979" y="3731158"/>
            <a:ext cx="4640886" cy="369332"/>
          </a:xfrm>
          <a:prstGeom prst="rect">
            <a:avLst/>
          </a:prstGeom>
          <a:noFill/>
        </p:spPr>
        <p:txBody>
          <a:bodyPr wrap="none" rtlCol="0">
            <a:spAutoFit/>
          </a:bodyPr>
          <a:lstStyle/>
          <a:p>
            <a:r>
              <a:rPr lang="en-US" dirty="0"/>
              <a:t>Hypothetical Source 1 Emissions and O3 Impact</a:t>
            </a:r>
          </a:p>
        </p:txBody>
      </p:sp>
      <p:sp>
        <p:nvSpPr>
          <p:cNvPr id="10" name="Rectangle 9">
            <a:extLst>
              <a:ext uri="{FF2B5EF4-FFF2-40B4-BE49-F238E27FC236}">
                <a16:creationId xmlns:a16="http://schemas.microsoft.com/office/drawing/2014/main" id="{010FAEB6-6F6D-4329-BD84-34CEEFD681CC}"/>
              </a:ext>
            </a:extLst>
          </p:cNvPr>
          <p:cNvSpPr/>
          <p:nvPr/>
        </p:nvSpPr>
        <p:spPr>
          <a:xfrm>
            <a:off x="5319581" y="6571507"/>
            <a:ext cx="7000235" cy="276999"/>
          </a:xfrm>
          <a:prstGeom prst="rect">
            <a:avLst/>
          </a:prstGeom>
        </p:spPr>
        <p:txBody>
          <a:bodyPr wrap="square">
            <a:spAutoFit/>
          </a:bodyPr>
          <a:lstStyle/>
          <a:p>
            <a:r>
              <a:rPr lang="en-US" sz="1200" dirty="0">
                <a:hlinkClick r:id="rId4"/>
              </a:rPr>
              <a:t>https://www.epa.gov/sites/production/files/2017-05/documents/national_modeling.advance.may_2017.pdf</a:t>
            </a:r>
            <a:endParaRPr lang="en-US" sz="1200" dirty="0"/>
          </a:p>
        </p:txBody>
      </p:sp>
      <p:sp>
        <p:nvSpPr>
          <p:cNvPr id="11" name="Slide Number Placeholder 10">
            <a:extLst>
              <a:ext uri="{FF2B5EF4-FFF2-40B4-BE49-F238E27FC236}">
                <a16:creationId xmlns:a16="http://schemas.microsoft.com/office/drawing/2014/main" id="{14EFE01A-8A5B-4BD7-BE17-4807F6A165BB}"/>
              </a:ext>
            </a:extLst>
          </p:cNvPr>
          <p:cNvSpPr>
            <a:spLocks noGrp="1"/>
          </p:cNvSpPr>
          <p:nvPr>
            <p:ph type="sldNum" sz="quarter" idx="12"/>
          </p:nvPr>
        </p:nvSpPr>
        <p:spPr/>
        <p:txBody>
          <a:bodyPr/>
          <a:lstStyle/>
          <a:p>
            <a:fld id="{FD0A2A7D-63EE-4593-951A-FD88CF3BEF4D}" type="slidenum">
              <a:rPr lang="en-US" smtClean="0"/>
              <a:t>20</a:t>
            </a:fld>
            <a:endParaRPr lang="en-US"/>
          </a:p>
        </p:txBody>
      </p:sp>
      <p:pic>
        <p:nvPicPr>
          <p:cNvPr id="12" name="Picture 11">
            <a:extLst>
              <a:ext uri="{FF2B5EF4-FFF2-40B4-BE49-F238E27FC236}">
                <a16:creationId xmlns:a16="http://schemas.microsoft.com/office/drawing/2014/main" id="{0D209C44-BEB7-431B-91BE-0B6B4F6F0DF3}"/>
              </a:ext>
            </a:extLst>
          </p:cNvPr>
          <p:cNvPicPr>
            <a:picLocks noChangeAspect="1"/>
          </p:cNvPicPr>
          <p:nvPr/>
        </p:nvPicPr>
        <p:blipFill>
          <a:blip r:embed="rId5"/>
          <a:stretch>
            <a:fillRect/>
          </a:stretch>
        </p:blipFill>
        <p:spPr>
          <a:xfrm>
            <a:off x="6841716" y="722460"/>
            <a:ext cx="4781550" cy="2857500"/>
          </a:xfrm>
          <a:prstGeom prst="rect">
            <a:avLst/>
          </a:prstGeom>
        </p:spPr>
      </p:pic>
      <p:pic>
        <p:nvPicPr>
          <p:cNvPr id="13" name="Picture 12">
            <a:extLst>
              <a:ext uri="{FF2B5EF4-FFF2-40B4-BE49-F238E27FC236}">
                <a16:creationId xmlns:a16="http://schemas.microsoft.com/office/drawing/2014/main" id="{A307D359-BEFF-4514-B6E9-70FEB9DE4E60}"/>
              </a:ext>
            </a:extLst>
          </p:cNvPr>
          <p:cNvPicPr>
            <a:picLocks noChangeAspect="1"/>
          </p:cNvPicPr>
          <p:nvPr/>
        </p:nvPicPr>
        <p:blipFill>
          <a:blip r:embed="rId6"/>
          <a:stretch>
            <a:fillRect/>
          </a:stretch>
        </p:blipFill>
        <p:spPr>
          <a:xfrm>
            <a:off x="6910526" y="3678593"/>
            <a:ext cx="4791075" cy="2905125"/>
          </a:xfrm>
          <a:prstGeom prst="rect">
            <a:avLst/>
          </a:prstGeom>
        </p:spPr>
      </p:pic>
    </p:spTree>
    <p:extLst>
      <p:ext uri="{BB962C8B-B14F-4D97-AF65-F5344CB8AC3E}">
        <p14:creationId xmlns:p14="http://schemas.microsoft.com/office/powerpoint/2010/main" val="2662460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3C61C08-9433-4E1E-950E-02490DFE85FB}"/>
              </a:ext>
            </a:extLst>
          </p:cNvPr>
          <p:cNvGrpSpPr/>
          <p:nvPr/>
        </p:nvGrpSpPr>
        <p:grpSpPr>
          <a:xfrm>
            <a:off x="776287" y="1742510"/>
            <a:ext cx="10277475" cy="3372979"/>
            <a:chOff x="166687" y="1621241"/>
            <a:chExt cx="10277475" cy="3372979"/>
          </a:xfrm>
        </p:grpSpPr>
        <p:pic>
          <p:nvPicPr>
            <p:cNvPr id="3" name="Picture 2">
              <a:extLst>
                <a:ext uri="{FF2B5EF4-FFF2-40B4-BE49-F238E27FC236}">
                  <a16:creationId xmlns:a16="http://schemas.microsoft.com/office/drawing/2014/main" id="{D748ECA3-9D6A-4441-BBE9-6642AA7F982C}"/>
                </a:ext>
              </a:extLst>
            </p:cNvPr>
            <p:cNvPicPr>
              <a:picLocks noChangeAspect="1"/>
            </p:cNvPicPr>
            <p:nvPr/>
          </p:nvPicPr>
          <p:blipFill>
            <a:blip r:embed="rId2"/>
            <a:stretch>
              <a:fillRect/>
            </a:stretch>
          </p:blipFill>
          <p:spPr>
            <a:xfrm>
              <a:off x="166687" y="2022420"/>
              <a:ext cx="10277475" cy="2971800"/>
            </a:xfrm>
            <a:prstGeom prst="rect">
              <a:avLst/>
            </a:prstGeom>
          </p:spPr>
        </p:pic>
        <p:sp>
          <p:nvSpPr>
            <p:cNvPr id="4" name="TextBox 3">
              <a:extLst>
                <a:ext uri="{FF2B5EF4-FFF2-40B4-BE49-F238E27FC236}">
                  <a16:creationId xmlns:a16="http://schemas.microsoft.com/office/drawing/2014/main" id="{55DDAAE3-F382-416D-B1EE-1712AE2D5CA6}"/>
                </a:ext>
              </a:extLst>
            </p:cNvPr>
            <p:cNvSpPr txBox="1"/>
            <p:nvPr/>
          </p:nvSpPr>
          <p:spPr>
            <a:xfrm>
              <a:off x="962378" y="3146148"/>
              <a:ext cx="1329275" cy="323165"/>
            </a:xfrm>
            <a:prstGeom prst="rect">
              <a:avLst/>
            </a:prstGeom>
            <a:noFill/>
          </p:spPr>
          <p:txBody>
            <a:bodyPr wrap="none" rtlCol="0">
              <a:spAutoFit/>
            </a:bodyPr>
            <a:lstStyle/>
            <a:p>
              <a:r>
                <a:rPr lang="en-US" sz="1500" b="1" dirty="0"/>
                <a:t>NOx- sensitive</a:t>
              </a:r>
            </a:p>
          </p:txBody>
        </p:sp>
        <p:sp>
          <p:nvSpPr>
            <p:cNvPr id="5" name="TextBox 4">
              <a:extLst>
                <a:ext uri="{FF2B5EF4-FFF2-40B4-BE49-F238E27FC236}">
                  <a16:creationId xmlns:a16="http://schemas.microsoft.com/office/drawing/2014/main" id="{26D56BEF-EC13-493A-B765-185100965273}"/>
                </a:ext>
              </a:extLst>
            </p:cNvPr>
            <p:cNvSpPr txBox="1"/>
            <p:nvPr/>
          </p:nvSpPr>
          <p:spPr>
            <a:xfrm>
              <a:off x="962378" y="3615593"/>
              <a:ext cx="1098955" cy="323165"/>
            </a:xfrm>
            <a:prstGeom prst="rect">
              <a:avLst/>
            </a:prstGeom>
            <a:noFill/>
          </p:spPr>
          <p:txBody>
            <a:bodyPr wrap="none" rtlCol="0">
              <a:spAutoFit/>
            </a:bodyPr>
            <a:lstStyle/>
            <a:p>
              <a:r>
                <a:rPr lang="en-US" sz="1500" b="1" dirty="0"/>
                <a:t>transitional</a:t>
              </a:r>
            </a:p>
          </p:txBody>
        </p:sp>
        <p:sp>
          <p:nvSpPr>
            <p:cNvPr id="6" name="TextBox 5">
              <a:extLst>
                <a:ext uri="{FF2B5EF4-FFF2-40B4-BE49-F238E27FC236}">
                  <a16:creationId xmlns:a16="http://schemas.microsoft.com/office/drawing/2014/main" id="{C46AE766-3861-45E1-B94F-8C9CD8D7F980}"/>
                </a:ext>
              </a:extLst>
            </p:cNvPr>
            <p:cNvSpPr txBox="1"/>
            <p:nvPr/>
          </p:nvSpPr>
          <p:spPr>
            <a:xfrm>
              <a:off x="963212" y="4089687"/>
              <a:ext cx="1328441" cy="323165"/>
            </a:xfrm>
            <a:prstGeom prst="rect">
              <a:avLst/>
            </a:prstGeom>
            <a:noFill/>
          </p:spPr>
          <p:txBody>
            <a:bodyPr wrap="none" rtlCol="0">
              <a:spAutoFit/>
            </a:bodyPr>
            <a:lstStyle/>
            <a:p>
              <a:r>
                <a:rPr lang="en-US" sz="1500" b="1" dirty="0"/>
                <a:t>VOC- sensitive</a:t>
              </a:r>
            </a:p>
          </p:txBody>
        </p:sp>
        <p:sp>
          <p:nvSpPr>
            <p:cNvPr id="2" name="TextBox 1">
              <a:extLst>
                <a:ext uri="{FF2B5EF4-FFF2-40B4-BE49-F238E27FC236}">
                  <a16:creationId xmlns:a16="http://schemas.microsoft.com/office/drawing/2014/main" id="{0996D40F-0574-4AD5-83A7-56B1A7B7C03F}"/>
                </a:ext>
              </a:extLst>
            </p:cNvPr>
            <p:cNvSpPr txBox="1"/>
            <p:nvPr/>
          </p:nvSpPr>
          <p:spPr>
            <a:xfrm>
              <a:off x="1020200" y="1621241"/>
              <a:ext cx="9414437" cy="477054"/>
            </a:xfrm>
            <a:prstGeom prst="rect">
              <a:avLst/>
            </a:prstGeom>
            <a:noFill/>
          </p:spPr>
          <p:txBody>
            <a:bodyPr wrap="none" rtlCol="0">
              <a:spAutoFit/>
            </a:bodyPr>
            <a:lstStyle/>
            <a:p>
              <a:r>
                <a:rPr lang="en-US" sz="2500" b="1" dirty="0"/>
                <a:t>Ratio of Hourly Averaged Formaldehyde (FORM) to NO</a:t>
              </a:r>
              <a:r>
                <a:rPr lang="en-US" sz="2500" b="1" baseline="-25000" dirty="0"/>
                <a:t>2</a:t>
              </a:r>
              <a:r>
                <a:rPr lang="en-US" sz="2500" b="1" dirty="0"/>
                <a:t> at Sheboygan</a:t>
              </a:r>
            </a:p>
          </p:txBody>
        </p:sp>
      </p:grpSp>
      <p:sp>
        <p:nvSpPr>
          <p:cNvPr id="9" name="TextBox 8">
            <a:extLst>
              <a:ext uri="{FF2B5EF4-FFF2-40B4-BE49-F238E27FC236}">
                <a16:creationId xmlns:a16="http://schemas.microsoft.com/office/drawing/2014/main" id="{0672867E-3C03-4380-95AD-ACDFBB292811}"/>
              </a:ext>
            </a:extLst>
          </p:cNvPr>
          <p:cNvSpPr txBox="1"/>
          <p:nvPr/>
        </p:nvSpPr>
        <p:spPr>
          <a:xfrm>
            <a:off x="133350" y="55635"/>
            <a:ext cx="11116441" cy="707886"/>
          </a:xfrm>
          <a:prstGeom prst="rect">
            <a:avLst/>
          </a:prstGeom>
          <a:noFill/>
        </p:spPr>
        <p:txBody>
          <a:bodyPr wrap="none" rtlCol="0">
            <a:spAutoFit/>
          </a:bodyPr>
          <a:lstStyle/>
          <a:p>
            <a:r>
              <a:rPr lang="en-US" sz="4000" b="1" dirty="0"/>
              <a:t>Indicator Ratios of Ozone Sensitivity  —  Sheboygan</a:t>
            </a:r>
          </a:p>
        </p:txBody>
      </p:sp>
      <p:sp>
        <p:nvSpPr>
          <p:cNvPr id="7" name="Slide Number Placeholder 6">
            <a:extLst>
              <a:ext uri="{FF2B5EF4-FFF2-40B4-BE49-F238E27FC236}">
                <a16:creationId xmlns:a16="http://schemas.microsoft.com/office/drawing/2014/main" id="{4AEB770A-5CB6-4370-8E4E-AC8C1277706F}"/>
              </a:ext>
            </a:extLst>
          </p:cNvPr>
          <p:cNvSpPr>
            <a:spLocks noGrp="1"/>
          </p:cNvSpPr>
          <p:nvPr>
            <p:ph type="sldNum" sz="quarter" idx="12"/>
          </p:nvPr>
        </p:nvSpPr>
        <p:spPr/>
        <p:txBody>
          <a:bodyPr/>
          <a:lstStyle/>
          <a:p>
            <a:fld id="{FD0A2A7D-63EE-4593-951A-FD88CF3BEF4D}" type="slidenum">
              <a:rPr lang="en-US" smtClean="0"/>
              <a:t>21</a:t>
            </a:fld>
            <a:endParaRPr lang="en-US"/>
          </a:p>
        </p:txBody>
      </p:sp>
      <p:sp>
        <p:nvSpPr>
          <p:cNvPr id="10" name="TextBox 9">
            <a:extLst>
              <a:ext uri="{FF2B5EF4-FFF2-40B4-BE49-F238E27FC236}">
                <a16:creationId xmlns:a16="http://schemas.microsoft.com/office/drawing/2014/main" id="{3547E0C3-BA05-4E2A-9ECD-D5B1F50B9B76}"/>
              </a:ext>
            </a:extLst>
          </p:cNvPr>
          <p:cNvSpPr txBox="1"/>
          <p:nvPr/>
        </p:nvSpPr>
        <p:spPr>
          <a:xfrm>
            <a:off x="126230" y="6413698"/>
            <a:ext cx="5550045" cy="307777"/>
          </a:xfrm>
          <a:prstGeom prst="rect">
            <a:avLst/>
          </a:prstGeom>
          <a:noFill/>
        </p:spPr>
        <p:txBody>
          <a:bodyPr wrap="none" rtlCol="0">
            <a:spAutoFit/>
          </a:bodyPr>
          <a:lstStyle/>
          <a:p>
            <a:r>
              <a:rPr lang="en-US" sz="1400" b="1" dirty="0"/>
              <a:t>Measurements at Spaceport Sheboygan EPA ORD LMOS Data Repository</a:t>
            </a:r>
          </a:p>
        </p:txBody>
      </p:sp>
    </p:spTree>
    <p:extLst>
      <p:ext uri="{BB962C8B-B14F-4D97-AF65-F5344CB8AC3E}">
        <p14:creationId xmlns:p14="http://schemas.microsoft.com/office/powerpoint/2010/main" val="181445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0EAD01-757C-43FC-82FD-BD1C47394544}"/>
              </a:ext>
            </a:extLst>
          </p:cNvPr>
          <p:cNvPicPr>
            <a:picLocks noChangeAspect="1"/>
          </p:cNvPicPr>
          <p:nvPr/>
        </p:nvPicPr>
        <p:blipFill rotWithShape="1">
          <a:blip r:embed="rId2"/>
          <a:srcRect t="5177"/>
          <a:stretch/>
        </p:blipFill>
        <p:spPr>
          <a:xfrm>
            <a:off x="15319" y="3678165"/>
            <a:ext cx="10757456" cy="3171825"/>
          </a:xfrm>
          <a:prstGeom prst="rect">
            <a:avLst/>
          </a:prstGeom>
        </p:spPr>
      </p:pic>
      <p:sp>
        <p:nvSpPr>
          <p:cNvPr id="5" name="TextBox 4">
            <a:extLst>
              <a:ext uri="{FF2B5EF4-FFF2-40B4-BE49-F238E27FC236}">
                <a16:creationId xmlns:a16="http://schemas.microsoft.com/office/drawing/2014/main" id="{D73926ED-1DCE-489E-A2BD-F875F613C360}"/>
              </a:ext>
            </a:extLst>
          </p:cNvPr>
          <p:cNvSpPr txBox="1"/>
          <p:nvPr/>
        </p:nvSpPr>
        <p:spPr>
          <a:xfrm>
            <a:off x="9525" y="8010"/>
            <a:ext cx="9712980" cy="707886"/>
          </a:xfrm>
          <a:prstGeom prst="rect">
            <a:avLst/>
          </a:prstGeom>
          <a:noFill/>
        </p:spPr>
        <p:txBody>
          <a:bodyPr wrap="none" rtlCol="0">
            <a:spAutoFit/>
          </a:bodyPr>
          <a:lstStyle/>
          <a:p>
            <a:r>
              <a:rPr lang="en-US" sz="4000" b="1" dirty="0"/>
              <a:t>Indicator Ratios of Ozone Sensitivity  —  Zion</a:t>
            </a:r>
          </a:p>
        </p:txBody>
      </p:sp>
      <p:pic>
        <p:nvPicPr>
          <p:cNvPr id="3" name="Picture 2">
            <a:extLst>
              <a:ext uri="{FF2B5EF4-FFF2-40B4-BE49-F238E27FC236}">
                <a16:creationId xmlns:a16="http://schemas.microsoft.com/office/drawing/2014/main" id="{AFDF42AB-2B27-4B9D-8E7F-BBABBACF0B95}"/>
              </a:ext>
            </a:extLst>
          </p:cNvPr>
          <p:cNvPicPr>
            <a:picLocks noChangeAspect="1"/>
          </p:cNvPicPr>
          <p:nvPr/>
        </p:nvPicPr>
        <p:blipFill rotWithShape="1">
          <a:blip r:embed="rId3"/>
          <a:srcRect t="7158"/>
          <a:stretch/>
        </p:blipFill>
        <p:spPr>
          <a:xfrm>
            <a:off x="19050" y="641702"/>
            <a:ext cx="10763250" cy="3044473"/>
          </a:xfrm>
          <a:prstGeom prst="rect">
            <a:avLst/>
          </a:prstGeom>
        </p:spPr>
      </p:pic>
      <p:sp>
        <p:nvSpPr>
          <p:cNvPr id="6" name="TextBox 5">
            <a:extLst>
              <a:ext uri="{FF2B5EF4-FFF2-40B4-BE49-F238E27FC236}">
                <a16:creationId xmlns:a16="http://schemas.microsoft.com/office/drawing/2014/main" id="{2D5008F9-2A47-4AE8-B49F-98AB04E5A276}"/>
              </a:ext>
            </a:extLst>
          </p:cNvPr>
          <p:cNvSpPr txBox="1"/>
          <p:nvPr/>
        </p:nvSpPr>
        <p:spPr>
          <a:xfrm>
            <a:off x="10669205" y="2269456"/>
            <a:ext cx="1503745" cy="1015663"/>
          </a:xfrm>
          <a:prstGeom prst="rect">
            <a:avLst/>
          </a:prstGeom>
          <a:noFill/>
        </p:spPr>
        <p:txBody>
          <a:bodyPr wrap="none" rtlCol="0">
            <a:spAutoFit/>
          </a:bodyPr>
          <a:lstStyle/>
          <a:p>
            <a:pPr algn="ctr"/>
            <a:r>
              <a:rPr lang="en-US" sz="1200" b="1" dirty="0"/>
              <a:t>Sillman 1995 </a:t>
            </a:r>
          </a:p>
          <a:p>
            <a:pPr algn="ctr"/>
            <a:r>
              <a:rPr lang="en-US" sz="1200" b="1" dirty="0"/>
              <a:t>H2O2/HNO3 </a:t>
            </a:r>
          </a:p>
          <a:p>
            <a:r>
              <a:rPr lang="en-US" sz="1200" b="1" dirty="0"/>
              <a:t>&gt; 0.4 NOx sensitive</a:t>
            </a:r>
          </a:p>
          <a:p>
            <a:r>
              <a:rPr lang="en-US" sz="1200" b="1" dirty="0"/>
              <a:t>0.3 - 0.5 transitional </a:t>
            </a:r>
          </a:p>
          <a:p>
            <a:r>
              <a:rPr lang="en-US" sz="1200" b="1" dirty="0"/>
              <a:t>&lt; 0.4 VOC sensitive</a:t>
            </a:r>
          </a:p>
        </p:txBody>
      </p:sp>
      <p:sp>
        <p:nvSpPr>
          <p:cNvPr id="4" name="Rectangle 3">
            <a:extLst>
              <a:ext uri="{FF2B5EF4-FFF2-40B4-BE49-F238E27FC236}">
                <a16:creationId xmlns:a16="http://schemas.microsoft.com/office/drawing/2014/main" id="{B2D585A1-6AC8-4ECB-A77C-4E98A4EECC66}"/>
              </a:ext>
            </a:extLst>
          </p:cNvPr>
          <p:cNvSpPr/>
          <p:nvPr/>
        </p:nvSpPr>
        <p:spPr>
          <a:xfrm>
            <a:off x="8011730" y="3936346"/>
            <a:ext cx="2552700" cy="1200329"/>
          </a:xfrm>
          <a:prstGeom prst="rect">
            <a:avLst/>
          </a:prstGeom>
        </p:spPr>
        <p:txBody>
          <a:bodyPr wrap="square">
            <a:spAutoFit/>
          </a:bodyPr>
          <a:lstStyle/>
          <a:p>
            <a:r>
              <a:rPr lang="en-US" sz="1200" b="1" dirty="0"/>
              <a:t>In general,</a:t>
            </a:r>
          </a:p>
          <a:p>
            <a:pPr marL="171450" indent="-171450">
              <a:buFont typeface="Arial" panose="020B0604020202020204" pitchFamily="34" charset="0"/>
              <a:buChar char="•"/>
            </a:pPr>
            <a:r>
              <a:rPr lang="en-US" sz="1200" b="1" dirty="0"/>
              <a:t>higher values for the O3/HNO3 ratio indicate NOx-sensitivity </a:t>
            </a:r>
          </a:p>
          <a:p>
            <a:pPr marL="171450" indent="-171450">
              <a:buFont typeface="Arial" panose="020B0604020202020204" pitchFamily="34" charset="0"/>
              <a:buChar char="•"/>
            </a:pPr>
            <a:r>
              <a:rPr lang="en-US" sz="1200" b="1" dirty="0"/>
              <a:t>lower values VOC-sensitivity</a:t>
            </a:r>
          </a:p>
          <a:p>
            <a:pPr marL="171450" indent="-171450">
              <a:buFont typeface="Arial" panose="020B0604020202020204" pitchFamily="34" charset="0"/>
              <a:buChar char="•"/>
            </a:pPr>
            <a:r>
              <a:rPr lang="en-US" sz="1200" b="1" dirty="0"/>
              <a:t>12-16 transitional</a:t>
            </a:r>
          </a:p>
          <a:p>
            <a:endParaRPr lang="en-US" sz="1200" b="1" dirty="0">
              <a:highlight>
                <a:srgbClr val="FFFF00"/>
              </a:highlight>
            </a:endParaRPr>
          </a:p>
        </p:txBody>
      </p:sp>
      <p:sp>
        <p:nvSpPr>
          <p:cNvPr id="7" name="Slide Number Placeholder 6">
            <a:extLst>
              <a:ext uri="{FF2B5EF4-FFF2-40B4-BE49-F238E27FC236}">
                <a16:creationId xmlns:a16="http://schemas.microsoft.com/office/drawing/2014/main" id="{137CA4EF-93F6-4ACD-A14A-0C468FB0C890}"/>
              </a:ext>
            </a:extLst>
          </p:cNvPr>
          <p:cNvSpPr>
            <a:spLocks noGrp="1"/>
          </p:cNvSpPr>
          <p:nvPr>
            <p:ph type="sldNum" sz="quarter" idx="12"/>
          </p:nvPr>
        </p:nvSpPr>
        <p:spPr/>
        <p:txBody>
          <a:bodyPr/>
          <a:lstStyle/>
          <a:p>
            <a:fld id="{FD0A2A7D-63EE-4593-951A-FD88CF3BEF4D}" type="slidenum">
              <a:rPr lang="en-US" smtClean="0"/>
              <a:t>22</a:t>
            </a:fld>
            <a:endParaRPr lang="en-US"/>
          </a:p>
        </p:txBody>
      </p:sp>
      <p:sp>
        <p:nvSpPr>
          <p:cNvPr id="8" name="TextBox 7">
            <a:extLst>
              <a:ext uri="{FF2B5EF4-FFF2-40B4-BE49-F238E27FC236}">
                <a16:creationId xmlns:a16="http://schemas.microsoft.com/office/drawing/2014/main" id="{E6008619-7976-48F3-BE83-AE96C533063E}"/>
              </a:ext>
            </a:extLst>
          </p:cNvPr>
          <p:cNvSpPr txBox="1"/>
          <p:nvPr/>
        </p:nvSpPr>
        <p:spPr>
          <a:xfrm>
            <a:off x="10736334" y="4915515"/>
            <a:ext cx="1534459" cy="830997"/>
          </a:xfrm>
          <a:prstGeom prst="rect">
            <a:avLst/>
          </a:prstGeom>
          <a:noFill/>
        </p:spPr>
        <p:txBody>
          <a:bodyPr wrap="none" rtlCol="0">
            <a:spAutoFit/>
          </a:bodyPr>
          <a:lstStyle/>
          <a:p>
            <a:r>
              <a:rPr lang="en-US" sz="1200" b="1" dirty="0"/>
              <a:t>CIMS measurements </a:t>
            </a:r>
          </a:p>
          <a:p>
            <a:r>
              <a:rPr lang="en-US" sz="1200" b="1" dirty="0"/>
              <a:t>Tim Bertram et al. </a:t>
            </a:r>
          </a:p>
          <a:p>
            <a:r>
              <a:rPr lang="en-US" sz="1200" b="1" dirty="0"/>
              <a:t>LMOS Data </a:t>
            </a:r>
          </a:p>
          <a:p>
            <a:r>
              <a:rPr lang="en-US" sz="1200" b="1" dirty="0"/>
              <a:t>Repository</a:t>
            </a:r>
          </a:p>
        </p:txBody>
      </p:sp>
    </p:spTree>
    <p:extLst>
      <p:ext uri="{BB962C8B-B14F-4D97-AF65-F5344CB8AC3E}">
        <p14:creationId xmlns:p14="http://schemas.microsoft.com/office/powerpoint/2010/main" val="3648277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E5F47D-1F97-452C-AF0E-FE264FD631A1}"/>
              </a:ext>
            </a:extLst>
          </p:cNvPr>
          <p:cNvSpPr txBox="1"/>
          <p:nvPr/>
        </p:nvSpPr>
        <p:spPr>
          <a:xfrm>
            <a:off x="1071562" y="1555224"/>
            <a:ext cx="10072688" cy="4247317"/>
          </a:xfrm>
          <a:prstGeom prst="rect">
            <a:avLst/>
          </a:prstGeom>
          <a:noFill/>
        </p:spPr>
        <p:txBody>
          <a:bodyPr wrap="square" rtlCol="0">
            <a:spAutoFit/>
          </a:bodyPr>
          <a:lstStyle/>
          <a:p>
            <a:pPr marL="457200" indent="-457200">
              <a:buFont typeface="Arial" panose="020B0604020202020204" pitchFamily="34" charset="0"/>
              <a:buChar char="•"/>
            </a:pPr>
            <a:r>
              <a:rPr lang="en-US" sz="3000" dirty="0"/>
              <a:t>Model again with 2016v1 platform (current modeling was done with the 2016 beta) updated any 2017-specific emissions where available </a:t>
            </a:r>
          </a:p>
          <a:p>
            <a:endParaRPr lang="en-US" sz="3000" dirty="0"/>
          </a:p>
          <a:p>
            <a:pPr marL="457200" indent="-457200">
              <a:buFont typeface="Arial" panose="020B0604020202020204" pitchFamily="34" charset="0"/>
              <a:buChar char="•"/>
            </a:pPr>
            <a:r>
              <a:rPr lang="en-US" sz="3000" dirty="0"/>
              <a:t>Analyze the other high ozone episodes that occurred in 2017</a:t>
            </a:r>
          </a:p>
          <a:p>
            <a:endParaRPr lang="en-US" sz="3000" dirty="0"/>
          </a:p>
          <a:p>
            <a:pPr marL="457200" indent="-457200">
              <a:buFont typeface="Arial" panose="020B0604020202020204" pitchFamily="34" charset="0"/>
              <a:buChar char="•"/>
            </a:pPr>
            <a:r>
              <a:rPr lang="en-US" sz="3000" dirty="0"/>
              <a:t>Look at other key data from LMOS 2017 </a:t>
            </a:r>
          </a:p>
          <a:p>
            <a:endParaRPr lang="en-US" sz="3000" dirty="0"/>
          </a:p>
          <a:p>
            <a:endParaRPr lang="en-US" sz="3000" dirty="0"/>
          </a:p>
        </p:txBody>
      </p:sp>
      <p:sp>
        <p:nvSpPr>
          <p:cNvPr id="3" name="TextBox 2">
            <a:extLst>
              <a:ext uri="{FF2B5EF4-FFF2-40B4-BE49-F238E27FC236}">
                <a16:creationId xmlns:a16="http://schemas.microsoft.com/office/drawing/2014/main" id="{7CA566D8-CD32-4F59-8EC2-7DD83CCC6FDF}"/>
              </a:ext>
            </a:extLst>
          </p:cNvPr>
          <p:cNvSpPr txBox="1"/>
          <p:nvPr/>
        </p:nvSpPr>
        <p:spPr>
          <a:xfrm>
            <a:off x="190500" y="85725"/>
            <a:ext cx="5272662" cy="923330"/>
          </a:xfrm>
          <a:prstGeom prst="rect">
            <a:avLst/>
          </a:prstGeom>
          <a:noFill/>
        </p:spPr>
        <p:txBody>
          <a:bodyPr wrap="none" rtlCol="0">
            <a:spAutoFit/>
          </a:bodyPr>
          <a:lstStyle/>
          <a:p>
            <a:r>
              <a:rPr lang="en-US" sz="5400" b="1" dirty="0"/>
              <a:t>Ongoing Analyses</a:t>
            </a:r>
          </a:p>
        </p:txBody>
      </p:sp>
      <p:sp>
        <p:nvSpPr>
          <p:cNvPr id="4" name="Slide Number Placeholder 3">
            <a:extLst>
              <a:ext uri="{FF2B5EF4-FFF2-40B4-BE49-F238E27FC236}">
                <a16:creationId xmlns:a16="http://schemas.microsoft.com/office/drawing/2014/main" id="{35784CFA-2C18-4043-BEEB-7812F0FC4F08}"/>
              </a:ext>
            </a:extLst>
          </p:cNvPr>
          <p:cNvSpPr>
            <a:spLocks noGrp="1"/>
          </p:cNvSpPr>
          <p:nvPr>
            <p:ph type="sldNum" sz="quarter" idx="12"/>
          </p:nvPr>
        </p:nvSpPr>
        <p:spPr/>
        <p:txBody>
          <a:bodyPr/>
          <a:lstStyle/>
          <a:p>
            <a:fld id="{FD0A2A7D-63EE-4593-951A-FD88CF3BEF4D}" type="slidenum">
              <a:rPr lang="en-US" smtClean="0"/>
              <a:t>23</a:t>
            </a:fld>
            <a:endParaRPr lang="en-US"/>
          </a:p>
        </p:txBody>
      </p:sp>
    </p:spTree>
    <p:extLst>
      <p:ext uri="{BB962C8B-B14F-4D97-AF65-F5344CB8AC3E}">
        <p14:creationId xmlns:p14="http://schemas.microsoft.com/office/powerpoint/2010/main" val="4194501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157543-55C9-40AF-B51E-65C9F5119E60}"/>
              </a:ext>
            </a:extLst>
          </p:cNvPr>
          <p:cNvSpPr txBox="1"/>
          <p:nvPr/>
        </p:nvSpPr>
        <p:spPr>
          <a:xfrm>
            <a:off x="190500" y="85725"/>
            <a:ext cx="184731" cy="923330"/>
          </a:xfrm>
          <a:prstGeom prst="rect">
            <a:avLst/>
          </a:prstGeom>
          <a:noFill/>
        </p:spPr>
        <p:txBody>
          <a:bodyPr wrap="none" rtlCol="0">
            <a:spAutoFit/>
          </a:bodyPr>
          <a:lstStyle/>
          <a:p>
            <a:endParaRPr lang="en-US" sz="5400" b="1" dirty="0"/>
          </a:p>
        </p:txBody>
      </p:sp>
      <p:pic>
        <p:nvPicPr>
          <p:cNvPr id="4" name="Picture 3">
            <a:extLst>
              <a:ext uri="{FF2B5EF4-FFF2-40B4-BE49-F238E27FC236}">
                <a16:creationId xmlns:a16="http://schemas.microsoft.com/office/drawing/2014/main" id="{1DABDFF6-FDBA-4A93-AF88-0EC16D96F140}"/>
              </a:ext>
            </a:extLst>
          </p:cNvPr>
          <p:cNvPicPr>
            <a:picLocks noChangeAspect="1"/>
          </p:cNvPicPr>
          <p:nvPr/>
        </p:nvPicPr>
        <p:blipFill rotWithShape="1">
          <a:blip r:embed="rId2">
            <a:extLst>
              <a:ext uri="{28A0092B-C50C-407E-A947-70E740481C1C}">
                <a14:useLocalDpi xmlns:a14="http://schemas.microsoft.com/office/drawing/2010/main" val="0"/>
              </a:ext>
            </a:extLst>
          </a:blip>
          <a:srcRect l="28892"/>
          <a:stretch/>
        </p:blipFill>
        <p:spPr>
          <a:xfrm>
            <a:off x="5686425" y="0"/>
            <a:ext cx="6505575" cy="6858000"/>
          </a:xfrm>
          <a:prstGeom prst="rect">
            <a:avLst/>
          </a:prstGeom>
        </p:spPr>
      </p:pic>
      <p:sp>
        <p:nvSpPr>
          <p:cNvPr id="7" name="TextBox 6">
            <a:extLst>
              <a:ext uri="{FF2B5EF4-FFF2-40B4-BE49-F238E27FC236}">
                <a16:creationId xmlns:a16="http://schemas.microsoft.com/office/drawing/2014/main" id="{F2141BEB-D16F-48FD-B905-AF6109AA049F}"/>
              </a:ext>
            </a:extLst>
          </p:cNvPr>
          <p:cNvSpPr txBox="1"/>
          <p:nvPr/>
        </p:nvSpPr>
        <p:spPr>
          <a:xfrm>
            <a:off x="1123950" y="819150"/>
            <a:ext cx="3166829" cy="2585323"/>
          </a:xfrm>
          <a:prstGeom prst="rect">
            <a:avLst/>
          </a:prstGeom>
          <a:noFill/>
        </p:spPr>
        <p:txBody>
          <a:bodyPr wrap="none" rtlCol="0">
            <a:spAutoFit/>
          </a:bodyPr>
          <a:lstStyle/>
          <a:p>
            <a:r>
              <a:rPr lang="en-US" sz="5400" b="1" dirty="0"/>
              <a:t>Questions</a:t>
            </a:r>
          </a:p>
          <a:p>
            <a:pPr algn="ctr"/>
            <a:r>
              <a:rPr lang="en-US" sz="5400" b="1" dirty="0"/>
              <a:t>&amp;</a:t>
            </a:r>
          </a:p>
          <a:p>
            <a:pPr algn="ctr"/>
            <a:r>
              <a:rPr lang="en-US" sz="5400" b="1" dirty="0"/>
              <a:t>Thank You</a:t>
            </a:r>
          </a:p>
        </p:txBody>
      </p:sp>
      <p:sp>
        <p:nvSpPr>
          <p:cNvPr id="8" name="Subtitle 2">
            <a:extLst>
              <a:ext uri="{FF2B5EF4-FFF2-40B4-BE49-F238E27FC236}">
                <a16:creationId xmlns:a16="http://schemas.microsoft.com/office/drawing/2014/main" id="{C0EAB306-F128-484F-AF34-BF0FBBE06E27}"/>
              </a:ext>
            </a:extLst>
          </p:cNvPr>
          <p:cNvSpPr txBox="1">
            <a:spLocks/>
          </p:cNvSpPr>
          <p:nvPr/>
        </p:nvSpPr>
        <p:spPr>
          <a:xfrm>
            <a:off x="375231" y="4308443"/>
            <a:ext cx="5029200" cy="165576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b="1" dirty="0"/>
              <a:t>Liljegren, J; Baker, K.; Valin, L; Szykman, J; Henderson, B.; Judd, L.; Al-Saadi, J; </a:t>
            </a:r>
            <a:r>
              <a:rPr lang="en-US" sz="3400" b="1" dirty="0" err="1"/>
              <a:t>Janz</a:t>
            </a:r>
            <a:r>
              <a:rPr lang="en-US" sz="3400" b="1" dirty="0"/>
              <a:t>, S.; Sareen, N.; Possiel, N</a:t>
            </a:r>
            <a:endParaRPr lang="en-US" sz="3400" dirty="0"/>
          </a:p>
        </p:txBody>
      </p:sp>
      <p:sp>
        <p:nvSpPr>
          <p:cNvPr id="3" name="Slide Number Placeholder 2">
            <a:extLst>
              <a:ext uri="{FF2B5EF4-FFF2-40B4-BE49-F238E27FC236}">
                <a16:creationId xmlns:a16="http://schemas.microsoft.com/office/drawing/2014/main" id="{0FD8862D-1BB8-4DEB-9432-CFB212023A3E}"/>
              </a:ext>
            </a:extLst>
          </p:cNvPr>
          <p:cNvSpPr>
            <a:spLocks noGrp="1"/>
          </p:cNvSpPr>
          <p:nvPr>
            <p:ph type="sldNum" sz="quarter" idx="12"/>
          </p:nvPr>
        </p:nvSpPr>
        <p:spPr/>
        <p:txBody>
          <a:bodyPr/>
          <a:lstStyle/>
          <a:p>
            <a:fld id="{FD0A2A7D-63EE-4593-951A-FD88CF3BEF4D}" type="slidenum">
              <a:rPr lang="en-US" smtClean="0"/>
              <a:t>24</a:t>
            </a:fld>
            <a:endParaRPr lang="en-US"/>
          </a:p>
        </p:txBody>
      </p:sp>
    </p:spTree>
    <p:extLst>
      <p:ext uri="{BB962C8B-B14F-4D97-AF65-F5344CB8AC3E}">
        <p14:creationId xmlns:p14="http://schemas.microsoft.com/office/powerpoint/2010/main" val="600507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3C3414-25F9-442F-8DBD-ECC12C5B1569}"/>
              </a:ext>
            </a:extLst>
          </p:cNvPr>
          <p:cNvSpPr txBox="1"/>
          <p:nvPr/>
        </p:nvSpPr>
        <p:spPr>
          <a:xfrm>
            <a:off x="3495675" y="2343150"/>
            <a:ext cx="5003293" cy="923330"/>
          </a:xfrm>
          <a:prstGeom prst="rect">
            <a:avLst/>
          </a:prstGeom>
          <a:noFill/>
        </p:spPr>
        <p:txBody>
          <a:bodyPr wrap="none" rtlCol="0">
            <a:spAutoFit/>
          </a:bodyPr>
          <a:lstStyle/>
          <a:p>
            <a:r>
              <a:rPr lang="en-US" sz="5400" b="1" dirty="0"/>
              <a:t>Additional Slides</a:t>
            </a:r>
          </a:p>
        </p:txBody>
      </p:sp>
      <p:sp>
        <p:nvSpPr>
          <p:cNvPr id="3" name="Slide Number Placeholder 2">
            <a:extLst>
              <a:ext uri="{FF2B5EF4-FFF2-40B4-BE49-F238E27FC236}">
                <a16:creationId xmlns:a16="http://schemas.microsoft.com/office/drawing/2014/main" id="{4301A184-1FAE-4443-8CF1-4C166F2C3B0B}"/>
              </a:ext>
            </a:extLst>
          </p:cNvPr>
          <p:cNvSpPr>
            <a:spLocks noGrp="1"/>
          </p:cNvSpPr>
          <p:nvPr>
            <p:ph type="sldNum" sz="quarter" idx="12"/>
          </p:nvPr>
        </p:nvSpPr>
        <p:spPr/>
        <p:txBody>
          <a:bodyPr/>
          <a:lstStyle/>
          <a:p>
            <a:fld id="{FD0A2A7D-63EE-4593-951A-FD88CF3BEF4D}" type="slidenum">
              <a:rPr lang="en-US" smtClean="0"/>
              <a:t>25</a:t>
            </a:fld>
            <a:endParaRPr lang="en-US"/>
          </a:p>
        </p:txBody>
      </p:sp>
    </p:spTree>
    <p:extLst>
      <p:ext uri="{BB962C8B-B14F-4D97-AF65-F5344CB8AC3E}">
        <p14:creationId xmlns:p14="http://schemas.microsoft.com/office/powerpoint/2010/main" val="2830718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34BDC9-363A-4A70-AE22-50F666043273}"/>
              </a:ext>
            </a:extLst>
          </p:cNvPr>
          <p:cNvGrpSpPr/>
          <p:nvPr/>
        </p:nvGrpSpPr>
        <p:grpSpPr>
          <a:xfrm>
            <a:off x="421780" y="1184789"/>
            <a:ext cx="11348439" cy="2746930"/>
            <a:chOff x="127866" y="3974545"/>
            <a:chExt cx="11348439" cy="2746930"/>
          </a:xfrm>
        </p:grpSpPr>
        <p:sp>
          <p:nvSpPr>
            <p:cNvPr id="3" name="TextBox 2">
              <a:extLst>
                <a:ext uri="{FF2B5EF4-FFF2-40B4-BE49-F238E27FC236}">
                  <a16:creationId xmlns:a16="http://schemas.microsoft.com/office/drawing/2014/main" id="{5832FEE5-897F-4998-B96D-F45F92BE1AA8}"/>
                </a:ext>
              </a:extLst>
            </p:cNvPr>
            <p:cNvSpPr txBox="1"/>
            <p:nvPr/>
          </p:nvSpPr>
          <p:spPr>
            <a:xfrm>
              <a:off x="127866" y="4253071"/>
              <a:ext cx="2202334" cy="2031325"/>
            </a:xfrm>
            <a:prstGeom prst="rect">
              <a:avLst/>
            </a:prstGeom>
            <a:noFill/>
          </p:spPr>
          <p:txBody>
            <a:bodyPr wrap="none" rtlCol="0">
              <a:spAutoFit/>
            </a:bodyPr>
            <a:lstStyle/>
            <a:p>
              <a:pPr algn="ctr"/>
              <a:r>
                <a:rPr lang="en-US" b="1" dirty="0"/>
                <a:t>Sillman 1995 </a:t>
              </a:r>
            </a:p>
            <a:p>
              <a:pPr algn="ctr"/>
              <a:r>
                <a:rPr lang="en-US" b="1" dirty="0"/>
                <a:t>H2O2/HNO3 </a:t>
              </a:r>
            </a:p>
            <a:p>
              <a:pPr algn="ctr"/>
              <a:endParaRPr lang="en-US" b="1" dirty="0"/>
            </a:p>
            <a:p>
              <a:r>
                <a:rPr lang="en-US" b="1" dirty="0"/>
                <a:t>&lt; 0.4 VOC sensitive</a:t>
              </a:r>
            </a:p>
            <a:p>
              <a:r>
                <a:rPr lang="en-US" b="1" dirty="0"/>
                <a:t>&gt; 0.4 NOx sensitive</a:t>
              </a:r>
            </a:p>
            <a:p>
              <a:endParaRPr lang="en-US" b="1" dirty="0"/>
            </a:p>
            <a:p>
              <a:r>
                <a:rPr lang="en-US" b="1" dirty="0"/>
                <a:t>0.3 - 0.5 transitional </a:t>
              </a:r>
            </a:p>
          </p:txBody>
        </p:sp>
        <p:sp>
          <p:nvSpPr>
            <p:cNvPr id="4" name="TextBox 3">
              <a:extLst>
                <a:ext uri="{FF2B5EF4-FFF2-40B4-BE49-F238E27FC236}">
                  <a16:creationId xmlns:a16="http://schemas.microsoft.com/office/drawing/2014/main" id="{4C4817FE-6285-45EB-AB3B-A4720AF45C2E}"/>
                </a:ext>
              </a:extLst>
            </p:cNvPr>
            <p:cNvSpPr txBox="1"/>
            <p:nvPr/>
          </p:nvSpPr>
          <p:spPr>
            <a:xfrm>
              <a:off x="2401389" y="4136152"/>
              <a:ext cx="3993502" cy="2585323"/>
            </a:xfrm>
            <a:prstGeom prst="rect">
              <a:avLst/>
            </a:prstGeom>
            <a:noFill/>
          </p:spPr>
          <p:txBody>
            <a:bodyPr wrap="square" rtlCol="0">
              <a:spAutoFit/>
            </a:bodyPr>
            <a:lstStyle/>
            <a:p>
              <a:pPr algn="ctr"/>
              <a:r>
                <a:rPr lang="en-US" b="1" dirty="0"/>
                <a:t>Sillman 1995 indicator approach to ozone sensitivity has drawbacks</a:t>
              </a:r>
            </a:p>
            <a:p>
              <a:pPr marL="342900" indent="-342900">
                <a:buFont typeface="+mj-lt"/>
                <a:buAutoNum type="arabicPeriod"/>
              </a:pPr>
              <a:r>
                <a:rPr lang="en-US" dirty="0"/>
                <a:t>Relationship </a:t>
              </a:r>
              <a:r>
                <a:rPr lang="en-US" dirty="0" err="1"/>
                <a:t>btwn</a:t>
              </a:r>
              <a:r>
                <a:rPr lang="en-US" dirty="0"/>
                <a:t> sensitivity and indicator species may shift with changes in initial emission rates (i.e. depend on model assumptions)</a:t>
              </a:r>
            </a:p>
            <a:p>
              <a:pPr marL="342900" indent="-342900">
                <a:buFont typeface="+mj-lt"/>
                <a:buAutoNum type="arabicPeriod"/>
              </a:pPr>
              <a:r>
                <a:rPr lang="en-US" dirty="0"/>
                <a:t>Based on assumption of accuracy in model-based indicator species correlation</a:t>
              </a:r>
            </a:p>
          </p:txBody>
        </p:sp>
        <p:pic>
          <p:nvPicPr>
            <p:cNvPr id="5" name="Picture 4">
              <a:extLst>
                <a:ext uri="{FF2B5EF4-FFF2-40B4-BE49-F238E27FC236}">
                  <a16:creationId xmlns:a16="http://schemas.microsoft.com/office/drawing/2014/main" id="{96074476-21BB-44F6-B669-FB441ACBB8B0}"/>
                </a:ext>
              </a:extLst>
            </p:cNvPr>
            <p:cNvPicPr>
              <a:picLocks noChangeAspect="1"/>
            </p:cNvPicPr>
            <p:nvPr/>
          </p:nvPicPr>
          <p:blipFill>
            <a:blip r:embed="rId2"/>
            <a:stretch>
              <a:fillRect/>
            </a:stretch>
          </p:blipFill>
          <p:spPr>
            <a:xfrm>
              <a:off x="6553535" y="3974545"/>
              <a:ext cx="3030536" cy="2746930"/>
            </a:xfrm>
            <a:prstGeom prst="rect">
              <a:avLst/>
            </a:prstGeom>
          </p:spPr>
        </p:pic>
        <p:sp>
          <p:nvSpPr>
            <p:cNvPr id="6" name="TextBox 5">
              <a:extLst>
                <a:ext uri="{FF2B5EF4-FFF2-40B4-BE49-F238E27FC236}">
                  <a16:creationId xmlns:a16="http://schemas.microsoft.com/office/drawing/2014/main" id="{0E019AF3-F14D-4760-A188-28661A6DCC0A}"/>
                </a:ext>
              </a:extLst>
            </p:cNvPr>
            <p:cNvSpPr txBox="1"/>
            <p:nvPr/>
          </p:nvSpPr>
          <p:spPr>
            <a:xfrm>
              <a:off x="9311952" y="4063415"/>
              <a:ext cx="2164353" cy="2246769"/>
            </a:xfrm>
            <a:prstGeom prst="rect">
              <a:avLst/>
            </a:prstGeom>
            <a:noFill/>
          </p:spPr>
          <p:txBody>
            <a:bodyPr wrap="square" rtlCol="0">
              <a:spAutoFit/>
            </a:bodyPr>
            <a:lstStyle/>
            <a:p>
              <a:r>
                <a:rPr lang="en-US" sz="1400" b="1" dirty="0"/>
                <a:t>Figure 5 from Sillman 1995 </a:t>
              </a:r>
              <a:r>
                <a:rPr lang="en-US" sz="1400" dirty="0"/>
                <a:t>Predicted reductions in peak O3 from 35% reduction in </a:t>
              </a:r>
              <a:r>
                <a:rPr lang="en-US" sz="1400" dirty="0" err="1"/>
                <a:t>emis</a:t>
              </a:r>
              <a:r>
                <a:rPr lang="en-US" sz="1400" dirty="0"/>
                <a:t> rate for </a:t>
              </a:r>
              <a:r>
                <a:rPr lang="en-US" sz="1400" dirty="0" err="1"/>
                <a:t>anthro</a:t>
              </a:r>
              <a:r>
                <a:rPr lang="en-US" sz="1400" dirty="0"/>
                <a:t> VOC (crosses) and NOx (circles) plotted against H2O2/HNO3 coincident with the ozone peak in the simulation for Lake Michigan base case.</a:t>
              </a:r>
            </a:p>
          </p:txBody>
        </p:sp>
      </p:grpSp>
      <p:sp>
        <p:nvSpPr>
          <p:cNvPr id="7" name="TextBox 6">
            <a:extLst>
              <a:ext uri="{FF2B5EF4-FFF2-40B4-BE49-F238E27FC236}">
                <a16:creationId xmlns:a16="http://schemas.microsoft.com/office/drawing/2014/main" id="{1B19A599-0990-4CAA-A76C-33C0A14A61E5}"/>
              </a:ext>
            </a:extLst>
          </p:cNvPr>
          <p:cNvSpPr txBox="1"/>
          <p:nvPr/>
        </p:nvSpPr>
        <p:spPr>
          <a:xfrm>
            <a:off x="242596" y="177282"/>
            <a:ext cx="6908879" cy="630942"/>
          </a:xfrm>
          <a:prstGeom prst="rect">
            <a:avLst/>
          </a:prstGeom>
          <a:noFill/>
          <a:ln>
            <a:noFill/>
          </a:ln>
        </p:spPr>
        <p:txBody>
          <a:bodyPr wrap="none" rtlCol="0">
            <a:spAutoFit/>
          </a:bodyPr>
          <a:lstStyle/>
          <a:p>
            <a:r>
              <a:rPr lang="en-US" sz="3500" b="1" dirty="0"/>
              <a:t>Indicator Ratios of ozone sensitivity </a:t>
            </a:r>
          </a:p>
        </p:txBody>
      </p:sp>
      <p:sp>
        <p:nvSpPr>
          <p:cNvPr id="8" name="Slide Number Placeholder 7">
            <a:extLst>
              <a:ext uri="{FF2B5EF4-FFF2-40B4-BE49-F238E27FC236}">
                <a16:creationId xmlns:a16="http://schemas.microsoft.com/office/drawing/2014/main" id="{959DCC15-F3BA-4AC1-BC9B-04EF24241E80}"/>
              </a:ext>
            </a:extLst>
          </p:cNvPr>
          <p:cNvSpPr>
            <a:spLocks noGrp="1"/>
          </p:cNvSpPr>
          <p:nvPr>
            <p:ph type="sldNum" sz="quarter" idx="12"/>
          </p:nvPr>
        </p:nvSpPr>
        <p:spPr/>
        <p:txBody>
          <a:bodyPr/>
          <a:lstStyle/>
          <a:p>
            <a:fld id="{FD0A2A7D-63EE-4593-951A-FD88CF3BEF4D}" type="slidenum">
              <a:rPr lang="en-US" smtClean="0"/>
              <a:t>26</a:t>
            </a:fld>
            <a:endParaRPr lang="en-US"/>
          </a:p>
        </p:txBody>
      </p:sp>
    </p:spTree>
    <p:extLst>
      <p:ext uri="{BB962C8B-B14F-4D97-AF65-F5344CB8AC3E}">
        <p14:creationId xmlns:p14="http://schemas.microsoft.com/office/powerpoint/2010/main" val="123960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291DE3-4B78-416F-A46A-A56BDB9AE568}"/>
              </a:ext>
            </a:extLst>
          </p:cNvPr>
          <p:cNvSpPr>
            <a:spLocks noGrp="1"/>
          </p:cNvSpPr>
          <p:nvPr>
            <p:ph type="sldNum" sz="quarter" idx="12"/>
          </p:nvPr>
        </p:nvSpPr>
        <p:spPr/>
        <p:txBody>
          <a:bodyPr/>
          <a:lstStyle/>
          <a:p>
            <a:fld id="{FD0A2A7D-63EE-4593-951A-FD88CF3BEF4D}" type="slidenum">
              <a:rPr lang="en-US" smtClean="0"/>
              <a:t>27</a:t>
            </a:fld>
            <a:endParaRPr lang="en-US"/>
          </a:p>
        </p:txBody>
      </p:sp>
      <p:pic>
        <p:nvPicPr>
          <p:cNvPr id="3" name="Picture 2">
            <a:extLst>
              <a:ext uri="{FF2B5EF4-FFF2-40B4-BE49-F238E27FC236}">
                <a16:creationId xmlns:a16="http://schemas.microsoft.com/office/drawing/2014/main" id="{89C6FEA2-1DAB-4091-8863-09BE0DF7F947}"/>
              </a:ext>
            </a:extLst>
          </p:cNvPr>
          <p:cNvPicPr>
            <a:picLocks noChangeAspect="1"/>
          </p:cNvPicPr>
          <p:nvPr/>
        </p:nvPicPr>
        <p:blipFill>
          <a:blip r:embed="rId2"/>
          <a:stretch>
            <a:fillRect/>
          </a:stretch>
        </p:blipFill>
        <p:spPr>
          <a:xfrm>
            <a:off x="1052512" y="519112"/>
            <a:ext cx="1800225" cy="2486025"/>
          </a:xfrm>
          <a:prstGeom prst="rect">
            <a:avLst/>
          </a:prstGeom>
          <a:ln>
            <a:solidFill>
              <a:schemeClr val="tx1"/>
            </a:solidFill>
          </a:ln>
        </p:spPr>
      </p:pic>
      <p:pic>
        <p:nvPicPr>
          <p:cNvPr id="4" name="Picture 3">
            <a:extLst>
              <a:ext uri="{FF2B5EF4-FFF2-40B4-BE49-F238E27FC236}">
                <a16:creationId xmlns:a16="http://schemas.microsoft.com/office/drawing/2014/main" id="{6563E5F7-FD8D-46F6-81EA-AC34AE64E272}"/>
              </a:ext>
            </a:extLst>
          </p:cNvPr>
          <p:cNvPicPr>
            <a:picLocks noChangeAspect="1"/>
          </p:cNvPicPr>
          <p:nvPr/>
        </p:nvPicPr>
        <p:blipFill>
          <a:blip r:embed="rId3"/>
          <a:stretch>
            <a:fillRect/>
          </a:stretch>
        </p:blipFill>
        <p:spPr>
          <a:xfrm>
            <a:off x="1147762" y="4024312"/>
            <a:ext cx="1704975" cy="1971675"/>
          </a:xfrm>
          <a:prstGeom prst="rect">
            <a:avLst/>
          </a:prstGeom>
          <a:ln>
            <a:solidFill>
              <a:schemeClr val="tx1"/>
            </a:solidFill>
          </a:ln>
        </p:spPr>
      </p:pic>
      <p:pic>
        <p:nvPicPr>
          <p:cNvPr id="5" name="Picture 4">
            <a:extLst>
              <a:ext uri="{FF2B5EF4-FFF2-40B4-BE49-F238E27FC236}">
                <a16:creationId xmlns:a16="http://schemas.microsoft.com/office/drawing/2014/main" id="{BD1056CF-8F42-4DCE-B193-C10B88ED4270}"/>
              </a:ext>
            </a:extLst>
          </p:cNvPr>
          <p:cNvPicPr>
            <a:picLocks noChangeAspect="1"/>
          </p:cNvPicPr>
          <p:nvPr/>
        </p:nvPicPr>
        <p:blipFill>
          <a:blip r:embed="rId4"/>
          <a:stretch>
            <a:fillRect/>
          </a:stretch>
        </p:blipFill>
        <p:spPr>
          <a:xfrm>
            <a:off x="0" y="519112"/>
            <a:ext cx="783903" cy="3429000"/>
          </a:xfrm>
          <a:prstGeom prst="rect">
            <a:avLst/>
          </a:prstGeom>
        </p:spPr>
      </p:pic>
      <p:sp>
        <p:nvSpPr>
          <p:cNvPr id="6" name="TextBox 5">
            <a:extLst>
              <a:ext uri="{FF2B5EF4-FFF2-40B4-BE49-F238E27FC236}">
                <a16:creationId xmlns:a16="http://schemas.microsoft.com/office/drawing/2014/main" id="{9AF3E227-8B80-439E-A3E9-7F4085A8FC94}"/>
              </a:ext>
            </a:extLst>
          </p:cNvPr>
          <p:cNvSpPr txBox="1"/>
          <p:nvPr/>
        </p:nvSpPr>
        <p:spPr>
          <a:xfrm>
            <a:off x="933450" y="111680"/>
            <a:ext cx="4759893" cy="369332"/>
          </a:xfrm>
          <a:prstGeom prst="rect">
            <a:avLst/>
          </a:prstGeom>
          <a:noFill/>
        </p:spPr>
        <p:txBody>
          <a:bodyPr wrap="none" rtlCol="0">
            <a:spAutoFit/>
          </a:bodyPr>
          <a:lstStyle/>
          <a:p>
            <a:r>
              <a:rPr lang="en-US" dirty="0"/>
              <a:t>Change in monthly max MDA8 with 50% VOC cut</a:t>
            </a:r>
          </a:p>
        </p:txBody>
      </p:sp>
      <p:sp>
        <p:nvSpPr>
          <p:cNvPr id="7" name="TextBox 6">
            <a:extLst>
              <a:ext uri="{FF2B5EF4-FFF2-40B4-BE49-F238E27FC236}">
                <a16:creationId xmlns:a16="http://schemas.microsoft.com/office/drawing/2014/main" id="{47DD2C82-DC97-4D87-9895-71B9BAC339B6}"/>
              </a:ext>
            </a:extLst>
          </p:cNvPr>
          <p:cNvSpPr txBox="1"/>
          <p:nvPr/>
        </p:nvSpPr>
        <p:spPr>
          <a:xfrm>
            <a:off x="1052512" y="3578780"/>
            <a:ext cx="4755148" cy="369332"/>
          </a:xfrm>
          <a:prstGeom prst="rect">
            <a:avLst/>
          </a:prstGeom>
          <a:noFill/>
        </p:spPr>
        <p:txBody>
          <a:bodyPr wrap="none" rtlCol="0">
            <a:spAutoFit/>
          </a:bodyPr>
          <a:lstStyle/>
          <a:p>
            <a:r>
              <a:rPr lang="en-US" dirty="0"/>
              <a:t>Change in monthly max MDA8 with 50% NOx cut</a:t>
            </a:r>
          </a:p>
        </p:txBody>
      </p:sp>
    </p:spTree>
    <p:extLst>
      <p:ext uri="{BB962C8B-B14F-4D97-AF65-F5344CB8AC3E}">
        <p14:creationId xmlns:p14="http://schemas.microsoft.com/office/powerpoint/2010/main" val="483981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June2.O3.10.24">
            <a:hlinkClick r:id="" action="ppaction://media"/>
            <a:extLst>
              <a:ext uri="{FF2B5EF4-FFF2-40B4-BE49-F238E27FC236}">
                <a16:creationId xmlns:a16="http://schemas.microsoft.com/office/drawing/2014/main" id="{BD488A05-663E-4298-82BE-9F6CEF1478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51288" y="19664"/>
            <a:ext cx="10309225" cy="6858000"/>
          </a:xfrm>
          <a:prstGeom prst="rect">
            <a:avLst/>
          </a:prstGeom>
        </p:spPr>
      </p:pic>
      <p:sp>
        <p:nvSpPr>
          <p:cNvPr id="2" name="TextBox 1">
            <a:extLst>
              <a:ext uri="{FF2B5EF4-FFF2-40B4-BE49-F238E27FC236}">
                <a16:creationId xmlns:a16="http://schemas.microsoft.com/office/drawing/2014/main" id="{DDAE6066-219D-4691-BA6D-AD572E4FEF84}"/>
              </a:ext>
            </a:extLst>
          </p:cNvPr>
          <p:cNvSpPr txBox="1"/>
          <p:nvPr/>
        </p:nvSpPr>
        <p:spPr>
          <a:xfrm>
            <a:off x="0" y="0"/>
            <a:ext cx="4237703" cy="1631216"/>
          </a:xfrm>
          <a:prstGeom prst="rect">
            <a:avLst/>
          </a:prstGeom>
          <a:noFill/>
        </p:spPr>
        <p:txBody>
          <a:bodyPr wrap="square" rtlCol="0">
            <a:spAutoFit/>
          </a:bodyPr>
          <a:lstStyle/>
          <a:p>
            <a:pPr algn="ctr"/>
            <a:r>
              <a:rPr lang="en-US" sz="5000" b="1" dirty="0"/>
              <a:t>Hourly Ozone June 2</a:t>
            </a:r>
            <a:r>
              <a:rPr lang="en-US" sz="5000" b="1" baseline="30000" dirty="0"/>
              <a:t>nd</a:t>
            </a:r>
          </a:p>
        </p:txBody>
      </p:sp>
      <p:sp>
        <p:nvSpPr>
          <p:cNvPr id="5" name="Rectangle 4">
            <a:extLst>
              <a:ext uri="{FF2B5EF4-FFF2-40B4-BE49-F238E27FC236}">
                <a16:creationId xmlns:a16="http://schemas.microsoft.com/office/drawing/2014/main" id="{6636F9A8-05E1-452A-AE03-DC357F59D262}"/>
              </a:ext>
            </a:extLst>
          </p:cNvPr>
          <p:cNvSpPr/>
          <p:nvPr/>
        </p:nvSpPr>
        <p:spPr>
          <a:xfrm>
            <a:off x="4748981" y="19664"/>
            <a:ext cx="4159045" cy="491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A960D2A-644A-4D3A-8CBD-5E46B72CAAF0}"/>
              </a:ext>
            </a:extLst>
          </p:cNvPr>
          <p:cNvSpPr txBox="1"/>
          <p:nvPr/>
        </p:nvSpPr>
        <p:spPr>
          <a:xfrm>
            <a:off x="510558" y="4945626"/>
            <a:ext cx="3424977" cy="630942"/>
          </a:xfrm>
          <a:prstGeom prst="rect">
            <a:avLst/>
          </a:prstGeom>
          <a:noFill/>
        </p:spPr>
        <p:txBody>
          <a:bodyPr wrap="none" rtlCol="0">
            <a:spAutoFit/>
          </a:bodyPr>
          <a:lstStyle/>
          <a:p>
            <a:r>
              <a:rPr lang="en-US" sz="3500" b="1" dirty="0"/>
              <a:t>10 am – midnight</a:t>
            </a:r>
          </a:p>
        </p:txBody>
      </p:sp>
      <p:sp>
        <p:nvSpPr>
          <p:cNvPr id="8" name="TextBox 7">
            <a:extLst>
              <a:ext uri="{FF2B5EF4-FFF2-40B4-BE49-F238E27FC236}">
                <a16:creationId xmlns:a16="http://schemas.microsoft.com/office/drawing/2014/main" id="{5E2C1D41-3A67-4434-A745-6F0B8D75D475}"/>
              </a:ext>
            </a:extLst>
          </p:cNvPr>
          <p:cNvSpPr txBox="1"/>
          <p:nvPr/>
        </p:nvSpPr>
        <p:spPr>
          <a:xfrm>
            <a:off x="1522636" y="2221932"/>
            <a:ext cx="906017" cy="630942"/>
          </a:xfrm>
          <a:prstGeom prst="rect">
            <a:avLst/>
          </a:prstGeom>
          <a:noFill/>
        </p:spPr>
        <p:txBody>
          <a:bodyPr wrap="none" rtlCol="0">
            <a:spAutoFit/>
          </a:bodyPr>
          <a:lstStyle/>
          <a:p>
            <a:r>
              <a:rPr lang="en-US" sz="3500" b="1" dirty="0"/>
              <a:t>ppb</a:t>
            </a:r>
            <a:endParaRPr lang="en-US" sz="3500" b="1" baseline="30000" dirty="0"/>
          </a:p>
        </p:txBody>
      </p:sp>
      <p:sp>
        <p:nvSpPr>
          <p:cNvPr id="3" name="Slide Number Placeholder 2">
            <a:extLst>
              <a:ext uri="{FF2B5EF4-FFF2-40B4-BE49-F238E27FC236}">
                <a16:creationId xmlns:a16="http://schemas.microsoft.com/office/drawing/2014/main" id="{E37A2267-E340-4230-A6DC-D39D5263FEF9}"/>
              </a:ext>
            </a:extLst>
          </p:cNvPr>
          <p:cNvSpPr>
            <a:spLocks noGrp="1"/>
          </p:cNvSpPr>
          <p:nvPr>
            <p:ph type="sldNum" sz="quarter" idx="12"/>
          </p:nvPr>
        </p:nvSpPr>
        <p:spPr/>
        <p:txBody>
          <a:bodyPr/>
          <a:lstStyle/>
          <a:p>
            <a:fld id="{FD0A2A7D-63EE-4593-951A-FD88CF3BEF4D}" type="slidenum">
              <a:rPr lang="en-US" smtClean="0"/>
              <a:t>28</a:t>
            </a:fld>
            <a:endParaRPr lang="en-US"/>
          </a:p>
        </p:txBody>
      </p:sp>
    </p:spTree>
    <p:extLst>
      <p:ext uri="{BB962C8B-B14F-4D97-AF65-F5344CB8AC3E}">
        <p14:creationId xmlns:p14="http://schemas.microsoft.com/office/powerpoint/2010/main" val="23092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43575E-DD56-4F3C-AA8E-3EC73A1CA013}"/>
              </a:ext>
            </a:extLst>
          </p:cNvPr>
          <p:cNvSpPr txBox="1"/>
          <p:nvPr/>
        </p:nvSpPr>
        <p:spPr>
          <a:xfrm>
            <a:off x="0" y="0"/>
            <a:ext cx="4237703" cy="1631216"/>
          </a:xfrm>
          <a:prstGeom prst="rect">
            <a:avLst/>
          </a:prstGeom>
          <a:noFill/>
        </p:spPr>
        <p:txBody>
          <a:bodyPr wrap="square" rtlCol="0">
            <a:spAutoFit/>
          </a:bodyPr>
          <a:lstStyle/>
          <a:p>
            <a:pPr algn="ctr"/>
            <a:r>
              <a:rPr lang="en-US" sz="5000" b="1" dirty="0"/>
              <a:t>Hourly NO</a:t>
            </a:r>
            <a:r>
              <a:rPr lang="en-US" sz="5000" b="1" baseline="-25000" dirty="0"/>
              <a:t>2</a:t>
            </a:r>
            <a:r>
              <a:rPr lang="en-US" sz="5000" b="1" dirty="0"/>
              <a:t> June 2</a:t>
            </a:r>
            <a:r>
              <a:rPr lang="en-US" sz="5000" b="1" baseline="30000" dirty="0"/>
              <a:t>nd</a:t>
            </a:r>
          </a:p>
        </p:txBody>
      </p:sp>
      <p:pic>
        <p:nvPicPr>
          <p:cNvPr id="3" name="June2.NO2">
            <a:hlinkClick r:id="" action="ppaction://media"/>
            <a:extLst>
              <a:ext uri="{FF2B5EF4-FFF2-40B4-BE49-F238E27FC236}">
                <a16:creationId xmlns:a16="http://schemas.microsoft.com/office/drawing/2014/main" id="{2F06971D-A34B-4A50-A3B4-6758AC9C05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79838" y="0"/>
            <a:ext cx="10309225" cy="6858000"/>
          </a:xfrm>
          <a:prstGeom prst="rect">
            <a:avLst/>
          </a:prstGeom>
        </p:spPr>
      </p:pic>
      <p:sp>
        <p:nvSpPr>
          <p:cNvPr id="4" name="Rectangle 3">
            <a:extLst>
              <a:ext uri="{FF2B5EF4-FFF2-40B4-BE49-F238E27FC236}">
                <a16:creationId xmlns:a16="http://schemas.microsoft.com/office/drawing/2014/main" id="{FC41B408-E5F4-4A7C-B277-13F5317934D9}"/>
              </a:ext>
            </a:extLst>
          </p:cNvPr>
          <p:cNvSpPr/>
          <p:nvPr/>
        </p:nvSpPr>
        <p:spPr>
          <a:xfrm>
            <a:off x="4748981" y="0"/>
            <a:ext cx="4159045" cy="491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81A44DD-0CCD-4B46-89A2-40D8170C6056}"/>
              </a:ext>
            </a:extLst>
          </p:cNvPr>
          <p:cNvSpPr txBox="1"/>
          <p:nvPr/>
        </p:nvSpPr>
        <p:spPr>
          <a:xfrm>
            <a:off x="1522636" y="2221932"/>
            <a:ext cx="906017" cy="630942"/>
          </a:xfrm>
          <a:prstGeom prst="rect">
            <a:avLst/>
          </a:prstGeom>
          <a:noFill/>
        </p:spPr>
        <p:txBody>
          <a:bodyPr wrap="none" rtlCol="0">
            <a:spAutoFit/>
          </a:bodyPr>
          <a:lstStyle/>
          <a:p>
            <a:r>
              <a:rPr lang="en-US" sz="3500" b="1" dirty="0"/>
              <a:t>ppb</a:t>
            </a:r>
            <a:endParaRPr lang="en-US" sz="3500" b="1" baseline="30000" dirty="0"/>
          </a:p>
        </p:txBody>
      </p:sp>
      <p:sp>
        <p:nvSpPr>
          <p:cNvPr id="6" name="TextBox 5">
            <a:extLst>
              <a:ext uri="{FF2B5EF4-FFF2-40B4-BE49-F238E27FC236}">
                <a16:creationId xmlns:a16="http://schemas.microsoft.com/office/drawing/2014/main" id="{35732035-EAF0-4660-BDC6-047422208EC8}"/>
              </a:ext>
            </a:extLst>
          </p:cNvPr>
          <p:cNvSpPr txBox="1"/>
          <p:nvPr/>
        </p:nvSpPr>
        <p:spPr>
          <a:xfrm>
            <a:off x="510558" y="4945626"/>
            <a:ext cx="3197350" cy="630942"/>
          </a:xfrm>
          <a:prstGeom prst="rect">
            <a:avLst/>
          </a:prstGeom>
          <a:noFill/>
        </p:spPr>
        <p:txBody>
          <a:bodyPr wrap="none" rtlCol="0">
            <a:spAutoFit/>
          </a:bodyPr>
          <a:lstStyle/>
          <a:p>
            <a:r>
              <a:rPr lang="en-US" sz="3500" b="1" dirty="0"/>
              <a:t>1 am – midnight</a:t>
            </a:r>
          </a:p>
        </p:txBody>
      </p:sp>
      <p:sp>
        <p:nvSpPr>
          <p:cNvPr id="7" name="Slide Number Placeholder 6">
            <a:extLst>
              <a:ext uri="{FF2B5EF4-FFF2-40B4-BE49-F238E27FC236}">
                <a16:creationId xmlns:a16="http://schemas.microsoft.com/office/drawing/2014/main" id="{56CABCD6-AC36-4DCC-B622-CFD3B3D086DC}"/>
              </a:ext>
            </a:extLst>
          </p:cNvPr>
          <p:cNvSpPr>
            <a:spLocks noGrp="1"/>
          </p:cNvSpPr>
          <p:nvPr>
            <p:ph type="sldNum" sz="quarter" idx="12"/>
          </p:nvPr>
        </p:nvSpPr>
        <p:spPr/>
        <p:txBody>
          <a:bodyPr/>
          <a:lstStyle/>
          <a:p>
            <a:fld id="{FD0A2A7D-63EE-4593-951A-FD88CF3BEF4D}" type="slidenum">
              <a:rPr lang="en-US" smtClean="0"/>
              <a:t>29</a:t>
            </a:fld>
            <a:endParaRPr lang="en-US"/>
          </a:p>
        </p:txBody>
      </p:sp>
    </p:spTree>
    <p:extLst>
      <p:ext uri="{BB962C8B-B14F-4D97-AF65-F5344CB8AC3E}">
        <p14:creationId xmlns:p14="http://schemas.microsoft.com/office/powerpoint/2010/main" val="233600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B34C9F-9892-40AC-851A-2D02F79675F2}"/>
              </a:ext>
            </a:extLst>
          </p:cNvPr>
          <p:cNvSpPr txBox="1"/>
          <p:nvPr/>
        </p:nvSpPr>
        <p:spPr>
          <a:xfrm>
            <a:off x="19993" y="657225"/>
            <a:ext cx="11717457"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No routine measurements over the lake; persistent nonattainment status for ozone</a:t>
            </a:r>
          </a:p>
          <a:p>
            <a:pPr marL="342900" indent="-342900">
              <a:buFont typeface="Arial" panose="020B0604020202020204" pitchFamily="34" charset="0"/>
              <a:buChar char="•"/>
            </a:pPr>
            <a:r>
              <a:rPr lang="en-US" sz="2400" b="1" dirty="0"/>
              <a:t>1989</a:t>
            </a:r>
            <a:r>
              <a:rPr lang="en-US" sz="2400" dirty="0"/>
              <a:t> the four Lake Michigan states (IL, IN, WI, MI) formed the Lake Michigan Air Director’s Consortium (</a:t>
            </a:r>
            <a:r>
              <a:rPr lang="en-US" sz="2400" b="1" dirty="0"/>
              <a:t>LADCO</a:t>
            </a:r>
            <a:r>
              <a:rPr lang="en-US" sz="2400" dirty="0"/>
              <a:t>) to coordinate a 3-year Lake Michigan Ozone Study (</a:t>
            </a:r>
            <a:r>
              <a:rPr lang="en-US" sz="2400" b="1" dirty="0"/>
              <a:t>LMOS 1991</a:t>
            </a:r>
            <a:r>
              <a:rPr lang="en-US" sz="2400" dirty="0"/>
              <a:t>)</a:t>
            </a:r>
          </a:p>
          <a:p>
            <a:pPr marL="342900" lvl="1" indent="-342900">
              <a:buFont typeface="Arial" panose="020B0604020202020204" pitchFamily="34" charset="0"/>
              <a:buChar char="•"/>
            </a:pPr>
            <a:r>
              <a:rPr lang="en-US" sz="2400" dirty="0"/>
              <a:t>later the </a:t>
            </a:r>
            <a:r>
              <a:rPr lang="en-US" sz="2400" b="1" dirty="0"/>
              <a:t>1994-2003 LADCO Aircraft Project (LAP)</a:t>
            </a:r>
          </a:p>
          <a:p>
            <a:pPr marL="342900" lvl="1" indent="-342900">
              <a:buFont typeface="Arial" panose="020B0604020202020204" pitchFamily="34" charset="0"/>
              <a:buChar char="•"/>
            </a:pPr>
            <a:r>
              <a:rPr lang="en-US" sz="2400" dirty="0"/>
              <a:t>Cleary et al. 2015 ferry-based ozone measurements and analysis</a:t>
            </a:r>
          </a:p>
          <a:p>
            <a:pPr marL="342900" lvl="1" indent="-342900">
              <a:buFont typeface="Arial" panose="020B0604020202020204" pitchFamily="34" charset="0"/>
              <a:buChar char="•"/>
            </a:pPr>
            <a:endParaRPr lang="en-US" sz="2400" b="1" dirty="0"/>
          </a:p>
          <a:p>
            <a:pPr marL="342900" lvl="1" indent="-342900">
              <a:buFont typeface="Arial" panose="020B0604020202020204" pitchFamily="34" charset="0"/>
              <a:buChar char="•"/>
            </a:pPr>
            <a:endParaRPr lang="en-US" sz="2400" b="1" dirty="0"/>
          </a:p>
          <a:p>
            <a:endParaRPr lang="en-US" sz="2400" dirty="0"/>
          </a:p>
        </p:txBody>
      </p:sp>
      <p:pic>
        <p:nvPicPr>
          <p:cNvPr id="5" name="Picture 4">
            <a:extLst>
              <a:ext uri="{FF2B5EF4-FFF2-40B4-BE49-F238E27FC236}">
                <a16:creationId xmlns:a16="http://schemas.microsoft.com/office/drawing/2014/main" id="{0C7F2049-0F71-4968-9F2E-99FA4877885B}"/>
              </a:ext>
            </a:extLst>
          </p:cNvPr>
          <p:cNvPicPr>
            <a:picLocks noChangeAspect="1"/>
          </p:cNvPicPr>
          <p:nvPr/>
        </p:nvPicPr>
        <p:blipFill>
          <a:blip r:embed="rId3"/>
          <a:stretch>
            <a:fillRect/>
          </a:stretch>
        </p:blipFill>
        <p:spPr>
          <a:xfrm>
            <a:off x="187850" y="2758717"/>
            <a:ext cx="5621456" cy="3760081"/>
          </a:xfrm>
          <a:prstGeom prst="rect">
            <a:avLst/>
          </a:prstGeom>
        </p:spPr>
      </p:pic>
      <p:sp>
        <p:nvSpPr>
          <p:cNvPr id="6" name="Rectangle 5">
            <a:extLst>
              <a:ext uri="{FF2B5EF4-FFF2-40B4-BE49-F238E27FC236}">
                <a16:creationId xmlns:a16="http://schemas.microsoft.com/office/drawing/2014/main" id="{794088A7-9C9B-438A-B2F6-5B746FA1CC99}"/>
              </a:ext>
            </a:extLst>
          </p:cNvPr>
          <p:cNvSpPr/>
          <p:nvPr/>
        </p:nvSpPr>
        <p:spPr>
          <a:xfrm>
            <a:off x="-5301" y="6338808"/>
            <a:ext cx="10487025" cy="523220"/>
          </a:xfrm>
          <a:prstGeom prst="rect">
            <a:avLst/>
          </a:prstGeom>
        </p:spPr>
        <p:txBody>
          <a:bodyPr wrap="square">
            <a:spAutoFit/>
          </a:bodyPr>
          <a:lstStyle/>
          <a:p>
            <a:endParaRPr lang="en-US" sz="1400" dirty="0">
              <a:solidFill>
                <a:srgbClr val="000000"/>
              </a:solidFill>
              <a:latin typeface="Arial" panose="020B0604020202020204" pitchFamily="34" charset="0"/>
            </a:endParaRPr>
          </a:p>
          <a:p>
            <a:r>
              <a:rPr lang="en-US" sz="1400" dirty="0">
                <a:solidFill>
                  <a:srgbClr val="000000"/>
                </a:solidFill>
                <a:latin typeface="Arial" panose="020B0604020202020204" pitchFamily="34" charset="0"/>
              </a:rPr>
              <a:t> </a:t>
            </a:r>
            <a:r>
              <a:rPr lang="en-US" sz="1400" i="1" dirty="0">
                <a:solidFill>
                  <a:srgbClr val="000000"/>
                </a:solidFill>
                <a:latin typeface="Arial" panose="020B0604020202020204" pitchFamily="34" charset="0"/>
              </a:rPr>
              <a:t>Figures from White Paper: Lake Michigan Ozone Study 2017 (LMOS 2017) Peirce et al. 2016 </a:t>
            </a:r>
            <a:endParaRPr lang="en-US" sz="1400" dirty="0"/>
          </a:p>
        </p:txBody>
      </p:sp>
      <p:sp>
        <p:nvSpPr>
          <p:cNvPr id="7" name="TextBox 6">
            <a:extLst>
              <a:ext uri="{FF2B5EF4-FFF2-40B4-BE49-F238E27FC236}">
                <a16:creationId xmlns:a16="http://schemas.microsoft.com/office/drawing/2014/main" id="{97FEDF3E-12EA-4BF0-AEE7-DA4EEAA30BDE}"/>
              </a:ext>
            </a:extLst>
          </p:cNvPr>
          <p:cNvSpPr txBox="1"/>
          <p:nvPr/>
        </p:nvSpPr>
        <p:spPr>
          <a:xfrm>
            <a:off x="10468" y="-38100"/>
            <a:ext cx="1901546" cy="1477328"/>
          </a:xfrm>
          <a:prstGeom prst="rect">
            <a:avLst/>
          </a:prstGeom>
          <a:noFill/>
        </p:spPr>
        <p:txBody>
          <a:bodyPr wrap="none" rtlCol="0">
            <a:spAutoFit/>
          </a:bodyPr>
          <a:lstStyle/>
          <a:p>
            <a:r>
              <a:rPr lang="en-US" sz="4500" b="1" dirty="0"/>
              <a:t>History</a:t>
            </a:r>
            <a:endParaRPr lang="en-US" sz="4500" dirty="0"/>
          </a:p>
          <a:p>
            <a:endParaRPr lang="en-US" sz="4500" dirty="0"/>
          </a:p>
        </p:txBody>
      </p:sp>
      <p:pic>
        <p:nvPicPr>
          <p:cNvPr id="8" name="Picture 7">
            <a:extLst>
              <a:ext uri="{FF2B5EF4-FFF2-40B4-BE49-F238E27FC236}">
                <a16:creationId xmlns:a16="http://schemas.microsoft.com/office/drawing/2014/main" id="{9C4A4A86-A946-4557-9989-6F57C3E5ED83}"/>
              </a:ext>
            </a:extLst>
          </p:cNvPr>
          <p:cNvPicPr>
            <a:picLocks noChangeAspect="1"/>
          </p:cNvPicPr>
          <p:nvPr/>
        </p:nvPicPr>
        <p:blipFill rotWithShape="1">
          <a:blip r:embed="rId4"/>
          <a:srcRect b="3495"/>
          <a:stretch/>
        </p:blipFill>
        <p:spPr>
          <a:xfrm>
            <a:off x="6095999" y="2758717"/>
            <a:ext cx="5621456" cy="3670993"/>
          </a:xfrm>
          <a:prstGeom prst="rect">
            <a:avLst/>
          </a:prstGeom>
        </p:spPr>
      </p:pic>
      <p:sp>
        <p:nvSpPr>
          <p:cNvPr id="2" name="Slide Number Placeholder 1">
            <a:extLst>
              <a:ext uri="{FF2B5EF4-FFF2-40B4-BE49-F238E27FC236}">
                <a16:creationId xmlns:a16="http://schemas.microsoft.com/office/drawing/2014/main" id="{0A5CBA1B-FDFD-46A7-9CC5-6701FAD69521}"/>
              </a:ext>
            </a:extLst>
          </p:cNvPr>
          <p:cNvSpPr>
            <a:spLocks noGrp="1"/>
          </p:cNvSpPr>
          <p:nvPr>
            <p:ph type="sldNum" sz="quarter" idx="12"/>
          </p:nvPr>
        </p:nvSpPr>
        <p:spPr/>
        <p:txBody>
          <a:bodyPr/>
          <a:lstStyle/>
          <a:p>
            <a:fld id="{FD0A2A7D-63EE-4593-951A-FD88CF3BEF4D}" type="slidenum">
              <a:rPr lang="en-US" smtClean="0"/>
              <a:t>3</a:t>
            </a:fld>
            <a:endParaRPr lang="en-US"/>
          </a:p>
        </p:txBody>
      </p:sp>
    </p:spTree>
    <p:extLst>
      <p:ext uri="{BB962C8B-B14F-4D97-AF65-F5344CB8AC3E}">
        <p14:creationId xmlns:p14="http://schemas.microsoft.com/office/powerpoint/2010/main" val="1606171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A7241C-8E7D-4E25-AEBE-896962EF96E1}"/>
              </a:ext>
            </a:extLst>
          </p:cNvPr>
          <p:cNvSpPr txBox="1"/>
          <p:nvPr/>
        </p:nvSpPr>
        <p:spPr>
          <a:xfrm>
            <a:off x="333172" y="12385"/>
            <a:ext cx="11607729" cy="861774"/>
          </a:xfrm>
          <a:prstGeom prst="rect">
            <a:avLst/>
          </a:prstGeom>
          <a:noFill/>
        </p:spPr>
        <p:txBody>
          <a:bodyPr wrap="none" rtlCol="0">
            <a:spAutoFit/>
          </a:bodyPr>
          <a:lstStyle>
            <a:defPPr>
              <a:defRPr lang="en-US"/>
            </a:defPPr>
            <a:lvl1pPr>
              <a:defRPr sz="5400" b="1"/>
            </a:lvl1pPr>
          </a:lstStyle>
          <a:p>
            <a:r>
              <a:rPr lang="en-US" sz="5000" dirty="0"/>
              <a:t>Emissions information for 2017 model runs</a:t>
            </a:r>
          </a:p>
        </p:txBody>
      </p:sp>
      <p:sp>
        <p:nvSpPr>
          <p:cNvPr id="2" name="Slide Number Placeholder 1">
            <a:extLst>
              <a:ext uri="{FF2B5EF4-FFF2-40B4-BE49-F238E27FC236}">
                <a16:creationId xmlns:a16="http://schemas.microsoft.com/office/drawing/2014/main" id="{32FC1A2B-C57B-4F6C-80C7-043207789C82}"/>
              </a:ext>
            </a:extLst>
          </p:cNvPr>
          <p:cNvSpPr>
            <a:spLocks noGrp="1"/>
          </p:cNvSpPr>
          <p:nvPr>
            <p:ph type="sldNum" sz="quarter" idx="12"/>
          </p:nvPr>
        </p:nvSpPr>
        <p:spPr/>
        <p:txBody>
          <a:bodyPr/>
          <a:lstStyle/>
          <a:p>
            <a:fld id="{6C5D3D00-8D7A-4679-AF13-E7E20F091ECE}" type="slidenum">
              <a:rPr lang="en-US" smtClean="0"/>
              <a:t>30</a:t>
            </a:fld>
            <a:endParaRPr lang="en-US"/>
          </a:p>
        </p:txBody>
      </p:sp>
      <p:graphicFrame>
        <p:nvGraphicFramePr>
          <p:cNvPr id="7" name="Table 6">
            <a:extLst>
              <a:ext uri="{FF2B5EF4-FFF2-40B4-BE49-F238E27FC236}">
                <a16:creationId xmlns:a16="http://schemas.microsoft.com/office/drawing/2014/main" id="{0EB7DC22-FE87-4731-A376-1810270E45C1}"/>
              </a:ext>
            </a:extLst>
          </p:cNvPr>
          <p:cNvGraphicFramePr>
            <a:graphicFrameLocks noGrp="1"/>
          </p:cNvGraphicFramePr>
          <p:nvPr>
            <p:extLst>
              <p:ext uri="{D42A27DB-BD31-4B8C-83A1-F6EECF244321}">
                <p14:modId xmlns:p14="http://schemas.microsoft.com/office/powerpoint/2010/main" val="2570733554"/>
              </p:ext>
            </p:extLst>
          </p:nvPr>
        </p:nvGraphicFramePr>
        <p:xfrm>
          <a:off x="2770632" y="806963"/>
          <a:ext cx="7022592" cy="5868533"/>
        </p:xfrm>
        <a:graphic>
          <a:graphicData uri="http://schemas.openxmlformats.org/drawingml/2006/table">
            <a:tbl>
              <a:tblPr firstRow="1" firstCol="1" lastRow="1" lastCol="1" bandRow="1" bandCol="1"/>
              <a:tblGrid>
                <a:gridCol w="1322029">
                  <a:extLst>
                    <a:ext uri="{9D8B030D-6E8A-4147-A177-3AD203B41FA5}">
                      <a16:colId xmlns:a16="http://schemas.microsoft.com/office/drawing/2014/main" val="2125698802"/>
                    </a:ext>
                  </a:extLst>
                </a:gridCol>
                <a:gridCol w="5700563">
                  <a:extLst>
                    <a:ext uri="{9D8B030D-6E8A-4147-A177-3AD203B41FA5}">
                      <a16:colId xmlns:a16="http://schemas.microsoft.com/office/drawing/2014/main" val="641482484"/>
                    </a:ext>
                  </a:extLst>
                </a:gridCol>
              </a:tblGrid>
              <a:tr h="428423">
                <a:tc>
                  <a:txBody>
                    <a:bodyPr/>
                    <a:lstStyle/>
                    <a:p>
                      <a:pPr marL="0" marR="0" algn="ctr">
                        <a:lnSpc>
                          <a:spcPct val="115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Platform Sector </a:t>
                      </a:r>
                      <a:r>
                        <a:rPr lang="en-US" sz="1200" b="1" i="1" dirty="0">
                          <a:effectLst/>
                          <a:latin typeface="Calibri" panose="020F0502020204030204" pitchFamily="34" charset="0"/>
                          <a:ea typeface="Times New Roman" panose="02020603050405020304" pitchFamily="18" charset="0"/>
                          <a:cs typeface="Times New Roman" panose="02020603050405020304" pitchFamily="18" charset="0"/>
                        </a:rPr>
                        <a:t>abbreviation</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Notes about the sector</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038220"/>
                  </a:ext>
                </a:extLst>
              </a:tr>
              <a:tr h="649105">
                <a:tc>
                  <a:txBody>
                    <a:bodyPr/>
                    <a:lstStyle/>
                    <a:p>
                      <a:pPr marL="0" marR="0">
                        <a:lnSpc>
                          <a:spcPct val="115000"/>
                        </a:lnSpc>
                        <a:spcBef>
                          <a:spcPts val="0"/>
                        </a:spcBef>
                        <a:spcAft>
                          <a:spcPts val="0"/>
                        </a:spcAft>
                      </a:pPr>
                      <a:r>
                        <a:rPr lang="en-US" sz="1200" b="1" i="1">
                          <a:effectLst/>
                          <a:latin typeface="Calibri" panose="020F0502020204030204" pitchFamily="34" charset="0"/>
                          <a:ea typeface="Times New Roman" panose="02020603050405020304" pitchFamily="18" charset="0"/>
                          <a:cs typeface="Times New Roman" panose="02020603050405020304" pitchFamily="18" charset="0"/>
                        </a:rPr>
                        <a:t>ptegu</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2016 beta except replace with 2017 CEMS where applicable and apply known shutdowns. Derive and apply temporal profiles based on 2017 CEMS data using methods consistent with 2016 beta.  Process all EGUs as elevated sources. </a:t>
                      </a: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3712037"/>
                  </a:ext>
                </a:extLst>
              </a:tr>
              <a:tr h="207742">
                <a:tc>
                  <a:txBody>
                    <a:bodyPr/>
                    <a:lstStyle/>
                    <a:p>
                      <a:pPr marL="0" marR="0">
                        <a:lnSpc>
                          <a:spcPct val="115000"/>
                        </a:lnSpc>
                        <a:spcBef>
                          <a:spcPts val="0"/>
                        </a:spcBef>
                        <a:spcAft>
                          <a:spcPts val="0"/>
                        </a:spcAft>
                      </a:pPr>
                      <a:r>
                        <a:rPr lang="en-US" sz="1200" b="1" i="1">
                          <a:effectLst/>
                          <a:latin typeface="Calibri" panose="020F0502020204030204" pitchFamily="34" charset="0"/>
                          <a:ea typeface="Times New Roman" panose="02020603050405020304" pitchFamily="18" charset="0"/>
                          <a:cs typeface="Times New Roman" panose="02020603050405020304" pitchFamily="18" charset="0"/>
                        </a:rPr>
                        <a:t>pt_oilgas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Calibri" panose="020F0502020204030204" pitchFamily="34" charset="0"/>
                          <a:ea typeface="Times New Roman" panose="02020603050405020304" pitchFamily="18" charset="0"/>
                        </a:rPr>
                        <a:t>2016 beta. </a:t>
                      </a: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6304085"/>
                  </a:ext>
                </a:extLst>
              </a:tr>
              <a:tr h="207742">
                <a:tc>
                  <a:txBody>
                    <a:bodyPr/>
                    <a:lstStyle/>
                    <a:p>
                      <a:pPr marL="0" marR="0">
                        <a:lnSpc>
                          <a:spcPct val="115000"/>
                        </a:lnSpc>
                        <a:spcBef>
                          <a:spcPts val="0"/>
                        </a:spcBef>
                        <a:spcAft>
                          <a:spcPts val="0"/>
                        </a:spcAft>
                      </a:pPr>
                      <a:r>
                        <a:rPr lang="en-US" sz="1200" b="1" i="1">
                          <a:effectLst/>
                          <a:latin typeface="Calibri" panose="020F0502020204030204" pitchFamily="34" charset="0"/>
                          <a:ea typeface="Times New Roman" panose="02020603050405020304" pitchFamily="18" charset="0"/>
                          <a:cs typeface="Times New Roman" panose="02020603050405020304" pitchFamily="18" charset="0"/>
                        </a:rPr>
                        <a:t>ptnonipm</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2016 beta.  </a:t>
                      </a: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716791"/>
                  </a:ext>
                </a:extLst>
              </a:tr>
              <a:tr h="428423">
                <a:tc>
                  <a:txBody>
                    <a:bodyPr/>
                    <a:lstStyle/>
                    <a:p>
                      <a:pPr marL="0" marR="0">
                        <a:lnSpc>
                          <a:spcPct val="115000"/>
                        </a:lnSpc>
                        <a:spcBef>
                          <a:spcPts val="0"/>
                        </a:spcBef>
                        <a:spcAft>
                          <a:spcPts val="0"/>
                        </a:spcAft>
                      </a:pPr>
                      <a:r>
                        <a:rPr lang="en-US" sz="1200" b="1" i="1" dirty="0">
                          <a:effectLst/>
                          <a:latin typeface="Calibri" panose="020F0502020204030204" pitchFamily="34" charset="0"/>
                          <a:ea typeface="Times New Roman" panose="02020603050405020304" pitchFamily="18" charset="0"/>
                          <a:cs typeface="Times New Roman" panose="02020603050405020304" pitchFamily="18" charset="0"/>
                        </a:rPr>
                        <a:t>ag</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2016 beta for livestock and fertilizer. Use 2017 met-based temporalization for both livestock and fertilizer.</a:t>
                      </a: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6039518"/>
                  </a:ext>
                </a:extLst>
              </a:tr>
              <a:tr h="207742">
                <a:tc>
                  <a:txBody>
                    <a:bodyPr/>
                    <a:lstStyle/>
                    <a:p>
                      <a:pPr marL="0" marR="0">
                        <a:lnSpc>
                          <a:spcPct val="115000"/>
                        </a:lnSpc>
                        <a:spcBef>
                          <a:spcPts val="0"/>
                        </a:spcBef>
                        <a:spcAft>
                          <a:spcPts val="0"/>
                        </a:spcAft>
                      </a:pPr>
                      <a:r>
                        <a:rPr lang="en-US" sz="1200" b="1" i="1">
                          <a:effectLst/>
                          <a:latin typeface="Calibri" panose="020F0502020204030204" pitchFamily="34" charset="0"/>
                          <a:ea typeface="Times New Roman" panose="02020603050405020304" pitchFamily="18" charset="0"/>
                          <a:cs typeface="Times New Roman" panose="02020603050405020304" pitchFamily="18" charset="0"/>
                        </a:rPr>
                        <a:t>ptagfire</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2017 Pouliot data (convert to FF10) </a:t>
                      </a: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8255801"/>
                  </a:ext>
                </a:extLst>
              </a:tr>
              <a:tr h="207742">
                <a:tc>
                  <a:txBody>
                    <a:bodyPr/>
                    <a:lstStyle/>
                    <a:p>
                      <a:pPr marL="0" marR="0">
                        <a:lnSpc>
                          <a:spcPct val="115000"/>
                        </a:lnSpc>
                        <a:spcBef>
                          <a:spcPts val="0"/>
                        </a:spcBef>
                        <a:spcAft>
                          <a:spcPts val="0"/>
                        </a:spcAft>
                      </a:pPr>
                      <a:r>
                        <a:rPr lang="en-US" sz="1200" b="1" i="1">
                          <a:effectLst/>
                          <a:latin typeface="Calibri" panose="020F0502020204030204" pitchFamily="34" charset="0"/>
                          <a:ea typeface="Times New Roman" panose="02020603050405020304" pitchFamily="18" charset="0"/>
                          <a:cs typeface="Times New Roman" panose="02020603050405020304" pitchFamily="18" charset="0"/>
                        </a:rPr>
                        <a:t>afdust_adj</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2016 beta with 2017 met-based adjustments.</a:t>
                      </a: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4903478"/>
                  </a:ext>
                </a:extLst>
              </a:tr>
              <a:tr h="207742">
                <a:tc>
                  <a:txBody>
                    <a:bodyPr/>
                    <a:lstStyle/>
                    <a:p>
                      <a:pPr marL="0" marR="0">
                        <a:lnSpc>
                          <a:spcPct val="115000"/>
                        </a:lnSpc>
                        <a:spcBef>
                          <a:spcPts val="0"/>
                        </a:spcBef>
                        <a:spcAft>
                          <a:spcPts val="0"/>
                        </a:spcAft>
                      </a:pPr>
                      <a:r>
                        <a:rPr lang="en-US" sz="1200" b="1" i="1">
                          <a:effectLst/>
                          <a:latin typeface="Calibri" panose="020F0502020204030204" pitchFamily="34" charset="0"/>
                          <a:ea typeface="Times New Roman" panose="02020603050405020304" pitchFamily="18" charset="0"/>
                          <a:cs typeface="Times New Roman" panose="02020603050405020304" pitchFamily="18" charset="0"/>
                        </a:rPr>
                        <a:t>beis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2017 BEIS with water corrections </a:t>
                      </a: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6343705"/>
                  </a:ext>
                </a:extLst>
              </a:tr>
              <a:tr h="207742">
                <a:tc>
                  <a:txBody>
                    <a:bodyPr/>
                    <a:lstStyle/>
                    <a:p>
                      <a:pPr marL="0" marR="0">
                        <a:lnSpc>
                          <a:spcPct val="115000"/>
                        </a:lnSpc>
                        <a:spcBef>
                          <a:spcPts val="0"/>
                        </a:spcBef>
                        <a:spcAft>
                          <a:spcPts val="0"/>
                        </a:spcAft>
                      </a:pPr>
                      <a:r>
                        <a:rPr lang="en-US" sz="1200" b="1" i="1">
                          <a:effectLst/>
                          <a:latin typeface="Calibri" panose="020F0502020204030204" pitchFamily="34" charset="0"/>
                          <a:ea typeface="Times New Roman" panose="02020603050405020304" pitchFamily="18" charset="0"/>
                          <a:cs typeface="Times New Roman" panose="02020603050405020304" pitchFamily="18" charset="0"/>
                        </a:rPr>
                        <a:t>cmv_c1c2</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2016 beta (projected from 2014)</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7555118"/>
                  </a:ext>
                </a:extLst>
              </a:tr>
              <a:tr h="207742">
                <a:tc>
                  <a:txBody>
                    <a:bodyPr/>
                    <a:lstStyle/>
                    <a:p>
                      <a:pPr marL="0" marR="0">
                        <a:lnSpc>
                          <a:spcPct val="115000"/>
                        </a:lnSpc>
                        <a:spcBef>
                          <a:spcPts val="0"/>
                        </a:spcBef>
                        <a:spcAft>
                          <a:spcPts val="0"/>
                        </a:spcAft>
                      </a:pPr>
                      <a:r>
                        <a:rPr lang="en-US" sz="1200" b="1" i="1">
                          <a:effectLst/>
                          <a:latin typeface="Calibri" panose="020F0502020204030204" pitchFamily="34" charset="0"/>
                          <a:ea typeface="Times New Roman" panose="02020603050405020304" pitchFamily="18" charset="0"/>
                          <a:cs typeface="Times New Roman" panose="02020603050405020304" pitchFamily="18" charset="0"/>
                        </a:rPr>
                        <a:t>cmv_c3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2016 beta (projected from 2014) as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12km points</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6099760"/>
                  </a:ext>
                </a:extLst>
              </a:tr>
              <a:tr h="207742">
                <a:tc>
                  <a:txBody>
                    <a:bodyPr/>
                    <a:lstStyle/>
                    <a:p>
                      <a:pPr marL="0" marR="0">
                        <a:lnSpc>
                          <a:spcPct val="115000"/>
                        </a:lnSpc>
                        <a:spcBef>
                          <a:spcPts val="0"/>
                        </a:spcBef>
                        <a:spcAft>
                          <a:spcPts val="0"/>
                        </a:spcAft>
                      </a:pPr>
                      <a:r>
                        <a:rPr lang="fr-FR" sz="1200" b="1" i="1">
                          <a:effectLst/>
                          <a:latin typeface="Calibri" panose="020F0502020204030204" pitchFamily="34" charset="0"/>
                          <a:ea typeface="Times New Roman" panose="02020603050405020304" pitchFamily="18" charset="0"/>
                          <a:cs typeface="Times New Roman" panose="02020603050405020304" pitchFamily="18" charset="0"/>
                        </a:rPr>
                        <a:t>rail</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2016 beta (from ERTAC)</a:t>
                      </a: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1230395"/>
                  </a:ext>
                </a:extLst>
              </a:tr>
              <a:tr h="207742">
                <a:tc>
                  <a:txBody>
                    <a:bodyPr/>
                    <a:lstStyle/>
                    <a:p>
                      <a:pPr marL="0" marR="0">
                        <a:lnSpc>
                          <a:spcPct val="115000"/>
                        </a:lnSpc>
                        <a:spcBef>
                          <a:spcPts val="0"/>
                        </a:spcBef>
                        <a:spcAft>
                          <a:spcPts val="0"/>
                        </a:spcAft>
                      </a:pPr>
                      <a:r>
                        <a:rPr lang="en-US" sz="1200" b="1" i="1">
                          <a:effectLst/>
                          <a:latin typeface="Calibri" panose="020F0502020204030204" pitchFamily="34" charset="0"/>
                          <a:ea typeface="Times New Roman" panose="02020603050405020304" pitchFamily="18" charset="0"/>
                          <a:cs typeface="Times New Roman" panose="02020603050405020304" pitchFamily="18" charset="0"/>
                        </a:rPr>
                        <a:t>nonpt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2016 beta (portions projected from 2014)</a:t>
                      </a: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5910839"/>
                  </a:ext>
                </a:extLst>
              </a:tr>
              <a:tr h="207742">
                <a:tc>
                  <a:txBody>
                    <a:bodyPr/>
                    <a:lstStyle/>
                    <a:p>
                      <a:pPr marL="0" marR="0">
                        <a:lnSpc>
                          <a:spcPct val="115000"/>
                        </a:lnSpc>
                        <a:spcBef>
                          <a:spcPts val="0"/>
                        </a:spcBef>
                        <a:spcAft>
                          <a:spcPts val="0"/>
                        </a:spcAft>
                      </a:pPr>
                      <a:r>
                        <a:rPr lang="en-US" sz="1200" b="1" i="1">
                          <a:effectLst/>
                          <a:latin typeface="Calibri" panose="020F0502020204030204" pitchFamily="34" charset="0"/>
                          <a:ea typeface="Times New Roman" panose="02020603050405020304" pitchFamily="18" charset="0"/>
                          <a:cs typeface="Times New Roman" panose="02020603050405020304" pitchFamily="18" charset="0"/>
                        </a:rPr>
                        <a:t>np_oilgas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2016 beta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ERG+state</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with 2016 temporal profiles and spatial surrogates.</a:t>
                      </a: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4402440"/>
                  </a:ext>
                </a:extLst>
              </a:tr>
              <a:tr h="207742">
                <a:tc>
                  <a:txBody>
                    <a:bodyPr/>
                    <a:lstStyle/>
                    <a:p>
                      <a:pPr marL="0" marR="0">
                        <a:lnSpc>
                          <a:spcPct val="115000"/>
                        </a:lnSpc>
                        <a:spcBef>
                          <a:spcPts val="0"/>
                        </a:spcBef>
                        <a:spcAft>
                          <a:spcPts val="0"/>
                        </a:spcAft>
                      </a:pPr>
                      <a:r>
                        <a:rPr lang="en-US" sz="1200" b="1" i="1">
                          <a:effectLst/>
                          <a:latin typeface="Calibri" panose="020F0502020204030204" pitchFamily="34" charset="0"/>
                          <a:ea typeface="Times New Roman" panose="02020603050405020304" pitchFamily="18" charset="0"/>
                          <a:cs typeface="Times New Roman" panose="02020603050405020304" pitchFamily="18" charset="0"/>
                        </a:rPr>
                        <a:t>rwc</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2016 beta projected from 2014 with temporal allocation based on 2017 met</a:t>
                      </a: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2376841"/>
                  </a:ext>
                </a:extLst>
              </a:tr>
              <a:tr h="207742">
                <a:tc>
                  <a:txBody>
                    <a:bodyPr/>
                    <a:lstStyle/>
                    <a:p>
                      <a:pPr marL="0" marR="0">
                        <a:lnSpc>
                          <a:spcPct val="115000"/>
                        </a:lnSpc>
                        <a:spcBef>
                          <a:spcPts val="0"/>
                        </a:spcBef>
                        <a:spcAft>
                          <a:spcPts val="0"/>
                        </a:spcAft>
                      </a:pPr>
                      <a:r>
                        <a:rPr lang="en-US" sz="1200" b="1" i="1">
                          <a:effectLst/>
                          <a:latin typeface="Calibri" panose="020F0502020204030204" pitchFamily="34" charset="0"/>
                          <a:ea typeface="Times New Roman" panose="02020603050405020304" pitchFamily="18" charset="0"/>
                          <a:cs typeface="Times New Roman" panose="02020603050405020304" pitchFamily="18" charset="0"/>
                        </a:rPr>
                        <a:t>nonroad</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2016 beta adjusted to 2017 using national factors from OTAQ</a:t>
                      </a: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694307"/>
                  </a:ext>
                </a:extLst>
              </a:tr>
              <a:tr h="207742">
                <a:tc>
                  <a:txBody>
                    <a:bodyPr/>
                    <a:lstStyle/>
                    <a:p>
                      <a:pPr marL="0" marR="0">
                        <a:lnSpc>
                          <a:spcPct val="115000"/>
                        </a:lnSpc>
                        <a:spcBef>
                          <a:spcPts val="0"/>
                        </a:spcBef>
                        <a:spcAft>
                          <a:spcPts val="0"/>
                        </a:spcAft>
                      </a:pPr>
                      <a:r>
                        <a:rPr lang="en-US" sz="1200" b="1" i="1">
                          <a:effectLst/>
                          <a:latin typeface="Calibri" panose="020F0502020204030204" pitchFamily="34" charset="0"/>
                          <a:ea typeface="Times New Roman" panose="02020603050405020304" pitchFamily="18" charset="0"/>
                          <a:cs typeface="Times New Roman" panose="02020603050405020304" pitchFamily="18" charset="0"/>
                        </a:rPr>
                        <a:t>onroad</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2016 beta adjusted to 2017 using national factors from OTAQ</a:t>
                      </a: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6457143"/>
                  </a:ext>
                </a:extLst>
              </a:tr>
              <a:tr h="207742">
                <a:tc>
                  <a:txBody>
                    <a:bodyPr/>
                    <a:lstStyle/>
                    <a:p>
                      <a:pPr marL="0" marR="0">
                        <a:lnSpc>
                          <a:spcPct val="115000"/>
                        </a:lnSpc>
                        <a:spcBef>
                          <a:spcPts val="0"/>
                        </a:spcBef>
                        <a:spcAft>
                          <a:spcPts val="0"/>
                        </a:spcAft>
                      </a:pPr>
                      <a:r>
                        <a:rPr lang="en-US" sz="1200" b="1" i="1">
                          <a:effectLst/>
                          <a:latin typeface="Calibri" panose="020F0502020204030204" pitchFamily="34" charset="0"/>
                          <a:ea typeface="Times New Roman" panose="02020603050405020304" pitchFamily="18" charset="0"/>
                          <a:cs typeface="Times New Roman" panose="02020603050405020304" pitchFamily="18" charset="0"/>
                        </a:rPr>
                        <a:t>onroad_ca_adj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2017 CARB</a:t>
                      </a: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7105631"/>
                  </a:ext>
                </a:extLst>
              </a:tr>
              <a:tr h="207742">
                <a:tc>
                  <a:txBody>
                    <a:bodyPr/>
                    <a:lstStyle/>
                    <a:p>
                      <a:pPr marL="0" marR="0">
                        <a:lnSpc>
                          <a:spcPct val="115000"/>
                        </a:lnSpc>
                        <a:spcBef>
                          <a:spcPts val="0"/>
                        </a:spcBef>
                        <a:spcAft>
                          <a:spcPts val="0"/>
                        </a:spcAft>
                      </a:pPr>
                      <a:r>
                        <a:rPr lang="en-US" sz="1200" b="1" i="1">
                          <a:effectLst/>
                          <a:latin typeface="Calibri" panose="020F0502020204030204" pitchFamily="34" charset="0"/>
                          <a:ea typeface="Times New Roman" panose="02020603050405020304" pitchFamily="18" charset="0"/>
                          <a:cs typeface="Times New Roman" panose="02020603050405020304" pitchFamily="18" charset="0"/>
                        </a:rPr>
                        <a:t>ptfire</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2017 NEI draft fires – confirm Flint Hills looks appropriate</a:t>
                      </a: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0263186"/>
                  </a:ext>
                </a:extLst>
              </a:tr>
              <a:tr h="207742">
                <a:tc>
                  <a:txBody>
                    <a:bodyPr/>
                    <a:lstStyle/>
                    <a:p>
                      <a:pPr marL="0" marR="0">
                        <a:lnSpc>
                          <a:spcPct val="115000"/>
                        </a:lnSpc>
                        <a:spcBef>
                          <a:spcPts val="0"/>
                        </a:spcBef>
                        <a:spcAft>
                          <a:spcPts val="0"/>
                        </a:spcAft>
                      </a:pPr>
                      <a:r>
                        <a:rPr lang="en-US" sz="1200" b="1" i="1">
                          <a:effectLst/>
                          <a:latin typeface="Calibri" panose="020F0502020204030204" pitchFamily="34" charset="0"/>
                          <a:ea typeface="Times New Roman" panose="02020603050405020304" pitchFamily="18" charset="0"/>
                          <a:cs typeface="Times New Roman" panose="02020603050405020304" pitchFamily="18" charset="0"/>
                        </a:rPr>
                        <a:t>ptfire_othna</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2017 FINN fires</a:t>
                      </a: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9765089"/>
                  </a:ext>
                </a:extLst>
              </a:tr>
              <a:tr h="207742">
                <a:tc>
                  <a:txBody>
                    <a:bodyPr/>
                    <a:lstStyle/>
                    <a:p>
                      <a:pPr marL="0" marR="0">
                        <a:lnSpc>
                          <a:spcPct val="115000"/>
                        </a:lnSpc>
                        <a:spcBef>
                          <a:spcPts val="0"/>
                        </a:spcBef>
                        <a:spcAft>
                          <a:spcPts val="0"/>
                        </a:spcAft>
                      </a:pPr>
                      <a:r>
                        <a:rPr lang="en-US" sz="1200" b="1" i="1">
                          <a:effectLst/>
                          <a:latin typeface="Calibri" panose="020F0502020204030204" pitchFamily="34" charset="0"/>
                          <a:ea typeface="Times New Roman" panose="02020603050405020304" pitchFamily="18" charset="0"/>
                          <a:cs typeface="Times New Roman" panose="02020603050405020304" pitchFamily="18" charset="0"/>
                        </a:rPr>
                        <a:t>othafdust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2016 beta (2015 Canada) adjusted with 2017 met data</a:t>
                      </a: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6171040"/>
                  </a:ext>
                </a:extLst>
              </a:tr>
              <a:tr h="207742">
                <a:tc>
                  <a:txBody>
                    <a:bodyPr/>
                    <a:lstStyle/>
                    <a:p>
                      <a:pPr marL="0" marR="0">
                        <a:lnSpc>
                          <a:spcPct val="115000"/>
                        </a:lnSpc>
                        <a:spcBef>
                          <a:spcPts val="0"/>
                        </a:spcBef>
                        <a:spcAft>
                          <a:spcPts val="0"/>
                        </a:spcAft>
                      </a:pPr>
                      <a:r>
                        <a:rPr lang="en-US" sz="1200" b="1" i="1">
                          <a:effectLst/>
                          <a:latin typeface="Calibri" panose="020F0502020204030204" pitchFamily="34" charset="0"/>
                          <a:ea typeface="Times New Roman" panose="02020603050405020304" pitchFamily="18" charset="0"/>
                          <a:cs typeface="Times New Roman" panose="02020603050405020304" pitchFamily="18" charset="0"/>
                        </a:rPr>
                        <a:t>othpt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2016 beta</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9297630"/>
                  </a:ext>
                </a:extLst>
              </a:tr>
              <a:tr h="207742">
                <a:tc>
                  <a:txBody>
                    <a:bodyPr/>
                    <a:lstStyle/>
                    <a:p>
                      <a:pPr marL="0" marR="0">
                        <a:lnSpc>
                          <a:spcPct val="115000"/>
                        </a:lnSpc>
                        <a:spcBef>
                          <a:spcPts val="0"/>
                        </a:spcBef>
                        <a:spcAft>
                          <a:spcPts val="0"/>
                        </a:spcAft>
                      </a:pPr>
                      <a:r>
                        <a:rPr lang="en-US" sz="1200" b="1" i="1">
                          <a:effectLst/>
                          <a:latin typeface="Calibri" panose="020F0502020204030204" pitchFamily="34" charset="0"/>
                          <a:ea typeface="Times New Roman" panose="02020603050405020304" pitchFamily="18" charset="0"/>
                          <a:cs typeface="Times New Roman" panose="02020603050405020304" pitchFamily="18" charset="0"/>
                        </a:rPr>
                        <a:t>othar</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2016 beta</a:t>
                      </a: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8255720"/>
                  </a:ext>
                </a:extLst>
              </a:tr>
              <a:tr h="207742">
                <a:tc>
                  <a:txBody>
                    <a:bodyPr/>
                    <a:lstStyle/>
                    <a:p>
                      <a:pPr marL="0" marR="0">
                        <a:lnSpc>
                          <a:spcPct val="115000"/>
                        </a:lnSpc>
                        <a:spcBef>
                          <a:spcPts val="0"/>
                        </a:spcBef>
                        <a:spcAft>
                          <a:spcPts val="0"/>
                        </a:spcAft>
                      </a:pPr>
                      <a:r>
                        <a:rPr lang="en-US" sz="1200" b="1" i="1">
                          <a:effectLst/>
                          <a:latin typeface="Calibri" panose="020F0502020204030204" pitchFamily="34" charset="0"/>
                          <a:ea typeface="Times New Roman" panose="02020603050405020304" pitchFamily="18" charset="0"/>
                          <a:cs typeface="Times New Roman" panose="02020603050405020304" pitchFamily="18" charset="0"/>
                        </a:rPr>
                        <a:t>onroad_can</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2016 beta</a:t>
                      </a: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54369"/>
                  </a:ext>
                </a:extLst>
              </a:tr>
              <a:tr h="207742">
                <a:tc>
                  <a:txBody>
                    <a:bodyPr/>
                    <a:lstStyle/>
                    <a:p>
                      <a:pPr marL="0" marR="0">
                        <a:lnSpc>
                          <a:spcPct val="115000"/>
                        </a:lnSpc>
                        <a:spcBef>
                          <a:spcPts val="0"/>
                        </a:spcBef>
                        <a:spcAft>
                          <a:spcPts val="0"/>
                        </a:spcAft>
                      </a:pPr>
                      <a:r>
                        <a:rPr lang="en-US" sz="1200" b="1" i="1">
                          <a:effectLst/>
                          <a:latin typeface="Calibri" panose="020F0502020204030204" pitchFamily="34" charset="0"/>
                          <a:ea typeface="Times New Roman" panose="02020603050405020304" pitchFamily="18" charset="0"/>
                          <a:cs typeface="Times New Roman" panose="02020603050405020304" pitchFamily="18" charset="0"/>
                        </a:rPr>
                        <a:t>onroad_mex</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2017 MOVES-Mexico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208" marR="58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4198726"/>
                  </a:ext>
                </a:extLst>
              </a:tr>
            </a:tbl>
          </a:graphicData>
        </a:graphic>
      </p:graphicFrame>
    </p:spTree>
    <p:extLst>
      <p:ext uri="{BB962C8B-B14F-4D97-AF65-F5344CB8AC3E}">
        <p14:creationId xmlns:p14="http://schemas.microsoft.com/office/powerpoint/2010/main" val="3564408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760648-9EC8-4E8D-9F6E-2B60C31A5EF2}"/>
              </a:ext>
            </a:extLst>
          </p:cNvPr>
          <p:cNvSpPr txBox="1"/>
          <p:nvPr/>
        </p:nvSpPr>
        <p:spPr>
          <a:xfrm>
            <a:off x="0" y="0"/>
            <a:ext cx="7198468" cy="861774"/>
          </a:xfrm>
          <a:prstGeom prst="rect">
            <a:avLst/>
          </a:prstGeom>
          <a:noFill/>
        </p:spPr>
        <p:txBody>
          <a:bodyPr wrap="square" rtlCol="0">
            <a:spAutoFit/>
          </a:bodyPr>
          <a:lstStyle/>
          <a:p>
            <a:r>
              <a:rPr lang="en-US" sz="5000" b="1" dirty="0"/>
              <a:t>EPA’s WRF configuration</a:t>
            </a:r>
            <a:endParaRPr lang="en-US" dirty="0"/>
          </a:p>
        </p:txBody>
      </p:sp>
      <p:graphicFrame>
        <p:nvGraphicFramePr>
          <p:cNvPr id="6" name="Table 5">
            <a:extLst>
              <a:ext uri="{FF2B5EF4-FFF2-40B4-BE49-F238E27FC236}">
                <a16:creationId xmlns:a16="http://schemas.microsoft.com/office/drawing/2014/main" id="{57B23355-6572-4DB8-9BD3-79E25DDD21BC}"/>
              </a:ext>
            </a:extLst>
          </p:cNvPr>
          <p:cNvGraphicFramePr>
            <a:graphicFrameLocks noGrp="1"/>
          </p:cNvGraphicFramePr>
          <p:nvPr>
            <p:extLst>
              <p:ext uri="{D42A27DB-BD31-4B8C-83A1-F6EECF244321}">
                <p14:modId xmlns:p14="http://schemas.microsoft.com/office/powerpoint/2010/main" val="1766240891"/>
              </p:ext>
            </p:extLst>
          </p:nvPr>
        </p:nvGraphicFramePr>
        <p:xfrm>
          <a:off x="161035" y="782517"/>
          <a:ext cx="11813714" cy="5966979"/>
        </p:xfrm>
        <a:graphic>
          <a:graphicData uri="http://schemas.openxmlformats.org/drawingml/2006/table">
            <a:tbl>
              <a:tblPr/>
              <a:tblGrid>
                <a:gridCol w="6197034">
                  <a:extLst>
                    <a:ext uri="{9D8B030D-6E8A-4147-A177-3AD203B41FA5}">
                      <a16:colId xmlns:a16="http://schemas.microsoft.com/office/drawing/2014/main" val="3565102354"/>
                    </a:ext>
                  </a:extLst>
                </a:gridCol>
                <a:gridCol w="5616680">
                  <a:extLst>
                    <a:ext uri="{9D8B030D-6E8A-4147-A177-3AD203B41FA5}">
                      <a16:colId xmlns:a16="http://schemas.microsoft.com/office/drawing/2014/main" val="3419504014"/>
                    </a:ext>
                  </a:extLst>
                </a:gridCol>
              </a:tblGrid>
              <a:tr h="182700">
                <a:tc>
                  <a:txBody>
                    <a:bodyPr/>
                    <a:lstStyle/>
                    <a:p>
                      <a:pPr marL="0" marR="0" algn="l">
                        <a:lnSpc>
                          <a:spcPct val="107000"/>
                        </a:lnSpc>
                        <a:spcBef>
                          <a:spcPts val="0"/>
                        </a:spcBef>
                        <a:spcAft>
                          <a:spcPts val="0"/>
                        </a:spcAft>
                      </a:pPr>
                      <a:r>
                        <a:rPr lang="en-US" sz="2000" dirty="0">
                          <a:solidFill>
                            <a:srgbClr val="000000"/>
                          </a:solidFill>
                          <a:effectLst/>
                          <a:latin typeface="+mn-lt"/>
                          <a:ea typeface="Calibri" panose="020F0502020204030204" pitchFamily="34" charset="0"/>
                          <a:cs typeface="Times New Roman" panose="02020603050405020304" pitchFamily="18" charset="0"/>
                        </a:rPr>
                        <a:t>Version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2000">
                          <a:solidFill>
                            <a:srgbClr val="000000"/>
                          </a:solidFill>
                          <a:effectLst/>
                          <a:latin typeface="+mn-lt"/>
                          <a:ea typeface="Calibri" panose="020F0502020204030204" pitchFamily="34" charset="0"/>
                          <a:cs typeface="Times New Roman" panose="02020603050405020304" pitchFamily="18" charset="0"/>
                        </a:rPr>
                        <a:t>WRF ARW v3.8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4696435"/>
                  </a:ext>
                </a:extLst>
              </a:tr>
              <a:tr h="373835">
                <a:tc>
                  <a:txBody>
                    <a:bodyPr/>
                    <a:lstStyle/>
                    <a:p>
                      <a:pPr marL="0" marR="0" algn="l">
                        <a:lnSpc>
                          <a:spcPct val="107000"/>
                        </a:lnSpc>
                        <a:spcBef>
                          <a:spcPts val="0"/>
                        </a:spcBef>
                        <a:spcAft>
                          <a:spcPts val="0"/>
                        </a:spcAft>
                      </a:pPr>
                      <a:r>
                        <a:rPr lang="en-US" sz="2000" dirty="0">
                          <a:solidFill>
                            <a:srgbClr val="000000"/>
                          </a:solidFill>
                          <a:effectLst/>
                          <a:latin typeface="+mn-lt"/>
                          <a:ea typeface="Calibri" panose="020F0502020204030204" pitchFamily="34" charset="0"/>
                          <a:cs typeface="Times New Roman" panose="02020603050405020304" pitchFamily="18" charset="0"/>
                        </a:rPr>
                        <a:t>Meteorological initial and boundary fields retrieved from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2000" dirty="0">
                          <a:solidFill>
                            <a:srgbClr val="000000"/>
                          </a:solidFill>
                          <a:effectLst/>
                          <a:latin typeface="+mn-lt"/>
                          <a:ea typeface="Calibri" panose="020F0502020204030204" pitchFamily="34" charset="0"/>
                          <a:cs typeface="Times New Roman" panose="02020603050405020304" pitchFamily="18" charset="0"/>
                        </a:rPr>
                        <a:t> </a:t>
                      </a:r>
                      <a:r>
                        <a:rPr lang="en-US" sz="1800" kern="1200" dirty="0">
                          <a:solidFill>
                            <a:schemeClr val="tx1"/>
                          </a:solidFill>
                          <a:effectLst/>
                          <a:latin typeface="+mn-lt"/>
                          <a:ea typeface="+mn-ea"/>
                          <a:cs typeface="+mn-cs"/>
                        </a:rPr>
                        <a:t>12km North American Mesoscale Forecast system (NAM)</a:t>
                      </a:r>
                      <a:endParaRPr lang="en-US" sz="20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744754"/>
                  </a:ext>
                </a:extLst>
              </a:tr>
              <a:tr h="182700">
                <a:tc>
                  <a:txBody>
                    <a:bodyPr/>
                    <a:lstStyle/>
                    <a:p>
                      <a:pPr marL="0" marR="0" algn="l">
                        <a:lnSpc>
                          <a:spcPct val="107000"/>
                        </a:lnSpc>
                        <a:spcBef>
                          <a:spcPts val="0"/>
                        </a:spcBef>
                        <a:spcAft>
                          <a:spcPts val="0"/>
                        </a:spcAft>
                      </a:pPr>
                      <a:r>
                        <a:rPr lang="en-US" sz="2000">
                          <a:solidFill>
                            <a:srgbClr val="000000"/>
                          </a:solidFill>
                          <a:effectLst/>
                          <a:latin typeface="+mn-lt"/>
                          <a:ea typeface="Calibri" panose="020F0502020204030204" pitchFamily="34" charset="0"/>
                          <a:cs typeface="Times New Roman" panose="02020603050405020304" pitchFamily="18" charset="0"/>
                        </a:rPr>
                        <a:t>Horizontal resolution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2000" dirty="0">
                          <a:solidFill>
                            <a:srgbClr val="000000"/>
                          </a:solidFill>
                          <a:effectLst/>
                          <a:latin typeface="+mn-lt"/>
                          <a:ea typeface="Calibri" panose="020F0502020204030204" pitchFamily="34" charset="0"/>
                          <a:cs typeface="Times New Roman" panose="02020603050405020304" pitchFamily="18" charset="0"/>
                        </a:rPr>
                        <a:t>4 km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4169171"/>
                  </a:ext>
                </a:extLst>
              </a:tr>
              <a:tr h="182700">
                <a:tc>
                  <a:txBody>
                    <a:bodyPr/>
                    <a:lstStyle/>
                    <a:p>
                      <a:pPr marL="0" marR="0" algn="l">
                        <a:lnSpc>
                          <a:spcPct val="107000"/>
                        </a:lnSpc>
                        <a:spcBef>
                          <a:spcPts val="0"/>
                        </a:spcBef>
                        <a:spcAft>
                          <a:spcPts val="0"/>
                        </a:spcAft>
                      </a:pPr>
                      <a:r>
                        <a:rPr lang="en-US" sz="2000">
                          <a:solidFill>
                            <a:srgbClr val="000000"/>
                          </a:solidFill>
                          <a:effectLst/>
                          <a:latin typeface="+mn-lt"/>
                          <a:ea typeface="Calibri" panose="020F0502020204030204" pitchFamily="34" charset="0"/>
                          <a:cs typeface="Times New Roman" panose="02020603050405020304" pitchFamily="18" charset="0"/>
                        </a:rPr>
                        <a:t>Vertical resolution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2000" dirty="0">
                          <a:solidFill>
                            <a:srgbClr val="000000"/>
                          </a:solidFill>
                          <a:effectLst/>
                          <a:latin typeface="+mn-lt"/>
                          <a:ea typeface="Calibri" panose="020F0502020204030204" pitchFamily="34" charset="0"/>
                          <a:cs typeface="Times New Roman" panose="02020603050405020304" pitchFamily="18" charset="0"/>
                        </a:rPr>
                        <a:t> </a:t>
                      </a:r>
                      <a:r>
                        <a:rPr lang="en-US" sz="1800" kern="1200" dirty="0">
                          <a:solidFill>
                            <a:schemeClr val="tx1"/>
                          </a:solidFill>
                          <a:effectLst/>
                          <a:latin typeface="+mn-lt"/>
                          <a:ea typeface="+mn-ea"/>
                          <a:cs typeface="+mn-cs"/>
                        </a:rPr>
                        <a:t>35 layers between the surface and 50 mb </a:t>
                      </a:r>
                    </a:p>
                    <a:p>
                      <a:pPr marL="0" marR="0" algn="l">
                        <a:lnSpc>
                          <a:spcPct val="107000"/>
                        </a:lnSpc>
                        <a:spcBef>
                          <a:spcPts val="0"/>
                        </a:spcBef>
                        <a:spcAft>
                          <a:spcPts val="0"/>
                        </a:spcAft>
                      </a:pPr>
                      <a:r>
                        <a:rPr lang="en-US" sz="1800" kern="1200" dirty="0">
                          <a:solidFill>
                            <a:schemeClr val="tx1"/>
                          </a:solidFill>
                          <a:effectLst/>
                          <a:latin typeface="+mn-lt"/>
                          <a:ea typeface="+mn-ea"/>
                          <a:cs typeface="+mn-cs"/>
                        </a:rPr>
                        <a:t>with thinner layers closer to the surface</a:t>
                      </a:r>
                      <a:endParaRPr lang="en-US" sz="20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4901393"/>
                  </a:ext>
                </a:extLst>
              </a:tr>
              <a:tr h="182700">
                <a:tc>
                  <a:txBody>
                    <a:bodyPr/>
                    <a:lstStyle/>
                    <a:p>
                      <a:pPr marL="0" marR="0" algn="l">
                        <a:lnSpc>
                          <a:spcPct val="107000"/>
                        </a:lnSpc>
                        <a:spcBef>
                          <a:spcPts val="0"/>
                        </a:spcBef>
                        <a:spcAft>
                          <a:spcPts val="0"/>
                        </a:spcAft>
                      </a:pPr>
                      <a:r>
                        <a:rPr lang="en-US" sz="2000">
                          <a:solidFill>
                            <a:srgbClr val="000000"/>
                          </a:solidFill>
                          <a:effectLst/>
                          <a:latin typeface="+mn-lt"/>
                          <a:ea typeface="Calibri" panose="020F0502020204030204" pitchFamily="34" charset="0"/>
                          <a:cs typeface="Calibri" panose="020F0502020204030204" pitchFamily="34" charset="0"/>
                        </a:rPr>
                        <a:t>Cumulus Parametrization </a:t>
                      </a:r>
                      <a:endParaRPr lang="en-US" sz="20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2000" dirty="0">
                          <a:solidFill>
                            <a:srgbClr val="000000"/>
                          </a:solidFill>
                          <a:effectLst/>
                          <a:latin typeface="+mn-lt"/>
                          <a:ea typeface="Calibri" panose="020F0502020204030204" pitchFamily="34" charset="0"/>
                          <a:cs typeface="Calibri" panose="020F0502020204030204" pitchFamily="34" charset="0"/>
                        </a:rPr>
                        <a:t>Kain-Fritsch (new Eta)</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6129061"/>
                  </a:ext>
                </a:extLst>
              </a:tr>
              <a:tr h="182700">
                <a:tc>
                  <a:txBody>
                    <a:bodyPr/>
                    <a:lstStyle/>
                    <a:p>
                      <a:pPr marL="0" marR="0" algn="l">
                        <a:lnSpc>
                          <a:spcPct val="107000"/>
                        </a:lnSpc>
                        <a:spcBef>
                          <a:spcPts val="0"/>
                        </a:spcBef>
                        <a:spcAft>
                          <a:spcPts val="0"/>
                        </a:spcAft>
                      </a:pPr>
                      <a:r>
                        <a:rPr lang="en-US" sz="2000">
                          <a:solidFill>
                            <a:srgbClr val="000000"/>
                          </a:solidFill>
                          <a:effectLst/>
                          <a:latin typeface="+mn-lt"/>
                          <a:ea typeface="Calibri" panose="020F0502020204030204" pitchFamily="34" charset="0"/>
                          <a:cs typeface="Calibri" panose="020F0502020204030204" pitchFamily="34" charset="0"/>
                        </a:rPr>
                        <a:t>Shallow Convection</a:t>
                      </a:r>
                      <a:endParaRPr lang="en-US" sz="20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2000" dirty="0">
                          <a:solidFill>
                            <a:srgbClr val="000000"/>
                          </a:solidFill>
                          <a:effectLst/>
                          <a:latin typeface="+mn-lt"/>
                          <a:ea typeface="Calibri" panose="020F0502020204030204" pitchFamily="34" charset="0"/>
                          <a:cs typeface="Calibri" panose="020F0502020204030204" pitchFamily="34" charset="0"/>
                        </a:rPr>
                        <a:t>no shallow convection</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4011453"/>
                  </a:ext>
                </a:extLst>
              </a:tr>
              <a:tr h="182700">
                <a:tc>
                  <a:txBody>
                    <a:bodyPr/>
                    <a:lstStyle/>
                    <a:p>
                      <a:pPr marL="0" marR="0" algn="l">
                        <a:lnSpc>
                          <a:spcPct val="107000"/>
                        </a:lnSpc>
                        <a:spcBef>
                          <a:spcPts val="0"/>
                        </a:spcBef>
                        <a:spcAft>
                          <a:spcPts val="0"/>
                        </a:spcAft>
                      </a:pPr>
                      <a:r>
                        <a:rPr lang="en-US" sz="2000">
                          <a:solidFill>
                            <a:srgbClr val="000000"/>
                          </a:solidFill>
                          <a:effectLst/>
                          <a:latin typeface="+mn-lt"/>
                          <a:ea typeface="Calibri" panose="020F0502020204030204" pitchFamily="34" charset="0"/>
                          <a:cs typeface="Times New Roman" panose="02020603050405020304" pitchFamily="18" charset="0"/>
                        </a:rPr>
                        <a:t>Microphysics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2000" dirty="0">
                          <a:solidFill>
                            <a:srgbClr val="000000"/>
                          </a:solidFill>
                          <a:effectLst/>
                          <a:latin typeface="+mn-lt"/>
                          <a:ea typeface="Calibri" panose="020F0502020204030204" pitchFamily="34" charset="0"/>
                          <a:cs typeface="Times New Roman" panose="02020603050405020304" pitchFamily="18" charset="0"/>
                        </a:rPr>
                        <a:t>Morrison 2-moment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6287971"/>
                  </a:ext>
                </a:extLst>
              </a:tr>
              <a:tr h="182700">
                <a:tc>
                  <a:txBody>
                    <a:bodyPr/>
                    <a:lstStyle/>
                    <a:p>
                      <a:pPr marL="0" marR="0" algn="l">
                        <a:lnSpc>
                          <a:spcPct val="107000"/>
                        </a:lnSpc>
                        <a:spcBef>
                          <a:spcPts val="0"/>
                        </a:spcBef>
                        <a:spcAft>
                          <a:spcPts val="0"/>
                        </a:spcAft>
                      </a:pPr>
                      <a:r>
                        <a:rPr lang="en-US" sz="2000">
                          <a:solidFill>
                            <a:srgbClr val="000000"/>
                          </a:solidFill>
                          <a:effectLst/>
                          <a:latin typeface="+mn-lt"/>
                          <a:ea typeface="Calibri" panose="020F0502020204030204" pitchFamily="34" charset="0"/>
                          <a:cs typeface="Times New Roman" panose="02020603050405020304" pitchFamily="18" charset="0"/>
                        </a:rPr>
                        <a:t>Longwave radiation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2000" dirty="0" err="1">
                          <a:solidFill>
                            <a:srgbClr val="000000"/>
                          </a:solidFill>
                          <a:effectLst/>
                          <a:latin typeface="+mn-lt"/>
                          <a:ea typeface="Calibri" panose="020F0502020204030204" pitchFamily="34" charset="0"/>
                          <a:cs typeface="Times New Roman" panose="02020603050405020304" pitchFamily="18" charset="0"/>
                        </a:rPr>
                        <a:t>RRTMg</a:t>
                      </a:r>
                      <a:endParaRPr lang="en-US" sz="20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350182"/>
                  </a:ext>
                </a:extLst>
              </a:tr>
              <a:tr h="182700">
                <a:tc>
                  <a:txBody>
                    <a:bodyPr/>
                    <a:lstStyle/>
                    <a:p>
                      <a:pPr marL="0" marR="0" algn="l">
                        <a:lnSpc>
                          <a:spcPct val="107000"/>
                        </a:lnSpc>
                        <a:spcBef>
                          <a:spcPts val="0"/>
                        </a:spcBef>
                        <a:spcAft>
                          <a:spcPts val="0"/>
                        </a:spcAft>
                      </a:pPr>
                      <a:r>
                        <a:rPr lang="en-US" sz="2000">
                          <a:solidFill>
                            <a:srgbClr val="000000"/>
                          </a:solidFill>
                          <a:effectLst/>
                          <a:latin typeface="+mn-lt"/>
                          <a:ea typeface="Calibri" panose="020F0502020204030204" pitchFamily="34" charset="0"/>
                          <a:cs typeface="Times New Roman" panose="02020603050405020304" pitchFamily="18" charset="0"/>
                        </a:rPr>
                        <a:t>Shortwave radiation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2000" dirty="0" err="1">
                          <a:solidFill>
                            <a:srgbClr val="000000"/>
                          </a:solidFill>
                          <a:effectLst/>
                          <a:latin typeface="+mn-lt"/>
                          <a:ea typeface="Calibri" panose="020F0502020204030204" pitchFamily="34" charset="0"/>
                          <a:cs typeface="Times New Roman" panose="02020603050405020304" pitchFamily="18" charset="0"/>
                        </a:rPr>
                        <a:t>RRTMg</a:t>
                      </a:r>
                      <a:endParaRPr lang="en-US" sz="20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3216740"/>
                  </a:ext>
                </a:extLst>
              </a:tr>
              <a:tr h="182700">
                <a:tc>
                  <a:txBody>
                    <a:bodyPr/>
                    <a:lstStyle/>
                    <a:p>
                      <a:pPr marL="0" marR="0" algn="l">
                        <a:lnSpc>
                          <a:spcPct val="107000"/>
                        </a:lnSpc>
                        <a:spcBef>
                          <a:spcPts val="0"/>
                        </a:spcBef>
                        <a:spcAft>
                          <a:spcPts val="0"/>
                        </a:spcAft>
                      </a:pPr>
                      <a:r>
                        <a:rPr lang="en-US" sz="2000">
                          <a:solidFill>
                            <a:srgbClr val="000000"/>
                          </a:solidFill>
                          <a:effectLst/>
                          <a:latin typeface="+mn-lt"/>
                          <a:ea typeface="Calibri" panose="020F0502020204030204" pitchFamily="34" charset="0"/>
                          <a:cs typeface="Times New Roman" panose="02020603050405020304" pitchFamily="18" charset="0"/>
                        </a:rPr>
                        <a:t>PBL Scheme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2000" dirty="0">
                          <a:solidFill>
                            <a:srgbClr val="000000"/>
                          </a:solidFill>
                          <a:effectLst/>
                          <a:latin typeface="+mn-lt"/>
                          <a:ea typeface="Calibri" panose="020F0502020204030204" pitchFamily="34" charset="0"/>
                          <a:cs typeface="Times New Roman" panose="02020603050405020304" pitchFamily="18" charset="0"/>
                        </a:rPr>
                        <a:t>ACM2 (</a:t>
                      </a:r>
                      <a:r>
                        <a:rPr lang="en-US" sz="2000" dirty="0" err="1">
                          <a:solidFill>
                            <a:srgbClr val="000000"/>
                          </a:solidFill>
                          <a:effectLst/>
                          <a:latin typeface="+mn-lt"/>
                          <a:ea typeface="Calibri" panose="020F0502020204030204" pitchFamily="34" charset="0"/>
                          <a:cs typeface="Times New Roman" panose="02020603050405020304" pitchFamily="18" charset="0"/>
                        </a:rPr>
                        <a:t>Pleim</a:t>
                      </a:r>
                      <a:r>
                        <a:rPr lang="en-US" sz="2000" dirty="0">
                          <a:solidFill>
                            <a:srgbClr val="000000"/>
                          </a:solidFill>
                          <a:effectLst/>
                          <a:latin typeface="+mn-lt"/>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6236883"/>
                  </a:ext>
                </a:extLst>
              </a:tr>
              <a:tr h="182700">
                <a:tc>
                  <a:txBody>
                    <a:bodyPr/>
                    <a:lstStyle/>
                    <a:p>
                      <a:pPr marL="0" marR="0" algn="l">
                        <a:lnSpc>
                          <a:spcPct val="107000"/>
                        </a:lnSpc>
                        <a:spcBef>
                          <a:spcPts val="0"/>
                        </a:spcBef>
                        <a:spcAft>
                          <a:spcPts val="0"/>
                        </a:spcAft>
                      </a:pPr>
                      <a:r>
                        <a:rPr lang="en-US" sz="2000">
                          <a:solidFill>
                            <a:srgbClr val="000000"/>
                          </a:solidFill>
                          <a:effectLst/>
                          <a:latin typeface="+mn-lt"/>
                          <a:ea typeface="Calibri" panose="020F0502020204030204" pitchFamily="34" charset="0"/>
                          <a:cs typeface="Times New Roman" panose="02020603050405020304" pitchFamily="18" charset="0"/>
                        </a:rPr>
                        <a:t>Surface Layer Scheme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2000" dirty="0" err="1">
                          <a:solidFill>
                            <a:srgbClr val="000000"/>
                          </a:solidFill>
                          <a:effectLst/>
                          <a:latin typeface="+mn-lt"/>
                          <a:ea typeface="Calibri" panose="020F0502020204030204" pitchFamily="34" charset="0"/>
                          <a:cs typeface="Times New Roman" panose="02020603050405020304" pitchFamily="18" charset="0"/>
                        </a:rPr>
                        <a:t>Pleim</a:t>
                      </a:r>
                      <a:endParaRPr lang="en-US" sz="20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7827301"/>
                  </a:ext>
                </a:extLst>
              </a:tr>
              <a:tr h="182700">
                <a:tc>
                  <a:txBody>
                    <a:bodyPr/>
                    <a:lstStyle/>
                    <a:p>
                      <a:pPr marL="0" marR="0" algn="l">
                        <a:lnSpc>
                          <a:spcPct val="107000"/>
                        </a:lnSpc>
                        <a:spcBef>
                          <a:spcPts val="0"/>
                        </a:spcBef>
                        <a:spcAft>
                          <a:spcPts val="0"/>
                        </a:spcAft>
                      </a:pPr>
                      <a:r>
                        <a:rPr lang="en-US" sz="2000">
                          <a:solidFill>
                            <a:srgbClr val="000000"/>
                          </a:solidFill>
                          <a:effectLst/>
                          <a:latin typeface="+mn-lt"/>
                          <a:ea typeface="Calibri" panose="020F0502020204030204" pitchFamily="34" charset="0"/>
                          <a:cs typeface="Times New Roman" panose="02020603050405020304" pitchFamily="18" charset="0"/>
                        </a:rPr>
                        <a:t>Land-Surface Scheme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2000" dirty="0" err="1">
                          <a:solidFill>
                            <a:srgbClr val="000000"/>
                          </a:solidFill>
                          <a:effectLst/>
                          <a:latin typeface="+mn-lt"/>
                          <a:ea typeface="Calibri" panose="020F0502020204030204" pitchFamily="34" charset="0"/>
                          <a:cs typeface="Times New Roman" panose="02020603050405020304" pitchFamily="18" charset="0"/>
                        </a:rPr>
                        <a:t>Pleim-Xiu</a:t>
                      </a:r>
                      <a:r>
                        <a:rPr lang="en-US" sz="2000" dirty="0">
                          <a:solidFill>
                            <a:srgbClr val="000000"/>
                          </a:solidFill>
                          <a:effectLst/>
                          <a:latin typeface="+mn-lt"/>
                          <a:ea typeface="Calibri" panose="020F0502020204030204" pitchFamily="34" charset="0"/>
                          <a:cs typeface="Times New Roman" panose="02020603050405020304" pitchFamily="18" charset="0"/>
                        </a:rPr>
                        <a:t> Land-Surface Model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1946223"/>
                  </a:ext>
                </a:extLst>
              </a:tr>
              <a:tr h="182700">
                <a:tc>
                  <a:txBody>
                    <a:bodyPr/>
                    <a:lstStyle/>
                    <a:p>
                      <a:pPr marL="0" marR="0" algn="l">
                        <a:lnSpc>
                          <a:spcPct val="107000"/>
                        </a:lnSpc>
                        <a:spcBef>
                          <a:spcPts val="0"/>
                        </a:spcBef>
                        <a:spcAft>
                          <a:spcPts val="0"/>
                        </a:spcAft>
                      </a:pPr>
                      <a:r>
                        <a:rPr lang="en-US" sz="2000">
                          <a:solidFill>
                            <a:srgbClr val="000000"/>
                          </a:solidFill>
                          <a:effectLst/>
                          <a:latin typeface="+mn-lt"/>
                          <a:ea typeface="Calibri" panose="020F0502020204030204" pitchFamily="34" charset="0"/>
                          <a:cs typeface="Times New Roman" panose="02020603050405020304" pitchFamily="18" charset="0"/>
                        </a:rPr>
                        <a:t>Urban Model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2000" dirty="0">
                          <a:solidFill>
                            <a:srgbClr val="000000"/>
                          </a:solidFill>
                          <a:effectLst/>
                          <a:latin typeface="+mn-lt"/>
                          <a:ea typeface="Calibri" panose="020F0502020204030204" pitchFamily="34" charset="0"/>
                          <a:cs typeface="Times New Roman" panose="02020603050405020304" pitchFamily="18" charset="0"/>
                        </a:rPr>
                        <a:t>No urban physics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2989443"/>
                  </a:ext>
                </a:extLst>
              </a:tr>
              <a:tr h="182700">
                <a:tc>
                  <a:txBody>
                    <a:bodyPr/>
                    <a:lstStyle/>
                    <a:p>
                      <a:pPr marL="0" marR="0" algn="l">
                        <a:lnSpc>
                          <a:spcPct val="107000"/>
                        </a:lnSpc>
                        <a:spcBef>
                          <a:spcPts val="0"/>
                        </a:spcBef>
                        <a:spcAft>
                          <a:spcPts val="0"/>
                        </a:spcAft>
                      </a:pPr>
                      <a:r>
                        <a:rPr lang="en-US" sz="2000">
                          <a:solidFill>
                            <a:srgbClr val="000000"/>
                          </a:solidFill>
                          <a:effectLst/>
                          <a:latin typeface="+mn-lt"/>
                          <a:ea typeface="Calibri" panose="020F0502020204030204" pitchFamily="34" charset="0"/>
                          <a:cs typeface="Times New Roman" panose="02020603050405020304" pitchFamily="18" charset="0"/>
                        </a:rPr>
                        <a:t>Land Use Classification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2000" dirty="0">
                          <a:solidFill>
                            <a:srgbClr val="000000"/>
                          </a:solidFill>
                          <a:effectLst/>
                          <a:latin typeface="+mn-lt"/>
                          <a:ea typeface="Calibri" panose="020F0502020204030204" pitchFamily="34" charset="0"/>
                          <a:cs typeface="Times New Roman" panose="02020603050405020304" pitchFamily="18" charset="0"/>
                        </a:rPr>
                        <a:t>NLCD40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0506401"/>
                  </a:ext>
                </a:extLst>
              </a:tr>
              <a:tr h="182700">
                <a:tc>
                  <a:txBody>
                    <a:bodyPr/>
                    <a:lstStyle/>
                    <a:p>
                      <a:pPr marL="0" marR="0" algn="l">
                        <a:lnSpc>
                          <a:spcPct val="107000"/>
                        </a:lnSpc>
                        <a:spcBef>
                          <a:spcPts val="0"/>
                        </a:spcBef>
                        <a:spcAft>
                          <a:spcPts val="0"/>
                        </a:spcAft>
                      </a:pPr>
                      <a:r>
                        <a:rPr lang="en-US" sz="2000">
                          <a:solidFill>
                            <a:srgbClr val="000000"/>
                          </a:solidFill>
                          <a:effectLst/>
                          <a:latin typeface="+mn-lt"/>
                          <a:ea typeface="Calibri" panose="020F0502020204030204" pitchFamily="34" charset="0"/>
                          <a:cs typeface="Times New Roman" panose="02020603050405020304" pitchFamily="18" charset="0"/>
                        </a:rPr>
                        <a:t>3D analysis nudging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2000" dirty="0">
                          <a:solidFill>
                            <a:srgbClr val="000000"/>
                          </a:solidFill>
                          <a:effectLst/>
                          <a:latin typeface="+mn-lt"/>
                          <a:ea typeface="Calibri" panose="020F0502020204030204" pitchFamily="34" charset="0"/>
                          <a:cs typeface="Times New Roman" panose="02020603050405020304" pitchFamily="18" charset="0"/>
                        </a:rPr>
                        <a:t>grid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7199951"/>
                  </a:ext>
                </a:extLst>
              </a:tr>
              <a:tr h="182700">
                <a:tc>
                  <a:txBody>
                    <a:bodyPr/>
                    <a:lstStyle/>
                    <a:p>
                      <a:pPr marL="0" marR="0" algn="l">
                        <a:lnSpc>
                          <a:spcPct val="107000"/>
                        </a:lnSpc>
                        <a:spcBef>
                          <a:spcPts val="0"/>
                        </a:spcBef>
                        <a:spcAft>
                          <a:spcPts val="0"/>
                        </a:spcAft>
                      </a:pPr>
                      <a:r>
                        <a:rPr lang="en-US" sz="2000">
                          <a:solidFill>
                            <a:srgbClr val="000000"/>
                          </a:solidFill>
                          <a:effectLst/>
                          <a:latin typeface="+mn-lt"/>
                          <a:ea typeface="Calibri" panose="020F0502020204030204" pitchFamily="34" charset="0"/>
                          <a:cs typeface="Times New Roman" panose="02020603050405020304" pitchFamily="18" charset="0"/>
                        </a:rPr>
                        <a:t>SFC analysis nudging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2000" dirty="0">
                          <a:solidFill>
                            <a:srgbClr val="000000"/>
                          </a:solidFill>
                          <a:effectLst/>
                          <a:latin typeface="+mn-lt"/>
                          <a:ea typeface="Calibri" panose="020F0502020204030204" pitchFamily="34" charset="0"/>
                          <a:cs typeface="Times New Roman" panose="02020603050405020304" pitchFamily="18" charset="0"/>
                        </a:rPr>
                        <a:t>off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9047282"/>
                  </a:ext>
                </a:extLst>
              </a:tr>
              <a:tr h="182700">
                <a:tc>
                  <a:txBody>
                    <a:bodyPr/>
                    <a:lstStyle/>
                    <a:p>
                      <a:pPr marL="0" marR="0" algn="l">
                        <a:lnSpc>
                          <a:spcPct val="107000"/>
                        </a:lnSpc>
                        <a:spcBef>
                          <a:spcPts val="0"/>
                        </a:spcBef>
                        <a:spcAft>
                          <a:spcPts val="0"/>
                        </a:spcAft>
                      </a:pPr>
                      <a:r>
                        <a:rPr lang="en-US" sz="2000">
                          <a:solidFill>
                            <a:srgbClr val="000000"/>
                          </a:solidFill>
                          <a:effectLst/>
                          <a:latin typeface="+mn-lt"/>
                          <a:ea typeface="Calibri" panose="020F0502020204030204" pitchFamily="34" charset="0"/>
                          <a:cs typeface="Times New Roman" panose="02020603050405020304" pitchFamily="18" charset="0"/>
                        </a:rPr>
                        <a:t>obs nudging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2000" dirty="0">
                          <a:solidFill>
                            <a:srgbClr val="000000"/>
                          </a:solidFill>
                          <a:effectLst/>
                          <a:latin typeface="+mn-lt"/>
                          <a:ea typeface="Calibri" panose="020F0502020204030204" pitchFamily="34" charset="0"/>
                          <a:cs typeface="Times New Roman" panose="02020603050405020304" pitchFamily="18" charset="0"/>
                        </a:rPr>
                        <a:t>off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8288758"/>
                  </a:ext>
                </a:extLst>
              </a:tr>
              <a:tr h="182700">
                <a:tc>
                  <a:txBody>
                    <a:bodyPr/>
                    <a:lstStyle/>
                    <a:p>
                      <a:pPr marL="0" marR="0" algn="l">
                        <a:lnSpc>
                          <a:spcPct val="107000"/>
                        </a:lnSpc>
                        <a:spcBef>
                          <a:spcPts val="0"/>
                        </a:spcBef>
                        <a:spcAft>
                          <a:spcPts val="0"/>
                        </a:spcAft>
                      </a:pPr>
                      <a:r>
                        <a:rPr lang="en-US" sz="2000" dirty="0">
                          <a:solidFill>
                            <a:srgbClr val="000000"/>
                          </a:solidFill>
                          <a:effectLst/>
                          <a:latin typeface="+mn-lt"/>
                          <a:ea typeface="Calibri" panose="020F0502020204030204" pitchFamily="34" charset="0"/>
                          <a:cs typeface="Times New Roman" panose="02020603050405020304" pitchFamily="18" charset="0"/>
                        </a:rPr>
                        <a:t>sea surface temperature (SST)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2000" dirty="0">
                          <a:solidFill>
                            <a:srgbClr val="000000"/>
                          </a:solidFill>
                          <a:effectLst/>
                          <a:latin typeface="+mn-lt"/>
                          <a:ea typeface="Calibri" panose="020F0502020204030204" pitchFamily="34" charset="0"/>
                          <a:cs typeface="Times New Roman" panose="02020603050405020304" pitchFamily="18" charset="0"/>
                        </a:rPr>
                        <a:t>default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7638228"/>
                  </a:ext>
                </a:extLst>
              </a:tr>
            </a:tbl>
          </a:graphicData>
        </a:graphic>
      </p:graphicFrame>
      <p:sp>
        <p:nvSpPr>
          <p:cNvPr id="9" name="Rectangle 8">
            <a:extLst>
              <a:ext uri="{FF2B5EF4-FFF2-40B4-BE49-F238E27FC236}">
                <a16:creationId xmlns:a16="http://schemas.microsoft.com/office/drawing/2014/main" id="{194F1772-6AC5-4124-B547-D962C13BAF28}"/>
              </a:ext>
            </a:extLst>
          </p:cNvPr>
          <p:cNvSpPr/>
          <p:nvPr/>
        </p:nvSpPr>
        <p:spPr>
          <a:xfrm>
            <a:off x="6810983" y="276998"/>
            <a:ext cx="4550923" cy="307777"/>
          </a:xfrm>
          <a:prstGeom prst="rect">
            <a:avLst/>
          </a:prstGeom>
        </p:spPr>
        <p:txBody>
          <a:bodyPr wrap="square">
            <a:spAutoFit/>
          </a:bodyPr>
          <a:lstStyle/>
          <a:p>
            <a:r>
              <a:rPr lang="en-US" sz="1400" dirty="0"/>
              <a:t>typically used for regulatory modeling e.g. CONUS transport</a:t>
            </a:r>
          </a:p>
        </p:txBody>
      </p:sp>
    </p:spTree>
    <p:extLst>
      <p:ext uri="{BB962C8B-B14F-4D97-AF65-F5344CB8AC3E}">
        <p14:creationId xmlns:p14="http://schemas.microsoft.com/office/powerpoint/2010/main" val="2379202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666AB-9D84-4BEB-AAFF-08ED3D35C972}"/>
              </a:ext>
            </a:extLst>
          </p:cNvPr>
          <p:cNvSpPr>
            <a:spLocks noGrp="1"/>
          </p:cNvSpPr>
          <p:nvPr>
            <p:ph type="title"/>
          </p:nvPr>
        </p:nvSpPr>
        <p:spPr>
          <a:xfrm>
            <a:off x="323850" y="136525"/>
            <a:ext cx="10515600" cy="1325563"/>
          </a:xfrm>
          <a:noFill/>
        </p:spPr>
        <p:txBody>
          <a:bodyPr wrap="none" rtlCol="0">
            <a:spAutoFit/>
          </a:bodyPr>
          <a:lstStyle/>
          <a:p>
            <a:r>
              <a:rPr lang="en-US" sz="5400" b="1" dirty="0">
                <a:latin typeface="+mn-lt"/>
                <a:ea typeface="+mn-ea"/>
                <a:cs typeface="+mn-cs"/>
              </a:rPr>
              <a:t>Speciated PM2.5 and NH3</a:t>
            </a:r>
          </a:p>
        </p:txBody>
      </p:sp>
      <p:pic>
        <p:nvPicPr>
          <p:cNvPr id="5" name="Content Placeholder 4">
            <a:extLst>
              <a:ext uri="{FF2B5EF4-FFF2-40B4-BE49-F238E27FC236}">
                <a16:creationId xmlns:a16="http://schemas.microsoft.com/office/drawing/2014/main" id="{7A6625C1-8C96-457D-B6AC-28745FECF43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30651"/>
          <a:stretch/>
        </p:blipFill>
        <p:spPr>
          <a:xfrm>
            <a:off x="4692228" y="1798896"/>
            <a:ext cx="6974586" cy="4836806"/>
          </a:xfrm>
        </p:spPr>
      </p:pic>
      <p:sp>
        <p:nvSpPr>
          <p:cNvPr id="9" name="TextBox 8">
            <a:extLst>
              <a:ext uri="{FF2B5EF4-FFF2-40B4-BE49-F238E27FC236}">
                <a16:creationId xmlns:a16="http://schemas.microsoft.com/office/drawing/2014/main" id="{EE6F4433-A08D-4148-8E0E-D27251AE61A2}"/>
              </a:ext>
            </a:extLst>
          </p:cNvPr>
          <p:cNvSpPr txBox="1"/>
          <p:nvPr/>
        </p:nvSpPr>
        <p:spPr>
          <a:xfrm>
            <a:off x="461214" y="1690688"/>
            <a:ext cx="4126800" cy="4708981"/>
          </a:xfrm>
          <a:prstGeom prst="rect">
            <a:avLst/>
          </a:prstGeom>
          <a:noFill/>
        </p:spPr>
        <p:txBody>
          <a:bodyPr wrap="square" rtlCol="0">
            <a:spAutoFit/>
          </a:bodyPr>
          <a:lstStyle/>
          <a:p>
            <a:pPr marL="285750" indent="-285750">
              <a:buFont typeface="Arial" panose="020B0604020202020204" pitchFamily="34" charset="0"/>
              <a:buChar char="•"/>
            </a:pPr>
            <a:r>
              <a:rPr lang="en-US" sz="2500" dirty="0"/>
              <a:t>Model tends to underestimate regional ammonia compared to AMON</a:t>
            </a:r>
          </a:p>
          <a:p>
            <a:pPr marL="285750" indent="-285750">
              <a:buFont typeface="Arial" panose="020B0604020202020204" pitchFamily="34" charset="0"/>
              <a:buChar char="•"/>
            </a:pPr>
            <a:r>
              <a:rPr lang="en-US" sz="2500" dirty="0"/>
              <a:t>Good agreement for sulfate, EC, and OC compared with IMPROVE/CSN monitors</a:t>
            </a:r>
          </a:p>
          <a:p>
            <a:pPr marL="285750" indent="-285750">
              <a:buFont typeface="Arial" panose="020B0604020202020204" pitchFamily="34" charset="0"/>
              <a:buChar char="•"/>
            </a:pPr>
            <a:r>
              <a:rPr lang="en-US" sz="2500" dirty="0"/>
              <a:t>Nitrate a little underpredicted and soil components were systematically overestimated</a:t>
            </a:r>
          </a:p>
        </p:txBody>
      </p:sp>
      <p:sp>
        <p:nvSpPr>
          <p:cNvPr id="3" name="Slide Number Placeholder 2">
            <a:extLst>
              <a:ext uri="{FF2B5EF4-FFF2-40B4-BE49-F238E27FC236}">
                <a16:creationId xmlns:a16="http://schemas.microsoft.com/office/drawing/2014/main" id="{C823CA9A-E273-4C52-9E85-A282EFD8ABA4}"/>
              </a:ext>
            </a:extLst>
          </p:cNvPr>
          <p:cNvSpPr>
            <a:spLocks noGrp="1"/>
          </p:cNvSpPr>
          <p:nvPr>
            <p:ph type="sldNum" sz="quarter" idx="12"/>
          </p:nvPr>
        </p:nvSpPr>
        <p:spPr/>
        <p:txBody>
          <a:bodyPr/>
          <a:lstStyle/>
          <a:p>
            <a:fld id="{6C5D3D00-8D7A-4679-AF13-E7E20F091ECE}" type="slidenum">
              <a:rPr lang="en-US" smtClean="0"/>
              <a:t>32</a:t>
            </a:fld>
            <a:endParaRPr lang="en-US"/>
          </a:p>
        </p:txBody>
      </p:sp>
    </p:spTree>
    <p:extLst>
      <p:ext uri="{BB962C8B-B14F-4D97-AF65-F5344CB8AC3E}">
        <p14:creationId xmlns:p14="http://schemas.microsoft.com/office/powerpoint/2010/main" val="1946780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2C46A87-616B-4E50-9181-18BFD8C911B7}"/>
              </a:ext>
            </a:extLst>
          </p:cNvPr>
          <p:cNvGrpSpPr/>
          <p:nvPr/>
        </p:nvGrpSpPr>
        <p:grpSpPr>
          <a:xfrm>
            <a:off x="5888307" y="205524"/>
            <a:ext cx="6240917" cy="6547701"/>
            <a:chOff x="5926407" y="310299"/>
            <a:chExt cx="6240917" cy="6547701"/>
          </a:xfrm>
        </p:grpSpPr>
        <p:pic>
          <p:nvPicPr>
            <p:cNvPr id="3" name="Picture 2">
              <a:extLst>
                <a:ext uri="{FF2B5EF4-FFF2-40B4-BE49-F238E27FC236}">
                  <a16:creationId xmlns:a16="http://schemas.microsoft.com/office/drawing/2014/main" id="{8E258A26-9277-49D0-A823-F686EE962E4C}"/>
                </a:ext>
              </a:extLst>
            </p:cNvPr>
            <p:cNvPicPr>
              <a:picLocks noChangeAspect="1"/>
            </p:cNvPicPr>
            <p:nvPr/>
          </p:nvPicPr>
          <p:blipFill>
            <a:blip r:embed="rId2"/>
            <a:stretch>
              <a:fillRect/>
            </a:stretch>
          </p:blipFill>
          <p:spPr>
            <a:xfrm>
              <a:off x="5926407" y="609600"/>
              <a:ext cx="6240917" cy="6248400"/>
            </a:xfrm>
            <a:prstGeom prst="rect">
              <a:avLst/>
            </a:prstGeom>
          </p:spPr>
        </p:pic>
        <p:sp>
          <p:nvSpPr>
            <p:cNvPr id="4" name="TextBox 3">
              <a:extLst>
                <a:ext uri="{FF2B5EF4-FFF2-40B4-BE49-F238E27FC236}">
                  <a16:creationId xmlns:a16="http://schemas.microsoft.com/office/drawing/2014/main" id="{F325C7CF-C44D-4C5A-AB6D-542B89E2B946}"/>
                </a:ext>
              </a:extLst>
            </p:cNvPr>
            <p:cNvSpPr txBox="1"/>
            <p:nvPr/>
          </p:nvSpPr>
          <p:spPr>
            <a:xfrm>
              <a:off x="8239110" y="3204329"/>
              <a:ext cx="1066531" cy="307777"/>
            </a:xfrm>
            <a:prstGeom prst="rect">
              <a:avLst/>
            </a:prstGeom>
            <a:noFill/>
          </p:spPr>
          <p:txBody>
            <a:bodyPr wrap="square" rtlCol="0">
              <a:spAutoFit/>
            </a:bodyPr>
            <a:lstStyle/>
            <a:p>
              <a:r>
                <a:rPr lang="en-US" sz="1400" b="1" dirty="0"/>
                <a:t>Sheboygan</a:t>
              </a:r>
            </a:p>
          </p:txBody>
        </p:sp>
        <p:sp>
          <p:nvSpPr>
            <p:cNvPr id="5" name="TextBox 4">
              <a:extLst>
                <a:ext uri="{FF2B5EF4-FFF2-40B4-BE49-F238E27FC236}">
                  <a16:creationId xmlns:a16="http://schemas.microsoft.com/office/drawing/2014/main" id="{A20B9D34-4E51-4DEB-8ACE-164E55A15FAA}"/>
                </a:ext>
              </a:extLst>
            </p:cNvPr>
            <p:cNvSpPr txBox="1"/>
            <p:nvPr/>
          </p:nvSpPr>
          <p:spPr>
            <a:xfrm>
              <a:off x="8308350" y="4649508"/>
              <a:ext cx="890219" cy="307777"/>
            </a:xfrm>
            <a:prstGeom prst="rect">
              <a:avLst/>
            </a:prstGeom>
            <a:noFill/>
          </p:spPr>
          <p:txBody>
            <a:bodyPr wrap="square" rtlCol="0">
              <a:spAutoFit/>
            </a:bodyPr>
            <a:lstStyle>
              <a:defPPr>
                <a:defRPr lang="en-US"/>
              </a:defPPr>
              <a:lvl1pPr>
                <a:defRPr sz="1400" b="1"/>
              </a:lvl1pPr>
            </a:lstStyle>
            <a:p>
              <a:r>
                <a:rPr lang="en-US" dirty="0"/>
                <a:t>Chicago</a:t>
              </a:r>
            </a:p>
          </p:txBody>
        </p:sp>
        <p:sp>
          <p:nvSpPr>
            <p:cNvPr id="6" name="TextBox 5">
              <a:extLst>
                <a:ext uri="{FF2B5EF4-FFF2-40B4-BE49-F238E27FC236}">
                  <a16:creationId xmlns:a16="http://schemas.microsoft.com/office/drawing/2014/main" id="{52EA062B-6572-4576-B221-29832D3FD77D}"/>
                </a:ext>
              </a:extLst>
            </p:cNvPr>
            <p:cNvSpPr txBox="1"/>
            <p:nvPr/>
          </p:nvSpPr>
          <p:spPr>
            <a:xfrm>
              <a:off x="6030549" y="310299"/>
              <a:ext cx="5369355" cy="477054"/>
            </a:xfrm>
            <a:prstGeom prst="rect">
              <a:avLst/>
            </a:prstGeom>
            <a:noFill/>
          </p:spPr>
          <p:txBody>
            <a:bodyPr wrap="none" rtlCol="0">
              <a:spAutoFit/>
            </a:bodyPr>
            <a:lstStyle/>
            <a:p>
              <a:r>
                <a:rPr lang="en-US" sz="2500" b="1" dirty="0"/>
                <a:t>Ozone Area Design Values (2016-2018) </a:t>
              </a:r>
            </a:p>
          </p:txBody>
        </p:sp>
        <p:sp>
          <p:nvSpPr>
            <p:cNvPr id="7" name="TextBox 6">
              <a:extLst>
                <a:ext uri="{FF2B5EF4-FFF2-40B4-BE49-F238E27FC236}">
                  <a16:creationId xmlns:a16="http://schemas.microsoft.com/office/drawing/2014/main" id="{EEDBCB13-0255-4BD4-B76C-CCBAE9890700}"/>
                </a:ext>
              </a:extLst>
            </p:cNvPr>
            <p:cNvSpPr txBox="1"/>
            <p:nvPr/>
          </p:nvSpPr>
          <p:spPr>
            <a:xfrm>
              <a:off x="8348164" y="3393699"/>
              <a:ext cx="696024" cy="307777"/>
            </a:xfrm>
            <a:prstGeom prst="rect">
              <a:avLst/>
            </a:prstGeom>
            <a:noFill/>
          </p:spPr>
          <p:txBody>
            <a:bodyPr wrap="square" rtlCol="0">
              <a:spAutoFit/>
            </a:bodyPr>
            <a:lstStyle>
              <a:defPPr>
                <a:defRPr lang="en-US"/>
              </a:defPPr>
              <a:lvl1pPr>
                <a:defRPr sz="1400" b="1"/>
              </a:lvl1pPr>
            </a:lstStyle>
            <a:p>
              <a:r>
                <a:rPr lang="en-US" dirty="0"/>
                <a:t>81 ppb</a:t>
              </a:r>
            </a:p>
          </p:txBody>
        </p:sp>
        <p:sp>
          <p:nvSpPr>
            <p:cNvPr id="8" name="TextBox 7">
              <a:extLst>
                <a:ext uri="{FF2B5EF4-FFF2-40B4-BE49-F238E27FC236}">
                  <a16:creationId xmlns:a16="http://schemas.microsoft.com/office/drawing/2014/main" id="{FF2412B2-C575-4267-9595-8B629583FDE5}"/>
                </a:ext>
              </a:extLst>
            </p:cNvPr>
            <p:cNvSpPr txBox="1"/>
            <p:nvPr/>
          </p:nvSpPr>
          <p:spPr>
            <a:xfrm>
              <a:off x="8367214" y="4841290"/>
              <a:ext cx="696024" cy="307777"/>
            </a:xfrm>
            <a:prstGeom prst="rect">
              <a:avLst/>
            </a:prstGeom>
            <a:noFill/>
          </p:spPr>
          <p:txBody>
            <a:bodyPr wrap="square" rtlCol="0">
              <a:spAutoFit/>
            </a:bodyPr>
            <a:lstStyle>
              <a:defPPr>
                <a:defRPr lang="en-US"/>
              </a:defPPr>
              <a:lvl1pPr>
                <a:defRPr sz="1400" b="1"/>
              </a:lvl1pPr>
            </a:lstStyle>
            <a:p>
              <a:r>
                <a:rPr lang="en-US" dirty="0"/>
                <a:t>79 ppb</a:t>
              </a:r>
            </a:p>
          </p:txBody>
        </p:sp>
      </p:grpSp>
      <p:sp>
        <p:nvSpPr>
          <p:cNvPr id="9" name="TextBox 8">
            <a:extLst>
              <a:ext uri="{FF2B5EF4-FFF2-40B4-BE49-F238E27FC236}">
                <a16:creationId xmlns:a16="http://schemas.microsoft.com/office/drawing/2014/main" id="{DAF34978-5DEA-4EAB-8FD9-BDB04C48B027}"/>
              </a:ext>
            </a:extLst>
          </p:cNvPr>
          <p:cNvSpPr txBox="1"/>
          <p:nvPr/>
        </p:nvSpPr>
        <p:spPr>
          <a:xfrm>
            <a:off x="830196" y="682578"/>
            <a:ext cx="4266728" cy="5078313"/>
          </a:xfrm>
          <a:prstGeom prst="rect">
            <a:avLst/>
          </a:prstGeom>
          <a:noFill/>
        </p:spPr>
        <p:txBody>
          <a:bodyPr wrap="square" rtlCol="0">
            <a:spAutoFit/>
          </a:bodyPr>
          <a:lstStyle/>
          <a:p>
            <a:pPr algn="ctr"/>
            <a:r>
              <a:rPr lang="en-US" sz="5400" b="1" dirty="0"/>
              <a:t>Preliminary 2017-2019 DV Sheboygan and Chicago </a:t>
            </a:r>
          </a:p>
          <a:p>
            <a:pPr algn="ctr"/>
            <a:endParaRPr lang="en-US" sz="5400" b="1" dirty="0"/>
          </a:p>
          <a:p>
            <a:pPr algn="ctr"/>
            <a:r>
              <a:rPr lang="en-US" sz="5400" b="1" dirty="0"/>
              <a:t>both 75 ppb</a:t>
            </a:r>
          </a:p>
        </p:txBody>
      </p:sp>
      <p:sp>
        <p:nvSpPr>
          <p:cNvPr id="10" name="Slide Number Placeholder 9">
            <a:extLst>
              <a:ext uri="{FF2B5EF4-FFF2-40B4-BE49-F238E27FC236}">
                <a16:creationId xmlns:a16="http://schemas.microsoft.com/office/drawing/2014/main" id="{BF742A38-6DE9-4A6C-A022-FF0C2D8813D8}"/>
              </a:ext>
            </a:extLst>
          </p:cNvPr>
          <p:cNvSpPr>
            <a:spLocks noGrp="1"/>
          </p:cNvSpPr>
          <p:nvPr>
            <p:ph type="sldNum" sz="quarter" idx="12"/>
          </p:nvPr>
        </p:nvSpPr>
        <p:spPr/>
        <p:txBody>
          <a:bodyPr/>
          <a:lstStyle/>
          <a:p>
            <a:fld id="{FD0A2A7D-63EE-4593-951A-FD88CF3BEF4D}" type="slidenum">
              <a:rPr lang="en-US" smtClean="0"/>
              <a:t>33</a:t>
            </a:fld>
            <a:endParaRPr lang="en-US"/>
          </a:p>
        </p:txBody>
      </p:sp>
    </p:spTree>
    <p:extLst>
      <p:ext uri="{BB962C8B-B14F-4D97-AF65-F5344CB8AC3E}">
        <p14:creationId xmlns:p14="http://schemas.microsoft.com/office/powerpoint/2010/main" val="2150254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823" y="19664"/>
            <a:ext cx="10515600" cy="1325563"/>
          </a:xfrm>
        </p:spPr>
        <p:txBody>
          <a:bodyPr/>
          <a:lstStyle/>
          <a:p>
            <a:pPr algn="ctr"/>
            <a:r>
              <a:rPr lang="en-US" dirty="0">
                <a:latin typeface="Franklin Gothic Medium" panose="020B0603020102020204" pitchFamily="34" charset="0"/>
              </a:rPr>
              <a:t>Region 5 </a:t>
            </a:r>
            <a:br>
              <a:rPr lang="en-US" dirty="0">
                <a:latin typeface="Franklin Gothic Medium" panose="020B0603020102020204" pitchFamily="34" charset="0"/>
              </a:rPr>
            </a:br>
            <a:r>
              <a:rPr lang="en-US" dirty="0">
                <a:latin typeface="Franklin Gothic Medium" panose="020B0603020102020204" pitchFamily="34" charset="0"/>
              </a:rPr>
              <a:t>2008 Ozone Nonattainment Areas</a:t>
            </a:r>
          </a:p>
        </p:txBody>
      </p:sp>
      <p:sp>
        <p:nvSpPr>
          <p:cNvPr id="3" name="Content Placeholder 2"/>
          <p:cNvSpPr>
            <a:spLocks noGrp="1"/>
          </p:cNvSpPr>
          <p:nvPr>
            <p:ph idx="1"/>
          </p:nvPr>
        </p:nvSpPr>
        <p:spPr>
          <a:xfrm>
            <a:off x="402773" y="1955837"/>
            <a:ext cx="4811486" cy="334575"/>
          </a:xfrm>
        </p:spPr>
        <p:txBody>
          <a:bodyPr>
            <a:normAutofit fontScale="70000" lnSpcReduction="20000"/>
          </a:bodyPr>
          <a:lstStyle/>
          <a:p>
            <a:pPr marL="0" indent="0" algn="ctr">
              <a:buNone/>
            </a:pPr>
            <a:r>
              <a:rPr lang="en-US" dirty="0">
                <a:latin typeface="Franklin Gothic Medium" panose="020B0603020102020204" pitchFamily="34" charset="0"/>
              </a:rPr>
              <a:t>2008 ozone NAAQS = 0.075 ppm (75 ppb)</a:t>
            </a:r>
          </a:p>
        </p:txBody>
      </p:sp>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5" y="2290412"/>
            <a:ext cx="5907974" cy="4567588"/>
          </a:xfrm>
          <a:prstGeom prst="rect">
            <a:avLst/>
          </a:prstGeom>
        </p:spPr>
      </p:pic>
      <p:sp>
        <p:nvSpPr>
          <p:cNvPr id="5" name="TextBox 4"/>
          <p:cNvSpPr txBox="1"/>
          <p:nvPr/>
        </p:nvSpPr>
        <p:spPr>
          <a:xfrm>
            <a:off x="5859849" y="1679802"/>
            <a:ext cx="6056228" cy="5078313"/>
          </a:xfrm>
          <a:prstGeom prst="rect">
            <a:avLst/>
          </a:prstGeom>
          <a:noFill/>
        </p:spPr>
        <p:txBody>
          <a:bodyPr wrap="square" rtlCol="0">
            <a:spAutoFit/>
          </a:bodyPr>
          <a:lstStyle/>
          <a:p>
            <a:r>
              <a:rPr lang="en-US" dirty="0"/>
              <a:t>Have come into attainment and been </a:t>
            </a:r>
            <a:r>
              <a:rPr lang="en-US" b="1" dirty="0" err="1"/>
              <a:t>redesignated</a:t>
            </a:r>
            <a:endParaRPr lang="en-US" b="1" dirty="0"/>
          </a:p>
          <a:p>
            <a:pPr marL="914400" indent="-285750">
              <a:buFont typeface="Arial" panose="020B0604020202020204" pitchFamily="34" charset="0"/>
              <a:buChar char="•"/>
            </a:pPr>
            <a:r>
              <a:rPr lang="en-US" dirty="0"/>
              <a:t>Cleveland</a:t>
            </a:r>
          </a:p>
          <a:p>
            <a:pPr marL="914400" indent="-285750">
              <a:buFont typeface="Arial" panose="020B0604020202020204" pitchFamily="34" charset="0"/>
              <a:buChar char="•"/>
            </a:pPr>
            <a:r>
              <a:rPr lang="en-US" dirty="0"/>
              <a:t>Columbus</a:t>
            </a:r>
          </a:p>
          <a:p>
            <a:pPr marL="914400" indent="-285750">
              <a:buFont typeface="Arial" panose="020B0604020202020204" pitchFamily="34" charset="0"/>
              <a:buChar char="•"/>
            </a:pPr>
            <a:r>
              <a:rPr lang="en-US" dirty="0"/>
              <a:t>Cincinnati</a:t>
            </a:r>
          </a:p>
          <a:p>
            <a:pPr marL="914400" indent="-285750">
              <a:buFont typeface="Arial" panose="020B0604020202020204" pitchFamily="34" charset="0"/>
              <a:buChar char="•"/>
            </a:pPr>
            <a:r>
              <a:rPr lang="en-US" dirty="0"/>
              <a:t>St. Louis </a:t>
            </a:r>
          </a:p>
          <a:p>
            <a:endParaRPr lang="en-US" dirty="0"/>
          </a:p>
          <a:p>
            <a:r>
              <a:rPr lang="en-US" dirty="0"/>
              <a:t>Did not reach attainment by attainment date and were bumped up to classification of </a:t>
            </a:r>
            <a:r>
              <a:rPr lang="en-US" b="1" dirty="0"/>
              <a:t>“moderate” nonattainment</a:t>
            </a:r>
          </a:p>
          <a:p>
            <a:pPr marL="914400" indent="-285750">
              <a:buFont typeface="Arial" panose="020B0604020202020204" pitchFamily="34" charset="0"/>
              <a:buChar char="•"/>
            </a:pPr>
            <a:r>
              <a:rPr lang="en-US" dirty="0"/>
              <a:t>Chicago</a:t>
            </a:r>
          </a:p>
          <a:p>
            <a:pPr marL="914400" indent="-285750">
              <a:buFont typeface="Arial" panose="020B0604020202020204" pitchFamily="34" charset="0"/>
              <a:buChar char="•"/>
            </a:pPr>
            <a:r>
              <a:rPr lang="en-US" dirty="0"/>
              <a:t>Sheboygan</a:t>
            </a:r>
          </a:p>
          <a:p>
            <a:endParaRPr lang="en-US" dirty="0"/>
          </a:p>
          <a:p>
            <a:r>
              <a:rPr lang="en-US" dirty="0"/>
              <a:t>Did not reach attainment by attainment date and bumped up to </a:t>
            </a:r>
            <a:r>
              <a:rPr lang="en-US" b="1" dirty="0"/>
              <a:t>“serious” nonattainment </a:t>
            </a:r>
          </a:p>
          <a:p>
            <a:pPr marL="742950" lvl="1" indent="-285750">
              <a:buFont typeface="Arial" panose="020B0604020202020204" pitchFamily="34" charset="0"/>
              <a:buChar char="•"/>
            </a:pPr>
            <a:r>
              <a:rPr lang="en-US" dirty="0"/>
              <a:t>Chicago </a:t>
            </a:r>
          </a:p>
          <a:p>
            <a:pPr marL="285750" indent="-285750">
              <a:buFont typeface="Arial" panose="020B0604020202020204" pitchFamily="34" charset="0"/>
              <a:buChar char="•"/>
            </a:pPr>
            <a:r>
              <a:rPr lang="en-US" dirty="0"/>
              <a:t>Sheboygan qualified for and requested a 1-year extension, but Sheboygan did not attain by the 1-year extension date and would need to be bumped up to serious if not </a:t>
            </a:r>
            <a:r>
              <a:rPr lang="en-US" dirty="0" err="1"/>
              <a:t>redesignated</a:t>
            </a:r>
            <a:r>
              <a:rPr lang="en-US" dirty="0"/>
              <a:t> based on 2019 clean data</a:t>
            </a:r>
          </a:p>
        </p:txBody>
      </p:sp>
      <p:sp>
        <p:nvSpPr>
          <p:cNvPr id="6" name="Slide Number Placeholder 5">
            <a:extLst>
              <a:ext uri="{FF2B5EF4-FFF2-40B4-BE49-F238E27FC236}">
                <a16:creationId xmlns:a16="http://schemas.microsoft.com/office/drawing/2014/main" id="{B4ABD154-E82D-4314-BC65-3005F15296E5}"/>
              </a:ext>
            </a:extLst>
          </p:cNvPr>
          <p:cNvSpPr>
            <a:spLocks noGrp="1"/>
          </p:cNvSpPr>
          <p:nvPr>
            <p:ph type="sldNum" sz="quarter" idx="12"/>
          </p:nvPr>
        </p:nvSpPr>
        <p:spPr/>
        <p:txBody>
          <a:bodyPr/>
          <a:lstStyle/>
          <a:p>
            <a:fld id="{93243E77-3A10-4605-BFDD-F486E7613A7B}" type="slidenum">
              <a:rPr lang="en-US" smtClean="0"/>
              <a:t>34</a:t>
            </a:fld>
            <a:endParaRPr lang="en-US"/>
          </a:p>
        </p:txBody>
      </p:sp>
    </p:spTree>
    <p:extLst>
      <p:ext uri="{BB962C8B-B14F-4D97-AF65-F5344CB8AC3E}">
        <p14:creationId xmlns:p14="http://schemas.microsoft.com/office/powerpoint/2010/main" val="1267464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7219772-679E-496A-BB85-41A7BCE300E8}"/>
              </a:ext>
            </a:extLst>
          </p:cNvPr>
          <p:cNvSpPr>
            <a:spLocks noGrp="1"/>
          </p:cNvSpPr>
          <p:nvPr>
            <p:ph type="title"/>
          </p:nvPr>
        </p:nvSpPr>
        <p:spPr>
          <a:xfrm>
            <a:off x="770823" y="19664"/>
            <a:ext cx="10515600" cy="1325563"/>
          </a:xfrm>
        </p:spPr>
        <p:txBody>
          <a:bodyPr/>
          <a:lstStyle/>
          <a:p>
            <a:pPr algn="ctr"/>
            <a:r>
              <a:rPr lang="en-US" dirty="0">
                <a:latin typeface="Franklin Gothic Medium" panose="020B0603020102020204" pitchFamily="34" charset="0"/>
              </a:rPr>
              <a:t>Region 5 </a:t>
            </a:r>
            <a:br>
              <a:rPr lang="en-US" dirty="0">
                <a:latin typeface="Franklin Gothic Medium" panose="020B0603020102020204" pitchFamily="34" charset="0"/>
              </a:rPr>
            </a:br>
            <a:r>
              <a:rPr lang="en-US" dirty="0">
                <a:latin typeface="Franklin Gothic Medium" panose="020B0603020102020204" pitchFamily="34" charset="0"/>
              </a:rPr>
              <a:t>2015 Ozone Nonattainment Areas</a:t>
            </a:r>
          </a:p>
        </p:txBody>
      </p:sp>
      <p:sp>
        <p:nvSpPr>
          <p:cNvPr id="9" name="TextBox 8">
            <a:extLst>
              <a:ext uri="{FF2B5EF4-FFF2-40B4-BE49-F238E27FC236}">
                <a16:creationId xmlns:a16="http://schemas.microsoft.com/office/drawing/2014/main" id="{DF4AED22-63A8-4D0B-8EB7-E366BA3D0497}"/>
              </a:ext>
            </a:extLst>
          </p:cNvPr>
          <p:cNvSpPr txBox="1"/>
          <p:nvPr/>
        </p:nvSpPr>
        <p:spPr>
          <a:xfrm>
            <a:off x="424790" y="1659660"/>
            <a:ext cx="5671209" cy="4524315"/>
          </a:xfrm>
          <a:prstGeom prst="rect">
            <a:avLst/>
          </a:prstGeom>
          <a:noFill/>
        </p:spPr>
        <p:txBody>
          <a:bodyPr wrap="square" rtlCol="0">
            <a:spAutoFit/>
          </a:bodyPr>
          <a:lstStyle/>
          <a:p>
            <a:r>
              <a:rPr lang="en-US" dirty="0"/>
              <a:t>14 areas in Region 5 are </a:t>
            </a:r>
            <a:r>
              <a:rPr lang="en-US" b="1" dirty="0"/>
              <a:t>“marginal” nonattainment </a:t>
            </a:r>
            <a:endParaRPr lang="en-US" dirty="0"/>
          </a:p>
          <a:p>
            <a:endParaRPr lang="en-US" dirty="0"/>
          </a:p>
          <a:p>
            <a:pPr marL="285750" indent="-285750">
              <a:buFont typeface="Arial" panose="020B0604020202020204" pitchFamily="34" charset="0"/>
              <a:buChar char="•"/>
            </a:pPr>
            <a:r>
              <a:rPr lang="en-US" b="1" dirty="0"/>
              <a:t>Chicago IL/IN/WI</a:t>
            </a:r>
          </a:p>
          <a:p>
            <a:pPr marL="285750" indent="-285750">
              <a:buFont typeface="Arial" panose="020B0604020202020204" pitchFamily="34" charset="0"/>
              <a:buChar char="•"/>
            </a:pPr>
            <a:r>
              <a:rPr lang="en-US" b="1" dirty="0"/>
              <a:t>Northwest Milwaukee/Ozaukee County Shoreline WI</a:t>
            </a:r>
          </a:p>
          <a:p>
            <a:pPr marL="285750" indent="-285750">
              <a:buFont typeface="Arial" panose="020B0604020202020204" pitchFamily="34" charset="0"/>
              <a:buChar char="•"/>
            </a:pPr>
            <a:r>
              <a:rPr lang="en-US" b="1" dirty="0"/>
              <a:t>Sheboygan County (partial) WI</a:t>
            </a:r>
          </a:p>
          <a:p>
            <a:pPr marL="285750" indent="-285750">
              <a:buFont typeface="Arial" panose="020B0604020202020204" pitchFamily="34" charset="0"/>
              <a:buChar char="•"/>
            </a:pPr>
            <a:r>
              <a:rPr lang="en-US" dirty="0"/>
              <a:t>Manitowoc County (partial) WI</a:t>
            </a:r>
          </a:p>
          <a:p>
            <a:pPr marL="285750" indent="-285750">
              <a:buFont typeface="Arial" panose="020B0604020202020204" pitchFamily="34" charset="0"/>
              <a:buChar char="•"/>
            </a:pPr>
            <a:r>
              <a:rPr lang="en-US" dirty="0"/>
              <a:t>Door County (partial; Rural Transport Area) WI</a:t>
            </a:r>
          </a:p>
          <a:p>
            <a:pPr marL="285750" indent="-285750">
              <a:buFont typeface="Arial" panose="020B0604020202020204" pitchFamily="34" charset="0"/>
              <a:buChar char="•"/>
            </a:pPr>
            <a:r>
              <a:rPr lang="en-US" b="1" dirty="0"/>
              <a:t>St. Louis IL/MO</a:t>
            </a:r>
          </a:p>
          <a:p>
            <a:pPr marL="285750" indent="-285750">
              <a:buFont typeface="Arial" panose="020B0604020202020204" pitchFamily="34" charset="0"/>
              <a:buChar char="•"/>
            </a:pPr>
            <a:r>
              <a:rPr lang="en-US" dirty="0"/>
              <a:t>Berrien County MI</a:t>
            </a:r>
          </a:p>
          <a:p>
            <a:pPr marL="285750" indent="-285750">
              <a:buFont typeface="Arial" panose="020B0604020202020204" pitchFamily="34" charset="0"/>
              <a:buChar char="•"/>
            </a:pPr>
            <a:r>
              <a:rPr lang="en-US" b="1" dirty="0"/>
              <a:t>Allegan County (partial) MI</a:t>
            </a:r>
          </a:p>
          <a:p>
            <a:pPr marL="285750" indent="-285750">
              <a:buFont typeface="Arial" panose="020B0604020202020204" pitchFamily="34" charset="0"/>
              <a:buChar char="•"/>
            </a:pPr>
            <a:r>
              <a:rPr lang="en-US" b="1" dirty="0"/>
              <a:t>Muskegon County (partial) MI</a:t>
            </a:r>
          </a:p>
          <a:p>
            <a:pPr marL="285750" indent="-285750">
              <a:buFont typeface="Arial" panose="020B0604020202020204" pitchFamily="34" charset="0"/>
              <a:buChar char="•"/>
            </a:pPr>
            <a:r>
              <a:rPr lang="en-US" b="1" dirty="0"/>
              <a:t>Detroit MI</a:t>
            </a:r>
          </a:p>
          <a:p>
            <a:pPr marL="285750" indent="-285750">
              <a:buFont typeface="Arial" panose="020B0604020202020204" pitchFamily="34" charset="0"/>
              <a:buChar char="•"/>
            </a:pPr>
            <a:r>
              <a:rPr lang="en-US" b="1" dirty="0"/>
              <a:t>Cleveland OH</a:t>
            </a:r>
          </a:p>
          <a:p>
            <a:pPr marL="285750" indent="-285750">
              <a:buFont typeface="Arial" panose="020B0604020202020204" pitchFamily="34" charset="0"/>
              <a:buChar char="•"/>
            </a:pPr>
            <a:r>
              <a:rPr lang="en-US" dirty="0"/>
              <a:t>Columbus OH</a:t>
            </a:r>
          </a:p>
          <a:p>
            <a:pPr marL="285750" indent="-285750">
              <a:buFont typeface="Arial" panose="020B0604020202020204" pitchFamily="34" charset="0"/>
              <a:buChar char="•"/>
            </a:pPr>
            <a:r>
              <a:rPr lang="en-US" b="1" dirty="0"/>
              <a:t>Cincinnati OH</a:t>
            </a:r>
          </a:p>
          <a:p>
            <a:pPr marL="285750" indent="-285750">
              <a:buFont typeface="Arial" panose="020B0604020202020204" pitchFamily="34" charset="0"/>
              <a:buChar char="•"/>
            </a:pPr>
            <a:r>
              <a:rPr lang="en-US" b="1" dirty="0"/>
              <a:t>Louisville IN/KY</a:t>
            </a:r>
          </a:p>
        </p:txBody>
      </p:sp>
      <p:pic>
        <p:nvPicPr>
          <p:cNvPr id="4" name="Picture 3">
            <a:extLst>
              <a:ext uri="{FF2B5EF4-FFF2-40B4-BE49-F238E27FC236}">
                <a16:creationId xmlns:a16="http://schemas.microsoft.com/office/drawing/2014/main" id="{9AF3BEC8-1FB2-4D5A-A77F-8232656F93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0288" y="1217637"/>
            <a:ext cx="5557770" cy="5557770"/>
          </a:xfrm>
          <a:prstGeom prst="rect">
            <a:avLst/>
          </a:prstGeom>
          <a:ln>
            <a:noFill/>
          </a:ln>
        </p:spPr>
      </p:pic>
      <p:sp>
        <p:nvSpPr>
          <p:cNvPr id="2" name="Slide Number Placeholder 1">
            <a:extLst>
              <a:ext uri="{FF2B5EF4-FFF2-40B4-BE49-F238E27FC236}">
                <a16:creationId xmlns:a16="http://schemas.microsoft.com/office/drawing/2014/main" id="{8800AD23-76B5-4CC5-B6A5-22BAEDF50440}"/>
              </a:ext>
            </a:extLst>
          </p:cNvPr>
          <p:cNvSpPr>
            <a:spLocks noGrp="1"/>
          </p:cNvSpPr>
          <p:nvPr>
            <p:ph type="sldNum" sz="quarter" idx="12"/>
          </p:nvPr>
        </p:nvSpPr>
        <p:spPr/>
        <p:txBody>
          <a:bodyPr/>
          <a:lstStyle/>
          <a:p>
            <a:fld id="{93243E77-3A10-4605-BFDD-F486E7613A7B}" type="slidenum">
              <a:rPr lang="en-US" smtClean="0"/>
              <a:t>35</a:t>
            </a:fld>
            <a:endParaRPr lang="en-US"/>
          </a:p>
        </p:txBody>
      </p:sp>
      <p:sp>
        <p:nvSpPr>
          <p:cNvPr id="3" name="TextBox 2">
            <a:extLst>
              <a:ext uri="{FF2B5EF4-FFF2-40B4-BE49-F238E27FC236}">
                <a16:creationId xmlns:a16="http://schemas.microsoft.com/office/drawing/2014/main" id="{371EF927-841B-437E-BF95-1C5EE5610617}"/>
              </a:ext>
            </a:extLst>
          </p:cNvPr>
          <p:cNvSpPr txBox="1"/>
          <p:nvPr/>
        </p:nvSpPr>
        <p:spPr>
          <a:xfrm>
            <a:off x="2427094" y="6259810"/>
            <a:ext cx="3368936" cy="461665"/>
          </a:xfrm>
          <a:prstGeom prst="rect">
            <a:avLst/>
          </a:prstGeom>
          <a:noFill/>
        </p:spPr>
        <p:txBody>
          <a:bodyPr wrap="none" rtlCol="0">
            <a:spAutoFit/>
          </a:bodyPr>
          <a:lstStyle/>
          <a:p>
            <a:r>
              <a:rPr lang="en-US" sz="1200" b="1" dirty="0"/>
              <a:t>Bold</a:t>
            </a:r>
            <a:r>
              <a:rPr lang="en-US" sz="1200" dirty="0"/>
              <a:t> areas still violating based on prelim 2019 data</a:t>
            </a:r>
          </a:p>
          <a:p>
            <a:r>
              <a:rPr lang="en-US" sz="1200" dirty="0"/>
              <a:t>Non-bolded areas clean and/or </a:t>
            </a:r>
            <a:r>
              <a:rPr lang="en-US" sz="1200" dirty="0" err="1"/>
              <a:t>redesignated</a:t>
            </a:r>
            <a:r>
              <a:rPr lang="en-US" sz="1200" dirty="0"/>
              <a:t> </a:t>
            </a:r>
          </a:p>
        </p:txBody>
      </p:sp>
    </p:spTree>
    <p:extLst>
      <p:ext uri="{BB962C8B-B14F-4D97-AF65-F5344CB8AC3E}">
        <p14:creationId xmlns:p14="http://schemas.microsoft.com/office/powerpoint/2010/main" val="1247227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C20F8E-7137-4662-BA60-098F7311DC90}"/>
              </a:ext>
            </a:extLst>
          </p:cNvPr>
          <p:cNvSpPr>
            <a:spLocks noGrp="1"/>
          </p:cNvSpPr>
          <p:nvPr>
            <p:ph type="sldNum" sz="quarter" idx="12"/>
          </p:nvPr>
        </p:nvSpPr>
        <p:spPr/>
        <p:txBody>
          <a:bodyPr/>
          <a:lstStyle/>
          <a:p>
            <a:fld id="{6C5D3D00-8D7A-4679-AF13-E7E20F091ECE}" type="slidenum">
              <a:rPr lang="en-US" smtClean="0"/>
              <a:t>36</a:t>
            </a:fld>
            <a:endParaRPr lang="en-US"/>
          </a:p>
        </p:txBody>
      </p:sp>
      <p:pic>
        <p:nvPicPr>
          <p:cNvPr id="6" name="Picture 5">
            <a:extLst>
              <a:ext uri="{FF2B5EF4-FFF2-40B4-BE49-F238E27FC236}">
                <a16:creationId xmlns:a16="http://schemas.microsoft.com/office/drawing/2014/main" id="{28F9A93D-5F70-43B4-B075-6311C97D1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524" y="401637"/>
            <a:ext cx="6137275" cy="6137275"/>
          </a:xfrm>
          <a:prstGeom prst="rect">
            <a:avLst/>
          </a:prstGeom>
        </p:spPr>
      </p:pic>
      <p:sp>
        <p:nvSpPr>
          <p:cNvPr id="7" name="TextBox 6">
            <a:extLst>
              <a:ext uri="{FF2B5EF4-FFF2-40B4-BE49-F238E27FC236}">
                <a16:creationId xmlns:a16="http://schemas.microsoft.com/office/drawing/2014/main" id="{8C1AF748-7E60-403E-A8AE-BE1CB0EB1D9A}"/>
              </a:ext>
            </a:extLst>
          </p:cNvPr>
          <p:cNvSpPr txBox="1"/>
          <p:nvPr/>
        </p:nvSpPr>
        <p:spPr>
          <a:xfrm>
            <a:off x="484413" y="248516"/>
            <a:ext cx="1781299" cy="369332"/>
          </a:xfrm>
          <a:prstGeom prst="rect">
            <a:avLst/>
          </a:prstGeom>
          <a:noFill/>
        </p:spPr>
        <p:txBody>
          <a:bodyPr wrap="square" rtlCol="0">
            <a:spAutoFit/>
          </a:bodyPr>
          <a:lstStyle/>
          <a:p>
            <a:r>
              <a:rPr lang="en-US" dirty="0"/>
              <a:t>NO2</a:t>
            </a:r>
          </a:p>
        </p:txBody>
      </p:sp>
    </p:spTree>
    <p:extLst>
      <p:ext uri="{BB962C8B-B14F-4D97-AF65-F5344CB8AC3E}">
        <p14:creationId xmlns:p14="http://schemas.microsoft.com/office/powerpoint/2010/main" val="2696444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8433EE-4492-47D6-B0E5-76FC8A49C27A}"/>
              </a:ext>
            </a:extLst>
          </p:cNvPr>
          <p:cNvSpPr>
            <a:spLocks noGrp="1"/>
          </p:cNvSpPr>
          <p:nvPr>
            <p:ph type="sldNum" sz="quarter" idx="12"/>
          </p:nvPr>
        </p:nvSpPr>
        <p:spPr/>
        <p:txBody>
          <a:bodyPr/>
          <a:lstStyle/>
          <a:p>
            <a:fld id="{FD0A2A7D-63EE-4593-951A-FD88CF3BEF4D}" type="slidenum">
              <a:rPr lang="en-US" smtClean="0"/>
              <a:t>37</a:t>
            </a:fld>
            <a:endParaRPr lang="en-US"/>
          </a:p>
        </p:txBody>
      </p:sp>
      <p:pic>
        <p:nvPicPr>
          <p:cNvPr id="3" name="Picture 2">
            <a:extLst>
              <a:ext uri="{FF2B5EF4-FFF2-40B4-BE49-F238E27FC236}">
                <a16:creationId xmlns:a16="http://schemas.microsoft.com/office/drawing/2014/main" id="{9B82B959-2A50-4A2E-AAB6-6F92FF4F1E1F}"/>
              </a:ext>
            </a:extLst>
          </p:cNvPr>
          <p:cNvPicPr>
            <a:picLocks noChangeAspect="1"/>
          </p:cNvPicPr>
          <p:nvPr/>
        </p:nvPicPr>
        <p:blipFill>
          <a:blip r:embed="rId2"/>
          <a:stretch>
            <a:fillRect/>
          </a:stretch>
        </p:blipFill>
        <p:spPr>
          <a:xfrm>
            <a:off x="1060960" y="0"/>
            <a:ext cx="10070080" cy="6858000"/>
          </a:xfrm>
          <a:prstGeom prst="rect">
            <a:avLst/>
          </a:prstGeom>
        </p:spPr>
      </p:pic>
    </p:spTree>
    <p:extLst>
      <p:ext uri="{BB962C8B-B14F-4D97-AF65-F5344CB8AC3E}">
        <p14:creationId xmlns:p14="http://schemas.microsoft.com/office/powerpoint/2010/main" val="2904789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870BBF-2FB7-4F3C-9BC1-41630C55D5B8}"/>
              </a:ext>
            </a:extLst>
          </p:cNvPr>
          <p:cNvSpPr>
            <a:spLocks noGrp="1"/>
          </p:cNvSpPr>
          <p:nvPr>
            <p:ph type="sldNum" sz="quarter" idx="12"/>
          </p:nvPr>
        </p:nvSpPr>
        <p:spPr/>
        <p:txBody>
          <a:bodyPr/>
          <a:lstStyle/>
          <a:p>
            <a:fld id="{FD0A2A7D-63EE-4593-951A-FD88CF3BEF4D}" type="slidenum">
              <a:rPr lang="en-US" smtClean="0"/>
              <a:t>38</a:t>
            </a:fld>
            <a:endParaRPr lang="en-US"/>
          </a:p>
        </p:txBody>
      </p:sp>
      <p:pic>
        <p:nvPicPr>
          <p:cNvPr id="3" name="Picture 2">
            <a:extLst>
              <a:ext uri="{FF2B5EF4-FFF2-40B4-BE49-F238E27FC236}">
                <a16:creationId xmlns:a16="http://schemas.microsoft.com/office/drawing/2014/main" id="{75047D7B-4013-47B4-BFD4-FC9D5B224FA0}"/>
              </a:ext>
            </a:extLst>
          </p:cNvPr>
          <p:cNvPicPr>
            <a:picLocks noChangeAspect="1"/>
          </p:cNvPicPr>
          <p:nvPr/>
        </p:nvPicPr>
        <p:blipFill>
          <a:blip r:embed="rId2"/>
          <a:stretch>
            <a:fillRect/>
          </a:stretch>
        </p:blipFill>
        <p:spPr>
          <a:xfrm>
            <a:off x="833437" y="152400"/>
            <a:ext cx="10525125" cy="6553200"/>
          </a:xfrm>
          <a:prstGeom prst="rect">
            <a:avLst/>
          </a:prstGeom>
        </p:spPr>
      </p:pic>
    </p:spTree>
    <p:extLst>
      <p:ext uri="{BB962C8B-B14F-4D97-AF65-F5344CB8AC3E}">
        <p14:creationId xmlns:p14="http://schemas.microsoft.com/office/powerpoint/2010/main" val="3267881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14C7A4-D599-47E9-AB92-81830F6C3FFC}"/>
              </a:ext>
            </a:extLst>
          </p:cNvPr>
          <p:cNvSpPr>
            <a:spLocks noGrp="1"/>
          </p:cNvSpPr>
          <p:nvPr>
            <p:ph type="sldNum" sz="quarter" idx="12"/>
          </p:nvPr>
        </p:nvSpPr>
        <p:spPr/>
        <p:txBody>
          <a:bodyPr/>
          <a:lstStyle/>
          <a:p>
            <a:fld id="{FD0A2A7D-63EE-4593-951A-FD88CF3BEF4D}" type="slidenum">
              <a:rPr lang="en-US" smtClean="0"/>
              <a:t>39</a:t>
            </a:fld>
            <a:endParaRPr lang="en-US"/>
          </a:p>
        </p:txBody>
      </p:sp>
      <p:pic>
        <p:nvPicPr>
          <p:cNvPr id="3" name="Picture 2">
            <a:extLst>
              <a:ext uri="{FF2B5EF4-FFF2-40B4-BE49-F238E27FC236}">
                <a16:creationId xmlns:a16="http://schemas.microsoft.com/office/drawing/2014/main" id="{4D27113E-655E-4199-97C7-AC3C3A81CBD6}"/>
              </a:ext>
            </a:extLst>
          </p:cNvPr>
          <p:cNvPicPr>
            <a:picLocks noChangeAspect="1"/>
          </p:cNvPicPr>
          <p:nvPr/>
        </p:nvPicPr>
        <p:blipFill>
          <a:blip r:embed="rId2"/>
          <a:stretch>
            <a:fillRect/>
          </a:stretch>
        </p:blipFill>
        <p:spPr>
          <a:xfrm>
            <a:off x="770204" y="0"/>
            <a:ext cx="10651591" cy="6858000"/>
          </a:xfrm>
          <a:prstGeom prst="rect">
            <a:avLst/>
          </a:prstGeom>
        </p:spPr>
      </p:pic>
    </p:spTree>
    <p:extLst>
      <p:ext uri="{BB962C8B-B14F-4D97-AF65-F5344CB8AC3E}">
        <p14:creationId xmlns:p14="http://schemas.microsoft.com/office/powerpoint/2010/main" val="924577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61A416-789A-4624-8F48-33679F26003F}"/>
              </a:ext>
            </a:extLst>
          </p:cNvPr>
          <p:cNvPicPr>
            <a:picLocks noChangeAspect="1"/>
          </p:cNvPicPr>
          <p:nvPr/>
        </p:nvPicPr>
        <p:blipFill>
          <a:blip r:embed="rId3"/>
          <a:stretch>
            <a:fillRect/>
          </a:stretch>
        </p:blipFill>
        <p:spPr>
          <a:xfrm>
            <a:off x="5824330" y="548826"/>
            <a:ext cx="6367670" cy="6313245"/>
          </a:xfrm>
          <a:prstGeom prst="rect">
            <a:avLst/>
          </a:prstGeom>
        </p:spPr>
      </p:pic>
      <p:sp>
        <p:nvSpPr>
          <p:cNvPr id="6" name="TextBox 5">
            <a:extLst>
              <a:ext uri="{FF2B5EF4-FFF2-40B4-BE49-F238E27FC236}">
                <a16:creationId xmlns:a16="http://schemas.microsoft.com/office/drawing/2014/main" id="{A330F26C-6E47-4EAA-AFBE-FEB4494683AA}"/>
              </a:ext>
            </a:extLst>
          </p:cNvPr>
          <p:cNvSpPr txBox="1"/>
          <p:nvPr/>
        </p:nvSpPr>
        <p:spPr>
          <a:xfrm>
            <a:off x="209524" y="-31367"/>
            <a:ext cx="10616131" cy="1384995"/>
          </a:xfrm>
          <a:prstGeom prst="rect">
            <a:avLst/>
          </a:prstGeom>
          <a:noFill/>
        </p:spPr>
        <p:txBody>
          <a:bodyPr wrap="square" rtlCol="0">
            <a:spAutoFit/>
          </a:bodyPr>
          <a:lstStyle/>
          <a:p>
            <a:r>
              <a:rPr lang="en-US" sz="5400" b="1" dirty="0"/>
              <a:t>LMOS 2017</a:t>
            </a:r>
            <a:br>
              <a:rPr lang="en-US" sz="4000" dirty="0"/>
            </a:br>
            <a:r>
              <a:rPr lang="en-US" sz="3000" b="1" dirty="0"/>
              <a:t>May 22‐June 22, 2017</a:t>
            </a:r>
          </a:p>
        </p:txBody>
      </p:sp>
      <p:sp>
        <p:nvSpPr>
          <p:cNvPr id="9" name="TextBox 8">
            <a:extLst>
              <a:ext uri="{FF2B5EF4-FFF2-40B4-BE49-F238E27FC236}">
                <a16:creationId xmlns:a16="http://schemas.microsoft.com/office/drawing/2014/main" id="{0F2169E2-0FD5-4332-97C0-5E9DF928E49A}"/>
              </a:ext>
            </a:extLst>
          </p:cNvPr>
          <p:cNvSpPr txBox="1"/>
          <p:nvPr/>
        </p:nvSpPr>
        <p:spPr>
          <a:xfrm>
            <a:off x="209524" y="4516129"/>
            <a:ext cx="5886476" cy="1015663"/>
          </a:xfrm>
          <a:prstGeom prst="rect">
            <a:avLst/>
          </a:prstGeom>
          <a:noFill/>
        </p:spPr>
        <p:txBody>
          <a:bodyPr wrap="square" rtlCol="0">
            <a:spAutoFit/>
          </a:bodyPr>
          <a:lstStyle/>
          <a:p>
            <a:r>
              <a:rPr lang="en-US" sz="3000" dirty="0"/>
              <a:t>1 high ozone episode prior to the start of the LMOS study</a:t>
            </a:r>
          </a:p>
        </p:txBody>
      </p:sp>
      <p:sp>
        <p:nvSpPr>
          <p:cNvPr id="2" name="TextBox 1">
            <a:extLst>
              <a:ext uri="{FF2B5EF4-FFF2-40B4-BE49-F238E27FC236}">
                <a16:creationId xmlns:a16="http://schemas.microsoft.com/office/drawing/2014/main" id="{B5A7171E-828D-498E-8873-A922756BD7AC}"/>
              </a:ext>
            </a:extLst>
          </p:cNvPr>
          <p:cNvSpPr txBox="1"/>
          <p:nvPr/>
        </p:nvSpPr>
        <p:spPr>
          <a:xfrm>
            <a:off x="398833" y="2445872"/>
            <a:ext cx="5697167" cy="1938992"/>
          </a:xfrm>
          <a:prstGeom prst="rect">
            <a:avLst/>
          </a:prstGeom>
          <a:noFill/>
        </p:spPr>
        <p:txBody>
          <a:bodyPr wrap="square" rtlCol="0">
            <a:spAutoFit/>
          </a:bodyPr>
          <a:lstStyle/>
          <a:p>
            <a:pPr marL="457200" indent="-457200">
              <a:buFont typeface="Arial" panose="020B0604020202020204" pitchFamily="34" charset="0"/>
              <a:buChar char="•"/>
            </a:pPr>
            <a:r>
              <a:rPr lang="en-US" sz="3000" dirty="0"/>
              <a:t>June 2</a:t>
            </a:r>
          </a:p>
          <a:p>
            <a:pPr marL="457200" indent="-457200">
              <a:buFont typeface="Arial" panose="020B0604020202020204" pitchFamily="34" charset="0"/>
              <a:buChar char="•"/>
            </a:pPr>
            <a:r>
              <a:rPr lang="en-US" sz="3000" dirty="0"/>
              <a:t>June 10-12</a:t>
            </a:r>
          </a:p>
          <a:p>
            <a:pPr marL="457200" indent="-457200">
              <a:buFont typeface="Arial" panose="020B0604020202020204" pitchFamily="34" charset="0"/>
              <a:buChar char="•"/>
            </a:pPr>
            <a:r>
              <a:rPr lang="en-US" sz="3000" dirty="0"/>
              <a:t>June 14-16</a:t>
            </a:r>
          </a:p>
          <a:p>
            <a:endParaRPr lang="en-US" sz="3000" dirty="0"/>
          </a:p>
        </p:txBody>
      </p:sp>
      <p:sp>
        <p:nvSpPr>
          <p:cNvPr id="3" name="TextBox 2">
            <a:extLst>
              <a:ext uri="{FF2B5EF4-FFF2-40B4-BE49-F238E27FC236}">
                <a16:creationId xmlns:a16="http://schemas.microsoft.com/office/drawing/2014/main" id="{4CEA04C6-FD1D-4250-A986-4713CF6054D8}"/>
              </a:ext>
            </a:extLst>
          </p:cNvPr>
          <p:cNvSpPr txBox="1"/>
          <p:nvPr/>
        </p:nvSpPr>
        <p:spPr>
          <a:xfrm>
            <a:off x="219822" y="1882884"/>
            <a:ext cx="5735160" cy="553998"/>
          </a:xfrm>
          <a:prstGeom prst="rect">
            <a:avLst/>
          </a:prstGeom>
          <a:noFill/>
        </p:spPr>
        <p:txBody>
          <a:bodyPr wrap="none" rtlCol="0">
            <a:spAutoFit/>
          </a:bodyPr>
          <a:lstStyle/>
          <a:p>
            <a:r>
              <a:rPr lang="en-US" sz="3000" dirty="0"/>
              <a:t>3 high ozone episodes during LMOS</a:t>
            </a:r>
          </a:p>
        </p:txBody>
      </p:sp>
      <p:sp>
        <p:nvSpPr>
          <p:cNvPr id="4" name="TextBox 3">
            <a:extLst>
              <a:ext uri="{FF2B5EF4-FFF2-40B4-BE49-F238E27FC236}">
                <a16:creationId xmlns:a16="http://schemas.microsoft.com/office/drawing/2014/main" id="{1DF629F9-D0F0-409C-9679-8E3746B5EFEB}"/>
              </a:ext>
            </a:extLst>
          </p:cNvPr>
          <p:cNvSpPr txBox="1"/>
          <p:nvPr/>
        </p:nvSpPr>
        <p:spPr>
          <a:xfrm>
            <a:off x="398833" y="5507297"/>
            <a:ext cx="2312749" cy="553998"/>
          </a:xfrm>
          <a:prstGeom prst="rect">
            <a:avLst/>
          </a:prstGeom>
          <a:noFill/>
        </p:spPr>
        <p:txBody>
          <a:bodyPr wrap="none" rtlCol="0">
            <a:spAutoFit/>
          </a:bodyPr>
          <a:lstStyle/>
          <a:p>
            <a:pPr marL="457200" indent="-457200">
              <a:buFont typeface="Arial" panose="020B0604020202020204" pitchFamily="34" charset="0"/>
              <a:buChar char="•"/>
            </a:pPr>
            <a:r>
              <a:rPr lang="en-US" sz="3000" dirty="0"/>
              <a:t>May 16-17</a:t>
            </a:r>
          </a:p>
        </p:txBody>
      </p:sp>
      <p:grpSp>
        <p:nvGrpSpPr>
          <p:cNvPr id="17" name="Group 16">
            <a:extLst>
              <a:ext uri="{FF2B5EF4-FFF2-40B4-BE49-F238E27FC236}">
                <a16:creationId xmlns:a16="http://schemas.microsoft.com/office/drawing/2014/main" id="{810CA94D-66A6-4CDC-8275-497019B0CF10}"/>
              </a:ext>
            </a:extLst>
          </p:cNvPr>
          <p:cNvGrpSpPr/>
          <p:nvPr/>
        </p:nvGrpSpPr>
        <p:grpSpPr>
          <a:xfrm>
            <a:off x="6096000" y="136525"/>
            <a:ext cx="5369355" cy="5007575"/>
            <a:chOff x="6096000" y="136525"/>
            <a:chExt cx="5369355" cy="5007575"/>
          </a:xfrm>
        </p:grpSpPr>
        <p:sp>
          <p:nvSpPr>
            <p:cNvPr id="8" name="TextBox 7">
              <a:extLst>
                <a:ext uri="{FF2B5EF4-FFF2-40B4-BE49-F238E27FC236}">
                  <a16:creationId xmlns:a16="http://schemas.microsoft.com/office/drawing/2014/main" id="{31C6E407-4B0B-4168-A390-C19EA5053173}"/>
                </a:ext>
              </a:extLst>
            </p:cNvPr>
            <p:cNvSpPr txBox="1"/>
            <p:nvPr/>
          </p:nvSpPr>
          <p:spPr>
            <a:xfrm>
              <a:off x="7803031" y="3138231"/>
              <a:ext cx="1066531" cy="307777"/>
            </a:xfrm>
            <a:prstGeom prst="rect">
              <a:avLst/>
            </a:prstGeom>
            <a:noFill/>
          </p:spPr>
          <p:txBody>
            <a:bodyPr wrap="square" rtlCol="0">
              <a:spAutoFit/>
            </a:bodyPr>
            <a:lstStyle/>
            <a:p>
              <a:r>
                <a:rPr lang="en-US" sz="1400" b="1" dirty="0"/>
                <a:t>Sheboygan</a:t>
              </a:r>
            </a:p>
          </p:txBody>
        </p:sp>
        <p:sp>
          <p:nvSpPr>
            <p:cNvPr id="10" name="TextBox 9">
              <a:extLst>
                <a:ext uri="{FF2B5EF4-FFF2-40B4-BE49-F238E27FC236}">
                  <a16:creationId xmlns:a16="http://schemas.microsoft.com/office/drawing/2014/main" id="{573574F1-060F-4898-9593-31669A44217E}"/>
                </a:ext>
              </a:extLst>
            </p:cNvPr>
            <p:cNvSpPr txBox="1"/>
            <p:nvPr/>
          </p:nvSpPr>
          <p:spPr>
            <a:xfrm>
              <a:off x="7871308" y="4620880"/>
              <a:ext cx="890219" cy="523220"/>
            </a:xfrm>
            <a:prstGeom prst="rect">
              <a:avLst/>
            </a:prstGeom>
            <a:noFill/>
          </p:spPr>
          <p:txBody>
            <a:bodyPr wrap="square" rtlCol="0">
              <a:spAutoFit/>
            </a:bodyPr>
            <a:lstStyle>
              <a:defPPr>
                <a:defRPr lang="en-US"/>
              </a:defPPr>
              <a:lvl1pPr>
                <a:defRPr sz="1400" b="1"/>
              </a:lvl1pPr>
            </a:lstStyle>
            <a:p>
              <a:r>
                <a:rPr lang="en-US" dirty="0"/>
                <a:t>Chicago area</a:t>
              </a:r>
            </a:p>
          </p:txBody>
        </p:sp>
        <p:sp>
          <p:nvSpPr>
            <p:cNvPr id="5" name="TextBox 4">
              <a:extLst>
                <a:ext uri="{FF2B5EF4-FFF2-40B4-BE49-F238E27FC236}">
                  <a16:creationId xmlns:a16="http://schemas.microsoft.com/office/drawing/2014/main" id="{B0FFD454-0AAD-4BE0-A432-491FDC9D75E7}"/>
                </a:ext>
              </a:extLst>
            </p:cNvPr>
            <p:cNvSpPr txBox="1"/>
            <p:nvPr/>
          </p:nvSpPr>
          <p:spPr>
            <a:xfrm>
              <a:off x="6096000" y="136525"/>
              <a:ext cx="5369355" cy="477054"/>
            </a:xfrm>
            <a:prstGeom prst="rect">
              <a:avLst/>
            </a:prstGeom>
            <a:noFill/>
          </p:spPr>
          <p:txBody>
            <a:bodyPr wrap="none" rtlCol="0">
              <a:spAutoFit/>
            </a:bodyPr>
            <a:lstStyle/>
            <a:p>
              <a:r>
                <a:rPr lang="en-US" sz="2500" b="1" dirty="0"/>
                <a:t>Ozone Area Design Values (2016-2018) </a:t>
              </a:r>
            </a:p>
          </p:txBody>
        </p:sp>
      </p:grpSp>
      <p:sp>
        <p:nvSpPr>
          <p:cNvPr id="7" name="Slide Number Placeholder 6">
            <a:extLst>
              <a:ext uri="{FF2B5EF4-FFF2-40B4-BE49-F238E27FC236}">
                <a16:creationId xmlns:a16="http://schemas.microsoft.com/office/drawing/2014/main" id="{D1EF6554-BC73-471E-93CD-1823BA27766C}"/>
              </a:ext>
            </a:extLst>
          </p:cNvPr>
          <p:cNvSpPr>
            <a:spLocks noGrp="1"/>
          </p:cNvSpPr>
          <p:nvPr>
            <p:ph type="sldNum" sz="quarter" idx="12"/>
          </p:nvPr>
        </p:nvSpPr>
        <p:spPr/>
        <p:txBody>
          <a:bodyPr/>
          <a:lstStyle/>
          <a:p>
            <a:fld id="{FD0A2A7D-63EE-4593-951A-FD88CF3BEF4D}" type="slidenum">
              <a:rPr lang="en-US" smtClean="0"/>
              <a:t>4</a:t>
            </a:fld>
            <a:endParaRPr lang="en-US" dirty="0"/>
          </a:p>
        </p:txBody>
      </p:sp>
    </p:spTree>
    <p:extLst>
      <p:ext uri="{BB962C8B-B14F-4D97-AF65-F5344CB8AC3E}">
        <p14:creationId xmlns:p14="http://schemas.microsoft.com/office/powerpoint/2010/main" val="42725214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318F4D-F022-4019-A513-2A718F5406C4}"/>
              </a:ext>
            </a:extLst>
          </p:cNvPr>
          <p:cNvSpPr>
            <a:spLocks noGrp="1"/>
          </p:cNvSpPr>
          <p:nvPr>
            <p:ph type="sldNum" sz="quarter" idx="12"/>
          </p:nvPr>
        </p:nvSpPr>
        <p:spPr/>
        <p:txBody>
          <a:bodyPr/>
          <a:lstStyle/>
          <a:p>
            <a:fld id="{FD0A2A7D-63EE-4593-951A-FD88CF3BEF4D}" type="slidenum">
              <a:rPr lang="en-US" smtClean="0"/>
              <a:t>40</a:t>
            </a:fld>
            <a:endParaRPr lang="en-US"/>
          </a:p>
        </p:txBody>
      </p:sp>
      <p:pic>
        <p:nvPicPr>
          <p:cNvPr id="3" name="Picture 2">
            <a:extLst>
              <a:ext uri="{FF2B5EF4-FFF2-40B4-BE49-F238E27FC236}">
                <a16:creationId xmlns:a16="http://schemas.microsoft.com/office/drawing/2014/main" id="{82FDFB29-E99D-4F77-B21E-E4672EE72B85}"/>
              </a:ext>
            </a:extLst>
          </p:cNvPr>
          <p:cNvPicPr>
            <a:picLocks noChangeAspect="1"/>
          </p:cNvPicPr>
          <p:nvPr/>
        </p:nvPicPr>
        <p:blipFill>
          <a:blip r:embed="rId2"/>
          <a:stretch>
            <a:fillRect/>
          </a:stretch>
        </p:blipFill>
        <p:spPr>
          <a:xfrm>
            <a:off x="1774829" y="0"/>
            <a:ext cx="8642342" cy="6858000"/>
          </a:xfrm>
          <a:prstGeom prst="rect">
            <a:avLst/>
          </a:prstGeom>
        </p:spPr>
      </p:pic>
    </p:spTree>
    <p:extLst>
      <p:ext uri="{BB962C8B-B14F-4D97-AF65-F5344CB8AC3E}">
        <p14:creationId xmlns:p14="http://schemas.microsoft.com/office/powerpoint/2010/main" val="3409424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360F1-F991-4CA7-B47C-21DB3CAF4105}"/>
              </a:ext>
            </a:extLst>
          </p:cNvPr>
          <p:cNvSpPr txBox="1"/>
          <p:nvPr/>
        </p:nvSpPr>
        <p:spPr>
          <a:xfrm>
            <a:off x="11381" y="-79512"/>
            <a:ext cx="8721683" cy="707886"/>
          </a:xfrm>
          <a:prstGeom prst="rect">
            <a:avLst/>
          </a:prstGeom>
          <a:noFill/>
        </p:spPr>
        <p:txBody>
          <a:bodyPr wrap="none" rtlCol="0">
            <a:spAutoFit/>
          </a:bodyPr>
          <a:lstStyle/>
          <a:p>
            <a:r>
              <a:rPr lang="en-US" sz="4000" b="1" dirty="0" err="1"/>
              <a:t>GeoTASO</a:t>
            </a:r>
            <a:r>
              <a:rPr lang="en-US" sz="4000" b="1" dirty="0"/>
              <a:t>-Pandora &amp; CMAQ NO</a:t>
            </a:r>
            <a:r>
              <a:rPr lang="en-US" sz="4000" b="1" baseline="-25000" dirty="0"/>
              <a:t>2</a:t>
            </a:r>
            <a:r>
              <a:rPr lang="en-US" sz="4000" b="1" dirty="0"/>
              <a:t> column</a:t>
            </a:r>
          </a:p>
        </p:txBody>
      </p:sp>
      <p:sp>
        <p:nvSpPr>
          <p:cNvPr id="2" name="Slide Number Placeholder 1">
            <a:extLst>
              <a:ext uri="{FF2B5EF4-FFF2-40B4-BE49-F238E27FC236}">
                <a16:creationId xmlns:a16="http://schemas.microsoft.com/office/drawing/2014/main" id="{129B71A5-8537-4331-8139-747145329CE3}"/>
              </a:ext>
            </a:extLst>
          </p:cNvPr>
          <p:cNvSpPr>
            <a:spLocks noGrp="1"/>
          </p:cNvSpPr>
          <p:nvPr>
            <p:ph type="sldNum" sz="quarter" idx="12"/>
          </p:nvPr>
        </p:nvSpPr>
        <p:spPr/>
        <p:txBody>
          <a:bodyPr/>
          <a:lstStyle/>
          <a:p>
            <a:fld id="{FD0A2A7D-63EE-4593-951A-FD88CF3BEF4D}" type="slidenum">
              <a:rPr lang="en-US" smtClean="0"/>
              <a:t>41</a:t>
            </a:fld>
            <a:endParaRPr lang="en-US"/>
          </a:p>
        </p:txBody>
      </p:sp>
      <p:pic>
        <p:nvPicPr>
          <p:cNvPr id="4" name="Picture 3">
            <a:extLst>
              <a:ext uri="{FF2B5EF4-FFF2-40B4-BE49-F238E27FC236}">
                <a16:creationId xmlns:a16="http://schemas.microsoft.com/office/drawing/2014/main" id="{331EA38B-8D28-4D67-B931-D6DEAE0A9DEE}"/>
              </a:ext>
            </a:extLst>
          </p:cNvPr>
          <p:cNvPicPr>
            <a:picLocks noChangeAspect="1"/>
          </p:cNvPicPr>
          <p:nvPr/>
        </p:nvPicPr>
        <p:blipFill>
          <a:blip r:embed="rId2"/>
          <a:stretch>
            <a:fillRect/>
          </a:stretch>
        </p:blipFill>
        <p:spPr>
          <a:xfrm>
            <a:off x="264056" y="859734"/>
            <a:ext cx="4981368" cy="2805150"/>
          </a:xfrm>
          <a:prstGeom prst="rect">
            <a:avLst/>
          </a:prstGeom>
        </p:spPr>
      </p:pic>
      <p:pic>
        <p:nvPicPr>
          <p:cNvPr id="6" name="Picture 5">
            <a:extLst>
              <a:ext uri="{FF2B5EF4-FFF2-40B4-BE49-F238E27FC236}">
                <a16:creationId xmlns:a16="http://schemas.microsoft.com/office/drawing/2014/main" id="{CECCD5D0-DB77-47A2-A02B-CB139DB47B1E}"/>
              </a:ext>
            </a:extLst>
          </p:cNvPr>
          <p:cNvPicPr>
            <a:picLocks noChangeAspect="1"/>
          </p:cNvPicPr>
          <p:nvPr/>
        </p:nvPicPr>
        <p:blipFill>
          <a:blip r:embed="rId3"/>
          <a:stretch>
            <a:fillRect/>
          </a:stretch>
        </p:blipFill>
        <p:spPr>
          <a:xfrm>
            <a:off x="5784611" y="859734"/>
            <a:ext cx="4981368" cy="2813860"/>
          </a:xfrm>
          <a:prstGeom prst="rect">
            <a:avLst/>
          </a:prstGeom>
        </p:spPr>
      </p:pic>
      <p:pic>
        <p:nvPicPr>
          <p:cNvPr id="7" name="Picture 6">
            <a:extLst>
              <a:ext uri="{FF2B5EF4-FFF2-40B4-BE49-F238E27FC236}">
                <a16:creationId xmlns:a16="http://schemas.microsoft.com/office/drawing/2014/main" id="{77BFDD53-C584-466C-B247-CCA9A8294F76}"/>
              </a:ext>
            </a:extLst>
          </p:cNvPr>
          <p:cNvPicPr>
            <a:picLocks noChangeAspect="1"/>
          </p:cNvPicPr>
          <p:nvPr/>
        </p:nvPicPr>
        <p:blipFill>
          <a:blip r:embed="rId4"/>
          <a:stretch>
            <a:fillRect/>
          </a:stretch>
        </p:blipFill>
        <p:spPr>
          <a:xfrm>
            <a:off x="264056" y="4018732"/>
            <a:ext cx="4985669" cy="2813860"/>
          </a:xfrm>
          <a:prstGeom prst="rect">
            <a:avLst/>
          </a:prstGeom>
        </p:spPr>
      </p:pic>
      <p:pic>
        <p:nvPicPr>
          <p:cNvPr id="8" name="Picture 7">
            <a:extLst>
              <a:ext uri="{FF2B5EF4-FFF2-40B4-BE49-F238E27FC236}">
                <a16:creationId xmlns:a16="http://schemas.microsoft.com/office/drawing/2014/main" id="{AAB065D3-44B7-4F2F-A820-250C3168B138}"/>
              </a:ext>
            </a:extLst>
          </p:cNvPr>
          <p:cNvPicPr>
            <a:picLocks noChangeAspect="1"/>
          </p:cNvPicPr>
          <p:nvPr/>
        </p:nvPicPr>
        <p:blipFill>
          <a:blip r:embed="rId5"/>
          <a:stretch>
            <a:fillRect/>
          </a:stretch>
        </p:blipFill>
        <p:spPr>
          <a:xfrm>
            <a:off x="5784611" y="4018732"/>
            <a:ext cx="4991271" cy="2805150"/>
          </a:xfrm>
          <a:prstGeom prst="rect">
            <a:avLst/>
          </a:prstGeom>
        </p:spPr>
      </p:pic>
      <p:sp>
        <p:nvSpPr>
          <p:cNvPr id="9" name="TextBox 8">
            <a:extLst>
              <a:ext uri="{FF2B5EF4-FFF2-40B4-BE49-F238E27FC236}">
                <a16:creationId xmlns:a16="http://schemas.microsoft.com/office/drawing/2014/main" id="{F48E1D7F-CDAA-4E29-BC51-3311CAB88259}"/>
              </a:ext>
            </a:extLst>
          </p:cNvPr>
          <p:cNvSpPr txBox="1"/>
          <p:nvPr/>
        </p:nvSpPr>
        <p:spPr>
          <a:xfrm>
            <a:off x="214361" y="569327"/>
            <a:ext cx="1098762" cy="369332"/>
          </a:xfrm>
          <a:prstGeom prst="rect">
            <a:avLst/>
          </a:prstGeom>
          <a:noFill/>
        </p:spPr>
        <p:txBody>
          <a:bodyPr wrap="none" rtlCol="0">
            <a:spAutoFit/>
          </a:bodyPr>
          <a:lstStyle/>
          <a:p>
            <a:r>
              <a:rPr lang="en-US" b="1" dirty="0"/>
              <a:t>Observed</a:t>
            </a:r>
          </a:p>
        </p:txBody>
      </p:sp>
      <p:sp>
        <p:nvSpPr>
          <p:cNvPr id="11" name="TextBox 10">
            <a:extLst>
              <a:ext uri="{FF2B5EF4-FFF2-40B4-BE49-F238E27FC236}">
                <a16:creationId xmlns:a16="http://schemas.microsoft.com/office/drawing/2014/main" id="{42CD870A-7C7E-4C63-9A4F-6D89C0E84F07}"/>
              </a:ext>
            </a:extLst>
          </p:cNvPr>
          <p:cNvSpPr txBox="1"/>
          <p:nvPr/>
        </p:nvSpPr>
        <p:spPr>
          <a:xfrm>
            <a:off x="208590" y="3721721"/>
            <a:ext cx="1098762" cy="369332"/>
          </a:xfrm>
          <a:prstGeom prst="rect">
            <a:avLst/>
          </a:prstGeom>
          <a:noFill/>
        </p:spPr>
        <p:txBody>
          <a:bodyPr wrap="none" rtlCol="0">
            <a:spAutoFit/>
          </a:bodyPr>
          <a:lstStyle/>
          <a:p>
            <a:r>
              <a:rPr lang="en-US" b="1" dirty="0"/>
              <a:t>Observed</a:t>
            </a:r>
          </a:p>
        </p:txBody>
      </p:sp>
      <p:sp>
        <p:nvSpPr>
          <p:cNvPr id="12" name="TextBox 11">
            <a:extLst>
              <a:ext uri="{FF2B5EF4-FFF2-40B4-BE49-F238E27FC236}">
                <a16:creationId xmlns:a16="http://schemas.microsoft.com/office/drawing/2014/main" id="{80C43CCB-13A6-4C22-B97C-34DEC34D6306}"/>
              </a:ext>
            </a:extLst>
          </p:cNvPr>
          <p:cNvSpPr txBox="1"/>
          <p:nvPr/>
        </p:nvSpPr>
        <p:spPr>
          <a:xfrm>
            <a:off x="5684195" y="587452"/>
            <a:ext cx="1098762" cy="369332"/>
          </a:xfrm>
          <a:prstGeom prst="rect">
            <a:avLst/>
          </a:prstGeom>
          <a:noFill/>
        </p:spPr>
        <p:txBody>
          <a:bodyPr wrap="none" rtlCol="0">
            <a:spAutoFit/>
          </a:bodyPr>
          <a:lstStyle/>
          <a:p>
            <a:r>
              <a:rPr lang="en-US" b="1" dirty="0"/>
              <a:t>Observed</a:t>
            </a:r>
          </a:p>
        </p:txBody>
      </p:sp>
      <p:sp>
        <p:nvSpPr>
          <p:cNvPr id="13" name="TextBox 12">
            <a:extLst>
              <a:ext uri="{FF2B5EF4-FFF2-40B4-BE49-F238E27FC236}">
                <a16:creationId xmlns:a16="http://schemas.microsoft.com/office/drawing/2014/main" id="{E9F3F279-3402-4DF6-95B3-EFE13F7E6EC6}"/>
              </a:ext>
            </a:extLst>
          </p:cNvPr>
          <p:cNvSpPr txBox="1"/>
          <p:nvPr/>
        </p:nvSpPr>
        <p:spPr>
          <a:xfrm>
            <a:off x="5729278" y="3718924"/>
            <a:ext cx="1098762" cy="369332"/>
          </a:xfrm>
          <a:prstGeom prst="rect">
            <a:avLst/>
          </a:prstGeom>
          <a:noFill/>
        </p:spPr>
        <p:txBody>
          <a:bodyPr wrap="none" rtlCol="0">
            <a:spAutoFit/>
          </a:bodyPr>
          <a:lstStyle/>
          <a:p>
            <a:r>
              <a:rPr lang="en-US" b="1" dirty="0"/>
              <a:t>Observed</a:t>
            </a:r>
          </a:p>
        </p:txBody>
      </p:sp>
      <p:sp>
        <p:nvSpPr>
          <p:cNvPr id="14" name="TextBox 13">
            <a:extLst>
              <a:ext uri="{FF2B5EF4-FFF2-40B4-BE49-F238E27FC236}">
                <a16:creationId xmlns:a16="http://schemas.microsoft.com/office/drawing/2014/main" id="{1457AB6C-B2FC-4D20-AE80-9DD3501B9EA4}"/>
              </a:ext>
            </a:extLst>
          </p:cNvPr>
          <p:cNvSpPr txBox="1"/>
          <p:nvPr/>
        </p:nvSpPr>
        <p:spPr>
          <a:xfrm>
            <a:off x="8224241" y="548512"/>
            <a:ext cx="1094595" cy="369332"/>
          </a:xfrm>
          <a:prstGeom prst="rect">
            <a:avLst/>
          </a:prstGeom>
          <a:noFill/>
        </p:spPr>
        <p:txBody>
          <a:bodyPr wrap="none" rtlCol="0">
            <a:spAutoFit/>
          </a:bodyPr>
          <a:lstStyle/>
          <a:p>
            <a:r>
              <a:rPr lang="en-US" b="1" dirty="0"/>
              <a:t>Predicted</a:t>
            </a:r>
          </a:p>
        </p:txBody>
      </p:sp>
      <p:sp>
        <p:nvSpPr>
          <p:cNvPr id="15" name="TextBox 14">
            <a:extLst>
              <a:ext uri="{FF2B5EF4-FFF2-40B4-BE49-F238E27FC236}">
                <a16:creationId xmlns:a16="http://schemas.microsoft.com/office/drawing/2014/main" id="{1CFD76B1-1CF0-4CDF-9F33-BD6F21A4EC1C}"/>
              </a:ext>
            </a:extLst>
          </p:cNvPr>
          <p:cNvSpPr txBox="1"/>
          <p:nvPr/>
        </p:nvSpPr>
        <p:spPr>
          <a:xfrm>
            <a:off x="8225791" y="3718924"/>
            <a:ext cx="1094595" cy="369332"/>
          </a:xfrm>
          <a:prstGeom prst="rect">
            <a:avLst/>
          </a:prstGeom>
          <a:noFill/>
        </p:spPr>
        <p:txBody>
          <a:bodyPr wrap="none" rtlCol="0">
            <a:spAutoFit/>
          </a:bodyPr>
          <a:lstStyle/>
          <a:p>
            <a:r>
              <a:rPr lang="en-US" b="1" dirty="0"/>
              <a:t>Predicted</a:t>
            </a:r>
          </a:p>
        </p:txBody>
      </p:sp>
      <p:sp>
        <p:nvSpPr>
          <p:cNvPr id="16" name="TextBox 15">
            <a:extLst>
              <a:ext uri="{FF2B5EF4-FFF2-40B4-BE49-F238E27FC236}">
                <a16:creationId xmlns:a16="http://schemas.microsoft.com/office/drawing/2014/main" id="{6031A5C8-8F41-4784-B1AE-F40026B1878A}"/>
              </a:ext>
            </a:extLst>
          </p:cNvPr>
          <p:cNvSpPr txBox="1"/>
          <p:nvPr/>
        </p:nvSpPr>
        <p:spPr>
          <a:xfrm>
            <a:off x="2731976" y="568803"/>
            <a:ext cx="1094595" cy="369332"/>
          </a:xfrm>
          <a:prstGeom prst="rect">
            <a:avLst/>
          </a:prstGeom>
          <a:noFill/>
        </p:spPr>
        <p:txBody>
          <a:bodyPr wrap="none" rtlCol="0">
            <a:spAutoFit/>
          </a:bodyPr>
          <a:lstStyle/>
          <a:p>
            <a:r>
              <a:rPr lang="en-US" b="1" dirty="0"/>
              <a:t>Predicted</a:t>
            </a:r>
          </a:p>
        </p:txBody>
      </p:sp>
      <p:sp>
        <p:nvSpPr>
          <p:cNvPr id="17" name="TextBox 16">
            <a:extLst>
              <a:ext uri="{FF2B5EF4-FFF2-40B4-BE49-F238E27FC236}">
                <a16:creationId xmlns:a16="http://schemas.microsoft.com/office/drawing/2014/main" id="{828309AB-656E-4055-8F0B-2F45ED15EF81}"/>
              </a:ext>
            </a:extLst>
          </p:cNvPr>
          <p:cNvSpPr txBox="1"/>
          <p:nvPr/>
        </p:nvSpPr>
        <p:spPr>
          <a:xfrm>
            <a:off x="2731241" y="3718924"/>
            <a:ext cx="1094595" cy="369332"/>
          </a:xfrm>
          <a:prstGeom prst="rect">
            <a:avLst/>
          </a:prstGeom>
          <a:noFill/>
        </p:spPr>
        <p:txBody>
          <a:bodyPr wrap="none" rtlCol="0">
            <a:spAutoFit/>
          </a:bodyPr>
          <a:lstStyle/>
          <a:p>
            <a:r>
              <a:rPr lang="en-US" b="1" dirty="0"/>
              <a:t>Predicted</a:t>
            </a:r>
          </a:p>
        </p:txBody>
      </p:sp>
      <p:sp>
        <p:nvSpPr>
          <p:cNvPr id="18" name="TextBox 17">
            <a:extLst>
              <a:ext uri="{FF2B5EF4-FFF2-40B4-BE49-F238E27FC236}">
                <a16:creationId xmlns:a16="http://schemas.microsoft.com/office/drawing/2014/main" id="{61B36A26-B638-4226-A007-D05CD33A3604}"/>
              </a:ext>
            </a:extLst>
          </p:cNvPr>
          <p:cNvSpPr txBox="1"/>
          <p:nvPr/>
        </p:nvSpPr>
        <p:spPr>
          <a:xfrm>
            <a:off x="1426021" y="568803"/>
            <a:ext cx="907621" cy="369332"/>
          </a:xfrm>
          <a:prstGeom prst="rect">
            <a:avLst/>
          </a:prstGeom>
          <a:noFill/>
        </p:spPr>
        <p:txBody>
          <a:bodyPr wrap="none" rtlCol="0">
            <a:spAutoFit/>
          </a:bodyPr>
          <a:lstStyle/>
          <a:p>
            <a:r>
              <a:rPr lang="en-US" b="1" dirty="0"/>
              <a:t>8-10am</a:t>
            </a:r>
          </a:p>
        </p:txBody>
      </p:sp>
      <p:sp>
        <p:nvSpPr>
          <p:cNvPr id="20" name="TextBox 19">
            <a:extLst>
              <a:ext uri="{FF2B5EF4-FFF2-40B4-BE49-F238E27FC236}">
                <a16:creationId xmlns:a16="http://schemas.microsoft.com/office/drawing/2014/main" id="{8F5E656D-4E43-4FB4-90F7-143A5FD0D2CB}"/>
              </a:ext>
            </a:extLst>
          </p:cNvPr>
          <p:cNvSpPr txBox="1"/>
          <p:nvPr/>
        </p:nvSpPr>
        <p:spPr>
          <a:xfrm>
            <a:off x="3979292" y="555130"/>
            <a:ext cx="907621" cy="369332"/>
          </a:xfrm>
          <a:prstGeom prst="rect">
            <a:avLst/>
          </a:prstGeom>
          <a:noFill/>
        </p:spPr>
        <p:txBody>
          <a:bodyPr wrap="none" rtlCol="0">
            <a:spAutoFit/>
          </a:bodyPr>
          <a:lstStyle/>
          <a:p>
            <a:r>
              <a:rPr lang="en-US" b="1" dirty="0"/>
              <a:t>8-10am</a:t>
            </a:r>
          </a:p>
        </p:txBody>
      </p:sp>
      <p:sp>
        <p:nvSpPr>
          <p:cNvPr id="21" name="TextBox 20">
            <a:extLst>
              <a:ext uri="{FF2B5EF4-FFF2-40B4-BE49-F238E27FC236}">
                <a16:creationId xmlns:a16="http://schemas.microsoft.com/office/drawing/2014/main" id="{38D5AC6F-46F1-41A2-BF60-FED99D8EE640}"/>
              </a:ext>
            </a:extLst>
          </p:cNvPr>
          <p:cNvSpPr txBox="1"/>
          <p:nvPr/>
        </p:nvSpPr>
        <p:spPr>
          <a:xfrm>
            <a:off x="7000833" y="555130"/>
            <a:ext cx="917239" cy="369332"/>
          </a:xfrm>
          <a:prstGeom prst="rect">
            <a:avLst/>
          </a:prstGeom>
          <a:noFill/>
        </p:spPr>
        <p:txBody>
          <a:bodyPr wrap="none" rtlCol="0">
            <a:spAutoFit/>
          </a:bodyPr>
          <a:lstStyle/>
          <a:p>
            <a:r>
              <a:rPr lang="en-US" b="1" dirty="0"/>
              <a:t>11-2pm</a:t>
            </a:r>
          </a:p>
        </p:txBody>
      </p:sp>
      <p:sp>
        <p:nvSpPr>
          <p:cNvPr id="22" name="TextBox 21">
            <a:extLst>
              <a:ext uri="{FF2B5EF4-FFF2-40B4-BE49-F238E27FC236}">
                <a16:creationId xmlns:a16="http://schemas.microsoft.com/office/drawing/2014/main" id="{EC19BEC6-041F-4FD3-8B61-BB6718BB8C45}"/>
              </a:ext>
            </a:extLst>
          </p:cNvPr>
          <p:cNvSpPr txBox="1"/>
          <p:nvPr/>
        </p:nvSpPr>
        <p:spPr>
          <a:xfrm>
            <a:off x="9549797" y="547988"/>
            <a:ext cx="917239" cy="369332"/>
          </a:xfrm>
          <a:prstGeom prst="rect">
            <a:avLst/>
          </a:prstGeom>
          <a:noFill/>
        </p:spPr>
        <p:txBody>
          <a:bodyPr wrap="none" rtlCol="0">
            <a:spAutoFit/>
          </a:bodyPr>
          <a:lstStyle/>
          <a:p>
            <a:r>
              <a:rPr lang="en-US" b="1" dirty="0"/>
              <a:t>11-2pm</a:t>
            </a:r>
          </a:p>
        </p:txBody>
      </p:sp>
      <p:sp>
        <p:nvSpPr>
          <p:cNvPr id="23" name="TextBox 22">
            <a:extLst>
              <a:ext uri="{FF2B5EF4-FFF2-40B4-BE49-F238E27FC236}">
                <a16:creationId xmlns:a16="http://schemas.microsoft.com/office/drawing/2014/main" id="{AA237220-DAC1-48E6-AF3E-02948A915D94}"/>
              </a:ext>
            </a:extLst>
          </p:cNvPr>
          <p:cNvSpPr txBox="1"/>
          <p:nvPr/>
        </p:nvSpPr>
        <p:spPr>
          <a:xfrm>
            <a:off x="1522178" y="3704362"/>
            <a:ext cx="800219" cy="369332"/>
          </a:xfrm>
          <a:prstGeom prst="rect">
            <a:avLst/>
          </a:prstGeom>
          <a:noFill/>
        </p:spPr>
        <p:txBody>
          <a:bodyPr wrap="none" rtlCol="0">
            <a:spAutoFit/>
          </a:bodyPr>
          <a:lstStyle/>
          <a:p>
            <a:r>
              <a:rPr lang="en-US" b="1" dirty="0"/>
              <a:t>3-5pm</a:t>
            </a:r>
          </a:p>
        </p:txBody>
      </p:sp>
      <p:sp>
        <p:nvSpPr>
          <p:cNvPr id="24" name="TextBox 23">
            <a:extLst>
              <a:ext uri="{FF2B5EF4-FFF2-40B4-BE49-F238E27FC236}">
                <a16:creationId xmlns:a16="http://schemas.microsoft.com/office/drawing/2014/main" id="{9B185A93-4F53-4441-AC67-3CDA71C5E287}"/>
              </a:ext>
            </a:extLst>
          </p:cNvPr>
          <p:cNvSpPr txBox="1"/>
          <p:nvPr/>
        </p:nvSpPr>
        <p:spPr>
          <a:xfrm>
            <a:off x="3979292" y="3703838"/>
            <a:ext cx="800219" cy="369332"/>
          </a:xfrm>
          <a:prstGeom prst="rect">
            <a:avLst/>
          </a:prstGeom>
          <a:noFill/>
        </p:spPr>
        <p:txBody>
          <a:bodyPr wrap="none" rtlCol="0">
            <a:spAutoFit/>
          </a:bodyPr>
          <a:lstStyle/>
          <a:p>
            <a:r>
              <a:rPr lang="en-US" b="1" dirty="0"/>
              <a:t>3-5pm</a:t>
            </a:r>
          </a:p>
        </p:txBody>
      </p:sp>
      <p:sp>
        <p:nvSpPr>
          <p:cNvPr id="10" name="TextBox 9">
            <a:extLst>
              <a:ext uri="{FF2B5EF4-FFF2-40B4-BE49-F238E27FC236}">
                <a16:creationId xmlns:a16="http://schemas.microsoft.com/office/drawing/2014/main" id="{7E6EFE43-D81C-47E3-A22B-6E88BB9B9AA1}"/>
              </a:ext>
            </a:extLst>
          </p:cNvPr>
          <p:cNvSpPr txBox="1"/>
          <p:nvPr/>
        </p:nvSpPr>
        <p:spPr>
          <a:xfrm>
            <a:off x="9626947" y="67359"/>
            <a:ext cx="2299091" cy="477054"/>
          </a:xfrm>
          <a:prstGeom prst="rect">
            <a:avLst/>
          </a:prstGeom>
          <a:noFill/>
          <a:ln>
            <a:solidFill>
              <a:schemeClr val="tx1"/>
            </a:solidFill>
          </a:ln>
        </p:spPr>
        <p:txBody>
          <a:bodyPr wrap="none" rtlCol="0">
            <a:spAutoFit/>
          </a:bodyPr>
          <a:lstStyle/>
          <a:p>
            <a:r>
              <a:rPr lang="en-US" sz="2500" b="1" dirty="0"/>
              <a:t>June 1 to June 2</a:t>
            </a:r>
          </a:p>
        </p:txBody>
      </p:sp>
      <p:sp>
        <p:nvSpPr>
          <p:cNvPr id="26" name="TextBox 25">
            <a:extLst>
              <a:ext uri="{FF2B5EF4-FFF2-40B4-BE49-F238E27FC236}">
                <a16:creationId xmlns:a16="http://schemas.microsoft.com/office/drawing/2014/main" id="{8543063D-154C-478F-91C2-598C9F96A898}"/>
              </a:ext>
            </a:extLst>
          </p:cNvPr>
          <p:cNvSpPr txBox="1"/>
          <p:nvPr/>
        </p:nvSpPr>
        <p:spPr>
          <a:xfrm>
            <a:off x="7125861" y="3713777"/>
            <a:ext cx="800219" cy="369332"/>
          </a:xfrm>
          <a:prstGeom prst="rect">
            <a:avLst/>
          </a:prstGeom>
          <a:noFill/>
        </p:spPr>
        <p:txBody>
          <a:bodyPr wrap="none" rtlCol="0">
            <a:spAutoFit/>
          </a:bodyPr>
          <a:lstStyle/>
          <a:p>
            <a:r>
              <a:rPr lang="en-US" b="1" dirty="0"/>
              <a:t>2-6pm</a:t>
            </a:r>
          </a:p>
        </p:txBody>
      </p:sp>
      <p:sp>
        <p:nvSpPr>
          <p:cNvPr id="27" name="TextBox 26">
            <a:extLst>
              <a:ext uri="{FF2B5EF4-FFF2-40B4-BE49-F238E27FC236}">
                <a16:creationId xmlns:a16="http://schemas.microsoft.com/office/drawing/2014/main" id="{0B785E9B-60F6-4E6C-909A-8B3525705C98}"/>
              </a:ext>
            </a:extLst>
          </p:cNvPr>
          <p:cNvSpPr txBox="1"/>
          <p:nvPr/>
        </p:nvSpPr>
        <p:spPr>
          <a:xfrm>
            <a:off x="9608306" y="3720288"/>
            <a:ext cx="800219" cy="369332"/>
          </a:xfrm>
          <a:prstGeom prst="rect">
            <a:avLst/>
          </a:prstGeom>
          <a:noFill/>
        </p:spPr>
        <p:txBody>
          <a:bodyPr wrap="none" rtlCol="0">
            <a:spAutoFit/>
          </a:bodyPr>
          <a:lstStyle/>
          <a:p>
            <a:r>
              <a:rPr lang="en-US" b="1" dirty="0"/>
              <a:t>2-6pm</a:t>
            </a:r>
          </a:p>
        </p:txBody>
      </p:sp>
    </p:spTree>
    <p:extLst>
      <p:ext uri="{BB962C8B-B14F-4D97-AF65-F5344CB8AC3E}">
        <p14:creationId xmlns:p14="http://schemas.microsoft.com/office/powerpoint/2010/main" val="11470444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BABAB70-ACB4-43E9-9EC5-2DC7790E7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9959" y="1533834"/>
            <a:ext cx="4129549" cy="4129549"/>
          </a:xfrm>
          <a:prstGeom prst="rect">
            <a:avLst/>
          </a:prstGeom>
        </p:spPr>
      </p:pic>
      <p:pic>
        <p:nvPicPr>
          <p:cNvPr id="8" name="Picture 7">
            <a:extLst>
              <a:ext uri="{FF2B5EF4-FFF2-40B4-BE49-F238E27FC236}">
                <a16:creationId xmlns:a16="http://schemas.microsoft.com/office/drawing/2014/main" id="{CB678699-034A-4AE9-A72B-D83353CA6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27" y="3770749"/>
            <a:ext cx="11504499" cy="2300900"/>
          </a:xfrm>
          <a:prstGeom prst="rect">
            <a:avLst/>
          </a:prstGeom>
        </p:spPr>
      </p:pic>
      <p:pic>
        <p:nvPicPr>
          <p:cNvPr id="10" name="Picture 9">
            <a:extLst>
              <a:ext uri="{FF2B5EF4-FFF2-40B4-BE49-F238E27FC236}">
                <a16:creationId xmlns:a16="http://schemas.microsoft.com/office/drawing/2014/main" id="{AB78B334-1495-4420-BF16-23F112348F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33" y="1297709"/>
            <a:ext cx="11504499" cy="2300900"/>
          </a:xfrm>
          <a:prstGeom prst="rect">
            <a:avLst/>
          </a:prstGeom>
        </p:spPr>
      </p:pic>
      <p:sp>
        <p:nvSpPr>
          <p:cNvPr id="2" name="TextBox 1">
            <a:extLst>
              <a:ext uri="{FF2B5EF4-FFF2-40B4-BE49-F238E27FC236}">
                <a16:creationId xmlns:a16="http://schemas.microsoft.com/office/drawing/2014/main" id="{95222785-FA09-498F-ADF5-CAF34A401928}"/>
              </a:ext>
            </a:extLst>
          </p:cNvPr>
          <p:cNvSpPr txBox="1"/>
          <p:nvPr/>
        </p:nvSpPr>
        <p:spPr>
          <a:xfrm>
            <a:off x="99391" y="469359"/>
            <a:ext cx="12399869" cy="630942"/>
          </a:xfrm>
          <a:prstGeom prst="rect">
            <a:avLst/>
          </a:prstGeom>
          <a:noFill/>
        </p:spPr>
        <p:txBody>
          <a:bodyPr wrap="none" rtlCol="0">
            <a:spAutoFit/>
          </a:bodyPr>
          <a:lstStyle/>
          <a:p>
            <a:r>
              <a:rPr lang="en-US" sz="3400" b="1" dirty="0"/>
              <a:t>Observed (top) and Predicted (bottom) Ozone over Lake Michigan</a:t>
            </a:r>
          </a:p>
        </p:txBody>
      </p:sp>
      <p:sp>
        <p:nvSpPr>
          <p:cNvPr id="3" name="TextBox 2">
            <a:extLst>
              <a:ext uri="{FF2B5EF4-FFF2-40B4-BE49-F238E27FC236}">
                <a16:creationId xmlns:a16="http://schemas.microsoft.com/office/drawing/2014/main" id="{08F67DE8-4AD6-4817-815D-3B4E9F96A2E7}"/>
              </a:ext>
            </a:extLst>
          </p:cNvPr>
          <p:cNvSpPr txBox="1"/>
          <p:nvPr/>
        </p:nvSpPr>
        <p:spPr>
          <a:xfrm>
            <a:off x="228600" y="6450496"/>
            <a:ext cx="5438861" cy="369332"/>
          </a:xfrm>
          <a:prstGeom prst="rect">
            <a:avLst/>
          </a:prstGeom>
          <a:noFill/>
        </p:spPr>
        <p:txBody>
          <a:bodyPr wrap="none" rtlCol="0">
            <a:spAutoFit/>
          </a:bodyPr>
          <a:lstStyle/>
          <a:p>
            <a:r>
              <a:rPr lang="en-US" dirty="0"/>
              <a:t>EPA ORD/NOAA Research Vessel LMOS Data Repository</a:t>
            </a:r>
          </a:p>
        </p:txBody>
      </p:sp>
      <p:sp>
        <p:nvSpPr>
          <p:cNvPr id="4" name="TextBox 3">
            <a:extLst>
              <a:ext uri="{FF2B5EF4-FFF2-40B4-BE49-F238E27FC236}">
                <a16:creationId xmlns:a16="http://schemas.microsoft.com/office/drawing/2014/main" id="{EFC7CFD5-A0E4-4E31-BA94-514A332D53A9}"/>
              </a:ext>
            </a:extLst>
          </p:cNvPr>
          <p:cNvSpPr txBox="1"/>
          <p:nvPr/>
        </p:nvSpPr>
        <p:spPr>
          <a:xfrm>
            <a:off x="576470" y="3469236"/>
            <a:ext cx="928459" cy="430887"/>
          </a:xfrm>
          <a:prstGeom prst="rect">
            <a:avLst/>
          </a:prstGeom>
          <a:noFill/>
        </p:spPr>
        <p:txBody>
          <a:bodyPr wrap="none" rtlCol="0">
            <a:spAutoFit/>
          </a:bodyPr>
          <a:lstStyle/>
          <a:p>
            <a:r>
              <a:rPr lang="en-US" sz="2200" b="1" dirty="0"/>
              <a:t>June 2</a:t>
            </a:r>
          </a:p>
        </p:txBody>
      </p:sp>
      <p:sp>
        <p:nvSpPr>
          <p:cNvPr id="9" name="TextBox 8">
            <a:extLst>
              <a:ext uri="{FF2B5EF4-FFF2-40B4-BE49-F238E27FC236}">
                <a16:creationId xmlns:a16="http://schemas.microsoft.com/office/drawing/2014/main" id="{43D2F388-8B4E-40D1-A5B7-A960A7838F46}"/>
              </a:ext>
            </a:extLst>
          </p:cNvPr>
          <p:cNvSpPr txBox="1"/>
          <p:nvPr/>
        </p:nvSpPr>
        <p:spPr>
          <a:xfrm>
            <a:off x="2907522" y="3469236"/>
            <a:ext cx="1071127" cy="430887"/>
          </a:xfrm>
          <a:prstGeom prst="rect">
            <a:avLst/>
          </a:prstGeom>
          <a:noFill/>
        </p:spPr>
        <p:txBody>
          <a:bodyPr wrap="none" rtlCol="0">
            <a:spAutoFit/>
          </a:bodyPr>
          <a:lstStyle/>
          <a:p>
            <a:r>
              <a:rPr lang="en-US" sz="2200" b="1" dirty="0"/>
              <a:t>June 11</a:t>
            </a:r>
          </a:p>
        </p:txBody>
      </p:sp>
      <p:sp>
        <p:nvSpPr>
          <p:cNvPr id="11" name="TextBox 10">
            <a:extLst>
              <a:ext uri="{FF2B5EF4-FFF2-40B4-BE49-F238E27FC236}">
                <a16:creationId xmlns:a16="http://schemas.microsoft.com/office/drawing/2014/main" id="{F42BB3E6-8D7D-4D0F-AB76-96E18DC1A415}"/>
              </a:ext>
            </a:extLst>
          </p:cNvPr>
          <p:cNvSpPr txBox="1"/>
          <p:nvPr/>
        </p:nvSpPr>
        <p:spPr>
          <a:xfrm>
            <a:off x="5311846" y="3486498"/>
            <a:ext cx="1071127" cy="430887"/>
          </a:xfrm>
          <a:prstGeom prst="rect">
            <a:avLst/>
          </a:prstGeom>
          <a:noFill/>
        </p:spPr>
        <p:txBody>
          <a:bodyPr wrap="none" rtlCol="0">
            <a:spAutoFit/>
          </a:bodyPr>
          <a:lstStyle/>
          <a:p>
            <a:r>
              <a:rPr lang="en-US" sz="2200" b="1" dirty="0"/>
              <a:t>June 12</a:t>
            </a:r>
          </a:p>
        </p:txBody>
      </p:sp>
      <p:sp>
        <p:nvSpPr>
          <p:cNvPr id="13" name="TextBox 12">
            <a:extLst>
              <a:ext uri="{FF2B5EF4-FFF2-40B4-BE49-F238E27FC236}">
                <a16:creationId xmlns:a16="http://schemas.microsoft.com/office/drawing/2014/main" id="{14A8F3C1-3982-420B-B062-2B4EAEE92287}"/>
              </a:ext>
            </a:extLst>
          </p:cNvPr>
          <p:cNvSpPr txBox="1"/>
          <p:nvPr/>
        </p:nvSpPr>
        <p:spPr>
          <a:xfrm>
            <a:off x="7648129" y="3439636"/>
            <a:ext cx="1071127" cy="430887"/>
          </a:xfrm>
          <a:prstGeom prst="rect">
            <a:avLst/>
          </a:prstGeom>
          <a:noFill/>
        </p:spPr>
        <p:txBody>
          <a:bodyPr wrap="none" rtlCol="0">
            <a:spAutoFit/>
          </a:bodyPr>
          <a:lstStyle/>
          <a:p>
            <a:r>
              <a:rPr lang="en-US" sz="2200" b="1" dirty="0"/>
              <a:t>June 13</a:t>
            </a:r>
          </a:p>
        </p:txBody>
      </p:sp>
      <p:sp>
        <p:nvSpPr>
          <p:cNvPr id="14" name="TextBox 13">
            <a:extLst>
              <a:ext uri="{FF2B5EF4-FFF2-40B4-BE49-F238E27FC236}">
                <a16:creationId xmlns:a16="http://schemas.microsoft.com/office/drawing/2014/main" id="{C59EDDDC-5F89-45D8-8585-D9A5147AE1C6}"/>
              </a:ext>
            </a:extLst>
          </p:cNvPr>
          <p:cNvSpPr txBox="1"/>
          <p:nvPr/>
        </p:nvSpPr>
        <p:spPr>
          <a:xfrm>
            <a:off x="9593455" y="3469812"/>
            <a:ext cx="1071127" cy="430887"/>
          </a:xfrm>
          <a:prstGeom prst="rect">
            <a:avLst/>
          </a:prstGeom>
          <a:noFill/>
        </p:spPr>
        <p:txBody>
          <a:bodyPr wrap="none" rtlCol="0">
            <a:spAutoFit/>
          </a:bodyPr>
          <a:lstStyle/>
          <a:p>
            <a:r>
              <a:rPr lang="en-US" sz="2200" b="1" dirty="0"/>
              <a:t>June 15</a:t>
            </a:r>
          </a:p>
        </p:txBody>
      </p:sp>
    </p:spTree>
    <p:extLst>
      <p:ext uri="{BB962C8B-B14F-4D97-AF65-F5344CB8AC3E}">
        <p14:creationId xmlns:p14="http://schemas.microsoft.com/office/powerpoint/2010/main" val="1203995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B85DA9-46D6-4161-A3AD-0C60DFF1276C}"/>
              </a:ext>
            </a:extLst>
          </p:cNvPr>
          <p:cNvSpPr txBox="1"/>
          <p:nvPr/>
        </p:nvSpPr>
        <p:spPr>
          <a:xfrm>
            <a:off x="29185" y="22607"/>
            <a:ext cx="6282863" cy="1785104"/>
          </a:xfrm>
          <a:prstGeom prst="rect">
            <a:avLst/>
          </a:prstGeom>
          <a:noFill/>
        </p:spPr>
        <p:txBody>
          <a:bodyPr wrap="square" rtlCol="0">
            <a:spAutoFit/>
          </a:bodyPr>
          <a:lstStyle/>
          <a:p>
            <a:r>
              <a:rPr lang="en-US" sz="2200" b="1" dirty="0"/>
              <a:t>Model: </a:t>
            </a:r>
            <a:r>
              <a:rPr lang="en-US" sz="2200" dirty="0"/>
              <a:t>CMAQv5.3 as released via GitHub</a:t>
            </a:r>
          </a:p>
          <a:p>
            <a:r>
              <a:rPr lang="en-US" sz="2200" b="1" dirty="0"/>
              <a:t>Emissions: </a:t>
            </a:r>
            <a:r>
              <a:rPr lang="en-US" sz="2200" dirty="0"/>
              <a:t>EPA’s 2016 beta platform w/ 2017-specific</a:t>
            </a:r>
            <a:endParaRPr lang="en-US" sz="2200" b="1" dirty="0"/>
          </a:p>
          <a:p>
            <a:r>
              <a:rPr lang="en-US" sz="2200" b="1" dirty="0"/>
              <a:t>Mechanism:</a:t>
            </a:r>
            <a:r>
              <a:rPr lang="en-US" sz="2200" dirty="0"/>
              <a:t> cb6r3_ae7_aq</a:t>
            </a:r>
          </a:p>
          <a:p>
            <a:r>
              <a:rPr lang="en-US" sz="2200" b="1" dirty="0"/>
              <a:t>Meteorology: </a:t>
            </a:r>
            <a:r>
              <a:rPr lang="en-US" sz="2200" dirty="0"/>
              <a:t>WRF v3.8</a:t>
            </a:r>
          </a:p>
          <a:p>
            <a:r>
              <a:rPr lang="en-US" sz="2200" b="1" dirty="0"/>
              <a:t>Domain: </a:t>
            </a:r>
            <a:r>
              <a:rPr lang="en-US" sz="2200" dirty="0"/>
              <a:t>Lake Michigan 4km 35 layers</a:t>
            </a:r>
          </a:p>
        </p:txBody>
      </p:sp>
      <p:pic>
        <p:nvPicPr>
          <p:cNvPr id="4" name="Picture 3">
            <a:extLst>
              <a:ext uri="{FF2B5EF4-FFF2-40B4-BE49-F238E27FC236}">
                <a16:creationId xmlns:a16="http://schemas.microsoft.com/office/drawing/2014/main" id="{3010129A-8199-4599-96DE-596C72D2CFE4}"/>
              </a:ext>
            </a:extLst>
          </p:cNvPr>
          <p:cNvPicPr>
            <a:picLocks noChangeAspect="1"/>
          </p:cNvPicPr>
          <p:nvPr/>
        </p:nvPicPr>
        <p:blipFill rotWithShape="1">
          <a:blip r:embed="rId3">
            <a:extLst>
              <a:ext uri="{28A0092B-C50C-407E-A947-70E740481C1C}">
                <a14:useLocalDpi xmlns:a14="http://schemas.microsoft.com/office/drawing/2010/main" val="0"/>
              </a:ext>
            </a:extLst>
          </a:blip>
          <a:srcRect t="6805" r="49627" b="2639"/>
          <a:stretch/>
        </p:blipFill>
        <p:spPr>
          <a:xfrm>
            <a:off x="647267" y="1819354"/>
            <a:ext cx="4046088" cy="4887242"/>
          </a:xfrm>
          <a:prstGeom prst="rect">
            <a:avLst/>
          </a:prstGeom>
        </p:spPr>
      </p:pic>
      <p:sp>
        <p:nvSpPr>
          <p:cNvPr id="7" name="TextBox 6">
            <a:extLst>
              <a:ext uri="{FF2B5EF4-FFF2-40B4-BE49-F238E27FC236}">
                <a16:creationId xmlns:a16="http://schemas.microsoft.com/office/drawing/2014/main" id="{55782EE8-63C9-449A-AB43-7AFEAAA21CDC}"/>
              </a:ext>
            </a:extLst>
          </p:cNvPr>
          <p:cNvSpPr txBox="1"/>
          <p:nvPr/>
        </p:nvSpPr>
        <p:spPr>
          <a:xfrm>
            <a:off x="6470095" y="229969"/>
            <a:ext cx="5719131" cy="769441"/>
          </a:xfrm>
          <a:prstGeom prst="rect">
            <a:avLst/>
          </a:prstGeom>
          <a:noFill/>
        </p:spPr>
        <p:txBody>
          <a:bodyPr wrap="none" rtlCol="0">
            <a:spAutoFit/>
          </a:bodyPr>
          <a:lstStyle/>
          <a:p>
            <a:pPr algn="ctr"/>
            <a:r>
              <a:rPr lang="en-US" sz="2200" b="1" dirty="0"/>
              <a:t>Maximum daily 8-hour averaged ozone (MDA8)</a:t>
            </a:r>
          </a:p>
          <a:p>
            <a:pPr algn="ctr"/>
            <a:r>
              <a:rPr lang="en-US" sz="2200" b="1" dirty="0"/>
              <a:t>May 12 – June 23, 2017</a:t>
            </a:r>
          </a:p>
        </p:txBody>
      </p:sp>
      <p:pic>
        <p:nvPicPr>
          <p:cNvPr id="3" name="Picture 2">
            <a:extLst>
              <a:ext uri="{FF2B5EF4-FFF2-40B4-BE49-F238E27FC236}">
                <a16:creationId xmlns:a16="http://schemas.microsoft.com/office/drawing/2014/main" id="{FCD2B652-0FD9-4F86-B478-C46591DF8252}"/>
              </a:ext>
            </a:extLst>
          </p:cNvPr>
          <p:cNvPicPr>
            <a:picLocks noChangeAspect="1"/>
          </p:cNvPicPr>
          <p:nvPr/>
        </p:nvPicPr>
        <p:blipFill>
          <a:blip r:embed="rId4"/>
          <a:stretch>
            <a:fillRect/>
          </a:stretch>
        </p:blipFill>
        <p:spPr>
          <a:xfrm>
            <a:off x="5929312" y="1141631"/>
            <a:ext cx="6105525" cy="5486400"/>
          </a:xfrm>
          <a:prstGeom prst="rect">
            <a:avLst/>
          </a:prstGeom>
        </p:spPr>
      </p:pic>
      <p:sp>
        <p:nvSpPr>
          <p:cNvPr id="5" name="Slide Number Placeholder 4">
            <a:extLst>
              <a:ext uri="{FF2B5EF4-FFF2-40B4-BE49-F238E27FC236}">
                <a16:creationId xmlns:a16="http://schemas.microsoft.com/office/drawing/2014/main" id="{E3ADBFF2-B3FB-4A87-AB97-9AEC3821CF4A}"/>
              </a:ext>
            </a:extLst>
          </p:cNvPr>
          <p:cNvSpPr>
            <a:spLocks noGrp="1"/>
          </p:cNvSpPr>
          <p:nvPr>
            <p:ph type="sldNum" sz="quarter" idx="12"/>
          </p:nvPr>
        </p:nvSpPr>
        <p:spPr/>
        <p:txBody>
          <a:bodyPr/>
          <a:lstStyle/>
          <a:p>
            <a:fld id="{FD0A2A7D-63EE-4593-951A-FD88CF3BEF4D}" type="slidenum">
              <a:rPr lang="en-US" smtClean="0"/>
              <a:t>5</a:t>
            </a:fld>
            <a:endParaRPr lang="en-US"/>
          </a:p>
        </p:txBody>
      </p:sp>
    </p:spTree>
    <p:extLst>
      <p:ext uri="{BB962C8B-B14F-4D97-AF65-F5344CB8AC3E}">
        <p14:creationId xmlns:p14="http://schemas.microsoft.com/office/powerpoint/2010/main" val="3122903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AA9906-E620-4352-84B9-2EC4184A2BAF}"/>
              </a:ext>
            </a:extLst>
          </p:cNvPr>
          <p:cNvPicPr>
            <a:picLocks noChangeAspect="1"/>
          </p:cNvPicPr>
          <p:nvPr/>
        </p:nvPicPr>
        <p:blipFill rotWithShape="1">
          <a:blip r:embed="rId2"/>
          <a:srcRect t="1160"/>
          <a:stretch/>
        </p:blipFill>
        <p:spPr>
          <a:xfrm>
            <a:off x="340611" y="19878"/>
            <a:ext cx="11510777" cy="6778488"/>
          </a:xfrm>
          <a:prstGeom prst="rect">
            <a:avLst/>
          </a:prstGeom>
        </p:spPr>
      </p:pic>
      <p:sp>
        <p:nvSpPr>
          <p:cNvPr id="4" name="TextBox 3">
            <a:extLst>
              <a:ext uri="{FF2B5EF4-FFF2-40B4-BE49-F238E27FC236}">
                <a16:creationId xmlns:a16="http://schemas.microsoft.com/office/drawing/2014/main" id="{B9E6FFCC-0E3C-4BD6-9A43-684967919222}"/>
              </a:ext>
            </a:extLst>
          </p:cNvPr>
          <p:cNvSpPr txBox="1"/>
          <p:nvPr/>
        </p:nvSpPr>
        <p:spPr>
          <a:xfrm>
            <a:off x="2604052" y="3677478"/>
            <a:ext cx="1700530" cy="477054"/>
          </a:xfrm>
          <a:prstGeom prst="rect">
            <a:avLst/>
          </a:prstGeom>
          <a:noFill/>
        </p:spPr>
        <p:txBody>
          <a:bodyPr wrap="none" rtlCol="0">
            <a:spAutoFit/>
          </a:bodyPr>
          <a:lstStyle/>
          <a:p>
            <a:r>
              <a:rPr lang="en-US" sz="2500" b="1" dirty="0"/>
              <a:t>NOx Zion IL</a:t>
            </a:r>
          </a:p>
        </p:txBody>
      </p:sp>
      <p:sp>
        <p:nvSpPr>
          <p:cNvPr id="5" name="TextBox 4">
            <a:extLst>
              <a:ext uri="{FF2B5EF4-FFF2-40B4-BE49-F238E27FC236}">
                <a16:creationId xmlns:a16="http://schemas.microsoft.com/office/drawing/2014/main" id="{DA2049A1-1B3F-43BC-A753-CC405875CD32}"/>
              </a:ext>
            </a:extLst>
          </p:cNvPr>
          <p:cNvSpPr txBox="1"/>
          <p:nvPr/>
        </p:nvSpPr>
        <p:spPr>
          <a:xfrm>
            <a:off x="2604052" y="162339"/>
            <a:ext cx="1969835" cy="477054"/>
          </a:xfrm>
          <a:prstGeom prst="rect">
            <a:avLst/>
          </a:prstGeom>
          <a:noFill/>
        </p:spPr>
        <p:txBody>
          <a:bodyPr wrap="none" rtlCol="0">
            <a:spAutoFit/>
          </a:bodyPr>
          <a:lstStyle/>
          <a:p>
            <a:r>
              <a:rPr lang="en-US" sz="2500" b="1" dirty="0"/>
              <a:t>Ozone Zion IL</a:t>
            </a:r>
          </a:p>
        </p:txBody>
      </p:sp>
      <p:sp>
        <p:nvSpPr>
          <p:cNvPr id="3" name="Slide Number Placeholder 2">
            <a:extLst>
              <a:ext uri="{FF2B5EF4-FFF2-40B4-BE49-F238E27FC236}">
                <a16:creationId xmlns:a16="http://schemas.microsoft.com/office/drawing/2014/main" id="{BA499280-2514-4220-AFE9-792ABEAF9B18}"/>
              </a:ext>
            </a:extLst>
          </p:cNvPr>
          <p:cNvSpPr>
            <a:spLocks noGrp="1"/>
          </p:cNvSpPr>
          <p:nvPr>
            <p:ph type="sldNum" sz="quarter" idx="12"/>
          </p:nvPr>
        </p:nvSpPr>
        <p:spPr/>
        <p:txBody>
          <a:bodyPr/>
          <a:lstStyle/>
          <a:p>
            <a:fld id="{FD0A2A7D-63EE-4593-951A-FD88CF3BEF4D}" type="slidenum">
              <a:rPr lang="en-US" smtClean="0"/>
              <a:t>6</a:t>
            </a:fld>
            <a:endParaRPr lang="en-US"/>
          </a:p>
        </p:txBody>
      </p:sp>
    </p:spTree>
    <p:extLst>
      <p:ext uri="{BB962C8B-B14F-4D97-AF65-F5344CB8AC3E}">
        <p14:creationId xmlns:p14="http://schemas.microsoft.com/office/powerpoint/2010/main" val="4154256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7A7DA-A1B5-4827-BEA9-6022725C0DB6}"/>
              </a:ext>
            </a:extLst>
          </p:cNvPr>
          <p:cNvPicPr>
            <a:picLocks noChangeAspect="1"/>
          </p:cNvPicPr>
          <p:nvPr/>
        </p:nvPicPr>
        <p:blipFill rotWithShape="1">
          <a:blip r:embed="rId2"/>
          <a:srcRect t="2367"/>
          <a:stretch/>
        </p:blipFill>
        <p:spPr>
          <a:xfrm>
            <a:off x="439141" y="112643"/>
            <a:ext cx="11313718" cy="6695662"/>
          </a:xfrm>
          <a:prstGeom prst="rect">
            <a:avLst/>
          </a:prstGeom>
        </p:spPr>
      </p:pic>
      <p:sp>
        <p:nvSpPr>
          <p:cNvPr id="4" name="TextBox 3">
            <a:extLst>
              <a:ext uri="{FF2B5EF4-FFF2-40B4-BE49-F238E27FC236}">
                <a16:creationId xmlns:a16="http://schemas.microsoft.com/office/drawing/2014/main" id="{23535D9A-5188-467C-BF83-4E96FE5406BD}"/>
              </a:ext>
            </a:extLst>
          </p:cNvPr>
          <p:cNvSpPr txBox="1"/>
          <p:nvPr/>
        </p:nvSpPr>
        <p:spPr>
          <a:xfrm>
            <a:off x="2633869" y="3697356"/>
            <a:ext cx="2732030" cy="477054"/>
          </a:xfrm>
          <a:prstGeom prst="rect">
            <a:avLst/>
          </a:prstGeom>
          <a:noFill/>
        </p:spPr>
        <p:txBody>
          <a:bodyPr wrap="none" rtlCol="0">
            <a:spAutoFit/>
          </a:bodyPr>
          <a:lstStyle/>
          <a:p>
            <a:r>
              <a:rPr lang="en-US" sz="2500" b="1" dirty="0"/>
              <a:t>NOx Sheboygan WI</a:t>
            </a:r>
          </a:p>
        </p:txBody>
      </p:sp>
      <p:sp>
        <p:nvSpPr>
          <p:cNvPr id="5" name="TextBox 4">
            <a:extLst>
              <a:ext uri="{FF2B5EF4-FFF2-40B4-BE49-F238E27FC236}">
                <a16:creationId xmlns:a16="http://schemas.microsoft.com/office/drawing/2014/main" id="{EC83B6D7-67FC-419A-A571-8ECA5580D948}"/>
              </a:ext>
            </a:extLst>
          </p:cNvPr>
          <p:cNvSpPr txBox="1"/>
          <p:nvPr/>
        </p:nvSpPr>
        <p:spPr>
          <a:xfrm>
            <a:off x="3071190" y="321362"/>
            <a:ext cx="3001334" cy="477054"/>
          </a:xfrm>
          <a:prstGeom prst="rect">
            <a:avLst/>
          </a:prstGeom>
          <a:noFill/>
        </p:spPr>
        <p:txBody>
          <a:bodyPr wrap="none" rtlCol="0">
            <a:spAutoFit/>
          </a:bodyPr>
          <a:lstStyle/>
          <a:p>
            <a:r>
              <a:rPr lang="en-US" sz="2500" b="1" dirty="0"/>
              <a:t>Ozone Sheboygan WI</a:t>
            </a:r>
          </a:p>
        </p:txBody>
      </p:sp>
      <p:sp>
        <p:nvSpPr>
          <p:cNvPr id="2" name="Slide Number Placeholder 1">
            <a:extLst>
              <a:ext uri="{FF2B5EF4-FFF2-40B4-BE49-F238E27FC236}">
                <a16:creationId xmlns:a16="http://schemas.microsoft.com/office/drawing/2014/main" id="{7B89CD84-545A-4664-85A1-A6EEA9F1AFD4}"/>
              </a:ext>
            </a:extLst>
          </p:cNvPr>
          <p:cNvSpPr>
            <a:spLocks noGrp="1"/>
          </p:cNvSpPr>
          <p:nvPr>
            <p:ph type="sldNum" sz="quarter" idx="12"/>
          </p:nvPr>
        </p:nvSpPr>
        <p:spPr/>
        <p:txBody>
          <a:bodyPr/>
          <a:lstStyle/>
          <a:p>
            <a:fld id="{FD0A2A7D-63EE-4593-951A-FD88CF3BEF4D}" type="slidenum">
              <a:rPr lang="en-US" smtClean="0"/>
              <a:t>7</a:t>
            </a:fld>
            <a:endParaRPr lang="en-US"/>
          </a:p>
        </p:txBody>
      </p:sp>
    </p:spTree>
    <p:extLst>
      <p:ext uri="{BB962C8B-B14F-4D97-AF65-F5344CB8AC3E}">
        <p14:creationId xmlns:p14="http://schemas.microsoft.com/office/powerpoint/2010/main" val="1214482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67BAB83-4535-4E7A-8323-BBA6BE522CB1}"/>
              </a:ext>
            </a:extLst>
          </p:cNvPr>
          <p:cNvPicPr>
            <a:picLocks noChangeAspect="1"/>
          </p:cNvPicPr>
          <p:nvPr/>
        </p:nvPicPr>
        <p:blipFill>
          <a:blip r:embed="rId2"/>
          <a:stretch>
            <a:fillRect/>
          </a:stretch>
        </p:blipFill>
        <p:spPr>
          <a:xfrm>
            <a:off x="6203906" y="934064"/>
            <a:ext cx="5988094" cy="5923936"/>
          </a:xfrm>
          <a:prstGeom prst="rect">
            <a:avLst/>
          </a:prstGeom>
        </p:spPr>
      </p:pic>
      <p:pic>
        <p:nvPicPr>
          <p:cNvPr id="2" name="Picture 1">
            <a:extLst>
              <a:ext uri="{FF2B5EF4-FFF2-40B4-BE49-F238E27FC236}">
                <a16:creationId xmlns:a16="http://schemas.microsoft.com/office/drawing/2014/main" id="{84554F4C-439A-45DE-A4ED-E2400A2C14F0}"/>
              </a:ext>
            </a:extLst>
          </p:cNvPr>
          <p:cNvPicPr>
            <a:picLocks noChangeAspect="1"/>
          </p:cNvPicPr>
          <p:nvPr/>
        </p:nvPicPr>
        <p:blipFill>
          <a:blip r:embed="rId3"/>
          <a:stretch>
            <a:fillRect/>
          </a:stretch>
        </p:blipFill>
        <p:spPr>
          <a:xfrm>
            <a:off x="0" y="346585"/>
            <a:ext cx="3567347" cy="3269226"/>
          </a:xfrm>
          <a:prstGeom prst="rect">
            <a:avLst/>
          </a:prstGeom>
        </p:spPr>
      </p:pic>
      <p:pic>
        <p:nvPicPr>
          <p:cNvPr id="3" name="Picture 2">
            <a:extLst>
              <a:ext uri="{FF2B5EF4-FFF2-40B4-BE49-F238E27FC236}">
                <a16:creationId xmlns:a16="http://schemas.microsoft.com/office/drawing/2014/main" id="{2042F40C-D5CC-4A41-A034-47A94B805B89}"/>
              </a:ext>
            </a:extLst>
          </p:cNvPr>
          <p:cNvPicPr>
            <a:picLocks noChangeAspect="1"/>
          </p:cNvPicPr>
          <p:nvPr/>
        </p:nvPicPr>
        <p:blipFill>
          <a:blip r:embed="rId4"/>
          <a:stretch>
            <a:fillRect/>
          </a:stretch>
        </p:blipFill>
        <p:spPr>
          <a:xfrm>
            <a:off x="0" y="3588774"/>
            <a:ext cx="3614961" cy="3269226"/>
          </a:xfrm>
          <a:prstGeom prst="rect">
            <a:avLst/>
          </a:prstGeom>
        </p:spPr>
      </p:pic>
      <p:sp>
        <p:nvSpPr>
          <p:cNvPr id="4" name="TextBox 3">
            <a:extLst>
              <a:ext uri="{FF2B5EF4-FFF2-40B4-BE49-F238E27FC236}">
                <a16:creationId xmlns:a16="http://schemas.microsoft.com/office/drawing/2014/main" id="{F2630DA9-C026-4142-8D2D-0A035710A62C}"/>
              </a:ext>
            </a:extLst>
          </p:cNvPr>
          <p:cNvSpPr txBox="1"/>
          <p:nvPr/>
        </p:nvSpPr>
        <p:spPr>
          <a:xfrm>
            <a:off x="3509962" y="1431081"/>
            <a:ext cx="1741823" cy="923330"/>
          </a:xfrm>
          <a:prstGeom prst="rect">
            <a:avLst/>
          </a:prstGeom>
          <a:noFill/>
        </p:spPr>
        <p:txBody>
          <a:bodyPr wrap="none" rtlCol="0">
            <a:spAutoFit/>
          </a:bodyPr>
          <a:lstStyle/>
          <a:p>
            <a:r>
              <a:rPr lang="en-US" b="1" dirty="0"/>
              <a:t>Sheboygan</a:t>
            </a:r>
          </a:p>
          <a:p>
            <a:r>
              <a:rPr lang="en-US" b="1" dirty="0"/>
              <a:t>May 12- June 23</a:t>
            </a:r>
          </a:p>
          <a:p>
            <a:endParaRPr lang="en-US" dirty="0"/>
          </a:p>
        </p:txBody>
      </p:sp>
      <p:sp>
        <p:nvSpPr>
          <p:cNvPr id="5" name="TextBox 4">
            <a:extLst>
              <a:ext uri="{FF2B5EF4-FFF2-40B4-BE49-F238E27FC236}">
                <a16:creationId xmlns:a16="http://schemas.microsoft.com/office/drawing/2014/main" id="{0DD64CD5-9932-45F6-8ABF-D743B60964ED}"/>
              </a:ext>
            </a:extLst>
          </p:cNvPr>
          <p:cNvSpPr txBox="1"/>
          <p:nvPr/>
        </p:nvSpPr>
        <p:spPr>
          <a:xfrm>
            <a:off x="3567347" y="4377141"/>
            <a:ext cx="1741823" cy="646331"/>
          </a:xfrm>
          <a:prstGeom prst="rect">
            <a:avLst/>
          </a:prstGeom>
          <a:noFill/>
        </p:spPr>
        <p:txBody>
          <a:bodyPr wrap="none" rtlCol="0">
            <a:spAutoFit/>
          </a:bodyPr>
          <a:lstStyle/>
          <a:p>
            <a:r>
              <a:rPr lang="en-US" b="1" dirty="0"/>
              <a:t>Chicago area</a:t>
            </a:r>
          </a:p>
          <a:p>
            <a:r>
              <a:rPr lang="en-US" b="1" dirty="0"/>
              <a:t>May 12- June 23</a:t>
            </a:r>
          </a:p>
        </p:txBody>
      </p:sp>
      <p:sp>
        <p:nvSpPr>
          <p:cNvPr id="6" name="TextBox 5">
            <a:extLst>
              <a:ext uri="{FF2B5EF4-FFF2-40B4-BE49-F238E27FC236}">
                <a16:creationId xmlns:a16="http://schemas.microsoft.com/office/drawing/2014/main" id="{E4075C52-E187-41F8-8A04-67F066499576}"/>
              </a:ext>
            </a:extLst>
          </p:cNvPr>
          <p:cNvSpPr txBox="1"/>
          <p:nvPr/>
        </p:nvSpPr>
        <p:spPr>
          <a:xfrm>
            <a:off x="-936035" y="-147734"/>
            <a:ext cx="6166800" cy="1323439"/>
          </a:xfrm>
          <a:prstGeom prst="rect">
            <a:avLst/>
          </a:prstGeom>
          <a:noFill/>
        </p:spPr>
        <p:txBody>
          <a:bodyPr wrap="square" rtlCol="0">
            <a:spAutoFit/>
          </a:bodyPr>
          <a:lstStyle/>
          <a:p>
            <a:pPr algn="ctr"/>
            <a:r>
              <a:rPr lang="en-US" sz="4000" b="1" dirty="0"/>
              <a:t>Ozone Performance</a:t>
            </a:r>
          </a:p>
          <a:p>
            <a:pPr algn="ctr"/>
            <a:r>
              <a:rPr lang="en-US" sz="4000" b="1" dirty="0"/>
              <a:t> </a:t>
            </a:r>
          </a:p>
        </p:txBody>
      </p:sp>
      <p:sp>
        <p:nvSpPr>
          <p:cNvPr id="7" name="TextBox 6">
            <a:extLst>
              <a:ext uri="{FF2B5EF4-FFF2-40B4-BE49-F238E27FC236}">
                <a16:creationId xmlns:a16="http://schemas.microsoft.com/office/drawing/2014/main" id="{3CA951E2-2EB5-4D63-87BA-EBAE4AFCDC03}"/>
              </a:ext>
            </a:extLst>
          </p:cNvPr>
          <p:cNvSpPr txBox="1"/>
          <p:nvPr/>
        </p:nvSpPr>
        <p:spPr>
          <a:xfrm>
            <a:off x="7417283" y="133845"/>
            <a:ext cx="3519233" cy="800219"/>
          </a:xfrm>
          <a:prstGeom prst="rect">
            <a:avLst/>
          </a:prstGeom>
          <a:noFill/>
        </p:spPr>
        <p:txBody>
          <a:bodyPr wrap="none" rtlCol="0">
            <a:spAutoFit/>
          </a:bodyPr>
          <a:lstStyle/>
          <a:p>
            <a:pPr algn="ctr"/>
            <a:r>
              <a:rPr lang="en-US" sz="2400" b="1" dirty="0"/>
              <a:t>May 12- June 23</a:t>
            </a:r>
          </a:p>
          <a:p>
            <a:pPr algn="ctr"/>
            <a:r>
              <a:rPr lang="en-US" sz="2200" b="1" dirty="0"/>
              <a:t>Mean Bias of Average MDA8</a:t>
            </a:r>
          </a:p>
        </p:txBody>
      </p:sp>
      <p:sp>
        <p:nvSpPr>
          <p:cNvPr id="9" name="TextBox 8">
            <a:extLst>
              <a:ext uri="{FF2B5EF4-FFF2-40B4-BE49-F238E27FC236}">
                <a16:creationId xmlns:a16="http://schemas.microsoft.com/office/drawing/2014/main" id="{8C8FB580-9289-4796-BE29-93439B94EB64}"/>
              </a:ext>
            </a:extLst>
          </p:cNvPr>
          <p:cNvSpPr txBox="1"/>
          <p:nvPr/>
        </p:nvSpPr>
        <p:spPr>
          <a:xfrm>
            <a:off x="8031706" y="3300661"/>
            <a:ext cx="1066531" cy="307777"/>
          </a:xfrm>
          <a:prstGeom prst="rect">
            <a:avLst/>
          </a:prstGeom>
          <a:noFill/>
        </p:spPr>
        <p:txBody>
          <a:bodyPr wrap="square" rtlCol="0">
            <a:spAutoFit/>
          </a:bodyPr>
          <a:lstStyle/>
          <a:p>
            <a:r>
              <a:rPr lang="en-US" sz="1400" b="1" dirty="0"/>
              <a:t>Sheboygan</a:t>
            </a:r>
          </a:p>
        </p:txBody>
      </p:sp>
      <p:sp>
        <p:nvSpPr>
          <p:cNvPr id="10" name="TextBox 9">
            <a:extLst>
              <a:ext uri="{FF2B5EF4-FFF2-40B4-BE49-F238E27FC236}">
                <a16:creationId xmlns:a16="http://schemas.microsoft.com/office/drawing/2014/main" id="{7B68237C-E635-4408-A334-3EA9EF5A3D53}"/>
              </a:ext>
            </a:extLst>
          </p:cNvPr>
          <p:cNvSpPr txBox="1"/>
          <p:nvPr/>
        </p:nvSpPr>
        <p:spPr>
          <a:xfrm>
            <a:off x="8100197" y="4727309"/>
            <a:ext cx="890219" cy="523220"/>
          </a:xfrm>
          <a:prstGeom prst="rect">
            <a:avLst/>
          </a:prstGeom>
          <a:noFill/>
        </p:spPr>
        <p:txBody>
          <a:bodyPr wrap="square" rtlCol="0">
            <a:spAutoFit/>
          </a:bodyPr>
          <a:lstStyle>
            <a:defPPr>
              <a:defRPr lang="en-US"/>
            </a:defPPr>
            <a:lvl1pPr>
              <a:defRPr sz="1400" b="1"/>
            </a:lvl1pPr>
          </a:lstStyle>
          <a:p>
            <a:r>
              <a:rPr lang="en-US" dirty="0"/>
              <a:t>Chicago area</a:t>
            </a:r>
          </a:p>
        </p:txBody>
      </p:sp>
      <p:sp>
        <p:nvSpPr>
          <p:cNvPr id="11" name="Slide Number Placeholder 10">
            <a:extLst>
              <a:ext uri="{FF2B5EF4-FFF2-40B4-BE49-F238E27FC236}">
                <a16:creationId xmlns:a16="http://schemas.microsoft.com/office/drawing/2014/main" id="{A4ADD8CD-7BE7-48C9-8166-13730559F66F}"/>
              </a:ext>
            </a:extLst>
          </p:cNvPr>
          <p:cNvSpPr>
            <a:spLocks noGrp="1"/>
          </p:cNvSpPr>
          <p:nvPr>
            <p:ph type="sldNum" sz="quarter" idx="12"/>
          </p:nvPr>
        </p:nvSpPr>
        <p:spPr/>
        <p:txBody>
          <a:bodyPr/>
          <a:lstStyle/>
          <a:p>
            <a:fld id="{FD0A2A7D-63EE-4593-951A-FD88CF3BEF4D}" type="slidenum">
              <a:rPr lang="en-US" smtClean="0"/>
              <a:t>8</a:t>
            </a:fld>
            <a:endParaRPr lang="en-US"/>
          </a:p>
        </p:txBody>
      </p:sp>
    </p:spTree>
    <p:extLst>
      <p:ext uri="{BB962C8B-B14F-4D97-AF65-F5344CB8AC3E}">
        <p14:creationId xmlns:p14="http://schemas.microsoft.com/office/powerpoint/2010/main" val="1870602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18639C-7B3E-40F0-9F2F-7E1D4F0D4F5C}"/>
              </a:ext>
            </a:extLst>
          </p:cNvPr>
          <p:cNvPicPr>
            <a:picLocks noChangeAspect="1"/>
          </p:cNvPicPr>
          <p:nvPr/>
        </p:nvPicPr>
        <p:blipFill>
          <a:blip r:embed="rId2"/>
          <a:stretch>
            <a:fillRect/>
          </a:stretch>
        </p:blipFill>
        <p:spPr>
          <a:xfrm>
            <a:off x="6474373" y="232602"/>
            <a:ext cx="5665320" cy="5657168"/>
          </a:xfrm>
          <a:prstGeom prst="rect">
            <a:avLst/>
          </a:prstGeom>
        </p:spPr>
      </p:pic>
      <p:pic>
        <p:nvPicPr>
          <p:cNvPr id="12" name="Picture 11">
            <a:extLst>
              <a:ext uri="{FF2B5EF4-FFF2-40B4-BE49-F238E27FC236}">
                <a16:creationId xmlns:a16="http://schemas.microsoft.com/office/drawing/2014/main" id="{41C71D5E-B36F-4B89-9B9D-21830A4F36C0}"/>
              </a:ext>
            </a:extLst>
          </p:cNvPr>
          <p:cNvPicPr>
            <a:picLocks noChangeAspect="1"/>
          </p:cNvPicPr>
          <p:nvPr/>
        </p:nvPicPr>
        <p:blipFill>
          <a:blip r:embed="rId3"/>
          <a:stretch>
            <a:fillRect/>
          </a:stretch>
        </p:blipFill>
        <p:spPr>
          <a:xfrm>
            <a:off x="168436" y="624759"/>
            <a:ext cx="3341526" cy="3035612"/>
          </a:xfrm>
          <a:prstGeom prst="rect">
            <a:avLst/>
          </a:prstGeom>
        </p:spPr>
      </p:pic>
      <p:sp>
        <p:nvSpPr>
          <p:cNvPr id="7" name="TextBox 6">
            <a:extLst>
              <a:ext uri="{FF2B5EF4-FFF2-40B4-BE49-F238E27FC236}">
                <a16:creationId xmlns:a16="http://schemas.microsoft.com/office/drawing/2014/main" id="{3BCFBC6A-61C9-4574-9C31-75AD8131DAE6}"/>
              </a:ext>
            </a:extLst>
          </p:cNvPr>
          <p:cNvSpPr txBox="1"/>
          <p:nvPr/>
        </p:nvSpPr>
        <p:spPr>
          <a:xfrm>
            <a:off x="-277281" y="-118238"/>
            <a:ext cx="6633020" cy="1261884"/>
          </a:xfrm>
          <a:prstGeom prst="rect">
            <a:avLst/>
          </a:prstGeom>
          <a:noFill/>
        </p:spPr>
        <p:txBody>
          <a:bodyPr wrap="square" rtlCol="0">
            <a:spAutoFit/>
          </a:bodyPr>
          <a:lstStyle/>
          <a:p>
            <a:pPr algn="ctr"/>
            <a:r>
              <a:rPr lang="en-US" sz="3800" b="1" dirty="0"/>
              <a:t>Ozone Performance—June 2</a:t>
            </a:r>
          </a:p>
          <a:p>
            <a:pPr algn="ctr"/>
            <a:r>
              <a:rPr lang="en-US" sz="3800" b="1" dirty="0"/>
              <a:t> </a:t>
            </a:r>
          </a:p>
        </p:txBody>
      </p:sp>
      <p:graphicFrame>
        <p:nvGraphicFramePr>
          <p:cNvPr id="11" name="Table 10">
            <a:extLst>
              <a:ext uri="{FF2B5EF4-FFF2-40B4-BE49-F238E27FC236}">
                <a16:creationId xmlns:a16="http://schemas.microsoft.com/office/drawing/2014/main" id="{DDE35730-DEAA-402F-98BB-EABE2FB69620}"/>
              </a:ext>
            </a:extLst>
          </p:cNvPr>
          <p:cNvGraphicFramePr>
            <a:graphicFrameLocks noGrp="1"/>
          </p:cNvGraphicFramePr>
          <p:nvPr>
            <p:extLst>
              <p:ext uri="{D42A27DB-BD31-4B8C-83A1-F6EECF244321}">
                <p14:modId xmlns:p14="http://schemas.microsoft.com/office/powerpoint/2010/main" val="27826717"/>
              </p:ext>
            </p:extLst>
          </p:nvPr>
        </p:nvGraphicFramePr>
        <p:xfrm>
          <a:off x="3721568" y="5887480"/>
          <a:ext cx="8427658" cy="934974"/>
        </p:xfrm>
        <a:graphic>
          <a:graphicData uri="http://schemas.openxmlformats.org/drawingml/2006/table">
            <a:tbl>
              <a:tblPr firstRow="1" firstCol="1" bandRow="1"/>
              <a:tblGrid>
                <a:gridCol w="3037269">
                  <a:extLst>
                    <a:ext uri="{9D8B030D-6E8A-4147-A177-3AD203B41FA5}">
                      <a16:colId xmlns:a16="http://schemas.microsoft.com/office/drawing/2014/main" val="3651693000"/>
                    </a:ext>
                  </a:extLst>
                </a:gridCol>
                <a:gridCol w="1832801">
                  <a:extLst>
                    <a:ext uri="{9D8B030D-6E8A-4147-A177-3AD203B41FA5}">
                      <a16:colId xmlns:a16="http://schemas.microsoft.com/office/drawing/2014/main" val="557216997"/>
                    </a:ext>
                  </a:extLst>
                </a:gridCol>
                <a:gridCol w="1770698">
                  <a:extLst>
                    <a:ext uri="{9D8B030D-6E8A-4147-A177-3AD203B41FA5}">
                      <a16:colId xmlns:a16="http://schemas.microsoft.com/office/drawing/2014/main" val="2568789689"/>
                    </a:ext>
                  </a:extLst>
                </a:gridCol>
                <a:gridCol w="1786890">
                  <a:extLst>
                    <a:ext uri="{9D8B030D-6E8A-4147-A177-3AD203B41FA5}">
                      <a16:colId xmlns:a16="http://schemas.microsoft.com/office/drawing/2014/main" val="2598227795"/>
                    </a:ext>
                  </a:extLst>
                </a:gridCol>
              </a:tblGrid>
              <a:tr h="0">
                <a:tc>
                  <a:txBody>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Monitor Location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Observed (ppb)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Modeled (ppb)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Obs/Mod Time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2240893"/>
                  </a:ext>
                </a:extLst>
              </a:tr>
              <a:tr h="0">
                <a:tc>
                  <a:txBody>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Sheboygan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76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65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11am/1pm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708637"/>
                  </a:ext>
                </a:extLst>
              </a:tr>
              <a:tr h="0">
                <a:tc>
                  <a:txBody>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Chicago Area (Kenosha WI)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84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64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2pm/1pm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092850"/>
                  </a:ext>
                </a:extLst>
              </a:tr>
            </a:tbl>
          </a:graphicData>
        </a:graphic>
      </p:graphicFrame>
      <p:sp>
        <p:nvSpPr>
          <p:cNvPr id="16" name="TextBox 15">
            <a:extLst>
              <a:ext uri="{FF2B5EF4-FFF2-40B4-BE49-F238E27FC236}">
                <a16:creationId xmlns:a16="http://schemas.microsoft.com/office/drawing/2014/main" id="{419F239E-49D7-4203-96E7-314B10D6261C}"/>
              </a:ext>
            </a:extLst>
          </p:cNvPr>
          <p:cNvSpPr txBox="1"/>
          <p:nvPr/>
        </p:nvSpPr>
        <p:spPr>
          <a:xfrm>
            <a:off x="3440391" y="4372290"/>
            <a:ext cx="1741823" cy="646331"/>
          </a:xfrm>
          <a:prstGeom prst="rect">
            <a:avLst/>
          </a:prstGeom>
          <a:noFill/>
        </p:spPr>
        <p:txBody>
          <a:bodyPr wrap="none" rtlCol="0">
            <a:spAutoFit/>
          </a:bodyPr>
          <a:lstStyle/>
          <a:p>
            <a:r>
              <a:rPr lang="en-US" b="1" dirty="0"/>
              <a:t>Chicago area</a:t>
            </a:r>
          </a:p>
          <a:p>
            <a:r>
              <a:rPr lang="en-US" b="1" dirty="0"/>
              <a:t>May 12- June 23</a:t>
            </a:r>
          </a:p>
        </p:txBody>
      </p:sp>
      <p:grpSp>
        <p:nvGrpSpPr>
          <p:cNvPr id="9" name="Group 8">
            <a:extLst>
              <a:ext uri="{FF2B5EF4-FFF2-40B4-BE49-F238E27FC236}">
                <a16:creationId xmlns:a16="http://schemas.microsoft.com/office/drawing/2014/main" id="{80EB4751-5E0A-4634-A785-5E0B8D366553}"/>
              </a:ext>
            </a:extLst>
          </p:cNvPr>
          <p:cNvGrpSpPr/>
          <p:nvPr/>
        </p:nvGrpSpPr>
        <p:grpSpPr>
          <a:xfrm>
            <a:off x="7099691" y="-69078"/>
            <a:ext cx="3847335" cy="4461061"/>
            <a:chOff x="7227511" y="-29750"/>
            <a:chExt cx="3847335" cy="4461061"/>
          </a:xfrm>
        </p:grpSpPr>
        <p:sp>
          <p:nvSpPr>
            <p:cNvPr id="14" name="TextBox 13">
              <a:extLst>
                <a:ext uri="{FF2B5EF4-FFF2-40B4-BE49-F238E27FC236}">
                  <a16:creationId xmlns:a16="http://schemas.microsoft.com/office/drawing/2014/main" id="{73F1B3D5-BCA2-420F-8F1A-F89AA60CB1A7}"/>
                </a:ext>
              </a:extLst>
            </p:cNvPr>
            <p:cNvSpPr txBox="1"/>
            <p:nvPr/>
          </p:nvSpPr>
          <p:spPr>
            <a:xfrm>
              <a:off x="7227511" y="-29750"/>
              <a:ext cx="3847335" cy="430887"/>
            </a:xfrm>
            <a:prstGeom prst="rect">
              <a:avLst/>
            </a:prstGeom>
            <a:noFill/>
          </p:spPr>
          <p:txBody>
            <a:bodyPr wrap="none" rtlCol="0">
              <a:spAutoFit/>
            </a:bodyPr>
            <a:lstStyle/>
            <a:p>
              <a:r>
                <a:rPr lang="en-US" sz="2200" b="1" dirty="0"/>
                <a:t>MDA8 Mean Bias June 2, 2017 </a:t>
              </a:r>
            </a:p>
          </p:txBody>
        </p:sp>
        <p:sp>
          <p:nvSpPr>
            <p:cNvPr id="22" name="TextBox 21">
              <a:extLst>
                <a:ext uri="{FF2B5EF4-FFF2-40B4-BE49-F238E27FC236}">
                  <a16:creationId xmlns:a16="http://schemas.microsoft.com/office/drawing/2014/main" id="{C2493213-CB3B-48B0-B2D0-2E480B0327D6}"/>
                </a:ext>
              </a:extLst>
            </p:cNvPr>
            <p:cNvSpPr txBox="1"/>
            <p:nvPr/>
          </p:nvSpPr>
          <p:spPr>
            <a:xfrm>
              <a:off x="8301896" y="2533999"/>
              <a:ext cx="1066531" cy="307777"/>
            </a:xfrm>
            <a:prstGeom prst="rect">
              <a:avLst/>
            </a:prstGeom>
            <a:noFill/>
          </p:spPr>
          <p:txBody>
            <a:bodyPr wrap="square" rtlCol="0">
              <a:spAutoFit/>
            </a:bodyPr>
            <a:lstStyle/>
            <a:p>
              <a:r>
                <a:rPr lang="en-US" sz="1400" b="1" dirty="0"/>
                <a:t>Sheboygan</a:t>
              </a:r>
            </a:p>
          </p:txBody>
        </p:sp>
        <p:sp>
          <p:nvSpPr>
            <p:cNvPr id="23" name="TextBox 22">
              <a:extLst>
                <a:ext uri="{FF2B5EF4-FFF2-40B4-BE49-F238E27FC236}">
                  <a16:creationId xmlns:a16="http://schemas.microsoft.com/office/drawing/2014/main" id="{1B8BCD1D-6FDD-4253-B39F-52855F34B4BD}"/>
                </a:ext>
              </a:extLst>
            </p:cNvPr>
            <p:cNvSpPr txBox="1"/>
            <p:nvPr/>
          </p:nvSpPr>
          <p:spPr>
            <a:xfrm>
              <a:off x="8370676" y="3908091"/>
              <a:ext cx="1181438" cy="523220"/>
            </a:xfrm>
            <a:prstGeom prst="rect">
              <a:avLst/>
            </a:prstGeom>
            <a:noFill/>
          </p:spPr>
          <p:txBody>
            <a:bodyPr wrap="square" rtlCol="0">
              <a:spAutoFit/>
            </a:bodyPr>
            <a:lstStyle/>
            <a:p>
              <a:r>
                <a:rPr lang="en-US" sz="1400" b="1" dirty="0"/>
                <a:t>Chicago </a:t>
              </a:r>
            </a:p>
            <a:p>
              <a:r>
                <a:rPr lang="en-US" sz="1400" b="1" dirty="0"/>
                <a:t>area</a:t>
              </a:r>
            </a:p>
          </p:txBody>
        </p:sp>
      </p:grpSp>
      <p:pic>
        <p:nvPicPr>
          <p:cNvPr id="10" name="Picture 9">
            <a:extLst>
              <a:ext uri="{FF2B5EF4-FFF2-40B4-BE49-F238E27FC236}">
                <a16:creationId xmlns:a16="http://schemas.microsoft.com/office/drawing/2014/main" id="{FE4031CC-C8BB-4478-BE2F-8E1024323373}"/>
              </a:ext>
            </a:extLst>
          </p:cNvPr>
          <p:cNvPicPr>
            <a:picLocks noChangeAspect="1"/>
          </p:cNvPicPr>
          <p:nvPr/>
        </p:nvPicPr>
        <p:blipFill>
          <a:blip r:embed="rId4"/>
          <a:stretch>
            <a:fillRect/>
          </a:stretch>
        </p:blipFill>
        <p:spPr>
          <a:xfrm>
            <a:off x="135099" y="3784196"/>
            <a:ext cx="3408201" cy="3038258"/>
          </a:xfrm>
          <a:prstGeom prst="rect">
            <a:avLst/>
          </a:prstGeom>
        </p:spPr>
      </p:pic>
      <p:sp>
        <p:nvSpPr>
          <p:cNvPr id="19" name="TextBox 18">
            <a:extLst>
              <a:ext uri="{FF2B5EF4-FFF2-40B4-BE49-F238E27FC236}">
                <a16:creationId xmlns:a16="http://schemas.microsoft.com/office/drawing/2014/main" id="{F84B95AB-E6C3-4424-A322-3D39E1A88338}"/>
              </a:ext>
            </a:extLst>
          </p:cNvPr>
          <p:cNvSpPr txBox="1"/>
          <p:nvPr/>
        </p:nvSpPr>
        <p:spPr>
          <a:xfrm>
            <a:off x="3509962" y="1431081"/>
            <a:ext cx="1741823" cy="923330"/>
          </a:xfrm>
          <a:prstGeom prst="rect">
            <a:avLst/>
          </a:prstGeom>
          <a:noFill/>
        </p:spPr>
        <p:txBody>
          <a:bodyPr wrap="none" rtlCol="0">
            <a:spAutoFit/>
          </a:bodyPr>
          <a:lstStyle/>
          <a:p>
            <a:r>
              <a:rPr lang="en-US" b="1" dirty="0"/>
              <a:t>Sheboygan</a:t>
            </a:r>
          </a:p>
          <a:p>
            <a:r>
              <a:rPr lang="en-US" b="1" dirty="0"/>
              <a:t>May 12- June 23</a:t>
            </a:r>
          </a:p>
          <a:p>
            <a:endParaRPr lang="en-US" dirty="0"/>
          </a:p>
        </p:txBody>
      </p:sp>
      <p:sp>
        <p:nvSpPr>
          <p:cNvPr id="5" name="Slide Number Placeholder 4">
            <a:extLst>
              <a:ext uri="{FF2B5EF4-FFF2-40B4-BE49-F238E27FC236}">
                <a16:creationId xmlns:a16="http://schemas.microsoft.com/office/drawing/2014/main" id="{466BE5CF-8084-4B78-8B0D-FA3730D390CB}"/>
              </a:ext>
            </a:extLst>
          </p:cNvPr>
          <p:cNvSpPr>
            <a:spLocks noGrp="1"/>
          </p:cNvSpPr>
          <p:nvPr>
            <p:ph type="sldNum" sz="quarter" idx="12"/>
          </p:nvPr>
        </p:nvSpPr>
        <p:spPr/>
        <p:txBody>
          <a:bodyPr/>
          <a:lstStyle/>
          <a:p>
            <a:fld id="{FD0A2A7D-63EE-4593-951A-FD88CF3BEF4D}" type="slidenum">
              <a:rPr lang="en-US" smtClean="0"/>
              <a:t>9</a:t>
            </a:fld>
            <a:endParaRPr lang="en-US"/>
          </a:p>
        </p:txBody>
      </p:sp>
    </p:spTree>
    <p:extLst>
      <p:ext uri="{BB962C8B-B14F-4D97-AF65-F5344CB8AC3E}">
        <p14:creationId xmlns:p14="http://schemas.microsoft.com/office/powerpoint/2010/main" val="321884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4288</TotalTime>
  <Words>2190</Words>
  <Application>Microsoft Office PowerPoint</Application>
  <PresentationFormat>Widescreen</PresentationFormat>
  <Paragraphs>470</Paragraphs>
  <Slides>42</Slides>
  <Notes>6</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Calibri Light</vt:lpstr>
      <vt:lpstr>Franklin Gothic Medium</vt:lpstr>
      <vt:lpstr>Wingdings</vt:lpstr>
      <vt:lpstr>Office Theme</vt:lpstr>
      <vt:lpstr>Model-Measurement Comparison of Ozone and Precursors Along Land-Water Interfaces during the 2017 LMOS Field Campaign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Speciated PM2.5 and NH3</vt:lpstr>
      <vt:lpstr>PowerPoint Presentation</vt:lpstr>
      <vt:lpstr>Region 5  2008 Ozone Nonattainment Areas</vt:lpstr>
      <vt:lpstr>Region 5  2015 Ozone Nonattainment Areas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Liljegren, Jennifer</dc:creator>
  <cp:lastModifiedBy>Liljegren, Jennifer</cp:lastModifiedBy>
  <cp:revision>209</cp:revision>
  <dcterms:created xsi:type="dcterms:W3CDTF">2019-09-25T15:38:43Z</dcterms:created>
  <dcterms:modified xsi:type="dcterms:W3CDTF">2019-10-18T18:55:30Z</dcterms:modified>
</cp:coreProperties>
</file>