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5"/>
  </p:sldMasterIdLst>
  <p:notesMasterIdLst>
    <p:notesMasterId r:id="rId27"/>
  </p:notesMasterIdLst>
  <p:handoutMasterIdLst>
    <p:handoutMasterId r:id="rId28"/>
  </p:handoutMasterIdLst>
  <p:sldIdLst>
    <p:sldId id="350" r:id="rId6"/>
    <p:sldId id="361" r:id="rId7"/>
    <p:sldId id="564" r:id="rId8"/>
    <p:sldId id="547" r:id="rId9"/>
    <p:sldId id="503" r:id="rId10"/>
    <p:sldId id="549" r:id="rId11"/>
    <p:sldId id="455" r:id="rId12"/>
    <p:sldId id="548" r:id="rId13"/>
    <p:sldId id="550" r:id="rId14"/>
    <p:sldId id="551" r:id="rId15"/>
    <p:sldId id="556" r:id="rId16"/>
    <p:sldId id="554" r:id="rId17"/>
    <p:sldId id="277" r:id="rId18"/>
    <p:sldId id="354" r:id="rId19"/>
    <p:sldId id="566" r:id="rId20"/>
    <p:sldId id="563" r:id="rId21"/>
    <p:sldId id="562" r:id="rId22"/>
    <p:sldId id="565" r:id="rId23"/>
    <p:sldId id="507" r:id="rId24"/>
    <p:sldId id="552" r:id="rId25"/>
    <p:sldId id="561"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usko, Mike" initials="KM" lastIdx="14" clrIdx="0">
    <p:extLst/>
  </p:cmAuthor>
  <p:cmAuthor id="2" name="Madeleine Strum" initials="MS" lastIdx="1" clrIdx="1">
    <p:extLst/>
  </p:cmAuthor>
  <p:cmAuthor id="3" name="Strum, Madeleine" initials="SM" lastIdx="13" clrIdx="2">
    <p:extLst>
      <p:ext uri="{19B8F6BF-5375-455C-9EA6-DF929625EA0E}">
        <p15:presenceInfo xmlns:p15="http://schemas.microsoft.com/office/powerpoint/2012/main" userId="S-1-5-21-1339303556-449845944-1601390327-164701" providerId="AD"/>
      </p:ext>
    </p:extLst>
  </p:cmAuthor>
  <p:cmAuthor id="4" name="Eyth, Alison" initials="EA" lastIdx="4" clrIdx="3"/>
  <p:cmAuthor id="5" name="Tejas Shah" initials="TS"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a:srgbClr val="056CB6"/>
    <a:srgbClr val="669900"/>
    <a:srgbClr val="D60093"/>
    <a:srgbClr val="006600"/>
    <a:srgbClr val="0B5AA5"/>
    <a:srgbClr val="CC6600"/>
    <a:srgbClr val="003F69"/>
    <a:srgbClr val="0070B9"/>
    <a:srgbClr val="355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2" autoAdjust="0"/>
    <p:restoredTop sz="96120" autoAdjust="0"/>
  </p:normalViewPr>
  <p:slideViewPr>
    <p:cSldViewPr>
      <p:cViewPr varScale="1">
        <p:scale>
          <a:sx n="102" d="100"/>
          <a:sy n="102" d="100"/>
        </p:scale>
        <p:origin x="38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029"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3.xml"/><Relationship Id="rId7"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9.xml"/><Relationship Id="rId5" Type="http://schemas.openxmlformats.org/officeDocument/2006/relationships/slide" Target="slides/slide7.xml"/><Relationship Id="rId4" Type="http://schemas.openxmlformats.org/officeDocument/2006/relationships/slide" Target="slides/slide5.xml"/><Relationship Id="rId9"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ubrow\Desktop\data\modeling_platform\2011_platform\QA\rwc_VT_daily_2011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Sheet1!$J$1</c:f>
              <c:strCache>
                <c:ptCount val="1"/>
                <c:pt idx="0">
                  <c:v>PM2_5</c:v>
                </c:pt>
              </c:strCache>
            </c:strRef>
          </c:tx>
          <c:spPr>
            <a:ln w="31750" cap="rnd">
              <a:solidFill>
                <a:schemeClr val="accent2"/>
              </a:solidFill>
              <a:round/>
            </a:ln>
            <a:effectLst/>
          </c:spPr>
          <c:marker>
            <c:symbol val="none"/>
          </c:marker>
          <c:val>
            <c:numRef>
              <c:f>Sheet1!$J$2:$J$5111</c:f>
              <c:numCache>
                <c:formatCode>General</c:formatCode>
                <c:ptCount val="365"/>
                <c:pt idx="0">
                  <c:v>1.14049041338</c:v>
                </c:pt>
                <c:pt idx="1">
                  <c:v>2.38818335743</c:v>
                </c:pt>
                <c:pt idx="2">
                  <c:v>2.63122756893</c:v>
                </c:pt>
                <c:pt idx="3">
                  <c:v>2.5755353843800002</c:v>
                </c:pt>
                <c:pt idx="4">
                  <c:v>2.66892628504</c:v>
                </c:pt>
                <c:pt idx="5">
                  <c:v>2.7300044728700001</c:v>
                </c:pt>
                <c:pt idx="6">
                  <c:v>2.66892628504</c:v>
                </c:pt>
                <c:pt idx="7">
                  <c:v>2.4582213520599998</c:v>
                </c:pt>
                <c:pt idx="8">
                  <c:v>2.7869068850100001</c:v>
                </c:pt>
                <c:pt idx="9">
                  <c:v>2.8934388797100001</c:v>
                </c:pt>
                <c:pt idx="10">
                  <c:v>2.8844471059000001</c:v>
                </c:pt>
                <c:pt idx="11">
                  <c:v>2.6617485849400002</c:v>
                </c:pt>
                <c:pt idx="12">
                  <c:v>2.9419287826199998</c:v>
                </c:pt>
                <c:pt idx="13">
                  <c:v>3.4699765754</c:v>
                </c:pt>
                <c:pt idx="14">
                  <c:v>3.56098758594</c:v>
                </c:pt>
                <c:pt idx="15">
                  <c:v>3.6202645970899998</c:v>
                </c:pt>
                <c:pt idx="16">
                  <c:v>4.1003998776300001</c:v>
                </c:pt>
                <c:pt idx="17">
                  <c:v>3.2652140924599999</c:v>
                </c:pt>
                <c:pt idx="18">
                  <c:v>3.0784393459500001</c:v>
                </c:pt>
                <c:pt idx="19">
                  <c:v>3.3981221921999998</c:v>
                </c:pt>
                <c:pt idx="20">
                  <c:v>3.2364808049299998</c:v>
                </c:pt>
                <c:pt idx="21">
                  <c:v>3.7801086657699998</c:v>
                </c:pt>
                <c:pt idx="22">
                  <c:v>4.6152907030700003</c:v>
                </c:pt>
                <c:pt idx="23">
                  <c:v>4.8906550128699999</c:v>
                </c:pt>
                <c:pt idx="24">
                  <c:v>3.7250165795000001</c:v>
                </c:pt>
                <c:pt idx="25">
                  <c:v>3.3622167161299998</c:v>
                </c:pt>
                <c:pt idx="26">
                  <c:v>3.3083183227699999</c:v>
                </c:pt>
                <c:pt idx="27">
                  <c:v>3.14668310845</c:v>
                </c:pt>
                <c:pt idx="28">
                  <c:v>2.9431557653399998</c:v>
                </c:pt>
                <c:pt idx="29">
                  <c:v>3.3760126933299999</c:v>
                </c:pt>
                <c:pt idx="30">
                  <c:v>4.1003998776300001</c:v>
                </c:pt>
                <c:pt idx="31">
                  <c:v>3.3763481266599999</c:v>
                </c:pt>
                <c:pt idx="32">
                  <c:v>3.1398411723800002</c:v>
                </c:pt>
                <c:pt idx="33">
                  <c:v>3.3877033661599998</c:v>
                </c:pt>
                <c:pt idx="34">
                  <c:v>3.11829429321</c:v>
                </c:pt>
                <c:pt idx="35">
                  <c:v>2.9649580500499999</c:v>
                </c:pt>
                <c:pt idx="36">
                  <c:v>2.55090126192</c:v>
                </c:pt>
                <c:pt idx="37">
                  <c:v>2.6359884514799998</c:v>
                </c:pt>
                <c:pt idx="38">
                  <c:v>3.6283772776399998</c:v>
                </c:pt>
                <c:pt idx="39">
                  <c:v>3.7720581555799999</c:v>
                </c:pt>
                <c:pt idx="40">
                  <c:v>3.6858578520599998</c:v>
                </c:pt>
                <c:pt idx="41">
                  <c:v>3.5816748827499998</c:v>
                </c:pt>
                <c:pt idx="42">
                  <c:v>3.0978512685799999</c:v>
                </c:pt>
                <c:pt idx="43">
                  <c:v>3.5746517267</c:v>
                </c:pt>
                <c:pt idx="44">
                  <c:v>2.6252112640299998</c:v>
                </c:pt>
                <c:pt idx="45">
                  <c:v>3.8618491279499998</c:v>
                </c:pt>
                <c:pt idx="46">
                  <c:v>3.54575121855</c:v>
                </c:pt>
                <c:pt idx="47">
                  <c:v>2.3783162382</c:v>
                </c:pt>
                <c:pt idx="48">
                  <c:v>1.8287192513899999</c:v>
                </c:pt>
                <c:pt idx="49">
                  <c:v>3.3169728995600001</c:v>
                </c:pt>
                <c:pt idx="50">
                  <c:v>3.5279621186300001</c:v>
                </c:pt>
                <c:pt idx="51">
                  <c:v>3.5088845270200002</c:v>
                </c:pt>
                <c:pt idx="52">
                  <c:v>3.7900256094699998</c:v>
                </c:pt>
                <c:pt idx="53">
                  <c:v>3.5780792534899999</c:v>
                </c:pt>
                <c:pt idx="54">
                  <c:v>3.42003889682</c:v>
                </c:pt>
                <c:pt idx="55">
                  <c:v>2.3962899752700002</c:v>
                </c:pt>
                <c:pt idx="56">
                  <c:v>3.5037655035199999</c:v>
                </c:pt>
                <c:pt idx="57">
                  <c:v>2.7879857170900002</c:v>
                </c:pt>
                <c:pt idx="58">
                  <c:v>2.3809547305500001</c:v>
                </c:pt>
                <c:pt idx="59">
                  <c:v>3.3275626940900001</c:v>
                </c:pt>
                <c:pt idx="60">
                  <c:v>3.5789657322499999</c:v>
                </c:pt>
                <c:pt idx="61">
                  <c:v>3.9884663370400002</c:v>
                </c:pt>
                <c:pt idx="62">
                  <c:v>3.6615980745200001</c:v>
                </c:pt>
                <c:pt idx="63">
                  <c:v>1.9054405594899999</c:v>
                </c:pt>
                <c:pt idx="64">
                  <c:v>2.4732839951900001</c:v>
                </c:pt>
                <c:pt idx="65">
                  <c:v>3.07995061475</c:v>
                </c:pt>
                <c:pt idx="66">
                  <c:v>3.5502271536199999</c:v>
                </c:pt>
                <c:pt idx="67">
                  <c:v>3.2915884337899999</c:v>
                </c:pt>
                <c:pt idx="68">
                  <c:v>1.94456280043</c:v>
                </c:pt>
                <c:pt idx="69">
                  <c:v>1.2800191050700001</c:v>
                </c:pt>
                <c:pt idx="70">
                  <c:v>1.94136334185</c:v>
                </c:pt>
                <c:pt idx="71">
                  <c:v>1.9703930408899999</c:v>
                </c:pt>
                <c:pt idx="72">
                  <c:v>2.59246997257</c:v>
                </c:pt>
                <c:pt idx="73">
                  <c:v>2.7599645226599998</c:v>
                </c:pt>
                <c:pt idx="74">
                  <c:v>1.5637955934000001</c:v>
                </c:pt>
                <c:pt idx="75">
                  <c:v>1.97330005628</c:v>
                </c:pt>
                <c:pt idx="76">
                  <c:v>1.6607813517000001</c:v>
                </c:pt>
                <c:pt idx="77">
                  <c:v>2.3857417378800001</c:v>
                </c:pt>
                <c:pt idx="78">
                  <c:v>2.3762927253299999</c:v>
                </c:pt>
                <c:pt idx="79">
                  <c:v>1.7303659656799999</c:v>
                </c:pt>
                <c:pt idx="80">
                  <c:v>1.94097576919</c:v>
                </c:pt>
                <c:pt idx="81">
                  <c:v>2.7132721588100002</c:v>
                </c:pt>
                <c:pt idx="82">
                  <c:v>2.4761946481999999</c:v>
                </c:pt>
                <c:pt idx="83">
                  <c:v>2.5013335190100001</c:v>
                </c:pt>
                <c:pt idx="84">
                  <c:v>2.7234058169100002</c:v>
                </c:pt>
                <c:pt idx="85">
                  <c:v>2.8396846686799999</c:v>
                </c:pt>
                <c:pt idx="86">
                  <c:v>2.6858610936899998</c:v>
                </c:pt>
                <c:pt idx="87">
                  <c:v>2.3109596158399999</c:v>
                </c:pt>
                <c:pt idx="88">
                  <c:v>2.0559187298900001</c:v>
                </c:pt>
                <c:pt idx="89">
                  <c:v>1.8834910060000001</c:v>
                </c:pt>
                <c:pt idx="90">
                  <c:v>1.6688328539699999</c:v>
                </c:pt>
                <c:pt idx="91">
                  <c:v>1.78497049966</c:v>
                </c:pt>
                <c:pt idx="92">
                  <c:v>1.9106821599999999</c:v>
                </c:pt>
                <c:pt idx="93">
                  <c:v>1.48583826363</c:v>
                </c:pt>
                <c:pt idx="94">
                  <c:v>1.53972805895</c:v>
                </c:pt>
                <c:pt idx="95">
                  <c:v>1.9923408306899999</c:v>
                </c:pt>
                <c:pt idx="96">
                  <c:v>2.06058205789</c:v>
                </c:pt>
                <c:pt idx="97">
                  <c:v>1.93126892603</c:v>
                </c:pt>
                <c:pt idx="98">
                  <c:v>1.8101143308700001</c:v>
                </c:pt>
                <c:pt idx="99">
                  <c:v>1.3108050064900001</c:v>
                </c:pt>
                <c:pt idx="100">
                  <c:v>0.77819287327099995</c:v>
                </c:pt>
                <c:pt idx="101">
                  <c:v>1.2703200883100001</c:v>
                </c:pt>
                <c:pt idx="102">
                  <c:v>1.0763440522400001</c:v>
                </c:pt>
                <c:pt idx="103">
                  <c:v>1.3565342809500001</c:v>
                </c:pt>
                <c:pt idx="104">
                  <c:v>2.0498113740799999</c:v>
                </c:pt>
                <c:pt idx="105">
                  <c:v>1.60895541384</c:v>
                </c:pt>
                <c:pt idx="106">
                  <c:v>1.1204200801999999</c:v>
                </c:pt>
                <c:pt idx="107">
                  <c:v>1.6510778154700001</c:v>
                </c:pt>
                <c:pt idx="108">
                  <c:v>1.4930312858499999</c:v>
                </c:pt>
                <c:pt idx="109">
                  <c:v>1.19847882261</c:v>
                </c:pt>
                <c:pt idx="110">
                  <c:v>1.5540983403399999</c:v>
                </c:pt>
                <c:pt idx="111">
                  <c:v>1.6376970789400001</c:v>
                </c:pt>
                <c:pt idx="112">
                  <c:v>1.35390703218</c:v>
                </c:pt>
                <c:pt idx="113">
                  <c:v>0.91926061201200004</c:v>
                </c:pt>
                <c:pt idx="114">
                  <c:v>1.1158534249100001</c:v>
                </c:pt>
                <c:pt idx="115">
                  <c:v>0.54076268918299997</c:v>
                </c:pt>
                <c:pt idx="116">
                  <c:v>0.37588581981000002</c:v>
                </c:pt>
                <c:pt idx="117">
                  <c:v>0.37588581981000002</c:v>
                </c:pt>
                <c:pt idx="118">
                  <c:v>0.77820169176099996</c:v>
                </c:pt>
                <c:pt idx="119">
                  <c:v>1.0809172111700001</c:v>
                </c:pt>
                <c:pt idx="120">
                  <c:v>0.89832761000399997</c:v>
                </c:pt>
                <c:pt idx="121">
                  <c:v>0.19876022148299999</c:v>
                </c:pt>
                <c:pt idx="122">
                  <c:v>0.117131423431</c:v>
                </c:pt>
                <c:pt idx="123">
                  <c:v>0.68468402530600003</c:v>
                </c:pt>
                <c:pt idx="124">
                  <c:v>0.76011926680099995</c:v>
                </c:pt>
                <c:pt idx="125">
                  <c:v>0.80322250503100001</c:v>
                </c:pt>
                <c:pt idx="126">
                  <c:v>0.53833707519200003</c:v>
                </c:pt>
                <c:pt idx="127">
                  <c:v>0.64834523066000005</c:v>
                </c:pt>
                <c:pt idx="128">
                  <c:v>0.66178306691599997</c:v>
                </c:pt>
                <c:pt idx="129">
                  <c:v>0.67749849880000002</c:v>
                </c:pt>
                <c:pt idx="130">
                  <c:v>0.38474307857899998</c:v>
                </c:pt>
                <c:pt idx="131">
                  <c:v>0.32295985242699998</c:v>
                </c:pt>
                <c:pt idx="132">
                  <c:v>0.117131423431</c:v>
                </c:pt>
                <c:pt idx="133">
                  <c:v>0.24593991716899999</c:v>
                </c:pt>
                <c:pt idx="134">
                  <c:v>0.32343806814199999</c:v>
                </c:pt>
                <c:pt idx="135">
                  <c:v>0.26018535078299998</c:v>
                </c:pt>
                <c:pt idx="136">
                  <c:v>0.22345720876</c:v>
                </c:pt>
                <c:pt idx="137">
                  <c:v>0.117131423431</c:v>
                </c:pt>
                <c:pt idx="138">
                  <c:v>0.117131423431</c:v>
                </c:pt>
                <c:pt idx="139">
                  <c:v>0.117131423431</c:v>
                </c:pt>
                <c:pt idx="140">
                  <c:v>0.24593991716899999</c:v>
                </c:pt>
                <c:pt idx="141">
                  <c:v>0.30924993267099998</c:v>
                </c:pt>
                <c:pt idx="142">
                  <c:v>0.18044089879899999</c:v>
                </c:pt>
                <c:pt idx="143">
                  <c:v>0.117131423431</c:v>
                </c:pt>
                <c:pt idx="144">
                  <c:v>0.117131423431</c:v>
                </c:pt>
                <c:pt idx="145">
                  <c:v>0.117131423431</c:v>
                </c:pt>
                <c:pt idx="146">
                  <c:v>0.117131423431</c:v>
                </c:pt>
                <c:pt idx="147">
                  <c:v>0.24593991716899999</c:v>
                </c:pt>
                <c:pt idx="148">
                  <c:v>0.30924993267099998</c:v>
                </c:pt>
                <c:pt idx="149">
                  <c:v>0.30924993267099998</c:v>
                </c:pt>
                <c:pt idx="150">
                  <c:v>0.18044089879899999</c:v>
                </c:pt>
                <c:pt idx="151">
                  <c:v>9.73352901923E-2</c:v>
                </c:pt>
                <c:pt idx="152">
                  <c:v>9.4368805110399995E-2</c:v>
                </c:pt>
                <c:pt idx="153">
                  <c:v>9.4368805110399995E-2</c:v>
                </c:pt>
                <c:pt idx="154">
                  <c:v>0.24157914055800001</c:v>
                </c:pt>
                <c:pt idx="155">
                  <c:v>0.31393274953099998</c:v>
                </c:pt>
                <c:pt idx="156">
                  <c:v>0.166722557385</c:v>
                </c:pt>
                <c:pt idx="157">
                  <c:v>9.4368805110399995E-2</c:v>
                </c:pt>
                <c:pt idx="158">
                  <c:v>9.4368805110399995E-2</c:v>
                </c:pt>
                <c:pt idx="159">
                  <c:v>9.4368805110399995E-2</c:v>
                </c:pt>
                <c:pt idx="160">
                  <c:v>9.4368805110399995E-2</c:v>
                </c:pt>
                <c:pt idx="161">
                  <c:v>0.24157914055800001</c:v>
                </c:pt>
                <c:pt idx="162">
                  <c:v>0.31393274953099998</c:v>
                </c:pt>
                <c:pt idx="163">
                  <c:v>0.166722557385</c:v>
                </c:pt>
                <c:pt idx="164">
                  <c:v>9.4368805110399995E-2</c:v>
                </c:pt>
                <c:pt idx="165">
                  <c:v>9.4368805110399995E-2</c:v>
                </c:pt>
                <c:pt idx="166">
                  <c:v>9.4368805110399995E-2</c:v>
                </c:pt>
                <c:pt idx="167">
                  <c:v>9.4368805110399995E-2</c:v>
                </c:pt>
                <c:pt idx="168">
                  <c:v>0.24157914055800001</c:v>
                </c:pt>
                <c:pt idx="169">
                  <c:v>0.31393274953099998</c:v>
                </c:pt>
                <c:pt idx="170">
                  <c:v>0.166722557385</c:v>
                </c:pt>
                <c:pt idx="171">
                  <c:v>9.4368805110399995E-2</c:v>
                </c:pt>
                <c:pt idx="172">
                  <c:v>9.4368805110399995E-2</c:v>
                </c:pt>
                <c:pt idx="173">
                  <c:v>9.4368805110399995E-2</c:v>
                </c:pt>
                <c:pt idx="174">
                  <c:v>9.4368805110399995E-2</c:v>
                </c:pt>
                <c:pt idx="175">
                  <c:v>0.24157914055800001</c:v>
                </c:pt>
                <c:pt idx="176">
                  <c:v>0.31393274953099998</c:v>
                </c:pt>
                <c:pt idx="177">
                  <c:v>0.166722557385</c:v>
                </c:pt>
                <c:pt idx="178">
                  <c:v>9.4368805110399995E-2</c:v>
                </c:pt>
                <c:pt idx="179">
                  <c:v>9.4368805110399995E-2</c:v>
                </c:pt>
                <c:pt idx="180">
                  <c:v>9.4368805110399995E-2</c:v>
                </c:pt>
                <c:pt idx="181">
                  <c:v>8.5981715184700006E-2</c:v>
                </c:pt>
                <c:pt idx="182">
                  <c:v>0.24760491431100001</c:v>
                </c:pt>
                <c:pt idx="183">
                  <c:v>0.32740720456900002</c:v>
                </c:pt>
                <c:pt idx="184">
                  <c:v>0.32740720456900002</c:v>
                </c:pt>
                <c:pt idx="185">
                  <c:v>0.16504292154899999</c:v>
                </c:pt>
                <c:pt idx="186">
                  <c:v>8.5241028123099999E-2</c:v>
                </c:pt>
                <c:pt idx="187">
                  <c:v>8.5241028123099999E-2</c:v>
                </c:pt>
                <c:pt idx="188">
                  <c:v>8.5241028123099999E-2</c:v>
                </c:pt>
                <c:pt idx="189">
                  <c:v>0.24760491431100001</c:v>
                </c:pt>
                <c:pt idx="190">
                  <c:v>0.32740720456900002</c:v>
                </c:pt>
                <c:pt idx="191">
                  <c:v>0.16504292154899999</c:v>
                </c:pt>
                <c:pt idx="192">
                  <c:v>8.5241028123099999E-2</c:v>
                </c:pt>
                <c:pt idx="193">
                  <c:v>8.5241028123099999E-2</c:v>
                </c:pt>
                <c:pt idx="194">
                  <c:v>8.5241028123099999E-2</c:v>
                </c:pt>
                <c:pt idx="195">
                  <c:v>8.5241028123099999E-2</c:v>
                </c:pt>
                <c:pt idx="196">
                  <c:v>0.24760491431100001</c:v>
                </c:pt>
                <c:pt idx="197">
                  <c:v>0.32740720456900002</c:v>
                </c:pt>
                <c:pt idx="198">
                  <c:v>0.16504292154899999</c:v>
                </c:pt>
                <c:pt idx="199">
                  <c:v>8.5241028123099999E-2</c:v>
                </c:pt>
                <c:pt idx="200">
                  <c:v>8.5241028123099999E-2</c:v>
                </c:pt>
                <c:pt idx="201">
                  <c:v>8.5241028123099999E-2</c:v>
                </c:pt>
                <c:pt idx="202">
                  <c:v>8.5241028123099999E-2</c:v>
                </c:pt>
                <c:pt idx="203">
                  <c:v>0.24760491431100001</c:v>
                </c:pt>
                <c:pt idx="204">
                  <c:v>0.32740720456900002</c:v>
                </c:pt>
                <c:pt idx="205">
                  <c:v>0.16504292154899999</c:v>
                </c:pt>
                <c:pt idx="206">
                  <c:v>8.5241028123099999E-2</c:v>
                </c:pt>
                <c:pt idx="207">
                  <c:v>8.5241028123099999E-2</c:v>
                </c:pt>
                <c:pt idx="208">
                  <c:v>8.5241028123099999E-2</c:v>
                </c:pt>
                <c:pt idx="209">
                  <c:v>8.5241028123099999E-2</c:v>
                </c:pt>
                <c:pt idx="210">
                  <c:v>0.24760491431100001</c:v>
                </c:pt>
                <c:pt idx="211">
                  <c:v>0.32740720456900002</c:v>
                </c:pt>
                <c:pt idx="212">
                  <c:v>0.16309425561499999</c:v>
                </c:pt>
                <c:pt idx="213">
                  <c:v>8.1658306926399998E-2</c:v>
                </c:pt>
                <c:pt idx="214">
                  <c:v>8.1658306926399998E-2</c:v>
                </c:pt>
                <c:pt idx="215">
                  <c:v>8.1658306926399998E-2</c:v>
                </c:pt>
                <c:pt idx="216">
                  <c:v>8.1658306926399998E-2</c:v>
                </c:pt>
                <c:pt idx="217">
                  <c:v>0.22670359272999999</c:v>
                </c:pt>
                <c:pt idx="218">
                  <c:v>0.297993129573</c:v>
                </c:pt>
                <c:pt idx="219">
                  <c:v>0.152947998093</c:v>
                </c:pt>
                <c:pt idx="220">
                  <c:v>8.1658306926399998E-2</c:v>
                </c:pt>
                <c:pt idx="221">
                  <c:v>8.1658306926399998E-2</c:v>
                </c:pt>
                <c:pt idx="222">
                  <c:v>8.1658306926399998E-2</c:v>
                </c:pt>
                <c:pt idx="223">
                  <c:v>8.1658306926399998E-2</c:v>
                </c:pt>
                <c:pt idx="224">
                  <c:v>0.22670359272999999</c:v>
                </c:pt>
                <c:pt idx="225">
                  <c:v>0.297993129573</c:v>
                </c:pt>
                <c:pt idx="226">
                  <c:v>0.152947998093</c:v>
                </c:pt>
                <c:pt idx="227">
                  <c:v>8.1658306926399998E-2</c:v>
                </c:pt>
                <c:pt idx="228">
                  <c:v>8.1658306926399998E-2</c:v>
                </c:pt>
                <c:pt idx="229">
                  <c:v>8.1658306926399998E-2</c:v>
                </c:pt>
                <c:pt idx="230">
                  <c:v>8.1658306926399998E-2</c:v>
                </c:pt>
                <c:pt idx="231">
                  <c:v>0.22670359272999999</c:v>
                </c:pt>
                <c:pt idx="232">
                  <c:v>0.297993129573</c:v>
                </c:pt>
                <c:pt idx="233">
                  <c:v>0.152947998093</c:v>
                </c:pt>
                <c:pt idx="234">
                  <c:v>8.1658306926399998E-2</c:v>
                </c:pt>
                <c:pt idx="235">
                  <c:v>8.1658306926399998E-2</c:v>
                </c:pt>
                <c:pt idx="236">
                  <c:v>8.1658306926399998E-2</c:v>
                </c:pt>
                <c:pt idx="237">
                  <c:v>8.1658306926399998E-2</c:v>
                </c:pt>
                <c:pt idx="238">
                  <c:v>0.22670359272999999</c:v>
                </c:pt>
                <c:pt idx="239">
                  <c:v>0.297993129573</c:v>
                </c:pt>
                <c:pt idx="240">
                  <c:v>0.152947998093</c:v>
                </c:pt>
                <c:pt idx="241">
                  <c:v>8.1658306926399998E-2</c:v>
                </c:pt>
                <c:pt idx="242">
                  <c:v>8.1658306926399998E-2</c:v>
                </c:pt>
                <c:pt idx="243">
                  <c:v>0.106725229879</c:v>
                </c:pt>
                <c:pt idx="244">
                  <c:v>0.113634858886</c:v>
                </c:pt>
                <c:pt idx="245">
                  <c:v>0.280328656969</c:v>
                </c:pt>
                <c:pt idx="246">
                  <c:v>0.36225872772599998</c:v>
                </c:pt>
                <c:pt idx="247">
                  <c:v>0.36225872772599998</c:v>
                </c:pt>
                <c:pt idx="248">
                  <c:v>0.195565083966</c:v>
                </c:pt>
                <c:pt idx="249">
                  <c:v>0.113634858886</c:v>
                </c:pt>
                <c:pt idx="250">
                  <c:v>0.113634858886</c:v>
                </c:pt>
                <c:pt idx="251">
                  <c:v>0.113634858886</c:v>
                </c:pt>
                <c:pt idx="252">
                  <c:v>0.280328656969</c:v>
                </c:pt>
                <c:pt idx="253">
                  <c:v>0.36225872772599998</c:v>
                </c:pt>
                <c:pt idx="254">
                  <c:v>0.195565083966</c:v>
                </c:pt>
                <c:pt idx="255">
                  <c:v>0.113634858886</c:v>
                </c:pt>
                <c:pt idx="256">
                  <c:v>0.113634858886</c:v>
                </c:pt>
                <c:pt idx="257">
                  <c:v>0.12990703514400001</c:v>
                </c:pt>
                <c:pt idx="258">
                  <c:v>0.45811773647300003</c:v>
                </c:pt>
                <c:pt idx="259">
                  <c:v>0.56231126591900005</c:v>
                </c:pt>
                <c:pt idx="260">
                  <c:v>0.51097245045299999</c:v>
                </c:pt>
                <c:pt idx="261">
                  <c:v>0.50089471260200003</c:v>
                </c:pt>
                <c:pt idx="262">
                  <c:v>0.113634858886</c:v>
                </c:pt>
                <c:pt idx="263">
                  <c:v>0.113634858886</c:v>
                </c:pt>
                <c:pt idx="264">
                  <c:v>0.113634858886</c:v>
                </c:pt>
                <c:pt idx="265">
                  <c:v>0.113634858886</c:v>
                </c:pt>
                <c:pt idx="266">
                  <c:v>0.280328656969</c:v>
                </c:pt>
                <c:pt idx="267">
                  <c:v>0.36225872772599998</c:v>
                </c:pt>
                <c:pt idx="268">
                  <c:v>0.195565083966</c:v>
                </c:pt>
                <c:pt idx="269">
                  <c:v>0.113634858886</c:v>
                </c:pt>
                <c:pt idx="270">
                  <c:v>0.113634858886</c:v>
                </c:pt>
                <c:pt idx="271">
                  <c:v>0.113634858886</c:v>
                </c:pt>
                <c:pt idx="272">
                  <c:v>0.113634858886</c:v>
                </c:pt>
                <c:pt idx="273">
                  <c:v>0.96790252365100005</c:v>
                </c:pt>
                <c:pt idx="274">
                  <c:v>0.92070596260199999</c:v>
                </c:pt>
                <c:pt idx="275">
                  <c:v>0.45249550786699999</c:v>
                </c:pt>
                <c:pt idx="276">
                  <c:v>0.39503815915099999</c:v>
                </c:pt>
                <c:pt idx="277">
                  <c:v>0.54518793998399995</c:v>
                </c:pt>
                <c:pt idx="278">
                  <c:v>1.05957910976</c:v>
                </c:pt>
                <c:pt idx="279">
                  <c:v>1.05957910976</c:v>
                </c:pt>
                <c:pt idx="280">
                  <c:v>0.64305127036300003</c:v>
                </c:pt>
                <c:pt idx="281">
                  <c:v>0.56939770566100001</c:v>
                </c:pt>
                <c:pt idx="282">
                  <c:v>0.45249550786699999</c:v>
                </c:pt>
                <c:pt idx="283">
                  <c:v>0.56027550636900003</c:v>
                </c:pt>
                <c:pt idx="284">
                  <c:v>0.45143438993099999</c:v>
                </c:pt>
                <c:pt idx="285">
                  <c:v>0.39503815915099999</c:v>
                </c:pt>
                <c:pt idx="286">
                  <c:v>0.39503815915099999</c:v>
                </c:pt>
                <c:pt idx="287">
                  <c:v>0.630118623381</c:v>
                </c:pt>
                <c:pt idx="288">
                  <c:v>0.705539534829</c:v>
                </c:pt>
                <c:pt idx="289">
                  <c:v>0.84762834453699998</c:v>
                </c:pt>
                <c:pt idx="290">
                  <c:v>0.62062011705300002</c:v>
                </c:pt>
                <c:pt idx="291">
                  <c:v>0.67881388688699995</c:v>
                </c:pt>
                <c:pt idx="292">
                  <c:v>0.39503815915099999</c:v>
                </c:pt>
                <c:pt idx="293">
                  <c:v>0.69354153760600001</c:v>
                </c:pt>
                <c:pt idx="294">
                  <c:v>0.81834842082699999</c:v>
                </c:pt>
                <c:pt idx="295">
                  <c:v>1.2554902533400001</c:v>
                </c:pt>
                <c:pt idx="296">
                  <c:v>1.0954814993499999</c:v>
                </c:pt>
                <c:pt idx="297">
                  <c:v>1.0056963692300001</c:v>
                </c:pt>
                <c:pt idx="298">
                  <c:v>1.1457881215300001</c:v>
                </c:pt>
                <c:pt idx="299">
                  <c:v>1.27869533942</c:v>
                </c:pt>
                <c:pt idx="300">
                  <c:v>1.62712756694</c:v>
                </c:pt>
                <c:pt idx="301">
                  <c:v>1.74762562548</c:v>
                </c:pt>
                <c:pt idx="302">
                  <c:v>1.79789333607</c:v>
                </c:pt>
                <c:pt idx="303">
                  <c:v>1.68099002494</c:v>
                </c:pt>
                <c:pt idx="304">
                  <c:v>1.41539693329</c:v>
                </c:pt>
                <c:pt idx="305">
                  <c:v>1.46657945204</c:v>
                </c:pt>
                <c:pt idx="306">
                  <c:v>1.0642653658300001</c:v>
                </c:pt>
                <c:pt idx="307">
                  <c:v>0.43205410363399999</c:v>
                </c:pt>
                <c:pt idx="308">
                  <c:v>2.00276461713</c:v>
                </c:pt>
                <c:pt idx="309">
                  <c:v>1.85347562018</c:v>
                </c:pt>
                <c:pt idx="310">
                  <c:v>1.5867076851299999</c:v>
                </c:pt>
                <c:pt idx="311">
                  <c:v>1.28338380011</c:v>
                </c:pt>
                <c:pt idx="312">
                  <c:v>0.74420806442800003</c:v>
                </c:pt>
                <c:pt idx="313">
                  <c:v>1.0786359779100001</c:v>
                </c:pt>
                <c:pt idx="314">
                  <c:v>1.64618674995</c:v>
                </c:pt>
                <c:pt idx="315">
                  <c:v>1.7908319298199999</c:v>
                </c:pt>
                <c:pt idx="316">
                  <c:v>1.1745711233</c:v>
                </c:pt>
                <c:pt idx="317">
                  <c:v>0.48613660502099998</c:v>
                </c:pt>
                <c:pt idx="318">
                  <c:v>0.93494925773199999</c:v>
                </c:pt>
                <c:pt idx="319">
                  <c:v>1.11455159525</c:v>
                </c:pt>
                <c:pt idx="320">
                  <c:v>1.4953174795099999</c:v>
                </c:pt>
                <c:pt idx="321">
                  <c:v>1.78628213989</c:v>
                </c:pt>
                <c:pt idx="322">
                  <c:v>1.45676061404</c:v>
                </c:pt>
                <c:pt idx="323">
                  <c:v>1.4978589684600001</c:v>
                </c:pt>
                <c:pt idx="324">
                  <c:v>2.0536812583900002</c:v>
                </c:pt>
                <c:pt idx="325">
                  <c:v>2.2245196698399998</c:v>
                </c:pt>
                <c:pt idx="326">
                  <c:v>1.89045022799</c:v>
                </c:pt>
                <c:pt idx="327">
                  <c:v>2.2111039900399998</c:v>
                </c:pt>
                <c:pt idx="328">
                  <c:v>1.71338717481</c:v>
                </c:pt>
                <c:pt idx="329">
                  <c:v>1.59485001785</c:v>
                </c:pt>
                <c:pt idx="330">
                  <c:v>1.3182577332600001</c:v>
                </c:pt>
                <c:pt idx="331">
                  <c:v>1.1125471523599999</c:v>
                </c:pt>
                <c:pt idx="332">
                  <c:v>0.99960720154899996</c:v>
                </c:pt>
                <c:pt idx="333">
                  <c:v>1.55638585677</c:v>
                </c:pt>
                <c:pt idx="334">
                  <c:v>2.1496528902900001</c:v>
                </c:pt>
                <c:pt idx="335">
                  <c:v>1.8637503741300001</c:v>
                </c:pt>
                <c:pt idx="336">
                  <c:v>2.2228260787399998</c:v>
                </c:pt>
                <c:pt idx="337">
                  <c:v>1.64797800583</c:v>
                </c:pt>
                <c:pt idx="338">
                  <c:v>1.0697821032399999</c:v>
                </c:pt>
                <c:pt idx="339">
                  <c:v>1.5871606248500001</c:v>
                </c:pt>
                <c:pt idx="340">
                  <c:v>1.63026584724</c:v>
                </c:pt>
                <c:pt idx="341">
                  <c:v>2.12597458196</c:v>
                </c:pt>
                <c:pt idx="342">
                  <c:v>1.7775433465199999</c:v>
                </c:pt>
                <c:pt idx="343">
                  <c:v>2.2623409629700002</c:v>
                </c:pt>
                <c:pt idx="344">
                  <c:v>2.44902366649</c:v>
                </c:pt>
                <c:pt idx="345">
                  <c:v>1.9426671556699999</c:v>
                </c:pt>
                <c:pt idx="346">
                  <c:v>2.20859413742</c:v>
                </c:pt>
                <c:pt idx="347">
                  <c:v>1.6446363491</c:v>
                </c:pt>
                <c:pt idx="348">
                  <c:v>1.3608560026800001</c:v>
                </c:pt>
                <c:pt idx="349">
                  <c:v>2.1942222025599998</c:v>
                </c:pt>
                <c:pt idx="350">
                  <c:v>2.8622301316700001</c:v>
                </c:pt>
                <c:pt idx="351">
                  <c:v>3.0201647766900002</c:v>
                </c:pt>
                <c:pt idx="352">
                  <c:v>2.7257451419700001</c:v>
                </c:pt>
                <c:pt idx="353">
                  <c:v>2.8587673309200001</c:v>
                </c:pt>
                <c:pt idx="354">
                  <c:v>2.3953810093599999</c:v>
                </c:pt>
                <c:pt idx="355">
                  <c:v>1.7523987436899999</c:v>
                </c:pt>
                <c:pt idx="356">
                  <c:v>2.6971147000900002</c:v>
                </c:pt>
                <c:pt idx="357">
                  <c:v>3.1531814540899998</c:v>
                </c:pt>
                <c:pt idx="358">
                  <c:v>3.0560909762200001</c:v>
                </c:pt>
                <c:pt idx="359">
                  <c:v>2.3880778662400002</c:v>
                </c:pt>
                <c:pt idx="360">
                  <c:v>2.1906309825400001</c:v>
                </c:pt>
                <c:pt idx="361">
                  <c:v>3.2790372967499999</c:v>
                </c:pt>
                <c:pt idx="362">
                  <c:v>3.5412755039400001</c:v>
                </c:pt>
                <c:pt idx="363">
                  <c:v>3.09943727409</c:v>
                </c:pt>
                <c:pt idx="364">
                  <c:v>1.87799289764</c:v>
                </c:pt>
              </c:numCache>
            </c:numRef>
          </c:val>
          <c:smooth val="0"/>
          <c:extLst>
            <c:ext xmlns:c16="http://schemas.microsoft.com/office/drawing/2014/chart" uri="{C3380CC4-5D6E-409C-BE32-E72D297353CC}">
              <c16:uniqueId val="{00000000-9F9B-44C7-B7E3-2C86829FFDB1}"/>
            </c:ext>
          </c:extLst>
        </c:ser>
        <c:dLbls>
          <c:showLegendKey val="0"/>
          <c:showVal val="0"/>
          <c:showCatName val="0"/>
          <c:showSerName val="0"/>
          <c:showPercent val="0"/>
          <c:showBubbleSize val="0"/>
        </c:dLbls>
        <c:smooth val="0"/>
        <c:axId val="176274424"/>
        <c:axId val="176278904"/>
      </c:lineChart>
      <c:catAx>
        <c:axId val="17627442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6278904"/>
        <c:crosses val="autoZero"/>
        <c:auto val="1"/>
        <c:lblAlgn val="ctr"/>
        <c:lblOffset val="100"/>
        <c:tickMarkSkip val="31"/>
        <c:noMultiLvlLbl val="0"/>
      </c:catAx>
      <c:valAx>
        <c:axId val="176278904"/>
        <c:scaling>
          <c:orientation val="minMax"/>
          <c:max val="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PM2.5 (tons)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6274424"/>
        <c:crossesAt val="1"/>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278" tIns="46639" rIns="93278" bIns="4663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278" tIns="46639" rIns="93278" bIns="46639" rtlCol="0"/>
          <a:lstStyle>
            <a:lvl1pPr algn="r">
              <a:defRPr sz="1200" smtClean="0"/>
            </a:lvl1pPr>
          </a:lstStyle>
          <a:p>
            <a:pPr>
              <a:defRPr/>
            </a:pPr>
            <a:fld id="{C3F119CC-0E9C-4303-8FC0-FA6C67E0699C}" type="datetimeFigureOut">
              <a:rPr lang="en-US"/>
              <a:pPr>
                <a:defRPr/>
              </a:pPr>
              <a:t>10/21/2019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278" tIns="46639" rIns="93278" bIns="4663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278" tIns="46639" rIns="93278" bIns="46639"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1" y="4415791"/>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78" tIns="46639" rIns="93278" bIns="46639"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ap.epa.gov/public/single/?appid=fc3f186a-f39c-46d9-afa6-d4c3556b99c1&amp;sheet=62a951b9-2689-46fb-b08b-1a6fa5814edb&amp;opt=currsel&amp;select=clearal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0</a:t>
            </a:fld>
            <a:endParaRPr lang="en-US" dirty="0"/>
          </a:p>
        </p:txBody>
      </p:sp>
    </p:spTree>
    <p:extLst>
      <p:ext uri="{BB962C8B-B14F-4D97-AF65-F5344CB8AC3E}">
        <p14:creationId xmlns:p14="http://schemas.microsoft.com/office/powerpoint/2010/main" val="39023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access database, there is also a SPECIATE data browser. One of the key strengths of the browser is that it lets you easily search for profile and compare them against one another. The SPECIATE data browser can be accessed from the SPECIATE home page or directly from this link. So now we are going to look at  a few examples using the data browser:</a:t>
            </a:r>
          </a:p>
          <a:p>
            <a:endParaRPr lang="en-GB" dirty="0"/>
          </a:p>
          <a:p>
            <a:r>
              <a:rPr lang="en-GB" dirty="0"/>
              <a:t>LINKS:</a:t>
            </a:r>
          </a:p>
          <a:p>
            <a:r>
              <a:rPr lang="en-GB" dirty="0"/>
              <a:t>https://www.epa.gov/air-emissions-modeling/speciate</a:t>
            </a:r>
          </a:p>
          <a:p>
            <a:pPr marL="0" indent="0">
              <a:buFontTx/>
              <a:buNone/>
            </a:pPr>
            <a:r>
              <a:rPr lang="en-US" sz="1200" u="sng" kern="1200" dirty="0">
                <a:solidFill>
                  <a:schemeClr val="tx1"/>
                </a:solidFill>
                <a:effectLst/>
                <a:latin typeface="Arial" charset="0"/>
                <a:ea typeface="ＭＳ Ｐゴシック" pitchFamily="1" charset="-128"/>
                <a:cs typeface="+mn-cs"/>
                <a:hlinkClick r:id="rId3"/>
              </a:rPr>
              <a:t>https://edap.epa.gov/public/single/?appid=fc3f186a-f39c-46d9-afa6-d4c3556b99c1&amp;sheet=62a951b9-2689-46fb-b08b-1a6fa5814edb&amp;opt=currsel&amp;select=clearall</a:t>
            </a:r>
            <a:endParaRPr lang="en-US" sz="1200" u="sng" kern="1200" dirty="0">
              <a:solidFill>
                <a:schemeClr val="tx1"/>
              </a:solidFill>
              <a:effectLst/>
              <a:latin typeface="Arial" charset="0"/>
              <a:ea typeface="ＭＳ Ｐゴシック" pitchFamily="1" charset="-128"/>
              <a:cs typeface="+mn-cs"/>
            </a:endParaRPr>
          </a:p>
          <a:p>
            <a:pPr marL="0" indent="0">
              <a:buFontTx/>
              <a:buNone/>
            </a:pPr>
            <a:endParaRPr lang="en-US" sz="1200" u="sng" kern="1200" dirty="0">
              <a:solidFill>
                <a:schemeClr val="tx1"/>
              </a:solidFill>
              <a:effectLst/>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ＭＳ Ｐゴシック" pitchFamily="1" charset="-128"/>
                <a:cs typeface="+mn-cs"/>
                <a:hlinkClick r:id="rId3"/>
              </a:rPr>
              <a:t>https://edap.epa.gov/public/single/?appid=fc3f186a-f39c-46d9-afa6-d4c3556b99c1&amp;sheet=62a951b9-2689-46fb-b08b-1a6fa5814edb&amp;opt=currsel&amp;select=clearall</a:t>
            </a:r>
            <a:endParaRPr lang="en-US" sz="1200" kern="1200" dirty="0">
              <a:solidFill>
                <a:schemeClr val="tx1"/>
              </a:solidFill>
              <a:effectLst/>
              <a:latin typeface="Arial" charset="0"/>
              <a:ea typeface="ＭＳ Ｐゴシック" pitchFamily="1" charset="-128"/>
              <a:cs typeface="+mn-cs"/>
            </a:endParaRPr>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13</a:t>
            </a:fld>
            <a:endParaRPr lang="en-US"/>
          </a:p>
        </p:txBody>
      </p:sp>
    </p:spTree>
    <p:extLst>
      <p:ext uri="{BB962C8B-B14F-4D97-AF65-F5344CB8AC3E}">
        <p14:creationId xmlns:p14="http://schemas.microsoft.com/office/powerpoint/2010/main" val="94200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103340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16</a:t>
            </a:fld>
            <a:endParaRPr lang="en-US"/>
          </a:p>
        </p:txBody>
      </p:sp>
    </p:spTree>
    <p:extLst>
      <p:ext uri="{BB962C8B-B14F-4D97-AF65-F5344CB8AC3E}">
        <p14:creationId xmlns:p14="http://schemas.microsoft.com/office/powerpoint/2010/main" val="334829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3919663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19</a:t>
            </a:fld>
            <a:endParaRPr lang="en-US"/>
          </a:p>
        </p:txBody>
      </p:sp>
    </p:spTree>
    <p:extLst>
      <p:ext uri="{BB962C8B-B14F-4D97-AF65-F5344CB8AC3E}">
        <p14:creationId xmlns:p14="http://schemas.microsoft.com/office/powerpoint/2010/main" val="319661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20</a:t>
            </a:fld>
            <a:endParaRPr lang="en-US"/>
          </a:p>
        </p:txBody>
      </p:sp>
    </p:spTree>
    <p:extLst>
      <p:ext uri="{BB962C8B-B14F-4D97-AF65-F5344CB8AC3E}">
        <p14:creationId xmlns:p14="http://schemas.microsoft.com/office/powerpoint/2010/main" val="133722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Speciation is the process </a:t>
            </a:r>
            <a:r>
              <a:rPr lang="en-US"/>
              <a:t>of disaggregating </a:t>
            </a:r>
            <a:r>
              <a:rPr lang="en-US" dirty="0"/>
              <a:t>an inventory species representing a group of pollutants, and disaggregating it into the detailed species in that group.  The detailed species depend on the type of source emitting the inventory species.  For example, for a combustion source, once would expect that formaldehyde be a component of the VOC, but if the source is evaporation resulting from the application of a solvent-borne coating, then formaldehyde might not be a component of the VOC</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18AEA3DC-F48A-431A-A9BE-96E5CEB48774}" type="slidenum">
              <a:rPr lang="en-US" sz="1800" kern="0">
                <a:solidFill>
                  <a:sysClr val="windowText" lastClr="000000"/>
                </a:solidFill>
              </a:rPr>
              <a:pPr defTabSz="913303" eaLnBrk="1" fontAlgn="auto" hangingPunct="1">
                <a:spcBef>
                  <a:spcPts val="0"/>
                </a:spcBef>
                <a:spcAft>
                  <a:spcPts val="0"/>
                </a:spcAft>
                <a:defRPr/>
              </a:pPr>
              <a:t>1</a:t>
            </a:fld>
            <a:endParaRPr lang="en-US" sz="1800" kern="0" dirty="0">
              <a:solidFill>
                <a:sysClr val="windowText" lastClr="000000"/>
              </a:solidFill>
            </a:endParaRPr>
          </a:p>
        </p:txBody>
      </p:sp>
    </p:spTree>
    <p:extLst>
      <p:ext uri="{BB962C8B-B14F-4D97-AF65-F5344CB8AC3E}">
        <p14:creationId xmlns:p14="http://schemas.microsoft.com/office/powerpoint/2010/main" val="328301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NEI emissions need to be processed before they can be applied in air quality models and this processing is done through the SMOKE software system.</a:t>
            </a:r>
          </a:p>
          <a:p>
            <a:r>
              <a:rPr lang="en-US" baseline="0" dirty="0"/>
              <a:t>-In the figure above, we are focused on the step in the center (speciation) not on the spatial or temporal allocation. (top and bottom panels fade with click)</a:t>
            </a:r>
          </a:p>
          <a:p>
            <a:r>
              <a:rPr lang="en-US" dirty="0"/>
              <a:t>-The NEI</a:t>
            </a:r>
            <a:r>
              <a:rPr lang="en-US" baseline="0" dirty="0"/>
              <a:t> generally provides annual county level emissions totals for total PM2.5 and VOC while models need hourly gridded and </a:t>
            </a:r>
            <a:r>
              <a:rPr lang="en-US" b="1" baseline="0" dirty="0"/>
              <a:t>speciated </a:t>
            </a:r>
            <a:r>
              <a:rPr lang="en-US" baseline="0" dirty="0"/>
              <a:t>emissions.</a:t>
            </a:r>
          </a:p>
          <a:p>
            <a:endParaRPr lang="en-US" baseline="0" dirty="0"/>
          </a:p>
          <a:p>
            <a:r>
              <a:rPr lang="en-US" dirty="0"/>
              <a:t>An emissions modeling platform is the full set of emissions inventories, other data files, software tools, and scripts that process the emissions into the form needed for air quality modeling. Each emissions modeling platforms supports air quality modeling of an historic year and one or more later years.  Each platform relies on a version of the National Emissions Inventory (NEI) for most of its data, although some adjustments are made to support air quality modeling.  All data and scripts needed to prepare emissions for air quality modeling are provided with each emissions modeling platform.</a:t>
            </a:r>
          </a:p>
          <a:p>
            <a:endParaRPr lang="en-US" dirty="0"/>
          </a:p>
        </p:txBody>
      </p:sp>
      <p:sp>
        <p:nvSpPr>
          <p:cNvPr id="4" name="Slide Number Placeholder 3"/>
          <p:cNvSpPr>
            <a:spLocks noGrp="1"/>
          </p:cNvSpPr>
          <p:nvPr>
            <p:ph type="sldNum" sz="quarter" idx="10"/>
          </p:nvPr>
        </p:nvSpPr>
        <p:spPr/>
        <p:txBody>
          <a:bodyPr/>
          <a:lstStyle/>
          <a:p>
            <a:pPr defTabSz="913303" eaLnBrk="1" fontAlgn="auto" hangingPunct="1">
              <a:spcBef>
                <a:spcPts val="0"/>
              </a:spcBef>
              <a:spcAft>
                <a:spcPts val="0"/>
              </a:spcAft>
              <a:defRPr/>
            </a:pPr>
            <a:fld id="{78E819CB-6F14-4D87-803E-DB34D9D9F35F}" type="slidenum">
              <a:rPr lang="en-US" sz="1800" kern="0">
                <a:solidFill>
                  <a:sysClr val="windowText" lastClr="000000"/>
                </a:solidFill>
              </a:rPr>
              <a:pPr defTabSz="913303" eaLnBrk="1" fontAlgn="auto" hangingPunct="1">
                <a:spcBef>
                  <a:spcPts val="0"/>
                </a:spcBef>
                <a:spcAft>
                  <a:spcPts val="0"/>
                </a:spcAft>
                <a:defRPr/>
              </a:pPr>
              <a:t>2</a:t>
            </a:fld>
            <a:endParaRPr lang="en-US" sz="1800" kern="0">
              <a:solidFill>
                <a:sysClr val="windowText" lastClr="000000"/>
              </a:solidFill>
            </a:endParaRPr>
          </a:p>
        </p:txBody>
      </p:sp>
    </p:spTree>
    <p:extLst>
      <p:ext uri="{BB962C8B-B14F-4D97-AF65-F5344CB8AC3E}">
        <p14:creationId xmlns:p14="http://schemas.microsoft.com/office/powerpoint/2010/main" val="270177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latest version of SPECIATE we added a field called profile type to distinguish between the different types of </a:t>
            </a:r>
            <a:r>
              <a:rPr lang="en-US" dirty="0" err="1"/>
              <a:t>proifiles</a:t>
            </a:r>
            <a:r>
              <a:rPr lang="en-US" dirty="0"/>
              <a:t>.</a:t>
            </a:r>
          </a:p>
          <a:p>
            <a:endParaRPr lang="en-US" dirty="0"/>
          </a:p>
          <a:p>
            <a:r>
              <a:rPr lang="en-US" dirty="0"/>
              <a:t>Gas profiles are gaseous organic compound profiles that provide the composition of total organic gas (TOG) or volatile organic compound (VOC) emissions from sources.</a:t>
            </a:r>
          </a:p>
          <a:p>
            <a:endParaRPr lang="en-US" dirty="0"/>
          </a:p>
          <a:p>
            <a:r>
              <a:rPr lang="en-US" dirty="0"/>
              <a:t>There are 3 types of PM profiles   PM which is any PM profile that is not AE6 or VBS.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112233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Madeleine Strum is in the emission inventory group in the Office of Air Quality Planning and Standards and is a very active member on EPA’s SPECIATE work group and is co-work assignment manager along with Marc Menetrez who is the lead for the SPECIATE database and work assignment manager.  Marc is with </a:t>
            </a:r>
            <a:r>
              <a:rPr lang="en-US" b="1" dirty="0"/>
              <a:t>National Risk Management Research Laboratory in EPA’s Office of Research and Development, located here at Research Triangle Park NC.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Casey Bray has been working on various aspects of SPECIATE as a student intern with ORD and is now with EPA’s</a:t>
            </a:r>
            <a:r>
              <a:rPr lang="en-US" dirty="0"/>
              <a:t>, Sector Policies and Programs Division (SPPD), Measurement Policy Group.  We are the group that is in charge of AP 42, we actually stole it from Madeleines group.</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a:t>
            </a:fld>
            <a:endParaRPr lang="en-US"/>
          </a:p>
        </p:txBody>
      </p:sp>
    </p:spTree>
    <p:extLst>
      <p:ext uri="{BB962C8B-B14F-4D97-AF65-F5344CB8AC3E}">
        <p14:creationId xmlns:p14="http://schemas.microsoft.com/office/powerpoint/2010/main" val="133292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267461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8</a:t>
            </a:fld>
            <a:endParaRPr lang="en-US" dirty="0"/>
          </a:p>
        </p:txBody>
      </p:sp>
    </p:spTree>
    <p:extLst>
      <p:ext uri="{BB962C8B-B14F-4D97-AF65-F5344CB8AC3E}">
        <p14:creationId xmlns:p14="http://schemas.microsoft.com/office/powerpoint/2010/main" val="45940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Detailled</a:t>
            </a:r>
            <a:r>
              <a:rPr lang="en-US" dirty="0"/>
              <a:t> QSCORE criteria are in SPECIATE 5.0 Documentation and Guidelines for Data developers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272543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E19C6-022C-4906-81C8-F06C68A28E3E}" type="slidenum">
              <a:rPr lang="en-US"/>
              <a:pPr/>
              <a:t>12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dirty="0"/>
              <a:t>Hundreds of new profiles were added to SPECIATE, including 375 new gas profiles and 80 new PM profiles. We also added 6 new PM VBS profiles. Some of the new gas profiles added include profiles for sugar cane burning, consumer product, oil and gas and heavy duty diesel vehicle and some of the new PM profiles include an AE6 ready marine vessel profile, a correct emission source profile for wildfire/prescribed fires, natural gas combustion and aircraft.</a:t>
            </a:r>
          </a:p>
        </p:txBody>
      </p:sp>
    </p:spTree>
    <p:extLst>
      <p:ext uri="{BB962C8B-B14F-4D97-AF65-F5344CB8AC3E}">
        <p14:creationId xmlns:p14="http://schemas.microsoft.com/office/powerpoint/2010/main" val="221548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noFill/>
        </p:spPr>
        <p:txBody>
          <a:bodyPr lIns="0" tIns="0" rIns="0" bIns="0" anchor="b"/>
          <a:lstStyle>
            <a:lvl1pPr>
              <a:lnSpc>
                <a:spcPct val="90000"/>
              </a:lnSpc>
              <a:defRPr>
                <a:solidFill>
                  <a:schemeClr val="bg1"/>
                </a:solidFill>
              </a:defRPr>
            </a:lvl1pPr>
          </a:lstStyle>
          <a:p>
            <a:pPr lvl="0"/>
            <a:r>
              <a:rPr lang="en-US" noProof="0" dirty="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BC5BD19D-1AD5-4CAC-89D1-B34F8F03A7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a:prstGeom prst="rect">
            <a:avLst/>
          </a:prstGeom>
        </p:spPr>
        <p:txBody>
          <a:bodyPr/>
          <a:lstStyle>
            <a:lvl1pPr>
              <a:defRPr>
                <a:solidFill>
                  <a:srgbClr val="026CB6"/>
                </a:solidFill>
              </a:defRPr>
            </a:lvl1pPr>
          </a:lstStyle>
          <a:p>
            <a:r>
              <a:rPr lang="en-US" dirty="0"/>
              <a:t>Click to edit Master title style</a:t>
            </a:r>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733097" y="6248400"/>
            <a:ext cx="1019503" cy="457200"/>
          </a:xfrm>
          <a:prstGeom prst="rect">
            <a:avLst/>
          </a:prstGeom>
        </p:spPr>
        <p:txBody>
          <a:bodyPr/>
          <a:lstStyle>
            <a:lvl1pPr>
              <a:defRPr sz="1200"/>
            </a:lvl1pPr>
          </a:lstStyle>
          <a:p>
            <a:pPr>
              <a:defRPr/>
            </a:pPr>
            <a:endParaRPr lang="en-US" dirty="0"/>
          </a:p>
        </p:txBody>
      </p:sp>
      <p:sp>
        <p:nvSpPr>
          <p:cNvPr id="7" name="Slide Number Placeholder 5"/>
          <p:cNvSpPr>
            <a:spLocks noGrp="1"/>
          </p:cNvSpPr>
          <p:nvPr>
            <p:ph type="sldNum" sz="quarter" idx="12"/>
          </p:nvPr>
        </p:nvSpPr>
        <p:spPr>
          <a:xfrm>
            <a:off x="26276" y="6248400"/>
            <a:ext cx="609600" cy="228600"/>
          </a:xfrm>
        </p:spPr>
        <p:txBody>
          <a:bodyPr/>
          <a:lstStyle>
            <a:lvl1pPr>
              <a:defRPr/>
            </a:lvl1pPr>
          </a:lstStyle>
          <a:p>
            <a:pPr>
              <a:defRPr/>
            </a:pPr>
            <a:fld id="{BEF2A795-0D1C-4340-A163-773CC4D3E4EC}" type="slidenum">
              <a:rPr lang="en-US"/>
              <a:pPr>
                <a:defRPr/>
              </a:pPr>
              <a:t>‹#›</a:t>
            </a:fld>
            <a:endParaRPr lang="en-US" dirty="0"/>
          </a:p>
        </p:txBody>
      </p:sp>
      <p:pic>
        <p:nvPicPr>
          <p:cNvPr id="8" name="Content Placeholder 6"/>
          <p:cNvPicPr>
            <a:picLocks noChangeAspect="1"/>
          </p:cNvPicPr>
          <p:nvPr userDrawn="1"/>
        </p:nvPicPr>
        <p:blipFill>
          <a:blip r:embed="rId2"/>
          <a:stretch>
            <a:fillRect/>
          </a:stretch>
        </p:blipFill>
        <p:spPr>
          <a:xfrm>
            <a:off x="7585881" y="18393"/>
            <a:ext cx="872319" cy="87231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72" r:id="rId4"/>
  </p:sldLayoutIdLst>
  <p:hf hdr="0" ftr="0" dt="0"/>
  <p:txStyles>
    <p:title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air-emissions-modeling/speciat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epa.gov/air-emissions-modeling/specia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atmosenv.2019.03.01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8181" y="1423244"/>
            <a:ext cx="5713413" cy="1447800"/>
          </a:xfrm>
        </p:spPr>
        <p:txBody>
          <a:bodyPr/>
          <a:lstStyle/>
          <a:p>
            <a:pPr algn="ctr"/>
            <a:r>
              <a:rPr lang="en-US" sz="4400" dirty="0">
                <a:solidFill>
                  <a:srgbClr val="056CB6"/>
                </a:solidFill>
              </a:rPr>
              <a:t>Improvements to EPA’s SPECIATE Database:  </a:t>
            </a:r>
            <a:br>
              <a:rPr lang="en-US" sz="4400" dirty="0">
                <a:solidFill>
                  <a:srgbClr val="056CB6"/>
                </a:solidFill>
              </a:rPr>
            </a:br>
            <a:r>
              <a:rPr lang="en-US" sz="4400" dirty="0">
                <a:solidFill>
                  <a:srgbClr val="056CB6"/>
                </a:solidFill>
              </a:rPr>
              <a:t>SPECIATE5.0 </a:t>
            </a:r>
          </a:p>
        </p:txBody>
      </p:sp>
      <p:pic>
        <p:nvPicPr>
          <p:cNvPr id="7" name="Content Placeholder 6"/>
          <p:cNvPicPr>
            <a:picLocks noGrp="1" noChangeAspect="1"/>
          </p:cNvPicPr>
          <p:nvPr>
            <p:ph idx="4294967295"/>
          </p:nvPr>
        </p:nvPicPr>
        <p:blipFill>
          <a:blip r:embed="rId3"/>
          <a:stretch>
            <a:fillRect/>
          </a:stretch>
        </p:blipFill>
        <p:spPr>
          <a:xfrm>
            <a:off x="152400" y="201662"/>
            <a:ext cx="3056714" cy="3056714"/>
          </a:xfrm>
          <a:prstGeom prst="rect">
            <a:avLst/>
          </a:prstGeom>
        </p:spPr>
      </p:pic>
      <p:sp>
        <p:nvSpPr>
          <p:cNvPr id="5" name="TextBox 4"/>
          <p:cNvSpPr txBox="1"/>
          <p:nvPr>
            <p:extLst/>
          </p:nvPr>
        </p:nvSpPr>
        <p:spPr>
          <a:xfrm>
            <a:off x="228600" y="3429000"/>
            <a:ext cx="8229600" cy="1200329"/>
          </a:xfrm>
          <a:prstGeom prst="rect">
            <a:avLst/>
          </a:prstGeom>
          <a:noFill/>
        </p:spPr>
        <p:txBody>
          <a:bodyPr wrap="square" rtlCol="0" anchor="t">
            <a:spAutoFit/>
          </a:bodyPr>
          <a:lstStyle/>
          <a:p>
            <a:pPr algn="ctr"/>
            <a:r>
              <a:rPr lang="en-US" b="1" dirty="0"/>
              <a:t>Madeleine Strum EPA/OAQPS,</a:t>
            </a:r>
          </a:p>
          <a:p>
            <a:pPr algn="ctr"/>
            <a:r>
              <a:rPr lang="en-US" dirty="0"/>
              <a:t>Others on the  </a:t>
            </a:r>
            <a:r>
              <a:rPr lang="en-US" b="1" dirty="0">
                <a:highlight>
                  <a:srgbClr val="FFFF00"/>
                </a:highlight>
              </a:rPr>
              <a:t>EPA SPECIATE WORKGROUP</a:t>
            </a:r>
            <a:r>
              <a:rPr lang="en-US" dirty="0"/>
              <a:t>, and </a:t>
            </a:r>
          </a:p>
          <a:p>
            <a:pPr algn="ctr"/>
            <a:r>
              <a:rPr lang="en-US" dirty="0"/>
              <a:t>Frank Divita and Ying Hsu, Abt Associates</a:t>
            </a:r>
          </a:p>
        </p:txBody>
      </p:sp>
      <p:sp>
        <p:nvSpPr>
          <p:cNvPr id="3" name="TextBox 2">
            <a:extLst>
              <a:ext uri="{FF2B5EF4-FFF2-40B4-BE49-F238E27FC236}">
                <a16:creationId xmlns:a16="http://schemas.microsoft.com/office/drawing/2014/main" id="{573FE723-1958-4523-9387-D409EF314B23}"/>
              </a:ext>
            </a:extLst>
          </p:cNvPr>
          <p:cNvSpPr txBox="1"/>
          <p:nvPr/>
        </p:nvSpPr>
        <p:spPr>
          <a:xfrm>
            <a:off x="381000" y="4803881"/>
            <a:ext cx="8382000" cy="1815882"/>
          </a:xfrm>
          <a:prstGeom prst="rect">
            <a:avLst/>
          </a:prstGeom>
          <a:noFill/>
        </p:spPr>
        <p:txBody>
          <a:bodyPr wrap="square" rtlCol="0">
            <a:spAutoFit/>
          </a:bodyPr>
          <a:lstStyle/>
          <a:p>
            <a:r>
              <a:rPr lang="en-US" sz="1600" b="1" dirty="0">
                <a:highlight>
                  <a:srgbClr val="FFFF00"/>
                </a:highlight>
              </a:rPr>
              <a:t>Marc Menetrez, ORD; Casey Bray, OAQPS, </a:t>
            </a:r>
            <a:r>
              <a:rPr lang="en-US" sz="1600" b="1" i="1" dirty="0">
                <a:highlight>
                  <a:srgbClr val="FFFF00"/>
                </a:highlight>
              </a:rPr>
              <a:t>Venkatesh Rao, OAQPS</a:t>
            </a:r>
            <a:r>
              <a:rPr lang="en-US" sz="1600" b="1" dirty="0">
                <a:highlight>
                  <a:srgbClr val="FFFF00"/>
                </a:highlight>
              </a:rPr>
              <a:t>, </a:t>
            </a:r>
          </a:p>
          <a:p>
            <a:r>
              <a:rPr lang="en-US" sz="1600" b="1" dirty="0">
                <a:highlight>
                  <a:srgbClr val="FFFF00"/>
                </a:highlight>
              </a:rPr>
              <a:t>Souad Benromdhane, OAQPS; </a:t>
            </a:r>
            <a:r>
              <a:rPr lang="en-US" sz="1600" b="1" i="1" dirty="0">
                <a:highlight>
                  <a:srgbClr val="FFFF00"/>
                </a:highlight>
              </a:rPr>
              <a:t>Heather Simon, OAQPS</a:t>
            </a:r>
            <a:r>
              <a:rPr lang="en-US" sz="1600" b="1" dirty="0">
                <a:highlight>
                  <a:srgbClr val="FFFF00"/>
                </a:highlight>
              </a:rPr>
              <a:t>; </a:t>
            </a:r>
            <a:r>
              <a:rPr lang="en-US" sz="1600" b="1" i="1" dirty="0">
                <a:highlight>
                  <a:srgbClr val="FFFF00"/>
                </a:highlight>
              </a:rPr>
              <a:t>Ben Murphy, ORD</a:t>
            </a:r>
            <a:r>
              <a:rPr lang="en-US" sz="1600" b="1" dirty="0">
                <a:highlight>
                  <a:srgbClr val="FFFF00"/>
                </a:highlight>
              </a:rPr>
              <a:t>; </a:t>
            </a:r>
          </a:p>
          <a:p>
            <a:r>
              <a:rPr lang="en-US" sz="1600" b="1" i="1" dirty="0">
                <a:highlight>
                  <a:srgbClr val="FFFF00"/>
                </a:highlight>
              </a:rPr>
              <a:t>George Pouliot, ORD, Havala Pye, ORD</a:t>
            </a:r>
            <a:r>
              <a:rPr lang="en-US" sz="1600" b="1" dirty="0">
                <a:highlight>
                  <a:srgbClr val="FFFF00"/>
                </a:highlight>
              </a:rPr>
              <a:t>, Amara Holder, ORD; Mike Hays, ORD; </a:t>
            </a:r>
          </a:p>
          <a:p>
            <a:r>
              <a:rPr lang="en-US" sz="1600" b="1" dirty="0">
                <a:highlight>
                  <a:srgbClr val="FFFF00"/>
                </a:highlight>
              </a:rPr>
              <a:t>Ingrid George, ORD; Libby Nessley, ORD; Justine Geidosch, OTAQ</a:t>
            </a:r>
          </a:p>
          <a:p>
            <a:endParaRPr lang="en-US" sz="1600" b="1" dirty="0">
              <a:highlight>
                <a:srgbClr val="FFFF00"/>
              </a:highlight>
            </a:endParaRPr>
          </a:p>
          <a:p>
            <a:r>
              <a:rPr lang="en-US" sz="1600" b="1" dirty="0">
                <a:highlight>
                  <a:srgbClr val="FFFF00"/>
                </a:highlight>
              </a:rPr>
              <a:t>Momei Qin, formerly EPA ORD, </a:t>
            </a:r>
            <a:r>
              <a:rPr lang="en-US" sz="1600" dirty="0">
                <a:highlight>
                  <a:srgbClr val="FFFF00"/>
                </a:highlight>
              </a:rPr>
              <a:t>now with Nanjing University for Information Science &amp; Technology, Nanjing, China</a:t>
            </a:r>
          </a:p>
        </p:txBody>
      </p:sp>
    </p:spTree>
    <p:extLst>
      <p:ext uri="{BB962C8B-B14F-4D97-AF65-F5344CB8AC3E}">
        <p14:creationId xmlns:p14="http://schemas.microsoft.com/office/powerpoint/2010/main" val="316695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3971-3536-4F28-BE3F-3BDCF7D4D27A}"/>
              </a:ext>
            </a:extLst>
          </p:cNvPr>
          <p:cNvSpPr>
            <a:spLocks noGrp="1"/>
          </p:cNvSpPr>
          <p:nvPr>
            <p:ph type="title"/>
          </p:nvPr>
        </p:nvSpPr>
        <p:spPr/>
        <p:txBody>
          <a:bodyPr/>
          <a:lstStyle/>
          <a:p>
            <a:r>
              <a:rPr lang="en-US" dirty="0"/>
              <a:t>Other Metadata Fields Added</a:t>
            </a:r>
          </a:p>
        </p:txBody>
      </p:sp>
      <p:sp>
        <p:nvSpPr>
          <p:cNvPr id="3" name="Content Placeholder 2">
            <a:extLst>
              <a:ext uri="{FF2B5EF4-FFF2-40B4-BE49-F238E27FC236}">
                <a16:creationId xmlns:a16="http://schemas.microsoft.com/office/drawing/2014/main" id="{154C0F6B-9393-40E6-8481-D8A3AD683801}"/>
              </a:ext>
            </a:extLst>
          </p:cNvPr>
          <p:cNvSpPr>
            <a:spLocks noGrp="1"/>
          </p:cNvSpPr>
          <p:nvPr>
            <p:ph idx="1"/>
          </p:nvPr>
        </p:nvSpPr>
        <p:spPr>
          <a:xfrm>
            <a:off x="635876" y="2057400"/>
            <a:ext cx="7772400" cy="3429000"/>
          </a:xfrm>
        </p:spPr>
        <p:txBody>
          <a:bodyPr/>
          <a:lstStyle/>
          <a:p>
            <a:r>
              <a:rPr lang="en-US" dirty="0"/>
              <a:t>QSCORE</a:t>
            </a:r>
          </a:p>
          <a:p>
            <a:r>
              <a:rPr lang="en-US" dirty="0" err="1"/>
              <a:t>Master_Pollutant</a:t>
            </a:r>
            <a:r>
              <a:rPr lang="en-US" dirty="0"/>
              <a:t> emission rate</a:t>
            </a:r>
          </a:p>
          <a:p>
            <a:r>
              <a:rPr lang="en-US" dirty="0"/>
              <a:t>Species emission rates</a:t>
            </a:r>
          </a:p>
          <a:p>
            <a:r>
              <a:rPr lang="en-US" dirty="0"/>
              <a:t>Mass Overage Percent</a:t>
            </a:r>
          </a:p>
          <a:p>
            <a:r>
              <a:rPr lang="en-US" dirty="0"/>
              <a:t>Organic loading</a:t>
            </a:r>
          </a:p>
          <a:p>
            <a:r>
              <a:rPr lang="en-US" dirty="0"/>
              <a:t>Particulate loading</a:t>
            </a:r>
          </a:p>
          <a:p>
            <a:r>
              <a:rPr lang="en-US" dirty="0"/>
              <a:t>Species vapor pressure</a:t>
            </a:r>
          </a:p>
          <a:p>
            <a:r>
              <a:rPr lang="en-US" dirty="0"/>
              <a:t>Species oxygen to carbon ratio</a:t>
            </a:r>
          </a:p>
          <a:p>
            <a:endParaRPr lang="en-US" dirty="0"/>
          </a:p>
          <a:p>
            <a:endParaRPr lang="en-US" dirty="0"/>
          </a:p>
        </p:txBody>
      </p:sp>
      <p:sp>
        <p:nvSpPr>
          <p:cNvPr id="5" name="Slide Number Placeholder 4">
            <a:extLst>
              <a:ext uri="{FF2B5EF4-FFF2-40B4-BE49-F238E27FC236}">
                <a16:creationId xmlns:a16="http://schemas.microsoft.com/office/drawing/2014/main" id="{E06981D7-808F-4F36-A5BF-F4E93B66CE47}"/>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9</a:t>
            </a:fld>
            <a:endParaRPr lang="en-US" dirty="0"/>
          </a:p>
        </p:txBody>
      </p:sp>
    </p:spTree>
    <p:extLst>
      <p:ext uri="{BB962C8B-B14F-4D97-AF65-F5344CB8AC3E}">
        <p14:creationId xmlns:p14="http://schemas.microsoft.com/office/powerpoint/2010/main" val="29197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A8D6-C916-429B-AB11-2C041E86A082}"/>
              </a:ext>
            </a:extLst>
          </p:cNvPr>
          <p:cNvSpPr>
            <a:spLocks noGrp="1"/>
          </p:cNvSpPr>
          <p:nvPr>
            <p:ph type="title"/>
          </p:nvPr>
        </p:nvSpPr>
        <p:spPr>
          <a:xfrm>
            <a:off x="762000" y="685800"/>
            <a:ext cx="7620000" cy="990600"/>
          </a:xfrm>
        </p:spPr>
        <p:txBody>
          <a:bodyPr/>
          <a:lstStyle/>
          <a:p>
            <a:r>
              <a:rPr lang="en-US" dirty="0"/>
              <a:t>Additional Quality Review Process “QSCORE” </a:t>
            </a:r>
          </a:p>
        </p:txBody>
      </p:sp>
      <p:sp>
        <p:nvSpPr>
          <p:cNvPr id="3" name="Content Placeholder 2">
            <a:extLst>
              <a:ext uri="{FF2B5EF4-FFF2-40B4-BE49-F238E27FC236}">
                <a16:creationId xmlns:a16="http://schemas.microsoft.com/office/drawing/2014/main" id="{7F0BC50D-2F8D-4C35-8A42-6DD87AF1B5C2}"/>
              </a:ext>
            </a:extLst>
          </p:cNvPr>
          <p:cNvSpPr>
            <a:spLocks noGrp="1"/>
          </p:cNvSpPr>
          <p:nvPr>
            <p:ph idx="1"/>
          </p:nvPr>
        </p:nvSpPr>
        <p:spPr>
          <a:xfrm>
            <a:off x="685800" y="2057400"/>
            <a:ext cx="7772400" cy="3429000"/>
          </a:xfrm>
        </p:spPr>
        <p:txBody>
          <a:bodyPr/>
          <a:lstStyle/>
          <a:p>
            <a:r>
              <a:rPr lang="en-US" dirty="0"/>
              <a:t>Evaluation criteria focused on</a:t>
            </a:r>
          </a:p>
          <a:p>
            <a:pPr lvl="1"/>
            <a:r>
              <a:rPr lang="en-US" dirty="0"/>
              <a:t>Reference</a:t>
            </a:r>
          </a:p>
          <a:p>
            <a:pPr lvl="1"/>
            <a:r>
              <a:rPr lang="en-US" dirty="0"/>
              <a:t>Relevance of data (emission source reflects current technology)</a:t>
            </a:r>
          </a:p>
          <a:p>
            <a:pPr lvl="1"/>
            <a:r>
              <a:rPr lang="en-US" dirty="0"/>
              <a:t>Quality test program</a:t>
            </a:r>
          </a:p>
          <a:p>
            <a:pPr lvl="1"/>
            <a:r>
              <a:rPr lang="en-US" dirty="0"/>
              <a:t>Documentation on sampling/analytical method </a:t>
            </a:r>
          </a:p>
          <a:p>
            <a:pPr lvl="1"/>
            <a:r>
              <a:rPr lang="en-US" dirty="0"/>
              <a:t>Profile Completeness</a:t>
            </a:r>
          </a:p>
          <a:p>
            <a:pPr lvl="1"/>
            <a:r>
              <a:rPr lang="en-US" dirty="0"/>
              <a:t>Data reduction/statistics</a:t>
            </a:r>
          </a:p>
          <a:p>
            <a:r>
              <a:rPr lang="en-US" dirty="0"/>
              <a:t>Our Cross-Office SPECIATE Workgroup develops the QSCORE for every profile via team discussions</a:t>
            </a:r>
            <a:endParaRPr lang="en-US" sz="2000" dirty="0"/>
          </a:p>
          <a:p>
            <a:endParaRPr lang="en-US" sz="2000" dirty="0"/>
          </a:p>
          <a:p>
            <a:endParaRPr lang="en-US" sz="2000" dirty="0"/>
          </a:p>
        </p:txBody>
      </p:sp>
      <p:sp>
        <p:nvSpPr>
          <p:cNvPr id="5" name="Slide Number Placeholder 4">
            <a:extLst>
              <a:ext uri="{FF2B5EF4-FFF2-40B4-BE49-F238E27FC236}">
                <a16:creationId xmlns:a16="http://schemas.microsoft.com/office/drawing/2014/main" id="{736AA522-1E8B-44A6-8706-8797D931B580}"/>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10</a:t>
            </a:fld>
            <a:endParaRPr lang="en-US" dirty="0"/>
          </a:p>
        </p:txBody>
      </p:sp>
    </p:spTree>
    <p:extLst>
      <p:ext uri="{BB962C8B-B14F-4D97-AF65-F5344CB8AC3E}">
        <p14:creationId xmlns:p14="http://schemas.microsoft.com/office/powerpoint/2010/main" val="243732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7FF-233A-4FC5-ACA7-3BB492C13698}"/>
              </a:ext>
            </a:extLst>
          </p:cNvPr>
          <p:cNvSpPr>
            <a:spLocks noGrp="1"/>
          </p:cNvSpPr>
          <p:nvPr>
            <p:ph type="title"/>
          </p:nvPr>
        </p:nvSpPr>
        <p:spPr/>
        <p:txBody>
          <a:bodyPr/>
          <a:lstStyle/>
          <a:p>
            <a:r>
              <a:rPr lang="en-US" dirty="0"/>
              <a:t>Improved Documentation</a:t>
            </a:r>
          </a:p>
        </p:txBody>
      </p:sp>
      <p:sp>
        <p:nvSpPr>
          <p:cNvPr id="3" name="Content Placeholder 2">
            <a:extLst>
              <a:ext uri="{FF2B5EF4-FFF2-40B4-BE49-F238E27FC236}">
                <a16:creationId xmlns:a16="http://schemas.microsoft.com/office/drawing/2014/main" id="{7B9AA85D-2E13-4A4A-9F45-D54313965BF9}"/>
              </a:ext>
            </a:extLst>
          </p:cNvPr>
          <p:cNvSpPr>
            <a:spLocks noGrp="1"/>
          </p:cNvSpPr>
          <p:nvPr>
            <p:ph idx="1"/>
          </p:nvPr>
        </p:nvSpPr>
        <p:spPr>
          <a:xfrm>
            <a:off x="609600" y="2209800"/>
            <a:ext cx="8229600" cy="3429000"/>
          </a:xfrm>
        </p:spPr>
        <p:txBody>
          <a:bodyPr/>
          <a:lstStyle/>
          <a:p>
            <a:r>
              <a:rPr lang="en-US" dirty="0"/>
              <a:t>Now providing Excel</a:t>
            </a:r>
            <a:r>
              <a:rPr lang="en-US" baseline="30000" dirty="0"/>
              <a:t>®</a:t>
            </a:r>
            <a:r>
              <a:rPr lang="en-US" dirty="0"/>
              <a:t> workbooks showing calculations from the raw data (e.g., journal article) to SPECIATE profiles</a:t>
            </a:r>
          </a:p>
          <a:p>
            <a:r>
              <a:rPr lang="en-US" dirty="0"/>
              <a:t>Improved access to references</a:t>
            </a:r>
          </a:p>
          <a:p>
            <a:pPr lvl="1"/>
            <a:r>
              <a:rPr lang="en-US" dirty="0"/>
              <a:t>Digital Object Identifiers (DOIs) for literature references </a:t>
            </a:r>
          </a:p>
          <a:p>
            <a:pPr lvl="1"/>
            <a:r>
              <a:rPr lang="en-US" dirty="0"/>
              <a:t>Web links to reports where available on internet</a:t>
            </a:r>
          </a:p>
          <a:p>
            <a:pPr lvl="1"/>
            <a:r>
              <a:rPr lang="en-US" dirty="0"/>
              <a:t>Documents that are not readily available via web link are posted on our ftp site</a:t>
            </a:r>
          </a:p>
          <a:p>
            <a:endParaRPr lang="en-US" dirty="0"/>
          </a:p>
        </p:txBody>
      </p:sp>
      <p:sp>
        <p:nvSpPr>
          <p:cNvPr id="5" name="Slide Number Placeholder 4">
            <a:extLst>
              <a:ext uri="{FF2B5EF4-FFF2-40B4-BE49-F238E27FC236}">
                <a16:creationId xmlns:a16="http://schemas.microsoft.com/office/drawing/2014/main" id="{ABACC98C-6530-4796-9479-BF38475E538B}"/>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11</a:t>
            </a:fld>
            <a:endParaRPr lang="en-US" dirty="0"/>
          </a:p>
        </p:txBody>
      </p:sp>
    </p:spTree>
    <p:extLst>
      <p:ext uri="{BB962C8B-B14F-4D97-AF65-F5344CB8AC3E}">
        <p14:creationId xmlns:p14="http://schemas.microsoft.com/office/powerpoint/2010/main" val="206299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265209" y="1600200"/>
            <a:ext cx="8613581" cy="3263204"/>
          </a:xfrm>
        </p:spPr>
        <p:txBody>
          <a:bodyPr/>
          <a:lstStyle/>
          <a:p>
            <a:pPr marL="288925" indent="-288925">
              <a:buFont typeface="Arial" pitchFamily="34" charset="0"/>
              <a:buChar char="•"/>
              <a:tabLst>
                <a:tab pos="571500" algn="l"/>
              </a:tabLst>
            </a:pPr>
            <a:r>
              <a:rPr lang="en-US" dirty="0"/>
              <a:t>Added Profiles </a:t>
            </a:r>
          </a:p>
          <a:p>
            <a:pPr marL="517525" lvl="1" indent="-233363"/>
            <a:r>
              <a:rPr lang="en-US" sz="1800" dirty="0"/>
              <a:t>375 new GAS profiles for a total of 2,550 </a:t>
            </a:r>
          </a:p>
          <a:p>
            <a:pPr marL="517525" lvl="1" indent="-233363"/>
            <a:r>
              <a:rPr lang="en-US" sz="1800" dirty="0"/>
              <a:t>80 new PM profiles for a total of 3,854 (PM, PM-AE6, PM-SIMPLIFIED)</a:t>
            </a:r>
          </a:p>
          <a:p>
            <a:pPr marL="517525" lvl="1" indent="-233363"/>
            <a:r>
              <a:rPr lang="en-US" sz="1800" dirty="0"/>
              <a:t>6 PM-VBS and 4 GAS-VBS profiles</a:t>
            </a:r>
          </a:p>
          <a:p>
            <a:pPr marL="227012" indent="-233363"/>
            <a:endParaRPr lang="en-US" sz="2000" dirty="0"/>
          </a:p>
          <a:p>
            <a:pPr marL="227012" indent="-233363"/>
            <a:r>
              <a:rPr lang="en-US" dirty="0"/>
              <a:t>Considering at least the following SPECIATE5.0 profiles for our air quality modeling platform:</a:t>
            </a:r>
            <a:endParaRPr lang="en-US" sz="2000" dirty="0"/>
          </a:p>
          <a:p>
            <a:pPr marL="290513" lvl="1" indent="0">
              <a:buNone/>
              <a:tabLst>
                <a:tab pos="571500" algn="l"/>
              </a:tabLst>
            </a:pPr>
            <a:endParaRPr lang="en-US" sz="2000" dirty="0"/>
          </a:p>
          <a:p>
            <a:pPr marL="515938" lvl="1" indent="-225425">
              <a:buFont typeface="Symbol" pitchFamily="18" charset="2"/>
              <a:buChar char=""/>
              <a:tabLst>
                <a:tab pos="571500" algn="l"/>
              </a:tabLst>
            </a:pPr>
            <a:endParaRPr lang="en-US" sz="1800" dirty="0"/>
          </a:p>
        </p:txBody>
      </p:sp>
      <p:sp>
        <p:nvSpPr>
          <p:cNvPr id="3" name="Slide Number Placeholder 2"/>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12</a:t>
            </a:fld>
            <a:endParaRPr lang="en-US" dirty="0"/>
          </a:p>
        </p:txBody>
      </p:sp>
      <p:sp>
        <p:nvSpPr>
          <p:cNvPr id="5" name="TextBox 4">
            <a:extLst>
              <a:ext uri="{FF2B5EF4-FFF2-40B4-BE49-F238E27FC236}">
                <a16:creationId xmlns:a16="http://schemas.microsoft.com/office/drawing/2014/main" id="{2AA5B096-9783-4F3B-AEAB-8F4183C0920B}"/>
              </a:ext>
            </a:extLst>
          </p:cNvPr>
          <p:cNvSpPr txBox="1"/>
          <p:nvPr/>
        </p:nvSpPr>
        <p:spPr>
          <a:xfrm>
            <a:off x="414545" y="4273842"/>
            <a:ext cx="4024148" cy="1846659"/>
          </a:xfrm>
          <a:prstGeom prst="rect">
            <a:avLst/>
          </a:prstGeom>
          <a:noFill/>
        </p:spPr>
        <p:txBody>
          <a:bodyPr wrap="square" rtlCol="0">
            <a:spAutoFit/>
          </a:bodyPr>
          <a:lstStyle/>
          <a:p>
            <a:pPr marL="227012" indent="-233363"/>
            <a:r>
              <a:rPr lang="en-US" dirty="0"/>
              <a:t>Gas (TOG):</a:t>
            </a:r>
          </a:p>
          <a:p>
            <a:pPr marL="515938" lvl="1" indent="-225425">
              <a:buFont typeface="Symbol" pitchFamily="18" charset="2"/>
              <a:buChar char=""/>
              <a:tabLst>
                <a:tab pos="571500" algn="l"/>
              </a:tabLst>
            </a:pPr>
            <a:r>
              <a:rPr lang="en-US" sz="1800" dirty="0"/>
              <a:t>Sugar cane burning</a:t>
            </a:r>
          </a:p>
          <a:p>
            <a:pPr marL="515938" lvl="1" indent="-225425">
              <a:buFont typeface="Symbol" pitchFamily="18" charset="2"/>
              <a:buChar char=""/>
              <a:tabLst>
                <a:tab pos="571500" algn="l"/>
              </a:tabLst>
            </a:pPr>
            <a:r>
              <a:rPr lang="en-US" sz="1800" dirty="0"/>
              <a:t>Consumer products (multiple)</a:t>
            </a:r>
          </a:p>
          <a:p>
            <a:pPr marL="515938" lvl="1" indent="-225425">
              <a:buFont typeface="Symbol" pitchFamily="18" charset="2"/>
              <a:buChar char=""/>
              <a:tabLst>
                <a:tab pos="571500" algn="l"/>
              </a:tabLst>
            </a:pPr>
            <a:r>
              <a:rPr lang="en-US" sz="1800" dirty="0"/>
              <a:t>Corrected heavy duty diesel </a:t>
            </a:r>
          </a:p>
          <a:p>
            <a:pPr marL="515938" lvl="1" indent="-225425">
              <a:buFont typeface="Symbol" pitchFamily="18" charset="2"/>
              <a:buChar char=""/>
              <a:tabLst>
                <a:tab pos="571500" algn="l"/>
              </a:tabLst>
            </a:pPr>
            <a:r>
              <a:rPr lang="en-US" sz="1800" dirty="0"/>
              <a:t>Wyoming oil and gas (multiple)</a:t>
            </a:r>
          </a:p>
          <a:p>
            <a:pPr marL="515938" lvl="1" indent="-225425">
              <a:buFont typeface="Symbol" pitchFamily="18" charset="2"/>
              <a:buChar char=""/>
              <a:tabLst>
                <a:tab pos="571500" algn="l"/>
              </a:tabLst>
            </a:pPr>
            <a:r>
              <a:rPr lang="en-US" sz="1800" dirty="0"/>
              <a:t>Livestock (multiple) </a:t>
            </a:r>
          </a:p>
        </p:txBody>
      </p:sp>
      <p:sp>
        <p:nvSpPr>
          <p:cNvPr id="8" name="TextBox 7">
            <a:extLst>
              <a:ext uri="{FF2B5EF4-FFF2-40B4-BE49-F238E27FC236}">
                <a16:creationId xmlns:a16="http://schemas.microsoft.com/office/drawing/2014/main" id="{3A705C1A-1456-4F7A-9797-FD8D98E68361}"/>
              </a:ext>
            </a:extLst>
          </p:cNvPr>
          <p:cNvSpPr txBox="1"/>
          <p:nvPr/>
        </p:nvSpPr>
        <p:spPr>
          <a:xfrm>
            <a:off x="4697689" y="4235742"/>
            <a:ext cx="4121672" cy="1569660"/>
          </a:xfrm>
          <a:prstGeom prst="rect">
            <a:avLst/>
          </a:prstGeom>
          <a:noFill/>
        </p:spPr>
        <p:txBody>
          <a:bodyPr wrap="square" rtlCol="0">
            <a:spAutoFit/>
          </a:bodyPr>
          <a:lstStyle/>
          <a:p>
            <a:pPr marL="227012" indent="-233363"/>
            <a:r>
              <a:rPr lang="en-US" dirty="0"/>
              <a:t>PM (PM2.5):</a:t>
            </a:r>
          </a:p>
          <a:p>
            <a:pPr marL="515938" lvl="1" indent="-225425">
              <a:buFont typeface="Symbol" pitchFamily="18" charset="2"/>
              <a:buChar char=""/>
              <a:tabLst>
                <a:tab pos="571500" algn="l"/>
              </a:tabLst>
            </a:pPr>
            <a:r>
              <a:rPr lang="en-US" sz="1800" dirty="0"/>
              <a:t>Marine Vessel AE6</a:t>
            </a:r>
          </a:p>
          <a:p>
            <a:pPr marL="515938" lvl="1" indent="-225425">
              <a:buFont typeface="Symbol" pitchFamily="18" charset="2"/>
              <a:buChar char=""/>
              <a:tabLst>
                <a:tab pos="571500" algn="l"/>
              </a:tabLst>
            </a:pPr>
            <a:r>
              <a:rPr lang="en-US" sz="1800" dirty="0"/>
              <a:t>Corrected wildfire/prescribed fire </a:t>
            </a:r>
          </a:p>
          <a:p>
            <a:pPr marL="515938" lvl="1" indent="-225425">
              <a:buFont typeface="Symbol" pitchFamily="18" charset="2"/>
              <a:buChar char=""/>
              <a:tabLst>
                <a:tab pos="571500" algn="l"/>
              </a:tabLst>
            </a:pPr>
            <a:r>
              <a:rPr lang="en-US" sz="1800" dirty="0"/>
              <a:t>Natural gas combustion</a:t>
            </a:r>
          </a:p>
          <a:p>
            <a:pPr marL="515938" lvl="1" indent="-225425">
              <a:buFont typeface="Symbol" pitchFamily="18" charset="2"/>
              <a:buChar char=""/>
              <a:tabLst>
                <a:tab pos="571500" algn="l"/>
              </a:tabLst>
            </a:pPr>
            <a:r>
              <a:rPr lang="en-US" sz="1800" dirty="0"/>
              <a:t>Aircraft</a:t>
            </a:r>
          </a:p>
        </p:txBody>
      </p:sp>
      <p:sp>
        <p:nvSpPr>
          <p:cNvPr id="6" name="Title 5">
            <a:extLst>
              <a:ext uri="{FF2B5EF4-FFF2-40B4-BE49-F238E27FC236}">
                <a16:creationId xmlns:a16="http://schemas.microsoft.com/office/drawing/2014/main" id="{58FBAB05-2953-45A9-8F89-8B873808ED3C}"/>
              </a:ext>
            </a:extLst>
          </p:cNvPr>
          <p:cNvSpPr>
            <a:spLocks noGrp="1"/>
          </p:cNvSpPr>
          <p:nvPr>
            <p:ph type="title"/>
          </p:nvPr>
        </p:nvSpPr>
        <p:spPr>
          <a:xfrm>
            <a:off x="761999" y="808729"/>
            <a:ext cx="7620000" cy="990600"/>
          </a:xfrm>
        </p:spPr>
        <p:txBody>
          <a:bodyPr/>
          <a:lstStyle/>
          <a:p>
            <a:r>
              <a:rPr lang="en-US" dirty="0"/>
              <a:t>New Profiles – SPECIATE 5.0</a:t>
            </a:r>
          </a:p>
        </p:txBody>
      </p:sp>
    </p:spTree>
    <p:extLst>
      <p:ext uri="{BB962C8B-B14F-4D97-AF65-F5344CB8AC3E}">
        <p14:creationId xmlns:p14="http://schemas.microsoft.com/office/powerpoint/2010/main" val="142853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620000" cy="1219200"/>
          </a:xfrm>
        </p:spPr>
        <p:txBody>
          <a:bodyPr/>
          <a:lstStyle/>
          <a:p>
            <a:r>
              <a:rPr lang="en-US" dirty="0"/>
              <a:t>New SPECIATE Browser</a:t>
            </a:r>
          </a:p>
        </p:txBody>
      </p:sp>
      <p:sp>
        <p:nvSpPr>
          <p:cNvPr id="3" name="Content Placeholder 2"/>
          <p:cNvSpPr>
            <a:spLocks noGrp="1"/>
          </p:cNvSpPr>
          <p:nvPr>
            <p:ph idx="1"/>
            <p:extLst/>
          </p:nvPr>
        </p:nvSpPr>
        <p:spPr>
          <a:xfrm>
            <a:off x="588818" y="2057400"/>
            <a:ext cx="7772400" cy="3228975"/>
          </a:xfrm>
        </p:spPr>
        <p:txBody>
          <a:bodyPr anchor="t"/>
          <a:lstStyle/>
          <a:p>
            <a:pPr marL="167957"/>
            <a:r>
              <a:rPr lang="en-US" dirty="0"/>
              <a:t>Provides database access for the non-Access</a:t>
            </a:r>
            <a:r>
              <a:rPr lang="en-US" baseline="30000" dirty="0"/>
              <a:t>®</a:t>
            </a:r>
            <a:r>
              <a:rPr lang="en-US" baseline="30000" dirty="0">
                <a:cs typeface="Arial"/>
              </a:rPr>
              <a:t> </a:t>
            </a:r>
            <a:r>
              <a:rPr lang="en-US" dirty="0"/>
              <a:t>user</a:t>
            </a:r>
            <a:endParaRPr lang="en-US" dirty="0">
              <a:cs typeface="Arial"/>
            </a:endParaRPr>
          </a:p>
          <a:p>
            <a:pPr marL="167957"/>
            <a:r>
              <a:rPr lang="en-US" dirty="0">
                <a:cs typeface="Arial"/>
              </a:rPr>
              <a:t>Ability to search, view and download profiles and/or metadata, species, and export them into </a:t>
            </a:r>
            <a:r>
              <a:rPr lang="en-US" dirty="0"/>
              <a:t>Excel</a:t>
            </a:r>
            <a:r>
              <a:rPr lang="en-US" baseline="30000" dirty="0"/>
              <a:t>®</a:t>
            </a:r>
            <a:endParaRPr lang="en-US" dirty="0">
              <a:cs typeface="Arial"/>
            </a:endParaRPr>
          </a:p>
          <a:p>
            <a:pPr marL="167957"/>
            <a:r>
              <a:rPr lang="en-US" dirty="0">
                <a:cs typeface="Arial"/>
              </a:rPr>
              <a:t>Filter by any metadata field; sort any field</a:t>
            </a:r>
          </a:p>
          <a:p>
            <a:pPr marL="167957"/>
            <a:r>
              <a:rPr lang="en-US" dirty="0">
                <a:cs typeface="Arial"/>
              </a:rPr>
              <a:t>Construct your own table with fields of interest</a:t>
            </a:r>
          </a:p>
          <a:p>
            <a:r>
              <a:rPr lang="en-US" i="1" dirty="0">
                <a:cs typeface="Arial"/>
              </a:rPr>
              <a:t>LINK: </a:t>
            </a:r>
            <a:r>
              <a:rPr lang="en-US" dirty="0">
                <a:hlinkClick r:id="rId3"/>
              </a:rPr>
              <a:t>https://www.epa.gov/air-emissions-modeling/speciate</a:t>
            </a:r>
            <a:r>
              <a:rPr lang="en-US" dirty="0"/>
              <a:t> </a:t>
            </a:r>
            <a:endParaRPr lang="en-US" i="1" dirty="0">
              <a:cs typeface="Arial"/>
            </a:endParaRPr>
          </a:p>
          <a:p>
            <a:r>
              <a:rPr lang="en-US" i="1" dirty="0">
                <a:cs typeface="Arial"/>
              </a:rPr>
              <a:t>Tip: don’t use internet explorer – google chrome is fine</a:t>
            </a:r>
          </a:p>
          <a:p>
            <a:pPr marL="284163" lvl="1" indent="0">
              <a:buNone/>
            </a:pPr>
            <a:endParaRPr lang="en-US" dirty="0">
              <a:cs typeface="Arial"/>
            </a:endParaRPr>
          </a:p>
        </p:txBody>
      </p:sp>
      <p:sp>
        <p:nvSpPr>
          <p:cNvPr id="6" name="Slide Number Placeholder 5"/>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13</a:t>
            </a:fld>
            <a:endParaRPr lang="en-US" dirty="0"/>
          </a:p>
        </p:txBody>
      </p:sp>
    </p:spTree>
    <p:extLst>
      <p:ext uri="{BB962C8B-B14F-4D97-AF65-F5344CB8AC3E}">
        <p14:creationId xmlns:p14="http://schemas.microsoft.com/office/powerpoint/2010/main" val="192261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941-E693-4A2B-A51F-ED31D2E22835}"/>
              </a:ext>
            </a:extLst>
          </p:cNvPr>
          <p:cNvSpPr>
            <a:spLocks noGrp="1"/>
          </p:cNvSpPr>
          <p:nvPr>
            <p:ph type="title"/>
          </p:nvPr>
        </p:nvSpPr>
        <p:spPr>
          <a:xfrm>
            <a:off x="635876" y="533338"/>
            <a:ext cx="7620000" cy="990600"/>
          </a:xfrm>
        </p:spPr>
        <p:txBody>
          <a:bodyPr/>
          <a:lstStyle/>
          <a:p>
            <a:r>
              <a:rPr lang="en-US" dirty="0"/>
              <a:t>Browser – Profile Info view gives you ALL fields</a:t>
            </a:r>
          </a:p>
        </p:txBody>
      </p:sp>
      <p:sp>
        <p:nvSpPr>
          <p:cNvPr id="4" name="Slide Number Placeholder 3">
            <a:extLst>
              <a:ext uri="{FF2B5EF4-FFF2-40B4-BE49-F238E27FC236}">
                <a16:creationId xmlns:a16="http://schemas.microsoft.com/office/drawing/2014/main" id="{1B73A824-492D-48AA-8E4A-D6A78DCE8E6A}"/>
              </a:ext>
            </a:extLst>
          </p:cNvPr>
          <p:cNvSpPr>
            <a:spLocks noGrp="1"/>
          </p:cNvSpPr>
          <p:nvPr>
            <p:ph type="sldNum" sz="quarter" idx="12"/>
          </p:nvPr>
        </p:nvSpPr>
        <p:spPr/>
        <p:txBody>
          <a:bodyPr/>
          <a:lstStyle/>
          <a:p>
            <a:pPr>
              <a:defRPr/>
            </a:pPr>
            <a:fld id="{BEF2A795-0D1C-4340-A163-773CC4D3E4EC}" type="slidenum">
              <a:rPr lang="en-US" smtClean="0"/>
              <a:pPr>
                <a:defRPr/>
              </a:pPr>
              <a:t>14</a:t>
            </a:fld>
            <a:endParaRPr lang="en-US" dirty="0"/>
          </a:p>
        </p:txBody>
      </p:sp>
      <p:pic>
        <p:nvPicPr>
          <p:cNvPr id="6" name="Picture 5">
            <a:extLst>
              <a:ext uri="{FF2B5EF4-FFF2-40B4-BE49-F238E27FC236}">
                <a16:creationId xmlns:a16="http://schemas.microsoft.com/office/drawing/2014/main" id="{B5D7EE2F-DBA6-47F4-B420-301BF7DD587B}"/>
              </a:ext>
            </a:extLst>
          </p:cNvPr>
          <p:cNvPicPr>
            <a:picLocks noChangeAspect="1"/>
          </p:cNvPicPr>
          <p:nvPr/>
        </p:nvPicPr>
        <p:blipFill>
          <a:blip r:embed="rId2"/>
          <a:stretch>
            <a:fillRect/>
          </a:stretch>
        </p:blipFill>
        <p:spPr>
          <a:xfrm>
            <a:off x="0" y="1939547"/>
            <a:ext cx="9144000" cy="4274288"/>
          </a:xfrm>
          <a:prstGeom prst="rect">
            <a:avLst/>
          </a:prstGeom>
        </p:spPr>
      </p:pic>
      <p:sp>
        <p:nvSpPr>
          <p:cNvPr id="7" name="Oval 6">
            <a:extLst>
              <a:ext uri="{FF2B5EF4-FFF2-40B4-BE49-F238E27FC236}">
                <a16:creationId xmlns:a16="http://schemas.microsoft.com/office/drawing/2014/main" id="{68241A14-C742-4BB2-A128-A4E231D235EA}"/>
              </a:ext>
            </a:extLst>
          </p:cNvPr>
          <p:cNvSpPr/>
          <p:nvPr/>
        </p:nvSpPr>
        <p:spPr bwMode="auto">
          <a:xfrm>
            <a:off x="-152400" y="6019800"/>
            <a:ext cx="2209800" cy="228600"/>
          </a:xfrm>
          <a:prstGeom prst="ellipse">
            <a:avLst/>
          </a:prstGeom>
          <a:noFill/>
          <a:ln w="3810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Arrow: Down 7">
            <a:extLst>
              <a:ext uri="{FF2B5EF4-FFF2-40B4-BE49-F238E27FC236}">
                <a16:creationId xmlns:a16="http://schemas.microsoft.com/office/drawing/2014/main" id="{CAEEAA44-478A-4EEC-BCE9-CD802752CC95}"/>
              </a:ext>
            </a:extLst>
          </p:cNvPr>
          <p:cNvSpPr/>
          <p:nvPr/>
        </p:nvSpPr>
        <p:spPr bwMode="auto">
          <a:xfrm rot="2782286" flipH="1">
            <a:off x="5318797" y="1681659"/>
            <a:ext cx="157730" cy="44664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9" name="TextBox 8">
            <a:extLst>
              <a:ext uri="{FF2B5EF4-FFF2-40B4-BE49-F238E27FC236}">
                <a16:creationId xmlns:a16="http://schemas.microsoft.com/office/drawing/2014/main" id="{5CDCD037-35CF-4EC6-AA5A-6BF37BB83D7B}"/>
              </a:ext>
            </a:extLst>
          </p:cNvPr>
          <p:cNvSpPr txBox="1"/>
          <p:nvPr/>
        </p:nvSpPr>
        <p:spPr>
          <a:xfrm>
            <a:off x="5486400" y="1601917"/>
            <a:ext cx="2066041" cy="307777"/>
          </a:xfrm>
          <a:prstGeom prst="rect">
            <a:avLst/>
          </a:prstGeom>
          <a:noFill/>
        </p:spPr>
        <p:txBody>
          <a:bodyPr wrap="square" rtlCol="0">
            <a:spAutoFit/>
          </a:bodyPr>
          <a:lstStyle/>
          <a:p>
            <a:r>
              <a:rPr lang="en-US" sz="1400" dirty="0"/>
              <a:t>Search on any field</a:t>
            </a:r>
          </a:p>
        </p:txBody>
      </p:sp>
      <p:pic>
        <p:nvPicPr>
          <p:cNvPr id="10" name="Picture 9">
            <a:extLst>
              <a:ext uri="{FF2B5EF4-FFF2-40B4-BE49-F238E27FC236}">
                <a16:creationId xmlns:a16="http://schemas.microsoft.com/office/drawing/2014/main" id="{6D8A1EFE-EBB6-4DDD-9302-8589B7E68817}"/>
              </a:ext>
            </a:extLst>
          </p:cNvPr>
          <p:cNvPicPr>
            <a:picLocks noChangeAspect="1"/>
          </p:cNvPicPr>
          <p:nvPr/>
        </p:nvPicPr>
        <p:blipFill rotWithShape="1">
          <a:blip r:embed="rId3"/>
          <a:srcRect t="32220" b="32272"/>
          <a:stretch/>
        </p:blipFill>
        <p:spPr>
          <a:xfrm>
            <a:off x="3257809" y="1585824"/>
            <a:ext cx="2028825" cy="307777"/>
          </a:xfrm>
          <a:prstGeom prst="rect">
            <a:avLst/>
          </a:prstGeom>
        </p:spPr>
      </p:pic>
    </p:spTree>
    <p:extLst>
      <p:ext uri="{BB962C8B-B14F-4D97-AF65-F5344CB8AC3E}">
        <p14:creationId xmlns:p14="http://schemas.microsoft.com/office/powerpoint/2010/main" val="217954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6F9E30-A049-4014-B70B-CF261F0C030F}"/>
              </a:ext>
            </a:extLst>
          </p:cNvPr>
          <p:cNvSpPr>
            <a:spLocks noGrp="1"/>
          </p:cNvSpPr>
          <p:nvPr>
            <p:ph type="sldNum" sz="quarter" idx="4294967295"/>
          </p:nvPr>
        </p:nvSpPr>
        <p:spPr>
          <a:xfrm>
            <a:off x="0" y="6224588"/>
            <a:ext cx="609600" cy="228600"/>
          </a:xfrm>
        </p:spPr>
        <p:txBody>
          <a:bodyPr/>
          <a:lstStyle/>
          <a:p>
            <a:pPr>
              <a:defRPr/>
            </a:pPr>
            <a:fld id="{BEF2A795-0D1C-4340-A163-773CC4D3E4EC}" type="slidenum">
              <a:rPr lang="en-US" smtClean="0"/>
              <a:pPr>
                <a:defRPr/>
              </a:pPr>
              <a:t>15</a:t>
            </a:fld>
            <a:endParaRPr lang="en-US" dirty="0"/>
          </a:p>
        </p:txBody>
      </p:sp>
      <p:sp>
        <p:nvSpPr>
          <p:cNvPr id="2" name="Title 1">
            <a:extLst>
              <a:ext uri="{FF2B5EF4-FFF2-40B4-BE49-F238E27FC236}">
                <a16:creationId xmlns:a16="http://schemas.microsoft.com/office/drawing/2014/main" id="{31F6A103-48E8-469C-ADD2-E1E384BF189A}"/>
              </a:ext>
            </a:extLst>
          </p:cNvPr>
          <p:cNvSpPr>
            <a:spLocks noGrp="1"/>
          </p:cNvSpPr>
          <p:nvPr>
            <p:ph type="title" idx="4294967295"/>
          </p:nvPr>
        </p:nvSpPr>
        <p:spPr>
          <a:xfrm>
            <a:off x="1524000" y="614008"/>
            <a:ext cx="7620000" cy="990600"/>
          </a:xfrm>
          <a:prstGeom prst="rect">
            <a:avLst/>
          </a:prstGeom>
        </p:spPr>
        <p:txBody>
          <a:bodyPr/>
          <a:lstStyle/>
          <a:p>
            <a:r>
              <a:rPr lang="en-US" dirty="0">
                <a:solidFill>
                  <a:srgbClr val="056CB6"/>
                </a:solidFill>
              </a:rPr>
              <a:t>Browser – Custom Table</a:t>
            </a:r>
          </a:p>
        </p:txBody>
      </p:sp>
      <p:pic>
        <p:nvPicPr>
          <p:cNvPr id="3" name="Picture 2">
            <a:extLst>
              <a:ext uri="{FF2B5EF4-FFF2-40B4-BE49-F238E27FC236}">
                <a16:creationId xmlns:a16="http://schemas.microsoft.com/office/drawing/2014/main" id="{E5F07A07-90D9-41EA-AF57-F1919249C038}"/>
              </a:ext>
            </a:extLst>
          </p:cNvPr>
          <p:cNvPicPr>
            <a:picLocks noChangeAspect="1"/>
          </p:cNvPicPr>
          <p:nvPr/>
        </p:nvPicPr>
        <p:blipFill rotWithShape="1">
          <a:blip r:embed="rId3"/>
          <a:srcRect t="2533" b="-1"/>
          <a:stretch/>
        </p:blipFill>
        <p:spPr>
          <a:xfrm>
            <a:off x="685800" y="1219200"/>
            <a:ext cx="8116341" cy="5416378"/>
          </a:xfrm>
          <a:prstGeom prst="rect">
            <a:avLst/>
          </a:prstGeom>
        </p:spPr>
      </p:pic>
      <p:cxnSp>
        <p:nvCxnSpPr>
          <p:cNvPr id="7" name="Straight Arrow Connector 6">
            <a:extLst>
              <a:ext uri="{FF2B5EF4-FFF2-40B4-BE49-F238E27FC236}">
                <a16:creationId xmlns:a16="http://schemas.microsoft.com/office/drawing/2014/main" id="{C04D1448-8B0F-453D-AE54-9EEF19D98933}"/>
              </a:ext>
            </a:extLst>
          </p:cNvPr>
          <p:cNvCxnSpPr>
            <a:cxnSpLocks/>
          </p:cNvCxnSpPr>
          <p:nvPr/>
        </p:nvCxnSpPr>
        <p:spPr bwMode="auto">
          <a:xfrm flipH="1">
            <a:off x="7239000" y="2895600"/>
            <a:ext cx="533400" cy="609600"/>
          </a:xfrm>
          <a:prstGeom prst="straightConnector1">
            <a:avLst/>
          </a:prstGeom>
          <a:solidFill>
            <a:schemeClr val="accent1"/>
          </a:solidFill>
          <a:ln w="9525"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3C1E4919-819E-4223-AE0F-07229F3DB02C}"/>
              </a:ext>
            </a:extLst>
          </p:cNvPr>
          <p:cNvSpPr txBox="1"/>
          <p:nvPr/>
        </p:nvSpPr>
        <p:spPr>
          <a:xfrm>
            <a:off x="7505700" y="2514600"/>
            <a:ext cx="1143000" cy="461665"/>
          </a:xfrm>
          <a:prstGeom prst="rect">
            <a:avLst/>
          </a:prstGeom>
          <a:noFill/>
        </p:spPr>
        <p:txBody>
          <a:bodyPr wrap="square" rtlCol="0">
            <a:spAutoFit/>
          </a:bodyPr>
          <a:lstStyle/>
          <a:p>
            <a:r>
              <a:rPr lang="en-US" sz="1200" b="1" dirty="0">
                <a:solidFill>
                  <a:srgbClr val="7030A0"/>
                </a:solidFill>
              </a:rPr>
              <a:t>Sorted</a:t>
            </a:r>
          </a:p>
          <a:p>
            <a:r>
              <a:rPr lang="en-US" sz="1200" b="1" dirty="0">
                <a:solidFill>
                  <a:srgbClr val="7030A0"/>
                </a:solidFill>
              </a:rPr>
              <a:t>descending</a:t>
            </a:r>
            <a:r>
              <a:rPr lang="en-US" sz="1200" dirty="0">
                <a:solidFill>
                  <a:srgbClr val="7030A0"/>
                </a:solidFill>
              </a:rPr>
              <a:t> </a:t>
            </a:r>
          </a:p>
        </p:txBody>
      </p:sp>
      <p:sp>
        <p:nvSpPr>
          <p:cNvPr id="14" name="TextBox 13">
            <a:extLst>
              <a:ext uri="{FF2B5EF4-FFF2-40B4-BE49-F238E27FC236}">
                <a16:creationId xmlns:a16="http://schemas.microsoft.com/office/drawing/2014/main" id="{2D7E7D39-34C1-409B-8B5B-DC2F0525CAC4}"/>
              </a:ext>
            </a:extLst>
          </p:cNvPr>
          <p:cNvSpPr txBox="1"/>
          <p:nvPr/>
        </p:nvSpPr>
        <p:spPr>
          <a:xfrm>
            <a:off x="168088" y="768421"/>
            <a:ext cx="1143000" cy="461665"/>
          </a:xfrm>
          <a:prstGeom prst="rect">
            <a:avLst/>
          </a:prstGeom>
          <a:noFill/>
        </p:spPr>
        <p:txBody>
          <a:bodyPr wrap="square" rtlCol="0">
            <a:spAutoFit/>
          </a:bodyPr>
          <a:lstStyle/>
          <a:p>
            <a:r>
              <a:rPr lang="en-US" sz="1200" b="1" dirty="0">
                <a:solidFill>
                  <a:srgbClr val="7030A0"/>
                </a:solidFill>
              </a:rPr>
              <a:t>Selected one profile</a:t>
            </a:r>
          </a:p>
        </p:txBody>
      </p:sp>
      <p:cxnSp>
        <p:nvCxnSpPr>
          <p:cNvPr id="15" name="Straight Arrow Connector 14">
            <a:extLst>
              <a:ext uri="{FF2B5EF4-FFF2-40B4-BE49-F238E27FC236}">
                <a16:creationId xmlns:a16="http://schemas.microsoft.com/office/drawing/2014/main" id="{4A08B322-2C8B-4DCB-8155-3F026C2AD433}"/>
              </a:ext>
            </a:extLst>
          </p:cNvPr>
          <p:cNvCxnSpPr>
            <a:cxnSpLocks/>
          </p:cNvCxnSpPr>
          <p:nvPr/>
        </p:nvCxnSpPr>
        <p:spPr bwMode="auto">
          <a:xfrm>
            <a:off x="739588" y="1034534"/>
            <a:ext cx="860612" cy="184666"/>
          </a:xfrm>
          <a:prstGeom prst="straightConnector1">
            <a:avLst/>
          </a:prstGeom>
          <a:solidFill>
            <a:schemeClr val="accent1"/>
          </a:solidFill>
          <a:ln w="9525"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A2DEB2B3-A420-4007-AE8D-67B530FDB51D}"/>
              </a:ext>
            </a:extLst>
          </p:cNvPr>
          <p:cNvSpPr/>
          <p:nvPr/>
        </p:nvSpPr>
        <p:spPr bwMode="auto">
          <a:xfrm>
            <a:off x="1600200" y="1143000"/>
            <a:ext cx="1066800" cy="461608"/>
          </a:xfrm>
          <a:prstGeom prst="ellipse">
            <a:avLst/>
          </a:prstGeom>
          <a:noFill/>
          <a:ln w="95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8" name="Oval 17">
            <a:extLst>
              <a:ext uri="{FF2B5EF4-FFF2-40B4-BE49-F238E27FC236}">
                <a16:creationId xmlns:a16="http://schemas.microsoft.com/office/drawing/2014/main" id="{4099A57A-9770-466F-8793-E6E6773235CF}"/>
              </a:ext>
            </a:extLst>
          </p:cNvPr>
          <p:cNvSpPr/>
          <p:nvPr/>
        </p:nvSpPr>
        <p:spPr bwMode="auto">
          <a:xfrm>
            <a:off x="777688" y="6338888"/>
            <a:ext cx="4632512" cy="461608"/>
          </a:xfrm>
          <a:prstGeom prst="ellipse">
            <a:avLst/>
          </a:prstGeom>
          <a:noFill/>
          <a:ln w="9525"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19" name="Straight Arrow Connector 18">
            <a:extLst>
              <a:ext uri="{FF2B5EF4-FFF2-40B4-BE49-F238E27FC236}">
                <a16:creationId xmlns:a16="http://schemas.microsoft.com/office/drawing/2014/main" id="{4A79C7B5-E6B9-40A8-9FD7-6D6DE336E55B}"/>
              </a:ext>
            </a:extLst>
          </p:cNvPr>
          <p:cNvCxnSpPr>
            <a:cxnSpLocks/>
          </p:cNvCxnSpPr>
          <p:nvPr/>
        </p:nvCxnSpPr>
        <p:spPr bwMode="auto">
          <a:xfrm flipH="1">
            <a:off x="5410200" y="6410380"/>
            <a:ext cx="625288" cy="154604"/>
          </a:xfrm>
          <a:prstGeom prst="straightConnector1">
            <a:avLst/>
          </a:prstGeom>
          <a:solidFill>
            <a:schemeClr val="accent1"/>
          </a:solidFill>
          <a:ln w="9525"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FCD6BC0D-67C7-4E1C-BBE8-B6C8CB635F9A}"/>
              </a:ext>
            </a:extLst>
          </p:cNvPr>
          <p:cNvSpPr txBox="1"/>
          <p:nvPr/>
        </p:nvSpPr>
        <p:spPr>
          <a:xfrm>
            <a:off x="5981700" y="6225431"/>
            <a:ext cx="1143000" cy="276999"/>
          </a:xfrm>
          <a:prstGeom prst="rect">
            <a:avLst/>
          </a:prstGeom>
          <a:noFill/>
        </p:spPr>
        <p:txBody>
          <a:bodyPr wrap="square" rtlCol="0">
            <a:spAutoFit/>
          </a:bodyPr>
          <a:lstStyle/>
          <a:p>
            <a:r>
              <a:rPr lang="en-US" sz="1200" b="1" dirty="0">
                <a:solidFill>
                  <a:srgbClr val="7030A0"/>
                </a:solidFill>
              </a:rPr>
              <a:t>Helpful tips</a:t>
            </a:r>
            <a:endParaRPr lang="en-US" sz="1200" dirty="0">
              <a:solidFill>
                <a:srgbClr val="7030A0"/>
              </a:solidFill>
            </a:endParaRPr>
          </a:p>
        </p:txBody>
      </p:sp>
    </p:spTree>
    <p:extLst>
      <p:ext uri="{BB962C8B-B14F-4D97-AF65-F5344CB8AC3E}">
        <p14:creationId xmlns:p14="http://schemas.microsoft.com/office/powerpoint/2010/main" val="257334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6F9E30-A049-4014-B70B-CF261F0C030F}"/>
              </a:ext>
            </a:extLst>
          </p:cNvPr>
          <p:cNvSpPr>
            <a:spLocks noGrp="1"/>
          </p:cNvSpPr>
          <p:nvPr>
            <p:ph type="sldNum" sz="quarter" idx="4294967295"/>
          </p:nvPr>
        </p:nvSpPr>
        <p:spPr>
          <a:xfrm>
            <a:off x="0" y="6224588"/>
            <a:ext cx="609600" cy="228600"/>
          </a:xfrm>
        </p:spPr>
        <p:txBody>
          <a:bodyPr/>
          <a:lstStyle/>
          <a:p>
            <a:pPr>
              <a:defRPr/>
            </a:pPr>
            <a:fld id="{BEF2A795-0D1C-4340-A163-773CC4D3E4EC}" type="slidenum">
              <a:rPr lang="en-US" smtClean="0"/>
              <a:pPr>
                <a:defRPr/>
              </a:pPr>
              <a:t>16</a:t>
            </a:fld>
            <a:endParaRPr lang="en-US" dirty="0"/>
          </a:p>
        </p:txBody>
      </p:sp>
      <p:sp>
        <p:nvSpPr>
          <p:cNvPr id="2" name="Title 1">
            <a:extLst>
              <a:ext uri="{FF2B5EF4-FFF2-40B4-BE49-F238E27FC236}">
                <a16:creationId xmlns:a16="http://schemas.microsoft.com/office/drawing/2014/main" id="{31F6A103-48E8-469C-ADD2-E1E384BF189A}"/>
              </a:ext>
            </a:extLst>
          </p:cNvPr>
          <p:cNvSpPr>
            <a:spLocks noGrp="1"/>
          </p:cNvSpPr>
          <p:nvPr>
            <p:ph type="title" idx="4294967295"/>
          </p:nvPr>
        </p:nvSpPr>
        <p:spPr>
          <a:xfrm>
            <a:off x="1252774" y="488042"/>
            <a:ext cx="7620000" cy="990600"/>
          </a:xfrm>
          <a:prstGeom prst="rect">
            <a:avLst/>
          </a:prstGeom>
        </p:spPr>
        <p:txBody>
          <a:bodyPr/>
          <a:lstStyle/>
          <a:p>
            <a:r>
              <a:rPr lang="en-US" dirty="0">
                <a:solidFill>
                  <a:srgbClr val="056CB6"/>
                </a:solidFill>
              </a:rPr>
              <a:t>Browser – View a Profile</a:t>
            </a:r>
          </a:p>
        </p:txBody>
      </p:sp>
      <p:sp>
        <p:nvSpPr>
          <p:cNvPr id="11" name="TextBox 10">
            <a:extLst>
              <a:ext uri="{FF2B5EF4-FFF2-40B4-BE49-F238E27FC236}">
                <a16:creationId xmlns:a16="http://schemas.microsoft.com/office/drawing/2014/main" id="{9E5A9C17-0F97-4125-9605-FCDAE0EF083E}"/>
              </a:ext>
            </a:extLst>
          </p:cNvPr>
          <p:cNvSpPr txBox="1"/>
          <p:nvPr/>
        </p:nvSpPr>
        <p:spPr>
          <a:xfrm>
            <a:off x="1219200" y="1404256"/>
            <a:ext cx="4800600" cy="461665"/>
          </a:xfrm>
          <a:prstGeom prst="rect">
            <a:avLst/>
          </a:prstGeom>
          <a:noFill/>
        </p:spPr>
        <p:txBody>
          <a:bodyPr wrap="square" rtlCol="0">
            <a:spAutoFit/>
          </a:bodyPr>
          <a:lstStyle/>
          <a:p>
            <a:r>
              <a:rPr lang="en-US" dirty="0"/>
              <a:t>View/Compare profiles</a:t>
            </a:r>
          </a:p>
        </p:txBody>
      </p:sp>
      <p:pic>
        <p:nvPicPr>
          <p:cNvPr id="4" name="Picture 3">
            <a:extLst>
              <a:ext uri="{FF2B5EF4-FFF2-40B4-BE49-F238E27FC236}">
                <a16:creationId xmlns:a16="http://schemas.microsoft.com/office/drawing/2014/main" id="{5BDF1718-3598-446C-A73C-68055D9BC644}"/>
              </a:ext>
            </a:extLst>
          </p:cNvPr>
          <p:cNvPicPr>
            <a:picLocks noChangeAspect="1"/>
          </p:cNvPicPr>
          <p:nvPr/>
        </p:nvPicPr>
        <p:blipFill>
          <a:blip r:embed="rId3"/>
          <a:stretch>
            <a:fillRect/>
          </a:stretch>
        </p:blipFill>
        <p:spPr>
          <a:xfrm>
            <a:off x="0" y="1367366"/>
            <a:ext cx="9144000" cy="4123267"/>
          </a:xfrm>
          <a:prstGeom prst="rect">
            <a:avLst/>
          </a:prstGeom>
        </p:spPr>
      </p:pic>
    </p:spTree>
    <p:extLst>
      <p:ext uri="{BB962C8B-B14F-4D97-AF65-F5344CB8AC3E}">
        <p14:creationId xmlns:p14="http://schemas.microsoft.com/office/powerpoint/2010/main" val="73451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EC507-8AD6-46F4-86B4-C96AEE63F4F1}"/>
              </a:ext>
            </a:extLst>
          </p:cNvPr>
          <p:cNvPicPr>
            <a:picLocks noChangeAspect="1"/>
          </p:cNvPicPr>
          <p:nvPr/>
        </p:nvPicPr>
        <p:blipFill>
          <a:blip r:embed="rId2"/>
          <a:stretch>
            <a:fillRect/>
          </a:stretch>
        </p:blipFill>
        <p:spPr>
          <a:xfrm>
            <a:off x="76200" y="1478642"/>
            <a:ext cx="8991600" cy="4015249"/>
          </a:xfrm>
          <a:prstGeom prst="rect">
            <a:avLst/>
          </a:prstGeom>
        </p:spPr>
      </p:pic>
      <p:sp>
        <p:nvSpPr>
          <p:cNvPr id="3" name="Title 1">
            <a:extLst>
              <a:ext uri="{FF2B5EF4-FFF2-40B4-BE49-F238E27FC236}">
                <a16:creationId xmlns:a16="http://schemas.microsoft.com/office/drawing/2014/main" id="{2C5BA8ED-2F7E-48DD-ACD3-926A70BBC84B}"/>
              </a:ext>
            </a:extLst>
          </p:cNvPr>
          <p:cNvSpPr txBox="1">
            <a:spLocks/>
          </p:cNvSpPr>
          <p:nvPr/>
        </p:nvSpPr>
        <p:spPr>
          <a:xfrm>
            <a:off x="1252774" y="488042"/>
            <a:ext cx="7620000" cy="990600"/>
          </a:xfrm>
          <a:prstGeom prst="rect">
            <a:avLst/>
          </a:prstGeom>
        </p:spPr>
        <p:txBody>
          <a:bodyPr/>
          <a:lstStyle>
            <a:lvl1pPr algn="l" rtl="0" eaLnBrk="0" fontAlgn="base" hangingPunct="0">
              <a:spcBef>
                <a:spcPct val="0"/>
              </a:spcBef>
              <a:spcAft>
                <a:spcPct val="0"/>
              </a:spcAft>
              <a:defRPr sz="3400" b="1">
                <a:solidFill>
                  <a:srgbClr val="355777"/>
                </a:solidFill>
                <a:latin typeface="+mj-lt"/>
                <a:ea typeface="+mj-ea"/>
                <a:cs typeface="+mj-cs"/>
              </a:defRPr>
            </a:lvl1pPr>
            <a:lvl2pPr algn="l" rtl="0" eaLnBrk="0" fontAlgn="base" hangingPunct="0">
              <a:spcBef>
                <a:spcPct val="0"/>
              </a:spcBef>
              <a:spcAft>
                <a:spcPct val="0"/>
              </a:spcAft>
              <a:defRPr sz="3400" b="1">
                <a:solidFill>
                  <a:srgbClr val="355777"/>
                </a:solidFill>
                <a:latin typeface="Arial" charset="0"/>
                <a:ea typeface="ＭＳ Ｐゴシック" pitchFamily="1" charset="-128"/>
              </a:defRPr>
            </a:lvl2pPr>
            <a:lvl3pPr algn="l" rtl="0" eaLnBrk="0" fontAlgn="base" hangingPunct="0">
              <a:spcBef>
                <a:spcPct val="0"/>
              </a:spcBef>
              <a:spcAft>
                <a:spcPct val="0"/>
              </a:spcAft>
              <a:defRPr sz="3400" b="1">
                <a:solidFill>
                  <a:srgbClr val="355777"/>
                </a:solidFill>
                <a:latin typeface="Arial" charset="0"/>
                <a:ea typeface="ＭＳ Ｐゴシック" pitchFamily="1" charset="-128"/>
              </a:defRPr>
            </a:lvl3pPr>
            <a:lvl4pPr algn="l" rtl="0" eaLnBrk="0" fontAlgn="base" hangingPunct="0">
              <a:spcBef>
                <a:spcPct val="0"/>
              </a:spcBef>
              <a:spcAft>
                <a:spcPct val="0"/>
              </a:spcAft>
              <a:defRPr sz="3400" b="1">
                <a:solidFill>
                  <a:srgbClr val="355777"/>
                </a:solidFill>
                <a:latin typeface="Arial" charset="0"/>
                <a:ea typeface="ＭＳ Ｐゴシック" pitchFamily="1" charset="-128"/>
              </a:defRPr>
            </a:lvl4pPr>
            <a:lvl5pPr algn="l" rtl="0" eaLnBrk="0" fontAlgn="base" hangingPunct="0">
              <a:spcBef>
                <a:spcPct val="0"/>
              </a:spcBef>
              <a:spcAft>
                <a:spcPct val="0"/>
              </a:spcAft>
              <a:defRPr sz="3400" b="1">
                <a:solidFill>
                  <a:srgbClr val="355777"/>
                </a:solidFill>
                <a:latin typeface="Arial" charset="0"/>
                <a:ea typeface="ＭＳ Ｐゴシック" pitchFamily="1" charset="-128"/>
              </a:defRPr>
            </a:lvl5pPr>
            <a:lvl6pPr marL="457200" algn="l" rtl="0" fontAlgn="base">
              <a:spcBef>
                <a:spcPct val="0"/>
              </a:spcBef>
              <a:spcAft>
                <a:spcPct val="0"/>
              </a:spcAft>
              <a:defRPr sz="3400" b="1">
                <a:solidFill>
                  <a:srgbClr val="355777"/>
                </a:solidFill>
                <a:latin typeface="Arial" charset="0"/>
                <a:ea typeface="ＭＳ Ｐゴシック" pitchFamily="1" charset="-128"/>
              </a:defRPr>
            </a:lvl6pPr>
            <a:lvl7pPr marL="914400" algn="l" rtl="0" fontAlgn="base">
              <a:spcBef>
                <a:spcPct val="0"/>
              </a:spcBef>
              <a:spcAft>
                <a:spcPct val="0"/>
              </a:spcAft>
              <a:defRPr sz="3400" b="1">
                <a:solidFill>
                  <a:srgbClr val="355777"/>
                </a:solidFill>
                <a:latin typeface="Arial" charset="0"/>
                <a:ea typeface="ＭＳ Ｐゴシック" pitchFamily="1" charset="-128"/>
              </a:defRPr>
            </a:lvl7pPr>
            <a:lvl8pPr marL="1371600" algn="l" rtl="0" fontAlgn="base">
              <a:spcBef>
                <a:spcPct val="0"/>
              </a:spcBef>
              <a:spcAft>
                <a:spcPct val="0"/>
              </a:spcAft>
              <a:defRPr sz="3400" b="1">
                <a:solidFill>
                  <a:srgbClr val="355777"/>
                </a:solidFill>
                <a:latin typeface="Arial" charset="0"/>
                <a:ea typeface="ＭＳ Ｐゴシック" pitchFamily="1" charset="-128"/>
              </a:defRPr>
            </a:lvl8pPr>
            <a:lvl9pPr marL="1828800" algn="l" rtl="0" fontAlgn="base">
              <a:spcBef>
                <a:spcPct val="0"/>
              </a:spcBef>
              <a:spcAft>
                <a:spcPct val="0"/>
              </a:spcAft>
              <a:defRPr sz="3400" b="1">
                <a:solidFill>
                  <a:srgbClr val="355777"/>
                </a:solidFill>
                <a:latin typeface="Arial" charset="0"/>
                <a:ea typeface="ＭＳ Ｐゴシック" pitchFamily="1" charset="-128"/>
              </a:defRPr>
            </a:lvl9pPr>
          </a:lstStyle>
          <a:p>
            <a:r>
              <a:rPr lang="en-US" kern="0" dirty="0">
                <a:solidFill>
                  <a:srgbClr val="056CB6"/>
                </a:solidFill>
              </a:rPr>
              <a:t>Browser – Compare 2 Profiles</a:t>
            </a:r>
          </a:p>
        </p:txBody>
      </p:sp>
      <p:sp>
        <p:nvSpPr>
          <p:cNvPr id="4" name="Rectangle 3">
            <a:extLst>
              <a:ext uri="{FF2B5EF4-FFF2-40B4-BE49-F238E27FC236}">
                <a16:creationId xmlns:a16="http://schemas.microsoft.com/office/drawing/2014/main" id="{6ED06694-9782-4262-9446-18A3C52791DD}"/>
              </a:ext>
            </a:extLst>
          </p:cNvPr>
          <p:cNvSpPr/>
          <p:nvPr/>
        </p:nvSpPr>
        <p:spPr>
          <a:xfrm>
            <a:off x="349625" y="6231457"/>
            <a:ext cx="354584" cy="276999"/>
          </a:xfrm>
          <a:prstGeom prst="rect">
            <a:avLst/>
          </a:prstGeom>
        </p:spPr>
        <p:txBody>
          <a:bodyPr wrap="none">
            <a:spAutoFit/>
          </a:bodyPr>
          <a:lstStyle/>
          <a:p>
            <a:r>
              <a:rPr lang="en-US" sz="1200" b="1" dirty="0">
                <a:solidFill>
                  <a:schemeClr val="accent3"/>
                </a:solidFill>
              </a:rPr>
              <a:t>17</a:t>
            </a:r>
          </a:p>
        </p:txBody>
      </p:sp>
      <p:sp>
        <p:nvSpPr>
          <p:cNvPr id="5" name="TextBox 4">
            <a:extLst>
              <a:ext uri="{FF2B5EF4-FFF2-40B4-BE49-F238E27FC236}">
                <a16:creationId xmlns:a16="http://schemas.microsoft.com/office/drawing/2014/main" id="{71753384-28D8-4CE1-BDAC-5FA099AF3E31}"/>
              </a:ext>
            </a:extLst>
          </p:cNvPr>
          <p:cNvSpPr txBox="1"/>
          <p:nvPr/>
        </p:nvSpPr>
        <p:spPr>
          <a:xfrm>
            <a:off x="3352800" y="3012764"/>
            <a:ext cx="3733800" cy="830997"/>
          </a:xfrm>
          <a:prstGeom prst="rect">
            <a:avLst/>
          </a:prstGeom>
          <a:noFill/>
        </p:spPr>
        <p:txBody>
          <a:bodyPr wrap="square" rtlCol="0">
            <a:spAutoFit/>
          </a:bodyPr>
          <a:lstStyle/>
          <a:p>
            <a:r>
              <a:rPr lang="en-US" dirty="0"/>
              <a:t>Select 2 or more profiles to get a comparison</a:t>
            </a:r>
          </a:p>
        </p:txBody>
      </p:sp>
    </p:spTree>
    <p:extLst>
      <p:ext uri="{BB962C8B-B14F-4D97-AF65-F5344CB8AC3E}">
        <p14:creationId xmlns:p14="http://schemas.microsoft.com/office/powerpoint/2010/main" val="189882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F54-09D9-43FA-9D48-395851DFD2D2}"/>
              </a:ext>
            </a:extLst>
          </p:cNvPr>
          <p:cNvSpPr>
            <a:spLocks noGrp="1"/>
          </p:cNvSpPr>
          <p:nvPr>
            <p:ph type="title"/>
          </p:nvPr>
        </p:nvSpPr>
        <p:spPr/>
        <p:txBody>
          <a:bodyPr/>
          <a:lstStyle/>
          <a:p>
            <a:r>
              <a:rPr lang="en-US" dirty="0"/>
              <a:t>Guidelines for Data Developers</a:t>
            </a:r>
          </a:p>
        </p:txBody>
      </p:sp>
      <p:sp>
        <p:nvSpPr>
          <p:cNvPr id="3" name="Content Placeholder 2">
            <a:extLst>
              <a:ext uri="{FF2B5EF4-FFF2-40B4-BE49-F238E27FC236}">
                <a16:creationId xmlns:a16="http://schemas.microsoft.com/office/drawing/2014/main" id="{CA4B04AF-B05C-4732-8461-17D7CDE8786C}"/>
              </a:ext>
            </a:extLst>
          </p:cNvPr>
          <p:cNvSpPr>
            <a:spLocks noGrp="1"/>
          </p:cNvSpPr>
          <p:nvPr>
            <p:ph idx="1"/>
          </p:nvPr>
        </p:nvSpPr>
        <p:spPr>
          <a:xfrm>
            <a:off x="304800" y="1770619"/>
            <a:ext cx="8839200" cy="3810000"/>
          </a:xfrm>
        </p:spPr>
        <p:txBody>
          <a:bodyPr/>
          <a:lstStyle/>
          <a:p>
            <a:endParaRPr lang="en-US" dirty="0"/>
          </a:p>
          <a:p>
            <a:r>
              <a:rPr lang="en-US" dirty="0"/>
              <a:t>Discusses completeness, quality and documentation</a:t>
            </a:r>
          </a:p>
          <a:p>
            <a:r>
              <a:rPr lang="en-US" dirty="0"/>
              <a:t>Data should fully characterize the source emissions (an entire suite of species)</a:t>
            </a:r>
          </a:p>
          <a:p>
            <a:r>
              <a:rPr lang="en-US" dirty="0"/>
              <a:t>For PM emission source profiles, the size fraction of the PM should always be included</a:t>
            </a:r>
          </a:p>
          <a:p>
            <a:r>
              <a:rPr lang="en-US" dirty="0"/>
              <a:t>Template with examples and further explanation of metadata fields provided as part of the guidelines document</a:t>
            </a:r>
          </a:p>
          <a:p>
            <a:r>
              <a:rPr lang="en-US" dirty="0"/>
              <a:t>Data may be voluntarily emailed to SPECIATE_WG@epa.gov</a:t>
            </a:r>
          </a:p>
          <a:p>
            <a:pPr marL="0" indent="0">
              <a:buNone/>
            </a:pPr>
            <a:endParaRPr lang="en-US" dirty="0"/>
          </a:p>
          <a:p>
            <a:pPr marL="284163" lvl="1" indent="0">
              <a:buNone/>
            </a:pPr>
            <a:endParaRPr lang="en-US" dirty="0"/>
          </a:p>
        </p:txBody>
      </p:sp>
      <p:sp>
        <p:nvSpPr>
          <p:cNvPr id="5" name="Slide Number Placeholder 4">
            <a:extLst>
              <a:ext uri="{FF2B5EF4-FFF2-40B4-BE49-F238E27FC236}">
                <a16:creationId xmlns:a16="http://schemas.microsoft.com/office/drawing/2014/main" id="{655669FB-4532-4D62-8F8E-9C18DA932B9C}"/>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18</a:t>
            </a:fld>
            <a:endParaRPr lang="en-US" dirty="0"/>
          </a:p>
        </p:txBody>
      </p:sp>
    </p:spTree>
    <p:extLst>
      <p:ext uri="{BB962C8B-B14F-4D97-AF65-F5344CB8AC3E}">
        <p14:creationId xmlns:p14="http://schemas.microsoft.com/office/powerpoint/2010/main" val="408044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669" y="379004"/>
            <a:ext cx="7620000" cy="990600"/>
          </a:xfrm>
          <a:prstGeom prst="rect">
            <a:avLst/>
          </a:prstGeom>
        </p:spPr>
        <p:txBody>
          <a:bodyPr>
            <a:normAutofit/>
          </a:bodyPr>
          <a:lstStyle/>
          <a:p>
            <a:r>
              <a:rPr lang="en-US" dirty="0"/>
              <a:t>What Is SPECIATE</a:t>
            </a:r>
            <a:endParaRPr lang="en-US" dirty="0">
              <a:solidFill>
                <a:srgbClr val="026CB6"/>
              </a:solidFill>
            </a:endParaRPr>
          </a:p>
        </p:txBody>
      </p:sp>
      <p:sp>
        <p:nvSpPr>
          <p:cNvPr id="3" name="Content Placeholder 2"/>
          <p:cNvSpPr>
            <a:spLocks noGrp="1"/>
          </p:cNvSpPr>
          <p:nvPr>
            <p:ph idx="1"/>
            <p:extLst/>
          </p:nvPr>
        </p:nvSpPr>
        <p:spPr>
          <a:xfrm>
            <a:off x="304800" y="1335319"/>
            <a:ext cx="8616398" cy="931863"/>
          </a:xfrm>
          <a:prstGeom prst="rect">
            <a:avLst/>
          </a:prstGeom>
        </p:spPr>
        <p:txBody>
          <a:bodyPr anchor="t">
            <a:normAutofit fontScale="92500" lnSpcReduction="20000"/>
          </a:bodyPr>
          <a:lstStyle/>
          <a:p>
            <a:pPr marL="109220" indent="0">
              <a:buNone/>
            </a:pPr>
            <a:r>
              <a:rPr lang="en-US" dirty="0">
                <a:solidFill>
                  <a:srgbClr val="026CB6"/>
                </a:solidFill>
              </a:rPr>
              <a:t>Repository of source-based speciation profiles that provide the chemical composition of organic gas such as volatile organic compounds (VOC), and particulate matter (PM)</a:t>
            </a:r>
            <a:endParaRPr lang="en-US" dirty="0">
              <a:solidFill>
                <a:srgbClr val="000000"/>
              </a:solidFill>
              <a:cs typeface="Arial"/>
            </a:endParaRPr>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8" name="Slide Number Placeholder 7"/>
          <p:cNvSpPr>
            <a:spLocks noGrp="1"/>
          </p:cNvSpPr>
          <p:nvPr>
            <p:ph type="sldNum" sz="quarter" idx="12"/>
          </p:nvPr>
        </p:nvSpPr>
        <p:spPr>
          <a:xfrm>
            <a:off x="-1" y="6219855"/>
            <a:ext cx="515101" cy="200055"/>
          </a:xfrm>
        </p:spPr>
        <p:txBody>
          <a:bodyPr/>
          <a:lstStyle/>
          <a:p>
            <a:r>
              <a:rPr lang="en-US" dirty="0"/>
              <a:t>1</a:t>
            </a:r>
          </a:p>
        </p:txBody>
      </p:sp>
      <p:pic>
        <p:nvPicPr>
          <p:cNvPr id="18" name="Picture 17"/>
          <p:cNvPicPr>
            <a:picLocks noChangeAspect="1"/>
          </p:cNvPicPr>
          <p:nvPr/>
        </p:nvPicPr>
        <p:blipFill rotWithShape="1">
          <a:blip r:embed="rId3"/>
          <a:srcRect t="10569"/>
          <a:stretch/>
        </p:blipFill>
        <p:spPr>
          <a:xfrm>
            <a:off x="2667000" y="2590800"/>
            <a:ext cx="2587369" cy="1676400"/>
          </a:xfrm>
          <a:prstGeom prst="rect">
            <a:avLst/>
          </a:prstGeom>
        </p:spPr>
      </p:pic>
      <p:sp>
        <p:nvSpPr>
          <p:cNvPr id="5" name="TextBox 4"/>
          <p:cNvSpPr txBox="1"/>
          <p:nvPr/>
        </p:nvSpPr>
        <p:spPr>
          <a:xfrm>
            <a:off x="1838611" y="3148099"/>
            <a:ext cx="1295400" cy="461665"/>
          </a:xfrm>
          <a:prstGeom prst="rect">
            <a:avLst/>
          </a:prstGeom>
          <a:noFill/>
        </p:spPr>
        <p:txBody>
          <a:bodyPr wrap="square" rtlCol="0">
            <a:spAutoFit/>
          </a:bodyPr>
          <a:lstStyle/>
          <a:p>
            <a:r>
              <a:rPr lang="en-US" dirty="0"/>
              <a:t>VOC</a:t>
            </a:r>
          </a:p>
        </p:txBody>
      </p:sp>
      <p:sp>
        <p:nvSpPr>
          <p:cNvPr id="11" name="TextBox 10"/>
          <p:cNvSpPr txBox="1"/>
          <p:nvPr/>
        </p:nvSpPr>
        <p:spPr>
          <a:xfrm>
            <a:off x="4953000" y="2438400"/>
            <a:ext cx="2022731" cy="400110"/>
          </a:xfrm>
          <a:prstGeom prst="rect">
            <a:avLst/>
          </a:prstGeom>
          <a:noFill/>
        </p:spPr>
        <p:txBody>
          <a:bodyPr wrap="square" rtlCol="0">
            <a:spAutoFit/>
          </a:bodyPr>
          <a:lstStyle/>
          <a:p>
            <a:r>
              <a:rPr lang="en-US" sz="2000" dirty="0"/>
              <a:t> propane</a:t>
            </a:r>
          </a:p>
        </p:txBody>
      </p:sp>
      <p:sp>
        <p:nvSpPr>
          <p:cNvPr id="12" name="TextBox 11"/>
          <p:cNvSpPr txBox="1"/>
          <p:nvPr/>
        </p:nvSpPr>
        <p:spPr>
          <a:xfrm>
            <a:off x="5029200" y="2743200"/>
            <a:ext cx="1914938" cy="400110"/>
          </a:xfrm>
          <a:prstGeom prst="rect">
            <a:avLst/>
          </a:prstGeom>
          <a:noFill/>
        </p:spPr>
        <p:txBody>
          <a:bodyPr wrap="square" rtlCol="0">
            <a:spAutoFit/>
          </a:bodyPr>
          <a:lstStyle/>
          <a:p>
            <a:r>
              <a:rPr lang="en-US" sz="2000" dirty="0"/>
              <a:t> ethylene</a:t>
            </a:r>
          </a:p>
        </p:txBody>
      </p:sp>
      <p:sp>
        <p:nvSpPr>
          <p:cNvPr id="13" name="TextBox 12"/>
          <p:cNvSpPr txBox="1"/>
          <p:nvPr/>
        </p:nvSpPr>
        <p:spPr>
          <a:xfrm>
            <a:off x="5144261" y="3021036"/>
            <a:ext cx="2449463" cy="400110"/>
          </a:xfrm>
          <a:prstGeom prst="rect">
            <a:avLst/>
          </a:prstGeom>
          <a:noFill/>
        </p:spPr>
        <p:txBody>
          <a:bodyPr wrap="square" rtlCol="0">
            <a:spAutoFit/>
          </a:bodyPr>
          <a:lstStyle/>
          <a:p>
            <a:r>
              <a:rPr lang="en-US" sz="2000" dirty="0"/>
              <a:t>formaldehyde</a:t>
            </a:r>
          </a:p>
        </p:txBody>
      </p:sp>
      <p:sp>
        <p:nvSpPr>
          <p:cNvPr id="14" name="TextBox 13"/>
          <p:cNvSpPr txBox="1"/>
          <p:nvPr/>
        </p:nvSpPr>
        <p:spPr>
          <a:xfrm>
            <a:off x="5073593" y="3345100"/>
            <a:ext cx="2449463" cy="400110"/>
          </a:xfrm>
          <a:prstGeom prst="rect">
            <a:avLst/>
          </a:prstGeom>
          <a:noFill/>
        </p:spPr>
        <p:txBody>
          <a:bodyPr wrap="square" rtlCol="0">
            <a:spAutoFit/>
          </a:bodyPr>
          <a:lstStyle/>
          <a:p>
            <a:r>
              <a:rPr lang="en-US" sz="2000" dirty="0"/>
              <a:t> acetaldehyde</a:t>
            </a:r>
          </a:p>
        </p:txBody>
      </p:sp>
      <p:sp>
        <p:nvSpPr>
          <p:cNvPr id="15" name="TextBox 14"/>
          <p:cNvSpPr txBox="1"/>
          <p:nvPr/>
        </p:nvSpPr>
        <p:spPr>
          <a:xfrm>
            <a:off x="5032746" y="3604325"/>
            <a:ext cx="2449463" cy="400110"/>
          </a:xfrm>
          <a:prstGeom prst="rect">
            <a:avLst/>
          </a:prstGeom>
          <a:noFill/>
        </p:spPr>
        <p:txBody>
          <a:bodyPr wrap="square" rtlCol="0">
            <a:spAutoFit/>
          </a:bodyPr>
          <a:lstStyle/>
          <a:p>
            <a:r>
              <a:rPr lang="en-US" sz="2000" dirty="0"/>
              <a:t> ethanol</a:t>
            </a:r>
          </a:p>
        </p:txBody>
      </p:sp>
      <p:sp>
        <p:nvSpPr>
          <p:cNvPr id="16" name="TextBox 15"/>
          <p:cNvSpPr txBox="1"/>
          <p:nvPr/>
        </p:nvSpPr>
        <p:spPr>
          <a:xfrm>
            <a:off x="1676400" y="5100935"/>
            <a:ext cx="931665" cy="461665"/>
          </a:xfrm>
          <a:prstGeom prst="rect">
            <a:avLst/>
          </a:prstGeom>
          <a:noFill/>
        </p:spPr>
        <p:txBody>
          <a:bodyPr wrap="none" rtlCol="0">
            <a:spAutoFit/>
          </a:bodyPr>
          <a:lstStyle/>
          <a:p>
            <a:r>
              <a:rPr lang="en-US" dirty="0"/>
              <a:t>PM</a:t>
            </a:r>
            <a:r>
              <a:rPr lang="en-US" baseline="-25000" dirty="0"/>
              <a:t>2.5</a:t>
            </a:r>
          </a:p>
        </p:txBody>
      </p:sp>
      <p:pic>
        <p:nvPicPr>
          <p:cNvPr id="17" name="Picture 16"/>
          <p:cNvPicPr>
            <a:picLocks noChangeAspect="1"/>
          </p:cNvPicPr>
          <p:nvPr/>
        </p:nvPicPr>
        <p:blipFill rotWithShape="1">
          <a:blip r:embed="rId3"/>
          <a:srcRect t="10569"/>
          <a:stretch/>
        </p:blipFill>
        <p:spPr>
          <a:xfrm>
            <a:off x="2667000" y="4572000"/>
            <a:ext cx="2587369" cy="1676400"/>
          </a:xfrm>
          <a:prstGeom prst="rect">
            <a:avLst/>
          </a:prstGeom>
        </p:spPr>
      </p:pic>
      <p:sp>
        <p:nvSpPr>
          <p:cNvPr id="19" name="TextBox 18"/>
          <p:cNvSpPr txBox="1"/>
          <p:nvPr/>
        </p:nvSpPr>
        <p:spPr>
          <a:xfrm>
            <a:off x="4926701" y="4419600"/>
            <a:ext cx="3074299" cy="400110"/>
          </a:xfrm>
          <a:prstGeom prst="rect">
            <a:avLst/>
          </a:prstGeom>
          <a:noFill/>
        </p:spPr>
        <p:txBody>
          <a:bodyPr wrap="square" rtlCol="0">
            <a:spAutoFit/>
          </a:bodyPr>
          <a:lstStyle/>
          <a:p>
            <a:r>
              <a:rPr lang="en-US" sz="2000" dirty="0"/>
              <a:t> elemental carbon</a:t>
            </a:r>
          </a:p>
        </p:txBody>
      </p:sp>
      <p:sp>
        <p:nvSpPr>
          <p:cNvPr id="20" name="TextBox 19"/>
          <p:cNvSpPr txBox="1"/>
          <p:nvPr/>
        </p:nvSpPr>
        <p:spPr>
          <a:xfrm>
            <a:off x="5029200" y="4648200"/>
            <a:ext cx="3074299" cy="400110"/>
          </a:xfrm>
          <a:prstGeom prst="rect">
            <a:avLst/>
          </a:prstGeom>
          <a:noFill/>
        </p:spPr>
        <p:txBody>
          <a:bodyPr wrap="square" rtlCol="0">
            <a:spAutoFit/>
          </a:bodyPr>
          <a:lstStyle/>
          <a:p>
            <a:r>
              <a:rPr lang="en-US" sz="2000" dirty="0"/>
              <a:t> organic carbon</a:t>
            </a:r>
          </a:p>
        </p:txBody>
      </p:sp>
      <p:sp>
        <p:nvSpPr>
          <p:cNvPr id="21" name="TextBox 20"/>
          <p:cNvSpPr txBox="1"/>
          <p:nvPr/>
        </p:nvSpPr>
        <p:spPr>
          <a:xfrm>
            <a:off x="5105400" y="5105400"/>
            <a:ext cx="3074299" cy="400110"/>
          </a:xfrm>
          <a:prstGeom prst="rect">
            <a:avLst/>
          </a:prstGeom>
          <a:noFill/>
        </p:spPr>
        <p:txBody>
          <a:bodyPr wrap="square" rtlCol="0">
            <a:spAutoFit/>
          </a:bodyPr>
          <a:lstStyle/>
          <a:p>
            <a:r>
              <a:rPr lang="en-US" sz="2000" dirty="0"/>
              <a:t> sulfate</a:t>
            </a:r>
          </a:p>
        </p:txBody>
      </p:sp>
      <p:sp>
        <p:nvSpPr>
          <p:cNvPr id="22" name="TextBox 21"/>
          <p:cNvSpPr txBox="1"/>
          <p:nvPr/>
        </p:nvSpPr>
        <p:spPr>
          <a:xfrm>
            <a:off x="5079101" y="4876800"/>
            <a:ext cx="3074299" cy="400110"/>
          </a:xfrm>
          <a:prstGeom prst="rect">
            <a:avLst/>
          </a:prstGeom>
          <a:noFill/>
        </p:spPr>
        <p:txBody>
          <a:bodyPr wrap="square" rtlCol="0">
            <a:spAutoFit/>
          </a:bodyPr>
          <a:lstStyle/>
          <a:p>
            <a:r>
              <a:rPr lang="en-US" sz="2000" dirty="0"/>
              <a:t> nitrate</a:t>
            </a:r>
          </a:p>
        </p:txBody>
      </p:sp>
      <p:sp>
        <p:nvSpPr>
          <p:cNvPr id="23" name="TextBox 22"/>
          <p:cNvSpPr txBox="1"/>
          <p:nvPr/>
        </p:nvSpPr>
        <p:spPr>
          <a:xfrm>
            <a:off x="5079101" y="5334000"/>
            <a:ext cx="3074299" cy="400110"/>
          </a:xfrm>
          <a:prstGeom prst="rect">
            <a:avLst/>
          </a:prstGeom>
          <a:noFill/>
        </p:spPr>
        <p:txBody>
          <a:bodyPr wrap="square" rtlCol="0">
            <a:spAutoFit/>
          </a:bodyPr>
          <a:lstStyle/>
          <a:p>
            <a:r>
              <a:rPr lang="en-US" sz="2000" dirty="0"/>
              <a:t> aluminum</a:t>
            </a:r>
          </a:p>
        </p:txBody>
      </p:sp>
      <p:sp>
        <p:nvSpPr>
          <p:cNvPr id="24" name="TextBox 23"/>
          <p:cNvSpPr txBox="1"/>
          <p:nvPr/>
        </p:nvSpPr>
        <p:spPr>
          <a:xfrm>
            <a:off x="5029200" y="5562600"/>
            <a:ext cx="3074299" cy="400110"/>
          </a:xfrm>
          <a:prstGeom prst="rect">
            <a:avLst/>
          </a:prstGeom>
          <a:noFill/>
        </p:spPr>
        <p:txBody>
          <a:bodyPr wrap="square" rtlCol="0">
            <a:spAutoFit/>
          </a:bodyPr>
          <a:lstStyle/>
          <a:p>
            <a:r>
              <a:rPr lang="en-US" sz="2000" dirty="0"/>
              <a:t> silicon</a:t>
            </a:r>
          </a:p>
        </p:txBody>
      </p:sp>
      <p:sp>
        <p:nvSpPr>
          <p:cNvPr id="25" name="TextBox 24"/>
          <p:cNvSpPr txBox="1"/>
          <p:nvPr/>
        </p:nvSpPr>
        <p:spPr>
          <a:xfrm>
            <a:off x="5002609" y="5791200"/>
            <a:ext cx="3074299" cy="400110"/>
          </a:xfrm>
          <a:prstGeom prst="rect">
            <a:avLst/>
          </a:prstGeom>
          <a:noFill/>
        </p:spPr>
        <p:txBody>
          <a:bodyPr wrap="square" rtlCol="0">
            <a:spAutoFit/>
          </a:bodyPr>
          <a:lstStyle/>
          <a:p>
            <a:r>
              <a:rPr lang="en-US" sz="2000" dirty="0"/>
              <a:t> iron</a:t>
            </a:r>
          </a:p>
        </p:txBody>
      </p:sp>
      <p:sp>
        <p:nvSpPr>
          <p:cNvPr id="26" name="TextBox 25"/>
          <p:cNvSpPr txBox="1"/>
          <p:nvPr>
            <p:extLst/>
          </p:nvPr>
        </p:nvSpPr>
        <p:spPr>
          <a:xfrm>
            <a:off x="4960026" y="3867090"/>
            <a:ext cx="2449463" cy="400110"/>
          </a:xfrm>
          <a:prstGeom prst="rect">
            <a:avLst/>
          </a:prstGeom>
          <a:noFill/>
        </p:spPr>
        <p:txBody>
          <a:bodyPr wrap="square" rtlCol="0" anchor="t">
            <a:spAutoFit/>
          </a:bodyPr>
          <a:lstStyle/>
          <a:p>
            <a:r>
              <a:rPr lang="en-US" sz="2000" dirty="0"/>
              <a:t> etc.</a:t>
            </a:r>
          </a:p>
        </p:txBody>
      </p:sp>
      <p:sp>
        <p:nvSpPr>
          <p:cNvPr id="27" name="TextBox 26"/>
          <p:cNvSpPr txBox="1"/>
          <p:nvPr>
            <p:extLst/>
          </p:nvPr>
        </p:nvSpPr>
        <p:spPr>
          <a:xfrm>
            <a:off x="4926701" y="6019800"/>
            <a:ext cx="2449463" cy="400110"/>
          </a:xfrm>
          <a:prstGeom prst="rect">
            <a:avLst/>
          </a:prstGeom>
          <a:noFill/>
        </p:spPr>
        <p:txBody>
          <a:bodyPr wrap="square" rtlCol="0" anchor="t">
            <a:spAutoFit/>
          </a:bodyPr>
          <a:lstStyle/>
          <a:p>
            <a:r>
              <a:rPr lang="en-US" sz="2000" dirty="0"/>
              <a:t> etc.</a:t>
            </a:r>
          </a:p>
        </p:txBody>
      </p:sp>
    </p:spTree>
    <p:extLst>
      <p:ext uri="{BB962C8B-B14F-4D97-AF65-F5344CB8AC3E}">
        <p14:creationId xmlns:p14="http://schemas.microsoft.com/office/powerpoint/2010/main" val="74729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A490-DB5C-4041-A560-6D06D807B6D6}"/>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636ED4C3-3744-4DF3-81B8-500D5DB1B1D3}"/>
              </a:ext>
            </a:extLst>
          </p:cNvPr>
          <p:cNvSpPr>
            <a:spLocks noGrp="1"/>
          </p:cNvSpPr>
          <p:nvPr>
            <p:ph idx="1"/>
          </p:nvPr>
        </p:nvSpPr>
        <p:spPr>
          <a:xfrm>
            <a:off x="723900" y="2331720"/>
            <a:ext cx="7696200" cy="3429000"/>
          </a:xfrm>
        </p:spPr>
        <p:txBody>
          <a:bodyPr/>
          <a:lstStyle/>
          <a:p>
            <a:r>
              <a:rPr lang="en-US" sz="2800" dirty="0"/>
              <a:t>Provide updates to SPECIATE more frequently</a:t>
            </a:r>
          </a:p>
          <a:p>
            <a:r>
              <a:rPr lang="en-US" sz="2800" dirty="0"/>
              <a:t>Additional outreach to researchers on our data needs</a:t>
            </a:r>
          </a:p>
          <a:p>
            <a:r>
              <a:rPr lang="en-US" sz="2800" dirty="0"/>
              <a:t>Continue to improve the database</a:t>
            </a:r>
          </a:p>
          <a:p>
            <a:endParaRPr lang="en-US" sz="2800" dirty="0"/>
          </a:p>
        </p:txBody>
      </p:sp>
      <p:sp>
        <p:nvSpPr>
          <p:cNvPr id="5" name="Slide Number Placeholder 4">
            <a:extLst>
              <a:ext uri="{FF2B5EF4-FFF2-40B4-BE49-F238E27FC236}">
                <a16:creationId xmlns:a16="http://schemas.microsoft.com/office/drawing/2014/main" id="{0B5BEDC7-5746-48CE-BFCB-4DF5531DB880}"/>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19</a:t>
            </a:fld>
            <a:endParaRPr lang="en-US" dirty="0"/>
          </a:p>
        </p:txBody>
      </p:sp>
    </p:spTree>
    <p:extLst>
      <p:ext uri="{BB962C8B-B14F-4D97-AF65-F5344CB8AC3E}">
        <p14:creationId xmlns:p14="http://schemas.microsoft.com/office/powerpoint/2010/main" val="83837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rgbClr val="00B050"/>
          </a:fgClr>
          <a:bgClr>
            <a:schemeClr val="bg1"/>
          </a:bgClr>
        </a:patt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3D5207-A5D3-4BD5-A78D-76E0D761BB9C}"/>
              </a:ext>
            </a:extLst>
          </p:cNvPr>
          <p:cNvSpPr>
            <a:spLocks noGrp="1"/>
          </p:cNvSpPr>
          <p:nvPr>
            <p:ph type="sldNum" sz="quarter" idx="4294967295"/>
          </p:nvPr>
        </p:nvSpPr>
        <p:spPr>
          <a:xfrm>
            <a:off x="0" y="6224588"/>
            <a:ext cx="609600" cy="228600"/>
          </a:xfrm>
        </p:spPr>
        <p:txBody>
          <a:bodyPr/>
          <a:lstStyle/>
          <a:p>
            <a:pPr>
              <a:defRPr/>
            </a:pPr>
            <a:fld id="{BEF2A795-0D1C-4340-A163-773CC4D3E4EC}" type="slidenum">
              <a:rPr lang="en-US" smtClean="0"/>
              <a:pPr>
                <a:defRPr/>
              </a:pPr>
              <a:t>20</a:t>
            </a:fld>
            <a:endParaRPr lang="en-US" dirty="0"/>
          </a:p>
        </p:txBody>
      </p:sp>
      <p:sp>
        <p:nvSpPr>
          <p:cNvPr id="8" name="TextBox 7">
            <a:extLst>
              <a:ext uri="{FF2B5EF4-FFF2-40B4-BE49-F238E27FC236}">
                <a16:creationId xmlns:a16="http://schemas.microsoft.com/office/drawing/2014/main" id="{8DACD8B1-E893-4B9D-941F-F89D36E3837E}"/>
              </a:ext>
            </a:extLst>
          </p:cNvPr>
          <p:cNvSpPr txBox="1"/>
          <p:nvPr/>
        </p:nvSpPr>
        <p:spPr>
          <a:xfrm>
            <a:off x="3581400" y="5791200"/>
            <a:ext cx="184731" cy="46166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E0FC84DB-0896-413C-8B09-4A545C5F78C2}"/>
              </a:ext>
            </a:extLst>
          </p:cNvPr>
          <p:cNvSpPr txBox="1"/>
          <p:nvPr/>
        </p:nvSpPr>
        <p:spPr>
          <a:xfrm>
            <a:off x="609600" y="4988381"/>
            <a:ext cx="8229600" cy="523220"/>
          </a:xfrm>
          <a:prstGeom prst="rect">
            <a:avLst/>
          </a:prstGeom>
          <a:noFill/>
        </p:spPr>
        <p:txBody>
          <a:bodyPr wrap="square" rtlCol="0">
            <a:spAutoFit/>
          </a:bodyPr>
          <a:lstStyle/>
          <a:p>
            <a:r>
              <a:rPr lang="en-US" sz="2800" b="1" dirty="0">
                <a:solidFill>
                  <a:srgbClr val="7030A0"/>
                </a:solidFill>
                <a:hlinkClick r:id="rId3">
                  <a:extLst>
                    <a:ext uri="{A12FA001-AC4F-418D-AE19-62706E023703}">
                      <ahyp:hlinkClr xmlns:ahyp="http://schemas.microsoft.com/office/drawing/2018/hyperlinkcolor" val="tx"/>
                    </a:ext>
                  </a:extLst>
                </a:hlinkClick>
              </a:rPr>
              <a:t>www.epa.gov/air-emissions-modeling/speciate</a:t>
            </a:r>
            <a:endParaRPr lang="en-US" sz="2800" b="1" dirty="0">
              <a:solidFill>
                <a:srgbClr val="7030A0"/>
              </a:solidFill>
            </a:endParaRPr>
          </a:p>
        </p:txBody>
      </p:sp>
      <p:sp>
        <p:nvSpPr>
          <p:cNvPr id="10" name="Rectangle 9">
            <a:extLst>
              <a:ext uri="{FF2B5EF4-FFF2-40B4-BE49-F238E27FC236}">
                <a16:creationId xmlns:a16="http://schemas.microsoft.com/office/drawing/2014/main" id="{7AB6BAB9-64AF-4762-9063-BC8A1F6825C5}"/>
              </a:ext>
            </a:extLst>
          </p:cNvPr>
          <p:cNvSpPr/>
          <p:nvPr/>
        </p:nvSpPr>
        <p:spPr>
          <a:xfrm>
            <a:off x="899990" y="3457268"/>
            <a:ext cx="7200900" cy="1754326"/>
          </a:xfrm>
          <a:prstGeom prst="rect">
            <a:avLst/>
          </a:prstGeom>
          <a:noFill/>
        </p:spPr>
        <p:txBody>
          <a:bodyPr wrap="square" lIns="91440" tIns="45720" rIns="91440" bIns="45720">
            <a:spAutoFit/>
          </a:bodyPr>
          <a:lstStyle/>
          <a:p>
            <a:pPr algn="ctr"/>
            <a:endParaRPr lang="en-US" sz="5400" b="1" dirty="0">
              <a:ln w="22225">
                <a:solidFill>
                  <a:schemeClr val="accent2"/>
                </a:solidFill>
                <a:prstDash val="solid"/>
              </a:ln>
              <a:pattFill prst="lgConfetti">
                <a:fgClr>
                  <a:srgbClr val="026CB6"/>
                </a:fgClr>
                <a:bgClr>
                  <a:schemeClr val="bg1"/>
                </a:bgClr>
              </a:pattFill>
            </a:endParaRPr>
          </a:p>
          <a:p>
            <a:pPr algn="ctr"/>
            <a:r>
              <a:rPr lang="en-US" sz="5400" b="1" dirty="0">
                <a:ln w="22225">
                  <a:solidFill>
                    <a:srgbClr val="FFFF00"/>
                  </a:solidFill>
                  <a:prstDash val="solid"/>
                </a:ln>
                <a:pattFill prst="pct10">
                  <a:fgClr>
                    <a:schemeClr val="bg1"/>
                  </a:fgClr>
                  <a:bgClr>
                    <a:schemeClr val="bg1"/>
                  </a:bgClr>
                </a:pattFill>
              </a:rPr>
              <a:t>For</a:t>
            </a:r>
            <a:r>
              <a:rPr lang="en-US" sz="5400" b="1" dirty="0">
                <a:ln w="22225">
                  <a:solidFill>
                    <a:schemeClr val="accent2"/>
                  </a:solidFill>
                  <a:prstDash val="solid"/>
                </a:ln>
                <a:pattFill prst="lgConfetti">
                  <a:fgClr>
                    <a:srgbClr val="026CB6"/>
                  </a:fgClr>
                  <a:bgClr>
                    <a:schemeClr val="bg1"/>
                  </a:bgClr>
                </a:pattFill>
              </a:rPr>
              <a:t> </a:t>
            </a:r>
            <a:r>
              <a:rPr lang="en-US" sz="5400" b="1" dirty="0">
                <a:ln w="22225">
                  <a:solidFill>
                    <a:srgbClr val="00B050"/>
                  </a:solidFill>
                  <a:prstDash val="solid"/>
                </a:ln>
                <a:pattFill prst="lgConfetti">
                  <a:fgClr>
                    <a:srgbClr val="669900"/>
                  </a:fgClr>
                  <a:bgClr>
                    <a:schemeClr val="bg1"/>
                  </a:bgClr>
                </a:pattFill>
              </a:rPr>
              <a:t>more</a:t>
            </a:r>
            <a:r>
              <a:rPr lang="en-US" sz="5400" b="1" dirty="0">
                <a:ln w="22225">
                  <a:solidFill>
                    <a:schemeClr val="accent2"/>
                  </a:solidFill>
                  <a:prstDash val="solid"/>
                </a:ln>
                <a:pattFill prst="lgConfetti">
                  <a:fgClr>
                    <a:srgbClr val="026CB6"/>
                  </a:fgClr>
                  <a:bgClr>
                    <a:schemeClr val="bg1"/>
                  </a:bgClr>
                </a:pattFill>
              </a:rPr>
              <a:t> </a:t>
            </a:r>
            <a:r>
              <a:rPr lang="en-US" sz="5400" b="1" dirty="0">
                <a:ln w="22225">
                  <a:solidFill>
                    <a:srgbClr val="0070C0"/>
                  </a:solidFill>
                  <a:prstDash val="solid"/>
                </a:ln>
                <a:pattFill prst="pct25">
                  <a:fgClr>
                    <a:srgbClr val="0070C0"/>
                  </a:fgClr>
                  <a:bgClr>
                    <a:schemeClr val="bg1"/>
                  </a:bgClr>
                </a:pattFill>
              </a:rPr>
              <a:t>information</a:t>
            </a:r>
          </a:p>
        </p:txBody>
      </p:sp>
      <p:pic>
        <p:nvPicPr>
          <p:cNvPr id="6" name="Content Placeholder 6">
            <a:extLst>
              <a:ext uri="{FF2B5EF4-FFF2-40B4-BE49-F238E27FC236}">
                <a16:creationId xmlns:a16="http://schemas.microsoft.com/office/drawing/2014/main" id="{98A61BC9-7DE7-48EB-ABFB-14FD2F9738E1}"/>
              </a:ext>
            </a:extLst>
          </p:cNvPr>
          <p:cNvPicPr>
            <a:picLocks noChangeAspect="1"/>
          </p:cNvPicPr>
          <p:nvPr/>
        </p:nvPicPr>
        <p:blipFill>
          <a:blip r:embed="rId4"/>
          <a:stretch>
            <a:fillRect/>
          </a:stretch>
        </p:blipFill>
        <p:spPr>
          <a:xfrm>
            <a:off x="7696200" y="243733"/>
            <a:ext cx="1039862" cy="1039862"/>
          </a:xfrm>
          <a:prstGeom prst="rect">
            <a:avLst/>
          </a:prstGeom>
        </p:spPr>
      </p:pic>
      <p:sp>
        <p:nvSpPr>
          <p:cNvPr id="2" name="TextBox 1">
            <a:extLst>
              <a:ext uri="{FF2B5EF4-FFF2-40B4-BE49-F238E27FC236}">
                <a16:creationId xmlns:a16="http://schemas.microsoft.com/office/drawing/2014/main" id="{6C6E20B5-609D-4E56-A083-1B73120B2696}"/>
              </a:ext>
            </a:extLst>
          </p:cNvPr>
          <p:cNvSpPr txBox="1"/>
          <p:nvPr/>
        </p:nvSpPr>
        <p:spPr>
          <a:xfrm>
            <a:off x="381000" y="1608009"/>
            <a:ext cx="7391400" cy="2308324"/>
          </a:xfrm>
          <a:prstGeom prst="rect">
            <a:avLst/>
          </a:prstGeom>
          <a:noFill/>
        </p:spPr>
        <p:txBody>
          <a:bodyPr wrap="square" rtlCol="0">
            <a:spAutoFit/>
          </a:bodyPr>
          <a:lstStyle/>
          <a:p>
            <a:r>
              <a:rPr lang="en-US" dirty="0"/>
              <a:t>Additional acknowledgements:</a:t>
            </a:r>
          </a:p>
          <a:p>
            <a:r>
              <a:rPr lang="en-US" dirty="0"/>
              <a:t>Reviews: Jeff Vukovich, Marc Houyoux (OAQPS), Rich Cook (OTAQ), Will Yelverton (ORD)  </a:t>
            </a:r>
          </a:p>
          <a:p>
            <a:r>
              <a:rPr lang="en-US" dirty="0"/>
              <a:t>Qlik Browser - Arthur Zuco (OAQPS), </a:t>
            </a:r>
          </a:p>
          <a:p>
            <a:r>
              <a:rPr lang="en-US" dirty="0"/>
              <a:t>Website - Caroline Farkas (OAQPS)</a:t>
            </a:r>
          </a:p>
          <a:p>
            <a:r>
              <a:rPr lang="en-US" dirty="0"/>
              <a:t>MS Access FORMS - Barron Henderson (OAQPS) </a:t>
            </a:r>
          </a:p>
        </p:txBody>
      </p:sp>
    </p:spTree>
    <p:extLst>
      <p:ext uri="{BB962C8B-B14F-4D97-AF65-F5344CB8AC3E}">
        <p14:creationId xmlns:p14="http://schemas.microsoft.com/office/powerpoint/2010/main" val="303886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95000"/>
          </a:schemeClr>
        </a:solidFill>
        <a:effectLst/>
      </p:bgPr>
    </p:bg>
    <p:spTree>
      <p:nvGrpSpPr>
        <p:cNvPr id="1" name=""/>
        <p:cNvGrpSpPr/>
        <p:nvPr/>
      </p:nvGrpSpPr>
      <p:grpSpPr>
        <a:xfrm>
          <a:off x="0" y="0"/>
          <a:ext cx="0" cy="0"/>
          <a:chOff x="0" y="0"/>
          <a:chExt cx="0" cy="0"/>
        </a:xfrm>
      </p:grpSpPr>
      <p:sp>
        <p:nvSpPr>
          <p:cNvPr id="24" name="Slide Number Placeholder 4">
            <a:extLst>
              <a:ext uri="{FF2B5EF4-FFF2-40B4-BE49-F238E27FC236}">
                <a16:creationId xmlns:a16="http://schemas.microsoft.com/office/drawing/2014/main" id="{5CC97088-9F90-413C-BFEE-F05F69024F99}"/>
              </a:ext>
            </a:extLst>
          </p:cNvPr>
          <p:cNvSpPr txBox="1">
            <a:spLocks/>
          </p:cNvSpPr>
          <p:nvPr/>
        </p:nvSpPr>
        <p:spPr>
          <a:xfrm>
            <a:off x="26275" y="6248400"/>
            <a:ext cx="737281" cy="228600"/>
          </a:xfrm>
          <a:prstGeom prst="rect">
            <a:avLst/>
          </a:prstGeom>
          <a:solidFill>
            <a:srgbClr val="0070C0"/>
          </a:solidFill>
          <a:ln>
            <a:solidFill>
              <a:srgbClr val="026CB6"/>
            </a:solidFill>
          </a:ln>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endParaRPr lang="en-US" dirty="0"/>
          </a:p>
        </p:txBody>
      </p:sp>
      <p:sp>
        <p:nvSpPr>
          <p:cNvPr id="7" name="Slide Number Placeholder 6"/>
          <p:cNvSpPr>
            <a:spLocks noGrp="1"/>
          </p:cNvSpPr>
          <p:nvPr>
            <p:ph type="sldNum" sz="quarter" idx="4294967295"/>
          </p:nvPr>
        </p:nvSpPr>
        <p:spPr>
          <a:xfrm>
            <a:off x="0" y="6224588"/>
            <a:ext cx="609600" cy="228600"/>
          </a:xfrm>
        </p:spPr>
        <p:txBody>
          <a:bodyPr/>
          <a:lstStyle/>
          <a:p>
            <a:r>
              <a:rPr lang="en-US" b="0" dirty="0"/>
              <a:t>2</a:t>
            </a:r>
          </a:p>
        </p:txBody>
      </p:sp>
      <p:sp>
        <p:nvSpPr>
          <p:cNvPr id="2" name="Title 1"/>
          <p:cNvSpPr>
            <a:spLocks noGrp="1"/>
          </p:cNvSpPr>
          <p:nvPr>
            <p:ph type="title" idx="4294967295"/>
            <p:extLst/>
          </p:nvPr>
        </p:nvSpPr>
        <p:spPr>
          <a:xfrm>
            <a:off x="381000" y="74741"/>
            <a:ext cx="9206122" cy="756443"/>
          </a:xfrm>
          <a:prstGeom prst="rect">
            <a:avLst/>
          </a:prstGeom>
        </p:spPr>
        <p:txBody>
          <a:bodyPr>
            <a:noAutofit/>
          </a:bodyPr>
          <a:lstStyle/>
          <a:p>
            <a:r>
              <a:rPr lang="en-US" sz="2800" dirty="0">
                <a:solidFill>
                  <a:srgbClr val="026CB6"/>
                </a:solidFill>
                <a:latin typeface="Arial"/>
                <a:cs typeface="Arial"/>
              </a:rPr>
              <a:t>SPECIATE As Part of Emissions Preparation</a:t>
            </a:r>
            <a:br>
              <a:rPr lang="en-US" sz="2800" dirty="0">
                <a:solidFill>
                  <a:srgbClr val="026CB6"/>
                </a:solidFill>
                <a:latin typeface="Arial"/>
                <a:cs typeface="Arial"/>
              </a:rPr>
            </a:br>
            <a:r>
              <a:rPr lang="en-US" sz="2800" dirty="0">
                <a:solidFill>
                  <a:srgbClr val="026CB6"/>
                </a:solidFill>
                <a:latin typeface="Arial"/>
                <a:cs typeface="Arial"/>
              </a:rPr>
              <a:t>for Photochemical Air Quality Modeling</a:t>
            </a:r>
          </a:p>
        </p:txBody>
      </p:sp>
      <p:pic>
        <p:nvPicPr>
          <p:cNvPr id="22" name="Picture 21">
            <a:extLst>
              <a:ext uri="{FF2B5EF4-FFF2-40B4-BE49-F238E27FC236}">
                <a16:creationId xmlns:a16="http://schemas.microsoft.com/office/drawing/2014/main" id="{D5155CF7-2929-4256-A420-F33A8A5D6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691" y="2854856"/>
            <a:ext cx="2381674" cy="1511078"/>
          </a:xfrm>
          <a:prstGeom prst="rect">
            <a:avLst/>
          </a:prstGeom>
        </p:spPr>
      </p:pic>
      <p:sp>
        <p:nvSpPr>
          <p:cNvPr id="23" name="Rectangle 22">
            <a:extLst>
              <a:ext uri="{FF2B5EF4-FFF2-40B4-BE49-F238E27FC236}">
                <a16:creationId xmlns:a16="http://schemas.microsoft.com/office/drawing/2014/main" id="{A684DD04-A9B8-4E7E-901A-5F4CE9165C22}"/>
              </a:ext>
            </a:extLst>
          </p:cNvPr>
          <p:cNvSpPr/>
          <p:nvPr/>
        </p:nvSpPr>
        <p:spPr>
          <a:xfrm>
            <a:off x="174451" y="2868165"/>
            <a:ext cx="1143316" cy="156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Emission</a:t>
            </a:r>
          </a:p>
          <a:p>
            <a:pPr algn="ctr"/>
            <a:r>
              <a:rPr lang="en-US" sz="1800" dirty="0">
                <a:solidFill>
                  <a:schemeClr val="tx1"/>
                </a:solidFill>
              </a:rPr>
              <a:t>Inventory</a:t>
            </a:r>
          </a:p>
          <a:p>
            <a:pPr algn="ctr"/>
            <a:endParaRPr lang="en-US" sz="800" dirty="0">
              <a:solidFill>
                <a:schemeClr val="tx1"/>
              </a:solidFill>
            </a:endParaRPr>
          </a:p>
        </p:txBody>
      </p:sp>
      <p:graphicFrame>
        <p:nvGraphicFramePr>
          <p:cNvPr id="31" name="Content Placeholder 8">
            <a:extLst>
              <a:ext uri="{FF2B5EF4-FFF2-40B4-BE49-F238E27FC236}">
                <a16:creationId xmlns:a16="http://schemas.microsoft.com/office/drawing/2014/main" id="{77CCE656-4D1F-49CB-9C35-7BB0E3B67803}"/>
              </a:ext>
            </a:extLst>
          </p:cNvPr>
          <p:cNvGraphicFramePr>
            <a:graphicFrameLocks/>
          </p:cNvGraphicFramePr>
          <p:nvPr>
            <p:extLst>
              <p:ext uri="{D42A27DB-BD31-4B8C-83A1-F6EECF244321}">
                <p14:modId xmlns:p14="http://schemas.microsoft.com/office/powerpoint/2010/main" val="2631202767"/>
              </p:ext>
            </p:extLst>
          </p:nvPr>
        </p:nvGraphicFramePr>
        <p:xfrm>
          <a:off x="1829280" y="2022724"/>
          <a:ext cx="1912242" cy="950902"/>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31">
            <a:extLst>
              <a:ext uri="{FF2B5EF4-FFF2-40B4-BE49-F238E27FC236}">
                <a16:creationId xmlns:a16="http://schemas.microsoft.com/office/drawing/2014/main" id="{1A531983-C8B2-4732-865B-2C4606DE0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926" y="3193437"/>
            <a:ext cx="1773424" cy="1253220"/>
          </a:xfrm>
          <a:prstGeom prst="rect">
            <a:avLst/>
          </a:prstGeom>
        </p:spPr>
      </p:pic>
      <p:pic>
        <p:nvPicPr>
          <p:cNvPr id="33" name="Picture 32">
            <a:extLst>
              <a:ext uri="{FF2B5EF4-FFF2-40B4-BE49-F238E27FC236}">
                <a16:creationId xmlns:a16="http://schemas.microsoft.com/office/drawing/2014/main" id="{1C834F2E-9ECD-49EB-A5B5-9C218154E268}"/>
              </a:ext>
            </a:extLst>
          </p:cNvPr>
          <p:cNvPicPr>
            <a:picLocks noChangeAspect="1" noChangeArrowheads="1"/>
          </p:cNvPicPr>
          <p:nvPr/>
        </p:nvPicPr>
        <p:blipFill>
          <a:blip r:embed="rId6" cstate="print"/>
          <a:srcRect/>
          <a:stretch>
            <a:fillRect/>
          </a:stretch>
        </p:blipFill>
        <p:spPr bwMode="auto">
          <a:xfrm>
            <a:off x="2040453" y="5008633"/>
            <a:ext cx="1889739" cy="1578577"/>
          </a:xfrm>
          <a:prstGeom prst="rect">
            <a:avLst/>
          </a:prstGeom>
          <a:noFill/>
          <a:ln w="9525">
            <a:noFill/>
            <a:miter lim="800000"/>
            <a:headEnd/>
            <a:tailEnd/>
          </a:ln>
        </p:spPr>
      </p:pic>
      <p:sp>
        <p:nvSpPr>
          <p:cNvPr id="34" name="Right Arrow 9">
            <a:extLst>
              <a:ext uri="{FF2B5EF4-FFF2-40B4-BE49-F238E27FC236}">
                <a16:creationId xmlns:a16="http://schemas.microsoft.com/office/drawing/2014/main" id="{21F4BD54-E899-434E-99F0-3294FD2F30AB}"/>
              </a:ext>
            </a:extLst>
          </p:cNvPr>
          <p:cNvSpPr/>
          <p:nvPr/>
        </p:nvSpPr>
        <p:spPr>
          <a:xfrm rot="19004886" flipV="1">
            <a:off x="1299760" y="2861048"/>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10">
            <a:extLst>
              <a:ext uri="{FF2B5EF4-FFF2-40B4-BE49-F238E27FC236}">
                <a16:creationId xmlns:a16="http://schemas.microsoft.com/office/drawing/2014/main" id="{CEF777E8-1320-4305-AEBC-F3B3F2150B37}"/>
              </a:ext>
            </a:extLst>
          </p:cNvPr>
          <p:cNvSpPr/>
          <p:nvPr/>
        </p:nvSpPr>
        <p:spPr>
          <a:xfrm rot="2609973" flipV="1">
            <a:off x="1139652" y="4625784"/>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11">
            <a:extLst>
              <a:ext uri="{FF2B5EF4-FFF2-40B4-BE49-F238E27FC236}">
                <a16:creationId xmlns:a16="http://schemas.microsoft.com/office/drawing/2014/main" id="{155058FE-6576-4724-ADA5-2560E976C146}"/>
              </a:ext>
            </a:extLst>
          </p:cNvPr>
          <p:cNvSpPr/>
          <p:nvPr/>
        </p:nvSpPr>
        <p:spPr>
          <a:xfrm flipV="1">
            <a:off x="1335751" y="3657924"/>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12">
            <a:extLst>
              <a:ext uri="{FF2B5EF4-FFF2-40B4-BE49-F238E27FC236}">
                <a16:creationId xmlns:a16="http://schemas.microsoft.com/office/drawing/2014/main" id="{1763E886-2065-4741-8E66-D9175FBF1AAA}"/>
              </a:ext>
            </a:extLst>
          </p:cNvPr>
          <p:cNvSpPr/>
          <p:nvPr/>
        </p:nvSpPr>
        <p:spPr>
          <a:xfrm flipV="1">
            <a:off x="3720973" y="3653082"/>
            <a:ext cx="458846" cy="333929"/>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13">
            <a:extLst>
              <a:ext uri="{FF2B5EF4-FFF2-40B4-BE49-F238E27FC236}">
                <a16:creationId xmlns:a16="http://schemas.microsoft.com/office/drawing/2014/main" id="{4E3B61CA-F09E-435F-948F-F59DF45F3751}"/>
              </a:ext>
            </a:extLst>
          </p:cNvPr>
          <p:cNvSpPr/>
          <p:nvPr/>
        </p:nvSpPr>
        <p:spPr>
          <a:xfrm rot="19196721" flipV="1">
            <a:off x="3816805" y="4623487"/>
            <a:ext cx="467659" cy="338763"/>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ight Arrow 14">
            <a:extLst>
              <a:ext uri="{FF2B5EF4-FFF2-40B4-BE49-F238E27FC236}">
                <a16:creationId xmlns:a16="http://schemas.microsoft.com/office/drawing/2014/main" id="{E0A62185-1EAE-44E1-9811-20EFA34B6A13}"/>
              </a:ext>
            </a:extLst>
          </p:cNvPr>
          <p:cNvSpPr/>
          <p:nvPr/>
        </p:nvSpPr>
        <p:spPr>
          <a:xfrm rot="2360599" flipV="1">
            <a:off x="3710052" y="2501810"/>
            <a:ext cx="401389" cy="278208"/>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FF9F5AAE-CD96-4CA0-AE3E-0E66469BA81E}"/>
              </a:ext>
            </a:extLst>
          </p:cNvPr>
          <p:cNvSpPr txBox="1"/>
          <p:nvPr/>
        </p:nvSpPr>
        <p:spPr>
          <a:xfrm>
            <a:off x="4338615" y="4470262"/>
            <a:ext cx="2187782" cy="1477328"/>
          </a:xfrm>
          <a:prstGeom prst="rect">
            <a:avLst/>
          </a:prstGeom>
          <a:noFill/>
        </p:spPr>
        <p:txBody>
          <a:bodyPr wrap="square" rtlCol="0">
            <a:spAutoFit/>
          </a:bodyPr>
          <a:lstStyle/>
          <a:p>
            <a:r>
              <a:rPr lang="en-US" sz="1800" b="1" dirty="0"/>
              <a:t>Final product</a:t>
            </a:r>
            <a:r>
              <a:rPr lang="en-US" sz="1800" dirty="0"/>
              <a:t>: hourly, </a:t>
            </a:r>
            <a:r>
              <a:rPr lang="en-US" sz="1800" b="1" dirty="0"/>
              <a:t>speciated </a:t>
            </a:r>
            <a:r>
              <a:rPr lang="en-US" sz="1800" dirty="0"/>
              <a:t>gridded, emissions in a format for an air quality model</a:t>
            </a:r>
          </a:p>
        </p:txBody>
      </p:sp>
      <p:sp>
        <p:nvSpPr>
          <p:cNvPr id="41" name="TextBox 40">
            <a:extLst>
              <a:ext uri="{FF2B5EF4-FFF2-40B4-BE49-F238E27FC236}">
                <a16:creationId xmlns:a16="http://schemas.microsoft.com/office/drawing/2014/main" id="{84CD12F6-D633-40EE-A1BA-4D0253DCDB5F}"/>
              </a:ext>
            </a:extLst>
          </p:cNvPr>
          <p:cNvSpPr txBox="1"/>
          <p:nvPr/>
        </p:nvSpPr>
        <p:spPr>
          <a:xfrm rot="18923076">
            <a:off x="1100791" y="2221755"/>
            <a:ext cx="1039343" cy="523220"/>
          </a:xfrm>
          <a:prstGeom prst="rect">
            <a:avLst/>
          </a:prstGeom>
          <a:noFill/>
        </p:spPr>
        <p:txBody>
          <a:bodyPr wrap="square" rtlCol="0">
            <a:spAutoFit/>
          </a:bodyPr>
          <a:lstStyle/>
          <a:p>
            <a:r>
              <a:rPr lang="en-US" sz="1400" dirty="0"/>
              <a:t>Temporal Profiles</a:t>
            </a:r>
          </a:p>
        </p:txBody>
      </p:sp>
      <p:sp>
        <p:nvSpPr>
          <p:cNvPr id="42" name="TextBox 41">
            <a:extLst>
              <a:ext uri="{FF2B5EF4-FFF2-40B4-BE49-F238E27FC236}">
                <a16:creationId xmlns:a16="http://schemas.microsoft.com/office/drawing/2014/main" id="{80A2D3D4-16F6-4665-8921-5575B84D020A}"/>
              </a:ext>
            </a:extLst>
          </p:cNvPr>
          <p:cNvSpPr txBox="1"/>
          <p:nvPr/>
        </p:nvSpPr>
        <p:spPr>
          <a:xfrm>
            <a:off x="1278333" y="3284331"/>
            <a:ext cx="1795684" cy="307777"/>
          </a:xfrm>
          <a:prstGeom prst="rect">
            <a:avLst/>
          </a:prstGeom>
          <a:noFill/>
        </p:spPr>
        <p:txBody>
          <a:bodyPr wrap="none" rtlCol="0">
            <a:spAutoFit/>
          </a:bodyPr>
          <a:lstStyle/>
          <a:p>
            <a:r>
              <a:rPr lang="en-US" sz="1400" b="1" dirty="0">
                <a:highlight>
                  <a:srgbClr val="FFFF00"/>
                </a:highlight>
              </a:rPr>
              <a:t>Speciation Profiles</a:t>
            </a:r>
          </a:p>
        </p:txBody>
      </p:sp>
      <p:sp>
        <p:nvSpPr>
          <p:cNvPr id="43" name="TextBox 42">
            <a:extLst>
              <a:ext uri="{FF2B5EF4-FFF2-40B4-BE49-F238E27FC236}">
                <a16:creationId xmlns:a16="http://schemas.microsoft.com/office/drawing/2014/main" id="{0A1E6CEB-3F25-4766-9E12-778F81C9450D}"/>
              </a:ext>
            </a:extLst>
          </p:cNvPr>
          <p:cNvSpPr txBox="1"/>
          <p:nvPr/>
        </p:nvSpPr>
        <p:spPr>
          <a:xfrm rot="2778875">
            <a:off x="795777" y="4867983"/>
            <a:ext cx="1495666" cy="307777"/>
          </a:xfrm>
          <a:prstGeom prst="rect">
            <a:avLst/>
          </a:prstGeom>
          <a:noFill/>
        </p:spPr>
        <p:txBody>
          <a:bodyPr wrap="none" rtlCol="0">
            <a:spAutoFit/>
          </a:bodyPr>
          <a:lstStyle/>
          <a:p>
            <a:r>
              <a:rPr lang="en-US" sz="1400" dirty="0"/>
              <a:t>Spatial Surrogates</a:t>
            </a:r>
          </a:p>
        </p:txBody>
      </p:sp>
      <p:sp>
        <p:nvSpPr>
          <p:cNvPr id="44" name="TextBox 43">
            <a:extLst>
              <a:ext uri="{FF2B5EF4-FFF2-40B4-BE49-F238E27FC236}">
                <a16:creationId xmlns:a16="http://schemas.microsoft.com/office/drawing/2014/main" id="{301C6AF1-D615-4F3E-8DC8-9BA5E2DEE7F3}"/>
              </a:ext>
            </a:extLst>
          </p:cNvPr>
          <p:cNvSpPr txBox="1"/>
          <p:nvPr/>
        </p:nvSpPr>
        <p:spPr>
          <a:xfrm>
            <a:off x="17907" y="1207648"/>
            <a:ext cx="6607349" cy="707886"/>
          </a:xfrm>
          <a:prstGeom prst="rect">
            <a:avLst/>
          </a:prstGeom>
          <a:noFill/>
        </p:spPr>
        <p:txBody>
          <a:bodyPr wrap="square" rtlCol="0">
            <a:spAutoFit/>
          </a:bodyPr>
          <a:lstStyle/>
          <a:p>
            <a:r>
              <a:rPr lang="en-US" sz="2000" b="1" u="sng" dirty="0"/>
              <a:t>SMOKE software system performs</a:t>
            </a:r>
          </a:p>
          <a:p>
            <a:r>
              <a:rPr lang="en-US" sz="2000" b="1" u="sng" dirty="0"/>
              <a:t>temporal allocation, speciation and spatial allocation</a:t>
            </a:r>
          </a:p>
        </p:txBody>
      </p:sp>
      <p:sp>
        <p:nvSpPr>
          <p:cNvPr id="45" name="Rectangle 44">
            <a:extLst>
              <a:ext uri="{FF2B5EF4-FFF2-40B4-BE49-F238E27FC236}">
                <a16:creationId xmlns:a16="http://schemas.microsoft.com/office/drawing/2014/main" id="{0D5F4F8A-A40E-42C5-8932-50E5B768034F}"/>
              </a:ext>
            </a:extLst>
          </p:cNvPr>
          <p:cNvSpPr/>
          <p:nvPr/>
        </p:nvSpPr>
        <p:spPr>
          <a:xfrm>
            <a:off x="2053250" y="1470466"/>
            <a:ext cx="3295110" cy="5073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9" name="TextBox 48">
            <a:extLst>
              <a:ext uri="{FF2B5EF4-FFF2-40B4-BE49-F238E27FC236}">
                <a16:creationId xmlns:a16="http://schemas.microsoft.com/office/drawing/2014/main" id="{65FDEFBF-3EE1-4DDD-B384-3694B43EC527}"/>
              </a:ext>
            </a:extLst>
          </p:cNvPr>
          <p:cNvSpPr txBox="1"/>
          <p:nvPr/>
        </p:nvSpPr>
        <p:spPr>
          <a:xfrm>
            <a:off x="6550978" y="2062895"/>
            <a:ext cx="2556125"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VOC and PM</a:t>
            </a:r>
            <a:r>
              <a:rPr lang="en-US" sz="1600" baseline="-25000" dirty="0"/>
              <a:t>2.5</a:t>
            </a:r>
            <a:r>
              <a:rPr lang="en-US" sz="1600" dirty="0"/>
              <a:t> need to be speciated into chemical components for photochemical modeling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Each speciation profile is cross-referenced to an inventory source by source classification code (SCC), pollutant, and potentially by region</a:t>
            </a:r>
          </a:p>
          <a:p>
            <a:endParaRPr lang="en-US" sz="1600" dirty="0"/>
          </a:p>
          <a:p>
            <a:pPr marL="285750" indent="-285750">
              <a:buFont typeface="Arial" panose="020B0604020202020204" pitchFamily="34" charset="0"/>
              <a:buChar char="•"/>
            </a:pPr>
            <a:r>
              <a:rPr lang="en-US" sz="1600" dirty="0"/>
              <a:t>Thousands of SCCs in the NEI are mapped to a few hundred profiles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1031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4"/>
                                        </p:tgtEl>
                                        <p:attrNameLst>
                                          <p:attrName>style.opacity</p:attrName>
                                        </p:attrNameLst>
                                      </p:cBhvr>
                                      <p:to>
                                        <p:strVal val="0.5"/>
                                      </p:to>
                                    </p:set>
                                    <p:animEffect filter="image" prLst="opacity: 0.5">
                                      <p:cBhvr rctx="IE">
                                        <p:cTn id="7" dur="indefinite"/>
                                        <p:tgtEl>
                                          <p:spTgt spid="34"/>
                                        </p:tgtEl>
                                      </p:cBhvr>
                                    </p:animEffect>
                                  </p:childTnLst>
                                </p:cTn>
                              </p:par>
                              <p:par>
                                <p:cTn id="8" presetID="9" presetClass="emph" presetSubtype="0" grpId="0" nodeType="withEffect">
                                  <p:stCondLst>
                                    <p:cond delay="0"/>
                                  </p:stCondLst>
                                  <p:childTnLst>
                                    <p:set>
                                      <p:cBhvr rctx="PPT">
                                        <p:cTn id="9" dur="indefinite"/>
                                        <p:tgtEl>
                                          <p:spTgt spid="41"/>
                                        </p:tgtEl>
                                        <p:attrNameLst>
                                          <p:attrName>style.opacity</p:attrName>
                                        </p:attrNameLst>
                                      </p:cBhvr>
                                      <p:to>
                                        <p:strVal val="0.5"/>
                                      </p:to>
                                    </p:set>
                                    <p:animEffect filter="image" prLst="opacity: 0.5">
                                      <p:cBhvr rctx="IE">
                                        <p:cTn id="10" dur="indefinite"/>
                                        <p:tgtEl>
                                          <p:spTgt spid="41"/>
                                        </p:tgtEl>
                                      </p:cBhvr>
                                    </p:animEffect>
                                  </p:childTnLst>
                                </p:cTn>
                              </p:par>
                              <p:par>
                                <p:cTn id="11" presetID="9" presetClass="emph" presetSubtype="0" grpId="0" nodeType="withEffect">
                                  <p:stCondLst>
                                    <p:cond delay="0"/>
                                  </p:stCondLst>
                                  <p:childTnLst>
                                    <p:set>
                                      <p:cBhvr rctx="PPT">
                                        <p:cTn id="12" dur="indefinite"/>
                                        <p:tgtEl>
                                          <p:spTgt spid="31"/>
                                        </p:tgtEl>
                                        <p:attrNameLst>
                                          <p:attrName>style.opacity</p:attrName>
                                        </p:attrNameLst>
                                      </p:cBhvr>
                                      <p:to>
                                        <p:strVal val="0.5"/>
                                      </p:to>
                                    </p:set>
                                    <p:animEffect filter="image" prLst="opacity: 0.5">
                                      <p:cBhvr rctx="IE">
                                        <p:cTn id="13" dur="indefinite"/>
                                        <p:tgtEl>
                                          <p:spTgt spid="31"/>
                                        </p:tgtEl>
                                      </p:cBhvr>
                                    </p:animEffect>
                                  </p:childTnLst>
                                </p:cTn>
                              </p:par>
                              <p:par>
                                <p:cTn id="14" presetID="9" presetClass="emph" presetSubtype="0" grpId="0" nodeType="withEffect">
                                  <p:stCondLst>
                                    <p:cond delay="0"/>
                                  </p:stCondLst>
                                  <p:childTnLst>
                                    <p:set>
                                      <p:cBhvr rctx="PPT">
                                        <p:cTn id="15" dur="indefinite"/>
                                        <p:tgtEl>
                                          <p:spTgt spid="39"/>
                                        </p:tgtEl>
                                        <p:attrNameLst>
                                          <p:attrName>style.opacity</p:attrName>
                                        </p:attrNameLst>
                                      </p:cBhvr>
                                      <p:to>
                                        <p:strVal val="0.5"/>
                                      </p:to>
                                    </p:set>
                                    <p:animEffect filter="image" prLst="opacity: 0.5">
                                      <p:cBhvr rctx="IE">
                                        <p:cTn id="16" dur="indefinite"/>
                                        <p:tgtEl>
                                          <p:spTgt spid="39"/>
                                        </p:tgtEl>
                                      </p:cBhvr>
                                    </p:animEffect>
                                  </p:childTnLst>
                                </p:cTn>
                              </p:par>
                              <p:par>
                                <p:cTn id="17" presetID="9" presetClass="emph" presetSubtype="0" grpId="0" nodeType="withEffect">
                                  <p:stCondLst>
                                    <p:cond delay="0"/>
                                  </p:stCondLst>
                                  <p:childTnLst>
                                    <p:set>
                                      <p:cBhvr rctx="PPT">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nodeType="withEffect">
                                  <p:stCondLst>
                                    <p:cond delay="0"/>
                                  </p:stCondLst>
                                  <p:childTnLst>
                                    <p:set>
                                      <p:cBhvr rctx="PPT">
                                        <p:cTn id="21" dur="indefinite"/>
                                        <p:tgtEl>
                                          <p:spTgt spid="33"/>
                                        </p:tgtEl>
                                        <p:attrNameLst>
                                          <p:attrName>style.opacity</p:attrName>
                                        </p:attrNameLst>
                                      </p:cBhvr>
                                      <p:to>
                                        <p:strVal val="0.5"/>
                                      </p:to>
                                    </p:set>
                                    <p:animEffect filter="image" prLst="opacity: 0.5">
                                      <p:cBhvr rctx="IE">
                                        <p:cTn id="22" dur="indefinite"/>
                                        <p:tgtEl>
                                          <p:spTgt spid="33"/>
                                        </p:tgtEl>
                                      </p:cBhvr>
                                    </p:animEffect>
                                  </p:childTnLst>
                                </p:cTn>
                              </p:par>
                              <p:par>
                                <p:cTn id="23" presetID="9" presetClass="emph" presetSubtype="0" grpId="0" nodeType="withEffect">
                                  <p:stCondLst>
                                    <p:cond delay="0"/>
                                  </p:stCondLst>
                                  <p:childTnLst>
                                    <p:set>
                                      <p:cBhvr rctx="PPT">
                                        <p:cTn id="24" dur="indefinite"/>
                                        <p:tgtEl>
                                          <p:spTgt spid="43"/>
                                        </p:tgtEl>
                                        <p:attrNameLst>
                                          <p:attrName>style.opacity</p:attrName>
                                        </p:attrNameLst>
                                      </p:cBhvr>
                                      <p:to>
                                        <p:strVal val="0.5"/>
                                      </p:to>
                                    </p:set>
                                    <p:animEffect filter="image" prLst="opacity: 0.5">
                                      <p:cBhvr rctx="IE">
                                        <p:cTn id="25" dur="indefinite"/>
                                        <p:tgtEl>
                                          <p:spTgt spid="43"/>
                                        </p:tgtEl>
                                      </p:cBhvr>
                                    </p:animEffect>
                                  </p:childTnLst>
                                </p:cTn>
                              </p:par>
                              <p:par>
                                <p:cTn id="26" presetID="9" presetClass="emph" presetSubtype="0" grpId="0" nodeType="withEffect">
                                  <p:stCondLst>
                                    <p:cond delay="0"/>
                                  </p:stCondLst>
                                  <p:childTnLst>
                                    <p:set>
                                      <p:cBhvr rctx="PPT">
                                        <p:cTn id="27" dur="indefinite"/>
                                        <p:tgtEl>
                                          <p:spTgt spid="35"/>
                                        </p:tgtEl>
                                        <p:attrNameLst>
                                          <p:attrName>style.opacity</p:attrName>
                                        </p:attrNameLst>
                                      </p:cBhvr>
                                      <p:to>
                                        <p:strVal val="0.5"/>
                                      </p:to>
                                    </p:set>
                                    <p:animEffect filter="image" prLst="opacity: 0.5">
                                      <p:cBhvr rctx="IE">
                                        <p:cTn id="28" dur="indefinite"/>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4" grpId="0" animBg="1"/>
      <p:bldP spid="35" grpId="0" animBg="1"/>
      <p:bldP spid="38" grpId="0" animBg="1"/>
      <p:bldP spid="39" grpId="0" animBg="1"/>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76BC-5040-4D26-9097-7705D8C3361A}"/>
              </a:ext>
            </a:extLst>
          </p:cNvPr>
          <p:cNvSpPr>
            <a:spLocks noGrp="1"/>
          </p:cNvSpPr>
          <p:nvPr>
            <p:ph type="title"/>
          </p:nvPr>
        </p:nvSpPr>
        <p:spPr/>
        <p:txBody>
          <a:bodyPr/>
          <a:lstStyle/>
          <a:p>
            <a:r>
              <a:rPr lang="en-US" dirty="0"/>
              <a:t>Other Key Uses</a:t>
            </a:r>
          </a:p>
        </p:txBody>
      </p:sp>
      <p:sp>
        <p:nvSpPr>
          <p:cNvPr id="3" name="Content Placeholder 2">
            <a:extLst>
              <a:ext uri="{FF2B5EF4-FFF2-40B4-BE49-F238E27FC236}">
                <a16:creationId xmlns:a16="http://schemas.microsoft.com/office/drawing/2014/main" id="{CA59574D-DA8C-40FB-9AC5-AE8A1AE236FE}"/>
              </a:ext>
            </a:extLst>
          </p:cNvPr>
          <p:cNvSpPr>
            <a:spLocks noGrp="1"/>
          </p:cNvSpPr>
          <p:nvPr>
            <p:ph idx="1"/>
          </p:nvPr>
        </p:nvSpPr>
        <p:spPr>
          <a:xfrm>
            <a:off x="644236" y="2078182"/>
            <a:ext cx="7772400" cy="3429000"/>
          </a:xfrm>
        </p:spPr>
        <p:txBody>
          <a:bodyPr/>
          <a:lstStyle/>
          <a:p>
            <a:r>
              <a:rPr lang="en-US" dirty="0"/>
              <a:t>Estimate black carbon and organic carbon for use in carbon emission assessments and inventories</a:t>
            </a:r>
          </a:p>
          <a:p>
            <a:pPr lvl="1"/>
            <a:r>
              <a:rPr lang="en-US" dirty="0"/>
              <a:t> Black Carbon Report to Congress</a:t>
            </a:r>
          </a:p>
          <a:p>
            <a:pPr lvl="1"/>
            <a:r>
              <a:rPr lang="en-US" dirty="0"/>
              <a:t> Arctic deposition study</a:t>
            </a:r>
          </a:p>
          <a:p>
            <a:r>
              <a:rPr lang="en-US" dirty="0"/>
              <a:t>Source apportionment</a:t>
            </a:r>
          </a:p>
          <a:p>
            <a:r>
              <a:rPr lang="en-US" dirty="0"/>
              <a:t>Estimate air toxics emissions</a:t>
            </a:r>
          </a:p>
          <a:p>
            <a:endParaRPr lang="en-US" dirty="0"/>
          </a:p>
        </p:txBody>
      </p:sp>
      <p:sp>
        <p:nvSpPr>
          <p:cNvPr id="5" name="Slide Number Placeholder 4">
            <a:extLst>
              <a:ext uri="{FF2B5EF4-FFF2-40B4-BE49-F238E27FC236}">
                <a16:creationId xmlns:a16="http://schemas.microsoft.com/office/drawing/2014/main" id="{2F158ED7-A3BB-40D3-B919-25C72E7958A5}"/>
              </a:ext>
            </a:extLst>
          </p:cNvPr>
          <p:cNvSpPr>
            <a:spLocks noGrp="1"/>
          </p:cNvSpPr>
          <p:nvPr>
            <p:ph type="sldNum" sz="quarter" idx="12"/>
          </p:nvPr>
        </p:nvSpPr>
        <p:spPr>
          <a:xfrm>
            <a:off x="26276" y="6248400"/>
            <a:ext cx="609600" cy="228600"/>
          </a:xfrm>
        </p:spPr>
        <p:txBody>
          <a:bodyPr/>
          <a:lstStyle/>
          <a:p>
            <a:pPr>
              <a:defRPr/>
            </a:pPr>
            <a:r>
              <a:rPr lang="en-US" dirty="0"/>
              <a:t>3</a:t>
            </a:r>
          </a:p>
        </p:txBody>
      </p:sp>
    </p:spTree>
    <p:extLst>
      <p:ext uri="{BB962C8B-B14F-4D97-AF65-F5344CB8AC3E}">
        <p14:creationId xmlns:p14="http://schemas.microsoft.com/office/powerpoint/2010/main" val="206405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7890-9B6C-424C-BF40-233D6F8DB828}"/>
              </a:ext>
            </a:extLst>
          </p:cNvPr>
          <p:cNvSpPr>
            <a:spLocks noGrp="1"/>
          </p:cNvSpPr>
          <p:nvPr>
            <p:ph type="title"/>
          </p:nvPr>
        </p:nvSpPr>
        <p:spPr>
          <a:xfrm>
            <a:off x="762000" y="838200"/>
            <a:ext cx="7620000" cy="990600"/>
          </a:xfrm>
        </p:spPr>
        <p:txBody>
          <a:bodyPr/>
          <a:lstStyle/>
          <a:p>
            <a:r>
              <a:rPr lang="en-US" dirty="0"/>
              <a:t>Types of Profiles in SPECIATE</a:t>
            </a:r>
          </a:p>
        </p:txBody>
      </p:sp>
      <p:sp>
        <p:nvSpPr>
          <p:cNvPr id="3" name="Content Placeholder 2">
            <a:extLst>
              <a:ext uri="{FF2B5EF4-FFF2-40B4-BE49-F238E27FC236}">
                <a16:creationId xmlns:a16="http://schemas.microsoft.com/office/drawing/2014/main" id="{454D75B8-EDDC-49F4-AD93-6DED931D09BC}"/>
              </a:ext>
            </a:extLst>
          </p:cNvPr>
          <p:cNvSpPr>
            <a:spLocks noGrp="1"/>
          </p:cNvSpPr>
          <p:nvPr>
            <p:ph idx="1"/>
          </p:nvPr>
        </p:nvSpPr>
        <p:spPr>
          <a:xfrm>
            <a:off x="685800" y="1714500"/>
            <a:ext cx="7772400" cy="3429000"/>
          </a:xfrm>
        </p:spPr>
        <p:txBody>
          <a:bodyPr anchor="t"/>
          <a:lstStyle/>
          <a:p>
            <a:r>
              <a:rPr lang="en-US" sz="2000" dirty="0">
                <a:solidFill>
                  <a:srgbClr val="7030A0"/>
                </a:solidFill>
              </a:rPr>
              <a:t>GAS – Organic gas, based on VOC or total organic gases (TOG)</a:t>
            </a:r>
          </a:p>
          <a:p>
            <a:r>
              <a:rPr lang="en-US" sz="2000" dirty="0">
                <a:solidFill>
                  <a:srgbClr val="7030A0"/>
                </a:solidFill>
              </a:rPr>
              <a:t>GAS-VBS – Used for volatility basis set (VBS) treatment in air quality models (contains intermediate volatility explicit and lumped species based on saturation vapor pressure)</a:t>
            </a:r>
          </a:p>
          <a:p>
            <a:pPr marL="0" indent="0">
              <a:buNone/>
            </a:pPr>
            <a:endParaRPr lang="en-US" sz="800" dirty="0"/>
          </a:p>
          <a:p>
            <a:r>
              <a:rPr lang="en-US" sz="2000" dirty="0">
                <a:solidFill>
                  <a:srgbClr val="006600"/>
                </a:solidFill>
              </a:rPr>
              <a:t>PM-Simplified – Model-ready for AE5 aerosol mechanism</a:t>
            </a:r>
          </a:p>
          <a:p>
            <a:r>
              <a:rPr lang="en-US" sz="2000" dirty="0">
                <a:solidFill>
                  <a:srgbClr val="006600"/>
                </a:solidFill>
              </a:rPr>
              <a:t>PM-AE6 – Model-ready for AE6/AE7 aerosol mechanism</a:t>
            </a:r>
          </a:p>
          <a:p>
            <a:r>
              <a:rPr lang="en-US" sz="2000" dirty="0">
                <a:solidFill>
                  <a:srgbClr val="006600"/>
                </a:solidFill>
              </a:rPr>
              <a:t>PM-VBS – Model-ready for VBS treatment in chemical transport models (contains organic carbon and non-carbon organic matter lumped species broken out by saturation vapor pressure; includes SVOCs)</a:t>
            </a:r>
          </a:p>
          <a:p>
            <a:r>
              <a:rPr lang="en-US" sz="2000" dirty="0">
                <a:solidFill>
                  <a:srgbClr val="006600"/>
                </a:solidFill>
              </a:rPr>
              <a:t>PM – Any other PM  (i.e., not model-ready)</a:t>
            </a:r>
            <a:endParaRPr lang="en-US" sz="2000" dirty="0"/>
          </a:p>
          <a:p>
            <a:endParaRPr lang="en-US" sz="800" dirty="0">
              <a:cs typeface="Arial"/>
            </a:endParaRPr>
          </a:p>
          <a:p>
            <a:r>
              <a:rPr lang="en-US" sz="2000" dirty="0">
                <a:solidFill>
                  <a:srgbClr val="D60093"/>
                </a:solidFill>
              </a:rPr>
              <a:t>OTHER – Mercury, NOX, semi-volatile VOC (SVOC)</a:t>
            </a:r>
          </a:p>
          <a:p>
            <a:endParaRPr lang="en-US" sz="2000" dirty="0">
              <a:cs typeface="Arial"/>
            </a:endParaRPr>
          </a:p>
        </p:txBody>
      </p:sp>
      <p:sp>
        <p:nvSpPr>
          <p:cNvPr id="5" name="Slide Number Placeholder 4">
            <a:extLst>
              <a:ext uri="{FF2B5EF4-FFF2-40B4-BE49-F238E27FC236}">
                <a16:creationId xmlns:a16="http://schemas.microsoft.com/office/drawing/2014/main" id="{FE4B0BAA-483D-4C44-906B-A8038E2D0A9E}"/>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4</a:t>
            </a:fld>
            <a:endParaRPr lang="en-US" dirty="0"/>
          </a:p>
        </p:txBody>
      </p:sp>
    </p:spTree>
    <p:extLst>
      <p:ext uri="{BB962C8B-B14F-4D97-AF65-F5344CB8AC3E}">
        <p14:creationId xmlns:p14="http://schemas.microsoft.com/office/powerpoint/2010/main" val="123908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C229CE-05BE-4B18-93F4-65E94C4CD9B9}"/>
              </a:ext>
            </a:extLst>
          </p:cNvPr>
          <p:cNvSpPr>
            <a:spLocks noGrp="1"/>
          </p:cNvSpPr>
          <p:nvPr>
            <p:ph type="sldNum" sz="quarter" idx="4294967295"/>
          </p:nvPr>
        </p:nvSpPr>
        <p:spPr>
          <a:xfrm>
            <a:off x="0" y="6224588"/>
            <a:ext cx="609600" cy="228600"/>
          </a:xfrm>
        </p:spPr>
        <p:txBody>
          <a:bodyPr/>
          <a:lstStyle/>
          <a:p>
            <a:pPr>
              <a:defRPr/>
            </a:pPr>
            <a:fld id="{BEF2A795-0D1C-4340-A163-773CC4D3E4EC}" type="slidenum">
              <a:rPr lang="en-US" smtClean="0"/>
              <a:pPr>
                <a:defRPr/>
              </a:pPr>
              <a:t>5</a:t>
            </a:fld>
            <a:endParaRPr lang="en-US" dirty="0"/>
          </a:p>
        </p:txBody>
      </p:sp>
      <p:pic>
        <p:nvPicPr>
          <p:cNvPr id="6" name="Picture 5">
            <a:extLst>
              <a:ext uri="{FF2B5EF4-FFF2-40B4-BE49-F238E27FC236}">
                <a16:creationId xmlns:a16="http://schemas.microsoft.com/office/drawing/2014/main" id="{86FEB15A-C858-448A-BA02-63EDF115C3BE}"/>
              </a:ext>
            </a:extLst>
          </p:cNvPr>
          <p:cNvPicPr>
            <a:picLocks noChangeAspect="1"/>
          </p:cNvPicPr>
          <p:nvPr/>
        </p:nvPicPr>
        <p:blipFill>
          <a:blip r:embed="rId2"/>
          <a:stretch>
            <a:fillRect/>
          </a:stretch>
        </p:blipFill>
        <p:spPr>
          <a:xfrm>
            <a:off x="836415" y="1719096"/>
            <a:ext cx="7471170" cy="4771567"/>
          </a:xfrm>
          <a:prstGeom prst="rect">
            <a:avLst/>
          </a:prstGeom>
        </p:spPr>
      </p:pic>
      <p:sp>
        <p:nvSpPr>
          <p:cNvPr id="7" name="TextBox 6">
            <a:extLst>
              <a:ext uri="{FF2B5EF4-FFF2-40B4-BE49-F238E27FC236}">
                <a16:creationId xmlns:a16="http://schemas.microsoft.com/office/drawing/2014/main" id="{8F0CCE7A-E0EA-47D2-8A58-CFEF3F9482B8}"/>
              </a:ext>
            </a:extLst>
          </p:cNvPr>
          <p:cNvSpPr txBox="1"/>
          <p:nvPr/>
        </p:nvSpPr>
        <p:spPr>
          <a:xfrm>
            <a:off x="293914" y="612019"/>
            <a:ext cx="8082298" cy="584775"/>
          </a:xfrm>
          <a:prstGeom prst="rect">
            <a:avLst/>
          </a:prstGeom>
          <a:noFill/>
        </p:spPr>
        <p:txBody>
          <a:bodyPr wrap="square" rtlCol="0">
            <a:spAutoFit/>
          </a:bodyPr>
          <a:lstStyle/>
          <a:p>
            <a:r>
              <a:rPr lang="en-US" sz="3200" b="1" dirty="0">
                <a:solidFill>
                  <a:srgbClr val="026CB6"/>
                </a:solidFill>
              </a:rPr>
              <a:t>Expansion of the SPECIATE Database</a:t>
            </a:r>
          </a:p>
        </p:txBody>
      </p:sp>
      <p:sp>
        <p:nvSpPr>
          <p:cNvPr id="9" name="Star: 7 Points 8">
            <a:extLst>
              <a:ext uri="{FF2B5EF4-FFF2-40B4-BE49-F238E27FC236}">
                <a16:creationId xmlns:a16="http://schemas.microsoft.com/office/drawing/2014/main" id="{EC2B0932-5F67-473F-A7F1-20286A5839BC}"/>
              </a:ext>
            </a:extLst>
          </p:cNvPr>
          <p:cNvSpPr/>
          <p:nvPr/>
        </p:nvSpPr>
        <p:spPr bwMode="auto">
          <a:xfrm>
            <a:off x="6781800" y="891862"/>
            <a:ext cx="2136913" cy="1165538"/>
          </a:xfrm>
          <a:prstGeom prst="star7">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00"/>
              </a:solidFill>
              <a:effectLst/>
              <a:latin typeface="Arial" charset="0"/>
              <a:ea typeface="ＭＳ Ｐゴシック" pitchFamily="1" charset="-128"/>
            </a:endParaRPr>
          </a:p>
        </p:txBody>
      </p:sp>
      <p:sp>
        <p:nvSpPr>
          <p:cNvPr id="10" name="TextBox 9">
            <a:extLst>
              <a:ext uri="{FF2B5EF4-FFF2-40B4-BE49-F238E27FC236}">
                <a16:creationId xmlns:a16="http://schemas.microsoft.com/office/drawing/2014/main" id="{A22B62CC-1018-4ACD-A697-E99E76702B6E}"/>
              </a:ext>
            </a:extLst>
          </p:cNvPr>
          <p:cNvSpPr txBox="1"/>
          <p:nvPr/>
        </p:nvSpPr>
        <p:spPr>
          <a:xfrm>
            <a:off x="7086601" y="1196794"/>
            <a:ext cx="2400939" cy="584775"/>
          </a:xfrm>
          <a:prstGeom prst="rect">
            <a:avLst/>
          </a:prstGeom>
          <a:noFill/>
        </p:spPr>
        <p:txBody>
          <a:bodyPr wrap="square" rtlCol="0">
            <a:spAutoFit/>
          </a:bodyPr>
          <a:lstStyle/>
          <a:p>
            <a:r>
              <a:rPr lang="en-US" sz="1600" b="1" dirty="0"/>
              <a:t>SPECIATE5.0:  </a:t>
            </a:r>
          </a:p>
          <a:p>
            <a:r>
              <a:rPr lang="en-US" sz="1600" b="1" dirty="0"/>
              <a:t>6,654 profiles</a:t>
            </a:r>
          </a:p>
        </p:txBody>
      </p:sp>
      <p:sp>
        <p:nvSpPr>
          <p:cNvPr id="2" name="TextBox 1">
            <a:extLst>
              <a:ext uri="{FF2B5EF4-FFF2-40B4-BE49-F238E27FC236}">
                <a16:creationId xmlns:a16="http://schemas.microsoft.com/office/drawing/2014/main" id="{F2C57DE5-91D2-4BA4-87E2-58CE4647E736}"/>
              </a:ext>
            </a:extLst>
          </p:cNvPr>
          <p:cNvSpPr txBox="1"/>
          <p:nvPr/>
        </p:nvSpPr>
        <p:spPr>
          <a:xfrm>
            <a:off x="5029200" y="3659171"/>
            <a:ext cx="838200" cy="646331"/>
          </a:xfrm>
          <a:prstGeom prst="rect">
            <a:avLst/>
          </a:prstGeom>
          <a:noFill/>
        </p:spPr>
        <p:txBody>
          <a:bodyPr wrap="square" rtlCol="0">
            <a:spAutoFit/>
          </a:bodyPr>
          <a:lstStyle/>
          <a:p>
            <a:r>
              <a:rPr lang="en-US" sz="1200" dirty="0"/>
              <a:t>First</a:t>
            </a:r>
          </a:p>
          <a:p>
            <a:r>
              <a:rPr lang="en-US" sz="1200" dirty="0"/>
              <a:t>Introduce AE6</a:t>
            </a:r>
          </a:p>
        </p:txBody>
      </p:sp>
      <p:sp>
        <p:nvSpPr>
          <p:cNvPr id="8" name="TextBox 7">
            <a:extLst>
              <a:ext uri="{FF2B5EF4-FFF2-40B4-BE49-F238E27FC236}">
                <a16:creationId xmlns:a16="http://schemas.microsoft.com/office/drawing/2014/main" id="{10D875A8-0E99-4B7B-AEEA-544C7C2E0EF1}"/>
              </a:ext>
            </a:extLst>
          </p:cNvPr>
          <p:cNvSpPr txBox="1"/>
          <p:nvPr/>
        </p:nvSpPr>
        <p:spPr>
          <a:xfrm>
            <a:off x="7448870" y="3012840"/>
            <a:ext cx="838200" cy="646331"/>
          </a:xfrm>
          <a:prstGeom prst="rect">
            <a:avLst/>
          </a:prstGeom>
          <a:noFill/>
        </p:spPr>
        <p:txBody>
          <a:bodyPr wrap="square" rtlCol="0">
            <a:spAutoFit/>
          </a:bodyPr>
          <a:lstStyle/>
          <a:p>
            <a:r>
              <a:rPr lang="en-US" sz="1200" dirty="0"/>
              <a:t>First</a:t>
            </a:r>
          </a:p>
          <a:p>
            <a:r>
              <a:rPr lang="en-US" sz="1200" dirty="0"/>
              <a:t>Introduce VBS</a:t>
            </a:r>
          </a:p>
        </p:txBody>
      </p:sp>
      <p:sp>
        <p:nvSpPr>
          <p:cNvPr id="11" name="TextBox 10">
            <a:extLst>
              <a:ext uri="{FF2B5EF4-FFF2-40B4-BE49-F238E27FC236}">
                <a16:creationId xmlns:a16="http://schemas.microsoft.com/office/drawing/2014/main" id="{C3722CC8-8AA2-462C-8D27-E163C604DA12}"/>
              </a:ext>
            </a:extLst>
          </p:cNvPr>
          <p:cNvSpPr txBox="1"/>
          <p:nvPr/>
        </p:nvSpPr>
        <p:spPr>
          <a:xfrm>
            <a:off x="6610670" y="4495800"/>
            <a:ext cx="838200" cy="830997"/>
          </a:xfrm>
          <a:prstGeom prst="rect">
            <a:avLst/>
          </a:prstGeom>
          <a:noFill/>
        </p:spPr>
        <p:txBody>
          <a:bodyPr wrap="square" rtlCol="0">
            <a:spAutoFit/>
          </a:bodyPr>
          <a:lstStyle/>
          <a:p>
            <a:r>
              <a:rPr lang="en-US" sz="1200" dirty="0"/>
              <a:t>More Region Specific Oil &amp; Gas</a:t>
            </a:r>
          </a:p>
        </p:txBody>
      </p:sp>
    </p:spTree>
    <p:extLst>
      <p:ext uri="{BB962C8B-B14F-4D97-AF65-F5344CB8AC3E}">
        <p14:creationId xmlns:p14="http://schemas.microsoft.com/office/powerpoint/2010/main" val="49024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152400" y="1371600"/>
            <a:ext cx="2286000" cy="990600"/>
          </a:xfrm>
          <a:prstGeom prst="rect">
            <a:avLst/>
          </a:prstGeom>
        </p:spPr>
        <p:txBody>
          <a:bodyPr anchor="t"/>
          <a:lstStyle/>
          <a:p>
            <a:pPr algn="ctr"/>
            <a:r>
              <a:rPr lang="en-US" dirty="0"/>
              <a:t>How Profiles are Added</a:t>
            </a:r>
          </a:p>
        </p:txBody>
      </p:sp>
      <p:sp>
        <p:nvSpPr>
          <p:cNvPr id="5" name="Slide Number Placeholder 4"/>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6</a:t>
            </a:fld>
            <a:endParaRPr lang="en-US" dirty="0"/>
          </a:p>
        </p:txBody>
      </p:sp>
      <p:pic>
        <p:nvPicPr>
          <p:cNvPr id="7" name="Picture 6">
            <a:extLst>
              <a:ext uri="{FF2B5EF4-FFF2-40B4-BE49-F238E27FC236}">
                <a16:creationId xmlns:a16="http://schemas.microsoft.com/office/drawing/2014/main" id="{0356F131-B7A2-46AE-972C-9285A501F69E}"/>
              </a:ext>
            </a:extLst>
          </p:cNvPr>
          <p:cNvPicPr>
            <a:picLocks noChangeAspect="1"/>
          </p:cNvPicPr>
          <p:nvPr/>
        </p:nvPicPr>
        <p:blipFill>
          <a:blip r:embed="rId3"/>
          <a:stretch>
            <a:fillRect/>
          </a:stretch>
        </p:blipFill>
        <p:spPr>
          <a:xfrm>
            <a:off x="2362200" y="113117"/>
            <a:ext cx="5522391" cy="6631765"/>
          </a:xfrm>
          <a:prstGeom prst="rect">
            <a:avLst/>
          </a:prstGeom>
        </p:spPr>
      </p:pic>
    </p:spTree>
    <p:extLst>
      <p:ext uri="{BB962C8B-B14F-4D97-AF65-F5344CB8AC3E}">
        <p14:creationId xmlns:p14="http://schemas.microsoft.com/office/powerpoint/2010/main" val="121463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EB41-B12C-4541-B1D7-C4D462C84B3E}"/>
              </a:ext>
            </a:extLst>
          </p:cNvPr>
          <p:cNvSpPr>
            <a:spLocks noGrp="1"/>
          </p:cNvSpPr>
          <p:nvPr>
            <p:ph type="title"/>
          </p:nvPr>
        </p:nvSpPr>
        <p:spPr/>
        <p:txBody>
          <a:bodyPr/>
          <a:lstStyle/>
          <a:p>
            <a:r>
              <a:rPr lang="en-US" dirty="0"/>
              <a:t>Updates to SPECIATE 5.0</a:t>
            </a:r>
          </a:p>
        </p:txBody>
      </p:sp>
      <p:sp>
        <p:nvSpPr>
          <p:cNvPr id="3" name="Content Placeholder 2">
            <a:extLst>
              <a:ext uri="{FF2B5EF4-FFF2-40B4-BE49-F238E27FC236}">
                <a16:creationId xmlns:a16="http://schemas.microsoft.com/office/drawing/2014/main" id="{27BB0B32-6A13-4DC6-91E8-431B18153ECF}"/>
              </a:ext>
            </a:extLst>
          </p:cNvPr>
          <p:cNvSpPr>
            <a:spLocks noGrp="1"/>
          </p:cNvSpPr>
          <p:nvPr>
            <p:ph idx="1"/>
          </p:nvPr>
        </p:nvSpPr>
        <p:spPr>
          <a:xfrm>
            <a:off x="609600" y="1981200"/>
            <a:ext cx="8153400" cy="3429000"/>
          </a:xfrm>
        </p:spPr>
        <p:txBody>
          <a:bodyPr/>
          <a:lstStyle/>
          <a:p>
            <a:r>
              <a:rPr lang="en-US" dirty="0"/>
              <a:t>Database design (improved Microsoft Access</a:t>
            </a:r>
            <a:r>
              <a:rPr lang="en-US" baseline="30000" dirty="0"/>
              <a:t>®</a:t>
            </a:r>
            <a:r>
              <a:rPr lang="en-US" dirty="0"/>
              <a:t> structure)</a:t>
            </a:r>
          </a:p>
          <a:p>
            <a:r>
              <a:rPr lang="en-US" dirty="0"/>
              <a:t>Additional metadata fields</a:t>
            </a:r>
          </a:p>
          <a:p>
            <a:r>
              <a:rPr lang="en-US" dirty="0"/>
              <a:t>Corrected </a:t>
            </a:r>
            <a:r>
              <a:rPr lang="en-US" dirty="0" err="1"/>
              <a:t>nonVOC</a:t>
            </a:r>
            <a:r>
              <a:rPr lang="en-US" dirty="0"/>
              <a:t> fields (SPECIES_PROPERTIES)</a:t>
            </a:r>
          </a:p>
          <a:p>
            <a:pPr lvl="1"/>
            <a:r>
              <a:rPr lang="en-US" sz="2000" dirty="0"/>
              <a:t>Siloxanes fixed - resulting from EPA research on organic aerosol formation from volatile chemical products</a:t>
            </a:r>
          </a:p>
          <a:p>
            <a:r>
              <a:rPr lang="en-US" dirty="0"/>
              <a:t>Added profiles</a:t>
            </a:r>
          </a:p>
          <a:p>
            <a:r>
              <a:rPr lang="en-US" dirty="0"/>
              <a:t>Improved online browser </a:t>
            </a:r>
          </a:p>
          <a:p>
            <a:r>
              <a:rPr lang="en-US" dirty="0"/>
              <a:t>Overall improvements to the SPECIATE program</a:t>
            </a:r>
          </a:p>
          <a:p>
            <a:pPr lvl="1"/>
            <a:r>
              <a:rPr lang="en-US" dirty="0"/>
              <a:t>Needs Analysis (</a:t>
            </a:r>
            <a:r>
              <a:rPr lang="en-US" dirty="0">
                <a:hlinkClick r:id="rId3"/>
              </a:rPr>
              <a:t>Bray, et al., Atmospheric Environment, June 2019</a:t>
            </a:r>
            <a:r>
              <a:rPr lang="en-US" dirty="0"/>
              <a:t>)</a:t>
            </a:r>
          </a:p>
          <a:p>
            <a:pPr lvl="1"/>
            <a:r>
              <a:rPr lang="en-US" dirty="0"/>
              <a:t>Guidelines for data developers</a:t>
            </a:r>
          </a:p>
          <a:p>
            <a:pPr marL="284163" lvl="1" indent="0">
              <a:buNone/>
            </a:pPr>
            <a:endParaRPr lang="en-US" dirty="0"/>
          </a:p>
          <a:p>
            <a:pPr marL="284163" lvl="1" indent="0">
              <a:buNone/>
            </a:pPr>
            <a:r>
              <a:rPr lang="en-US" dirty="0"/>
              <a:t> </a:t>
            </a:r>
          </a:p>
        </p:txBody>
      </p:sp>
      <p:sp>
        <p:nvSpPr>
          <p:cNvPr id="5" name="Slide Number Placeholder 4">
            <a:extLst>
              <a:ext uri="{FF2B5EF4-FFF2-40B4-BE49-F238E27FC236}">
                <a16:creationId xmlns:a16="http://schemas.microsoft.com/office/drawing/2014/main" id="{5CC4CC4A-F394-4988-BCD9-25E39677492D}"/>
              </a:ext>
            </a:extLst>
          </p:cNvPr>
          <p:cNvSpPr>
            <a:spLocks noGrp="1"/>
          </p:cNvSpPr>
          <p:nvPr>
            <p:ph type="sldNum" sz="quarter" idx="12"/>
          </p:nvPr>
        </p:nvSpPr>
        <p:spPr>
          <a:xfrm>
            <a:off x="26276" y="6248400"/>
            <a:ext cx="609600" cy="228600"/>
          </a:xfrm>
        </p:spPr>
        <p:txBody>
          <a:bodyPr/>
          <a:lstStyle/>
          <a:p>
            <a:pPr>
              <a:defRPr/>
            </a:pPr>
            <a:fld id="{BEF2A795-0D1C-4340-A163-773CC4D3E4EC}" type="slidenum">
              <a:rPr lang="en-US" smtClean="0"/>
              <a:pPr>
                <a:defRPr/>
              </a:pPr>
              <a:t>7</a:t>
            </a:fld>
            <a:endParaRPr lang="en-US" dirty="0"/>
          </a:p>
        </p:txBody>
      </p:sp>
    </p:spTree>
    <p:extLst>
      <p:ext uri="{BB962C8B-B14F-4D97-AF65-F5344CB8AC3E}">
        <p14:creationId xmlns:p14="http://schemas.microsoft.com/office/powerpoint/2010/main" val="60975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2" y="583988"/>
            <a:ext cx="8305800" cy="1004167"/>
          </a:xfrm>
        </p:spPr>
        <p:txBody>
          <a:bodyPr/>
          <a:lstStyle/>
          <a:p>
            <a:r>
              <a:rPr lang="en-US" sz="3600" dirty="0"/>
              <a:t>Profile Categorization Fields</a:t>
            </a:r>
          </a:p>
        </p:txBody>
      </p:sp>
      <p:sp>
        <p:nvSpPr>
          <p:cNvPr id="5" name="Slide Number Placeholder 4"/>
          <p:cNvSpPr>
            <a:spLocks noGrp="1"/>
          </p:cNvSpPr>
          <p:nvPr>
            <p:ph type="sldNum" sz="quarter" idx="12"/>
          </p:nvPr>
        </p:nvSpPr>
        <p:spPr>
          <a:xfrm>
            <a:off x="0" y="6274012"/>
            <a:ext cx="609600" cy="228600"/>
          </a:xfrm>
        </p:spPr>
        <p:txBody>
          <a:bodyPr/>
          <a:lstStyle/>
          <a:p>
            <a:pPr>
              <a:defRPr/>
            </a:pPr>
            <a:fld id="{BEF2A795-0D1C-4340-A163-773CC4D3E4EC}" type="slidenum">
              <a:rPr lang="en-US" smtClean="0"/>
              <a:pPr>
                <a:defRPr/>
              </a:pPr>
              <a:t>8</a:t>
            </a:fld>
            <a:endParaRPr lang="en-US" dirty="0"/>
          </a:p>
        </p:txBody>
      </p:sp>
      <p:sp>
        <p:nvSpPr>
          <p:cNvPr id="8" name="Content Placeholder 2">
            <a:extLst>
              <a:ext uri="{FF2B5EF4-FFF2-40B4-BE49-F238E27FC236}">
                <a16:creationId xmlns:a16="http://schemas.microsoft.com/office/drawing/2014/main" id="{06219E83-61F8-4C9C-A2C7-E5DD19416753}"/>
              </a:ext>
            </a:extLst>
          </p:cNvPr>
          <p:cNvSpPr txBox="1">
            <a:spLocks/>
          </p:cNvSpPr>
          <p:nvPr/>
        </p:nvSpPr>
        <p:spPr>
          <a:xfrm>
            <a:off x="609600" y="1371600"/>
            <a:ext cx="8433238" cy="2366665"/>
          </a:xfrm>
          <a:prstGeom prst="rect">
            <a:avLst/>
          </a:prstGeom>
        </p:spPr>
        <p:txBody>
          <a:bodyPr anchor="t"/>
          <a:lstStyle>
            <a:lvl1pPr marL="168275"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355777"/>
              </a:buClr>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0" fontAlgn="base" hangingPunct="0">
              <a:spcBef>
                <a:spcPct val="20000"/>
              </a:spcBef>
              <a:spcAft>
                <a:spcPct val="0"/>
              </a:spcAft>
              <a:buClr>
                <a:srgbClr val="355777"/>
              </a:buClr>
              <a:buChar char="–"/>
              <a:defRPr sz="2400">
                <a:solidFill>
                  <a:schemeClr val="tx1"/>
                </a:solidFill>
                <a:latin typeface="+mn-lt"/>
                <a:ea typeface="+mn-ea"/>
              </a:defRPr>
            </a:lvl4pPr>
            <a:lvl5pPr marL="1317625" indent="-176213" algn="l" rtl="0" eaLnBrk="0" fontAlgn="base" hangingPunct="0">
              <a:spcBef>
                <a:spcPct val="20000"/>
              </a:spcBef>
              <a:spcAft>
                <a:spcPct val="0"/>
              </a:spcAft>
              <a:buClr>
                <a:srgbClr val="355777"/>
              </a:buClr>
              <a:buChar char="»"/>
              <a:defRPr sz="2400" i="1">
                <a:solidFill>
                  <a:schemeClr val="tx1"/>
                </a:solidFill>
                <a:latin typeface="+mn-lt"/>
                <a:ea typeface="+mn-ea"/>
              </a:defRPr>
            </a:lvl5pPr>
            <a:lvl6pPr marL="1774825" indent="-176213" algn="l" rtl="0" fontAlgn="base">
              <a:spcBef>
                <a:spcPct val="20000"/>
              </a:spcBef>
              <a:spcAft>
                <a:spcPct val="0"/>
              </a:spcAft>
              <a:buClr>
                <a:srgbClr val="355777"/>
              </a:buClr>
              <a:buChar char="»"/>
              <a:defRPr sz="2400" i="1">
                <a:solidFill>
                  <a:schemeClr val="tx1"/>
                </a:solidFill>
                <a:latin typeface="+mn-lt"/>
                <a:ea typeface="+mn-ea"/>
              </a:defRPr>
            </a:lvl6pPr>
            <a:lvl7pPr marL="2232025" indent="-176213" algn="l" rtl="0" fontAlgn="base">
              <a:spcBef>
                <a:spcPct val="20000"/>
              </a:spcBef>
              <a:spcAft>
                <a:spcPct val="0"/>
              </a:spcAft>
              <a:buClr>
                <a:srgbClr val="355777"/>
              </a:buClr>
              <a:buChar char="»"/>
              <a:defRPr sz="2400" i="1">
                <a:solidFill>
                  <a:schemeClr val="tx1"/>
                </a:solidFill>
                <a:latin typeface="+mn-lt"/>
                <a:ea typeface="+mn-ea"/>
              </a:defRPr>
            </a:lvl7pPr>
            <a:lvl8pPr marL="2689225" indent="-176213" algn="l" rtl="0" fontAlgn="base">
              <a:spcBef>
                <a:spcPct val="20000"/>
              </a:spcBef>
              <a:spcAft>
                <a:spcPct val="0"/>
              </a:spcAft>
              <a:buClr>
                <a:srgbClr val="355777"/>
              </a:buClr>
              <a:buChar char="»"/>
              <a:defRPr sz="2400" i="1">
                <a:solidFill>
                  <a:schemeClr val="tx1"/>
                </a:solidFill>
                <a:latin typeface="+mn-lt"/>
                <a:ea typeface="+mn-ea"/>
              </a:defRPr>
            </a:lvl8pPr>
            <a:lvl9pPr marL="3146425" indent="-176213" algn="l" rtl="0" fontAlgn="base">
              <a:spcBef>
                <a:spcPct val="20000"/>
              </a:spcBef>
              <a:spcAft>
                <a:spcPct val="0"/>
              </a:spcAft>
              <a:buClr>
                <a:srgbClr val="355777"/>
              </a:buClr>
              <a:buChar char="»"/>
              <a:defRPr sz="2400" i="1">
                <a:solidFill>
                  <a:schemeClr val="tx1"/>
                </a:solidFill>
                <a:latin typeface="+mn-lt"/>
                <a:ea typeface="+mn-ea"/>
              </a:defRPr>
            </a:lvl9pPr>
          </a:lstStyle>
          <a:p>
            <a:r>
              <a:rPr lang="en-US" sz="1800" kern="0" dirty="0"/>
              <a:t>CATEGORY_LEVEL_1_Generation Mechanism</a:t>
            </a:r>
          </a:p>
          <a:p>
            <a:pPr lvl="1"/>
            <a:r>
              <a:rPr lang="en-US" sz="1800" kern="0" dirty="0"/>
              <a:t>9 distinct values, most are “combustion” or “volatilization”</a:t>
            </a:r>
          </a:p>
          <a:p>
            <a:pPr lvl="1"/>
            <a:endParaRPr lang="en-US" sz="1800" kern="0" dirty="0"/>
          </a:p>
          <a:p>
            <a:pPr lvl="1"/>
            <a:endParaRPr lang="en-US" sz="1800" kern="0" dirty="0"/>
          </a:p>
          <a:p>
            <a:pPr lvl="1"/>
            <a:endParaRPr lang="en-US" sz="1800" kern="0" dirty="0"/>
          </a:p>
          <a:p>
            <a:pPr lvl="1"/>
            <a:endParaRPr lang="en-US" sz="1800" kern="0" dirty="0"/>
          </a:p>
          <a:p>
            <a:pPr lvl="1"/>
            <a:endParaRPr lang="en-US" sz="1800" kern="0" dirty="0"/>
          </a:p>
          <a:p>
            <a:pPr lvl="1"/>
            <a:endParaRPr lang="en-US" sz="1800" kern="0" dirty="0"/>
          </a:p>
          <a:p>
            <a:pPr lvl="1"/>
            <a:endParaRPr lang="en-US" sz="1800" kern="0" dirty="0"/>
          </a:p>
          <a:p>
            <a:pPr lvl="1"/>
            <a:endParaRPr lang="en-US" sz="1800" kern="0" dirty="0"/>
          </a:p>
          <a:p>
            <a:r>
              <a:rPr lang="en-US" sz="1800" kern="0" dirty="0"/>
              <a:t>CATEGORY_LEVEL_2_Sector_Equipment</a:t>
            </a:r>
          </a:p>
          <a:p>
            <a:pPr lvl="1"/>
            <a:r>
              <a:rPr lang="en-US" sz="1800" dirty="0"/>
              <a:t>~ 200 distinct values, e.g., “biomass burning; prescribed fire” or “biomass burning; fireplace”</a:t>
            </a:r>
          </a:p>
          <a:p>
            <a:r>
              <a:rPr lang="en-US" sz="1800" kern="0" dirty="0"/>
              <a:t>CATEGORY_LEVEL_3_Fuel_Product</a:t>
            </a:r>
          </a:p>
          <a:p>
            <a:pPr lvl="1"/>
            <a:r>
              <a:rPr lang="en-US" sz="1800" kern="0" dirty="0"/>
              <a:t>~500 distinct values, e.g., “wheat straw” or “rice straw” or “juniper”</a:t>
            </a:r>
          </a:p>
          <a:p>
            <a:pPr lvl="1"/>
            <a:endParaRPr lang="en-US" sz="1800" kern="0" dirty="0"/>
          </a:p>
          <a:p>
            <a:endParaRPr lang="en-US" sz="1800" kern="0" dirty="0"/>
          </a:p>
        </p:txBody>
      </p:sp>
      <p:pic>
        <p:nvPicPr>
          <p:cNvPr id="3" name="Picture 2">
            <a:extLst>
              <a:ext uri="{FF2B5EF4-FFF2-40B4-BE49-F238E27FC236}">
                <a16:creationId xmlns:a16="http://schemas.microsoft.com/office/drawing/2014/main" id="{28E44AD7-8BD0-4E41-929C-B5149013B945}"/>
              </a:ext>
            </a:extLst>
          </p:cNvPr>
          <p:cNvPicPr>
            <a:picLocks noChangeAspect="1"/>
          </p:cNvPicPr>
          <p:nvPr/>
        </p:nvPicPr>
        <p:blipFill rotWithShape="1">
          <a:blip r:embed="rId3"/>
          <a:srcRect b="18899"/>
          <a:stretch/>
        </p:blipFill>
        <p:spPr>
          <a:xfrm>
            <a:off x="1127601" y="2209800"/>
            <a:ext cx="6888797" cy="2190346"/>
          </a:xfrm>
          <a:prstGeom prst="rect">
            <a:avLst/>
          </a:prstGeom>
          <a:ln>
            <a:solidFill>
              <a:srgbClr val="00B050"/>
            </a:solidFill>
          </a:ln>
        </p:spPr>
      </p:pic>
    </p:spTree>
    <p:extLst>
      <p:ext uri="{BB962C8B-B14F-4D97-AF65-F5344CB8AC3E}">
        <p14:creationId xmlns:p14="http://schemas.microsoft.com/office/powerpoint/2010/main" val="421211212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B9804A171FED4EBFC77CA4BEAC6964" ma:contentTypeVersion="26" ma:contentTypeDescription="Create a new document." ma:contentTypeScope="" ma:versionID="7fe2ce050e0bbc332040155d02d595b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4c3437ee-eec8-43b3-80f1-acd479dd78da" xmlns:ns6="9deaf657-8a9f-4e33-896a-f1b44d51727f" targetNamespace="http://schemas.microsoft.com/office/2006/metadata/properties" ma:root="true" ma:fieldsID="205c93fadb948e55625177f661d6c93d" ns1:_="" ns2:_="" ns3:_="" ns4:_="" ns5:_="" ns6:_="">
    <xsd:import namespace="http://schemas.microsoft.com/sharepoint/v3"/>
    <xsd:import namespace="4ffa91fb-a0ff-4ac5-b2db-65c790d184a4"/>
    <xsd:import namespace="http://schemas.microsoft.com/sharepoint.v3"/>
    <xsd:import namespace="http://schemas.microsoft.com/sharepoint/v3/fields"/>
    <xsd:import namespace="4c3437ee-eec8-43b3-80f1-acd479dd78da"/>
    <xsd:import namespace="9deaf657-8a9f-4e33-896a-f1b44d51727f"/>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6:EIS_x0020_Data_x0020_Category" minOccurs="0"/>
                <xsd:element ref="ns6:Sectors" minOccurs="0"/>
                <xsd:element ref="ns5:SharingHintHash" minOccurs="0"/>
                <xsd:element ref="ns5:SharedWithDetails" minOccurs="0"/>
                <xsd:element ref="ns6:MediaServiceMetadata" minOccurs="0"/>
                <xsd:element ref="ns6:MediaServiceFastMetadata" minOccurs="0"/>
                <xsd:element ref="ns6: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aec54597-794d-48fd-aaaa-4eaa50f4ff1d}" ma:internalName="TaxCatchAllLabel" ma:readOnly="true" ma:showField="CatchAllDataLabel"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aec54597-794d-48fd-aaaa-4eaa50f4ff1d}" ma:internalName="TaxCatchAll" ma:showField="CatchAllData"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3437ee-eec8-43b3-80f1-acd479dd78da"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eaf657-8a9f-4e33-896a-f1b44d51727f" elementFormDefault="qualified">
    <xsd:import namespace="http://schemas.microsoft.com/office/2006/documentManagement/types"/>
    <xsd:import namespace="http://schemas.microsoft.com/office/infopath/2007/PartnerControls"/>
    <xsd:element name="EIS_x0020_Data_x0020_Category" ma:index="30" nillable="true" ma:displayName="EIS Data Category" ma:description="EIS Data Category" ma:internalName="EIS_x0020_Data_x0020_Category">
      <xsd:complexType>
        <xsd:complexContent>
          <xsd:extension base="dms:MultiChoice">
            <xsd:sequence>
              <xsd:element name="Value" maxOccurs="unbounded" minOccurs="0" nillable="true">
                <xsd:simpleType>
                  <xsd:restriction base="dms:Choice">
                    <xsd:enumeration value="Nonpoint"/>
                    <xsd:enumeration value="Point"/>
                    <xsd:enumeration value="Onroad"/>
                    <xsd:enumeration value="Nonroad"/>
                    <xsd:enumeration value="Events"/>
                    <xsd:enumeration value="Biogenics"/>
                  </xsd:restriction>
                </xsd:simpleType>
              </xsd:element>
            </xsd:sequence>
          </xsd:extension>
        </xsd:complexContent>
      </xsd:complexType>
    </xsd:element>
    <xsd:element name="Sectors" ma:index="31" nillable="true" ma:displayName="Sectors" ma:description="EIS Sectors or other user-defined sector" ma:internalName="Sectors">
      <xsd:complexType>
        <xsd:complexContent>
          <xsd:extension base="dms:MultiChoiceFillIn">
            <xsd:sequence>
              <xsd:element name="Value" maxOccurs="unbounded" minOccurs="0" nillable="true">
                <xsd:simpleType>
                  <xsd:union memberTypes="dms:Text">
                    <xsd:simpleType>
                      <xsd:restriction base="dms:Choice">
                        <xsd:enumeration value="Agriculture - Crops &amp; Livestock Dust"/>
                        <xsd:enumeration value="Agriculture - Fertilizer Application"/>
                        <xsd:enumeration value="Agriculture - Livestock Waste"/>
                        <xsd:enumeration value="Biogenics - Vegetation and Soil"/>
                        <xsd:enumeration value="Bulk Gasoline Terminals"/>
                        <xsd:enumeration value="Commercial Cooking"/>
                        <xsd:enumeration value="Dust - Construction Dust"/>
                        <xsd:enumeration value="Dust - Paved Road Dust"/>
                        <xsd:enumeration value="Dust - Unpaved Road Dust"/>
                        <xsd:enumeration value="Fires - Agricultural Field Burning"/>
                        <xsd:enumeration value="Fires - Prescribed Fires"/>
                        <xsd:enumeration value="Fires - Wildfires"/>
                        <xsd:enumeration value="Fuel Comb - Comm/Institutional - Biomass"/>
                        <xsd:enumeration value="Fuel Comb - Comm/Institutional - Coal"/>
                        <xsd:enumeration value="Fuel Comb - Comm/Institutional - Natural Gas"/>
                        <xsd:enumeration value="Fuel Comb - Comm/Institutional - Oil"/>
                        <xsd:enumeration value="Fuel Comb - Comm/Institutional - Other"/>
                        <xsd:enumeration value="Fuel Comb - Electric Generation - Biomass"/>
                        <xsd:enumeration value="Fuel Comb - Electric Generation - Coal"/>
                        <xsd:enumeration value="Fuel Comb - Electric Generation - Natural Gas"/>
                        <xsd:enumeration value="Fuel Comb - Electric Generation - Oil"/>
                        <xsd:enumeration value="Fuel Comb - Electric Generation - Other"/>
                        <xsd:enumeration value="Fuel Comb - Industrial Boilers, ICEs - Biomass"/>
                        <xsd:enumeration value="Fuel Comb - Industrial Boilers, ICEs - Coal"/>
                        <xsd:enumeration value="Fuel Comb - Industrial Boilers, ICEs - Natural Gas"/>
                        <xsd:enumeration value="Fuel Comb - Industrial Boilers, ICEs - Oil"/>
                        <xsd:enumeration value="Fuel Comb - Industrial Boilers, ICEs - Other"/>
                        <xsd:enumeration value="Fuel Comb - Residential - Natural Gas"/>
                        <xsd:enumeration value="Fuel Comb - Residential - Oil"/>
                        <xsd:enumeration value="Fuel Comb - Residential - Other"/>
                        <xsd:enumeration value="Fuel Comb - Residential - Wood"/>
                        <xsd:enumeration value="Gas Stations"/>
                        <xsd:enumeration value="Industrial Processes - Cement Manuf"/>
                        <xsd:enumeration value="Industrial Processes - Chemical Manuf"/>
                        <xsd:enumeration value="Industrial Processes - Ferrous Metals"/>
                        <xsd:enumeration value="Industrial Processes - Mining"/>
                        <xsd:enumeration value="Industrial Processes - NEC"/>
                        <xsd:enumeration value="Industrial Processes - Non-ferrous Metals"/>
                        <xsd:enumeration value="Industrial Processes - Oil &amp; Gas Production"/>
                        <xsd:enumeration value="Industrial Processes - Petroleum Refineries"/>
                        <xsd:enumeration value="Industrial Processes - Pulp &amp; Paper"/>
                        <xsd:enumeration value="Industrial Processes - Storage and Transfer"/>
                        <xsd:enumeration value="Miscellaneous Non-Industrial NEC"/>
                        <xsd:enumeration value="Mobile - Aircraft"/>
                        <xsd:enumeration value="Mobile - Commercial Marine Vessels"/>
                        <xsd:enumeration value="Mobile - Locomotives"/>
                        <xsd:enumeration value="Mobile - Non-Road Equipment - Diesel"/>
                        <xsd:enumeration value="Mobile - Non-Road Equipment - Gasoline"/>
                        <xsd:enumeration value="Mobile - Non-Road Equipment - Other"/>
                        <xsd:enumeration value="Mobile - On-Road Diesel Heavy Duty Vehicles"/>
                        <xsd:enumeration value="Mobile - On-Road Diesel Light Duty Vehicles"/>
                        <xsd:enumeration value="Mobile - On-Road Gasoline Heavy Duty Vehicles"/>
                        <xsd:enumeration value="Mobile - On-Road Gasoline Light Duty Vehicles"/>
                        <xsd:enumeration value="Solvent - Consumer &amp; Commercial Solvent Use"/>
                        <xsd:enumeration value="Solvent - Degreasing"/>
                        <xsd:enumeration value="Solvent - Dry Cleaning"/>
                        <xsd:enumeration value="Solvent - Graphic Arts"/>
                        <xsd:enumeration value="Solvent - Industrial Surface Coating &amp; Solvent Use"/>
                        <xsd:enumeration value="Solvent - Non-Industrial Surface Coating"/>
                        <xsd:enumeration value="Waste Disposal"/>
                      </xsd:restriction>
                    </xsd:simpleType>
                  </xsd:union>
                </xsd:simpleType>
              </xsd:element>
            </xsd:sequence>
          </xsd:extension>
        </xsd:complexContent>
      </xsd:complexType>
    </xsd:element>
    <xsd:element name="MediaServiceMetadata" ma:index="34" nillable="true" ma:displayName="MediaServiceMetadata" ma:description="" ma:hidden="true" ma:internalName="MediaServiceMetadata" ma:readOnly="true">
      <xsd:simpleType>
        <xsd:restriction base="dms:Note"/>
      </xsd:simpleType>
    </xsd:element>
    <xsd:element name="MediaServiceFastMetadata" ma:index="35" nillable="true" ma:displayName="MediaServiceFastMetadata" ma:description="" ma:hidden="true" ma:internalName="MediaServiceFastMetadata" ma:readOnly="true">
      <xsd:simpleType>
        <xsd:restriction base="dms:Note"/>
      </xsd:simpleType>
    </xsd:element>
    <xsd:element name="MediaServiceDateTaken" ma:index="3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Speciation Training</TermName>
          <TermId xmlns="http://schemas.microsoft.com/office/infopath/2007/PartnerControls">426d0bef-c1bf-4a92-abd1-a607cf64e59e</TermId>
        </TermInfo>
        <TermInfo xmlns="http://schemas.microsoft.com/office/infopath/2007/PartnerControls">
          <TermName xmlns="http://schemas.microsoft.com/office/infopath/2007/PartnerControls">Speciation Tool</TermName>
          <TermId xmlns="http://schemas.microsoft.com/office/infopath/2007/PartnerControls">a7789ef2-e623-434c-9817-631b596953d2</TermId>
        </TermInfo>
        <TermInfo xmlns="http://schemas.microsoft.com/office/infopath/2007/PartnerControls">
          <TermName xmlns="http://schemas.microsoft.com/office/infopath/2007/PartnerControls">SPECIATE</TermName>
          <TermId xmlns="http://schemas.microsoft.com/office/infopath/2007/PartnerControls">47f07743-03ca-4c3b-8f0e-73fcf7ee920f</TermId>
        </TermInfo>
      </Terms>
    </TaxKeywordTaxHTField>
    <Record xmlns="4ffa91fb-a0ff-4ac5-b2db-65c790d184a4">Shared</Record>
    <Rights xmlns="4ffa91fb-a0ff-4ac5-b2db-65c790d184a4" xsi:nil="true"/>
    <Document_x0020_Creation_x0020_Date xmlns="4ffa91fb-a0ff-4ac5-b2db-65c790d184a4">2017-03-07T05:00:00+00:00</Document_x0020_Creation_x0020_Date>
    <EPA_x0020_Office xmlns="4ffa91fb-a0ff-4ac5-b2db-65c790d184a4">OAR-OAQPS-AQAD-EIAG</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Strum, Madeleine</DisplayName>
        <AccountId>3178</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1514</Value>
      <Value>1513</Value>
      <Value>1512</Value>
    </TaxCatchAll>
    <SharedWithUsers xmlns="4c3437ee-eec8-43b3-80f1-acd479dd78da">
      <UserInfo>
        <DisplayName>Kosusko, Mike</DisplayName>
        <AccountId>1734</AccountId>
        <AccountType/>
      </UserInfo>
    </SharedWithUsers>
    <Sectors xmlns="9deaf657-8a9f-4e33-896a-f1b44d51727f"/>
    <EIS_x0020_Data_x0020_Category xmlns="9deaf657-8a9f-4e33-896a-f1b44d51727f"/>
  </documentManagement>
</p:properties>
</file>

<file path=customXml/itemProps1.xml><?xml version="1.0" encoding="utf-8"?>
<ds:datastoreItem xmlns:ds="http://schemas.openxmlformats.org/officeDocument/2006/customXml" ds:itemID="{2720E930-ADA1-4BD0-B44D-4E514C1BDAE3}">
  <ds:schemaRefs>
    <ds:schemaRef ds:uri="Microsoft.SharePoint.Taxonomy.ContentTypeSync"/>
  </ds:schemaRefs>
</ds:datastoreItem>
</file>

<file path=customXml/itemProps2.xml><?xml version="1.0" encoding="utf-8"?>
<ds:datastoreItem xmlns:ds="http://schemas.openxmlformats.org/officeDocument/2006/customXml" ds:itemID="{BD49509D-DCAC-466B-91AC-991E93631FDC}">
  <ds:schemaRefs>
    <ds:schemaRef ds:uri="http://schemas.microsoft.com/sharepoint/v3/contenttype/forms"/>
  </ds:schemaRefs>
</ds:datastoreItem>
</file>

<file path=customXml/itemProps3.xml><?xml version="1.0" encoding="utf-8"?>
<ds:datastoreItem xmlns:ds="http://schemas.openxmlformats.org/officeDocument/2006/customXml" ds:itemID="{88825CE7-5394-4BDF-B476-BD48C66DB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c3437ee-eec8-43b3-80f1-acd479dd78da"/>
    <ds:schemaRef ds:uri="9deaf657-8a9f-4e33-896a-f1b44d517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146172-B6BA-4542-9710-1269FCDFF2B0}">
  <ds:schemaRefs>
    <ds:schemaRef ds:uri="http://schemas.microsoft.com/office/2006/documentManagement/types"/>
    <ds:schemaRef ds:uri="9deaf657-8a9f-4e33-896a-f1b44d51727f"/>
    <ds:schemaRef ds:uri="http://schemas.microsoft.com/sharepoint/v3/fields"/>
    <ds:schemaRef ds:uri="http://schemas.microsoft.com/sharepoint.v3"/>
    <ds:schemaRef ds:uri="http://schemas.microsoft.com/sharepoint/v3"/>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elements/1.1/"/>
    <ds:schemaRef ds:uri="4c3437ee-eec8-43b3-80f1-acd479dd78da"/>
    <ds:schemaRef ds:uri="4ffa91fb-a0ff-4ac5-b2db-65c790d184a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77421</TotalTime>
  <Words>1755</Words>
  <Application>Microsoft Office PowerPoint</Application>
  <PresentationFormat>On-screen Show (4:3)</PresentationFormat>
  <Paragraphs>237</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Symbol</vt:lpstr>
      <vt:lpstr>Times</vt:lpstr>
      <vt:lpstr>Times New Roman</vt:lpstr>
      <vt:lpstr>Blank Presentation</vt:lpstr>
      <vt:lpstr>Improvements to EPA’s SPECIATE Database:   SPECIATE5.0 </vt:lpstr>
      <vt:lpstr>What Is SPECIATE</vt:lpstr>
      <vt:lpstr>SPECIATE As Part of Emissions Preparation for Photochemical Air Quality Modeling</vt:lpstr>
      <vt:lpstr>Other Key Uses</vt:lpstr>
      <vt:lpstr>Types of Profiles in SPECIATE</vt:lpstr>
      <vt:lpstr>PowerPoint Presentation</vt:lpstr>
      <vt:lpstr>How Profiles are Added</vt:lpstr>
      <vt:lpstr>Updates to SPECIATE 5.0</vt:lpstr>
      <vt:lpstr>Profile Categorization Fields</vt:lpstr>
      <vt:lpstr>Other Metadata Fields Added</vt:lpstr>
      <vt:lpstr>Additional Quality Review Process “QSCORE” </vt:lpstr>
      <vt:lpstr>Improved Documentation</vt:lpstr>
      <vt:lpstr>New Profiles – SPECIATE 5.0</vt:lpstr>
      <vt:lpstr>New SPECIATE Browser</vt:lpstr>
      <vt:lpstr>Browser – Profile Info view gives you ALL fields</vt:lpstr>
      <vt:lpstr>Browser – Custom Table</vt:lpstr>
      <vt:lpstr>Browser – View a Profile</vt:lpstr>
      <vt:lpstr>PowerPoint Presentation</vt:lpstr>
      <vt:lpstr>Guidelines for Data Developers</vt:lpstr>
      <vt:lpstr>Future Work</vt:lpstr>
      <vt:lpstr>PowerPoint Presentation</vt:lpstr>
    </vt:vector>
  </TitlesOfParts>
  <Company>US EPA and contractor for the 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SPECIATE and Speciation Tool Training - VOC and PM for Air Quality Modeling</dc:title>
  <dc:subject>Speciation training  Air Quality Modeling for the 2017 International Emission Inventory Conference</dc:subject>
  <dc:creator>Madeleine Strum (EPA/OAQPS), Mike Kosusko (EPA/ORD), Tejas Shah (Ramboll Environ)</dc:creator>
  <cp:keywords>Speciation Training; Speciation Tool; SPECIATE</cp:keywords>
  <dc:description>For the 2017 International Emission Inventory Conference</dc:description>
  <cp:lastModifiedBy>Strum, Madeleine</cp:lastModifiedBy>
  <cp:revision>1037</cp:revision>
  <cp:lastPrinted>2018-05-04T20:09:17Z</cp:lastPrinted>
  <dcterms:modified xsi:type="dcterms:W3CDTF">2019-10-22T14:16:16Z</dcterms:modified>
  <cp:category>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0x0101000CB9804A171FED4EBFC77CA4BEAC6964</vt:lpwstr>
  </property>
  <property fmtid="{D5CDD505-2E9C-101B-9397-08002B2CF9AE}" pid="3" name="TaxKeyword">
    <vt:lpwstr>1514;#Speciation Training|426d0bef-c1bf-4a92-abd1-a607cf64e59e;#1513;#Speciation Tool|a7789ef2-e623-434c-9817-631b596953d2;#1512;#SPECIATE|47f07743-03ca-4c3b-8f0e-73fcf7ee920f</vt:lpwstr>
  </property>
  <property fmtid="{D5CDD505-2E9C-101B-9397-08002B2CF9AE}" pid="4" name="EPA Subject">
    <vt:lpwstr/>
  </property>
  <property fmtid="{D5CDD505-2E9C-101B-9397-08002B2CF9AE}" pid="5" name="Document Type">
    <vt:lpwstr/>
  </property>
</Properties>
</file>