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1"/>
  </p:sldMasterIdLst>
  <p:notesMasterIdLst>
    <p:notesMasterId r:id="rId19"/>
  </p:notesMasterIdLst>
  <p:sldIdLst>
    <p:sldId id="256" r:id="rId2"/>
    <p:sldId id="257" r:id="rId3"/>
    <p:sldId id="280" r:id="rId4"/>
    <p:sldId id="259" r:id="rId5"/>
    <p:sldId id="258" r:id="rId6"/>
    <p:sldId id="278" r:id="rId7"/>
    <p:sldId id="261" r:id="rId8"/>
    <p:sldId id="263" r:id="rId9"/>
    <p:sldId id="264" r:id="rId10"/>
    <p:sldId id="267" r:id="rId11"/>
    <p:sldId id="268" r:id="rId12"/>
    <p:sldId id="285" r:id="rId13"/>
    <p:sldId id="273" r:id="rId14"/>
    <p:sldId id="269" r:id="rId15"/>
    <p:sldId id="274" r:id="rId16"/>
    <p:sldId id="279" r:id="rId17"/>
    <p:sldId id="271" r:id="rId18"/>
  </p:sldIdLst>
  <p:sldSz cx="9144000" cy="6858000" type="screen4x3"/>
  <p:notesSz cx="7104063"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orient="horz" pos="2158">
          <p15:clr>
            <a:srgbClr val="A4A3A4"/>
          </p15:clr>
        </p15:guide>
        <p15:guide id="3" orient="horz" pos="1024">
          <p15:clr>
            <a:srgbClr val="A4A3A4"/>
          </p15:clr>
        </p15:guide>
        <p15:guide id="4" orient="horz" pos="4109">
          <p15:clr>
            <a:srgbClr val="A4A3A4"/>
          </p15:clr>
        </p15:guide>
        <p15:guide id="5" orient="horz" pos="752">
          <p15:clr>
            <a:srgbClr val="A4A3A4"/>
          </p15:clr>
        </p15:guide>
        <p15:guide id="6" pos="2876">
          <p15:clr>
            <a:srgbClr val="A4A3A4"/>
          </p15:clr>
        </p15:guide>
        <p15:guide id="7" pos="5556">
          <p15:clr>
            <a:srgbClr val="A4A3A4"/>
          </p15:clr>
        </p15:guide>
        <p15:guide id="8" pos="2880">
          <p15:clr>
            <a:srgbClr val="A4A3A4"/>
          </p15:clr>
        </p15:guide>
        <p15:guide id="9" pos="2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TxStyle/>
      <a:tcStyle>
        <a:tcBdr>
          <a:top>
            <a:lnRef idx="1">
              <a:schemeClr val="tx1"/>
            </a:lnRef>
          </a:top>
          <a:bottom>
            <a:lnRef idx="1">
              <a:schemeClr val="tx1"/>
            </a:lnRef>
          </a:bottom>
        </a:tcBdr>
      </a:tcStyle>
    </a:band1H>
    <a:band1V>
      <a:tcTxStyle/>
      <a:tcStyle>
        <a:tcBdr>
          <a:left>
            <a:lnRef idx="1">
              <a:schemeClr val="tx1"/>
            </a:lnRef>
          </a:left>
          <a:right>
            <a:lnRef idx="1">
              <a:schemeClr val="tx1"/>
            </a:lnRef>
          </a:right>
        </a:tcBdr>
      </a:tcStyle>
    </a:band1V>
    <a:band2V>
      <a:tcTxStyle/>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TxStyle/>
      <a:tcStyle>
        <a:tcBdr/>
        <a:fill>
          <a:solidFill>
            <a:schemeClr val="accent6">
              <a:tint val="20000"/>
            </a:schemeClr>
          </a:solidFill>
        </a:fill>
      </a:tcStyle>
    </a:band1H>
    <a:band1V>
      <a:tcTxStyle/>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1A66EDD-3DAB-4C5B-A090-DC80EC1FD486}" styleName="Normal Style 1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lum val="90000"/>
            </a:schemeClr>
          </a:solidFill>
        </a:fill>
      </a:tcStyle>
    </a:wholeTbl>
    <a:band1H>
      <a:tcTxStyle/>
      <a:tcStyle>
        <a:tcBdr/>
        <a:fill>
          <a:solidFill>
            <a:schemeClr val="accent1">
              <a:lum val="80000"/>
            </a:schemeClr>
          </a:solidFill>
        </a:fill>
      </a:tcStyle>
    </a:band1H>
    <a:band2H>
      <a:tcTxStyle/>
      <a:tcStyle>
        <a:tcBdr/>
      </a:tcStyle>
    </a:band2H>
    <a:band1V>
      <a:tcTxStyle/>
      <a:tcStyle>
        <a:tcBdr/>
        <a:fill>
          <a:solidFill>
            <a:schemeClr val="accent1">
              <a:lum val="8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1" autoAdjust="0"/>
    <p:restoredTop sz="69529" autoAdjust="0"/>
  </p:normalViewPr>
  <p:slideViewPr>
    <p:cSldViewPr>
      <p:cViewPr varScale="1">
        <p:scale>
          <a:sx n="79" d="100"/>
          <a:sy n="79" d="100"/>
        </p:scale>
        <p:origin x="2418" y="72"/>
      </p:cViewPr>
      <p:guideLst>
        <p:guide orient="horz" pos="2157"/>
        <p:guide orient="horz" pos="2158"/>
        <p:guide orient="horz" pos="1024"/>
        <p:guide orient="horz" pos="4109"/>
        <p:guide orient="horz" pos="752"/>
        <p:guide pos="2876"/>
        <p:guide pos="5556"/>
        <p:guide pos="2880"/>
        <p:guide pos="202"/>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63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8428" cy="511730"/>
          </a:xfrm>
          <a:prstGeom prst="rect">
            <a:avLst/>
          </a:prstGeom>
        </p:spPr>
        <p:txBody>
          <a:bodyPr vert="horz" lIns="94604" tIns="47302" rIns="94604" bIns="47302"/>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4023992" y="0"/>
            <a:ext cx="3078428" cy="511730"/>
          </a:xfrm>
          <a:prstGeom prst="rect">
            <a:avLst/>
          </a:prstGeom>
        </p:spPr>
        <p:txBody>
          <a:bodyPr vert="horz" lIns="94604" tIns="47302" rIns="94604" bIns="47302"/>
          <a:lstStyle>
            <a:lvl1pPr algn="r">
              <a:defRPr sz="1200"/>
            </a:lvl1pPr>
          </a:lstStyle>
          <a:p>
            <a:pPr lvl="0">
              <a:defRPr lang="ko-KR" altLang="en-US"/>
            </a:pPr>
            <a:fld id="{16B7254D-4922-453B-B5DC-0E07FBD3321C}" type="datetime1">
              <a:rPr lang="ko-KR" altLang="en-US"/>
              <a:pPr lvl="0">
                <a:defRPr lang="ko-KR" altLang="en-US"/>
              </a:pPr>
              <a:t>2019-10-23</a:t>
            </a:fld>
            <a:endParaRPr lang="ko-KR" altLang="en-US"/>
          </a:p>
        </p:txBody>
      </p:sp>
      <p:sp>
        <p:nvSpPr>
          <p:cNvPr id="4" name="슬라이드 이미지 개체 틀 3"/>
          <p:cNvSpPr>
            <a:spLocks noGrp="1" noRot="1" noChangeAspect="1" noTextEdit="1"/>
          </p:cNvSpPr>
          <p:nvPr>
            <p:ph type="sldImg" idx="2"/>
          </p:nvPr>
        </p:nvSpPr>
        <p:spPr>
          <a:xfrm>
            <a:off x="993775" y="768350"/>
            <a:ext cx="5116513" cy="3836988"/>
          </a:xfrm>
          <a:prstGeom prst="rect">
            <a:avLst/>
          </a:prstGeom>
          <a:noFill/>
          <a:ln w="12700">
            <a:solidFill>
              <a:prstClr val="black"/>
            </a:solidFill>
          </a:ln>
        </p:spPr>
        <p:txBody>
          <a:bodyPr vert="horz" lIns="94604" tIns="47302" rIns="94604" bIns="47302" anchor="ctr"/>
          <a:lstStyle/>
          <a:p>
            <a:pPr lvl="0">
              <a:defRPr lang="ko-KR" altLang="en-US"/>
            </a:pPr>
            <a:endParaRPr lang="ko-KR" altLang="en-US"/>
          </a:p>
        </p:txBody>
      </p:sp>
      <p:sp>
        <p:nvSpPr>
          <p:cNvPr id="5" name="슬라이드 노트 개체 틀 4"/>
          <p:cNvSpPr>
            <a:spLocks noGrp="1"/>
          </p:cNvSpPr>
          <p:nvPr>
            <p:ph type="body" sz="quarter" idx="3"/>
          </p:nvPr>
        </p:nvSpPr>
        <p:spPr>
          <a:xfrm>
            <a:off x="710407" y="4861442"/>
            <a:ext cx="5683250" cy="4605576"/>
          </a:xfrm>
          <a:prstGeom prst="rect">
            <a:avLst/>
          </a:prstGeom>
        </p:spPr>
        <p:txBody>
          <a:bodyPr vert="horz" lIns="94604" tIns="47302" rIns="94604" bIns="47302"/>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9721107"/>
            <a:ext cx="3078428" cy="511730"/>
          </a:xfrm>
          <a:prstGeom prst="rect">
            <a:avLst/>
          </a:prstGeom>
        </p:spPr>
        <p:txBody>
          <a:bodyPr vert="horz" lIns="94604" tIns="47302" rIns="94604" bIns="47302"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4023992" y="9721107"/>
            <a:ext cx="3078428" cy="511730"/>
          </a:xfrm>
          <a:prstGeom prst="rect">
            <a:avLst/>
          </a:prstGeom>
        </p:spPr>
        <p:txBody>
          <a:bodyPr vert="horz" lIns="94604" tIns="47302" rIns="94604" bIns="47302" anchor="b"/>
          <a:lstStyle>
            <a:lvl1pPr algn="r">
              <a:defRPr sz="1200"/>
            </a:lvl1pPr>
          </a:lstStyle>
          <a:p>
            <a:pPr lvl="0">
              <a:defRPr lang="ko-KR" altLang="en-US"/>
            </a:pPr>
            <a:fld id="{83FB444B-F6F9-450B-A26B-33650206BC00}"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 Hi, I'm Jinseok Kim from </a:t>
            </a:r>
            <a:r>
              <a:rPr lang="en-US" altLang="ko-KR" sz="1200" kern="1200" dirty="0" err="1">
                <a:solidFill>
                  <a:schemeClr val="tx1"/>
                </a:solidFill>
                <a:effectLst/>
                <a:latin typeface="+mn-lt"/>
                <a:ea typeface="+mn-ea"/>
                <a:cs typeface="+mn-cs"/>
              </a:rPr>
              <a:t>KunkukUniversity</a:t>
            </a:r>
            <a:r>
              <a:rPr lang="en-US" altLang="ko-KR" sz="1200" kern="1200" dirty="0">
                <a:solidFill>
                  <a:schemeClr val="tx1"/>
                </a:solidFill>
                <a:effectLst/>
                <a:latin typeface="+mn-lt"/>
                <a:ea typeface="+mn-ea"/>
                <a:cs typeface="+mn-cs"/>
              </a:rPr>
              <a:t> in South Korea.</a:t>
            </a:r>
          </a:p>
          <a:p>
            <a:pPr fontAlgn="base" latinLnBrk="1"/>
            <a:r>
              <a:rPr lang="en-US" altLang="ko-KR" sz="1200" kern="1200" dirty="0">
                <a:solidFill>
                  <a:schemeClr val="tx1"/>
                </a:solidFill>
                <a:effectLst/>
                <a:latin typeface="+mn-lt"/>
                <a:ea typeface="+mn-ea"/>
                <a:cs typeface="+mn-cs"/>
              </a:rPr>
              <a:t>- In this presentation, I would like to present an assessment of Korea's fine particle reduction policy using the fast air quality response model called RSM.</a:t>
            </a:r>
          </a:p>
          <a:p>
            <a:pPr lvl="0">
              <a:defRPr lang="ko-KR" altLang="en-US"/>
            </a:pPr>
            <a:endParaRPr lang="en-US" altLang="ko-KR" dirty="0"/>
          </a:p>
        </p:txBody>
      </p:sp>
      <p:sp>
        <p:nvSpPr>
          <p:cNvPr id="4" name="슬라이드 번호 개체 틀 3"/>
          <p:cNvSpPr>
            <a:spLocks noGrp="1"/>
          </p:cNvSpPr>
          <p:nvPr>
            <p:ph type="sldNum" sz="quarter" idx="10"/>
          </p:nvPr>
        </p:nvSpPr>
        <p:spPr/>
        <p:txBody>
          <a:bodyPr/>
          <a:lstStyle/>
          <a:p>
            <a:pPr>
              <a:defRPr lang="ko-KR" altLang="en-US"/>
            </a:pPr>
            <a:fld id="{3C0E2F11-EE83-479C-B6B3-83493A52E12F}" type="slidenum">
              <a:rPr lang="en-US" altLang="en-US">
                <a:solidFill>
                  <a:prstClr val="black"/>
                </a:solidFill>
              </a:rPr>
              <a:pPr>
                <a:defRPr lang="ko-KR" altLang="en-US"/>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10</a:t>
            </a:r>
          </a:p>
          <a:p>
            <a:pPr fontAlgn="base" latinLnBrk="1"/>
            <a:r>
              <a:rPr lang="en-US" altLang="ko-KR" sz="1200" kern="1200" dirty="0">
                <a:solidFill>
                  <a:schemeClr val="tx1"/>
                </a:solidFill>
                <a:effectLst/>
                <a:latin typeface="+mn-lt"/>
                <a:ea typeface="+mn-ea"/>
                <a:cs typeface="+mn-cs"/>
              </a:rPr>
              <a:t>- The following are the results of testing base scenarios and reduction scenarios using RSM.</a:t>
            </a:r>
          </a:p>
          <a:p>
            <a:pPr fontAlgn="base" latinLnBrk="1"/>
            <a:r>
              <a:rPr lang="en-US" altLang="ko-KR" sz="1200" kern="1200" dirty="0">
                <a:solidFill>
                  <a:schemeClr val="tx1"/>
                </a:solidFill>
                <a:effectLst/>
                <a:latin typeface="+mn-lt"/>
                <a:ea typeface="+mn-ea"/>
                <a:cs typeface="+mn-cs"/>
              </a:rPr>
              <a:t>- The meaning of each graph is shown below.</a:t>
            </a:r>
          </a:p>
          <a:p>
            <a:pPr fontAlgn="base" latinLnBrk="1"/>
            <a:r>
              <a:rPr lang="en-US" altLang="ko-KR" sz="1200" kern="1200" dirty="0">
                <a:solidFill>
                  <a:schemeClr val="tx1"/>
                </a:solidFill>
                <a:effectLst/>
                <a:latin typeface="+mn-lt"/>
                <a:ea typeface="+mn-ea"/>
                <a:cs typeface="+mn-cs"/>
              </a:rPr>
              <a:t>- Graphs A and B are scenarios that reduce all emissions by 30% and 20%.</a:t>
            </a:r>
          </a:p>
          <a:p>
            <a:pPr lvl="0" fontAlgn="base" latinLnBrk="1"/>
            <a:r>
              <a:rPr lang="en-US" altLang="ko-KR" sz="1200" kern="1200" dirty="0">
                <a:solidFill>
                  <a:schemeClr val="tx1"/>
                </a:solidFill>
                <a:effectLst/>
                <a:latin typeface="+mn-lt"/>
                <a:ea typeface="+mn-ea"/>
                <a:cs typeface="+mn-cs"/>
              </a:rPr>
              <a:t>It can be seen that the fine particle reduction concentration is larger when 30% reduction than 20% reduction.</a:t>
            </a:r>
          </a:p>
          <a:p>
            <a:pPr fontAlgn="base" latinLnBrk="1"/>
            <a:r>
              <a:rPr lang="en-US" altLang="ko-KR" sz="1200" kern="1200" dirty="0">
                <a:solidFill>
                  <a:schemeClr val="tx1"/>
                </a:solidFill>
                <a:effectLst/>
                <a:latin typeface="+mn-lt"/>
                <a:ea typeface="+mn-ea"/>
                <a:cs typeface="+mn-cs"/>
              </a:rPr>
              <a:t>- Even if </a:t>
            </a:r>
            <a:r>
              <a:rPr lang="en-US" altLang="ko-KR" sz="1200" kern="1200" dirty="0" err="1">
                <a:solidFill>
                  <a:schemeClr val="tx1"/>
                </a:solidFill>
                <a:effectLst/>
                <a:latin typeface="+mn-lt"/>
                <a:ea typeface="+mn-ea"/>
                <a:cs typeface="+mn-cs"/>
              </a:rPr>
              <a:t>korea</a:t>
            </a:r>
            <a:r>
              <a:rPr lang="en-US" altLang="ko-KR" sz="1200" kern="1200" dirty="0">
                <a:solidFill>
                  <a:schemeClr val="tx1"/>
                </a:solidFill>
                <a:effectLst/>
                <a:latin typeface="+mn-lt"/>
                <a:ea typeface="+mn-ea"/>
                <a:cs typeface="+mn-cs"/>
              </a:rPr>
              <a:t> reduce the amount of emissions uniformly across all regions, we can see that the responses from each region are different.</a:t>
            </a:r>
          </a:p>
          <a:p>
            <a:pPr fontAlgn="base" latinLnBrk="1"/>
            <a:r>
              <a:rPr lang="en-US" altLang="ko-KR" sz="1200" kern="1200" dirty="0">
                <a:solidFill>
                  <a:schemeClr val="tx1"/>
                </a:solidFill>
                <a:effectLst/>
                <a:latin typeface="+mn-lt"/>
                <a:ea typeface="+mn-ea"/>
                <a:cs typeface="+mn-cs"/>
              </a:rPr>
              <a:t>- Graph C shows the result of applying the desired PM2.5 reduction policy from 2017 to 2022 planned in Korea.</a:t>
            </a:r>
          </a:p>
          <a:p>
            <a:pPr fontAlgn="base" latinLnBrk="1"/>
            <a:r>
              <a:rPr lang="en-US" altLang="ko-KR" sz="1200" kern="1200" dirty="0">
                <a:solidFill>
                  <a:schemeClr val="tx1"/>
                </a:solidFill>
                <a:effectLst/>
                <a:latin typeface="+mn-lt"/>
                <a:ea typeface="+mn-ea"/>
                <a:cs typeface="+mn-cs"/>
              </a:rPr>
              <a:t>- I'll tell you about more detail about this in the next slide.</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11</a:t>
            </a:r>
          </a:p>
          <a:p>
            <a:pPr fontAlgn="base" latinLnBrk="1"/>
            <a:r>
              <a:rPr lang="en-US" altLang="ko-KR" sz="1200" kern="1200" dirty="0">
                <a:solidFill>
                  <a:schemeClr val="tx1"/>
                </a:solidFill>
                <a:effectLst/>
                <a:latin typeface="+mn-lt"/>
                <a:ea typeface="+mn-ea"/>
                <a:cs typeface="+mn-cs"/>
              </a:rPr>
              <a:t>- We also analyzed the current policy using RSM.</a:t>
            </a:r>
          </a:p>
          <a:p>
            <a:pPr fontAlgn="base" latinLnBrk="1"/>
            <a:r>
              <a:rPr lang="en-US" altLang="ko-KR" sz="1200" kern="1200" dirty="0">
                <a:solidFill>
                  <a:schemeClr val="tx1"/>
                </a:solidFill>
                <a:effectLst/>
                <a:latin typeface="+mn-lt"/>
                <a:ea typeface="+mn-ea"/>
                <a:cs typeface="+mn-cs"/>
              </a:rPr>
              <a:t>- Graph A is the one from the previous slide and the concentration of PM2.5 that is reduced base on the Korea’s PM2.5 policy.</a:t>
            </a:r>
          </a:p>
          <a:p>
            <a:pPr fontAlgn="base" latinLnBrk="1"/>
            <a:r>
              <a:rPr lang="en-US" altLang="ko-KR" sz="1200" kern="1200" dirty="0">
                <a:solidFill>
                  <a:schemeClr val="tx1"/>
                </a:solidFill>
                <a:effectLst/>
                <a:latin typeface="+mn-lt"/>
                <a:ea typeface="+mn-ea"/>
                <a:cs typeface="+mn-cs"/>
              </a:rPr>
              <a:t>- The goal of this policy is to reduce Seoul's PM2.5 concentration by 5 ug / m3.</a:t>
            </a:r>
          </a:p>
          <a:p>
            <a:pPr fontAlgn="base" latinLnBrk="1"/>
            <a:r>
              <a:rPr lang="en-US" altLang="ko-KR" sz="1200" kern="1200" dirty="0">
                <a:solidFill>
                  <a:schemeClr val="tx1"/>
                </a:solidFill>
                <a:effectLst/>
                <a:latin typeface="+mn-lt"/>
                <a:ea typeface="+mn-ea"/>
                <a:cs typeface="+mn-cs"/>
              </a:rPr>
              <a:t>- However, we have derived the RSM result that it is difficult to </a:t>
            </a:r>
            <a:r>
              <a:rPr lang="en-US" altLang="ko-KR" sz="1200" kern="1200" dirty="0" err="1">
                <a:solidFill>
                  <a:schemeClr val="tx1"/>
                </a:solidFill>
                <a:effectLst/>
                <a:latin typeface="+mn-lt"/>
                <a:ea typeface="+mn-ea"/>
                <a:cs typeface="+mn-cs"/>
              </a:rPr>
              <a:t>achivethe</a:t>
            </a:r>
            <a:r>
              <a:rPr lang="en-US" altLang="ko-KR" sz="1200" kern="1200" dirty="0">
                <a:solidFill>
                  <a:schemeClr val="tx1"/>
                </a:solidFill>
                <a:effectLst/>
                <a:latin typeface="+mn-lt"/>
                <a:ea typeface="+mn-ea"/>
                <a:cs typeface="+mn-cs"/>
              </a:rPr>
              <a:t> target with the current policy alone.</a:t>
            </a:r>
          </a:p>
          <a:p>
            <a:pPr fontAlgn="base" latinLnBrk="1"/>
            <a:r>
              <a:rPr lang="en-US" altLang="ko-KR" sz="1200" kern="1200" dirty="0">
                <a:solidFill>
                  <a:schemeClr val="tx1"/>
                </a:solidFill>
                <a:effectLst/>
                <a:latin typeface="+mn-lt"/>
                <a:ea typeface="+mn-ea"/>
                <a:cs typeface="+mn-cs"/>
              </a:rPr>
              <a:t>- So, we have reduced the VOC emission from Solvent sector by 30% in Graph B, and Agriculture 30% reduction in Graph C, and finally </a:t>
            </a:r>
            <a:r>
              <a:rPr lang="en-US" altLang="ko-KR" sz="1200" kern="1200" dirty="0" err="1">
                <a:solidFill>
                  <a:schemeClr val="tx1"/>
                </a:solidFill>
                <a:effectLst/>
                <a:latin typeface="+mn-lt"/>
                <a:ea typeface="+mn-ea"/>
                <a:cs typeface="+mn-cs"/>
              </a:rPr>
              <a:t>recudedthe</a:t>
            </a:r>
            <a:r>
              <a:rPr lang="en-US" altLang="ko-KR" sz="1200" kern="1200" dirty="0">
                <a:solidFill>
                  <a:schemeClr val="tx1"/>
                </a:solidFill>
                <a:effectLst/>
                <a:latin typeface="+mn-lt"/>
                <a:ea typeface="+mn-ea"/>
                <a:cs typeface="+mn-cs"/>
              </a:rPr>
              <a:t> Solvent VOC and Agriculture source 30% in Graph D.</a:t>
            </a:r>
          </a:p>
          <a:p>
            <a:pPr fontAlgn="base" latinLnBrk="1"/>
            <a:r>
              <a:rPr lang="en-US" altLang="ko-KR" sz="1200" kern="1200" dirty="0">
                <a:solidFill>
                  <a:schemeClr val="tx1"/>
                </a:solidFill>
                <a:effectLst/>
                <a:latin typeface="+mn-lt"/>
                <a:ea typeface="+mn-ea"/>
                <a:cs typeface="+mn-cs"/>
              </a:rPr>
              <a:t>- While Graph B and C did not meet the goal in region A, Graph D showed that reducing the solvent VOC sector and Agriculture sector by 30%, it is closer to requirement of current policy goal.</a:t>
            </a:r>
          </a:p>
          <a:p>
            <a:pPr fontAlgn="base" latinLnBrk="1"/>
            <a:r>
              <a:rPr lang="en-US" altLang="ko-KR" sz="1200" kern="1200" dirty="0">
                <a:solidFill>
                  <a:schemeClr val="tx1"/>
                </a:solidFill>
                <a:effectLst/>
                <a:latin typeface="+mn-lt"/>
                <a:ea typeface="+mn-ea"/>
                <a:cs typeface="+mn-cs"/>
              </a:rPr>
              <a:t>- Using RSM in this way allows decision makers to consider what policies need to be implemented to achieve their goals.</a:t>
            </a:r>
          </a:p>
          <a:p>
            <a:pPr lvl="0">
              <a:defRPr/>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r>
              <a:rPr lang="en-US" altLang="ko-KR" dirty="0"/>
              <a:t>This area is Seoul, and this area is SMA.</a:t>
            </a:r>
          </a:p>
          <a:p>
            <a:pPr lvl="0">
              <a:defRPr/>
            </a:pPr>
            <a:r>
              <a:rPr lang="en-US" altLang="ko-KR" dirty="0"/>
              <a:t>As shown in the graph above, you can see that D shows the highest reduction.</a:t>
            </a: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12</a:t>
            </a:fld>
            <a:endParaRPr lang="en-US" altLang="en-US"/>
          </a:p>
        </p:txBody>
      </p:sp>
    </p:spTree>
    <p:extLst>
      <p:ext uri="{BB962C8B-B14F-4D97-AF65-F5344CB8AC3E}">
        <p14:creationId xmlns:p14="http://schemas.microsoft.com/office/powerpoint/2010/main" val="330318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12</a:t>
            </a:r>
          </a:p>
          <a:p>
            <a:pPr fontAlgn="base" latinLnBrk="1"/>
            <a:r>
              <a:rPr lang="en-US" altLang="ko-KR" sz="1200" kern="1200" dirty="0">
                <a:solidFill>
                  <a:schemeClr val="tx1"/>
                </a:solidFill>
                <a:effectLst/>
                <a:latin typeface="+mn-lt"/>
                <a:ea typeface="+mn-ea"/>
                <a:cs typeface="+mn-cs"/>
              </a:rPr>
              <a:t>- finally, it is summary.</a:t>
            </a:r>
          </a:p>
          <a:p>
            <a:pPr lvl="0" fontAlgn="base" latinLnBrk="1"/>
            <a:r>
              <a:rPr lang="en-US" altLang="ko-KR" sz="1200" kern="1200" dirty="0">
                <a:solidFill>
                  <a:schemeClr val="tx1"/>
                </a:solidFill>
                <a:effectLst/>
                <a:latin typeface="+mn-lt"/>
                <a:ea typeface="+mn-ea"/>
                <a:cs typeface="+mn-cs"/>
              </a:rPr>
              <a:t>In this study, we assessed Korea's fine particle reduction policy using RSM and showed that it is important to reduce the pollutants that form secondary fine dust such as VOC and NH3.</a:t>
            </a:r>
          </a:p>
          <a:p>
            <a:pPr lvl="0" fontAlgn="base" latinLnBrk="1"/>
            <a:r>
              <a:rPr lang="en-US" altLang="ko-KR" sz="1200" kern="1200" dirty="0">
                <a:solidFill>
                  <a:schemeClr val="tx1"/>
                </a:solidFill>
                <a:effectLst/>
                <a:latin typeface="+mn-lt"/>
                <a:ea typeface="+mn-ea"/>
                <a:cs typeface="+mn-cs"/>
              </a:rPr>
              <a:t>Work in progress includes developing models using </a:t>
            </a:r>
            <a:r>
              <a:rPr lang="en-US" altLang="ko-KR" sz="1200" kern="1200" dirty="0" err="1">
                <a:solidFill>
                  <a:schemeClr val="tx1"/>
                </a:solidFill>
                <a:effectLst/>
                <a:latin typeface="+mn-lt"/>
                <a:ea typeface="+mn-ea"/>
                <a:cs typeface="+mn-cs"/>
              </a:rPr>
              <a:t>ABaCAS's</a:t>
            </a:r>
            <a:r>
              <a:rPr lang="en-US" altLang="ko-KR" sz="1200" kern="1200" dirty="0">
                <a:solidFill>
                  <a:schemeClr val="tx1"/>
                </a:solidFill>
                <a:effectLst/>
                <a:latin typeface="+mn-lt"/>
                <a:ea typeface="+mn-ea"/>
                <a:cs typeface="+mn-cs"/>
              </a:rPr>
              <a:t> pf-RSM and developing models using the Artificial Neural Network.</a:t>
            </a:r>
          </a:p>
          <a:p>
            <a:pPr lvl="0">
              <a:defRPr/>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13</a:t>
            </a:r>
          </a:p>
          <a:p>
            <a:pPr lvl="0" fontAlgn="base" latinLnBrk="1"/>
            <a:r>
              <a:rPr lang="en-US" altLang="ko-KR" sz="1200" kern="1200" dirty="0">
                <a:solidFill>
                  <a:schemeClr val="tx1"/>
                </a:solidFill>
                <a:effectLst/>
                <a:latin typeface="+mn-lt"/>
                <a:ea typeface="+mn-ea"/>
                <a:cs typeface="+mn-cs"/>
              </a:rPr>
              <a:t>On the left is a simple initial result for pf-RSM, and on the right is a figure of the Artificial Neural Network Model.</a:t>
            </a:r>
          </a:p>
          <a:p>
            <a:pPr fontAlgn="base" latinLnBrk="1"/>
            <a:r>
              <a:rPr lang="en-US" altLang="ko-KR" sz="1200" kern="1200" dirty="0">
                <a:solidFill>
                  <a:schemeClr val="tx1"/>
                </a:solidFill>
                <a:effectLst/>
                <a:latin typeface="+mn-lt"/>
                <a:ea typeface="+mn-ea"/>
                <a:cs typeface="+mn-cs"/>
              </a:rPr>
              <a:t>- For more accurate and faster air quality simulation, we will build machine learning to replace RSM.</a:t>
            </a:r>
          </a:p>
          <a:p>
            <a:pPr fontAlgn="base" latinLnBrk="1"/>
            <a:endParaRPr lang="en-US" altLang="ko-KR" sz="1200" kern="1200" dirty="0">
              <a:solidFill>
                <a:schemeClr val="tx1"/>
              </a:solidFill>
              <a:effectLst/>
              <a:latin typeface="+mn-lt"/>
              <a:ea typeface="+mn-ea"/>
              <a:cs typeface="+mn-cs"/>
            </a:endParaRPr>
          </a:p>
          <a:p>
            <a:pPr fontAlgn="base" latinLnBrk="1"/>
            <a:r>
              <a:rPr lang="en-US" altLang="ko-KR" sz="1200" kern="1200" dirty="0">
                <a:solidFill>
                  <a:schemeClr val="tx1"/>
                </a:solidFill>
                <a:effectLst/>
                <a:latin typeface="+mn-lt"/>
                <a:ea typeface="+mn-ea"/>
                <a:cs typeface="+mn-cs"/>
              </a:rPr>
              <a:t>- The machine learning technique to be used is Artificial Neural Network. </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14</a:t>
            </a:fld>
            <a:endParaRPr lang="en-US" altLang="en-US"/>
          </a:p>
        </p:txBody>
      </p:sp>
    </p:spTree>
    <p:extLst>
      <p:ext uri="{BB962C8B-B14F-4D97-AF65-F5344CB8AC3E}">
        <p14:creationId xmlns:p14="http://schemas.microsoft.com/office/powerpoint/2010/main" val="297391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lvl="0">
              <a:defRPr/>
            </a:pPr>
            <a:r>
              <a:rPr lang="en-US" altLang="ko-KR" dirty="0"/>
              <a:t>Before we start the CMAS-RMS control scenario simulations, we </a:t>
            </a:r>
            <a:r>
              <a:rPr lang="en-US" altLang="ko-KR" dirty="0" err="1"/>
              <a:t>peformed</a:t>
            </a:r>
            <a:r>
              <a:rPr lang="en-US" altLang="ko-KR" dirty="0"/>
              <a:t> the complete CMAQ based modeling evaluations. These plots are showing the NOx and ozone simulation results in July.</a:t>
            </a:r>
          </a:p>
          <a:p>
            <a:pPr lvl="0">
              <a:defRPr/>
            </a:pPr>
            <a:endParaRPr lang="en-US" altLang="ko-KR" dirty="0"/>
          </a:p>
          <a:p>
            <a:pPr lvl="0">
              <a:defRPr/>
            </a:pPr>
            <a:r>
              <a:rPr lang="en-US" altLang="ko-KR" dirty="0"/>
              <a:t>The R square of NOx is about 0.6, but the R square of ozone is more than 0.7.</a:t>
            </a:r>
          </a:p>
          <a:p>
            <a:pPr lvl="0">
              <a:defRPr/>
            </a:pPr>
            <a:r>
              <a:rPr lang="en-US" altLang="ko-KR" dirty="0"/>
              <a:t>Based on these evaluations, I concluded that the performance of CMAQ was reasonable.</a:t>
            </a:r>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16</a:t>
            </a:fld>
            <a:endParaRPr lang="en-US" altLang="en-US"/>
          </a:p>
        </p:txBody>
      </p:sp>
    </p:spTree>
    <p:extLst>
      <p:ext uri="{BB962C8B-B14F-4D97-AF65-F5344CB8AC3E}">
        <p14:creationId xmlns:p14="http://schemas.microsoft.com/office/powerpoint/2010/main" val="94795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14</a:t>
            </a:r>
          </a:p>
          <a:p>
            <a:pPr fontAlgn="base" latinLnBrk="1"/>
            <a:r>
              <a:rPr lang="en-US" altLang="ko-KR" sz="1200" kern="1200" dirty="0">
                <a:solidFill>
                  <a:schemeClr val="tx1"/>
                </a:solidFill>
                <a:effectLst/>
                <a:latin typeface="+mn-lt"/>
                <a:ea typeface="+mn-ea"/>
                <a:cs typeface="+mn-cs"/>
              </a:rPr>
              <a:t>- A correlation analysis of the results for the 18 scenarios of ANN is presented.</a:t>
            </a:r>
          </a:p>
          <a:p>
            <a:pPr fontAlgn="base" latinLnBrk="1"/>
            <a:r>
              <a:rPr lang="en-US" altLang="ko-KR" sz="1200" kern="1200" dirty="0">
                <a:solidFill>
                  <a:schemeClr val="tx1"/>
                </a:solidFill>
                <a:effectLst/>
                <a:latin typeface="+mn-lt"/>
                <a:ea typeface="+mn-ea"/>
                <a:cs typeface="+mn-cs"/>
              </a:rPr>
              <a:t>- It can be seen that </a:t>
            </a:r>
            <a:r>
              <a:rPr lang="en-US" altLang="ko-KR" sz="1200" kern="1200" dirty="0" err="1">
                <a:solidFill>
                  <a:schemeClr val="tx1"/>
                </a:solidFill>
                <a:effectLst/>
                <a:latin typeface="+mn-lt"/>
                <a:ea typeface="+mn-ea"/>
                <a:cs typeface="+mn-cs"/>
              </a:rPr>
              <a:t>thecorrelation</a:t>
            </a:r>
            <a:r>
              <a:rPr lang="en-US" altLang="ko-KR" sz="1200" kern="1200" dirty="0">
                <a:solidFill>
                  <a:schemeClr val="tx1"/>
                </a:solidFill>
                <a:effectLst/>
                <a:latin typeface="+mn-lt"/>
                <a:ea typeface="+mn-ea"/>
                <a:cs typeface="+mn-cs"/>
              </a:rPr>
              <a:t> coefficient is higher than 0.98, which is highly correlated with the result of CMAQ.</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17</a:t>
            </a:fld>
            <a:endParaRPr lang="en-US" altLang="en-US"/>
          </a:p>
        </p:txBody>
      </p:sp>
    </p:spTree>
    <p:extLst>
      <p:ext uri="{BB962C8B-B14F-4D97-AF65-F5344CB8AC3E}">
        <p14:creationId xmlns:p14="http://schemas.microsoft.com/office/powerpoint/2010/main" val="324174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marL="171450" indent="-171450" fontAlgn="base" latinLnBrk="1">
              <a:buFontTx/>
              <a:buChar char="-"/>
            </a:pPr>
            <a:r>
              <a:rPr lang="en-US" altLang="ko-KR" sz="1200" kern="1200" dirty="0">
                <a:solidFill>
                  <a:schemeClr val="tx1"/>
                </a:solidFill>
                <a:effectLst/>
                <a:latin typeface="+mn-lt"/>
                <a:ea typeface="+mn-ea"/>
                <a:cs typeface="+mn-cs"/>
              </a:rPr>
              <a:t>Seoul, the capital of Korea, has recently faced atmospheric environmental problems. As you see the pictures in this slide, local air quality issues like PM2.5 has been causing many concerns on human health impacts.</a:t>
            </a:r>
          </a:p>
          <a:p>
            <a:pPr lvl="0" fontAlgn="base" latinLnBrk="1"/>
            <a:r>
              <a:rPr lang="en-US" altLang="ko-KR" sz="1200" kern="1200" dirty="0">
                <a:solidFill>
                  <a:schemeClr val="tx1"/>
                </a:solidFill>
                <a:effectLst/>
                <a:latin typeface="+mn-lt"/>
                <a:ea typeface="+mn-ea"/>
                <a:cs typeface="+mn-cs"/>
              </a:rPr>
              <a:t>- Although PM10 and PM2.5 concentrations have been on a decreasing trend, but we can see the increase again from 2012 to 2016.</a:t>
            </a:r>
          </a:p>
          <a:p>
            <a:pPr lvl="0" fontAlgn="base" latinLnBrk="1"/>
            <a:r>
              <a:rPr lang="en-US" altLang="ko-KR" sz="1200" kern="1200" dirty="0">
                <a:solidFill>
                  <a:schemeClr val="tx1"/>
                </a:solidFill>
                <a:effectLst/>
                <a:latin typeface="+mn-lt"/>
                <a:ea typeface="+mn-ea"/>
                <a:cs typeface="+mn-cs"/>
              </a:rPr>
              <a:t>- We have been facing the air quality impacts from our neighbor countries like China, North Korea, and other countries.</a:t>
            </a:r>
          </a:p>
          <a:p>
            <a:pPr fontAlgn="base" latinLnBrk="1"/>
            <a:r>
              <a:rPr lang="en-US" altLang="ko-KR" sz="1200" kern="1200" dirty="0">
                <a:solidFill>
                  <a:schemeClr val="tx1"/>
                </a:solidFill>
                <a:effectLst/>
                <a:latin typeface="+mn-lt"/>
                <a:ea typeface="+mn-ea"/>
                <a:cs typeface="+mn-cs"/>
              </a:rPr>
              <a:t>- To understand these regional air quality issues, last 2017, Korea government had completed the collaborative research air quality field campaign with NASA, it is called “KORUS”.</a:t>
            </a:r>
          </a:p>
          <a:p>
            <a:pPr fontAlgn="base" latinLnBrk="1"/>
            <a:r>
              <a:rPr lang="en-US" altLang="ko-KR" sz="1200" kern="1200" dirty="0">
                <a:solidFill>
                  <a:schemeClr val="tx1"/>
                </a:solidFill>
                <a:effectLst/>
                <a:latin typeface="+mn-lt"/>
                <a:ea typeface="+mn-ea"/>
                <a:cs typeface="+mn-cs"/>
              </a:rPr>
              <a:t>- Based on this campaign study with NASA, we have found out that almost 34% of high PM2.5 episode are caused by China and 9% by North Korea.</a:t>
            </a:r>
          </a:p>
          <a:p>
            <a:pPr fontAlgn="base" latinLnBrk="1"/>
            <a:r>
              <a:rPr lang="en-US" altLang="ko-KR" sz="1200" kern="1200" dirty="0">
                <a:solidFill>
                  <a:schemeClr val="tx1"/>
                </a:solidFill>
                <a:effectLst/>
                <a:latin typeface="+mn-lt"/>
                <a:ea typeface="+mn-ea"/>
                <a:cs typeface="+mn-cs"/>
              </a:rPr>
              <a:t>- And also this secondary organic aerosol among PM2.5 is about 34%, sulfate, nitrate and </a:t>
            </a:r>
            <a:r>
              <a:rPr lang="en-US" altLang="ko-KR" sz="1200" kern="1200" dirty="0" err="1">
                <a:solidFill>
                  <a:schemeClr val="tx1"/>
                </a:solidFill>
                <a:effectLst/>
                <a:latin typeface="+mn-lt"/>
                <a:ea typeface="+mn-ea"/>
                <a:cs typeface="+mn-cs"/>
              </a:rPr>
              <a:t>ammounium</a:t>
            </a:r>
            <a:r>
              <a:rPr lang="en-US" altLang="ko-KR" sz="1200" kern="1200" dirty="0">
                <a:solidFill>
                  <a:schemeClr val="tx1"/>
                </a:solidFill>
                <a:effectLst/>
                <a:latin typeface="+mn-lt"/>
                <a:ea typeface="+mn-ea"/>
                <a:cs typeface="+mn-cs"/>
              </a:rPr>
              <a:t> are 16%, 24% and 14%, respectively.</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(So, to understand this complex air quality issues and come up </a:t>
            </a:r>
            <a:r>
              <a:rPr lang="en-US" altLang="ko-KR" sz="1200" kern="1200" dirty="0" err="1">
                <a:solidFill>
                  <a:schemeClr val="tx1"/>
                </a:solidFill>
                <a:effectLst/>
                <a:latin typeface="+mn-lt"/>
                <a:ea typeface="+mn-ea"/>
                <a:cs typeface="+mn-cs"/>
              </a:rPr>
              <a:t>witha</a:t>
            </a:r>
            <a:r>
              <a:rPr lang="en-US" altLang="ko-KR" sz="1200" kern="1200" dirty="0">
                <a:solidFill>
                  <a:schemeClr val="tx1"/>
                </a:solidFill>
                <a:effectLst/>
                <a:latin typeface="+mn-lt"/>
                <a:ea typeface="+mn-ea"/>
                <a:cs typeface="+mn-cs"/>
              </a:rPr>
              <a:t> better control strategies, we have been working on developing this integrated, assessment model, GUIDE modeling system.)</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3</a:t>
            </a:r>
          </a:p>
          <a:p>
            <a:pPr lvl="0" fontAlgn="base" latinLnBrk="1"/>
            <a:r>
              <a:rPr lang="en-US" altLang="ko-KR" sz="1200" kern="1200" dirty="0">
                <a:solidFill>
                  <a:schemeClr val="tx1"/>
                </a:solidFill>
                <a:effectLst/>
                <a:latin typeface="+mn-lt"/>
                <a:ea typeface="+mn-ea"/>
                <a:cs typeface="+mn-cs"/>
              </a:rPr>
              <a:t>This slide is a diagram of fine particle reduction policy in Korea.</a:t>
            </a:r>
          </a:p>
          <a:p>
            <a:pPr lvl="0" fontAlgn="base" latinLnBrk="1"/>
            <a:r>
              <a:rPr lang="en-US" altLang="ko-KR" sz="1200" kern="1200" dirty="0">
                <a:solidFill>
                  <a:schemeClr val="tx1"/>
                </a:solidFill>
                <a:effectLst/>
                <a:latin typeface="+mn-lt"/>
                <a:ea typeface="+mn-ea"/>
                <a:cs typeface="+mn-cs"/>
              </a:rPr>
              <a:t>This plan aims to reduce Korea's particle emissions by 40% and improvement of the annual average PM2.5 concentration by 30%.</a:t>
            </a:r>
          </a:p>
          <a:p>
            <a:pPr lvl="0" fontAlgn="base" latinLnBrk="1"/>
            <a:r>
              <a:rPr lang="en-US" altLang="ko-KR" sz="1200" kern="1200" dirty="0">
                <a:solidFill>
                  <a:schemeClr val="tx1"/>
                </a:solidFill>
                <a:effectLst/>
                <a:latin typeface="+mn-lt"/>
                <a:ea typeface="+mn-ea"/>
                <a:cs typeface="+mn-cs"/>
              </a:rPr>
              <a:t>As shown in the red box, emission reduction policies for industrial, mobile, power and residential sources are applied.</a:t>
            </a:r>
          </a:p>
          <a:p>
            <a:pPr lvl="0" fontAlgn="base" latinLnBrk="1"/>
            <a:r>
              <a:rPr lang="en-US" altLang="ko-KR" sz="1200" kern="1200" dirty="0">
                <a:solidFill>
                  <a:schemeClr val="tx1"/>
                </a:solidFill>
                <a:effectLst/>
                <a:latin typeface="+mn-lt"/>
                <a:ea typeface="+mn-ea"/>
                <a:cs typeface="+mn-cs"/>
              </a:rPr>
              <a:t>The purpose of this study is to analyze whether Seoul's target PM2.5 concentration can be achieved by applying these policies.</a:t>
            </a:r>
          </a:p>
          <a:p>
            <a:pPr lvl="0">
              <a:defRPr/>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3</a:t>
            </a:fld>
            <a:endParaRPr lang="en-US" altLang="en-US"/>
          </a:p>
        </p:txBody>
      </p:sp>
    </p:spTree>
    <p:extLst>
      <p:ext uri="{BB962C8B-B14F-4D97-AF65-F5344CB8AC3E}">
        <p14:creationId xmlns:p14="http://schemas.microsoft.com/office/powerpoint/2010/main" val="307697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4</a:t>
            </a:r>
          </a:p>
          <a:p>
            <a:pPr lvl="0" fontAlgn="base" latinLnBrk="1"/>
            <a:r>
              <a:rPr lang="en-US" altLang="ko-KR" sz="1200" kern="1200" dirty="0">
                <a:solidFill>
                  <a:schemeClr val="tx1"/>
                </a:solidFill>
                <a:effectLst/>
                <a:latin typeface="+mn-lt"/>
                <a:ea typeface="+mn-ea"/>
                <a:cs typeface="+mn-cs"/>
              </a:rPr>
              <a:t>This slide is a schematic of the cause and process of fine particle.</a:t>
            </a:r>
          </a:p>
          <a:p>
            <a:pPr lvl="0" fontAlgn="base" latinLnBrk="1"/>
            <a:r>
              <a:rPr lang="en-US" altLang="ko-KR" sz="1200" kern="1200" dirty="0">
                <a:solidFill>
                  <a:schemeClr val="tx1"/>
                </a:solidFill>
                <a:effectLst/>
                <a:latin typeface="+mn-lt"/>
                <a:ea typeface="+mn-ea"/>
                <a:cs typeface="+mn-cs"/>
              </a:rPr>
              <a:t>Socioeconomic and energy causes emissions of pollutants, and these pollutants determine air quality through meteorology and chemical reactions.</a:t>
            </a:r>
          </a:p>
          <a:p>
            <a:pPr lvl="0" fontAlgn="base" latinLnBrk="1"/>
            <a:r>
              <a:rPr lang="en-US" altLang="ko-KR" sz="1200" kern="1200" dirty="0">
                <a:solidFill>
                  <a:schemeClr val="tx1"/>
                </a:solidFill>
                <a:effectLst/>
                <a:latin typeface="+mn-lt"/>
                <a:ea typeface="+mn-ea"/>
                <a:cs typeface="+mn-cs"/>
              </a:rPr>
              <a:t>These changes in air quality affect health and, as a result, socioeconomic factors.</a:t>
            </a:r>
          </a:p>
          <a:p>
            <a:pPr lvl="0" fontAlgn="base" latinLnBrk="1"/>
            <a:r>
              <a:rPr lang="en-US" altLang="ko-KR" sz="1200" kern="1200" dirty="0">
                <a:solidFill>
                  <a:schemeClr val="tx1"/>
                </a:solidFill>
                <a:effectLst/>
                <a:latin typeface="+mn-lt"/>
                <a:ea typeface="+mn-ea"/>
                <a:cs typeface="+mn-cs"/>
              </a:rPr>
              <a:t>Therefore, to make a policy decision, it is important to consider this process in order to establish an accurate policy.</a:t>
            </a:r>
          </a:p>
          <a:p>
            <a:pPr lvl="0" fontAlgn="base" latinLnBrk="1"/>
            <a:r>
              <a:rPr lang="en-US" altLang="ko-KR" sz="1200" kern="1200" dirty="0">
                <a:solidFill>
                  <a:schemeClr val="tx1"/>
                </a:solidFill>
                <a:effectLst/>
                <a:latin typeface="+mn-lt"/>
                <a:ea typeface="+mn-ea"/>
                <a:cs typeface="+mn-cs"/>
              </a:rPr>
              <a:t>chemical transport model is required to determine the policy, but it takes a long time to operate the chemical transport model.</a:t>
            </a:r>
          </a:p>
          <a:p>
            <a:pPr lvl="0" fontAlgn="base" latinLnBrk="1"/>
            <a:r>
              <a:rPr lang="en-US" altLang="ko-KR" sz="1200" kern="1200" dirty="0">
                <a:solidFill>
                  <a:schemeClr val="tx1"/>
                </a:solidFill>
                <a:effectLst/>
                <a:latin typeface="+mn-lt"/>
                <a:ea typeface="+mn-ea"/>
                <a:cs typeface="+mn-cs"/>
              </a:rPr>
              <a:t>Therefore, a fast air quality response model such as RSM is needed.</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5</a:t>
            </a:r>
          </a:p>
          <a:p>
            <a:pPr fontAlgn="base" latinLnBrk="1"/>
            <a:r>
              <a:rPr lang="en-US" altLang="ko-KR" sz="1200" kern="1200" dirty="0">
                <a:solidFill>
                  <a:schemeClr val="tx1"/>
                </a:solidFill>
                <a:effectLst/>
                <a:latin typeface="+mn-lt"/>
                <a:ea typeface="+mn-ea"/>
                <a:cs typeface="+mn-cs"/>
              </a:rPr>
              <a:t>- This figure shows the GUIDE model development framework.</a:t>
            </a:r>
          </a:p>
          <a:p>
            <a:pPr marL="171450" indent="-171450" fontAlgn="base" latinLnBrk="1">
              <a:buFontTx/>
              <a:buChar char="-"/>
            </a:pPr>
            <a:r>
              <a:rPr lang="en-US" altLang="ko-KR" sz="1200" kern="1200" dirty="0">
                <a:solidFill>
                  <a:schemeClr val="tx1"/>
                </a:solidFill>
                <a:effectLst/>
                <a:latin typeface="+mn-lt"/>
                <a:ea typeface="+mn-ea"/>
                <a:cs typeface="+mn-cs"/>
              </a:rPr>
              <a:t>This model is consisted of four major parts. The first one is the Socio-economy and Energy part, the second one is the air quality modeling system , the third one is cost-benefit decision making system, and then last one is</a:t>
            </a:r>
            <a:r>
              <a:rPr lang="ko-KR" altLang="en-US" sz="1200" kern="1200" dirty="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Health Impact. </a:t>
            </a:r>
          </a:p>
          <a:p>
            <a:pPr marL="171450" indent="-171450" fontAlgn="base" latinLnBrk="1">
              <a:buFontTx/>
              <a:buChar char="-"/>
            </a:pPr>
            <a:r>
              <a:rPr lang="en-US" altLang="ko-KR" sz="1200" kern="1200" dirty="0">
                <a:solidFill>
                  <a:schemeClr val="tx1"/>
                </a:solidFill>
                <a:effectLst/>
                <a:latin typeface="+mn-lt"/>
                <a:ea typeface="+mn-ea"/>
                <a:cs typeface="+mn-cs"/>
              </a:rPr>
              <a:t>This presentation I am going to focus on showing the air quality modeling system outcomes we recently completed. </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6</a:t>
            </a:r>
          </a:p>
          <a:p>
            <a:pPr lvl="0" fontAlgn="base" latinLnBrk="1"/>
            <a:r>
              <a:rPr lang="en-US" altLang="ko-KR" sz="1200" kern="1200" dirty="0">
                <a:solidFill>
                  <a:schemeClr val="tx1"/>
                </a:solidFill>
                <a:effectLst/>
                <a:latin typeface="+mn-lt"/>
                <a:ea typeface="+mn-ea"/>
                <a:cs typeface="+mn-cs"/>
              </a:rPr>
              <a:t>Here is a brief description of RSM taken from a slide presented by Jia at last year's CMAS conference.</a:t>
            </a:r>
          </a:p>
          <a:p>
            <a:pPr lvl="0" fontAlgn="base" latinLnBrk="1"/>
            <a:r>
              <a:rPr lang="en-US" altLang="ko-KR" sz="1200" kern="1200" dirty="0">
                <a:solidFill>
                  <a:schemeClr val="tx1"/>
                </a:solidFill>
                <a:effectLst/>
                <a:latin typeface="+mn-lt"/>
                <a:ea typeface="+mn-ea"/>
                <a:cs typeface="+mn-cs"/>
              </a:rPr>
              <a:t>RSM is a meta-model built upon multi-“Brute Force” model simulations, to explore the response relationship between emission changes and air quality responses</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6</a:t>
            </a:fld>
            <a:endParaRPr lang="en-US" altLang="en-US"/>
          </a:p>
        </p:txBody>
      </p:sp>
    </p:spTree>
    <p:extLst>
      <p:ext uri="{BB962C8B-B14F-4D97-AF65-F5344CB8AC3E}">
        <p14:creationId xmlns:p14="http://schemas.microsoft.com/office/powerpoint/2010/main" val="181058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7</a:t>
            </a:r>
          </a:p>
          <a:p>
            <a:pPr fontAlgn="base" latinLnBrk="1"/>
            <a:r>
              <a:rPr lang="en-US" altLang="ko-KR" sz="1200" kern="1200" dirty="0">
                <a:solidFill>
                  <a:schemeClr val="tx1"/>
                </a:solidFill>
                <a:effectLst/>
                <a:latin typeface="+mn-lt"/>
                <a:ea typeface="+mn-ea"/>
                <a:cs typeface="+mn-cs"/>
              </a:rPr>
              <a:t>- The RSM design for the GUIDE model is as follows.</a:t>
            </a:r>
          </a:p>
          <a:p>
            <a:pPr fontAlgn="base" latinLnBrk="1"/>
            <a:r>
              <a:rPr lang="en-US" altLang="ko-KR" sz="1200" kern="1200" dirty="0">
                <a:solidFill>
                  <a:schemeClr val="tx1"/>
                </a:solidFill>
                <a:effectLst/>
                <a:latin typeface="+mn-lt"/>
                <a:ea typeface="+mn-ea"/>
                <a:cs typeface="+mn-cs"/>
              </a:rPr>
              <a:t>- Korea is divided into 17 regions, and There are a total of 8 pollutants (CO, CO2, NOx, Ammonia and so on) with a total of 7 sectors like power, industry, mobile, residential, agriculture and the Solvent VOC sector. </a:t>
            </a:r>
          </a:p>
          <a:p>
            <a:pPr fontAlgn="base" latinLnBrk="1"/>
            <a:r>
              <a:rPr lang="en-US" altLang="ko-KR" sz="1200" kern="1200" dirty="0">
                <a:solidFill>
                  <a:schemeClr val="tx1"/>
                </a:solidFill>
                <a:effectLst/>
                <a:latin typeface="+mn-lt"/>
                <a:ea typeface="+mn-ea"/>
                <a:cs typeface="+mn-cs"/>
              </a:rPr>
              <a:t>- SMOKE processing is </a:t>
            </a:r>
            <a:r>
              <a:rPr lang="en-US" altLang="ko-KR" sz="1200" kern="1200" dirty="0" err="1">
                <a:solidFill>
                  <a:schemeClr val="tx1"/>
                </a:solidFill>
                <a:effectLst/>
                <a:latin typeface="+mn-lt"/>
                <a:ea typeface="+mn-ea"/>
                <a:cs typeface="+mn-cs"/>
              </a:rPr>
              <a:t>drivedby</a:t>
            </a:r>
            <a:r>
              <a:rPr lang="en-US" altLang="ko-KR" sz="1200" kern="1200" dirty="0">
                <a:solidFill>
                  <a:schemeClr val="tx1"/>
                </a:solidFill>
                <a:effectLst/>
                <a:latin typeface="+mn-lt"/>
                <a:ea typeface="+mn-ea"/>
                <a:cs typeface="+mn-cs"/>
              </a:rPr>
              <a:t> utilizing the sectors classified as above.</a:t>
            </a:r>
          </a:p>
          <a:p>
            <a:pPr fontAlgn="base" latinLnBrk="1"/>
            <a:r>
              <a:rPr lang="en-US" altLang="ko-KR" sz="1200" kern="1200" dirty="0">
                <a:solidFill>
                  <a:schemeClr val="tx1"/>
                </a:solidFill>
                <a:effectLst/>
                <a:latin typeface="+mn-lt"/>
                <a:ea typeface="+mn-ea"/>
                <a:cs typeface="+mn-cs"/>
              </a:rPr>
              <a:t>- So, we have created a total of 119 factors by region and sector with boundary conditions to consider the impacts from our neighbor countries like China and North Korea.</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8</a:t>
            </a:r>
          </a:p>
          <a:p>
            <a:pPr fontAlgn="base" latinLnBrk="1"/>
            <a:r>
              <a:rPr lang="en-US" altLang="ko-KR" sz="1200" kern="1200" dirty="0">
                <a:solidFill>
                  <a:schemeClr val="tx1"/>
                </a:solidFill>
                <a:effectLst/>
                <a:latin typeface="+mn-lt"/>
                <a:ea typeface="+mn-ea"/>
                <a:cs typeface="+mn-cs"/>
              </a:rPr>
              <a:t>- For our </a:t>
            </a:r>
            <a:r>
              <a:rPr lang="en-US" altLang="ko-KR" sz="1200" kern="1200" dirty="0" err="1">
                <a:solidFill>
                  <a:schemeClr val="tx1"/>
                </a:solidFill>
                <a:effectLst/>
                <a:latin typeface="+mn-lt"/>
                <a:ea typeface="+mn-ea"/>
                <a:cs typeface="+mn-cs"/>
              </a:rPr>
              <a:t>ChmicalTransport</a:t>
            </a:r>
            <a:r>
              <a:rPr lang="en-US" altLang="ko-KR" sz="1200" kern="1200" dirty="0">
                <a:solidFill>
                  <a:schemeClr val="tx1"/>
                </a:solidFill>
                <a:effectLst/>
                <a:latin typeface="+mn-lt"/>
                <a:ea typeface="+mn-ea"/>
                <a:cs typeface="+mn-cs"/>
              </a:rPr>
              <a:t> Modeling system, we used the CMAQ v4.7 with Chemical Mechanism SAPRC99.</a:t>
            </a:r>
          </a:p>
          <a:p>
            <a:pPr fontAlgn="base" latinLnBrk="1"/>
            <a:r>
              <a:rPr lang="en-US" altLang="ko-KR" sz="1200" kern="1200" dirty="0">
                <a:solidFill>
                  <a:schemeClr val="tx1"/>
                </a:solidFill>
                <a:effectLst/>
                <a:latin typeface="+mn-lt"/>
                <a:ea typeface="+mn-ea"/>
                <a:cs typeface="+mn-cs"/>
              </a:rPr>
              <a:t>- Emissions were processed using SMOKE-Asia with KORUS v5 inventory which is based on the latest East Asia region emissions inventory called CREATE v3.0.</a:t>
            </a:r>
          </a:p>
          <a:p>
            <a:pPr fontAlgn="base" latinLnBrk="1"/>
            <a:r>
              <a:rPr lang="en-US" altLang="ko-KR" sz="1200" kern="1200" dirty="0">
                <a:solidFill>
                  <a:schemeClr val="tx1"/>
                </a:solidFill>
                <a:effectLst/>
                <a:latin typeface="+mn-lt"/>
                <a:ea typeface="+mn-ea"/>
                <a:cs typeface="+mn-cs"/>
              </a:rPr>
              <a:t>- The meteorological model was WRF. To represent the seasonality of air quality, we modeled January, April, July, October. </a:t>
            </a:r>
          </a:p>
          <a:p>
            <a:pPr fontAlgn="base" latinLnBrk="1"/>
            <a:r>
              <a:rPr lang="en-US" altLang="ko-KR" sz="1200" kern="1200" dirty="0">
                <a:solidFill>
                  <a:schemeClr val="tx1"/>
                </a:solidFill>
                <a:effectLst/>
                <a:latin typeface="+mn-lt"/>
                <a:ea typeface="+mn-ea"/>
                <a:cs typeface="+mn-cs"/>
              </a:rPr>
              <a:t>- The one in the </a:t>
            </a:r>
            <a:r>
              <a:rPr lang="en-US" altLang="ko-KR" sz="1200" kern="1200" dirty="0" err="1">
                <a:solidFill>
                  <a:schemeClr val="tx1"/>
                </a:solidFill>
                <a:effectLst/>
                <a:latin typeface="+mn-lt"/>
                <a:ea typeface="+mn-ea"/>
                <a:cs typeface="+mn-cs"/>
              </a:rPr>
              <a:t>redboxis</a:t>
            </a:r>
            <a:r>
              <a:rPr lang="en-US" altLang="ko-KR" sz="1200" kern="1200" dirty="0">
                <a:solidFill>
                  <a:schemeClr val="tx1"/>
                </a:solidFill>
                <a:effectLst/>
                <a:latin typeface="+mn-lt"/>
                <a:ea typeface="+mn-ea"/>
                <a:cs typeface="+mn-cs"/>
              </a:rPr>
              <a:t> the 27km by 27km modeling domain and the smaller black box around South Korea is 9km * 9km modeling domain. </a:t>
            </a:r>
          </a:p>
          <a:p>
            <a:pPr lvl="0">
              <a:defRPr/>
            </a:pPr>
            <a:endParaRPr lang="en-US" altLang="ko-KR"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9</a:t>
            </a:r>
          </a:p>
          <a:p>
            <a:pPr fontAlgn="base" latinLnBrk="1"/>
            <a:r>
              <a:rPr lang="en-US" altLang="ko-KR" sz="1200" kern="1200" dirty="0">
                <a:solidFill>
                  <a:schemeClr val="tx1"/>
                </a:solidFill>
                <a:effectLst/>
                <a:latin typeface="+mn-lt"/>
                <a:ea typeface="+mn-ea"/>
                <a:cs typeface="+mn-cs"/>
              </a:rPr>
              <a:t>- The results of the RSM are shown as follows.</a:t>
            </a:r>
          </a:p>
          <a:p>
            <a:pPr fontAlgn="base" latinLnBrk="1"/>
            <a:r>
              <a:rPr lang="en-US" altLang="ko-KR" sz="1200" kern="1200" dirty="0">
                <a:solidFill>
                  <a:schemeClr val="tx1"/>
                </a:solidFill>
                <a:effectLst/>
                <a:latin typeface="+mn-lt"/>
                <a:ea typeface="+mn-ea"/>
                <a:cs typeface="+mn-cs"/>
              </a:rPr>
              <a:t>- This figure is the result of RSM for PM2.5, which shows the Base Scenario.</a:t>
            </a:r>
          </a:p>
          <a:p>
            <a:pPr fontAlgn="base" latinLnBrk="1"/>
            <a:r>
              <a:rPr lang="en-US" altLang="ko-KR" sz="1200" kern="1200" dirty="0">
                <a:solidFill>
                  <a:schemeClr val="tx1"/>
                </a:solidFill>
                <a:effectLst/>
                <a:latin typeface="+mn-lt"/>
                <a:ea typeface="+mn-ea"/>
                <a:cs typeface="+mn-cs"/>
              </a:rPr>
              <a:t>- The red box area is where the industrial complex and power plant are located.</a:t>
            </a:r>
          </a:p>
          <a:p>
            <a:pPr lvl="0" fontAlgn="base" latinLnBrk="1"/>
            <a:r>
              <a:rPr lang="en-US" altLang="ko-KR" sz="1200" kern="1200" dirty="0">
                <a:solidFill>
                  <a:schemeClr val="tx1"/>
                </a:solidFill>
                <a:effectLst/>
                <a:latin typeface="+mn-lt"/>
                <a:ea typeface="+mn-ea"/>
                <a:cs typeface="+mn-cs"/>
              </a:rPr>
              <a:t>As you can see it is showing a high concentration.</a:t>
            </a:r>
          </a:p>
          <a:p>
            <a:pPr lvl="0">
              <a:defRPr/>
            </a:pPr>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83FB444B-F6F9-450B-A26B-33650206BC00}" type="slidenum">
              <a:rPr lang="en-US" altLang="en-US"/>
              <a:pPr lvl="0">
                <a:defRPr lang="ko-KR"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D7D9DC8D-E54E-49B0-B2D8-C7EE5402F8A5}" type="datetime1">
              <a:rPr lang="ko-KR" altLang="en-US" smtClean="0"/>
              <a:pPr/>
              <a:t>2019-10-23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36786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AB3D29-D96D-48D3-9080-F70C4FBC4773}" type="datetime1">
              <a:rPr lang="ko-KR" altLang="en-US" smtClean="0"/>
              <a:pPr/>
              <a:t>2019-10-23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269718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9BB1E1E-5373-4FC6-84AF-F121996A49AE}" type="datetime1">
              <a:rPr lang="ko-KR" altLang="en-US" smtClean="0"/>
              <a:pPr/>
              <a:t>2019-10-23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85000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406" y="1600930"/>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50301" y="1600930"/>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내용 개체 틀 4"/>
          <p:cNvSpPr>
            <a:spLocks noGrp="1"/>
          </p:cNvSpPr>
          <p:nvPr>
            <p:ph sz="half" idx="3"/>
          </p:nvPr>
        </p:nvSpPr>
        <p:spPr>
          <a:xfrm>
            <a:off x="456234" y="3986037"/>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내용 개체 틀 5"/>
          <p:cNvSpPr>
            <a:spLocks noGrp="1"/>
          </p:cNvSpPr>
          <p:nvPr>
            <p:ph sz="half" idx="4"/>
          </p:nvPr>
        </p:nvSpPr>
        <p:spPr>
          <a:xfrm>
            <a:off x="4649129" y="3986037"/>
            <a:ext cx="4040426" cy="2197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10" name="날짜 개체 틀 3"/>
          <p:cNvSpPr>
            <a:spLocks noGrp="1"/>
          </p:cNvSpPr>
          <p:nvPr>
            <p:ph type="dt" sz="half" idx="10"/>
          </p:nvPr>
        </p:nvSpPr>
        <p:spPr>
          <a:xfrm>
            <a:off x="457401" y="6248059"/>
            <a:ext cx="2134576" cy="476440"/>
          </a:xfrm>
          <a:noFill/>
          <a:ln w="9525" cap="flat" cmpd="sng" algn="ctr">
            <a:noFill/>
            <a:prstDash val="solid"/>
            <a:round/>
          </a:ln>
        </p:spPr>
        <p:txBody>
          <a:bodyPr vert="horz" wrap="square" lIns="90000" tIns="46800" rIns="90000" bIns="46800" anchor="t">
            <a:noAutofit/>
          </a:bodyPr>
          <a:lstStyle/>
          <a:p>
            <a:pPr marL="0" lvl="0" indent="0" algn="l">
              <a:lnSpc>
                <a:spcPct val="100000"/>
              </a:lnSpc>
              <a:spcBef>
                <a:spcPct val="0"/>
              </a:spcBef>
              <a:spcAft>
                <a:spcPct val="0"/>
              </a:spcAft>
              <a:buNone/>
              <a:defRPr lang="ko-KR" altLang="en-US"/>
            </a:pPr>
            <a:fld id="{F99A844E-9CAD-4CB0-A9D6-DE39E5722DA2}" type="datetime1">
              <a:rPr lang="ko-KR" altLang="en-US" sz="1400" b="0" i="0" smtClean="0">
                <a:solidFill>
                  <a:schemeClr val="tx1"/>
                </a:solidFill>
                <a:latin typeface="+mj-lt"/>
                <a:ea typeface="+mj-ea"/>
                <a:cs typeface="+mj-cs"/>
              </a:rPr>
              <a:pPr marL="0" lvl="0" indent="0" algn="l">
                <a:lnSpc>
                  <a:spcPct val="100000"/>
                </a:lnSpc>
                <a:spcBef>
                  <a:spcPct val="0"/>
                </a:spcBef>
                <a:spcAft>
                  <a:spcPct val="0"/>
                </a:spcAft>
                <a:buNone/>
                <a:defRPr lang="ko-KR" altLang="en-US"/>
              </a:pPr>
              <a:t>2019-10-23</a:t>
            </a:fld>
            <a:endParaRPr lang="en-US" altLang="ko-KR" sz="1400" b="0" i="0">
              <a:solidFill>
                <a:schemeClr val="tx1"/>
              </a:solidFill>
              <a:latin typeface="+mj-lt"/>
              <a:ea typeface="+mj-ea"/>
              <a:cs typeface="+mj-cs"/>
            </a:endParaRPr>
          </a:p>
        </p:txBody>
      </p:sp>
      <p:sp>
        <p:nvSpPr>
          <p:cNvPr id="11" name="바닥글 개체 틀 4"/>
          <p:cNvSpPr>
            <a:spLocks noGrp="1"/>
          </p:cNvSpPr>
          <p:nvPr>
            <p:ph type="ftr" sz="quarter" idx="11"/>
          </p:nvPr>
        </p:nvSpPr>
        <p:spPr>
          <a:xfrm>
            <a:off x="3125593" y="6248059"/>
            <a:ext cx="2896948" cy="476440"/>
          </a:xfrm>
          <a:noFill/>
          <a:ln w="9525" cap="flat" cmpd="sng" algn="ctr">
            <a:noFill/>
            <a:prstDash val="solid"/>
            <a:round/>
          </a:ln>
        </p:spPr>
        <p:txBody>
          <a:bodyPr vert="horz" wrap="square" lIns="90000" tIns="46800" rIns="90000" bIns="46800" anchor="t">
            <a:noAutofit/>
          </a:bodyPr>
          <a:lstStyle/>
          <a:p>
            <a:pPr marL="0" lvl="0" indent="0" algn="ctr">
              <a:lnSpc>
                <a:spcPct val="100000"/>
              </a:lnSpc>
              <a:spcBef>
                <a:spcPct val="0"/>
              </a:spcBef>
              <a:spcAft>
                <a:spcPct val="0"/>
              </a:spcAft>
              <a:buNone/>
              <a:defRPr lang="ko-KR" altLang="en-US"/>
            </a:pPr>
            <a:endParaRPr lang="en-US" altLang="ko-KR" sz="1400" b="0" i="0">
              <a:solidFill>
                <a:schemeClr val="tx1"/>
              </a:solidFill>
              <a:latin typeface="+mj-lt"/>
              <a:ea typeface="+mj-ea"/>
              <a:cs typeface="+mj-cs"/>
            </a:endParaRPr>
          </a:p>
        </p:txBody>
      </p:sp>
      <p:sp>
        <p:nvSpPr>
          <p:cNvPr id="12" name="슬라이드 번호 개체 틀 5"/>
          <p:cNvSpPr>
            <a:spLocks noGrp="1"/>
          </p:cNvSpPr>
          <p:nvPr>
            <p:ph type="sldNum" sz="quarter" idx="12"/>
          </p:nvPr>
        </p:nvSpPr>
        <p:spPr>
          <a:xfrm>
            <a:off x="6556157" y="6248059"/>
            <a:ext cx="2134576" cy="476440"/>
          </a:xfrm>
          <a:noFill/>
          <a:ln w="9525" cap="flat" cmpd="sng" algn="ctr">
            <a:noFill/>
            <a:prstDash val="solid"/>
            <a:round/>
          </a:ln>
        </p:spPr>
        <p:txBody>
          <a:bodyPr vert="horz" wrap="square" lIns="90000" tIns="46800" rIns="90000" bIns="46800" anchor="t">
            <a:noAutofit/>
          </a:bodyPr>
          <a:lstStyle/>
          <a:p>
            <a:pPr marL="0" lvl="0" indent="0" algn="r">
              <a:lnSpc>
                <a:spcPct val="100000"/>
              </a:lnSpc>
              <a:spcBef>
                <a:spcPct val="0"/>
              </a:spcBef>
              <a:spcAft>
                <a:spcPct val="0"/>
              </a:spcAft>
              <a:buNone/>
              <a:defRPr lang="ko-KR" altLang="en-US"/>
            </a:pPr>
            <a:fld id="{7826CF38-B161-44CA-902E-4A520160E99B}" type="slidenum">
              <a:rPr lang="ko-KR" altLang="en-US" sz="1400" b="0" i="0">
                <a:solidFill>
                  <a:schemeClr val="tx1"/>
                </a:solidFill>
                <a:latin typeface="+mj-lt"/>
                <a:ea typeface="+mj-ea"/>
                <a:cs typeface="+mj-cs"/>
              </a:rPr>
              <a:pPr marL="0" lvl="0" indent="0" algn="r">
                <a:lnSpc>
                  <a:spcPct val="100000"/>
                </a:lnSpc>
                <a:spcBef>
                  <a:spcPct val="0"/>
                </a:spcBef>
                <a:spcAft>
                  <a:spcPct val="0"/>
                </a:spcAft>
                <a:buNone/>
                <a:defRPr lang="ko-KR" altLang="en-US"/>
              </a:pPr>
              <a:t>‹#›</a:t>
            </a:fld>
            <a:endParaRPr lang="ko-KR" altLang="en-US" sz="1400" b="0" i="0">
              <a:solidFill>
                <a:schemeClr val="tx1"/>
              </a:solidFill>
              <a:latin typeface="+mj-lt"/>
              <a:ea typeface="+mj-ea"/>
              <a:cs typeface="+mj-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8663AB5-F8DF-4EFD-9D63-34CC58AFB7E0}" type="datetime1">
              <a:rPr lang="ko-KR" altLang="en-US" smtClean="0"/>
              <a:pPr/>
              <a:t>2019-10-23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8789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EEF570EA-3C46-45D2-A399-FD9B868FF96A}" type="datetime1">
              <a:rPr lang="ko-KR" altLang="en-US" smtClean="0"/>
              <a:pPr/>
              <a:t>2019-10-23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10747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E514BF81-6A20-4731-90A1-0F87BDB70AEE}" type="datetime1">
              <a:rPr lang="ko-KR" altLang="en-US" smtClean="0"/>
              <a:pPr/>
              <a:t>2019-10-23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76340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E910CE88-A82E-44E5-8CFB-182E7277C155}" type="datetime1">
              <a:rPr lang="ko-KR" altLang="en-US" smtClean="0"/>
              <a:pPr/>
              <a:t>2019-10-23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291658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A974DB22-69A6-4BAE-9796-A73815A8A253}" type="datetime1">
              <a:rPr lang="ko-KR" altLang="en-US" smtClean="0"/>
              <a:pPr/>
              <a:t>2019-10-23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34706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직사각형 4"/>
          <p:cNvSpPr/>
          <p:nvPr userDrawn="1"/>
        </p:nvSpPr>
        <p:spPr>
          <a:xfrm>
            <a:off x="-1" y="-1506"/>
            <a:ext cx="9144001" cy="43383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userDrawn="1"/>
        </p:nvSpPr>
        <p:spPr>
          <a:xfrm>
            <a:off x="2007" y="6669384"/>
            <a:ext cx="9144001" cy="216000"/>
          </a:xfrm>
          <a:prstGeom prst="rect">
            <a:avLst/>
          </a:prstGeom>
          <a:solidFill>
            <a:srgbClr val="0020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슬라이드 번호 개체 틀 1"/>
          <p:cNvSpPr>
            <a:spLocks noGrp="1"/>
          </p:cNvSpPr>
          <p:nvPr>
            <p:ph type="sldNum" sz="quarter" idx="12"/>
          </p:nvPr>
        </p:nvSpPr>
        <p:spPr>
          <a:xfrm>
            <a:off x="8378080" y="6633356"/>
            <a:ext cx="442392" cy="215444"/>
          </a:xfrm>
        </p:spPr>
        <p:txBody>
          <a:bodyPr lIns="36000" tIns="0" rIns="36000" bIns="0">
            <a:spAutoFit/>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Tree>
    <p:extLst>
      <p:ext uri="{BB962C8B-B14F-4D97-AF65-F5344CB8AC3E}">
        <p14:creationId xmlns:p14="http://schemas.microsoft.com/office/powerpoint/2010/main" val="422036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8F6CFE6-E0F7-488C-B70B-7DD80042890E}" type="datetime1">
              <a:rPr lang="ko-KR" altLang="en-US" smtClean="0"/>
              <a:pPr/>
              <a:t>2019-10-23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291393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15353286-46F6-4FE9-8CD7-C598101D0ACB}" type="datetime1">
              <a:rPr lang="ko-KR" altLang="en-US" smtClean="0"/>
              <a:pPr/>
              <a:t>2019-10-23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53DCB3-6F36-4A88-B80F-60988C12DE20}" type="slidenum">
              <a:rPr lang="ko-KR" altLang="en-US" smtClean="0"/>
              <a:pPr/>
              <a:t>‹#›</a:t>
            </a:fld>
            <a:endParaRPr lang="ko-KR" altLang="en-US"/>
          </a:p>
        </p:txBody>
      </p:sp>
    </p:spTree>
    <p:extLst>
      <p:ext uri="{BB962C8B-B14F-4D97-AF65-F5344CB8AC3E}">
        <p14:creationId xmlns:p14="http://schemas.microsoft.com/office/powerpoint/2010/main" val="34243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테마">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3138E4B5-D58B-4E1F-A077-A35F35575B9F}" type="datetime1">
              <a:rPr lang="ko-KR" altLang="en-US" smtClean="0"/>
              <a:pPr lvl="0">
                <a:defRPr lang="ko-KR" altLang="en-US"/>
              </a:pPr>
              <a:t>2019-10-23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lang="ko-KR" altLang="en-US"/>
            </a:pPr>
            <a:fld id="{4453DCB3-6F36-4A88-B80F-60988C12DE20}"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emf"/><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image" Target="../media/image19.svg"/><Relationship Id="rId24" Type="http://schemas.openxmlformats.org/officeDocument/2006/relationships/image" Target="../media/image32.svg"/><Relationship Id="rId5" Type="http://schemas.openxmlformats.org/officeDocument/2006/relationships/image" Target="../media/image14.sv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13100" y="4065319"/>
            <a:ext cx="9144000" cy="373885"/>
          </a:xfrm>
          <a:prstGeom prst="rect">
            <a:avLst/>
          </a:prstGeom>
        </p:spPr>
        <p:txBody>
          <a:bodyPr wrap="square">
            <a:spAutoFit/>
          </a:bodyPr>
          <a:lstStyle/>
          <a:p>
            <a:pPr algn="ctr">
              <a:lnSpc>
                <a:spcPct val="150000"/>
              </a:lnSpc>
            </a:pPr>
            <a:r>
              <a:rPr lang="en-US" altLang="ko-KR" sz="1400" b="1" u="sng" dirty="0"/>
              <a:t>Jinseok Kim</a:t>
            </a:r>
            <a:r>
              <a:rPr lang="en-US" altLang="ko-KR" sz="1400" b="1" baseline="30000" dirty="0"/>
              <a:t>1</a:t>
            </a:r>
            <a:r>
              <a:rPr lang="en-US" altLang="ko-KR" sz="1400" dirty="0"/>
              <a:t>,</a:t>
            </a:r>
            <a:r>
              <a:rPr lang="en-US" altLang="ko-KR" sz="1400" b="1" baseline="30000" dirty="0"/>
              <a:t> </a:t>
            </a:r>
            <a:r>
              <a:rPr lang="en-US" altLang="ko-KR" sz="1400" dirty="0" err="1"/>
              <a:t>Younha</a:t>
            </a:r>
            <a:r>
              <a:rPr lang="en-US" altLang="ko-KR" sz="1400" dirty="0"/>
              <a:t> Kim</a:t>
            </a:r>
            <a:r>
              <a:rPr lang="en-US" altLang="ko-KR" sz="1400" baseline="30000" dirty="0"/>
              <a:t>1</a:t>
            </a:r>
            <a:r>
              <a:rPr lang="en-US" altLang="ko-KR" sz="1400" dirty="0"/>
              <a:t>, Jung-Hun Woo</a:t>
            </a:r>
            <a:r>
              <a:rPr lang="en-US" altLang="ko-KR" sz="1400" baseline="30000" dirty="0"/>
              <a:t>1*</a:t>
            </a:r>
            <a:r>
              <a:rPr lang="en-US" altLang="ko-KR" sz="1400" dirty="0"/>
              <a:t>, B.H Baek</a:t>
            </a:r>
            <a:r>
              <a:rPr lang="en-US" altLang="ko-KR" sz="1400" baseline="30000" dirty="0"/>
              <a:t>2</a:t>
            </a:r>
            <a:r>
              <a:rPr lang="en-US" altLang="ko-KR" sz="1400" dirty="0"/>
              <a:t>, </a:t>
            </a:r>
            <a:r>
              <a:rPr lang="en-US" altLang="ko-KR" sz="1400" dirty="0" err="1"/>
              <a:t>Jinsu</a:t>
            </a:r>
            <a:r>
              <a:rPr lang="en-US" altLang="ko-KR" sz="1400" dirty="0"/>
              <a:t> Kim</a:t>
            </a:r>
            <a:r>
              <a:rPr lang="en-US" altLang="ko-KR" sz="1400" baseline="30000" dirty="0"/>
              <a:t>1</a:t>
            </a:r>
            <a:r>
              <a:rPr lang="en-US" altLang="ko-KR" sz="1400" dirty="0"/>
              <a:t>, </a:t>
            </a:r>
            <a:r>
              <a:rPr lang="en-US" altLang="ko-KR" sz="1400" dirty="0" err="1"/>
              <a:t>Youjung</a:t>
            </a:r>
            <a:r>
              <a:rPr lang="en-US" altLang="ko-KR" sz="1400" dirty="0"/>
              <a:t> Jang</a:t>
            </a:r>
            <a:r>
              <a:rPr lang="en-US" altLang="ko-KR" sz="1400" baseline="30000" dirty="0"/>
              <a:t>1</a:t>
            </a:r>
            <a:r>
              <a:rPr lang="en-US" altLang="ko-KR" sz="1400" dirty="0"/>
              <a:t>, </a:t>
            </a:r>
            <a:r>
              <a:rPr lang="en-US" altLang="ko-KR" sz="1400" dirty="0" err="1"/>
              <a:t>Minwoo</a:t>
            </a:r>
            <a:r>
              <a:rPr lang="en-US" altLang="ko-KR" sz="1400" dirty="0"/>
              <a:t> Park</a:t>
            </a:r>
            <a:r>
              <a:rPr lang="en-US" altLang="ko-KR" sz="1400" baseline="30000" dirty="0"/>
              <a:t>1</a:t>
            </a:r>
            <a:endParaRPr lang="ko-KR" altLang="ko-KR" sz="1400" dirty="0"/>
          </a:p>
        </p:txBody>
      </p:sp>
      <p:sp>
        <p:nvSpPr>
          <p:cNvPr id="39" name="직사각형 38"/>
          <p:cNvSpPr/>
          <p:nvPr/>
        </p:nvSpPr>
        <p:spPr>
          <a:xfrm>
            <a:off x="-9677" y="1539221"/>
            <a:ext cx="9144000" cy="1678729"/>
          </a:xfrm>
          <a:prstGeom prst="rect">
            <a:avLst/>
          </a:prstGeom>
        </p:spPr>
        <p:txBody>
          <a:bodyPr wrap="square">
            <a:spAutoFit/>
          </a:bodyPr>
          <a:lstStyle/>
          <a:p>
            <a:pPr algn="ctr">
              <a:lnSpc>
                <a:spcPct val="200000"/>
              </a:lnSpc>
            </a:pPr>
            <a:r>
              <a:rPr lang="en-US" altLang="ko-KR" sz="2800" b="1" dirty="0"/>
              <a:t>The Fast Air Quality Responses from the </a:t>
            </a:r>
          </a:p>
          <a:p>
            <a:pPr algn="ctr">
              <a:lnSpc>
                <a:spcPct val="200000"/>
              </a:lnSpc>
            </a:pPr>
            <a:r>
              <a:rPr lang="en-US" altLang="ko-KR" sz="2800" b="1" dirty="0"/>
              <a:t>Fine Particle Reduction Measures of South Korea</a:t>
            </a:r>
            <a:endParaRPr lang="ko-KR" altLang="ko-KR" sz="2800" b="1" dirty="0"/>
          </a:p>
        </p:txBody>
      </p:sp>
      <p:pic>
        <p:nvPicPr>
          <p:cNvPr id="35" name="그림 34"/>
          <p:cNvPicPr>
            <a:picLocks noChangeAspect="1"/>
          </p:cNvPicPr>
          <p:nvPr/>
        </p:nvPicPr>
        <p:blipFill rotWithShape="1">
          <a:blip r:embed="rId3" cstate="print"/>
          <a:srcRect l="1577" t="22139" r="82735" b="26266"/>
          <a:stretch/>
        </p:blipFill>
        <p:spPr>
          <a:xfrm>
            <a:off x="14674" y="44624"/>
            <a:ext cx="941206" cy="360040"/>
          </a:xfrm>
          <a:prstGeom prst="rect">
            <a:avLst/>
          </a:prstGeom>
        </p:spPr>
      </p:pic>
      <p:sp>
        <p:nvSpPr>
          <p:cNvPr id="2" name="직사각형 1"/>
          <p:cNvSpPr/>
          <p:nvPr/>
        </p:nvSpPr>
        <p:spPr>
          <a:xfrm>
            <a:off x="6644744" y="70475"/>
            <a:ext cx="2389876" cy="276999"/>
          </a:xfrm>
          <a:prstGeom prst="rect">
            <a:avLst/>
          </a:prstGeom>
        </p:spPr>
        <p:txBody>
          <a:bodyPr wrap="square">
            <a:spAutoFit/>
          </a:bodyPr>
          <a:lstStyle/>
          <a:p>
            <a:pPr algn="ctr"/>
            <a:r>
              <a:rPr lang="en-US" altLang="ko-KR" sz="1200" b="1" dirty="0">
                <a:solidFill>
                  <a:schemeClr val="bg1"/>
                </a:solidFill>
              </a:rPr>
              <a:t>2019 CMAS Conference</a:t>
            </a:r>
          </a:p>
        </p:txBody>
      </p:sp>
      <p:sp>
        <p:nvSpPr>
          <p:cNvPr id="4" name="직사각형 3">
            <a:extLst>
              <a:ext uri="{FF2B5EF4-FFF2-40B4-BE49-F238E27FC236}">
                <a16:creationId xmlns:a16="http://schemas.microsoft.com/office/drawing/2014/main" id="{C4BCD63F-32BD-49DA-A7CE-25205BC8C8C8}"/>
              </a:ext>
            </a:extLst>
          </p:cNvPr>
          <p:cNvSpPr/>
          <p:nvPr/>
        </p:nvSpPr>
        <p:spPr>
          <a:xfrm>
            <a:off x="0" y="5075926"/>
            <a:ext cx="9157100" cy="541430"/>
          </a:xfrm>
          <a:prstGeom prst="rect">
            <a:avLst/>
          </a:prstGeom>
        </p:spPr>
        <p:txBody>
          <a:bodyPr wrap="square">
            <a:spAutoFit/>
          </a:bodyPr>
          <a:lstStyle/>
          <a:p>
            <a:pPr algn="ctr">
              <a:lnSpc>
                <a:spcPct val="107000"/>
              </a:lnSpc>
            </a:pPr>
            <a:r>
              <a:rPr lang="en-US" altLang="ko-KR" sz="1400" kern="100" dirty="0">
                <a:latin typeface="Calibri" panose="020F0502020204030204" pitchFamily="34" charset="0"/>
                <a:cs typeface="Times New Roman" panose="02020603050405020304" pitchFamily="18" charset="0"/>
              </a:rPr>
              <a:t>1 </a:t>
            </a:r>
            <a:r>
              <a:rPr lang="en-US" altLang="ko-KR" sz="1400" kern="100" dirty="0" err="1">
                <a:latin typeface="Calibri" panose="020F0502020204030204" pitchFamily="34" charset="0"/>
                <a:cs typeface="Times New Roman" panose="02020603050405020304" pitchFamily="18" charset="0"/>
              </a:rPr>
              <a:t>Konkuk</a:t>
            </a:r>
            <a:r>
              <a:rPr lang="en-US" altLang="ko-KR" sz="1400" kern="100" dirty="0">
                <a:latin typeface="Calibri" panose="020F0502020204030204" pitchFamily="34" charset="0"/>
                <a:cs typeface="Times New Roman" panose="02020603050405020304" pitchFamily="18" charset="0"/>
              </a:rPr>
              <a:t> University, Seoul, Korea</a:t>
            </a:r>
            <a:endParaRPr lang="ko-KR" altLang="ko-KR" sz="1400" kern="100" dirty="0">
              <a:latin typeface="맑은 고딕" panose="020B0503020000020004" pitchFamily="50" charset="-127"/>
              <a:cs typeface="Times New Roman" panose="02020603050405020304" pitchFamily="18" charset="0"/>
            </a:endParaRPr>
          </a:p>
          <a:p>
            <a:pPr algn="ctr">
              <a:lnSpc>
                <a:spcPct val="107000"/>
              </a:lnSpc>
            </a:pPr>
            <a:r>
              <a:rPr lang="en-US" altLang="ko-KR" sz="1400" kern="100" dirty="0">
                <a:latin typeface="Calibri" panose="020F0502020204030204" pitchFamily="34" charset="0"/>
                <a:cs typeface="Times New Roman" panose="02020603050405020304" pitchFamily="18" charset="0"/>
              </a:rPr>
              <a:t>2</a:t>
            </a:r>
            <a:r>
              <a:rPr lang="hr-HR" altLang="ko-KR" sz="1400" kern="100" dirty="0">
                <a:latin typeface="맑은 고딕" panose="020B0503020000020004" pitchFamily="50" charset="-127"/>
                <a:cs typeface="Times New Roman" panose="02020603050405020304" pitchFamily="18" charset="0"/>
              </a:rPr>
              <a:t> University of North Carolina, Chapel Hill, USA</a:t>
            </a:r>
            <a:r>
              <a:rPr lang="hr-HR" altLang="ko-KR" sz="1400" kern="100" dirty="0">
                <a:latin typeface="Calibri" panose="020F0502020204030204" pitchFamily="34" charset="0"/>
                <a:cs typeface="Times New Roman" panose="02020603050405020304" pitchFamily="18" charset="0"/>
              </a:rPr>
              <a:t> </a:t>
            </a:r>
            <a:endParaRPr lang="ko-KR" altLang="ko-KR" sz="1400" kern="100" dirty="0">
              <a:latin typeface="맑은 고딕" panose="020B0503020000020004" pitchFamily="50" charset="-127"/>
              <a:cs typeface="Times New Roman" panose="02020603050405020304" pitchFamily="18" charset="0"/>
            </a:endParaRPr>
          </a:p>
        </p:txBody>
      </p:sp>
      <p:sp>
        <p:nvSpPr>
          <p:cNvPr id="3" name="직사각형 2">
            <a:extLst>
              <a:ext uri="{FF2B5EF4-FFF2-40B4-BE49-F238E27FC236}">
                <a16:creationId xmlns:a16="http://schemas.microsoft.com/office/drawing/2014/main" id="{9E3B2ED7-26A8-4A4F-BDDF-D5992B027E13}"/>
              </a:ext>
            </a:extLst>
          </p:cNvPr>
          <p:cNvSpPr/>
          <p:nvPr/>
        </p:nvSpPr>
        <p:spPr>
          <a:xfrm>
            <a:off x="-13100" y="6633356"/>
            <a:ext cx="2729017" cy="276999"/>
          </a:xfrm>
          <a:prstGeom prst="rect">
            <a:avLst/>
          </a:prstGeom>
        </p:spPr>
        <p:txBody>
          <a:bodyPr wrap="none">
            <a:spAutoFit/>
          </a:bodyPr>
          <a:lstStyle/>
          <a:p>
            <a:r>
              <a:rPr lang="en-US" altLang="ko-KR" sz="1200" b="1" dirty="0">
                <a:solidFill>
                  <a:schemeClr val="bg1"/>
                </a:solidFill>
                <a:latin typeface="Calibri" panose="020F0502020204030204" pitchFamily="34" charset="0"/>
              </a:rPr>
              <a:t>* Correspondence : jwoo@konkuk.ac.kr</a:t>
            </a:r>
            <a:endParaRPr lang="ko-KR" altLang="en-US" sz="1200" b="1" dirty="0">
              <a:solidFill>
                <a:schemeClr val="bg1"/>
              </a:solidFill>
            </a:endParaRPr>
          </a:p>
        </p:txBody>
      </p:sp>
    </p:spTree>
    <p:extLst>
      <p:ext uri="{BB962C8B-B14F-4D97-AF65-F5344CB8AC3E}">
        <p14:creationId xmlns:p14="http://schemas.microsoft.com/office/powerpoint/2010/main" val="61080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슬라이드 번호 개체 틀 1"/>
          <p:cNvSpPr>
            <a:spLocks noGrp="1"/>
          </p:cNvSpPr>
          <p:nvPr>
            <p:ph type="sldNum" sz="quarter" idx="12"/>
          </p:nvPr>
        </p:nvSpPr>
        <p:spPr>
          <a:xfrm>
            <a:off x="8378080" y="6633356"/>
            <a:ext cx="442392" cy="215444"/>
          </a:xfrm>
        </p:spPr>
        <p:txBody>
          <a:bodyPr lIns="36000" tIns="0" rIns="36000" bIns="0">
            <a:spAutoFit/>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10</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1" name="TextBox 10">
            <a:extLst>
              <a:ext uri="{FF2B5EF4-FFF2-40B4-BE49-F238E27FC236}">
                <a16:creationId xmlns:a16="http://schemas.microsoft.com/office/drawing/2014/main" id="{595A80D5-9651-43ED-B7D9-31A4ACA27280}"/>
              </a:ext>
            </a:extLst>
          </p:cNvPr>
          <p:cNvSpPr txBox="1"/>
          <p:nvPr/>
        </p:nvSpPr>
        <p:spPr>
          <a:xfrm>
            <a:off x="82701" y="5171040"/>
            <a:ext cx="8978594" cy="1200329"/>
          </a:xfrm>
          <a:prstGeom prst="rect">
            <a:avLst/>
          </a:prstGeom>
          <a:noFill/>
        </p:spPr>
        <p:txBody>
          <a:bodyPr wrap="square" rtlCol="0">
            <a:spAutoFit/>
          </a:bodyPr>
          <a:lstStyle/>
          <a:p>
            <a:r>
              <a:rPr lang="en-US" altLang="ko-KR" dirty="0"/>
              <a:t>A : All sector 30% reduction;</a:t>
            </a:r>
            <a:br>
              <a:rPr lang="en-US" altLang="ko-KR" dirty="0"/>
            </a:br>
            <a:r>
              <a:rPr lang="en-US" altLang="ko-KR" dirty="0"/>
              <a:t>B : All sector 20% reduction;</a:t>
            </a:r>
          </a:p>
          <a:p>
            <a:r>
              <a:rPr lang="en-US" altLang="ko-KR" dirty="0"/>
              <a:t>C : Power 25%, Industry 43%, Mobile 32%, Residential 15% reduce</a:t>
            </a:r>
          </a:p>
          <a:p>
            <a:r>
              <a:rPr lang="en-US" altLang="ko-KR" dirty="0"/>
              <a:t>						(Recommend policy in Korea);</a:t>
            </a:r>
          </a:p>
        </p:txBody>
      </p:sp>
      <p:sp>
        <p:nvSpPr>
          <p:cNvPr id="12" name="TextBox 11">
            <a:extLst>
              <a:ext uri="{FF2B5EF4-FFF2-40B4-BE49-F238E27FC236}">
                <a16:creationId xmlns:a16="http://schemas.microsoft.com/office/drawing/2014/main" id="{6A087D82-895A-4372-9EFC-C925F0021F97}"/>
              </a:ext>
            </a:extLst>
          </p:cNvPr>
          <p:cNvSpPr txBox="1"/>
          <p:nvPr/>
        </p:nvSpPr>
        <p:spPr>
          <a:xfrm>
            <a:off x="10282" y="503384"/>
            <a:ext cx="9144000" cy="369332"/>
          </a:xfrm>
          <a:prstGeom prst="rect">
            <a:avLst/>
          </a:prstGeom>
          <a:noFill/>
        </p:spPr>
        <p:txBody>
          <a:bodyPr wrap="square" rtlCol="0">
            <a:spAutoFit/>
          </a:bodyPr>
          <a:lstStyle/>
          <a:p>
            <a:r>
              <a:rPr lang="en-US" altLang="ko-KR" b="1" dirty="0"/>
              <a:t>RSM Results (△PM2.5) [Base-Scenario] : △Reduction(+)</a:t>
            </a:r>
          </a:p>
        </p:txBody>
      </p:sp>
      <p:sp>
        <p:nvSpPr>
          <p:cNvPr id="13" name="직사각형 12">
            <a:extLst>
              <a:ext uri="{FF2B5EF4-FFF2-40B4-BE49-F238E27FC236}">
                <a16:creationId xmlns:a16="http://schemas.microsoft.com/office/drawing/2014/main" id="{3FA53216-6F0F-4BD3-BA18-0FB240BBA82A}"/>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8" name="TextBox 7">
            <a:extLst>
              <a:ext uri="{FF2B5EF4-FFF2-40B4-BE49-F238E27FC236}">
                <a16:creationId xmlns:a16="http://schemas.microsoft.com/office/drawing/2014/main" id="{1A349CAC-8CA4-4593-A604-0345A5A43F9B}"/>
              </a:ext>
            </a:extLst>
          </p:cNvPr>
          <p:cNvSpPr txBox="1"/>
          <p:nvPr/>
        </p:nvSpPr>
        <p:spPr>
          <a:xfrm>
            <a:off x="1294378" y="2088679"/>
            <a:ext cx="396044" cy="307777"/>
          </a:xfrm>
          <a:prstGeom prst="rect">
            <a:avLst/>
          </a:prstGeom>
          <a:noFill/>
        </p:spPr>
        <p:txBody>
          <a:bodyPr wrap="square" rtlCol="0">
            <a:spAutoFit/>
          </a:bodyPr>
          <a:lstStyle/>
          <a:p>
            <a:pPr algn="ctr"/>
            <a:r>
              <a:rPr lang="en-US" altLang="ko-KR" sz="1400" b="1" dirty="0"/>
              <a:t>(A)</a:t>
            </a:r>
            <a:endParaRPr lang="ko-KR" altLang="en-US" sz="1400" b="1" dirty="0"/>
          </a:p>
        </p:txBody>
      </p:sp>
      <p:sp>
        <p:nvSpPr>
          <p:cNvPr id="14" name="TextBox 13">
            <a:extLst>
              <a:ext uri="{FF2B5EF4-FFF2-40B4-BE49-F238E27FC236}">
                <a16:creationId xmlns:a16="http://schemas.microsoft.com/office/drawing/2014/main" id="{406A2CBE-3CF9-408D-9C40-1573083E2C19}"/>
              </a:ext>
            </a:extLst>
          </p:cNvPr>
          <p:cNvSpPr txBox="1"/>
          <p:nvPr/>
        </p:nvSpPr>
        <p:spPr>
          <a:xfrm>
            <a:off x="4344805" y="2062350"/>
            <a:ext cx="396044" cy="307777"/>
          </a:xfrm>
          <a:prstGeom prst="rect">
            <a:avLst/>
          </a:prstGeom>
          <a:noFill/>
        </p:spPr>
        <p:txBody>
          <a:bodyPr wrap="square" rtlCol="0">
            <a:spAutoFit/>
          </a:bodyPr>
          <a:lstStyle/>
          <a:p>
            <a:pPr algn="ctr"/>
            <a:r>
              <a:rPr lang="en-US" altLang="ko-KR" sz="1400" b="1" dirty="0"/>
              <a:t>(B)</a:t>
            </a:r>
            <a:endParaRPr lang="ko-KR" altLang="en-US" sz="1400" b="1" dirty="0"/>
          </a:p>
        </p:txBody>
      </p:sp>
      <p:sp>
        <p:nvSpPr>
          <p:cNvPr id="16" name="TextBox 15">
            <a:extLst>
              <a:ext uri="{FF2B5EF4-FFF2-40B4-BE49-F238E27FC236}">
                <a16:creationId xmlns:a16="http://schemas.microsoft.com/office/drawing/2014/main" id="{08951A6A-C171-4445-8F51-BEFB647A3501}"/>
              </a:ext>
            </a:extLst>
          </p:cNvPr>
          <p:cNvSpPr txBox="1"/>
          <p:nvPr/>
        </p:nvSpPr>
        <p:spPr>
          <a:xfrm>
            <a:off x="7452400" y="2024844"/>
            <a:ext cx="396044" cy="307777"/>
          </a:xfrm>
          <a:prstGeom prst="rect">
            <a:avLst/>
          </a:prstGeom>
          <a:noFill/>
        </p:spPr>
        <p:txBody>
          <a:bodyPr wrap="square" rtlCol="0">
            <a:spAutoFit/>
          </a:bodyPr>
          <a:lstStyle/>
          <a:p>
            <a:pPr algn="ctr"/>
            <a:r>
              <a:rPr lang="en-US" altLang="ko-KR" sz="1400" b="1" dirty="0"/>
              <a:t>(C)</a:t>
            </a:r>
            <a:endParaRPr lang="ko-KR" altLang="en-US" sz="1400" b="1" dirty="0"/>
          </a:p>
        </p:txBody>
      </p:sp>
      <p:pic>
        <p:nvPicPr>
          <p:cNvPr id="4" name="그림 3">
            <a:extLst>
              <a:ext uri="{FF2B5EF4-FFF2-40B4-BE49-F238E27FC236}">
                <a16:creationId xmlns:a16="http://schemas.microsoft.com/office/drawing/2014/main" id="{8959158D-699E-44F0-B9A7-983794A5A7B6}"/>
              </a:ext>
            </a:extLst>
          </p:cNvPr>
          <p:cNvPicPr>
            <a:picLocks noChangeAspect="1"/>
          </p:cNvPicPr>
          <p:nvPr/>
        </p:nvPicPr>
        <p:blipFill>
          <a:blip r:embed="rId3"/>
          <a:stretch>
            <a:fillRect/>
          </a:stretch>
        </p:blipFill>
        <p:spPr>
          <a:xfrm>
            <a:off x="21018" y="2403388"/>
            <a:ext cx="2965991" cy="2300078"/>
          </a:xfrm>
          <a:prstGeom prst="rect">
            <a:avLst/>
          </a:prstGeom>
        </p:spPr>
      </p:pic>
      <p:pic>
        <p:nvPicPr>
          <p:cNvPr id="7" name="그림 6">
            <a:extLst>
              <a:ext uri="{FF2B5EF4-FFF2-40B4-BE49-F238E27FC236}">
                <a16:creationId xmlns:a16="http://schemas.microsoft.com/office/drawing/2014/main" id="{CFFAFED0-6A01-4FBC-9F4C-E900BCD3EAF6}"/>
              </a:ext>
            </a:extLst>
          </p:cNvPr>
          <p:cNvPicPr>
            <a:picLocks noChangeAspect="1"/>
          </p:cNvPicPr>
          <p:nvPr/>
        </p:nvPicPr>
        <p:blipFill>
          <a:blip r:embed="rId4"/>
          <a:stretch>
            <a:fillRect/>
          </a:stretch>
        </p:blipFill>
        <p:spPr>
          <a:xfrm>
            <a:off x="3059832" y="2403388"/>
            <a:ext cx="2965991" cy="2300078"/>
          </a:xfrm>
          <a:prstGeom prst="rect">
            <a:avLst/>
          </a:prstGeom>
        </p:spPr>
      </p:pic>
      <p:pic>
        <p:nvPicPr>
          <p:cNvPr id="21" name="그림 20">
            <a:extLst>
              <a:ext uri="{FF2B5EF4-FFF2-40B4-BE49-F238E27FC236}">
                <a16:creationId xmlns:a16="http://schemas.microsoft.com/office/drawing/2014/main" id="{CD2B6609-F88A-4B43-88F8-62F5FE8A5D94}"/>
              </a:ext>
            </a:extLst>
          </p:cNvPr>
          <p:cNvPicPr>
            <a:picLocks noChangeAspect="1"/>
          </p:cNvPicPr>
          <p:nvPr/>
        </p:nvPicPr>
        <p:blipFill>
          <a:blip r:embed="rId5"/>
          <a:stretch>
            <a:fillRect/>
          </a:stretch>
        </p:blipFill>
        <p:spPr>
          <a:xfrm>
            <a:off x="6156991" y="2399143"/>
            <a:ext cx="2965991" cy="2300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7" name="표 16">
            <a:extLst>
              <a:ext uri="{FF2B5EF4-FFF2-40B4-BE49-F238E27FC236}">
                <a16:creationId xmlns:a16="http://schemas.microsoft.com/office/drawing/2014/main" id="{1DB43318-332F-476A-9252-EF9666C02A12}"/>
              </a:ext>
            </a:extLst>
          </p:cNvPr>
          <p:cNvGraphicFramePr>
            <a:graphicFrameLocks noGrp="1"/>
          </p:cNvGraphicFramePr>
          <p:nvPr>
            <p:extLst>
              <p:ext uri="{D42A27DB-BD31-4B8C-83A1-F6EECF244321}">
                <p14:modId xmlns:p14="http://schemas.microsoft.com/office/powerpoint/2010/main" val="1157374037"/>
              </p:ext>
            </p:extLst>
          </p:nvPr>
        </p:nvGraphicFramePr>
        <p:xfrm>
          <a:off x="10282" y="1157145"/>
          <a:ext cx="9123433" cy="551188"/>
        </p:xfrm>
        <a:graphic>
          <a:graphicData uri="http://schemas.openxmlformats.org/drawingml/2006/table">
            <a:tbl>
              <a:tblPr/>
              <a:tblGrid>
                <a:gridCol w="434089">
                  <a:extLst>
                    <a:ext uri="{9D8B030D-6E8A-4147-A177-3AD203B41FA5}">
                      <a16:colId xmlns:a16="http://schemas.microsoft.com/office/drawing/2014/main" val="853127759"/>
                    </a:ext>
                  </a:extLst>
                </a:gridCol>
                <a:gridCol w="599523">
                  <a:extLst>
                    <a:ext uri="{9D8B030D-6E8A-4147-A177-3AD203B41FA5}">
                      <a16:colId xmlns:a16="http://schemas.microsoft.com/office/drawing/2014/main" val="1101879613"/>
                    </a:ext>
                  </a:extLst>
                </a:gridCol>
                <a:gridCol w="463798">
                  <a:extLst>
                    <a:ext uri="{9D8B030D-6E8A-4147-A177-3AD203B41FA5}">
                      <a16:colId xmlns:a16="http://schemas.microsoft.com/office/drawing/2014/main" val="1455071797"/>
                    </a:ext>
                  </a:extLst>
                </a:gridCol>
                <a:gridCol w="500935">
                  <a:extLst>
                    <a:ext uri="{9D8B030D-6E8A-4147-A177-3AD203B41FA5}">
                      <a16:colId xmlns:a16="http://schemas.microsoft.com/office/drawing/2014/main" val="3960701836"/>
                    </a:ext>
                  </a:extLst>
                </a:gridCol>
                <a:gridCol w="688476">
                  <a:extLst>
                    <a:ext uri="{9D8B030D-6E8A-4147-A177-3AD203B41FA5}">
                      <a16:colId xmlns:a16="http://schemas.microsoft.com/office/drawing/2014/main" val="1845432972"/>
                    </a:ext>
                  </a:extLst>
                </a:gridCol>
                <a:gridCol w="708903">
                  <a:extLst>
                    <a:ext uri="{9D8B030D-6E8A-4147-A177-3AD203B41FA5}">
                      <a16:colId xmlns:a16="http://schemas.microsoft.com/office/drawing/2014/main" val="2980167027"/>
                    </a:ext>
                  </a:extLst>
                </a:gridCol>
                <a:gridCol w="703333">
                  <a:extLst>
                    <a:ext uri="{9D8B030D-6E8A-4147-A177-3AD203B41FA5}">
                      <a16:colId xmlns:a16="http://schemas.microsoft.com/office/drawing/2014/main" val="857546691"/>
                    </a:ext>
                  </a:extLst>
                </a:gridCol>
                <a:gridCol w="532501">
                  <a:extLst>
                    <a:ext uri="{9D8B030D-6E8A-4147-A177-3AD203B41FA5}">
                      <a16:colId xmlns:a16="http://schemas.microsoft.com/office/drawing/2014/main" val="236331841"/>
                    </a:ext>
                  </a:extLst>
                </a:gridCol>
                <a:gridCol w="532501">
                  <a:extLst>
                    <a:ext uri="{9D8B030D-6E8A-4147-A177-3AD203B41FA5}">
                      <a16:colId xmlns:a16="http://schemas.microsoft.com/office/drawing/2014/main" val="1855623498"/>
                    </a:ext>
                  </a:extLst>
                </a:gridCol>
                <a:gridCol w="614202">
                  <a:extLst>
                    <a:ext uri="{9D8B030D-6E8A-4147-A177-3AD203B41FA5}">
                      <a16:colId xmlns:a16="http://schemas.microsoft.com/office/drawing/2014/main" val="103158387"/>
                    </a:ext>
                  </a:extLst>
                </a:gridCol>
                <a:gridCol w="614202">
                  <a:extLst>
                    <a:ext uri="{9D8B030D-6E8A-4147-A177-3AD203B41FA5}">
                      <a16:colId xmlns:a16="http://schemas.microsoft.com/office/drawing/2014/main" val="185351410"/>
                    </a:ext>
                  </a:extLst>
                </a:gridCol>
                <a:gridCol w="389524">
                  <a:extLst>
                    <a:ext uri="{9D8B030D-6E8A-4147-A177-3AD203B41FA5}">
                      <a16:colId xmlns:a16="http://schemas.microsoft.com/office/drawing/2014/main" val="422686139"/>
                    </a:ext>
                  </a:extLst>
                </a:gridCol>
                <a:gridCol w="467512">
                  <a:extLst>
                    <a:ext uri="{9D8B030D-6E8A-4147-A177-3AD203B41FA5}">
                      <a16:colId xmlns:a16="http://schemas.microsoft.com/office/drawing/2014/main" val="625570325"/>
                    </a:ext>
                  </a:extLst>
                </a:gridCol>
                <a:gridCol w="318963">
                  <a:extLst>
                    <a:ext uri="{9D8B030D-6E8A-4147-A177-3AD203B41FA5}">
                      <a16:colId xmlns:a16="http://schemas.microsoft.com/office/drawing/2014/main" val="2517327885"/>
                    </a:ext>
                  </a:extLst>
                </a:gridCol>
                <a:gridCol w="599523">
                  <a:extLst>
                    <a:ext uri="{9D8B030D-6E8A-4147-A177-3AD203B41FA5}">
                      <a16:colId xmlns:a16="http://schemas.microsoft.com/office/drawing/2014/main" val="644329222"/>
                    </a:ext>
                  </a:extLst>
                </a:gridCol>
                <a:gridCol w="432231">
                  <a:extLst>
                    <a:ext uri="{9D8B030D-6E8A-4147-A177-3AD203B41FA5}">
                      <a16:colId xmlns:a16="http://schemas.microsoft.com/office/drawing/2014/main" val="4217720696"/>
                    </a:ext>
                  </a:extLst>
                </a:gridCol>
                <a:gridCol w="523217">
                  <a:extLst>
                    <a:ext uri="{9D8B030D-6E8A-4147-A177-3AD203B41FA5}">
                      <a16:colId xmlns:a16="http://schemas.microsoft.com/office/drawing/2014/main" val="1233317383"/>
                    </a:ext>
                  </a:extLst>
                </a:gridCol>
              </a:tblGrid>
              <a:tr h="152857">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Seoul</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Incheon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Busan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Daegu</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Gwangju</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Gyeonggi</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Gangwon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Chung</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-Buk</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Chung</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-Nam</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err="1">
                          <a:solidFill>
                            <a:srgbClr val="000000"/>
                          </a:solidFill>
                          <a:effectLst/>
                          <a:latin typeface="맑은 고딕" panose="020B0503020000020004" pitchFamily="50" charset="-127"/>
                          <a:ea typeface="맑은 고딕" panose="020B0503020000020004" pitchFamily="50" charset="-127"/>
                        </a:rPr>
                        <a:t>Gyeong</a:t>
                      </a:r>
                      <a:endParaRPr lang="en-US" altLang="ko-KR" sz="1050" b="0" i="0" u="none" strike="noStrike" dirty="0">
                        <a:solidFill>
                          <a:srgbClr val="000000"/>
                        </a:solidFill>
                        <a:effectLst/>
                        <a:latin typeface="맑은 고딕" panose="020B0503020000020004" pitchFamily="50" charset="-127"/>
                        <a:ea typeface="맑은 고딕" panose="020B0503020000020004" pitchFamily="50" charset="-127"/>
                      </a:endParaRP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-Buk</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err="1">
                          <a:solidFill>
                            <a:srgbClr val="000000"/>
                          </a:solidFill>
                          <a:effectLst/>
                          <a:latin typeface="맑은 고딕" panose="020B0503020000020004" pitchFamily="50" charset="-127"/>
                          <a:ea typeface="맑은 고딕" panose="020B0503020000020004" pitchFamily="50" charset="-127"/>
                        </a:rPr>
                        <a:t>Gyeong</a:t>
                      </a:r>
                      <a:endParaRPr lang="en-US" altLang="ko-KR" sz="1050" b="0" i="0" u="none" strike="noStrike" dirty="0">
                        <a:solidFill>
                          <a:srgbClr val="000000"/>
                        </a:solidFill>
                        <a:effectLst/>
                        <a:latin typeface="맑은 고딕" panose="020B0503020000020004" pitchFamily="50" charset="-127"/>
                        <a:ea typeface="맑은 고딕" panose="020B0503020000020004" pitchFamily="50" charset="-127"/>
                      </a:endParaRP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-Nam</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Jeon</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-Buk</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Jeon</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-Nam</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err="1">
                          <a:solidFill>
                            <a:srgbClr val="000000"/>
                          </a:solidFill>
                          <a:effectLst/>
                          <a:latin typeface="맑은 고딕" panose="020B0503020000020004" pitchFamily="50" charset="-127"/>
                          <a:ea typeface="맑은 고딕" panose="020B0503020000020004" pitchFamily="50" charset="-127"/>
                        </a:rPr>
                        <a:t>Jeju</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Daejeon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Ulsan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Sejong</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554639566"/>
                  </a:ext>
                </a:extLst>
              </a:tr>
              <a:tr h="226563">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A</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B</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C</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D</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E</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F</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G</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H</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I</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J</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K</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L</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M</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N</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O</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P</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Q</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36254192"/>
                  </a:ext>
                </a:extLst>
              </a:tr>
            </a:tbl>
          </a:graphicData>
        </a:graphic>
      </p:graphicFrame>
    </p:spTree>
    <p:extLst>
      <p:ext uri="{BB962C8B-B14F-4D97-AF65-F5344CB8AC3E}">
        <p14:creationId xmlns:p14="http://schemas.microsoft.com/office/powerpoint/2010/main" val="18801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70895B25-32DF-4CDA-8A32-E5367120BE6B}"/>
              </a:ext>
            </a:extLst>
          </p:cNvPr>
          <p:cNvPicPr>
            <a:picLocks noChangeAspect="1"/>
          </p:cNvPicPr>
          <p:nvPr/>
        </p:nvPicPr>
        <p:blipFill>
          <a:blip r:embed="rId3"/>
          <a:stretch>
            <a:fillRect/>
          </a:stretch>
        </p:blipFill>
        <p:spPr>
          <a:xfrm>
            <a:off x="447300" y="4333277"/>
            <a:ext cx="2965992" cy="2300079"/>
          </a:xfrm>
          <a:prstGeom prst="rect">
            <a:avLst/>
          </a:prstGeom>
        </p:spPr>
      </p:pic>
      <p:pic>
        <p:nvPicPr>
          <p:cNvPr id="6" name="그림 5">
            <a:extLst>
              <a:ext uri="{FF2B5EF4-FFF2-40B4-BE49-F238E27FC236}">
                <a16:creationId xmlns:a16="http://schemas.microsoft.com/office/drawing/2014/main" id="{C4D5B038-0715-4DCF-BEC9-385C60B72742}"/>
              </a:ext>
            </a:extLst>
          </p:cNvPr>
          <p:cNvPicPr>
            <a:picLocks noChangeAspect="1"/>
          </p:cNvPicPr>
          <p:nvPr/>
        </p:nvPicPr>
        <p:blipFill>
          <a:blip r:embed="rId4"/>
          <a:stretch>
            <a:fillRect/>
          </a:stretch>
        </p:blipFill>
        <p:spPr>
          <a:xfrm>
            <a:off x="3839608" y="1625022"/>
            <a:ext cx="2965992" cy="2300079"/>
          </a:xfrm>
          <a:prstGeom prst="rect">
            <a:avLst/>
          </a:prstGeom>
        </p:spPr>
      </p:pic>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11</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11</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7" name="직사각형 6">
            <a:extLst>
              <a:ext uri="{FF2B5EF4-FFF2-40B4-BE49-F238E27FC236}">
                <a16:creationId xmlns:a16="http://schemas.microsoft.com/office/drawing/2014/main" id="{4824966F-89DE-4E82-9F40-8ACF0F10B0C5}"/>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21" name="TextBox 20">
            <a:extLst>
              <a:ext uri="{FF2B5EF4-FFF2-40B4-BE49-F238E27FC236}">
                <a16:creationId xmlns:a16="http://schemas.microsoft.com/office/drawing/2014/main" id="{6A087D82-895A-4372-9EFC-C925F0021F97}"/>
              </a:ext>
            </a:extLst>
          </p:cNvPr>
          <p:cNvSpPr txBox="1"/>
          <p:nvPr/>
        </p:nvSpPr>
        <p:spPr>
          <a:xfrm>
            <a:off x="0" y="503384"/>
            <a:ext cx="9144000" cy="369332"/>
          </a:xfrm>
          <a:prstGeom prst="rect">
            <a:avLst/>
          </a:prstGeom>
          <a:noFill/>
        </p:spPr>
        <p:txBody>
          <a:bodyPr wrap="square" rtlCol="0">
            <a:spAutoFit/>
          </a:bodyPr>
          <a:lstStyle/>
          <a:p>
            <a:r>
              <a:rPr lang="en-US" altLang="ko-KR" b="1" dirty="0"/>
              <a:t>Recommended policy in Korea for PM</a:t>
            </a:r>
            <a:r>
              <a:rPr lang="en-US" altLang="ko-KR" b="1" baseline="-25000" dirty="0"/>
              <a:t>2.5 </a:t>
            </a:r>
            <a:r>
              <a:rPr lang="en-US" altLang="ko-KR" b="1" dirty="0"/>
              <a:t>: △Reduction(+)</a:t>
            </a:r>
          </a:p>
        </p:txBody>
      </p:sp>
      <p:sp>
        <p:nvSpPr>
          <p:cNvPr id="17" name="TextBox 16">
            <a:extLst>
              <a:ext uri="{FF2B5EF4-FFF2-40B4-BE49-F238E27FC236}">
                <a16:creationId xmlns:a16="http://schemas.microsoft.com/office/drawing/2014/main" id="{C38F7A09-41E1-475A-8C30-8447C324F4D5}"/>
              </a:ext>
            </a:extLst>
          </p:cNvPr>
          <p:cNvSpPr txBox="1"/>
          <p:nvPr/>
        </p:nvSpPr>
        <p:spPr>
          <a:xfrm>
            <a:off x="-36511" y="1408323"/>
            <a:ext cx="605517" cy="369332"/>
          </a:xfrm>
          <a:prstGeom prst="rect">
            <a:avLst/>
          </a:prstGeom>
          <a:noFill/>
        </p:spPr>
        <p:txBody>
          <a:bodyPr wrap="square" rtlCol="0">
            <a:spAutoFit/>
          </a:bodyPr>
          <a:lstStyle/>
          <a:p>
            <a:pPr algn="ctr"/>
            <a:r>
              <a:rPr lang="en-US" altLang="ko-KR" dirty="0"/>
              <a:t>(A)</a:t>
            </a:r>
            <a:endParaRPr lang="ko-KR" altLang="en-US" dirty="0"/>
          </a:p>
        </p:txBody>
      </p:sp>
      <p:sp>
        <p:nvSpPr>
          <p:cNvPr id="38" name="TextBox 37">
            <a:extLst>
              <a:ext uri="{FF2B5EF4-FFF2-40B4-BE49-F238E27FC236}">
                <a16:creationId xmlns:a16="http://schemas.microsoft.com/office/drawing/2014/main" id="{C38F7A09-41E1-475A-8C30-8447C324F4D5}"/>
              </a:ext>
            </a:extLst>
          </p:cNvPr>
          <p:cNvSpPr txBox="1"/>
          <p:nvPr/>
        </p:nvSpPr>
        <p:spPr>
          <a:xfrm>
            <a:off x="3390419" y="1416953"/>
            <a:ext cx="605517" cy="369332"/>
          </a:xfrm>
          <a:prstGeom prst="rect">
            <a:avLst/>
          </a:prstGeom>
          <a:noFill/>
        </p:spPr>
        <p:txBody>
          <a:bodyPr wrap="square" rtlCol="0">
            <a:spAutoFit/>
          </a:bodyPr>
          <a:lstStyle/>
          <a:p>
            <a:pPr algn="ctr"/>
            <a:r>
              <a:rPr lang="en-US" altLang="ko-KR" dirty="0"/>
              <a:t>(B)</a:t>
            </a:r>
            <a:endParaRPr lang="ko-KR" altLang="en-US" dirty="0"/>
          </a:p>
        </p:txBody>
      </p:sp>
      <p:sp>
        <p:nvSpPr>
          <p:cNvPr id="39" name="TextBox 38">
            <a:extLst>
              <a:ext uri="{FF2B5EF4-FFF2-40B4-BE49-F238E27FC236}">
                <a16:creationId xmlns:a16="http://schemas.microsoft.com/office/drawing/2014/main" id="{C38F7A09-41E1-475A-8C30-8447C324F4D5}"/>
              </a:ext>
            </a:extLst>
          </p:cNvPr>
          <p:cNvSpPr txBox="1"/>
          <p:nvPr/>
        </p:nvSpPr>
        <p:spPr>
          <a:xfrm>
            <a:off x="-36512" y="4197129"/>
            <a:ext cx="605517" cy="369332"/>
          </a:xfrm>
          <a:prstGeom prst="rect">
            <a:avLst/>
          </a:prstGeom>
          <a:noFill/>
        </p:spPr>
        <p:txBody>
          <a:bodyPr wrap="square" rtlCol="0">
            <a:spAutoFit/>
          </a:bodyPr>
          <a:lstStyle/>
          <a:p>
            <a:pPr algn="ctr"/>
            <a:r>
              <a:rPr lang="en-US" altLang="ko-KR" dirty="0"/>
              <a:t>(C)</a:t>
            </a:r>
            <a:endParaRPr lang="ko-KR" altLang="en-US" dirty="0"/>
          </a:p>
        </p:txBody>
      </p:sp>
      <p:sp>
        <p:nvSpPr>
          <p:cNvPr id="40" name="TextBox 39">
            <a:extLst>
              <a:ext uri="{FF2B5EF4-FFF2-40B4-BE49-F238E27FC236}">
                <a16:creationId xmlns:a16="http://schemas.microsoft.com/office/drawing/2014/main" id="{C38F7A09-41E1-475A-8C30-8447C324F4D5}"/>
              </a:ext>
            </a:extLst>
          </p:cNvPr>
          <p:cNvSpPr txBox="1"/>
          <p:nvPr/>
        </p:nvSpPr>
        <p:spPr>
          <a:xfrm>
            <a:off x="3371049" y="4211045"/>
            <a:ext cx="605517" cy="369332"/>
          </a:xfrm>
          <a:prstGeom prst="rect">
            <a:avLst/>
          </a:prstGeom>
          <a:noFill/>
        </p:spPr>
        <p:txBody>
          <a:bodyPr wrap="square" rtlCol="0">
            <a:spAutoFit/>
          </a:bodyPr>
          <a:lstStyle/>
          <a:p>
            <a:pPr algn="ctr"/>
            <a:r>
              <a:rPr lang="en-US" altLang="ko-KR" dirty="0"/>
              <a:t>(D)</a:t>
            </a:r>
            <a:endParaRPr lang="ko-KR" altLang="en-US" dirty="0"/>
          </a:p>
        </p:txBody>
      </p:sp>
      <p:sp>
        <p:nvSpPr>
          <p:cNvPr id="41" name="TextBox 40"/>
          <p:cNvSpPr txBox="1"/>
          <p:nvPr/>
        </p:nvSpPr>
        <p:spPr>
          <a:xfrm>
            <a:off x="6987212" y="1899003"/>
            <a:ext cx="2156789" cy="3970318"/>
          </a:xfrm>
          <a:prstGeom prst="rect">
            <a:avLst/>
          </a:prstGeom>
          <a:noFill/>
        </p:spPr>
        <p:txBody>
          <a:bodyPr wrap="square" rtlCol="0">
            <a:spAutoFit/>
          </a:bodyPr>
          <a:lstStyle/>
          <a:p>
            <a:r>
              <a:rPr lang="en-US" altLang="ko-KR" sz="1400" b="1" dirty="0"/>
              <a:t>Targeted PM</a:t>
            </a:r>
            <a:r>
              <a:rPr lang="en-US" altLang="ko-KR" sz="1400" b="1" baseline="-25000" dirty="0"/>
              <a:t>2.5</a:t>
            </a:r>
            <a:r>
              <a:rPr lang="en-US" altLang="ko-KR" sz="1400" b="1" dirty="0"/>
              <a:t> in A region(Seoul):</a:t>
            </a:r>
          </a:p>
          <a:p>
            <a:r>
              <a:rPr lang="en-US" altLang="ko-KR" sz="1400" b="1" dirty="0"/>
              <a:t>5ug/m</a:t>
            </a:r>
            <a:r>
              <a:rPr lang="en-US" altLang="ko-KR" sz="1400" b="1" baseline="30000" dirty="0"/>
              <a:t>3  </a:t>
            </a:r>
            <a:r>
              <a:rPr lang="en-US" altLang="ko-KR" sz="1400" b="1" dirty="0"/>
              <a:t>Reduction</a:t>
            </a:r>
          </a:p>
          <a:p>
            <a:endParaRPr lang="en-US" altLang="ko-KR" sz="1400" dirty="0"/>
          </a:p>
          <a:p>
            <a:r>
              <a:rPr lang="en-US" altLang="ko-KR" sz="1400" dirty="0"/>
              <a:t>(A) : Power 25%, Industry 43%, Mobile 32%, Residential 15% Reduction</a:t>
            </a:r>
          </a:p>
          <a:p>
            <a:endParaRPr lang="en-US" altLang="ko-KR" sz="1400" dirty="0"/>
          </a:p>
          <a:p>
            <a:r>
              <a:rPr lang="en-US" altLang="ko-KR" sz="1400" dirty="0"/>
              <a:t>(B) : (A) + Solvent VOC 30% Reduction</a:t>
            </a:r>
          </a:p>
          <a:p>
            <a:endParaRPr lang="en-US" altLang="ko-KR" sz="1400" dirty="0"/>
          </a:p>
          <a:p>
            <a:r>
              <a:rPr lang="en-US" altLang="ko-KR" sz="1400" dirty="0"/>
              <a:t>(C) : (A) + Agriculture Sector 30% Reduction</a:t>
            </a:r>
          </a:p>
          <a:p>
            <a:endParaRPr lang="en-US" altLang="ko-KR" sz="1400" dirty="0"/>
          </a:p>
          <a:p>
            <a:r>
              <a:rPr lang="en-US" altLang="ko-KR" sz="1400" dirty="0"/>
              <a:t>(D) : (A) + Solvent VOC &amp; Agriculture Sector 30% Reduction</a:t>
            </a:r>
            <a:endParaRPr lang="ko-KR" altLang="en-US" sz="1400" dirty="0"/>
          </a:p>
        </p:txBody>
      </p:sp>
      <p:pic>
        <p:nvPicPr>
          <p:cNvPr id="26" name="그림 25">
            <a:extLst>
              <a:ext uri="{FF2B5EF4-FFF2-40B4-BE49-F238E27FC236}">
                <a16:creationId xmlns:a16="http://schemas.microsoft.com/office/drawing/2014/main" id="{C14E2480-32E7-4F39-8C6B-946C0E726CFD}"/>
              </a:ext>
            </a:extLst>
          </p:cNvPr>
          <p:cNvPicPr>
            <a:picLocks noChangeAspect="1"/>
          </p:cNvPicPr>
          <p:nvPr/>
        </p:nvPicPr>
        <p:blipFill>
          <a:blip r:embed="rId5"/>
          <a:stretch>
            <a:fillRect/>
          </a:stretch>
        </p:blipFill>
        <p:spPr>
          <a:xfrm>
            <a:off x="456826" y="1625022"/>
            <a:ext cx="2965991" cy="2300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그림 8">
            <a:extLst>
              <a:ext uri="{FF2B5EF4-FFF2-40B4-BE49-F238E27FC236}">
                <a16:creationId xmlns:a16="http://schemas.microsoft.com/office/drawing/2014/main" id="{D242E9CC-473A-47BE-98A0-0ED26B36FFD3}"/>
              </a:ext>
            </a:extLst>
          </p:cNvPr>
          <p:cNvPicPr>
            <a:picLocks noChangeAspect="1"/>
          </p:cNvPicPr>
          <p:nvPr/>
        </p:nvPicPr>
        <p:blipFill>
          <a:blip r:embed="rId6"/>
          <a:stretch>
            <a:fillRect/>
          </a:stretch>
        </p:blipFill>
        <p:spPr>
          <a:xfrm>
            <a:off x="3839608" y="4333277"/>
            <a:ext cx="2965992" cy="2300079"/>
          </a:xfrm>
          <a:prstGeom prst="rect">
            <a:avLst/>
          </a:prstGeom>
        </p:spPr>
      </p:pic>
      <p:cxnSp>
        <p:nvCxnSpPr>
          <p:cNvPr id="13" name="직선 연결선 12">
            <a:extLst>
              <a:ext uri="{FF2B5EF4-FFF2-40B4-BE49-F238E27FC236}">
                <a16:creationId xmlns:a16="http://schemas.microsoft.com/office/drawing/2014/main" id="{8461E744-0606-4177-B539-E062A10E6AD1}"/>
              </a:ext>
            </a:extLst>
          </p:cNvPr>
          <p:cNvCxnSpPr/>
          <p:nvPr/>
        </p:nvCxnSpPr>
        <p:spPr>
          <a:xfrm>
            <a:off x="4133400" y="2209041"/>
            <a:ext cx="256283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2B4CA7C8-C2E1-4767-A036-724D9D03C16C}"/>
              </a:ext>
            </a:extLst>
          </p:cNvPr>
          <p:cNvCxnSpPr/>
          <p:nvPr/>
        </p:nvCxnSpPr>
        <p:spPr>
          <a:xfrm>
            <a:off x="4137873" y="5120603"/>
            <a:ext cx="256283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표 17">
            <a:extLst>
              <a:ext uri="{FF2B5EF4-FFF2-40B4-BE49-F238E27FC236}">
                <a16:creationId xmlns:a16="http://schemas.microsoft.com/office/drawing/2014/main" id="{7BE248E5-5F08-458D-B24C-BC3B6222AC83}"/>
              </a:ext>
            </a:extLst>
          </p:cNvPr>
          <p:cNvGraphicFramePr>
            <a:graphicFrameLocks noGrp="1"/>
          </p:cNvGraphicFramePr>
          <p:nvPr>
            <p:extLst>
              <p:ext uri="{D42A27DB-BD31-4B8C-83A1-F6EECF244321}">
                <p14:modId xmlns:p14="http://schemas.microsoft.com/office/powerpoint/2010/main" val="1357026645"/>
              </p:ext>
            </p:extLst>
          </p:nvPr>
        </p:nvGraphicFramePr>
        <p:xfrm>
          <a:off x="10282" y="866731"/>
          <a:ext cx="9123433" cy="551188"/>
        </p:xfrm>
        <a:graphic>
          <a:graphicData uri="http://schemas.openxmlformats.org/drawingml/2006/table">
            <a:tbl>
              <a:tblPr/>
              <a:tblGrid>
                <a:gridCol w="434089">
                  <a:extLst>
                    <a:ext uri="{9D8B030D-6E8A-4147-A177-3AD203B41FA5}">
                      <a16:colId xmlns:a16="http://schemas.microsoft.com/office/drawing/2014/main" val="853127759"/>
                    </a:ext>
                  </a:extLst>
                </a:gridCol>
                <a:gridCol w="599523">
                  <a:extLst>
                    <a:ext uri="{9D8B030D-6E8A-4147-A177-3AD203B41FA5}">
                      <a16:colId xmlns:a16="http://schemas.microsoft.com/office/drawing/2014/main" val="1101879613"/>
                    </a:ext>
                  </a:extLst>
                </a:gridCol>
                <a:gridCol w="463798">
                  <a:extLst>
                    <a:ext uri="{9D8B030D-6E8A-4147-A177-3AD203B41FA5}">
                      <a16:colId xmlns:a16="http://schemas.microsoft.com/office/drawing/2014/main" val="1455071797"/>
                    </a:ext>
                  </a:extLst>
                </a:gridCol>
                <a:gridCol w="500935">
                  <a:extLst>
                    <a:ext uri="{9D8B030D-6E8A-4147-A177-3AD203B41FA5}">
                      <a16:colId xmlns:a16="http://schemas.microsoft.com/office/drawing/2014/main" val="3960701836"/>
                    </a:ext>
                  </a:extLst>
                </a:gridCol>
                <a:gridCol w="688476">
                  <a:extLst>
                    <a:ext uri="{9D8B030D-6E8A-4147-A177-3AD203B41FA5}">
                      <a16:colId xmlns:a16="http://schemas.microsoft.com/office/drawing/2014/main" val="1845432972"/>
                    </a:ext>
                  </a:extLst>
                </a:gridCol>
                <a:gridCol w="708903">
                  <a:extLst>
                    <a:ext uri="{9D8B030D-6E8A-4147-A177-3AD203B41FA5}">
                      <a16:colId xmlns:a16="http://schemas.microsoft.com/office/drawing/2014/main" val="2980167027"/>
                    </a:ext>
                  </a:extLst>
                </a:gridCol>
                <a:gridCol w="703333">
                  <a:extLst>
                    <a:ext uri="{9D8B030D-6E8A-4147-A177-3AD203B41FA5}">
                      <a16:colId xmlns:a16="http://schemas.microsoft.com/office/drawing/2014/main" val="857546691"/>
                    </a:ext>
                  </a:extLst>
                </a:gridCol>
                <a:gridCol w="532501">
                  <a:extLst>
                    <a:ext uri="{9D8B030D-6E8A-4147-A177-3AD203B41FA5}">
                      <a16:colId xmlns:a16="http://schemas.microsoft.com/office/drawing/2014/main" val="236331841"/>
                    </a:ext>
                  </a:extLst>
                </a:gridCol>
                <a:gridCol w="532501">
                  <a:extLst>
                    <a:ext uri="{9D8B030D-6E8A-4147-A177-3AD203B41FA5}">
                      <a16:colId xmlns:a16="http://schemas.microsoft.com/office/drawing/2014/main" val="1855623498"/>
                    </a:ext>
                  </a:extLst>
                </a:gridCol>
                <a:gridCol w="614202">
                  <a:extLst>
                    <a:ext uri="{9D8B030D-6E8A-4147-A177-3AD203B41FA5}">
                      <a16:colId xmlns:a16="http://schemas.microsoft.com/office/drawing/2014/main" val="103158387"/>
                    </a:ext>
                  </a:extLst>
                </a:gridCol>
                <a:gridCol w="614202">
                  <a:extLst>
                    <a:ext uri="{9D8B030D-6E8A-4147-A177-3AD203B41FA5}">
                      <a16:colId xmlns:a16="http://schemas.microsoft.com/office/drawing/2014/main" val="185351410"/>
                    </a:ext>
                  </a:extLst>
                </a:gridCol>
                <a:gridCol w="389524">
                  <a:extLst>
                    <a:ext uri="{9D8B030D-6E8A-4147-A177-3AD203B41FA5}">
                      <a16:colId xmlns:a16="http://schemas.microsoft.com/office/drawing/2014/main" val="422686139"/>
                    </a:ext>
                  </a:extLst>
                </a:gridCol>
                <a:gridCol w="467512">
                  <a:extLst>
                    <a:ext uri="{9D8B030D-6E8A-4147-A177-3AD203B41FA5}">
                      <a16:colId xmlns:a16="http://schemas.microsoft.com/office/drawing/2014/main" val="625570325"/>
                    </a:ext>
                  </a:extLst>
                </a:gridCol>
                <a:gridCol w="318963">
                  <a:extLst>
                    <a:ext uri="{9D8B030D-6E8A-4147-A177-3AD203B41FA5}">
                      <a16:colId xmlns:a16="http://schemas.microsoft.com/office/drawing/2014/main" val="2517327885"/>
                    </a:ext>
                  </a:extLst>
                </a:gridCol>
                <a:gridCol w="599523">
                  <a:extLst>
                    <a:ext uri="{9D8B030D-6E8A-4147-A177-3AD203B41FA5}">
                      <a16:colId xmlns:a16="http://schemas.microsoft.com/office/drawing/2014/main" val="644329222"/>
                    </a:ext>
                  </a:extLst>
                </a:gridCol>
                <a:gridCol w="432231">
                  <a:extLst>
                    <a:ext uri="{9D8B030D-6E8A-4147-A177-3AD203B41FA5}">
                      <a16:colId xmlns:a16="http://schemas.microsoft.com/office/drawing/2014/main" val="4217720696"/>
                    </a:ext>
                  </a:extLst>
                </a:gridCol>
                <a:gridCol w="523217">
                  <a:extLst>
                    <a:ext uri="{9D8B030D-6E8A-4147-A177-3AD203B41FA5}">
                      <a16:colId xmlns:a16="http://schemas.microsoft.com/office/drawing/2014/main" val="1233317383"/>
                    </a:ext>
                  </a:extLst>
                </a:gridCol>
              </a:tblGrid>
              <a:tr h="152857">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Seoul</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Incheon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Busan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Daegu</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Gwangju</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Gyeonggi</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Gangwon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Chung</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-Buk</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Chung</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-Nam</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err="1">
                          <a:solidFill>
                            <a:srgbClr val="000000"/>
                          </a:solidFill>
                          <a:effectLst/>
                          <a:latin typeface="맑은 고딕" panose="020B0503020000020004" pitchFamily="50" charset="-127"/>
                          <a:ea typeface="맑은 고딕" panose="020B0503020000020004" pitchFamily="50" charset="-127"/>
                        </a:rPr>
                        <a:t>Gyeong</a:t>
                      </a:r>
                      <a:endParaRPr lang="en-US" altLang="ko-KR" sz="1050" b="0" i="0" u="none" strike="noStrike" dirty="0">
                        <a:solidFill>
                          <a:srgbClr val="000000"/>
                        </a:solidFill>
                        <a:effectLst/>
                        <a:latin typeface="맑은 고딕" panose="020B0503020000020004" pitchFamily="50" charset="-127"/>
                        <a:ea typeface="맑은 고딕" panose="020B0503020000020004" pitchFamily="50" charset="-127"/>
                      </a:endParaRP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-Buk</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err="1">
                          <a:solidFill>
                            <a:srgbClr val="000000"/>
                          </a:solidFill>
                          <a:effectLst/>
                          <a:latin typeface="맑은 고딕" panose="020B0503020000020004" pitchFamily="50" charset="-127"/>
                          <a:ea typeface="맑은 고딕" panose="020B0503020000020004" pitchFamily="50" charset="-127"/>
                        </a:rPr>
                        <a:t>Gyeong</a:t>
                      </a:r>
                      <a:endParaRPr lang="en-US" altLang="ko-KR" sz="1050" b="0" i="0" u="none" strike="noStrike" dirty="0">
                        <a:solidFill>
                          <a:srgbClr val="000000"/>
                        </a:solidFill>
                        <a:effectLst/>
                        <a:latin typeface="맑은 고딕" panose="020B0503020000020004" pitchFamily="50" charset="-127"/>
                        <a:ea typeface="맑은 고딕" panose="020B0503020000020004" pitchFamily="50" charset="-127"/>
                      </a:endParaRP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-Nam</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Jeon</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-Buk</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Jeon</a:t>
                      </a:r>
                    </a:p>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-Nam</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err="1">
                          <a:solidFill>
                            <a:srgbClr val="000000"/>
                          </a:solidFill>
                          <a:effectLst/>
                          <a:latin typeface="맑은 고딕" panose="020B0503020000020004" pitchFamily="50" charset="-127"/>
                          <a:ea typeface="맑은 고딕" panose="020B0503020000020004" pitchFamily="50" charset="-127"/>
                        </a:rPr>
                        <a:t>Jeju</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Daejeon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Ulsan</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altLang="ko-KR" sz="1050" b="0" i="0" u="none" strike="noStrike" dirty="0">
                          <a:solidFill>
                            <a:srgbClr val="000000"/>
                          </a:solidFill>
                          <a:effectLst/>
                          <a:latin typeface="맑은 고딕" panose="020B0503020000020004" pitchFamily="50" charset="-127"/>
                          <a:ea typeface="맑은 고딕" panose="020B0503020000020004" pitchFamily="50" charset="-127"/>
                        </a:rPr>
                        <a:t>Sejong</a:t>
                      </a:r>
                      <a:endParaRPr lang="ko-KR" altLang="en-US" sz="105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554639566"/>
                  </a:ext>
                </a:extLst>
              </a:tr>
              <a:tr h="226563">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A</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B</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C</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D</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E</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a:solidFill>
                            <a:srgbClr val="000000"/>
                          </a:solidFill>
                          <a:effectLst/>
                          <a:latin typeface="맑은 고딕" panose="020B0503020000020004" pitchFamily="50" charset="-127"/>
                          <a:ea typeface="맑은 고딕" panose="020B0503020000020004" pitchFamily="50" charset="-127"/>
                        </a:rPr>
                        <a:t>F</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G</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H</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I</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J</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K</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L</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M</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N</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O</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P</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1" hangingPunct="1">
                        <a:defRPr sz="1800" kern="1200">
                          <a:solidFill>
                            <a:schemeClr val="tx1"/>
                          </a:solidFill>
                          <a:latin typeface="Calibri" panose="020F0502020204030204"/>
                        </a:defRPr>
                      </a:lvl1pPr>
                      <a:lvl2pPr marL="457200" algn="l" defTabSz="914400" rtl="0" eaLnBrk="1" latinLnBrk="1" hangingPunct="1">
                        <a:defRPr sz="1800" kern="1200">
                          <a:solidFill>
                            <a:schemeClr val="tx1"/>
                          </a:solidFill>
                          <a:latin typeface="Calibri" panose="020F0502020204030204"/>
                        </a:defRPr>
                      </a:lvl2pPr>
                      <a:lvl3pPr marL="914400" algn="l" defTabSz="914400" rtl="0" eaLnBrk="1" latinLnBrk="1" hangingPunct="1">
                        <a:defRPr sz="1800" kern="1200">
                          <a:solidFill>
                            <a:schemeClr val="tx1"/>
                          </a:solidFill>
                          <a:latin typeface="Calibri" panose="020F0502020204030204"/>
                        </a:defRPr>
                      </a:lvl3pPr>
                      <a:lvl4pPr marL="1371600" algn="l" defTabSz="914400" rtl="0" eaLnBrk="1" latinLnBrk="1" hangingPunct="1">
                        <a:defRPr sz="1800" kern="1200">
                          <a:solidFill>
                            <a:schemeClr val="tx1"/>
                          </a:solidFill>
                          <a:latin typeface="Calibri" panose="020F0502020204030204"/>
                        </a:defRPr>
                      </a:lvl4pPr>
                      <a:lvl5pPr marL="1828800" algn="l" defTabSz="914400" rtl="0" eaLnBrk="1" latinLnBrk="1" hangingPunct="1">
                        <a:defRPr sz="1800" kern="1200">
                          <a:solidFill>
                            <a:schemeClr val="tx1"/>
                          </a:solidFill>
                          <a:latin typeface="Calibri" panose="020F0502020204030204"/>
                        </a:defRPr>
                      </a:lvl5pPr>
                      <a:lvl6pPr marL="2286000" algn="l" defTabSz="914400" rtl="0" eaLnBrk="1" latinLnBrk="1" hangingPunct="1">
                        <a:defRPr sz="1800" kern="1200">
                          <a:solidFill>
                            <a:schemeClr val="tx1"/>
                          </a:solidFill>
                          <a:latin typeface="Calibri" panose="020F0502020204030204"/>
                        </a:defRPr>
                      </a:lvl6pPr>
                      <a:lvl7pPr marL="2743200" algn="l" defTabSz="914400" rtl="0" eaLnBrk="1" latinLnBrk="1" hangingPunct="1">
                        <a:defRPr sz="1800" kern="1200">
                          <a:solidFill>
                            <a:schemeClr val="tx1"/>
                          </a:solidFill>
                          <a:latin typeface="Calibri" panose="020F0502020204030204"/>
                        </a:defRPr>
                      </a:lvl7pPr>
                      <a:lvl8pPr marL="3200400" algn="l" defTabSz="914400" rtl="0" eaLnBrk="1" latinLnBrk="1" hangingPunct="1">
                        <a:defRPr sz="1800" kern="1200">
                          <a:solidFill>
                            <a:schemeClr val="tx1"/>
                          </a:solidFill>
                          <a:latin typeface="Calibri" panose="020F0502020204030204"/>
                        </a:defRPr>
                      </a:lvl8pPr>
                      <a:lvl9pPr marL="3657600" algn="l" defTabSz="914400" rtl="0" eaLnBrk="1" latinLnBrk="1" hangingPunct="1">
                        <a:defRPr sz="1800" kern="1200">
                          <a:solidFill>
                            <a:schemeClr val="tx1"/>
                          </a:solidFill>
                          <a:latin typeface="Calibri" panose="020F0502020204030204"/>
                        </a:defRPr>
                      </a:lvl9pPr>
                    </a:lstStyle>
                    <a:p>
                      <a:pPr algn="ctr" fontAlgn="ctr"/>
                      <a:r>
                        <a:rPr lang="en-US" sz="1050" b="0" i="0" u="none" strike="noStrike" dirty="0">
                          <a:solidFill>
                            <a:srgbClr val="000000"/>
                          </a:solidFill>
                          <a:effectLst/>
                          <a:latin typeface="맑은 고딕" panose="020B0503020000020004" pitchFamily="50" charset="-127"/>
                          <a:ea typeface="맑은 고딕" panose="020B0503020000020004" pitchFamily="50" charset="-127"/>
                        </a:rPr>
                        <a:t>Q</a:t>
                      </a:r>
                    </a:p>
                  </a:txBody>
                  <a:tcPr marL="4585" marR="4585" marT="4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36254192"/>
                  </a:ext>
                </a:extLst>
              </a:tr>
            </a:tbl>
          </a:graphicData>
        </a:graphic>
      </p:graphicFrame>
      <p:sp>
        <p:nvSpPr>
          <p:cNvPr id="3" name="TextBox 2">
            <a:extLst>
              <a:ext uri="{FF2B5EF4-FFF2-40B4-BE49-F238E27FC236}">
                <a16:creationId xmlns:a16="http://schemas.microsoft.com/office/drawing/2014/main" id="{5BFA9275-B914-4EAC-B932-B01F062B15E5}"/>
              </a:ext>
            </a:extLst>
          </p:cNvPr>
          <p:cNvSpPr txBox="1"/>
          <p:nvPr/>
        </p:nvSpPr>
        <p:spPr>
          <a:xfrm>
            <a:off x="871581" y="1786285"/>
            <a:ext cx="1315684" cy="369332"/>
          </a:xfrm>
          <a:prstGeom prst="rect">
            <a:avLst/>
          </a:prstGeom>
          <a:solidFill>
            <a:schemeClr val="accent6">
              <a:lumMod val="40000"/>
              <a:lumOff val="60000"/>
            </a:schemeClr>
          </a:solidFill>
        </p:spPr>
        <p:txBody>
          <a:bodyPr wrap="square" rtlCol="0">
            <a:spAutoFit/>
          </a:bodyPr>
          <a:lstStyle/>
          <a:p>
            <a:r>
              <a:rPr lang="en-US" altLang="ko-KR" dirty="0"/>
              <a:t>2.33ug/m</a:t>
            </a:r>
            <a:r>
              <a:rPr lang="en-US" altLang="ko-KR" baseline="30000" dirty="0"/>
              <a:t>3</a:t>
            </a:r>
            <a:endParaRPr lang="ko-KR" altLang="en-US" baseline="30000" dirty="0"/>
          </a:p>
        </p:txBody>
      </p:sp>
      <p:sp>
        <p:nvSpPr>
          <p:cNvPr id="19" name="TextBox 18">
            <a:extLst>
              <a:ext uri="{FF2B5EF4-FFF2-40B4-BE49-F238E27FC236}">
                <a16:creationId xmlns:a16="http://schemas.microsoft.com/office/drawing/2014/main" id="{F7279770-5A31-4D96-9431-4CF7433A5E4F}"/>
              </a:ext>
            </a:extLst>
          </p:cNvPr>
          <p:cNvSpPr txBox="1"/>
          <p:nvPr/>
        </p:nvSpPr>
        <p:spPr>
          <a:xfrm>
            <a:off x="4177548" y="1768811"/>
            <a:ext cx="1434064" cy="369332"/>
          </a:xfrm>
          <a:prstGeom prst="rect">
            <a:avLst/>
          </a:prstGeom>
          <a:solidFill>
            <a:schemeClr val="accent6">
              <a:lumMod val="40000"/>
              <a:lumOff val="60000"/>
            </a:schemeClr>
          </a:solidFill>
        </p:spPr>
        <p:txBody>
          <a:bodyPr wrap="square" rtlCol="0">
            <a:spAutoFit/>
          </a:bodyPr>
          <a:lstStyle/>
          <a:p>
            <a:r>
              <a:rPr lang="en-US" altLang="ko-KR" dirty="0"/>
              <a:t>3.956ug/m</a:t>
            </a:r>
            <a:r>
              <a:rPr lang="en-US" altLang="ko-KR" baseline="30000" dirty="0"/>
              <a:t>3</a:t>
            </a:r>
            <a:endParaRPr lang="ko-KR" altLang="en-US" dirty="0"/>
          </a:p>
        </p:txBody>
      </p:sp>
      <p:sp>
        <p:nvSpPr>
          <p:cNvPr id="20" name="TextBox 19">
            <a:extLst>
              <a:ext uri="{FF2B5EF4-FFF2-40B4-BE49-F238E27FC236}">
                <a16:creationId xmlns:a16="http://schemas.microsoft.com/office/drawing/2014/main" id="{D68DF13B-BA3F-4914-BE90-E830DC4F1F73}"/>
              </a:ext>
            </a:extLst>
          </p:cNvPr>
          <p:cNvSpPr txBox="1"/>
          <p:nvPr/>
        </p:nvSpPr>
        <p:spPr>
          <a:xfrm>
            <a:off x="4177548" y="4505489"/>
            <a:ext cx="1434064" cy="369332"/>
          </a:xfrm>
          <a:prstGeom prst="rect">
            <a:avLst/>
          </a:prstGeom>
          <a:solidFill>
            <a:schemeClr val="accent6">
              <a:lumMod val="40000"/>
              <a:lumOff val="60000"/>
            </a:schemeClr>
          </a:solidFill>
        </p:spPr>
        <p:txBody>
          <a:bodyPr wrap="square" rtlCol="0">
            <a:spAutoFit/>
          </a:bodyPr>
          <a:lstStyle/>
          <a:p>
            <a:r>
              <a:rPr lang="en-US" altLang="ko-KR" dirty="0"/>
              <a:t>4.595ug/m</a:t>
            </a:r>
            <a:r>
              <a:rPr lang="en-US" altLang="ko-KR" baseline="30000" dirty="0"/>
              <a:t>3</a:t>
            </a:r>
            <a:endParaRPr lang="ko-KR" altLang="en-US" dirty="0"/>
          </a:p>
        </p:txBody>
      </p:sp>
      <p:sp>
        <p:nvSpPr>
          <p:cNvPr id="22" name="TextBox 21">
            <a:extLst>
              <a:ext uri="{FF2B5EF4-FFF2-40B4-BE49-F238E27FC236}">
                <a16:creationId xmlns:a16="http://schemas.microsoft.com/office/drawing/2014/main" id="{FCF79D3B-BF21-4EDF-9A74-8DD0711E48DD}"/>
              </a:ext>
            </a:extLst>
          </p:cNvPr>
          <p:cNvSpPr txBox="1"/>
          <p:nvPr/>
        </p:nvSpPr>
        <p:spPr>
          <a:xfrm>
            <a:off x="853497" y="4514120"/>
            <a:ext cx="1434064" cy="369332"/>
          </a:xfrm>
          <a:prstGeom prst="rect">
            <a:avLst/>
          </a:prstGeom>
          <a:solidFill>
            <a:schemeClr val="accent6">
              <a:lumMod val="40000"/>
              <a:lumOff val="60000"/>
            </a:schemeClr>
          </a:solidFill>
        </p:spPr>
        <p:txBody>
          <a:bodyPr wrap="square" rtlCol="0">
            <a:spAutoFit/>
          </a:bodyPr>
          <a:lstStyle/>
          <a:p>
            <a:r>
              <a:rPr lang="en-US" altLang="ko-KR" dirty="0"/>
              <a:t>2.97ug/m</a:t>
            </a:r>
            <a:r>
              <a:rPr lang="en-US" altLang="ko-KR" baseline="30000" dirty="0"/>
              <a:t>3</a:t>
            </a:r>
            <a:endParaRPr lang="ko-KR" altLang="en-US" dirty="0"/>
          </a:p>
        </p:txBody>
      </p:sp>
    </p:spTree>
    <p:extLst>
      <p:ext uri="{BB962C8B-B14F-4D97-AF65-F5344CB8AC3E}">
        <p14:creationId xmlns:p14="http://schemas.microsoft.com/office/powerpoint/2010/main" val="129046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7" name="직사각형 6">
            <a:extLst>
              <a:ext uri="{FF2B5EF4-FFF2-40B4-BE49-F238E27FC236}">
                <a16:creationId xmlns:a16="http://schemas.microsoft.com/office/drawing/2014/main" id="{4824966F-89DE-4E82-9F40-8ACF0F10B0C5}"/>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21" name="TextBox 20">
            <a:extLst>
              <a:ext uri="{FF2B5EF4-FFF2-40B4-BE49-F238E27FC236}">
                <a16:creationId xmlns:a16="http://schemas.microsoft.com/office/drawing/2014/main" id="{6A087D82-895A-4372-9EFC-C925F0021F97}"/>
              </a:ext>
            </a:extLst>
          </p:cNvPr>
          <p:cNvSpPr txBox="1"/>
          <p:nvPr/>
        </p:nvSpPr>
        <p:spPr>
          <a:xfrm>
            <a:off x="255056" y="569840"/>
            <a:ext cx="8888944" cy="400110"/>
          </a:xfrm>
          <a:prstGeom prst="rect">
            <a:avLst/>
          </a:prstGeom>
          <a:noFill/>
        </p:spPr>
        <p:txBody>
          <a:bodyPr wrap="square" rtlCol="0">
            <a:spAutoFit/>
          </a:bodyPr>
          <a:lstStyle/>
          <a:p>
            <a:r>
              <a:rPr lang="en-US" altLang="ko-KR" sz="2000" b="1" dirty="0"/>
              <a:t>Recommended policy in Korea for PM</a:t>
            </a:r>
            <a:r>
              <a:rPr lang="en-US" altLang="ko-KR" sz="2000" b="1" baseline="-25000" dirty="0"/>
              <a:t>2.5</a:t>
            </a:r>
            <a:endParaRPr lang="en-US" altLang="ko-KR" sz="2000" b="1" dirty="0"/>
          </a:p>
        </p:txBody>
      </p:sp>
      <p:sp>
        <p:nvSpPr>
          <p:cNvPr id="41" name="TextBox 40"/>
          <p:cNvSpPr txBox="1"/>
          <p:nvPr/>
        </p:nvSpPr>
        <p:spPr>
          <a:xfrm>
            <a:off x="6729854" y="1745878"/>
            <a:ext cx="2156789" cy="3970318"/>
          </a:xfrm>
          <a:prstGeom prst="rect">
            <a:avLst/>
          </a:prstGeom>
          <a:noFill/>
        </p:spPr>
        <p:txBody>
          <a:bodyPr wrap="square" rtlCol="0">
            <a:spAutoFit/>
          </a:bodyPr>
          <a:lstStyle/>
          <a:p>
            <a:r>
              <a:rPr lang="en-US" altLang="ko-KR" sz="1400" b="1" dirty="0"/>
              <a:t>Targeted PM</a:t>
            </a:r>
            <a:r>
              <a:rPr lang="en-US" altLang="ko-KR" sz="1400" b="1" baseline="-25000" dirty="0"/>
              <a:t>2.5</a:t>
            </a:r>
            <a:r>
              <a:rPr lang="en-US" altLang="ko-KR" sz="1400" b="1" dirty="0"/>
              <a:t> in A region(Seoul):</a:t>
            </a:r>
          </a:p>
          <a:p>
            <a:r>
              <a:rPr lang="en-US" altLang="ko-KR" sz="1400" b="1" dirty="0"/>
              <a:t>5ug/m</a:t>
            </a:r>
            <a:r>
              <a:rPr lang="en-US" altLang="ko-KR" sz="1400" b="1" baseline="30000" dirty="0"/>
              <a:t>3  </a:t>
            </a:r>
            <a:r>
              <a:rPr lang="en-US" altLang="ko-KR" sz="1400" b="1" dirty="0"/>
              <a:t>Reduction</a:t>
            </a:r>
          </a:p>
          <a:p>
            <a:endParaRPr lang="en-US" altLang="ko-KR" sz="1400" dirty="0"/>
          </a:p>
          <a:p>
            <a:r>
              <a:rPr lang="en-US" altLang="ko-KR" sz="1400" dirty="0"/>
              <a:t>(A) : Power 25%, Industry 43%, Mobile 32%, Residential 15% Reduction</a:t>
            </a:r>
          </a:p>
          <a:p>
            <a:endParaRPr lang="en-US" altLang="ko-KR" sz="1400" dirty="0"/>
          </a:p>
          <a:p>
            <a:r>
              <a:rPr lang="en-US" altLang="ko-KR" sz="1400" dirty="0"/>
              <a:t>(B) : (A) + Solvent VOC 30% Reduction</a:t>
            </a:r>
          </a:p>
          <a:p>
            <a:endParaRPr lang="en-US" altLang="ko-KR" sz="1400" dirty="0"/>
          </a:p>
          <a:p>
            <a:r>
              <a:rPr lang="en-US" altLang="ko-KR" sz="1400" dirty="0"/>
              <a:t>(C) : (A) + Agriculture Sector 30% Reduction</a:t>
            </a:r>
          </a:p>
          <a:p>
            <a:endParaRPr lang="en-US" altLang="ko-KR" sz="1400" dirty="0"/>
          </a:p>
          <a:p>
            <a:r>
              <a:rPr lang="en-US" altLang="ko-KR" sz="1400" dirty="0"/>
              <a:t>(D) : (A) + Solvent VOC &amp; Agriculture Sector 30% Reduction</a:t>
            </a:r>
            <a:endParaRPr lang="ko-KR" altLang="en-US" sz="1400" dirty="0"/>
          </a:p>
        </p:txBody>
      </p:sp>
      <p:pic>
        <p:nvPicPr>
          <p:cNvPr id="4" name="그림 3">
            <a:extLst>
              <a:ext uri="{FF2B5EF4-FFF2-40B4-BE49-F238E27FC236}">
                <a16:creationId xmlns:a16="http://schemas.microsoft.com/office/drawing/2014/main" id="{BD286B4E-CC6E-4A29-BF5D-832464C0C536}"/>
              </a:ext>
            </a:extLst>
          </p:cNvPr>
          <p:cNvPicPr>
            <a:picLocks noChangeAspect="1"/>
          </p:cNvPicPr>
          <p:nvPr/>
        </p:nvPicPr>
        <p:blipFill>
          <a:blip r:embed="rId3"/>
          <a:stretch>
            <a:fillRect/>
          </a:stretch>
        </p:blipFill>
        <p:spPr>
          <a:xfrm>
            <a:off x="477581" y="1199714"/>
            <a:ext cx="2916324" cy="2531406"/>
          </a:xfrm>
          <a:prstGeom prst="rect">
            <a:avLst/>
          </a:prstGeom>
        </p:spPr>
      </p:pic>
      <p:pic>
        <p:nvPicPr>
          <p:cNvPr id="5" name="그림 4">
            <a:extLst>
              <a:ext uri="{FF2B5EF4-FFF2-40B4-BE49-F238E27FC236}">
                <a16:creationId xmlns:a16="http://schemas.microsoft.com/office/drawing/2014/main" id="{5E0CFC21-86E5-4563-9767-52C1F6EB00FF}"/>
              </a:ext>
            </a:extLst>
          </p:cNvPr>
          <p:cNvPicPr>
            <a:picLocks noChangeAspect="1"/>
          </p:cNvPicPr>
          <p:nvPr/>
        </p:nvPicPr>
        <p:blipFill>
          <a:blip r:embed="rId4"/>
          <a:stretch>
            <a:fillRect/>
          </a:stretch>
        </p:blipFill>
        <p:spPr>
          <a:xfrm>
            <a:off x="3599602" y="1199631"/>
            <a:ext cx="2916324" cy="2531406"/>
          </a:xfrm>
          <a:prstGeom prst="rect">
            <a:avLst/>
          </a:prstGeom>
        </p:spPr>
      </p:pic>
      <p:pic>
        <p:nvPicPr>
          <p:cNvPr id="10" name="그림 9">
            <a:extLst>
              <a:ext uri="{FF2B5EF4-FFF2-40B4-BE49-F238E27FC236}">
                <a16:creationId xmlns:a16="http://schemas.microsoft.com/office/drawing/2014/main" id="{7A8AEC34-E628-4E96-91B8-EB683D1CDD04}"/>
              </a:ext>
            </a:extLst>
          </p:cNvPr>
          <p:cNvPicPr>
            <a:picLocks noChangeAspect="1"/>
          </p:cNvPicPr>
          <p:nvPr/>
        </p:nvPicPr>
        <p:blipFill>
          <a:blip r:embed="rId5"/>
          <a:stretch>
            <a:fillRect/>
          </a:stretch>
        </p:blipFill>
        <p:spPr>
          <a:xfrm>
            <a:off x="472492" y="3828878"/>
            <a:ext cx="2916323" cy="2531404"/>
          </a:xfrm>
          <a:prstGeom prst="rect">
            <a:avLst/>
          </a:prstGeom>
        </p:spPr>
      </p:pic>
      <p:pic>
        <p:nvPicPr>
          <p:cNvPr id="11" name="그림 10">
            <a:extLst>
              <a:ext uri="{FF2B5EF4-FFF2-40B4-BE49-F238E27FC236}">
                <a16:creationId xmlns:a16="http://schemas.microsoft.com/office/drawing/2014/main" id="{47DD3F4F-373D-4417-A729-A81FE2293CEB}"/>
              </a:ext>
            </a:extLst>
          </p:cNvPr>
          <p:cNvPicPr>
            <a:picLocks noChangeAspect="1"/>
          </p:cNvPicPr>
          <p:nvPr/>
        </p:nvPicPr>
        <p:blipFill>
          <a:blip r:embed="rId6"/>
          <a:stretch>
            <a:fillRect/>
          </a:stretch>
        </p:blipFill>
        <p:spPr>
          <a:xfrm>
            <a:off x="3599601" y="3828878"/>
            <a:ext cx="2916325" cy="2531406"/>
          </a:xfrm>
          <a:prstGeom prst="rect">
            <a:avLst/>
          </a:prstGeom>
        </p:spPr>
      </p:pic>
      <p:sp>
        <p:nvSpPr>
          <p:cNvPr id="27" name="TextBox 26">
            <a:extLst>
              <a:ext uri="{FF2B5EF4-FFF2-40B4-BE49-F238E27FC236}">
                <a16:creationId xmlns:a16="http://schemas.microsoft.com/office/drawing/2014/main" id="{C875189C-ED81-40C1-B2E8-A2F868181AD4}"/>
              </a:ext>
            </a:extLst>
          </p:cNvPr>
          <p:cNvSpPr txBox="1"/>
          <p:nvPr/>
        </p:nvSpPr>
        <p:spPr>
          <a:xfrm>
            <a:off x="4441" y="1150942"/>
            <a:ext cx="605517" cy="369332"/>
          </a:xfrm>
          <a:prstGeom prst="rect">
            <a:avLst/>
          </a:prstGeom>
          <a:noFill/>
        </p:spPr>
        <p:txBody>
          <a:bodyPr wrap="square" rtlCol="0">
            <a:spAutoFit/>
          </a:bodyPr>
          <a:lstStyle/>
          <a:p>
            <a:pPr algn="ctr"/>
            <a:r>
              <a:rPr lang="en-US" altLang="ko-KR" dirty="0"/>
              <a:t>(A)</a:t>
            </a:r>
            <a:endParaRPr lang="ko-KR" altLang="en-US" dirty="0"/>
          </a:p>
        </p:txBody>
      </p:sp>
      <p:sp>
        <p:nvSpPr>
          <p:cNvPr id="28" name="TextBox 27">
            <a:extLst>
              <a:ext uri="{FF2B5EF4-FFF2-40B4-BE49-F238E27FC236}">
                <a16:creationId xmlns:a16="http://schemas.microsoft.com/office/drawing/2014/main" id="{31C18ABA-89D5-4459-99E9-15351A89EF43}"/>
              </a:ext>
            </a:extLst>
          </p:cNvPr>
          <p:cNvSpPr txBox="1"/>
          <p:nvPr/>
        </p:nvSpPr>
        <p:spPr>
          <a:xfrm>
            <a:off x="3431371" y="1159572"/>
            <a:ext cx="605517" cy="369332"/>
          </a:xfrm>
          <a:prstGeom prst="rect">
            <a:avLst/>
          </a:prstGeom>
          <a:noFill/>
        </p:spPr>
        <p:txBody>
          <a:bodyPr wrap="square" rtlCol="0">
            <a:spAutoFit/>
          </a:bodyPr>
          <a:lstStyle/>
          <a:p>
            <a:pPr algn="ctr"/>
            <a:r>
              <a:rPr lang="en-US" altLang="ko-KR" dirty="0"/>
              <a:t>(B)</a:t>
            </a:r>
            <a:endParaRPr lang="ko-KR" altLang="en-US" dirty="0"/>
          </a:p>
        </p:txBody>
      </p:sp>
      <p:sp>
        <p:nvSpPr>
          <p:cNvPr id="29" name="TextBox 28">
            <a:extLst>
              <a:ext uri="{FF2B5EF4-FFF2-40B4-BE49-F238E27FC236}">
                <a16:creationId xmlns:a16="http://schemas.microsoft.com/office/drawing/2014/main" id="{16CF9D70-A75A-4CFC-ABD0-DFDAFF811E42}"/>
              </a:ext>
            </a:extLst>
          </p:cNvPr>
          <p:cNvSpPr txBox="1"/>
          <p:nvPr/>
        </p:nvSpPr>
        <p:spPr>
          <a:xfrm>
            <a:off x="4440" y="3939748"/>
            <a:ext cx="605517" cy="369332"/>
          </a:xfrm>
          <a:prstGeom prst="rect">
            <a:avLst/>
          </a:prstGeom>
          <a:noFill/>
        </p:spPr>
        <p:txBody>
          <a:bodyPr wrap="square" rtlCol="0">
            <a:spAutoFit/>
          </a:bodyPr>
          <a:lstStyle/>
          <a:p>
            <a:pPr algn="ctr"/>
            <a:r>
              <a:rPr lang="en-US" altLang="ko-KR" dirty="0"/>
              <a:t>(C)</a:t>
            </a:r>
            <a:endParaRPr lang="ko-KR" altLang="en-US" dirty="0"/>
          </a:p>
        </p:txBody>
      </p:sp>
      <p:sp>
        <p:nvSpPr>
          <p:cNvPr id="30" name="TextBox 29">
            <a:extLst>
              <a:ext uri="{FF2B5EF4-FFF2-40B4-BE49-F238E27FC236}">
                <a16:creationId xmlns:a16="http://schemas.microsoft.com/office/drawing/2014/main" id="{C484030B-7BBE-4178-88C2-9851FF9BCDDC}"/>
              </a:ext>
            </a:extLst>
          </p:cNvPr>
          <p:cNvSpPr txBox="1"/>
          <p:nvPr/>
        </p:nvSpPr>
        <p:spPr>
          <a:xfrm>
            <a:off x="3412001" y="3953664"/>
            <a:ext cx="605517" cy="369332"/>
          </a:xfrm>
          <a:prstGeom prst="rect">
            <a:avLst/>
          </a:prstGeom>
          <a:noFill/>
        </p:spPr>
        <p:txBody>
          <a:bodyPr wrap="square" rtlCol="0">
            <a:spAutoFit/>
          </a:bodyPr>
          <a:lstStyle/>
          <a:p>
            <a:pPr algn="ctr"/>
            <a:r>
              <a:rPr lang="en-US" altLang="ko-KR" dirty="0"/>
              <a:t>(D)</a:t>
            </a:r>
            <a:endParaRPr lang="ko-KR" altLang="en-US" dirty="0"/>
          </a:p>
        </p:txBody>
      </p:sp>
      <p:pic>
        <p:nvPicPr>
          <p:cNvPr id="15" name="그림 14">
            <a:extLst>
              <a:ext uri="{FF2B5EF4-FFF2-40B4-BE49-F238E27FC236}">
                <a16:creationId xmlns:a16="http://schemas.microsoft.com/office/drawing/2014/main" id="{D4E34583-336B-4488-BE7C-ABB63BBCDF4B}"/>
              </a:ext>
            </a:extLst>
          </p:cNvPr>
          <p:cNvPicPr>
            <a:picLocks noChangeAspect="1"/>
          </p:cNvPicPr>
          <p:nvPr/>
        </p:nvPicPr>
        <p:blipFill>
          <a:blip r:embed="rId7"/>
          <a:stretch>
            <a:fillRect/>
          </a:stretch>
        </p:blipFill>
        <p:spPr>
          <a:xfrm>
            <a:off x="6977905" y="797517"/>
            <a:ext cx="1400175" cy="428625"/>
          </a:xfrm>
          <a:prstGeom prst="rect">
            <a:avLst/>
          </a:prstGeom>
        </p:spPr>
      </p:pic>
    </p:spTree>
    <p:extLst>
      <p:ext uri="{BB962C8B-B14F-4D97-AF65-F5344CB8AC3E}">
        <p14:creationId xmlns:p14="http://schemas.microsoft.com/office/powerpoint/2010/main" val="162547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2362826"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Summary &amp; Future Work</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p:cNvSpPr txBox="1"/>
          <p:nvPr/>
        </p:nvSpPr>
        <p:spPr>
          <a:xfrm>
            <a:off x="0" y="800708"/>
            <a:ext cx="9144000" cy="37782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To improve the fine particle pollution in Korea, it is necessary to consider the secondary formation.</a:t>
            </a:r>
          </a:p>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In order to support Korea's fine particle reduction policy, a fast air quality responses modeling method that can simulate secondary formation is needed.</a:t>
            </a:r>
            <a:endParaRPr lang="ko-KR" alt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Based on the evaluation of Korea's current fine dust reduction policy by running RSM, we believe that the target will not be met.</a:t>
            </a:r>
          </a:p>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As a result of reducing VOC and NH3, we can see that we are nearing the target.</a:t>
            </a:r>
          </a:p>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As mentioned earlier, Korea has a large amount of secondary particulate matter, so a policy to reduce VOC and NH</a:t>
            </a:r>
            <a:r>
              <a:rPr lang="en-US" altLang="ko-KR" baseline="-25000" dirty="0">
                <a:latin typeface="Arial" panose="020B0604020202020204" pitchFamily="34" charset="0"/>
                <a:cs typeface="Arial" panose="020B0604020202020204" pitchFamily="34" charset="0"/>
              </a:rPr>
              <a:t>3</a:t>
            </a:r>
            <a:r>
              <a:rPr lang="en-US" altLang="ko-KR" dirty="0">
                <a:latin typeface="Arial" panose="020B0604020202020204" pitchFamily="34" charset="0"/>
                <a:cs typeface="Arial" panose="020B0604020202020204" pitchFamily="34" charset="0"/>
              </a:rPr>
              <a:t> is needed.</a:t>
            </a:r>
          </a:p>
        </p:txBody>
      </p:sp>
      <p:sp>
        <p:nvSpPr>
          <p:cNvPr id="7" name="TextBox 6">
            <a:extLst>
              <a:ext uri="{FF2B5EF4-FFF2-40B4-BE49-F238E27FC236}">
                <a16:creationId xmlns:a16="http://schemas.microsoft.com/office/drawing/2014/main" id="{C2D6B1BA-81CC-44CD-85CE-7BCB79DA489D}"/>
              </a:ext>
            </a:extLst>
          </p:cNvPr>
          <p:cNvSpPr txBox="1"/>
          <p:nvPr/>
        </p:nvSpPr>
        <p:spPr>
          <a:xfrm>
            <a:off x="0" y="533726"/>
            <a:ext cx="9144000" cy="369332"/>
          </a:xfrm>
          <a:prstGeom prst="rect">
            <a:avLst/>
          </a:prstGeom>
          <a:noFill/>
        </p:spPr>
        <p:txBody>
          <a:bodyPr wrap="square" rtlCol="0">
            <a:spAutoFit/>
          </a:bodyPr>
          <a:lstStyle/>
          <a:p>
            <a:r>
              <a:rPr lang="en-US" altLang="ko-KR" b="1" dirty="0"/>
              <a:t>Summary</a:t>
            </a:r>
          </a:p>
        </p:txBody>
      </p:sp>
      <p:sp>
        <p:nvSpPr>
          <p:cNvPr id="8" name="TextBox 7">
            <a:extLst>
              <a:ext uri="{FF2B5EF4-FFF2-40B4-BE49-F238E27FC236}">
                <a16:creationId xmlns:a16="http://schemas.microsoft.com/office/drawing/2014/main" id="{C2D6B1BA-81CC-44CD-85CE-7BCB79DA489D}"/>
              </a:ext>
            </a:extLst>
          </p:cNvPr>
          <p:cNvSpPr txBox="1"/>
          <p:nvPr/>
        </p:nvSpPr>
        <p:spPr>
          <a:xfrm>
            <a:off x="14245" y="4713408"/>
            <a:ext cx="9144000" cy="369332"/>
          </a:xfrm>
          <a:prstGeom prst="rect">
            <a:avLst/>
          </a:prstGeom>
          <a:noFill/>
        </p:spPr>
        <p:txBody>
          <a:bodyPr wrap="square" rtlCol="0">
            <a:spAutoFit/>
          </a:bodyPr>
          <a:lstStyle/>
          <a:p>
            <a:r>
              <a:rPr lang="en-US" altLang="ko-KR" b="1" dirty="0"/>
              <a:t>Ongoing Work</a:t>
            </a:r>
          </a:p>
        </p:txBody>
      </p:sp>
      <p:sp>
        <p:nvSpPr>
          <p:cNvPr id="9" name="TextBox 8"/>
          <p:cNvSpPr txBox="1"/>
          <p:nvPr/>
        </p:nvSpPr>
        <p:spPr>
          <a:xfrm>
            <a:off x="14245" y="5091642"/>
            <a:ext cx="9144000" cy="12875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Development of GUIDE Model using Polynomial Function RSM(pf-RSM) and Evaluation of Reduction Policy in Korea.</a:t>
            </a:r>
          </a:p>
          <a:p>
            <a:pPr marL="285750" indent="-285750">
              <a:lnSpc>
                <a:spcPct val="150000"/>
              </a:lnSpc>
              <a:buFont typeface="Arial" panose="020B0604020202020204" pitchFamily="34" charset="0"/>
              <a:buChar char="•"/>
            </a:pPr>
            <a:r>
              <a:rPr lang="en-US" altLang="ko-KR" dirty="0">
                <a:latin typeface="Arial" panose="020B0604020202020204" pitchFamily="34" charset="0"/>
                <a:cs typeface="Arial" panose="020B0604020202020204" pitchFamily="34" charset="0"/>
              </a:rPr>
              <a:t>Development of Policy Supporting Air Quality Model using Neural Network System.</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46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lvl="0">
              <a:defRPr/>
            </a:pPr>
            <a:fld id="{4453DCB3-6F36-4A88-B80F-60988C12DE20}" type="slidenum">
              <a:rPr lang="en-US" altLang="en-US" sz="1400">
                <a:solidFill>
                  <a:schemeClr val="bg1"/>
                </a:solidFill>
                <a:latin typeface="HY헤드라인M"/>
                <a:ea typeface="HY헤드라인M"/>
              </a:rPr>
              <a:pPr lvl="0">
                <a:defRPr/>
              </a:pPr>
              <a:t>14</a:t>
            </a:fld>
            <a:endParaRPr lang="en-US" altLang="en-US" sz="1400">
              <a:solidFill>
                <a:schemeClr val="bg1"/>
              </a:solidFill>
              <a:latin typeface="HY헤드라인M"/>
              <a:ea typeface="HY헤드라인M"/>
            </a:endParaRPr>
          </a:p>
        </p:txBody>
      </p:sp>
      <p:sp>
        <p:nvSpPr>
          <p:cNvPr id="16" name="슬라이드 번호 개체 틀 1"/>
          <p:cNvSpPr txBox="1"/>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a:pPr>
            <a:fld id="{4453DCB3-6F36-4A88-B80F-60988C12DE20}" type="slidenum">
              <a:rPr lang="en-US" altLang="en-US" sz="1400">
                <a:solidFill>
                  <a:schemeClr val="bg1"/>
                </a:solidFill>
                <a:latin typeface="HY헤드라인M"/>
                <a:ea typeface="HY헤드라인M"/>
              </a:rPr>
              <a:pPr lvl="0">
                <a:defRPr/>
              </a:pPr>
              <a:t>14</a:t>
            </a:fld>
            <a:endParaRPr lang="en-US" altLang="en-US" sz="1400">
              <a:solidFill>
                <a:schemeClr val="bg1"/>
              </a:solidFill>
              <a:latin typeface="HY헤드라인M"/>
              <a:ea typeface="HY헤드라인M"/>
            </a:endParaRPr>
          </a:p>
        </p:txBody>
      </p:sp>
      <p:sp>
        <p:nvSpPr>
          <p:cNvPr id="37" name="TextBox 36"/>
          <p:cNvSpPr txBox="1"/>
          <p:nvPr/>
        </p:nvSpPr>
        <p:spPr>
          <a:xfrm>
            <a:off x="4912524" y="548680"/>
            <a:ext cx="3783023" cy="369332"/>
          </a:xfrm>
          <a:prstGeom prst="rect">
            <a:avLst/>
          </a:prstGeom>
          <a:noFill/>
        </p:spPr>
        <p:txBody>
          <a:bodyPr wrap="square">
            <a:spAutoFit/>
          </a:bodyPr>
          <a:lstStyle/>
          <a:p>
            <a:pPr lvl="0">
              <a:defRPr/>
            </a:pPr>
            <a:r>
              <a:rPr lang="en-US" altLang="ko-KR" b="1" dirty="0"/>
              <a:t>Artificial Neural Networks [ANN]</a:t>
            </a:r>
          </a:p>
        </p:txBody>
      </p:sp>
      <p:sp>
        <p:nvSpPr>
          <p:cNvPr id="444" name="TextBox 443"/>
          <p:cNvSpPr txBox="1"/>
          <p:nvPr/>
        </p:nvSpPr>
        <p:spPr>
          <a:xfrm>
            <a:off x="6526859" y="6653031"/>
            <a:ext cx="1923633" cy="253916"/>
          </a:xfrm>
          <a:prstGeom prst="rect">
            <a:avLst/>
          </a:prstGeom>
          <a:noFill/>
        </p:spPr>
        <p:txBody>
          <a:bodyPr wrap="square">
            <a:spAutoFit/>
          </a:bodyPr>
          <a:lstStyle/>
          <a:p>
            <a:pPr lvl="0">
              <a:defRPr/>
            </a:pPr>
            <a:r>
              <a:rPr lang="en-US" altLang="ko-KR" sz="1050">
                <a:solidFill>
                  <a:schemeClr val="bg1"/>
                </a:solidFill>
              </a:rPr>
              <a:t>(EH R&amp;C, Donggeun Park)</a:t>
            </a:r>
            <a:endParaRPr lang="ko-KR" altLang="en-US" sz="1050">
              <a:solidFill>
                <a:schemeClr val="bg1"/>
              </a:solidFill>
            </a:endParaRPr>
          </a:p>
        </p:txBody>
      </p:sp>
      <p:sp>
        <p:nvSpPr>
          <p:cNvPr id="445" name="TextBox 444"/>
          <p:cNvSpPr txBox="1"/>
          <p:nvPr/>
        </p:nvSpPr>
        <p:spPr>
          <a:xfrm>
            <a:off x="5051" y="6653031"/>
            <a:ext cx="2801536" cy="253916"/>
          </a:xfrm>
          <a:prstGeom prst="rect">
            <a:avLst/>
          </a:prstGeom>
          <a:noFill/>
        </p:spPr>
        <p:txBody>
          <a:bodyPr wrap="square">
            <a:spAutoFit/>
          </a:bodyPr>
          <a:lstStyle/>
          <a:p>
            <a:pPr lvl="0">
              <a:defRPr/>
            </a:pPr>
            <a:r>
              <a:rPr lang="en-US" altLang="ko-KR" sz="1050" b="1">
                <a:solidFill>
                  <a:schemeClr val="bg1"/>
                </a:solidFill>
              </a:rPr>
              <a:t>(DNN : Deep Neural Network)</a:t>
            </a:r>
            <a:endParaRPr lang="ko-KR" altLang="en-US" sz="1050" b="1">
              <a:solidFill>
                <a:schemeClr val="bg1"/>
              </a:solidFill>
            </a:endParaRPr>
          </a:p>
        </p:txBody>
      </p:sp>
      <p:sp>
        <p:nvSpPr>
          <p:cNvPr id="448" name="직사각형 129"/>
          <p:cNvSpPr/>
          <p:nvPr/>
        </p:nvSpPr>
        <p:spPr>
          <a:xfrm>
            <a:off x="255056" y="68288"/>
            <a:ext cx="5145036" cy="338554"/>
          </a:xfrm>
          <a:prstGeom prst="rect">
            <a:avLst/>
          </a:prstGeom>
        </p:spPr>
        <p:txBody>
          <a:bodyPr wrap="square" lIns="0" rIns="0">
            <a:spAutoFit/>
          </a:bodyPr>
          <a:lstStyle/>
          <a:p>
            <a:pPr marL="0" lvl="0" indent="0" algn="l" defTabSz="914400" rtl="0" eaLnBrk="1" latinLnBrk="1" hangingPunct="1">
              <a:lnSpc>
                <a:spcPct val="100000"/>
              </a:lnSpc>
              <a:spcBef>
                <a:spcPct val="0"/>
              </a:spcBef>
              <a:spcAft>
                <a:spcPts val="0"/>
              </a:spcAft>
              <a:buNone/>
              <a:defRPr/>
            </a:pPr>
            <a:r>
              <a:rPr kumimoji="0" lang="en-US" altLang="ko-KR" sz="1600" b="0" i="0" u="none" strike="noStrike" kern="1200" cap="none" spc="0" normalizeH="0" baseline="0">
                <a:solidFill>
                  <a:srgbClr val="FFFFFF"/>
                </a:solidFill>
                <a:latin typeface="HY헤드라인M"/>
                <a:ea typeface="HY헤드라인M"/>
              </a:rPr>
              <a:t>Ongoing Work</a:t>
            </a:r>
          </a:p>
        </p:txBody>
      </p:sp>
      <p:pic>
        <p:nvPicPr>
          <p:cNvPr id="3" name="그림 2">
            <a:extLst>
              <a:ext uri="{FF2B5EF4-FFF2-40B4-BE49-F238E27FC236}">
                <a16:creationId xmlns:a16="http://schemas.microsoft.com/office/drawing/2014/main" id="{92E74D5A-9DE5-48A6-AD4B-8D0CA736CEDE}"/>
              </a:ext>
            </a:extLst>
          </p:cNvPr>
          <p:cNvPicPr>
            <a:picLocks noChangeAspect="1"/>
          </p:cNvPicPr>
          <p:nvPr/>
        </p:nvPicPr>
        <p:blipFill>
          <a:blip r:embed="rId3"/>
          <a:stretch>
            <a:fillRect/>
          </a:stretch>
        </p:blipFill>
        <p:spPr>
          <a:xfrm>
            <a:off x="4760072" y="1421808"/>
            <a:ext cx="4186462" cy="2003851"/>
          </a:xfrm>
          <a:prstGeom prst="rect">
            <a:avLst/>
          </a:prstGeom>
        </p:spPr>
      </p:pic>
      <p:pic>
        <p:nvPicPr>
          <p:cNvPr id="5" name="그림 4">
            <a:extLst>
              <a:ext uri="{FF2B5EF4-FFF2-40B4-BE49-F238E27FC236}">
                <a16:creationId xmlns:a16="http://schemas.microsoft.com/office/drawing/2014/main" id="{C1C9DECE-7C1A-4D7F-9E0C-7CD4D9B70EC8}"/>
              </a:ext>
            </a:extLst>
          </p:cNvPr>
          <p:cNvPicPr>
            <a:picLocks noChangeAspect="1"/>
          </p:cNvPicPr>
          <p:nvPr/>
        </p:nvPicPr>
        <p:blipFill>
          <a:blip r:embed="rId4"/>
          <a:stretch>
            <a:fillRect/>
          </a:stretch>
        </p:blipFill>
        <p:spPr>
          <a:xfrm>
            <a:off x="4461069" y="4045040"/>
            <a:ext cx="4690059" cy="2517317"/>
          </a:xfrm>
          <a:prstGeom prst="rect">
            <a:avLst/>
          </a:prstGeom>
        </p:spPr>
      </p:pic>
      <p:pic>
        <p:nvPicPr>
          <p:cNvPr id="229" name="그림 228" descr="스크린샷이(가) 표시된 사진&#10;&#10;자동 생성된 설명">
            <a:extLst>
              <a:ext uri="{FF2B5EF4-FFF2-40B4-BE49-F238E27FC236}">
                <a16:creationId xmlns:a16="http://schemas.microsoft.com/office/drawing/2014/main" id="{E7C013E8-2C47-42DC-A675-6221951E0988}"/>
              </a:ext>
            </a:extLst>
          </p:cNvPr>
          <p:cNvPicPr>
            <a:picLocks noChangeAspect="1"/>
          </p:cNvPicPr>
          <p:nvPr/>
        </p:nvPicPr>
        <p:blipFill rotWithShape="1">
          <a:blip r:embed="rId5">
            <a:extLst>
              <a:ext uri="{28A0092B-C50C-407E-A947-70E740481C1C}">
                <a14:useLocalDpi xmlns:a14="http://schemas.microsoft.com/office/drawing/2010/main" val="0"/>
              </a:ext>
            </a:extLst>
          </a:blip>
          <a:srcRect l="29720" t="15419" b="3331"/>
          <a:stretch/>
        </p:blipFill>
        <p:spPr>
          <a:xfrm>
            <a:off x="184170" y="3083284"/>
            <a:ext cx="4029811" cy="3559255"/>
          </a:xfrm>
          <a:prstGeom prst="rect">
            <a:avLst/>
          </a:prstGeom>
        </p:spPr>
      </p:pic>
      <p:sp>
        <p:nvSpPr>
          <p:cNvPr id="234" name="TextBox 233">
            <a:extLst>
              <a:ext uri="{FF2B5EF4-FFF2-40B4-BE49-F238E27FC236}">
                <a16:creationId xmlns:a16="http://schemas.microsoft.com/office/drawing/2014/main" id="{DA17AFF6-C1A8-4E49-BC95-6E8E06F28EB9}"/>
              </a:ext>
            </a:extLst>
          </p:cNvPr>
          <p:cNvSpPr txBox="1"/>
          <p:nvPr/>
        </p:nvSpPr>
        <p:spPr>
          <a:xfrm>
            <a:off x="399124" y="548680"/>
            <a:ext cx="3783023" cy="369332"/>
          </a:xfrm>
          <a:prstGeom prst="rect">
            <a:avLst/>
          </a:prstGeom>
          <a:noFill/>
        </p:spPr>
        <p:txBody>
          <a:bodyPr wrap="square">
            <a:spAutoFit/>
          </a:bodyPr>
          <a:lstStyle/>
          <a:p>
            <a:pPr lvl="0">
              <a:defRPr/>
            </a:pPr>
            <a:r>
              <a:rPr lang="en-US" altLang="ko-KR" b="1" dirty="0"/>
              <a:t>Polynomial Function (pf-RSM)</a:t>
            </a:r>
          </a:p>
        </p:txBody>
      </p:sp>
      <p:pic>
        <p:nvPicPr>
          <p:cNvPr id="1025" name="_x547012696" descr="EMB00002f546e31">
            <a:extLst>
              <a:ext uri="{FF2B5EF4-FFF2-40B4-BE49-F238E27FC236}">
                <a16:creationId xmlns:a16="http://schemas.microsoft.com/office/drawing/2014/main" id="{E64BEB8D-F04B-4011-828A-F07C786F7B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711" y="1068995"/>
            <a:ext cx="3203848" cy="19616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직선 연결선 9">
            <a:extLst>
              <a:ext uri="{FF2B5EF4-FFF2-40B4-BE49-F238E27FC236}">
                <a16:creationId xmlns:a16="http://schemas.microsoft.com/office/drawing/2014/main" id="{622A8EEF-D011-4C05-A6C5-CC89965F3F76}"/>
              </a:ext>
            </a:extLst>
          </p:cNvPr>
          <p:cNvCxnSpPr/>
          <p:nvPr/>
        </p:nvCxnSpPr>
        <p:spPr>
          <a:xfrm>
            <a:off x="4391980" y="548680"/>
            <a:ext cx="0" cy="608467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10652"/>
      </p:ext>
    </p:extLst>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슬라이드 번호 개체 틀 1"/>
          <p:cNvSpPr>
            <a:spLocks noGrp="1"/>
          </p:cNvSpPr>
          <p:nvPr>
            <p:ph type="sldNum" sz="quarter" idx="12"/>
          </p:nvPr>
        </p:nvSpPr>
        <p:spPr>
          <a:xfrm>
            <a:off x="8378080" y="6633356"/>
            <a:ext cx="442392" cy="215444"/>
          </a:xfrm>
        </p:spPr>
        <p:txBody>
          <a:bodyPr lIns="36000" tIns="0" rIns="36000" bIns="0">
            <a:spAutoFit/>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30" name="직사각형 29"/>
          <p:cNvSpPr/>
          <p:nvPr/>
        </p:nvSpPr>
        <p:spPr>
          <a:xfrm>
            <a:off x="2807804" y="2960948"/>
            <a:ext cx="3816424" cy="830997"/>
          </a:xfrm>
          <a:prstGeom prst="rect">
            <a:avLst/>
          </a:prstGeom>
        </p:spPr>
        <p:txBody>
          <a:bodyPr wrap="square">
            <a:spAutoFit/>
          </a:bodyPr>
          <a:lstStyle/>
          <a:p>
            <a:pPr algn="ctr"/>
            <a:r>
              <a:rPr lang="en-US" altLang="ko-KR" sz="4800" b="1" spc="-150" dirty="0">
                <a:latin typeface="+mn-ea"/>
              </a:rPr>
              <a:t>Thank you</a:t>
            </a:r>
            <a:endParaRPr lang="ko-KR" altLang="en-US" sz="4800" b="1" spc="-150" dirty="0">
              <a:latin typeface="+mn-ea"/>
            </a:endParaRPr>
          </a:p>
        </p:txBody>
      </p:sp>
      <p:sp>
        <p:nvSpPr>
          <p:cNvPr id="3" name="TextBox 2"/>
          <p:cNvSpPr txBox="1"/>
          <p:nvPr/>
        </p:nvSpPr>
        <p:spPr>
          <a:xfrm>
            <a:off x="2987824" y="1196752"/>
            <a:ext cx="45719" cy="369332"/>
          </a:xfrm>
          <a:prstGeom prst="rect">
            <a:avLst/>
          </a:prstGeom>
          <a:noFill/>
        </p:spPr>
        <p:txBody>
          <a:bodyPr wrap="square" rtlCol="0">
            <a:spAutoFit/>
          </a:bodyPr>
          <a:lstStyle/>
          <a:p>
            <a:endParaRPr lang="ko-KR" altLang="en-US" dirty="0"/>
          </a:p>
        </p:txBody>
      </p:sp>
    </p:spTree>
    <p:extLst>
      <p:ext uri="{BB962C8B-B14F-4D97-AF65-F5344CB8AC3E}">
        <p14:creationId xmlns:p14="http://schemas.microsoft.com/office/powerpoint/2010/main" val="209430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8239387" y="6410247"/>
            <a:ext cx="442392" cy="215444"/>
          </a:xfrm>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16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pic>
        <p:nvPicPr>
          <p:cNvPr id="17" name="_x478090312" descr="EMB000025f81b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07" y="1520788"/>
            <a:ext cx="8370071" cy="1830112"/>
          </a:xfrm>
          <a:prstGeom prst="rect">
            <a:avLst/>
          </a:prstGeom>
          <a:noFill/>
          <a:extLst>
            <a:ext uri="{909E8E84-426E-40DD-AFC4-6F175D3DCCD1}">
              <a14:hiddenFill xmlns:a14="http://schemas.microsoft.com/office/drawing/2010/main">
                <a:solidFill>
                  <a:srgbClr val="FFFFFF"/>
                </a:solidFill>
              </a14:hiddenFill>
            </a:ext>
          </a:extLst>
        </p:spPr>
      </p:pic>
      <p:pic>
        <p:nvPicPr>
          <p:cNvPr id="18" name="_x385838672" descr="EMB000025f81b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007" y="3168298"/>
            <a:ext cx="8370071" cy="1830112"/>
          </a:xfrm>
          <a:prstGeom prst="rect">
            <a:avLst/>
          </a:prstGeom>
          <a:noFill/>
          <a:extLst>
            <a:ext uri="{909E8E84-426E-40DD-AFC4-6F175D3DCCD1}">
              <a14:hiddenFill xmlns:a14="http://schemas.microsoft.com/office/drawing/2010/main">
                <a:solidFill>
                  <a:srgbClr val="FFFFFF"/>
                </a:solidFill>
              </a14:hiddenFill>
            </a:ext>
          </a:extLst>
        </p:spPr>
      </p:pic>
      <p:pic>
        <p:nvPicPr>
          <p:cNvPr id="19" name="_x478094072" descr="EMB000025f81b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013" y="4824482"/>
            <a:ext cx="8370073" cy="1778529"/>
          </a:xfrm>
          <a:prstGeom prst="rect">
            <a:avLst/>
          </a:prstGeom>
          <a:noFill/>
          <a:extLst>
            <a:ext uri="{909E8E84-426E-40DD-AFC4-6F175D3DCCD1}">
              <a14:hiddenFill xmlns:a14="http://schemas.microsoft.com/office/drawing/2010/main">
                <a:solidFill>
                  <a:srgbClr val="FFFFFF"/>
                </a:solidFill>
              </a14:hiddenFill>
            </a:ext>
          </a:extLst>
        </p:spPr>
      </p:pic>
      <p:sp>
        <p:nvSpPr>
          <p:cNvPr id="14" name="직사각형 13"/>
          <p:cNvSpPr/>
          <p:nvPr/>
        </p:nvSpPr>
        <p:spPr>
          <a:xfrm>
            <a:off x="2994618" y="1673430"/>
            <a:ext cx="334901" cy="380104"/>
          </a:xfrm>
          <a:prstGeom prst="rect">
            <a:avLst/>
          </a:prstGeom>
        </p:spPr>
        <p:txBody>
          <a:bodyPr wrap="square">
            <a:spAutoFit/>
          </a:bodyPr>
          <a:lstStyle/>
          <a:p>
            <a:pPr algn="just" fontAlgn="base" latinLnBrk="0">
              <a:lnSpc>
                <a:spcPct val="170000"/>
              </a:lnSpc>
              <a:spcAft>
                <a:spcPts val="600"/>
              </a:spcAft>
            </a:pPr>
            <a:r>
              <a:rPr lang="en-US" altLang="ko-KR" sz="1100" b="1" kern="0" dirty="0">
                <a:solidFill>
                  <a:srgbClr val="000000"/>
                </a:solidFill>
                <a:ea typeface="한양신명조"/>
              </a:rPr>
              <a:t>a)</a:t>
            </a:r>
          </a:p>
        </p:txBody>
      </p:sp>
      <p:sp>
        <p:nvSpPr>
          <p:cNvPr id="15" name="직사각형 14"/>
          <p:cNvSpPr/>
          <p:nvPr/>
        </p:nvSpPr>
        <p:spPr>
          <a:xfrm>
            <a:off x="2994618" y="3329614"/>
            <a:ext cx="334901" cy="380104"/>
          </a:xfrm>
          <a:prstGeom prst="rect">
            <a:avLst/>
          </a:prstGeom>
        </p:spPr>
        <p:txBody>
          <a:bodyPr wrap="square">
            <a:spAutoFit/>
          </a:bodyPr>
          <a:lstStyle/>
          <a:p>
            <a:pPr algn="just" fontAlgn="base" latinLnBrk="0">
              <a:lnSpc>
                <a:spcPct val="170000"/>
              </a:lnSpc>
              <a:spcAft>
                <a:spcPts val="600"/>
              </a:spcAft>
            </a:pPr>
            <a:r>
              <a:rPr lang="en-US" altLang="ko-KR" sz="1100" b="1" kern="0" dirty="0">
                <a:solidFill>
                  <a:srgbClr val="000000"/>
                </a:solidFill>
                <a:ea typeface="한양신명조"/>
              </a:rPr>
              <a:t>b)</a:t>
            </a:r>
          </a:p>
        </p:txBody>
      </p:sp>
      <p:sp>
        <p:nvSpPr>
          <p:cNvPr id="16" name="직사각형 15"/>
          <p:cNvSpPr/>
          <p:nvPr/>
        </p:nvSpPr>
        <p:spPr>
          <a:xfrm>
            <a:off x="2994618" y="4977124"/>
            <a:ext cx="334901" cy="380104"/>
          </a:xfrm>
          <a:prstGeom prst="rect">
            <a:avLst/>
          </a:prstGeom>
        </p:spPr>
        <p:txBody>
          <a:bodyPr wrap="square">
            <a:spAutoFit/>
          </a:bodyPr>
          <a:lstStyle/>
          <a:p>
            <a:pPr algn="just" fontAlgn="base" latinLnBrk="0">
              <a:lnSpc>
                <a:spcPct val="170000"/>
              </a:lnSpc>
              <a:spcAft>
                <a:spcPts val="600"/>
              </a:spcAft>
            </a:pPr>
            <a:r>
              <a:rPr lang="en-US" altLang="ko-KR" sz="1100" b="1" kern="0" dirty="0">
                <a:solidFill>
                  <a:srgbClr val="000000"/>
                </a:solidFill>
                <a:ea typeface="한양신명조"/>
              </a:rPr>
              <a:t>c)</a:t>
            </a:r>
          </a:p>
        </p:txBody>
      </p:sp>
      <p:sp>
        <p:nvSpPr>
          <p:cNvPr id="5" name="직사각형 4"/>
          <p:cNvSpPr/>
          <p:nvPr/>
        </p:nvSpPr>
        <p:spPr>
          <a:xfrm>
            <a:off x="5040052" y="482235"/>
            <a:ext cx="4161844" cy="1200329"/>
          </a:xfrm>
          <a:prstGeom prst="rect">
            <a:avLst/>
          </a:prstGeom>
        </p:spPr>
        <p:txBody>
          <a:bodyPr wrap="square">
            <a:spAutoFit/>
          </a:bodyPr>
          <a:lstStyle/>
          <a:p>
            <a:pPr algn="ctr" fontAlgn="base">
              <a:lnSpc>
                <a:spcPct val="150000"/>
              </a:lnSpc>
            </a:pPr>
            <a:r>
              <a:rPr lang="en-US" altLang="ko-KR" sz="1200" kern="0" dirty="0">
                <a:solidFill>
                  <a:srgbClr val="000000"/>
                </a:solidFill>
                <a:latin typeface="+mn-ea"/>
              </a:rPr>
              <a:t>Comparison between CMAQ simulation results and actual data for the High Ozone Season (July)</a:t>
            </a:r>
            <a:r>
              <a:rPr lang="ko-KR" altLang="en-US" sz="1200" kern="0" dirty="0">
                <a:solidFill>
                  <a:srgbClr val="000000"/>
                </a:solidFill>
                <a:latin typeface="+mn-ea"/>
              </a:rPr>
              <a:t> </a:t>
            </a:r>
          </a:p>
          <a:p>
            <a:pPr algn="ctr" fontAlgn="base">
              <a:lnSpc>
                <a:spcPct val="150000"/>
              </a:lnSpc>
            </a:pPr>
            <a:r>
              <a:rPr lang="en-US" altLang="ko-KR" sz="1200" kern="0" dirty="0">
                <a:solidFill>
                  <a:srgbClr val="000000"/>
                </a:solidFill>
                <a:latin typeface="+mn-ea"/>
              </a:rPr>
              <a:t>(</a:t>
            </a:r>
            <a:r>
              <a:rPr lang="en-US" altLang="ko-KR" sz="1200" b="1" kern="0" dirty="0">
                <a:solidFill>
                  <a:srgbClr val="000000"/>
                </a:solidFill>
                <a:latin typeface="+mn-ea"/>
              </a:rPr>
              <a:t>a</a:t>
            </a:r>
            <a:r>
              <a:rPr lang="en-US" altLang="ko-KR" sz="1200" kern="0" dirty="0">
                <a:solidFill>
                  <a:srgbClr val="000000"/>
                </a:solidFill>
                <a:latin typeface="+mn-ea"/>
              </a:rPr>
              <a:t>: Rural Area NO</a:t>
            </a:r>
            <a:r>
              <a:rPr lang="en-US" altLang="ko-KR" sz="1200" kern="0" baseline="-25000" dirty="0">
                <a:solidFill>
                  <a:srgbClr val="000000"/>
                </a:solidFill>
                <a:latin typeface="+mn-ea"/>
              </a:rPr>
              <a:t>2</a:t>
            </a:r>
            <a:r>
              <a:rPr lang="en-US" altLang="ko-KR" sz="1200" kern="0" dirty="0">
                <a:solidFill>
                  <a:srgbClr val="000000"/>
                </a:solidFill>
                <a:latin typeface="+mn-ea"/>
              </a:rPr>
              <a:t>, </a:t>
            </a:r>
            <a:r>
              <a:rPr lang="en-US" altLang="ko-KR" sz="1200" b="1" kern="0" dirty="0">
                <a:solidFill>
                  <a:srgbClr val="000000"/>
                </a:solidFill>
                <a:latin typeface="+mn-ea"/>
              </a:rPr>
              <a:t>b</a:t>
            </a:r>
            <a:r>
              <a:rPr lang="en-US" altLang="ko-KR" sz="1200" kern="0" dirty="0">
                <a:solidFill>
                  <a:srgbClr val="000000"/>
                </a:solidFill>
                <a:latin typeface="+mn-ea"/>
              </a:rPr>
              <a:t>: Metropolitan Area</a:t>
            </a:r>
            <a:r>
              <a:rPr lang="ko-KR" altLang="en-US" sz="1200" kern="0" dirty="0">
                <a:solidFill>
                  <a:srgbClr val="000000"/>
                </a:solidFill>
                <a:latin typeface="+mn-ea"/>
              </a:rPr>
              <a:t> </a:t>
            </a:r>
            <a:r>
              <a:rPr lang="en-US" altLang="ko-KR" sz="1200" kern="0" dirty="0">
                <a:solidFill>
                  <a:srgbClr val="000000"/>
                </a:solidFill>
                <a:latin typeface="+mn-ea"/>
              </a:rPr>
              <a:t>NO</a:t>
            </a:r>
            <a:r>
              <a:rPr lang="en-US" altLang="ko-KR" sz="1200" kern="0" baseline="-25000" dirty="0">
                <a:solidFill>
                  <a:srgbClr val="000000"/>
                </a:solidFill>
                <a:latin typeface="+mn-ea"/>
              </a:rPr>
              <a:t>2</a:t>
            </a:r>
            <a:r>
              <a:rPr lang="en-US" altLang="ko-KR" sz="1200" kern="0" dirty="0">
                <a:solidFill>
                  <a:srgbClr val="000000"/>
                </a:solidFill>
                <a:latin typeface="+mn-ea"/>
              </a:rPr>
              <a:t>,</a:t>
            </a:r>
          </a:p>
          <a:p>
            <a:pPr algn="ctr" fontAlgn="base">
              <a:lnSpc>
                <a:spcPct val="150000"/>
              </a:lnSpc>
            </a:pPr>
            <a:r>
              <a:rPr lang="en-US" altLang="ko-KR" sz="1200" b="1" kern="0" dirty="0">
                <a:solidFill>
                  <a:srgbClr val="000000"/>
                </a:solidFill>
                <a:latin typeface="+mn-ea"/>
              </a:rPr>
              <a:t>c</a:t>
            </a:r>
            <a:r>
              <a:rPr lang="en-US" altLang="ko-KR" sz="1200" kern="0" dirty="0">
                <a:solidFill>
                  <a:srgbClr val="000000"/>
                </a:solidFill>
                <a:latin typeface="+mn-ea"/>
              </a:rPr>
              <a:t>: Metropolitan</a:t>
            </a:r>
            <a:r>
              <a:rPr lang="ko-KR" altLang="en-US" sz="1200" kern="0" dirty="0">
                <a:solidFill>
                  <a:srgbClr val="000000"/>
                </a:solidFill>
                <a:latin typeface="+mn-ea"/>
              </a:rPr>
              <a:t> </a:t>
            </a:r>
            <a:r>
              <a:rPr lang="en-US" altLang="ko-KR" sz="1200" kern="0" dirty="0">
                <a:solidFill>
                  <a:srgbClr val="000000"/>
                </a:solidFill>
                <a:latin typeface="+mn-ea"/>
              </a:rPr>
              <a:t>Area O</a:t>
            </a:r>
            <a:r>
              <a:rPr lang="en-US" altLang="ko-KR" sz="1200" kern="0" baseline="-25000" dirty="0">
                <a:solidFill>
                  <a:srgbClr val="000000"/>
                </a:solidFill>
                <a:latin typeface="+mn-ea"/>
              </a:rPr>
              <a:t>3</a:t>
            </a:r>
            <a:r>
              <a:rPr lang="en-US" altLang="ko-KR" sz="1200" kern="0" dirty="0">
                <a:solidFill>
                  <a:srgbClr val="000000"/>
                </a:solidFill>
                <a:latin typeface="+mn-ea"/>
              </a:rPr>
              <a:t>) </a:t>
            </a:r>
            <a:endParaRPr lang="ko-KR" altLang="en-US" sz="1200" kern="0" dirty="0">
              <a:solidFill>
                <a:srgbClr val="000000"/>
              </a:solidFill>
              <a:latin typeface="+mn-ea"/>
            </a:endParaRPr>
          </a:p>
        </p:txBody>
      </p:sp>
      <p:sp>
        <p:nvSpPr>
          <p:cNvPr id="8" name="직사각형 7"/>
          <p:cNvSpPr/>
          <p:nvPr/>
        </p:nvSpPr>
        <p:spPr>
          <a:xfrm>
            <a:off x="-8641" y="1023611"/>
            <a:ext cx="4291793" cy="600164"/>
          </a:xfrm>
          <a:prstGeom prst="rect">
            <a:avLst/>
          </a:prstGeom>
        </p:spPr>
        <p:txBody>
          <a:bodyPr wrap="square">
            <a:spAutoFit/>
          </a:bodyPr>
          <a:lstStyle/>
          <a:p>
            <a:pPr algn="just" fontAlgn="base" latinLnBrk="0">
              <a:spcAft>
                <a:spcPts val="600"/>
              </a:spcAft>
            </a:pPr>
            <a:r>
              <a:rPr lang="en-US" altLang="ko-KR" sz="1100" b="1" kern="0" dirty="0">
                <a:solidFill>
                  <a:srgbClr val="000000"/>
                </a:solidFill>
                <a:latin typeface="+mn-ea"/>
              </a:rPr>
              <a:t>Comparison of the simulated concentration of ozone and the measured concentration of atmospheric measurement network</a:t>
            </a:r>
          </a:p>
        </p:txBody>
      </p:sp>
      <p:sp>
        <p:nvSpPr>
          <p:cNvPr id="20" name="TextBox 19">
            <a:extLst>
              <a:ext uri="{FF2B5EF4-FFF2-40B4-BE49-F238E27FC236}">
                <a16:creationId xmlns:a16="http://schemas.microsoft.com/office/drawing/2014/main" id="{C2D6B1BA-81CC-44CD-85CE-7BCB79DA489D}"/>
              </a:ext>
            </a:extLst>
          </p:cNvPr>
          <p:cNvSpPr txBox="1"/>
          <p:nvPr/>
        </p:nvSpPr>
        <p:spPr>
          <a:xfrm>
            <a:off x="0" y="577657"/>
            <a:ext cx="9144000" cy="369332"/>
          </a:xfrm>
          <a:prstGeom prst="rect">
            <a:avLst/>
          </a:prstGeom>
          <a:noFill/>
        </p:spPr>
        <p:txBody>
          <a:bodyPr wrap="square" rtlCol="0">
            <a:spAutoFit/>
          </a:bodyPr>
          <a:lstStyle/>
          <a:p>
            <a:r>
              <a:rPr lang="en-US" altLang="ko-KR" b="1" dirty="0"/>
              <a:t>CMAQ Base Modeling Evaluation</a:t>
            </a:r>
          </a:p>
        </p:txBody>
      </p:sp>
      <p:sp>
        <p:nvSpPr>
          <p:cNvPr id="13" name="직사각형 12">
            <a:extLst>
              <a:ext uri="{FF2B5EF4-FFF2-40B4-BE49-F238E27FC236}">
                <a16:creationId xmlns:a16="http://schemas.microsoft.com/office/drawing/2014/main" id="{04505774-F3BA-4AE0-BFE0-D2AFA81FF553}"/>
              </a:ext>
            </a:extLst>
          </p:cNvPr>
          <p:cNvSpPr/>
          <p:nvPr/>
        </p:nvSpPr>
        <p:spPr>
          <a:xfrm>
            <a:off x="255056" y="68288"/>
            <a:ext cx="4496424"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Policy Supporting Air Quality Model </a:t>
            </a:r>
          </a:p>
        </p:txBody>
      </p:sp>
    </p:spTree>
    <p:extLst>
      <p:ext uri="{BB962C8B-B14F-4D97-AF65-F5344CB8AC3E}">
        <p14:creationId xmlns:p14="http://schemas.microsoft.com/office/powerpoint/2010/main" val="420971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lvl="0">
              <a:defRPr/>
            </a:pPr>
            <a:fld id="{4453DCB3-6F36-4A88-B80F-60988C12DE20}" type="slidenum">
              <a:rPr lang="en-US" altLang="en-US" sz="1400">
                <a:solidFill>
                  <a:schemeClr val="bg1"/>
                </a:solidFill>
                <a:latin typeface="HY헤드라인M"/>
                <a:ea typeface="HY헤드라인M"/>
              </a:rPr>
              <a:pPr lvl="0">
                <a:defRPr/>
              </a:pPr>
              <a:t>17</a:t>
            </a:fld>
            <a:endParaRPr lang="en-US" altLang="en-US" sz="1400">
              <a:solidFill>
                <a:schemeClr val="bg1"/>
              </a:solidFill>
              <a:latin typeface="HY헤드라인M"/>
              <a:ea typeface="HY헤드라인M"/>
            </a:endParaRPr>
          </a:p>
        </p:txBody>
      </p:sp>
      <p:sp>
        <p:nvSpPr>
          <p:cNvPr id="16" name="슬라이드 번호 개체 틀 1"/>
          <p:cNvSpPr txBox="1"/>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a:pPr>
            <a:fld id="{4453DCB3-6F36-4A88-B80F-60988C12DE20}" type="slidenum">
              <a:rPr lang="en-US" altLang="en-US" sz="1400">
                <a:solidFill>
                  <a:schemeClr val="bg1"/>
                </a:solidFill>
                <a:latin typeface="HY헤드라인M"/>
                <a:ea typeface="HY헤드라인M"/>
              </a:rPr>
              <a:pPr lvl="0">
                <a:defRPr/>
              </a:pPr>
              <a:t>17</a:t>
            </a:fld>
            <a:endParaRPr lang="en-US" altLang="en-US" sz="1400">
              <a:solidFill>
                <a:schemeClr val="bg1"/>
              </a:solidFill>
              <a:latin typeface="HY헤드라인M"/>
              <a:ea typeface="HY헤드라인M"/>
            </a:endParaRPr>
          </a:p>
        </p:txBody>
      </p:sp>
      <p:sp>
        <p:nvSpPr>
          <p:cNvPr id="30" name="직사각형 29"/>
          <p:cNvSpPr/>
          <p:nvPr/>
        </p:nvSpPr>
        <p:spPr>
          <a:xfrm>
            <a:off x="6752522" y="1454598"/>
            <a:ext cx="2965300" cy="5078313"/>
          </a:xfrm>
          <a:prstGeom prst="rect">
            <a:avLst/>
          </a:prstGeom>
        </p:spPr>
        <p:txBody>
          <a:bodyPr wrap="square">
            <a:spAutoFit/>
          </a:bodyPr>
          <a:lstStyle/>
          <a:p>
            <a:pPr defTabSz="457200" latinLnBrk="0">
              <a:defRPr/>
            </a:pPr>
            <a:r>
              <a:rPr lang="ko-KR" altLang="en-US">
                <a:solidFill>
                  <a:prstClr val="black"/>
                </a:solidFill>
                <a:latin typeface="Calibri"/>
              </a:rPr>
              <a:t>0.9900388352406807</a:t>
            </a:r>
          </a:p>
          <a:p>
            <a:pPr defTabSz="457200" latinLnBrk="0">
              <a:defRPr/>
            </a:pPr>
            <a:r>
              <a:rPr lang="ko-KR" altLang="en-US">
                <a:solidFill>
                  <a:prstClr val="black"/>
                </a:solidFill>
                <a:latin typeface="Calibri"/>
              </a:rPr>
              <a:t>0.9875725168431644</a:t>
            </a:r>
          </a:p>
          <a:p>
            <a:pPr defTabSz="457200" latinLnBrk="0">
              <a:defRPr/>
            </a:pPr>
            <a:r>
              <a:rPr lang="ko-KR" altLang="en-US">
                <a:solidFill>
                  <a:prstClr val="black"/>
                </a:solidFill>
                <a:latin typeface="Calibri"/>
              </a:rPr>
              <a:t>0.995363662284862</a:t>
            </a:r>
          </a:p>
          <a:p>
            <a:pPr defTabSz="457200" latinLnBrk="0">
              <a:defRPr/>
            </a:pPr>
            <a:r>
              <a:rPr lang="ko-KR" altLang="en-US">
                <a:solidFill>
                  <a:prstClr val="black"/>
                </a:solidFill>
                <a:latin typeface="Calibri"/>
              </a:rPr>
              <a:t>0.9902496015204016</a:t>
            </a:r>
          </a:p>
          <a:p>
            <a:pPr defTabSz="457200" latinLnBrk="0">
              <a:defRPr/>
            </a:pPr>
            <a:r>
              <a:rPr lang="ko-KR" altLang="en-US">
                <a:solidFill>
                  <a:prstClr val="black"/>
                </a:solidFill>
                <a:latin typeface="Calibri"/>
              </a:rPr>
              <a:t>0.9796365859943141</a:t>
            </a:r>
          </a:p>
          <a:p>
            <a:pPr defTabSz="457200" latinLnBrk="0">
              <a:defRPr/>
            </a:pPr>
            <a:r>
              <a:rPr lang="ko-KR" altLang="en-US">
                <a:solidFill>
                  <a:prstClr val="black"/>
                </a:solidFill>
                <a:latin typeface="Calibri"/>
              </a:rPr>
              <a:t>0.9922605937312811</a:t>
            </a:r>
          </a:p>
          <a:p>
            <a:pPr defTabSz="457200" latinLnBrk="0">
              <a:defRPr/>
            </a:pPr>
            <a:r>
              <a:rPr lang="ko-KR" altLang="en-US">
                <a:solidFill>
                  <a:prstClr val="black"/>
                </a:solidFill>
                <a:latin typeface="Calibri"/>
              </a:rPr>
              <a:t>0.992465383834284</a:t>
            </a:r>
          </a:p>
          <a:p>
            <a:pPr defTabSz="457200" latinLnBrk="0">
              <a:defRPr/>
            </a:pPr>
            <a:r>
              <a:rPr lang="ko-KR" altLang="en-US">
                <a:solidFill>
                  <a:prstClr val="black"/>
                </a:solidFill>
                <a:latin typeface="Calibri"/>
              </a:rPr>
              <a:t>0.9908581651211383</a:t>
            </a:r>
          </a:p>
          <a:p>
            <a:pPr defTabSz="457200" latinLnBrk="0">
              <a:defRPr/>
            </a:pPr>
            <a:r>
              <a:rPr lang="ko-KR" altLang="en-US">
                <a:solidFill>
                  <a:prstClr val="black"/>
                </a:solidFill>
                <a:latin typeface="Calibri"/>
              </a:rPr>
              <a:t>0.9935778893271817</a:t>
            </a:r>
          </a:p>
          <a:p>
            <a:pPr defTabSz="457200" latinLnBrk="0">
              <a:defRPr/>
            </a:pPr>
            <a:r>
              <a:rPr lang="ko-KR" altLang="en-US">
                <a:solidFill>
                  <a:prstClr val="black"/>
                </a:solidFill>
                <a:latin typeface="Calibri"/>
              </a:rPr>
              <a:t>0.991587651427032</a:t>
            </a:r>
          </a:p>
          <a:p>
            <a:pPr defTabSz="457200" latinLnBrk="0">
              <a:defRPr/>
            </a:pPr>
            <a:r>
              <a:rPr lang="ko-KR" altLang="en-US">
                <a:solidFill>
                  <a:prstClr val="black"/>
                </a:solidFill>
                <a:latin typeface="Calibri"/>
              </a:rPr>
              <a:t>0.9903208132541785</a:t>
            </a:r>
          </a:p>
          <a:p>
            <a:pPr defTabSz="457200" latinLnBrk="0">
              <a:defRPr/>
            </a:pPr>
            <a:r>
              <a:rPr lang="ko-KR" altLang="en-US">
                <a:solidFill>
                  <a:prstClr val="black"/>
                </a:solidFill>
                <a:latin typeface="Calibri"/>
              </a:rPr>
              <a:t>0.9917609820694291</a:t>
            </a:r>
          </a:p>
          <a:p>
            <a:pPr defTabSz="457200" latinLnBrk="0">
              <a:defRPr/>
            </a:pPr>
            <a:r>
              <a:rPr lang="ko-KR" altLang="en-US">
                <a:solidFill>
                  <a:prstClr val="black"/>
                </a:solidFill>
                <a:latin typeface="Calibri"/>
              </a:rPr>
              <a:t>0.9879447840246753</a:t>
            </a:r>
          </a:p>
          <a:p>
            <a:pPr defTabSz="457200" latinLnBrk="0">
              <a:defRPr/>
            </a:pPr>
            <a:r>
              <a:rPr lang="ko-KR" altLang="en-US">
                <a:solidFill>
                  <a:prstClr val="black"/>
                </a:solidFill>
                <a:latin typeface="Calibri"/>
              </a:rPr>
              <a:t>0.9961424054129685</a:t>
            </a:r>
          </a:p>
          <a:p>
            <a:pPr defTabSz="457200" latinLnBrk="0">
              <a:defRPr/>
            </a:pPr>
            <a:r>
              <a:rPr lang="ko-KR" altLang="en-US">
                <a:solidFill>
                  <a:prstClr val="black"/>
                </a:solidFill>
                <a:latin typeface="Calibri"/>
              </a:rPr>
              <a:t>0.9854696365856964</a:t>
            </a:r>
          </a:p>
          <a:p>
            <a:pPr defTabSz="457200" latinLnBrk="0">
              <a:defRPr/>
            </a:pPr>
            <a:r>
              <a:rPr lang="ko-KR" altLang="en-US">
                <a:solidFill>
                  <a:prstClr val="black"/>
                </a:solidFill>
                <a:latin typeface="Calibri"/>
              </a:rPr>
              <a:t>0.9922297245644464</a:t>
            </a:r>
          </a:p>
          <a:p>
            <a:pPr defTabSz="457200" latinLnBrk="0">
              <a:defRPr/>
            </a:pPr>
            <a:r>
              <a:rPr lang="ko-KR" altLang="en-US">
                <a:solidFill>
                  <a:prstClr val="black"/>
                </a:solidFill>
                <a:latin typeface="Calibri"/>
              </a:rPr>
              <a:t>0.9799730840919849</a:t>
            </a:r>
          </a:p>
          <a:p>
            <a:pPr defTabSz="457200" latinLnBrk="0">
              <a:defRPr/>
            </a:pPr>
            <a:r>
              <a:rPr lang="ko-KR" altLang="en-US">
                <a:solidFill>
                  <a:prstClr val="black"/>
                </a:solidFill>
                <a:latin typeface="Calibri"/>
              </a:rPr>
              <a:t>0.9922534028219463</a:t>
            </a:r>
          </a:p>
        </p:txBody>
      </p:sp>
      <p:sp>
        <p:nvSpPr>
          <p:cNvPr id="31" name="직사각형 30"/>
          <p:cNvSpPr/>
          <p:nvPr/>
        </p:nvSpPr>
        <p:spPr>
          <a:xfrm>
            <a:off x="5224408" y="1033168"/>
            <a:ext cx="3919592" cy="5489124"/>
          </a:xfrm>
          <a:prstGeom prst="rect">
            <a:avLst/>
          </a:prstGeom>
          <a:noFill/>
          <a:ln w="19050" cap="flat" cmpd="sng" algn="ctr">
            <a:solidFill>
              <a:sysClr val="windowText" lastClr="000000"/>
            </a:solidFill>
            <a:prstDash val="solid"/>
            <a:miter/>
          </a:ln>
          <a:effectLst/>
        </p:spPr>
        <p:txBody>
          <a:bodyPr anchor="ctr"/>
          <a:lstStyle/>
          <a:p>
            <a:pPr marL="0" marR="0" lvl="0" indent="0" algn="ctr" defTabSz="457200" eaLnBrk="1" latinLnBrk="0" hangingPunct="1">
              <a:lnSpc>
                <a:spcPct val="100000"/>
              </a:lnSpc>
              <a:spcBef>
                <a:spcPts val="0"/>
              </a:spcBef>
              <a:spcAft>
                <a:spcPts val="0"/>
              </a:spcAft>
              <a:buClrTx/>
              <a:buFontTx/>
              <a:buNone/>
              <a:defRPr/>
            </a:pPr>
            <a:endParaRPr kumimoji="0" lang="en-US" sz="1800" b="0" i="0" u="none" strike="noStrike" kern="0" cap="none" spc="0" normalizeH="0" baseline="0">
              <a:solidFill>
                <a:prstClr val="white"/>
              </a:solidFill>
              <a:effectLst/>
              <a:uLnTx/>
              <a:uFillTx/>
              <a:latin typeface="Calibri"/>
              <a:ea typeface="+mn-ea"/>
              <a:cs typeface="+mn-cs"/>
            </a:endParaRPr>
          </a:p>
        </p:txBody>
      </p:sp>
      <p:cxnSp>
        <p:nvCxnSpPr>
          <p:cNvPr id="32" name="직선 연결선 31"/>
          <p:cNvCxnSpPr/>
          <p:nvPr/>
        </p:nvCxnSpPr>
        <p:spPr>
          <a:xfrm>
            <a:off x="5224407" y="1418457"/>
            <a:ext cx="3919592" cy="15215"/>
          </a:xfrm>
          <a:prstGeom prst="line">
            <a:avLst/>
          </a:prstGeom>
          <a:noFill/>
          <a:ln w="6350" cap="flat" cmpd="sng" algn="ctr">
            <a:solidFill>
              <a:sysClr val="windowText" lastClr="000000"/>
            </a:solidFill>
            <a:prstDash val="solid"/>
            <a:miter/>
          </a:ln>
          <a:effectLst/>
        </p:spPr>
      </p:cxnSp>
      <p:cxnSp>
        <p:nvCxnSpPr>
          <p:cNvPr id="33" name="직선 연결선 32"/>
          <p:cNvCxnSpPr/>
          <p:nvPr/>
        </p:nvCxnSpPr>
        <p:spPr>
          <a:xfrm flipV="1">
            <a:off x="6615756" y="1033168"/>
            <a:ext cx="0" cy="5459845"/>
          </a:xfrm>
          <a:prstGeom prst="line">
            <a:avLst/>
          </a:prstGeom>
          <a:noFill/>
          <a:ln w="6350" cap="flat" cmpd="sng" algn="ctr">
            <a:solidFill>
              <a:sysClr val="windowText" lastClr="000000"/>
            </a:solidFill>
            <a:prstDash val="solid"/>
            <a:miter/>
          </a:ln>
          <a:effectLst/>
        </p:spPr>
      </p:cxnSp>
      <mc:AlternateContent xmlns:mc="http://schemas.openxmlformats.org/markup-compatibility/2006" xmlns:a14="http://schemas.microsoft.com/office/drawing/2010/main">
        <mc:Choice Requires="a14">
          <p:sp>
            <p:nvSpPr>
              <p:cNvPr id="35" name="직사각형 34"/>
              <p:cNvSpPr>
                <a:spLocks noResize="1" noChangeShapeType="1" noTextEdit="1"/>
              </p:cNvSpPr>
              <p:nvPr/>
            </p:nvSpPr>
            <p:spPr>
              <a:xfrm>
                <a:off x="7056276" y="1064140"/>
                <a:ext cx="1427186" cy="369332"/>
              </a:xfrm>
              <a:prstGeom prst="rect">
                <a:avLst/>
              </a:prstGeom>
            </p:spPr>
            <p:txBody>
              <a:bodyPr/>
              <a:lstStyle/>
              <a:p>
                <a:pPr defTabSz="457200" latinLnBrk="0"/>
                <a14:m>
                  <m:oMathPara xmlns:m="http://schemas.openxmlformats.org/officeDocument/2006/math">
                    <m:oMathParaPr>
                      <m:jc m:val="centerGroup"/>
                    </m:oMathParaPr>
                    <m:oMath xmlns:m="http://schemas.openxmlformats.org/officeDocument/2006/math">
                      <m:sSup>
                        <m:sSupPr>
                          <m:ctrlPr>
                            <a:rPr lang="en-US" altLang="ko-KR" i="1" dirty="0" smtClean="0">
                              <a:solidFill>
                                <a:prstClr val="black"/>
                              </a:solidFill>
                              <a:latin typeface="Cambria Math" panose="02040503050406030204" pitchFamily="18" charset="0"/>
                            </a:rPr>
                          </m:ctrlPr>
                        </m:sSupPr>
                        <m:e>
                          <m:r>
                            <a:rPr lang="en-US" altLang="ko-KR" i="1" dirty="0">
                              <a:solidFill>
                                <a:prstClr val="black"/>
                              </a:solidFill>
                              <a:latin typeface="Cambria Math" panose="02040503050406030204" pitchFamily="18" charset="0"/>
                            </a:rPr>
                            <m:t>𝑅</m:t>
                          </m:r>
                        </m:e>
                        <m:sup>
                          <m:r>
                            <a:rPr lang="en-US" altLang="ko-KR" dirty="0">
                              <a:solidFill>
                                <a:prstClr val="black"/>
                              </a:solidFill>
                              <a:latin typeface="Cambria Math" panose="02040503050406030204" pitchFamily="18" charset="0"/>
                            </a:rPr>
                            <m:t>2</m:t>
                          </m:r>
                        </m:sup>
                      </m:sSup>
                      <m:r>
                        <a:rPr lang="en-US" altLang="ko-KR" dirty="0">
                          <a:solidFill>
                            <a:prstClr val="black"/>
                          </a:solidFill>
                          <a:latin typeface="Cambria Math" panose="02040503050406030204" pitchFamily="18" charset="0"/>
                        </a:rPr>
                        <m:t> </m:t>
                      </m:r>
                      <m:r>
                        <a:rPr lang="en-US" altLang="ko-KR" dirty="0">
                          <a:solidFill>
                            <a:prstClr val="black"/>
                          </a:solidFill>
                          <a:latin typeface="Cambria Math" panose="02040503050406030204" pitchFamily="18" charset="0"/>
                        </a:rPr>
                        <m:t>𝑓𝑜𝑟</m:t>
                      </m:r>
                      <m:r>
                        <a:rPr lang="en-US" altLang="ko-KR" dirty="0">
                          <a:solidFill>
                            <a:prstClr val="black"/>
                          </a:solidFill>
                          <a:latin typeface="Cambria Math" panose="02040503050406030204" pitchFamily="18" charset="0"/>
                        </a:rPr>
                        <m:t> </m:t>
                      </m:r>
                      <m:r>
                        <a:rPr lang="en-US" altLang="ko-KR" dirty="0" err="1">
                          <a:solidFill>
                            <a:prstClr val="black"/>
                          </a:solidFill>
                          <a:latin typeface="Cambria Math" panose="02040503050406030204" pitchFamily="18" charset="0"/>
                        </a:rPr>
                        <m:t>𝑃𝑀</m:t>
                      </m:r>
                      <m:r>
                        <a:rPr lang="en-US" altLang="ko-KR" dirty="0" err="1">
                          <a:solidFill>
                            <a:prstClr val="black"/>
                          </a:solidFill>
                          <a:latin typeface="Cambria Math" panose="02040503050406030204" pitchFamily="18" charset="0"/>
                        </a:rPr>
                        <m:t>2.5</m:t>
                      </m:r>
                    </m:oMath>
                  </m:oMathPara>
                </a14:m>
                <a:endParaRPr dirty="0"/>
              </a:p>
            </p:txBody>
          </p:sp>
        </mc:Choice>
        <mc:Fallback xmlns="">
          <p:sp>
            <p:nvSpPr>
              <p:cNvPr id="35" name="직사각형 34"/>
              <p:cNvSpPr>
                <a:spLocks noRot="1" noChangeAspect="1" noMove="1" noResize="1" noEditPoints="1" noAdjustHandles="1" noChangeArrowheads="1" noChangeShapeType="1" noTextEdit="1"/>
              </p:cNvSpPr>
              <p:nvPr/>
            </p:nvSpPr>
            <p:spPr>
              <a:xfrm>
                <a:off x="7056276" y="1064140"/>
                <a:ext cx="1427186" cy="369332"/>
              </a:xfrm>
              <a:prstGeom prst="rect">
                <a:avLst/>
              </a:prstGeom>
              <a:blipFill>
                <a:blip r:embed="rId3"/>
                <a:stretch>
                  <a:fillRect r="-8120" b="-16667"/>
                </a:stretch>
              </a:blipFill>
            </p:spPr>
            <p:txBody>
              <a:bodyPr/>
              <a:lstStyle/>
              <a:p>
                <a:r>
                  <a:rPr lang="ko-KR" altLang="en-US">
                    <a:noFill/>
                  </a:rPr>
                  <a:t> </a:t>
                </a:r>
              </a:p>
            </p:txBody>
          </p:sp>
        </mc:Fallback>
      </mc:AlternateContent>
      <p:sp>
        <p:nvSpPr>
          <p:cNvPr id="38" name="TextBox 37"/>
          <p:cNvSpPr txBox="1"/>
          <p:nvPr/>
        </p:nvSpPr>
        <p:spPr>
          <a:xfrm>
            <a:off x="5349443" y="1443027"/>
            <a:ext cx="1743700" cy="5632311"/>
          </a:xfrm>
          <a:prstGeom prst="rect">
            <a:avLst/>
          </a:prstGeom>
          <a:noFill/>
        </p:spPr>
        <p:txBody>
          <a:bodyPr wrap="square">
            <a:spAutoFit/>
          </a:bodyPr>
          <a:lstStyle/>
          <a:p>
            <a:pPr lvl="0">
              <a:defRPr/>
            </a:pPr>
            <a:r>
              <a:rPr lang="en-US" altLang="ko-KR"/>
              <a:t>Test set 1: </a:t>
            </a:r>
          </a:p>
          <a:p>
            <a:pPr lvl="0">
              <a:defRPr/>
            </a:pPr>
            <a:r>
              <a:rPr lang="en-US" altLang="ko-KR"/>
              <a:t>Test set 2: </a:t>
            </a:r>
          </a:p>
          <a:p>
            <a:pPr lvl="0">
              <a:defRPr/>
            </a:pPr>
            <a:r>
              <a:rPr lang="en-US" altLang="ko-KR"/>
              <a:t>Test set 3: </a:t>
            </a:r>
          </a:p>
          <a:p>
            <a:pPr lvl="0">
              <a:defRPr/>
            </a:pPr>
            <a:r>
              <a:rPr lang="en-US" altLang="ko-KR"/>
              <a:t>Test set 4: </a:t>
            </a:r>
          </a:p>
          <a:p>
            <a:pPr lvl="0">
              <a:defRPr/>
            </a:pPr>
            <a:r>
              <a:rPr lang="en-US" altLang="ko-KR"/>
              <a:t>Test set 5: </a:t>
            </a:r>
          </a:p>
          <a:p>
            <a:pPr lvl="0">
              <a:defRPr/>
            </a:pPr>
            <a:r>
              <a:rPr lang="en-US" altLang="ko-KR"/>
              <a:t>Test set 6: </a:t>
            </a:r>
          </a:p>
          <a:p>
            <a:pPr lvl="0">
              <a:defRPr/>
            </a:pPr>
            <a:r>
              <a:rPr lang="en-US" altLang="ko-KR"/>
              <a:t>Test set 7: </a:t>
            </a:r>
          </a:p>
          <a:p>
            <a:pPr lvl="0">
              <a:defRPr/>
            </a:pPr>
            <a:r>
              <a:rPr lang="en-US" altLang="ko-KR"/>
              <a:t>Test set 8: </a:t>
            </a:r>
          </a:p>
          <a:p>
            <a:pPr lvl="0">
              <a:defRPr/>
            </a:pPr>
            <a:r>
              <a:rPr lang="en-US" altLang="ko-KR"/>
              <a:t>Test set 9: </a:t>
            </a:r>
          </a:p>
          <a:p>
            <a:pPr lvl="0">
              <a:defRPr/>
            </a:pPr>
            <a:r>
              <a:rPr lang="en-US" altLang="ko-KR"/>
              <a:t>Test set 10: </a:t>
            </a:r>
          </a:p>
          <a:p>
            <a:pPr lvl="0">
              <a:defRPr/>
            </a:pPr>
            <a:r>
              <a:rPr lang="en-US" altLang="ko-KR"/>
              <a:t>Test set 11: </a:t>
            </a:r>
          </a:p>
          <a:p>
            <a:pPr lvl="0">
              <a:defRPr/>
            </a:pPr>
            <a:r>
              <a:rPr lang="en-US" altLang="ko-KR"/>
              <a:t>Test set 12: </a:t>
            </a:r>
          </a:p>
          <a:p>
            <a:pPr lvl="0">
              <a:defRPr/>
            </a:pPr>
            <a:r>
              <a:rPr lang="en-US" altLang="ko-KR"/>
              <a:t>Test set 13: </a:t>
            </a:r>
          </a:p>
          <a:p>
            <a:pPr lvl="0">
              <a:defRPr/>
            </a:pPr>
            <a:r>
              <a:rPr lang="en-US" altLang="ko-KR"/>
              <a:t>Test set 14: </a:t>
            </a:r>
          </a:p>
          <a:p>
            <a:pPr lvl="0">
              <a:defRPr/>
            </a:pPr>
            <a:r>
              <a:rPr lang="en-US" altLang="ko-KR"/>
              <a:t>Test set 15: </a:t>
            </a:r>
          </a:p>
          <a:p>
            <a:pPr lvl="0">
              <a:defRPr/>
            </a:pPr>
            <a:r>
              <a:rPr lang="en-US" altLang="ko-KR"/>
              <a:t>Test set 16: </a:t>
            </a:r>
          </a:p>
          <a:p>
            <a:pPr lvl="0">
              <a:defRPr/>
            </a:pPr>
            <a:r>
              <a:rPr lang="en-US" altLang="ko-KR"/>
              <a:t>Test set 17: </a:t>
            </a:r>
          </a:p>
          <a:p>
            <a:pPr lvl="0">
              <a:defRPr/>
            </a:pPr>
            <a:r>
              <a:rPr lang="en-US" altLang="ko-KR"/>
              <a:t>Test set 18: </a:t>
            </a:r>
          </a:p>
          <a:p>
            <a:pPr lvl="0">
              <a:defRPr/>
            </a:pPr>
            <a:endParaRPr lang="ko-KR" altLang="en-US"/>
          </a:p>
          <a:p>
            <a:pPr lvl="0">
              <a:defRPr/>
            </a:pPr>
            <a:endParaRPr lang="ko-KR" altLang="en-US"/>
          </a:p>
        </p:txBody>
      </p:sp>
      <p:sp>
        <p:nvSpPr>
          <p:cNvPr id="41" name="직사각형 40"/>
          <p:cNvSpPr/>
          <p:nvPr/>
        </p:nvSpPr>
        <p:spPr>
          <a:xfrm>
            <a:off x="14189" y="984177"/>
            <a:ext cx="5897460" cy="316882"/>
          </a:xfrm>
          <a:prstGeom prst="rect">
            <a:avLst/>
          </a:prstGeom>
        </p:spPr>
        <p:txBody>
          <a:bodyPr wrap="square">
            <a:spAutoFit/>
          </a:bodyPr>
          <a:lstStyle/>
          <a:p>
            <a:pPr marL="406400" indent="-406400">
              <a:lnSpc>
                <a:spcPct val="160000"/>
              </a:lnSpc>
              <a:spcBef>
                <a:spcPts val="0"/>
              </a:spcBef>
              <a:spcAft>
                <a:spcPts val="0"/>
              </a:spcAft>
              <a:defRPr/>
            </a:pPr>
            <a:r>
              <a:rPr lang="en-US" altLang="ko-KR" sz="1050">
                <a:latin typeface="Arial"/>
                <a:cs typeface="Arial"/>
              </a:rPr>
              <a:t>&lt; X-Y scatter plot for PM2.5 simulated by CMAQ (x) and predicted by ANN (y) &gt;</a:t>
            </a:r>
            <a:endParaRPr lang="ko-KR" altLang="en-US" sz="800">
              <a:effectLst/>
              <a:latin typeface="Arial"/>
              <a:cs typeface="Arial"/>
            </a:endParaRPr>
          </a:p>
        </p:txBody>
      </p:sp>
      <p:sp>
        <p:nvSpPr>
          <p:cNvPr id="43" name="TextBox 42"/>
          <p:cNvSpPr txBox="1"/>
          <p:nvPr/>
        </p:nvSpPr>
        <p:spPr>
          <a:xfrm>
            <a:off x="6526859" y="6653031"/>
            <a:ext cx="1923633" cy="253916"/>
          </a:xfrm>
          <a:prstGeom prst="rect">
            <a:avLst/>
          </a:prstGeom>
          <a:noFill/>
        </p:spPr>
        <p:txBody>
          <a:bodyPr wrap="square">
            <a:spAutoFit/>
          </a:bodyPr>
          <a:lstStyle/>
          <a:p>
            <a:pPr lvl="0">
              <a:defRPr/>
            </a:pPr>
            <a:r>
              <a:rPr lang="en-US" altLang="ko-KR" sz="1050">
                <a:solidFill>
                  <a:schemeClr val="bg1"/>
                </a:solidFill>
              </a:rPr>
              <a:t>(EH R&amp;C, Donggeun Park)</a:t>
            </a:r>
            <a:endParaRPr lang="ko-KR" altLang="en-US" sz="1050">
              <a:solidFill>
                <a:schemeClr val="bg1"/>
              </a:solidFill>
            </a:endParaRPr>
          </a:p>
        </p:txBody>
      </p:sp>
      <p:sp>
        <p:nvSpPr>
          <p:cNvPr id="17" name="TextBox 16"/>
          <p:cNvSpPr txBox="1"/>
          <p:nvPr/>
        </p:nvSpPr>
        <p:spPr>
          <a:xfrm>
            <a:off x="0" y="663836"/>
            <a:ext cx="9144000" cy="369332"/>
          </a:xfrm>
          <a:prstGeom prst="rect">
            <a:avLst/>
          </a:prstGeom>
          <a:noFill/>
        </p:spPr>
        <p:txBody>
          <a:bodyPr wrap="square">
            <a:spAutoFit/>
          </a:bodyPr>
          <a:lstStyle/>
          <a:p>
            <a:pPr lvl="0">
              <a:defRPr/>
            </a:pPr>
            <a:r>
              <a:rPr lang="en-US" altLang="ko-KR" b="1" dirty="0"/>
              <a:t>Artificial Neural Networks [ANN]</a:t>
            </a:r>
          </a:p>
        </p:txBody>
      </p:sp>
      <p:sp>
        <p:nvSpPr>
          <p:cNvPr id="44" name="직사각형 129"/>
          <p:cNvSpPr/>
          <p:nvPr/>
        </p:nvSpPr>
        <p:spPr>
          <a:xfrm>
            <a:off x="255056" y="68288"/>
            <a:ext cx="5145036" cy="338554"/>
          </a:xfrm>
          <a:prstGeom prst="rect">
            <a:avLst/>
          </a:prstGeom>
        </p:spPr>
        <p:txBody>
          <a:bodyPr wrap="square" lIns="0" rIns="0">
            <a:spAutoFit/>
          </a:bodyPr>
          <a:lstStyle/>
          <a:p>
            <a:pPr marL="0" lvl="0" indent="0" algn="l" defTabSz="914400" rtl="0" eaLnBrk="1" latinLnBrk="1" hangingPunct="1">
              <a:lnSpc>
                <a:spcPct val="100000"/>
              </a:lnSpc>
              <a:spcBef>
                <a:spcPct val="0"/>
              </a:spcBef>
              <a:spcAft>
                <a:spcPts val="0"/>
              </a:spcAft>
              <a:buNone/>
              <a:defRPr/>
            </a:pPr>
            <a:r>
              <a:rPr kumimoji="0" lang="en-US" altLang="ko-KR" sz="1600" b="0" i="0" u="none" strike="noStrike" kern="1200" cap="none" spc="0" normalizeH="0" baseline="0">
                <a:solidFill>
                  <a:srgbClr val="FFFFFF"/>
                </a:solidFill>
                <a:latin typeface="HY헤드라인M"/>
                <a:ea typeface="HY헤드라인M"/>
              </a:rPr>
              <a:t>Ongoing Work</a:t>
            </a:r>
          </a:p>
        </p:txBody>
      </p:sp>
      <p:pic>
        <p:nvPicPr>
          <p:cNvPr id="18" name="그림 17">
            <a:extLst>
              <a:ext uri="{FF2B5EF4-FFF2-40B4-BE49-F238E27FC236}">
                <a16:creationId xmlns:a16="http://schemas.microsoft.com/office/drawing/2014/main" id="{97A1DC11-8E12-424C-999B-B5B5C9CCD6DB}"/>
              </a:ext>
            </a:extLst>
          </p:cNvPr>
          <p:cNvPicPr>
            <a:picLocks noChangeAspect="1"/>
          </p:cNvPicPr>
          <p:nvPr/>
        </p:nvPicPr>
        <p:blipFill rotWithShape="1">
          <a:blip r:embed="rId4"/>
          <a:stretch>
            <a:fillRect/>
          </a:stretch>
        </p:blipFill>
        <p:spPr>
          <a:xfrm>
            <a:off x="1181562" y="1280256"/>
            <a:ext cx="3086404" cy="2650975"/>
          </a:xfrm>
          <a:prstGeom prst="rect">
            <a:avLst/>
          </a:prstGeom>
        </p:spPr>
      </p:pic>
      <p:pic>
        <p:nvPicPr>
          <p:cNvPr id="19" name="그림 18">
            <a:extLst>
              <a:ext uri="{FF2B5EF4-FFF2-40B4-BE49-F238E27FC236}">
                <a16:creationId xmlns:a16="http://schemas.microsoft.com/office/drawing/2014/main" id="{6A11342B-4E82-4E25-A29E-B4F2F0B69DAF}"/>
              </a:ext>
            </a:extLst>
          </p:cNvPr>
          <p:cNvPicPr>
            <a:picLocks noChangeAspect="1"/>
          </p:cNvPicPr>
          <p:nvPr/>
        </p:nvPicPr>
        <p:blipFill rotWithShape="1">
          <a:blip r:embed="rId5"/>
          <a:stretch>
            <a:fillRect/>
          </a:stretch>
        </p:blipFill>
        <p:spPr>
          <a:xfrm>
            <a:off x="1179567" y="4017529"/>
            <a:ext cx="3086402" cy="2650975"/>
          </a:xfrm>
          <a:prstGeom prst="rect">
            <a:avLst/>
          </a:prstGeom>
        </p:spPr>
      </p:pic>
    </p:spTree>
    <p:extLst>
      <p:ext uri="{BB962C8B-B14F-4D97-AF65-F5344CB8AC3E}">
        <p14:creationId xmlns:p14="http://schemas.microsoft.com/office/powerpoint/2010/main" val="3452217514"/>
      </p:ext>
    </p:extLst>
  </p:cSld>
  <p:clrMapOvr>
    <a:masterClrMapping/>
  </p:clrMapOvr>
  <mc:AlternateContent xmlns:mc="http://schemas.openxmlformats.org/markup-compatibility/2006" xmlns:p14="http://schemas.microsoft.com/office/powerpoint/2010/main">
    <mc:Choice Requires="p14">
      <p:transition/>
    </mc:Choice>
    <mc:Fallback xmlns:a14="http://schemas.microsoft.com/office/drawing/2010/main" xmlns:dsp="http://schemas.microsoft.com/office/drawing/2008/diagram" xmlns:dgm="http://schemas.openxmlformats.org/drawingml/2006/diagram" xmlns:c="http://schemas.openxmlformats.org/drawingml/2006/chart"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그림 21">
            <a:extLst>
              <a:ext uri="{FF2B5EF4-FFF2-40B4-BE49-F238E27FC236}">
                <a16:creationId xmlns:a16="http://schemas.microsoft.com/office/drawing/2014/main" id="{143FD4A6-063C-4661-A06A-C8F2A0B7A017}"/>
              </a:ext>
            </a:extLst>
          </p:cNvPr>
          <p:cNvPicPr>
            <a:picLocks noChangeAspect="1"/>
          </p:cNvPicPr>
          <p:nvPr/>
        </p:nvPicPr>
        <p:blipFill>
          <a:blip r:embed="rId3"/>
          <a:stretch>
            <a:fillRect/>
          </a:stretch>
        </p:blipFill>
        <p:spPr>
          <a:xfrm>
            <a:off x="25626" y="821219"/>
            <a:ext cx="8880558" cy="3098451"/>
          </a:xfrm>
          <a:prstGeom prst="rect">
            <a:avLst/>
          </a:prstGeom>
        </p:spPr>
      </p:pic>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1173398"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Background</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2</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a:extLst>
              <a:ext uri="{FF2B5EF4-FFF2-40B4-BE49-F238E27FC236}">
                <a16:creationId xmlns:a16="http://schemas.microsoft.com/office/drawing/2014/main" id="{781F7FCD-D5EC-4934-A2D9-D5F03AF08F29}"/>
              </a:ext>
            </a:extLst>
          </p:cNvPr>
          <p:cNvSpPr txBox="1"/>
          <p:nvPr/>
        </p:nvSpPr>
        <p:spPr>
          <a:xfrm>
            <a:off x="2031537" y="3832941"/>
            <a:ext cx="5201455" cy="646331"/>
          </a:xfrm>
          <a:prstGeom prst="rect">
            <a:avLst/>
          </a:prstGeom>
          <a:noFill/>
        </p:spPr>
        <p:txBody>
          <a:bodyPr wrap="square" rtlCol="0">
            <a:spAutoFit/>
          </a:bodyPr>
          <a:lstStyle/>
          <a:p>
            <a:pPr algn="ctr"/>
            <a:r>
              <a:rPr lang="en-US" altLang="ko-KR" b="1" i="1" kern="1100" spc="-20" dirty="0">
                <a:latin typeface="Calibri" panose="020F0502020204030204" pitchFamily="34" charset="0"/>
                <a:cs typeface="Calibri" panose="020F0502020204030204" pitchFamily="34" charset="0"/>
              </a:rPr>
              <a:t>fine particulate matter</a:t>
            </a:r>
          </a:p>
          <a:p>
            <a:pPr algn="ctr"/>
            <a:r>
              <a:rPr lang="en-US" altLang="ko-KR" b="1" i="1" kern="1100" spc="-20" dirty="0">
                <a:latin typeface="Calibri" panose="020F0502020204030204" pitchFamily="34" charset="0"/>
                <a:cs typeface="Calibri" panose="020F0502020204030204" pitchFamily="34" charset="0"/>
              </a:rPr>
              <a:t>(NASA KORUS-AQ Campaign) </a:t>
            </a:r>
          </a:p>
        </p:txBody>
      </p:sp>
      <p:sp>
        <p:nvSpPr>
          <p:cNvPr id="32" name="직사각형 31">
            <a:extLst>
              <a:ext uri="{FF2B5EF4-FFF2-40B4-BE49-F238E27FC236}">
                <a16:creationId xmlns:a16="http://schemas.microsoft.com/office/drawing/2014/main" id="{31322EF5-42C9-4834-828D-F186951B82CF}"/>
              </a:ext>
            </a:extLst>
          </p:cNvPr>
          <p:cNvSpPr/>
          <p:nvPr/>
        </p:nvSpPr>
        <p:spPr>
          <a:xfrm>
            <a:off x="0" y="458473"/>
            <a:ext cx="9144000" cy="461665"/>
          </a:xfrm>
          <a:prstGeom prst="rect">
            <a:avLst/>
          </a:prstGeom>
        </p:spPr>
        <p:txBody>
          <a:bodyPr wrap="square">
            <a:spAutoFit/>
          </a:bodyPr>
          <a:lstStyle/>
          <a:p>
            <a:pPr algn="ctr"/>
            <a:r>
              <a:rPr lang="en-US" altLang="ko-KR" sz="2400" b="1" dirty="0">
                <a:latin typeface="Calibri" panose="020F0502020204030204" pitchFamily="34" charset="0"/>
                <a:cs typeface="Calibri" panose="020F0502020204030204" pitchFamily="34" charset="0"/>
              </a:rPr>
              <a:t>Recent Air Pollution issue in Korea(Seoul Metropolitan Area)</a:t>
            </a:r>
            <a:endParaRPr lang="ko-KR" altLang="en-US" sz="2400" b="1"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2F42EC2-AB19-48BD-80A9-1F8FD2221027}"/>
              </a:ext>
            </a:extLst>
          </p:cNvPr>
          <p:cNvSpPr txBox="1"/>
          <p:nvPr/>
        </p:nvSpPr>
        <p:spPr>
          <a:xfrm>
            <a:off x="3717084" y="6432972"/>
            <a:ext cx="2075541" cy="261610"/>
          </a:xfrm>
          <a:prstGeom prst="rect">
            <a:avLst/>
          </a:prstGeom>
          <a:noFill/>
        </p:spPr>
        <p:txBody>
          <a:bodyPr wrap="square" rtlCol="0">
            <a:spAutoFit/>
          </a:bodyPr>
          <a:lstStyle/>
          <a:p>
            <a:pPr algn="ctr"/>
            <a:r>
              <a:rPr lang="en-US" altLang="ko-KR" sz="1100" dirty="0"/>
              <a:t>NIER/NASA, 2017</a:t>
            </a:r>
            <a:endParaRPr lang="ko-KR" altLang="en-US" sz="1100" dirty="0"/>
          </a:p>
        </p:txBody>
      </p:sp>
      <p:sp>
        <p:nvSpPr>
          <p:cNvPr id="41" name="직사각형 40">
            <a:extLst>
              <a:ext uri="{FF2B5EF4-FFF2-40B4-BE49-F238E27FC236}">
                <a16:creationId xmlns:a16="http://schemas.microsoft.com/office/drawing/2014/main" id="{2171B195-B0E4-491C-A755-F245BE56D19D}"/>
              </a:ext>
            </a:extLst>
          </p:cNvPr>
          <p:cNvSpPr/>
          <p:nvPr/>
        </p:nvSpPr>
        <p:spPr>
          <a:xfrm>
            <a:off x="3769376" y="4618474"/>
            <a:ext cx="3064672" cy="523220"/>
          </a:xfrm>
          <a:prstGeom prst="rect">
            <a:avLst/>
          </a:prstGeom>
        </p:spPr>
        <p:txBody>
          <a:bodyPr wrap="square">
            <a:spAutoFit/>
          </a:bodyPr>
          <a:lstStyle/>
          <a:p>
            <a:pPr algn="ctr"/>
            <a:r>
              <a:rPr lang="en-US" altLang="ko-KR" sz="1400" b="1" kern="1100" spc="-20" dirty="0">
                <a:latin typeface="Calibri" panose="020F0502020204030204" pitchFamily="34" charset="0"/>
                <a:cs typeface="Calibri" panose="020F0502020204030204" pitchFamily="34" charset="0"/>
              </a:rPr>
              <a:t>Primary vs.  Secondary</a:t>
            </a:r>
          </a:p>
          <a:p>
            <a:pPr algn="ctr"/>
            <a:r>
              <a:rPr lang="en-US" altLang="ko-KR" sz="1400" b="1" kern="1100" spc="-20" dirty="0">
                <a:latin typeface="Calibri" panose="020F0502020204030204" pitchFamily="34" charset="0"/>
                <a:cs typeface="Calibri" panose="020F0502020204030204" pitchFamily="34" charset="0"/>
              </a:rPr>
              <a:t>Composition</a:t>
            </a:r>
            <a:endParaRPr lang="ko-KR" altLang="en-US" sz="1400" b="1" kern="1100" spc="-20" dirty="0">
              <a:latin typeface="Calibri" panose="020F0502020204030204" pitchFamily="34" charset="0"/>
              <a:cs typeface="Calibri" panose="020F0502020204030204" pitchFamily="34" charset="0"/>
            </a:endParaRPr>
          </a:p>
        </p:txBody>
      </p:sp>
      <p:pic>
        <p:nvPicPr>
          <p:cNvPr id="42" name="그림 41">
            <a:extLst>
              <a:ext uri="{FF2B5EF4-FFF2-40B4-BE49-F238E27FC236}">
                <a16:creationId xmlns:a16="http://schemas.microsoft.com/office/drawing/2014/main" id="{142E8E4D-0804-41BC-A6BB-1B2FBDB76939}"/>
              </a:ext>
            </a:extLst>
          </p:cNvPr>
          <p:cNvPicPr>
            <a:picLocks noChangeAspect="1"/>
          </p:cNvPicPr>
          <p:nvPr/>
        </p:nvPicPr>
        <p:blipFill>
          <a:blip r:embed="rId4"/>
          <a:stretch>
            <a:fillRect/>
          </a:stretch>
        </p:blipFill>
        <p:spPr>
          <a:xfrm>
            <a:off x="172246" y="5118638"/>
            <a:ext cx="1458125" cy="1493309"/>
          </a:xfrm>
          <a:prstGeom prst="rect">
            <a:avLst/>
          </a:prstGeom>
        </p:spPr>
      </p:pic>
      <p:pic>
        <p:nvPicPr>
          <p:cNvPr id="43" name="그림 42">
            <a:extLst>
              <a:ext uri="{FF2B5EF4-FFF2-40B4-BE49-F238E27FC236}">
                <a16:creationId xmlns:a16="http://schemas.microsoft.com/office/drawing/2014/main" id="{6029B1EB-B39C-419B-BE14-4106166DAE16}"/>
              </a:ext>
            </a:extLst>
          </p:cNvPr>
          <p:cNvPicPr>
            <a:picLocks noChangeAspect="1"/>
          </p:cNvPicPr>
          <p:nvPr/>
        </p:nvPicPr>
        <p:blipFill>
          <a:blip r:embed="rId5"/>
          <a:stretch>
            <a:fillRect/>
          </a:stretch>
        </p:blipFill>
        <p:spPr>
          <a:xfrm>
            <a:off x="4922721" y="4864555"/>
            <a:ext cx="1976076" cy="1983057"/>
          </a:xfrm>
          <a:prstGeom prst="rect">
            <a:avLst/>
          </a:prstGeom>
        </p:spPr>
      </p:pic>
      <p:pic>
        <p:nvPicPr>
          <p:cNvPr id="44" name="그림 43">
            <a:extLst>
              <a:ext uri="{FF2B5EF4-FFF2-40B4-BE49-F238E27FC236}">
                <a16:creationId xmlns:a16="http://schemas.microsoft.com/office/drawing/2014/main" id="{C34F2FDB-F643-4608-AB1B-935F4ADCB818}"/>
              </a:ext>
            </a:extLst>
          </p:cNvPr>
          <p:cNvPicPr>
            <a:picLocks noChangeAspect="1"/>
          </p:cNvPicPr>
          <p:nvPr/>
        </p:nvPicPr>
        <p:blipFill>
          <a:blip r:embed="rId6"/>
          <a:stretch>
            <a:fillRect/>
          </a:stretch>
        </p:blipFill>
        <p:spPr>
          <a:xfrm>
            <a:off x="1630371" y="4379974"/>
            <a:ext cx="2635370" cy="2240369"/>
          </a:xfrm>
          <a:prstGeom prst="rect">
            <a:avLst/>
          </a:prstGeom>
        </p:spPr>
      </p:pic>
      <p:grpSp>
        <p:nvGrpSpPr>
          <p:cNvPr id="45" name="그룹 44">
            <a:extLst>
              <a:ext uri="{FF2B5EF4-FFF2-40B4-BE49-F238E27FC236}">
                <a16:creationId xmlns:a16="http://schemas.microsoft.com/office/drawing/2014/main" id="{A47D93EC-23B9-4F7D-A451-46A85CD1A765}"/>
              </a:ext>
            </a:extLst>
          </p:cNvPr>
          <p:cNvGrpSpPr/>
          <p:nvPr/>
        </p:nvGrpSpPr>
        <p:grpSpPr>
          <a:xfrm>
            <a:off x="5801144" y="4204717"/>
            <a:ext cx="4272636" cy="2550893"/>
            <a:chOff x="2406182" y="3535682"/>
            <a:chExt cx="3158928" cy="1979735"/>
          </a:xfrm>
        </p:grpSpPr>
        <p:pic>
          <p:nvPicPr>
            <p:cNvPr id="46" name="그림 45">
              <a:extLst>
                <a:ext uri="{FF2B5EF4-FFF2-40B4-BE49-F238E27FC236}">
                  <a16:creationId xmlns:a16="http://schemas.microsoft.com/office/drawing/2014/main" id="{2E377217-A875-4910-ABB3-545C31591FD9}"/>
                </a:ext>
              </a:extLst>
            </p:cNvPr>
            <p:cNvPicPr>
              <a:picLocks noChangeAspect="1"/>
            </p:cNvPicPr>
            <p:nvPr/>
          </p:nvPicPr>
          <p:blipFill>
            <a:blip r:embed="rId7"/>
            <a:stretch>
              <a:fillRect/>
            </a:stretch>
          </p:blipFill>
          <p:spPr>
            <a:xfrm>
              <a:off x="2406182" y="3618379"/>
              <a:ext cx="3158928" cy="1897038"/>
            </a:xfrm>
            <a:prstGeom prst="rect">
              <a:avLst/>
            </a:prstGeom>
          </p:spPr>
        </p:pic>
        <p:sp>
          <p:nvSpPr>
            <p:cNvPr id="47" name="직사각형 46">
              <a:extLst>
                <a:ext uri="{FF2B5EF4-FFF2-40B4-BE49-F238E27FC236}">
                  <a16:creationId xmlns:a16="http://schemas.microsoft.com/office/drawing/2014/main" id="{18C66518-B3FA-45DC-9F6F-9A61355D9305}"/>
                </a:ext>
              </a:extLst>
            </p:cNvPr>
            <p:cNvSpPr/>
            <p:nvPr/>
          </p:nvSpPr>
          <p:spPr>
            <a:xfrm rot="3540514">
              <a:off x="3232903" y="3903129"/>
              <a:ext cx="842604" cy="107709"/>
            </a:xfrm>
            <a:prstGeom prst="rect">
              <a:avLst/>
            </a:prstGeom>
          </p:spPr>
          <p:txBody>
            <a:bodyPr wrap="square" lIns="0" tIns="0" rIns="0" bIns="0">
              <a:spAutoFit/>
            </a:bodyPr>
            <a:lstStyle/>
            <a:p>
              <a:pPr algn="ctr"/>
              <a:r>
                <a:rPr lang="en-US" altLang="ko-KR" sz="1050" b="1" dirty="0">
                  <a:latin typeface="맑은 고딕" panose="020B0503020000020004" pitchFamily="50" charset="-127"/>
                  <a:ea typeface="맑은 고딕" panose="020B0503020000020004" pitchFamily="50" charset="-127"/>
                </a:rPr>
                <a:t>P. </a:t>
              </a:r>
              <a:r>
                <a:rPr lang="en-US" altLang="ko-KR" sz="1050" b="1" dirty="0" err="1">
                  <a:latin typeface="맑은 고딕" panose="020B0503020000020004" pitchFamily="50" charset="-127"/>
                  <a:ea typeface="맑은 고딕" panose="020B0503020000020004" pitchFamily="50" charset="-127"/>
                </a:rPr>
                <a:t>Orgarnic</a:t>
              </a:r>
              <a:r>
                <a:rPr lang="en-US" altLang="ko-KR" sz="1050" b="1" dirty="0">
                  <a:latin typeface="맑은 고딕" panose="020B0503020000020004" pitchFamily="50" charset="-127"/>
                  <a:ea typeface="맑은 고딕" panose="020B0503020000020004" pitchFamily="50" charset="-127"/>
                </a:rPr>
                <a:t> 8% </a:t>
              </a:r>
              <a:endParaRPr lang="ko-KR" altLang="en-US" sz="1050" b="1" dirty="0"/>
            </a:p>
          </p:txBody>
        </p:sp>
        <p:sp>
          <p:nvSpPr>
            <p:cNvPr id="48" name="직사각형 47">
              <a:extLst>
                <a:ext uri="{FF2B5EF4-FFF2-40B4-BE49-F238E27FC236}">
                  <a16:creationId xmlns:a16="http://schemas.microsoft.com/office/drawing/2014/main" id="{F4999082-0B92-4906-942B-A3593D1BE397}"/>
                </a:ext>
              </a:extLst>
            </p:cNvPr>
            <p:cNvSpPr/>
            <p:nvPr/>
          </p:nvSpPr>
          <p:spPr>
            <a:xfrm rot="2957937">
              <a:off x="3162996" y="3953448"/>
              <a:ext cx="537798" cy="107709"/>
            </a:xfrm>
            <a:prstGeom prst="rect">
              <a:avLst/>
            </a:prstGeom>
          </p:spPr>
          <p:txBody>
            <a:bodyPr wrap="none" lIns="0" tIns="0" rIns="0" bIns="0">
              <a:spAutoFit/>
            </a:bodyPr>
            <a:lstStyle/>
            <a:p>
              <a:r>
                <a:rPr lang="ko-KR" altLang="en-US" sz="1050" b="1" dirty="0">
                  <a:latin typeface="맑은 고딕" panose="020B0503020000020004" pitchFamily="50" charset="-127"/>
                  <a:ea typeface="맑은 고딕" panose="020B0503020000020004" pitchFamily="50" charset="-127"/>
                </a:rPr>
                <a:t>Chloride 1%</a:t>
              </a:r>
            </a:p>
          </p:txBody>
        </p:sp>
        <p:sp>
          <p:nvSpPr>
            <p:cNvPr id="49" name="직사각형 48">
              <a:extLst>
                <a:ext uri="{FF2B5EF4-FFF2-40B4-BE49-F238E27FC236}">
                  <a16:creationId xmlns:a16="http://schemas.microsoft.com/office/drawing/2014/main" id="{3030BCAE-E9BC-4EAA-AC2F-1A1D6974447A}"/>
                </a:ext>
              </a:extLst>
            </p:cNvPr>
            <p:cNvSpPr/>
            <p:nvPr/>
          </p:nvSpPr>
          <p:spPr>
            <a:xfrm>
              <a:off x="3614929" y="3727555"/>
              <a:ext cx="573861" cy="333259"/>
            </a:xfrm>
            <a:prstGeom prst="rect">
              <a:avLst/>
            </a:prstGeom>
          </p:spPr>
          <p:txBody>
            <a:bodyPr wrap="square" lIns="0" tIns="0" rIns="0" bIns="0">
              <a:spAutoFit/>
            </a:bodyPr>
            <a:lstStyle/>
            <a:p>
              <a:pPr algn="ctr"/>
              <a:r>
                <a:rPr lang="en-US" altLang="ko-KR" sz="1050" b="1" dirty="0">
                  <a:solidFill>
                    <a:schemeClr val="bg1"/>
                  </a:solidFill>
                  <a:latin typeface="맑은 고딕" panose="020B0503020000020004" pitchFamily="50" charset="-127"/>
                  <a:ea typeface="맑은 고딕" panose="020B0503020000020004" pitchFamily="50" charset="-127"/>
                </a:rPr>
                <a:t>Black </a:t>
              </a:r>
            </a:p>
            <a:p>
              <a:pPr algn="ctr"/>
              <a:r>
                <a:rPr lang="en-US" altLang="ko-KR" sz="1050" b="1" dirty="0">
                  <a:solidFill>
                    <a:schemeClr val="bg1"/>
                  </a:solidFill>
                  <a:latin typeface="맑은 고딕" panose="020B0503020000020004" pitchFamily="50" charset="-127"/>
                  <a:ea typeface="맑은 고딕" panose="020B0503020000020004" pitchFamily="50" charset="-127"/>
                </a:rPr>
                <a:t>Carbon </a:t>
              </a:r>
            </a:p>
            <a:p>
              <a:pPr algn="ctr"/>
              <a:r>
                <a:rPr lang="en-US" altLang="ko-KR" sz="1050" b="1" dirty="0">
                  <a:solidFill>
                    <a:schemeClr val="bg1"/>
                  </a:solidFill>
                  <a:latin typeface="맑은 고딕" panose="020B0503020000020004" pitchFamily="50" charset="-127"/>
                  <a:ea typeface="맑은 고딕" panose="020B0503020000020004" pitchFamily="50" charset="-127"/>
                </a:rPr>
                <a:t>8% </a:t>
              </a:r>
              <a:endParaRPr lang="ko-KR" altLang="en-US" sz="1050" b="1" dirty="0">
                <a:solidFill>
                  <a:schemeClr val="bg1"/>
                </a:solidFill>
              </a:endParaRPr>
            </a:p>
          </p:txBody>
        </p:sp>
      </p:grpSp>
      <p:sp>
        <p:nvSpPr>
          <p:cNvPr id="50" name="직사각형 49">
            <a:extLst>
              <a:ext uri="{FF2B5EF4-FFF2-40B4-BE49-F238E27FC236}">
                <a16:creationId xmlns:a16="http://schemas.microsoft.com/office/drawing/2014/main" id="{689F9293-3660-4B83-8D90-45C6C7062846}"/>
              </a:ext>
            </a:extLst>
          </p:cNvPr>
          <p:cNvSpPr/>
          <p:nvPr/>
        </p:nvSpPr>
        <p:spPr>
          <a:xfrm>
            <a:off x="250916" y="4274512"/>
            <a:ext cx="1444539" cy="738664"/>
          </a:xfrm>
          <a:prstGeom prst="rect">
            <a:avLst/>
          </a:prstGeom>
        </p:spPr>
        <p:txBody>
          <a:bodyPr wrap="square">
            <a:spAutoFit/>
          </a:bodyPr>
          <a:lstStyle/>
          <a:p>
            <a:r>
              <a:rPr lang="en-US" altLang="ko-KR" sz="1400" b="1" kern="1100" dirty="0">
                <a:latin typeface="Calibri" panose="020F0502020204030204" pitchFamily="34" charset="0"/>
                <a:cs typeface="Calibri" panose="020F0502020204030204" pitchFamily="34" charset="0"/>
              </a:rPr>
              <a:t>Local  vs. </a:t>
            </a:r>
          </a:p>
          <a:p>
            <a:r>
              <a:rPr lang="en-US" altLang="ko-KR" sz="1400" b="1" kern="1100" dirty="0">
                <a:latin typeface="Calibri" panose="020F0502020204030204" pitchFamily="34" charset="0"/>
                <a:cs typeface="Calibri" panose="020F0502020204030204" pitchFamily="34" charset="0"/>
              </a:rPr>
              <a:t>Transboundary</a:t>
            </a:r>
          </a:p>
          <a:p>
            <a:r>
              <a:rPr lang="en-US" altLang="ko-KR" sz="1400" b="1" kern="1100" dirty="0">
                <a:latin typeface="Calibri" panose="020F0502020204030204" pitchFamily="34" charset="0"/>
                <a:cs typeface="Calibri" panose="020F0502020204030204" pitchFamily="34" charset="0"/>
              </a:rPr>
              <a:t>Contribution</a:t>
            </a:r>
            <a:endParaRPr lang="ko-KR" altLang="en-US" sz="1400" dirty="0"/>
          </a:p>
        </p:txBody>
      </p:sp>
      <p:sp>
        <p:nvSpPr>
          <p:cNvPr id="3" name="TextBox 2">
            <a:extLst>
              <a:ext uri="{FF2B5EF4-FFF2-40B4-BE49-F238E27FC236}">
                <a16:creationId xmlns:a16="http://schemas.microsoft.com/office/drawing/2014/main" id="{AE4F0B20-E10F-4CD8-B751-6E5B408C04C8}"/>
              </a:ext>
            </a:extLst>
          </p:cNvPr>
          <p:cNvSpPr txBox="1"/>
          <p:nvPr/>
        </p:nvSpPr>
        <p:spPr>
          <a:xfrm rot="16200000">
            <a:off x="-692567" y="2199509"/>
            <a:ext cx="2410187" cy="523220"/>
          </a:xfrm>
          <a:prstGeom prst="rect">
            <a:avLst/>
          </a:prstGeom>
          <a:solidFill>
            <a:schemeClr val="bg1"/>
          </a:solidFill>
        </p:spPr>
        <p:txBody>
          <a:bodyPr wrap="square" rtlCol="0">
            <a:spAutoFit/>
          </a:bodyPr>
          <a:lstStyle/>
          <a:p>
            <a:pPr algn="ctr"/>
            <a:r>
              <a:rPr lang="en-US" altLang="ko-KR" sz="1400" b="1" dirty="0"/>
              <a:t>PM2.5 annual Average (ug/m</a:t>
            </a:r>
            <a:r>
              <a:rPr lang="en-US" altLang="ko-KR" sz="1400" b="1" baseline="30000" dirty="0"/>
              <a:t>3</a:t>
            </a:r>
            <a:r>
              <a:rPr lang="en-US" altLang="ko-KR" sz="1400" b="1" dirty="0"/>
              <a:t>) </a:t>
            </a:r>
            <a:endParaRPr lang="ko-KR" altLang="en-US" sz="1400" b="1" dirty="0"/>
          </a:p>
        </p:txBody>
      </p:sp>
      <p:sp>
        <p:nvSpPr>
          <p:cNvPr id="4" name="직사각형 3">
            <a:extLst>
              <a:ext uri="{FF2B5EF4-FFF2-40B4-BE49-F238E27FC236}">
                <a16:creationId xmlns:a16="http://schemas.microsoft.com/office/drawing/2014/main" id="{06253458-2E4D-462F-A050-383EC9D1ED33}"/>
              </a:ext>
            </a:extLst>
          </p:cNvPr>
          <p:cNvSpPr/>
          <p:nvPr/>
        </p:nvSpPr>
        <p:spPr>
          <a:xfrm>
            <a:off x="6834048" y="2096852"/>
            <a:ext cx="2097762" cy="1750810"/>
          </a:xfrm>
          <a:prstGeom prst="rect">
            <a:avLst/>
          </a:prstGeom>
          <a:noFill/>
          <a:ln w="57150">
            <a:solidFill>
              <a:srgbClr val="DED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8150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3</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32" name="직사각형 31"/>
          <p:cNvSpPr/>
          <p:nvPr/>
        </p:nvSpPr>
        <p:spPr>
          <a:xfrm>
            <a:off x="255056" y="68288"/>
            <a:ext cx="2568011"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of GUIDE System</a:t>
            </a:r>
            <a:endParaRPr lang="en-US" altLang="ko-KR" sz="1600" dirty="0">
              <a:solidFill>
                <a:schemeClr val="bg1"/>
              </a:solidFill>
              <a:latin typeface="HY헤드라인M" pitchFamily="18" charset="-127"/>
              <a:ea typeface="HY헤드라인M" pitchFamily="18" charset="-127"/>
            </a:endParaRPr>
          </a:p>
        </p:txBody>
      </p:sp>
      <p:sp>
        <p:nvSpPr>
          <p:cNvPr id="8" name="모서리가 둥근 직사각형 27">
            <a:extLst>
              <a:ext uri="{FF2B5EF4-FFF2-40B4-BE49-F238E27FC236}">
                <a16:creationId xmlns:a16="http://schemas.microsoft.com/office/drawing/2014/main" id="{B73846AB-60BA-446C-98BF-CE6D25754EA2}"/>
              </a:ext>
            </a:extLst>
          </p:cNvPr>
          <p:cNvSpPr/>
          <p:nvPr/>
        </p:nvSpPr>
        <p:spPr>
          <a:xfrm>
            <a:off x="2969645" y="1952836"/>
            <a:ext cx="3298004" cy="3625572"/>
          </a:xfrm>
          <a:prstGeom prst="roundRect">
            <a:avLst/>
          </a:prstGeom>
          <a:solidFill>
            <a:srgbClr val="E4E4E4">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sp>
        <p:nvSpPr>
          <p:cNvPr id="9" name="직사각형 8">
            <a:extLst>
              <a:ext uri="{FF2B5EF4-FFF2-40B4-BE49-F238E27FC236}">
                <a16:creationId xmlns:a16="http://schemas.microsoft.com/office/drawing/2014/main" id="{627BD705-2092-4D07-BD61-AC8A7C434A44}"/>
              </a:ext>
            </a:extLst>
          </p:cNvPr>
          <p:cNvSpPr/>
          <p:nvPr/>
        </p:nvSpPr>
        <p:spPr>
          <a:xfrm>
            <a:off x="3179354" y="1960508"/>
            <a:ext cx="2878585" cy="1086772"/>
          </a:xfrm>
          <a:prstGeom prst="rect">
            <a:avLst/>
          </a:prstGeom>
        </p:spPr>
        <p:txBody>
          <a:bodyPr wrap="square">
            <a:spAutoFit/>
          </a:bodyPr>
          <a:lstStyle/>
          <a:p>
            <a:pPr lvl="0" algn="ctr" defTabSz="711200">
              <a:lnSpc>
                <a:spcPct val="110000"/>
              </a:lnSpc>
              <a:spcBef>
                <a:spcPct val="0"/>
              </a:spcBef>
              <a:spcAft>
                <a:spcPts val="300"/>
              </a:spcAft>
            </a:pPr>
            <a:r>
              <a:rPr lang="en-US" altLang="ko-KR" sz="2000" b="1" spc="-150" dirty="0">
                <a:latin typeface="맑은 고딕" panose="020B0503020000020004" pitchFamily="50" charset="-127"/>
              </a:rPr>
              <a:t>Fine Particle Management Plan</a:t>
            </a:r>
          </a:p>
          <a:p>
            <a:pPr lvl="0" algn="ctr" defTabSz="711200">
              <a:lnSpc>
                <a:spcPct val="110000"/>
              </a:lnSpc>
              <a:spcBef>
                <a:spcPct val="0"/>
              </a:spcBef>
              <a:spcAft>
                <a:spcPts val="300"/>
              </a:spcAft>
            </a:pPr>
            <a:r>
              <a:rPr lang="en-US" altLang="ko-KR" b="1" spc="-150" dirty="0">
                <a:latin typeface="맑은 고딕" panose="020B0503020000020004" pitchFamily="50" charset="-127"/>
              </a:rPr>
              <a:t>(20’~24’)</a:t>
            </a:r>
            <a:endParaRPr lang="ko-KR" altLang="en-US" b="1" spc="-150" dirty="0">
              <a:latin typeface="맑은 고딕" panose="020B0503020000020004" pitchFamily="50" charset="-127"/>
            </a:endParaRPr>
          </a:p>
        </p:txBody>
      </p:sp>
      <p:sp>
        <p:nvSpPr>
          <p:cNvPr id="10" name="모서리가 둥근 직사각형 27">
            <a:extLst>
              <a:ext uri="{FF2B5EF4-FFF2-40B4-BE49-F238E27FC236}">
                <a16:creationId xmlns:a16="http://schemas.microsoft.com/office/drawing/2014/main" id="{A6D241DC-F62E-44D4-B6AC-14DABF0BE099}"/>
              </a:ext>
            </a:extLst>
          </p:cNvPr>
          <p:cNvSpPr/>
          <p:nvPr/>
        </p:nvSpPr>
        <p:spPr>
          <a:xfrm>
            <a:off x="202009" y="1295803"/>
            <a:ext cx="2401457" cy="1806409"/>
          </a:xfrm>
          <a:prstGeom prst="roundRect">
            <a:avLst/>
          </a:prstGeom>
          <a:solidFill>
            <a:schemeClr val="accent2">
              <a:lumMod val="20000"/>
              <a:lumOff val="80000"/>
              <a:alpha val="4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p>
        </p:txBody>
      </p:sp>
      <p:sp>
        <p:nvSpPr>
          <p:cNvPr id="11" name="모서리가 둥근 직사각형 27">
            <a:extLst>
              <a:ext uri="{FF2B5EF4-FFF2-40B4-BE49-F238E27FC236}">
                <a16:creationId xmlns:a16="http://schemas.microsoft.com/office/drawing/2014/main" id="{703824D6-7D15-4A4B-9382-E34446E64BDA}"/>
              </a:ext>
            </a:extLst>
          </p:cNvPr>
          <p:cNvSpPr/>
          <p:nvPr/>
        </p:nvSpPr>
        <p:spPr>
          <a:xfrm>
            <a:off x="6564508" y="1293787"/>
            <a:ext cx="2382988" cy="1806409"/>
          </a:xfrm>
          <a:prstGeom prst="roundRect">
            <a:avLst/>
          </a:prstGeom>
          <a:solidFill>
            <a:srgbClr val="E4E4E4">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903A3ECA-32A0-4D9F-8F8C-84E69303D030}"/>
              </a:ext>
            </a:extLst>
          </p:cNvPr>
          <p:cNvSpPr/>
          <p:nvPr/>
        </p:nvSpPr>
        <p:spPr>
          <a:xfrm>
            <a:off x="224026" y="1402635"/>
            <a:ext cx="2357005" cy="1535870"/>
          </a:xfrm>
          <a:prstGeom prst="rect">
            <a:avLst/>
          </a:prstGeom>
        </p:spPr>
        <p:txBody>
          <a:bodyPr wrap="square">
            <a:spAutoFit/>
          </a:bodyPr>
          <a:lstStyle/>
          <a:p>
            <a:pPr lvl="0" algn="ctr" defTabSz="711200">
              <a:lnSpc>
                <a:spcPct val="130000"/>
              </a:lnSpc>
              <a:spcBef>
                <a:spcPct val="0"/>
              </a:spcBef>
              <a:spcAft>
                <a:spcPts val="300"/>
              </a:spcAft>
            </a:pPr>
            <a:r>
              <a:rPr lang="en-US" altLang="ko-KR" sz="2000" b="1" spc="-150" dirty="0">
                <a:latin typeface="맑은 고딕" panose="020B0503020000020004" pitchFamily="50" charset="-127"/>
              </a:rPr>
              <a:t>Domestic Emission Reduction</a:t>
            </a:r>
          </a:p>
          <a:p>
            <a:pPr lvl="0" algn="ctr" defTabSz="711200">
              <a:lnSpc>
                <a:spcPct val="130000"/>
              </a:lnSpc>
              <a:spcBef>
                <a:spcPct val="0"/>
              </a:spcBef>
              <a:spcAft>
                <a:spcPts val="300"/>
              </a:spcAft>
            </a:pPr>
            <a:r>
              <a:rPr lang="en-US" altLang="ko-KR" sz="1600" spc="-150" dirty="0">
                <a:latin typeface="맑은 고딕" panose="020B0503020000020004" pitchFamily="50" charset="-127"/>
              </a:rPr>
              <a:t>(Industrial, Mobile, Power, Residential, etc.)</a:t>
            </a:r>
            <a:endParaRPr lang="ko-KR" altLang="en-US" spc="-150" dirty="0">
              <a:latin typeface="맑은 고딕" panose="020B0503020000020004" pitchFamily="50" charset="-127"/>
            </a:endParaRPr>
          </a:p>
        </p:txBody>
      </p:sp>
      <p:cxnSp>
        <p:nvCxnSpPr>
          <p:cNvPr id="13" name="직선 연결선 12">
            <a:extLst>
              <a:ext uri="{FF2B5EF4-FFF2-40B4-BE49-F238E27FC236}">
                <a16:creationId xmlns:a16="http://schemas.microsoft.com/office/drawing/2014/main" id="{2889ADAC-71AB-4811-8F2F-421D90D48EA0}"/>
              </a:ext>
            </a:extLst>
          </p:cNvPr>
          <p:cNvCxnSpPr>
            <a:cxnSpLocks/>
            <a:stCxn id="8" idx="3"/>
            <a:endCxn id="11" idx="1"/>
          </p:cNvCxnSpPr>
          <p:nvPr/>
        </p:nvCxnSpPr>
        <p:spPr>
          <a:xfrm flipV="1">
            <a:off x="6267649" y="2196992"/>
            <a:ext cx="296859" cy="156863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43DB8BB6-F0D2-4A6D-AFBD-E52AC44390DD}"/>
              </a:ext>
            </a:extLst>
          </p:cNvPr>
          <p:cNvCxnSpPr>
            <a:cxnSpLocks/>
            <a:stCxn id="8" idx="1"/>
            <a:endCxn id="10" idx="3"/>
          </p:cNvCxnSpPr>
          <p:nvPr/>
        </p:nvCxnSpPr>
        <p:spPr>
          <a:xfrm flipH="1" flipV="1">
            <a:off x="2603466" y="2199008"/>
            <a:ext cx="366179" cy="156661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모서리가 둥근 직사각형 27">
            <a:extLst>
              <a:ext uri="{FF2B5EF4-FFF2-40B4-BE49-F238E27FC236}">
                <a16:creationId xmlns:a16="http://schemas.microsoft.com/office/drawing/2014/main" id="{10171E48-B192-4B61-B391-264EFC114B18}"/>
              </a:ext>
            </a:extLst>
          </p:cNvPr>
          <p:cNvSpPr/>
          <p:nvPr/>
        </p:nvSpPr>
        <p:spPr>
          <a:xfrm>
            <a:off x="224027" y="4505970"/>
            <a:ext cx="2378986" cy="1788011"/>
          </a:xfrm>
          <a:prstGeom prst="roundRect">
            <a:avLst/>
          </a:prstGeom>
          <a:solidFill>
            <a:schemeClr val="bg1">
              <a:lumMod val="9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p>
        </p:txBody>
      </p:sp>
      <p:cxnSp>
        <p:nvCxnSpPr>
          <p:cNvPr id="17" name="직선 연결선 16">
            <a:extLst>
              <a:ext uri="{FF2B5EF4-FFF2-40B4-BE49-F238E27FC236}">
                <a16:creationId xmlns:a16="http://schemas.microsoft.com/office/drawing/2014/main" id="{25F2C6F6-2A17-4CA2-B12E-5A414C69E352}"/>
              </a:ext>
            </a:extLst>
          </p:cNvPr>
          <p:cNvCxnSpPr>
            <a:cxnSpLocks/>
            <a:stCxn id="8" idx="1"/>
            <a:endCxn id="15" idx="3"/>
          </p:cNvCxnSpPr>
          <p:nvPr/>
        </p:nvCxnSpPr>
        <p:spPr>
          <a:xfrm flipH="1">
            <a:off x="2603013" y="3765622"/>
            <a:ext cx="366632" cy="163435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모서리가 둥근 직사각형 27">
            <a:extLst>
              <a:ext uri="{FF2B5EF4-FFF2-40B4-BE49-F238E27FC236}">
                <a16:creationId xmlns:a16="http://schemas.microsoft.com/office/drawing/2014/main" id="{9F0D9F7C-034C-442B-A31D-1AF8444AE656}"/>
              </a:ext>
            </a:extLst>
          </p:cNvPr>
          <p:cNvSpPr/>
          <p:nvPr/>
        </p:nvSpPr>
        <p:spPr>
          <a:xfrm>
            <a:off x="6638143" y="4449448"/>
            <a:ext cx="2434357" cy="1788011"/>
          </a:xfrm>
          <a:prstGeom prst="roundRect">
            <a:avLst/>
          </a:prstGeom>
          <a:solidFill>
            <a:srgbClr val="E4E4E4">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9" name="직선 연결선 18">
            <a:extLst>
              <a:ext uri="{FF2B5EF4-FFF2-40B4-BE49-F238E27FC236}">
                <a16:creationId xmlns:a16="http://schemas.microsoft.com/office/drawing/2014/main" id="{019EA4F4-CAC0-433F-8B57-E03840507795}"/>
              </a:ext>
            </a:extLst>
          </p:cNvPr>
          <p:cNvCxnSpPr>
            <a:cxnSpLocks/>
            <a:stCxn id="8" idx="3"/>
            <a:endCxn id="18" idx="1"/>
          </p:cNvCxnSpPr>
          <p:nvPr/>
        </p:nvCxnSpPr>
        <p:spPr>
          <a:xfrm>
            <a:off x="6267649" y="3765622"/>
            <a:ext cx="370494" cy="157783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직사각형 19">
            <a:extLst>
              <a:ext uri="{FF2B5EF4-FFF2-40B4-BE49-F238E27FC236}">
                <a16:creationId xmlns:a16="http://schemas.microsoft.com/office/drawing/2014/main" id="{EC33AEDB-94D4-4987-8382-B829960F6B98}"/>
              </a:ext>
            </a:extLst>
          </p:cNvPr>
          <p:cNvSpPr/>
          <p:nvPr/>
        </p:nvSpPr>
        <p:spPr>
          <a:xfrm>
            <a:off x="3012440" y="3040275"/>
            <a:ext cx="3133130" cy="958789"/>
          </a:xfrm>
          <a:prstGeom prst="rect">
            <a:avLst/>
          </a:prstGeom>
        </p:spPr>
        <p:txBody>
          <a:bodyPr wrap="square">
            <a:spAutoFit/>
          </a:bodyPr>
          <a:lstStyle/>
          <a:p>
            <a:pPr lvl="0" algn="ctr" defTabSz="711200">
              <a:lnSpc>
                <a:spcPct val="110000"/>
              </a:lnSpc>
              <a:spcBef>
                <a:spcPct val="0"/>
              </a:spcBef>
              <a:spcAft>
                <a:spcPts val="600"/>
              </a:spcAft>
            </a:pPr>
            <a:r>
              <a:rPr lang="en-US" altLang="ko-KR" sz="1600" b="1" i="1" spc="-150" dirty="0">
                <a:latin typeface="맑은 고딕" panose="020B0503020000020004" pitchFamily="50" charset="-127"/>
              </a:rPr>
              <a:t>40% reduction in domestic emissions </a:t>
            </a:r>
          </a:p>
          <a:p>
            <a:pPr lvl="0" algn="ctr" defTabSz="711200">
              <a:lnSpc>
                <a:spcPct val="110000"/>
              </a:lnSpc>
              <a:spcBef>
                <a:spcPct val="0"/>
              </a:spcBef>
              <a:spcAft>
                <a:spcPts val="600"/>
              </a:spcAft>
            </a:pPr>
            <a:r>
              <a:rPr lang="en-US" altLang="ko-KR" sz="1600" b="1" i="1" spc="-150" dirty="0">
                <a:latin typeface="맑은 고딕" panose="020B0503020000020004" pitchFamily="50" charset="-127"/>
              </a:rPr>
              <a:t>30% improvement in PM</a:t>
            </a:r>
            <a:r>
              <a:rPr lang="en-US" altLang="ko-KR" sz="1600" b="1" i="1" spc="-150" baseline="-25000" dirty="0">
                <a:latin typeface="맑은 고딕" panose="020B0503020000020004" pitchFamily="50" charset="-127"/>
              </a:rPr>
              <a:t>2.5</a:t>
            </a:r>
            <a:r>
              <a:rPr lang="ko-KR" altLang="en-US" sz="1600" b="1" i="1" spc="-150" dirty="0">
                <a:latin typeface="맑은 고딕" panose="020B0503020000020004" pitchFamily="50" charset="-127"/>
              </a:rPr>
              <a:t> </a:t>
            </a:r>
            <a:r>
              <a:rPr lang="en-US" altLang="ko-KR" sz="1600" b="1" i="1" spc="-150" dirty="0">
                <a:latin typeface="맑은 고딕" panose="020B0503020000020004" pitchFamily="50" charset="-127"/>
              </a:rPr>
              <a:t>annual avg. concentration</a:t>
            </a:r>
            <a:endParaRPr lang="ko-KR" altLang="en-US" sz="1600" b="1" i="1" spc="-150" dirty="0">
              <a:latin typeface="맑은 고딕" panose="020B0503020000020004" pitchFamily="50" charset="-127"/>
            </a:endParaRPr>
          </a:p>
        </p:txBody>
      </p:sp>
      <p:sp>
        <p:nvSpPr>
          <p:cNvPr id="21" name="직사각형 20">
            <a:extLst>
              <a:ext uri="{FF2B5EF4-FFF2-40B4-BE49-F238E27FC236}">
                <a16:creationId xmlns:a16="http://schemas.microsoft.com/office/drawing/2014/main" id="{EEFD5DB6-A221-413C-AA67-D9F27F6DE699}"/>
              </a:ext>
            </a:extLst>
          </p:cNvPr>
          <p:cNvSpPr/>
          <p:nvPr/>
        </p:nvSpPr>
        <p:spPr>
          <a:xfrm>
            <a:off x="154255" y="4625678"/>
            <a:ext cx="2518531" cy="1535870"/>
          </a:xfrm>
          <a:prstGeom prst="rect">
            <a:avLst/>
          </a:prstGeom>
        </p:spPr>
        <p:txBody>
          <a:bodyPr wrap="square">
            <a:spAutoFit/>
          </a:bodyPr>
          <a:lstStyle/>
          <a:p>
            <a:pPr lvl="0" algn="ctr" defTabSz="711200">
              <a:lnSpc>
                <a:spcPct val="130000"/>
              </a:lnSpc>
              <a:spcBef>
                <a:spcPct val="0"/>
              </a:spcBef>
              <a:spcAft>
                <a:spcPts val="300"/>
              </a:spcAft>
            </a:pPr>
            <a:r>
              <a:rPr lang="en-US" altLang="ko-KR" sz="2000" b="1" spc="-150" dirty="0">
                <a:latin typeface="맑은 고딕" panose="020B0503020000020004" pitchFamily="50" charset="-127"/>
              </a:rPr>
              <a:t>International Cooperation</a:t>
            </a:r>
          </a:p>
          <a:p>
            <a:pPr lvl="0" algn="ctr" defTabSz="711200">
              <a:lnSpc>
                <a:spcPct val="130000"/>
              </a:lnSpc>
              <a:spcBef>
                <a:spcPct val="0"/>
              </a:spcBef>
              <a:spcAft>
                <a:spcPts val="300"/>
              </a:spcAft>
            </a:pPr>
            <a:r>
              <a:rPr lang="en-US" altLang="ko-KR" sz="1600" spc="-150" dirty="0">
                <a:latin typeface="맑은 고딕" panose="020B0503020000020004" pitchFamily="50" charset="-127"/>
              </a:rPr>
              <a:t>(Korea-China Environmental Cooperation, LTP, NEACAP)</a:t>
            </a:r>
            <a:endParaRPr lang="ko-KR" altLang="en-US" spc="-150" dirty="0">
              <a:latin typeface="맑은 고딕" panose="020B0503020000020004" pitchFamily="50" charset="-127"/>
            </a:endParaRPr>
          </a:p>
        </p:txBody>
      </p:sp>
      <p:sp>
        <p:nvSpPr>
          <p:cNvPr id="22" name="직사각형 21">
            <a:extLst>
              <a:ext uri="{FF2B5EF4-FFF2-40B4-BE49-F238E27FC236}">
                <a16:creationId xmlns:a16="http://schemas.microsoft.com/office/drawing/2014/main" id="{9E0706BE-BF67-4497-A2AE-A6DA3E2117BE}"/>
              </a:ext>
            </a:extLst>
          </p:cNvPr>
          <p:cNvSpPr/>
          <p:nvPr/>
        </p:nvSpPr>
        <p:spPr>
          <a:xfrm>
            <a:off x="6564508" y="1402635"/>
            <a:ext cx="2382988" cy="1258871"/>
          </a:xfrm>
          <a:prstGeom prst="rect">
            <a:avLst/>
          </a:prstGeom>
        </p:spPr>
        <p:txBody>
          <a:bodyPr wrap="square">
            <a:spAutoFit/>
          </a:bodyPr>
          <a:lstStyle/>
          <a:p>
            <a:pPr lvl="0" algn="ctr" defTabSz="711200">
              <a:lnSpc>
                <a:spcPct val="110000"/>
              </a:lnSpc>
              <a:spcBef>
                <a:spcPct val="0"/>
              </a:spcBef>
              <a:spcAft>
                <a:spcPts val="300"/>
              </a:spcAft>
            </a:pPr>
            <a:r>
              <a:rPr lang="en-US" altLang="ko-KR" sz="2000" b="1" spc="-150" dirty="0">
                <a:latin typeface="맑은 고딕" panose="020B0503020000020004" pitchFamily="50" charset="-127"/>
              </a:rPr>
              <a:t> Health Protection</a:t>
            </a:r>
          </a:p>
          <a:p>
            <a:pPr lvl="0" algn="ctr" defTabSz="711200">
              <a:lnSpc>
                <a:spcPct val="110000"/>
              </a:lnSpc>
              <a:spcBef>
                <a:spcPct val="0"/>
              </a:spcBef>
              <a:spcAft>
                <a:spcPts val="300"/>
              </a:spcAft>
            </a:pPr>
            <a:r>
              <a:rPr lang="en-US" altLang="ko-KR" sz="1600" spc="-150" dirty="0">
                <a:latin typeface="맑은 고딕" panose="020B0503020000020004" pitchFamily="50" charset="-127"/>
              </a:rPr>
              <a:t>(High concentration season management system, Indoor Air Quality Management)</a:t>
            </a:r>
            <a:endParaRPr lang="ko-KR" altLang="en-US" spc="-150" dirty="0">
              <a:latin typeface="맑은 고딕" panose="020B0503020000020004" pitchFamily="50" charset="-127"/>
            </a:endParaRPr>
          </a:p>
        </p:txBody>
      </p:sp>
      <p:sp>
        <p:nvSpPr>
          <p:cNvPr id="23" name="직사각형 22">
            <a:extLst>
              <a:ext uri="{FF2B5EF4-FFF2-40B4-BE49-F238E27FC236}">
                <a16:creationId xmlns:a16="http://schemas.microsoft.com/office/drawing/2014/main" id="{B3725C2E-AA25-47B2-BFDE-589D532D1303}"/>
              </a:ext>
            </a:extLst>
          </p:cNvPr>
          <p:cNvSpPr/>
          <p:nvPr/>
        </p:nvSpPr>
        <p:spPr>
          <a:xfrm>
            <a:off x="6713177" y="4525504"/>
            <a:ext cx="2378938" cy="1635897"/>
          </a:xfrm>
          <a:prstGeom prst="rect">
            <a:avLst/>
          </a:prstGeom>
        </p:spPr>
        <p:txBody>
          <a:bodyPr wrap="square">
            <a:spAutoFit/>
          </a:bodyPr>
          <a:lstStyle/>
          <a:p>
            <a:pPr lvl="0" algn="ctr" defTabSz="711200">
              <a:lnSpc>
                <a:spcPct val="110000"/>
              </a:lnSpc>
              <a:spcBef>
                <a:spcPct val="0"/>
              </a:spcBef>
              <a:spcAft>
                <a:spcPts val="300"/>
              </a:spcAft>
            </a:pPr>
            <a:r>
              <a:rPr lang="en-US" altLang="ko-KR" sz="2000" b="1" spc="-150" dirty="0">
                <a:latin typeface="맑은 고딕" panose="020B0503020000020004" pitchFamily="50" charset="-127"/>
              </a:rPr>
              <a:t>Scientific Policy Support</a:t>
            </a:r>
            <a:r>
              <a:rPr lang="ko-KR" altLang="en-US" sz="2000" b="1" spc="-150" dirty="0">
                <a:latin typeface="맑은 고딕" panose="020B0503020000020004" pitchFamily="50" charset="-127"/>
                <a:ea typeface="맑은 고딕" panose="020B0503020000020004" pitchFamily="50" charset="-127"/>
              </a:rPr>
              <a:t> </a:t>
            </a:r>
            <a:endParaRPr lang="en-US" altLang="ko-KR" sz="2000" b="1" spc="-150" dirty="0">
              <a:latin typeface="맑은 고딕" panose="020B0503020000020004" pitchFamily="50" charset="-127"/>
              <a:ea typeface="맑은 고딕" panose="020B0503020000020004" pitchFamily="50" charset="-127"/>
            </a:endParaRPr>
          </a:p>
          <a:p>
            <a:pPr lvl="0" algn="ctr" defTabSz="711200">
              <a:lnSpc>
                <a:spcPct val="110000"/>
              </a:lnSpc>
              <a:spcBef>
                <a:spcPct val="0"/>
              </a:spcBef>
              <a:spcAft>
                <a:spcPts val="300"/>
              </a:spcAft>
            </a:pPr>
            <a:r>
              <a:rPr lang="en-US" altLang="ko-KR" sz="1600" spc="-150" dirty="0">
                <a:latin typeface="맑은 고딕" panose="020B0503020000020004" pitchFamily="50" charset="-127"/>
              </a:rPr>
              <a:t>(Science-based policy</a:t>
            </a:r>
          </a:p>
          <a:p>
            <a:pPr lvl="0" algn="ctr" defTabSz="711200">
              <a:lnSpc>
                <a:spcPct val="110000"/>
              </a:lnSpc>
              <a:spcBef>
                <a:spcPct val="0"/>
              </a:spcBef>
              <a:spcAft>
                <a:spcPts val="300"/>
              </a:spcAft>
            </a:pPr>
            <a:r>
              <a:rPr lang="en-US" altLang="ko-KR" sz="1600" spc="-150" dirty="0">
                <a:latin typeface="맑은 고딕" panose="020B0503020000020004" pitchFamily="50" charset="-127"/>
              </a:rPr>
              <a:t>Public participation-communication)</a:t>
            </a:r>
            <a:endParaRPr lang="ko-KR" altLang="en-US" spc="-150" dirty="0">
              <a:latin typeface="맑은 고딕" panose="020B0503020000020004" pitchFamily="50" charset="-127"/>
            </a:endParaRPr>
          </a:p>
        </p:txBody>
      </p:sp>
      <p:sp>
        <p:nvSpPr>
          <p:cNvPr id="24" name="직사각형 23">
            <a:extLst>
              <a:ext uri="{FF2B5EF4-FFF2-40B4-BE49-F238E27FC236}">
                <a16:creationId xmlns:a16="http://schemas.microsoft.com/office/drawing/2014/main" id="{A4EB6C4F-EB53-4B1C-9EC2-254BF9E50FCE}"/>
              </a:ext>
            </a:extLst>
          </p:cNvPr>
          <p:cNvSpPr/>
          <p:nvPr/>
        </p:nvSpPr>
        <p:spPr>
          <a:xfrm>
            <a:off x="3026741" y="4178822"/>
            <a:ext cx="3133129" cy="1246495"/>
          </a:xfrm>
          <a:prstGeom prst="rect">
            <a:avLst/>
          </a:prstGeom>
        </p:spPr>
        <p:txBody>
          <a:bodyPr wrap="square">
            <a:spAutoFit/>
          </a:bodyPr>
          <a:lstStyle/>
          <a:p>
            <a:pPr marL="285750" lvl="0" indent="-285750" algn="just" defTabSz="711200">
              <a:spcBef>
                <a:spcPct val="0"/>
              </a:spcBef>
              <a:spcAft>
                <a:spcPts val="300"/>
              </a:spcAft>
              <a:buFont typeface="Arial" panose="020B0604020202020204" pitchFamily="34" charset="0"/>
              <a:buChar char="•"/>
            </a:pPr>
            <a:r>
              <a:rPr lang="en-US" altLang="ko-KR" sz="1400" spc="-150" dirty="0">
                <a:latin typeface="맑은 고딕" panose="020B0503020000020004" pitchFamily="50" charset="-127"/>
              </a:rPr>
              <a:t>Accelerate domestic emission reduction</a:t>
            </a:r>
          </a:p>
          <a:p>
            <a:pPr marL="285750" lvl="0" indent="-285750" algn="just" defTabSz="711200">
              <a:spcBef>
                <a:spcPct val="0"/>
              </a:spcBef>
              <a:spcAft>
                <a:spcPts val="300"/>
              </a:spcAft>
              <a:buFont typeface="Arial" panose="020B0604020202020204" pitchFamily="34" charset="0"/>
              <a:buChar char="•"/>
            </a:pPr>
            <a:r>
              <a:rPr lang="en-US" altLang="ko-KR" sz="1400" spc="-150" dirty="0">
                <a:latin typeface="맑은 고딕" panose="020B0503020000020004" pitchFamily="50" charset="-127"/>
              </a:rPr>
              <a:t>Strengthening the performance of countermeasures</a:t>
            </a:r>
          </a:p>
          <a:p>
            <a:pPr marL="285750" lvl="0" indent="-285750" algn="just" defTabSz="711200">
              <a:spcBef>
                <a:spcPct val="0"/>
              </a:spcBef>
              <a:spcAft>
                <a:spcPts val="300"/>
              </a:spcAft>
              <a:buFont typeface="Arial" panose="020B0604020202020204" pitchFamily="34" charset="0"/>
              <a:buChar char="•"/>
            </a:pPr>
            <a:r>
              <a:rPr lang="en-US" altLang="ko-KR" sz="1400" spc="-150" dirty="0">
                <a:latin typeface="맑은 고딕" panose="020B0503020000020004" pitchFamily="50" charset="-127"/>
              </a:rPr>
              <a:t>strengthen action to seasonal high concentrations</a:t>
            </a:r>
            <a:endParaRPr lang="ko-KR" altLang="en-US" sz="1400" spc="-150" dirty="0">
              <a:latin typeface="맑은 고딕" panose="020B0503020000020004" pitchFamily="50" charset="-127"/>
            </a:endParaRPr>
          </a:p>
        </p:txBody>
      </p:sp>
      <p:sp>
        <p:nvSpPr>
          <p:cNvPr id="49" name="직사각형 48">
            <a:extLst>
              <a:ext uri="{FF2B5EF4-FFF2-40B4-BE49-F238E27FC236}">
                <a16:creationId xmlns:a16="http://schemas.microsoft.com/office/drawing/2014/main" id="{6F20A57C-6B4D-4883-9DA7-3AA94451EFD7}"/>
              </a:ext>
            </a:extLst>
          </p:cNvPr>
          <p:cNvSpPr/>
          <p:nvPr/>
        </p:nvSpPr>
        <p:spPr>
          <a:xfrm>
            <a:off x="0" y="511808"/>
            <a:ext cx="9144000" cy="584775"/>
          </a:xfrm>
          <a:prstGeom prst="rect">
            <a:avLst/>
          </a:prstGeom>
        </p:spPr>
        <p:txBody>
          <a:bodyPr wrap="square">
            <a:spAutoFit/>
          </a:bodyPr>
          <a:lstStyle/>
          <a:p>
            <a:pPr algn="ctr"/>
            <a:r>
              <a:rPr lang="en-US" altLang="ko-KR" sz="3200" b="1" dirty="0">
                <a:latin typeface="Calibri" panose="020F0502020204030204" pitchFamily="34" charset="0"/>
                <a:cs typeface="Calibri" panose="020F0502020204030204" pitchFamily="34" charset="0"/>
              </a:rPr>
              <a:t>Fine</a:t>
            </a:r>
            <a:r>
              <a:rPr lang="ko-KR" altLang="en-US" sz="3200" b="1" dirty="0">
                <a:latin typeface="Calibri" panose="020F0502020204030204" pitchFamily="34" charset="0"/>
                <a:cs typeface="Calibri" panose="020F0502020204030204" pitchFamily="34" charset="0"/>
              </a:rPr>
              <a:t> </a:t>
            </a:r>
            <a:r>
              <a:rPr lang="en-US" altLang="ko-KR" sz="3200" b="1" dirty="0">
                <a:latin typeface="Calibri" panose="020F0502020204030204" pitchFamily="34" charset="0"/>
                <a:cs typeface="Calibri" panose="020F0502020204030204" pitchFamily="34" charset="0"/>
              </a:rPr>
              <a:t>Particle</a:t>
            </a:r>
            <a:r>
              <a:rPr lang="ko-KR" altLang="en-US" sz="3200" b="1" dirty="0">
                <a:latin typeface="Calibri" panose="020F0502020204030204" pitchFamily="34" charset="0"/>
                <a:cs typeface="Calibri" panose="020F0502020204030204" pitchFamily="34" charset="0"/>
              </a:rPr>
              <a:t> </a:t>
            </a:r>
            <a:r>
              <a:rPr lang="en-US" altLang="ko-KR" sz="3200" b="1" dirty="0">
                <a:latin typeface="Calibri" panose="020F0502020204030204" pitchFamily="34" charset="0"/>
                <a:cs typeface="Calibri" panose="020F0502020204030204" pitchFamily="34" charset="0"/>
              </a:rPr>
              <a:t>Policy in Korea (2019)</a:t>
            </a:r>
            <a:endParaRPr lang="ko-KR" alt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038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4</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4</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32" name="직사각형 31"/>
          <p:cNvSpPr/>
          <p:nvPr/>
        </p:nvSpPr>
        <p:spPr>
          <a:xfrm>
            <a:off x="255056" y="68288"/>
            <a:ext cx="2568011"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of GUIDE System</a:t>
            </a:r>
            <a:endParaRPr lang="en-US" altLang="ko-KR" sz="1600" dirty="0">
              <a:solidFill>
                <a:schemeClr val="bg1"/>
              </a:solidFill>
              <a:latin typeface="HY헤드라인M" pitchFamily="18" charset="-127"/>
              <a:ea typeface="HY헤드라인M" pitchFamily="18" charset="-127"/>
            </a:endParaRPr>
          </a:p>
        </p:txBody>
      </p:sp>
      <p:grpSp>
        <p:nvGrpSpPr>
          <p:cNvPr id="33" name="그룹 27">
            <a:extLst>
              <a:ext uri="{FF2B5EF4-FFF2-40B4-BE49-F238E27FC236}">
                <a16:creationId xmlns:a16="http://schemas.microsoft.com/office/drawing/2014/main" id="{FCFC394B-4F43-49D8-B036-31D0C51E8A01}"/>
              </a:ext>
            </a:extLst>
          </p:cNvPr>
          <p:cNvGrpSpPr>
            <a:grpSpLocks/>
          </p:cNvGrpSpPr>
          <p:nvPr/>
        </p:nvGrpSpPr>
        <p:grpSpPr bwMode="auto">
          <a:xfrm>
            <a:off x="4065588" y="1268760"/>
            <a:ext cx="4945062" cy="3609975"/>
            <a:chOff x="2838750" y="2388850"/>
            <a:chExt cx="3930780" cy="3157676"/>
          </a:xfrm>
        </p:grpSpPr>
        <p:grpSp>
          <p:nvGrpSpPr>
            <p:cNvPr id="34" name="그룹 28">
              <a:extLst>
                <a:ext uri="{FF2B5EF4-FFF2-40B4-BE49-F238E27FC236}">
                  <a16:creationId xmlns:a16="http://schemas.microsoft.com/office/drawing/2014/main" id="{99EA390A-46D6-470A-9167-6E2B29750A56}"/>
                </a:ext>
              </a:extLst>
            </p:cNvPr>
            <p:cNvGrpSpPr>
              <a:grpSpLocks/>
            </p:cNvGrpSpPr>
            <p:nvPr/>
          </p:nvGrpSpPr>
          <p:grpSpPr bwMode="auto">
            <a:xfrm>
              <a:off x="2838750" y="2388850"/>
              <a:ext cx="3930780" cy="3157676"/>
              <a:chOff x="2874583" y="2458689"/>
              <a:chExt cx="4005509" cy="3184419"/>
            </a:xfrm>
          </p:grpSpPr>
          <p:sp>
            <p:nvSpPr>
              <p:cNvPr id="36" name="직사각형 35">
                <a:extLst>
                  <a:ext uri="{FF2B5EF4-FFF2-40B4-BE49-F238E27FC236}">
                    <a16:creationId xmlns:a16="http://schemas.microsoft.com/office/drawing/2014/main" id="{D32535B8-23E5-4822-AF1E-652B2258B912}"/>
                  </a:ext>
                </a:extLst>
              </p:cNvPr>
              <p:cNvSpPr/>
              <p:nvPr/>
            </p:nvSpPr>
            <p:spPr>
              <a:xfrm>
                <a:off x="2874583" y="2458689"/>
                <a:ext cx="4005509" cy="3184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pic>
            <p:nvPicPr>
              <p:cNvPr id="37" name="Picture 2">
                <a:extLst>
                  <a:ext uri="{FF2B5EF4-FFF2-40B4-BE49-F238E27FC236}">
                    <a16:creationId xmlns:a16="http://schemas.microsoft.com/office/drawing/2014/main" id="{3DB9568D-2E0F-4519-9362-E66DDAEC2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477" y="2637678"/>
                <a:ext cx="3908849" cy="281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 name="TextBox 29">
              <a:extLst>
                <a:ext uri="{FF2B5EF4-FFF2-40B4-BE49-F238E27FC236}">
                  <a16:creationId xmlns:a16="http://schemas.microsoft.com/office/drawing/2014/main" id="{56380AAC-B10D-4573-BB2C-6ECBBD572BF3}"/>
                </a:ext>
              </a:extLst>
            </p:cNvPr>
            <p:cNvSpPr txBox="1">
              <a:spLocks noChangeArrowheads="1"/>
            </p:cNvSpPr>
            <p:nvPr/>
          </p:nvSpPr>
          <p:spPr bwMode="auto">
            <a:xfrm>
              <a:off x="2985194" y="5259867"/>
              <a:ext cx="989028" cy="9538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latinLnBrk="1">
                <a:defRPr>
                  <a:solidFill>
                    <a:schemeClr val="tx1"/>
                  </a:solidFill>
                  <a:latin typeface="맑은 고딕" panose="020B0503020000020004" pitchFamily="50" charset="-127"/>
                  <a:ea typeface="맑은 고딕" panose="020B0503020000020004" pitchFamily="50" charset="-127"/>
                </a:defRPr>
              </a:lvl1pPr>
              <a:lvl2pPr marL="742950" indent="-285750" latinLnBrk="1">
                <a:defRPr>
                  <a:solidFill>
                    <a:schemeClr val="tx1"/>
                  </a:solidFill>
                  <a:latin typeface="맑은 고딕" panose="020B0503020000020004" pitchFamily="50" charset="-127"/>
                  <a:ea typeface="맑은 고딕" panose="020B0503020000020004" pitchFamily="50" charset="-127"/>
                </a:defRPr>
              </a:lvl2pPr>
              <a:lvl3pPr marL="1143000" indent="-228600" latinLnBrk="1">
                <a:defRPr>
                  <a:solidFill>
                    <a:schemeClr val="tx1"/>
                  </a:solidFill>
                  <a:latin typeface="맑은 고딕" panose="020B0503020000020004" pitchFamily="50" charset="-127"/>
                  <a:ea typeface="맑은 고딕" panose="020B0503020000020004" pitchFamily="50" charset="-127"/>
                </a:defRPr>
              </a:lvl3pPr>
              <a:lvl4pPr marL="1600200" indent="-228600" latinLnBrk="1">
                <a:defRPr>
                  <a:solidFill>
                    <a:schemeClr val="tx1"/>
                  </a:solidFill>
                  <a:latin typeface="맑은 고딕" panose="020B0503020000020004" pitchFamily="50" charset="-127"/>
                  <a:ea typeface="맑은 고딕" panose="020B0503020000020004" pitchFamily="50" charset="-127"/>
                </a:defRPr>
              </a:lvl4pPr>
              <a:lvl5pPr marL="2057400" indent="-228600" latinLnBrk="1">
                <a:defRPr>
                  <a:solidFill>
                    <a:schemeClr val="tx1"/>
                  </a:solidFill>
                  <a:latin typeface="맑은 고딕" panose="020B0503020000020004" pitchFamily="50" charset="-127"/>
                  <a:ea typeface="맑은 고딕" panose="020B0503020000020004" pitchFamily="50" charset="-127"/>
                </a:defRPr>
              </a:lvl5pPr>
              <a:lvl6pPr marL="25146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algn="ctr" eaLnBrk="1" hangingPunct="1"/>
              <a:r>
                <a:rPr kumimoji="1" lang="en-US" altLang="ko-KR" sz="700" b="1" i="1"/>
                <a:t>Jacob et al.,(2007)</a:t>
              </a:r>
              <a:endParaRPr kumimoji="1" lang="ko-KR" altLang="en-US" sz="700" b="1" i="1"/>
            </a:p>
          </p:txBody>
        </p:sp>
      </p:grpSp>
      <p:grpSp>
        <p:nvGrpSpPr>
          <p:cNvPr id="38" name="그룹 37">
            <a:extLst>
              <a:ext uri="{FF2B5EF4-FFF2-40B4-BE49-F238E27FC236}">
                <a16:creationId xmlns:a16="http://schemas.microsoft.com/office/drawing/2014/main" id="{50D891E7-AE37-46F4-BA6D-99A6BFEB0F0E}"/>
              </a:ext>
            </a:extLst>
          </p:cNvPr>
          <p:cNvGrpSpPr/>
          <p:nvPr/>
        </p:nvGrpSpPr>
        <p:grpSpPr>
          <a:xfrm>
            <a:off x="5267308" y="4653136"/>
            <a:ext cx="3553164" cy="2232248"/>
            <a:chOff x="5365265" y="4652963"/>
            <a:chExt cx="3350292" cy="2232248"/>
          </a:xfrm>
        </p:grpSpPr>
        <p:grpSp>
          <p:nvGrpSpPr>
            <p:cNvPr id="39" name="그룹 38">
              <a:extLst>
                <a:ext uri="{FF2B5EF4-FFF2-40B4-BE49-F238E27FC236}">
                  <a16:creationId xmlns:a16="http://schemas.microsoft.com/office/drawing/2014/main" id="{E0AF025B-AD90-466A-9B7B-DC89A7655A68}"/>
                </a:ext>
              </a:extLst>
            </p:cNvPr>
            <p:cNvGrpSpPr>
              <a:grpSpLocks/>
            </p:cNvGrpSpPr>
            <p:nvPr/>
          </p:nvGrpSpPr>
          <p:grpSpPr bwMode="auto">
            <a:xfrm>
              <a:off x="5365265" y="4652963"/>
              <a:ext cx="3350292" cy="2232248"/>
              <a:chOff x="5365624" y="4653529"/>
              <a:chExt cx="3350004" cy="2232452"/>
            </a:xfrm>
          </p:grpSpPr>
          <p:grpSp>
            <p:nvGrpSpPr>
              <p:cNvPr id="41" name="그룹 33">
                <a:extLst>
                  <a:ext uri="{FF2B5EF4-FFF2-40B4-BE49-F238E27FC236}">
                    <a16:creationId xmlns:a16="http://schemas.microsoft.com/office/drawing/2014/main" id="{5930C319-8DE3-43A1-926A-06C10D6DE461}"/>
                  </a:ext>
                </a:extLst>
              </p:cNvPr>
              <p:cNvGrpSpPr>
                <a:grpSpLocks/>
              </p:cNvGrpSpPr>
              <p:nvPr/>
            </p:nvGrpSpPr>
            <p:grpSpPr bwMode="auto">
              <a:xfrm>
                <a:off x="5365624" y="4920821"/>
                <a:ext cx="3350004" cy="1965160"/>
                <a:chOff x="5365624" y="4920821"/>
                <a:chExt cx="3350004" cy="1965160"/>
              </a:xfrm>
            </p:grpSpPr>
            <p:pic>
              <p:nvPicPr>
                <p:cNvPr id="43" name="Picture 2">
                  <a:extLst>
                    <a:ext uri="{FF2B5EF4-FFF2-40B4-BE49-F238E27FC236}">
                      <a16:creationId xmlns:a16="http://schemas.microsoft.com/office/drawing/2014/main" id="{C640AE8D-F068-4CCF-9243-E1C3B3FBFE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5624" y="4920821"/>
                  <a:ext cx="1412198" cy="196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그림 36">
                  <a:extLst>
                    <a:ext uri="{FF2B5EF4-FFF2-40B4-BE49-F238E27FC236}">
                      <a16:creationId xmlns:a16="http://schemas.microsoft.com/office/drawing/2014/main" id="{EB7F915A-DF3C-40B5-A509-CD23D12DBB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9114" y="5414874"/>
                  <a:ext cx="1916514" cy="140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화살표: 아래쪽 41">
                <a:extLst>
                  <a:ext uri="{FF2B5EF4-FFF2-40B4-BE49-F238E27FC236}">
                    <a16:creationId xmlns:a16="http://schemas.microsoft.com/office/drawing/2014/main" id="{35E62D42-BFD5-41C1-A865-52058E9C733A}"/>
                  </a:ext>
                </a:extLst>
              </p:cNvPr>
              <p:cNvSpPr/>
              <p:nvPr/>
            </p:nvSpPr>
            <p:spPr>
              <a:xfrm>
                <a:off x="6201063" y="4653529"/>
                <a:ext cx="934958" cy="365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40" name="TextBox 39">
              <a:extLst>
                <a:ext uri="{FF2B5EF4-FFF2-40B4-BE49-F238E27FC236}">
                  <a16:creationId xmlns:a16="http://schemas.microsoft.com/office/drawing/2014/main" id="{33952026-0307-4B7A-908E-792CDA72283B}"/>
                </a:ext>
              </a:extLst>
            </p:cNvPr>
            <p:cNvSpPr txBox="1"/>
            <p:nvPr/>
          </p:nvSpPr>
          <p:spPr>
            <a:xfrm>
              <a:off x="6771345" y="4999947"/>
              <a:ext cx="1621598" cy="338554"/>
            </a:xfrm>
            <a:prstGeom prst="rect">
              <a:avLst/>
            </a:prstGeom>
            <a:noFill/>
          </p:spPr>
          <p:txBody>
            <a:bodyPr wrap="none" rtlCol="0">
              <a:spAutoFit/>
            </a:bodyPr>
            <a:lstStyle/>
            <a:p>
              <a:pPr algn="ctr"/>
              <a:r>
                <a:rPr lang="en-US" altLang="ko-KR" sz="1600" b="1" dirty="0">
                  <a:solidFill>
                    <a:srgbClr val="0000FF"/>
                  </a:solidFill>
                </a:rPr>
                <a:t>Pollution Level</a:t>
              </a:r>
            </a:p>
          </p:txBody>
        </p:sp>
      </p:grpSp>
      <p:sp>
        <p:nvSpPr>
          <p:cNvPr id="45" name="TextBox 44">
            <a:extLst>
              <a:ext uri="{FF2B5EF4-FFF2-40B4-BE49-F238E27FC236}">
                <a16:creationId xmlns:a16="http://schemas.microsoft.com/office/drawing/2014/main" id="{B61B34E6-A1C4-4983-A06C-9EC5583DB95C}"/>
              </a:ext>
            </a:extLst>
          </p:cNvPr>
          <p:cNvSpPr txBox="1"/>
          <p:nvPr/>
        </p:nvSpPr>
        <p:spPr>
          <a:xfrm>
            <a:off x="6876256" y="1381616"/>
            <a:ext cx="1859996" cy="338554"/>
          </a:xfrm>
          <a:prstGeom prst="rect">
            <a:avLst/>
          </a:prstGeom>
          <a:noFill/>
        </p:spPr>
        <p:txBody>
          <a:bodyPr wrap="none" rtlCol="0">
            <a:spAutoFit/>
          </a:bodyPr>
          <a:lstStyle/>
          <a:p>
            <a:pPr algn="ctr"/>
            <a:r>
              <a:rPr lang="en-US" altLang="ko-KR" sz="1600" b="1" dirty="0">
                <a:solidFill>
                  <a:srgbClr val="0000FF"/>
                </a:solidFill>
              </a:rPr>
              <a:t>Pollution Process</a:t>
            </a:r>
          </a:p>
        </p:txBody>
      </p:sp>
      <p:pic>
        <p:nvPicPr>
          <p:cNvPr id="46" name="그림 45">
            <a:extLst>
              <a:ext uri="{FF2B5EF4-FFF2-40B4-BE49-F238E27FC236}">
                <a16:creationId xmlns:a16="http://schemas.microsoft.com/office/drawing/2014/main" id="{8B228780-AF3C-49EA-B030-A892D836BB5D}"/>
              </a:ext>
            </a:extLst>
          </p:cNvPr>
          <p:cNvPicPr>
            <a:picLocks noChangeAspect="1"/>
          </p:cNvPicPr>
          <p:nvPr/>
        </p:nvPicPr>
        <p:blipFill>
          <a:blip r:embed="rId6"/>
          <a:stretch>
            <a:fillRect/>
          </a:stretch>
        </p:blipFill>
        <p:spPr>
          <a:xfrm>
            <a:off x="361841" y="1268760"/>
            <a:ext cx="3376710" cy="3651643"/>
          </a:xfrm>
          <a:prstGeom prst="rect">
            <a:avLst/>
          </a:prstGeom>
        </p:spPr>
      </p:pic>
      <p:grpSp>
        <p:nvGrpSpPr>
          <p:cNvPr id="47" name="그룹 46">
            <a:extLst>
              <a:ext uri="{FF2B5EF4-FFF2-40B4-BE49-F238E27FC236}">
                <a16:creationId xmlns:a16="http://schemas.microsoft.com/office/drawing/2014/main" id="{C22D1FB3-F6CC-4B55-9BB7-65500557F627}"/>
              </a:ext>
            </a:extLst>
          </p:cNvPr>
          <p:cNvGrpSpPr/>
          <p:nvPr/>
        </p:nvGrpSpPr>
        <p:grpSpPr>
          <a:xfrm>
            <a:off x="1224194" y="4941168"/>
            <a:ext cx="4192252" cy="1944215"/>
            <a:chOff x="1224194" y="4941168"/>
            <a:chExt cx="4192252" cy="1944215"/>
          </a:xfrm>
        </p:grpSpPr>
        <p:grpSp>
          <p:nvGrpSpPr>
            <p:cNvPr id="48" name="그룹 47">
              <a:extLst>
                <a:ext uri="{FF2B5EF4-FFF2-40B4-BE49-F238E27FC236}">
                  <a16:creationId xmlns:a16="http://schemas.microsoft.com/office/drawing/2014/main" id="{422CFC5D-B39C-4B9C-B46A-38387F566AEF}"/>
                </a:ext>
              </a:extLst>
            </p:cNvPr>
            <p:cNvGrpSpPr/>
            <p:nvPr/>
          </p:nvGrpSpPr>
          <p:grpSpPr>
            <a:xfrm>
              <a:off x="1224194" y="5226427"/>
              <a:ext cx="4192252" cy="1658956"/>
              <a:chOff x="1224194" y="5226427"/>
              <a:chExt cx="4192252" cy="1658956"/>
            </a:xfrm>
          </p:grpSpPr>
          <p:grpSp>
            <p:nvGrpSpPr>
              <p:cNvPr id="50" name="그룹 49">
                <a:extLst>
                  <a:ext uri="{FF2B5EF4-FFF2-40B4-BE49-F238E27FC236}">
                    <a16:creationId xmlns:a16="http://schemas.microsoft.com/office/drawing/2014/main" id="{5DA75923-6EE9-4484-9A8E-94EADDB7C19C}"/>
                  </a:ext>
                </a:extLst>
              </p:cNvPr>
              <p:cNvGrpSpPr>
                <a:grpSpLocks/>
              </p:cNvGrpSpPr>
              <p:nvPr/>
            </p:nvGrpSpPr>
            <p:grpSpPr bwMode="auto">
              <a:xfrm>
                <a:off x="1224194" y="5460059"/>
                <a:ext cx="4192252" cy="1425324"/>
                <a:chOff x="1181242" y="5460493"/>
                <a:chExt cx="4191936" cy="1424685"/>
              </a:xfrm>
            </p:grpSpPr>
            <p:grpSp>
              <p:nvGrpSpPr>
                <p:cNvPr id="52" name="그룹 70">
                  <a:extLst>
                    <a:ext uri="{FF2B5EF4-FFF2-40B4-BE49-F238E27FC236}">
                      <a16:creationId xmlns:a16="http://schemas.microsoft.com/office/drawing/2014/main" id="{9688E67D-4711-46E6-9F64-BE8D38141CC8}"/>
                    </a:ext>
                  </a:extLst>
                </p:cNvPr>
                <p:cNvGrpSpPr>
                  <a:grpSpLocks/>
                </p:cNvGrpSpPr>
                <p:nvPr/>
              </p:nvGrpSpPr>
              <p:grpSpPr bwMode="auto">
                <a:xfrm>
                  <a:off x="1181242" y="5460493"/>
                  <a:ext cx="3718213" cy="1424685"/>
                  <a:chOff x="1181242" y="5460493"/>
                  <a:chExt cx="3718213" cy="1424685"/>
                </a:xfrm>
              </p:grpSpPr>
              <p:sp>
                <p:nvSpPr>
                  <p:cNvPr id="54" name="화살표: 아래쪽 53">
                    <a:extLst>
                      <a:ext uri="{FF2B5EF4-FFF2-40B4-BE49-F238E27FC236}">
                        <a16:creationId xmlns:a16="http://schemas.microsoft.com/office/drawing/2014/main" id="{8EB44AF6-5A16-46FD-860F-E5DAD3BAF13D}"/>
                      </a:ext>
                    </a:extLst>
                  </p:cNvPr>
                  <p:cNvSpPr/>
                  <p:nvPr/>
                </p:nvSpPr>
                <p:spPr>
                  <a:xfrm rot="5400000">
                    <a:off x="3836204" y="5168109"/>
                    <a:ext cx="770867" cy="1355635"/>
                  </a:xfrm>
                  <a:prstGeom prst="downArrow">
                    <a:avLst>
                      <a:gd name="adj1" fmla="val 67716"/>
                      <a:gd name="adj2" fmla="val 5000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pic>
                <p:nvPicPr>
                  <p:cNvPr id="55" name="Picture 3">
                    <a:extLst>
                      <a:ext uri="{FF2B5EF4-FFF2-40B4-BE49-F238E27FC236}">
                        <a16:creationId xmlns:a16="http://schemas.microsoft.com/office/drawing/2014/main" id="{2AD5E996-BA48-4F07-A248-F887E3CC7D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242" y="5561244"/>
                    <a:ext cx="1299065" cy="132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TextBox 71">
                  <a:extLst>
                    <a:ext uri="{FF2B5EF4-FFF2-40B4-BE49-F238E27FC236}">
                      <a16:creationId xmlns:a16="http://schemas.microsoft.com/office/drawing/2014/main" id="{B67F457A-929F-4D4C-9DD9-B9522EA2F924}"/>
                    </a:ext>
                  </a:extLst>
                </p:cNvPr>
                <p:cNvSpPr txBox="1">
                  <a:spLocks noChangeArrowheads="1"/>
                </p:cNvSpPr>
                <p:nvPr/>
              </p:nvSpPr>
              <p:spPr bwMode="auto">
                <a:xfrm>
                  <a:off x="3040102" y="6146431"/>
                  <a:ext cx="2333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맑은 고딕" panose="020B0503020000020004" pitchFamily="50" charset="-127"/>
                      <a:ea typeface="맑은 고딕" panose="020B0503020000020004" pitchFamily="50" charset="-127"/>
                    </a:defRPr>
                  </a:lvl1pPr>
                  <a:lvl2pPr marL="742950" indent="-285750" latinLnBrk="1">
                    <a:defRPr>
                      <a:solidFill>
                        <a:schemeClr val="tx1"/>
                      </a:solidFill>
                      <a:latin typeface="맑은 고딕" panose="020B0503020000020004" pitchFamily="50" charset="-127"/>
                      <a:ea typeface="맑은 고딕" panose="020B0503020000020004" pitchFamily="50" charset="-127"/>
                    </a:defRPr>
                  </a:lvl2pPr>
                  <a:lvl3pPr marL="1143000" indent="-228600" latinLnBrk="1">
                    <a:defRPr>
                      <a:solidFill>
                        <a:schemeClr val="tx1"/>
                      </a:solidFill>
                      <a:latin typeface="맑은 고딕" panose="020B0503020000020004" pitchFamily="50" charset="-127"/>
                      <a:ea typeface="맑은 고딕" panose="020B0503020000020004" pitchFamily="50" charset="-127"/>
                    </a:defRPr>
                  </a:lvl3pPr>
                  <a:lvl4pPr marL="1600200" indent="-228600" latinLnBrk="1">
                    <a:defRPr>
                      <a:solidFill>
                        <a:schemeClr val="tx1"/>
                      </a:solidFill>
                      <a:latin typeface="맑은 고딕" panose="020B0503020000020004" pitchFamily="50" charset="-127"/>
                      <a:ea typeface="맑은 고딕" panose="020B0503020000020004" pitchFamily="50" charset="-127"/>
                    </a:defRPr>
                  </a:lvl4pPr>
                  <a:lvl5pPr marL="2057400" indent="-228600" latinLnBrk="1">
                    <a:defRPr>
                      <a:solidFill>
                        <a:schemeClr val="tx1"/>
                      </a:solidFill>
                      <a:latin typeface="맑은 고딕" panose="020B0503020000020004" pitchFamily="50" charset="-127"/>
                      <a:ea typeface="맑은 고딕" panose="020B0503020000020004" pitchFamily="50" charset="-127"/>
                    </a:defRPr>
                  </a:lvl5pPr>
                  <a:lvl6pPr marL="25146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algn="ctr" eaLnBrk="1" hangingPunct="1"/>
                  <a:r>
                    <a:rPr lang="en-US" altLang="ko-KR" sz="1400" b="1" dirty="0"/>
                    <a:t>Health Impact </a:t>
                  </a:r>
                </a:p>
                <a:p>
                  <a:pPr algn="ctr" eaLnBrk="1" hangingPunct="1"/>
                  <a:r>
                    <a:rPr lang="en-US" altLang="ko-KR" sz="1400" b="1" dirty="0"/>
                    <a:t>= Concentration x Intake</a:t>
                  </a:r>
                  <a:endParaRPr lang="ko-KR" altLang="en-US" sz="1400" b="1" dirty="0"/>
                </a:p>
              </p:txBody>
            </p:sp>
          </p:grpSp>
          <p:sp>
            <p:nvSpPr>
              <p:cNvPr id="51" name="TextBox 50">
                <a:extLst>
                  <a:ext uri="{FF2B5EF4-FFF2-40B4-BE49-F238E27FC236}">
                    <a16:creationId xmlns:a16="http://schemas.microsoft.com/office/drawing/2014/main" id="{76DBDF06-27F2-42BD-9297-232749BDBEEE}"/>
                  </a:ext>
                </a:extLst>
              </p:cNvPr>
              <p:cNvSpPr txBox="1"/>
              <p:nvPr/>
            </p:nvSpPr>
            <p:spPr>
              <a:xfrm>
                <a:off x="2101972" y="5226427"/>
                <a:ext cx="1568827" cy="338554"/>
              </a:xfrm>
              <a:prstGeom prst="rect">
                <a:avLst/>
              </a:prstGeom>
              <a:noFill/>
            </p:spPr>
            <p:txBody>
              <a:bodyPr wrap="none" rtlCol="0">
                <a:spAutoFit/>
              </a:bodyPr>
              <a:lstStyle/>
              <a:p>
                <a:pPr algn="ctr"/>
                <a:r>
                  <a:rPr lang="en-US" altLang="ko-KR" sz="1600" b="1" dirty="0">
                    <a:solidFill>
                      <a:srgbClr val="0000FF"/>
                    </a:solidFill>
                  </a:rPr>
                  <a:t>Health Impact</a:t>
                </a:r>
              </a:p>
            </p:txBody>
          </p:sp>
        </p:grpSp>
        <p:sp>
          <p:nvSpPr>
            <p:cNvPr id="49" name="화살표: 아래쪽 48">
              <a:extLst>
                <a:ext uri="{FF2B5EF4-FFF2-40B4-BE49-F238E27FC236}">
                  <a16:creationId xmlns:a16="http://schemas.microsoft.com/office/drawing/2014/main" id="{19BFB0ED-23B1-464E-A04D-67476515A7BB}"/>
                </a:ext>
              </a:extLst>
            </p:cNvPr>
            <p:cNvSpPr/>
            <p:nvPr/>
          </p:nvSpPr>
          <p:spPr bwMode="auto">
            <a:xfrm rot="10800000">
              <a:off x="1294387" y="4941168"/>
              <a:ext cx="949325" cy="585426"/>
            </a:xfrm>
            <a:prstGeom prst="downArrow">
              <a:avLst>
                <a:gd name="adj1" fmla="val 67716"/>
                <a:gd name="adj2" fmla="val 5000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57" name="TextBox 56">
            <a:extLst>
              <a:ext uri="{FF2B5EF4-FFF2-40B4-BE49-F238E27FC236}">
                <a16:creationId xmlns:a16="http://schemas.microsoft.com/office/drawing/2014/main" id="{B482395C-9B7E-47E0-9A79-3D0405A2784C}"/>
              </a:ext>
            </a:extLst>
          </p:cNvPr>
          <p:cNvSpPr txBox="1"/>
          <p:nvPr/>
        </p:nvSpPr>
        <p:spPr>
          <a:xfrm>
            <a:off x="308357" y="1271433"/>
            <a:ext cx="1671355" cy="523220"/>
          </a:xfrm>
          <a:prstGeom prst="rect">
            <a:avLst/>
          </a:prstGeom>
          <a:noFill/>
        </p:spPr>
        <p:txBody>
          <a:bodyPr wrap="none" rtlCol="0">
            <a:spAutoFit/>
          </a:bodyPr>
          <a:lstStyle/>
          <a:p>
            <a:pPr algn="ctr"/>
            <a:r>
              <a:rPr lang="en-US" altLang="ko-KR" sz="1400" b="1" dirty="0">
                <a:solidFill>
                  <a:srgbClr val="0000FF"/>
                </a:solidFill>
              </a:rPr>
              <a:t>Socio-economy</a:t>
            </a:r>
          </a:p>
          <a:p>
            <a:pPr algn="ctr"/>
            <a:r>
              <a:rPr lang="en-US" altLang="ko-KR" sz="1400" b="1" dirty="0">
                <a:solidFill>
                  <a:srgbClr val="0000FF"/>
                </a:solidFill>
              </a:rPr>
              <a:t>Energy-Emissions</a:t>
            </a:r>
          </a:p>
        </p:txBody>
      </p:sp>
      <p:sp>
        <p:nvSpPr>
          <p:cNvPr id="58" name="TextBox 65">
            <a:extLst>
              <a:ext uri="{FF2B5EF4-FFF2-40B4-BE49-F238E27FC236}">
                <a16:creationId xmlns:a16="http://schemas.microsoft.com/office/drawing/2014/main" id="{1B60BCDE-E774-4496-97C0-DD4EFC404577}"/>
              </a:ext>
            </a:extLst>
          </p:cNvPr>
          <p:cNvSpPr txBox="1">
            <a:spLocks noChangeArrowheads="1"/>
          </p:cNvSpPr>
          <p:nvPr/>
        </p:nvSpPr>
        <p:spPr bwMode="auto">
          <a:xfrm>
            <a:off x="323850" y="517525"/>
            <a:ext cx="8639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맑은 고딕" panose="020B0503020000020004" pitchFamily="50" charset="-127"/>
                <a:ea typeface="맑은 고딕" panose="020B0503020000020004" pitchFamily="50" charset="-127"/>
              </a:defRPr>
            </a:lvl1pPr>
            <a:lvl2pPr marL="742950" indent="-285750" latinLnBrk="1">
              <a:defRPr>
                <a:solidFill>
                  <a:schemeClr val="tx1"/>
                </a:solidFill>
                <a:latin typeface="맑은 고딕" panose="020B0503020000020004" pitchFamily="50" charset="-127"/>
                <a:ea typeface="맑은 고딕" panose="020B0503020000020004" pitchFamily="50" charset="-127"/>
              </a:defRPr>
            </a:lvl2pPr>
            <a:lvl3pPr marL="1143000" indent="-228600" latinLnBrk="1">
              <a:defRPr>
                <a:solidFill>
                  <a:schemeClr val="tx1"/>
                </a:solidFill>
                <a:latin typeface="맑은 고딕" panose="020B0503020000020004" pitchFamily="50" charset="-127"/>
                <a:ea typeface="맑은 고딕" panose="020B0503020000020004" pitchFamily="50" charset="-127"/>
              </a:defRPr>
            </a:lvl3pPr>
            <a:lvl4pPr marL="1600200" indent="-228600" latinLnBrk="1">
              <a:defRPr>
                <a:solidFill>
                  <a:schemeClr val="tx1"/>
                </a:solidFill>
                <a:latin typeface="맑은 고딕" panose="020B0503020000020004" pitchFamily="50" charset="-127"/>
                <a:ea typeface="맑은 고딕" panose="020B0503020000020004" pitchFamily="50" charset="-127"/>
              </a:defRPr>
            </a:lvl4pPr>
            <a:lvl5pPr marL="2057400" indent="-228600" latinLnBrk="1">
              <a:defRPr>
                <a:solidFill>
                  <a:schemeClr val="tx1"/>
                </a:solidFill>
                <a:latin typeface="맑은 고딕" panose="020B0503020000020004" pitchFamily="50" charset="-127"/>
                <a:ea typeface="맑은 고딕" panose="020B0503020000020004" pitchFamily="50" charset="-127"/>
              </a:defRPr>
            </a:lvl5pPr>
            <a:lvl6pPr marL="25146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fontAlgn="base">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algn="ctr" eaLnBrk="1" hangingPunct="1"/>
            <a:r>
              <a:rPr lang="en-US" altLang="ko-KR" sz="2800" b="1" dirty="0">
                <a:latin typeface="Arial" panose="020B0604020202020204" pitchFamily="34" charset="0"/>
                <a:ea typeface="HY헤드라인M"/>
                <a:cs typeface="Arial" panose="020B0604020202020204" pitchFamily="34" charset="0"/>
              </a:rPr>
              <a:t>Integrated</a:t>
            </a:r>
            <a:r>
              <a:rPr lang="ko-KR" altLang="en-US" sz="2800" b="1" dirty="0">
                <a:latin typeface="Arial" panose="020B0604020202020204" pitchFamily="34" charset="0"/>
                <a:ea typeface="HY헤드라인M"/>
                <a:cs typeface="Arial" panose="020B0604020202020204" pitchFamily="34" charset="0"/>
              </a:rPr>
              <a:t> </a:t>
            </a:r>
            <a:r>
              <a:rPr lang="en-US" altLang="ko-KR" sz="2800" b="1" dirty="0">
                <a:latin typeface="Arial" panose="020B0604020202020204" pitchFamily="34" charset="0"/>
                <a:ea typeface="HY헤드라인M"/>
                <a:cs typeface="Arial" panose="020B0604020202020204" pitchFamily="34" charset="0"/>
              </a:rPr>
              <a:t>Assessment</a:t>
            </a:r>
            <a:r>
              <a:rPr lang="ko-KR" altLang="en-US" sz="2800" b="1" dirty="0">
                <a:latin typeface="Arial" panose="020B0604020202020204" pitchFamily="34" charset="0"/>
                <a:ea typeface="HY헤드라인M"/>
                <a:cs typeface="Arial" panose="020B0604020202020204" pitchFamily="34" charset="0"/>
              </a:rPr>
              <a:t> </a:t>
            </a:r>
            <a:r>
              <a:rPr lang="en-US" altLang="ko-KR" sz="2800" b="1" dirty="0">
                <a:latin typeface="Arial" panose="020B0604020202020204" pitchFamily="34" charset="0"/>
                <a:ea typeface="HY헤드라인M"/>
                <a:cs typeface="Arial" panose="020B0604020202020204" pitchFamily="34" charset="0"/>
              </a:rPr>
              <a:t>of Air Quality</a:t>
            </a:r>
            <a:endParaRPr lang="ko-KR" altLang="en-US" sz="2800" b="1" dirty="0">
              <a:latin typeface="Arial" panose="020B0604020202020204" pitchFamily="34" charset="0"/>
              <a:ea typeface="HY헤드라인M"/>
              <a:cs typeface="Arial" panose="020B0604020202020204" pitchFamily="34" charset="0"/>
            </a:endParaRPr>
          </a:p>
        </p:txBody>
      </p:sp>
    </p:spTree>
    <p:extLst>
      <p:ext uri="{BB962C8B-B14F-4D97-AF65-F5344CB8AC3E}">
        <p14:creationId xmlns:p14="http://schemas.microsoft.com/office/powerpoint/2010/main" val="63746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5056" y="68288"/>
            <a:ext cx="2568011"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of GUIDE System</a:t>
            </a:r>
            <a:endParaRPr lang="en-US" altLang="ko-KR" sz="1600" dirty="0">
              <a:solidFill>
                <a:schemeClr val="bg1"/>
              </a:solidFill>
              <a:latin typeface="HY헤드라인M" pitchFamily="18" charset="-127"/>
              <a:ea typeface="HY헤드라인M"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5</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3" name="TextBox 2">
            <a:extLst>
              <a:ext uri="{FF2B5EF4-FFF2-40B4-BE49-F238E27FC236}">
                <a16:creationId xmlns:a16="http://schemas.microsoft.com/office/drawing/2014/main" id="{0325A29E-A0A6-456D-B0A7-229F119C8F29}"/>
              </a:ext>
            </a:extLst>
          </p:cNvPr>
          <p:cNvSpPr txBox="1"/>
          <p:nvPr/>
        </p:nvSpPr>
        <p:spPr>
          <a:xfrm>
            <a:off x="0" y="459163"/>
            <a:ext cx="9144000" cy="646331"/>
          </a:xfrm>
          <a:prstGeom prst="rect">
            <a:avLst/>
          </a:prstGeom>
          <a:noFill/>
        </p:spPr>
        <p:txBody>
          <a:bodyPr wrap="square" rtlCol="0">
            <a:spAutoFit/>
          </a:bodyPr>
          <a:lstStyle/>
          <a:p>
            <a:pPr algn="ctr"/>
            <a:r>
              <a:rPr lang="en-US" altLang="ko-KR" b="1" dirty="0"/>
              <a:t>The </a:t>
            </a:r>
            <a:r>
              <a:rPr lang="en-US" altLang="ko-KR" b="1" dirty="0">
                <a:solidFill>
                  <a:schemeClr val="accent6"/>
                </a:solidFill>
              </a:rPr>
              <a:t>G</a:t>
            </a:r>
            <a:r>
              <a:rPr lang="en-US" altLang="ko-KR" b="1" dirty="0"/>
              <a:t>HGs and Air pollutants </a:t>
            </a:r>
            <a:r>
              <a:rPr lang="en-US" altLang="ko-KR" b="1" dirty="0">
                <a:solidFill>
                  <a:schemeClr val="accent6"/>
                </a:solidFill>
              </a:rPr>
              <a:t>U</a:t>
            </a:r>
            <a:r>
              <a:rPr lang="en-US" altLang="ko-KR" b="1" dirty="0"/>
              <a:t>nified </a:t>
            </a:r>
            <a:r>
              <a:rPr lang="en-US" altLang="ko-KR" b="1" dirty="0">
                <a:solidFill>
                  <a:schemeClr val="accent6"/>
                </a:solidFill>
              </a:rPr>
              <a:t>I</a:t>
            </a:r>
            <a:r>
              <a:rPr lang="en-US" altLang="ko-KR" b="1" dirty="0"/>
              <a:t>nformation </a:t>
            </a:r>
            <a:r>
              <a:rPr lang="en-US" altLang="ko-KR" b="1" dirty="0">
                <a:solidFill>
                  <a:schemeClr val="accent6"/>
                </a:solidFill>
              </a:rPr>
              <a:t>D</a:t>
            </a:r>
            <a:r>
              <a:rPr lang="en-US" altLang="ko-KR" b="1" dirty="0"/>
              <a:t>esign System for </a:t>
            </a:r>
            <a:r>
              <a:rPr lang="en-US" altLang="ko-KR" b="1" dirty="0">
                <a:solidFill>
                  <a:srgbClr val="F79646"/>
                </a:solidFill>
              </a:rPr>
              <a:t>E</a:t>
            </a:r>
            <a:r>
              <a:rPr lang="en-US" altLang="ko-KR" b="1" dirty="0"/>
              <a:t>nvironment</a:t>
            </a:r>
          </a:p>
          <a:p>
            <a:pPr algn="ctr"/>
            <a:r>
              <a:rPr lang="en-US" altLang="ko-KR" b="1" dirty="0"/>
              <a:t>(*GUIDE)</a:t>
            </a:r>
            <a:endParaRPr lang="ko-KR" altLang="en-US" b="1" dirty="0"/>
          </a:p>
        </p:txBody>
      </p:sp>
      <p:grpSp>
        <p:nvGrpSpPr>
          <p:cNvPr id="13" name="Group 70">
            <a:extLst>
              <a:ext uri="{FF2B5EF4-FFF2-40B4-BE49-F238E27FC236}">
                <a16:creationId xmlns:a16="http://schemas.microsoft.com/office/drawing/2014/main" id="{C40A19DA-8BD7-4144-B035-74394AD7138D}"/>
              </a:ext>
            </a:extLst>
          </p:cNvPr>
          <p:cNvGrpSpPr/>
          <p:nvPr/>
        </p:nvGrpSpPr>
        <p:grpSpPr>
          <a:xfrm>
            <a:off x="35496" y="1086101"/>
            <a:ext cx="9072500" cy="5573388"/>
            <a:chOff x="-2553348" y="1072652"/>
            <a:chExt cx="9072500" cy="5573388"/>
          </a:xfrm>
        </p:grpSpPr>
        <p:sp>
          <p:nvSpPr>
            <p:cNvPr id="14" name="Rectangle 5">
              <a:extLst>
                <a:ext uri="{FF2B5EF4-FFF2-40B4-BE49-F238E27FC236}">
                  <a16:creationId xmlns:a16="http://schemas.microsoft.com/office/drawing/2014/main" id="{A96384D9-D718-49DE-8D6B-B396FD164782}"/>
                </a:ext>
              </a:extLst>
            </p:cNvPr>
            <p:cNvSpPr/>
            <p:nvPr/>
          </p:nvSpPr>
          <p:spPr>
            <a:xfrm>
              <a:off x="-2553348" y="1072652"/>
              <a:ext cx="9072500" cy="557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
              <a:extLst>
                <a:ext uri="{FF2B5EF4-FFF2-40B4-BE49-F238E27FC236}">
                  <a16:creationId xmlns:a16="http://schemas.microsoft.com/office/drawing/2014/main" id="{0060EA1C-62EC-457D-A83D-1EA26196DC9A}"/>
                </a:ext>
              </a:extLst>
            </p:cNvPr>
            <p:cNvGrpSpPr/>
            <p:nvPr/>
          </p:nvGrpSpPr>
          <p:grpSpPr>
            <a:xfrm>
              <a:off x="-921515" y="1185365"/>
              <a:ext cx="5874517" cy="5372790"/>
              <a:chOff x="1619672" y="1226376"/>
              <a:chExt cx="5874517" cy="5372790"/>
            </a:xfrm>
          </p:grpSpPr>
          <p:grpSp>
            <p:nvGrpSpPr>
              <p:cNvPr id="17" name="Group 6">
                <a:extLst>
                  <a:ext uri="{FF2B5EF4-FFF2-40B4-BE49-F238E27FC236}">
                    <a16:creationId xmlns:a16="http://schemas.microsoft.com/office/drawing/2014/main" id="{684268A9-210D-4797-BCD8-EC8FBC4EB411}"/>
                  </a:ext>
                </a:extLst>
              </p:cNvPr>
              <p:cNvGrpSpPr/>
              <p:nvPr/>
            </p:nvGrpSpPr>
            <p:grpSpPr>
              <a:xfrm>
                <a:off x="1619672" y="1226376"/>
                <a:ext cx="5874517" cy="5372790"/>
                <a:chOff x="2379316" y="773030"/>
                <a:chExt cx="4408979" cy="4434118"/>
              </a:xfrm>
            </p:grpSpPr>
            <p:sp>
              <p:nvSpPr>
                <p:cNvPr id="19" name="사각형: 둥근 모서리 60">
                  <a:extLst>
                    <a:ext uri="{FF2B5EF4-FFF2-40B4-BE49-F238E27FC236}">
                      <a16:creationId xmlns:a16="http://schemas.microsoft.com/office/drawing/2014/main" id="{5CB8E74F-FFDA-49B2-B2CD-E6195836ADD8}"/>
                    </a:ext>
                  </a:extLst>
                </p:cNvPr>
                <p:cNvSpPr/>
                <p:nvPr/>
              </p:nvSpPr>
              <p:spPr>
                <a:xfrm>
                  <a:off x="4614662" y="3019304"/>
                  <a:ext cx="2173633" cy="218784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사각형: 둥근 모서리 61">
                  <a:extLst>
                    <a:ext uri="{FF2B5EF4-FFF2-40B4-BE49-F238E27FC236}">
                      <a16:creationId xmlns:a16="http://schemas.microsoft.com/office/drawing/2014/main" id="{1306ED3E-0B5C-45AD-850B-7442249C69E1}"/>
                    </a:ext>
                  </a:extLst>
                </p:cNvPr>
                <p:cNvSpPr/>
                <p:nvPr/>
              </p:nvSpPr>
              <p:spPr>
                <a:xfrm>
                  <a:off x="2384385" y="3017807"/>
                  <a:ext cx="2173633" cy="218784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사각형: 둥근 모서리 62">
                  <a:extLst>
                    <a:ext uri="{FF2B5EF4-FFF2-40B4-BE49-F238E27FC236}">
                      <a16:creationId xmlns:a16="http://schemas.microsoft.com/office/drawing/2014/main" id="{F51DC0CD-EFD8-4D0B-B43A-35DC8399B0CE}"/>
                    </a:ext>
                  </a:extLst>
                </p:cNvPr>
                <p:cNvSpPr/>
                <p:nvPr/>
              </p:nvSpPr>
              <p:spPr>
                <a:xfrm>
                  <a:off x="4614662" y="773030"/>
                  <a:ext cx="2173633" cy="2187844"/>
                </a:xfrm>
                <a:prstGeom prst="roundRect">
                  <a:avLst/>
                </a:prstGeom>
                <a:solidFill>
                  <a:srgbClr val="090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사각형: 둥근 모서리 63">
                  <a:extLst>
                    <a:ext uri="{FF2B5EF4-FFF2-40B4-BE49-F238E27FC236}">
                      <a16:creationId xmlns:a16="http://schemas.microsoft.com/office/drawing/2014/main" id="{05B768F2-9E84-4110-A961-638A62125FFD}"/>
                    </a:ext>
                  </a:extLst>
                </p:cNvPr>
                <p:cNvSpPr/>
                <p:nvPr/>
              </p:nvSpPr>
              <p:spPr>
                <a:xfrm>
                  <a:off x="2379316" y="786611"/>
                  <a:ext cx="2173633" cy="21878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3" name="그림 66">
                  <a:extLst>
                    <a:ext uri="{FF2B5EF4-FFF2-40B4-BE49-F238E27FC236}">
                      <a16:creationId xmlns:a16="http://schemas.microsoft.com/office/drawing/2014/main" id="{1B71FA28-0C48-4F01-86D0-07399B25F61F}"/>
                    </a:ext>
                  </a:extLst>
                </p:cNvPr>
                <p:cNvPicPr>
                  <a:picLocks noChangeAspect="1"/>
                </p:cNvPicPr>
                <p:nvPr/>
              </p:nvPicPr>
              <p:blipFill>
                <a:blip r:embed="rId3"/>
                <a:stretch>
                  <a:fillRect/>
                </a:stretch>
              </p:blipFill>
              <p:spPr>
                <a:xfrm>
                  <a:off x="4857088" y="1088169"/>
                  <a:ext cx="894524" cy="890827"/>
                </a:xfrm>
                <a:prstGeom prst="rect">
                  <a:avLst/>
                </a:prstGeom>
              </p:spPr>
            </p:pic>
            <p:sp>
              <p:nvSpPr>
                <p:cNvPr id="24" name="TextBox 23">
                  <a:extLst>
                    <a:ext uri="{FF2B5EF4-FFF2-40B4-BE49-F238E27FC236}">
                      <a16:creationId xmlns:a16="http://schemas.microsoft.com/office/drawing/2014/main" id="{0B26031F-F91C-48DA-80E6-D3E982FD327B}"/>
                    </a:ext>
                  </a:extLst>
                </p:cNvPr>
                <p:cNvSpPr txBox="1"/>
                <p:nvPr/>
              </p:nvSpPr>
              <p:spPr>
                <a:xfrm>
                  <a:off x="4990944" y="2205995"/>
                  <a:ext cx="1495708" cy="533411"/>
                </a:xfrm>
                <a:prstGeom prst="rect">
                  <a:avLst/>
                </a:prstGeom>
                <a:noFill/>
              </p:spPr>
              <p:txBody>
                <a:bodyPr wrap="square" rtlCol="0">
                  <a:spAutoFit/>
                </a:bodyPr>
                <a:lstStyle/>
                <a:p>
                  <a:pPr algn="ctr"/>
                  <a:r>
                    <a:rPr lang="en-US" altLang="ko-KR" b="1" dirty="0">
                      <a:solidFill>
                        <a:schemeClr val="bg1"/>
                      </a:solidFill>
                    </a:rPr>
                    <a:t>Emissions and Air Quality</a:t>
                  </a:r>
                  <a:endParaRPr lang="ko-KR" altLang="en-US" b="1" dirty="0">
                    <a:solidFill>
                      <a:schemeClr val="bg1"/>
                    </a:solidFill>
                  </a:endParaRPr>
                </a:p>
              </p:txBody>
            </p:sp>
            <p:sp>
              <p:nvSpPr>
                <p:cNvPr id="25" name="TextBox 24">
                  <a:extLst>
                    <a:ext uri="{FF2B5EF4-FFF2-40B4-BE49-F238E27FC236}">
                      <a16:creationId xmlns:a16="http://schemas.microsoft.com/office/drawing/2014/main" id="{A67DCB13-3139-40D4-89E2-687CFCB0DCAD}"/>
                    </a:ext>
                  </a:extLst>
                </p:cNvPr>
                <p:cNvSpPr txBox="1"/>
                <p:nvPr/>
              </p:nvSpPr>
              <p:spPr>
                <a:xfrm>
                  <a:off x="4946910" y="4497484"/>
                  <a:ext cx="1598285" cy="304807"/>
                </a:xfrm>
                <a:prstGeom prst="rect">
                  <a:avLst/>
                </a:prstGeom>
                <a:noFill/>
              </p:spPr>
              <p:txBody>
                <a:bodyPr wrap="square" rtlCol="0">
                  <a:spAutoFit/>
                </a:bodyPr>
                <a:lstStyle/>
                <a:p>
                  <a:pPr algn="ctr"/>
                  <a:r>
                    <a:rPr lang="en-US" altLang="ko-KR" b="1" dirty="0">
                      <a:solidFill>
                        <a:schemeClr val="bg1"/>
                      </a:solidFill>
                    </a:rPr>
                    <a:t>Health Impact</a:t>
                  </a:r>
                  <a:endParaRPr lang="ko-KR" altLang="en-US" b="1" dirty="0">
                    <a:solidFill>
                      <a:schemeClr val="bg1"/>
                    </a:solidFill>
                  </a:endParaRPr>
                </a:p>
              </p:txBody>
            </p:sp>
            <p:sp>
              <p:nvSpPr>
                <p:cNvPr id="26" name="TextBox 25">
                  <a:extLst>
                    <a:ext uri="{FF2B5EF4-FFF2-40B4-BE49-F238E27FC236}">
                      <a16:creationId xmlns:a16="http://schemas.microsoft.com/office/drawing/2014/main" id="{694567FB-ADA8-4CCD-9CD9-8AA877E8BBA0}"/>
                    </a:ext>
                  </a:extLst>
                </p:cNvPr>
                <p:cNvSpPr txBox="1"/>
                <p:nvPr/>
              </p:nvSpPr>
              <p:spPr>
                <a:xfrm>
                  <a:off x="2638149" y="2162037"/>
                  <a:ext cx="1740791" cy="533411"/>
                </a:xfrm>
                <a:prstGeom prst="rect">
                  <a:avLst/>
                </a:prstGeom>
                <a:noFill/>
              </p:spPr>
              <p:txBody>
                <a:bodyPr wrap="square" rtlCol="0">
                  <a:spAutoFit/>
                </a:bodyPr>
                <a:lstStyle/>
                <a:p>
                  <a:pPr algn="ctr"/>
                  <a:r>
                    <a:rPr lang="en-US" altLang="ko-KR" b="1" dirty="0">
                      <a:solidFill>
                        <a:schemeClr val="bg1"/>
                      </a:solidFill>
                    </a:rPr>
                    <a:t>Socio-economy and Energy</a:t>
                  </a:r>
                  <a:endParaRPr lang="ko-KR" altLang="en-US" b="1" dirty="0">
                    <a:solidFill>
                      <a:schemeClr val="bg1"/>
                    </a:solidFill>
                  </a:endParaRPr>
                </a:p>
              </p:txBody>
            </p:sp>
            <p:pic>
              <p:nvPicPr>
                <p:cNvPr id="27" name="그래픽 71" descr="화폐">
                  <a:extLst>
                    <a:ext uri="{FF2B5EF4-FFF2-40B4-BE49-F238E27FC236}">
                      <a16:creationId xmlns:a16="http://schemas.microsoft.com/office/drawing/2014/main" id="{8AD1EE9D-EC96-4E75-89F3-ED22869C84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9606" y="3466809"/>
                  <a:ext cx="632909" cy="632909"/>
                </a:xfrm>
                <a:prstGeom prst="rect">
                  <a:avLst/>
                </a:prstGeom>
              </p:spPr>
            </p:pic>
            <p:pic>
              <p:nvPicPr>
                <p:cNvPr id="28" name="Picture 3">
                  <a:extLst>
                    <a:ext uri="{FF2B5EF4-FFF2-40B4-BE49-F238E27FC236}">
                      <a16:creationId xmlns:a16="http://schemas.microsoft.com/office/drawing/2014/main" id="{8625C8AB-9E37-4261-9EC8-AF51B9BD1000}"/>
                    </a:ext>
                  </a:extLst>
                </p:cNvPr>
                <p:cNvPicPr>
                  <a:picLocks noChangeAspect="1" noChangeArrowheads="1"/>
                </p:cNvPicPr>
                <p:nvPr/>
              </p:nvPicPr>
              <p:blipFill>
                <a:blip r:embed="rId6" cstate="print"/>
                <a:srcRect/>
                <a:stretch>
                  <a:fillRect/>
                </a:stretch>
              </p:blipFill>
              <p:spPr>
                <a:xfrm>
                  <a:off x="4852428" y="3465387"/>
                  <a:ext cx="805213" cy="820628"/>
                </a:xfrm>
                <a:prstGeom prst="rect">
                  <a:avLst/>
                </a:prstGeom>
                <a:noFill/>
              </p:spPr>
            </p:pic>
            <p:pic>
              <p:nvPicPr>
                <p:cNvPr id="29" name="그래픽 80" descr="여자 아이가 있는 가족">
                  <a:extLst>
                    <a:ext uri="{FF2B5EF4-FFF2-40B4-BE49-F238E27FC236}">
                      <a16:creationId xmlns:a16="http://schemas.microsoft.com/office/drawing/2014/main" id="{C0BC4FC1-1F1D-45E9-99F9-B497597AF8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2181" y="3371615"/>
                  <a:ext cx="914400" cy="914400"/>
                </a:xfrm>
                <a:prstGeom prst="rect">
                  <a:avLst/>
                </a:prstGeom>
              </p:spPr>
            </p:pic>
            <p:pic>
              <p:nvPicPr>
                <p:cNvPr id="30" name="Picture 2">
                  <a:extLst>
                    <a:ext uri="{FF2B5EF4-FFF2-40B4-BE49-F238E27FC236}">
                      <a16:creationId xmlns:a16="http://schemas.microsoft.com/office/drawing/2014/main" id="{D09366BA-029F-420F-895E-098744024BED}"/>
                    </a:ext>
                  </a:extLst>
                </p:cNvPr>
                <p:cNvPicPr>
                  <a:picLocks noChangeAspect="1" noChangeArrowheads="1"/>
                </p:cNvPicPr>
                <p:nvPr/>
              </p:nvPicPr>
              <p:blipFill>
                <a:blip r:embed="rId9" cstate="print"/>
                <a:srcRect/>
                <a:stretch>
                  <a:fillRect/>
                </a:stretch>
              </p:blipFill>
              <p:spPr bwMode="auto">
                <a:xfrm>
                  <a:off x="5818160" y="984045"/>
                  <a:ext cx="853068" cy="1043945"/>
                </a:xfrm>
                <a:prstGeom prst="rect">
                  <a:avLst/>
                </a:prstGeom>
                <a:noFill/>
                <a:ln w="9525">
                  <a:noFill/>
                  <a:miter lim="800000"/>
                  <a:headEnd/>
                  <a:tailEnd/>
                </a:ln>
                <a:effectLst/>
              </p:spPr>
            </p:pic>
            <p:pic>
              <p:nvPicPr>
                <p:cNvPr id="31" name="그래픽 83" descr="데이터베이스">
                  <a:extLst>
                    <a:ext uri="{FF2B5EF4-FFF2-40B4-BE49-F238E27FC236}">
                      <a16:creationId xmlns:a16="http://schemas.microsoft.com/office/drawing/2014/main" id="{BA283F68-84F6-4C48-B0A2-4A84E3905AA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6237" y="1163364"/>
                  <a:ext cx="822203" cy="822202"/>
                </a:xfrm>
                <a:prstGeom prst="rect">
                  <a:avLst/>
                </a:prstGeom>
              </p:spPr>
            </p:pic>
            <p:pic>
              <p:nvPicPr>
                <p:cNvPr id="32" name="그림 87">
                  <a:extLst>
                    <a:ext uri="{FF2B5EF4-FFF2-40B4-BE49-F238E27FC236}">
                      <a16:creationId xmlns:a16="http://schemas.microsoft.com/office/drawing/2014/main" id="{4AFB3361-2721-4D11-AECA-A10317E77910}"/>
                    </a:ext>
                  </a:extLst>
                </p:cNvPr>
                <p:cNvPicPr>
                  <a:picLocks noChangeAspect="1"/>
                </p:cNvPicPr>
                <p:nvPr/>
              </p:nvPicPr>
              <p:blipFill>
                <a:blip r:embed="rId12"/>
                <a:stretch>
                  <a:fillRect/>
                </a:stretch>
              </p:blipFill>
              <p:spPr>
                <a:xfrm>
                  <a:off x="4048891" y="2440604"/>
                  <a:ext cx="1213380" cy="1187082"/>
                </a:xfrm>
                <a:prstGeom prst="rect">
                  <a:avLst/>
                </a:prstGeom>
              </p:spPr>
            </p:pic>
            <p:pic>
              <p:nvPicPr>
                <p:cNvPr id="33" name="그래픽 3" descr="정의의 저울">
                  <a:extLst>
                    <a:ext uri="{FF2B5EF4-FFF2-40B4-BE49-F238E27FC236}">
                      <a16:creationId xmlns:a16="http://schemas.microsoft.com/office/drawing/2014/main" id="{64B2F700-6671-4213-8BA5-B33084F7D84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97795" y="3381686"/>
                  <a:ext cx="984054" cy="821908"/>
                </a:xfrm>
                <a:prstGeom prst="rect">
                  <a:avLst/>
                </a:prstGeom>
              </p:spPr>
            </p:pic>
            <p:sp>
              <p:nvSpPr>
                <p:cNvPr id="34" name="TextBox 33">
                  <a:extLst>
                    <a:ext uri="{FF2B5EF4-FFF2-40B4-BE49-F238E27FC236}">
                      <a16:creationId xmlns:a16="http://schemas.microsoft.com/office/drawing/2014/main" id="{86B9E343-B982-448E-A48A-35A86A2932FB}"/>
                    </a:ext>
                  </a:extLst>
                </p:cNvPr>
                <p:cNvSpPr txBox="1"/>
                <p:nvPr/>
              </p:nvSpPr>
              <p:spPr>
                <a:xfrm>
                  <a:off x="2632265" y="4441024"/>
                  <a:ext cx="1766072" cy="646331"/>
                </a:xfrm>
                <a:prstGeom prst="rect">
                  <a:avLst/>
                </a:prstGeom>
                <a:noFill/>
              </p:spPr>
              <p:txBody>
                <a:bodyPr wrap="square" rtlCol="0">
                  <a:spAutoFit/>
                </a:bodyPr>
                <a:lstStyle/>
                <a:p>
                  <a:pPr algn="ctr"/>
                  <a:r>
                    <a:rPr lang="en-US" altLang="ko-KR" b="1" dirty="0">
                      <a:solidFill>
                        <a:schemeClr val="bg1"/>
                      </a:solidFill>
                    </a:rPr>
                    <a:t>Cost-Benefit Analysis</a:t>
                  </a:r>
                  <a:endParaRPr lang="ko-KR" altLang="en-US" b="1" dirty="0">
                    <a:solidFill>
                      <a:schemeClr val="bg1"/>
                    </a:solidFill>
                  </a:endParaRPr>
                </a:p>
              </p:txBody>
            </p:sp>
          </p:grpSp>
          <p:pic>
            <p:nvPicPr>
              <p:cNvPr id="18" name="그래픽 78" descr="상향 추세">
                <a:extLst>
                  <a:ext uri="{FF2B5EF4-FFF2-40B4-BE49-F238E27FC236}">
                    <a16:creationId xmlns:a16="http://schemas.microsoft.com/office/drawing/2014/main" id="{54F7F657-3587-460F-9747-B1C3A34F8C6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87009" y="1694465"/>
                <a:ext cx="976306" cy="976306"/>
              </a:xfrm>
              <a:prstGeom prst="rect">
                <a:avLst/>
              </a:prstGeom>
            </p:spPr>
          </p:pic>
        </p:grpSp>
      </p:grpSp>
      <p:sp>
        <p:nvSpPr>
          <p:cNvPr id="35" name="직사각형 14">
            <a:extLst>
              <a:ext uri="{FF2B5EF4-FFF2-40B4-BE49-F238E27FC236}">
                <a16:creationId xmlns:a16="http://schemas.microsoft.com/office/drawing/2014/main" id="{303C8768-12CC-43F7-A50D-03F25B67AF35}"/>
              </a:ext>
            </a:extLst>
          </p:cNvPr>
          <p:cNvSpPr/>
          <p:nvPr/>
        </p:nvSpPr>
        <p:spPr>
          <a:xfrm>
            <a:off x="128386" y="6669360"/>
            <a:ext cx="5703754" cy="246221"/>
          </a:xfrm>
          <a:prstGeom prst="rect">
            <a:avLst/>
          </a:prstGeom>
        </p:spPr>
        <p:txBody>
          <a:bodyPr wrap="square">
            <a:spAutoFit/>
          </a:bodyPr>
          <a:lstStyle/>
          <a:p>
            <a:r>
              <a:rPr lang="en-US" altLang="ko-KR" sz="1000" b="1" dirty="0">
                <a:solidFill>
                  <a:schemeClr val="bg1"/>
                </a:solidFill>
                <a:latin typeface="+mn-ea"/>
              </a:rPr>
              <a:t>*GUIDE : GHGs and air pollutants Unified Information Design system for Environment</a:t>
            </a:r>
            <a:endParaRPr lang="ko-KR" altLang="en-US" sz="1000" dirty="0">
              <a:solidFill>
                <a:schemeClr val="bg1"/>
              </a:solidFill>
            </a:endParaRPr>
          </a:p>
        </p:txBody>
      </p:sp>
      <p:grpSp>
        <p:nvGrpSpPr>
          <p:cNvPr id="36" name="Group 30">
            <a:extLst>
              <a:ext uri="{FF2B5EF4-FFF2-40B4-BE49-F238E27FC236}">
                <a16:creationId xmlns:a16="http://schemas.microsoft.com/office/drawing/2014/main" id="{0E58CF8F-31CA-4963-930E-D375DD0803E0}"/>
              </a:ext>
            </a:extLst>
          </p:cNvPr>
          <p:cNvGrpSpPr/>
          <p:nvPr/>
        </p:nvGrpSpPr>
        <p:grpSpPr>
          <a:xfrm>
            <a:off x="1670100" y="1194789"/>
            <a:ext cx="5874517" cy="5372790"/>
            <a:chOff x="1619672" y="1226376"/>
            <a:chExt cx="5874517" cy="5372790"/>
          </a:xfrm>
        </p:grpSpPr>
        <p:grpSp>
          <p:nvGrpSpPr>
            <p:cNvPr id="37" name="Group 31">
              <a:extLst>
                <a:ext uri="{FF2B5EF4-FFF2-40B4-BE49-F238E27FC236}">
                  <a16:creationId xmlns:a16="http://schemas.microsoft.com/office/drawing/2014/main" id="{067EDB47-0FCF-4006-AED6-D8D10F9E3077}"/>
                </a:ext>
              </a:extLst>
            </p:cNvPr>
            <p:cNvGrpSpPr/>
            <p:nvPr/>
          </p:nvGrpSpPr>
          <p:grpSpPr>
            <a:xfrm>
              <a:off x="1619672" y="1226376"/>
              <a:ext cx="5874517" cy="5372790"/>
              <a:chOff x="2379316" y="773030"/>
              <a:chExt cx="4408979" cy="4434118"/>
            </a:xfrm>
          </p:grpSpPr>
          <p:sp>
            <p:nvSpPr>
              <p:cNvPr id="39" name="사각형: 둥근 모서리 60">
                <a:extLst>
                  <a:ext uri="{FF2B5EF4-FFF2-40B4-BE49-F238E27FC236}">
                    <a16:creationId xmlns:a16="http://schemas.microsoft.com/office/drawing/2014/main" id="{80CB6B16-62F0-4922-A5DD-9CAE0E2E5DF1}"/>
                  </a:ext>
                </a:extLst>
              </p:cNvPr>
              <p:cNvSpPr/>
              <p:nvPr/>
            </p:nvSpPr>
            <p:spPr>
              <a:xfrm>
                <a:off x="4614662" y="3019304"/>
                <a:ext cx="2173633" cy="2187844"/>
              </a:xfrm>
              <a:prstGeom prst="round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사각형: 둥근 모서리 61">
                <a:extLst>
                  <a:ext uri="{FF2B5EF4-FFF2-40B4-BE49-F238E27FC236}">
                    <a16:creationId xmlns:a16="http://schemas.microsoft.com/office/drawing/2014/main" id="{8E08E87B-5FE8-414B-98D9-1E2B8A659548}"/>
                  </a:ext>
                </a:extLst>
              </p:cNvPr>
              <p:cNvSpPr/>
              <p:nvPr/>
            </p:nvSpPr>
            <p:spPr>
              <a:xfrm>
                <a:off x="2384385" y="3017807"/>
                <a:ext cx="2173633" cy="2187844"/>
              </a:xfrm>
              <a:prstGeom prst="roundRect">
                <a:avLst/>
              </a:prstGeom>
              <a:solidFill>
                <a:srgbClr val="7DF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사각형: 둥근 모서리 62">
                <a:extLst>
                  <a:ext uri="{FF2B5EF4-FFF2-40B4-BE49-F238E27FC236}">
                    <a16:creationId xmlns:a16="http://schemas.microsoft.com/office/drawing/2014/main" id="{372B902F-8A1D-4119-AE69-1397CE50E835}"/>
                  </a:ext>
                </a:extLst>
              </p:cNvPr>
              <p:cNvSpPr/>
              <p:nvPr/>
            </p:nvSpPr>
            <p:spPr>
              <a:xfrm>
                <a:off x="4614662" y="773030"/>
                <a:ext cx="2173633" cy="2187844"/>
              </a:xfrm>
              <a:prstGeom prst="roundRect">
                <a:avLst/>
              </a:prstGeom>
              <a:solidFill>
                <a:srgbClr val="0909FF"/>
              </a:solid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사각형: 둥근 모서리 63">
                <a:extLst>
                  <a:ext uri="{FF2B5EF4-FFF2-40B4-BE49-F238E27FC236}">
                    <a16:creationId xmlns:a16="http://schemas.microsoft.com/office/drawing/2014/main" id="{A9F41D29-6108-4DD8-96EE-1A97ECB69DB0}"/>
                  </a:ext>
                </a:extLst>
              </p:cNvPr>
              <p:cNvSpPr/>
              <p:nvPr/>
            </p:nvSpPr>
            <p:spPr>
              <a:xfrm>
                <a:off x="2379316" y="786611"/>
                <a:ext cx="2173633" cy="2187844"/>
              </a:xfrm>
              <a:prstGeom prst="roundRect">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3" name="그림 66">
                <a:extLst>
                  <a:ext uri="{FF2B5EF4-FFF2-40B4-BE49-F238E27FC236}">
                    <a16:creationId xmlns:a16="http://schemas.microsoft.com/office/drawing/2014/main" id="{1B1936AF-C744-4905-9190-CB8B17D153FD}"/>
                  </a:ext>
                </a:extLst>
              </p:cNvPr>
              <p:cNvPicPr>
                <a:picLocks noChangeAspect="1"/>
              </p:cNvPicPr>
              <p:nvPr/>
            </p:nvPicPr>
            <p:blipFill>
              <a:blip r:embed="rId3"/>
              <a:stretch>
                <a:fillRect/>
              </a:stretch>
            </p:blipFill>
            <p:spPr>
              <a:xfrm>
                <a:off x="4857088" y="1088169"/>
                <a:ext cx="894524" cy="890827"/>
              </a:xfrm>
              <a:prstGeom prst="rect">
                <a:avLst/>
              </a:prstGeom>
            </p:spPr>
          </p:pic>
          <p:sp>
            <p:nvSpPr>
              <p:cNvPr id="44" name="TextBox 43">
                <a:extLst>
                  <a:ext uri="{FF2B5EF4-FFF2-40B4-BE49-F238E27FC236}">
                    <a16:creationId xmlns:a16="http://schemas.microsoft.com/office/drawing/2014/main" id="{10259C95-6676-4DCF-BC69-76994237C712}"/>
                  </a:ext>
                </a:extLst>
              </p:cNvPr>
              <p:cNvSpPr txBox="1"/>
              <p:nvPr/>
            </p:nvSpPr>
            <p:spPr>
              <a:xfrm>
                <a:off x="4990944" y="2205995"/>
                <a:ext cx="1495708" cy="533411"/>
              </a:xfrm>
              <a:prstGeom prst="rect">
                <a:avLst/>
              </a:prstGeom>
              <a:noFill/>
            </p:spPr>
            <p:txBody>
              <a:bodyPr wrap="square" rtlCol="0">
                <a:spAutoFit/>
              </a:bodyPr>
              <a:lstStyle/>
              <a:p>
                <a:pPr algn="ctr"/>
                <a:r>
                  <a:rPr lang="en-US" altLang="ko-KR" b="1" dirty="0">
                    <a:solidFill>
                      <a:schemeClr val="bg1"/>
                    </a:solidFill>
                  </a:rPr>
                  <a:t>Emissions and Air Quality</a:t>
                </a:r>
                <a:endParaRPr lang="ko-KR" altLang="en-US" b="1" dirty="0">
                  <a:solidFill>
                    <a:schemeClr val="bg1"/>
                  </a:solidFill>
                </a:endParaRPr>
              </a:p>
            </p:txBody>
          </p:sp>
          <p:sp>
            <p:nvSpPr>
              <p:cNvPr id="45" name="TextBox 44">
                <a:extLst>
                  <a:ext uri="{FF2B5EF4-FFF2-40B4-BE49-F238E27FC236}">
                    <a16:creationId xmlns:a16="http://schemas.microsoft.com/office/drawing/2014/main" id="{173258BA-B899-4416-B82D-ADFF336ACA16}"/>
                  </a:ext>
                </a:extLst>
              </p:cNvPr>
              <p:cNvSpPr txBox="1"/>
              <p:nvPr/>
            </p:nvSpPr>
            <p:spPr>
              <a:xfrm>
                <a:off x="4946910" y="4497484"/>
                <a:ext cx="1598285" cy="304807"/>
              </a:xfrm>
              <a:prstGeom prst="rect">
                <a:avLst/>
              </a:prstGeom>
              <a:noFill/>
            </p:spPr>
            <p:txBody>
              <a:bodyPr wrap="square" rtlCol="0">
                <a:spAutoFit/>
              </a:bodyPr>
              <a:lstStyle/>
              <a:p>
                <a:pPr algn="ctr"/>
                <a:r>
                  <a:rPr lang="en-US" altLang="ko-KR" b="1" dirty="0">
                    <a:solidFill>
                      <a:schemeClr val="bg1"/>
                    </a:solidFill>
                  </a:rPr>
                  <a:t>Health Impact</a:t>
                </a:r>
                <a:endParaRPr lang="ko-KR" altLang="en-US" b="1" dirty="0">
                  <a:solidFill>
                    <a:schemeClr val="bg1"/>
                  </a:solidFill>
                </a:endParaRPr>
              </a:p>
            </p:txBody>
          </p:sp>
          <p:sp>
            <p:nvSpPr>
              <p:cNvPr id="46" name="TextBox 45">
                <a:extLst>
                  <a:ext uri="{FF2B5EF4-FFF2-40B4-BE49-F238E27FC236}">
                    <a16:creationId xmlns:a16="http://schemas.microsoft.com/office/drawing/2014/main" id="{4AB0DD6F-06F4-46E5-972A-8C4278BA524F}"/>
                  </a:ext>
                </a:extLst>
              </p:cNvPr>
              <p:cNvSpPr txBox="1"/>
              <p:nvPr/>
            </p:nvSpPr>
            <p:spPr>
              <a:xfrm>
                <a:off x="2638149" y="2162037"/>
                <a:ext cx="1740791" cy="533411"/>
              </a:xfrm>
              <a:prstGeom prst="rect">
                <a:avLst/>
              </a:prstGeom>
              <a:noFill/>
            </p:spPr>
            <p:txBody>
              <a:bodyPr wrap="square" rtlCol="0">
                <a:spAutoFit/>
              </a:bodyPr>
              <a:lstStyle/>
              <a:p>
                <a:pPr algn="ctr"/>
                <a:r>
                  <a:rPr lang="en-US" altLang="ko-KR" b="1" dirty="0">
                    <a:solidFill>
                      <a:schemeClr val="bg1"/>
                    </a:solidFill>
                  </a:rPr>
                  <a:t>Socio-economy and Energy</a:t>
                </a:r>
                <a:endParaRPr lang="ko-KR" altLang="en-US" b="1" dirty="0">
                  <a:solidFill>
                    <a:schemeClr val="bg1"/>
                  </a:solidFill>
                </a:endParaRPr>
              </a:p>
            </p:txBody>
          </p:sp>
          <p:pic>
            <p:nvPicPr>
              <p:cNvPr id="47" name="그래픽 71" descr="화폐">
                <a:extLst>
                  <a:ext uri="{FF2B5EF4-FFF2-40B4-BE49-F238E27FC236}">
                    <a16:creationId xmlns:a16="http://schemas.microsoft.com/office/drawing/2014/main" id="{06CF1D30-9317-4EEA-B2E7-E1D9CC9DD18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09606" y="3466809"/>
                <a:ext cx="632909" cy="632909"/>
              </a:xfrm>
              <a:prstGeom prst="rect">
                <a:avLst/>
              </a:prstGeom>
            </p:spPr>
          </p:pic>
          <p:pic>
            <p:nvPicPr>
              <p:cNvPr id="48" name="Picture 3">
                <a:extLst>
                  <a:ext uri="{FF2B5EF4-FFF2-40B4-BE49-F238E27FC236}">
                    <a16:creationId xmlns:a16="http://schemas.microsoft.com/office/drawing/2014/main" id="{4192F421-6EB9-4D49-98F9-0D72A43881CF}"/>
                  </a:ext>
                </a:extLst>
              </p:cNvPr>
              <p:cNvPicPr>
                <a:picLocks noChangeAspect="1" noChangeArrowheads="1"/>
              </p:cNvPicPr>
              <p:nvPr/>
            </p:nvPicPr>
            <p:blipFill>
              <a:blip r:embed="rId6" cstate="print"/>
              <a:srcRect/>
              <a:stretch>
                <a:fillRect/>
              </a:stretch>
            </p:blipFill>
            <p:spPr>
              <a:xfrm>
                <a:off x="4852428" y="3465387"/>
                <a:ext cx="805213" cy="820628"/>
              </a:xfrm>
              <a:prstGeom prst="rect">
                <a:avLst/>
              </a:prstGeom>
              <a:solidFill>
                <a:srgbClr val="B6B6B6"/>
              </a:solidFill>
            </p:spPr>
          </p:pic>
          <p:pic>
            <p:nvPicPr>
              <p:cNvPr id="49" name="그래픽 80" descr="여자 아이가 있는 가족">
                <a:extLst>
                  <a:ext uri="{FF2B5EF4-FFF2-40B4-BE49-F238E27FC236}">
                    <a16:creationId xmlns:a16="http://schemas.microsoft.com/office/drawing/2014/main" id="{452CF74A-272E-4756-9C25-2B2A8320B90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72181" y="3371615"/>
                <a:ext cx="914400" cy="914400"/>
              </a:xfrm>
              <a:prstGeom prst="rect">
                <a:avLst/>
              </a:prstGeom>
            </p:spPr>
          </p:pic>
          <p:pic>
            <p:nvPicPr>
              <p:cNvPr id="50" name="Picture 2">
                <a:extLst>
                  <a:ext uri="{FF2B5EF4-FFF2-40B4-BE49-F238E27FC236}">
                    <a16:creationId xmlns:a16="http://schemas.microsoft.com/office/drawing/2014/main" id="{ED9E3BDB-C24A-4C72-9A4D-13B1D398EABA}"/>
                  </a:ext>
                </a:extLst>
              </p:cNvPr>
              <p:cNvPicPr>
                <a:picLocks noChangeAspect="1" noChangeArrowheads="1"/>
              </p:cNvPicPr>
              <p:nvPr/>
            </p:nvPicPr>
            <p:blipFill>
              <a:blip r:embed="rId9" cstate="print"/>
              <a:srcRect/>
              <a:stretch>
                <a:fillRect/>
              </a:stretch>
            </p:blipFill>
            <p:spPr bwMode="auto">
              <a:xfrm>
                <a:off x="5818160" y="984045"/>
                <a:ext cx="853068" cy="1043945"/>
              </a:xfrm>
              <a:prstGeom prst="rect">
                <a:avLst/>
              </a:prstGeom>
              <a:noFill/>
              <a:ln w="9525">
                <a:noFill/>
                <a:miter lim="800000"/>
                <a:headEnd/>
                <a:tailEnd/>
              </a:ln>
              <a:effectLst/>
            </p:spPr>
          </p:pic>
          <p:pic>
            <p:nvPicPr>
              <p:cNvPr id="51" name="그래픽 83" descr="데이터베이스">
                <a:extLst>
                  <a:ext uri="{FF2B5EF4-FFF2-40B4-BE49-F238E27FC236}">
                    <a16:creationId xmlns:a16="http://schemas.microsoft.com/office/drawing/2014/main" id="{A224300D-75E8-4153-966D-D8ABBDE41EF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86237" y="1163364"/>
                <a:ext cx="822203" cy="822202"/>
              </a:xfrm>
              <a:prstGeom prst="rect">
                <a:avLst/>
              </a:prstGeom>
            </p:spPr>
          </p:pic>
          <p:pic>
            <p:nvPicPr>
              <p:cNvPr id="52" name="그림 87">
                <a:extLst>
                  <a:ext uri="{FF2B5EF4-FFF2-40B4-BE49-F238E27FC236}">
                    <a16:creationId xmlns:a16="http://schemas.microsoft.com/office/drawing/2014/main" id="{E714378C-7847-4E89-AD0A-D0C4815B4BCD}"/>
                  </a:ext>
                </a:extLst>
              </p:cNvPr>
              <p:cNvPicPr>
                <a:picLocks noChangeAspect="1"/>
              </p:cNvPicPr>
              <p:nvPr/>
            </p:nvPicPr>
            <p:blipFill>
              <a:blip r:embed="rId12"/>
              <a:stretch>
                <a:fillRect/>
              </a:stretch>
            </p:blipFill>
            <p:spPr>
              <a:xfrm>
                <a:off x="4048891" y="2440604"/>
                <a:ext cx="1213380" cy="1187082"/>
              </a:xfrm>
              <a:prstGeom prst="rect">
                <a:avLst/>
              </a:prstGeom>
            </p:spPr>
          </p:pic>
          <p:pic>
            <p:nvPicPr>
              <p:cNvPr id="53" name="그래픽 3" descr="정의의 저울">
                <a:extLst>
                  <a:ext uri="{FF2B5EF4-FFF2-40B4-BE49-F238E27FC236}">
                    <a16:creationId xmlns:a16="http://schemas.microsoft.com/office/drawing/2014/main" id="{8429E07D-C1EA-47FE-B351-42204A1B4F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397795" y="3381686"/>
                <a:ext cx="984054" cy="821908"/>
              </a:xfrm>
              <a:prstGeom prst="rect">
                <a:avLst/>
              </a:prstGeom>
            </p:spPr>
          </p:pic>
          <p:sp>
            <p:nvSpPr>
              <p:cNvPr id="54" name="TextBox 53">
                <a:extLst>
                  <a:ext uri="{FF2B5EF4-FFF2-40B4-BE49-F238E27FC236}">
                    <a16:creationId xmlns:a16="http://schemas.microsoft.com/office/drawing/2014/main" id="{A4071830-7E81-4980-80E4-69E76514E221}"/>
                  </a:ext>
                </a:extLst>
              </p:cNvPr>
              <p:cNvSpPr txBox="1"/>
              <p:nvPr/>
            </p:nvSpPr>
            <p:spPr>
              <a:xfrm>
                <a:off x="2632265" y="4441024"/>
                <a:ext cx="1766072" cy="646331"/>
              </a:xfrm>
              <a:prstGeom prst="rect">
                <a:avLst/>
              </a:prstGeom>
              <a:noFill/>
            </p:spPr>
            <p:txBody>
              <a:bodyPr wrap="square" rtlCol="0">
                <a:spAutoFit/>
              </a:bodyPr>
              <a:lstStyle/>
              <a:p>
                <a:pPr algn="ctr"/>
                <a:r>
                  <a:rPr lang="en-US" altLang="ko-KR" b="1" dirty="0">
                    <a:solidFill>
                      <a:schemeClr val="bg1"/>
                    </a:solidFill>
                  </a:rPr>
                  <a:t>Cost-Benefit Analysis</a:t>
                </a:r>
                <a:endParaRPr lang="ko-KR" altLang="en-US" b="1" dirty="0">
                  <a:solidFill>
                    <a:schemeClr val="bg1"/>
                  </a:solidFill>
                </a:endParaRPr>
              </a:p>
            </p:txBody>
          </p:sp>
        </p:grpSp>
        <p:pic>
          <p:nvPicPr>
            <p:cNvPr id="38" name="그래픽 78" descr="상향 추세">
              <a:extLst>
                <a:ext uri="{FF2B5EF4-FFF2-40B4-BE49-F238E27FC236}">
                  <a16:creationId xmlns:a16="http://schemas.microsoft.com/office/drawing/2014/main" id="{C277D140-EF2E-4D18-9BFE-133CC0095983}"/>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87009" y="1694465"/>
              <a:ext cx="976306" cy="976306"/>
            </a:xfrm>
            <a:prstGeom prst="rect">
              <a:avLst/>
            </a:prstGeom>
          </p:spPr>
        </p:pic>
      </p:grpSp>
    </p:spTree>
    <p:extLst>
      <p:ext uri="{BB962C8B-B14F-4D97-AF65-F5344CB8AC3E}">
        <p14:creationId xmlns:p14="http://schemas.microsoft.com/office/powerpoint/2010/main" val="26007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0" name="직사각형 9"/>
          <p:cNvSpPr/>
          <p:nvPr/>
        </p:nvSpPr>
        <p:spPr>
          <a:xfrm>
            <a:off x="251834" y="493395"/>
            <a:ext cx="3391954" cy="338554"/>
          </a:xfrm>
          <a:prstGeom prst="rect">
            <a:avLst/>
          </a:prstGeom>
        </p:spPr>
        <p:txBody>
          <a:bodyPr wrap="none" lIns="0" rIns="0">
            <a:spAutoFit/>
          </a:bodyPr>
          <a:lstStyle/>
          <a:p>
            <a:r>
              <a:rPr lang="en-US" altLang="ko-KR" sz="1600" dirty="0">
                <a:latin typeface="HY헤드라인M" panose="02030600000101010101" pitchFamily="18" charset="-127"/>
                <a:ea typeface="HY헤드라인M" panose="02030600000101010101" pitchFamily="18" charset="-127"/>
              </a:rPr>
              <a:t>Policy Supporting Air Quality Model</a:t>
            </a: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6</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7" name="직사각형 16">
            <a:extLst>
              <a:ext uri="{FF2B5EF4-FFF2-40B4-BE49-F238E27FC236}">
                <a16:creationId xmlns:a16="http://schemas.microsoft.com/office/drawing/2014/main" id="{3E8A2FFF-63EC-416A-8D0F-FC2930D0BDCB}"/>
              </a:ext>
            </a:extLst>
          </p:cNvPr>
          <p:cNvSpPr/>
          <p:nvPr/>
        </p:nvSpPr>
        <p:spPr>
          <a:xfrm>
            <a:off x="0" y="6350961"/>
            <a:ext cx="3691139" cy="307777"/>
          </a:xfrm>
          <a:prstGeom prst="rect">
            <a:avLst/>
          </a:prstGeom>
        </p:spPr>
        <p:txBody>
          <a:bodyPr wrap="none">
            <a:spAutoFit/>
          </a:bodyPr>
          <a:lstStyle/>
          <a:p>
            <a:r>
              <a:rPr lang="en-US" altLang="ko-KR" sz="1400" b="1" dirty="0"/>
              <a:t>(Jia</a:t>
            </a:r>
            <a:r>
              <a:rPr lang="ko-KR" altLang="en-US" sz="1400" b="1" dirty="0"/>
              <a:t> </a:t>
            </a:r>
            <a:r>
              <a:rPr lang="en-US" altLang="ko-KR" sz="1400" b="1" dirty="0"/>
              <a:t>Xing</a:t>
            </a:r>
            <a:r>
              <a:rPr lang="ko-KR" altLang="en-US" sz="1400" b="1" dirty="0"/>
              <a:t> </a:t>
            </a:r>
            <a:r>
              <a:rPr lang="en-US" altLang="ko-KR" sz="1400" b="1" dirty="0"/>
              <a:t>et al., 2018, CMAS conference) </a:t>
            </a:r>
            <a:endParaRPr lang="ko-KR" altLang="en-US" sz="1400" b="1" dirty="0"/>
          </a:p>
        </p:txBody>
      </p:sp>
      <p:sp>
        <p:nvSpPr>
          <p:cNvPr id="19" name="직사각형 18">
            <a:extLst>
              <a:ext uri="{FF2B5EF4-FFF2-40B4-BE49-F238E27FC236}">
                <a16:creationId xmlns:a16="http://schemas.microsoft.com/office/drawing/2014/main" id="{4030758A-4F13-447E-867E-9B4F9EAC2D74}"/>
              </a:ext>
            </a:extLst>
          </p:cNvPr>
          <p:cNvSpPr/>
          <p:nvPr/>
        </p:nvSpPr>
        <p:spPr>
          <a:xfrm>
            <a:off x="255056" y="68288"/>
            <a:ext cx="4496424"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Policy Supporting Air Quality Model </a:t>
            </a:r>
          </a:p>
        </p:txBody>
      </p:sp>
      <p:cxnSp>
        <p:nvCxnSpPr>
          <p:cNvPr id="18" name="直线箭头连接符 4">
            <a:extLst>
              <a:ext uri="{FF2B5EF4-FFF2-40B4-BE49-F238E27FC236}">
                <a16:creationId xmlns:a16="http://schemas.microsoft.com/office/drawing/2014/main" id="{9E5D9472-8929-4199-9A8C-D5DD7B00FF83}"/>
              </a:ext>
            </a:extLst>
          </p:cNvPr>
          <p:cNvCxnSpPr/>
          <p:nvPr/>
        </p:nvCxnSpPr>
        <p:spPr>
          <a:xfrm>
            <a:off x="2455436" y="5572164"/>
            <a:ext cx="3493008"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线箭头连接符 8">
            <a:extLst>
              <a:ext uri="{FF2B5EF4-FFF2-40B4-BE49-F238E27FC236}">
                <a16:creationId xmlns:a16="http://schemas.microsoft.com/office/drawing/2014/main" id="{150AF885-B791-451F-ACCE-FC74395659F0}"/>
              </a:ext>
            </a:extLst>
          </p:cNvPr>
          <p:cNvCxnSpPr/>
          <p:nvPr/>
        </p:nvCxnSpPr>
        <p:spPr>
          <a:xfrm flipV="1">
            <a:off x="2455436" y="2444916"/>
            <a:ext cx="0" cy="312724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文本框 11">
            <a:extLst>
              <a:ext uri="{FF2B5EF4-FFF2-40B4-BE49-F238E27FC236}">
                <a16:creationId xmlns:a16="http://schemas.microsoft.com/office/drawing/2014/main" id="{0D67A63A-72C4-4F97-A214-98685D79C888}"/>
              </a:ext>
            </a:extLst>
          </p:cNvPr>
          <p:cNvSpPr txBox="1"/>
          <p:nvPr/>
        </p:nvSpPr>
        <p:spPr>
          <a:xfrm>
            <a:off x="1729005" y="2449521"/>
            <a:ext cx="492443" cy="2900752"/>
          </a:xfrm>
          <a:prstGeom prst="rect">
            <a:avLst/>
          </a:prstGeom>
          <a:noFill/>
        </p:spPr>
        <p:txBody>
          <a:bodyPr vert="vert270" wrap="square" rtlCol="0">
            <a:spAutoFit/>
          </a:bodyPr>
          <a:lstStyle/>
          <a:p>
            <a:r>
              <a:rPr kumimoji="1" lang="en-US" altLang="zh-CN" sz="2000" b="1" dirty="0"/>
              <a:t>Ambient Concentration</a:t>
            </a:r>
            <a:endParaRPr kumimoji="1" lang="zh-CN" altLang="en-US" sz="2000" b="1" dirty="0"/>
          </a:p>
        </p:txBody>
      </p:sp>
      <p:sp>
        <p:nvSpPr>
          <p:cNvPr id="22" name="文本框 12">
            <a:extLst>
              <a:ext uri="{FF2B5EF4-FFF2-40B4-BE49-F238E27FC236}">
                <a16:creationId xmlns:a16="http://schemas.microsoft.com/office/drawing/2014/main" id="{614612B3-F009-4A11-8E6C-44DA7930A9C8}"/>
              </a:ext>
            </a:extLst>
          </p:cNvPr>
          <p:cNvSpPr txBox="1"/>
          <p:nvPr/>
        </p:nvSpPr>
        <p:spPr>
          <a:xfrm>
            <a:off x="5459167" y="5683495"/>
            <a:ext cx="1774845" cy="369332"/>
          </a:xfrm>
          <a:prstGeom prst="rect">
            <a:avLst/>
          </a:prstGeom>
          <a:noFill/>
        </p:spPr>
        <p:txBody>
          <a:bodyPr wrap="none" rtlCol="0">
            <a:spAutoFit/>
          </a:bodyPr>
          <a:lstStyle/>
          <a:p>
            <a:r>
              <a:rPr kumimoji="1" lang="en-US" altLang="zh-CN" b="1" dirty="0"/>
              <a:t>Emission ratio</a:t>
            </a:r>
            <a:endParaRPr kumimoji="1" lang="zh-CN" altLang="en-US" b="1" dirty="0"/>
          </a:p>
        </p:txBody>
      </p:sp>
      <p:sp>
        <p:nvSpPr>
          <p:cNvPr id="23" name="文本框 13">
            <a:extLst>
              <a:ext uri="{FF2B5EF4-FFF2-40B4-BE49-F238E27FC236}">
                <a16:creationId xmlns:a16="http://schemas.microsoft.com/office/drawing/2014/main" id="{FBE621CA-F998-412B-978C-BE23309E98CF}"/>
              </a:ext>
            </a:extLst>
          </p:cNvPr>
          <p:cNvSpPr txBox="1"/>
          <p:nvPr/>
        </p:nvSpPr>
        <p:spPr>
          <a:xfrm>
            <a:off x="2304593" y="5698394"/>
            <a:ext cx="301686" cy="369332"/>
          </a:xfrm>
          <a:prstGeom prst="rect">
            <a:avLst/>
          </a:prstGeom>
          <a:noFill/>
        </p:spPr>
        <p:txBody>
          <a:bodyPr wrap="none" rtlCol="0">
            <a:spAutoFit/>
          </a:bodyPr>
          <a:lstStyle/>
          <a:p>
            <a:r>
              <a:rPr kumimoji="1" lang="en-US" altLang="zh-CN" dirty="0"/>
              <a:t>0</a:t>
            </a:r>
            <a:endParaRPr kumimoji="1" lang="zh-CN" altLang="en-US" dirty="0"/>
          </a:p>
        </p:txBody>
      </p:sp>
      <p:sp>
        <p:nvSpPr>
          <p:cNvPr id="24" name="文本框 14">
            <a:extLst>
              <a:ext uri="{FF2B5EF4-FFF2-40B4-BE49-F238E27FC236}">
                <a16:creationId xmlns:a16="http://schemas.microsoft.com/office/drawing/2014/main" id="{840CC602-140B-4797-BD21-5C7AE77616CB}"/>
              </a:ext>
            </a:extLst>
          </p:cNvPr>
          <p:cNvSpPr txBox="1"/>
          <p:nvPr/>
        </p:nvSpPr>
        <p:spPr>
          <a:xfrm>
            <a:off x="4390086" y="5698394"/>
            <a:ext cx="301686" cy="369332"/>
          </a:xfrm>
          <a:prstGeom prst="rect">
            <a:avLst/>
          </a:prstGeom>
          <a:noFill/>
        </p:spPr>
        <p:txBody>
          <a:bodyPr wrap="none" rtlCol="0">
            <a:spAutoFit/>
          </a:bodyPr>
          <a:lstStyle/>
          <a:p>
            <a:r>
              <a:rPr kumimoji="1" lang="en-US" altLang="zh-CN" dirty="0"/>
              <a:t>1</a:t>
            </a:r>
            <a:endParaRPr kumimoji="1" lang="zh-CN" altLang="en-US" dirty="0"/>
          </a:p>
        </p:txBody>
      </p:sp>
      <p:sp>
        <p:nvSpPr>
          <p:cNvPr id="25" name="任意形状 25">
            <a:extLst>
              <a:ext uri="{FF2B5EF4-FFF2-40B4-BE49-F238E27FC236}">
                <a16:creationId xmlns:a16="http://schemas.microsoft.com/office/drawing/2014/main" id="{BF9B1604-FDF8-4F9F-A402-9D84AC7D0E61}"/>
              </a:ext>
            </a:extLst>
          </p:cNvPr>
          <p:cNvSpPr/>
          <p:nvPr/>
        </p:nvSpPr>
        <p:spPr>
          <a:xfrm>
            <a:off x="2455436" y="3377602"/>
            <a:ext cx="3236976" cy="2176273"/>
          </a:xfrm>
          <a:custGeom>
            <a:avLst/>
            <a:gdLst>
              <a:gd name="connsiteX0" fmla="*/ 0 w 4864608"/>
              <a:gd name="connsiteY0" fmla="*/ 2798064 h 2798064"/>
              <a:gd name="connsiteX1" fmla="*/ 2084832 w 4864608"/>
              <a:gd name="connsiteY1" fmla="*/ 566928 h 2798064"/>
              <a:gd name="connsiteX2" fmla="*/ 4864608 w 4864608"/>
              <a:gd name="connsiteY2" fmla="*/ 0 h 2798064"/>
            </a:gdLst>
            <a:ahLst/>
            <a:cxnLst>
              <a:cxn ang="0">
                <a:pos x="connsiteX0" y="connsiteY0"/>
              </a:cxn>
              <a:cxn ang="0">
                <a:pos x="connsiteX1" y="connsiteY1"/>
              </a:cxn>
              <a:cxn ang="0">
                <a:pos x="connsiteX2" y="connsiteY2"/>
              </a:cxn>
            </a:cxnLst>
            <a:rect l="l" t="t" r="r" b="b"/>
            <a:pathLst>
              <a:path w="4864608" h="2798064">
                <a:moveTo>
                  <a:pt x="0" y="2798064"/>
                </a:moveTo>
                <a:cubicBezTo>
                  <a:pt x="637032" y="1915668"/>
                  <a:pt x="1274064" y="1033272"/>
                  <a:pt x="2084832" y="566928"/>
                </a:cubicBezTo>
                <a:cubicBezTo>
                  <a:pt x="2895600" y="100584"/>
                  <a:pt x="4386072" y="51816"/>
                  <a:pt x="486460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16">
            <a:extLst>
              <a:ext uri="{FF2B5EF4-FFF2-40B4-BE49-F238E27FC236}">
                <a16:creationId xmlns:a16="http://schemas.microsoft.com/office/drawing/2014/main" id="{C6566F0D-59A0-4A61-8F5F-676CB7BCF7E7}"/>
              </a:ext>
            </a:extLst>
          </p:cNvPr>
          <p:cNvSpPr txBox="1"/>
          <p:nvPr/>
        </p:nvSpPr>
        <p:spPr>
          <a:xfrm>
            <a:off x="5518426" y="3507624"/>
            <a:ext cx="2198038" cy="369332"/>
          </a:xfrm>
          <a:prstGeom prst="rect">
            <a:avLst/>
          </a:prstGeom>
          <a:noFill/>
        </p:spPr>
        <p:txBody>
          <a:bodyPr wrap="none" rtlCol="0">
            <a:spAutoFit/>
          </a:bodyPr>
          <a:lstStyle/>
          <a:p>
            <a:r>
              <a:rPr kumimoji="1" lang="en-US" altLang="zh-CN" b="1" dirty="0"/>
              <a:t>“real atmosphere”</a:t>
            </a:r>
            <a:endParaRPr kumimoji="1" lang="zh-CN" altLang="en-US" b="1" dirty="0"/>
          </a:p>
        </p:txBody>
      </p:sp>
      <p:cxnSp>
        <p:nvCxnSpPr>
          <p:cNvPr id="27" name="直线连接符 29">
            <a:extLst>
              <a:ext uri="{FF2B5EF4-FFF2-40B4-BE49-F238E27FC236}">
                <a16:creationId xmlns:a16="http://schemas.microsoft.com/office/drawing/2014/main" id="{0BD23341-220C-45F3-A5AF-BBD90A8D4DD1}"/>
              </a:ext>
            </a:extLst>
          </p:cNvPr>
          <p:cNvCxnSpPr/>
          <p:nvPr/>
        </p:nvCxnSpPr>
        <p:spPr>
          <a:xfrm flipV="1">
            <a:off x="3058940" y="3221965"/>
            <a:ext cx="2633472" cy="677932"/>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28" name="直线连接符 31">
            <a:extLst>
              <a:ext uri="{FF2B5EF4-FFF2-40B4-BE49-F238E27FC236}">
                <a16:creationId xmlns:a16="http://schemas.microsoft.com/office/drawing/2014/main" id="{F361C086-524C-4AAB-A0A1-F768D7893D79}"/>
              </a:ext>
            </a:extLst>
          </p:cNvPr>
          <p:cNvCxnSpPr/>
          <p:nvPr/>
        </p:nvCxnSpPr>
        <p:spPr>
          <a:xfrm flipV="1">
            <a:off x="4540929" y="3560484"/>
            <a:ext cx="0" cy="201168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9" name="文本框 19">
            <a:extLst>
              <a:ext uri="{FF2B5EF4-FFF2-40B4-BE49-F238E27FC236}">
                <a16:creationId xmlns:a16="http://schemas.microsoft.com/office/drawing/2014/main" id="{67D3097E-9B2B-4B91-9DEF-B44D30C551BA}"/>
              </a:ext>
            </a:extLst>
          </p:cNvPr>
          <p:cNvSpPr txBox="1"/>
          <p:nvPr/>
        </p:nvSpPr>
        <p:spPr>
          <a:xfrm>
            <a:off x="2663788" y="2723467"/>
            <a:ext cx="2872902" cy="400110"/>
          </a:xfrm>
          <a:prstGeom prst="rect">
            <a:avLst/>
          </a:prstGeom>
          <a:noFill/>
        </p:spPr>
        <p:txBody>
          <a:bodyPr wrap="none" rtlCol="0">
            <a:spAutoFit/>
          </a:bodyPr>
          <a:lstStyle/>
          <a:p>
            <a:r>
              <a:rPr kumimoji="1" lang="en-US" altLang="zh-CN" sz="2000" b="1" dirty="0">
                <a:solidFill>
                  <a:srgbClr val="0432FF"/>
                </a:solidFill>
              </a:rPr>
              <a:t>Sensitivity</a:t>
            </a:r>
            <a:r>
              <a:rPr kumimoji="1" lang="zh-CN" altLang="en-US" sz="2000" b="1" dirty="0">
                <a:solidFill>
                  <a:srgbClr val="0432FF"/>
                </a:solidFill>
              </a:rPr>
              <a:t> </a:t>
            </a:r>
            <a:r>
              <a:rPr kumimoji="1" lang="en-US" altLang="zh-CN" sz="2000" b="1" dirty="0">
                <a:solidFill>
                  <a:srgbClr val="0432FF"/>
                </a:solidFill>
              </a:rPr>
              <a:t>(e.g., DDM)</a:t>
            </a:r>
            <a:endParaRPr kumimoji="1" lang="zh-CN" altLang="en-US" sz="2000" b="1" dirty="0">
              <a:solidFill>
                <a:srgbClr val="0432FF"/>
              </a:solidFill>
            </a:endParaRPr>
          </a:p>
        </p:txBody>
      </p:sp>
      <p:cxnSp>
        <p:nvCxnSpPr>
          <p:cNvPr id="30" name="直线连接符 42">
            <a:extLst>
              <a:ext uri="{FF2B5EF4-FFF2-40B4-BE49-F238E27FC236}">
                <a16:creationId xmlns:a16="http://schemas.microsoft.com/office/drawing/2014/main" id="{E5606D70-C670-49F9-8733-C0D987DAB393}"/>
              </a:ext>
            </a:extLst>
          </p:cNvPr>
          <p:cNvCxnSpPr/>
          <p:nvPr/>
        </p:nvCxnSpPr>
        <p:spPr>
          <a:xfrm flipV="1">
            <a:off x="2455436" y="3560484"/>
            <a:ext cx="2085493" cy="2011680"/>
          </a:xfrm>
          <a:prstGeom prst="line">
            <a:avLst/>
          </a:prstGeom>
          <a:ln w="28575">
            <a:solidFill>
              <a:srgbClr val="00D100"/>
            </a:solidFill>
          </a:ln>
        </p:spPr>
        <p:style>
          <a:lnRef idx="1">
            <a:schemeClr val="accent1"/>
          </a:lnRef>
          <a:fillRef idx="0">
            <a:schemeClr val="accent1"/>
          </a:fillRef>
          <a:effectRef idx="0">
            <a:schemeClr val="accent1"/>
          </a:effectRef>
          <a:fontRef idx="minor">
            <a:schemeClr val="tx1"/>
          </a:fontRef>
        </p:style>
      </p:cxnSp>
      <p:sp>
        <p:nvSpPr>
          <p:cNvPr id="31" name="文本框 21">
            <a:extLst>
              <a:ext uri="{FF2B5EF4-FFF2-40B4-BE49-F238E27FC236}">
                <a16:creationId xmlns:a16="http://schemas.microsoft.com/office/drawing/2014/main" id="{C294529B-BD5B-4050-B758-7073C12654F4}"/>
              </a:ext>
            </a:extLst>
          </p:cNvPr>
          <p:cNvSpPr txBox="1"/>
          <p:nvPr/>
        </p:nvSpPr>
        <p:spPr>
          <a:xfrm>
            <a:off x="3360463" y="4809642"/>
            <a:ext cx="4418325" cy="400110"/>
          </a:xfrm>
          <a:prstGeom prst="rect">
            <a:avLst/>
          </a:prstGeom>
          <a:noFill/>
        </p:spPr>
        <p:txBody>
          <a:bodyPr wrap="none" rtlCol="0">
            <a:spAutoFit/>
          </a:bodyPr>
          <a:lstStyle/>
          <a:p>
            <a:r>
              <a:rPr kumimoji="1" lang="en-US" altLang="zh-CN" sz="2000" b="1" dirty="0">
                <a:solidFill>
                  <a:srgbClr val="00D100"/>
                </a:solidFill>
              </a:rPr>
              <a:t>Source Apportionment (e.g., ISAM)</a:t>
            </a:r>
            <a:endParaRPr kumimoji="1" lang="zh-CN" altLang="en-US" sz="2000" b="1" dirty="0">
              <a:solidFill>
                <a:srgbClr val="00D100"/>
              </a:solidFill>
            </a:endParaRPr>
          </a:p>
        </p:txBody>
      </p:sp>
      <p:sp>
        <p:nvSpPr>
          <p:cNvPr id="32" name="任意形状 50">
            <a:extLst>
              <a:ext uri="{FF2B5EF4-FFF2-40B4-BE49-F238E27FC236}">
                <a16:creationId xmlns:a16="http://schemas.microsoft.com/office/drawing/2014/main" id="{7B2E56E0-E599-4F09-A1D7-250B3D472346}"/>
              </a:ext>
            </a:extLst>
          </p:cNvPr>
          <p:cNvSpPr/>
          <p:nvPr/>
        </p:nvSpPr>
        <p:spPr>
          <a:xfrm>
            <a:off x="2455436" y="3386746"/>
            <a:ext cx="3054426" cy="2176273"/>
          </a:xfrm>
          <a:custGeom>
            <a:avLst/>
            <a:gdLst>
              <a:gd name="connsiteX0" fmla="*/ 0 w 4864608"/>
              <a:gd name="connsiteY0" fmla="*/ 2798064 h 2798064"/>
              <a:gd name="connsiteX1" fmla="*/ 2084832 w 4864608"/>
              <a:gd name="connsiteY1" fmla="*/ 566928 h 2798064"/>
              <a:gd name="connsiteX2" fmla="*/ 4864608 w 4864608"/>
              <a:gd name="connsiteY2" fmla="*/ 0 h 2798064"/>
            </a:gdLst>
            <a:ahLst/>
            <a:cxnLst>
              <a:cxn ang="0">
                <a:pos x="connsiteX0" y="connsiteY0"/>
              </a:cxn>
              <a:cxn ang="0">
                <a:pos x="connsiteX1" y="connsiteY1"/>
              </a:cxn>
              <a:cxn ang="0">
                <a:pos x="connsiteX2" y="connsiteY2"/>
              </a:cxn>
            </a:cxnLst>
            <a:rect l="l" t="t" r="r" b="b"/>
            <a:pathLst>
              <a:path w="4864608" h="2798064">
                <a:moveTo>
                  <a:pt x="0" y="2798064"/>
                </a:moveTo>
                <a:cubicBezTo>
                  <a:pt x="637032" y="1915668"/>
                  <a:pt x="1274064" y="1033272"/>
                  <a:pt x="2084832" y="566928"/>
                </a:cubicBezTo>
                <a:cubicBezTo>
                  <a:pt x="2895600" y="100584"/>
                  <a:pt x="4386072" y="51816"/>
                  <a:pt x="4864608" y="0"/>
                </a:cubicBezTo>
              </a:path>
            </a:pathLst>
          </a:custGeom>
          <a:noFill/>
          <a:ln w="76200">
            <a:solidFill>
              <a:srgbClr val="FF7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26">
            <a:extLst>
              <a:ext uri="{FF2B5EF4-FFF2-40B4-BE49-F238E27FC236}">
                <a16:creationId xmlns:a16="http://schemas.microsoft.com/office/drawing/2014/main" id="{4CFE9E11-9251-4EE4-9A7E-88CCF6B8D006}"/>
              </a:ext>
            </a:extLst>
          </p:cNvPr>
          <p:cNvSpPr txBox="1"/>
          <p:nvPr/>
        </p:nvSpPr>
        <p:spPr>
          <a:xfrm>
            <a:off x="4591622" y="3735608"/>
            <a:ext cx="867545" cy="523220"/>
          </a:xfrm>
          <a:prstGeom prst="rect">
            <a:avLst/>
          </a:prstGeom>
          <a:noFill/>
        </p:spPr>
        <p:txBody>
          <a:bodyPr wrap="none" rtlCol="0">
            <a:spAutoFit/>
          </a:bodyPr>
          <a:lstStyle/>
          <a:p>
            <a:r>
              <a:rPr kumimoji="1" lang="en-US" altLang="zh-CN" sz="2800" b="1" dirty="0">
                <a:solidFill>
                  <a:srgbClr val="FF7C00"/>
                </a:solidFill>
              </a:rPr>
              <a:t>RSM</a:t>
            </a:r>
            <a:endParaRPr kumimoji="1" lang="zh-CN" altLang="en-US" sz="2800" b="1" dirty="0">
              <a:solidFill>
                <a:srgbClr val="FF7C00"/>
              </a:solidFill>
            </a:endParaRPr>
          </a:p>
        </p:txBody>
      </p:sp>
      <p:sp>
        <p:nvSpPr>
          <p:cNvPr id="34" name="乘号 27">
            <a:extLst>
              <a:ext uri="{FF2B5EF4-FFF2-40B4-BE49-F238E27FC236}">
                <a16:creationId xmlns:a16="http://schemas.microsoft.com/office/drawing/2014/main" id="{8C954FE6-E5C5-4C26-AC5A-F34B7397FA61}"/>
              </a:ext>
            </a:extLst>
          </p:cNvPr>
          <p:cNvSpPr/>
          <p:nvPr/>
        </p:nvSpPr>
        <p:spPr>
          <a:xfrm>
            <a:off x="2689425" y="4795844"/>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乘号 28">
            <a:extLst>
              <a:ext uri="{FF2B5EF4-FFF2-40B4-BE49-F238E27FC236}">
                <a16:creationId xmlns:a16="http://schemas.microsoft.com/office/drawing/2014/main" id="{82CAABCC-6692-41F7-8BC9-B1E17E204E6B}"/>
              </a:ext>
            </a:extLst>
          </p:cNvPr>
          <p:cNvSpPr/>
          <p:nvPr/>
        </p:nvSpPr>
        <p:spPr>
          <a:xfrm>
            <a:off x="2954345" y="4412458"/>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乘号 29">
            <a:extLst>
              <a:ext uri="{FF2B5EF4-FFF2-40B4-BE49-F238E27FC236}">
                <a16:creationId xmlns:a16="http://schemas.microsoft.com/office/drawing/2014/main" id="{737A4684-B890-4B36-AD03-6259827337B5}"/>
              </a:ext>
            </a:extLst>
          </p:cNvPr>
          <p:cNvSpPr/>
          <p:nvPr/>
        </p:nvSpPr>
        <p:spPr>
          <a:xfrm>
            <a:off x="3219152" y="4077498"/>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乘号 30">
            <a:extLst>
              <a:ext uri="{FF2B5EF4-FFF2-40B4-BE49-F238E27FC236}">
                <a16:creationId xmlns:a16="http://schemas.microsoft.com/office/drawing/2014/main" id="{3999C540-10EE-4733-8B26-F833D93247E2}"/>
              </a:ext>
            </a:extLst>
          </p:cNvPr>
          <p:cNvSpPr/>
          <p:nvPr/>
        </p:nvSpPr>
        <p:spPr>
          <a:xfrm>
            <a:off x="3591545" y="3772308"/>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乘号 31">
            <a:extLst>
              <a:ext uri="{FF2B5EF4-FFF2-40B4-BE49-F238E27FC236}">
                <a16:creationId xmlns:a16="http://schemas.microsoft.com/office/drawing/2014/main" id="{BC8A6516-2473-4AEE-B50A-23C4B6E7851C}"/>
              </a:ext>
            </a:extLst>
          </p:cNvPr>
          <p:cNvSpPr/>
          <p:nvPr/>
        </p:nvSpPr>
        <p:spPr>
          <a:xfrm>
            <a:off x="3960853" y="3522433"/>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乘号 32">
            <a:extLst>
              <a:ext uri="{FF2B5EF4-FFF2-40B4-BE49-F238E27FC236}">
                <a16:creationId xmlns:a16="http://schemas.microsoft.com/office/drawing/2014/main" id="{80FFA952-CA12-44C5-B244-F50618F37002}"/>
              </a:ext>
            </a:extLst>
          </p:cNvPr>
          <p:cNvSpPr/>
          <p:nvPr/>
        </p:nvSpPr>
        <p:spPr>
          <a:xfrm>
            <a:off x="4417019" y="3381895"/>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乘号 33">
            <a:extLst>
              <a:ext uri="{FF2B5EF4-FFF2-40B4-BE49-F238E27FC236}">
                <a16:creationId xmlns:a16="http://schemas.microsoft.com/office/drawing/2014/main" id="{98592592-60E0-4019-92C3-D11023E32D34}"/>
              </a:ext>
            </a:extLst>
          </p:cNvPr>
          <p:cNvSpPr/>
          <p:nvPr/>
        </p:nvSpPr>
        <p:spPr>
          <a:xfrm>
            <a:off x="4914039" y="3326815"/>
            <a:ext cx="273466" cy="273466"/>
          </a:xfrm>
          <a:prstGeom prst="mathMultiply">
            <a:avLst>
              <a:gd name="adj1" fmla="val 11853"/>
            </a:avLst>
          </a:prstGeom>
          <a:solidFill>
            <a:srgbClr val="FF7C00"/>
          </a:solidFill>
          <a:ln>
            <a:solidFill>
              <a:srgbClr val="F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1" name="Group 25">
            <a:extLst>
              <a:ext uri="{FF2B5EF4-FFF2-40B4-BE49-F238E27FC236}">
                <a16:creationId xmlns:a16="http://schemas.microsoft.com/office/drawing/2014/main" id="{86CFECEF-CCE2-4A30-8663-31AA9DA90EFE}"/>
              </a:ext>
            </a:extLst>
          </p:cNvPr>
          <p:cNvGrpSpPr/>
          <p:nvPr/>
        </p:nvGrpSpPr>
        <p:grpSpPr>
          <a:xfrm>
            <a:off x="4202010" y="6193955"/>
            <a:ext cx="684803" cy="511409"/>
            <a:chOff x="4282570" y="5867542"/>
            <a:chExt cx="684803" cy="511409"/>
          </a:xfrm>
        </p:grpSpPr>
        <p:sp>
          <p:nvSpPr>
            <p:cNvPr id="42" name="TextBox 41">
              <a:extLst>
                <a:ext uri="{FF2B5EF4-FFF2-40B4-BE49-F238E27FC236}">
                  <a16:creationId xmlns:a16="http://schemas.microsoft.com/office/drawing/2014/main" id="{11CCFB8B-10F0-4C30-9C99-706389213238}"/>
                </a:ext>
              </a:extLst>
            </p:cNvPr>
            <p:cNvSpPr txBox="1"/>
            <p:nvPr/>
          </p:nvSpPr>
          <p:spPr>
            <a:xfrm>
              <a:off x="4282570" y="6009619"/>
              <a:ext cx="684803" cy="369332"/>
            </a:xfrm>
            <a:prstGeom prst="rect">
              <a:avLst/>
            </a:prstGeom>
            <a:noFill/>
          </p:spPr>
          <p:txBody>
            <a:bodyPr wrap="none" rtlCol="0">
              <a:spAutoFit/>
            </a:bodyPr>
            <a:lstStyle/>
            <a:p>
              <a:r>
                <a:rPr lang="en-US" dirty="0">
                  <a:solidFill>
                    <a:srgbClr val="FF0000"/>
                  </a:solidFill>
                </a:rPr>
                <a:t>base</a:t>
              </a:r>
            </a:p>
          </p:txBody>
        </p:sp>
        <p:cxnSp>
          <p:nvCxnSpPr>
            <p:cNvPr id="43" name="Straight Arrow Connector 27">
              <a:extLst>
                <a:ext uri="{FF2B5EF4-FFF2-40B4-BE49-F238E27FC236}">
                  <a16:creationId xmlns:a16="http://schemas.microsoft.com/office/drawing/2014/main" id="{8ABD8ADD-0BE0-4458-8708-1141FFF2F4D2}"/>
                </a:ext>
              </a:extLst>
            </p:cNvPr>
            <p:cNvCxnSpPr>
              <a:stCxn id="42" idx="0"/>
            </p:cNvCxnSpPr>
            <p:nvPr/>
          </p:nvCxnSpPr>
          <p:spPr bwMode="auto">
            <a:xfrm flipH="1" flipV="1">
              <a:off x="4621489" y="5867542"/>
              <a:ext cx="3483" cy="14207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44" name="Rectangle 10">
            <a:extLst>
              <a:ext uri="{FF2B5EF4-FFF2-40B4-BE49-F238E27FC236}">
                <a16:creationId xmlns:a16="http://schemas.microsoft.com/office/drawing/2014/main" id="{F82FDCCA-DD0A-46B1-A7DC-02ED23D4346B}"/>
              </a:ext>
            </a:extLst>
          </p:cNvPr>
          <p:cNvSpPr>
            <a:spLocks noChangeArrowheads="1"/>
          </p:cNvSpPr>
          <p:nvPr/>
        </p:nvSpPr>
        <p:spPr bwMode="auto">
          <a:xfrm>
            <a:off x="222704" y="939197"/>
            <a:ext cx="858097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2000" b="1" i="1" dirty="0">
                <a:solidFill>
                  <a:srgbClr val="000000"/>
                </a:solidFill>
              </a:rPr>
              <a:t>Response Surface Model </a:t>
            </a:r>
            <a:r>
              <a:rPr lang="en-US" altLang="zh-CN" sz="2000" b="1" i="1" dirty="0">
                <a:solidFill>
                  <a:srgbClr val="000000"/>
                </a:solidFill>
              </a:rPr>
              <a:t>(RSM)</a:t>
            </a:r>
          </a:p>
          <a:p>
            <a:endParaRPr lang="en-US" altLang="zh-CN" sz="2000" b="1" i="1" dirty="0">
              <a:solidFill>
                <a:srgbClr val="000000"/>
              </a:solidFill>
            </a:endParaRPr>
          </a:p>
          <a:p>
            <a:r>
              <a:rPr lang="en-US" altLang="zh-CN" dirty="0">
                <a:solidFill>
                  <a:srgbClr val="000000"/>
                </a:solidFill>
              </a:rPr>
              <a:t>——a meta-model built upon </a:t>
            </a:r>
            <a:r>
              <a:rPr lang="en-US" altLang="zh-CN" dirty="0">
                <a:solidFill>
                  <a:srgbClr val="FF0000"/>
                </a:solidFill>
              </a:rPr>
              <a:t>multi-“Brute Force” </a:t>
            </a:r>
            <a:r>
              <a:rPr lang="en-US" altLang="zh-CN" dirty="0">
                <a:solidFill>
                  <a:srgbClr val="000000"/>
                </a:solidFill>
              </a:rPr>
              <a:t>model simulations, to explore the response relationship between </a:t>
            </a:r>
            <a:r>
              <a:rPr lang="en-US" altLang="zh-CN" dirty="0">
                <a:solidFill>
                  <a:srgbClr val="0000FF"/>
                </a:solidFill>
              </a:rPr>
              <a:t>emission changes </a:t>
            </a:r>
            <a:r>
              <a:rPr lang="en-US" altLang="zh-CN" dirty="0">
                <a:solidFill>
                  <a:srgbClr val="000000"/>
                </a:solidFill>
              </a:rPr>
              <a:t>and </a:t>
            </a:r>
            <a:r>
              <a:rPr lang="en-US" altLang="zh-CN" dirty="0">
                <a:solidFill>
                  <a:srgbClr val="0000FF"/>
                </a:solidFill>
              </a:rPr>
              <a:t>air quality responses</a:t>
            </a:r>
            <a:endParaRPr lang="en-US" altLang="zh-CN" b="1" i="1" dirty="0">
              <a:solidFill>
                <a:srgbClr val="0000FF"/>
              </a:solidFill>
            </a:endParaRPr>
          </a:p>
        </p:txBody>
      </p:sp>
    </p:spTree>
    <p:extLst>
      <p:ext uri="{BB962C8B-B14F-4D97-AF65-F5344CB8AC3E}">
        <p14:creationId xmlns:p14="http://schemas.microsoft.com/office/powerpoint/2010/main" val="21555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3500"/>
                            </p:stCondLst>
                            <p:childTnLst>
                              <p:par>
                                <p:cTn id="90" presetID="1" presetClass="exit" presetSubtype="0" fill="hold" grpId="1" nodeType="afterEffect">
                                  <p:stCondLst>
                                    <p:cond delay="0"/>
                                  </p:stCondLst>
                                  <p:childTnLst>
                                    <p:set>
                                      <p:cBhvr>
                                        <p:cTn id="91" dur="1" fill="hold">
                                          <p:stCondLst>
                                            <p:cond delay="0"/>
                                          </p:stCondLst>
                                        </p:cTn>
                                        <p:tgtEl>
                                          <p:spTgt spid="34"/>
                                        </p:tgtEl>
                                        <p:attrNameLst>
                                          <p:attrName>style.visibility</p:attrName>
                                        </p:attrNameLst>
                                      </p:cBhvr>
                                      <p:to>
                                        <p:strVal val="hidden"/>
                                      </p:to>
                                    </p:set>
                                  </p:childTnLst>
                                </p:cTn>
                              </p:par>
                            </p:childTnLst>
                          </p:cTn>
                        </p:par>
                        <p:par>
                          <p:cTn id="92" fill="hold">
                            <p:stCondLst>
                              <p:cond delay="3500"/>
                            </p:stCondLst>
                            <p:childTnLst>
                              <p:par>
                                <p:cTn id="93" presetID="1" presetClass="exit" presetSubtype="0" fill="hold" grpId="1" nodeType="afterEffect">
                                  <p:stCondLst>
                                    <p:cond delay="0"/>
                                  </p:stCondLst>
                                  <p:childTnLst>
                                    <p:set>
                                      <p:cBhvr>
                                        <p:cTn id="94" dur="1" fill="hold">
                                          <p:stCondLst>
                                            <p:cond delay="0"/>
                                          </p:stCondLst>
                                        </p:cTn>
                                        <p:tgtEl>
                                          <p:spTgt spid="35"/>
                                        </p:tgtEl>
                                        <p:attrNameLst>
                                          <p:attrName>style.visibility</p:attrName>
                                        </p:attrNameLst>
                                      </p:cBhvr>
                                      <p:to>
                                        <p:strVal val="hidden"/>
                                      </p:to>
                                    </p:set>
                                  </p:childTnLst>
                                </p:cTn>
                              </p:par>
                            </p:childTnLst>
                          </p:cTn>
                        </p:par>
                        <p:par>
                          <p:cTn id="95" fill="hold">
                            <p:stCondLst>
                              <p:cond delay="3500"/>
                            </p:stCondLst>
                            <p:childTnLst>
                              <p:par>
                                <p:cTn id="96" presetID="1" presetClass="exit" presetSubtype="0" fill="hold" grpId="1" nodeType="afterEffect">
                                  <p:stCondLst>
                                    <p:cond delay="0"/>
                                  </p:stCondLst>
                                  <p:childTnLst>
                                    <p:set>
                                      <p:cBhvr>
                                        <p:cTn id="97" dur="1" fill="hold">
                                          <p:stCondLst>
                                            <p:cond delay="0"/>
                                          </p:stCondLst>
                                        </p:cTn>
                                        <p:tgtEl>
                                          <p:spTgt spid="36"/>
                                        </p:tgtEl>
                                        <p:attrNameLst>
                                          <p:attrName>style.visibility</p:attrName>
                                        </p:attrNameLst>
                                      </p:cBhvr>
                                      <p:to>
                                        <p:strVal val="hidden"/>
                                      </p:to>
                                    </p:set>
                                  </p:childTnLst>
                                </p:cTn>
                              </p:par>
                            </p:childTnLst>
                          </p:cTn>
                        </p:par>
                        <p:par>
                          <p:cTn id="98" fill="hold">
                            <p:stCondLst>
                              <p:cond delay="3500"/>
                            </p:stCondLst>
                            <p:childTnLst>
                              <p:par>
                                <p:cTn id="99" presetID="1" presetClass="exit" presetSubtype="0" fill="hold" grpId="1" nodeType="after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childTnLst>
                          </p:cTn>
                        </p:par>
                        <p:par>
                          <p:cTn id="101" fill="hold">
                            <p:stCondLst>
                              <p:cond delay="3500"/>
                            </p:stCondLst>
                            <p:childTnLst>
                              <p:par>
                                <p:cTn id="102" presetID="1" presetClass="exit" presetSubtype="0" fill="hold" grpId="1" nodeType="afterEffect">
                                  <p:stCondLst>
                                    <p:cond delay="0"/>
                                  </p:stCondLst>
                                  <p:childTnLst>
                                    <p:set>
                                      <p:cBhvr>
                                        <p:cTn id="103" dur="1" fill="hold">
                                          <p:stCondLst>
                                            <p:cond delay="0"/>
                                          </p:stCondLst>
                                        </p:cTn>
                                        <p:tgtEl>
                                          <p:spTgt spid="38"/>
                                        </p:tgtEl>
                                        <p:attrNameLst>
                                          <p:attrName>style.visibility</p:attrName>
                                        </p:attrNameLst>
                                      </p:cBhvr>
                                      <p:to>
                                        <p:strVal val="hidden"/>
                                      </p:to>
                                    </p:set>
                                  </p:childTnLst>
                                </p:cTn>
                              </p:par>
                            </p:childTnLst>
                          </p:cTn>
                        </p:par>
                        <p:par>
                          <p:cTn id="104" fill="hold">
                            <p:stCondLst>
                              <p:cond delay="3500"/>
                            </p:stCondLst>
                            <p:childTnLst>
                              <p:par>
                                <p:cTn id="105" presetID="1" presetClass="exit" presetSubtype="0" fill="hold" grpId="1" nodeType="afterEffect">
                                  <p:stCondLst>
                                    <p:cond delay="0"/>
                                  </p:stCondLst>
                                  <p:childTnLst>
                                    <p:set>
                                      <p:cBhvr>
                                        <p:cTn id="106" dur="1" fill="hold">
                                          <p:stCondLst>
                                            <p:cond delay="0"/>
                                          </p:stCondLst>
                                        </p:cTn>
                                        <p:tgtEl>
                                          <p:spTgt spid="39"/>
                                        </p:tgtEl>
                                        <p:attrNameLst>
                                          <p:attrName>style.visibility</p:attrName>
                                        </p:attrNameLst>
                                      </p:cBhvr>
                                      <p:to>
                                        <p:strVal val="hidden"/>
                                      </p:to>
                                    </p:set>
                                  </p:childTnLst>
                                </p:cTn>
                              </p:par>
                            </p:childTnLst>
                          </p:cTn>
                        </p:par>
                        <p:par>
                          <p:cTn id="107" fill="hold">
                            <p:stCondLst>
                              <p:cond delay="3500"/>
                            </p:stCondLst>
                            <p:childTnLst>
                              <p:par>
                                <p:cTn id="108" presetID="1" presetClass="exit" presetSubtype="0" fill="hold" grpId="1" nodeType="afterEffect">
                                  <p:stCondLst>
                                    <p:cond delay="0"/>
                                  </p:stCondLst>
                                  <p:childTnLst>
                                    <p:set>
                                      <p:cBhvr>
                                        <p:cTn id="109" dur="1" fill="hold">
                                          <p:stCondLst>
                                            <p:cond delay="0"/>
                                          </p:stCondLst>
                                        </p:cTn>
                                        <p:tgtEl>
                                          <p:spTgt spid="40"/>
                                        </p:tgtEl>
                                        <p:attrNameLst>
                                          <p:attrName>style.visibility</p:attrName>
                                        </p:attrNameLst>
                                      </p:cBhvr>
                                      <p:to>
                                        <p:strVal val="hidden"/>
                                      </p:to>
                                    </p:set>
                                  </p:childTnLst>
                                </p:cTn>
                              </p:par>
                            </p:childTnLst>
                          </p:cTn>
                        </p:par>
                        <p:par>
                          <p:cTn id="110" fill="hold">
                            <p:stCondLst>
                              <p:cond delay="3500"/>
                            </p:stCondLst>
                            <p:childTnLst>
                              <p:par>
                                <p:cTn id="111" presetID="22" presetClass="entr" presetSubtype="4"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down)">
                                      <p:cBhvr>
                                        <p:cTn id="113" dur="500"/>
                                        <p:tgtEl>
                                          <p:spTgt spid="32"/>
                                        </p:tgtEl>
                                      </p:cBhvr>
                                    </p:animEffect>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6" grpId="0"/>
      <p:bldP spid="29" grpId="0"/>
      <p:bldP spid="31" grpId="0"/>
      <p:bldP spid="32" grpId="0" animBg="1"/>
      <p:bldP spid="3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7</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7</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6" name="TextBox 5">
            <a:extLst>
              <a:ext uri="{FF2B5EF4-FFF2-40B4-BE49-F238E27FC236}">
                <a16:creationId xmlns:a16="http://schemas.microsoft.com/office/drawing/2014/main" id="{056823C2-E570-4F9E-B1A7-E31A911E0168}"/>
              </a:ext>
            </a:extLst>
          </p:cNvPr>
          <p:cNvSpPr txBox="1"/>
          <p:nvPr/>
        </p:nvSpPr>
        <p:spPr>
          <a:xfrm>
            <a:off x="0" y="577657"/>
            <a:ext cx="9144000" cy="369332"/>
          </a:xfrm>
          <a:prstGeom prst="rect">
            <a:avLst/>
          </a:prstGeom>
          <a:noFill/>
        </p:spPr>
        <p:txBody>
          <a:bodyPr wrap="square" rtlCol="0">
            <a:spAutoFit/>
          </a:bodyPr>
          <a:lstStyle/>
          <a:p>
            <a:r>
              <a:rPr lang="en-US" altLang="ko-KR" b="1" dirty="0"/>
              <a:t>RSM* Design for “GUIDE”</a:t>
            </a:r>
          </a:p>
        </p:txBody>
      </p:sp>
      <p:sp>
        <p:nvSpPr>
          <p:cNvPr id="7" name="직사각형 6">
            <a:extLst>
              <a:ext uri="{FF2B5EF4-FFF2-40B4-BE49-F238E27FC236}">
                <a16:creationId xmlns:a16="http://schemas.microsoft.com/office/drawing/2014/main" id="{06EE4DF7-E438-4A76-8994-E2D4B6EB51DE}"/>
              </a:ext>
            </a:extLst>
          </p:cNvPr>
          <p:cNvSpPr/>
          <p:nvPr/>
        </p:nvSpPr>
        <p:spPr>
          <a:xfrm>
            <a:off x="0" y="6659778"/>
            <a:ext cx="3489105" cy="261610"/>
          </a:xfrm>
          <a:prstGeom prst="rect">
            <a:avLst/>
          </a:prstGeom>
        </p:spPr>
        <p:txBody>
          <a:bodyPr wrap="square">
            <a:spAutoFit/>
          </a:bodyPr>
          <a:lstStyle/>
          <a:p>
            <a:pPr algn="just"/>
            <a:r>
              <a:rPr lang="en-US" altLang="ko-KR" sz="1050" b="1" dirty="0">
                <a:solidFill>
                  <a:schemeClr val="bg1"/>
                </a:solidFill>
              </a:rPr>
              <a:t>*Response Surface Modeling</a:t>
            </a:r>
            <a:endParaRPr lang="ko-KR" altLang="en-US" sz="1050" b="1" dirty="0">
              <a:solidFill>
                <a:schemeClr val="bg1"/>
              </a:solidFill>
            </a:endParaRPr>
          </a:p>
        </p:txBody>
      </p:sp>
      <p:sp>
        <p:nvSpPr>
          <p:cNvPr id="14" name="직사각형 13">
            <a:extLst>
              <a:ext uri="{FF2B5EF4-FFF2-40B4-BE49-F238E27FC236}">
                <a16:creationId xmlns:a16="http://schemas.microsoft.com/office/drawing/2014/main" id="{A5F875B7-4074-40B6-A67B-5DD9A554990C}"/>
              </a:ext>
            </a:extLst>
          </p:cNvPr>
          <p:cNvSpPr/>
          <p:nvPr/>
        </p:nvSpPr>
        <p:spPr>
          <a:xfrm>
            <a:off x="137929" y="1206762"/>
            <a:ext cx="3740880" cy="1343381"/>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altLang="ko-KR" sz="1400" b="1" dirty="0">
                <a:latin typeface="+mn-ea"/>
                <a:cs typeface="Calibri" panose="020F0502020204030204" pitchFamily="34" charset="0"/>
              </a:rPr>
              <a:t>Region, pollutants, and sector</a:t>
            </a:r>
          </a:p>
          <a:p>
            <a:pPr marL="742950" lvl="1" indent="-285750">
              <a:lnSpc>
                <a:spcPct val="150000"/>
              </a:lnSpc>
              <a:buFontTx/>
              <a:buChar char="-"/>
            </a:pPr>
            <a:r>
              <a:rPr lang="en-US" altLang="ko-KR" sz="1400" b="1" dirty="0">
                <a:latin typeface="+mn-ea"/>
                <a:cs typeface="Calibri" panose="020F0502020204030204" pitchFamily="34" charset="0"/>
              </a:rPr>
              <a:t>17 Regions</a:t>
            </a:r>
          </a:p>
          <a:p>
            <a:pPr marL="742950" lvl="1" indent="-285750">
              <a:lnSpc>
                <a:spcPct val="150000"/>
              </a:lnSpc>
              <a:buFontTx/>
              <a:buChar char="-"/>
            </a:pPr>
            <a:r>
              <a:rPr lang="en-US" altLang="ko-KR" sz="1400" b="1" dirty="0">
                <a:latin typeface="+mn-ea"/>
                <a:cs typeface="Calibri" panose="020F0502020204030204" pitchFamily="34" charset="0"/>
              </a:rPr>
              <a:t>8</a:t>
            </a:r>
            <a:r>
              <a:rPr lang="ko-KR" altLang="en-US" sz="1400" b="1" dirty="0">
                <a:latin typeface="+mn-ea"/>
                <a:cs typeface="Calibri" panose="020F0502020204030204" pitchFamily="34" charset="0"/>
              </a:rPr>
              <a:t> </a:t>
            </a:r>
            <a:r>
              <a:rPr lang="en-US" altLang="ko-KR" sz="1400" b="1" dirty="0">
                <a:latin typeface="+mn-ea"/>
                <a:cs typeface="Calibri" panose="020F0502020204030204" pitchFamily="34" charset="0"/>
              </a:rPr>
              <a:t>Pollutants</a:t>
            </a:r>
          </a:p>
          <a:p>
            <a:pPr marL="742950" lvl="1" indent="-285750">
              <a:lnSpc>
                <a:spcPct val="150000"/>
              </a:lnSpc>
              <a:buFontTx/>
              <a:buChar char="-"/>
            </a:pPr>
            <a:r>
              <a:rPr lang="en-US" altLang="ko-KR" sz="1400" b="1" dirty="0">
                <a:latin typeface="+mn-ea"/>
                <a:cs typeface="Calibri" panose="020F0502020204030204" pitchFamily="34" charset="0"/>
              </a:rPr>
              <a:t>7 Sectors</a:t>
            </a:r>
          </a:p>
        </p:txBody>
      </p:sp>
      <p:graphicFrame>
        <p:nvGraphicFramePr>
          <p:cNvPr id="17" name="표 16">
            <a:extLst>
              <a:ext uri="{FF2B5EF4-FFF2-40B4-BE49-F238E27FC236}">
                <a16:creationId xmlns:a16="http://schemas.microsoft.com/office/drawing/2014/main" id="{5E56D824-A7D7-4185-8A01-8D1F3A09D347}"/>
              </a:ext>
            </a:extLst>
          </p:cNvPr>
          <p:cNvGraphicFramePr>
            <a:graphicFrameLocks noGrp="1"/>
          </p:cNvGraphicFramePr>
          <p:nvPr>
            <p:extLst>
              <p:ext uri="{D42A27DB-BD31-4B8C-83A1-F6EECF244321}">
                <p14:modId xmlns:p14="http://schemas.microsoft.com/office/powerpoint/2010/main" val="2064905716"/>
              </p:ext>
            </p:extLst>
          </p:nvPr>
        </p:nvGraphicFramePr>
        <p:xfrm>
          <a:off x="3731672" y="623891"/>
          <a:ext cx="5412328" cy="4011930"/>
        </p:xfrm>
        <a:graphic>
          <a:graphicData uri="http://schemas.openxmlformats.org/drawingml/2006/table">
            <a:tbl>
              <a:tblPr>
                <a:tableStyleId>{7E9639D4-E3E2-4D34-9284-5A2195B3D0D7}</a:tableStyleId>
              </a:tblPr>
              <a:tblGrid>
                <a:gridCol w="2265363">
                  <a:extLst>
                    <a:ext uri="{9D8B030D-6E8A-4147-A177-3AD203B41FA5}">
                      <a16:colId xmlns:a16="http://schemas.microsoft.com/office/drawing/2014/main" val="1315142063"/>
                    </a:ext>
                  </a:extLst>
                </a:gridCol>
                <a:gridCol w="792988">
                  <a:extLst>
                    <a:ext uri="{9D8B030D-6E8A-4147-A177-3AD203B41FA5}">
                      <a16:colId xmlns:a16="http://schemas.microsoft.com/office/drawing/2014/main" val="3411013228"/>
                    </a:ext>
                  </a:extLst>
                </a:gridCol>
                <a:gridCol w="2353977">
                  <a:extLst>
                    <a:ext uri="{9D8B030D-6E8A-4147-A177-3AD203B41FA5}">
                      <a16:colId xmlns:a16="http://schemas.microsoft.com/office/drawing/2014/main" val="3700954688"/>
                    </a:ext>
                  </a:extLst>
                </a:gridCol>
              </a:tblGrid>
              <a:tr h="175842">
                <a:tc>
                  <a:txBody>
                    <a:bodyPr/>
                    <a:lstStyle/>
                    <a:p>
                      <a:pPr algn="ctr" fontAlgn="ctr"/>
                      <a:r>
                        <a:rPr lang="en-US" altLang="ko-KR" sz="1400" u="none" strike="noStrike" dirty="0">
                          <a:effectLst/>
                        </a:rPr>
                        <a:t>Region</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effectLst/>
                          <a:latin typeface="맑은 고딕" panose="020B0503020000020004" pitchFamily="50" charset="-127"/>
                          <a:ea typeface="맑은 고딕" panose="020B0503020000020004" pitchFamily="50" charset="-127"/>
                        </a:rPr>
                        <a:t>Pollutant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u="none" strike="noStrike" dirty="0">
                          <a:effectLst/>
                        </a:rPr>
                        <a:t>Sector</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048289"/>
                  </a:ext>
                </a:extLst>
              </a:tr>
              <a:tr h="175842">
                <a:tc>
                  <a:txBody>
                    <a:bodyPr/>
                    <a:lstStyle/>
                    <a:p>
                      <a:pPr algn="ctr" rtl="0" fontAlgn="ctr"/>
                      <a:r>
                        <a:rPr lang="en-US" altLang="ko-KR" sz="1400" u="none" strike="noStrike" dirty="0">
                          <a:effectLst/>
                        </a:rPr>
                        <a:t>Seoul</a:t>
                      </a:r>
                      <a:endParaRPr lang="ko-KR" alt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u="none" strike="noStrike" dirty="0">
                          <a:effectLst/>
                        </a:rPr>
                        <a:t>CO</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u="none" strike="noStrike" dirty="0">
                          <a:effectLst/>
                        </a:rPr>
                        <a:t>Power(POW)</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684368"/>
                  </a:ext>
                </a:extLst>
              </a:tr>
              <a:tr h="175842">
                <a:tc>
                  <a:txBody>
                    <a:bodyPr/>
                    <a:lstStyle/>
                    <a:p>
                      <a:pPr algn="ctr" rtl="0" fontAlgn="ctr"/>
                      <a:r>
                        <a:rPr lang="en-US" altLang="ko-KR" sz="1400" u="none" strike="noStrike" dirty="0">
                          <a:effectLst/>
                        </a:rPr>
                        <a:t>Busan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CO</a:t>
                      </a:r>
                      <a:r>
                        <a:rPr lang="en-US" sz="1400" u="none" strike="noStrike" baseline="-25000" dirty="0">
                          <a:effectLst/>
                        </a:rPr>
                        <a:t>2</a:t>
                      </a:r>
                      <a:endParaRPr lang="en-US" sz="1400" b="0" i="0" u="none" strike="noStrike" baseline="-25000"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400" u="none" strike="noStrike" dirty="0">
                          <a:effectLst/>
                        </a:rPr>
                        <a:t>Industry(IND)</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92084639"/>
                  </a:ext>
                </a:extLst>
              </a:tr>
              <a:tr h="175842">
                <a:tc>
                  <a:txBody>
                    <a:bodyPr/>
                    <a:lstStyle/>
                    <a:p>
                      <a:pPr algn="ctr" rtl="0" fontAlgn="ctr"/>
                      <a:r>
                        <a:rPr lang="en-US" altLang="ko-KR" sz="1400" u="none" strike="noStrike" dirty="0">
                          <a:effectLst/>
                        </a:rPr>
                        <a:t>Daegu</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NH</a:t>
                      </a:r>
                      <a:r>
                        <a:rPr lang="en-US" sz="1400" u="none" strike="noStrike" kern="1200" baseline="-25000" dirty="0">
                          <a:solidFill>
                            <a:schemeClr val="tx1"/>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Mobile(MOB)</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35117485"/>
                  </a:ext>
                </a:extLst>
              </a:tr>
              <a:tr h="175842">
                <a:tc>
                  <a:txBody>
                    <a:bodyPr/>
                    <a:lstStyle/>
                    <a:p>
                      <a:pPr algn="ctr" rtl="0" fontAlgn="ctr"/>
                      <a:r>
                        <a:rPr lang="en-US" altLang="ko-KR" sz="1400" u="none" strike="noStrike" dirty="0">
                          <a:effectLst/>
                        </a:rPr>
                        <a:t>Incheon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NO</a:t>
                      </a:r>
                      <a:r>
                        <a:rPr lang="en-US" sz="1400" u="none" strike="noStrike" kern="1200" baseline="-25000" dirty="0">
                          <a:solidFill>
                            <a:schemeClr val="tx1"/>
                          </a:solidFill>
                          <a:effectLst/>
                          <a:latin typeface="+mn-lt"/>
                          <a:ea typeface="+mn-ea"/>
                          <a:cs typeface="+mn-cs"/>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Residential/commercial(RES)</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38011306"/>
                  </a:ext>
                </a:extLst>
              </a:tr>
              <a:tr h="175842">
                <a:tc>
                  <a:txBody>
                    <a:bodyPr/>
                    <a:lstStyle/>
                    <a:p>
                      <a:pPr algn="ctr" rtl="0" fontAlgn="ctr"/>
                      <a:r>
                        <a:rPr lang="en-US" altLang="ko-KR" sz="1400" u="none" strike="noStrike" dirty="0" err="1">
                          <a:effectLst/>
                        </a:rPr>
                        <a:t>Gwangju</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SO</a:t>
                      </a:r>
                      <a:r>
                        <a:rPr lang="en-US" sz="1400" u="none" strike="noStrike" kern="1200" baseline="-25000" dirty="0">
                          <a:solidFill>
                            <a:schemeClr val="tx1"/>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Agriculture(AGR)</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0510323"/>
                  </a:ext>
                </a:extLst>
              </a:tr>
              <a:tr h="175842">
                <a:tc>
                  <a:txBody>
                    <a:bodyPr/>
                    <a:lstStyle/>
                    <a:p>
                      <a:pPr algn="ctr" rtl="0" fontAlgn="ctr"/>
                      <a:r>
                        <a:rPr lang="en-US" altLang="ko-KR" sz="1400" u="none" strike="noStrike" dirty="0">
                          <a:effectLst/>
                        </a:rPr>
                        <a:t>Daejeon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PM</a:t>
                      </a:r>
                      <a:r>
                        <a:rPr lang="en-US" sz="1400" u="none" strike="noStrike" kern="1200" baseline="-25000" dirty="0">
                          <a:solidFill>
                            <a:schemeClr val="tx1"/>
                          </a:solidFill>
                          <a:effectLst/>
                          <a:latin typeface="+mn-lt"/>
                          <a:ea typeface="+mn-ea"/>
                          <a:cs typeface="+mn-cs"/>
                        </a:rPr>
                        <a:t>1</a:t>
                      </a:r>
                      <a:r>
                        <a:rPr lang="en-US" sz="1400" u="none" strike="noStrike" baseline="-25000" dirty="0">
                          <a:effectLst/>
                        </a:rPr>
                        <a:t>0</a:t>
                      </a:r>
                      <a:endParaRPr lang="en-US" sz="1400" b="0" i="0" u="none" strike="noStrike" baseline="-25000"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Other(OTH)</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7886091"/>
                  </a:ext>
                </a:extLst>
              </a:tr>
              <a:tr h="175842">
                <a:tc>
                  <a:txBody>
                    <a:bodyPr/>
                    <a:lstStyle/>
                    <a:p>
                      <a:pPr algn="ctr" rtl="0" fontAlgn="ctr"/>
                      <a:r>
                        <a:rPr lang="en-US" altLang="ko-KR" sz="1400" u="none" strike="noStrike" dirty="0">
                          <a:effectLst/>
                        </a:rPr>
                        <a:t>Ulsan</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1" hangingPunct="1"/>
                      <a:r>
                        <a:rPr lang="en-US" sz="1400" u="none" strike="noStrike" dirty="0">
                          <a:effectLst/>
                        </a:rPr>
                        <a:t>PM</a:t>
                      </a:r>
                      <a:r>
                        <a:rPr lang="en-US" sz="1400" u="none" strike="noStrike" kern="1200" baseline="-25000" dirty="0">
                          <a:solidFill>
                            <a:schemeClr val="tx1"/>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altLang="ko-KR" sz="1400" u="none" strike="noStrike" dirty="0">
                          <a:effectLst/>
                        </a:rPr>
                        <a:t>Solvent(VOC)</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2499816"/>
                  </a:ext>
                </a:extLst>
              </a:tr>
              <a:tr h="175842">
                <a:tc>
                  <a:txBody>
                    <a:bodyPr/>
                    <a:lstStyle/>
                    <a:p>
                      <a:pPr algn="ctr" rtl="0" fontAlgn="ctr"/>
                      <a:r>
                        <a:rPr lang="en-US" altLang="ko-KR" sz="1400" u="none" strike="noStrike" dirty="0" err="1">
                          <a:effectLst/>
                        </a:rPr>
                        <a:t>Sejong</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rPr>
                        <a:t>VOC</a:t>
                      </a:r>
                      <a:endParaRPr 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altLang="ko-KR" sz="1400" u="none" strike="noStrike" dirty="0">
                          <a:solidFill>
                            <a:schemeClr val="bg1">
                              <a:lumMod val="65000"/>
                            </a:schemeClr>
                          </a:solidFill>
                          <a:effectLst/>
                        </a:rPr>
                        <a:t>Boundary</a:t>
                      </a:r>
                      <a:r>
                        <a:rPr lang="en-US" altLang="ko-KR" sz="1400" u="none" strike="noStrike" baseline="0" dirty="0">
                          <a:solidFill>
                            <a:schemeClr val="bg1">
                              <a:lumMod val="65000"/>
                            </a:schemeClr>
                          </a:solidFill>
                          <a:effectLst/>
                        </a:rPr>
                        <a:t> condition(BC)</a:t>
                      </a:r>
                      <a:endParaRPr lang="ko-KR" altLang="en-US" sz="1400" b="0" i="0" u="none" strike="noStrike" dirty="0">
                        <a:solidFill>
                          <a:schemeClr val="bg1">
                            <a:lumMod val="65000"/>
                          </a:schemeClr>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90134510"/>
                  </a:ext>
                </a:extLst>
              </a:tr>
              <a:tr h="175842">
                <a:tc>
                  <a:txBody>
                    <a:bodyPr/>
                    <a:lstStyle/>
                    <a:p>
                      <a:pPr algn="ctr" rtl="0" fontAlgn="ctr"/>
                      <a:r>
                        <a:rPr lang="en-US" altLang="ko-KR" sz="1400" u="none" strike="noStrike" dirty="0" err="1">
                          <a:effectLst/>
                        </a:rPr>
                        <a:t>Gyunggi</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100" u="none" strike="noStrike" dirty="0">
                          <a:effectLst/>
                        </a:rPr>
                        <a:t>　</a:t>
                      </a:r>
                      <a:endParaRPr lang="ko-KR" altLang="en-US" sz="11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100" u="none" strike="noStrike" dirty="0">
                          <a:effectLst/>
                        </a:rPr>
                        <a:t>　</a:t>
                      </a:r>
                      <a:endParaRPr lang="ko-KR" altLang="en-US" sz="11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9455193"/>
                  </a:ext>
                </a:extLst>
              </a:tr>
              <a:tr h="175842">
                <a:tc>
                  <a:txBody>
                    <a:bodyPr/>
                    <a:lstStyle/>
                    <a:p>
                      <a:pPr algn="ctr" rtl="0" fontAlgn="ctr"/>
                      <a:r>
                        <a:rPr lang="en-US" altLang="ko-KR" sz="1400" u="none" strike="noStrike" dirty="0" err="1">
                          <a:effectLst/>
                        </a:rPr>
                        <a:t>Gangwon</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90688869"/>
                  </a:ext>
                </a:extLst>
              </a:tr>
              <a:tr h="175842">
                <a:tc>
                  <a:txBody>
                    <a:bodyPr/>
                    <a:lstStyle/>
                    <a:p>
                      <a:pPr algn="ctr" rtl="0" fontAlgn="ctr"/>
                      <a:r>
                        <a:rPr lang="en-US" altLang="ko-KR" sz="1400" u="none" strike="noStrike" dirty="0" err="1">
                          <a:effectLst/>
                        </a:rPr>
                        <a:t>Chungcheongbuk</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6811216"/>
                  </a:ext>
                </a:extLst>
              </a:tr>
              <a:tr h="175842">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Chungcheongnam</a:t>
                      </a:r>
                      <a:r>
                        <a:rPr lang="en-US" altLang="ko-KR" sz="1400" b="0" i="0" u="none" strike="noStrike" dirty="0">
                          <a:effectLst/>
                          <a:latin typeface="맑은 고딕" panose="020B0503020000020004" pitchFamily="50" charset="-127"/>
                          <a:ea typeface="맑은 고딕" panose="020B0503020000020004" pitchFamily="50" charset="-127"/>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0206902"/>
                  </a:ext>
                </a:extLst>
              </a:tr>
              <a:tr h="175842">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Jeollanam</a:t>
                      </a:r>
                      <a:r>
                        <a:rPr lang="en-US" altLang="ko-KR" sz="1400" b="0" i="0" u="none" strike="noStrike" dirty="0">
                          <a:effectLst/>
                          <a:latin typeface="맑은 고딕" panose="020B0503020000020004" pitchFamily="50" charset="-127"/>
                          <a:ea typeface="맑은 고딕" panose="020B0503020000020004" pitchFamily="50" charset="-127"/>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92172774"/>
                  </a:ext>
                </a:extLst>
              </a:tr>
              <a:tr h="175842">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Jeollabuk</a:t>
                      </a:r>
                      <a:r>
                        <a:rPr lang="en-US" altLang="ko-KR" sz="1400" b="0" i="0" u="none" strike="noStrike" dirty="0">
                          <a:effectLst/>
                          <a:latin typeface="맑은 고딕" panose="020B0503020000020004" pitchFamily="50" charset="-127"/>
                          <a:ea typeface="맑은 고딕" panose="020B0503020000020004" pitchFamily="50" charset="-127"/>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04220171"/>
                  </a:ext>
                </a:extLst>
              </a:tr>
              <a:tr h="175842">
                <a:tc>
                  <a:txBody>
                    <a:bodyPr/>
                    <a:lstStyle/>
                    <a:p>
                      <a:pPr algn="ctr" rtl="0" fontAlgn="ctr"/>
                      <a:r>
                        <a:rPr lang="en-US" altLang="ko-KR" sz="1400" u="none" strike="noStrike" dirty="0" err="1">
                          <a:effectLst/>
                        </a:rPr>
                        <a:t>Gyeongsangbuk</a:t>
                      </a:r>
                      <a:r>
                        <a:rPr lang="en-US" altLang="ko-KR" sz="1400" u="none" strike="noStrike" dirty="0">
                          <a:effectLst/>
                        </a:rPr>
                        <a:t>-do</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39229970"/>
                  </a:ext>
                </a:extLst>
              </a:tr>
              <a:tr h="175842">
                <a:tc>
                  <a:txBody>
                    <a:bodyPr/>
                    <a:lstStyle/>
                    <a:p>
                      <a:pPr algn="ctr" rtl="0" fontAlgn="ctr"/>
                      <a:r>
                        <a:rPr lang="en-US" altLang="ko-KR" sz="1400" u="none" strike="noStrike" dirty="0" err="1">
                          <a:effectLst/>
                        </a:rPr>
                        <a:t>Gyeongsangnam</a:t>
                      </a:r>
                      <a:r>
                        <a:rPr lang="en-US" altLang="ko-KR" sz="1400" u="none" strike="noStrike" dirty="0">
                          <a:effectLst/>
                        </a:rPr>
                        <a:t>-do</a:t>
                      </a:r>
                      <a:endParaRPr lang="en-US" altLang="ko-KR"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4690666"/>
                  </a:ext>
                </a:extLst>
              </a:tr>
              <a:tr h="175842">
                <a:tc>
                  <a:txBody>
                    <a:bodyPr/>
                    <a:lstStyle/>
                    <a:p>
                      <a:pPr algn="ctr" rtl="0" fontAlgn="ctr"/>
                      <a:r>
                        <a:rPr lang="en-US" altLang="ko-KR" sz="1400" b="0" i="0" u="none" strike="noStrike" dirty="0" err="1">
                          <a:effectLst/>
                          <a:latin typeface="맑은 고딕" panose="020B0503020000020004" pitchFamily="50" charset="-127"/>
                          <a:ea typeface="맑은 고딕" panose="020B0503020000020004" pitchFamily="50" charset="-127"/>
                        </a:rPr>
                        <a:t>Jeju</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ko-KR" altLang="en-US" sz="1400" u="none" strike="noStrike" dirty="0">
                          <a:effectLst/>
                        </a:rPr>
                        <a:t>　</a:t>
                      </a:r>
                      <a:endParaRPr lang="ko-KR" altLang="en-US" sz="1400" b="0" i="0" u="none" strike="noStrike" dirty="0">
                        <a:effectLst/>
                        <a:latin typeface="맑은 고딕" panose="020B0503020000020004" pitchFamily="50" charset="-127"/>
                        <a:ea typeface="맑은 고딕" panose="020B0503020000020004" pitchFamily="50" charset="-127"/>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0854045"/>
                  </a:ext>
                </a:extLst>
              </a:tr>
            </a:tbl>
          </a:graphicData>
        </a:graphic>
      </p:graphicFrame>
      <p:pic>
        <p:nvPicPr>
          <p:cNvPr id="10" name="그림 9">
            <a:extLst>
              <a:ext uri="{FF2B5EF4-FFF2-40B4-BE49-F238E27FC236}">
                <a16:creationId xmlns:a16="http://schemas.microsoft.com/office/drawing/2014/main" id="{AD21CC34-0CDE-433F-98BE-75D512E5CD0E}"/>
              </a:ext>
            </a:extLst>
          </p:cNvPr>
          <p:cNvPicPr>
            <a:picLocks noChangeAspect="1"/>
          </p:cNvPicPr>
          <p:nvPr/>
        </p:nvPicPr>
        <p:blipFill rotWithShape="1">
          <a:blip r:embed="rId3"/>
          <a:srcRect t="8465"/>
          <a:stretch/>
        </p:blipFill>
        <p:spPr>
          <a:xfrm>
            <a:off x="-13546" y="2563733"/>
            <a:ext cx="3603650" cy="3370079"/>
          </a:xfrm>
          <a:prstGeom prst="rect">
            <a:avLst/>
          </a:prstGeom>
          <a:ln>
            <a:noFill/>
          </a:ln>
        </p:spPr>
      </p:pic>
      <p:sp>
        <p:nvSpPr>
          <p:cNvPr id="3" name="TextBox 2"/>
          <p:cNvSpPr txBox="1"/>
          <p:nvPr/>
        </p:nvSpPr>
        <p:spPr>
          <a:xfrm>
            <a:off x="-13545" y="6034055"/>
            <a:ext cx="9157545" cy="400110"/>
          </a:xfrm>
          <a:prstGeom prst="rect">
            <a:avLst/>
          </a:prstGeom>
          <a:noFill/>
        </p:spPr>
        <p:txBody>
          <a:bodyPr wrap="square" rtlCol="0">
            <a:spAutoFit/>
          </a:bodyPr>
          <a:lstStyle/>
          <a:p>
            <a:pPr algn="ctr"/>
            <a:r>
              <a:rPr lang="en-US" altLang="ko-KR" sz="2000" b="1" i="1" dirty="0">
                <a:solidFill>
                  <a:srgbClr val="FF0000"/>
                </a:solidFill>
              </a:rPr>
              <a:t>Region-Sector Control Factors : ~119 Factors + Boundary Condition</a:t>
            </a:r>
            <a:endParaRPr lang="ko-KR" altLang="en-US" sz="2000" b="1" i="1" dirty="0">
              <a:solidFill>
                <a:srgbClr val="FF0000"/>
              </a:solidFill>
            </a:endParaRPr>
          </a:p>
        </p:txBody>
      </p:sp>
      <p:sp>
        <p:nvSpPr>
          <p:cNvPr id="12" name="TextBox 11"/>
          <p:cNvSpPr txBox="1"/>
          <p:nvPr/>
        </p:nvSpPr>
        <p:spPr>
          <a:xfrm>
            <a:off x="4558994" y="6333025"/>
            <a:ext cx="2749196" cy="461665"/>
          </a:xfrm>
          <a:prstGeom prst="rect">
            <a:avLst/>
          </a:prstGeom>
          <a:noFill/>
        </p:spPr>
        <p:txBody>
          <a:bodyPr wrap="square" rtlCol="0">
            <a:spAutoFit/>
          </a:bodyPr>
          <a:lstStyle/>
          <a:p>
            <a:pPr algn="ctr"/>
            <a:r>
              <a:rPr lang="en-US" altLang="ko-KR" sz="2400" b="1" i="1" dirty="0">
                <a:solidFill>
                  <a:srgbClr val="FF0000"/>
                </a:solidFill>
              </a:rPr>
              <a:t>= 120 Factors</a:t>
            </a:r>
            <a:endParaRPr lang="ko-KR" altLang="en-US" sz="2400" b="1" i="1" dirty="0">
              <a:solidFill>
                <a:srgbClr val="FF0000"/>
              </a:solidFill>
            </a:endParaRPr>
          </a:p>
        </p:txBody>
      </p:sp>
      <p:sp>
        <p:nvSpPr>
          <p:cNvPr id="13" name="직사각형 12">
            <a:extLst>
              <a:ext uri="{FF2B5EF4-FFF2-40B4-BE49-F238E27FC236}">
                <a16:creationId xmlns:a16="http://schemas.microsoft.com/office/drawing/2014/main" id="{8AFB4E7E-018B-422B-AD50-3A0306B36E3A}"/>
              </a:ext>
            </a:extLst>
          </p:cNvPr>
          <p:cNvSpPr/>
          <p:nvPr/>
        </p:nvSpPr>
        <p:spPr>
          <a:xfrm>
            <a:off x="255056" y="68288"/>
            <a:ext cx="4496424"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Objective: Policy Supporting Air Quality Model </a:t>
            </a:r>
          </a:p>
        </p:txBody>
      </p:sp>
      <p:sp>
        <p:nvSpPr>
          <p:cNvPr id="4" name="TextBox 3">
            <a:extLst>
              <a:ext uri="{FF2B5EF4-FFF2-40B4-BE49-F238E27FC236}">
                <a16:creationId xmlns:a16="http://schemas.microsoft.com/office/drawing/2014/main" id="{C9AE6B7B-1E1C-465C-8956-93CC5848FF68}"/>
              </a:ext>
            </a:extLst>
          </p:cNvPr>
          <p:cNvSpPr txBox="1"/>
          <p:nvPr/>
        </p:nvSpPr>
        <p:spPr>
          <a:xfrm>
            <a:off x="2074955" y="4943589"/>
            <a:ext cx="7074815" cy="923330"/>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Reduction policy is applied by region when applying the policy.</a:t>
            </a:r>
          </a:p>
          <a:p>
            <a:pPr marL="285750" indent="-285750">
              <a:buFont typeface="Arial" panose="020B0604020202020204" pitchFamily="34" charset="0"/>
              <a:buChar char="•"/>
            </a:pPr>
            <a:r>
              <a:rPr lang="en-US" altLang="ko-KR" dirty="0"/>
              <a:t>In addition, the reduction policy is generally implemented for each source, so it is divided into 17 regions and 7 sources.</a:t>
            </a:r>
            <a:endParaRPr lang="ko-KR" altLang="en-US" dirty="0"/>
          </a:p>
        </p:txBody>
      </p:sp>
    </p:spTree>
    <p:extLst>
      <p:ext uri="{BB962C8B-B14F-4D97-AF65-F5344CB8AC3E}">
        <p14:creationId xmlns:p14="http://schemas.microsoft.com/office/powerpoint/2010/main" val="268313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pPr lvl="0">
              <a:defRPr/>
            </a:pPr>
            <a:fld id="{4453DCB3-6F36-4A88-B80F-60988C12DE20}" type="slidenum">
              <a:rPr lang="en-US" altLang="en-US" sz="1400">
                <a:solidFill>
                  <a:schemeClr val="bg1"/>
                </a:solidFill>
                <a:latin typeface="HY헤드라인M"/>
                <a:ea typeface="HY헤드라인M"/>
              </a:rPr>
              <a:pPr lvl="0">
                <a:defRPr/>
              </a:pPr>
              <a:t>8</a:t>
            </a:fld>
            <a:endParaRPr lang="en-US" altLang="en-US" sz="1400">
              <a:solidFill>
                <a:schemeClr val="bg1"/>
              </a:solidFill>
              <a:latin typeface="HY헤드라인M"/>
              <a:ea typeface="HY헤드라인M"/>
            </a:endParaRPr>
          </a:p>
        </p:txBody>
      </p:sp>
      <p:sp>
        <p:nvSpPr>
          <p:cNvPr id="16" name="슬라이드 번호 개체 틀 1"/>
          <p:cNvSpPr txBox="1"/>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defRPr/>
            </a:pPr>
            <a:fld id="{4453DCB3-6F36-4A88-B80F-60988C12DE20}" type="slidenum">
              <a:rPr lang="en-US" altLang="en-US" sz="1400">
                <a:solidFill>
                  <a:schemeClr val="bg1"/>
                </a:solidFill>
                <a:latin typeface="HY헤드라인M"/>
                <a:ea typeface="HY헤드라인M"/>
              </a:rPr>
              <a:pPr lvl="0">
                <a:defRPr/>
              </a:pPr>
              <a:t>8</a:t>
            </a:fld>
            <a:endParaRPr lang="en-US" altLang="en-US" sz="1400">
              <a:solidFill>
                <a:schemeClr val="bg1"/>
              </a:solidFill>
              <a:latin typeface="HY헤드라인M"/>
              <a:ea typeface="HY헤드라인M"/>
            </a:endParaRPr>
          </a:p>
        </p:txBody>
      </p:sp>
      <p:sp>
        <p:nvSpPr>
          <p:cNvPr id="7" name="직사각형 6"/>
          <p:cNvSpPr/>
          <p:nvPr/>
        </p:nvSpPr>
        <p:spPr>
          <a:xfrm>
            <a:off x="0" y="6659778"/>
            <a:ext cx="3489105" cy="261610"/>
          </a:xfrm>
          <a:prstGeom prst="rect">
            <a:avLst/>
          </a:prstGeom>
        </p:spPr>
        <p:txBody>
          <a:bodyPr wrap="square">
            <a:spAutoFit/>
          </a:bodyPr>
          <a:lstStyle/>
          <a:p>
            <a:pPr algn="just">
              <a:defRPr/>
            </a:pPr>
            <a:r>
              <a:rPr lang="en-US" altLang="ko-KR" sz="1050" b="1">
                <a:solidFill>
                  <a:schemeClr val="bg1"/>
                </a:solidFill>
              </a:rPr>
              <a:t>*Response Surface Modeling</a:t>
            </a:r>
            <a:endParaRPr lang="ko-KR" altLang="en-US" sz="1050" b="1">
              <a:solidFill>
                <a:schemeClr val="bg1"/>
              </a:solidFill>
            </a:endParaRPr>
          </a:p>
        </p:txBody>
      </p:sp>
      <p:pic>
        <p:nvPicPr>
          <p:cNvPr id="8" name="그림 7"/>
          <p:cNvPicPr>
            <a:picLocks noChangeAspect="1"/>
          </p:cNvPicPr>
          <p:nvPr/>
        </p:nvPicPr>
        <p:blipFill rotWithShape="1">
          <a:blip r:embed="rId3"/>
          <a:stretch>
            <a:fillRect/>
          </a:stretch>
        </p:blipFill>
        <p:spPr>
          <a:xfrm>
            <a:off x="647564" y="1140781"/>
            <a:ext cx="3132348" cy="2288219"/>
          </a:xfrm>
          <a:prstGeom prst="rect">
            <a:avLst/>
          </a:prstGeom>
          <a:ln w="38100">
            <a:solidFill>
              <a:srgbClr val="FF0000"/>
            </a:solidFill>
          </a:ln>
        </p:spPr>
      </p:pic>
      <p:graphicFrame>
        <p:nvGraphicFramePr>
          <p:cNvPr id="9" name="표 8"/>
          <p:cNvGraphicFramePr>
            <a:graphicFrameLocks noGrp="1"/>
          </p:cNvGraphicFramePr>
          <p:nvPr>
            <p:extLst>
              <p:ext uri="{D42A27DB-BD31-4B8C-83A1-F6EECF244321}">
                <p14:modId xmlns:p14="http://schemas.microsoft.com/office/powerpoint/2010/main" val="3584527332"/>
              </p:ext>
            </p:extLst>
          </p:nvPr>
        </p:nvGraphicFramePr>
        <p:xfrm>
          <a:off x="223301" y="4013053"/>
          <a:ext cx="8844009" cy="2646725"/>
        </p:xfrm>
        <a:graphic>
          <a:graphicData uri="http://schemas.openxmlformats.org/drawingml/2006/table">
            <a:tbl>
              <a:tblPr/>
              <a:tblGrid>
                <a:gridCol w="3648556">
                  <a:extLst>
                    <a:ext uri="{9D8B030D-6E8A-4147-A177-3AD203B41FA5}">
                      <a16:colId xmlns:a16="http://schemas.microsoft.com/office/drawing/2014/main" val="20000"/>
                    </a:ext>
                  </a:extLst>
                </a:gridCol>
                <a:gridCol w="5195453">
                  <a:extLst>
                    <a:ext uri="{9D8B030D-6E8A-4147-A177-3AD203B41FA5}">
                      <a16:colId xmlns:a16="http://schemas.microsoft.com/office/drawing/2014/main" val="20001"/>
                    </a:ext>
                  </a:extLst>
                </a:gridCol>
              </a:tblGrid>
              <a:tr h="278042">
                <a:tc>
                  <a:txBody>
                    <a:bodyPr/>
                    <a:lstStyle/>
                    <a:p>
                      <a:pPr marL="0" marR="0" indent="3810" algn="ctr" latinLnBrk="1">
                        <a:lnSpc>
                          <a:spcPct val="160000"/>
                        </a:lnSpc>
                        <a:spcBef>
                          <a:spcPts val="0"/>
                        </a:spcBef>
                        <a:spcAft>
                          <a:spcPts val="0"/>
                        </a:spcAft>
                        <a:defRPr/>
                      </a:pPr>
                      <a:r>
                        <a:rPr lang="en-US" sz="1200" kern="0" spc="0" dirty="0">
                          <a:solidFill>
                            <a:srgbClr val="000000"/>
                          </a:solidFill>
                          <a:effectLst/>
                          <a:latin typeface="+mn-ea"/>
                          <a:ea typeface="+mn-ea"/>
                        </a:rPr>
                        <a:t>Chemical Transport Model</a:t>
                      </a:r>
                      <a:endParaRPr lang="en-US" sz="1200" kern="0" spc="0" dirty="0">
                        <a:solidFill>
                          <a:srgbClr val="000000"/>
                        </a:solidFill>
                        <a:latin typeface="+mn-ea"/>
                        <a:ea typeface="+mn-ea"/>
                      </a:endParaRP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w="med" len="med"/>
                      <a:tailEnd w="med" len="med"/>
                    </a:lnT>
                    <a:lnB w="32385" cap="flat" cmpd="sng" algn="ctr">
                      <a:solidFill>
                        <a:srgbClr val="000000"/>
                      </a:solidFill>
                      <a:prstDash val="solid"/>
                      <a:round/>
                      <a:headEnd type="none" w="med" len="med"/>
                      <a:tailEnd type="none" w="med" len="med"/>
                    </a:lnB>
                  </a:tcPr>
                </a:tc>
                <a:tc>
                  <a:txBody>
                    <a:bodyPr/>
                    <a:lstStyle/>
                    <a:p>
                      <a:pPr marL="0" marR="0" indent="3810" algn="ctr" latinLnBrk="1">
                        <a:lnSpc>
                          <a:spcPct val="160000"/>
                        </a:lnSpc>
                        <a:spcBef>
                          <a:spcPts val="0"/>
                        </a:spcBef>
                        <a:spcAft>
                          <a:spcPts val="0"/>
                        </a:spcAft>
                        <a:defRPr/>
                      </a:pPr>
                      <a:r>
                        <a:rPr lang="en-US" sz="900" kern="0" spc="0" dirty="0">
                          <a:solidFill>
                            <a:srgbClr val="000000"/>
                          </a:solidFill>
                          <a:effectLst/>
                          <a:latin typeface="+mn-ea"/>
                          <a:ea typeface="+mn-ea"/>
                        </a:rPr>
                        <a:t>CCTM in CMAQ v4.7 (U.S. CMAS)</a:t>
                      </a:r>
                    </a:p>
                  </a:txBody>
                  <a:tcPr marL="82351" marR="82351" marT="41175" marB="41175">
                    <a:lnL w="7112" cap="flat" cmpd="sng" algn="ctr">
                      <a:solidFill>
                        <a:srgbClr val="000000"/>
                      </a:solidFill>
                      <a:prstDash val="solid"/>
                      <a:round/>
                      <a:headEnd w="med" len="med"/>
                      <a:tailEnd w="med" len="med"/>
                    </a:lnL>
                    <a:lnR>
                      <a:noFill/>
                    </a:lnR>
                    <a:lnT w="32385" cap="flat" cmpd="sng" algn="ctr">
                      <a:solidFill>
                        <a:srgbClr val="000000"/>
                      </a:solidFill>
                      <a:prstDash val="solid"/>
                      <a:round/>
                      <a:headEnd w="med" len="med"/>
                      <a:tailEnd w="med" len="med"/>
                    </a:lnT>
                    <a:lnB w="3238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042">
                <a:tc>
                  <a:txBody>
                    <a:bodyPr/>
                    <a:lstStyle/>
                    <a:p>
                      <a:pPr marL="0" marR="0" indent="3810" algn="ctr" latinLnBrk="1">
                        <a:lnSpc>
                          <a:spcPct val="160000"/>
                        </a:lnSpc>
                        <a:spcBef>
                          <a:spcPts val="0"/>
                        </a:spcBef>
                        <a:spcAft>
                          <a:spcPts val="0"/>
                        </a:spcAft>
                        <a:defRPr/>
                      </a:pPr>
                      <a:r>
                        <a:rPr lang="en-US" sz="1200" kern="0" spc="0" dirty="0">
                          <a:solidFill>
                            <a:srgbClr val="000000"/>
                          </a:solidFill>
                          <a:effectLst/>
                          <a:latin typeface="+mn-ea"/>
                          <a:ea typeface="+mn-ea"/>
                        </a:rPr>
                        <a:t>Emissions </a:t>
                      </a:r>
                      <a:endParaRPr lang="en-US" sz="1200" kern="0" spc="0" dirty="0">
                        <a:solidFill>
                          <a:srgbClr val="000000"/>
                        </a:solidFill>
                        <a:latin typeface="+mn-ea"/>
                        <a:ea typeface="+mn-ea"/>
                      </a:endParaRPr>
                    </a:p>
                  </a:txBody>
                  <a:tcPr marL="82351" marR="82351" marT="41175" marB="41175">
                    <a:lnL>
                      <a:noFill/>
                    </a:lnL>
                    <a:lnR w="7112" cap="flat" cmpd="sng" algn="ctr">
                      <a:solidFill>
                        <a:srgbClr val="000000"/>
                      </a:solidFill>
                      <a:prstDash val="solid"/>
                      <a:round/>
                      <a:headEnd type="none" w="med" len="med"/>
                      <a:tailEnd type="none" w="med" len="med"/>
                    </a:lnR>
                    <a:lnT w="32385" cap="flat" cmpd="sng" algn="ctr">
                      <a:solidFill>
                        <a:srgbClr val="000000"/>
                      </a:solidFill>
                      <a:prstDash val="solid"/>
                      <a:round/>
                      <a:headEnd type="none" w="med" len="med"/>
                      <a:tailEnd type="none" w="med" len="med"/>
                    </a:lnT>
                    <a:lnB>
                      <a:noFill/>
                    </a:lnB>
                  </a:tcPr>
                </a:tc>
                <a:tc>
                  <a:txBody>
                    <a:bodyPr/>
                    <a:lstStyle/>
                    <a:p>
                      <a:pPr marL="0" marR="0" indent="3810" algn="ctr" latinLnBrk="1">
                        <a:lnSpc>
                          <a:spcPct val="160000"/>
                        </a:lnSpc>
                        <a:spcBef>
                          <a:spcPts val="0"/>
                        </a:spcBef>
                        <a:spcAft>
                          <a:spcPts val="0"/>
                        </a:spcAft>
                        <a:defRPr/>
                      </a:pPr>
                      <a:r>
                        <a:rPr lang="ko-KR" altLang="en-US" sz="1000" kern="0" spc="0" dirty="0">
                          <a:solidFill>
                            <a:srgbClr val="000000"/>
                          </a:solidFill>
                          <a:effectLst/>
                          <a:latin typeface="+mn-ea"/>
                          <a:ea typeface="+mn-ea"/>
                        </a:rPr>
                        <a:t>　</a:t>
                      </a:r>
                      <a:endParaRPr lang="ko-KR" altLang="en-US" sz="1000" kern="0" spc="0" dirty="0">
                        <a:solidFill>
                          <a:srgbClr val="000000"/>
                        </a:solidFill>
                        <a:latin typeface="+mn-ea"/>
                        <a:ea typeface="+mn-ea"/>
                      </a:endParaRPr>
                    </a:p>
                  </a:txBody>
                  <a:tcPr marL="82351" marR="82351" marT="41175" marB="41175">
                    <a:lnL w="7112" cap="flat" cmpd="sng" algn="ctr">
                      <a:solidFill>
                        <a:srgbClr val="000000"/>
                      </a:solidFill>
                      <a:prstDash val="solid"/>
                      <a:round/>
                      <a:headEnd type="none" w="med" len="med"/>
                      <a:tailEnd type="none" w="med" len="med"/>
                    </a:lnL>
                    <a:lnR>
                      <a:noFill/>
                    </a:lnR>
                    <a:lnT w="3238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42998">
                <a:tc>
                  <a:txBody>
                    <a:bodyPr/>
                    <a:lstStyle/>
                    <a:p>
                      <a:pPr marL="0" marR="0" indent="3810" algn="ctr" latinLnBrk="1">
                        <a:lnSpc>
                          <a:spcPct val="160000"/>
                        </a:lnSpc>
                        <a:spcBef>
                          <a:spcPts val="0"/>
                        </a:spcBef>
                        <a:spcAft>
                          <a:spcPts val="0"/>
                        </a:spcAft>
                        <a:defRPr/>
                      </a:pPr>
                      <a:r>
                        <a:rPr lang="en-US" sz="1000" kern="0" spc="0">
                          <a:solidFill>
                            <a:srgbClr val="000000"/>
                          </a:solidFill>
                          <a:effectLst/>
                          <a:latin typeface="+mn-ea"/>
                          <a:ea typeface="+mn-ea"/>
                        </a:rPr>
                        <a:t>• anthropogenic emission model</a:t>
                      </a:r>
                      <a:endParaRPr lang="en-US" sz="1000" kern="0" spc="0">
                        <a:solidFill>
                          <a:srgbClr val="000000"/>
                        </a:solidFill>
                        <a:latin typeface="+mn-ea"/>
                        <a:ea typeface="+mn-ea"/>
                      </a:endParaRPr>
                    </a:p>
                  </a:txBody>
                  <a:tcPr marL="82351" marR="82351" marT="41175" marB="41175">
                    <a:lnL>
                      <a:noFill/>
                    </a:lnL>
                    <a:lnR w="7112" cap="flat" cmpd="sng" algn="ctr">
                      <a:solidFill>
                        <a:srgbClr val="000000"/>
                      </a:solidFill>
                      <a:prstDash val="solid"/>
                      <a:round/>
                      <a:headEnd w="med" len="med"/>
                      <a:tailEnd w="med" len="med"/>
                    </a:lnR>
                    <a:lnT>
                      <a:noFill/>
                    </a:lnT>
                    <a:lnB>
                      <a:noFill/>
                    </a:lnB>
                  </a:tcPr>
                </a:tc>
                <a:tc>
                  <a:txBody>
                    <a:bodyPr/>
                    <a:lstStyle/>
                    <a:p>
                      <a:pPr marL="0" marR="0" indent="3810" algn="ctr" latinLnBrk="1">
                        <a:lnSpc>
                          <a:spcPct val="160000"/>
                        </a:lnSpc>
                        <a:spcBef>
                          <a:spcPts val="0"/>
                        </a:spcBef>
                        <a:spcAft>
                          <a:spcPts val="0"/>
                        </a:spcAft>
                        <a:defRPr/>
                      </a:pPr>
                      <a:r>
                        <a:rPr lang="fi-FI" sz="900" kern="0" spc="0">
                          <a:solidFill>
                            <a:srgbClr val="000000"/>
                          </a:solidFill>
                          <a:effectLst/>
                          <a:latin typeface="+mn-ea"/>
                          <a:ea typeface="+mn-ea"/>
                        </a:rPr>
                        <a:t>SMOKE-Asia (Woo et al., 2009)</a:t>
                      </a:r>
                      <a:endParaRPr lang="fi-FI" sz="900" kern="0" spc="0">
                        <a:solidFill>
                          <a:srgbClr val="000000"/>
                        </a:solidFill>
                        <a:latin typeface="+mn-ea"/>
                        <a:ea typeface="+mn-ea"/>
                      </a:endParaRPr>
                    </a:p>
                  </a:txBody>
                  <a:tcPr marL="82351" marR="82351" marT="41175" marB="41175">
                    <a:lnL w="7112" cap="flat" cmpd="sng" algn="ctr">
                      <a:solidFill>
                        <a:srgbClr val="000000"/>
                      </a:solidFill>
                      <a:prstDash val="solid"/>
                      <a:round/>
                      <a:headEnd w="med" len="med"/>
                      <a:tailEnd w="med" len="med"/>
                    </a:lnL>
                    <a:lnR>
                      <a:noFill/>
                    </a:lnR>
                    <a:lnT>
                      <a:noFill/>
                    </a:lnT>
                    <a:lnB>
                      <a:noFill/>
                    </a:lnB>
                  </a:tcPr>
                </a:tc>
                <a:extLst>
                  <a:ext uri="{0D108BD9-81ED-4DB2-BD59-A6C34878D82A}">
                    <a16:rowId xmlns:a16="http://schemas.microsoft.com/office/drawing/2014/main" val="10003"/>
                  </a:ext>
                </a:extLst>
              </a:tr>
              <a:tr h="242998">
                <a:tc>
                  <a:txBody>
                    <a:bodyPr/>
                    <a:lstStyle/>
                    <a:p>
                      <a:pPr marL="0" marR="0" indent="3810" algn="ctr" latinLnBrk="1">
                        <a:lnSpc>
                          <a:spcPct val="160000"/>
                        </a:lnSpc>
                        <a:spcBef>
                          <a:spcPts val="0"/>
                        </a:spcBef>
                        <a:spcAft>
                          <a:spcPts val="0"/>
                        </a:spcAft>
                        <a:defRPr/>
                      </a:pPr>
                      <a:r>
                        <a:rPr lang="en-US" sz="1000" kern="0" spc="0">
                          <a:solidFill>
                            <a:srgbClr val="000000"/>
                          </a:solidFill>
                          <a:effectLst/>
                          <a:latin typeface="+mn-ea"/>
                          <a:ea typeface="+mn-ea"/>
                        </a:rPr>
                        <a:t>• emissions inventory </a:t>
                      </a:r>
                      <a:endParaRPr lang="en-US" sz="1000" kern="0" spc="0">
                        <a:solidFill>
                          <a:srgbClr val="000000"/>
                        </a:solidFill>
                        <a:latin typeface="+mn-ea"/>
                        <a:ea typeface="+mn-ea"/>
                      </a:endParaRPr>
                    </a:p>
                  </a:txBody>
                  <a:tcPr marL="82351" marR="82351" marT="41175" marB="41175">
                    <a:lnL>
                      <a:noFill/>
                    </a:lnL>
                    <a:lnR w="7112" cap="flat" cmpd="sng" algn="ctr">
                      <a:solidFill>
                        <a:srgbClr val="000000"/>
                      </a:solidFill>
                      <a:prstDash val="solid"/>
                      <a:round/>
                      <a:headEnd w="med" len="med"/>
                      <a:tailEnd w="med" len="med"/>
                    </a:lnR>
                    <a:lnT>
                      <a:noFill/>
                    </a:lnT>
                    <a:lnB w="32385" cap="flat" cmpd="sng" algn="ctr">
                      <a:solidFill>
                        <a:srgbClr val="000000"/>
                      </a:solidFill>
                      <a:prstDash val="solid"/>
                      <a:round/>
                      <a:headEnd w="med" len="med"/>
                      <a:tailEnd w="med" len="med"/>
                    </a:lnB>
                  </a:tcPr>
                </a:tc>
                <a:tc>
                  <a:txBody>
                    <a:bodyPr/>
                    <a:lstStyle/>
                    <a:p>
                      <a:pPr marL="0" marR="0" lvl="0" indent="3810" algn="ctr" defTabSz="914400" rtl="0" eaLnBrk="1" fontAlgn="auto" latinLnBrk="1" hangingPunct="1">
                        <a:lnSpc>
                          <a:spcPct val="160000"/>
                        </a:lnSpc>
                        <a:spcBef>
                          <a:spcPts val="0"/>
                        </a:spcBef>
                        <a:spcAft>
                          <a:spcPts val="0"/>
                        </a:spcAft>
                        <a:buClrTx/>
                        <a:buSzTx/>
                        <a:buFontTx/>
                        <a:buNone/>
                        <a:tabLst/>
                        <a:defRPr/>
                      </a:pPr>
                      <a:r>
                        <a:rPr lang="nl-NL" sz="900" kern="0" spc="0" dirty="0">
                          <a:solidFill>
                            <a:srgbClr val="000000"/>
                          </a:solidFill>
                          <a:effectLst/>
                          <a:latin typeface="+mn-ea"/>
                          <a:ea typeface="+mn-ea"/>
                        </a:rPr>
                        <a:t>CREATEv3.0 (Woo et al., 2018)</a:t>
                      </a:r>
                      <a:r>
                        <a:rPr lang="en-US" altLang="ko-KR" sz="900" kern="0" spc="0" dirty="0">
                          <a:solidFill>
                            <a:srgbClr val="000000"/>
                          </a:solidFill>
                          <a:effectLst/>
                          <a:latin typeface="+mn-ea"/>
                          <a:ea typeface="+mn-ea"/>
                        </a:rPr>
                        <a:t>,</a:t>
                      </a:r>
                      <a:r>
                        <a:rPr lang="ko-KR" altLang="en-US" sz="900" kern="0" spc="0" dirty="0">
                          <a:solidFill>
                            <a:srgbClr val="000000"/>
                          </a:solidFill>
                          <a:effectLst/>
                          <a:latin typeface="+mn-ea"/>
                          <a:ea typeface="+mn-ea"/>
                        </a:rPr>
                        <a:t> </a:t>
                      </a:r>
                      <a:r>
                        <a:rPr lang="nl-NL" sz="900" kern="0" spc="0" dirty="0">
                          <a:solidFill>
                            <a:srgbClr val="000000"/>
                          </a:solidFill>
                          <a:effectLst/>
                          <a:latin typeface="+mn-ea"/>
                          <a:ea typeface="+mn-ea"/>
                        </a:rPr>
                        <a:t>KORUSv5, </a:t>
                      </a:r>
                      <a:r>
                        <a:rPr lang="en-US" altLang="ko-KR" sz="900" kern="0" spc="0" dirty="0">
                          <a:solidFill>
                            <a:srgbClr val="000000"/>
                          </a:solidFill>
                          <a:effectLst/>
                          <a:latin typeface="+mn-ea"/>
                          <a:ea typeface="+mn-ea"/>
                        </a:rPr>
                        <a:t>SAPRC-99 aero3</a:t>
                      </a:r>
                      <a:endParaRPr lang="en-US" altLang="ko-KR" sz="900" kern="0" spc="0" dirty="0">
                        <a:solidFill>
                          <a:srgbClr val="000000"/>
                        </a:solidFill>
                        <a:latin typeface="+mn-ea"/>
                        <a:ea typeface="+mn-ea"/>
                      </a:endParaRPr>
                    </a:p>
                  </a:txBody>
                  <a:tcPr marL="82351" marR="82351" marT="41175" marB="41175">
                    <a:lnL w="7112" cap="flat" cmpd="sng" algn="ctr">
                      <a:solidFill>
                        <a:srgbClr val="000000"/>
                      </a:solidFill>
                      <a:prstDash val="solid"/>
                      <a:round/>
                      <a:headEnd w="med" len="med"/>
                      <a:tailEnd w="med" len="med"/>
                    </a:lnL>
                    <a:lnR>
                      <a:noFill/>
                    </a:lnR>
                    <a:lnT>
                      <a:noFill/>
                    </a:lnT>
                    <a:lnB w="32385" cap="flat" cmpd="sng" algn="ctr">
                      <a:solidFill>
                        <a:srgbClr val="000000"/>
                      </a:solidFill>
                      <a:prstDash val="solid"/>
                      <a:round/>
                      <a:headEnd w="med" len="med"/>
                      <a:tailEnd w="med" len="med"/>
                    </a:lnB>
                  </a:tcPr>
                </a:tc>
                <a:extLst>
                  <a:ext uri="{0D108BD9-81ED-4DB2-BD59-A6C34878D82A}">
                    <a16:rowId xmlns:a16="http://schemas.microsoft.com/office/drawing/2014/main" val="10004"/>
                  </a:ext>
                </a:extLst>
              </a:tr>
              <a:tr h="225475">
                <a:tc>
                  <a:txBody>
                    <a:bodyPr/>
                    <a:lstStyle/>
                    <a:p>
                      <a:pPr marL="0" marR="0" indent="3810" algn="ctr" latinLnBrk="0">
                        <a:lnSpc>
                          <a:spcPct val="100000"/>
                        </a:lnSpc>
                        <a:spcBef>
                          <a:spcPts val="0"/>
                        </a:spcBef>
                        <a:spcAft>
                          <a:spcPts val="0"/>
                        </a:spcAft>
                        <a:defRPr/>
                      </a:pPr>
                      <a:r>
                        <a:rPr lang="en-US" sz="1200" kern="0" spc="0">
                          <a:solidFill>
                            <a:srgbClr val="000000"/>
                          </a:solidFill>
                          <a:effectLst/>
                          <a:latin typeface="+mn-ea"/>
                          <a:ea typeface="+mn-ea"/>
                        </a:rPr>
                        <a:t>Meteorological Model</a:t>
                      </a:r>
                      <a:endParaRPr lang="en-US" sz="1200" kern="0" spc="0">
                        <a:solidFill>
                          <a:srgbClr val="000000"/>
                        </a:solidFill>
                        <a:latin typeface="+mn-ea"/>
                        <a:ea typeface="+mn-ea"/>
                      </a:endParaRPr>
                    </a:p>
                  </a:txBody>
                  <a:tcPr marL="82351" marR="82351" marT="41175" marB="41175">
                    <a:lnL>
                      <a:noFill/>
                    </a:lnL>
                    <a:lnR w="7112" cap="flat" cmpd="sng" algn="ctr">
                      <a:solidFill>
                        <a:srgbClr val="000000"/>
                      </a:solidFill>
                      <a:prstDash val="solid"/>
                      <a:round/>
                      <a:headEnd w="med" len="med"/>
                      <a:tailEnd w="med" len="med"/>
                    </a:lnR>
                    <a:lnT w="32385" cap="flat" cmpd="sng" algn="ctr">
                      <a:solidFill>
                        <a:srgbClr val="000000"/>
                      </a:solidFill>
                      <a:prstDash val="solid"/>
                      <a:round/>
                      <a:headEnd w="med" len="med"/>
                      <a:tailEnd w="med" len="med"/>
                    </a:lnT>
                    <a:lnB w="32385" cap="flat" cmpd="sng" algn="ctr">
                      <a:solidFill>
                        <a:srgbClr val="000000"/>
                      </a:solidFill>
                      <a:prstDash val="solid"/>
                      <a:round/>
                      <a:headEnd w="med" len="med"/>
                      <a:tailEnd w="med" len="med"/>
                    </a:lnB>
                  </a:tcPr>
                </a:tc>
                <a:tc>
                  <a:txBody>
                    <a:bodyPr/>
                    <a:lstStyle/>
                    <a:p>
                      <a:pPr marL="0" marR="0" indent="3810" algn="ctr" latinLnBrk="1">
                        <a:lnSpc>
                          <a:spcPct val="160000"/>
                        </a:lnSpc>
                        <a:spcBef>
                          <a:spcPts val="0"/>
                        </a:spcBef>
                        <a:spcAft>
                          <a:spcPts val="0"/>
                        </a:spcAft>
                        <a:defRPr/>
                      </a:pPr>
                      <a:r>
                        <a:rPr lang="en-US" sz="900" kern="0" spc="0">
                          <a:solidFill>
                            <a:srgbClr val="000000"/>
                          </a:solidFill>
                          <a:effectLst/>
                          <a:latin typeface="+mn-ea"/>
                          <a:ea typeface="+mn-ea"/>
                        </a:rPr>
                        <a:t>WRF (U.S. NCAR)</a:t>
                      </a:r>
                      <a:endParaRPr lang="en-US" sz="900" kern="0" spc="0">
                        <a:solidFill>
                          <a:srgbClr val="000000"/>
                        </a:solidFill>
                        <a:latin typeface="+mn-ea"/>
                        <a:ea typeface="+mn-ea"/>
                      </a:endParaRPr>
                    </a:p>
                  </a:txBody>
                  <a:tcPr marL="82351" marR="82351" marT="41175" marB="41175">
                    <a:lnL w="7112" cap="flat" cmpd="sng" algn="ctr">
                      <a:solidFill>
                        <a:srgbClr val="000000"/>
                      </a:solidFill>
                      <a:prstDash val="solid"/>
                      <a:round/>
                      <a:headEnd w="med" len="med"/>
                      <a:tailEnd w="med" len="med"/>
                    </a:lnL>
                    <a:lnR>
                      <a:noFill/>
                    </a:lnR>
                    <a:lnT w="32385" cap="flat" cmpd="sng" algn="ctr">
                      <a:solidFill>
                        <a:srgbClr val="000000"/>
                      </a:solidFill>
                      <a:prstDash val="solid"/>
                      <a:round/>
                      <a:headEnd w="med" len="med"/>
                      <a:tailEnd w="med" len="med"/>
                    </a:lnT>
                    <a:lnB w="32385" cap="flat" cmpd="sng" algn="ctr">
                      <a:solidFill>
                        <a:srgbClr val="000000"/>
                      </a:solidFill>
                      <a:prstDash val="solid"/>
                      <a:round/>
                      <a:headEnd w="med" len="med"/>
                      <a:tailEnd w="med" len="med"/>
                    </a:lnB>
                  </a:tcPr>
                </a:tc>
                <a:extLst>
                  <a:ext uri="{0D108BD9-81ED-4DB2-BD59-A6C34878D82A}">
                    <a16:rowId xmlns:a16="http://schemas.microsoft.com/office/drawing/2014/main" val="10005"/>
                  </a:ext>
                </a:extLst>
              </a:tr>
              <a:tr h="225475">
                <a:tc>
                  <a:txBody>
                    <a:bodyPr/>
                    <a:lstStyle/>
                    <a:p>
                      <a:pPr marL="0" marR="0" indent="3810" algn="ctr" latinLnBrk="0">
                        <a:lnSpc>
                          <a:spcPct val="100000"/>
                        </a:lnSpc>
                        <a:spcBef>
                          <a:spcPts val="0"/>
                        </a:spcBef>
                        <a:spcAft>
                          <a:spcPts val="0"/>
                        </a:spcAft>
                        <a:defRPr/>
                      </a:pPr>
                      <a:r>
                        <a:rPr lang="en-US" sz="1200" kern="0" spc="0">
                          <a:solidFill>
                            <a:srgbClr val="000000"/>
                          </a:solidFill>
                          <a:effectLst/>
                          <a:latin typeface="+mn-ea"/>
                          <a:ea typeface="+mn-ea"/>
                        </a:rPr>
                        <a:t>Period</a:t>
                      </a:r>
                      <a:endParaRPr lang="en-US" sz="1200" kern="0" spc="0">
                        <a:solidFill>
                          <a:srgbClr val="000000"/>
                        </a:solidFill>
                        <a:latin typeface="+mn-ea"/>
                        <a:ea typeface="+mn-ea"/>
                      </a:endParaRPr>
                    </a:p>
                  </a:txBody>
                  <a:tcPr marL="82351" marR="82351" marT="41175" marB="41175">
                    <a:lnL>
                      <a:noFill/>
                    </a:lnL>
                    <a:lnR w="7112" cap="flat" cmpd="sng" algn="ctr">
                      <a:solidFill>
                        <a:srgbClr val="000000"/>
                      </a:solidFill>
                      <a:prstDash val="solid"/>
                      <a:round/>
                      <a:headEnd w="med" len="med"/>
                      <a:tailEnd w="med" len="med"/>
                    </a:lnR>
                    <a:lnT w="32385" cap="flat" cmpd="sng" algn="ctr">
                      <a:solidFill>
                        <a:srgbClr val="000000"/>
                      </a:solidFill>
                      <a:prstDash val="solid"/>
                      <a:round/>
                      <a:headEnd w="med" len="med"/>
                      <a:tailEnd w="med" len="med"/>
                    </a:lnT>
                    <a:lnB w="32385" cap="flat" cmpd="sng" algn="ctr">
                      <a:solidFill>
                        <a:srgbClr val="000000"/>
                      </a:solidFill>
                      <a:prstDash val="solid"/>
                      <a:round/>
                      <a:headEnd w="med" len="med"/>
                      <a:tailEnd w="med" len="med"/>
                    </a:lnB>
                  </a:tcPr>
                </a:tc>
                <a:tc>
                  <a:txBody>
                    <a:bodyPr/>
                    <a:lstStyle/>
                    <a:p>
                      <a:pPr marL="0" marR="0" indent="3810" algn="ctr" latinLnBrk="1">
                        <a:lnSpc>
                          <a:spcPct val="160000"/>
                        </a:lnSpc>
                        <a:spcBef>
                          <a:spcPts val="0"/>
                        </a:spcBef>
                        <a:spcAft>
                          <a:spcPts val="0"/>
                        </a:spcAft>
                        <a:defRPr/>
                      </a:pPr>
                      <a:r>
                        <a:rPr lang="en-US" sz="900" kern="0" spc="0">
                          <a:solidFill>
                            <a:srgbClr val="000000"/>
                          </a:solidFill>
                          <a:effectLst/>
                          <a:latin typeface="+mn-ea"/>
                          <a:ea typeface="+mn-ea"/>
                        </a:rPr>
                        <a:t>January, April, July, October, 2013</a:t>
                      </a:r>
                      <a:endParaRPr lang="en-US" sz="900" kern="0" spc="0">
                        <a:solidFill>
                          <a:srgbClr val="000000"/>
                        </a:solidFill>
                        <a:latin typeface="+mn-ea"/>
                        <a:ea typeface="+mn-ea"/>
                      </a:endParaRPr>
                    </a:p>
                  </a:txBody>
                  <a:tcPr marL="82351" marR="82351" marT="41175" marB="41175">
                    <a:lnL w="7112" cap="flat" cmpd="sng" algn="ctr">
                      <a:solidFill>
                        <a:srgbClr val="000000"/>
                      </a:solidFill>
                      <a:prstDash val="solid"/>
                      <a:round/>
                      <a:headEnd w="med" len="med"/>
                      <a:tailEnd w="med" len="med"/>
                    </a:lnL>
                    <a:lnR>
                      <a:noFill/>
                    </a:lnR>
                    <a:lnT w="32385" cap="flat" cmpd="sng" algn="ctr">
                      <a:solidFill>
                        <a:srgbClr val="000000"/>
                      </a:solidFill>
                      <a:prstDash val="solid"/>
                      <a:round/>
                      <a:headEnd w="med" len="med"/>
                      <a:tailEnd w="med" len="med"/>
                    </a:lnT>
                    <a:lnB w="32385" cap="flat" cmpd="sng" algn="ctr">
                      <a:solidFill>
                        <a:srgbClr val="000000"/>
                      </a:solidFill>
                      <a:prstDash val="solid"/>
                      <a:round/>
                      <a:headEnd w="med" len="med"/>
                      <a:tailEnd w="med" len="med"/>
                    </a:lnB>
                  </a:tcPr>
                </a:tc>
                <a:extLst>
                  <a:ext uri="{0D108BD9-81ED-4DB2-BD59-A6C34878D82A}">
                    <a16:rowId xmlns:a16="http://schemas.microsoft.com/office/drawing/2014/main" val="10006"/>
                  </a:ext>
                </a:extLst>
              </a:tr>
              <a:tr h="225317">
                <a:tc rowSpan="3">
                  <a:txBody>
                    <a:bodyPr/>
                    <a:lstStyle/>
                    <a:p>
                      <a:pPr marL="0" marR="0" indent="3810" algn="ctr" latinLnBrk="1">
                        <a:lnSpc>
                          <a:spcPct val="160000"/>
                        </a:lnSpc>
                        <a:spcBef>
                          <a:spcPts val="0"/>
                        </a:spcBef>
                        <a:spcAft>
                          <a:spcPts val="0"/>
                        </a:spcAft>
                        <a:defRPr/>
                      </a:pPr>
                      <a:r>
                        <a:rPr lang="en-US" sz="1200" kern="0" spc="0">
                          <a:solidFill>
                            <a:srgbClr val="000000"/>
                          </a:solidFill>
                          <a:effectLst/>
                          <a:latin typeface="+mn-ea"/>
                          <a:ea typeface="+mn-ea"/>
                        </a:rPr>
                        <a:t>Domain</a:t>
                      </a:r>
                    </a:p>
                  </a:txBody>
                  <a:tcPr marL="82351" marR="82351" marT="41175" marB="41175">
                    <a:lnL>
                      <a:noFill/>
                    </a:lnL>
                    <a:lnR w="7112" cap="flat" cmpd="sng" algn="ctr">
                      <a:solidFill>
                        <a:srgbClr val="000000"/>
                      </a:solidFill>
                      <a:prstDash val="solid"/>
                      <a:round/>
                      <a:headEnd w="med" len="med"/>
                      <a:tailEnd w="med" len="med"/>
                    </a:lnR>
                    <a:lnT w="32385" cap="flat" cmpd="sng" algn="ctr">
                      <a:solidFill>
                        <a:srgbClr val="000000"/>
                      </a:solidFill>
                      <a:prstDash val="solid"/>
                      <a:round/>
                      <a:headEnd w="med" len="med"/>
                      <a:tailEnd w="med" len="med"/>
                    </a:lnT>
                    <a:lnB w="32385" cap="flat" cmpd="sng" algn="ctr">
                      <a:solidFill>
                        <a:srgbClr val="000000"/>
                      </a:solidFill>
                      <a:prstDash val="solid"/>
                      <a:round/>
                      <a:headEnd w="med" len="med"/>
                      <a:tailEnd w="med" len="med"/>
                    </a:lnB>
                  </a:tcPr>
                </a:tc>
                <a:tc>
                  <a:txBody>
                    <a:bodyPr/>
                    <a:lstStyle/>
                    <a:p>
                      <a:pPr marL="0" marR="0" indent="3810" algn="ctr" latinLnBrk="1">
                        <a:lnSpc>
                          <a:spcPct val="160000"/>
                        </a:lnSpc>
                        <a:spcBef>
                          <a:spcPts val="0"/>
                        </a:spcBef>
                        <a:spcAft>
                          <a:spcPts val="0"/>
                        </a:spcAft>
                        <a:defRPr/>
                      </a:pPr>
                      <a:r>
                        <a:rPr lang="en-US" sz="900" b="1" kern="0" spc="0" dirty="0">
                          <a:solidFill>
                            <a:srgbClr val="000000"/>
                          </a:solidFill>
                          <a:effectLst/>
                          <a:latin typeface="+mn-ea"/>
                          <a:ea typeface="+mn-ea"/>
                        </a:rPr>
                        <a:t>• Extent :</a:t>
                      </a:r>
                      <a:r>
                        <a:rPr lang="ko-KR" altLang="en-US" sz="900" b="1" kern="0" spc="0" dirty="0">
                          <a:solidFill>
                            <a:srgbClr val="000000"/>
                          </a:solidFill>
                          <a:effectLst/>
                          <a:latin typeface="+mn-ea"/>
                          <a:ea typeface="+mn-ea"/>
                        </a:rPr>
                        <a:t> </a:t>
                      </a:r>
                      <a:r>
                        <a:rPr lang="en-US" sz="900" kern="0" spc="0" dirty="0">
                          <a:solidFill>
                            <a:srgbClr val="000000"/>
                          </a:solidFill>
                          <a:effectLst/>
                          <a:latin typeface="+mn-ea"/>
                          <a:ea typeface="+mn-ea"/>
                        </a:rPr>
                        <a:t>Domain 1 (East Asia). Domain 2 (South Korea)</a:t>
                      </a:r>
                    </a:p>
                  </a:txBody>
                  <a:tcPr marL="82351" marR="82351" marT="41175" marB="41175">
                    <a:lnL w="7112" cap="flat" cmpd="sng" algn="ctr">
                      <a:solidFill>
                        <a:srgbClr val="000000"/>
                      </a:solidFill>
                      <a:prstDash val="solid"/>
                      <a:round/>
                      <a:headEnd w="med" len="med"/>
                      <a:tailEnd w="med" len="med"/>
                    </a:lnL>
                    <a:lnR>
                      <a:noFill/>
                    </a:lnR>
                    <a:lnT w="32385" cap="flat" cmpd="sng" algn="ctr">
                      <a:solidFill>
                        <a:srgbClr val="000000"/>
                      </a:solidFill>
                      <a:prstDash val="solid"/>
                      <a:round/>
                      <a:headEnd w="med" len="med"/>
                      <a:tailEnd w="med" len="med"/>
                    </a:lnT>
                    <a:lnB>
                      <a:noFill/>
                    </a:lnB>
                  </a:tcPr>
                </a:tc>
                <a:extLst>
                  <a:ext uri="{0D108BD9-81ED-4DB2-BD59-A6C34878D82A}">
                    <a16:rowId xmlns:a16="http://schemas.microsoft.com/office/drawing/2014/main" val="10007"/>
                  </a:ext>
                </a:extLst>
              </a:tr>
              <a:tr h="225317">
                <a:tc vMerge="1">
                  <a:txBody>
                    <a:bodyPr/>
                    <a:lstStyle/>
                    <a:p>
                      <a:pPr marL="0" marR="0" indent="3810" algn="ctr" latinLnBrk="1">
                        <a:lnSpc>
                          <a:spcPct val="160000"/>
                        </a:lnSpc>
                        <a:spcBef>
                          <a:spcPts val="0"/>
                        </a:spcBef>
                        <a:spcAft>
                          <a:spcPts val="0"/>
                        </a:spcAft>
                        <a:defRPr/>
                      </a:pPr>
                      <a:endParaRPr lang="ko-KR" altLang="en-US" sz="900" kern="0" spc="0">
                        <a:solidFill>
                          <a:srgbClr val="000000"/>
                        </a:solidFill>
                        <a:effectLst/>
                        <a:latin typeface="한양신명조"/>
                      </a:endParaRPr>
                    </a:p>
                  </a:txBody>
                  <a:tcPr marL="82351" marR="82351" marT="41175" marB="41175">
                    <a:lnL>
                      <a:noFill/>
                    </a:lnL>
                    <a:lnR w="7112" cap="flat" cmpd="sng" algn="ctr">
                      <a:solidFill>
                        <a:srgbClr val="000000"/>
                      </a:solidFill>
                      <a:prstDash val="solid"/>
                      <a:round/>
                      <a:headEnd w="med" len="med"/>
                      <a:tailEnd w="med" len="med"/>
                    </a:lnR>
                    <a:lnT>
                      <a:noFill/>
                    </a:lnT>
                    <a:lnB>
                      <a:noFill/>
                    </a:lnB>
                  </a:tcPr>
                </a:tc>
                <a:tc>
                  <a:txBody>
                    <a:bodyPr/>
                    <a:lstStyle/>
                    <a:p>
                      <a:pPr marL="0" marR="0" indent="3810" algn="ctr" latinLnBrk="1">
                        <a:lnSpc>
                          <a:spcPct val="160000"/>
                        </a:lnSpc>
                        <a:spcBef>
                          <a:spcPts val="0"/>
                        </a:spcBef>
                        <a:spcAft>
                          <a:spcPts val="0"/>
                        </a:spcAft>
                        <a:defRPr/>
                      </a:pPr>
                      <a:r>
                        <a:rPr lang="en-US" sz="900" b="1" kern="0" spc="0" dirty="0">
                          <a:solidFill>
                            <a:srgbClr val="000000"/>
                          </a:solidFill>
                          <a:effectLst/>
                          <a:latin typeface="+mn-ea"/>
                          <a:ea typeface="+mn-ea"/>
                        </a:rPr>
                        <a:t>• Grid resolution (domain):</a:t>
                      </a:r>
                      <a:r>
                        <a:rPr lang="en-US" sz="900" kern="0" spc="0" dirty="0">
                          <a:solidFill>
                            <a:srgbClr val="000000"/>
                          </a:solidFill>
                          <a:effectLst/>
                          <a:latin typeface="+mn-ea"/>
                          <a:ea typeface="+mn-ea"/>
                        </a:rPr>
                        <a:t> 27 ⅹ27km</a:t>
                      </a:r>
                      <a:r>
                        <a:rPr lang="en-US" sz="900" kern="0" spc="0" baseline="30000" dirty="0">
                          <a:solidFill>
                            <a:srgbClr val="000000"/>
                          </a:solidFill>
                          <a:effectLst/>
                          <a:latin typeface="+mn-ea"/>
                          <a:ea typeface="+mn-ea"/>
                        </a:rPr>
                        <a:t>2</a:t>
                      </a:r>
                      <a:r>
                        <a:rPr lang="en-US" sz="900" kern="0" spc="0" dirty="0">
                          <a:solidFill>
                            <a:srgbClr val="000000"/>
                          </a:solidFill>
                          <a:effectLst/>
                          <a:latin typeface="+mn-ea"/>
                          <a:ea typeface="+mn-ea"/>
                        </a:rPr>
                        <a:t>(174 x 128), 9 ⅹ9km</a:t>
                      </a:r>
                      <a:r>
                        <a:rPr lang="en-US" sz="900" kern="0" spc="0" baseline="30000" dirty="0">
                          <a:solidFill>
                            <a:srgbClr val="000000"/>
                          </a:solidFill>
                          <a:effectLst/>
                          <a:latin typeface="+mn-ea"/>
                          <a:ea typeface="+mn-ea"/>
                        </a:rPr>
                        <a:t>2</a:t>
                      </a:r>
                      <a:r>
                        <a:rPr lang="en-US" sz="900" kern="0" spc="0" dirty="0">
                          <a:solidFill>
                            <a:srgbClr val="000000"/>
                          </a:solidFill>
                          <a:effectLst/>
                          <a:latin typeface="+mn-ea"/>
                          <a:ea typeface="+mn-ea"/>
                        </a:rPr>
                        <a:t>(67 x 82))</a:t>
                      </a:r>
                    </a:p>
                  </a:txBody>
                  <a:tcPr marL="82351" marR="82351" marT="41175" marB="41175">
                    <a:lnL w="7112" cap="flat" cmpd="sng" algn="ctr">
                      <a:solidFill>
                        <a:srgbClr val="000000"/>
                      </a:solidFill>
                      <a:prstDash val="solid"/>
                      <a:round/>
                      <a:headEnd w="med" len="med"/>
                      <a:tailEnd w="med" len="med"/>
                    </a:lnL>
                    <a:lnR>
                      <a:noFill/>
                    </a:lnR>
                    <a:lnT>
                      <a:noFill/>
                    </a:lnT>
                    <a:lnB>
                      <a:noFill/>
                    </a:lnB>
                  </a:tcPr>
                </a:tc>
                <a:extLst>
                  <a:ext uri="{0D108BD9-81ED-4DB2-BD59-A6C34878D82A}">
                    <a16:rowId xmlns:a16="http://schemas.microsoft.com/office/drawing/2014/main" val="10008"/>
                  </a:ext>
                </a:extLst>
              </a:tr>
              <a:tr h="242998">
                <a:tc vMerge="1">
                  <a:txBody>
                    <a:bodyPr/>
                    <a:lstStyle/>
                    <a:p>
                      <a:pPr marL="0" marR="0" indent="3810" algn="ctr" latinLnBrk="1">
                        <a:lnSpc>
                          <a:spcPct val="160000"/>
                        </a:lnSpc>
                        <a:spcBef>
                          <a:spcPts val="0"/>
                        </a:spcBef>
                        <a:spcAft>
                          <a:spcPts val="0"/>
                        </a:spcAft>
                        <a:defRPr/>
                      </a:pPr>
                      <a:endParaRPr lang="ko-KR" altLang="en-US" sz="1000" kern="0" spc="0">
                        <a:solidFill>
                          <a:srgbClr val="000000"/>
                        </a:solidFill>
                        <a:effectLst/>
                        <a:latin typeface="한컴바탕"/>
                      </a:endParaRPr>
                    </a:p>
                  </a:txBody>
                  <a:tcPr marL="82351" marR="82351" marT="41175" marB="41175">
                    <a:lnL>
                      <a:noFill/>
                    </a:lnL>
                    <a:lnR w="7112" cap="flat" cmpd="sng" algn="ctr">
                      <a:solidFill>
                        <a:srgbClr val="000000"/>
                      </a:solidFill>
                      <a:prstDash val="solid"/>
                      <a:round/>
                      <a:headEnd w="med" len="med"/>
                      <a:tailEnd w="med" len="med"/>
                    </a:lnR>
                    <a:lnT>
                      <a:noFill/>
                    </a:lnT>
                    <a:lnB w="32385" cap="flat" cmpd="sng" algn="ctr">
                      <a:solidFill>
                        <a:srgbClr val="000000"/>
                      </a:solidFill>
                      <a:prstDash val="solid"/>
                      <a:round/>
                      <a:headEnd w="med" len="med"/>
                      <a:tailEnd w="med" len="med"/>
                    </a:lnB>
                  </a:tcPr>
                </a:tc>
                <a:tc>
                  <a:txBody>
                    <a:bodyPr/>
                    <a:lstStyle/>
                    <a:p>
                      <a:pPr marL="0" marR="0" indent="3810" algn="ctr" latinLnBrk="1">
                        <a:lnSpc>
                          <a:spcPct val="160000"/>
                        </a:lnSpc>
                        <a:spcBef>
                          <a:spcPts val="0"/>
                        </a:spcBef>
                        <a:spcAft>
                          <a:spcPts val="0"/>
                        </a:spcAft>
                        <a:defRPr/>
                      </a:pPr>
                      <a:r>
                        <a:rPr lang="en-US" sz="900" kern="0" spc="0" dirty="0">
                          <a:solidFill>
                            <a:srgbClr val="000000"/>
                          </a:solidFill>
                          <a:effectLst/>
                          <a:latin typeface="+mn-ea"/>
                          <a:ea typeface="+mn-ea"/>
                        </a:rPr>
                        <a:t>•</a:t>
                      </a:r>
                      <a:r>
                        <a:rPr lang="en-US" sz="900" b="1" kern="0" spc="0" dirty="0">
                          <a:solidFill>
                            <a:srgbClr val="000000"/>
                          </a:solidFill>
                          <a:effectLst/>
                          <a:latin typeface="+mn-ea"/>
                          <a:ea typeface="+mn-ea"/>
                        </a:rPr>
                        <a:t> </a:t>
                      </a:r>
                      <a:r>
                        <a:rPr lang="en-US" sz="1000" b="1" kern="0" spc="0" dirty="0">
                          <a:solidFill>
                            <a:srgbClr val="000000"/>
                          </a:solidFill>
                          <a:effectLst/>
                          <a:latin typeface="+mn-ea"/>
                          <a:ea typeface="+mn-ea"/>
                        </a:rPr>
                        <a:t>N. of vertical layer</a:t>
                      </a:r>
                      <a:r>
                        <a:rPr lang="en-US" sz="900" b="1" kern="0" spc="0" dirty="0">
                          <a:solidFill>
                            <a:srgbClr val="000000"/>
                          </a:solidFill>
                          <a:effectLst/>
                          <a:latin typeface="+mn-ea"/>
                          <a:ea typeface="+mn-ea"/>
                        </a:rPr>
                        <a:t>: 30 </a:t>
                      </a:r>
                      <a:endParaRPr lang="en-US" sz="900" b="1" kern="0" spc="0" dirty="0">
                        <a:solidFill>
                          <a:srgbClr val="000000"/>
                        </a:solidFill>
                        <a:latin typeface="+mn-ea"/>
                        <a:ea typeface="+mn-ea"/>
                      </a:endParaRPr>
                    </a:p>
                  </a:txBody>
                  <a:tcPr marL="82351" marR="82351" marT="41175" marB="41175">
                    <a:lnL w="7112" cap="flat" cmpd="sng" algn="ctr">
                      <a:solidFill>
                        <a:srgbClr val="000000"/>
                      </a:solidFill>
                      <a:prstDash val="solid"/>
                      <a:round/>
                      <a:headEnd w="med" len="med"/>
                      <a:tailEnd w="med" len="med"/>
                    </a:lnL>
                    <a:lnR>
                      <a:noFill/>
                    </a:lnR>
                    <a:lnT>
                      <a:noFill/>
                    </a:lnT>
                    <a:lnB w="32385" cap="flat" cmpd="sng" algn="ctr">
                      <a:solidFill>
                        <a:srgbClr val="000000"/>
                      </a:solidFill>
                      <a:prstDash val="solid"/>
                      <a:round/>
                      <a:headEnd w="med" len="med"/>
                      <a:tailEnd w="med" len="med"/>
                    </a:lnB>
                  </a:tcPr>
                </a:tc>
                <a:extLst>
                  <a:ext uri="{0D108BD9-81ED-4DB2-BD59-A6C34878D82A}">
                    <a16:rowId xmlns:a16="http://schemas.microsoft.com/office/drawing/2014/main" val="10009"/>
                  </a:ext>
                </a:extLst>
              </a:tr>
            </a:tbl>
          </a:graphicData>
        </a:graphic>
      </p:graphicFrame>
      <p:sp>
        <p:nvSpPr>
          <p:cNvPr id="11" name="직사각형 10"/>
          <p:cNvSpPr/>
          <p:nvPr/>
        </p:nvSpPr>
        <p:spPr>
          <a:xfrm>
            <a:off x="1744552" y="3361274"/>
            <a:ext cx="1034601" cy="523036"/>
          </a:xfrm>
          <a:prstGeom prst="rect">
            <a:avLst/>
          </a:prstGeom>
        </p:spPr>
        <p:txBody>
          <a:bodyPr wrap="none">
            <a:spAutoFit/>
          </a:bodyPr>
          <a:lstStyle/>
          <a:p>
            <a:pPr indent="3810" algn="ctr">
              <a:lnSpc>
                <a:spcPct val="160000"/>
              </a:lnSpc>
              <a:defRPr/>
            </a:pPr>
            <a:r>
              <a:rPr lang="en-US" altLang="ko-KR" b="1" kern="0" dirty="0">
                <a:solidFill>
                  <a:srgbClr val="000000"/>
                </a:solidFill>
                <a:latin typeface="+mn-ea"/>
              </a:rPr>
              <a:t>Domain</a:t>
            </a:r>
          </a:p>
        </p:txBody>
      </p:sp>
      <p:sp>
        <p:nvSpPr>
          <p:cNvPr id="14" name="TextBox 13"/>
          <p:cNvSpPr txBox="1"/>
          <p:nvPr/>
        </p:nvSpPr>
        <p:spPr>
          <a:xfrm>
            <a:off x="0" y="577657"/>
            <a:ext cx="9144000" cy="369332"/>
          </a:xfrm>
          <a:prstGeom prst="rect">
            <a:avLst/>
          </a:prstGeom>
          <a:noFill/>
        </p:spPr>
        <p:txBody>
          <a:bodyPr wrap="square">
            <a:spAutoFit/>
          </a:bodyPr>
          <a:lstStyle/>
          <a:p>
            <a:pPr lvl="0">
              <a:defRPr/>
            </a:pPr>
            <a:r>
              <a:rPr lang="en-US" altLang="ko-KR" b="1"/>
              <a:t>Chemical Transport Modeling System(CMAQ-RSM) Modeling Framework</a:t>
            </a:r>
          </a:p>
        </p:txBody>
      </p:sp>
      <p:sp>
        <p:nvSpPr>
          <p:cNvPr id="17" name="직사각형 16"/>
          <p:cNvSpPr/>
          <p:nvPr/>
        </p:nvSpPr>
        <p:spPr>
          <a:xfrm>
            <a:off x="255056" y="68288"/>
            <a:ext cx="4496424" cy="338554"/>
          </a:xfrm>
          <a:prstGeom prst="rect">
            <a:avLst/>
          </a:prstGeom>
        </p:spPr>
        <p:txBody>
          <a:bodyPr wrap="none" lIns="0" rIns="0">
            <a:spAutoFit/>
          </a:bodyPr>
          <a:lstStyle/>
          <a:p>
            <a:pPr lvl="0">
              <a:defRPr/>
            </a:pPr>
            <a:r>
              <a:rPr lang="en-US" altLang="ko-KR" sz="1600">
                <a:solidFill>
                  <a:prstClr val="white"/>
                </a:solidFill>
                <a:latin typeface="HY헤드라인M"/>
                <a:ea typeface="HY헤드라인M"/>
              </a:rPr>
              <a:t>Objective: Policy Supporting Air Quality Model </a:t>
            </a:r>
          </a:p>
        </p:txBody>
      </p:sp>
      <p:pic>
        <p:nvPicPr>
          <p:cNvPr id="3" name="그림 2">
            <a:extLst>
              <a:ext uri="{FF2B5EF4-FFF2-40B4-BE49-F238E27FC236}">
                <a16:creationId xmlns:a16="http://schemas.microsoft.com/office/drawing/2014/main" id="{0C0F4557-85CF-4142-BE05-8C29B942C51D}"/>
              </a:ext>
            </a:extLst>
          </p:cNvPr>
          <p:cNvPicPr>
            <a:picLocks noChangeAspect="1"/>
          </p:cNvPicPr>
          <p:nvPr/>
        </p:nvPicPr>
        <p:blipFill>
          <a:blip r:embed="rId4"/>
          <a:stretch>
            <a:fillRect/>
          </a:stretch>
        </p:blipFill>
        <p:spPr>
          <a:xfrm>
            <a:off x="4407809" y="984931"/>
            <a:ext cx="4413389" cy="2990179"/>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CBFFE18C-F219-4A3F-A961-17C8AB5C3623}"/>
              </a:ext>
            </a:extLst>
          </p:cNvPr>
          <p:cNvPicPr>
            <a:picLocks noChangeAspect="1"/>
          </p:cNvPicPr>
          <p:nvPr/>
        </p:nvPicPr>
        <p:blipFill>
          <a:blip r:embed="rId3"/>
          <a:stretch>
            <a:fillRect/>
          </a:stretch>
        </p:blipFill>
        <p:spPr>
          <a:xfrm>
            <a:off x="8389" y="986248"/>
            <a:ext cx="9144000" cy="5379348"/>
          </a:xfrm>
          <a:prstGeom prst="rect">
            <a:avLst/>
          </a:prstGeom>
        </p:spPr>
      </p:pic>
      <p:sp>
        <p:nvSpPr>
          <p:cNvPr id="2" name="슬라이드 번호 개체 틀 1"/>
          <p:cNvSpPr>
            <a:spLocks noGrp="1"/>
          </p:cNvSpPr>
          <p:nvPr>
            <p:ph type="sldNum" sz="quarter" idx="12"/>
          </p:nvPr>
        </p:nvSpPr>
        <p:spPr/>
        <p:txBody>
          <a:body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9</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16" name="슬라이드 번호 개체 틀 1"/>
          <p:cNvSpPr txBox="1">
            <a:spLocks/>
          </p:cNvSpPr>
          <p:nvPr/>
        </p:nvSpPr>
        <p:spPr>
          <a:xfrm>
            <a:off x="8378080" y="6633356"/>
            <a:ext cx="442392" cy="215444"/>
          </a:xfrm>
          <a:prstGeom prst="rect">
            <a:avLst/>
          </a:prstGeom>
        </p:spPr>
        <p:txBody>
          <a:bodyPr vert="horz" lIns="36000" tIns="0" rIns="36000" bIns="0" anchor="ctr">
            <a:spAutoFit/>
          </a:bodyP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453DCB3-6F36-4A88-B80F-60988C12DE20}" type="slidenum">
              <a:rPr lang="ko-KR" altLang="en-US" sz="1400" smtClean="0">
                <a:solidFill>
                  <a:schemeClr val="bg1"/>
                </a:solidFill>
                <a:latin typeface="HY헤드라인M" panose="02030600000101010101" pitchFamily="18" charset="-127"/>
                <a:ea typeface="HY헤드라인M" panose="02030600000101010101" pitchFamily="18" charset="-127"/>
              </a:rPr>
              <a:pPr/>
              <a:t>9</a:t>
            </a:fld>
            <a:endParaRPr lang="ko-KR" altLang="en-US" sz="1400" dirty="0">
              <a:solidFill>
                <a:schemeClr val="bg1"/>
              </a:solidFill>
              <a:latin typeface="HY헤드라인M" panose="02030600000101010101" pitchFamily="18" charset="-127"/>
              <a:ea typeface="HY헤드라인M" panose="02030600000101010101" pitchFamily="18" charset="-127"/>
            </a:endParaRPr>
          </a:p>
        </p:txBody>
      </p:sp>
      <p:sp>
        <p:nvSpPr>
          <p:cNvPr id="21" name="TextBox 20">
            <a:extLst>
              <a:ext uri="{FF2B5EF4-FFF2-40B4-BE49-F238E27FC236}">
                <a16:creationId xmlns:a16="http://schemas.microsoft.com/office/drawing/2014/main" id="{1E478898-45EA-4B66-9F57-D47AE9AD3604}"/>
              </a:ext>
            </a:extLst>
          </p:cNvPr>
          <p:cNvSpPr txBox="1"/>
          <p:nvPr/>
        </p:nvSpPr>
        <p:spPr>
          <a:xfrm>
            <a:off x="0" y="577657"/>
            <a:ext cx="9144000" cy="369332"/>
          </a:xfrm>
          <a:prstGeom prst="rect">
            <a:avLst/>
          </a:prstGeom>
          <a:noFill/>
        </p:spPr>
        <p:txBody>
          <a:bodyPr wrap="square" rtlCol="0">
            <a:spAutoFit/>
          </a:bodyPr>
          <a:lstStyle/>
          <a:p>
            <a:r>
              <a:rPr lang="en-US" altLang="ko-KR" b="1" dirty="0"/>
              <a:t>RSM Base Scenario [PM2.5]</a:t>
            </a:r>
          </a:p>
        </p:txBody>
      </p:sp>
      <p:sp>
        <p:nvSpPr>
          <p:cNvPr id="22" name="직사각형 21">
            <a:extLst>
              <a:ext uri="{FF2B5EF4-FFF2-40B4-BE49-F238E27FC236}">
                <a16:creationId xmlns:a16="http://schemas.microsoft.com/office/drawing/2014/main" id="{2ED218C8-D564-407B-95D3-B076C3020F01}"/>
              </a:ext>
            </a:extLst>
          </p:cNvPr>
          <p:cNvSpPr/>
          <p:nvPr/>
        </p:nvSpPr>
        <p:spPr>
          <a:xfrm>
            <a:off x="255056" y="68288"/>
            <a:ext cx="607539" cy="338554"/>
          </a:xfrm>
          <a:prstGeom prst="rect">
            <a:avLst/>
          </a:prstGeom>
        </p:spPr>
        <p:txBody>
          <a:bodyPr wrap="none" lIns="0" rIns="0">
            <a:spAutoFit/>
          </a:bodyPr>
          <a:lstStyle/>
          <a:p>
            <a:r>
              <a:rPr lang="en-US" altLang="ko-KR" sz="1600" dirty="0">
                <a:solidFill>
                  <a:prstClr val="white"/>
                </a:solidFill>
                <a:latin typeface="HY헤드라인M" panose="02030600000101010101" pitchFamily="18" charset="-127"/>
                <a:ea typeface="HY헤드라인M" panose="02030600000101010101" pitchFamily="18" charset="-127"/>
              </a:rPr>
              <a:t>Result</a:t>
            </a:r>
            <a:endParaRPr lang="en-US" altLang="ko-KR" sz="1600" dirty="0">
              <a:solidFill>
                <a:schemeClr val="bg1"/>
              </a:solidFill>
              <a:latin typeface="HY헤드라인M" pitchFamily="18" charset="-127"/>
              <a:ea typeface="HY헤드라인M" pitchFamily="18" charset="-127"/>
            </a:endParaRPr>
          </a:p>
        </p:txBody>
      </p:sp>
      <p:sp>
        <p:nvSpPr>
          <p:cNvPr id="3" name="모서리가 둥근 직사각형 2"/>
          <p:cNvSpPr/>
          <p:nvPr/>
        </p:nvSpPr>
        <p:spPr>
          <a:xfrm>
            <a:off x="15482" y="1042525"/>
            <a:ext cx="1784210" cy="526679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그룹 6">
            <a:extLst>
              <a:ext uri="{FF2B5EF4-FFF2-40B4-BE49-F238E27FC236}">
                <a16:creationId xmlns:a16="http://schemas.microsoft.com/office/drawing/2014/main" id="{6760B170-88DD-4720-8718-662E42709FE3}"/>
              </a:ext>
            </a:extLst>
          </p:cNvPr>
          <p:cNvGrpSpPr/>
          <p:nvPr/>
        </p:nvGrpSpPr>
        <p:grpSpPr>
          <a:xfrm>
            <a:off x="2766987" y="1335921"/>
            <a:ext cx="4001257" cy="4944421"/>
            <a:chOff x="5317951" y="1539043"/>
            <a:chExt cx="3826049" cy="4680000"/>
          </a:xfrm>
        </p:grpSpPr>
        <p:pic>
          <p:nvPicPr>
            <p:cNvPr id="12" name="그림 3">
              <a:extLst>
                <a:ext uri="{FF2B5EF4-FFF2-40B4-BE49-F238E27FC236}">
                  <a16:creationId xmlns:a16="http://schemas.microsoft.com/office/drawing/2014/main" id="{C931EE7A-42A3-400A-91FE-505C036C7127}"/>
                </a:ext>
              </a:extLst>
            </p:cNvPr>
            <p:cNvPicPr>
              <a:picLocks noChangeAspect="1"/>
            </p:cNvPicPr>
            <p:nvPr/>
          </p:nvPicPr>
          <p:blipFill rotWithShape="1">
            <a:blip r:embed="rId4"/>
            <a:stretch>
              <a:fillRect/>
            </a:stretch>
          </p:blipFill>
          <p:spPr>
            <a:xfrm>
              <a:off x="5317951" y="1539043"/>
              <a:ext cx="3826049" cy="4680000"/>
            </a:xfrm>
            <a:prstGeom prst="rect">
              <a:avLst/>
            </a:prstGeom>
          </p:spPr>
        </p:pic>
        <p:pic>
          <p:nvPicPr>
            <p:cNvPr id="13" name="그림 7">
              <a:extLst>
                <a:ext uri="{FF2B5EF4-FFF2-40B4-BE49-F238E27FC236}">
                  <a16:creationId xmlns:a16="http://schemas.microsoft.com/office/drawing/2014/main" id="{40F6F0AE-724D-46F2-B320-91D5F7A9A2AD}"/>
                </a:ext>
              </a:extLst>
            </p:cNvPr>
            <p:cNvPicPr>
              <a:picLocks noChangeAspect="1"/>
            </p:cNvPicPr>
            <p:nvPr/>
          </p:nvPicPr>
          <p:blipFill rotWithShape="1">
            <a:blip r:embed="rId5">
              <a:clrChange>
                <a:clrFrom>
                  <a:srgbClr val="FEFFFF">
                    <a:alpha val="100000"/>
                  </a:srgbClr>
                </a:clrFrom>
                <a:clrTo>
                  <a:srgbClr val="FEFFFF">
                    <a:alpha val="0"/>
                  </a:srgbClr>
                </a:clrTo>
              </a:clrChange>
            </a:blip>
            <a:srcRect t="8470" r="9580"/>
            <a:stretch>
              <a:fillRect/>
            </a:stretch>
          </p:blipFill>
          <p:spPr>
            <a:xfrm>
              <a:off x="5580112" y="1952836"/>
              <a:ext cx="3312368" cy="4040768"/>
            </a:xfrm>
            <a:prstGeom prst="rect">
              <a:avLst/>
            </a:prstGeom>
          </p:spPr>
        </p:pic>
      </p:grpSp>
      <p:sp>
        <p:nvSpPr>
          <p:cNvPr id="7" name="직사각형 6">
            <a:extLst>
              <a:ext uri="{FF2B5EF4-FFF2-40B4-BE49-F238E27FC236}">
                <a16:creationId xmlns:a16="http://schemas.microsoft.com/office/drawing/2014/main" id="{CF6E3CE7-B11E-43A5-B5B7-FA59CA7FAD4D}"/>
              </a:ext>
            </a:extLst>
          </p:cNvPr>
          <p:cNvSpPr/>
          <p:nvPr/>
        </p:nvSpPr>
        <p:spPr>
          <a:xfrm>
            <a:off x="3959932" y="2852935"/>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200B9B63-550B-4CF4-ADFC-59052C686527}"/>
              </a:ext>
            </a:extLst>
          </p:cNvPr>
          <p:cNvSpPr/>
          <p:nvPr/>
        </p:nvSpPr>
        <p:spPr>
          <a:xfrm>
            <a:off x="5580112" y="3539390"/>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F38D1B38-2448-4F99-A63F-07BC44A9C351}"/>
              </a:ext>
            </a:extLst>
          </p:cNvPr>
          <p:cNvSpPr/>
          <p:nvPr/>
        </p:nvSpPr>
        <p:spPr>
          <a:xfrm>
            <a:off x="4572000" y="4288429"/>
            <a:ext cx="720080"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3717001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2784</Words>
  <Application>Microsoft Office PowerPoint</Application>
  <PresentationFormat>화면 슬라이드 쇼(4:3)</PresentationFormat>
  <Paragraphs>476</Paragraphs>
  <Slides>17</Slides>
  <Notes>17</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17</vt:i4>
      </vt:variant>
    </vt:vector>
  </HeadingPairs>
  <TitlesOfParts>
    <vt:vector size="24" baseType="lpstr">
      <vt:lpstr>HY헤드라인M</vt:lpstr>
      <vt:lpstr>맑은 고딕</vt:lpstr>
      <vt:lpstr>Arial</vt:lpstr>
      <vt:lpstr>Calibri</vt:lpstr>
      <vt:lpstr>Cambria Math</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JWoo</dc:creator>
  <cp:lastModifiedBy>진석 김</cp:lastModifiedBy>
  <cp:revision>1793</cp:revision>
  <cp:lastPrinted>2019-10-23T08:17:59Z</cp:lastPrinted>
  <dcterms:created xsi:type="dcterms:W3CDTF">2014-02-20T06:36:35Z</dcterms:created>
  <dcterms:modified xsi:type="dcterms:W3CDTF">2019-10-23T13:53:24Z</dcterms:modified>
  <cp:version/>
</cp:coreProperties>
</file>