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Override4.xml" ContentType="application/vnd.openxmlformats-officedocument.themeOverrid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829" r:id="rId2"/>
    <p:sldMasterId id="2147483872" r:id="rId3"/>
    <p:sldMasterId id="2147483887" r:id="rId4"/>
    <p:sldMasterId id="2147483899" r:id="rId5"/>
    <p:sldMasterId id="2147483914" r:id="rId6"/>
    <p:sldMasterId id="2147483926" r:id="rId7"/>
  </p:sldMasterIdLst>
  <p:notesMasterIdLst>
    <p:notesMasterId r:id="rId35"/>
  </p:notesMasterIdLst>
  <p:handoutMasterIdLst>
    <p:handoutMasterId r:id="rId36"/>
  </p:handoutMasterIdLst>
  <p:sldIdLst>
    <p:sldId id="256" r:id="rId8"/>
    <p:sldId id="354" r:id="rId9"/>
    <p:sldId id="327" r:id="rId10"/>
    <p:sldId id="395" r:id="rId11"/>
    <p:sldId id="429" r:id="rId12"/>
    <p:sldId id="396" r:id="rId13"/>
    <p:sldId id="398" r:id="rId14"/>
    <p:sldId id="399" r:id="rId15"/>
    <p:sldId id="400" r:id="rId16"/>
    <p:sldId id="401" r:id="rId17"/>
    <p:sldId id="394" r:id="rId18"/>
    <p:sldId id="404" r:id="rId19"/>
    <p:sldId id="402" r:id="rId20"/>
    <p:sldId id="411" r:id="rId21"/>
    <p:sldId id="412" r:id="rId22"/>
    <p:sldId id="414" r:id="rId23"/>
    <p:sldId id="416" r:id="rId24"/>
    <p:sldId id="415" r:id="rId25"/>
    <p:sldId id="417" r:id="rId26"/>
    <p:sldId id="418" r:id="rId27"/>
    <p:sldId id="420" r:id="rId28"/>
    <p:sldId id="432" r:id="rId29"/>
    <p:sldId id="423" r:id="rId30"/>
    <p:sldId id="425" r:id="rId31"/>
    <p:sldId id="422" r:id="rId32"/>
    <p:sldId id="426" r:id="rId33"/>
    <p:sldId id="427" r:id="rId34"/>
  </p:sldIdLst>
  <p:sldSz cx="9144000" cy="6858000" type="screen4x3"/>
  <p:notesSz cx="7010400" cy="9296400"/>
  <p:defaultTextStyle>
    <a:defPPr>
      <a:defRPr lang="en-US"/>
    </a:defPPr>
    <a:lvl1pPr algn="l" rtl="0" fontAlgn="base">
      <a:spcBef>
        <a:spcPct val="0"/>
      </a:spcBef>
      <a:spcAft>
        <a:spcPct val="0"/>
      </a:spcAft>
      <a:defRPr sz="1400" kern="1200">
        <a:solidFill>
          <a:srgbClr val="FFFFFF"/>
        </a:solidFill>
        <a:latin typeface="Garamond" pitchFamily="18" charset="0"/>
        <a:ea typeface="+mn-ea"/>
        <a:cs typeface="Arial" pitchFamily="34" charset="0"/>
      </a:defRPr>
    </a:lvl1pPr>
    <a:lvl2pPr marL="457200" algn="l" rtl="0" fontAlgn="base">
      <a:spcBef>
        <a:spcPct val="0"/>
      </a:spcBef>
      <a:spcAft>
        <a:spcPct val="0"/>
      </a:spcAft>
      <a:defRPr sz="1400" kern="1200">
        <a:solidFill>
          <a:srgbClr val="FFFFFF"/>
        </a:solidFill>
        <a:latin typeface="Garamond" pitchFamily="18" charset="0"/>
        <a:ea typeface="+mn-ea"/>
        <a:cs typeface="Arial" pitchFamily="34" charset="0"/>
      </a:defRPr>
    </a:lvl2pPr>
    <a:lvl3pPr marL="914400" algn="l" rtl="0" fontAlgn="base">
      <a:spcBef>
        <a:spcPct val="0"/>
      </a:spcBef>
      <a:spcAft>
        <a:spcPct val="0"/>
      </a:spcAft>
      <a:defRPr sz="1400" kern="1200">
        <a:solidFill>
          <a:srgbClr val="FFFFFF"/>
        </a:solidFill>
        <a:latin typeface="Garamond" pitchFamily="18" charset="0"/>
        <a:ea typeface="+mn-ea"/>
        <a:cs typeface="Arial" pitchFamily="34" charset="0"/>
      </a:defRPr>
    </a:lvl3pPr>
    <a:lvl4pPr marL="1371600" algn="l" rtl="0" fontAlgn="base">
      <a:spcBef>
        <a:spcPct val="0"/>
      </a:spcBef>
      <a:spcAft>
        <a:spcPct val="0"/>
      </a:spcAft>
      <a:defRPr sz="1400" kern="1200">
        <a:solidFill>
          <a:srgbClr val="FFFFFF"/>
        </a:solidFill>
        <a:latin typeface="Garamond" pitchFamily="18" charset="0"/>
        <a:ea typeface="+mn-ea"/>
        <a:cs typeface="Arial" pitchFamily="34" charset="0"/>
      </a:defRPr>
    </a:lvl4pPr>
    <a:lvl5pPr marL="1828800" algn="l" rtl="0" fontAlgn="base">
      <a:spcBef>
        <a:spcPct val="0"/>
      </a:spcBef>
      <a:spcAft>
        <a:spcPct val="0"/>
      </a:spcAft>
      <a:defRPr sz="1400" kern="1200">
        <a:solidFill>
          <a:srgbClr val="FFFFFF"/>
        </a:solidFill>
        <a:latin typeface="Garamond" pitchFamily="18" charset="0"/>
        <a:ea typeface="+mn-ea"/>
        <a:cs typeface="Arial" pitchFamily="34" charset="0"/>
      </a:defRPr>
    </a:lvl5pPr>
    <a:lvl6pPr marL="2286000" algn="l" defTabSz="914400" rtl="0" eaLnBrk="1" latinLnBrk="0" hangingPunct="1">
      <a:defRPr sz="1400" kern="1200">
        <a:solidFill>
          <a:srgbClr val="FFFFFF"/>
        </a:solidFill>
        <a:latin typeface="Garamond" pitchFamily="18" charset="0"/>
        <a:ea typeface="+mn-ea"/>
        <a:cs typeface="Arial" pitchFamily="34" charset="0"/>
      </a:defRPr>
    </a:lvl6pPr>
    <a:lvl7pPr marL="2743200" algn="l" defTabSz="914400" rtl="0" eaLnBrk="1" latinLnBrk="0" hangingPunct="1">
      <a:defRPr sz="1400" kern="1200">
        <a:solidFill>
          <a:srgbClr val="FFFFFF"/>
        </a:solidFill>
        <a:latin typeface="Garamond" pitchFamily="18" charset="0"/>
        <a:ea typeface="+mn-ea"/>
        <a:cs typeface="Arial" pitchFamily="34" charset="0"/>
      </a:defRPr>
    </a:lvl7pPr>
    <a:lvl8pPr marL="3200400" algn="l" defTabSz="914400" rtl="0" eaLnBrk="1" latinLnBrk="0" hangingPunct="1">
      <a:defRPr sz="1400" kern="1200">
        <a:solidFill>
          <a:srgbClr val="FFFFFF"/>
        </a:solidFill>
        <a:latin typeface="Garamond" pitchFamily="18" charset="0"/>
        <a:ea typeface="+mn-ea"/>
        <a:cs typeface="Arial" pitchFamily="34" charset="0"/>
      </a:defRPr>
    </a:lvl8pPr>
    <a:lvl9pPr marL="3657600" algn="l" defTabSz="914400" rtl="0" eaLnBrk="1" latinLnBrk="0" hangingPunct="1">
      <a:defRPr sz="1400" kern="1200">
        <a:solidFill>
          <a:srgbClr val="FFFFFF"/>
        </a:solidFill>
        <a:latin typeface="Garamond" pitchFamily="18" charset="0"/>
        <a:ea typeface="+mn-ea"/>
        <a:cs typeface="Arial" pitchFamily="34" charset="0"/>
      </a:defRPr>
    </a:lvl9pPr>
  </p:defaultTextStyle>
  <p:extLst>
    <p:ext uri="{EFAFB233-063F-42B5-8137-9DF3F51BA10A}">
      <p15:sldGuideLst xmlns="" xmlns:p15="http://schemas.microsoft.com/office/powerpoint/2012/main">
        <p15:guide id="1" orient="horz" pos="2256">
          <p15:clr>
            <a:srgbClr val="A4A3A4"/>
          </p15:clr>
        </p15:guide>
        <p15:guide id="2" pos="2880">
          <p15:clr>
            <a:srgbClr val="A4A3A4"/>
          </p15:clr>
        </p15:guide>
      </p15:sldGuideLst>
    </p:ext>
    <p:ext uri="{2D200454-40CA-4A62-9FC3-DE9A4176ACB9}">
      <p15:notesGuideLst xmlns="" xmlns:p15="http://schemas.microsoft.com/office/powerpoint/2012/main">
        <p15:guide id="1" orient="horz" pos="2930">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3333CC"/>
    <a:srgbClr val="FFFFFF"/>
    <a:srgbClr val="99CCFF"/>
    <a:srgbClr val="66CCFF"/>
    <a:srgbClr val="FF3300"/>
    <a:srgbClr val="99FF33"/>
    <a:srgbClr val="66FF33"/>
    <a:srgbClr val="00A0F0"/>
    <a:srgbClr val="0084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41" autoAdjust="0"/>
    <p:restoredTop sz="99760" autoAdjust="0"/>
  </p:normalViewPr>
  <p:slideViewPr>
    <p:cSldViewPr snapToGrid="0">
      <p:cViewPr>
        <p:scale>
          <a:sx n="70" d="100"/>
          <a:sy n="70" d="100"/>
        </p:scale>
        <p:origin x="-1194" y="-114"/>
      </p:cViewPr>
      <p:guideLst>
        <p:guide orient="horz" pos="225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102"/>
    </p:cViewPr>
  </p:sorterViewPr>
  <p:notesViewPr>
    <p:cSldViewPr snapToGrid="0">
      <p:cViewPr>
        <p:scale>
          <a:sx n="150" d="100"/>
          <a:sy n="150" d="100"/>
        </p:scale>
        <p:origin x="-72" y="2388"/>
      </p:cViewPr>
      <p:guideLst>
        <p:guide orient="horz" pos="2930"/>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1"/>
            <a:ext cx="3034447" cy="467363"/>
          </a:xfrm>
          <a:prstGeom prst="rect">
            <a:avLst/>
          </a:prstGeom>
          <a:noFill/>
          <a:ln w="9525">
            <a:noFill/>
            <a:miter lim="800000"/>
            <a:headEnd/>
            <a:tailEnd/>
          </a:ln>
          <a:effectLst/>
        </p:spPr>
        <p:txBody>
          <a:bodyPr vert="horz" wrap="square" lIns="93125" tIns="46566" rIns="93125" bIns="46566" numCol="1" anchor="t" anchorCtr="0" compatLnSpc="1">
            <a:prstTxWarp prst="textNoShape">
              <a:avLst/>
            </a:prstTxWarp>
          </a:bodyPr>
          <a:lstStyle>
            <a:lvl1pPr algn="l" defTabSz="931670">
              <a:defRPr sz="1200">
                <a:latin typeface="ACaslon RegularSC" pitchFamily="18" charset="0"/>
                <a:cs typeface="Arial" charset="0"/>
              </a:defRPr>
            </a:lvl1pPr>
          </a:lstStyle>
          <a:p>
            <a:pPr>
              <a:defRPr/>
            </a:pPr>
            <a:endParaRPr lang="en-US"/>
          </a:p>
        </p:txBody>
      </p:sp>
      <p:sp>
        <p:nvSpPr>
          <p:cNvPr id="54275" name="Rectangle 3"/>
          <p:cNvSpPr>
            <a:spLocks noGrp="1" noChangeArrowheads="1"/>
          </p:cNvSpPr>
          <p:nvPr>
            <p:ph type="dt" sz="quarter" idx="1"/>
          </p:nvPr>
        </p:nvSpPr>
        <p:spPr bwMode="auto">
          <a:xfrm>
            <a:off x="3975953" y="1"/>
            <a:ext cx="3034447" cy="467363"/>
          </a:xfrm>
          <a:prstGeom prst="rect">
            <a:avLst/>
          </a:prstGeom>
          <a:noFill/>
          <a:ln w="9525">
            <a:noFill/>
            <a:miter lim="800000"/>
            <a:headEnd/>
            <a:tailEnd/>
          </a:ln>
          <a:effectLst/>
        </p:spPr>
        <p:txBody>
          <a:bodyPr vert="horz" wrap="square" lIns="93125" tIns="46566" rIns="93125" bIns="46566" numCol="1" anchor="t" anchorCtr="0" compatLnSpc="1">
            <a:prstTxWarp prst="textNoShape">
              <a:avLst/>
            </a:prstTxWarp>
          </a:bodyPr>
          <a:lstStyle>
            <a:lvl1pPr algn="r" defTabSz="931670">
              <a:defRPr sz="1200">
                <a:latin typeface="ACaslon RegularSC" pitchFamily="18" charset="0"/>
                <a:cs typeface="Arial" charset="0"/>
              </a:defRPr>
            </a:lvl1pPr>
          </a:lstStyle>
          <a:p>
            <a:pPr>
              <a:defRPr/>
            </a:pPr>
            <a:endParaRPr lang="en-US"/>
          </a:p>
        </p:txBody>
      </p:sp>
      <p:sp>
        <p:nvSpPr>
          <p:cNvPr id="54276" name="Rectangle 4"/>
          <p:cNvSpPr>
            <a:spLocks noGrp="1" noChangeArrowheads="1"/>
          </p:cNvSpPr>
          <p:nvPr>
            <p:ph type="ftr" sz="quarter" idx="2"/>
          </p:nvPr>
        </p:nvSpPr>
        <p:spPr bwMode="auto">
          <a:xfrm>
            <a:off x="0" y="8829037"/>
            <a:ext cx="3034447" cy="467363"/>
          </a:xfrm>
          <a:prstGeom prst="rect">
            <a:avLst/>
          </a:prstGeom>
          <a:noFill/>
          <a:ln w="9525">
            <a:noFill/>
            <a:miter lim="800000"/>
            <a:headEnd/>
            <a:tailEnd/>
          </a:ln>
          <a:effectLst/>
        </p:spPr>
        <p:txBody>
          <a:bodyPr vert="horz" wrap="square" lIns="93125" tIns="46566" rIns="93125" bIns="46566" numCol="1" anchor="b" anchorCtr="0" compatLnSpc="1">
            <a:prstTxWarp prst="textNoShape">
              <a:avLst/>
            </a:prstTxWarp>
          </a:bodyPr>
          <a:lstStyle>
            <a:lvl1pPr algn="l" defTabSz="931670">
              <a:defRPr sz="1200">
                <a:latin typeface="ACaslon RegularSC" pitchFamily="18" charset="0"/>
                <a:cs typeface="Arial" charset="0"/>
              </a:defRPr>
            </a:lvl1pPr>
          </a:lstStyle>
          <a:p>
            <a:pPr>
              <a:defRPr/>
            </a:pPr>
            <a:r>
              <a:rPr lang="en-US" smtClean="0"/>
              <a:t>2012 CMAS Conference</a:t>
            </a:r>
            <a:endParaRPr lang="en-US"/>
          </a:p>
        </p:txBody>
      </p:sp>
      <p:sp>
        <p:nvSpPr>
          <p:cNvPr id="54277" name="Rectangle 5"/>
          <p:cNvSpPr>
            <a:spLocks noGrp="1" noChangeArrowheads="1"/>
          </p:cNvSpPr>
          <p:nvPr>
            <p:ph type="sldNum" sz="quarter" idx="3"/>
          </p:nvPr>
        </p:nvSpPr>
        <p:spPr bwMode="auto">
          <a:xfrm>
            <a:off x="3975953" y="8829037"/>
            <a:ext cx="3034447" cy="467363"/>
          </a:xfrm>
          <a:prstGeom prst="rect">
            <a:avLst/>
          </a:prstGeom>
          <a:noFill/>
          <a:ln w="9525">
            <a:noFill/>
            <a:miter lim="800000"/>
            <a:headEnd/>
            <a:tailEnd/>
          </a:ln>
          <a:effectLst/>
        </p:spPr>
        <p:txBody>
          <a:bodyPr vert="horz" wrap="square" lIns="93125" tIns="46566" rIns="93125" bIns="46566" numCol="1" anchor="b" anchorCtr="0" compatLnSpc="1">
            <a:prstTxWarp prst="textNoShape">
              <a:avLst/>
            </a:prstTxWarp>
          </a:bodyPr>
          <a:lstStyle>
            <a:lvl1pPr algn="r" defTabSz="931670">
              <a:defRPr sz="1200">
                <a:latin typeface="ACaslon RegularSC" pitchFamily="18" charset="0"/>
                <a:cs typeface="Arial" charset="0"/>
              </a:defRPr>
            </a:lvl1pPr>
          </a:lstStyle>
          <a:p>
            <a:pPr>
              <a:defRPr/>
            </a:pPr>
            <a:fld id="{A1BFAFCD-483E-49CB-A247-08423879C6D1}" type="slidenum">
              <a:rPr lang="en-US"/>
              <a:pPr>
                <a:defRPr/>
              </a:pPr>
              <a:t>‹#›</a:t>
            </a:fld>
            <a:endParaRPr lang="en-US"/>
          </a:p>
        </p:txBody>
      </p:sp>
    </p:spTree>
    <p:extLst>
      <p:ext uri="{BB962C8B-B14F-4D97-AF65-F5344CB8AC3E}">
        <p14:creationId xmlns:p14="http://schemas.microsoft.com/office/powerpoint/2010/main" val="2952997719"/>
      </p:ext>
    </p:extLst>
  </p:cSld>
  <p:clrMap bg1="lt1" tx1="dk1" bg2="lt2" tx2="dk2" accent1="accent1" accent2="accent2" accent3="accent3" accent4="accent4" accent5="accent5" accent6="accent6" hlink="hlink" folHlink="folHlink"/>
  <p:hf sldNum="0"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3002640" cy="464184"/>
          </a:xfrm>
          <a:prstGeom prst="rect">
            <a:avLst/>
          </a:prstGeom>
          <a:noFill/>
          <a:ln w="9525">
            <a:noFill/>
            <a:miter lim="800000"/>
            <a:headEnd/>
            <a:tailEnd/>
          </a:ln>
          <a:effectLst/>
        </p:spPr>
        <p:txBody>
          <a:bodyPr vert="horz" wrap="square" lIns="92246" tIns="46125" rIns="92246" bIns="46125" numCol="1" anchor="t" anchorCtr="0" compatLnSpc="1">
            <a:prstTxWarp prst="textNoShape">
              <a:avLst/>
            </a:prstTxWarp>
          </a:bodyPr>
          <a:lstStyle>
            <a:lvl1pPr algn="l" defTabSz="922131">
              <a:defRPr sz="1200">
                <a:latin typeface="CaslonOpnface BT" pitchFamily="82" charset="0"/>
                <a:cs typeface="Arial" charset="0"/>
              </a:defRPr>
            </a:lvl1pPr>
          </a:lstStyle>
          <a:p>
            <a:pPr>
              <a:defRPr/>
            </a:pPr>
            <a:endParaRPr lang="en-US"/>
          </a:p>
        </p:txBody>
      </p:sp>
      <p:sp>
        <p:nvSpPr>
          <p:cNvPr id="119811" name="Rectangle 3"/>
          <p:cNvSpPr>
            <a:spLocks noGrp="1" noChangeArrowheads="1"/>
          </p:cNvSpPr>
          <p:nvPr>
            <p:ph type="dt" idx="1"/>
          </p:nvPr>
        </p:nvSpPr>
        <p:spPr bwMode="auto">
          <a:xfrm>
            <a:off x="4006170" y="0"/>
            <a:ext cx="3002640" cy="464184"/>
          </a:xfrm>
          <a:prstGeom prst="rect">
            <a:avLst/>
          </a:prstGeom>
          <a:noFill/>
          <a:ln w="9525">
            <a:noFill/>
            <a:miter lim="800000"/>
            <a:headEnd/>
            <a:tailEnd/>
          </a:ln>
          <a:effectLst/>
        </p:spPr>
        <p:txBody>
          <a:bodyPr vert="horz" wrap="square" lIns="92246" tIns="46125" rIns="92246" bIns="46125" numCol="1" anchor="t" anchorCtr="0" compatLnSpc="1">
            <a:prstTxWarp prst="textNoShape">
              <a:avLst/>
            </a:prstTxWarp>
          </a:bodyPr>
          <a:lstStyle>
            <a:lvl1pPr algn="r" defTabSz="922131">
              <a:defRPr sz="1200">
                <a:latin typeface="CaslonOpnface BT" pitchFamily="82" charset="0"/>
                <a:cs typeface="Arial" charset="0"/>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1200150" y="692150"/>
            <a:ext cx="4608513" cy="3455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3" name="Rectangle 5"/>
          <p:cNvSpPr>
            <a:spLocks noGrp="1" noChangeArrowheads="1"/>
          </p:cNvSpPr>
          <p:nvPr>
            <p:ph type="body" sz="quarter" idx="3"/>
          </p:nvPr>
        </p:nvSpPr>
        <p:spPr bwMode="auto">
          <a:xfrm>
            <a:off x="927193" y="4376366"/>
            <a:ext cx="5154425" cy="4226937"/>
          </a:xfrm>
          <a:prstGeom prst="rect">
            <a:avLst/>
          </a:prstGeom>
          <a:noFill/>
          <a:ln w="9525">
            <a:noFill/>
            <a:miter lim="800000"/>
            <a:headEnd/>
            <a:tailEnd/>
          </a:ln>
          <a:effectLst/>
        </p:spPr>
        <p:txBody>
          <a:bodyPr vert="horz" wrap="square" lIns="92246" tIns="46125" rIns="92246" bIns="461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9814" name="Rectangle 6"/>
          <p:cNvSpPr>
            <a:spLocks noGrp="1" noChangeArrowheads="1"/>
          </p:cNvSpPr>
          <p:nvPr>
            <p:ph type="ftr" sz="quarter" idx="4"/>
          </p:nvPr>
        </p:nvSpPr>
        <p:spPr bwMode="auto">
          <a:xfrm>
            <a:off x="0" y="8830627"/>
            <a:ext cx="3002640" cy="464184"/>
          </a:xfrm>
          <a:prstGeom prst="rect">
            <a:avLst/>
          </a:prstGeom>
          <a:noFill/>
          <a:ln w="9525">
            <a:noFill/>
            <a:miter lim="800000"/>
            <a:headEnd/>
            <a:tailEnd/>
          </a:ln>
          <a:effectLst/>
        </p:spPr>
        <p:txBody>
          <a:bodyPr vert="horz" wrap="square" lIns="92246" tIns="46125" rIns="92246" bIns="46125" numCol="1" anchor="b" anchorCtr="0" compatLnSpc="1">
            <a:prstTxWarp prst="textNoShape">
              <a:avLst/>
            </a:prstTxWarp>
          </a:bodyPr>
          <a:lstStyle>
            <a:lvl1pPr algn="l" defTabSz="922131">
              <a:defRPr sz="1200">
                <a:latin typeface="CaslonOpnface BT" pitchFamily="82" charset="0"/>
                <a:cs typeface="Arial" charset="0"/>
              </a:defRPr>
            </a:lvl1pPr>
          </a:lstStyle>
          <a:p>
            <a:pPr>
              <a:defRPr/>
            </a:pPr>
            <a:r>
              <a:rPr lang="en-US" smtClean="0"/>
              <a:t>2012 CMAS Conference</a:t>
            </a:r>
            <a:endParaRPr lang="en-US"/>
          </a:p>
        </p:txBody>
      </p:sp>
      <p:sp>
        <p:nvSpPr>
          <p:cNvPr id="119815" name="Rectangle 7"/>
          <p:cNvSpPr>
            <a:spLocks noGrp="1" noChangeArrowheads="1"/>
          </p:cNvSpPr>
          <p:nvPr>
            <p:ph type="sldNum" sz="quarter" idx="5"/>
          </p:nvPr>
        </p:nvSpPr>
        <p:spPr bwMode="auto">
          <a:xfrm>
            <a:off x="4006170" y="8830627"/>
            <a:ext cx="3002640" cy="464184"/>
          </a:xfrm>
          <a:prstGeom prst="rect">
            <a:avLst/>
          </a:prstGeom>
          <a:noFill/>
          <a:ln w="9525">
            <a:noFill/>
            <a:miter lim="800000"/>
            <a:headEnd/>
            <a:tailEnd/>
          </a:ln>
          <a:effectLst/>
        </p:spPr>
        <p:txBody>
          <a:bodyPr vert="horz" wrap="square" lIns="92246" tIns="46125" rIns="92246" bIns="46125" numCol="1" anchor="b" anchorCtr="0" compatLnSpc="1">
            <a:prstTxWarp prst="textNoShape">
              <a:avLst/>
            </a:prstTxWarp>
          </a:bodyPr>
          <a:lstStyle>
            <a:lvl1pPr algn="r" defTabSz="922131">
              <a:defRPr sz="1200">
                <a:latin typeface="CaslonOpnface BT" pitchFamily="82" charset="0"/>
                <a:cs typeface="Arial" charset="0"/>
              </a:defRPr>
            </a:lvl1pPr>
          </a:lstStyle>
          <a:p>
            <a:pPr>
              <a:defRPr/>
            </a:pPr>
            <a:fld id="{4CBB29B4-8B3F-4DF6-B140-98723E311A7C}" type="slidenum">
              <a:rPr lang="en-US"/>
              <a:pPr>
                <a:defRPr/>
              </a:pPr>
              <a:t>‹#›</a:t>
            </a:fld>
            <a:endParaRPr lang="en-US"/>
          </a:p>
        </p:txBody>
      </p:sp>
    </p:spTree>
    <p:extLst>
      <p:ext uri="{BB962C8B-B14F-4D97-AF65-F5344CB8AC3E}">
        <p14:creationId xmlns:p14="http://schemas.microsoft.com/office/powerpoint/2010/main" val="2548495196"/>
      </p:ext>
    </p:extLst>
  </p:cSld>
  <p:clrMap bg1="lt1" tx1="dk1" bg2="lt2" tx2="dk2" accent1="accent1" accent2="accent2" accent3="accent3" accent4="accent4" accent5="accent5" accent6="accent6" hlink="hlink" folHlink="folHlink"/>
  <p:hf sldNum="0" hd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Rot="1" noChangeAspect="1" noChangeArrowheads="1" noTextEdit="1"/>
          </p:cNvSpPr>
          <p:nvPr>
            <p:ph type="sldImg"/>
          </p:nvPr>
        </p:nvSpPr>
        <p:spPr>
          <a:xfrm>
            <a:off x="1181100" y="698500"/>
            <a:ext cx="4648200" cy="3486150"/>
          </a:xfrm>
          <a:ln/>
        </p:spPr>
      </p:sp>
      <p:sp>
        <p:nvSpPr>
          <p:cNvPr id="31748" name="Rectangle 3"/>
          <p:cNvSpPr>
            <a:spLocks noGrp="1" noChangeArrowheads="1"/>
          </p:cNvSpPr>
          <p:nvPr>
            <p:ph type="body" idx="1"/>
          </p:nvPr>
        </p:nvSpPr>
        <p:spPr>
          <a:xfrm>
            <a:off x="935144" y="4416108"/>
            <a:ext cx="5140112" cy="41824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Footer Placeholder 1"/>
          <p:cNvSpPr>
            <a:spLocks noGrp="1"/>
          </p:cNvSpPr>
          <p:nvPr>
            <p:ph type="ftr" sz="quarter" idx="10"/>
          </p:nvPr>
        </p:nvSpPr>
        <p:spPr/>
        <p:txBody>
          <a:bodyPr/>
          <a:lstStyle/>
          <a:p>
            <a:pPr>
              <a:defRPr/>
            </a:pPr>
            <a:r>
              <a:rPr lang="en-US" smtClean="0"/>
              <a:t>2012 CMAS Conference</a:t>
            </a:r>
            <a:endParaRPr lang="en-US"/>
          </a:p>
        </p:txBody>
      </p:sp>
      <p:sp>
        <p:nvSpPr>
          <p:cNvPr id="3" name="Date Placeholder 2"/>
          <p:cNvSpPr>
            <a:spLocks noGrp="1"/>
          </p:cNvSpPr>
          <p:nvPr>
            <p:ph type="dt" idx="11"/>
          </p:nvPr>
        </p:nvSpPr>
        <p:spPr/>
        <p:txBody>
          <a:bodyPr/>
          <a:lstStyle/>
          <a:p>
            <a:pPr>
              <a:defRPr/>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2131" rtl="0" eaLnBrk="1" fontAlgn="base" latinLnBrk="0" hangingPunct="1">
              <a:lnSpc>
                <a:spcPct val="100000"/>
              </a:lnSpc>
              <a:spcBef>
                <a:spcPct val="0"/>
              </a:spcBef>
              <a:spcAft>
                <a:spcPct val="0"/>
              </a:spcAft>
              <a:buClrTx/>
              <a:buSzTx/>
              <a:buFontTx/>
              <a:buNone/>
              <a:tabLst/>
              <a:defRPr/>
            </a:pPr>
            <a:fld id="{25D937EE-F0B7-4AC3-94B7-22809C3A57B5}" type="slidenum">
              <a:rPr kumimoji="0" lang="en-US" sz="1200" b="0" i="0" u="none" strike="noStrike" kern="1200" cap="none" spc="0" normalizeH="0" baseline="0" noProof="0" smtClean="0">
                <a:ln>
                  <a:noFill/>
                </a:ln>
                <a:solidFill>
                  <a:srgbClr val="FFFFFF"/>
                </a:solidFill>
                <a:effectLst/>
                <a:uLnTx/>
                <a:uFillTx/>
                <a:latin typeface="CaslonOpnface BT" pitchFamily="82" charset="0"/>
                <a:ea typeface="+mn-ea"/>
                <a:cs typeface="Arial" charset="0"/>
              </a:rPr>
              <a:pPr marL="0" marR="0" lvl="0" indent="0" algn="r" defTabSz="922131"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FFFFFF"/>
              </a:solidFill>
              <a:effectLst/>
              <a:uLnTx/>
              <a:uFillTx/>
              <a:latin typeface="CaslonOpnface BT" pitchFamily="82" charset="0"/>
              <a:ea typeface="+mn-ea"/>
              <a:cs typeface="Arial" charset="0"/>
            </a:endParaRPr>
          </a:p>
        </p:txBody>
      </p:sp>
    </p:spTree>
    <p:extLst>
      <p:ext uri="{BB962C8B-B14F-4D97-AF65-F5344CB8AC3E}">
        <p14:creationId xmlns:p14="http://schemas.microsoft.com/office/powerpoint/2010/main" val="247379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22131"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slonOpnface BT" pitchFamily="82"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22131"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FFFFFF"/>
                </a:solidFill>
                <a:effectLst/>
                <a:uLnTx/>
                <a:uFillTx/>
                <a:latin typeface="CaslonOpnface BT" pitchFamily="82" charset="0"/>
                <a:ea typeface="+mn-ea"/>
                <a:cs typeface="Arial" charset="0"/>
              </a:rPr>
              <a:t>2016 AQ Forecaster Focus Group Workshop</a:t>
            </a:r>
            <a:endParaRPr kumimoji="0" lang="en-US" sz="1200" b="0" i="0" u="none" strike="noStrike" kern="1200" cap="none" spc="0" normalizeH="0" baseline="0" noProof="0">
              <a:ln>
                <a:noFill/>
              </a:ln>
              <a:solidFill>
                <a:srgbClr val="FFFFFF"/>
              </a:solidFill>
              <a:effectLst/>
              <a:uLnTx/>
              <a:uFillTx/>
              <a:latin typeface="CaslonOpnface BT" pitchFamily="82" charset="0"/>
              <a:ea typeface="+mn-ea"/>
              <a:cs typeface="Arial" charset="0"/>
            </a:endParaRPr>
          </a:p>
        </p:txBody>
      </p:sp>
    </p:spTree>
    <p:extLst>
      <p:ext uri="{BB962C8B-B14F-4D97-AF65-F5344CB8AC3E}">
        <p14:creationId xmlns:p14="http://schemas.microsoft.com/office/powerpoint/2010/main" val="784103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81C587-09FA-4727-841B-9925334C82E4}"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246873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Ozone bias correction</a:t>
            </a:r>
            <a:r>
              <a:rPr lang="en-US" baseline="0" dirty="0" smtClean="0"/>
              <a:t> degrades forecast</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84617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0" name="Shape 200"/>
          <p:cNvSpPr txBox="1">
            <a:spLocks noGrp="1"/>
          </p:cNvSpPr>
          <p:nvPr>
            <p:ph type="body" idx="1"/>
          </p:nvPr>
        </p:nvSpPr>
        <p:spPr>
          <a:xfrm>
            <a:off x="698502" y="4409758"/>
            <a:ext cx="5587999" cy="4177665"/>
          </a:xfrm>
          <a:prstGeom prst="rect">
            <a:avLst/>
          </a:prstGeom>
          <a:noFill/>
          <a:ln>
            <a:noFill/>
          </a:ln>
        </p:spPr>
        <p:txBody>
          <a:bodyPr spcFirstLastPara="1" wrap="square" lIns="92925" tIns="92925" rIns="92925" bIns="92925" anchor="ctr"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201" name="Shape 201"/>
          <p:cNvSpPr txBox="1">
            <a:spLocks noGrp="1"/>
          </p:cNvSpPr>
          <p:nvPr>
            <p:ph type="sldNum" idx="12"/>
          </p:nvPr>
        </p:nvSpPr>
        <p:spPr>
          <a:xfrm>
            <a:off x="3956550" y="8817904"/>
            <a:ext cx="3026832" cy="464185"/>
          </a:xfrm>
          <a:prstGeom prst="rect">
            <a:avLst/>
          </a:prstGeom>
          <a:noFill/>
          <a:ln>
            <a:noFill/>
          </a:ln>
        </p:spPr>
        <p:txBody>
          <a:bodyPr spcFirstLastPara="1" wrap="square" lIns="92925" tIns="92925" rIns="92925" bIns="929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788953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4" name="Shape 414"/>
          <p:cNvSpPr txBox="1">
            <a:spLocks noGrp="1"/>
          </p:cNvSpPr>
          <p:nvPr>
            <p:ph type="body" idx="1"/>
          </p:nvPr>
        </p:nvSpPr>
        <p:spPr>
          <a:xfrm>
            <a:off x="698502" y="4409758"/>
            <a:ext cx="5587999" cy="4177665"/>
          </a:xfrm>
          <a:prstGeom prst="rect">
            <a:avLst/>
          </a:prstGeom>
          <a:noFill/>
          <a:ln>
            <a:noFill/>
          </a:ln>
        </p:spPr>
        <p:txBody>
          <a:bodyPr spcFirstLastPara="1" wrap="square" lIns="92925" tIns="92925" rIns="92925" bIns="92925" anchor="ctr"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415" name="Shape 415"/>
          <p:cNvSpPr txBox="1">
            <a:spLocks noGrp="1"/>
          </p:cNvSpPr>
          <p:nvPr>
            <p:ph type="sldNum" idx="12"/>
          </p:nvPr>
        </p:nvSpPr>
        <p:spPr>
          <a:xfrm>
            <a:off x="3956550" y="8817904"/>
            <a:ext cx="3026832" cy="464185"/>
          </a:xfrm>
          <a:prstGeom prst="rect">
            <a:avLst/>
          </a:prstGeom>
          <a:noFill/>
          <a:ln>
            <a:noFill/>
          </a:ln>
        </p:spPr>
        <p:txBody>
          <a:bodyPr spcFirstLastPara="1" wrap="square" lIns="92925" tIns="92925" rIns="92925" bIns="929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302448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98502" y="4409758"/>
            <a:ext cx="5587999" cy="4177665"/>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7" name="Shape 327"/>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8747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pPr/>
              <a:t>18</a:t>
            </a:fld>
            <a:endParaRPr lang="en-US" dirty="0"/>
          </a:p>
        </p:txBody>
      </p:sp>
    </p:spTree>
    <p:extLst>
      <p:ext uri="{BB962C8B-B14F-4D97-AF65-F5344CB8AC3E}">
        <p14:creationId xmlns:p14="http://schemas.microsoft.com/office/powerpoint/2010/main" val="1845277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19</a:t>
            </a:fld>
            <a:endParaRPr lang="en-US" dirty="0"/>
          </a:p>
        </p:txBody>
      </p:sp>
    </p:spTree>
    <p:extLst>
      <p:ext uri="{BB962C8B-B14F-4D97-AF65-F5344CB8AC3E}">
        <p14:creationId xmlns:p14="http://schemas.microsoft.com/office/powerpoint/2010/main" val="3338994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A8D401-D9C3-4E8E-A727-FAAAECB3946B}" type="slidenum">
              <a:rPr kumimoji="0" lang="en-US"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5930934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Master" Target="../slideMasters/slideMaster2.xml"/><Relationship Id="rId1" Type="http://schemas.openxmlformats.org/officeDocument/2006/relationships/themeOverride" Target="../theme/themeOverride2.xml"/><Relationship Id="rId4" Type="http://schemas.openxmlformats.org/officeDocument/2006/relationships/image" Target="../media/image2.w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Master" Target="../slideMasters/slideMaster3.xml"/><Relationship Id="rId1" Type="http://schemas.openxmlformats.org/officeDocument/2006/relationships/themeOverride" Target="../theme/themeOverride3.xml"/><Relationship Id="rId4" Type="http://schemas.openxmlformats.org/officeDocument/2006/relationships/image" Target="../media/image2.w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Master" Target="../slideMasters/slideMaster5.xml"/><Relationship Id="rId1" Type="http://schemas.openxmlformats.org/officeDocument/2006/relationships/themeOverride" Target="../theme/themeOverride4.xml"/><Relationship Id="rId4" Type="http://schemas.openxmlformats.org/officeDocument/2006/relationships/image" Target="../media/image2.wmf"/></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1039" descr="NOA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27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40" descr="NW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152400"/>
            <a:ext cx="7334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1027"/>
          <p:cNvSpPr>
            <a:spLocks noGrp="1" noChangeArrowheads="1"/>
          </p:cNvSpPr>
          <p:nvPr>
            <p:ph type="ctrTitle"/>
          </p:nvPr>
        </p:nvSpPr>
        <p:spPr>
          <a:xfrm>
            <a:off x="152400" y="304800"/>
            <a:ext cx="8839200" cy="533400"/>
          </a:xfrm>
        </p:spPr>
        <p:txBody>
          <a:bodyPr anchor="ctr"/>
          <a:lstStyle>
            <a:lvl1pPr>
              <a:defRPr sz="4400"/>
            </a:lvl1pPr>
          </a:lstStyle>
          <a:p>
            <a:r>
              <a:rPr lang="en-US"/>
              <a:t>Click to edit Master title style</a:t>
            </a:r>
          </a:p>
        </p:txBody>
      </p:sp>
      <p:sp>
        <p:nvSpPr>
          <p:cNvPr id="4106" name="Rectangle 1034"/>
          <p:cNvSpPr>
            <a:spLocks noGrp="1" noChangeArrowheads="1"/>
          </p:cNvSpPr>
          <p:nvPr>
            <p:ph type="subTitle" sz="quarter" idx="1"/>
          </p:nvPr>
        </p:nvSpPr>
        <p:spPr>
          <a:xfrm>
            <a:off x="152400" y="1524000"/>
            <a:ext cx="8763000" cy="533400"/>
          </a:xfrm>
        </p:spPr>
        <p:txBody>
          <a:bodyPr/>
          <a:lstStyle>
            <a:lvl1pPr>
              <a:defRPr/>
            </a:lvl1pPr>
          </a:lstStyle>
          <a:p>
            <a:r>
              <a:rPr lang="en-US"/>
              <a:t>Click to edit Master subtitle style</a:t>
            </a:r>
          </a:p>
        </p:txBody>
      </p:sp>
      <p:sp>
        <p:nvSpPr>
          <p:cNvPr id="6" name="Rectangle 1043"/>
          <p:cNvSpPr>
            <a:spLocks noGrp="1" noChangeArrowheads="1"/>
          </p:cNvSpPr>
          <p:nvPr>
            <p:ph type="sldNum" sz="quarter" idx="10"/>
          </p:nvPr>
        </p:nvSpPr>
        <p:spPr>
          <a:xfrm>
            <a:off x="8610600" y="6534150"/>
            <a:ext cx="381000" cy="323850"/>
          </a:xfrm>
        </p:spPr>
        <p:txBody>
          <a:bodyPr/>
          <a:lstStyle>
            <a:lvl1pPr>
              <a:defRPr/>
            </a:lvl1pPr>
          </a:lstStyle>
          <a:p>
            <a:pPr>
              <a:defRPr/>
            </a:pPr>
            <a:fld id="{1E437123-E828-45EA-8B83-FF48D93C372D}" type="slidenum">
              <a:rPr lang="en-US"/>
              <a:pPr>
                <a:defRPr/>
              </a:pPr>
              <a:t>‹#›</a:t>
            </a:fld>
            <a:endParaRPr lang="en-US"/>
          </a:p>
        </p:txBody>
      </p:sp>
    </p:spTree>
    <p:extLst>
      <p:ext uri="{BB962C8B-B14F-4D97-AF65-F5344CB8AC3E}">
        <p14:creationId xmlns:p14="http://schemas.microsoft.com/office/powerpoint/2010/main" val="32595536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sldNum" sz="quarter" idx="10"/>
          </p:nvPr>
        </p:nvSpPr>
        <p:spPr>
          <a:ln/>
        </p:spPr>
        <p:txBody>
          <a:bodyPr/>
          <a:lstStyle>
            <a:lvl1pPr>
              <a:defRPr/>
            </a:lvl1pPr>
          </a:lstStyle>
          <a:p>
            <a:pPr>
              <a:defRPr/>
            </a:pPr>
            <a:fld id="{890646B0-C064-433A-9AB4-C5132DD16406}" type="slidenum">
              <a:rPr lang="en-US"/>
              <a:pPr>
                <a:defRPr/>
              </a:pPr>
              <a:t>‹#›</a:t>
            </a:fld>
            <a:endParaRPr lang="en-US"/>
          </a:p>
        </p:txBody>
      </p:sp>
    </p:spTree>
    <p:extLst>
      <p:ext uri="{BB962C8B-B14F-4D97-AF65-F5344CB8AC3E}">
        <p14:creationId xmlns:p14="http://schemas.microsoft.com/office/powerpoint/2010/main" val="2869903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533400"/>
            <a:ext cx="207645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769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sldNum" sz="quarter" idx="10"/>
          </p:nvPr>
        </p:nvSpPr>
        <p:spPr>
          <a:ln/>
        </p:spPr>
        <p:txBody>
          <a:bodyPr/>
          <a:lstStyle>
            <a:lvl1pPr>
              <a:defRPr/>
            </a:lvl1pPr>
          </a:lstStyle>
          <a:p>
            <a:pPr>
              <a:defRPr/>
            </a:pPr>
            <a:fld id="{7886D6BB-5D01-4457-8210-17B77E096922}" type="slidenum">
              <a:rPr lang="en-US"/>
              <a:pPr>
                <a:defRPr/>
              </a:pPr>
              <a:t>‹#›</a:t>
            </a:fld>
            <a:endParaRPr lang="en-US"/>
          </a:p>
        </p:txBody>
      </p:sp>
    </p:spTree>
    <p:extLst>
      <p:ext uri="{BB962C8B-B14F-4D97-AF65-F5344CB8AC3E}">
        <p14:creationId xmlns:p14="http://schemas.microsoft.com/office/powerpoint/2010/main" val="736317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5438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40767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524000"/>
            <a:ext cx="40767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sldNum" sz="quarter" idx="10"/>
          </p:nvPr>
        </p:nvSpPr>
        <p:spPr>
          <a:ln/>
        </p:spPr>
        <p:txBody>
          <a:bodyPr/>
          <a:lstStyle>
            <a:lvl1pPr>
              <a:defRPr/>
            </a:lvl1pPr>
          </a:lstStyle>
          <a:p>
            <a:pPr>
              <a:defRPr/>
            </a:pPr>
            <a:fld id="{5594120A-5039-4805-A600-44EC4D05C302}" type="slidenum">
              <a:rPr lang="en-US"/>
              <a:pPr>
                <a:defRPr/>
              </a:pPr>
              <a:t>‹#›</a:t>
            </a:fld>
            <a:endParaRPr lang="en-US"/>
          </a:p>
        </p:txBody>
      </p:sp>
    </p:spTree>
    <p:extLst>
      <p:ext uri="{BB962C8B-B14F-4D97-AF65-F5344CB8AC3E}">
        <p14:creationId xmlns:p14="http://schemas.microsoft.com/office/powerpoint/2010/main" val="3757153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533400"/>
            <a:ext cx="7543800" cy="533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524000"/>
            <a:ext cx="40767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524000"/>
            <a:ext cx="40767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24300"/>
            <a:ext cx="40767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86300" y="3924300"/>
            <a:ext cx="40767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sldNum" sz="quarter" idx="10"/>
          </p:nvPr>
        </p:nvSpPr>
        <p:spPr>
          <a:ln/>
        </p:spPr>
        <p:txBody>
          <a:bodyPr/>
          <a:lstStyle>
            <a:lvl1pPr>
              <a:defRPr/>
            </a:lvl1pPr>
          </a:lstStyle>
          <a:p>
            <a:pPr>
              <a:defRPr/>
            </a:pPr>
            <a:fld id="{4A916C29-B611-4DB9-A606-82F3982A9122}" type="slidenum">
              <a:rPr lang="en-US"/>
              <a:pPr>
                <a:defRPr/>
              </a:pPr>
              <a:t>‹#›</a:t>
            </a:fld>
            <a:endParaRPr lang="en-US"/>
          </a:p>
        </p:txBody>
      </p:sp>
    </p:spTree>
    <p:extLst>
      <p:ext uri="{BB962C8B-B14F-4D97-AF65-F5344CB8AC3E}">
        <p14:creationId xmlns:p14="http://schemas.microsoft.com/office/powerpoint/2010/main" val="4255574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5438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40767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524000"/>
            <a:ext cx="40767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24300"/>
            <a:ext cx="40767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7"/>
          <p:cNvSpPr>
            <a:spLocks noGrp="1" noChangeArrowheads="1"/>
          </p:cNvSpPr>
          <p:nvPr>
            <p:ph type="sldNum" sz="quarter" idx="10"/>
          </p:nvPr>
        </p:nvSpPr>
        <p:spPr>
          <a:ln/>
        </p:spPr>
        <p:txBody>
          <a:bodyPr/>
          <a:lstStyle>
            <a:lvl1pPr>
              <a:defRPr/>
            </a:lvl1pPr>
          </a:lstStyle>
          <a:p>
            <a:pPr>
              <a:defRPr/>
            </a:pPr>
            <a:fld id="{B4A922F3-E3BC-4EFD-8322-B746755816ED}" type="slidenum">
              <a:rPr lang="en-US"/>
              <a:pPr>
                <a:defRPr/>
              </a:pPr>
              <a:t>‹#›</a:t>
            </a:fld>
            <a:endParaRPr lang="en-US"/>
          </a:p>
        </p:txBody>
      </p:sp>
    </p:spTree>
    <p:extLst>
      <p:ext uri="{BB962C8B-B14F-4D97-AF65-F5344CB8AC3E}">
        <p14:creationId xmlns:p14="http://schemas.microsoft.com/office/powerpoint/2010/main" val="1890782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1039" descr="NOA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27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40" descr="NW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1" y="152402"/>
            <a:ext cx="7334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1027"/>
          <p:cNvSpPr>
            <a:spLocks noGrp="1" noChangeArrowheads="1"/>
          </p:cNvSpPr>
          <p:nvPr>
            <p:ph type="ctrTitle"/>
          </p:nvPr>
        </p:nvSpPr>
        <p:spPr>
          <a:xfrm>
            <a:off x="152400" y="304800"/>
            <a:ext cx="8839200" cy="533400"/>
          </a:xfrm>
        </p:spPr>
        <p:txBody>
          <a:bodyPr anchor="ctr"/>
          <a:lstStyle>
            <a:lvl1pPr>
              <a:defRPr sz="4400"/>
            </a:lvl1pPr>
          </a:lstStyle>
          <a:p>
            <a:r>
              <a:rPr lang="en-US"/>
              <a:t>Click to edit Master title style</a:t>
            </a:r>
          </a:p>
        </p:txBody>
      </p:sp>
      <p:sp>
        <p:nvSpPr>
          <p:cNvPr id="4106" name="Rectangle 1034"/>
          <p:cNvSpPr>
            <a:spLocks noGrp="1" noChangeArrowheads="1"/>
          </p:cNvSpPr>
          <p:nvPr>
            <p:ph type="subTitle" sz="quarter" idx="1"/>
          </p:nvPr>
        </p:nvSpPr>
        <p:spPr>
          <a:xfrm>
            <a:off x="152400" y="1524000"/>
            <a:ext cx="8763000" cy="533400"/>
          </a:xfrm>
        </p:spPr>
        <p:txBody>
          <a:bodyPr/>
          <a:lstStyle>
            <a:lvl1pPr>
              <a:defRPr/>
            </a:lvl1pPr>
          </a:lstStyle>
          <a:p>
            <a:r>
              <a:rPr lang="en-US"/>
              <a:t>Click to edit Master subtitle style</a:t>
            </a:r>
          </a:p>
        </p:txBody>
      </p:sp>
      <p:sp>
        <p:nvSpPr>
          <p:cNvPr id="6" name="Rectangle 1043"/>
          <p:cNvSpPr>
            <a:spLocks noGrp="1" noChangeArrowheads="1"/>
          </p:cNvSpPr>
          <p:nvPr>
            <p:ph type="sldNum" sz="quarter" idx="10"/>
          </p:nvPr>
        </p:nvSpPr>
        <p:spPr>
          <a:xfrm>
            <a:off x="8610600" y="6534150"/>
            <a:ext cx="381000" cy="323850"/>
          </a:xfrm>
        </p:spPr>
        <p:txBody>
          <a:bodyPr/>
          <a:lstStyle>
            <a:lvl1pPr>
              <a:defRPr/>
            </a:lvl1pPr>
          </a:lstStyle>
          <a:p>
            <a:pPr>
              <a:defRPr/>
            </a:pPr>
            <a:fld id="{1E437123-E828-45EA-8B83-FF48D93C37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13178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sldNum" sz="quarter" idx="10"/>
          </p:nvPr>
        </p:nvSpPr>
        <p:spPr>
          <a:ln/>
        </p:spPr>
        <p:txBody>
          <a:bodyPr/>
          <a:lstStyle>
            <a:lvl1pPr>
              <a:defRPr/>
            </a:lvl1pPr>
          </a:lstStyle>
          <a:p>
            <a:pPr>
              <a:defRPr/>
            </a:pPr>
            <a:fld id="{5EB9D451-1B60-4B32-99BC-17F3F193E8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1147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sldNum" sz="quarter" idx="10"/>
          </p:nvPr>
        </p:nvSpPr>
        <p:spPr>
          <a:ln/>
        </p:spPr>
        <p:txBody>
          <a:bodyPr/>
          <a:lstStyle>
            <a:lvl1pPr>
              <a:defRPr/>
            </a:lvl1pPr>
          </a:lstStyle>
          <a:p>
            <a:pPr>
              <a:defRPr/>
            </a:pPr>
            <a:fld id="{2CCAA771-12E1-4FED-8D25-75B8AAA341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4718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767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524000"/>
            <a:ext cx="40767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sldNum" sz="quarter" idx="10"/>
          </p:nvPr>
        </p:nvSpPr>
        <p:spPr>
          <a:ln/>
        </p:spPr>
        <p:txBody>
          <a:bodyPr/>
          <a:lstStyle>
            <a:lvl1pPr>
              <a:defRPr/>
            </a:lvl1pPr>
          </a:lstStyle>
          <a:p>
            <a:pPr>
              <a:defRPr/>
            </a:pPr>
            <a:fld id="{B7D92718-9AB5-44AD-AD39-C3C573D90A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7196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sldNum" sz="quarter" idx="10"/>
          </p:nvPr>
        </p:nvSpPr>
        <p:spPr>
          <a:ln/>
        </p:spPr>
        <p:txBody>
          <a:bodyPr/>
          <a:lstStyle>
            <a:lvl1pPr>
              <a:defRPr/>
            </a:lvl1pPr>
          </a:lstStyle>
          <a:p>
            <a:pPr>
              <a:defRPr/>
            </a:pPr>
            <a:fld id="{DD3C91AB-A394-4F8C-A0A5-3887385B84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6459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sldNum" sz="quarter" idx="10"/>
          </p:nvPr>
        </p:nvSpPr>
        <p:spPr>
          <a:ln/>
        </p:spPr>
        <p:txBody>
          <a:bodyPr/>
          <a:lstStyle>
            <a:lvl1pPr>
              <a:defRPr/>
            </a:lvl1pPr>
          </a:lstStyle>
          <a:p>
            <a:pPr>
              <a:defRPr/>
            </a:pPr>
            <a:fld id="{5EB9D451-1B60-4B32-99BC-17F3F193E8FB}" type="slidenum">
              <a:rPr lang="en-US"/>
              <a:pPr>
                <a:defRPr/>
              </a:pPr>
              <a:t>‹#›</a:t>
            </a:fld>
            <a:endParaRPr lang="en-US"/>
          </a:p>
        </p:txBody>
      </p:sp>
    </p:spTree>
    <p:extLst>
      <p:ext uri="{BB962C8B-B14F-4D97-AF65-F5344CB8AC3E}">
        <p14:creationId xmlns:p14="http://schemas.microsoft.com/office/powerpoint/2010/main" val="4124844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sldNum" sz="quarter" idx="10"/>
          </p:nvPr>
        </p:nvSpPr>
        <p:spPr>
          <a:ln/>
        </p:spPr>
        <p:txBody>
          <a:bodyPr/>
          <a:lstStyle>
            <a:lvl1pPr>
              <a:defRPr/>
            </a:lvl1pPr>
          </a:lstStyle>
          <a:p>
            <a:pPr>
              <a:defRPr/>
            </a:pPr>
            <a:fld id="{B202EAF5-11D6-4F00-9516-846280B8E4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5599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sldNum" sz="quarter" idx="10"/>
          </p:nvPr>
        </p:nvSpPr>
        <p:spPr>
          <a:ln/>
        </p:spPr>
        <p:txBody>
          <a:bodyPr/>
          <a:lstStyle>
            <a:lvl1pPr>
              <a:defRPr/>
            </a:lvl1pPr>
          </a:lstStyle>
          <a:p>
            <a:pPr>
              <a:defRPr/>
            </a:pPr>
            <a:fld id="{250823C2-C7AE-4EF9-B030-8D961EE0BA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6090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sldNum" sz="quarter" idx="10"/>
          </p:nvPr>
        </p:nvSpPr>
        <p:spPr>
          <a:ln/>
        </p:spPr>
        <p:txBody>
          <a:bodyPr/>
          <a:lstStyle>
            <a:lvl1pPr>
              <a:defRPr/>
            </a:lvl1pPr>
          </a:lstStyle>
          <a:p>
            <a:pPr>
              <a:defRPr/>
            </a:pPr>
            <a:fld id="{A7F4F917-100E-4EE5-9931-9B6B7AD08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963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sldNum" sz="quarter" idx="10"/>
          </p:nvPr>
        </p:nvSpPr>
        <p:spPr>
          <a:ln/>
        </p:spPr>
        <p:txBody>
          <a:bodyPr/>
          <a:lstStyle>
            <a:lvl1pPr>
              <a:defRPr/>
            </a:lvl1pPr>
          </a:lstStyle>
          <a:p>
            <a:pPr>
              <a:defRPr/>
            </a:pPr>
            <a:fld id="{88661AE8-4948-491E-80A5-4E8A925858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2506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sldNum" sz="quarter" idx="10"/>
          </p:nvPr>
        </p:nvSpPr>
        <p:spPr>
          <a:ln/>
        </p:spPr>
        <p:txBody>
          <a:bodyPr/>
          <a:lstStyle>
            <a:lvl1pPr>
              <a:defRPr/>
            </a:lvl1pPr>
          </a:lstStyle>
          <a:p>
            <a:pPr>
              <a:defRPr/>
            </a:pPr>
            <a:fld id="{890646B0-C064-433A-9AB4-C5132DD164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0262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533400"/>
            <a:ext cx="207645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769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sldNum" sz="quarter" idx="10"/>
          </p:nvPr>
        </p:nvSpPr>
        <p:spPr>
          <a:ln/>
        </p:spPr>
        <p:txBody>
          <a:bodyPr/>
          <a:lstStyle>
            <a:lvl1pPr>
              <a:defRPr/>
            </a:lvl1pPr>
          </a:lstStyle>
          <a:p>
            <a:pPr>
              <a:defRPr/>
            </a:pPr>
            <a:fld id="{7886D6BB-5D01-4457-8210-17B77E0969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77878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5438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40767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524000"/>
            <a:ext cx="40767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sldNum" sz="quarter" idx="10"/>
          </p:nvPr>
        </p:nvSpPr>
        <p:spPr>
          <a:ln/>
        </p:spPr>
        <p:txBody>
          <a:bodyPr/>
          <a:lstStyle>
            <a:lvl1pPr>
              <a:defRPr/>
            </a:lvl1pPr>
          </a:lstStyle>
          <a:p>
            <a:pPr>
              <a:defRPr/>
            </a:pPr>
            <a:fld id="{5594120A-5039-4805-A600-44EC4D05C3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1859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533400"/>
            <a:ext cx="7543800" cy="533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524000"/>
            <a:ext cx="40767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524000"/>
            <a:ext cx="40767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24300"/>
            <a:ext cx="40767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86300" y="3924300"/>
            <a:ext cx="40767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sldNum" sz="quarter" idx="10"/>
          </p:nvPr>
        </p:nvSpPr>
        <p:spPr>
          <a:ln/>
        </p:spPr>
        <p:txBody>
          <a:bodyPr/>
          <a:lstStyle>
            <a:lvl1pPr>
              <a:defRPr/>
            </a:lvl1pPr>
          </a:lstStyle>
          <a:p>
            <a:pPr>
              <a:defRPr/>
            </a:pPr>
            <a:fld id="{4A916C29-B611-4DB9-A606-82F3982A91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5762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5438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40767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524000"/>
            <a:ext cx="40767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24300"/>
            <a:ext cx="40767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7"/>
          <p:cNvSpPr>
            <a:spLocks noGrp="1" noChangeArrowheads="1"/>
          </p:cNvSpPr>
          <p:nvPr>
            <p:ph type="sldNum" sz="quarter" idx="10"/>
          </p:nvPr>
        </p:nvSpPr>
        <p:spPr>
          <a:ln/>
        </p:spPr>
        <p:txBody>
          <a:bodyPr/>
          <a:lstStyle>
            <a:lvl1pPr>
              <a:defRPr/>
            </a:lvl1pPr>
          </a:lstStyle>
          <a:p>
            <a:pPr>
              <a:defRPr/>
            </a:pPr>
            <a:fld id="{B4A922F3-E3BC-4EFD-8322-B746755816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0112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1039" descr="NOA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27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40" descr="NW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152400"/>
            <a:ext cx="7334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1027"/>
          <p:cNvSpPr>
            <a:spLocks noGrp="1" noChangeArrowheads="1"/>
          </p:cNvSpPr>
          <p:nvPr>
            <p:ph type="ctrTitle"/>
          </p:nvPr>
        </p:nvSpPr>
        <p:spPr>
          <a:xfrm>
            <a:off x="152400" y="304800"/>
            <a:ext cx="8839200" cy="533400"/>
          </a:xfrm>
        </p:spPr>
        <p:txBody>
          <a:bodyPr anchor="ctr"/>
          <a:lstStyle>
            <a:lvl1pPr>
              <a:defRPr sz="4400"/>
            </a:lvl1pPr>
          </a:lstStyle>
          <a:p>
            <a:r>
              <a:rPr lang="en-US"/>
              <a:t>Click to edit Master title style</a:t>
            </a:r>
          </a:p>
        </p:txBody>
      </p:sp>
      <p:sp>
        <p:nvSpPr>
          <p:cNvPr id="4106" name="Rectangle 1034"/>
          <p:cNvSpPr>
            <a:spLocks noGrp="1" noChangeArrowheads="1"/>
          </p:cNvSpPr>
          <p:nvPr>
            <p:ph type="subTitle" sz="quarter" idx="1"/>
          </p:nvPr>
        </p:nvSpPr>
        <p:spPr>
          <a:xfrm>
            <a:off x="152400" y="1524000"/>
            <a:ext cx="8763000" cy="533400"/>
          </a:xfrm>
        </p:spPr>
        <p:txBody>
          <a:bodyPr/>
          <a:lstStyle>
            <a:lvl1pPr>
              <a:defRPr/>
            </a:lvl1pPr>
          </a:lstStyle>
          <a:p>
            <a:r>
              <a:rPr lang="en-US"/>
              <a:t>Click to edit Master subtitle style</a:t>
            </a:r>
          </a:p>
        </p:txBody>
      </p:sp>
      <p:sp>
        <p:nvSpPr>
          <p:cNvPr id="6" name="Rectangle 1043"/>
          <p:cNvSpPr>
            <a:spLocks noGrp="1" noChangeArrowheads="1"/>
          </p:cNvSpPr>
          <p:nvPr>
            <p:ph type="sldNum" sz="quarter" idx="10"/>
          </p:nvPr>
        </p:nvSpPr>
        <p:spPr>
          <a:xfrm>
            <a:off x="8610600" y="6534150"/>
            <a:ext cx="381000" cy="323850"/>
          </a:xfrm>
        </p:spPr>
        <p:txBody>
          <a:bodyPr/>
          <a:lstStyle>
            <a:lvl1pPr>
              <a:defRPr/>
            </a:lvl1pPr>
          </a:lstStyle>
          <a:p>
            <a:pPr>
              <a:defRPr/>
            </a:pPr>
            <a:fld id="{1E437123-E828-45EA-8B83-FF48D93C37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49505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sldNum" sz="quarter" idx="10"/>
          </p:nvPr>
        </p:nvSpPr>
        <p:spPr>
          <a:ln/>
        </p:spPr>
        <p:txBody>
          <a:bodyPr/>
          <a:lstStyle>
            <a:lvl1pPr>
              <a:defRPr/>
            </a:lvl1pPr>
          </a:lstStyle>
          <a:p>
            <a:pPr>
              <a:defRPr/>
            </a:pPr>
            <a:fld id="{2CCAA771-12E1-4FED-8D25-75B8AAA34139}" type="slidenum">
              <a:rPr lang="en-US"/>
              <a:pPr>
                <a:defRPr/>
              </a:pPr>
              <a:t>‹#›</a:t>
            </a:fld>
            <a:endParaRPr lang="en-US"/>
          </a:p>
        </p:txBody>
      </p:sp>
    </p:spTree>
    <p:extLst>
      <p:ext uri="{BB962C8B-B14F-4D97-AF65-F5344CB8AC3E}">
        <p14:creationId xmlns:p14="http://schemas.microsoft.com/office/powerpoint/2010/main" val="1276135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sldNum" sz="quarter" idx="10"/>
          </p:nvPr>
        </p:nvSpPr>
        <p:spPr>
          <a:ln/>
        </p:spPr>
        <p:txBody>
          <a:bodyPr/>
          <a:lstStyle>
            <a:lvl1pPr>
              <a:defRPr/>
            </a:lvl1pPr>
          </a:lstStyle>
          <a:p>
            <a:pPr>
              <a:defRPr/>
            </a:pPr>
            <a:fld id="{5EB9D451-1B60-4B32-99BC-17F3F193E8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3119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sldNum" sz="quarter" idx="10"/>
          </p:nvPr>
        </p:nvSpPr>
        <p:spPr>
          <a:ln/>
        </p:spPr>
        <p:txBody>
          <a:bodyPr/>
          <a:lstStyle>
            <a:lvl1pPr>
              <a:defRPr/>
            </a:lvl1pPr>
          </a:lstStyle>
          <a:p>
            <a:pPr>
              <a:defRPr/>
            </a:pPr>
            <a:fld id="{2CCAA771-12E1-4FED-8D25-75B8AAA341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365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767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524000"/>
            <a:ext cx="40767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sldNum" sz="quarter" idx="10"/>
          </p:nvPr>
        </p:nvSpPr>
        <p:spPr>
          <a:ln/>
        </p:spPr>
        <p:txBody>
          <a:bodyPr/>
          <a:lstStyle>
            <a:lvl1pPr>
              <a:defRPr/>
            </a:lvl1pPr>
          </a:lstStyle>
          <a:p>
            <a:pPr>
              <a:defRPr/>
            </a:pPr>
            <a:fld id="{B7D92718-9AB5-44AD-AD39-C3C573D90A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7165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sldNum" sz="quarter" idx="10"/>
          </p:nvPr>
        </p:nvSpPr>
        <p:spPr>
          <a:ln/>
        </p:spPr>
        <p:txBody>
          <a:bodyPr/>
          <a:lstStyle>
            <a:lvl1pPr>
              <a:defRPr/>
            </a:lvl1pPr>
          </a:lstStyle>
          <a:p>
            <a:pPr>
              <a:defRPr/>
            </a:pPr>
            <a:fld id="{DD3C91AB-A394-4F8C-A0A5-3887385B84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0514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sldNum" sz="quarter" idx="10"/>
          </p:nvPr>
        </p:nvSpPr>
        <p:spPr>
          <a:ln/>
        </p:spPr>
        <p:txBody>
          <a:bodyPr/>
          <a:lstStyle>
            <a:lvl1pPr>
              <a:defRPr/>
            </a:lvl1pPr>
          </a:lstStyle>
          <a:p>
            <a:pPr>
              <a:defRPr/>
            </a:pPr>
            <a:fld id="{B202EAF5-11D6-4F00-9516-846280B8E4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48018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sldNum" sz="quarter" idx="10"/>
          </p:nvPr>
        </p:nvSpPr>
        <p:spPr>
          <a:ln/>
        </p:spPr>
        <p:txBody>
          <a:bodyPr/>
          <a:lstStyle>
            <a:lvl1pPr>
              <a:defRPr/>
            </a:lvl1pPr>
          </a:lstStyle>
          <a:p>
            <a:pPr>
              <a:defRPr/>
            </a:pPr>
            <a:fld id="{250823C2-C7AE-4EF9-B030-8D961EE0BA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01587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sldNum" sz="quarter" idx="10"/>
          </p:nvPr>
        </p:nvSpPr>
        <p:spPr>
          <a:ln/>
        </p:spPr>
        <p:txBody>
          <a:bodyPr/>
          <a:lstStyle>
            <a:lvl1pPr>
              <a:defRPr/>
            </a:lvl1pPr>
          </a:lstStyle>
          <a:p>
            <a:pPr>
              <a:defRPr/>
            </a:pPr>
            <a:fld id="{A7F4F917-100E-4EE5-9931-9B6B7AD08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40379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sldNum" sz="quarter" idx="10"/>
          </p:nvPr>
        </p:nvSpPr>
        <p:spPr>
          <a:ln/>
        </p:spPr>
        <p:txBody>
          <a:bodyPr/>
          <a:lstStyle>
            <a:lvl1pPr>
              <a:defRPr/>
            </a:lvl1pPr>
          </a:lstStyle>
          <a:p>
            <a:pPr>
              <a:defRPr/>
            </a:pPr>
            <a:fld id="{88661AE8-4948-491E-80A5-4E8A925858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7506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sldNum" sz="quarter" idx="10"/>
          </p:nvPr>
        </p:nvSpPr>
        <p:spPr>
          <a:ln/>
        </p:spPr>
        <p:txBody>
          <a:bodyPr/>
          <a:lstStyle>
            <a:lvl1pPr>
              <a:defRPr/>
            </a:lvl1pPr>
          </a:lstStyle>
          <a:p>
            <a:pPr>
              <a:defRPr/>
            </a:pPr>
            <a:fld id="{890646B0-C064-433A-9AB4-C5132DD164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0070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533400"/>
            <a:ext cx="207645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769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sldNum" sz="quarter" idx="10"/>
          </p:nvPr>
        </p:nvSpPr>
        <p:spPr>
          <a:ln/>
        </p:spPr>
        <p:txBody>
          <a:bodyPr/>
          <a:lstStyle>
            <a:lvl1pPr>
              <a:defRPr/>
            </a:lvl1pPr>
          </a:lstStyle>
          <a:p>
            <a:pPr>
              <a:defRPr/>
            </a:pPr>
            <a:fld id="{7886D6BB-5D01-4457-8210-17B77E0969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104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767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524000"/>
            <a:ext cx="40767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sldNum" sz="quarter" idx="10"/>
          </p:nvPr>
        </p:nvSpPr>
        <p:spPr>
          <a:ln/>
        </p:spPr>
        <p:txBody>
          <a:bodyPr/>
          <a:lstStyle>
            <a:lvl1pPr>
              <a:defRPr/>
            </a:lvl1pPr>
          </a:lstStyle>
          <a:p>
            <a:pPr>
              <a:defRPr/>
            </a:pPr>
            <a:fld id="{B7D92718-9AB5-44AD-AD39-C3C573D90ABA}" type="slidenum">
              <a:rPr lang="en-US"/>
              <a:pPr>
                <a:defRPr/>
              </a:pPr>
              <a:t>‹#›</a:t>
            </a:fld>
            <a:endParaRPr lang="en-US"/>
          </a:p>
        </p:txBody>
      </p:sp>
    </p:spTree>
    <p:extLst>
      <p:ext uri="{BB962C8B-B14F-4D97-AF65-F5344CB8AC3E}">
        <p14:creationId xmlns:p14="http://schemas.microsoft.com/office/powerpoint/2010/main" val="125412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5438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40767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524000"/>
            <a:ext cx="40767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sldNum" sz="quarter" idx="10"/>
          </p:nvPr>
        </p:nvSpPr>
        <p:spPr>
          <a:ln/>
        </p:spPr>
        <p:txBody>
          <a:bodyPr/>
          <a:lstStyle>
            <a:lvl1pPr>
              <a:defRPr/>
            </a:lvl1pPr>
          </a:lstStyle>
          <a:p>
            <a:pPr>
              <a:defRPr/>
            </a:pPr>
            <a:fld id="{5594120A-5039-4805-A600-44EC4D05C3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23748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533400"/>
            <a:ext cx="7543800" cy="533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524000"/>
            <a:ext cx="40767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524000"/>
            <a:ext cx="40767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24300"/>
            <a:ext cx="40767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86300" y="3924300"/>
            <a:ext cx="40767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sldNum" sz="quarter" idx="10"/>
          </p:nvPr>
        </p:nvSpPr>
        <p:spPr>
          <a:ln/>
        </p:spPr>
        <p:txBody>
          <a:bodyPr/>
          <a:lstStyle>
            <a:lvl1pPr>
              <a:defRPr/>
            </a:lvl1pPr>
          </a:lstStyle>
          <a:p>
            <a:pPr>
              <a:defRPr/>
            </a:pPr>
            <a:fld id="{4A916C29-B611-4DB9-A606-82F3982A91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73247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5438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40767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524000"/>
            <a:ext cx="40767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24300"/>
            <a:ext cx="40767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7"/>
          <p:cNvSpPr>
            <a:spLocks noGrp="1" noChangeArrowheads="1"/>
          </p:cNvSpPr>
          <p:nvPr>
            <p:ph type="sldNum" sz="quarter" idx="10"/>
          </p:nvPr>
        </p:nvSpPr>
        <p:spPr>
          <a:ln/>
        </p:spPr>
        <p:txBody>
          <a:bodyPr/>
          <a:lstStyle>
            <a:lvl1pPr>
              <a:defRPr/>
            </a:lvl1pPr>
          </a:lstStyle>
          <a:p>
            <a:pPr>
              <a:defRPr/>
            </a:pPr>
            <a:fld id="{B4A922F3-E3BC-4EFD-8322-B746755816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43379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CBD15A-F733-4926-81C3-18C6AD598FCB}"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79A65-A39E-490E-918A-B866DD53455A}" type="slidenum">
              <a:rPr lang="en-US" smtClean="0"/>
              <a:t>‹#›</a:t>
            </a:fld>
            <a:endParaRPr lang="en-US"/>
          </a:p>
        </p:txBody>
      </p:sp>
    </p:spTree>
    <p:extLst>
      <p:ext uri="{BB962C8B-B14F-4D97-AF65-F5344CB8AC3E}">
        <p14:creationId xmlns:p14="http://schemas.microsoft.com/office/powerpoint/2010/main" val="41857205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CBD15A-F733-4926-81C3-18C6AD598FCB}"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79A65-A39E-490E-918A-B866DD53455A}" type="slidenum">
              <a:rPr lang="en-US" smtClean="0"/>
              <a:t>‹#›</a:t>
            </a:fld>
            <a:endParaRPr lang="en-US"/>
          </a:p>
        </p:txBody>
      </p:sp>
    </p:spTree>
    <p:extLst>
      <p:ext uri="{BB962C8B-B14F-4D97-AF65-F5344CB8AC3E}">
        <p14:creationId xmlns:p14="http://schemas.microsoft.com/office/powerpoint/2010/main" val="21624744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CBD15A-F733-4926-81C3-18C6AD598FCB}"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79A65-A39E-490E-918A-B866DD53455A}" type="slidenum">
              <a:rPr lang="en-US" smtClean="0"/>
              <a:t>‹#›</a:t>
            </a:fld>
            <a:endParaRPr lang="en-US"/>
          </a:p>
        </p:txBody>
      </p:sp>
    </p:spTree>
    <p:extLst>
      <p:ext uri="{BB962C8B-B14F-4D97-AF65-F5344CB8AC3E}">
        <p14:creationId xmlns:p14="http://schemas.microsoft.com/office/powerpoint/2010/main" val="41933039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CBD15A-F733-4926-81C3-18C6AD598FCB}"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79A65-A39E-490E-918A-B866DD53455A}" type="slidenum">
              <a:rPr lang="en-US" smtClean="0"/>
              <a:t>‹#›</a:t>
            </a:fld>
            <a:endParaRPr lang="en-US"/>
          </a:p>
        </p:txBody>
      </p:sp>
    </p:spTree>
    <p:extLst>
      <p:ext uri="{BB962C8B-B14F-4D97-AF65-F5344CB8AC3E}">
        <p14:creationId xmlns:p14="http://schemas.microsoft.com/office/powerpoint/2010/main" val="11158902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CBD15A-F733-4926-81C3-18C6AD598FCB}" type="datetimeFigureOut">
              <a:rPr lang="en-US" smtClean="0"/>
              <a:t>10/23/2018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B79A65-A39E-490E-918A-B866DD53455A}" type="slidenum">
              <a:rPr lang="en-US" smtClean="0"/>
              <a:t>‹#›</a:t>
            </a:fld>
            <a:endParaRPr lang="en-US"/>
          </a:p>
        </p:txBody>
      </p:sp>
    </p:spTree>
    <p:extLst>
      <p:ext uri="{BB962C8B-B14F-4D97-AF65-F5344CB8AC3E}">
        <p14:creationId xmlns:p14="http://schemas.microsoft.com/office/powerpoint/2010/main" val="10364142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CBD15A-F733-4926-81C3-18C6AD598FCB}" type="datetimeFigureOut">
              <a:rPr lang="en-US" smtClean="0"/>
              <a:t>10/23/2018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B79A65-A39E-490E-918A-B866DD53455A}" type="slidenum">
              <a:rPr lang="en-US" smtClean="0"/>
              <a:t>‹#›</a:t>
            </a:fld>
            <a:endParaRPr lang="en-US"/>
          </a:p>
        </p:txBody>
      </p:sp>
    </p:spTree>
    <p:extLst>
      <p:ext uri="{BB962C8B-B14F-4D97-AF65-F5344CB8AC3E}">
        <p14:creationId xmlns:p14="http://schemas.microsoft.com/office/powerpoint/2010/main" val="4285199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CBD15A-F733-4926-81C3-18C6AD598FCB}" type="datetimeFigureOut">
              <a:rPr lang="en-US" smtClean="0"/>
              <a:t>10/23/2018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B79A65-A39E-490E-918A-B866DD53455A}" type="slidenum">
              <a:rPr lang="en-US" smtClean="0"/>
              <a:t>‹#›</a:t>
            </a:fld>
            <a:endParaRPr lang="en-US"/>
          </a:p>
        </p:txBody>
      </p:sp>
    </p:spTree>
    <p:extLst>
      <p:ext uri="{BB962C8B-B14F-4D97-AF65-F5344CB8AC3E}">
        <p14:creationId xmlns:p14="http://schemas.microsoft.com/office/powerpoint/2010/main" val="332018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sldNum" sz="quarter" idx="10"/>
          </p:nvPr>
        </p:nvSpPr>
        <p:spPr>
          <a:ln/>
        </p:spPr>
        <p:txBody>
          <a:bodyPr/>
          <a:lstStyle>
            <a:lvl1pPr>
              <a:defRPr/>
            </a:lvl1pPr>
          </a:lstStyle>
          <a:p>
            <a:pPr>
              <a:defRPr/>
            </a:pPr>
            <a:fld id="{DD3C91AB-A394-4F8C-A0A5-3887385B8411}" type="slidenum">
              <a:rPr lang="en-US"/>
              <a:pPr>
                <a:defRPr/>
              </a:pPr>
              <a:t>‹#›</a:t>
            </a:fld>
            <a:endParaRPr lang="en-US"/>
          </a:p>
        </p:txBody>
      </p:sp>
    </p:spTree>
    <p:extLst>
      <p:ext uri="{BB962C8B-B14F-4D97-AF65-F5344CB8AC3E}">
        <p14:creationId xmlns:p14="http://schemas.microsoft.com/office/powerpoint/2010/main" val="882801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CBD15A-F733-4926-81C3-18C6AD598FCB}"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79A65-A39E-490E-918A-B866DD53455A}" type="slidenum">
              <a:rPr lang="en-US" smtClean="0"/>
              <a:t>‹#›</a:t>
            </a:fld>
            <a:endParaRPr lang="en-US"/>
          </a:p>
        </p:txBody>
      </p:sp>
    </p:spTree>
    <p:extLst>
      <p:ext uri="{BB962C8B-B14F-4D97-AF65-F5344CB8AC3E}">
        <p14:creationId xmlns:p14="http://schemas.microsoft.com/office/powerpoint/2010/main" val="2060428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CBD15A-F733-4926-81C3-18C6AD598FCB}"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79A65-A39E-490E-918A-B866DD53455A}" type="slidenum">
              <a:rPr lang="en-US" smtClean="0"/>
              <a:t>‹#›</a:t>
            </a:fld>
            <a:endParaRPr lang="en-US"/>
          </a:p>
        </p:txBody>
      </p:sp>
    </p:spTree>
    <p:extLst>
      <p:ext uri="{BB962C8B-B14F-4D97-AF65-F5344CB8AC3E}">
        <p14:creationId xmlns:p14="http://schemas.microsoft.com/office/powerpoint/2010/main" val="12948183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CBD15A-F733-4926-81C3-18C6AD598FCB}"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79A65-A39E-490E-918A-B866DD53455A}" type="slidenum">
              <a:rPr lang="en-US" smtClean="0"/>
              <a:t>‹#›</a:t>
            </a:fld>
            <a:endParaRPr lang="en-US"/>
          </a:p>
        </p:txBody>
      </p:sp>
    </p:spTree>
    <p:extLst>
      <p:ext uri="{BB962C8B-B14F-4D97-AF65-F5344CB8AC3E}">
        <p14:creationId xmlns:p14="http://schemas.microsoft.com/office/powerpoint/2010/main" val="11731916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CBD15A-F733-4926-81C3-18C6AD598FCB}"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79A65-A39E-490E-918A-B866DD53455A}" type="slidenum">
              <a:rPr lang="en-US" smtClean="0"/>
              <a:t>‹#›</a:t>
            </a:fld>
            <a:endParaRPr lang="en-US"/>
          </a:p>
        </p:txBody>
      </p:sp>
    </p:spTree>
    <p:extLst>
      <p:ext uri="{BB962C8B-B14F-4D97-AF65-F5344CB8AC3E}">
        <p14:creationId xmlns:p14="http://schemas.microsoft.com/office/powerpoint/2010/main" val="1541264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1039" descr="NOA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27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40" descr="NW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1" y="152402"/>
            <a:ext cx="7334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1027"/>
          <p:cNvSpPr>
            <a:spLocks noGrp="1" noChangeArrowheads="1"/>
          </p:cNvSpPr>
          <p:nvPr>
            <p:ph type="ctrTitle"/>
          </p:nvPr>
        </p:nvSpPr>
        <p:spPr>
          <a:xfrm>
            <a:off x="152400" y="304800"/>
            <a:ext cx="8839200" cy="533400"/>
          </a:xfrm>
        </p:spPr>
        <p:txBody>
          <a:bodyPr anchor="ctr"/>
          <a:lstStyle>
            <a:lvl1pPr>
              <a:defRPr sz="4400"/>
            </a:lvl1pPr>
          </a:lstStyle>
          <a:p>
            <a:r>
              <a:rPr lang="en-US"/>
              <a:t>Click to edit Master title style</a:t>
            </a:r>
          </a:p>
        </p:txBody>
      </p:sp>
      <p:sp>
        <p:nvSpPr>
          <p:cNvPr id="4106" name="Rectangle 1034"/>
          <p:cNvSpPr>
            <a:spLocks noGrp="1" noChangeArrowheads="1"/>
          </p:cNvSpPr>
          <p:nvPr>
            <p:ph type="subTitle" sz="quarter" idx="1"/>
          </p:nvPr>
        </p:nvSpPr>
        <p:spPr>
          <a:xfrm>
            <a:off x="152400" y="1524000"/>
            <a:ext cx="8763000" cy="533400"/>
          </a:xfrm>
        </p:spPr>
        <p:txBody>
          <a:bodyPr/>
          <a:lstStyle>
            <a:lvl1pPr>
              <a:defRPr/>
            </a:lvl1pPr>
          </a:lstStyle>
          <a:p>
            <a:r>
              <a:rPr lang="en-US"/>
              <a:t>Click to edit Master subtitle style</a:t>
            </a:r>
          </a:p>
        </p:txBody>
      </p:sp>
      <p:sp>
        <p:nvSpPr>
          <p:cNvPr id="6" name="Rectangle 1043"/>
          <p:cNvSpPr>
            <a:spLocks noGrp="1" noChangeArrowheads="1"/>
          </p:cNvSpPr>
          <p:nvPr>
            <p:ph type="sldNum" sz="quarter" idx="10"/>
          </p:nvPr>
        </p:nvSpPr>
        <p:spPr>
          <a:xfrm>
            <a:off x="8610600" y="6534150"/>
            <a:ext cx="381000" cy="323850"/>
          </a:xfrm>
        </p:spPr>
        <p:txBody>
          <a:bodyPr/>
          <a:lstStyle>
            <a:lvl1pPr>
              <a:defRPr/>
            </a:lvl1pPr>
          </a:lstStyle>
          <a:p>
            <a:pPr>
              <a:defRPr/>
            </a:pPr>
            <a:fld id="{1E437123-E828-45EA-8B83-FF48D93C372D}" type="slidenum">
              <a:rPr lang="en-US"/>
              <a:pPr>
                <a:defRPr/>
              </a:pPr>
              <a:t>‹#›</a:t>
            </a:fld>
            <a:endParaRPr lang="en-US"/>
          </a:p>
        </p:txBody>
      </p:sp>
    </p:spTree>
    <p:extLst>
      <p:ext uri="{BB962C8B-B14F-4D97-AF65-F5344CB8AC3E}">
        <p14:creationId xmlns:p14="http://schemas.microsoft.com/office/powerpoint/2010/main" val="25487130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sldNum" sz="quarter" idx="10"/>
          </p:nvPr>
        </p:nvSpPr>
        <p:spPr>
          <a:ln/>
        </p:spPr>
        <p:txBody>
          <a:bodyPr/>
          <a:lstStyle>
            <a:lvl1pPr>
              <a:defRPr/>
            </a:lvl1pPr>
          </a:lstStyle>
          <a:p>
            <a:pPr>
              <a:defRPr/>
            </a:pPr>
            <a:fld id="{5EB9D451-1B60-4B32-99BC-17F3F193E8FB}" type="slidenum">
              <a:rPr lang="en-US"/>
              <a:pPr>
                <a:defRPr/>
              </a:pPr>
              <a:t>‹#›</a:t>
            </a:fld>
            <a:endParaRPr lang="en-US"/>
          </a:p>
        </p:txBody>
      </p:sp>
    </p:spTree>
    <p:extLst>
      <p:ext uri="{BB962C8B-B14F-4D97-AF65-F5344CB8AC3E}">
        <p14:creationId xmlns:p14="http://schemas.microsoft.com/office/powerpoint/2010/main" val="33421577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sldNum" sz="quarter" idx="10"/>
          </p:nvPr>
        </p:nvSpPr>
        <p:spPr>
          <a:ln/>
        </p:spPr>
        <p:txBody>
          <a:bodyPr/>
          <a:lstStyle>
            <a:lvl1pPr>
              <a:defRPr/>
            </a:lvl1pPr>
          </a:lstStyle>
          <a:p>
            <a:pPr>
              <a:defRPr/>
            </a:pPr>
            <a:fld id="{2CCAA771-12E1-4FED-8D25-75B8AAA34139}" type="slidenum">
              <a:rPr lang="en-US"/>
              <a:pPr>
                <a:defRPr/>
              </a:pPr>
              <a:t>‹#›</a:t>
            </a:fld>
            <a:endParaRPr lang="en-US"/>
          </a:p>
        </p:txBody>
      </p:sp>
    </p:spTree>
    <p:extLst>
      <p:ext uri="{BB962C8B-B14F-4D97-AF65-F5344CB8AC3E}">
        <p14:creationId xmlns:p14="http://schemas.microsoft.com/office/powerpoint/2010/main" val="34010703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767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524000"/>
            <a:ext cx="40767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sldNum" sz="quarter" idx="10"/>
          </p:nvPr>
        </p:nvSpPr>
        <p:spPr>
          <a:ln/>
        </p:spPr>
        <p:txBody>
          <a:bodyPr/>
          <a:lstStyle>
            <a:lvl1pPr>
              <a:defRPr/>
            </a:lvl1pPr>
          </a:lstStyle>
          <a:p>
            <a:pPr>
              <a:defRPr/>
            </a:pPr>
            <a:fld id="{B7D92718-9AB5-44AD-AD39-C3C573D90ABA}" type="slidenum">
              <a:rPr lang="en-US"/>
              <a:pPr>
                <a:defRPr/>
              </a:pPr>
              <a:t>‹#›</a:t>
            </a:fld>
            <a:endParaRPr lang="en-US"/>
          </a:p>
        </p:txBody>
      </p:sp>
    </p:spTree>
    <p:extLst>
      <p:ext uri="{BB962C8B-B14F-4D97-AF65-F5344CB8AC3E}">
        <p14:creationId xmlns:p14="http://schemas.microsoft.com/office/powerpoint/2010/main" val="11949920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sldNum" sz="quarter" idx="10"/>
          </p:nvPr>
        </p:nvSpPr>
        <p:spPr>
          <a:ln/>
        </p:spPr>
        <p:txBody>
          <a:bodyPr/>
          <a:lstStyle>
            <a:lvl1pPr>
              <a:defRPr/>
            </a:lvl1pPr>
          </a:lstStyle>
          <a:p>
            <a:pPr>
              <a:defRPr/>
            </a:pPr>
            <a:fld id="{DD3C91AB-A394-4F8C-A0A5-3887385B8411}" type="slidenum">
              <a:rPr lang="en-US"/>
              <a:pPr>
                <a:defRPr/>
              </a:pPr>
              <a:t>‹#›</a:t>
            </a:fld>
            <a:endParaRPr lang="en-US"/>
          </a:p>
        </p:txBody>
      </p:sp>
    </p:spTree>
    <p:extLst>
      <p:ext uri="{BB962C8B-B14F-4D97-AF65-F5344CB8AC3E}">
        <p14:creationId xmlns:p14="http://schemas.microsoft.com/office/powerpoint/2010/main" val="25247457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sldNum" sz="quarter" idx="10"/>
          </p:nvPr>
        </p:nvSpPr>
        <p:spPr>
          <a:ln/>
        </p:spPr>
        <p:txBody>
          <a:bodyPr/>
          <a:lstStyle>
            <a:lvl1pPr>
              <a:defRPr/>
            </a:lvl1pPr>
          </a:lstStyle>
          <a:p>
            <a:pPr>
              <a:defRPr/>
            </a:pPr>
            <a:fld id="{B202EAF5-11D6-4F00-9516-846280B8E4F2}" type="slidenum">
              <a:rPr lang="en-US"/>
              <a:pPr>
                <a:defRPr/>
              </a:pPr>
              <a:t>‹#›</a:t>
            </a:fld>
            <a:endParaRPr lang="en-US"/>
          </a:p>
        </p:txBody>
      </p:sp>
    </p:spTree>
    <p:extLst>
      <p:ext uri="{BB962C8B-B14F-4D97-AF65-F5344CB8AC3E}">
        <p14:creationId xmlns:p14="http://schemas.microsoft.com/office/powerpoint/2010/main" val="1385309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sldNum" sz="quarter" idx="10"/>
          </p:nvPr>
        </p:nvSpPr>
        <p:spPr>
          <a:ln/>
        </p:spPr>
        <p:txBody>
          <a:bodyPr/>
          <a:lstStyle>
            <a:lvl1pPr>
              <a:defRPr/>
            </a:lvl1pPr>
          </a:lstStyle>
          <a:p>
            <a:pPr>
              <a:defRPr/>
            </a:pPr>
            <a:fld id="{B202EAF5-11D6-4F00-9516-846280B8E4F2}" type="slidenum">
              <a:rPr lang="en-US"/>
              <a:pPr>
                <a:defRPr/>
              </a:pPr>
              <a:t>‹#›</a:t>
            </a:fld>
            <a:endParaRPr lang="en-US"/>
          </a:p>
        </p:txBody>
      </p:sp>
    </p:spTree>
    <p:extLst>
      <p:ext uri="{BB962C8B-B14F-4D97-AF65-F5344CB8AC3E}">
        <p14:creationId xmlns:p14="http://schemas.microsoft.com/office/powerpoint/2010/main" val="31664041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sldNum" sz="quarter" idx="10"/>
          </p:nvPr>
        </p:nvSpPr>
        <p:spPr>
          <a:ln/>
        </p:spPr>
        <p:txBody>
          <a:bodyPr/>
          <a:lstStyle>
            <a:lvl1pPr>
              <a:defRPr/>
            </a:lvl1pPr>
          </a:lstStyle>
          <a:p>
            <a:pPr>
              <a:defRPr/>
            </a:pPr>
            <a:fld id="{250823C2-C7AE-4EF9-B030-8D961EE0BAFC}" type="slidenum">
              <a:rPr lang="en-US"/>
              <a:pPr>
                <a:defRPr/>
              </a:pPr>
              <a:t>‹#›</a:t>
            </a:fld>
            <a:endParaRPr lang="en-US"/>
          </a:p>
        </p:txBody>
      </p:sp>
    </p:spTree>
    <p:extLst>
      <p:ext uri="{BB962C8B-B14F-4D97-AF65-F5344CB8AC3E}">
        <p14:creationId xmlns:p14="http://schemas.microsoft.com/office/powerpoint/2010/main" val="25212952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sldNum" sz="quarter" idx="10"/>
          </p:nvPr>
        </p:nvSpPr>
        <p:spPr>
          <a:ln/>
        </p:spPr>
        <p:txBody>
          <a:bodyPr/>
          <a:lstStyle>
            <a:lvl1pPr>
              <a:defRPr/>
            </a:lvl1pPr>
          </a:lstStyle>
          <a:p>
            <a:pPr>
              <a:defRPr/>
            </a:pPr>
            <a:fld id="{A7F4F917-100E-4EE5-9931-9B6B7AD08B04}" type="slidenum">
              <a:rPr lang="en-US"/>
              <a:pPr>
                <a:defRPr/>
              </a:pPr>
              <a:t>‹#›</a:t>
            </a:fld>
            <a:endParaRPr lang="en-US"/>
          </a:p>
        </p:txBody>
      </p:sp>
    </p:spTree>
    <p:extLst>
      <p:ext uri="{BB962C8B-B14F-4D97-AF65-F5344CB8AC3E}">
        <p14:creationId xmlns:p14="http://schemas.microsoft.com/office/powerpoint/2010/main" val="4063229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sldNum" sz="quarter" idx="10"/>
          </p:nvPr>
        </p:nvSpPr>
        <p:spPr>
          <a:ln/>
        </p:spPr>
        <p:txBody>
          <a:bodyPr/>
          <a:lstStyle>
            <a:lvl1pPr>
              <a:defRPr/>
            </a:lvl1pPr>
          </a:lstStyle>
          <a:p>
            <a:pPr>
              <a:defRPr/>
            </a:pPr>
            <a:fld id="{88661AE8-4948-491E-80A5-4E8A9258584A}" type="slidenum">
              <a:rPr lang="en-US"/>
              <a:pPr>
                <a:defRPr/>
              </a:pPr>
              <a:t>‹#›</a:t>
            </a:fld>
            <a:endParaRPr lang="en-US"/>
          </a:p>
        </p:txBody>
      </p:sp>
    </p:spTree>
    <p:extLst>
      <p:ext uri="{BB962C8B-B14F-4D97-AF65-F5344CB8AC3E}">
        <p14:creationId xmlns:p14="http://schemas.microsoft.com/office/powerpoint/2010/main" val="8467862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sldNum" sz="quarter" idx="10"/>
          </p:nvPr>
        </p:nvSpPr>
        <p:spPr>
          <a:ln/>
        </p:spPr>
        <p:txBody>
          <a:bodyPr/>
          <a:lstStyle>
            <a:lvl1pPr>
              <a:defRPr/>
            </a:lvl1pPr>
          </a:lstStyle>
          <a:p>
            <a:pPr>
              <a:defRPr/>
            </a:pPr>
            <a:fld id="{890646B0-C064-433A-9AB4-C5132DD16406}" type="slidenum">
              <a:rPr lang="en-US"/>
              <a:pPr>
                <a:defRPr/>
              </a:pPr>
              <a:t>‹#›</a:t>
            </a:fld>
            <a:endParaRPr lang="en-US"/>
          </a:p>
        </p:txBody>
      </p:sp>
    </p:spTree>
    <p:extLst>
      <p:ext uri="{BB962C8B-B14F-4D97-AF65-F5344CB8AC3E}">
        <p14:creationId xmlns:p14="http://schemas.microsoft.com/office/powerpoint/2010/main" val="33360283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533400"/>
            <a:ext cx="207645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769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sldNum" sz="quarter" idx="10"/>
          </p:nvPr>
        </p:nvSpPr>
        <p:spPr>
          <a:ln/>
        </p:spPr>
        <p:txBody>
          <a:bodyPr/>
          <a:lstStyle>
            <a:lvl1pPr>
              <a:defRPr/>
            </a:lvl1pPr>
          </a:lstStyle>
          <a:p>
            <a:pPr>
              <a:defRPr/>
            </a:pPr>
            <a:fld id="{7886D6BB-5D01-4457-8210-17B77E096922}" type="slidenum">
              <a:rPr lang="en-US"/>
              <a:pPr>
                <a:defRPr/>
              </a:pPr>
              <a:t>‹#›</a:t>
            </a:fld>
            <a:endParaRPr lang="en-US"/>
          </a:p>
        </p:txBody>
      </p:sp>
    </p:spTree>
    <p:extLst>
      <p:ext uri="{BB962C8B-B14F-4D97-AF65-F5344CB8AC3E}">
        <p14:creationId xmlns:p14="http://schemas.microsoft.com/office/powerpoint/2010/main" val="7296997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5438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40767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524000"/>
            <a:ext cx="40767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sldNum" sz="quarter" idx="10"/>
          </p:nvPr>
        </p:nvSpPr>
        <p:spPr>
          <a:ln/>
        </p:spPr>
        <p:txBody>
          <a:bodyPr/>
          <a:lstStyle>
            <a:lvl1pPr>
              <a:defRPr/>
            </a:lvl1pPr>
          </a:lstStyle>
          <a:p>
            <a:pPr>
              <a:defRPr/>
            </a:pPr>
            <a:fld id="{5594120A-5039-4805-A600-44EC4D05C302}" type="slidenum">
              <a:rPr lang="en-US"/>
              <a:pPr>
                <a:defRPr/>
              </a:pPr>
              <a:t>‹#›</a:t>
            </a:fld>
            <a:endParaRPr lang="en-US"/>
          </a:p>
        </p:txBody>
      </p:sp>
    </p:spTree>
    <p:extLst>
      <p:ext uri="{BB962C8B-B14F-4D97-AF65-F5344CB8AC3E}">
        <p14:creationId xmlns:p14="http://schemas.microsoft.com/office/powerpoint/2010/main" val="1753159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533400"/>
            <a:ext cx="7543800" cy="533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524000"/>
            <a:ext cx="40767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524000"/>
            <a:ext cx="40767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24300"/>
            <a:ext cx="40767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86300" y="3924300"/>
            <a:ext cx="40767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sldNum" sz="quarter" idx="10"/>
          </p:nvPr>
        </p:nvSpPr>
        <p:spPr>
          <a:ln/>
        </p:spPr>
        <p:txBody>
          <a:bodyPr/>
          <a:lstStyle>
            <a:lvl1pPr>
              <a:defRPr/>
            </a:lvl1pPr>
          </a:lstStyle>
          <a:p>
            <a:pPr>
              <a:defRPr/>
            </a:pPr>
            <a:fld id="{4A916C29-B611-4DB9-A606-82F3982A9122}" type="slidenum">
              <a:rPr lang="en-US"/>
              <a:pPr>
                <a:defRPr/>
              </a:pPr>
              <a:t>‹#›</a:t>
            </a:fld>
            <a:endParaRPr lang="en-US"/>
          </a:p>
        </p:txBody>
      </p:sp>
    </p:spTree>
    <p:extLst>
      <p:ext uri="{BB962C8B-B14F-4D97-AF65-F5344CB8AC3E}">
        <p14:creationId xmlns:p14="http://schemas.microsoft.com/office/powerpoint/2010/main" val="9611151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5438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40767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524000"/>
            <a:ext cx="40767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24300"/>
            <a:ext cx="40767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7"/>
          <p:cNvSpPr>
            <a:spLocks noGrp="1" noChangeArrowheads="1"/>
          </p:cNvSpPr>
          <p:nvPr>
            <p:ph type="sldNum" sz="quarter" idx="10"/>
          </p:nvPr>
        </p:nvSpPr>
        <p:spPr>
          <a:ln/>
        </p:spPr>
        <p:txBody>
          <a:bodyPr/>
          <a:lstStyle>
            <a:lvl1pPr>
              <a:defRPr/>
            </a:lvl1pPr>
          </a:lstStyle>
          <a:p>
            <a:pPr>
              <a:defRPr/>
            </a:pPr>
            <a:fld id="{B4A922F3-E3BC-4EFD-8322-B746755816ED}" type="slidenum">
              <a:rPr lang="en-US"/>
              <a:pPr>
                <a:defRPr/>
              </a:pPr>
              <a:t>‹#›</a:t>
            </a:fld>
            <a:endParaRPr lang="en-US"/>
          </a:p>
        </p:txBody>
      </p:sp>
    </p:spTree>
    <p:extLst>
      <p:ext uri="{BB962C8B-B14F-4D97-AF65-F5344CB8AC3E}">
        <p14:creationId xmlns:p14="http://schemas.microsoft.com/office/powerpoint/2010/main" val="16734856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bwMode="gray">
      <p:bgPr>
        <a:solidFill>
          <a:schemeClr val="bg1"/>
        </a:solidFill>
        <a:effectLst/>
      </p:bgPr>
    </p:bg>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4" descr="COM1016_corp_banner__03"/>
          <p:cNvPicPr>
            <a:picLocks noChangeAspect="1" noChangeArrowheads="1"/>
          </p:cNvPicPr>
          <p:nvPr userDrawn="1"/>
        </p:nvPicPr>
        <p:blipFill>
          <a:blip r:embed="rId3">
            <a:extLst>
              <a:ext uri="{28A0092B-C50C-407E-A947-70E740481C1C}">
                <a14:useLocalDpi xmlns:a14="http://schemas.microsoft.com/office/drawing/2010/main" val="0"/>
              </a:ext>
            </a:extLst>
          </a:blip>
          <a:srcRect b="11967"/>
          <a:stretch>
            <a:fillRect/>
          </a:stretch>
        </p:blipFill>
        <p:spPr bwMode="auto">
          <a:xfrm>
            <a:off x="0" y="836613"/>
            <a:ext cx="91440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554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CA"/>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Tree>
    <p:extLst>
      <p:ext uri="{BB962C8B-B14F-4D97-AF65-F5344CB8AC3E}">
        <p14:creationId xmlns:p14="http://schemas.microsoft.com/office/powerpoint/2010/main" val="2917210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sldNum" sz="quarter" idx="10"/>
          </p:nvPr>
        </p:nvSpPr>
        <p:spPr>
          <a:ln/>
        </p:spPr>
        <p:txBody>
          <a:bodyPr/>
          <a:lstStyle>
            <a:lvl1pPr>
              <a:defRPr/>
            </a:lvl1pPr>
          </a:lstStyle>
          <a:p>
            <a:pPr>
              <a:defRPr/>
            </a:pPr>
            <a:fld id="{250823C2-C7AE-4EF9-B030-8D961EE0BAFC}" type="slidenum">
              <a:rPr lang="en-US"/>
              <a:pPr>
                <a:defRPr/>
              </a:pPr>
              <a:t>‹#›</a:t>
            </a:fld>
            <a:endParaRPr lang="en-US"/>
          </a:p>
        </p:txBody>
      </p:sp>
    </p:spTree>
    <p:extLst>
      <p:ext uri="{BB962C8B-B14F-4D97-AF65-F5344CB8AC3E}">
        <p14:creationId xmlns:p14="http://schemas.microsoft.com/office/powerpoint/2010/main" val="1724370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Tree>
    <p:extLst>
      <p:ext uri="{BB962C8B-B14F-4D97-AF65-F5344CB8AC3E}">
        <p14:creationId xmlns:p14="http://schemas.microsoft.com/office/powerpoint/2010/main" val="41519136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CA"/>
          </a:p>
        </p:txBody>
      </p:sp>
      <p:sp>
        <p:nvSpPr>
          <p:cNvPr id="3" name="Content Placeholder 2"/>
          <p:cNvSpPr>
            <a:spLocks noGrp="1"/>
          </p:cNvSpPr>
          <p:nvPr>
            <p:ph sz="half" idx="1"/>
          </p:nvPr>
        </p:nvSpPr>
        <p:spPr>
          <a:xfrm>
            <a:off x="762000" y="1600200"/>
            <a:ext cx="40005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Content Placeholder 3"/>
          <p:cNvSpPr>
            <a:spLocks noGrp="1"/>
          </p:cNvSpPr>
          <p:nvPr>
            <p:ph sz="half" idx="2"/>
          </p:nvPr>
        </p:nvSpPr>
        <p:spPr>
          <a:xfrm>
            <a:off x="4914900" y="1600200"/>
            <a:ext cx="40005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Tree>
    <p:extLst>
      <p:ext uri="{BB962C8B-B14F-4D97-AF65-F5344CB8AC3E}">
        <p14:creationId xmlns:p14="http://schemas.microsoft.com/office/powerpoint/2010/main" val="24711382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a:t>Modifiez le style du titre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Tree>
    <p:extLst>
      <p:ext uri="{BB962C8B-B14F-4D97-AF65-F5344CB8AC3E}">
        <p14:creationId xmlns:p14="http://schemas.microsoft.com/office/powerpoint/2010/main" val="37501564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CA"/>
          </a:p>
        </p:txBody>
      </p:sp>
    </p:spTree>
    <p:extLst>
      <p:ext uri="{BB962C8B-B14F-4D97-AF65-F5344CB8AC3E}">
        <p14:creationId xmlns:p14="http://schemas.microsoft.com/office/powerpoint/2010/main" val="27870732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8707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27490426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22165313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CA"/>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Tree>
    <p:extLst>
      <p:ext uri="{BB962C8B-B14F-4D97-AF65-F5344CB8AC3E}">
        <p14:creationId xmlns:p14="http://schemas.microsoft.com/office/powerpoint/2010/main" val="10284185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274638"/>
            <a:ext cx="2038350" cy="5973762"/>
          </a:xfrm>
        </p:spPr>
        <p:txBody>
          <a:bodyPr vert="eaVert"/>
          <a:lstStyle/>
          <a:p>
            <a:r>
              <a:rPr lang="fr-FR"/>
              <a:t>Modifiez le style du titre</a:t>
            </a:r>
            <a:endParaRPr lang="en-CA"/>
          </a:p>
        </p:txBody>
      </p:sp>
      <p:sp>
        <p:nvSpPr>
          <p:cNvPr id="3" name="Vertical Text Placeholder 2"/>
          <p:cNvSpPr>
            <a:spLocks noGrp="1"/>
          </p:cNvSpPr>
          <p:nvPr>
            <p:ph type="body" orient="vert" idx="1"/>
          </p:nvPr>
        </p:nvSpPr>
        <p:spPr>
          <a:xfrm>
            <a:off x="762000" y="274638"/>
            <a:ext cx="5962650" cy="5973762"/>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Tree>
    <p:extLst>
      <p:ext uri="{BB962C8B-B14F-4D97-AF65-F5344CB8AC3E}">
        <p14:creationId xmlns:p14="http://schemas.microsoft.com/office/powerpoint/2010/main" val="19081480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F9D7CA-4619-4720-A99E-C8DE8D70A4CF}"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7DFAE1-BE5B-48F0-8F9C-485B69CF5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762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sldNum" sz="quarter" idx="10"/>
          </p:nvPr>
        </p:nvSpPr>
        <p:spPr>
          <a:ln/>
        </p:spPr>
        <p:txBody>
          <a:bodyPr/>
          <a:lstStyle>
            <a:lvl1pPr>
              <a:defRPr/>
            </a:lvl1pPr>
          </a:lstStyle>
          <a:p>
            <a:pPr>
              <a:defRPr/>
            </a:pPr>
            <a:fld id="{A7F4F917-100E-4EE5-9931-9B6B7AD08B04}" type="slidenum">
              <a:rPr lang="en-US"/>
              <a:pPr>
                <a:defRPr/>
              </a:pPr>
              <a:t>‹#›</a:t>
            </a:fld>
            <a:endParaRPr lang="en-US"/>
          </a:p>
        </p:txBody>
      </p:sp>
    </p:spTree>
    <p:extLst>
      <p:ext uri="{BB962C8B-B14F-4D97-AF65-F5344CB8AC3E}">
        <p14:creationId xmlns:p14="http://schemas.microsoft.com/office/powerpoint/2010/main" val="3109610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F9D7CA-4619-4720-A99E-C8DE8D70A4CF}"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7DFAE1-BE5B-48F0-8F9C-485B69CF5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06833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F9D7CA-4619-4720-A99E-C8DE8D70A4CF}"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7DFAE1-BE5B-48F0-8F9C-485B69CF5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760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F9D7CA-4619-4720-A99E-C8DE8D70A4CF}" type="datetimeFigureOut">
              <a:rPr lang="en-US" smtClean="0">
                <a:solidFill>
                  <a:prstClr val="black">
                    <a:tint val="75000"/>
                  </a:prstClr>
                </a:solidFill>
              </a:rPr>
              <a:pPr/>
              <a:t>10/23/2018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7DFAE1-BE5B-48F0-8F9C-485B69CF5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9538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F9D7CA-4619-4720-A99E-C8DE8D70A4CF}" type="datetimeFigureOut">
              <a:rPr lang="en-US" smtClean="0">
                <a:solidFill>
                  <a:prstClr val="black">
                    <a:tint val="75000"/>
                  </a:prstClr>
                </a:solidFill>
              </a:rPr>
              <a:pPr/>
              <a:t>10/23/2018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7DFAE1-BE5B-48F0-8F9C-485B69CF5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91167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F9D7CA-4619-4720-A99E-C8DE8D70A4CF}" type="datetimeFigureOut">
              <a:rPr lang="en-US" smtClean="0">
                <a:solidFill>
                  <a:prstClr val="black">
                    <a:tint val="75000"/>
                  </a:prstClr>
                </a:solidFill>
              </a:rPr>
              <a:pPr/>
              <a:t>10/23/2018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7DFAE1-BE5B-48F0-8F9C-485B69CF5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94341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F9D7CA-4619-4720-A99E-C8DE8D70A4CF}" type="datetimeFigureOut">
              <a:rPr lang="en-US" smtClean="0">
                <a:solidFill>
                  <a:prstClr val="black">
                    <a:tint val="75000"/>
                  </a:prstClr>
                </a:solidFill>
              </a:rPr>
              <a:pPr/>
              <a:t>10/23/2018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7DFAE1-BE5B-48F0-8F9C-485B69CF5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5573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F9D7CA-4619-4720-A99E-C8DE8D70A4CF}" type="datetimeFigureOut">
              <a:rPr lang="en-US" smtClean="0">
                <a:solidFill>
                  <a:prstClr val="black">
                    <a:tint val="75000"/>
                  </a:prstClr>
                </a:solidFill>
              </a:rPr>
              <a:pPr/>
              <a:t>10/23/2018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7DFAE1-BE5B-48F0-8F9C-485B69CF5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17423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F9D7CA-4619-4720-A99E-C8DE8D70A4CF}" type="datetimeFigureOut">
              <a:rPr lang="en-US" smtClean="0">
                <a:solidFill>
                  <a:prstClr val="black">
                    <a:tint val="75000"/>
                  </a:prstClr>
                </a:solidFill>
              </a:rPr>
              <a:pPr/>
              <a:t>10/23/2018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7DFAE1-BE5B-48F0-8F9C-485B69CF5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0993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F9D7CA-4619-4720-A99E-C8DE8D70A4CF}"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7DFAE1-BE5B-48F0-8F9C-485B69CF5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21144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F9D7CA-4619-4720-A99E-C8DE8D70A4CF}"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7DFAE1-BE5B-48F0-8F9C-485B69CF5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546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sldNum" sz="quarter" idx="10"/>
          </p:nvPr>
        </p:nvSpPr>
        <p:spPr>
          <a:ln/>
        </p:spPr>
        <p:txBody>
          <a:bodyPr/>
          <a:lstStyle>
            <a:lvl1pPr>
              <a:defRPr/>
            </a:lvl1pPr>
          </a:lstStyle>
          <a:p>
            <a:pPr>
              <a:defRPr/>
            </a:pPr>
            <a:fld id="{88661AE8-4948-491E-80A5-4E8A9258584A}" type="slidenum">
              <a:rPr lang="en-US"/>
              <a:pPr>
                <a:defRPr/>
              </a:pPr>
              <a:t>‹#›</a:t>
            </a:fld>
            <a:endParaRPr lang="en-US"/>
          </a:p>
        </p:txBody>
      </p:sp>
    </p:spTree>
    <p:extLst>
      <p:ext uri="{BB962C8B-B14F-4D97-AF65-F5344CB8AC3E}">
        <p14:creationId xmlns:p14="http://schemas.microsoft.com/office/powerpoint/2010/main" val="700452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wmf"/><Relationship Id="rId2" Type="http://schemas.openxmlformats.org/officeDocument/2006/relationships/slideLayout" Target="../slideLayouts/slideLayout16.xml"/><Relationship Id="rId16" Type="http://schemas.openxmlformats.org/officeDocument/2006/relationships/image" Target="../media/image1.w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2.wmf"/><Relationship Id="rId2" Type="http://schemas.openxmlformats.org/officeDocument/2006/relationships/slideLayout" Target="../slideLayouts/slideLayout30.xml"/><Relationship Id="rId16" Type="http://schemas.openxmlformats.org/officeDocument/2006/relationships/image" Target="../media/image1.wmf"/><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image" Target="../media/image2.wmf"/><Relationship Id="rId2" Type="http://schemas.openxmlformats.org/officeDocument/2006/relationships/slideLayout" Target="../slideLayouts/slideLayout55.xml"/><Relationship Id="rId16" Type="http://schemas.openxmlformats.org/officeDocument/2006/relationships/image" Target="../media/image1.wmf"/><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3.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body" idx="1"/>
          </p:nvPr>
        </p:nvSpPr>
        <p:spPr bwMode="auto">
          <a:xfrm>
            <a:off x="457200" y="1524000"/>
            <a:ext cx="83058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38" name="Rectangle 66"/>
          <p:cNvSpPr>
            <a:spLocks noGrp="1" noChangeArrowheads="1"/>
          </p:cNvSpPr>
          <p:nvPr>
            <p:ph type="title"/>
          </p:nvPr>
        </p:nvSpPr>
        <p:spPr bwMode="auto">
          <a:xfrm>
            <a:off x="914400" y="533400"/>
            <a:ext cx="7543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a:t>
            </a:r>
          </a:p>
        </p:txBody>
      </p:sp>
      <p:sp>
        <p:nvSpPr>
          <p:cNvPr id="3139" name="Rectangle 67"/>
          <p:cNvSpPr>
            <a:spLocks noGrp="1" noChangeArrowheads="1"/>
          </p:cNvSpPr>
          <p:nvPr>
            <p:ph type="sldNum" sz="quarter" idx="4"/>
          </p:nvPr>
        </p:nvSpPr>
        <p:spPr bwMode="auto">
          <a:xfrm>
            <a:off x="8686800" y="6613525"/>
            <a:ext cx="4572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Times New Roman" pitchFamily="18" charset="0"/>
                <a:cs typeface="Arial" charset="0"/>
              </a:defRPr>
            </a:lvl1pPr>
          </a:lstStyle>
          <a:p>
            <a:pPr>
              <a:defRPr/>
            </a:pPr>
            <a:fld id="{FC53C0E7-3EEF-4963-838E-E70028E3D311}" type="slidenum">
              <a:rPr lang="en-US"/>
              <a:pPr>
                <a:defRPr/>
              </a:pPr>
              <a:t>‹#›</a:t>
            </a:fld>
            <a:endParaRPr lang="en-US"/>
          </a:p>
        </p:txBody>
      </p:sp>
      <p:pic>
        <p:nvPicPr>
          <p:cNvPr id="2053" name="Picture 68" descr="NOAA"/>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152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0" descr="NWS"/>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305800" y="152400"/>
            <a:ext cx="7334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3"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timing>
    <p:tnLst>
      <p:par>
        <p:cTn id="1" dur="indefinite" restart="never" nodeType="tmRoot"/>
      </p:par>
    </p:tnLst>
  </p:timing>
  <p:hf hdr="0" ftr="0" dt="0"/>
  <p:txStyles>
    <p:titleStyle>
      <a:lvl1pPr algn="ctr" rtl="0" eaLnBrk="0" fontAlgn="base" hangingPunct="0">
        <a:lnSpc>
          <a:spcPct val="85000"/>
        </a:lnSpc>
        <a:spcBef>
          <a:spcPct val="0"/>
        </a:spcBef>
        <a:spcAft>
          <a:spcPct val="0"/>
        </a:spcAft>
        <a:defRPr sz="3200" b="1">
          <a:solidFill>
            <a:schemeClr val="tx1"/>
          </a:solidFill>
          <a:effectLst>
            <a:outerShdw blurRad="38100" dist="38100" dir="2700000" algn="tl">
              <a:srgbClr val="C0C0C0"/>
            </a:outerShdw>
          </a:effectLst>
          <a:latin typeface="+mj-lt"/>
          <a:ea typeface="+mj-ea"/>
          <a:cs typeface="+mj-cs"/>
        </a:defRPr>
      </a:lvl1pPr>
      <a:lvl2pPr algn="ctr" rtl="0" eaLnBrk="0" fontAlgn="base" hangingPunct="0">
        <a:lnSpc>
          <a:spcPct val="85000"/>
        </a:lnSpc>
        <a:spcBef>
          <a:spcPct val="0"/>
        </a:spcBef>
        <a:spcAft>
          <a:spcPct val="0"/>
        </a:spcAft>
        <a:defRPr sz="3200" b="1">
          <a:solidFill>
            <a:schemeClr val="tx1"/>
          </a:solidFill>
          <a:effectLst>
            <a:outerShdw blurRad="38100" dist="38100" dir="2700000" algn="tl">
              <a:srgbClr val="C0C0C0"/>
            </a:outerShdw>
          </a:effectLst>
          <a:latin typeface="Arial" charset="0"/>
        </a:defRPr>
      </a:lvl2pPr>
      <a:lvl3pPr algn="ctr" rtl="0" eaLnBrk="0" fontAlgn="base" hangingPunct="0">
        <a:lnSpc>
          <a:spcPct val="85000"/>
        </a:lnSpc>
        <a:spcBef>
          <a:spcPct val="0"/>
        </a:spcBef>
        <a:spcAft>
          <a:spcPct val="0"/>
        </a:spcAft>
        <a:defRPr sz="3200" b="1">
          <a:solidFill>
            <a:schemeClr val="tx1"/>
          </a:solidFill>
          <a:effectLst>
            <a:outerShdw blurRad="38100" dist="38100" dir="2700000" algn="tl">
              <a:srgbClr val="C0C0C0"/>
            </a:outerShdw>
          </a:effectLst>
          <a:latin typeface="Arial" charset="0"/>
        </a:defRPr>
      </a:lvl3pPr>
      <a:lvl4pPr algn="ctr" rtl="0" eaLnBrk="0" fontAlgn="base" hangingPunct="0">
        <a:lnSpc>
          <a:spcPct val="85000"/>
        </a:lnSpc>
        <a:spcBef>
          <a:spcPct val="0"/>
        </a:spcBef>
        <a:spcAft>
          <a:spcPct val="0"/>
        </a:spcAft>
        <a:defRPr sz="3200" b="1">
          <a:solidFill>
            <a:schemeClr val="tx1"/>
          </a:solidFill>
          <a:effectLst>
            <a:outerShdw blurRad="38100" dist="38100" dir="2700000" algn="tl">
              <a:srgbClr val="C0C0C0"/>
            </a:outerShdw>
          </a:effectLst>
          <a:latin typeface="Arial" charset="0"/>
        </a:defRPr>
      </a:lvl4pPr>
      <a:lvl5pPr algn="ctr" rtl="0" eaLnBrk="0" fontAlgn="base" hangingPunct="0">
        <a:lnSpc>
          <a:spcPct val="85000"/>
        </a:lnSpc>
        <a:spcBef>
          <a:spcPct val="0"/>
        </a:spcBef>
        <a:spcAft>
          <a:spcPct val="0"/>
        </a:spcAft>
        <a:defRPr sz="3200" b="1">
          <a:solidFill>
            <a:schemeClr val="tx1"/>
          </a:solidFill>
          <a:effectLst>
            <a:outerShdw blurRad="38100" dist="38100" dir="2700000" algn="tl">
              <a:srgbClr val="C0C0C0"/>
            </a:outerShdw>
          </a:effectLst>
          <a:latin typeface="Arial" charset="0"/>
        </a:defRPr>
      </a:lvl5pPr>
      <a:lvl6pPr marL="457200" algn="ctr" rtl="0" fontAlgn="base">
        <a:lnSpc>
          <a:spcPct val="85000"/>
        </a:lnSpc>
        <a:spcBef>
          <a:spcPct val="0"/>
        </a:spcBef>
        <a:spcAft>
          <a:spcPct val="0"/>
        </a:spcAft>
        <a:defRPr sz="3200" b="1">
          <a:solidFill>
            <a:schemeClr val="tx1"/>
          </a:solidFill>
          <a:effectLst>
            <a:outerShdw blurRad="38100" dist="38100" dir="2700000" algn="tl">
              <a:srgbClr val="C0C0C0"/>
            </a:outerShdw>
          </a:effectLst>
          <a:latin typeface="Arial" charset="0"/>
        </a:defRPr>
      </a:lvl6pPr>
      <a:lvl7pPr marL="914400" algn="ctr" rtl="0" fontAlgn="base">
        <a:lnSpc>
          <a:spcPct val="85000"/>
        </a:lnSpc>
        <a:spcBef>
          <a:spcPct val="0"/>
        </a:spcBef>
        <a:spcAft>
          <a:spcPct val="0"/>
        </a:spcAft>
        <a:defRPr sz="3200" b="1">
          <a:solidFill>
            <a:schemeClr val="tx1"/>
          </a:solidFill>
          <a:effectLst>
            <a:outerShdw blurRad="38100" dist="38100" dir="2700000" algn="tl">
              <a:srgbClr val="C0C0C0"/>
            </a:outerShdw>
          </a:effectLst>
          <a:latin typeface="Arial" charset="0"/>
        </a:defRPr>
      </a:lvl7pPr>
      <a:lvl8pPr marL="1371600" algn="ctr" rtl="0" fontAlgn="base">
        <a:lnSpc>
          <a:spcPct val="85000"/>
        </a:lnSpc>
        <a:spcBef>
          <a:spcPct val="0"/>
        </a:spcBef>
        <a:spcAft>
          <a:spcPct val="0"/>
        </a:spcAft>
        <a:defRPr sz="3200" b="1">
          <a:solidFill>
            <a:schemeClr val="tx1"/>
          </a:solidFill>
          <a:effectLst>
            <a:outerShdw blurRad="38100" dist="38100" dir="2700000" algn="tl">
              <a:srgbClr val="C0C0C0"/>
            </a:outerShdw>
          </a:effectLst>
          <a:latin typeface="Arial" charset="0"/>
        </a:defRPr>
      </a:lvl8pPr>
      <a:lvl9pPr marL="1828800" algn="ctr" rtl="0" fontAlgn="base">
        <a:lnSpc>
          <a:spcPct val="85000"/>
        </a:lnSpc>
        <a:spcBef>
          <a:spcPct val="0"/>
        </a:spcBef>
        <a:spcAft>
          <a:spcPct val="0"/>
        </a:spcAft>
        <a:defRPr sz="3200" b="1">
          <a:solidFill>
            <a:schemeClr val="tx1"/>
          </a:solidFill>
          <a:effectLst>
            <a:outerShdw blurRad="38100" dist="38100" dir="2700000" algn="tl">
              <a:srgbClr val="C0C0C0"/>
            </a:outerShdw>
          </a:effectLst>
          <a:latin typeface="Arial" charset="0"/>
        </a:defRPr>
      </a:lvl9pPr>
    </p:titleStyle>
    <p:bodyStyle>
      <a:lvl1pPr marL="342900" indent="-342900" algn="l" rtl="0" eaLnBrk="0" fontAlgn="base" hangingPunct="0">
        <a:lnSpc>
          <a:spcPct val="85000"/>
        </a:lnSpc>
        <a:spcBef>
          <a:spcPct val="0"/>
        </a:spcBef>
        <a:spcAft>
          <a:spcPct val="40000"/>
        </a:spcAft>
        <a:defRPr sz="2800" b="1" i="1">
          <a:solidFill>
            <a:schemeClr val="tx1"/>
          </a:solidFill>
          <a:effectLst>
            <a:outerShdw blurRad="38100" dist="38100" dir="2700000" algn="tl">
              <a:srgbClr val="C0C0C0"/>
            </a:outerShdw>
          </a:effectLst>
          <a:latin typeface="+mn-lt"/>
          <a:ea typeface="+mn-ea"/>
          <a:cs typeface="+mn-cs"/>
        </a:defRPr>
      </a:lvl1pPr>
      <a:lvl2pPr marL="339725" indent="-225425" algn="l" rtl="0" eaLnBrk="0" fontAlgn="base" hangingPunct="0">
        <a:lnSpc>
          <a:spcPct val="85000"/>
        </a:lnSpc>
        <a:spcBef>
          <a:spcPct val="0"/>
        </a:spcBef>
        <a:spcAft>
          <a:spcPct val="40000"/>
        </a:spcAft>
        <a:buChar char="•"/>
        <a:defRPr sz="2400" b="1">
          <a:solidFill>
            <a:schemeClr val="tx1"/>
          </a:solidFill>
          <a:effectLst>
            <a:outerShdw blurRad="38100" dist="38100" dir="2700000" algn="tl">
              <a:srgbClr val="C0C0C0"/>
            </a:outerShdw>
          </a:effectLst>
          <a:latin typeface="+mn-lt"/>
        </a:defRPr>
      </a:lvl2pPr>
      <a:lvl3pPr marL="692150" indent="-238125" algn="l" rtl="0" eaLnBrk="0" fontAlgn="base" hangingPunct="0">
        <a:lnSpc>
          <a:spcPct val="85000"/>
        </a:lnSpc>
        <a:spcBef>
          <a:spcPct val="0"/>
        </a:spcBef>
        <a:spcAft>
          <a:spcPct val="40000"/>
        </a:spcAft>
        <a:buChar char="–"/>
        <a:defRPr sz="2000" i="1">
          <a:solidFill>
            <a:schemeClr val="tx1"/>
          </a:solidFill>
          <a:effectLst>
            <a:outerShdw blurRad="38100" dist="38100" dir="2700000" algn="tl">
              <a:srgbClr val="C0C0C0"/>
            </a:outerShdw>
          </a:effectLst>
          <a:latin typeface="+mn-lt"/>
        </a:defRPr>
      </a:lvl3pPr>
      <a:lvl4pPr marL="1030288" indent="-223838" algn="l" rtl="0" eaLnBrk="0" fontAlgn="base" hangingPunct="0">
        <a:lnSpc>
          <a:spcPct val="85000"/>
        </a:lnSpc>
        <a:spcBef>
          <a:spcPct val="0"/>
        </a:spcBef>
        <a:spcAft>
          <a:spcPct val="40000"/>
        </a:spcAft>
        <a:buChar char="•"/>
        <a:defRPr b="1">
          <a:solidFill>
            <a:schemeClr val="tx1"/>
          </a:solidFill>
          <a:effectLst>
            <a:outerShdw blurRad="38100" dist="38100" dir="2700000" algn="tl">
              <a:srgbClr val="C0C0C0"/>
            </a:outerShdw>
          </a:effectLst>
          <a:latin typeface="+mn-lt"/>
        </a:defRPr>
      </a:lvl4pPr>
      <a:lvl5pPr marL="1370013" indent="-222250" algn="l" rtl="0" eaLnBrk="0" fontAlgn="base" hangingPunct="0">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5pPr>
      <a:lvl6pPr marL="1827213" indent="-222250" algn="l" rtl="0" fontAlgn="base">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6pPr>
      <a:lvl7pPr marL="2284413" indent="-222250" algn="l" rtl="0" fontAlgn="base">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7pPr>
      <a:lvl8pPr marL="2741613" indent="-222250" algn="l" rtl="0" fontAlgn="base">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8pPr>
      <a:lvl9pPr marL="3198813" indent="-222250" algn="l" rtl="0" fontAlgn="base">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body" idx="1"/>
          </p:nvPr>
        </p:nvSpPr>
        <p:spPr bwMode="auto">
          <a:xfrm>
            <a:off x="457200" y="1524000"/>
            <a:ext cx="83058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38" name="Rectangle 66"/>
          <p:cNvSpPr>
            <a:spLocks noGrp="1" noChangeArrowheads="1"/>
          </p:cNvSpPr>
          <p:nvPr>
            <p:ph type="title"/>
          </p:nvPr>
        </p:nvSpPr>
        <p:spPr bwMode="auto">
          <a:xfrm>
            <a:off x="914400" y="533400"/>
            <a:ext cx="7543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a:t>
            </a:r>
          </a:p>
        </p:txBody>
      </p:sp>
      <p:sp>
        <p:nvSpPr>
          <p:cNvPr id="3139" name="Rectangle 67"/>
          <p:cNvSpPr>
            <a:spLocks noGrp="1" noChangeArrowheads="1"/>
          </p:cNvSpPr>
          <p:nvPr>
            <p:ph type="sldNum" sz="quarter" idx="4"/>
          </p:nvPr>
        </p:nvSpPr>
        <p:spPr bwMode="auto">
          <a:xfrm>
            <a:off x="8686800" y="6613529"/>
            <a:ext cx="4572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Times New Roman" pitchFamily="18" charset="0"/>
                <a:cs typeface="Arial" charset="0"/>
              </a:defRPr>
            </a:lvl1pPr>
          </a:lstStyle>
          <a:p>
            <a:pPr>
              <a:defRPr/>
            </a:pPr>
            <a:fld id="{FC53C0E7-3EEF-4963-838E-E70028E3D311}" type="slidenum">
              <a:rPr lang="en-US">
                <a:solidFill>
                  <a:srgbClr val="000000"/>
                </a:solidFill>
              </a:rPr>
              <a:pPr>
                <a:defRPr/>
              </a:pPr>
              <a:t>‹#›</a:t>
            </a:fld>
            <a:endParaRPr lang="en-US">
              <a:solidFill>
                <a:srgbClr val="000000"/>
              </a:solidFill>
            </a:endParaRPr>
          </a:p>
        </p:txBody>
      </p:sp>
      <p:pic>
        <p:nvPicPr>
          <p:cNvPr id="2053" name="Picture 68" descr="NOAA"/>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152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0" descr="NWS"/>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305801" y="152402"/>
            <a:ext cx="7334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3190739"/>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Lst>
  <p:timing>
    <p:tnLst>
      <p:par>
        <p:cTn id="1" dur="indefinite" restart="never" nodeType="tmRoot"/>
      </p:par>
    </p:tnLst>
  </p:timing>
  <p:hf hdr="0" ftr="0" dt="0"/>
  <p:txStyles>
    <p:titleStyle>
      <a:lvl1pPr algn="ctr" rtl="0" eaLnBrk="0" fontAlgn="base" hangingPunct="0">
        <a:lnSpc>
          <a:spcPct val="85000"/>
        </a:lnSpc>
        <a:spcBef>
          <a:spcPct val="0"/>
        </a:spcBef>
        <a:spcAft>
          <a:spcPct val="0"/>
        </a:spcAft>
        <a:defRPr sz="3200" b="1">
          <a:solidFill>
            <a:schemeClr val="tx1"/>
          </a:solidFill>
          <a:effectLst>
            <a:outerShdw blurRad="38100" dist="38100" dir="2700000" algn="tl">
              <a:srgbClr val="C0C0C0"/>
            </a:outerShdw>
          </a:effectLst>
          <a:latin typeface="+mj-lt"/>
          <a:ea typeface="+mj-ea"/>
          <a:cs typeface="+mj-cs"/>
        </a:defRPr>
      </a:lvl1pPr>
      <a:lvl2pPr algn="ctr" rtl="0" eaLnBrk="0" fontAlgn="base" hangingPunct="0">
        <a:lnSpc>
          <a:spcPct val="85000"/>
        </a:lnSpc>
        <a:spcBef>
          <a:spcPct val="0"/>
        </a:spcBef>
        <a:spcAft>
          <a:spcPct val="0"/>
        </a:spcAft>
        <a:defRPr sz="3200" b="1">
          <a:solidFill>
            <a:schemeClr val="tx1"/>
          </a:solidFill>
          <a:effectLst>
            <a:outerShdw blurRad="38100" dist="38100" dir="2700000" algn="tl">
              <a:srgbClr val="C0C0C0"/>
            </a:outerShdw>
          </a:effectLst>
          <a:latin typeface="Arial" charset="0"/>
        </a:defRPr>
      </a:lvl2pPr>
      <a:lvl3pPr algn="ctr" rtl="0" eaLnBrk="0" fontAlgn="base" hangingPunct="0">
        <a:lnSpc>
          <a:spcPct val="85000"/>
        </a:lnSpc>
        <a:spcBef>
          <a:spcPct val="0"/>
        </a:spcBef>
        <a:spcAft>
          <a:spcPct val="0"/>
        </a:spcAft>
        <a:defRPr sz="3200" b="1">
          <a:solidFill>
            <a:schemeClr val="tx1"/>
          </a:solidFill>
          <a:effectLst>
            <a:outerShdw blurRad="38100" dist="38100" dir="2700000" algn="tl">
              <a:srgbClr val="C0C0C0"/>
            </a:outerShdw>
          </a:effectLst>
          <a:latin typeface="Arial" charset="0"/>
        </a:defRPr>
      </a:lvl3pPr>
      <a:lvl4pPr algn="ctr" rtl="0" eaLnBrk="0" fontAlgn="base" hangingPunct="0">
        <a:lnSpc>
          <a:spcPct val="85000"/>
        </a:lnSpc>
        <a:spcBef>
          <a:spcPct val="0"/>
        </a:spcBef>
        <a:spcAft>
          <a:spcPct val="0"/>
        </a:spcAft>
        <a:defRPr sz="3200" b="1">
          <a:solidFill>
            <a:schemeClr val="tx1"/>
          </a:solidFill>
          <a:effectLst>
            <a:outerShdw blurRad="38100" dist="38100" dir="2700000" algn="tl">
              <a:srgbClr val="C0C0C0"/>
            </a:outerShdw>
          </a:effectLst>
          <a:latin typeface="Arial" charset="0"/>
        </a:defRPr>
      </a:lvl4pPr>
      <a:lvl5pPr algn="ctr" rtl="0" eaLnBrk="0" fontAlgn="base" hangingPunct="0">
        <a:lnSpc>
          <a:spcPct val="85000"/>
        </a:lnSpc>
        <a:spcBef>
          <a:spcPct val="0"/>
        </a:spcBef>
        <a:spcAft>
          <a:spcPct val="0"/>
        </a:spcAft>
        <a:defRPr sz="3200" b="1">
          <a:solidFill>
            <a:schemeClr val="tx1"/>
          </a:solidFill>
          <a:effectLst>
            <a:outerShdw blurRad="38100" dist="38100" dir="2700000" algn="tl">
              <a:srgbClr val="C0C0C0"/>
            </a:outerShdw>
          </a:effectLst>
          <a:latin typeface="Arial" charset="0"/>
        </a:defRPr>
      </a:lvl5pPr>
      <a:lvl6pPr marL="457200" algn="ctr" rtl="0" fontAlgn="base">
        <a:lnSpc>
          <a:spcPct val="85000"/>
        </a:lnSpc>
        <a:spcBef>
          <a:spcPct val="0"/>
        </a:spcBef>
        <a:spcAft>
          <a:spcPct val="0"/>
        </a:spcAft>
        <a:defRPr sz="3200" b="1">
          <a:solidFill>
            <a:schemeClr val="tx1"/>
          </a:solidFill>
          <a:effectLst>
            <a:outerShdw blurRad="38100" dist="38100" dir="2700000" algn="tl">
              <a:srgbClr val="C0C0C0"/>
            </a:outerShdw>
          </a:effectLst>
          <a:latin typeface="Arial" charset="0"/>
        </a:defRPr>
      </a:lvl6pPr>
      <a:lvl7pPr marL="914400" algn="ctr" rtl="0" fontAlgn="base">
        <a:lnSpc>
          <a:spcPct val="85000"/>
        </a:lnSpc>
        <a:spcBef>
          <a:spcPct val="0"/>
        </a:spcBef>
        <a:spcAft>
          <a:spcPct val="0"/>
        </a:spcAft>
        <a:defRPr sz="3200" b="1">
          <a:solidFill>
            <a:schemeClr val="tx1"/>
          </a:solidFill>
          <a:effectLst>
            <a:outerShdw blurRad="38100" dist="38100" dir="2700000" algn="tl">
              <a:srgbClr val="C0C0C0"/>
            </a:outerShdw>
          </a:effectLst>
          <a:latin typeface="Arial" charset="0"/>
        </a:defRPr>
      </a:lvl7pPr>
      <a:lvl8pPr marL="1371600" algn="ctr" rtl="0" fontAlgn="base">
        <a:lnSpc>
          <a:spcPct val="85000"/>
        </a:lnSpc>
        <a:spcBef>
          <a:spcPct val="0"/>
        </a:spcBef>
        <a:spcAft>
          <a:spcPct val="0"/>
        </a:spcAft>
        <a:defRPr sz="3200" b="1">
          <a:solidFill>
            <a:schemeClr val="tx1"/>
          </a:solidFill>
          <a:effectLst>
            <a:outerShdw blurRad="38100" dist="38100" dir="2700000" algn="tl">
              <a:srgbClr val="C0C0C0"/>
            </a:outerShdw>
          </a:effectLst>
          <a:latin typeface="Arial" charset="0"/>
        </a:defRPr>
      </a:lvl8pPr>
      <a:lvl9pPr marL="1828800" algn="ctr" rtl="0" fontAlgn="base">
        <a:lnSpc>
          <a:spcPct val="85000"/>
        </a:lnSpc>
        <a:spcBef>
          <a:spcPct val="0"/>
        </a:spcBef>
        <a:spcAft>
          <a:spcPct val="0"/>
        </a:spcAft>
        <a:defRPr sz="3200" b="1">
          <a:solidFill>
            <a:schemeClr val="tx1"/>
          </a:solidFill>
          <a:effectLst>
            <a:outerShdw blurRad="38100" dist="38100" dir="2700000" algn="tl">
              <a:srgbClr val="C0C0C0"/>
            </a:outerShdw>
          </a:effectLst>
          <a:latin typeface="Arial" charset="0"/>
        </a:defRPr>
      </a:lvl9pPr>
    </p:titleStyle>
    <p:bodyStyle>
      <a:lvl1pPr marL="342900" indent="-342900" algn="l" rtl="0" eaLnBrk="0" fontAlgn="base" hangingPunct="0">
        <a:lnSpc>
          <a:spcPct val="85000"/>
        </a:lnSpc>
        <a:spcBef>
          <a:spcPct val="0"/>
        </a:spcBef>
        <a:spcAft>
          <a:spcPct val="40000"/>
        </a:spcAft>
        <a:defRPr sz="2800" b="1" i="1">
          <a:solidFill>
            <a:schemeClr val="tx1"/>
          </a:solidFill>
          <a:effectLst>
            <a:outerShdw blurRad="38100" dist="38100" dir="2700000" algn="tl">
              <a:srgbClr val="C0C0C0"/>
            </a:outerShdw>
          </a:effectLst>
          <a:latin typeface="+mn-lt"/>
          <a:ea typeface="+mn-ea"/>
          <a:cs typeface="+mn-cs"/>
        </a:defRPr>
      </a:lvl1pPr>
      <a:lvl2pPr marL="339725" indent="-225425" algn="l" rtl="0" eaLnBrk="0" fontAlgn="base" hangingPunct="0">
        <a:lnSpc>
          <a:spcPct val="85000"/>
        </a:lnSpc>
        <a:spcBef>
          <a:spcPct val="0"/>
        </a:spcBef>
        <a:spcAft>
          <a:spcPct val="40000"/>
        </a:spcAft>
        <a:buChar char="•"/>
        <a:defRPr sz="2400" b="1">
          <a:solidFill>
            <a:schemeClr val="tx1"/>
          </a:solidFill>
          <a:effectLst>
            <a:outerShdw blurRad="38100" dist="38100" dir="2700000" algn="tl">
              <a:srgbClr val="C0C0C0"/>
            </a:outerShdw>
          </a:effectLst>
          <a:latin typeface="+mn-lt"/>
        </a:defRPr>
      </a:lvl2pPr>
      <a:lvl3pPr marL="692150" indent="-238125" algn="l" rtl="0" eaLnBrk="0" fontAlgn="base" hangingPunct="0">
        <a:lnSpc>
          <a:spcPct val="85000"/>
        </a:lnSpc>
        <a:spcBef>
          <a:spcPct val="0"/>
        </a:spcBef>
        <a:spcAft>
          <a:spcPct val="40000"/>
        </a:spcAft>
        <a:buChar char="–"/>
        <a:defRPr sz="2000" i="1">
          <a:solidFill>
            <a:schemeClr val="tx1"/>
          </a:solidFill>
          <a:effectLst>
            <a:outerShdw blurRad="38100" dist="38100" dir="2700000" algn="tl">
              <a:srgbClr val="C0C0C0"/>
            </a:outerShdw>
          </a:effectLst>
          <a:latin typeface="+mn-lt"/>
        </a:defRPr>
      </a:lvl3pPr>
      <a:lvl4pPr marL="1030288" indent="-223838" algn="l" rtl="0" eaLnBrk="0" fontAlgn="base" hangingPunct="0">
        <a:lnSpc>
          <a:spcPct val="85000"/>
        </a:lnSpc>
        <a:spcBef>
          <a:spcPct val="0"/>
        </a:spcBef>
        <a:spcAft>
          <a:spcPct val="40000"/>
        </a:spcAft>
        <a:buChar char="•"/>
        <a:defRPr b="1">
          <a:solidFill>
            <a:schemeClr val="tx1"/>
          </a:solidFill>
          <a:effectLst>
            <a:outerShdw blurRad="38100" dist="38100" dir="2700000" algn="tl">
              <a:srgbClr val="C0C0C0"/>
            </a:outerShdw>
          </a:effectLst>
          <a:latin typeface="+mn-lt"/>
        </a:defRPr>
      </a:lvl4pPr>
      <a:lvl5pPr marL="1370013" indent="-222250" algn="l" rtl="0" eaLnBrk="0" fontAlgn="base" hangingPunct="0">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5pPr>
      <a:lvl6pPr marL="1827213" indent="-222250" algn="l" rtl="0" fontAlgn="base">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6pPr>
      <a:lvl7pPr marL="2284413" indent="-222250" algn="l" rtl="0" fontAlgn="base">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7pPr>
      <a:lvl8pPr marL="2741613" indent="-222250" algn="l" rtl="0" fontAlgn="base">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8pPr>
      <a:lvl9pPr marL="3198813" indent="-222250" algn="l" rtl="0" fontAlgn="base">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body" idx="1"/>
          </p:nvPr>
        </p:nvSpPr>
        <p:spPr bwMode="auto">
          <a:xfrm>
            <a:off x="457200" y="1524000"/>
            <a:ext cx="83058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38" name="Rectangle 66"/>
          <p:cNvSpPr>
            <a:spLocks noGrp="1" noChangeArrowheads="1"/>
          </p:cNvSpPr>
          <p:nvPr>
            <p:ph type="title"/>
          </p:nvPr>
        </p:nvSpPr>
        <p:spPr bwMode="auto">
          <a:xfrm>
            <a:off x="914400" y="533400"/>
            <a:ext cx="7543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a:t>
            </a:r>
          </a:p>
        </p:txBody>
      </p:sp>
      <p:sp>
        <p:nvSpPr>
          <p:cNvPr id="3139" name="Rectangle 67"/>
          <p:cNvSpPr>
            <a:spLocks noGrp="1" noChangeArrowheads="1"/>
          </p:cNvSpPr>
          <p:nvPr>
            <p:ph type="sldNum" sz="quarter" idx="4"/>
          </p:nvPr>
        </p:nvSpPr>
        <p:spPr bwMode="auto">
          <a:xfrm>
            <a:off x="8686800" y="6613525"/>
            <a:ext cx="4572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Times New Roman" pitchFamily="18" charset="0"/>
                <a:cs typeface="Arial" charset="0"/>
              </a:defRPr>
            </a:lvl1pPr>
          </a:lstStyle>
          <a:p>
            <a:pPr>
              <a:defRPr/>
            </a:pPr>
            <a:fld id="{FC53C0E7-3EEF-4963-838E-E70028E3D311}" type="slidenum">
              <a:rPr lang="en-US">
                <a:solidFill>
                  <a:srgbClr val="000000"/>
                </a:solidFill>
              </a:rPr>
              <a:pPr>
                <a:defRPr/>
              </a:pPr>
              <a:t>‹#›</a:t>
            </a:fld>
            <a:endParaRPr lang="en-US">
              <a:solidFill>
                <a:srgbClr val="000000"/>
              </a:solidFill>
            </a:endParaRPr>
          </a:p>
        </p:txBody>
      </p:sp>
      <p:pic>
        <p:nvPicPr>
          <p:cNvPr id="2053" name="Picture 68" descr="NOAA"/>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152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0" descr="NWS"/>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305800" y="152400"/>
            <a:ext cx="7334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4770422"/>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Lst>
  <p:timing>
    <p:tnLst>
      <p:par>
        <p:cTn id="1" dur="indefinite" restart="never" nodeType="tmRoot"/>
      </p:par>
    </p:tnLst>
  </p:timing>
  <p:hf hdr="0" ftr="0" dt="0"/>
  <p:txStyles>
    <p:titleStyle>
      <a:lvl1pPr algn="ctr" rtl="0" eaLnBrk="0" fontAlgn="base" hangingPunct="0">
        <a:lnSpc>
          <a:spcPct val="85000"/>
        </a:lnSpc>
        <a:spcBef>
          <a:spcPct val="0"/>
        </a:spcBef>
        <a:spcAft>
          <a:spcPct val="0"/>
        </a:spcAft>
        <a:defRPr sz="3200" b="1">
          <a:solidFill>
            <a:schemeClr val="tx1"/>
          </a:solidFill>
          <a:effectLst>
            <a:outerShdw blurRad="38100" dist="38100" dir="2700000" algn="tl">
              <a:srgbClr val="C0C0C0"/>
            </a:outerShdw>
          </a:effectLst>
          <a:latin typeface="+mj-lt"/>
          <a:ea typeface="+mj-ea"/>
          <a:cs typeface="+mj-cs"/>
        </a:defRPr>
      </a:lvl1pPr>
      <a:lvl2pPr algn="ctr" rtl="0" eaLnBrk="0" fontAlgn="base" hangingPunct="0">
        <a:lnSpc>
          <a:spcPct val="85000"/>
        </a:lnSpc>
        <a:spcBef>
          <a:spcPct val="0"/>
        </a:spcBef>
        <a:spcAft>
          <a:spcPct val="0"/>
        </a:spcAft>
        <a:defRPr sz="3200" b="1">
          <a:solidFill>
            <a:schemeClr val="tx1"/>
          </a:solidFill>
          <a:effectLst>
            <a:outerShdw blurRad="38100" dist="38100" dir="2700000" algn="tl">
              <a:srgbClr val="C0C0C0"/>
            </a:outerShdw>
          </a:effectLst>
          <a:latin typeface="Arial" charset="0"/>
        </a:defRPr>
      </a:lvl2pPr>
      <a:lvl3pPr algn="ctr" rtl="0" eaLnBrk="0" fontAlgn="base" hangingPunct="0">
        <a:lnSpc>
          <a:spcPct val="85000"/>
        </a:lnSpc>
        <a:spcBef>
          <a:spcPct val="0"/>
        </a:spcBef>
        <a:spcAft>
          <a:spcPct val="0"/>
        </a:spcAft>
        <a:defRPr sz="3200" b="1">
          <a:solidFill>
            <a:schemeClr val="tx1"/>
          </a:solidFill>
          <a:effectLst>
            <a:outerShdw blurRad="38100" dist="38100" dir="2700000" algn="tl">
              <a:srgbClr val="C0C0C0"/>
            </a:outerShdw>
          </a:effectLst>
          <a:latin typeface="Arial" charset="0"/>
        </a:defRPr>
      </a:lvl3pPr>
      <a:lvl4pPr algn="ctr" rtl="0" eaLnBrk="0" fontAlgn="base" hangingPunct="0">
        <a:lnSpc>
          <a:spcPct val="85000"/>
        </a:lnSpc>
        <a:spcBef>
          <a:spcPct val="0"/>
        </a:spcBef>
        <a:spcAft>
          <a:spcPct val="0"/>
        </a:spcAft>
        <a:defRPr sz="3200" b="1">
          <a:solidFill>
            <a:schemeClr val="tx1"/>
          </a:solidFill>
          <a:effectLst>
            <a:outerShdw blurRad="38100" dist="38100" dir="2700000" algn="tl">
              <a:srgbClr val="C0C0C0"/>
            </a:outerShdw>
          </a:effectLst>
          <a:latin typeface="Arial" charset="0"/>
        </a:defRPr>
      </a:lvl4pPr>
      <a:lvl5pPr algn="ctr" rtl="0" eaLnBrk="0" fontAlgn="base" hangingPunct="0">
        <a:lnSpc>
          <a:spcPct val="85000"/>
        </a:lnSpc>
        <a:spcBef>
          <a:spcPct val="0"/>
        </a:spcBef>
        <a:spcAft>
          <a:spcPct val="0"/>
        </a:spcAft>
        <a:defRPr sz="3200" b="1">
          <a:solidFill>
            <a:schemeClr val="tx1"/>
          </a:solidFill>
          <a:effectLst>
            <a:outerShdw blurRad="38100" dist="38100" dir="2700000" algn="tl">
              <a:srgbClr val="C0C0C0"/>
            </a:outerShdw>
          </a:effectLst>
          <a:latin typeface="Arial" charset="0"/>
        </a:defRPr>
      </a:lvl5pPr>
      <a:lvl6pPr marL="457200" algn="ctr" rtl="0" fontAlgn="base">
        <a:lnSpc>
          <a:spcPct val="85000"/>
        </a:lnSpc>
        <a:spcBef>
          <a:spcPct val="0"/>
        </a:spcBef>
        <a:spcAft>
          <a:spcPct val="0"/>
        </a:spcAft>
        <a:defRPr sz="3200" b="1">
          <a:solidFill>
            <a:schemeClr val="tx1"/>
          </a:solidFill>
          <a:effectLst>
            <a:outerShdw blurRad="38100" dist="38100" dir="2700000" algn="tl">
              <a:srgbClr val="C0C0C0"/>
            </a:outerShdw>
          </a:effectLst>
          <a:latin typeface="Arial" charset="0"/>
        </a:defRPr>
      </a:lvl6pPr>
      <a:lvl7pPr marL="914400" algn="ctr" rtl="0" fontAlgn="base">
        <a:lnSpc>
          <a:spcPct val="85000"/>
        </a:lnSpc>
        <a:spcBef>
          <a:spcPct val="0"/>
        </a:spcBef>
        <a:spcAft>
          <a:spcPct val="0"/>
        </a:spcAft>
        <a:defRPr sz="3200" b="1">
          <a:solidFill>
            <a:schemeClr val="tx1"/>
          </a:solidFill>
          <a:effectLst>
            <a:outerShdw blurRad="38100" dist="38100" dir="2700000" algn="tl">
              <a:srgbClr val="C0C0C0"/>
            </a:outerShdw>
          </a:effectLst>
          <a:latin typeface="Arial" charset="0"/>
        </a:defRPr>
      </a:lvl7pPr>
      <a:lvl8pPr marL="1371600" algn="ctr" rtl="0" fontAlgn="base">
        <a:lnSpc>
          <a:spcPct val="85000"/>
        </a:lnSpc>
        <a:spcBef>
          <a:spcPct val="0"/>
        </a:spcBef>
        <a:spcAft>
          <a:spcPct val="0"/>
        </a:spcAft>
        <a:defRPr sz="3200" b="1">
          <a:solidFill>
            <a:schemeClr val="tx1"/>
          </a:solidFill>
          <a:effectLst>
            <a:outerShdw blurRad="38100" dist="38100" dir="2700000" algn="tl">
              <a:srgbClr val="C0C0C0"/>
            </a:outerShdw>
          </a:effectLst>
          <a:latin typeface="Arial" charset="0"/>
        </a:defRPr>
      </a:lvl8pPr>
      <a:lvl9pPr marL="1828800" algn="ctr" rtl="0" fontAlgn="base">
        <a:lnSpc>
          <a:spcPct val="85000"/>
        </a:lnSpc>
        <a:spcBef>
          <a:spcPct val="0"/>
        </a:spcBef>
        <a:spcAft>
          <a:spcPct val="0"/>
        </a:spcAft>
        <a:defRPr sz="3200" b="1">
          <a:solidFill>
            <a:schemeClr val="tx1"/>
          </a:solidFill>
          <a:effectLst>
            <a:outerShdw blurRad="38100" dist="38100" dir="2700000" algn="tl">
              <a:srgbClr val="C0C0C0"/>
            </a:outerShdw>
          </a:effectLst>
          <a:latin typeface="Arial" charset="0"/>
        </a:defRPr>
      </a:lvl9pPr>
    </p:titleStyle>
    <p:bodyStyle>
      <a:lvl1pPr marL="342900" indent="-342900" algn="l" rtl="0" eaLnBrk="0" fontAlgn="base" hangingPunct="0">
        <a:lnSpc>
          <a:spcPct val="85000"/>
        </a:lnSpc>
        <a:spcBef>
          <a:spcPct val="0"/>
        </a:spcBef>
        <a:spcAft>
          <a:spcPct val="40000"/>
        </a:spcAft>
        <a:defRPr sz="2800" b="1" i="1">
          <a:solidFill>
            <a:schemeClr val="tx1"/>
          </a:solidFill>
          <a:effectLst>
            <a:outerShdw blurRad="38100" dist="38100" dir="2700000" algn="tl">
              <a:srgbClr val="C0C0C0"/>
            </a:outerShdw>
          </a:effectLst>
          <a:latin typeface="+mn-lt"/>
          <a:ea typeface="+mn-ea"/>
          <a:cs typeface="+mn-cs"/>
        </a:defRPr>
      </a:lvl1pPr>
      <a:lvl2pPr marL="339725" indent="-225425" algn="l" rtl="0" eaLnBrk="0" fontAlgn="base" hangingPunct="0">
        <a:lnSpc>
          <a:spcPct val="85000"/>
        </a:lnSpc>
        <a:spcBef>
          <a:spcPct val="0"/>
        </a:spcBef>
        <a:spcAft>
          <a:spcPct val="40000"/>
        </a:spcAft>
        <a:buChar char="•"/>
        <a:defRPr sz="2400" b="1">
          <a:solidFill>
            <a:schemeClr val="tx1"/>
          </a:solidFill>
          <a:effectLst>
            <a:outerShdw blurRad="38100" dist="38100" dir="2700000" algn="tl">
              <a:srgbClr val="C0C0C0"/>
            </a:outerShdw>
          </a:effectLst>
          <a:latin typeface="+mn-lt"/>
        </a:defRPr>
      </a:lvl2pPr>
      <a:lvl3pPr marL="692150" indent="-238125" algn="l" rtl="0" eaLnBrk="0" fontAlgn="base" hangingPunct="0">
        <a:lnSpc>
          <a:spcPct val="85000"/>
        </a:lnSpc>
        <a:spcBef>
          <a:spcPct val="0"/>
        </a:spcBef>
        <a:spcAft>
          <a:spcPct val="40000"/>
        </a:spcAft>
        <a:buChar char="–"/>
        <a:defRPr sz="2000" i="1">
          <a:solidFill>
            <a:schemeClr val="tx1"/>
          </a:solidFill>
          <a:effectLst>
            <a:outerShdw blurRad="38100" dist="38100" dir="2700000" algn="tl">
              <a:srgbClr val="C0C0C0"/>
            </a:outerShdw>
          </a:effectLst>
          <a:latin typeface="+mn-lt"/>
        </a:defRPr>
      </a:lvl3pPr>
      <a:lvl4pPr marL="1030288" indent="-223838" algn="l" rtl="0" eaLnBrk="0" fontAlgn="base" hangingPunct="0">
        <a:lnSpc>
          <a:spcPct val="85000"/>
        </a:lnSpc>
        <a:spcBef>
          <a:spcPct val="0"/>
        </a:spcBef>
        <a:spcAft>
          <a:spcPct val="40000"/>
        </a:spcAft>
        <a:buChar char="•"/>
        <a:defRPr b="1">
          <a:solidFill>
            <a:schemeClr val="tx1"/>
          </a:solidFill>
          <a:effectLst>
            <a:outerShdw blurRad="38100" dist="38100" dir="2700000" algn="tl">
              <a:srgbClr val="C0C0C0"/>
            </a:outerShdw>
          </a:effectLst>
          <a:latin typeface="+mn-lt"/>
        </a:defRPr>
      </a:lvl4pPr>
      <a:lvl5pPr marL="1370013" indent="-222250" algn="l" rtl="0" eaLnBrk="0" fontAlgn="base" hangingPunct="0">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5pPr>
      <a:lvl6pPr marL="1827213" indent="-222250" algn="l" rtl="0" fontAlgn="base">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6pPr>
      <a:lvl7pPr marL="2284413" indent="-222250" algn="l" rtl="0" fontAlgn="base">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7pPr>
      <a:lvl8pPr marL="2741613" indent="-222250" algn="l" rtl="0" fontAlgn="base">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8pPr>
      <a:lvl9pPr marL="3198813" indent="-222250" algn="l" rtl="0" fontAlgn="base">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BD15A-F733-4926-81C3-18C6AD598FCB}" type="datetimeFigureOut">
              <a:rPr lang="en-US" smtClean="0"/>
              <a:t>10/23/2018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79A65-A39E-490E-918A-B866DD53455A}" type="slidenum">
              <a:rPr lang="en-US" smtClean="0"/>
              <a:t>‹#›</a:t>
            </a:fld>
            <a:endParaRPr lang="en-US"/>
          </a:p>
        </p:txBody>
      </p:sp>
    </p:spTree>
    <p:extLst>
      <p:ext uri="{BB962C8B-B14F-4D97-AF65-F5344CB8AC3E}">
        <p14:creationId xmlns:p14="http://schemas.microsoft.com/office/powerpoint/2010/main" val="2142363872"/>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body" idx="1"/>
          </p:nvPr>
        </p:nvSpPr>
        <p:spPr bwMode="auto">
          <a:xfrm>
            <a:off x="457200" y="1524000"/>
            <a:ext cx="83058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38" name="Rectangle 66"/>
          <p:cNvSpPr>
            <a:spLocks noGrp="1" noChangeArrowheads="1"/>
          </p:cNvSpPr>
          <p:nvPr>
            <p:ph type="title"/>
          </p:nvPr>
        </p:nvSpPr>
        <p:spPr bwMode="auto">
          <a:xfrm>
            <a:off x="914400" y="533400"/>
            <a:ext cx="7543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a:t>
            </a:r>
          </a:p>
        </p:txBody>
      </p:sp>
      <p:sp>
        <p:nvSpPr>
          <p:cNvPr id="3139" name="Rectangle 67"/>
          <p:cNvSpPr>
            <a:spLocks noGrp="1" noChangeArrowheads="1"/>
          </p:cNvSpPr>
          <p:nvPr>
            <p:ph type="sldNum" sz="quarter" idx="4"/>
          </p:nvPr>
        </p:nvSpPr>
        <p:spPr bwMode="auto">
          <a:xfrm>
            <a:off x="8686800" y="6613529"/>
            <a:ext cx="4572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Times New Roman" pitchFamily="18" charset="0"/>
                <a:cs typeface="Arial" charset="0"/>
              </a:defRPr>
            </a:lvl1pPr>
          </a:lstStyle>
          <a:p>
            <a:pPr>
              <a:defRPr/>
            </a:pPr>
            <a:fld id="{FC53C0E7-3EEF-4963-838E-E70028E3D311}" type="slidenum">
              <a:rPr lang="en-US"/>
              <a:pPr>
                <a:defRPr/>
              </a:pPr>
              <a:t>‹#›</a:t>
            </a:fld>
            <a:endParaRPr lang="en-US"/>
          </a:p>
        </p:txBody>
      </p:sp>
      <p:pic>
        <p:nvPicPr>
          <p:cNvPr id="2053" name="Picture 68" descr="NOAA"/>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152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0" descr="NWS"/>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305801" y="152402"/>
            <a:ext cx="7334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3003598"/>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Lst>
  <p:timing>
    <p:tnLst>
      <p:par>
        <p:cTn id="1" dur="indefinite" restart="never" nodeType="tmRoot"/>
      </p:par>
    </p:tnLst>
  </p:timing>
  <p:hf hdr="0" ftr="0" dt="0"/>
  <p:txStyles>
    <p:titleStyle>
      <a:lvl1pPr algn="ctr" rtl="0" eaLnBrk="0" fontAlgn="base" hangingPunct="0">
        <a:lnSpc>
          <a:spcPct val="85000"/>
        </a:lnSpc>
        <a:spcBef>
          <a:spcPct val="0"/>
        </a:spcBef>
        <a:spcAft>
          <a:spcPct val="0"/>
        </a:spcAft>
        <a:defRPr sz="3200" b="1">
          <a:solidFill>
            <a:schemeClr val="tx1"/>
          </a:solidFill>
          <a:effectLst>
            <a:outerShdw blurRad="38100" dist="38100" dir="2700000" algn="tl">
              <a:srgbClr val="C0C0C0"/>
            </a:outerShdw>
          </a:effectLst>
          <a:latin typeface="+mj-lt"/>
          <a:ea typeface="+mj-ea"/>
          <a:cs typeface="+mj-cs"/>
        </a:defRPr>
      </a:lvl1pPr>
      <a:lvl2pPr algn="ctr" rtl="0" eaLnBrk="0" fontAlgn="base" hangingPunct="0">
        <a:lnSpc>
          <a:spcPct val="85000"/>
        </a:lnSpc>
        <a:spcBef>
          <a:spcPct val="0"/>
        </a:spcBef>
        <a:spcAft>
          <a:spcPct val="0"/>
        </a:spcAft>
        <a:defRPr sz="3200" b="1">
          <a:solidFill>
            <a:schemeClr val="tx1"/>
          </a:solidFill>
          <a:effectLst>
            <a:outerShdw blurRad="38100" dist="38100" dir="2700000" algn="tl">
              <a:srgbClr val="C0C0C0"/>
            </a:outerShdw>
          </a:effectLst>
          <a:latin typeface="Arial" charset="0"/>
        </a:defRPr>
      </a:lvl2pPr>
      <a:lvl3pPr algn="ctr" rtl="0" eaLnBrk="0" fontAlgn="base" hangingPunct="0">
        <a:lnSpc>
          <a:spcPct val="85000"/>
        </a:lnSpc>
        <a:spcBef>
          <a:spcPct val="0"/>
        </a:spcBef>
        <a:spcAft>
          <a:spcPct val="0"/>
        </a:spcAft>
        <a:defRPr sz="3200" b="1">
          <a:solidFill>
            <a:schemeClr val="tx1"/>
          </a:solidFill>
          <a:effectLst>
            <a:outerShdw blurRad="38100" dist="38100" dir="2700000" algn="tl">
              <a:srgbClr val="C0C0C0"/>
            </a:outerShdw>
          </a:effectLst>
          <a:latin typeface="Arial" charset="0"/>
        </a:defRPr>
      </a:lvl3pPr>
      <a:lvl4pPr algn="ctr" rtl="0" eaLnBrk="0" fontAlgn="base" hangingPunct="0">
        <a:lnSpc>
          <a:spcPct val="85000"/>
        </a:lnSpc>
        <a:spcBef>
          <a:spcPct val="0"/>
        </a:spcBef>
        <a:spcAft>
          <a:spcPct val="0"/>
        </a:spcAft>
        <a:defRPr sz="3200" b="1">
          <a:solidFill>
            <a:schemeClr val="tx1"/>
          </a:solidFill>
          <a:effectLst>
            <a:outerShdw blurRad="38100" dist="38100" dir="2700000" algn="tl">
              <a:srgbClr val="C0C0C0"/>
            </a:outerShdw>
          </a:effectLst>
          <a:latin typeface="Arial" charset="0"/>
        </a:defRPr>
      </a:lvl4pPr>
      <a:lvl5pPr algn="ctr" rtl="0" eaLnBrk="0" fontAlgn="base" hangingPunct="0">
        <a:lnSpc>
          <a:spcPct val="85000"/>
        </a:lnSpc>
        <a:spcBef>
          <a:spcPct val="0"/>
        </a:spcBef>
        <a:spcAft>
          <a:spcPct val="0"/>
        </a:spcAft>
        <a:defRPr sz="3200" b="1">
          <a:solidFill>
            <a:schemeClr val="tx1"/>
          </a:solidFill>
          <a:effectLst>
            <a:outerShdw blurRad="38100" dist="38100" dir="2700000" algn="tl">
              <a:srgbClr val="C0C0C0"/>
            </a:outerShdw>
          </a:effectLst>
          <a:latin typeface="Arial" charset="0"/>
        </a:defRPr>
      </a:lvl5pPr>
      <a:lvl6pPr marL="457200" algn="ctr" rtl="0" fontAlgn="base">
        <a:lnSpc>
          <a:spcPct val="85000"/>
        </a:lnSpc>
        <a:spcBef>
          <a:spcPct val="0"/>
        </a:spcBef>
        <a:spcAft>
          <a:spcPct val="0"/>
        </a:spcAft>
        <a:defRPr sz="3200" b="1">
          <a:solidFill>
            <a:schemeClr val="tx1"/>
          </a:solidFill>
          <a:effectLst>
            <a:outerShdw blurRad="38100" dist="38100" dir="2700000" algn="tl">
              <a:srgbClr val="C0C0C0"/>
            </a:outerShdw>
          </a:effectLst>
          <a:latin typeface="Arial" charset="0"/>
        </a:defRPr>
      </a:lvl6pPr>
      <a:lvl7pPr marL="914400" algn="ctr" rtl="0" fontAlgn="base">
        <a:lnSpc>
          <a:spcPct val="85000"/>
        </a:lnSpc>
        <a:spcBef>
          <a:spcPct val="0"/>
        </a:spcBef>
        <a:spcAft>
          <a:spcPct val="0"/>
        </a:spcAft>
        <a:defRPr sz="3200" b="1">
          <a:solidFill>
            <a:schemeClr val="tx1"/>
          </a:solidFill>
          <a:effectLst>
            <a:outerShdw blurRad="38100" dist="38100" dir="2700000" algn="tl">
              <a:srgbClr val="C0C0C0"/>
            </a:outerShdw>
          </a:effectLst>
          <a:latin typeface="Arial" charset="0"/>
        </a:defRPr>
      </a:lvl7pPr>
      <a:lvl8pPr marL="1371600" algn="ctr" rtl="0" fontAlgn="base">
        <a:lnSpc>
          <a:spcPct val="85000"/>
        </a:lnSpc>
        <a:spcBef>
          <a:spcPct val="0"/>
        </a:spcBef>
        <a:spcAft>
          <a:spcPct val="0"/>
        </a:spcAft>
        <a:defRPr sz="3200" b="1">
          <a:solidFill>
            <a:schemeClr val="tx1"/>
          </a:solidFill>
          <a:effectLst>
            <a:outerShdw blurRad="38100" dist="38100" dir="2700000" algn="tl">
              <a:srgbClr val="C0C0C0"/>
            </a:outerShdw>
          </a:effectLst>
          <a:latin typeface="Arial" charset="0"/>
        </a:defRPr>
      </a:lvl8pPr>
      <a:lvl9pPr marL="1828800" algn="ctr" rtl="0" fontAlgn="base">
        <a:lnSpc>
          <a:spcPct val="85000"/>
        </a:lnSpc>
        <a:spcBef>
          <a:spcPct val="0"/>
        </a:spcBef>
        <a:spcAft>
          <a:spcPct val="0"/>
        </a:spcAft>
        <a:defRPr sz="3200" b="1">
          <a:solidFill>
            <a:schemeClr val="tx1"/>
          </a:solidFill>
          <a:effectLst>
            <a:outerShdw blurRad="38100" dist="38100" dir="2700000" algn="tl">
              <a:srgbClr val="C0C0C0"/>
            </a:outerShdw>
          </a:effectLst>
          <a:latin typeface="Arial" charset="0"/>
        </a:defRPr>
      </a:lvl9pPr>
    </p:titleStyle>
    <p:bodyStyle>
      <a:lvl1pPr marL="342900" indent="-342900" algn="l" rtl="0" eaLnBrk="0" fontAlgn="base" hangingPunct="0">
        <a:lnSpc>
          <a:spcPct val="85000"/>
        </a:lnSpc>
        <a:spcBef>
          <a:spcPct val="0"/>
        </a:spcBef>
        <a:spcAft>
          <a:spcPct val="40000"/>
        </a:spcAft>
        <a:defRPr sz="2800" b="1" i="1">
          <a:solidFill>
            <a:schemeClr val="tx1"/>
          </a:solidFill>
          <a:effectLst>
            <a:outerShdw blurRad="38100" dist="38100" dir="2700000" algn="tl">
              <a:srgbClr val="C0C0C0"/>
            </a:outerShdw>
          </a:effectLst>
          <a:latin typeface="+mn-lt"/>
          <a:ea typeface="+mn-ea"/>
          <a:cs typeface="+mn-cs"/>
        </a:defRPr>
      </a:lvl1pPr>
      <a:lvl2pPr marL="339725" indent="-225425" algn="l" rtl="0" eaLnBrk="0" fontAlgn="base" hangingPunct="0">
        <a:lnSpc>
          <a:spcPct val="85000"/>
        </a:lnSpc>
        <a:spcBef>
          <a:spcPct val="0"/>
        </a:spcBef>
        <a:spcAft>
          <a:spcPct val="40000"/>
        </a:spcAft>
        <a:buChar char="•"/>
        <a:defRPr sz="2400" b="1">
          <a:solidFill>
            <a:schemeClr val="tx1"/>
          </a:solidFill>
          <a:effectLst>
            <a:outerShdw blurRad="38100" dist="38100" dir="2700000" algn="tl">
              <a:srgbClr val="C0C0C0"/>
            </a:outerShdw>
          </a:effectLst>
          <a:latin typeface="+mn-lt"/>
        </a:defRPr>
      </a:lvl2pPr>
      <a:lvl3pPr marL="692150" indent="-238125" algn="l" rtl="0" eaLnBrk="0" fontAlgn="base" hangingPunct="0">
        <a:lnSpc>
          <a:spcPct val="85000"/>
        </a:lnSpc>
        <a:spcBef>
          <a:spcPct val="0"/>
        </a:spcBef>
        <a:spcAft>
          <a:spcPct val="40000"/>
        </a:spcAft>
        <a:buChar char="–"/>
        <a:defRPr sz="2000" i="1">
          <a:solidFill>
            <a:schemeClr val="tx1"/>
          </a:solidFill>
          <a:effectLst>
            <a:outerShdw blurRad="38100" dist="38100" dir="2700000" algn="tl">
              <a:srgbClr val="C0C0C0"/>
            </a:outerShdw>
          </a:effectLst>
          <a:latin typeface="+mn-lt"/>
        </a:defRPr>
      </a:lvl3pPr>
      <a:lvl4pPr marL="1030288" indent="-223838" algn="l" rtl="0" eaLnBrk="0" fontAlgn="base" hangingPunct="0">
        <a:lnSpc>
          <a:spcPct val="85000"/>
        </a:lnSpc>
        <a:spcBef>
          <a:spcPct val="0"/>
        </a:spcBef>
        <a:spcAft>
          <a:spcPct val="40000"/>
        </a:spcAft>
        <a:buChar char="•"/>
        <a:defRPr b="1">
          <a:solidFill>
            <a:schemeClr val="tx1"/>
          </a:solidFill>
          <a:effectLst>
            <a:outerShdw blurRad="38100" dist="38100" dir="2700000" algn="tl">
              <a:srgbClr val="C0C0C0"/>
            </a:outerShdw>
          </a:effectLst>
          <a:latin typeface="+mn-lt"/>
        </a:defRPr>
      </a:lvl4pPr>
      <a:lvl5pPr marL="1370013" indent="-222250" algn="l" rtl="0" eaLnBrk="0" fontAlgn="base" hangingPunct="0">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5pPr>
      <a:lvl6pPr marL="1827213" indent="-222250" algn="l" rtl="0" fontAlgn="base">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6pPr>
      <a:lvl7pPr marL="2284413" indent="-222250" algn="l" rtl="0" fontAlgn="base">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7pPr>
      <a:lvl8pPr marL="2741613" indent="-222250" algn="l" rtl="0" fontAlgn="base">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8pPr>
      <a:lvl9pPr marL="3198813" indent="-222250" algn="l" rtl="0" fontAlgn="base">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274638"/>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a:t>Cliquez et modifiez le titre</a:t>
            </a:r>
          </a:p>
        </p:txBody>
      </p:sp>
      <p:sp>
        <p:nvSpPr>
          <p:cNvPr id="1027" name="Rectangle 3"/>
          <p:cNvSpPr>
            <a:spLocks noGrp="1" noChangeArrowheads="1"/>
          </p:cNvSpPr>
          <p:nvPr>
            <p:ph type="body" idx="1"/>
          </p:nvPr>
        </p:nvSpPr>
        <p:spPr bwMode="auto">
          <a:xfrm>
            <a:off x="762000" y="1600200"/>
            <a:ext cx="8153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a:t>Cliquez pour modifier les styles du texte du masque</a:t>
            </a:r>
          </a:p>
          <a:p>
            <a:pPr lvl="1"/>
            <a:r>
              <a:rPr lang="en-US" altLang="zh-TW"/>
              <a:t>Deuxième niveau</a:t>
            </a:r>
          </a:p>
          <a:p>
            <a:pPr lvl="2"/>
            <a:r>
              <a:rPr lang="en-US" altLang="zh-TW"/>
              <a:t>Troisième niveau</a:t>
            </a:r>
          </a:p>
          <a:p>
            <a:pPr lvl="3"/>
            <a:r>
              <a:rPr lang="en-US" altLang="zh-TW"/>
              <a:t>Quatrième niveau</a:t>
            </a:r>
          </a:p>
          <a:p>
            <a:pPr lvl="4"/>
            <a:r>
              <a:rPr lang="en-US" altLang="zh-TW"/>
              <a:t>Cinquième niveau</a:t>
            </a:r>
          </a:p>
        </p:txBody>
      </p:sp>
      <p:sp>
        <p:nvSpPr>
          <p:cNvPr id="1028" name="Text Box 24"/>
          <p:cNvSpPr txBox="1">
            <a:spLocks noChangeArrowheads="1"/>
          </p:cNvSpPr>
          <p:nvPr/>
        </p:nvSpPr>
        <p:spPr bwMode="auto">
          <a:xfrm>
            <a:off x="755650" y="6165850"/>
            <a:ext cx="8137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Arial Unicode MS" pitchFamily="34" charset="-128"/>
                <a:cs typeface="Arial Unicode MS" pitchFamily="34" charset="-128"/>
              </a:defRPr>
            </a:lvl1pPr>
            <a:lvl2pPr marL="742950" indent="-285750" eaLnBrk="0" hangingPunct="0">
              <a:defRPr kumimoji="1">
                <a:solidFill>
                  <a:schemeClr val="tx1"/>
                </a:solidFill>
                <a:latin typeface="Arial" charset="0"/>
                <a:ea typeface="Arial Unicode MS" pitchFamily="34" charset="-128"/>
                <a:cs typeface="Arial Unicode MS" pitchFamily="34" charset="-128"/>
              </a:defRPr>
            </a:lvl2pPr>
            <a:lvl3pPr marL="1143000" indent="-228600" eaLnBrk="0" hangingPunct="0">
              <a:defRPr kumimoji="1">
                <a:solidFill>
                  <a:schemeClr val="tx1"/>
                </a:solidFill>
                <a:latin typeface="Arial" charset="0"/>
                <a:ea typeface="Arial Unicode MS" pitchFamily="34" charset="-128"/>
                <a:cs typeface="Arial Unicode MS" pitchFamily="34" charset="-128"/>
              </a:defRPr>
            </a:lvl3pPr>
            <a:lvl4pPr marL="1600200" indent="-228600" eaLnBrk="0" hangingPunct="0">
              <a:defRPr kumimoji="1">
                <a:solidFill>
                  <a:schemeClr val="tx1"/>
                </a:solidFill>
                <a:latin typeface="Arial" charset="0"/>
                <a:ea typeface="Arial Unicode MS" pitchFamily="34" charset="-128"/>
                <a:cs typeface="Arial Unicode MS" pitchFamily="34" charset="-128"/>
              </a:defRPr>
            </a:lvl4pPr>
            <a:lvl5pPr marL="2057400" indent="-228600" eaLnBrk="0" hangingPunct="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algn="ctr" eaLnBrk="1" hangingPunct="1">
              <a:defRPr/>
            </a:pPr>
            <a:r>
              <a:rPr lang="en-CA" sz="1000">
                <a:solidFill>
                  <a:srgbClr val="000000"/>
                </a:solidFill>
              </a:rPr>
              <a:t>Page </a:t>
            </a:r>
            <a:fld id="{261203F6-7895-44D1-BAA7-1D43DAEC30BF}" type="slidenum">
              <a:rPr lang="en-CA" sz="1000" smtClean="0">
                <a:solidFill>
                  <a:srgbClr val="000000"/>
                </a:solidFill>
              </a:rPr>
              <a:pPr algn="ctr" eaLnBrk="1" hangingPunct="1">
                <a:defRPr/>
              </a:pPr>
              <a:t>‹#›</a:t>
            </a:fld>
            <a:r>
              <a:rPr lang="en-CA" sz="1000">
                <a:solidFill>
                  <a:srgbClr val="000000"/>
                </a:solidFill>
              </a:rPr>
              <a:t> – </a:t>
            </a:r>
            <a:fld id="{BF43F317-D134-4D13-8399-19E04176838F}" type="datetimed MMMM yyyy">
              <a:rPr lang="fr-CA" sz="1000" smtClean="0">
                <a:solidFill>
                  <a:srgbClr val="000000"/>
                </a:solidFill>
              </a:rPr>
              <a:pPr algn="ctr" eaLnBrk="1" hangingPunct="1">
                <a:defRPr/>
              </a:pPr>
              <a:t>23 octobre 2018</a:t>
            </a:fld>
            <a:endParaRPr lang="en-CA" sz="1800">
              <a:solidFill>
                <a:srgbClr val="000000"/>
              </a:solidFill>
            </a:endParaRPr>
          </a:p>
        </p:txBody>
      </p:sp>
      <p:sp>
        <p:nvSpPr>
          <p:cNvPr id="1029" name="Line 29"/>
          <p:cNvSpPr>
            <a:spLocks noChangeShapeType="1"/>
          </p:cNvSpPr>
          <p:nvPr/>
        </p:nvSpPr>
        <p:spPr bwMode="auto">
          <a:xfrm>
            <a:off x="827088" y="1268413"/>
            <a:ext cx="8316912" cy="0"/>
          </a:xfrm>
          <a:prstGeom prst="line">
            <a:avLst/>
          </a:prstGeom>
          <a:noFill/>
          <a:ln w="28575">
            <a:solidFill>
              <a:srgbClr val="3A601B"/>
            </a:solidFill>
            <a:round/>
            <a:headEnd/>
            <a:tailEnd/>
          </a:ln>
          <a:extLst>
            <a:ext uri="{909E8E84-426E-40DD-AFC4-6F175D3DCCD1}">
              <a14:hiddenFill xmlns:a14="http://schemas.microsoft.com/office/drawing/2010/main">
                <a:noFill/>
              </a14:hiddenFill>
            </a:ext>
          </a:extLst>
        </p:spPr>
        <p:txBody>
          <a:bodyPr/>
          <a:lstStyle/>
          <a:p>
            <a:endParaRPr kumimoji="1" lang="en-CA" sz="1800">
              <a:solidFill>
                <a:srgbClr val="000000"/>
              </a:solidFill>
              <a:latin typeface="Arial" pitchFamily="34" charset="0"/>
              <a:cs typeface="Arial Unicode MS" pitchFamily="34" charset="-128"/>
            </a:endParaRPr>
          </a:p>
        </p:txBody>
      </p:sp>
    </p:spTree>
    <p:extLst>
      <p:ext uri="{BB962C8B-B14F-4D97-AF65-F5344CB8AC3E}">
        <p14:creationId xmlns:p14="http://schemas.microsoft.com/office/powerpoint/2010/main" val="22947269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l" rtl="0" eaLnBrk="1" fontAlgn="base" hangingPunct="1">
        <a:spcBef>
          <a:spcPct val="0"/>
        </a:spcBef>
        <a:spcAft>
          <a:spcPct val="0"/>
        </a:spcAft>
        <a:defRPr kumimoji="1" sz="3600" b="1">
          <a:solidFill>
            <a:srgbClr val="3A601B"/>
          </a:solidFill>
          <a:latin typeface="+mj-lt"/>
          <a:ea typeface="+mj-ea"/>
          <a:cs typeface="+mj-cs"/>
        </a:defRPr>
      </a:lvl1pPr>
      <a:lvl2pPr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p:titleStyle>
    <p:bodyStyle>
      <a:lvl1pPr marL="287338" indent="-287338" algn="l" rtl="0" eaLnBrk="1" fontAlgn="base" hangingPunct="1">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1" fontAlgn="base" hangingPunct="1">
        <a:spcBef>
          <a:spcPct val="20000"/>
        </a:spcBef>
        <a:spcAft>
          <a:spcPct val="0"/>
        </a:spcAft>
        <a:buClr>
          <a:srgbClr val="3A601B"/>
        </a:buClr>
        <a:buFont typeface="Arial" pitchFamily="34" charset="0"/>
        <a:buChar char="–"/>
        <a:defRPr kumimoji="1" sz="2000">
          <a:solidFill>
            <a:schemeClr val="tx1"/>
          </a:solidFill>
          <a:latin typeface="+mn-lt"/>
          <a:ea typeface="+mn-ea"/>
          <a:cs typeface="+mn-cs"/>
        </a:defRPr>
      </a:lvl2pPr>
      <a:lvl3pPr marL="1139825" indent="-182563" algn="l" rtl="0" eaLnBrk="1" fontAlgn="base" hangingPunct="1">
        <a:spcBef>
          <a:spcPct val="20000"/>
        </a:spcBef>
        <a:spcAft>
          <a:spcPct val="0"/>
        </a:spcAft>
        <a:buClr>
          <a:srgbClr val="C8A200"/>
        </a:buClr>
        <a:buFont typeface="Arial" pitchFamily="34" charset="0"/>
        <a:buChar char="▪"/>
        <a:defRPr kumimoji="1">
          <a:solidFill>
            <a:schemeClr val="tx1"/>
          </a:solidFill>
          <a:latin typeface="+mn-lt"/>
          <a:ea typeface="+mn-ea"/>
          <a:cs typeface="+mn-cs"/>
        </a:defRPr>
      </a:lvl3pPr>
      <a:lvl4pPr marL="1617663" indent="-287338" algn="l" rtl="0" eaLnBrk="1" fontAlgn="base" hangingPunct="1">
        <a:spcBef>
          <a:spcPct val="20000"/>
        </a:spcBef>
        <a:spcAft>
          <a:spcPct val="0"/>
        </a:spcAft>
        <a:buChar char="–"/>
        <a:defRPr kumimoji="1" sz="1600">
          <a:solidFill>
            <a:schemeClr val="tx1"/>
          </a:solidFill>
          <a:latin typeface="+mn-lt"/>
          <a:ea typeface="+mn-ea"/>
          <a:cs typeface="+mn-cs"/>
        </a:defRPr>
      </a:lvl4pPr>
      <a:lvl5pPr marL="2000250" indent="-190500" algn="l" rtl="0" eaLnBrk="1" fontAlgn="base" hangingPunct="1">
        <a:spcBef>
          <a:spcPct val="20000"/>
        </a:spcBef>
        <a:spcAft>
          <a:spcPct val="0"/>
        </a:spcAft>
        <a:buChar char="»"/>
        <a:defRPr kumimoji="1" sz="1400">
          <a:solidFill>
            <a:schemeClr val="tx1"/>
          </a:solidFill>
          <a:latin typeface="+mn-lt"/>
          <a:ea typeface="+mn-ea"/>
          <a:cs typeface="+mn-cs"/>
        </a:defRPr>
      </a:lvl5pPr>
      <a:lvl6pPr marL="2457450" indent="-190500" algn="l" rtl="0" eaLnBrk="1" fontAlgn="base" hangingPunct="1">
        <a:spcBef>
          <a:spcPct val="20000"/>
        </a:spcBef>
        <a:spcAft>
          <a:spcPct val="0"/>
        </a:spcAft>
        <a:buChar char="»"/>
        <a:defRPr kumimoji="1" sz="1400">
          <a:solidFill>
            <a:schemeClr val="tx1"/>
          </a:solidFill>
          <a:latin typeface="+mn-lt"/>
          <a:ea typeface="+mn-ea"/>
          <a:cs typeface="+mn-cs"/>
        </a:defRPr>
      </a:lvl6pPr>
      <a:lvl7pPr marL="2914650" indent="-190500" algn="l" rtl="0" eaLnBrk="1" fontAlgn="base" hangingPunct="1">
        <a:spcBef>
          <a:spcPct val="20000"/>
        </a:spcBef>
        <a:spcAft>
          <a:spcPct val="0"/>
        </a:spcAft>
        <a:buChar char="»"/>
        <a:defRPr kumimoji="1" sz="1400">
          <a:solidFill>
            <a:schemeClr val="tx1"/>
          </a:solidFill>
          <a:latin typeface="+mn-lt"/>
          <a:ea typeface="+mn-ea"/>
          <a:cs typeface="+mn-cs"/>
        </a:defRPr>
      </a:lvl7pPr>
      <a:lvl8pPr marL="3371850" indent="-190500" algn="l" rtl="0" eaLnBrk="1" fontAlgn="base" hangingPunct="1">
        <a:spcBef>
          <a:spcPct val="20000"/>
        </a:spcBef>
        <a:spcAft>
          <a:spcPct val="0"/>
        </a:spcAft>
        <a:buChar char="»"/>
        <a:defRPr kumimoji="1" sz="1400">
          <a:solidFill>
            <a:schemeClr val="tx1"/>
          </a:solidFill>
          <a:latin typeface="+mn-lt"/>
          <a:ea typeface="+mn-ea"/>
          <a:cs typeface="+mn-cs"/>
        </a:defRPr>
      </a:lvl8pPr>
      <a:lvl9pPr marL="3829050" indent="-190500" algn="l" rtl="0" eaLnBrk="1" fontAlgn="base" hangingPunct="1">
        <a:spcBef>
          <a:spcPct val="20000"/>
        </a:spcBef>
        <a:spcAft>
          <a:spcPct val="0"/>
        </a:spcAft>
        <a:buChar char="»"/>
        <a:defRPr kumimoji="1" sz="14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AF9D7CA-4619-4720-A99E-C8DE8D70A4CF}" type="datetimeFigureOut">
              <a:rPr lang="en-US" smtClean="0">
                <a:solidFill>
                  <a:prstClr val="black">
                    <a:tint val="75000"/>
                  </a:prstClr>
                </a:solidFill>
                <a:latin typeface="Calibri"/>
                <a:cs typeface="+mn-cs"/>
              </a:rPr>
              <a:pPr fontAlgn="auto">
                <a:spcBef>
                  <a:spcPts val="0"/>
                </a:spcBef>
                <a:spcAft>
                  <a:spcPts val="0"/>
                </a:spcAft>
              </a:pPr>
              <a:t>10/23/2018</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D7DFAE1-BE5B-48F0-8F9C-485B69CF5DB6}"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876639283"/>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3.gif"/></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8.gif"/><Relationship Id="rId4" Type="http://schemas.openxmlformats.org/officeDocument/2006/relationships/image" Target="../media/image27.gif"/></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4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79.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4.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0.xml"/><Relationship Id="rId1" Type="http://schemas.openxmlformats.org/officeDocument/2006/relationships/slideLayout" Target="../slideLayouts/slideLayout55.xml"/><Relationship Id="rId4" Type="http://schemas.openxmlformats.org/officeDocument/2006/relationships/image" Target="../media/image54.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69.xml"/><Relationship Id="rId6" Type="http://schemas.openxmlformats.org/officeDocument/2006/relationships/image" Target="../media/image17.png"/><Relationship Id="rId5" Type="http://schemas.openxmlformats.org/officeDocument/2006/relationships/image" Target="../media/image16.gif"/><Relationship Id="rId4" Type="http://schemas.openxmlformats.org/officeDocument/2006/relationships/image" Target="../media/image1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emc.ncep.noaa.gov/mmb/aq/sv/grib/2017071812/maxpa_parabiasx.txt" TargetMode="External"/><Relationship Id="rId4" Type="http://schemas.openxmlformats.org/officeDocument/2006/relationships/image" Target="../media/image2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2" name="Rectangle 2"/>
          <p:cNvSpPr>
            <a:spLocks noGrp="1" noChangeArrowheads="1"/>
          </p:cNvSpPr>
          <p:nvPr>
            <p:ph type="subTitle" idx="1"/>
          </p:nvPr>
        </p:nvSpPr>
        <p:spPr>
          <a:xfrm>
            <a:off x="2976563" y="3530600"/>
            <a:ext cx="5521325" cy="952500"/>
          </a:xfrm>
        </p:spPr>
        <p:txBody>
          <a:bodyPr anchor="b">
            <a:spAutoFit/>
          </a:bodyPr>
          <a:lstStyle/>
          <a:p>
            <a:pPr marL="0" indent="0" eaLnBrk="1" hangingPunct="1">
              <a:defRPr/>
            </a:pPr>
            <a:endParaRPr lang="en-US" sz="2600" b="0"/>
          </a:p>
          <a:p>
            <a:pPr marL="0" indent="0" eaLnBrk="1" hangingPunct="1">
              <a:defRPr/>
            </a:pPr>
            <a:endParaRPr lang="en-US" b="0"/>
          </a:p>
        </p:txBody>
      </p:sp>
      <p:sp>
        <p:nvSpPr>
          <p:cNvPr id="4100" name="Text Box 3"/>
          <p:cNvSpPr txBox="1">
            <a:spLocks noChangeArrowheads="1"/>
          </p:cNvSpPr>
          <p:nvPr/>
        </p:nvSpPr>
        <p:spPr bwMode="auto">
          <a:xfrm>
            <a:off x="1203325" y="5057775"/>
            <a:ext cx="6089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FFFFFF"/>
                </a:solidFill>
                <a:latin typeface="Garamond" pitchFamily="18" charset="0"/>
                <a:cs typeface="Arial" pitchFamily="34" charset="0"/>
              </a:defRPr>
            </a:lvl1pPr>
            <a:lvl2pPr marL="742950" indent="-285750" eaLnBrk="0" hangingPunct="0">
              <a:defRPr sz="1400">
                <a:solidFill>
                  <a:srgbClr val="FFFFFF"/>
                </a:solidFill>
                <a:latin typeface="Garamond" pitchFamily="18" charset="0"/>
                <a:cs typeface="Arial" pitchFamily="34" charset="0"/>
              </a:defRPr>
            </a:lvl2pPr>
            <a:lvl3pPr marL="1143000" indent="-228600" eaLnBrk="0" hangingPunct="0">
              <a:defRPr sz="1400">
                <a:solidFill>
                  <a:srgbClr val="FFFFFF"/>
                </a:solidFill>
                <a:latin typeface="Garamond" pitchFamily="18" charset="0"/>
                <a:cs typeface="Arial" pitchFamily="34" charset="0"/>
              </a:defRPr>
            </a:lvl3pPr>
            <a:lvl4pPr marL="1600200" indent="-228600" eaLnBrk="0" hangingPunct="0">
              <a:defRPr sz="1400">
                <a:solidFill>
                  <a:srgbClr val="FFFFFF"/>
                </a:solidFill>
                <a:latin typeface="Garamond" pitchFamily="18" charset="0"/>
                <a:cs typeface="Arial" pitchFamily="34" charset="0"/>
              </a:defRPr>
            </a:lvl4pPr>
            <a:lvl5pPr marL="2057400" indent="-228600" eaLnBrk="0" hangingPunct="0">
              <a:defRPr sz="1400">
                <a:solidFill>
                  <a:srgbClr val="FFFFFF"/>
                </a:solidFill>
                <a:latin typeface="Garamond" pitchFamily="18" charset="0"/>
                <a:cs typeface="Arial" pitchFamily="34" charset="0"/>
              </a:defRPr>
            </a:lvl5pPr>
            <a:lvl6pPr marL="2514600" indent="-228600" eaLnBrk="0" fontAlgn="base" hangingPunct="0">
              <a:spcBef>
                <a:spcPct val="0"/>
              </a:spcBef>
              <a:spcAft>
                <a:spcPct val="0"/>
              </a:spcAft>
              <a:defRPr sz="1400">
                <a:solidFill>
                  <a:srgbClr val="FFFFFF"/>
                </a:solidFill>
                <a:latin typeface="Garamond" pitchFamily="18" charset="0"/>
                <a:cs typeface="Arial" pitchFamily="34" charset="0"/>
              </a:defRPr>
            </a:lvl6pPr>
            <a:lvl7pPr marL="2971800" indent="-228600" eaLnBrk="0" fontAlgn="base" hangingPunct="0">
              <a:spcBef>
                <a:spcPct val="0"/>
              </a:spcBef>
              <a:spcAft>
                <a:spcPct val="0"/>
              </a:spcAft>
              <a:defRPr sz="1400">
                <a:solidFill>
                  <a:srgbClr val="FFFFFF"/>
                </a:solidFill>
                <a:latin typeface="Garamond" pitchFamily="18" charset="0"/>
                <a:cs typeface="Arial" pitchFamily="34" charset="0"/>
              </a:defRPr>
            </a:lvl7pPr>
            <a:lvl8pPr marL="3429000" indent="-228600" eaLnBrk="0" fontAlgn="base" hangingPunct="0">
              <a:spcBef>
                <a:spcPct val="0"/>
              </a:spcBef>
              <a:spcAft>
                <a:spcPct val="0"/>
              </a:spcAft>
              <a:defRPr sz="1400">
                <a:solidFill>
                  <a:srgbClr val="FFFFFF"/>
                </a:solidFill>
                <a:latin typeface="Garamond" pitchFamily="18" charset="0"/>
                <a:cs typeface="Arial" pitchFamily="34" charset="0"/>
              </a:defRPr>
            </a:lvl8pPr>
            <a:lvl9pPr marL="3886200" indent="-228600" eaLnBrk="0" fontAlgn="base" hangingPunct="0">
              <a:spcBef>
                <a:spcPct val="0"/>
              </a:spcBef>
              <a:spcAft>
                <a:spcPct val="0"/>
              </a:spcAft>
              <a:defRPr sz="1400">
                <a:solidFill>
                  <a:srgbClr val="FFFFFF"/>
                </a:solidFill>
                <a:latin typeface="Garamond" pitchFamily="18" charset="0"/>
                <a:cs typeface="Arial" pitchFamily="34" charset="0"/>
              </a:defRPr>
            </a:lvl9pPr>
          </a:lstStyle>
          <a:p>
            <a:endParaRPr lang="en-US" sz="2800">
              <a:solidFill>
                <a:schemeClr val="tx1"/>
              </a:solidFill>
              <a:latin typeface="Times New Roman" pitchFamily="18" charset="0"/>
            </a:endParaRPr>
          </a:p>
        </p:txBody>
      </p:sp>
      <p:sp>
        <p:nvSpPr>
          <p:cNvPr id="4102" name="Text Box 6"/>
          <p:cNvSpPr txBox="1">
            <a:spLocks noChangeArrowheads="1"/>
          </p:cNvSpPr>
          <p:nvPr/>
        </p:nvSpPr>
        <p:spPr bwMode="auto">
          <a:xfrm>
            <a:off x="685800" y="5334000"/>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FFFFFF"/>
                </a:solidFill>
                <a:latin typeface="Garamond" pitchFamily="18" charset="0"/>
                <a:cs typeface="Arial" pitchFamily="34" charset="0"/>
              </a:defRPr>
            </a:lvl1pPr>
            <a:lvl2pPr marL="742950" indent="-285750" eaLnBrk="0" hangingPunct="0">
              <a:defRPr sz="1400">
                <a:solidFill>
                  <a:srgbClr val="FFFFFF"/>
                </a:solidFill>
                <a:latin typeface="Garamond" pitchFamily="18" charset="0"/>
                <a:cs typeface="Arial" pitchFamily="34" charset="0"/>
              </a:defRPr>
            </a:lvl2pPr>
            <a:lvl3pPr marL="1143000" indent="-228600" eaLnBrk="0" hangingPunct="0">
              <a:defRPr sz="1400">
                <a:solidFill>
                  <a:srgbClr val="FFFFFF"/>
                </a:solidFill>
                <a:latin typeface="Garamond" pitchFamily="18" charset="0"/>
                <a:cs typeface="Arial" pitchFamily="34" charset="0"/>
              </a:defRPr>
            </a:lvl3pPr>
            <a:lvl4pPr marL="1600200" indent="-228600" eaLnBrk="0" hangingPunct="0">
              <a:defRPr sz="1400">
                <a:solidFill>
                  <a:srgbClr val="FFFFFF"/>
                </a:solidFill>
                <a:latin typeface="Garamond" pitchFamily="18" charset="0"/>
                <a:cs typeface="Arial" pitchFamily="34" charset="0"/>
              </a:defRPr>
            </a:lvl4pPr>
            <a:lvl5pPr marL="2057400" indent="-228600" eaLnBrk="0" hangingPunct="0">
              <a:defRPr sz="1400">
                <a:solidFill>
                  <a:srgbClr val="FFFFFF"/>
                </a:solidFill>
                <a:latin typeface="Garamond" pitchFamily="18" charset="0"/>
                <a:cs typeface="Arial" pitchFamily="34" charset="0"/>
              </a:defRPr>
            </a:lvl5pPr>
            <a:lvl6pPr marL="2514600" indent="-228600" eaLnBrk="0" fontAlgn="base" hangingPunct="0">
              <a:spcBef>
                <a:spcPct val="0"/>
              </a:spcBef>
              <a:spcAft>
                <a:spcPct val="0"/>
              </a:spcAft>
              <a:defRPr sz="1400">
                <a:solidFill>
                  <a:srgbClr val="FFFFFF"/>
                </a:solidFill>
                <a:latin typeface="Garamond" pitchFamily="18" charset="0"/>
                <a:cs typeface="Arial" pitchFamily="34" charset="0"/>
              </a:defRPr>
            </a:lvl6pPr>
            <a:lvl7pPr marL="2971800" indent="-228600" eaLnBrk="0" fontAlgn="base" hangingPunct="0">
              <a:spcBef>
                <a:spcPct val="0"/>
              </a:spcBef>
              <a:spcAft>
                <a:spcPct val="0"/>
              </a:spcAft>
              <a:defRPr sz="1400">
                <a:solidFill>
                  <a:srgbClr val="FFFFFF"/>
                </a:solidFill>
                <a:latin typeface="Garamond" pitchFamily="18" charset="0"/>
                <a:cs typeface="Arial" pitchFamily="34" charset="0"/>
              </a:defRPr>
            </a:lvl7pPr>
            <a:lvl8pPr marL="3429000" indent="-228600" eaLnBrk="0" fontAlgn="base" hangingPunct="0">
              <a:spcBef>
                <a:spcPct val="0"/>
              </a:spcBef>
              <a:spcAft>
                <a:spcPct val="0"/>
              </a:spcAft>
              <a:defRPr sz="1400">
                <a:solidFill>
                  <a:srgbClr val="FFFFFF"/>
                </a:solidFill>
                <a:latin typeface="Garamond" pitchFamily="18" charset="0"/>
                <a:cs typeface="Arial" pitchFamily="34" charset="0"/>
              </a:defRPr>
            </a:lvl8pPr>
            <a:lvl9pPr marL="3886200" indent="-228600" eaLnBrk="0" fontAlgn="base" hangingPunct="0">
              <a:spcBef>
                <a:spcPct val="0"/>
              </a:spcBef>
              <a:spcAft>
                <a:spcPct val="0"/>
              </a:spcAft>
              <a:defRPr sz="1400">
                <a:solidFill>
                  <a:srgbClr val="FFFFFF"/>
                </a:solidFill>
                <a:latin typeface="Garamond" pitchFamily="18" charset="0"/>
                <a:cs typeface="Arial" pitchFamily="34" charset="0"/>
              </a:defRPr>
            </a:lvl9pPr>
          </a:lstStyle>
          <a:p>
            <a:pPr eaLnBrk="1" hangingPunct="1">
              <a:spcBef>
                <a:spcPct val="20000"/>
              </a:spcBef>
              <a:buFont typeface="Times New Roman" pitchFamily="18" charset="0"/>
              <a:buNone/>
            </a:pPr>
            <a:endParaRPr lang="en-US" sz="2000">
              <a:solidFill>
                <a:schemeClr val="tx1"/>
              </a:solidFill>
              <a:latin typeface="Arial" pitchFamily="34" charset="0"/>
            </a:endParaRPr>
          </a:p>
          <a:p>
            <a:pPr eaLnBrk="1" hangingPunct="1">
              <a:spcBef>
                <a:spcPct val="20000"/>
              </a:spcBef>
              <a:buFont typeface="Times New Roman" pitchFamily="18" charset="0"/>
              <a:buNone/>
            </a:pPr>
            <a:endParaRPr lang="en-US" sz="2000">
              <a:solidFill>
                <a:schemeClr val="tx1"/>
              </a:solidFill>
              <a:latin typeface="Arial" pitchFamily="34" charset="0"/>
            </a:endParaRPr>
          </a:p>
        </p:txBody>
      </p:sp>
      <p:sp>
        <p:nvSpPr>
          <p:cNvPr id="7" name="Text Box 4"/>
          <p:cNvSpPr txBox="1">
            <a:spLocks noChangeArrowheads="1"/>
          </p:cNvSpPr>
          <p:nvPr/>
        </p:nvSpPr>
        <p:spPr bwMode="auto">
          <a:xfrm>
            <a:off x="202217" y="174313"/>
            <a:ext cx="8873543" cy="6491008"/>
          </a:xfrm>
          <a:prstGeom prst="rect">
            <a:avLst/>
          </a:prstGeom>
          <a:noFill/>
          <a:ln w="9525">
            <a:noFill/>
            <a:miter lim="800000"/>
            <a:headEnd/>
            <a:tailEnd/>
          </a:ln>
        </p:spPr>
        <p:txBody>
          <a:bodyPr wrap="square">
            <a:spAutoFit/>
          </a:bodyPr>
          <a:lstStyle/>
          <a:p>
            <a:pPr algn="ctr">
              <a:spcBef>
                <a:spcPct val="20000"/>
              </a:spcBef>
              <a:buFont typeface="Times New Roman" pitchFamily="18" charset="0"/>
              <a:buNone/>
            </a:pPr>
            <a:endParaRPr lang="en-US" sz="3600" b="1" dirty="0" smtClean="0">
              <a:solidFill>
                <a:schemeClr val="tx1"/>
              </a:solidFill>
              <a:latin typeface="+mn-lt"/>
              <a:cs typeface="Times New Roman" pitchFamily="18" charset="0"/>
            </a:endParaRPr>
          </a:p>
          <a:p>
            <a:pPr algn="ctr">
              <a:spcBef>
                <a:spcPct val="20000"/>
              </a:spcBef>
              <a:buFont typeface="Times New Roman" pitchFamily="18" charset="0"/>
              <a:buNone/>
            </a:pPr>
            <a:r>
              <a:rPr lang="en-US" sz="3600" b="1" dirty="0" smtClean="0">
                <a:solidFill>
                  <a:schemeClr val="tx1"/>
                </a:solidFill>
                <a:latin typeface="+mn-lt"/>
                <a:cs typeface="Times New Roman" pitchFamily="18" charset="0"/>
              </a:rPr>
              <a:t>National </a:t>
            </a:r>
            <a:r>
              <a:rPr lang="en-US" sz="3600" b="1" dirty="0">
                <a:solidFill>
                  <a:schemeClr val="tx1"/>
                </a:solidFill>
                <a:latin typeface="+mn-lt"/>
                <a:cs typeface="Times New Roman" pitchFamily="18" charset="0"/>
              </a:rPr>
              <a:t>Air Quality Forecast </a:t>
            </a:r>
            <a:r>
              <a:rPr lang="en-US" sz="3600" b="1" dirty="0" smtClean="0">
                <a:solidFill>
                  <a:schemeClr val="tx1"/>
                </a:solidFill>
                <a:latin typeface="+mn-lt"/>
                <a:cs typeface="Times New Roman" pitchFamily="18" charset="0"/>
              </a:rPr>
              <a:t>Capability</a:t>
            </a:r>
          </a:p>
          <a:p>
            <a:pPr algn="ctr">
              <a:spcBef>
                <a:spcPct val="20000"/>
              </a:spcBef>
              <a:buFont typeface="Times New Roman" pitchFamily="18" charset="0"/>
              <a:buNone/>
            </a:pPr>
            <a:r>
              <a:rPr lang="en-US" sz="3600" b="1" dirty="0" smtClean="0">
                <a:solidFill>
                  <a:schemeClr val="tx1"/>
                </a:solidFill>
                <a:latin typeface="+mn-lt"/>
                <a:cs typeface="Times New Roman" pitchFamily="18" charset="0"/>
              </a:rPr>
              <a:t>prediction </a:t>
            </a:r>
            <a:r>
              <a:rPr lang="en-US" sz="3600" b="1" dirty="0" smtClean="0">
                <a:solidFill>
                  <a:schemeClr val="tx1"/>
                </a:solidFill>
                <a:latin typeface="+mn-lt"/>
                <a:cs typeface="Times New Roman" pitchFamily="18" charset="0"/>
              </a:rPr>
              <a:t>updates: </a:t>
            </a:r>
            <a:endParaRPr lang="en-US" sz="3600" b="1" dirty="0" smtClean="0">
              <a:solidFill>
                <a:schemeClr val="tx1"/>
              </a:solidFill>
              <a:latin typeface="+mn-lt"/>
              <a:cs typeface="Times New Roman" pitchFamily="18" charset="0"/>
            </a:endParaRPr>
          </a:p>
          <a:p>
            <a:pPr algn="ctr">
              <a:spcBef>
                <a:spcPct val="20000"/>
              </a:spcBef>
              <a:buFont typeface="Times New Roman" pitchFamily="18" charset="0"/>
              <a:buNone/>
            </a:pPr>
            <a:r>
              <a:rPr lang="en-US" sz="3600" b="1" dirty="0" smtClean="0">
                <a:solidFill>
                  <a:schemeClr val="tx1"/>
                </a:solidFill>
                <a:latin typeface="+mn-lt"/>
                <a:cs typeface="Times New Roman" pitchFamily="18" charset="0"/>
              </a:rPr>
              <a:t>bias </a:t>
            </a:r>
            <a:r>
              <a:rPr lang="en-US" sz="3600" b="1" dirty="0" smtClean="0">
                <a:solidFill>
                  <a:schemeClr val="tx1"/>
                </a:solidFill>
                <a:latin typeface="+mn-lt"/>
                <a:cs typeface="Times New Roman" pitchFamily="18" charset="0"/>
              </a:rPr>
              <a:t>correction for ozone</a:t>
            </a:r>
            <a:endParaRPr lang="en-US" sz="1800" b="1" dirty="0" smtClean="0">
              <a:solidFill>
                <a:schemeClr val="tx1"/>
              </a:solidFill>
              <a:latin typeface="+mn-lt"/>
            </a:endParaRPr>
          </a:p>
          <a:p>
            <a:pPr algn="ctr">
              <a:spcBef>
                <a:spcPct val="20000"/>
              </a:spcBef>
              <a:buFont typeface="Times New Roman" pitchFamily="18" charset="0"/>
              <a:buNone/>
            </a:pPr>
            <a:endParaRPr lang="en-US" sz="1800" b="1" dirty="0" smtClean="0">
              <a:solidFill>
                <a:schemeClr val="tx1"/>
              </a:solidFill>
              <a:latin typeface="+mn-lt"/>
            </a:endParaRPr>
          </a:p>
          <a:p>
            <a:pPr algn="ctr"/>
            <a:r>
              <a:rPr lang="en-US" sz="1800" dirty="0" smtClean="0">
                <a:solidFill>
                  <a:schemeClr val="tx1"/>
                </a:solidFill>
                <a:latin typeface="+mn-lt"/>
              </a:rPr>
              <a:t>Ivanka </a:t>
            </a:r>
            <a:r>
              <a:rPr lang="en-US" sz="1800" dirty="0">
                <a:solidFill>
                  <a:schemeClr val="tx1"/>
                </a:solidFill>
                <a:latin typeface="+mn-lt"/>
              </a:rPr>
              <a:t>Stajner</a:t>
            </a:r>
            <a:r>
              <a:rPr lang="en-US" sz="1800" baseline="30000" dirty="0">
                <a:solidFill>
                  <a:schemeClr val="tx1"/>
                </a:solidFill>
                <a:latin typeface="+mn-lt"/>
              </a:rPr>
              <a:t>1</a:t>
            </a:r>
            <a:r>
              <a:rPr lang="en-US" sz="1800" dirty="0">
                <a:solidFill>
                  <a:schemeClr val="tx1"/>
                </a:solidFill>
                <a:latin typeface="+mn-lt"/>
              </a:rPr>
              <a:t>, Jeff </a:t>
            </a:r>
            <a:r>
              <a:rPr lang="en-US" sz="1800" dirty="0" smtClean="0">
                <a:solidFill>
                  <a:schemeClr val="tx1"/>
                </a:solidFill>
                <a:latin typeface="+mn-lt"/>
              </a:rPr>
              <a:t>McQueen</a:t>
            </a:r>
            <a:r>
              <a:rPr lang="en-US" sz="1800" baseline="30000" dirty="0" smtClean="0">
                <a:solidFill>
                  <a:schemeClr val="tx1"/>
                </a:solidFill>
                <a:latin typeface="+mn-lt"/>
              </a:rPr>
              <a:t>2, </a:t>
            </a:r>
            <a:r>
              <a:rPr lang="en-US" sz="1800" dirty="0" smtClean="0">
                <a:solidFill>
                  <a:schemeClr val="tx1"/>
                </a:solidFill>
                <a:latin typeface="+mn-lt"/>
              </a:rPr>
              <a:t>Pius Lee</a:t>
            </a:r>
            <a:r>
              <a:rPr lang="en-US" sz="1800" baseline="30000" dirty="0" smtClean="0">
                <a:solidFill>
                  <a:schemeClr val="tx1"/>
                </a:solidFill>
                <a:latin typeface="+mn-lt"/>
              </a:rPr>
              <a:t>3</a:t>
            </a:r>
            <a:r>
              <a:rPr lang="en-US" sz="1800" dirty="0" smtClean="0">
                <a:solidFill>
                  <a:schemeClr val="tx1"/>
                </a:solidFill>
                <a:latin typeface="+mn-lt"/>
              </a:rPr>
              <a:t>, </a:t>
            </a:r>
            <a:r>
              <a:rPr lang="en-US" sz="1800" dirty="0" err="1" smtClean="0">
                <a:solidFill>
                  <a:schemeClr val="tx1"/>
                </a:solidFill>
                <a:latin typeface="+mn-lt"/>
              </a:rPr>
              <a:t>Jianping</a:t>
            </a:r>
            <a:r>
              <a:rPr lang="en-US" sz="1800" dirty="0" smtClean="0">
                <a:solidFill>
                  <a:schemeClr val="tx1"/>
                </a:solidFill>
                <a:latin typeface="+mn-lt"/>
              </a:rPr>
              <a:t> Huang</a:t>
            </a:r>
            <a:r>
              <a:rPr lang="en-US" sz="1800" baseline="30000" dirty="0" smtClean="0">
                <a:solidFill>
                  <a:schemeClr val="tx1"/>
                </a:solidFill>
                <a:latin typeface="+mn-lt"/>
              </a:rPr>
              <a:t>2,5</a:t>
            </a:r>
            <a:r>
              <a:rPr lang="en-US" sz="1800" dirty="0">
                <a:solidFill>
                  <a:schemeClr val="tx1"/>
                </a:solidFill>
                <a:latin typeface="+mn-lt"/>
              </a:rPr>
              <a:t>, </a:t>
            </a:r>
            <a:endParaRPr lang="en-US" sz="1800" dirty="0" smtClean="0">
              <a:solidFill>
                <a:schemeClr val="tx1"/>
              </a:solidFill>
              <a:latin typeface="+mn-lt"/>
            </a:endParaRPr>
          </a:p>
          <a:p>
            <a:pPr algn="ctr"/>
            <a:r>
              <a:rPr lang="en-US" sz="1800" dirty="0">
                <a:solidFill>
                  <a:srgbClr val="000000"/>
                </a:solidFill>
                <a:latin typeface="Arial"/>
              </a:rPr>
              <a:t>Ho-Chun </a:t>
            </a:r>
            <a:r>
              <a:rPr lang="en-US" sz="1800" dirty="0" smtClean="0">
                <a:solidFill>
                  <a:srgbClr val="000000"/>
                </a:solidFill>
                <a:latin typeface="Arial"/>
              </a:rPr>
              <a:t>Huang</a:t>
            </a:r>
            <a:r>
              <a:rPr lang="en-US" sz="1800" baseline="30000" dirty="0" smtClean="0">
                <a:solidFill>
                  <a:srgbClr val="000000"/>
                </a:solidFill>
                <a:latin typeface="Arial"/>
              </a:rPr>
              <a:t>2,5</a:t>
            </a:r>
            <a:r>
              <a:rPr lang="en-US" sz="1800" dirty="0" smtClean="0">
                <a:solidFill>
                  <a:schemeClr val="tx1"/>
                </a:solidFill>
                <a:latin typeface="+mn-lt"/>
              </a:rPr>
              <a:t>, Li Pan</a:t>
            </a:r>
            <a:r>
              <a:rPr lang="en-US" sz="1800" baseline="30000" dirty="0" smtClean="0">
                <a:solidFill>
                  <a:schemeClr val="tx1"/>
                </a:solidFill>
                <a:latin typeface="+mn-lt"/>
              </a:rPr>
              <a:t>3,6</a:t>
            </a:r>
            <a:r>
              <a:rPr lang="en-US" sz="1800" dirty="0" smtClean="0">
                <a:solidFill>
                  <a:schemeClr val="tx1"/>
                </a:solidFill>
                <a:latin typeface="+mn-lt"/>
              </a:rPr>
              <a:t>, </a:t>
            </a:r>
            <a:r>
              <a:rPr lang="en-US" sz="1800" dirty="0" err="1">
                <a:solidFill>
                  <a:schemeClr val="tx1"/>
                </a:solidFill>
                <a:latin typeface="+mn-lt"/>
              </a:rPr>
              <a:t>Youhua</a:t>
            </a:r>
            <a:r>
              <a:rPr lang="en-US" sz="1800" dirty="0">
                <a:solidFill>
                  <a:schemeClr val="tx1"/>
                </a:solidFill>
                <a:latin typeface="+mn-lt"/>
              </a:rPr>
              <a:t> </a:t>
            </a:r>
            <a:r>
              <a:rPr lang="en-US" sz="1800" dirty="0" smtClean="0">
                <a:solidFill>
                  <a:schemeClr val="tx1"/>
                </a:solidFill>
                <a:latin typeface="+mn-lt"/>
              </a:rPr>
              <a:t>Tang</a:t>
            </a:r>
            <a:r>
              <a:rPr lang="en-US" sz="1800" baseline="30000" dirty="0" smtClean="0">
                <a:solidFill>
                  <a:srgbClr val="000000"/>
                </a:solidFill>
                <a:latin typeface="Arial"/>
              </a:rPr>
              <a:t>3,6</a:t>
            </a:r>
            <a:r>
              <a:rPr lang="en-US" sz="1800" dirty="0" smtClean="0">
                <a:solidFill>
                  <a:schemeClr val="tx1"/>
                </a:solidFill>
                <a:latin typeface="+mn-lt"/>
              </a:rPr>
              <a:t>, Daniel Tong</a:t>
            </a:r>
            <a:r>
              <a:rPr lang="en-US" sz="1800" baseline="30000" dirty="0" smtClean="0">
                <a:solidFill>
                  <a:schemeClr val="tx1"/>
                </a:solidFill>
                <a:latin typeface="+mn-lt"/>
              </a:rPr>
              <a:t>3,6</a:t>
            </a:r>
            <a:r>
              <a:rPr lang="en-US" sz="1800" dirty="0">
                <a:solidFill>
                  <a:schemeClr val="tx1"/>
                </a:solidFill>
                <a:latin typeface="+mn-lt"/>
              </a:rPr>
              <a:t>, Ariel Stein</a:t>
            </a:r>
            <a:r>
              <a:rPr lang="en-US" sz="1800" baseline="30000" dirty="0">
                <a:solidFill>
                  <a:schemeClr val="tx1"/>
                </a:solidFill>
                <a:latin typeface="+mn-lt"/>
              </a:rPr>
              <a:t>3</a:t>
            </a:r>
            <a:r>
              <a:rPr lang="en-US" sz="1800" dirty="0" smtClean="0">
                <a:solidFill>
                  <a:schemeClr val="tx1"/>
                </a:solidFill>
                <a:latin typeface="+mn-lt"/>
              </a:rPr>
              <a:t>, James Wilzak</a:t>
            </a:r>
            <a:r>
              <a:rPr lang="en-US" sz="1800" baseline="30000" dirty="0" smtClean="0">
                <a:solidFill>
                  <a:schemeClr val="tx1"/>
                </a:solidFill>
                <a:latin typeface="+mn-lt"/>
              </a:rPr>
              <a:t>4</a:t>
            </a:r>
            <a:r>
              <a:rPr lang="en-US" sz="1800" dirty="0" smtClean="0">
                <a:solidFill>
                  <a:schemeClr val="tx1"/>
                </a:solidFill>
                <a:latin typeface="+mn-lt"/>
              </a:rPr>
              <a:t>, Irina Djalalova</a:t>
            </a:r>
            <a:r>
              <a:rPr lang="en-US" sz="1800" baseline="30000" dirty="0" smtClean="0">
                <a:solidFill>
                  <a:schemeClr val="tx1"/>
                </a:solidFill>
                <a:latin typeface="+mn-lt"/>
              </a:rPr>
              <a:t>4,8</a:t>
            </a:r>
            <a:r>
              <a:rPr lang="en-US" sz="1800" dirty="0">
                <a:solidFill>
                  <a:schemeClr val="tx1"/>
                </a:solidFill>
                <a:latin typeface="+mn-lt"/>
              </a:rPr>
              <a:t>, Dave </a:t>
            </a:r>
            <a:r>
              <a:rPr lang="en-US" sz="1800" dirty="0" smtClean="0">
                <a:solidFill>
                  <a:schemeClr val="tx1"/>
                </a:solidFill>
                <a:latin typeface="+mn-lt"/>
              </a:rPr>
              <a:t>Allured</a:t>
            </a:r>
            <a:r>
              <a:rPr lang="en-US" sz="1800" baseline="30000" dirty="0" smtClean="0">
                <a:solidFill>
                  <a:srgbClr val="000000"/>
                </a:solidFill>
                <a:latin typeface="Arial"/>
              </a:rPr>
              <a:t>4,8</a:t>
            </a:r>
            <a:r>
              <a:rPr lang="en-US" sz="1800" dirty="0" smtClean="0">
                <a:solidFill>
                  <a:schemeClr val="tx1"/>
                </a:solidFill>
                <a:latin typeface="+mn-lt"/>
              </a:rPr>
              <a:t>, Phil Dickerson</a:t>
            </a:r>
            <a:r>
              <a:rPr lang="en-US" sz="1800" baseline="30000" dirty="0">
                <a:solidFill>
                  <a:schemeClr val="tx1"/>
                </a:solidFill>
                <a:latin typeface="+mn-lt"/>
              </a:rPr>
              <a:t>7</a:t>
            </a:r>
            <a:r>
              <a:rPr lang="en-US" sz="1800" dirty="0" smtClean="0">
                <a:solidFill>
                  <a:schemeClr val="tx1"/>
                </a:solidFill>
                <a:latin typeface="+mn-lt"/>
              </a:rPr>
              <a:t>, Jose </a:t>
            </a:r>
            <a:r>
              <a:rPr lang="en-US" sz="1800" dirty="0" smtClean="0">
                <a:solidFill>
                  <a:schemeClr val="tx1"/>
                </a:solidFill>
                <a:latin typeface="+mn-lt"/>
              </a:rPr>
              <a:t>Tirado</a:t>
            </a:r>
            <a:r>
              <a:rPr lang="en-US" sz="1800" baseline="30000" dirty="0" smtClean="0">
                <a:solidFill>
                  <a:schemeClr val="tx1"/>
                </a:solidFill>
                <a:latin typeface="+mn-lt"/>
              </a:rPr>
              <a:t>1,9</a:t>
            </a:r>
            <a:endParaRPr lang="en-US" dirty="0" smtClean="0">
              <a:solidFill>
                <a:schemeClr val="tx1"/>
              </a:solidFill>
            </a:endParaRPr>
          </a:p>
          <a:p>
            <a:endParaRPr lang="en-US" dirty="0">
              <a:solidFill>
                <a:schemeClr val="tx1"/>
              </a:solidFill>
            </a:endParaRPr>
          </a:p>
          <a:p>
            <a:pPr lvl="1"/>
            <a:r>
              <a:rPr lang="en-US" sz="1100" dirty="0" smtClean="0">
                <a:solidFill>
                  <a:schemeClr val="tx1"/>
                </a:solidFill>
                <a:latin typeface="+mn-lt"/>
              </a:rPr>
              <a:t>(1</a:t>
            </a:r>
            <a:r>
              <a:rPr lang="en-US" sz="1100" dirty="0">
                <a:solidFill>
                  <a:schemeClr val="tx1"/>
                </a:solidFill>
                <a:latin typeface="+mn-lt"/>
              </a:rPr>
              <a:t>)	NOAA NWS/STI</a:t>
            </a:r>
          </a:p>
          <a:p>
            <a:pPr lvl="1"/>
            <a:r>
              <a:rPr lang="en-US" sz="1100" dirty="0">
                <a:solidFill>
                  <a:schemeClr val="tx1"/>
                </a:solidFill>
                <a:latin typeface="+mn-lt"/>
              </a:rPr>
              <a:t>(2)	NOAA NWS/NCEP</a:t>
            </a:r>
          </a:p>
          <a:p>
            <a:pPr lvl="1"/>
            <a:r>
              <a:rPr lang="en-US" sz="1100" dirty="0">
                <a:solidFill>
                  <a:schemeClr val="tx1"/>
                </a:solidFill>
                <a:latin typeface="+mn-lt"/>
              </a:rPr>
              <a:t>(3)	NOAA ARL </a:t>
            </a:r>
          </a:p>
          <a:p>
            <a:pPr lvl="1"/>
            <a:r>
              <a:rPr lang="en-US" sz="1100" dirty="0">
                <a:solidFill>
                  <a:schemeClr val="tx1"/>
                </a:solidFill>
                <a:latin typeface="+mn-lt"/>
              </a:rPr>
              <a:t>(4)	NOAA ESRL</a:t>
            </a:r>
          </a:p>
          <a:p>
            <a:pPr lvl="1"/>
            <a:r>
              <a:rPr lang="en-US" sz="1100" dirty="0">
                <a:solidFill>
                  <a:schemeClr val="tx1"/>
                </a:solidFill>
                <a:latin typeface="+mn-lt"/>
              </a:rPr>
              <a:t>(5)	IMSG</a:t>
            </a:r>
          </a:p>
          <a:p>
            <a:pPr lvl="1"/>
            <a:r>
              <a:rPr lang="en-US" sz="1100" dirty="0">
                <a:solidFill>
                  <a:schemeClr val="tx1"/>
                </a:solidFill>
                <a:latin typeface="+mn-lt"/>
              </a:rPr>
              <a:t>(6)	CICS, University of Maryland</a:t>
            </a:r>
          </a:p>
          <a:p>
            <a:pPr lvl="1"/>
            <a:r>
              <a:rPr lang="en-US" sz="1100" dirty="0">
                <a:solidFill>
                  <a:schemeClr val="tx1"/>
                </a:solidFill>
                <a:latin typeface="+mn-lt"/>
              </a:rPr>
              <a:t>(7)	EPA</a:t>
            </a:r>
          </a:p>
          <a:p>
            <a:pPr lvl="1"/>
            <a:r>
              <a:rPr lang="en-US" sz="1100" dirty="0">
                <a:solidFill>
                  <a:schemeClr val="tx1"/>
                </a:solidFill>
                <a:latin typeface="+mn-lt"/>
              </a:rPr>
              <a:t>(8)	CIRES, University of Colorado</a:t>
            </a:r>
          </a:p>
          <a:p>
            <a:pPr lvl="1"/>
            <a:r>
              <a:rPr lang="en-US" sz="1100" dirty="0">
                <a:solidFill>
                  <a:schemeClr val="tx1"/>
                </a:solidFill>
                <a:latin typeface="+mn-lt"/>
              </a:rPr>
              <a:t>(9)	</a:t>
            </a:r>
            <a:r>
              <a:rPr lang="en-US" sz="1100" dirty="0" smtClean="0">
                <a:solidFill>
                  <a:schemeClr val="tx1"/>
                </a:solidFill>
                <a:latin typeface="+mn-lt"/>
              </a:rPr>
              <a:t>ERG</a:t>
            </a:r>
            <a:endParaRPr lang="en-US" sz="1200" dirty="0" smtClean="0">
              <a:solidFill>
                <a:schemeClr val="tx1"/>
              </a:solidFill>
              <a:latin typeface="+mn-lt"/>
              <a:cs typeface="Times New Roman" pitchFamily="18" charset="0"/>
            </a:endParaRPr>
          </a:p>
          <a:p>
            <a:pPr lvl="7"/>
            <a:endParaRPr lang="en-US" sz="1200" dirty="0">
              <a:solidFill>
                <a:schemeClr val="tx1"/>
              </a:solidFill>
              <a:latin typeface="+mn-lt"/>
              <a:cs typeface="Times New Roman" pitchFamily="18" charset="0"/>
            </a:endParaRPr>
          </a:p>
          <a:p>
            <a:pPr lvl="3"/>
            <a:r>
              <a:rPr lang="en-US" sz="1600" b="1" i="1" dirty="0" smtClean="0">
                <a:solidFill>
                  <a:schemeClr val="tx1"/>
                </a:solidFill>
                <a:latin typeface="+mn-lt"/>
                <a:cs typeface="Times New Roman" pitchFamily="18" charset="0"/>
              </a:rPr>
              <a:t>with contributions from the entire NAQFC Implementation </a:t>
            </a:r>
            <a:r>
              <a:rPr lang="en-US" sz="1600" b="1" i="1" dirty="0" smtClean="0">
                <a:solidFill>
                  <a:schemeClr val="tx1"/>
                </a:solidFill>
                <a:latin typeface="+mn-lt"/>
                <a:cs typeface="Times New Roman" pitchFamily="18" charset="0"/>
              </a:rPr>
              <a:t>Team</a:t>
            </a:r>
            <a:endParaRPr lang="en-US" dirty="0" smtClean="0">
              <a:solidFill>
                <a:schemeClr val="tx1"/>
              </a:solidFill>
              <a:latin typeface="+mn-lt"/>
              <a:cs typeface="Times New Roman" pitchFamily="18" charset="0"/>
            </a:endParaRPr>
          </a:p>
          <a:p>
            <a:pPr algn="ctr">
              <a:spcBef>
                <a:spcPct val="20000"/>
              </a:spcBef>
              <a:buFont typeface="Times New Roman" pitchFamily="18" charset="0"/>
              <a:buNone/>
            </a:pPr>
            <a:endParaRPr lang="en-US" dirty="0">
              <a:solidFill>
                <a:schemeClr val="tx1"/>
              </a:solidFill>
              <a:latin typeface="+mn-lt"/>
              <a:cs typeface="Times New Roman" pitchFamily="18" charset="0"/>
            </a:endParaRPr>
          </a:p>
          <a:p>
            <a:pPr algn="ctr">
              <a:spcBef>
                <a:spcPct val="20000"/>
              </a:spcBef>
              <a:buFont typeface="Times New Roman" pitchFamily="18" charset="0"/>
              <a:buNone/>
            </a:pPr>
            <a:r>
              <a:rPr lang="en-US" i="1" dirty="0" smtClean="0">
                <a:solidFill>
                  <a:schemeClr val="tx1"/>
                </a:solidFill>
                <a:latin typeface="+mn-lt"/>
                <a:cs typeface="Times New Roman" pitchFamily="18" charset="0"/>
              </a:rPr>
              <a:t>CMAS Conference, Chapel Hill, NC                                              </a:t>
            </a:r>
            <a:r>
              <a:rPr lang="en-US" b="0" i="1" dirty="0" smtClean="0">
                <a:solidFill>
                  <a:schemeClr val="tx1"/>
                </a:solidFill>
                <a:latin typeface="+mn-lt"/>
                <a:cs typeface="Times New Roman" pitchFamily="18" charset="0"/>
              </a:rPr>
              <a:t>                                              </a:t>
            </a:r>
            <a:r>
              <a:rPr lang="en-US" i="1" dirty="0" smtClean="0">
                <a:solidFill>
                  <a:schemeClr val="tx1"/>
                </a:solidFill>
                <a:latin typeface="+mn-lt"/>
                <a:cs typeface="Times New Roman" pitchFamily="18" charset="0"/>
              </a:rPr>
              <a:t>October 24</a:t>
            </a:r>
            <a:r>
              <a:rPr lang="en-US" b="0" i="1" dirty="0" smtClean="0">
                <a:solidFill>
                  <a:schemeClr val="tx1"/>
                </a:solidFill>
                <a:latin typeface="+mn-lt"/>
                <a:cs typeface="Times New Roman" pitchFamily="18" charset="0"/>
              </a:rPr>
              <a:t>, 2018</a:t>
            </a:r>
            <a:endParaRPr lang="en-US" b="0" i="1" dirty="0">
              <a:solidFill>
                <a:schemeClr val="tx1"/>
              </a:solidFill>
              <a:latin typeface="+mn-lt"/>
              <a:cs typeface="Times New Roman" pitchFamily="18" charset="0"/>
            </a:endParaRPr>
          </a:p>
        </p:txBody>
      </p:sp>
    </p:spTree>
    <p:extLst>
      <p:ext uri="{BB962C8B-B14F-4D97-AF65-F5344CB8AC3E}">
        <p14:creationId xmlns:p14="http://schemas.microsoft.com/office/powerpoint/2010/main" val="1637222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Shape 203" descr="http://www.emc.ncep.noaa.gov/mmb/aq/cmaqparabc/2017082712/aqmswOZMX08sfc_DAY2.gif"/>
          <p:cNvPicPr preferRelativeResize="0"/>
          <p:nvPr/>
        </p:nvPicPr>
        <p:blipFill rotWithShape="1">
          <a:blip r:embed="rId3">
            <a:alphaModFix/>
          </a:blip>
          <a:srcRect r="21500"/>
          <a:stretch/>
        </p:blipFill>
        <p:spPr>
          <a:xfrm>
            <a:off x="359393" y="609600"/>
            <a:ext cx="4365007" cy="5560519"/>
          </a:xfrm>
          <a:prstGeom prst="rect">
            <a:avLst/>
          </a:prstGeom>
          <a:noFill/>
          <a:ln>
            <a:noFill/>
          </a:ln>
        </p:spPr>
      </p:pic>
      <p:sp>
        <p:nvSpPr>
          <p:cNvPr id="204" name="Shape 204"/>
          <p:cNvSpPr txBox="1">
            <a:spLocks noGrp="1"/>
          </p:cNvSpPr>
          <p:nvPr>
            <p:ph type="title"/>
          </p:nvPr>
        </p:nvSpPr>
        <p:spPr>
          <a:xfrm>
            <a:off x="152400" y="7620"/>
            <a:ext cx="9144000" cy="75438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800"/>
              <a:buFont typeface="Calibri"/>
              <a:buNone/>
            </a:pPr>
            <a:r>
              <a:rPr lang="en-US" sz="2800" b="1" i="0" u="none" strike="noStrike" cap="none" dirty="0" smtClean="0">
                <a:solidFill>
                  <a:schemeClr val="dk1"/>
                </a:solidFill>
                <a:latin typeface="Calibri"/>
                <a:ea typeface="Calibri"/>
                <a:cs typeface="Calibri"/>
                <a:sym typeface="Calibri"/>
              </a:rPr>
              <a:t>8 </a:t>
            </a:r>
            <a:r>
              <a:rPr lang="en-US" sz="2800" b="1" i="0" u="none" strike="noStrike" cap="none" dirty="0" err="1">
                <a:solidFill>
                  <a:schemeClr val="dk1"/>
                </a:solidFill>
                <a:latin typeface="Calibri"/>
                <a:ea typeface="Calibri"/>
                <a:cs typeface="Calibri"/>
                <a:sym typeface="Calibri"/>
              </a:rPr>
              <a:t>hr</a:t>
            </a:r>
            <a:r>
              <a:rPr lang="en-US" sz="2800" b="1" i="0" u="none" strike="noStrike" cap="none" dirty="0">
                <a:solidFill>
                  <a:schemeClr val="dk1"/>
                </a:solidFill>
                <a:latin typeface="Calibri"/>
                <a:ea typeface="Calibri"/>
                <a:cs typeface="Calibri"/>
                <a:sym typeface="Calibri"/>
              </a:rPr>
              <a:t> </a:t>
            </a:r>
            <a:r>
              <a:rPr lang="en-US" sz="2800" b="1" i="0" u="none" strike="noStrike" cap="none" dirty="0" smtClean="0">
                <a:solidFill>
                  <a:schemeClr val="dk1"/>
                </a:solidFill>
                <a:latin typeface="Calibri"/>
                <a:ea typeface="Calibri"/>
                <a:cs typeface="Calibri"/>
                <a:sym typeface="Calibri"/>
              </a:rPr>
              <a:t>max O</a:t>
            </a:r>
            <a:r>
              <a:rPr lang="en-US" sz="2800" b="1" i="0" u="none" strike="noStrike" cap="none" baseline="-25000" dirty="0" smtClean="0">
                <a:solidFill>
                  <a:schemeClr val="dk1"/>
                </a:solidFill>
                <a:latin typeface="Calibri"/>
                <a:ea typeface="Calibri"/>
                <a:cs typeface="Calibri"/>
                <a:sym typeface="Calibri"/>
              </a:rPr>
              <a:t>3 </a:t>
            </a:r>
            <a:r>
              <a:rPr lang="en-US" sz="2800" b="1" i="0" u="none" strike="noStrike" cap="none" dirty="0" smtClean="0">
                <a:solidFill>
                  <a:schemeClr val="dk1"/>
                </a:solidFill>
                <a:latin typeface="Calibri"/>
                <a:ea typeface="Calibri"/>
                <a:cs typeface="Calibri"/>
                <a:sym typeface="Calibri"/>
              </a:rPr>
              <a:t>for day 2</a:t>
            </a:r>
            <a:endParaRPr sz="2800" b="1" i="0" u="none" strike="noStrike" cap="none" baseline="-25000" dirty="0">
              <a:solidFill>
                <a:srgbClr val="FF0000"/>
              </a:solidFill>
              <a:latin typeface="Calibri"/>
              <a:ea typeface="Calibri"/>
              <a:cs typeface="Calibri"/>
              <a:sym typeface="Calibri"/>
            </a:endParaRPr>
          </a:p>
        </p:txBody>
      </p:sp>
      <p:sp>
        <p:nvSpPr>
          <p:cNvPr id="205" name="Shape 205"/>
          <p:cNvSpPr txBox="1"/>
          <p:nvPr/>
        </p:nvSpPr>
        <p:spPr>
          <a:xfrm>
            <a:off x="2352675" y="6179644"/>
            <a:ext cx="5372100" cy="523220"/>
          </a:xfrm>
          <a:prstGeom prst="rect">
            <a:avLst/>
          </a:prstGeom>
          <a:solidFill>
            <a:srgbClr val="FFFF00"/>
          </a:solid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BC:  </a:t>
            </a:r>
            <a:r>
              <a:rPr kumimoji="0" lang="en-US" sz="1400" b="0" i="0" u="none" strike="noStrike" kern="0" cap="none" spc="0" normalizeH="0" baseline="0" noProof="0" dirty="0">
                <a:ln>
                  <a:noFill/>
                </a:ln>
                <a:solidFill>
                  <a:srgbClr val="000000"/>
                </a:solidFill>
                <a:effectLst/>
                <a:uLnTx/>
                <a:uFillTx/>
                <a:latin typeface="Arial"/>
                <a:cs typeface="Arial"/>
                <a:sym typeface="Arial"/>
              </a:rPr>
              <a:t> </a:t>
            </a:r>
            <a:r>
              <a:rPr kumimoji="0" lang="en-US" sz="1400" b="0" i="0" u="none" strike="noStrike" kern="0" cap="none" spc="0" normalizeH="0" baseline="0" noProof="0" dirty="0" smtClean="0">
                <a:ln>
                  <a:noFill/>
                </a:ln>
                <a:solidFill>
                  <a:srgbClr val="000000"/>
                </a:solidFill>
                <a:effectLst/>
                <a:uLnTx/>
                <a:uFillTx/>
                <a:latin typeface="Arial"/>
                <a:cs typeface="Arial"/>
                <a:sym typeface="Arial"/>
              </a:rPr>
              <a:t> </a:t>
            </a:r>
            <a:r>
              <a:rPr kumimoji="0" lang="en-US" sz="1400" b="0" i="0" u="none" strike="noStrike" kern="0" cap="none" spc="0" normalizeH="0" baseline="0" noProof="0" dirty="0" smtClean="0">
                <a:ln>
                  <a:noFill/>
                </a:ln>
                <a:solidFill>
                  <a:srgbClr val="000000"/>
                </a:solidFill>
                <a:effectLst/>
                <a:uLnTx/>
                <a:uFillTx/>
                <a:latin typeface="Arial"/>
                <a:ea typeface="Arial"/>
                <a:cs typeface="Arial"/>
                <a:sym typeface="Arial"/>
              </a:rPr>
              <a:t> Helps </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correct </a:t>
            </a:r>
            <a:r>
              <a:rPr kumimoji="0" lang="en-US" sz="1400" b="0" i="0" u="none" strike="noStrike" kern="0" cap="none" spc="0" normalizeH="0" baseline="0" noProof="0" dirty="0" err="1">
                <a:ln>
                  <a:noFill/>
                </a:ln>
                <a:solidFill>
                  <a:srgbClr val="000000"/>
                </a:solidFill>
                <a:effectLst/>
                <a:uLnTx/>
                <a:uFillTx/>
                <a:latin typeface="Arial"/>
                <a:ea typeface="Arial"/>
                <a:cs typeface="Arial"/>
                <a:sym typeface="Arial"/>
              </a:rPr>
              <a:t>underprediction</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 over California </a:t>
            </a:r>
            <a:r>
              <a:rPr kumimoji="0" lang="en-US" sz="1400" b="0" i="0" u="none" strike="noStrike" kern="0" cap="none" spc="0" normalizeH="0" baseline="0" noProof="0" dirty="0" smtClean="0">
                <a:ln>
                  <a:noFill/>
                </a:ln>
                <a:solidFill>
                  <a:srgbClr val="000000"/>
                </a:solidFill>
                <a:effectLst/>
                <a:uLnTx/>
                <a:uFillTx/>
                <a:latin typeface="Arial"/>
                <a:ea typeface="Arial"/>
                <a:cs typeface="Arial"/>
                <a:sym typeface="Arial"/>
              </a:rPr>
              <a:t>valleys                     </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 </a:t>
            </a:r>
            <a:r>
              <a:rPr kumimoji="0" lang="en-US" sz="1400" b="0" i="0" u="none" strike="noStrike" kern="0" cap="none" spc="0" normalizeH="0" baseline="0" noProof="0" dirty="0" smtClean="0">
                <a:ln>
                  <a:noFill/>
                </a:ln>
                <a:solidFill>
                  <a:srgbClr val="000000"/>
                </a:solidFill>
                <a:effectLst/>
                <a:uLnTx/>
                <a:uFillTx/>
                <a:latin typeface="Arial"/>
                <a:cs typeface="Arial"/>
                <a:sym typeface="Arial"/>
              </a:rPr>
              <a:t>          from </a:t>
            </a:r>
            <a:r>
              <a:rPr kumimoji="0" lang="en-US" sz="1400" b="0" i="0" u="none" strike="noStrike" kern="0" cap="none" spc="0" normalizeH="0" baseline="0" noProof="0" dirty="0" smtClean="0">
                <a:ln>
                  <a:noFill/>
                </a:ln>
                <a:solidFill>
                  <a:srgbClr val="000000"/>
                </a:solidFill>
                <a:effectLst/>
                <a:uLnTx/>
                <a:uFillTx/>
                <a:latin typeface="Arial"/>
                <a:ea typeface="Arial"/>
                <a:cs typeface="Arial"/>
                <a:sym typeface="Arial"/>
              </a:rPr>
              <a:t>fire </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influenced </a:t>
            </a:r>
            <a:r>
              <a:rPr kumimoji="0" lang="en-US" sz="1400" b="0" i="0" u="none" strike="noStrike" kern="0" cap="none" spc="0" normalizeH="0" baseline="0" noProof="0" dirty="0" smtClean="0">
                <a:ln>
                  <a:noFill/>
                </a:ln>
                <a:solidFill>
                  <a:srgbClr val="000000"/>
                </a:solidFill>
                <a:effectLst/>
                <a:uLnTx/>
                <a:uFillTx/>
                <a:latin typeface="Arial"/>
                <a:ea typeface="Arial"/>
                <a:cs typeface="Arial"/>
                <a:sym typeface="Arial"/>
              </a:rPr>
              <a:t>O</a:t>
            </a:r>
            <a:r>
              <a:rPr kumimoji="0" lang="en-US" sz="1400" b="0" i="0" u="none" strike="noStrike" kern="0" cap="none" spc="0" normalizeH="0" baseline="-25000" noProof="0" dirty="0" smtClean="0">
                <a:ln>
                  <a:noFill/>
                </a:ln>
                <a:solidFill>
                  <a:srgbClr val="000000"/>
                </a:solidFill>
                <a:effectLst/>
                <a:uLnTx/>
                <a:uFillTx/>
                <a:latin typeface="Arial"/>
                <a:ea typeface="Arial"/>
                <a:cs typeface="Arial"/>
                <a:sym typeface="Arial"/>
              </a:rPr>
              <a:t>3</a:t>
            </a:r>
            <a:r>
              <a:rPr kumimoji="0" lang="en-US" sz="1400" b="0"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production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06" name="Shape 206"/>
          <p:cNvSpPr txBox="1"/>
          <p:nvPr/>
        </p:nvSpPr>
        <p:spPr>
          <a:xfrm>
            <a:off x="1752600" y="5489377"/>
            <a:ext cx="866776" cy="307777"/>
          </a:xfrm>
          <a:prstGeom prst="rect">
            <a:avLst/>
          </a:prstGeom>
          <a:solidFill>
            <a:srgbClr val="FFFF00"/>
          </a:solid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PROD</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7" name="Shape 207"/>
          <p:cNvSpPr txBox="1"/>
          <p:nvPr/>
        </p:nvSpPr>
        <p:spPr>
          <a:xfrm>
            <a:off x="1761067" y="2743200"/>
            <a:ext cx="914401" cy="307777"/>
          </a:xfrm>
          <a:prstGeom prst="rect">
            <a:avLst/>
          </a:prstGeom>
          <a:solidFill>
            <a:srgbClr val="FFFF00"/>
          </a:solid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EXP  BC</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208" name="Shape 208" descr="http://www.emc.ncep.noaa.gov/mmb/aq/cmaqparabc/2017082712/aqmswOZMX08sfc_DIFFDAY2.gif"/>
          <p:cNvPicPr preferRelativeResize="0"/>
          <p:nvPr/>
        </p:nvPicPr>
        <p:blipFill rotWithShape="1">
          <a:blip r:embed="rId4">
            <a:alphaModFix/>
          </a:blip>
          <a:srcRect/>
          <a:stretch/>
        </p:blipFill>
        <p:spPr>
          <a:xfrm>
            <a:off x="4953000" y="1122164"/>
            <a:ext cx="4038600" cy="4291013"/>
          </a:xfrm>
          <a:prstGeom prst="rect">
            <a:avLst/>
          </a:prstGeom>
          <a:noFill/>
          <a:ln>
            <a:noFill/>
          </a:ln>
        </p:spPr>
      </p:pic>
      <p:sp>
        <p:nvSpPr>
          <p:cNvPr id="8" name="TextBox 7"/>
          <p:cNvSpPr txBox="1"/>
          <p:nvPr/>
        </p:nvSpPr>
        <p:spPr>
          <a:xfrm>
            <a:off x="6042397" y="5181600"/>
            <a:ext cx="195758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cs typeface="Arial"/>
                <a:sym typeface="Arial"/>
              </a:rPr>
              <a:t>EXP BC - Production</a:t>
            </a:r>
            <a:endParaRPr kumimoji="0" lang="en-US"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9" name="Oval 8"/>
          <p:cNvSpPr/>
          <p:nvPr/>
        </p:nvSpPr>
        <p:spPr>
          <a:xfrm rot="19190291">
            <a:off x="2641795" y="1429587"/>
            <a:ext cx="369736" cy="100846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 name="Oval 9"/>
          <p:cNvSpPr/>
          <p:nvPr/>
        </p:nvSpPr>
        <p:spPr>
          <a:xfrm rot="19190291">
            <a:off x="2709831" y="4349613"/>
            <a:ext cx="369736" cy="98246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 name="Oval 10"/>
          <p:cNvSpPr/>
          <p:nvPr/>
        </p:nvSpPr>
        <p:spPr>
          <a:xfrm rot="19190291">
            <a:off x="6419670" y="2588984"/>
            <a:ext cx="492881" cy="13636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p:cNvSpPr/>
          <p:nvPr/>
        </p:nvSpPr>
        <p:spPr>
          <a:xfrm>
            <a:off x="4800600" y="682823"/>
            <a:ext cx="221086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Valid </a:t>
            </a:r>
            <a:r>
              <a:rPr kumimoji="0" lang="en-US" sz="1800" b="0" i="0" u="none" strike="noStrike" kern="0" cap="none" spc="0" normalizeH="0" baseline="0" noProof="0" dirty="0" smtClean="0">
                <a:ln>
                  <a:noFill/>
                </a:ln>
                <a:solidFill>
                  <a:srgbClr val="000000"/>
                </a:solidFill>
                <a:effectLst/>
                <a:uLnTx/>
                <a:uFillTx/>
                <a:latin typeface="Arial"/>
                <a:cs typeface="Arial"/>
                <a:sym typeface="Arial"/>
              </a:rPr>
              <a:t>Aug 28, 2017</a:t>
            </a: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13" name="Slide Number Placeholder 3"/>
          <p:cNvSpPr>
            <a:spLocks noGrp="1"/>
          </p:cNvSpPr>
          <p:nvPr>
            <p:ph type="sldNum" idx="4294967295"/>
          </p:nvPr>
        </p:nvSpPr>
        <p:spPr>
          <a:xfrm>
            <a:off x="8442036" y="6492875"/>
            <a:ext cx="457199"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10</a:t>
            </a:fld>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48280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310" y="119362"/>
            <a:ext cx="8229600" cy="1143000"/>
          </a:xfrm>
        </p:spPr>
        <p:txBody>
          <a:bodyPr>
            <a:normAutofit/>
          </a:bodyPr>
          <a:lstStyle/>
          <a:p>
            <a:r>
              <a:rPr lang="en-US" dirty="0"/>
              <a:t>P</a:t>
            </a:r>
            <a:r>
              <a:rPr lang="en-US" b="1" dirty="0" smtClean="0"/>
              <a:t>erformance of </a:t>
            </a:r>
            <a:r>
              <a:rPr lang="en-US" dirty="0" smtClean="0"/>
              <a:t>o</a:t>
            </a:r>
            <a:r>
              <a:rPr lang="en-US" b="1" dirty="0" smtClean="0"/>
              <a:t>zone predictions:</a:t>
            </a:r>
            <a:r>
              <a:rPr lang="en-US" dirty="0"/>
              <a:t/>
            </a:r>
            <a:br>
              <a:rPr lang="en-US" dirty="0"/>
            </a:br>
            <a:r>
              <a:rPr lang="en-US" dirty="0" smtClean="0"/>
              <a:t>diurnal variability in July 2018</a:t>
            </a:r>
            <a:endParaRPr lang="en-US" sz="3600" dirty="0"/>
          </a:p>
        </p:txBody>
      </p:sp>
      <p:sp>
        <p:nvSpPr>
          <p:cNvPr id="9" name="TextBox 8"/>
          <p:cNvSpPr txBox="1"/>
          <p:nvPr/>
        </p:nvSpPr>
        <p:spPr>
          <a:xfrm>
            <a:off x="6460134" y="5335889"/>
            <a:ext cx="1949570" cy="369332"/>
          </a:xfrm>
          <a:prstGeom prst="rect">
            <a:avLst/>
          </a:prstGeom>
          <a:noFill/>
        </p:spPr>
        <p:txBody>
          <a:bodyPr wrap="square" rtlCol="0">
            <a:spAutoFit/>
          </a:bodyPr>
          <a:lstStyle/>
          <a:p>
            <a:r>
              <a:rPr lang="en-US" sz="1800" b="1" dirty="0" smtClean="0">
                <a:solidFill>
                  <a:prstClr val="black"/>
                </a:solidFill>
                <a:latin typeface="Calibri"/>
              </a:rPr>
              <a:t>Eastern U.S.  </a:t>
            </a:r>
            <a:endParaRPr lang="en-US" sz="1800" b="1" dirty="0">
              <a:solidFill>
                <a:prstClr val="black"/>
              </a:solidFill>
              <a:latin typeface="Calibri"/>
            </a:endParaRPr>
          </a:p>
        </p:txBody>
      </p:sp>
      <p:sp>
        <p:nvSpPr>
          <p:cNvPr id="10" name="TextBox 9"/>
          <p:cNvSpPr txBox="1"/>
          <p:nvPr/>
        </p:nvSpPr>
        <p:spPr>
          <a:xfrm>
            <a:off x="1677777" y="5330774"/>
            <a:ext cx="1949570" cy="369332"/>
          </a:xfrm>
          <a:prstGeom prst="rect">
            <a:avLst/>
          </a:prstGeom>
          <a:noFill/>
        </p:spPr>
        <p:txBody>
          <a:bodyPr wrap="square" rtlCol="0">
            <a:spAutoFit/>
          </a:bodyPr>
          <a:lstStyle/>
          <a:p>
            <a:r>
              <a:rPr lang="en-US" sz="1800" b="1" dirty="0" smtClean="0">
                <a:solidFill>
                  <a:prstClr val="black"/>
                </a:solidFill>
                <a:latin typeface="Calibri"/>
              </a:rPr>
              <a:t>Western U.S.  </a:t>
            </a:r>
            <a:endParaRPr lang="en-US" sz="1800" b="1" dirty="0">
              <a:solidFill>
                <a:prstClr val="black"/>
              </a:solidFill>
              <a:latin typeface="Calibri"/>
            </a:endParaRPr>
          </a:p>
        </p:txBody>
      </p:sp>
      <p:pic>
        <p:nvPicPr>
          <p:cNvPr id="5" name="Picture 4"/>
          <p:cNvPicPr>
            <a:picLocks noChangeAspect="1"/>
          </p:cNvPicPr>
          <p:nvPr/>
        </p:nvPicPr>
        <p:blipFill>
          <a:blip r:embed="rId2"/>
          <a:stretch>
            <a:fillRect/>
          </a:stretch>
        </p:blipFill>
        <p:spPr>
          <a:xfrm>
            <a:off x="4270520" y="1064527"/>
            <a:ext cx="5011579" cy="4266246"/>
          </a:xfrm>
          <a:prstGeom prst="rect">
            <a:avLst/>
          </a:prstGeom>
        </p:spPr>
      </p:pic>
      <p:pic>
        <p:nvPicPr>
          <p:cNvPr id="6" name="Picture 5"/>
          <p:cNvPicPr>
            <a:picLocks noChangeAspect="1"/>
          </p:cNvPicPr>
          <p:nvPr/>
        </p:nvPicPr>
        <p:blipFill>
          <a:blip r:embed="rId3"/>
          <a:stretch>
            <a:fillRect/>
          </a:stretch>
        </p:blipFill>
        <p:spPr>
          <a:xfrm>
            <a:off x="-243120" y="1064526"/>
            <a:ext cx="5026824" cy="4266248"/>
          </a:xfrm>
          <a:prstGeom prst="rect">
            <a:avLst/>
          </a:prstGeom>
        </p:spPr>
      </p:pic>
      <p:sp>
        <p:nvSpPr>
          <p:cNvPr id="8" name="Slide Number Placeholder 3"/>
          <p:cNvSpPr>
            <a:spLocks noGrp="1"/>
          </p:cNvSpPr>
          <p:nvPr>
            <p:ph type="sldNum" sz="quarter" idx="10"/>
          </p:nvPr>
        </p:nvSpPr>
        <p:spPr>
          <a:xfrm>
            <a:off x="8686800" y="6489340"/>
            <a:ext cx="457200" cy="24447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94120A-5039-4805-A600-44EC4D05C302}"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11" name="Rectangle 3"/>
          <p:cNvSpPr txBox="1">
            <a:spLocks noChangeArrowheads="1"/>
          </p:cNvSpPr>
          <p:nvPr/>
        </p:nvSpPr>
        <p:spPr bwMode="auto">
          <a:xfrm>
            <a:off x="700003" y="5713853"/>
            <a:ext cx="8034563" cy="1014493"/>
          </a:xfrm>
          <a:prstGeom prst="rect">
            <a:avLst/>
          </a:prstGeom>
          <a:solidFill>
            <a:srgbClr val="FFFFCC"/>
          </a:solidFill>
          <a:ln w="9525">
            <a:noFill/>
            <a:miter lim="800000"/>
            <a:headEnd/>
            <a:tailEnd/>
          </a:ln>
          <a:effectLst/>
        </p:spPr>
        <p:txBody>
          <a:bodyPr/>
          <a:lstStyle>
            <a:lvl1pPr marL="342900" indent="-342900" algn="l" rtl="0" eaLnBrk="0" fontAlgn="base" hangingPunct="0">
              <a:lnSpc>
                <a:spcPct val="85000"/>
              </a:lnSpc>
              <a:spcBef>
                <a:spcPct val="0"/>
              </a:spcBef>
              <a:spcAft>
                <a:spcPct val="40000"/>
              </a:spcAft>
              <a:defRPr sz="2800" b="1" i="1">
                <a:solidFill>
                  <a:schemeClr val="tx1"/>
                </a:solidFill>
                <a:effectLst>
                  <a:outerShdw blurRad="38100" dist="38100" dir="2700000" algn="tl">
                    <a:srgbClr val="C0C0C0"/>
                  </a:outerShdw>
                </a:effectLst>
                <a:latin typeface="+mn-lt"/>
                <a:ea typeface="+mn-ea"/>
                <a:cs typeface="+mn-cs"/>
              </a:defRPr>
            </a:lvl1pPr>
            <a:lvl2pPr marL="339725" indent="-225425" algn="l" rtl="0" eaLnBrk="0" fontAlgn="base" hangingPunct="0">
              <a:lnSpc>
                <a:spcPct val="85000"/>
              </a:lnSpc>
              <a:spcBef>
                <a:spcPct val="0"/>
              </a:spcBef>
              <a:spcAft>
                <a:spcPct val="40000"/>
              </a:spcAft>
              <a:buChar char="•"/>
              <a:defRPr sz="2400" b="1">
                <a:solidFill>
                  <a:schemeClr val="tx1"/>
                </a:solidFill>
                <a:effectLst>
                  <a:outerShdw blurRad="38100" dist="38100" dir="2700000" algn="tl">
                    <a:srgbClr val="C0C0C0"/>
                  </a:outerShdw>
                </a:effectLst>
                <a:latin typeface="+mn-lt"/>
              </a:defRPr>
            </a:lvl2pPr>
            <a:lvl3pPr marL="692150" indent="-238125" algn="l" rtl="0" eaLnBrk="0" fontAlgn="base" hangingPunct="0">
              <a:lnSpc>
                <a:spcPct val="85000"/>
              </a:lnSpc>
              <a:spcBef>
                <a:spcPct val="0"/>
              </a:spcBef>
              <a:spcAft>
                <a:spcPct val="40000"/>
              </a:spcAft>
              <a:buChar char="–"/>
              <a:defRPr sz="2000" i="1">
                <a:solidFill>
                  <a:schemeClr val="tx1"/>
                </a:solidFill>
                <a:effectLst>
                  <a:outerShdw blurRad="38100" dist="38100" dir="2700000" algn="tl">
                    <a:srgbClr val="C0C0C0"/>
                  </a:outerShdw>
                </a:effectLst>
                <a:latin typeface="+mn-lt"/>
              </a:defRPr>
            </a:lvl3pPr>
            <a:lvl4pPr marL="1030288" indent="-223838" algn="l" rtl="0" eaLnBrk="0" fontAlgn="base" hangingPunct="0">
              <a:lnSpc>
                <a:spcPct val="85000"/>
              </a:lnSpc>
              <a:spcBef>
                <a:spcPct val="0"/>
              </a:spcBef>
              <a:spcAft>
                <a:spcPct val="40000"/>
              </a:spcAft>
              <a:buChar char="•"/>
              <a:defRPr b="1">
                <a:solidFill>
                  <a:schemeClr val="tx1"/>
                </a:solidFill>
                <a:effectLst>
                  <a:outerShdw blurRad="38100" dist="38100" dir="2700000" algn="tl">
                    <a:srgbClr val="C0C0C0"/>
                  </a:outerShdw>
                </a:effectLst>
                <a:latin typeface="+mn-lt"/>
              </a:defRPr>
            </a:lvl4pPr>
            <a:lvl5pPr marL="1370013" indent="-222250" algn="l" rtl="0" eaLnBrk="0" fontAlgn="base" hangingPunct="0">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5pPr>
            <a:lvl6pPr marL="1827213" indent="-222250" algn="l" rtl="0" fontAlgn="base">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6pPr>
            <a:lvl7pPr marL="2284413" indent="-222250" algn="l" rtl="0" fontAlgn="base">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7pPr>
            <a:lvl8pPr marL="2741613" indent="-222250" algn="l" rtl="0" fontAlgn="base">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8pPr>
            <a:lvl9pPr marL="3198813" indent="-222250" algn="l" rtl="0" fontAlgn="base">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9pPr>
          </a:lstStyle>
          <a:p>
            <a:pPr marL="457200" indent="-457200" eaLnBrk="1" hangingPunct="1">
              <a:lnSpc>
                <a:spcPct val="80000"/>
              </a:lnSpc>
              <a:defRPr/>
            </a:pPr>
            <a:endParaRPr lang="en-US" sz="700" i="0" dirty="0" smtClean="0">
              <a:solidFill>
                <a:srgbClr val="000000"/>
              </a:solidFill>
              <a:effectLst/>
            </a:endParaRPr>
          </a:p>
          <a:p>
            <a:pPr marL="0" indent="0" eaLnBrk="1" hangingPunct="1">
              <a:lnSpc>
                <a:spcPct val="50000"/>
              </a:lnSpc>
              <a:defRPr/>
            </a:pPr>
            <a:r>
              <a:rPr lang="en-US" sz="2000" b="0" i="0" dirty="0" smtClean="0">
                <a:solidFill>
                  <a:srgbClr val="000000"/>
                </a:solidFill>
                <a:effectLst/>
              </a:rPr>
              <a:t>Bias correction:</a:t>
            </a:r>
          </a:p>
          <a:p>
            <a:pPr marL="457200" indent="-457200" eaLnBrk="1" hangingPunct="1">
              <a:lnSpc>
                <a:spcPct val="50000"/>
              </a:lnSpc>
              <a:buFontTx/>
              <a:buChar char="•"/>
              <a:defRPr/>
            </a:pPr>
            <a:r>
              <a:rPr lang="en-US" sz="2000" b="0" i="0" dirty="0" smtClean="0">
                <a:solidFill>
                  <a:srgbClr val="000000"/>
                </a:solidFill>
                <a:effectLst/>
              </a:rPr>
              <a:t>Improves agreement for daily maximum of 8h average ozone</a:t>
            </a:r>
            <a:endParaRPr lang="en-US" sz="2000" b="0" i="0" dirty="0" smtClean="0">
              <a:solidFill>
                <a:srgbClr val="000000"/>
              </a:solidFill>
              <a:effectLst/>
            </a:endParaRPr>
          </a:p>
          <a:p>
            <a:pPr marL="457200" indent="-457200" eaLnBrk="1" hangingPunct="1">
              <a:lnSpc>
                <a:spcPct val="50000"/>
              </a:lnSpc>
              <a:buFontTx/>
              <a:buChar char="•"/>
              <a:defRPr/>
            </a:pPr>
            <a:r>
              <a:rPr lang="en-US" sz="2000" b="0" i="0" dirty="0" smtClean="0">
                <a:solidFill>
                  <a:srgbClr val="000000"/>
                </a:solidFill>
                <a:effectLst/>
              </a:rPr>
              <a:t>Improves diurnal cycle amplitude</a:t>
            </a:r>
            <a:r>
              <a:rPr lang="en-US" b="0" dirty="0" smtClean="0">
                <a:solidFill>
                  <a:srgbClr val="000000"/>
                </a:solidFill>
                <a:effectLst/>
              </a:rPr>
              <a:t> </a:t>
            </a:r>
            <a:endParaRPr lang="en-US" sz="2400" b="0" dirty="0" smtClean="0">
              <a:solidFill>
                <a:srgbClr val="000000"/>
              </a:solidFill>
              <a:effectLst/>
            </a:endParaRPr>
          </a:p>
          <a:p>
            <a:pPr marL="457200" indent="-457200" eaLnBrk="1" hangingPunct="1">
              <a:lnSpc>
                <a:spcPct val="80000"/>
              </a:lnSpc>
              <a:defRPr/>
            </a:pPr>
            <a:endParaRPr lang="en-US" sz="2400" b="0" dirty="0" smtClean="0">
              <a:solidFill>
                <a:srgbClr val="000000"/>
              </a:solidFill>
            </a:endParaRPr>
          </a:p>
        </p:txBody>
      </p:sp>
    </p:spTree>
    <p:extLst>
      <p:ext uri="{BB962C8B-B14F-4D97-AF65-F5344CB8AC3E}">
        <p14:creationId xmlns:p14="http://schemas.microsoft.com/office/powerpoint/2010/main" val="1109187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xfrm>
            <a:off x="0" y="28304"/>
            <a:ext cx="9144000" cy="754380"/>
          </a:xfrm>
          <a:prstGeom prst="rect">
            <a:avLst/>
          </a:prstGeom>
          <a:noFill/>
          <a:ln>
            <a:noFill/>
          </a:ln>
        </p:spPr>
        <p:txBody>
          <a:bodyPr spcFirstLastPara="1" wrap="square" lIns="91425" tIns="45700" rIns="91425" bIns="45700" anchor="t" anchorCtr="0">
            <a:noAutofit/>
          </a:bodyPr>
          <a:lstStyle/>
          <a:p>
            <a:pPr lvl="0">
              <a:buSzPts val="2800"/>
            </a:pPr>
            <a:r>
              <a:rPr lang="en-US" sz="3200" b="1" dirty="0">
                <a:solidFill>
                  <a:schemeClr val="tx1"/>
                </a:solidFill>
              </a:rPr>
              <a:t>Day 2  </a:t>
            </a:r>
            <a:r>
              <a:rPr lang="en-US" sz="3200" b="1" dirty="0" smtClean="0">
                <a:solidFill>
                  <a:schemeClr val="tx1"/>
                </a:solidFill>
              </a:rPr>
              <a:t>daily 1hr Max PM2.5</a:t>
            </a:r>
            <a:r>
              <a:rPr lang="en-US" sz="3200" b="1" dirty="0">
                <a:solidFill>
                  <a:schemeClr val="tx1"/>
                </a:solidFill>
              </a:rPr>
              <a:t/>
            </a:r>
            <a:br>
              <a:rPr lang="en-US" sz="3200" b="1" dirty="0">
                <a:solidFill>
                  <a:schemeClr val="tx1"/>
                </a:solidFill>
              </a:rPr>
            </a:br>
            <a:r>
              <a:rPr lang="en-US" sz="2800" dirty="0"/>
              <a:t>Valid </a:t>
            </a:r>
            <a:r>
              <a:rPr lang="en-US" sz="2800" dirty="0" smtClean="0"/>
              <a:t>Jan</a:t>
            </a:r>
            <a:r>
              <a:rPr lang="en-US" sz="2800" dirty="0" smtClean="0"/>
              <a:t>. 2</a:t>
            </a:r>
            <a:r>
              <a:rPr lang="en-US" sz="2800" dirty="0" smtClean="0"/>
              <a:t>, 2018</a:t>
            </a:r>
            <a:endParaRPr sz="2800" b="0" i="0" u="none" strike="noStrike" cap="none" dirty="0">
              <a:solidFill>
                <a:srgbClr val="FF0000"/>
              </a:solidFill>
              <a:sym typeface="Calibri"/>
            </a:endParaRPr>
          </a:p>
        </p:txBody>
      </p:sp>
      <p:sp>
        <p:nvSpPr>
          <p:cNvPr id="418" name="Shape 418"/>
          <p:cNvSpPr txBox="1"/>
          <p:nvPr/>
        </p:nvSpPr>
        <p:spPr>
          <a:xfrm>
            <a:off x="794914" y="4942530"/>
            <a:ext cx="3509829" cy="502028"/>
          </a:xfrm>
          <a:prstGeom prst="rect">
            <a:avLst/>
          </a:prstGeom>
          <a:solidFill>
            <a:srgbClr val="FFFF00"/>
          </a:solid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Bias correction </a:t>
            </a:r>
            <a:r>
              <a:rPr kumimoji="0" lang="en-US" sz="1400" b="0" i="0" u="none" strike="noStrike" kern="0" cap="none" spc="0" normalizeH="0" baseline="0" noProof="0" dirty="0" smtClean="0">
                <a:ln>
                  <a:noFill/>
                </a:ln>
                <a:solidFill>
                  <a:srgbClr val="000000"/>
                </a:solidFill>
                <a:effectLst/>
                <a:uLnTx/>
                <a:uFillTx/>
                <a:latin typeface="Arial"/>
                <a:ea typeface="Arial"/>
                <a:cs typeface="Arial"/>
                <a:sym typeface="Arial"/>
              </a:rPr>
              <a:t>better captures stagnation </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kumimoji="0" lang="en-US" sz="1400" b="0" i="0" u="none" strike="noStrike" kern="0" cap="none" spc="0" normalizeH="0" baseline="0" noProof="0" dirty="0" smtClean="0">
                <a:ln>
                  <a:noFill/>
                </a:ln>
                <a:solidFill>
                  <a:srgbClr val="000000"/>
                </a:solidFill>
                <a:effectLst/>
                <a:uLnTx/>
                <a:uFillTx/>
                <a:latin typeface="Arial"/>
                <a:ea typeface="Arial"/>
                <a:cs typeface="Arial"/>
                <a:sym typeface="Arial"/>
              </a:rPr>
              <a:t>episode in Central Valley</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424" name="Shape 424"/>
          <p:cNvPicPr preferRelativeResize="0"/>
          <p:nvPr/>
        </p:nvPicPr>
        <p:blipFill rotWithShape="1">
          <a:blip r:embed="rId3">
            <a:alphaModFix/>
          </a:blip>
          <a:srcRect t="23272" r="85638" b="29612"/>
          <a:stretch/>
        </p:blipFill>
        <p:spPr>
          <a:xfrm>
            <a:off x="206481" y="1343025"/>
            <a:ext cx="552450" cy="2619375"/>
          </a:xfrm>
          <a:prstGeom prst="rect">
            <a:avLst/>
          </a:prstGeom>
          <a:noFill/>
          <a:ln>
            <a:noFill/>
          </a:ln>
        </p:spPr>
      </p:pic>
      <p:sp>
        <p:nvSpPr>
          <p:cNvPr id="425" name="Shape 425"/>
          <p:cNvSpPr/>
          <p:nvPr/>
        </p:nvSpPr>
        <p:spPr>
          <a:xfrm>
            <a:off x="2590800" y="1905000"/>
            <a:ext cx="609600" cy="533400"/>
          </a:xfrm>
          <a:prstGeom prst="ellipse">
            <a:avLst/>
          </a:prstGeom>
          <a:noFill/>
          <a:ln w="28575" cap="flat" cmpd="sng">
            <a:solidFill>
              <a:srgbClr val="000099"/>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7" name="Shape 427"/>
          <p:cNvSpPr/>
          <p:nvPr/>
        </p:nvSpPr>
        <p:spPr>
          <a:xfrm>
            <a:off x="5222157" y="1905000"/>
            <a:ext cx="609600" cy="533400"/>
          </a:xfrm>
          <a:prstGeom prst="ellipse">
            <a:avLst/>
          </a:prstGeom>
          <a:noFill/>
          <a:ln w="28575" cap="flat" cmpd="sng">
            <a:solidFill>
              <a:srgbClr val="000099"/>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15362" name="Picture 2" descr="http://www.emc.ncep.noaa.gov/mmb/aq/cmaqparabc/2018010112/aqmswPMMX01sfc_DAY2.gif"/>
          <p:cNvPicPr>
            <a:picLocks noChangeAspect="1" noChangeArrowheads="1"/>
          </p:cNvPicPr>
          <p:nvPr/>
        </p:nvPicPr>
        <p:blipFill rotWithShape="1">
          <a:blip r:embed="rId4">
            <a:extLst>
              <a:ext uri="{28A0092B-C50C-407E-A947-70E740481C1C}">
                <a14:useLocalDpi xmlns:a14="http://schemas.microsoft.com/office/drawing/2010/main" val="0"/>
              </a:ext>
            </a:extLst>
          </a:blip>
          <a:srcRect l="22825" r="22604" b="51131"/>
          <a:stretch/>
        </p:blipFill>
        <p:spPr bwMode="auto">
          <a:xfrm>
            <a:off x="4986868" y="1219200"/>
            <a:ext cx="3412066" cy="305556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emc.ncep.noaa.gov/mmb/aq/cmaqparabc/2018010112/aqmswPMMX01sfc_DAY2.gif"/>
          <p:cNvPicPr>
            <a:picLocks noChangeAspect="1" noChangeArrowheads="1"/>
          </p:cNvPicPr>
          <p:nvPr/>
        </p:nvPicPr>
        <p:blipFill rotWithShape="1">
          <a:blip r:embed="rId4">
            <a:extLst>
              <a:ext uri="{28A0092B-C50C-407E-A947-70E740481C1C}">
                <a14:useLocalDpi xmlns:a14="http://schemas.microsoft.com/office/drawing/2010/main" val="0"/>
              </a:ext>
            </a:extLst>
          </a:blip>
          <a:srcRect l="22458" t="50000" r="20778"/>
          <a:stretch/>
        </p:blipFill>
        <p:spPr bwMode="auto">
          <a:xfrm>
            <a:off x="758931" y="1219200"/>
            <a:ext cx="3545812" cy="31233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emc.ncep.noaa.gov/mmb/aq/cmaqparabc/2018010112/aqmswPMMX01sfc_DIFFDAY2.gi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68" b="7432"/>
          <a:stretch/>
        </p:blipFill>
        <p:spPr bwMode="auto">
          <a:xfrm>
            <a:off x="5306824" y="4274767"/>
            <a:ext cx="2770376" cy="2552046"/>
          </a:xfrm>
          <a:prstGeom prst="rect">
            <a:avLst/>
          </a:prstGeom>
          <a:noFill/>
          <a:extLst>
            <a:ext uri="{909E8E84-426E-40DD-AFC4-6F175D3DCCD1}">
              <a14:hiddenFill xmlns:a14="http://schemas.microsoft.com/office/drawing/2010/main">
                <a:solidFill>
                  <a:srgbClr val="FFFFFF"/>
                </a:solidFill>
              </a14:hiddenFill>
            </a:ext>
          </a:extLst>
        </p:spPr>
      </p:pic>
      <p:sp>
        <p:nvSpPr>
          <p:cNvPr id="12" name="Shape 386"/>
          <p:cNvSpPr txBox="1"/>
          <p:nvPr/>
        </p:nvSpPr>
        <p:spPr>
          <a:xfrm>
            <a:off x="5109471" y="3439180"/>
            <a:ext cx="834971" cy="523220"/>
          </a:xfrm>
          <a:prstGeom prst="rect">
            <a:avLst/>
          </a:prstGeom>
          <a:solidFill>
            <a:srgbClr val="FFFF00"/>
          </a:solidFill>
          <a:ln>
            <a:solidFill>
              <a:schemeClr val="tx1"/>
            </a:solid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ea typeface="Arial"/>
                <a:cs typeface="Arial"/>
                <a:sym typeface="Arial"/>
              </a:rPr>
              <a:t>EXP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ea typeface="Arial"/>
                <a:cs typeface="Arial"/>
                <a:sym typeface="Arial"/>
              </a:rPr>
              <a:t>BC V8</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3" name="Shape 386"/>
          <p:cNvSpPr txBox="1"/>
          <p:nvPr/>
        </p:nvSpPr>
        <p:spPr>
          <a:xfrm>
            <a:off x="914400" y="3505200"/>
            <a:ext cx="834971" cy="523220"/>
          </a:xfrm>
          <a:prstGeom prst="rect">
            <a:avLst/>
          </a:prstGeom>
          <a:solidFill>
            <a:srgbClr val="FFFF00"/>
          </a:solidFill>
          <a:ln>
            <a:solidFill>
              <a:schemeClr val="tx1"/>
            </a:solid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PROD</a:t>
            </a: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ea typeface="Arial"/>
                <a:cs typeface="Arial"/>
                <a:sym typeface="Arial"/>
              </a:rPr>
              <a:t>“Raw”</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5" name="Shape 386"/>
          <p:cNvSpPr txBox="1"/>
          <p:nvPr/>
        </p:nvSpPr>
        <p:spPr>
          <a:xfrm>
            <a:off x="5715000" y="6456143"/>
            <a:ext cx="1828800" cy="249457"/>
          </a:xfrm>
          <a:prstGeom prst="rect">
            <a:avLst/>
          </a:prstGeom>
          <a:solidFill>
            <a:srgbClr val="FFFF00"/>
          </a:solidFill>
          <a:ln>
            <a:solidFill>
              <a:schemeClr val="tx1"/>
            </a:solid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ea typeface="Arial"/>
                <a:cs typeface="Arial"/>
                <a:sym typeface="Arial"/>
              </a:rPr>
              <a:t>EXP BC - PROD</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7" name="Shape 382"/>
          <p:cNvSpPr/>
          <p:nvPr/>
        </p:nvSpPr>
        <p:spPr>
          <a:xfrm rot="19861505">
            <a:off x="1748261" y="2039130"/>
            <a:ext cx="448734" cy="856999"/>
          </a:xfrm>
          <a:prstGeom prst="ellipse">
            <a:avLst/>
          </a:prstGeom>
          <a:noFill/>
          <a:ln w="28575" cap="flat" cmpd="sng">
            <a:solidFill>
              <a:srgbClr val="0070C0"/>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8" name="Shape 382"/>
          <p:cNvSpPr/>
          <p:nvPr/>
        </p:nvSpPr>
        <p:spPr>
          <a:xfrm rot="19861505">
            <a:off x="5980982" y="1957396"/>
            <a:ext cx="448734" cy="899481"/>
          </a:xfrm>
          <a:prstGeom prst="ellipse">
            <a:avLst/>
          </a:prstGeom>
          <a:noFill/>
          <a:ln w="28575" cap="flat" cmpd="sng">
            <a:solidFill>
              <a:srgbClr val="0070C0"/>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 name="Shape 382"/>
          <p:cNvSpPr/>
          <p:nvPr/>
        </p:nvSpPr>
        <p:spPr>
          <a:xfrm rot="19861505">
            <a:off x="6209583" y="5101049"/>
            <a:ext cx="448734" cy="899481"/>
          </a:xfrm>
          <a:prstGeom prst="ellipse">
            <a:avLst/>
          </a:prstGeom>
          <a:noFill/>
          <a:ln w="28575" cap="flat" cmpd="sng">
            <a:solidFill>
              <a:srgbClr val="0070C0"/>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0" name="Slide Number Placeholder 3"/>
          <p:cNvSpPr>
            <a:spLocks noGrp="1"/>
          </p:cNvSpPr>
          <p:nvPr>
            <p:ph type="sldNum" idx="4294967295"/>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12</a:t>
            </a:fld>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21" name="Straight Connector 20"/>
          <p:cNvCxnSpPr/>
          <p:nvPr/>
        </p:nvCxnSpPr>
        <p:spPr>
          <a:xfrm>
            <a:off x="37011" y="972457"/>
            <a:ext cx="9144000" cy="0"/>
          </a:xfrm>
          <a:prstGeom prst="line">
            <a:avLst/>
          </a:prstGeom>
          <a:noFill/>
          <a:ln w="63500" cap="flat" cmpd="tri" algn="ctr">
            <a:solidFill>
              <a:srgbClr val="00CC99">
                <a:shade val="95000"/>
                <a:satMod val="105000"/>
              </a:srgbClr>
            </a:solidFill>
            <a:prstDash val="solid"/>
          </a:ln>
          <a:effectLst>
            <a:outerShdw blurRad="50800" dist="38100" dir="18900000" algn="bl" rotWithShape="0">
              <a:prstClr val="black">
                <a:alpha val="40000"/>
              </a:prstClr>
            </a:outerShdw>
          </a:effectLst>
        </p:spPr>
      </p:cxnSp>
    </p:spTree>
    <p:extLst>
      <p:ext uri="{BB962C8B-B14F-4D97-AF65-F5344CB8AC3E}">
        <p14:creationId xmlns:p14="http://schemas.microsoft.com/office/powerpoint/2010/main" val="2537460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0181" y="1749119"/>
            <a:ext cx="4496187" cy="3474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460" y="1702642"/>
            <a:ext cx="4577796" cy="3537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1" name="Shape 331"/>
          <p:cNvSpPr txBox="1">
            <a:spLocks noGrp="1"/>
          </p:cNvSpPr>
          <p:nvPr>
            <p:ph type="title"/>
          </p:nvPr>
        </p:nvSpPr>
        <p:spPr>
          <a:xfrm>
            <a:off x="381000" y="76200"/>
            <a:ext cx="8229600" cy="1143000"/>
          </a:xfrm>
          <a:prstGeom prst="rect">
            <a:avLst/>
          </a:prstGeom>
          <a:noFill/>
          <a:ln>
            <a:noFill/>
          </a:ln>
        </p:spPr>
        <p:txBody>
          <a:bodyPr spcFirstLastPara="1" wrap="square" lIns="91425" tIns="45700" rIns="91425" bIns="45700" anchor="t" anchorCtr="0">
            <a:noAutofit/>
          </a:bodyPr>
          <a:lstStyle/>
          <a:p>
            <a:pPr lvl="0"/>
            <a:r>
              <a:rPr lang="en-US" sz="3200" dirty="0">
                <a:solidFill>
                  <a:srgbClr val="0070C0"/>
                </a:solidFill>
              </a:rPr>
              <a:t>Prod</a:t>
            </a:r>
            <a:r>
              <a:rPr lang="en-US" sz="3200" dirty="0"/>
              <a:t>, </a:t>
            </a:r>
            <a:r>
              <a:rPr lang="en-US" sz="3200" i="1" dirty="0">
                <a:solidFill>
                  <a:srgbClr val="0070C0"/>
                </a:solidFill>
              </a:rPr>
              <a:t>Prod BC</a:t>
            </a:r>
            <a:r>
              <a:rPr lang="en-US" sz="3200" dirty="0"/>
              <a:t>, </a:t>
            </a:r>
            <a:r>
              <a:rPr lang="en-US" sz="3200" dirty="0" err="1">
                <a:solidFill>
                  <a:srgbClr val="FF0000"/>
                </a:solidFill>
              </a:rPr>
              <a:t>Exp</a:t>
            </a:r>
            <a:r>
              <a:rPr lang="en-US" sz="3200" dirty="0">
                <a:solidFill>
                  <a:srgbClr val="FF0000"/>
                </a:solidFill>
              </a:rPr>
              <a:t> BC </a:t>
            </a:r>
            <a:r>
              <a:rPr lang="en-US" sz="3200" dirty="0"/>
              <a:t>PM2.5</a:t>
            </a:r>
            <a:r>
              <a:rPr lang="en-US" dirty="0"/>
              <a:t/>
            </a:r>
            <a:br>
              <a:rPr lang="en-US" dirty="0"/>
            </a:br>
            <a:r>
              <a:rPr lang="en-US" sz="2800" dirty="0" smtClean="0"/>
              <a:t>Daily </a:t>
            </a:r>
            <a:r>
              <a:rPr lang="en-US" sz="2800" dirty="0"/>
              <a:t>Time Series </a:t>
            </a:r>
            <a:r>
              <a:rPr lang="en-US" sz="2800" dirty="0" smtClean="0"/>
              <a:t/>
            </a:r>
            <a:br>
              <a:rPr lang="en-US" sz="2800" dirty="0" smtClean="0"/>
            </a:br>
            <a:r>
              <a:rPr lang="en-US" sz="2800" dirty="0"/>
              <a:t/>
            </a:r>
            <a:br>
              <a:rPr lang="en-US" sz="2800" dirty="0"/>
            </a:br>
            <a:r>
              <a:rPr lang="en-US" sz="2400" b="1" u="sng" dirty="0" smtClean="0"/>
              <a:t>August, </a:t>
            </a:r>
            <a:r>
              <a:rPr lang="en-US" sz="2400" b="1" u="sng" dirty="0"/>
              <a:t>2017</a:t>
            </a:r>
            <a:endParaRPr sz="2400" b="1" i="0" u="none" strike="noStrike" cap="none" dirty="0">
              <a:solidFill>
                <a:schemeClr val="dk1"/>
              </a:solidFill>
              <a:sym typeface="Calibri"/>
            </a:endParaRPr>
          </a:p>
        </p:txBody>
      </p:sp>
      <p:sp>
        <p:nvSpPr>
          <p:cNvPr id="333" name="Shape 333"/>
          <p:cNvSpPr txBox="1">
            <a:spLocks noGrp="1"/>
          </p:cNvSpPr>
          <p:nvPr>
            <p:ph type="sldNum" idx="4294967295"/>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13</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4" name="Shape 334"/>
          <p:cNvSpPr txBox="1"/>
          <p:nvPr/>
        </p:nvSpPr>
        <p:spPr>
          <a:xfrm>
            <a:off x="6585545" y="2527662"/>
            <a:ext cx="805855" cy="31069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EAST</a:t>
            </a:r>
            <a:endParaRPr kumimoji="0" sz="14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35" name="Shape 335"/>
          <p:cNvSpPr txBox="1"/>
          <p:nvPr/>
        </p:nvSpPr>
        <p:spPr>
          <a:xfrm>
            <a:off x="3029761" y="2527662"/>
            <a:ext cx="704039" cy="30777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WEST</a:t>
            </a:r>
            <a:endParaRPr kumimoji="0" sz="14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36" name="Shape 336"/>
          <p:cNvSpPr txBox="1"/>
          <p:nvPr/>
        </p:nvSpPr>
        <p:spPr>
          <a:xfrm>
            <a:off x="1905000" y="5612249"/>
            <a:ext cx="5486400" cy="940951"/>
          </a:xfrm>
          <a:prstGeom prst="rect">
            <a:avLst/>
          </a:prstGeom>
          <a:solidFill>
            <a:srgbClr val="FFFF00"/>
          </a:solid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sng" strike="noStrike" kern="0" cap="none" spc="0" normalizeH="0" baseline="0" noProof="0" dirty="0" err="1" smtClean="0">
                <a:ln>
                  <a:noFill/>
                </a:ln>
                <a:solidFill>
                  <a:srgbClr val="0070C0"/>
                </a:solidFill>
                <a:effectLst/>
                <a:uLnTx/>
                <a:uFillTx/>
                <a:latin typeface="Arial"/>
                <a:cs typeface="Arial"/>
                <a:sym typeface="Arial"/>
              </a:rPr>
              <a:t>Exp</a:t>
            </a:r>
            <a:r>
              <a:rPr kumimoji="0" lang="en-US" sz="1400" b="0" i="0" u="sng" strike="noStrike" kern="0" cap="none" spc="0" normalizeH="0" baseline="0" noProof="0" dirty="0" smtClean="0">
                <a:ln>
                  <a:noFill/>
                </a:ln>
                <a:solidFill>
                  <a:srgbClr val="0070C0"/>
                </a:solidFill>
                <a:effectLst/>
                <a:uLnTx/>
                <a:uFillTx/>
                <a:latin typeface="Arial"/>
                <a:cs typeface="Arial"/>
                <a:sym typeface="Arial"/>
              </a:rPr>
              <a:t> Bias correction </a:t>
            </a:r>
            <a:endParaRPr kumimoji="0" sz="1400" b="0" i="0" u="sng" strike="noStrike" kern="0" cap="none" spc="0" normalizeH="0" baseline="0" noProof="0" dirty="0">
              <a:ln>
                <a:noFill/>
              </a:ln>
              <a:solidFill>
                <a:srgbClr val="0070C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West: </a:t>
            </a:r>
            <a:r>
              <a:rPr kumimoji="0" lang="en-US" sz="1400" b="0" i="0" u="none" strike="noStrike" kern="0" cap="none" spc="0" normalizeH="0" baseline="0" noProof="0" dirty="0" smtClean="0">
                <a:ln>
                  <a:noFill/>
                </a:ln>
                <a:solidFill>
                  <a:srgbClr val="000000"/>
                </a:solidFill>
                <a:effectLst/>
                <a:uLnTx/>
                <a:uFillTx/>
                <a:latin typeface="Arial"/>
                <a:ea typeface="Arial"/>
                <a:cs typeface="Arial"/>
                <a:sym typeface="Arial"/>
              </a:rPr>
              <a:t>- Removes </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post wild-fire event </a:t>
            </a:r>
            <a:r>
              <a:rPr kumimoji="0" lang="en-US" sz="1400" b="0" i="0" u="none" strike="noStrike" kern="0" cap="none" spc="0" normalizeH="0" baseline="0" noProof="0" dirty="0" smtClean="0">
                <a:ln>
                  <a:noFill/>
                </a:ln>
                <a:solidFill>
                  <a:srgbClr val="000000"/>
                </a:solidFill>
                <a:effectLst/>
                <a:uLnTx/>
                <a:uFillTx/>
                <a:latin typeface="Arial"/>
                <a:ea typeface="Arial"/>
                <a:cs typeface="Arial"/>
                <a:sym typeface="Arial"/>
              </a:rPr>
              <a:t>noise</a:t>
            </a:r>
          </a:p>
          <a:p>
            <a:pPr marL="0" marR="0" lvl="1" indent="0" algn="l" defTabSz="914400" rtl="0" eaLnBrk="1" fontAlgn="auto" latinLnBrk="0" hangingPunct="1">
              <a:lnSpc>
                <a:spcPct val="100000"/>
              </a:lnSpc>
              <a:spcBef>
                <a:spcPts val="0"/>
              </a:spcBef>
              <a:spcAft>
                <a:spcPts val="0"/>
              </a:spcAft>
              <a:buClr>
                <a:srgbClr val="000000"/>
              </a:buClr>
              <a:buSzPts val="1400"/>
              <a:buFontTx/>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                - </a:t>
            </a:r>
            <a:r>
              <a:rPr lang="en-US" kern="0" dirty="0" smtClean="0">
                <a:solidFill>
                  <a:srgbClr val="000000"/>
                </a:solidFill>
                <a:latin typeface="Arial"/>
                <a:cs typeface="Arial"/>
                <a:sym typeface="Arial"/>
              </a:rPr>
              <a:t>Captures</a:t>
            </a:r>
            <a:r>
              <a:rPr kumimoji="0" lang="en-US" sz="1400" b="0" i="0" u="none" strike="noStrike" kern="0" cap="none" spc="0" normalizeH="0" baseline="0" noProof="0" dirty="0" smtClean="0">
                <a:ln>
                  <a:noFill/>
                </a:ln>
                <a:solidFill>
                  <a:srgbClr val="000000"/>
                </a:solidFill>
                <a:effectLst/>
                <a:uLnTx/>
                <a:uFillTx/>
                <a:latin typeface="Arial"/>
                <a:cs typeface="Arial"/>
                <a:sym typeface="Arial"/>
              </a:rPr>
              <a:t> wild-fire events esp. early Aug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East: Similar to prod BC, some improvement around </a:t>
            </a:r>
            <a:r>
              <a:rPr kumimoji="0" lang="en-US" sz="1400" b="0" i="0" u="none" strike="noStrike" kern="0" cap="none" spc="0" normalizeH="0" baseline="0" noProof="0" dirty="0" smtClean="0">
                <a:ln>
                  <a:noFill/>
                </a:ln>
                <a:solidFill>
                  <a:srgbClr val="000000"/>
                </a:solidFill>
                <a:effectLst/>
                <a:uLnTx/>
                <a:uFillTx/>
                <a:latin typeface="Arial"/>
                <a:ea typeface="Arial"/>
                <a:cs typeface="Arial"/>
                <a:sym typeface="Arial"/>
              </a:rPr>
              <a:t>8/21-8/25</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37" name="Shape 337"/>
          <p:cNvSpPr/>
          <p:nvPr/>
        </p:nvSpPr>
        <p:spPr>
          <a:xfrm>
            <a:off x="1905000" y="2453640"/>
            <a:ext cx="763463" cy="2275115"/>
          </a:xfrm>
          <a:prstGeom prst="rect">
            <a:avLst/>
          </a:prstGeom>
          <a:noFill/>
          <a:ln w="25400" cap="flat" cmpd="sng">
            <a:solidFill>
              <a:srgbClr val="395E89"/>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38" name="Shape 338"/>
          <p:cNvSpPr/>
          <p:nvPr/>
        </p:nvSpPr>
        <p:spPr>
          <a:xfrm>
            <a:off x="7461066" y="2459628"/>
            <a:ext cx="585651" cy="2256064"/>
          </a:xfrm>
          <a:prstGeom prst="rect">
            <a:avLst/>
          </a:prstGeom>
          <a:noFill/>
          <a:ln w="25400" cap="flat" cmpd="sng">
            <a:solidFill>
              <a:srgbClr val="395E89"/>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 name="Shape 337"/>
          <p:cNvSpPr/>
          <p:nvPr/>
        </p:nvSpPr>
        <p:spPr>
          <a:xfrm>
            <a:off x="868668" y="2527662"/>
            <a:ext cx="542122" cy="2201093"/>
          </a:xfrm>
          <a:prstGeom prst="rect">
            <a:avLst/>
          </a:prstGeom>
          <a:noFill/>
          <a:ln w="25400" cap="flat" cmpd="sng">
            <a:solidFill>
              <a:srgbClr val="395E89"/>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15" name="Straight Connector 14"/>
          <p:cNvCxnSpPr/>
          <p:nvPr/>
        </p:nvCxnSpPr>
        <p:spPr>
          <a:xfrm>
            <a:off x="37011" y="972457"/>
            <a:ext cx="9144000" cy="0"/>
          </a:xfrm>
          <a:prstGeom prst="line">
            <a:avLst/>
          </a:prstGeom>
          <a:noFill/>
          <a:ln w="63500" cap="flat" cmpd="tri" algn="ctr">
            <a:solidFill>
              <a:srgbClr val="00CC99">
                <a:shade val="95000"/>
                <a:satMod val="105000"/>
              </a:srgbClr>
            </a:solidFill>
            <a:prstDash val="solid"/>
          </a:ln>
          <a:effectLst>
            <a:outerShdw blurRad="50800" dist="38100" dir="18900000" algn="bl" rotWithShape="0">
              <a:prstClr val="black">
                <a:alpha val="40000"/>
              </a:prstClr>
            </a:outerShdw>
          </a:effectLst>
        </p:spPr>
      </p:cxnSp>
    </p:spTree>
    <p:extLst>
      <p:ext uri="{BB962C8B-B14F-4D97-AF65-F5344CB8AC3E}">
        <p14:creationId xmlns:p14="http://schemas.microsoft.com/office/powerpoint/2010/main" val="737531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586" y="68280"/>
            <a:ext cx="8052179" cy="718400"/>
          </a:xfrm>
        </p:spPr>
        <p:txBody>
          <a:bodyPr>
            <a:normAutofit/>
          </a:bodyPr>
          <a:lstStyle/>
          <a:p>
            <a:pPr>
              <a:tabLst>
                <a:tab pos="1031875" algn="l"/>
              </a:tabLst>
            </a:pPr>
            <a:r>
              <a:rPr lang="en-US" sz="2800" dirty="0"/>
              <a:t>P</a:t>
            </a:r>
            <a:r>
              <a:rPr lang="en-US" sz="2800" b="1" dirty="0" smtClean="0"/>
              <a:t>erformance of ozone prediction</a:t>
            </a:r>
            <a:r>
              <a:rPr lang="en-US" sz="2800" dirty="0"/>
              <a:t>s</a:t>
            </a:r>
            <a:endParaRPr lang="en-US" sz="2800" b="1" i="1" dirty="0"/>
          </a:p>
        </p:txBody>
      </p:sp>
      <p:sp>
        <p:nvSpPr>
          <p:cNvPr id="6" name="TextBox 5"/>
          <p:cNvSpPr txBox="1"/>
          <p:nvPr/>
        </p:nvSpPr>
        <p:spPr>
          <a:xfrm>
            <a:off x="6757239" y="986502"/>
            <a:ext cx="1373790" cy="369332"/>
          </a:xfrm>
          <a:prstGeom prst="rect">
            <a:avLst/>
          </a:prstGeom>
          <a:noFill/>
        </p:spPr>
        <p:txBody>
          <a:bodyPr wrap="square" rtlCol="0">
            <a:spAutoFit/>
          </a:bodyPr>
          <a:lstStyle/>
          <a:p>
            <a:pPr fontAlgn="auto">
              <a:spcBef>
                <a:spcPts val="0"/>
              </a:spcBef>
              <a:spcAft>
                <a:spcPts val="0"/>
              </a:spcAft>
            </a:pPr>
            <a:r>
              <a:rPr lang="en-US" sz="1800" dirty="0" smtClean="0">
                <a:solidFill>
                  <a:prstClr val="black"/>
                </a:solidFill>
                <a:latin typeface="Calibri"/>
                <a:cs typeface="+mn-cs"/>
              </a:rPr>
              <a:t>Eastern US</a:t>
            </a:r>
            <a:endParaRPr lang="en-US" sz="1800" dirty="0">
              <a:solidFill>
                <a:prstClr val="black"/>
              </a:solidFill>
              <a:latin typeface="Calibri"/>
              <a:cs typeface="+mn-cs"/>
            </a:endParaRPr>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8965" y="1267890"/>
            <a:ext cx="4116951" cy="318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421" y="1204099"/>
            <a:ext cx="4135363" cy="3195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1828800" y="2514600"/>
            <a:ext cx="537327"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Calibri"/>
                <a:cs typeface="+mn-cs"/>
              </a:rPr>
              <a:t>July</a:t>
            </a:r>
            <a:endParaRPr lang="en-US" sz="1800" dirty="0">
              <a:solidFill>
                <a:prstClr val="black"/>
              </a:solidFill>
              <a:latin typeface="Calibri"/>
              <a:cs typeface="+mn-cs"/>
            </a:endParaRPr>
          </a:p>
        </p:txBody>
      </p:sp>
      <p:sp>
        <p:nvSpPr>
          <p:cNvPr id="16" name="TextBox 15"/>
          <p:cNvSpPr txBox="1"/>
          <p:nvPr/>
        </p:nvSpPr>
        <p:spPr>
          <a:xfrm>
            <a:off x="8009589" y="2541006"/>
            <a:ext cx="620914" cy="369332"/>
          </a:xfrm>
          <a:prstGeom prst="rect">
            <a:avLst/>
          </a:prstGeom>
          <a:noFill/>
        </p:spPr>
        <p:txBody>
          <a:bodyPr wrap="square" rtlCol="0">
            <a:spAutoFit/>
          </a:bodyPr>
          <a:lstStyle/>
          <a:p>
            <a:pPr fontAlgn="auto">
              <a:spcBef>
                <a:spcPts val="0"/>
              </a:spcBef>
              <a:spcAft>
                <a:spcPts val="0"/>
              </a:spcAft>
            </a:pPr>
            <a:r>
              <a:rPr lang="en-US" sz="1800" dirty="0" smtClean="0">
                <a:solidFill>
                  <a:prstClr val="black"/>
                </a:solidFill>
                <a:latin typeface="Calibri"/>
                <a:cs typeface="+mn-cs"/>
              </a:rPr>
              <a:t>July</a:t>
            </a:r>
            <a:endParaRPr lang="en-US" sz="1800" dirty="0">
              <a:solidFill>
                <a:prstClr val="black"/>
              </a:solidFill>
              <a:latin typeface="Calibri"/>
              <a:cs typeface="+mn-cs"/>
            </a:endParaRPr>
          </a:p>
        </p:txBody>
      </p:sp>
      <p:sp>
        <p:nvSpPr>
          <p:cNvPr id="21" name="TextBox 20"/>
          <p:cNvSpPr txBox="1"/>
          <p:nvPr/>
        </p:nvSpPr>
        <p:spPr>
          <a:xfrm>
            <a:off x="2292622" y="458574"/>
            <a:ext cx="4651402" cy="369332"/>
          </a:xfrm>
          <a:prstGeom prst="rect">
            <a:avLst/>
          </a:prstGeom>
          <a:noFill/>
        </p:spPr>
        <p:txBody>
          <a:bodyPr wrap="none" rtlCol="0">
            <a:spAutoFit/>
          </a:bodyPr>
          <a:lstStyle/>
          <a:p>
            <a:pPr fontAlgn="auto">
              <a:spcBef>
                <a:spcPts val="0"/>
              </a:spcBef>
              <a:spcAft>
                <a:spcPts val="0"/>
              </a:spcAft>
            </a:pPr>
            <a:r>
              <a:rPr lang="en-US" sz="1800" b="1" dirty="0" smtClean="0">
                <a:solidFill>
                  <a:prstClr val="black"/>
                </a:solidFill>
                <a:latin typeface="Calibri"/>
                <a:cs typeface="+mn-cs"/>
              </a:rPr>
              <a:t>Fraction correct for 8h ozone maximum (day 2)</a:t>
            </a:r>
            <a:endParaRPr lang="en-US" sz="1800" b="1" dirty="0">
              <a:solidFill>
                <a:prstClr val="black"/>
              </a:solidFill>
              <a:latin typeface="Calibri"/>
              <a:cs typeface="+mn-cs"/>
            </a:endParaRPr>
          </a:p>
        </p:txBody>
      </p:sp>
      <p:sp>
        <p:nvSpPr>
          <p:cNvPr id="22" name="Oval 21"/>
          <p:cNvSpPr/>
          <p:nvPr/>
        </p:nvSpPr>
        <p:spPr>
          <a:xfrm>
            <a:off x="1973455" y="3866865"/>
            <a:ext cx="271981" cy="275360"/>
          </a:xfrm>
          <a:prstGeom prst="ellipse">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7" name="Oval 26"/>
          <p:cNvSpPr/>
          <p:nvPr/>
        </p:nvSpPr>
        <p:spPr>
          <a:xfrm>
            <a:off x="6676798" y="3921457"/>
            <a:ext cx="314290" cy="275360"/>
          </a:xfrm>
          <a:prstGeom prst="ellipse">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4" name="TextBox 3"/>
          <p:cNvSpPr txBox="1"/>
          <p:nvPr/>
        </p:nvSpPr>
        <p:spPr>
          <a:xfrm>
            <a:off x="4436659" y="4790785"/>
            <a:ext cx="3301622" cy="1200329"/>
          </a:xfrm>
          <a:prstGeom prst="rect">
            <a:avLst/>
          </a:prstGeom>
          <a:solidFill>
            <a:srgbClr val="FFFFCC"/>
          </a:solidFill>
        </p:spPr>
        <p:txBody>
          <a:bodyPr wrap="square" rtlCol="0">
            <a:spAutoFit/>
          </a:bodyPr>
          <a:lstStyle/>
          <a:p>
            <a:pPr marL="285750" indent="-285750" fontAlgn="auto">
              <a:spcBef>
                <a:spcPts val="0"/>
              </a:spcBef>
              <a:spcAft>
                <a:spcPts val="0"/>
              </a:spcAft>
              <a:buFont typeface="Arial" panose="020B0604020202020204" pitchFamily="34" charset="0"/>
              <a:buChar char="•"/>
            </a:pPr>
            <a:r>
              <a:rPr lang="en-US" sz="1800" dirty="0" smtClean="0">
                <a:solidFill>
                  <a:prstClr val="black"/>
                </a:solidFill>
                <a:latin typeface="Calibri"/>
                <a:cs typeface="+mn-cs"/>
              </a:rPr>
              <a:t>Experimental bias correction for ozone is better than raw model, especially in the Western US</a:t>
            </a:r>
            <a:endParaRPr lang="en-US" sz="1800" dirty="0">
              <a:solidFill>
                <a:prstClr val="black"/>
              </a:solidFill>
              <a:latin typeface="Calibri"/>
              <a:cs typeface="+mn-cs"/>
            </a:endParaRPr>
          </a:p>
        </p:txBody>
      </p:sp>
      <p:sp>
        <p:nvSpPr>
          <p:cNvPr id="28" name="Slide Number Placeholder 3"/>
          <p:cNvSpPr>
            <a:spLocks noGrp="1"/>
          </p:cNvSpPr>
          <p:nvPr>
            <p:ph type="sldNum" idx="4294967295"/>
          </p:nvPr>
        </p:nvSpPr>
        <p:spPr>
          <a:xfrm>
            <a:off x="8198224" y="6356350"/>
            <a:ext cx="488576" cy="365125"/>
          </a:xfrm>
        </p:spPr>
        <p:txBody>
          <a:bodyPr/>
          <a:lstStyle/>
          <a:p>
            <a:pPr marL="0" lvl="0" indent="0">
              <a:spcBef>
                <a:spcPts val="0"/>
              </a:spcBef>
              <a:spcAft>
                <a:spcPts val="0"/>
              </a:spcAft>
              <a:buNone/>
            </a:pPr>
            <a:fld id="{00000000-1234-1234-1234-123412341234}" type="slidenum">
              <a:rPr lang="en-US" smtClean="0">
                <a:solidFill>
                  <a:schemeClr val="tx1"/>
                </a:solidFill>
              </a:rPr>
              <a:t>14</a:t>
            </a:fld>
            <a:endParaRPr lang="en-US" dirty="0">
              <a:solidFill>
                <a:schemeClr val="tx1"/>
              </a:solidFill>
            </a:endParaRPr>
          </a:p>
        </p:txBody>
      </p:sp>
      <p:graphicFrame>
        <p:nvGraphicFramePr>
          <p:cNvPr id="30" name="Table 29"/>
          <p:cNvGraphicFramePr>
            <a:graphicFrameLocks noGrp="1"/>
          </p:cNvGraphicFramePr>
          <p:nvPr>
            <p:extLst>
              <p:ext uri="{D42A27DB-BD31-4B8C-83A1-F6EECF244321}">
                <p14:modId xmlns:p14="http://schemas.microsoft.com/office/powerpoint/2010/main" val="2044548027"/>
              </p:ext>
            </p:extLst>
          </p:nvPr>
        </p:nvGraphicFramePr>
        <p:xfrm>
          <a:off x="802063" y="4393651"/>
          <a:ext cx="2590800" cy="1753535"/>
        </p:xfrm>
        <a:graphic>
          <a:graphicData uri="http://schemas.openxmlformats.org/drawingml/2006/table">
            <a:tbl>
              <a:tblPr firstRow="1" bandRow="1"/>
              <a:tblGrid>
                <a:gridCol w="1256144">
                  <a:extLst>
                    <a:ext uri="{9D8B030D-6E8A-4147-A177-3AD203B41FA5}">
                      <a16:colId xmlns="" xmlns:a16="http://schemas.microsoft.com/office/drawing/2014/main" val="20000"/>
                    </a:ext>
                  </a:extLst>
                </a:gridCol>
                <a:gridCol w="706583">
                  <a:extLst>
                    <a:ext uri="{9D8B030D-6E8A-4147-A177-3AD203B41FA5}">
                      <a16:colId xmlns="" xmlns:a16="http://schemas.microsoft.com/office/drawing/2014/main" val="20001"/>
                    </a:ext>
                  </a:extLst>
                </a:gridCol>
                <a:gridCol w="628073">
                  <a:extLst>
                    <a:ext uri="{9D8B030D-6E8A-4147-A177-3AD203B41FA5}">
                      <a16:colId xmlns="" xmlns:a16="http://schemas.microsoft.com/office/drawing/2014/main" val="20002"/>
                    </a:ext>
                  </a:extLst>
                </a:gridCol>
              </a:tblGrid>
              <a:tr h="74355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400" dirty="0" smtClean="0">
                          <a:solidFill>
                            <a:srgbClr val="FFFFFF"/>
                          </a:solidFill>
                        </a:rPr>
                        <a:t>BC compared</a:t>
                      </a:r>
                      <a:r>
                        <a:rPr lang="en-US" sz="1400" baseline="0" dirty="0" smtClean="0">
                          <a:solidFill>
                            <a:srgbClr val="FFFFFF"/>
                          </a:solidFill>
                        </a:rPr>
                        <a:t> </a:t>
                      </a:r>
                    </a:p>
                    <a:p>
                      <a:r>
                        <a:rPr lang="en-US" sz="1400" baseline="0" dirty="0" smtClean="0">
                          <a:solidFill>
                            <a:srgbClr val="FFFFFF"/>
                          </a:solidFill>
                        </a:rPr>
                        <a:t>to</a:t>
                      </a:r>
                      <a:r>
                        <a:rPr lang="en-US" sz="1400" dirty="0" smtClean="0">
                          <a:solidFill>
                            <a:srgbClr val="FFFFFF"/>
                          </a:solidFill>
                        </a:rPr>
                        <a:t> Raw</a:t>
                      </a:r>
                      <a:endParaRPr lang="en-US" sz="1400" dirty="0">
                        <a:solidFill>
                          <a:srgbClr val="FFFFFF"/>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400" dirty="0" err="1" smtClean="0">
                          <a:solidFill>
                            <a:srgbClr val="FFFFFF"/>
                          </a:solidFill>
                        </a:rPr>
                        <a:t>Exper</a:t>
                      </a:r>
                      <a:r>
                        <a:rPr lang="en-US" sz="1400" dirty="0" smtClean="0">
                          <a:solidFill>
                            <a:srgbClr val="FFFFFF"/>
                          </a:solidFill>
                        </a:rPr>
                        <a:t>.</a:t>
                      </a:r>
                    </a:p>
                    <a:p>
                      <a:r>
                        <a:rPr lang="en-US" sz="1400" dirty="0" smtClean="0">
                          <a:solidFill>
                            <a:srgbClr val="FFFFFF"/>
                          </a:solidFill>
                        </a:rPr>
                        <a:t>ozone 8h max BC</a:t>
                      </a:r>
                      <a:endParaRPr lang="en-US" sz="1400" dirty="0">
                        <a:solidFill>
                          <a:srgbClr val="FFFFFF"/>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tc hMerge="1">
                  <a:txBody>
                    <a:bodyPr/>
                    <a:lstStyle/>
                    <a:p>
                      <a:endParaRPr lang="en-US" dirty="0"/>
                    </a:p>
                  </a:txBody>
                  <a:tcPr/>
                </a:tc>
                <a:extLst>
                  <a:ext uri="{0D108BD9-81ED-4DB2-BD59-A6C34878D82A}">
                    <a16:rowId xmlns="" xmlns:a16="http://schemas.microsoft.com/office/drawing/2014/main" val="10000"/>
                  </a:ext>
                </a:extLst>
              </a:tr>
              <a:tr h="33046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Day</a:t>
                      </a:r>
                      <a:r>
                        <a:rPr lang="en-US" sz="1400" baseline="0" dirty="0" smtClean="0"/>
                        <a:t> 2</a:t>
                      </a:r>
                      <a:endParaRPr lang="en-US" sz="14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West</a:t>
                      </a:r>
                      <a:endParaRPr lang="en-US" sz="14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East</a:t>
                      </a:r>
                      <a:endParaRPr lang="en-US" sz="14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 xmlns:a16="http://schemas.microsoft.com/office/drawing/2014/main" val="10001"/>
                  </a:ext>
                </a:extLst>
              </a:tr>
              <a:tr h="33046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smtClean="0"/>
                        <a:t>July</a:t>
                      </a:r>
                      <a:endParaRPr lang="en-US"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 ++</a:t>
                      </a:r>
                      <a:endParaRPr lang="en-US" sz="1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 +</a:t>
                      </a:r>
                      <a:endParaRPr lang="en-US" sz="1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2D050"/>
                    </a:solidFill>
                  </a:tcPr>
                </a:tc>
                <a:extLst>
                  <a:ext uri="{0D108BD9-81ED-4DB2-BD59-A6C34878D82A}">
                    <a16:rowId xmlns="" xmlns:a16="http://schemas.microsoft.com/office/drawing/2014/main" val="10002"/>
                  </a:ext>
                </a:extLst>
              </a:tr>
              <a:tr h="34423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smtClean="0"/>
                        <a:t>August</a:t>
                      </a:r>
                      <a:endParaRPr lang="en-US"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aseline="0" dirty="0" smtClean="0"/>
                        <a:t> ++</a:t>
                      </a:r>
                      <a:endParaRPr lang="en-US" sz="1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 +</a:t>
                      </a:r>
                      <a:endParaRPr lang="en-US" sz="1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2D050"/>
                    </a:solidFill>
                  </a:tcPr>
                </a:tc>
                <a:extLst>
                  <a:ext uri="{0D108BD9-81ED-4DB2-BD59-A6C34878D82A}">
                    <a16:rowId xmlns="" xmlns:a16="http://schemas.microsoft.com/office/drawing/2014/main" val="10003"/>
                  </a:ext>
                </a:extLst>
              </a:tr>
            </a:tbl>
          </a:graphicData>
        </a:graphic>
      </p:graphicFrame>
      <p:cxnSp>
        <p:nvCxnSpPr>
          <p:cNvPr id="31" name="Straight Connector 30"/>
          <p:cNvCxnSpPr/>
          <p:nvPr/>
        </p:nvCxnSpPr>
        <p:spPr>
          <a:xfrm>
            <a:off x="37011" y="972457"/>
            <a:ext cx="9144000" cy="0"/>
          </a:xfrm>
          <a:prstGeom prst="line">
            <a:avLst/>
          </a:prstGeom>
          <a:noFill/>
          <a:ln w="63500" cap="flat" cmpd="tri" algn="ctr">
            <a:solidFill>
              <a:srgbClr val="00CC99">
                <a:shade val="95000"/>
                <a:satMod val="105000"/>
              </a:srgbClr>
            </a:solidFill>
            <a:prstDash val="solid"/>
          </a:ln>
          <a:effectLst>
            <a:outerShdw blurRad="50800" dist="38100" dir="18900000" algn="bl" rotWithShape="0">
              <a:prstClr val="black">
                <a:alpha val="40000"/>
              </a:prstClr>
            </a:outerShdw>
          </a:effectLst>
        </p:spPr>
      </p:cxnSp>
      <p:sp>
        <p:nvSpPr>
          <p:cNvPr id="5" name="TextBox 4"/>
          <p:cNvSpPr txBox="1"/>
          <p:nvPr/>
        </p:nvSpPr>
        <p:spPr>
          <a:xfrm>
            <a:off x="1645371" y="1014984"/>
            <a:ext cx="1282018"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Calibri"/>
                <a:cs typeface="+mn-cs"/>
              </a:rPr>
              <a:t>Western US</a:t>
            </a:r>
            <a:endParaRPr lang="en-US" sz="1800" dirty="0">
              <a:solidFill>
                <a:prstClr val="black"/>
              </a:solidFill>
              <a:latin typeface="Calibri"/>
              <a:cs typeface="+mn-cs"/>
            </a:endParaRPr>
          </a:p>
        </p:txBody>
      </p:sp>
      <p:sp>
        <p:nvSpPr>
          <p:cNvPr id="17" name="Rounded Rectangle 16"/>
          <p:cNvSpPr/>
          <p:nvPr/>
        </p:nvSpPr>
        <p:spPr bwMode="auto">
          <a:xfrm>
            <a:off x="1973455" y="4282796"/>
            <a:ext cx="1465781" cy="1985317"/>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Garamond" pitchFamily="18" charset="0"/>
              <a:cs typeface="Arial" charset="0"/>
            </a:endParaRPr>
          </a:p>
        </p:txBody>
      </p:sp>
    </p:spTree>
    <p:extLst>
      <p:ext uri="{BB962C8B-B14F-4D97-AF65-F5344CB8AC3E}">
        <p14:creationId xmlns:p14="http://schemas.microsoft.com/office/powerpoint/2010/main" val="1227692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9530" y="2536054"/>
            <a:ext cx="3348394" cy="2587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83" y="2495523"/>
            <a:ext cx="3328699" cy="2662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07039" y="76200"/>
            <a:ext cx="9026399" cy="797257"/>
          </a:xfrm>
        </p:spPr>
        <p:txBody>
          <a:bodyPr>
            <a:noAutofit/>
          </a:bodyPr>
          <a:lstStyle/>
          <a:p>
            <a:pPr fontAlgn="auto">
              <a:spcAft>
                <a:spcPts val="0"/>
              </a:spcAft>
            </a:pPr>
            <a:r>
              <a:rPr lang="en-US" sz="3200" b="1" dirty="0" smtClean="0">
                <a:solidFill>
                  <a:prstClr val="black"/>
                </a:solidFill>
              </a:rPr>
              <a:t>Performance </a:t>
            </a:r>
            <a:r>
              <a:rPr lang="en-US" sz="3200" b="1" dirty="0">
                <a:solidFill>
                  <a:prstClr val="black"/>
                </a:solidFill>
              </a:rPr>
              <a:t>of PM2.5 </a:t>
            </a:r>
            <a:r>
              <a:rPr lang="en-US" sz="3200" b="1" dirty="0" smtClean="0">
                <a:solidFill>
                  <a:prstClr val="black"/>
                </a:solidFill>
              </a:rPr>
              <a:t>predictions</a:t>
            </a:r>
            <a:r>
              <a:rPr lang="en-US" sz="3600" b="1" dirty="0" smtClean="0">
                <a:solidFill>
                  <a:prstClr val="black"/>
                </a:solidFill>
              </a:rPr>
              <a:t/>
            </a:r>
            <a:br>
              <a:rPr lang="en-US" sz="3600" b="1" dirty="0" smtClean="0">
                <a:solidFill>
                  <a:prstClr val="black"/>
                </a:solidFill>
              </a:rPr>
            </a:br>
            <a:r>
              <a:rPr lang="en-US" sz="2000" b="1" dirty="0" smtClean="0">
                <a:solidFill>
                  <a:prstClr val="black"/>
                </a:solidFill>
              </a:rPr>
              <a:t>(Aug 2017 and Jan 2018)</a:t>
            </a:r>
            <a:endParaRPr lang="en-US" sz="3600" b="1" dirty="0">
              <a:solidFill>
                <a:prstClr val="black"/>
              </a:solidFill>
            </a:endParaRPr>
          </a:p>
        </p:txBody>
      </p:sp>
      <p:sp>
        <p:nvSpPr>
          <p:cNvPr id="16" name="TextBox 15"/>
          <p:cNvSpPr txBox="1"/>
          <p:nvPr/>
        </p:nvSpPr>
        <p:spPr>
          <a:xfrm>
            <a:off x="1905000" y="4072095"/>
            <a:ext cx="834524"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Calibri"/>
                <a:cs typeface="+mn-cs"/>
              </a:rPr>
              <a:t>August</a:t>
            </a:r>
            <a:endParaRPr lang="en-US" sz="1800" dirty="0">
              <a:solidFill>
                <a:prstClr val="black"/>
              </a:solidFill>
              <a:latin typeface="Calibri"/>
              <a:cs typeface="+mn-cs"/>
            </a:endParaRPr>
          </a:p>
        </p:txBody>
      </p:sp>
      <p:sp>
        <p:nvSpPr>
          <p:cNvPr id="17" name="TextBox 16"/>
          <p:cNvSpPr txBox="1"/>
          <p:nvPr/>
        </p:nvSpPr>
        <p:spPr>
          <a:xfrm>
            <a:off x="1177173" y="2255790"/>
            <a:ext cx="1282018"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Calibri"/>
                <a:cs typeface="+mn-cs"/>
              </a:rPr>
              <a:t>Western US</a:t>
            </a:r>
            <a:endParaRPr lang="en-US" sz="1800" dirty="0">
              <a:solidFill>
                <a:prstClr val="black"/>
              </a:solidFill>
              <a:latin typeface="Calibri"/>
              <a:cs typeface="+mn-cs"/>
            </a:endParaRPr>
          </a:p>
        </p:txBody>
      </p:sp>
      <p:sp>
        <p:nvSpPr>
          <p:cNvPr id="18" name="TextBox 17"/>
          <p:cNvSpPr txBox="1"/>
          <p:nvPr/>
        </p:nvSpPr>
        <p:spPr>
          <a:xfrm>
            <a:off x="3969890" y="2255790"/>
            <a:ext cx="1188852"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Calibri"/>
                <a:cs typeface="+mn-cs"/>
              </a:rPr>
              <a:t>Eastern US</a:t>
            </a:r>
            <a:endParaRPr lang="en-US" sz="1800" dirty="0">
              <a:solidFill>
                <a:prstClr val="black"/>
              </a:solidFill>
              <a:latin typeface="Calibri"/>
              <a:cs typeface="+mn-cs"/>
            </a:endParaRPr>
          </a:p>
        </p:txBody>
      </p:sp>
      <p:sp>
        <p:nvSpPr>
          <p:cNvPr id="20" name="TextBox 19"/>
          <p:cNvSpPr txBox="1"/>
          <p:nvPr/>
        </p:nvSpPr>
        <p:spPr>
          <a:xfrm>
            <a:off x="4800600" y="4042276"/>
            <a:ext cx="834524"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Calibri"/>
                <a:cs typeface="+mn-cs"/>
              </a:rPr>
              <a:t>August</a:t>
            </a:r>
            <a:endParaRPr lang="en-US" sz="1800" dirty="0">
              <a:solidFill>
                <a:prstClr val="black"/>
              </a:solidFill>
              <a:latin typeface="Calibri"/>
              <a:cs typeface="+mn-cs"/>
            </a:endParaRPr>
          </a:p>
        </p:txBody>
      </p:sp>
      <p:sp>
        <p:nvSpPr>
          <p:cNvPr id="6" name="TextBox 5"/>
          <p:cNvSpPr txBox="1"/>
          <p:nvPr/>
        </p:nvSpPr>
        <p:spPr>
          <a:xfrm>
            <a:off x="423012" y="1207158"/>
            <a:ext cx="4481868" cy="338554"/>
          </a:xfrm>
          <a:prstGeom prst="rect">
            <a:avLst/>
          </a:prstGeom>
          <a:noFill/>
        </p:spPr>
        <p:txBody>
          <a:bodyPr wrap="none" rtlCol="0">
            <a:spAutoFit/>
          </a:bodyPr>
          <a:lstStyle/>
          <a:p>
            <a:pPr fontAlgn="auto">
              <a:spcBef>
                <a:spcPts val="0"/>
              </a:spcBef>
              <a:spcAft>
                <a:spcPts val="0"/>
              </a:spcAft>
            </a:pPr>
            <a:r>
              <a:rPr lang="en-US" sz="1600" b="1" dirty="0">
                <a:solidFill>
                  <a:prstClr val="black"/>
                </a:solidFill>
                <a:latin typeface="Calibri"/>
              </a:rPr>
              <a:t>Fraction correct for 24-hour average PM2.5 (day 2)</a:t>
            </a:r>
          </a:p>
        </p:txBody>
      </p:sp>
      <p:sp>
        <p:nvSpPr>
          <p:cNvPr id="28" name="Oval 27"/>
          <p:cNvSpPr/>
          <p:nvPr/>
        </p:nvSpPr>
        <p:spPr>
          <a:xfrm>
            <a:off x="4326145" y="4619574"/>
            <a:ext cx="271981" cy="27536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3" name="Oval 32"/>
          <p:cNvSpPr/>
          <p:nvPr/>
        </p:nvSpPr>
        <p:spPr>
          <a:xfrm>
            <a:off x="5621545" y="4619574"/>
            <a:ext cx="271981" cy="275360"/>
          </a:xfrm>
          <a:prstGeom prst="ellipse">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0" name="TextBox 9"/>
          <p:cNvSpPr txBox="1"/>
          <p:nvPr/>
        </p:nvSpPr>
        <p:spPr>
          <a:xfrm>
            <a:off x="6477743" y="3400754"/>
            <a:ext cx="2655695" cy="2585323"/>
          </a:xfrm>
          <a:prstGeom prst="rect">
            <a:avLst/>
          </a:prstGeom>
          <a:solidFill>
            <a:srgbClr val="FFFFCC"/>
          </a:solidFill>
        </p:spPr>
        <p:txBody>
          <a:bodyPr wrap="square" rtlCol="0">
            <a:spAutoFit/>
          </a:bodyPr>
          <a:lstStyle/>
          <a:p>
            <a:pPr marL="285750" indent="-285750" fontAlgn="auto">
              <a:spcBef>
                <a:spcPts val="0"/>
              </a:spcBef>
              <a:spcAft>
                <a:spcPts val="0"/>
              </a:spcAft>
              <a:buFont typeface="Arial" panose="020B0604020202020204" pitchFamily="34" charset="0"/>
              <a:buChar char="•"/>
            </a:pPr>
            <a:r>
              <a:rPr lang="en-US" sz="1800" dirty="0" smtClean="0">
                <a:solidFill>
                  <a:prstClr val="black"/>
                </a:solidFill>
                <a:latin typeface="Calibri"/>
                <a:cs typeface="+mn-cs"/>
              </a:rPr>
              <a:t>Experimental bias correction is better than operational one</a:t>
            </a:r>
          </a:p>
          <a:p>
            <a:pPr marL="285750" indent="-285750" fontAlgn="auto">
              <a:spcBef>
                <a:spcPts val="0"/>
              </a:spcBef>
              <a:spcAft>
                <a:spcPts val="0"/>
              </a:spcAft>
              <a:buFont typeface="Arial" panose="020B0604020202020204" pitchFamily="34" charset="0"/>
              <a:buChar char="•"/>
            </a:pPr>
            <a:endParaRPr lang="en-US" sz="1800" dirty="0" smtClean="0">
              <a:solidFill>
                <a:prstClr val="black"/>
              </a:solidFill>
              <a:latin typeface="Calibri"/>
              <a:cs typeface="+mn-cs"/>
            </a:endParaRPr>
          </a:p>
          <a:p>
            <a:pPr marL="285750" indent="-285750" fontAlgn="auto">
              <a:spcBef>
                <a:spcPts val="0"/>
              </a:spcBef>
              <a:spcAft>
                <a:spcPts val="0"/>
              </a:spcAft>
              <a:buFont typeface="Arial" panose="020B0604020202020204" pitchFamily="34" charset="0"/>
              <a:buChar char="•"/>
            </a:pPr>
            <a:r>
              <a:rPr lang="en-US" sz="1800" dirty="0" smtClean="0">
                <a:solidFill>
                  <a:prstClr val="black"/>
                </a:solidFill>
                <a:latin typeface="Calibri"/>
                <a:cs typeface="+mn-cs"/>
              </a:rPr>
              <a:t>Experimental bias correction is much better than raw model in January and for Eastern US in August </a:t>
            </a:r>
            <a:endParaRPr lang="en-US" sz="1800" dirty="0">
              <a:solidFill>
                <a:prstClr val="black"/>
              </a:solidFill>
              <a:latin typeface="Calibri"/>
              <a:cs typeface="+mn-cs"/>
            </a:endParaRPr>
          </a:p>
        </p:txBody>
      </p:sp>
      <p:cxnSp>
        <p:nvCxnSpPr>
          <p:cNvPr id="24" name="Straight Connector 23"/>
          <p:cNvCxnSpPr/>
          <p:nvPr/>
        </p:nvCxnSpPr>
        <p:spPr>
          <a:xfrm>
            <a:off x="37011" y="972457"/>
            <a:ext cx="9144000" cy="0"/>
          </a:xfrm>
          <a:prstGeom prst="line">
            <a:avLst/>
          </a:prstGeom>
          <a:noFill/>
          <a:ln w="63500" cap="flat" cmpd="tri" algn="ctr">
            <a:solidFill>
              <a:srgbClr val="00CC99">
                <a:shade val="95000"/>
                <a:satMod val="105000"/>
              </a:srgbClr>
            </a:solidFill>
            <a:prstDash val="solid"/>
          </a:ln>
          <a:effectLst>
            <a:outerShdw blurRad="50800" dist="38100" dir="18900000" algn="bl" rotWithShape="0">
              <a:prstClr val="black">
                <a:alpha val="40000"/>
              </a:prstClr>
            </a:outerShdw>
          </a:effectLst>
        </p:spPr>
      </p:cxnSp>
      <p:sp>
        <p:nvSpPr>
          <p:cNvPr id="25" name="Slide Number Placeholder 3"/>
          <p:cNvSpPr>
            <a:spLocks noGrp="1"/>
          </p:cNvSpPr>
          <p:nvPr>
            <p:ph type="sldNum" idx="4294967295"/>
          </p:nvPr>
        </p:nvSpPr>
        <p:spPr>
          <a:xfrm>
            <a:off x="8589815" y="6457946"/>
            <a:ext cx="549564" cy="365125"/>
          </a:xfrm>
        </p:spPr>
        <p:txBody>
          <a:bodyPr/>
          <a:lstStyle/>
          <a:p>
            <a:pPr marL="0" lvl="0" indent="0">
              <a:spcBef>
                <a:spcPts val="0"/>
              </a:spcBef>
              <a:spcAft>
                <a:spcPts val="0"/>
              </a:spcAft>
              <a:buNone/>
            </a:pPr>
            <a:fld id="{00000000-1234-1234-1234-123412341234}" type="slidenum">
              <a:rPr lang="en-US" smtClean="0">
                <a:solidFill>
                  <a:schemeClr val="tx1"/>
                </a:solidFill>
              </a:rPr>
              <a:t>15</a:t>
            </a:fld>
            <a:endParaRPr lang="en-US">
              <a:solidFill>
                <a:schemeClr val="tx1"/>
              </a:solidFill>
            </a:endParaRPr>
          </a:p>
        </p:txBody>
      </p:sp>
      <p:graphicFrame>
        <p:nvGraphicFramePr>
          <p:cNvPr id="30" name="Table 29"/>
          <p:cNvGraphicFramePr>
            <a:graphicFrameLocks noGrp="1"/>
          </p:cNvGraphicFramePr>
          <p:nvPr>
            <p:extLst>
              <p:ext uri="{D42A27DB-BD31-4B8C-83A1-F6EECF244321}">
                <p14:modId xmlns:p14="http://schemas.microsoft.com/office/powerpoint/2010/main" val="114456758"/>
              </p:ext>
            </p:extLst>
          </p:nvPr>
        </p:nvGraphicFramePr>
        <p:xfrm>
          <a:off x="5562600" y="1051560"/>
          <a:ext cx="3486150" cy="1748722"/>
        </p:xfrm>
        <a:graphic>
          <a:graphicData uri="http://schemas.openxmlformats.org/drawingml/2006/table">
            <a:tbl>
              <a:tblPr firstRow="1" bandRow="1"/>
              <a:tblGrid>
                <a:gridCol w="1093693">
                  <a:extLst>
                    <a:ext uri="{9D8B030D-6E8A-4147-A177-3AD203B41FA5}">
                      <a16:colId xmlns="" xmlns:a16="http://schemas.microsoft.com/office/drawing/2014/main" val="20000"/>
                    </a:ext>
                  </a:extLst>
                </a:gridCol>
                <a:gridCol w="683559">
                  <a:extLst>
                    <a:ext uri="{9D8B030D-6E8A-4147-A177-3AD203B41FA5}">
                      <a16:colId xmlns="" xmlns:a16="http://schemas.microsoft.com/office/drawing/2014/main" val="20001"/>
                    </a:ext>
                  </a:extLst>
                </a:gridCol>
                <a:gridCol w="546847">
                  <a:extLst>
                    <a:ext uri="{9D8B030D-6E8A-4147-A177-3AD203B41FA5}">
                      <a16:colId xmlns="" xmlns:a16="http://schemas.microsoft.com/office/drawing/2014/main" val="20002"/>
                    </a:ext>
                  </a:extLst>
                </a:gridCol>
                <a:gridCol w="615204">
                  <a:extLst>
                    <a:ext uri="{9D8B030D-6E8A-4147-A177-3AD203B41FA5}">
                      <a16:colId xmlns="" xmlns:a16="http://schemas.microsoft.com/office/drawing/2014/main" val="20003"/>
                    </a:ext>
                  </a:extLst>
                </a:gridCol>
                <a:gridCol w="546847">
                  <a:extLst>
                    <a:ext uri="{9D8B030D-6E8A-4147-A177-3AD203B41FA5}">
                      <a16:colId xmlns="" xmlns:a16="http://schemas.microsoft.com/office/drawing/2014/main" val="20004"/>
                    </a:ext>
                  </a:extLst>
                </a:gridCol>
              </a:tblGrid>
              <a:tr h="74355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400" dirty="0" smtClean="0">
                          <a:solidFill>
                            <a:srgbClr val="FFFFFF"/>
                          </a:solidFill>
                        </a:rPr>
                        <a:t>BC compared</a:t>
                      </a:r>
                      <a:r>
                        <a:rPr lang="en-US" sz="1400" baseline="0" dirty="0" smtClean="0">
                          <a:solidFill>
                            <a:srgbClr val="FFFFFF"/>
                          </a:solidFill>
                        </a:rPr>
                        <a:t> to</a:t>
                      </a:r>
                      <a:r>
                        <a:rPr lang="en-US" sz="1400" dirty="0" smtClean="0">
                          <a:solidFill>
                            <a:srgbClr val="FFFFFF"/>
                          </a:solidFill>
                        </a:rPr>
                        <a:t> Raw</a:t>
                      </a:r>
                      <a:endParaRPr lang="en-US" sz="1400" dirty="0">
                        <a:solidFill>
                          <a:srgbClr val="FFFFFF"/>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400" dirty="0" smtClean="0">
                          <a:solidFill>
                            <a:srgbClr val="FFFFFF"/>
                          </a:solidFill>
                        </a:rPr>
                        <a:t>Operational PM2.5</a:t>
                      </a:r>
                      <a:r>
                        <a:rPr lang="en-US" sz="1400" baseline="0" dirty="0" smtClean="0">
                          <a:solidFill>
                            <a:srgbClr val="FFFFFF"/>
                          </a:solidFill>
                        </a:rPr>
                        <a:t> </a:t>
                      </a:r>
                      <a:r>
                        <a:rPr lang="en-US" sz="1400" dirty="0" smtClean="0">
                          <a:solidFill>
                            <a:srgbClr val="FFFFFF"/>
                          </a:solidFill>
                        </a:rPr>
                        <a:t>24h </a:t>
                      </a:r>
                      <a:r>
                        <a:rPr lang="en-US" sz="1400" dirty="0" err="1" smtClean="0">
                          <a:solidFill>
                            <a:srgbClr val="FFFFFF"/>
                          </a:solidFill>
                        </a:rPr>
                        <a:t>avg</a:t>
                      </a:r>
                      <a:r>
                        <a:rPr lang="en-US" sz="1400" dirty="0" smtClean="0">
                          <a:solidFill>
                            <a:srgbClr val="FFFFFF"/>
                          </a:solidFill>
                        </a:rPr>
                        <a:t> </a:t>
                      </a:r>
                      <a:r>
                        <a:rPr lang="en-US" sz="1400" baseline="0" dirty="0" smtClean="0">
                          <a:solidFill>
                            <a:srgbClr val="FFFFFF"/>
                          </a:solidFill>
                        </a:rPr>
                        <a:t>BC</a:t>
                      </a:r>
                      <a:endParaRPr lang="en-US" sz="1400" dirty="0">
                        <a:solidFill>
                          <a:srgbClr val="FFFFFF"/>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tc hMerge="1">
                  <a:txBody>
                    <a:bodyPr/>
                    <a:lstStyle/>
                    <a:p>
                      <a:endParaRPr lang="en-US" dirty="0"/>
                    </a:p>
                  </a:txBody>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400" baseline="0" dirty="0" err="1" smtClean="0">
                          <a:solidFill>
                            <a:srgbClr val="FFFFFF"/>
                          </a:solidFill>
                        </a:rPr>
                        <a:t>Exper</a:t>
                      </a:r>
                      <a:r>
                        <a:rPr lang="en-US" sz="1400" baseline="0" dirty="0" smtClean="0">
                          <a:solidFill>
                            <a:srgbClr val="FFFFFF"/>
                          </a:solidFill>
                        </a:rPr>
                        <a:t>. PM2.5 24h </a:t>
                      </a:r>
                      <a:r>
                        <a:rPr lang="en-US" sz="1400" baseline="0" dirty="0" err="1" smtClean="0">
                          <a:solidFill>
                            <a:srgbClr val="FFFFFF"/>
                          </a:solidFill>
                        </a:rPr>
                        <a:t>avg</a:t>
                      </a:r>
                      <a:r>
                        <a:rPr lang="en-US" sz="1400" baseline="0" dirty="0" smtClean="0">
                          <a:solidFill>
                            <a:srgbClr val="FFFFFF"/>
                          </a:solidFill>
                        </a:rPr>
                        <a:t> BC</a:t>
                      </a:r>
                      <a:endParaRPr lang="en-US" sz="1400" dirty="0">
                        <a:solidFill>
                          <a:srgbClr val="FFFFFF"/>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tc hMerge="1">
                  <a:txBody>
                    <a:bodyPr/>
                    <a:lstStyle/>
                    <a:p>
                      <a:endParaRPr lang="en-US" dirty="0"/>
                    </a:p>
                  </a:txBody>
                  <a:tcPr/>
                </a:tc>
                <a:extLst>
                  <a:ext uri="{0D108BD9-81ED-4DB2-BD59-A6C34878D82A}">
                    <a16:rowId xmlns="" xmlns:a16="http://schemas.microsoft.com/office/drawing/2014/main" val="10000"/>
                  </a:ext>
                </a:extLst>
              </a:tr>
              <a:tr h="33046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Day</a:t>
                      </a:r>
                      <a:r>
                        <a:rPr lang="en-US" sz="1400" baseline="0" dirty="0" smtClean="0"/>
                        <a:t> 2</a:t>
                      </a:r>
                      <a:endParaRPr lang="en-US" sz="1400" dirty="0"/>
                    </a:p>
                  </a:txBody>
                  <a:tcPr>
                    <a:lnL w="12700" cmpd="sng">
                      <a:solidFill>
                        <a:srgbClr val="FFFFFF"/>
                      </a:solidFill>
                    </a:lnL>
                    <a:lnR w="12700" cmpd="sng">
                      <a:solidFill>
                        <a:srgbClr val="FFFFFF"/>
                      </a:solidFill>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West</a:t>
                      </a:r>
                      <a:endParaRPr lang="en-US" sz="1400" dirty="0"/>
                    </a:p>
                  </a:txBody>
                  <a:tcPr>
                    <a:lnL w="12700" cmpd="sng">
                      <a:solidFill>
                        <a:srgbClr val="FFFFFF"/>
                      </a:solidFill>
                    </a:lnL>
                    <a:lnR w="12700" cmpd="sng">
                      <a:solidFill>
                        <a:srgbClr val="FFFFFF"/>
                      </a:solidFill>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East</a:t>
                      </a:r>
                      <a:endParaRPr lang="en-US" sz="1400" dirty="0"/>
                    </a:p>
                  </a:txBody>
                  <a:tcPr>
                    <a:lnL w="12700" cmpd="sng">
                      <a:solidFill>
                        <a:srgbClr val="FFFFFF"/>
                      </a:solidFill>
                    </a:lnL>
                    <a:lnR w="12700" cmpd="sng">
                      <a:solidFill>
                        <a:srgbClr val="FFFFFF"/>
                      </a:solidFill>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West</a:t>
                      </a:r>
                      <a:endParaRPr lang="en-US" sz="1400" dirty="0"/>
                    </a:p>
                  </a:txBody>
                  <a:tcPr>
                    <a:lnL w="12700" cmpd="sng">
                      <a:solidFill>
                        <a:srgbClr val="FFFFFF"/>
                      </a:solidFill>
                    </a:lnL>
                    <a:lnR w="12700" cmpd="sng">
                      <a:solidFill>
                        <a:srgbClr val="FFFFFF"/>
                      </a:solidFill>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East</a:t>
                      </a:r>
                      <a:endParaRPr lang="en-US" sz="1400" dirty="0"/>
                    </a:p>
                  </a:txBody>
                  <a:tcPr>
                    <a:lnL w="12700" cmpd="sng">
                      <a:solidFill>
                        <a:srgbClr val="FFFFFF"/>
                      </a:solidFill>
                    </a:lnL>
                    <a:lnR w="12700" cmpd="sng">
                      <a:solidFill>
                        <a:srgbClr val="FFFFFF"/>
                      </a:solidFill>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 xmlns:a16="http://schemas.microsoft.com/office/drawing/2014/main" val="10001"/>
                  </a:ext>
                </a:extLst>
              </a:tr>
              <a:tr h="33046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August</a:t>
                      </a:r>
                      <a:endParaRPr lang="en-US" sz="1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 --</a:t>
                      </a:r>
                      <a:endParaRPr lang="en-US" sz="1400" dirty="0"/>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 +</a:t>
                      </a:r>
                      <a:endParaRPr lang="en-US" sz="1400" dirty="0"/>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aseline="0" dirty="0" smtClean="0"/>
                        <a:t>  +</a:t>
                      </a:r>
                      <a:endParaRPr lang="en-US" sz="1400" dirty="0"/>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aseline="0" dirty="0" smtClean="0"/>
                        <a:t> </a:t>
                      </a:r>
                      <a:r>
                        <a:rPr lang="en-US" sz="1400" dirty="0" smtClean="0"/>
                        <a:t>++</a:t>
                      </a:r>
                      <a:endParaRPr lang="en-US" sz="1400" dirty="0"/>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 xmlns:a16="http://schemas.microsoft.com/office/drawing/2014/main" val="10002"/>
                  </a:ext>
                </a:extLst>
              </a:tr>
              <a:tr h="34423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January</a:t>
                      </a:r>
                      <a:endParaRPr lang="en-US" sz="1400" dirty="0"/>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aseline="0" dirty="0" smtClean="0">
                          <a:solidFill>
                            <a:schemeClr val="tx1"/>
                          </a:solidFill>
                        </a:rPr>
                        <a:t> +</a:t>
                      </a:r>
                      <a:endParaRPr lang="en-US" sz="1400" dirty="0">
                        <a:solidFill>
                          <a:schemeClr val="tx1"/>
                        </a:solidFill>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 +</a:t>
                      </a:r>
                      <a:endParaRPr lang="en-US" sz="1400" dirty="0"/>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 ++</a:t>
                      </a:r>
                      <a:endParaRPr lang="en-US" sz="1400" dirty="0"/>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 ++</a:t>
                      </a:r>
                      <a:endParaRPr lang="en-US" sz="1400" dirty="0"/>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B050"/>
                    </a:solidFill>
                  </a:tcPr>
                </a:tc>
                <a:extLst>
                  <a:ext uri="{0D108BD9-81ED-4DB2-BD59-A6C34878D82A}">
                    <a16:rowId xmlns="" xmlns:a16="http://schemas.microsoft.com/office/drawing/2014/main" val="10003"/>
                  </a:ext>
                </a:extLst>
              </a:tr>
            </a:tbl>
          </a:graphicData>
        </a:graphic>
      </p:graphicFrame>
      <p:sp>
        <p:nvSpPr>
          <p:cNvPr id="34" name="TextBox 33"/>
          <p:cNvSpPr txBox="1"/>
          <p:nvPr/>
        </p:nvSpPr>
        <p:spPr>
          <a:xfrm>
            <a:off x="1568441" y="6077315"/>
            <a:ext cx="908775"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Calibri"/>
                <a:cs typeface="+mn-cs"/>
              </a:rPr>
              <a:t>January</a:t>
            </a:r>
            <a:endParaRPr lang="en-US" sz="1800" dirty="0">
              <a:solidFill>
                <a:prstClr val="black"/>
              </a:solidFill>
              <a:latin typeface="Calibri"/>
              <a:cs typeface="+mn-cs"/>
            </a:endParaRPr>
          </a:p>
        </p:txBody>
      </p:sp>
      <p:pic>
        <p:nvPicPr>
          <p:cNvPr id="35" name="Picture 34"/>
          <p:cNvPicPr>
            <a:picLocks noChangeAspect="1"/>
          </p:cNvPicPr>
          <p:nvPr/>
        </p:nvPicPr>
        <p:blipFill rotWithShape="1">
          <a:blip r:embed="rId4"/>
          <a:srcRect t="23539"/>
          <a:stretch/>
        </p:blipFill>
        <p:spPr>
          <a:xfrm>
            <a:off x="-13649" y="4894934"/>
            <a:ext cx="3425587" cy="2067374"/>
          </a:xfrm>
          <a:prstGeom prst="rect">
            <a:avLst/>
          </a:prstGeom>
        </p:spPr>
      </p:pic>
      <p:sp>
        <p:nvSpPr>
          <p:cNvPr id="36" name="TextBox 35"/>
          <p:cNvSpPr txBox="1"/>
          <p:nvPr/>
        </p:nvSpPr>
        <p:spPr>
          <a:xfrm>
            <a:off x="1813711" y="6156258"/>
            <a:ext cx="908775"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Calibri"/>
                <a:cs typeface="+mn-cs"/>
              </a:rPr>
              <a:t>January</a:t>
            </a:r>
            <a:endParaRPr lang="en-US" sz="1800" dirty="0">
              <a:solidFill>
                <a:prstClr val="black"/>
              </a:solidFill>
              <a:latin typeface="Calibri"/>
              <a:cs typeface="+mn-cs"/>
            </a:endParaRPr>
          </a:p>
        </p:txBody>
      </p:sp>
      <p:pic>
        <p:nvPicPr>
          <p:cNvPr id="37" name="Picture 36"/>
          <p:cNvPicPr>
            <a:picLocks noChangeAspect="1"/>
          </p:cNvPicPr>
          <p:nvPr/>
        </p:nvPicPr>
        <p:blipFill rotWithShape="1">
          <a:blip r:embed="rId5"/>
          <a:srcRect l="3681" t="23035"/>
          <a:stretch/>
        </p:blipFill>
        <p:spPr>
          <a:xfrm>
            <a:off x="3193576" y="4894934"/>
            <a:ext cx="3114348" cy="1956117"/>
          </a:xfrm>
          <a:prstGeom prst="rect">
            <a:avLst/>
          </a:prstGeom>
        </p:spPr>
      </p:pic>
      <p:sp>
        <p:nvSpPr>
          <p:cNvPr id="38" name="TextBox 37"/>
          <p:cNvSpPr txBox="1"/>
          <p:nvPr/>
        </p:nvSpPr>
        <p:spPr>
          <a:xfrm>
            <a:off x="4877059" y="6039813"/>
            <a:ext cx="908775"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Calibri"/>
                <a:cs typeface="+mn-cs"/>
              </a:rPr>
              <a:t>January</a:t>
            </a:r>
            <a:endParaRPr lang="en-US" sz="1800" dirty="0">
              <a:solidFill>
                <a:prstClr val="black"/>
              </a:solidFill>
              <a:latin typeface="Calibri"/>
              <a:cs typeface="+mn-cs"/>
            </a:endParaRPr>
          </a:p>
        </p:txBody>
      </p:sp>
      <p:sp>
        <p:nvSpPr>
          <p:cNvPr id="40" name="Oval 39"/>
          <p:cNvSpPr/>
          <p:nvPr/>
        </p:nvSpPr>
        <p:spPr>
          <a:xfrm>
            <a:off x="2722486" y="6513455"/>
            <a:ext cx="255628" cy="235715"/>
          </a:xfrm>
          <a:prstGeom prst="ellipse">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41" name="Oval 40"/>
          <p:cNvSpPr/>
          <p:nvPr/>
        </p:nvSpPr>
        <p:spPr>
          <a:xfrm>
            <a:off x="5649246" y="6409146"/>
            <a:ext cx="290859" cy="231918"/>
          </a:xfrm>
          <a:prstGeom prst="ellipse">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42" name="Oval 41"/>
          <p:cNvSpPr/>
          <p:nvPr/>
        </p:nvSpPr>
        <p:spPr>
          <a:xfrm>
            <a:off x="1420342" y="6504681"/>
            <a:ext cx="271981" cy="22557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43" name="Oval 42"/>
          <p:cNvSpPr/>
          <p:nvPr/>
        </p:nvSpPr>
        <p:spPr>
          <a:xfrm>
            <a:off x="4376671" y="6426256"/>
            <a:ext cx="271981" cy="21480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1" name="Oval 30"/>
          <p:cNvSpPr/>
          <p:nvPr/>
        </p:nvSpPr>
        <p:spPr>
          <a:xfrm>
            <a:off x="2699819" y="4707863"/>
            <a:ext cx="271981" cy="275360"/>
          </a:xfrm>
          <a:prstGeom prst="ellipse">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6" name="Oval 25"/>
          <p:cNvSpPr/>
          <p:nvPr/>
        </p:nvSpPr>
        <p:spPr>
          <a:xfrm>
            <a:off x="1404419" y="4721511"/>
            <a:ext cx="271981" cy="27536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7" name="Rounded Rectangle 26"/>
          <p:cNvSpPr/>
          <p:nvPr/>
        </p:nvSpPr>
        <p:spPr bwMode="auto">
          <a:xfrm>
            <a:off x="7832887" y="972457"/>
            <a:ext cx="1229227" cy="1907221"/>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Garamond" pitchFamily="18" charset="0"/>
              <a:cs typeface="Arial" charset="0"/>
            </a:endParaRPr>
          </a:p>
        </p:txBody>
      </p:sp>
    </p:spTree>
    <p:extLst>
      <p:ext uri="{BB962C8B-B14F-4D97-AF65-F5344CB8AC3E}">
        <p14:creationId xmlns:p14="http://schemas.microsoft.com/office/powerpoint/2010/main" val="1749908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206" y="0"/>
            <a:ext cx="7219665" cy="1143000"/>
          </a:xfrm>
        </p:spPr>
        <p:txBody>
          <a:bodyPr>
            <a:normAutofit/>
          </a:bodyPr>
          <a:lstStyle/>
          <a:p>
            <a:r>
              <a:rPr lang="en-US" b="1" dirty="0" smtClean="0"/>
              <a:t>Summary evaluation of bias corrected predictions</a:t>
            </a:r>
            <a:endParaRPr lang="en-US" b="1" dirty="0"/>
          </a:p>
        </p:txBody>
      </p:sp>
      <p:sp>
        <p:nvSpPr>
          <p:cNvPr id="3" name="Content Placeholder 2"/>
          <p:cNvSpPr>
            <a:spLocks noGrp="1"/>
          </p:cNvSpPr>
          <p:nvPr>
            <p:ph idx="1"/>
          </p:nvPr>
        </p:nvSpPr>
        <p:spPr>
          <a:xfrm>
            <a:off x="457200" y="4952999"/>
            <a:ext cx="8229600" cy="1597925"/>
          </a:xfrm>
          <a:solidFill>
            <a:srgbClr val="FFFFCC"/>
          </a:solidFill>
        </p:spPr>
        <p:txBody>
          <a:bodyPr>
            <a:normAutofit fontScale="70000" lnSpcReduction="20000"/>
          </a:bodyPr>
          <a:lstStyle/>
          <a:p>
            <a:pPr marL="0" indent="0">
              <a:buNone/>
            </a:pPr>
            <a:endParaRPr lang="en-US" sz="1400" b="0" i="0" dirty="0" smtClean="0">
              <a:effectLst/>
            </a:endParaRPr>
          </a:p>
          <a:p>
            <a:pPr marL="0" indent="0">
              <a:buNone/>
            </a:pPr>
            <a:r>
              <a:rPr lang="en-US" b="0" i="0" dirty="0" smtClean="0">
                <a:effectLst/>
              </a:rPr>
              <a:t>Fraction </a:t>
            </a:r>
            <a:r>
              <a:rPr lang="en-US" b="0" i="0" dirty="0" smtClean="0">
                <a:effectLst/>
              </a:rPr>
              <a:t>Correct for day 2 predictions indicates:</a:t>
            </a:r>
          </a:p>
          <a:p>
            <a:pPr marL="457200" indent="-457200">
              <a:buFont typeface="Arial" panose="020B0604020202020204" pitchFamily="34" charset="0"/>
              <a:buChar char="•"/>
            </a:pPr>
            <a:r>
              <a:rPr lang="en-US" b="0" i="0" dirty="0" smtClean="0">
                <a:effectLst/>
              </a:rPr>
              <a:t>New ozone bias corrected prediction is better than raw model prediction</a:t>
            </a:r>
          </a:p>
          <a:p>
            <a:pPr marL="457200" indent="-457200">
              <a:buFont typeface="Arial" panose="020B0604020202020204" pitchFamily="34" charset="0"/>
              <a:buChar char="•"/>
            </a:pPr>
            <a:r>
              <a:rPr lang="en-US" b="0" i="0" dirty="0" smtClean="0">
                <a:effectLst/>
              </a:rPr>
              <a:t>Updated PM2.5 bias correction is better than both raw model predictions and operational bias corrected predictions</a:t>
            </a:r>
            <a:endParaRPr lang="en-US" b="0" i="0" dirty="0">
              <a:solidFill>
                <a:srgbClr val="FF0000"/>
              </a:solidFill>
              <a:effectLst/>
            </a:endParaRPr>
          </a:p>
        </p:txBody>
      </p:sp>
      <p:cxnSp>
        <p:nvCxnSpPr>
          <p:cNvPr id="5" name="Straight Connector 4"/>
          <p:cNvCxnSpPr/>
          <p:nvPr/>
        </p:nvCxnSpPr>
        <p:spPr>
          <a:xfrm>
            <a:off x="28661" y="1049466"/>
            <a:ext cx="9144000" cy="0"/>
          </a:xfrm>
          <a:prstGeom prst="line">
            <a:avLst/>
          </a:prstGeom>
          <a:noFill/>
          <a:ln w="63500" cap="flat" cmpd="tri" algn="ctr">
            <a:solidFill>
              <a:srgbClr val="00CC99">
                <a:shade val="95000"/>
                <a:satMod val="105000"/>
              </a:srgbClr>
            </a:solidFill>
            <a:prstDash val="solid"/>
          </a:ln>
          <a:effectLst>
            <a:outerShdw blurRad="50800" dist="38100" dir="18900000" algn="bl" rotWithShape="0">
              <a:prstClr val="black">
                <a:alpha val="40000"/>
              </a:prstClr>
            </a:outerShdw>
          </a:effectLst>
        </p:spPr>
      </p:cxnSp>
      <p:sp>
        <p:nvSpPr>
          <p:cNvPr id="7" name="Slide Number Placeholder 3"/>
          <p:cNvSpPr>
            <a:spLocks noGrp="1"/>
          </p:cNvSpPr>
          <p:nvPr>
            <p:ph type="sldNum" idx="4294967295"/>
          </p:nvPr>
        </p:nvSpPr>
        <p:spPr>
          <a:xfrm>
            <a:off x="8663708" y="6485654"/>
            <a:ext cx="475672" cy="365125"/>
          </a:xfrm>
        </p:spPr>
        <p:txBody>
          <a:bodyPr/>
          <a:lstStyle/>
          <a:p>
            <a:pPr marL="0" lvl="0" indent="0">
              <a:spcBef>
                <a:spcPts val="0"/>
              </a:spcBef>
              <a:spcAft>
                <a:spcPts val="0"/>
              </a:spcAft>
              <a:buNone/>
            </a:pPr>
            <a:fld id="{00000000-1234-1234-1234-123412341234}" type="slidenum">
              <a:rPr lang="en-US" smtClean="0">
                <a:solidFill>
                  <a:schemeClr val="tx1"/>
                </a:solidFill>
              </a:rPr>
              <a:t>16</a:t>
            </a:fld>
            <a:endParaRPr lang="en-US">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376669217"/>
              </p:ext>
            </p:extLst>
          </p:nvPr>
        </p:nvGraphicFramePr>
        <p:xfrm>
          <a:off x="1918210" y="1400033"/>
          <a:ext cx="5861016" cy="3267501"/>
        </p:xfrm>
        <a:graphic>
          <a:graphicData uri="http://schemas.openxmlformats.org/drawingml/2006/table">
            <a:tbl>
              <a:tblPr firstRow="1" bandRow="1"/>
              <a:tblGrid>
                <a:gridCol w="1379061">
                  <a:extLst>
                    <a:ext uri="{9D8B030D-6E8A-4147-A177-3AD203B41FA5}">
                      <a16:colId xmlns="" xmlns:a16="http://schemas.microsoft.com/office/drawing/2014/main" val="20000"/>
                    </a:ext>
                  </a:extLst>
                </a:gridCol>
                <a:gridCol w="861914">
                  <a:extLst>
                    <a:ext uri="{9D8B030D-6E8A-4147-A177-3AD203B41FA5}">
                      <a16:colId xmlns="" xmlns:a16="http://schemas.microsoft.com/office/drawing/2014/main" val="20001"/>
                    </a:ext>
                  </a:extLst>
                </a:gridCol>
                <a:gridCol w="689531">
                  <a:extLst>
                    <a:ext uri="{9D8B030D-6E8A-4147-A177-3AD203B41FA5}">
                      <a16:colId xmlns="" xmlns:a16="http://schemas.microsoft.com/office/drawing/2014/main" val="20002"/>
                    </a:ext>
                  </a:extLst>
                </a:gridCol>
                <a:gridCol w="775724">
                  <a:extLst>
                    <a:ext uri="{9D8B030D-6E8A-4147-A177-3AD203B41FA5}">
                      <a16:colId xmlns="" xmlns:a16="http://schemas.microsoft.com/office/drawing/2014/main" val="20003"/>
                    </a:ext>
                  </a:extLst>
                </a:gridCol>
                <a:gridCol w="689531">
                  <a:extLst>
                    <a:ext uri="{9D8B030D-6E8A-4147-A177-3AD203B41FA5}">
                      <a16:colId xmlns="" xmlns:a16="http://schemas.microsoft.com/office/drawing/2014/main" val="20004"/>
                    </a:ext>
                  </a:extLst>
                </a:gridCol>
                <a:gridCol w="775724">
                  <a:extLst>
                    <a:ext uri="{9D8B030D-6E8A-4147-A177-3AD203B41FA5}">
                      <a16:colId xmlns="" xmlns:a16="http://schemas.microsoft.com/office/drawing/2014/main" val="20005"/>
                    </a:ext>
                  </a:extLst>
                </a:gridCol>
                <a:gridCol w="689531">
                  <a:extLst>
                    <a:ext uri="{9D8B030D-6E8A-4147-A177-3AD203B41FA5}">
                      <a16:colId xmlns="" xmlns:a16="http://schemas.microsoft.com/office/drawing/2014/main" val="20006"/>
                    </a:ext>
                  </a:extLst>
                </a:gridCol>
              </a:tblGrid>
              <a:tr h="101348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600" dirty="0" smtClean="0">
                          <a:solidFill>
                            <a:srgbClr val="FFFFFF"/>
                          </a:solidFill>
                        </a:rPr>
                        <a:t>BC compared</a:t>
                      </a:r>
                      <a:r>
                        <a:rPr lang="en-US" sz="1600" baseline="0" dirty="0" smtClean="0">
                          <a:solidFill>
                            <a:srgbClr val="FFFFFF"/>
                          </a:solidFill>
                        </a:rPr>
                        <a:t> to</a:t>
                      </a:r>
                      <a:r>
                        <a:rPr lang="en-US" sz="1600" dirty="0" smtClean="0">
                          <a:solidFill>
                            <a:srgbClr val="FFFFFF"/>
                          </a:solidFill>
                        </a:rPr>
                        <a:t> Raw</a:t>
                      </a:r>
                      <a:endParaRPr lang="en-US" sz="1600" dirty="0">
                        <a:solidFill>
                          <a:srgbClr val="FFFFFF"/>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600" dirty="0" smtClean="0">
                          <a:solidFill>
                            <a:srgbClr val="FFFFFF"/>
                          </a:solidFill>
                        </a:rPr>
                        <a:t>Operational PM2.5</a:t>
                      </a:r>
                      <a:r>
                        <a:rPr lang="en-US" sz="1600" baseline="0" dirty="0" smtClean="0">
                          <a:solidFill>
                            <a:srgbClr val="FFFFFF"/>
                          </a:solidFill>
                        </a:rPr>
                        <a:t> </a:t>
                      </a:r>
                      <a:r>
                        <a:rPr lang="en-US" sz="1600" dirty="0" smtClean="0">
                          <a:solidFill>
                            <a:srgbClr val="FFFFFF"/>
                          </a:solidFill>
                        </a:rPr>
                        <a:t>24h </a:t>
                      </a:r>
                      <a:r>
                        <a:rPr lang="en-US" sz="1600" dirty="0" err="1" smtClean="0">
                          <a:solidFill>
                            <a:srgbClr val="FFFFFF"/>
                          </a:solidFill>
                        </a:rPr>
                        <a:t>avg</a:t>
                      </a:r>
                      <a:r>
                        <a:rPr lang="en-US" sz="1600" dirty="0" smtClean="0">
                          <a:solidFill>
                            <a:srgbClr val="FFFFFF"/>
                          </a:solidFill>
                        </a:rPr>
                        <a:t> </a:t>
                      </a:r>
                      <a:r>
                        <a:rPr lang="en-US" sz="1600" baseline="0" dirty="0" smtClean="0">
                          <a:solidFill>
                            <a:srgbClr val="FFFFFF"/>
                          </a:solidFill>
                        </a:rPr>
                        <a:t>BC </a:t>
                      </a:r>
                      <a:endParaRPr lang="en-US" sz="1600" dirty="0">
                        <a:solidFill>
                          <a:srgbClr val="FFFFFF"/>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tc hMerge="1">
                  <a:txBody>
                    <a:bodyPr/>
                    <a:lstStyle/>
                    <a:p>
                      <a:endParaRPr lang="en-US" dirty="0"/>
                    </a:p>
                  </a:txBody>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600" baseline="0" dirty="0" smtClean="0">
                          <a:solidFill>
                            <a:srgbClr val="FFFFFF"/>
                          </a:solidFill>
                        </a:rPr>
                        <a:t>Experimental PM2.5 24h </a:t>
                      </a:r>
                      <a:r>
                        <a:rPr lang="en-US" sz="1600" baseline="0" dirty="0" err="1" smtClean="0">
                          <a:solidFill>
                            <a:srgbClr val="FFFFFF"/>
                          </a:solidFill>
                        </a:rPr>
                        <a:t>avg</a:t>
                      </a:r>
                      <a:r>
                        <a:rPr lang="en-US" sz="1600" baseline="0" dirty="0" smtClean="0">
                          <a:solidFill>
                            <a:srgbClr val="FFFFFF"/>
                          </a:solidFill>
                        </a:rPr>
                        <a:t> BC</a:t>
                      </a:r>
                      <a:endParaRPr lang="en-US" sz="1600" dirty="0">
                        <a:solidFill>
                          <a:srgbClr val="FFFFFF"/>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tc hMerge="1">
                  <a:txBody>
                    <a:bodyPr/>
                    <a:lstStyle/>
                    <a:p>
                      <a:endParaRPr lang="en-US" dirty="0"/>
                    </a:p>
                  </a:txBody>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600" dirty="0" smtClean="0">
                          <a:solidFill>
                            <a:srgbClr val="FFFFFF"/>
                          </a:solidFill>
                        </a:rPr>
                        <a:t>Experimental</a:t>
                      </a:r>
                    </a:p>
                    <a:p>
                      <a:r>
                        <a:rPr lang="en-US" sz="1600" dirty="0" smtClean="0">
                          <a:solidFill>
                            <a:srgbClr val="FFFFFF"/>
                          </a:solidFill>
                        </a:rPr>
                        <a:t>ozone 8h max BC</a:t>
                      </a:r>
                      <a:endParaRPr lang="en-US" sz="1600" dirty="0">
                        <a:solidFill>
                          <a:srgbClr val="FFFFFF"/>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tc hMerge="1">
                  <a:txBody>
                    <a:bodyPr/>
                    <a:lstStyle/>
                    <a:p>
                      <a:endParaRPr lang="en-US" dirty="0"/>
                    </a:p>
                  </a:txBody>
                  <a:tcPr/>
                </a:tc>
                <a:extLst>
                  <a:ext uri="{0D108BD9-81ED-4DB2-BD59-A6C34878D82A}">
                    <a16:rowId xmlns="" xmlns:a16="http://schemas.microsoft.com/office/drawing/2014/main" val="10000"/>
                  </a:ext>
                </a:extLst>
              </a:tr>
              <a:tr h="45043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Day</a:t>
                      </a:r>
                      <a:r>
                        <a:rPr lang="en-US" baseline="0" dirty="0" smtClean="0"/>
                        <a:t> 2</a:t>
                      </a:r>
                      <a:endParaRPr lang="en-US"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smtClean="0"/>
                        <a:t>West</a:t>
                      </a:r>
                      <a:endParaRPr lang="en-US" sz="16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smtClean="0"/>
                        <a:t>East</a:t>
                      </a:r>
                      <a:endParaRPr lang="en-US" sz="16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smtClean="0"/>
                        <a:t>West</a:t>
                      </a:r>
                      <a:endParaRPr lang="en-US" sz="16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smtClean="0"/>
                        <a:t>East</a:t>
                      </a:r>
                      <a:endParaRPr lang="en-US" sz="16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smtClean="0"/>
                        <a:t>West</a:t>
                      </a:r>
                      <a:endParaRPr lang="en-US" sz="16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smtClean="0"/>
                        <a:t>East</a:t>
                      </a:r>
                      <a:endParaRPr lang="en-US" sz="16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 xmlns:a16="http://schemas.microsoft.com/office/drawing/2014/main" val="10001"/>
                  </a:ext>
                </a:extLst>
              </a:tr>
              <a:tr h="45043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smtClean="0"/>
                        <a:t>July</a:t>
                      </a:r>
                      <a:endParaRPr lang="en-US"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 +</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 ++</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 ++</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 ++</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 +</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2D050"/>
                    </a:solidFill>
                  </a:tcPr>
                </a:tc>
                <a:extLst>
                  <a:ext uri="{0D108BD9-81ED-4DB2-BD59-A6C34878D82A}">
                    <a16:rowId xmlns="" xmlns:a16="http://schemas.microsoft.com/office/drawing/2014/main" val="10002"/>
                  </a:ext>
                </a:extLst>
              </a:tr>
              <a:tr h="45043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smtClean="0"/>
                        <a:t>August</a:t>
                      </a:r>
                      <a:endParaRPr lang="en-US"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 --</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 +</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 +</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baseline="0" dirty="0" smtClean="0"/>
                        <a:t> </a:t>
                      </a:r>
                      <a:r>
                        <a:rPr lang="en-US" dirty="0" smtClean="0"/>
                        <a:t>++</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baseline="0" dirty="0" smtClean="0"/>
                        <a:t> ++</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 +</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2D050"/>
                    </a:solidFill>
                  </a:tcPr>
                </a:tc>
                <a:extLst>
                  <a:ext uri="{0D108BD9-81ED-4DB2-BD59-A6C34878D82A}">
                    <a16:rowId xmlns="" xmlns:a16="http://schemas.microsoft.com/office/drawing/2014/main" val="10003"/>
                  </a:ext>
                </a:extLst>
              </a:tr>
              <a:tr h="4522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smtClean="0"/>
                        <a:t>September</a:t>
                      </a:r>
                      <a:endParaRPr lang="en-US"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solidFill>
                            <a:schemeClr val="tx1"/>
                          </a:solidFill>
                        </a:rPr>
                        <a:t> -/+</a:t>
                      </a:r>
                      <a:endParaRPr lang="en-US"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solidFill>
                            <a:schemeClr val="tx1"/>
                          </a:solidFill>
                        </a:rPr>
                        <a:t> +</a:t>
                      </a:r>
                      <a:endParaRPr lang="en-US"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baseline="0" dirty="0" smtClean="0"/>
                        <a:t> </a:t>
                      </a:r>
                      <a:r>
                        <a:rPr lang="en-US" dirty="0" smtClean="0"/>
                        <a:t>+</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baseline="0" dirty="0" smtClean="0"/>
                        <a:t> </a:t>
                      </a:r>
                      <a:r>
                        <a:rPr lang="en-US" dirty="0" smtClean="0"/>
                        <a:t>++</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 ++</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 +</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2D050"/>
                    </a:solidFill>
                  </a:tcPr>
                </a:tc>
                <a:extLst>
                  <a:ext uri="{0D108BD9-81ED-4DB2-BD59-A6C34878D82A}">
                    <a16:rowId xmlns="" xmlns:a16="http://schemas.microsoft.com/office/drawing/2014/main" val="10004"/>
                  </a:ext>
                </a:extLst>
              </a:tr>
              <a:tr h="45043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smtClean="0"/>
                        <a:t>January</a:t>
                      </a:r>
                      <a:endParaRPr lang="en-US"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solidFill>
                            <a:schemeClr val="tx1"/>
                          </a:solidFill>
                        </a:rPr>
                        <a:t> +</a:t>
                      </a:r>
                      <a:endParaRPr lang="en-US"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solidFill>
                            <a:schemeClr val="tx1"/>
                          </a:solidFill>
                        </a:rPr>
                        <a:t> +</a:t>
                      </a:r>
                      <a:endParaRPr lang="en-US"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 ++</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 ++</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extLst>
                  <a:ext uri="{0D108BD9-81ED-4DB2-BD59-A6C34878D82A}">
                    <a16:rowId xmlns="" xmlns:a16="http://schemas.microsoft.com/office/drawing/2014/main" val="10005"/>
                  </a:ext>
                </a:extLst>
              </a:tr>
            </a:tbl>
          </a:graphicData>
        </a:graphic>
      </p:graphicFrame>
      <p:sp>
        <p:nvSpPr>
          <p:cNvPr id="4" name="Rounded Rectangle 3"/>
          <p:cNvSpPr/>
          <p:nvPr/>
        </p:nvSpPr>
        <p:spPr bwMode="auto">
          <a:xfrm>
            <a:off x="4749420" y="1269242"/>
            <a:ext cx="3098044" cy="3562065"/>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Garamond" pitchFamily="18" charset="0"/>
              <a:cs typeface="Arial" charset="0"/>
            </a:endParaRPr>
          </a:p>
        </p:txBody>
      </p:sp>
    </p:spTree>
    <p:extLst>
      <p:ext uri="{BB962C8B-B14F-4D97-AF65-F5344CB8AC3E}">
        <p14:creationId xmlns:p14="http://schemas.microsoft.com/office/powerpoint/2010/main" val="705322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Emissions</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CCAA771-12E1-4FED-8D25-75B8AAA34139}"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29976973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90748" y="1569914"/>
            <a:ext cx="4328217" cy="369332"/>
          </a:xfrm>
          <a:prstGeom prst="rect">
            <a:avLst/>
          </a:prstGeom>
          <a:solidFill>
            <a:srgbClr val="FFFFCC"/>
          </a:solidFill>
        </p:spPr>
        <p:txBody>
          <a:bodyPr wrap="square" rtlCol="0">
            <a:spAutoFit/>
          </a:bodyPr>
          <a:lstStyle/>
          <a:p>
            <a:pPr fontAlgn="auto">
              <a:spcBef>
                <a:spcPts val="0"/>
              </a:spcBef>
              <a:spcAft>
                <a:spcPts val="0"/>
              </a:spcAft>
            </a:pPr>
            <a:endParaRPr lang="en-US" sz="1800" dirty="0">
              <a:solidFill>
                <a:prstClr val="black"/>
              </a:solidFill>
              <a:latin typeface="Calibri"/>
              <a:cs typeface="+mn-cs"/>
            </a:endParaRPr>
          </a:p>
        </p:txBody>
      </p:sp>
      <p:sp>
        <p:nvSpPr>
          <p:cNvPr id="10" name="TextBox 9"/>
          <p:cNvSpPr txBox="1"/>
          <p:nvPr/>
        </p:nvSpPr>
        <p:spPr>
          <a:xfrm>
            <a:off x="1982336" y="2772355"/>
            <a:ext cx="910989" cy="369332"/>
          </a:xfrm>
          <a:prstGeom prst="rect">
            <a:avLst/>
          </a:prstGeom>
          <a:solidFill>
            <a:srgbClr val="FFFFCC"/>
          </a:solidFill>
        </p:spPr>
        <p:txBody>
          <a:bodyPr wrap="square" rtlCol="0">
            <a:spAutoFit/>
          </a:bodyPr>
          <a:lstStyle/>
          <a:p>
            <a:pPr fontAlgn="auto">
              <a:spcBef>
                <a:spcPts val="0"/>
              </a:spcBef>
              <a:spcAft>
                <a:spcPts val="0"/>
              </a:spcAft>
            </a:pPr>
            <a:endParaRPr lang="en-US" sz="1800" dirty="0">
              <a:solidFill>
                <a:prstClr val="black"/>
              </a:solidFill>
              <a:latin typeface="Calibri"/>
              <a:cs typeface="+mn-cs"/>
            </a:endParaRPr>
          </a:p>
        </p:txBody>
      </p:sp>
      <p:sp>
        <p:nvSpPr>
          <p:cNvPr id="5" name="Slide Number Placeholder 4"/>
          <p:cNvSpPr>
            <a:spLocks noGrp="1"/>
          </p:cNvSpPr>
          <p:nvPr>
            <p:ph type="sldNum" sz="quarter" idx="10"/>
          </p:nvPr>
        </p:nvSpPr>
        <p:spPr/>
        <p:txBody>
          <a:bodyPr/>
          <a:lstStyle/>
          <a:p>
            <a:fld id="{66CAC88C-31F3-4764-B964-B930D18D7C5C}" type="slidenum">
              <a:rPr lang="en-US" smtClean="0"/>
              <a:pPr/>
              <a:t>18</a:t>
            </a:fld>
            <a:endParaRPr lang="en-US" dirty="0"/>
          </a:p>
        </p:txBody>
      </p:sp>
      <p:sp>
        <p:nvSpPr>
          <p:cNvPr id="7" name="TextBox 6"/>
          <p:cNvSpPr txBox="1"/>
          <p:nvPr/>
        </p:nvSpPr>
        <p:spPr>
          <a:xfrm>
            <a:off x="457200" y="533400"/>
            <a:ext cx="184731" cy="369332"/>
          </a:xfrm>
          <a:prstGeom prst="rect">
            <a:avLst/>
          </a:prstGeom>
          <a:noFill/>
        </p:spPr>
        <p:txBody>
          <a:bodyPr wrap="none" rtlCol="0">
            <a:spAutoFit/>
          </a:bodyPr>
          <a:lstStyle/>
          <a:p>
            <a:pPr fontAlgn="auto">
              <a:spcBef>
                <a:spcPts val="0"/>
              </a:spcBef>
              <a:spcAft>
                <a:spcPts val="0"/>
              </a:spcAft>
            </a:pPr>
            <a:endParaRPr lang="en-US" kern="0" dirty="0" smtClean="0">
              <a:latin typeface="Arial"/>
              <a:cs typeface="Arial"/>
              <a:sym typeface="Arial"/>
            </a:endParaRPr>
          </a:p>
        </p:txBody>
      </p:sp>
      <p:sp>
        <p:nvSpPr>
          <p:cNvPr id="15" name="TextBox 6"/>
          <p:cNvSpPr txBox="1">
            <a:spLocks noChangeArrowheads="1"/>
          </p:cNvSpPr>
          <p:nvPr/>
        </p:nvSpPr>
        <p:spPr bwMode="auto">
          <a:xfrm>
            <a:off x="152401" y="1452129"/>
            <a:ext cx="863534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fontAlgn="auto">
              <a:lnSpc>
                <a:spcPct val="150000"/>
              </a:lnSpc>
              <a:spcBef>
                <a:spcPts val="0"/>
              </a:spcBef>
              <a:spcAft>
                <a:spcPts val="0"/>
              </a:spcAft>
              <a:buFont typeface="Arial" panose="020B0604020202020204" pitchFamily="34" charset="0"/>
              <a:buChar char="•"/>
              <a:defRPr/>
            </a:pPr>
            <a:r>
              <a:rPr lang="en-US" altLang="en-US" sz="1800" kern="0" dirty="0">
                <a:cs typeface="Arial"/>
                <a:sym typeface="Arial"/>
              </a:rPr>
              <a:t>Point sources: upgrade based on 2017 CEM and 2018 DoE Energy </a:t>
            </a:r>
            <a:r>
              <a:rPr lang="en-US" altLang="en-US" sz="1800" kern="0" dirty="0" smtClean="0">
                <a:cs typeface="Arial"/>
                <a:sym typeface="Arial"/>
              </a:rPr>
              <a:t>Outlook, Canada </a:t>
            </a:r>
            <a:r>
              <a:rPr lang="en-US" altLang="en-US" sz="1800" kern="0" dirty="0">
                <a:cs typeface="Arial"/>
                <a:sym typeface="Arial"/>
              </a:rPr>
              <a:t>2011 Environment Canada Emission Inventory (</a:t>
            </a:r>
            <a:r>
              <a:rPr lang="en-US" altLang="en-US" sz="1800" kern="0" dirty="0" smtClean="0">
                <a:cs typeface="Arial"/>
                <a:sym typeface="Arial"/>
              </a:rPr>
              <a:t>ECEI), Mexico </a:t>
            </a:r>
            <a:r>
              <a:rPr lang="en-US" altLang="en-US" sz="1800" kern="0" dirty="0">
                <a:cs typeface="Arial"/>
                <a:sym typeface="Arial"/>
              </a:rPr>
              <a:t>inventory (MI) 2012 version2.2 </a:t>
            </a:r>
          </a:p>
          <a:p>
            <a:pPr marL="285750" indent="-285750" fontAlgn="auto">
              <a:lnSpc>
                <a:spcPct val="150000"/>
              </a:lnSpc>
              <a:spcBef>
                <a:spcPts val="0"/>
              </a:spcBef>
              <a:spcAft>
                <a:spcPts val="0"/>
              </a:spcAft>
              <a:buFont typeface="Arial" panose="020B0604020202020204" pitchFamily="34" charset="0"/>
              <a:buChar char="•"/>
              <a:defRPr/>
            </a:pPr>
            <a:r>
              <a:rPr lang="en-US" altLang="en-US" sz="1800" kern="0" dirty="0" smtClean="0">
                <a:cs typeface="Arial"/>
                <a:sym typeface="Arial"/>
              </a:rPr>
              <a:t>Area </a:t>
            </a:r>
            <a:r>
              <a:rPr lang="en-US" altLang="en-US" sz="1800" kern="0" dirty="0">
                <a:cs typeface="Arial"/>
                <a:sym typeface="Arial"/>
              </a:rPr>
              <a:t>sources: NEI2011 with </a:t>
            </a:r>
            <a:r>
              <a:rPr lang="en-US" altLang="en-US" sz="1800" kern="0" dirty="0" err="1">
                <a:cs typeface="Arial"/>
                <a:sym typeface="Arial"/>
              </a:rPr>
              <a:t>O_n_G</a:t>
            </a:r>
            <a:r>
              <a:rPr lang="en-US" altLang="en-US" sz="1800" kern="0" dirty="0">
                <a:cs typeface="Arial"/>
                <a:sym typeface="Arial"/>
              </a:rPr>
              <a:t> adjustment for 2016 + FORM/NOx </a:t>
            </a:r>
            <a:r>
              <a:rPr lang="en-US" altLang="en-US" sz="1800" kern="0" dirty="0" smtClean="0">
                <a:cs typeface="Arial"/>
                <a:sym typeface="Arial"/>
              </a:rPr>
              <a:t>upgrade</a:t>
            </a:r>
            <a:endParaRPr lang="en-US" altLang="en-US" sz="1800" kern="0" dirty="0">
              <a:cs typeface="Arial"/>
              <a:sym typeface="Arial"/>
            </a:endParaRPr>
          </a:p>
          <a:p>
            <a:pPr marL="285750" indent="-285750" fontAlgn="auto">
              <a:lnSpc>
                <a:spcPct val="150000"/>
              </a:lnSpc>
              <a:spcBef>
                <a:spcPts val="0"/>
              </a:spcBef>
              <a:spcAft>
                <a:spcPts val="0"/>
              </a:spcAft>
              <a:buFont typeface="Arial" panose="020B0604020202020204" pitchFamily="34" charset="0"/>
              <a:buChar char="•"/>
              <a:defRPr/>
            </a:pPr>
            <a:r>
              <a:rPr lang="en-US" altLang="en-US" sz="1800" kern="0" dirty="0">
                <a:cs typeface="Arial"/>
                <a:sym typeface="Arial"/>
              </a:rPr>
              <a:t>N</a:t>
            </a:r>
            <a:r>
              <a:rPr lang="en-US" altLang="en-US" sz="1800" kern="0" dirty="0" smtClean="0">
                <a:cs typeface="Arial"/>
                <a:sym typeface="Arial"/>
              </a:rPr>
              <a:t>on-road</a:t>
            </a:r>
            <a:r>
              <a:rPr lang="en-US" altLang="en-US" sz="1800" kern="0" dirty="0">
                <a:cs typeface="Arial"/>
                <a:sym typeface="Arial"/>
              </a:rPr>
              <a:t>: for U.S. used NEI2011, ECEI 2006 for Canada; MI 2012 for Mexico</a:t>
            </a:r>
          </a:p>
          <a:p>
            <a:pPr marL="285750" indent="-285750" fontAlgn="auto">
              <a:lnSpc>
                <a:spcPct val="150000"/>
              </a:lnSpc>
              <a:spcBef>
                <a:spcPts val="0"/>
              </a:spcBef>
              <a:spcAft>
                <a:spcPts val="0"/>
              </a:spcAft>
              <a:buFont typeface="Arial" panose="020B0604020202020204" pitchFamily="34" charset="0"/>
              <a:buChar char="•"/>
              <a:defRPr/>
            </a:pPr>
            <a:r>
              <a:rPr lang="en-US" altLang="en-US" sz="1800" kern="0" dirty="0" smtClean="0">
                <a:cs typeface="Arial"/>
                <a:sym typeface="Arial"/>
              </a:rPr>
              <a:t>Mobile </a:t>
            </a:r>
            <a:r>
              <a:rPr lang="en-US" altLang="en-US" sz="1800" kern="0" dirty="0">
                <a:cs typeface="Arial"/>
                <a:sym typeface="Arial"/>
              </a:rPr>
              <a:t>sources: Cross State Air Pollution Rule (CSAPR) 2011 Emission Data</a:t>
            </a:r>
          </a:p>
          <a:p>
            <a:pPr marL="285750" indent="-285750" fontAlgn="auto">
              <a:lnSpc>
                <a:spcPct val="150000"/>
              </a:lnSpc>
              <a:spcBef>
                <a:spcPts val="0"/>
              </a:spcBef>
              <a:spcAft>
                <a:spcPts val="0"/>
              </a:spcAft>
              <a:buFont typeface="Arial" panose="020B0604020202020204" pitchFamily="34" charset="0"/>
              <a:buChar char="•"/>
              <a:defRPr/>
            </a:pPr>
            <a:r>
              <a:rPr lang="en-US" altLang="en-US" sz="1800" kern="0" dirty="0" smtClean="0">
                <a:cs typeface="Arial"/>
                <a:sym typeface="Arial"/>
              </a:rPr>
              <a:t>Intermittent </a:t>
            </a:r>
            <a:r>
              <a:rPr lang="en-US" altLang="en-US" sz="1800" kern="0" dirty="0">
                <a:cs typeface="Arial"/>
                <a:sym typeface="Arial"/>
              </a:rPr>
              <a:t>emissions: windblown dust  – FENGSHA Model (Tong et al., 2016)</a:t>
            </a:r>
          </a:p>
          <a:p>
            <a:pPr marL="285750" indent="-285750" fontAlgn="auto">
              <a:lnSpc>
                <a:spcPct val="150000"/>
              </a:lnSpc>
              <a:spcBef>
                <a:spcPts val="0"/>
              </a:spcBef>
              <a:spcAft>
                <a:spcPts val="0"/>
              </a:spcAft>
              <a:buFont typeface="Arial" panose="020B0604020202020204" pitchFamily="34" charset="0"/>
              <a:buChar char="•"/>
              <a:defRPr/>
            </a:pPr>
            <a:r>
              <a:rPr lang="en-US" altLang="en-US" sz="1800" kern="0" dirty="0">
                <a:cs typeface="Arial"/>
                <a:sym typeface="Arial"/>
              </a:rPr>
              <a:t>W</a:t>
            </a:r>
            <a:r>
              <a:rPr lang="en-US" altLang="en-US" sz="1800" kern="0" dirty="0" smtClean="0">
                <a:cs typeface="Arial"/>
                <a:sym typeface="Arial"/>
              </a:rPr>
              <a:t>ild </a:t>
            </a:r>
            <a:r>
              <a:rPr lang="en-US" altLang="en-US" sz="1800" kern="0" dirty="0">
                <a:cs typeface="Arial"/>
                <a:sym typeface="Arial"/>
              </a:rPr>
              <a:t>fires -- NESDIS Hazard Mapping System (HMS) &amp; fuel from New </a:t>
            </a:r>
            <a:r>
              <a:rPr lang="en-US" altLang="en-US" sz="1800" kern="0" dirty="0" smtClean="0">
                <a:cs typeface="Arial"/>
                <a:sym typeface="Arial"/>
              </a:rPr>
              <a:t>USFS </a:t>
            </a:r>
            <a:r>
              <a:rPr lang="en-US" altLang="en-US" sz="1800" kern="0" dirty="0" err="1" smtClean="0">
                <a:cs typeface="Arial"/>
                <a:sym typeface="Arial"/>
              </a:rPr>
              <a:t>BlueSky</a:t>
            </a:r>
            <a:r>
              <a:rPr lang="en-US" altLang="en-US" sz="1800" kern="0" dirty="0" smtClean="0">
                <a:cs typeface="Arial"/>
                <a:sym typeface="Arial"/>
              </a:rPr>
              <a:t> v3.5.1</a:t>
            </a:r>
          </a:p>
          <a:p>
            <a:pPr marL="285750" indent="-285750" fontAlgn="auto">
              <a:lnSpc>
                <a:spcPct val="150000"/>
              </a:lnSpc>
              <a:spcBef>
                <a:spcPts val="0"/>
              </a:spcBef>
              <a:spcAft>
                <a:spcPts val="0"/>
              </a:spcAft>
              <a:buFont typeface="Arial" panose="020B0604020202020204" pitchFamily="34" charset="0"/>
              <a:buChar char="•"/>
              <a:defRPr/>
            </a:pPr>
            <a:r>
              <a:rPr lang="en-US" altLang="en-US" sz="1800" kern="0" dirty="0" smtClean="0">
                <a:cs typeface="Arial"/>
                <a:sym typeface="Arial"/>
              </a:rPr>
              <a:t>Natural </a:t>
            </a:r>
            <a:r>
              <a:rPr lang="en-US" altLang="en-US" sz="1800" kern="0" dirty="0">
                <a:cs typeface="Arial"/>
                <a:sym typeface="Arial"/>
              </a:rPr>
              <a:t>source: Biogenic with BEIS3 Version 3.14; </a:t>
            </a:r>
            <a:r>
              <a:rPr lang="en-US" altLang="en-US" sz="1800" kern="0" dirty="0" smtClean="0">
                <a:cs typeface="Arial"/>
                <a:sym typeface="Arial"/>
              </a:rPr>
              <a:t>Sea-salt based on 10m wind</a:t>
            </a:r>
          </a:p>
        </p:txBody>
      </p:sp>
      <p:sp>
        <p:nvSpPr>
          <p:cNvPr id="4" name="TextBox 3"/>
          <p:cNvSpPr txBox="1"/>
          <p:nvPr/>
        </p:nvSpPr>
        <p:spPr>
          <a:xfrm>
            <a:off x="912465" y="317956"/>
            <a:ext cx="7306501" cy="584775"/>
          </a:xfrm>
          <a:prstGeom prst="rect">
            <a:avLst/>
          </a:prstGeom>
          <a:noFill/>
        </p:spPr>
        <p:txBody>
          <a:bodyPr wrap="square" rtlCol="0">
            <a:spAutoFit/>
          </a:bodyPr>
          <a:lstStyle/>
          <a:p>
            <a:pPr algn="ctr" fontAlgn="auto">
              <a:spcBef>
                <a:spcPts val="0"/>
              </a:spcBef>
              <a:spcAft>
                <a:spcPts val="0"/>
              </a:spcAft>
            </a:pPr>
            <a:r>
              <a:rPr lang="en-US" sz="3200" b="1" kern="0" dirty="0" smtClean="0">
                <a:solidFill>
                  <a:schemeClr val="tx1"/>
                </a:solidFill>
                <a:latin typeface="Arial"/>
                <a:cs typeface="Arial"/>
                <a:sym typeface="Arial"/>
              </a:rPr>
              <a:t>Emissions in the operational model</a:t>
            </a:r>
          </a:p>
        </p:txBody>
      </p:sp>
      <p:cxnSp>
        <p:nvCxnSpPr>
          <p:cNvPr id="8" name="Straight Connector 7"/>
          <p:cNvCxnSpPr/>
          <p:nvPr/>
        </p:nvCxnSpPr>
        <p:spPr>
          <a:xfrm>
            <a:off x="28661" y="1049466"/>
            <a:ext cx="9144000" cy="0"/>
          </a:xfrm>
          <a:prstGeom prst="line">
            <a:avLst/>
          </a:prstGeom>
          <a:noFill/>
          <a:ln w="63500" cap="flat" cmpd="tri" algn="ctr">
            <a:solidFill>
              <a:srgbClr val="00CC99">
                <a:shade val="95000"/>
                <a:satMod val="105000"/>
              </a:srgbClr>
            </a:solidFill>
            <a:prstDash val="solid"/>
          </a:ln>
          <a:effectLst>
            <a:outerShdw blurRad="50800" dist="38100" dir="18900000" algn="bl" rotWithShape="0">
              <a:prstClr val="black">
                <a:alpha val="40000"/>
              </a:prstClr>
            </a:outerShdw>
          </a:effectLst>
        </p:spPr>
      </p:cxnSp>
    </p:spTree>
    <p:extLst>
      <p:ext uri="{BB962C8B-B14F-4D97-AF65-F5344CB8AC3E}">
        <p14:creationId xmlns:p14="http://schemas.microsoft.com/office/powerpoint/2010/main" val="25180272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50627" y="1687571"/>
            <a:ext cx="2947918" cy="369332"/>
          </a:xfrm>
          <a:prstGeom prst="rect">
            <a:avLst/>
          </a:prstGeom>
          <a:solidFill>
            <a:srgbClr val="FFFFCC"/>
          </a:solidFill>
        </p:spPr>
        <p:txBody>
          <a:bodyPr wrap="square" rtlCol="0">
            <a:spAutoFit/>
          </a:bodyPr>
          <a:lstStyle/>
          <a:p>
            <a:pPr fontAlgn="auto">
              <a:spcBef>
                <a:spcPts val="0"/>
              </a:spcBef>
              <a:spcAft>
                <a:spcPts val="0"/>
              </a:spcAft>
            </a:pPr>
            <a:endParaRPr lang="en-US" sz="1800" dirty="0">
              <a:solidFill>
                <a:prstClr val="black"/>
              </a:solidFill>
              <a:latin typeface="Calibri"/>
              <a:cs typeface="+mn-cs"/>
            </a:endParaRPr>
          </a:p>
        </p:txBody>
      </p:sp>
      <p:sp>
        <p:nvSpPr>
          <p:cNvPr id="5" name="Slide Number Placeholder 4"/>
          <p:cNvSpPr>
            <a:spLocks noGrp="1"/>
          </p:cNvSpPr>
          <p:nvPr>
            <p:ph type="sldNum" sz="quarter" idx="4294967295"/>
          </p:nvPr>
        </p:nvSpPr>
        <p:spPr/>
        <p:txBody>
          <a:bodyPr/>
          <a:lstStyle/>
          <a:p>
            <a:fld id="{66CAC88C-31F3-4764-B964-B930D18D7C5C}" type="slidenum">
              <a:rPr lang="en-US" smtClean="0"/>
              <a:t>19</a:t>
            </a:fld>
            <a:endParaRPr lang="en-US" dirty="0"/>
          </a:p>
        </p:txBody>
      </p:sp>
      <p:sp>
        <p:nvSpPr>
          <p:cNvPr id="7" name="TextBox 6"/>
          <p:cNvSpPr txBox="1"/>
          <p:nvPr/>
        </p:nvSpPr>
        <p:spPr>
          <a:xfrm>
            <a:off x="457200" y="533400"/>
            <a:ext cx="184731" cy="369332"/>
          </a:xfrm>
          <a:prstGeom prst="rect">
            <a:avLst/>
          </a:prstGeom>
          <a:noFill/>
        </p:spPr>
        <p:txBody>
          <a:bodyPr wrap="none" rtlCol="0">
            <a:spAutoFit/>
          </a:bodyPr>
          <a:lstStyle/>
          <a:p>
            <a:endParaRPr lang="en-US" dirty="0" smtClean="0">
              <a:solidFill>
                <a:schemeClr val="bg1"/>
              </a:solidFill>
            </a:endParaRPr>
          </a:p>
        </p:txBody>
      </p:sp>
      <p:sp>
        <p:nvSpPr>
          <p:cNvPr id="2" name="TextBox 1"/>
          <p:cNvSpPr txBox="1"/>
          <p:nvPr/>
        </p:nvSpPr>
        <p:spPr>
          <a:xfrm>
            <a:off x="238125" y="1421853"/>
            <a:ext cx="8705850" cy="5093702"/>
          </a:xfrm>
          <a:prstGeom prst="rect">
            <a:avLst/>
          </a:prstGeom>
          <a:noFill/>
          <a:ln w="25400">
            <a:noFill/>
          </a:ln>
        </p:spPr>
        <p:txBody>
          <a:bodyPr wrap="square" rtlCol="0">
            <a:spAutoFit/>
          </a:bodyPr>
          <a:lstStyle/>
          <a:p>
            <a:endParaRPr lang="en-US" altLang="en-US" sz="700" b="1" dirty="0" smtClean="0">
              <a:solidFill>
                <a:schemeClr val="tx1"/>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altLang="en-US" sz="2400" dirty="0" smtClean="0">
                <a:solidFill>
                  <a:schemeClr val="tx1"/>
                </a:solidFill>
                <a:latin typeface="Arial" panose="020B0604020202020204" pitchFamily="34" charset="0"/>
                <a:cs typeface="Arial" panose="020B0604020202020204" pitchFamily="34" charset="0"/>
              </a:rPr>
              <a:t>NEI2014v2 from EPA – significant activity data changes</a:t>
            </a:r>
            <a:endParaRPr lang="en-US" altLang="en-US" sz="2400" i="1" dirty="0" smtClean="0">
              <a:solidFill>
                <a:schemeClr val="tx1"/>
              </a:solidFill>
              <a:latin typeface="Arial" panose="020B0604020202020204" pitchFamily="34" charset="0"/>
              <a:cs typeface="Arial" panose="020B0604020202020204" pitchFamily="34" charset="0"/>
            </a:endParaRPr>
          </a:p>
          <a:p>
            <a:pPr>
              <a:lnSpc>
                <a:spcPct val="150000"/>
              </a:lnSpc>
            </a:pPr>
            <a:r>
              <a:rPr lang="en-US" altLang="en-US" sz="2400" dirty="0" smtClean="0">
                <a:solidFill>
                  <a:schemeClr val="tx1"/>
                </a:solidFill>
                <a:latin typeface="Arial" panose="020B0604020202020204" pitchFamily="34" charset="0"/>
              </a:rPr>
              <a:t>Some of the d</a:t>
            </a:r>
            <a:r>
              <a:rPr lang="en-US" altLang="en-US" sz="2400" dirty="0" smtClean="0">
                <a:solidFill>
                  <a:schemeClr val="tx1"/>
                </a:solidFill>
                <a:latin typeface="Arial" panose="020B0604020202020204" pitchFamily="34" charset="0"/>
                <a:cs typeface="Arial" panose="020B0604020202020204" pitchFamily="34" charset="0"/>
              </a:rPr>
              <a:t>ifferences from NEI2011: </a:t>
            </a:r>
          </a:p>
          <a:p>
            <a:pPr marL="457200" indent="-457200">
              <a:lnSpc>
                <a:spcPct val="150000"/>
              </a:lnSpc>
              <a:buFont typeface="Arial" panose="020B0604020202020204" pitchFamily="34" charset="0"/>
              <a:buChar char="•"/>
            </a:pPr>
            <a:r>
              <a:rPr lang="en-US" altLang="en-US" sz="2400" dirty="0" smtClean="0">
                <a:solidFill>
                  <a:schemeClr val="tx1"/>
                </a:solidFill>
                <a:latin typeface="Arial" panose="020B0604020202020204" pitchFamily="34" charset="0"/>
                <a:cs typeface="Arial" panose="020B0604020202020204" pitchFamily="34" charset="0"/>
              </a:rPr>
              <a:t>Oil and gas has point and area </a:t>
            </a:r>
            <a:r>
              <a:rPr lang="en-US" altLang="en-US" sz="2400" dirty="0" smtClean="0">
                <a:solidFill>
                  <a:schemeClr val="tx1"/>
                </a:solidFill>
                <a:latin typeface="Arial" panose="020B0604020202020204" pitchFamily="34" charset="0"/>
                <a:cs typeface="Arial" panose="020B0604020202020204" pitchFamily="34" charset="0"/>
              </a:rPr>
              <a:t>components</a:t>
            </a:r>
          </a:p>
          <a:p>
            <a:pPr marL="457200" indent="-457200">
              <a:lnSpc>
                <a:spcPct val="150000"/>
              </a:lnSpc>
              <a:buFont typeface="Arial" panose="020B0604020202020204" pitchFamily="34" charset="0"/>
              <a:buChar char="•"/>
            </a:pPr>
            <a:r>
              <a:rPr lang="en-US" altLang="en-US" sz="2400" dirty="0">
                <a:solidFill>
                  <a:schemeClr val="tx1"/>
                </a:solidFill>
                <a:latin typeface="Arial" panose="020B0604020202020204" pitchFamily="34" charset="0"/>
              </a:rPr>
              <a:t>Area Agriculture: NH</a:t>
            </a:r>
            <a:r>
              <a:rPr lang="en-US" altLang="en-US" sz="2400" baseline="-25000" dirty="0">
                <a:solidFill>
                  <a:schemeClr val="tx1"/>
                </a:solidFill>
                <a:latin typeface="Arial" panose="020B0604020202020204" pitchFamily="34" charset="0"/>
              </a:rPr>
              <a:t>3</a:t>
            </a:r>
            <a:r>
              <a:rPr lang="en-US" altLang="en-US" sz="2400" dirty="0">
                <a:solidFill>
                  <a:schemeClr val="tx1"/>
                </a:solidFill>
                <a:latin typeface="Arial" panose="020B0604020202020204" pitchFamily="34" charset="0"/>
              </a:rPr>
              <a:t> expanded with all related </a:t>
            </a:r>
            <a:r>
              <a:rPr lang="en-US" altLang="en-US" sz="2400" dirty="0" smtClean="0">
                <a:solidFill>
                  <a:schemeClr val="tx1"/>
                </a:solidFill>
                <a:latin typeface="Arial" panose="020B0604020202020204" pitchFamily="34" charset="0"/>
              </a:rPr>
              <a:t>species</a:t>
            </a:r>
            <a:endParaRPr lang="en-US" altLang="en-US" sz="2400" dirty="0">
              <a:solidFill>
                <a:schemeClr val="tx1"/>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altLang="en-US" sz="2400" dirty="0" smtClean="0">
                <a:solidFill>
                  <a:schemeClr val="tx1"/>
                </a:solidFill>
                <a:latin typeface="Arial" panose="020B0604020202020204" pitchFamily="34" charset="0"/>
                <a:cs typeface="Arial" panose="020B0604020202020204" pitchFamily="34" charset="0"/>
              </a:rPr>
              <a:t>MOVES2014v2</a:t>
            </a:r>
            <a:r>
              <a:rPr lang="en-US" altLang="en-US" sz="2400" dirty="0">
                <a:solidFill>
                  <a:schemeClr val="tx1"/>
                </a:solidFill>
                <a:latin typeface="Arial" panose="020B0604020202020204" pitchFamily="34" charset="0"/>
                <a:cs typeface="Arial" panose="020B0604020202020204" pitchFamily="34" charset="0"/>
              </a:rPr>
              <a:t>: 2014 Activities modulated by 2017 </a:t>
            </a:r>
            <a:r>
              <a:rPr lang="en-US" altLang="en-US" sz="2400" dirty="0" smtClean="0">
                <a:solidFill>
                  <a:schemeClr val="tx1"/>
                </a:solidFill>
                <a:latin typeface="Arial" panose="020B0604020202020204" pitchFamily="34" charset="0"/>
                <a:cs typeface="Arial" panose="020B0604020202020204" pitchFamily="34" charset="0"/>
              </a:rPr>
              <a:t>NAM</a:t>
            </a:r>
          </a:p>
          <a:p>
            <a:pPr>
              <a:lnSpc>
                <a:spcPct val="150000"/>
              </a:lnSpc>
            </a:pPr>
            <a:endParaRPr lang="en-US" altLang="en-US" sz="2400" dirty="0">
              <a:solidFill>
                <a:schemeClr val="tx1"/>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endParaRPr lang="en-US" altLang="en-US" sz="2400" b="1" dirty="0" smtClean="0">
              <a:solidFill>
                <a:schemeClr val="tx1"/>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endParaRPr lang="en-US" altLang="en-US" sz="2400" b="1" dirty="0" smtClean="0">
              <a:solidFill>
                <a:schemeClr val="bg1"/>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endParaRPr lang="en-US" altLang="en-US" sz="2800" dirty="0" smtClean="0">
              <a:solidFill>
                <a:schemeClr val="bg1"/>
              </a:solidFill>
            </a:endParaRPr>
          </a:p>
          <a:p>
            <a:endParaRPr lang="en-US" altLang="en-US" sz="2600" dirty="0">
              <a:solidFill>
                <a:srgbClr val="FFFF00"/>
              </a:solidFill>
            </a:endParaRPr>
          </a:p>
        </p:txBody>
      </p:sp>
      <p:sp>
        <p:nvSpPr>
          <p:cNvPr id="6" name="TextBox 5"/>
          <p:cNvSpPr txBox="1"/>
          <p:nvPr/>
        </p:nvSpPr>
        <p:spPr>
          <a:xfrm>
            <a:off x="857826" y="248952"/>
            <a:ext cx="7428345" cy="584775"/>
          </a:xfrm>
          <a:prstGeom prst="rect">
            <a:avLst/>
          </a:prstGeom>
          <a:noFill/>
          <a:ln w="44450">
            <a:noFill/>
          </a:ln>
        </p:spPr>
        <p:txBody>
          <a:bodyPr wrap="square" rtlCol="0">
            <a:spAutoFit/>
          </a:bodyPr>
          <a:lstStyle/>
          <a:p>
            <a:pPr algn="ctr"/>
            <a:r>
              <a:rPr lang="en-US" altLang="en-US" sz="3200" b="1" dirty="0" smtClean="0">
                <a:solidFill>
                  <a:schemeClr val="tx1"/>
                </a:solidFill>
                <a:latin typeface="Arial" panose="020B0604020202020204" pitchFamily="34" charset="0"/>
              </a:rPr>
              <a:t>Next emissions </a:t>
            </a:r>
            <a:r>
              <a:rPr lang="en-US" altLang="en-US" sz="3200" b="1" dirty="0" smtClean="0">
                <a:solidFill>
                  <a:schemeClr val="tx1"/>
                </a:solidFill>
                <a:latin typeface="Arial" panose="020B0604020202020204" pitchFamily="34" charset="0"/>
              </a:rPr>
              <a:t>update  </a:t>
            </a:r>
            <a:endParaRPr lang="en-US" altLang="en-US" sz="3200" b="1" dirty="0">
              <a:solidFill>
                <a:schemeClr val="tx1"/>
              </a:solidFill>
              <a:latin typeface="Arial" panose="020B0604020202020204" pitchFamily="34" charset="0"/>
            </a:endParaRPr>
          </a:p>
        </p:txBody>
      </p:sp>
      <p:cxnSp>
        <p:nvCxnSpPr>
          <p:cNvPr id="8" name="Straight Connector 7"/>
          <p:cNvCxnSpPr/>
          <p:nvPr/>
        </p:nvCxnSpPr>
        <p:spPr>
          <a:xfrm>
            <a:off x="28661" y="1049466"/>
            <a:ext cx="9144000" cy="0"/>
          </a:xfrm>
          <a:prstGeom prst="line">
            <a:avLst/>
          </a:prstGeom>
          <a:noFill/>
          <a:ln w="63500" cap="flat" cmpd="tri" algn="ctr">
            <a:solidFill>
              <a:srgbClr val="00CC99">
                <a:shade val="95000"/>
                <a:satMod val="105000"/>
              </a:srgbClr>
            </a:solidFill>
            <a:prstDash val="solid"/>
          </a:ln>
          <a:effectLst>
            <a:outerShdw blurRad="50800" dist="38100" dir="18900000" algn="bl" rotWithShape="0">
              <a:prstClr val="black">
                <a:alpha val="40000"/>
              </a:prstClr>
            </a:outerShdw>
          </a:effectLst>
        </p:spPr>
      </p:cxnSp>
    </p:spTree>
    <p:extLst>
      <p:ext uri="{BB962C8B-B14F-4D97-AF65-F5344CB8AC3E}">
        <p14:creationId xmlns:p14="http://schemas.microsoft.com/office/powerpoint/2010/main" val="4204798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72958" y="2703442"/>
            <a:ext cx="3234528" cy="1974005"/>
          </a:xfrm>
          <a:prstGeom prst="rect">
            <a:avLst/>
          </a:prstGeom>
          <a:solidFill>
            <a:srgbClr val="FFFFCC"/>
          </a:solidFill>
          <a:ln w="9525" cap="flat" cmpd="sng" algn="ctr">
            <a:solidFill>
              <a:srgbClr val="FF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Garamond" pitchFamily="18" charset="0"/>
              <a:cs typeface="Arial" charset="0"/>
            </a:endParaRPr>
          </a:p>
        </p:txBody>
      </p:sp>
      <p:sp>
        <p:nvSpPr>
          <p:cNvPr id="10" name="Rectangle 14"/>
          <p:cNvSpPr>
            <a:spLocks noChangeArrowheads="1"/>
          </p:cNvSpPr>
          <p:nvPr/>
        </p:nvSpPr>
        <p:spPr bwMode="auto">
          <a:xfrm>
            <a:off x="-33494" y="2327524"/>
            <a:ext cx="3765852" cy="3569060"/>
          </a:xfrm>
          <a:prstGeom prst="rect">
            <a:avLst/>
          </a:prstGeom>
          <a:noFill/>
          <a:ln w="9525">
            <a:noFill/>
            <a:miter lim="800000"/>
            <a:headEnd/>
            <a:tailEnd/>
          </a:ln>
          <a:effectLst/>
        </p:spPr>
        <p:txBody>
          <a:bodyPr/>
          <a:lstStyle/>
          <a:p>
            <a:pPr marL="457200" indent="-457200">
              <a:spcAft>
                <a:spcPct val="25000"/>
              </a:spcAft>
              <a:defRPr/>
            </a:pPr>
            <a:r>
              <a:rPr lang="en-US" sz="2000" i="1" dirty="0">
                <a:solidFill>
                  <a:srgbClr val="000000"/>
                </a:solidFill>
                <a:effectLst>
                  <a:outerShdw blurRad="38100" dist="38100" dir="2700000" algn="tl">
                    <a:srgbClr val="C0C0C0"/>
                  </a:outerShdw>
                </a:effectLst>
                <a:latin typeface="Arial"/>
              </a:rPr>
              <a:t>Prediction Capabilities:  </a:t>
            </a:r>
          </a:p>
          <a:p>
            <a:pPr marL="457200" indent="-457200">
              <a:spcAft>
                <a:spcPct val="25000"/>
              </a:spcAft>
              <a:buFontTx/>
              <a:buChar char="•"/>
              <a:defRPr/>
            </a:pPr>
            <a:r>
              <a:rPr lang="en-US" sz="1800" b="1" dirty="0">
                <a:solidFill>
                  <a:srgbClr val="000000"/>
                </a:solidFill>
                <a:effectLst>
                  <a:outerShdw blurRad="38100" dist="38100" dir="2700000" algn="tl">
                    <a:srgbClr val="C0C0C0"/>
                  </a:outerShdw>
                </a:effectLst>
                <a:latin typeface="Arial"/>
              </a:rPr>
              <a:t>Operations:  </a:t>
            </a:r>
          </a:p>
          <a:p>
            <a:pPr marL="457200">
              <a:spcAft>
                <a:spcPct val="25000"/>
              </a:spcAft>
              <a:defRPr/>
            </a:pPr>
            <a:r>
              <a:rPr lang="en-US" sz="1600" b="1" i="1" dirty="0">
                <a:solidFill>
                  <a:srgbClr val="000000"/>
                </a:solidFill>
                <a:latin typeface="Arial"/>
              </a:rPr>
              <a:t>Ozone nationwide</a:t>
            </a:r>
          </a:p>
          <a:p>
            <a:pPr marL="457200">
              <a:spcAft>
                <a:spcPct val="25000"/>
              </a:spcAft>
              <a:defRPr/>
            </a:pPr>
            <a:r>
              <a:rPr lang="en-US" sz="1600" b="1" i="1" dirty="0">
                <a:solidFill>
                  <a:srgbClr val="000000"/>
                </a:solidFill>
                <a:latin typeface="Arial"/>
              </a:rPr>
              <a:t>Smoke nationwide</a:t>
            </a:r>
          </a:p>
          <a:p>
            <a:pPr>
              <a:spcAft>
                <a:spcPct val="25000"/>
              </a:spcAft>
              <a:defRPr/>
            </a:pPr>
            <a:r>
              <a:rPr lang="en-US" sz="1600" b="1" i="1" dirty="0">
                <a:solidFill>
                  <a:srgbClr val="000000"/>
                </a:solidFill>
                <a:latin typeface="Arial"/>
              </a:rPr>
              <a:t>        Dust over </a:t>
            </a:r>
            <a:r>
              <a:rPr lang="en-US" sz="1600" b="1" i="1" dirty="0" smtClean="0">
                <a:solidFill>
                  <a:srgbClr val="000000"/>
                </a:solidFill>
                <a:latin typeface="Arial"/>
              </a:rPr>
              <a:t>CONUS</a:t>
            </a:r>
          </a:p>
          <a:p>
            <a:pPr marL="457200" indent="-457200">
              <a:spcAft>
                <a:spcPct val="25000"/>
              </a:spcAft>
              <a:defRPr/>
            </a:pPr>
            <a:r>
              <a:rPr lang="en-US" sz="800" b="1" dirty="0">
                <a:solidFill>
                  <a:srgbClr val="000000"/>
                </a:solidFill>
                <a:latin typeface="Arial"/>
              </a:rPr>
              <a:t>	</a:t>
            </a:r>
            <a:r>
              <a:rPr lang="en-US" sz="1600" b="1" i="1" dirty="0" smtClean="0">
                <a:solidFill>
                  <a:srgbClr val="000000"/>
                </a:solidFill>
                <a:latin typeface="Arial"/>
              </a:rPr>
              <a:t>Fine particulate </a:t>
            </a:r>
            <a:r>
              <a:rPr lang="en-US" sz="1600" b="1" i="1" dirty="0">
                <a:solidFill>
                  <a:srgbClr val="000000"/>
                </a:solidFill>
                <a:latin typeface="Arial"/>
              </a:rPr>
              <a:t>matter (</a:t>
            </a:r>
            <a:r>
              <a:rPr lang="en-US" sz="1600" b="1" i="1" dirty="0" smtClean="0">
                <a:solidFill>
                  <a:srgbClr val="000000"/>
                </a:solidFill>
                <a:latin typeface="Arial"/>
              </a:rPr>
              <a:t>PM2.5) nationwide</a:t>
            </a:r>
          </a:p>
          <a:p>
            <a:pPr marL="457200" indent="-457200">
              <a:spcAft>
                <a:spcPct val="25000"/>
              </a:spcAft>
              <a:defRPr/>
            </a:pPr>
            <a:endParaRPr lang="en-US" sz="1600" i="1" dirty="0" smtClean="0">
              <a:solidFill>
                <a:srgbClr val="000000"/>
              </a:solidFill>
              <a:latin typeface="Arial"/>
            </a:endParaRPr>
          </a:p>
          <a:p>
            <a:pPr marL="457200" indent="-457200">
              <a:spcAft>
                <a:spcPct val="25000"/>
              </a:spcAft>
              <a:buFontTx/>
              <a:buChar char="•"/>
              <a:defRPr/>
            </a:pPr>
            <a:r>
              <a:rPr lang="en-US" sz="1800" b="1" dirty="0" smtClean="0">
                <a:solidFill>
                  <a:srgbClr val="000000"/>
                </a:solidFill>
                <a:effectLst>
                  <a:outerShdw blurRad="38100" dist="38100" dir="2700000" algn="tl">
                    <a:srgbClr val="C0C0C0"/>
                  </a:outerShdw>
                </a:effectLst>
                <a:latin typeface="Arial"/>
              </a:rPr>
              <a:t>Testing of improvements:  </a:t>
            </a:r>
            <a:endParaRPr lang="en-US" sz="1800" b="1" dirty="0">
              <a:solidFill>
                <a:srgbClr val="000000"/>
              </a:solidFill>
              <a:effectLst>
                <a:outerShdw blurRad="38100" dist="38100" dir="2700000" algn="tl">
                  <a:srgbClr val="C0C0C0"/>
                </a:outerShdw>
              </a:effectLst>
              <a:latin typeface="Arial"/>
            </a:endParaRPr>
          </a:p>
          <a:p>
            <a:pPr marL="457200">
              <a:spcAft>
                <a:spcPct val="25000"/>
              </a:spcAft>
              <a:defRPr/>
            </a:pPr>
            <a:r>
              <a:rPr lang="en-US" sz="1600" i="1" dirty="0" smtClean="0">
                <a:solidFill>
                  <a:srgbClr val="000000"/>
                </a:solidFill>
                <a:latin typeface="Arial"/>
              </a:rPr>
              <a:t>Ozone</a:t>
            </a:r>
            <a:endParaRPr lang="en-US" sz="1600" i="1" dirty="0">
              <a:solidFill>
                <a:srgbClr val="000000"/>
              </a:solidFill>
              <a:latin typeface="Arial"/>
            </a:endParaRPr>
          </a:p>
          <a:p>
            <a:pPr marL="457200">
              <a:spcAft>
                <a:spcPct val="25000"/>
              </a:spcAft>
              <a:defRPr/>
            </a:pPr>
            <a:r>
              <a:rPr lang="en-US" sz="1600" i="1" dirty="0" smtClean="0">
                <a:solidFill>
                  <a:srgbClr val="000000"/>
                </a:solidFill>
                <a:latin typeface="Arial"/>
              </a:rPr>
              <a:t>Smoke</a:t>
            </a:r>
          </a:p>
          <a:p>
            <a:pPr marL="457200">
              <a:spcAft>
                <a:spcPct val="25000"/>
              </a:spcAft>
              <a:defRPr/>
            </a:pPr>
            <a:r>
              <a:rPr lang="en-US" sz="1600" i="1" dirty="0" smtClean="0">
                <a:solidFill>
                  <a:srgbClr val="000000"/>
                </a:solidFill>
                <a:latin typeface="Arial"/>
              </a:rPr>
              <a:t>PM2.5</a:t>
            </a:r>
            <a:endParaRPr lang="en-US" sz="1600" i="1" dirty="0">
              <a:solidFill>
                <a:srgbClr val="000000"/>
              </a:solidFill>
              <a:latin typeface="Arial"/>
            </a:endParaRPr>
          </a:p>
          <a:p>
            <a:pPr marL="457200" indent="-457200">
              <a:spcAft>
                <a:spcPct val="25000"/>
              </a:spcAft>
              <a:defRPr/>
            </a:pPr>
            <a:endParaRPr lang="en-US" sz="1600" i="1" dirty="0">
              <a:solidFill>
                <a:srgbClr val="000000"/>
              </a:solidFill>
              <a:latin typeface="Arial"/>
            </a:endParaRPr>
          </a:p>
          <a:p>
            <a:pPr marL="457200" indent="-457200">
              <a:spcAft>
                <a:spcPct val="25000"/>
              </a:spcAft>
              <a:defRPr/>
            </a:pPr>
            <a:endParaRPr lang="en-US" sz="1200" dirty="0" smtClean="0">
              <a:solidFill>
                <a:srgbClr val="000000"/>
              </a:solidFill>
              <a:latin typeface="Arial"/>
            </a:endParaRPr>
          </a:p>
          <a:p>
            <a:pPr marL="457200" indent="-457200">
              <a:spcAft>
                <a:spcPct val="25000"/>
              </a:spcAft>
              <a:defRPr/>
            </a:pPr>
            <a:endParaRPr lang="en-US" sz="1200" dirty="0">
              <a:solidFill>
                <a:srgbClr val="000000"/>
              </a:solidFill>
              <a:latin typeface="Arial"/>
            </a:endParaRPr>
          </a:p>
          <a:p>
            <a:pPr marL="457200" indent="-457200" algn="ctr">
              <a:spcAft>
                <a:spcPct val="25000"/>
              </a:spcAft>
              <a:defRPr/>
            </a:pPr>
            <a:endParaRPr lang="en-US" sz="1200" dirty="0">
              <a:solidFill>
                <a:srgbClr val="000000"/>
              </a:solidFill>
              <a:latin typeface="Arial"/>
            </a:endParaRPr>
          </a:p>
          <a:p>
            <a:pPr marL="457200" indent="-457200">
              <a:lnSpc>
                <a:spcPct val="70000"/>
              </a:lnSpc>
              <a:spcAft>
                <a:spcPct val="25000"/>
              </a:spcAft>
              <a:defRPr/>
            </a:pPr>
            <a:r>
              <a:rPr lang="en-US" sz="1600" i="1" dirty="0">
                <a:solidFill>
                  <a:srgbClr val="000000"/>
                </a:solidFill>
                <a:effectLst>
                  <a:outerShdw blurRad="38100" dist="38100" dir="2700000" algn="tl">
                    <a:srgbClr val="C0C0C0"/>
                  </a:outerShdw>
                </a:effectLst>
                <a:latin typeface="Arial"/>
              </a:rPr>
              <a:t>	</a:t>
            </a:r>
            <a:endParaRPr lang="en-US" sz="1800" i="1" dirty="0">
              <a:solidFill>
                <a:srgbClr val="000000"/>
              </a:solidFill>
              <a:effectLst>
                <a:outerShdw blurRad="38100" dist="38100" dir="2700000" algn="tl">
                  <a:srgbClr val="C0C0C0"/>
                </a:outerShdw>
              </a:effectLst>
              <a:latin typeface="Arial"/>
            </a:endParaRPr>
          </a:p>
        </p:txBody>
      </p:sp>
      <p:sp>
        <p:nvSpPr>
          <p:cNvPr id="8" name="Rectangle 2"/>
          <p:cNvSpPr>
            <a:spLocks noGrp="1" noChangeArrowheads="1"/>
          </p:cNvSpPr>
          <p:nvPr>
            <p:ph type="title"/>
          </p:nvPr>
        </p:nvSpPr>
        <p:spPr>
          <a:xfrm>
            <a:off x="1092200" y="111456"/>
            <a:ext cx="6915150" cy="838200"/>
          </a:xfrm>
        </p:spPr>
        <p:txBody>
          <a:bodyPr/>
          <a:lstStyle/>
          <a:p>
            <a:pPr defTabSz="912813" eaLnBrk="1" hangingPunct="1">
              <a:lnSpc>
                <a:spcPct val="100000"/>
              </a:lnSpc>
              <a:defRPr/>
            </a:pPr>
            <a:r>
              <a:rPr lang="en-US" sz="2800" dirty="0" smtClean="0"/>
              <a:t>National Air Quality Forecast Capability</a:t>
            </a:r>
            <a:br>
              <a:rPr lang="en-US" sz="2800" dirty="0" smtClean="0"/>
            </a:br>
            <a:r>
              <a:rPr lang="en-US" sz="2800" i="1" dirty="0" smtClean="0"/>
              <a:t> </a:t>
            </a:r>
            <a:r>
              <a:rPr lang="en-US" sz="2400" b="0" i="1" dirty="0" smtClean="0">
                <a:effectLst/>
              </a:rPr>
              <a:t>status in October 2018</a:t>
            </a:r>
            <a:r>
              <a:rPr lang="en-US" sz="3600" dirty="0" smtClean="0"/>
              <a:t/>
            </a:r>
            <a:br>
              <a:rPr lang="en-US" sz="3600" dirty="0" smtClean="0"/>
            </a:br>
            <a:endParaRPr lang="en-US" sz="3600" dirty="0" smtClean="0"/>
          </a:p>
        </p:txBody>
      </p:sp>
      <p:sp>
        <p:nvSpPr>
          <p:cNvPr id="9" name="Rectangle 3"/>
          <p:cNvSpPr txBox="1">
            <a:spLocks noChangeArrowheads="1"/>
          </p:cNvSpPr>
          <p:nvPr/>
        </p:nvSpPr>
        <p:spPr bwMode="auto">
          <a:xfrm>
            <a:off x="1477926" y="1392300"/>
            <a:ext cx="6400800" cy="839787"/>
          </a:xfrm>
          <a:prstGeom prst="rect">
            <a:avLst/>
          </a:prstGeom>
          <a:solidFill>
            <a:srgbClr val="FFFFCC"/>
          </a:solidFill>
          <a:ln w="9525">
            <a:noFill/>
            <a:miter lim="800000"/>
            <a:headEnd/>
            <a:tailEnd/>
          </a:ln>
          <a:effectLst/>
        </p:spPr>
        <p:txBody>
          <a:bodyPr/>
          <a:lstStyle>
            <a:lvl1pPr marL="342900" indent="-342900" algn="l" rtl="0" eaLnBrk="0" fontAlgn="base" hangingPunct="0">
              <a:lnSpc>
                <a:spcPct val="85000"/>
              </a:lnSpc>
              <a:spcBef>
                <a:spcPct val="0"/>
              </a:spcBef>
              <a:spcAft>
                <a:spcPct val="40000"/>
              </a:spcAft>
              <a:defRPr sz="2800" b="1" i="1">
                <a:solidFill>
                  <a:schemeClr val="tx1"/>
                </a:solidFill>
                <a:effectLst>
                  <a:outerShdw blurRad="38100" dist="38100" dir="2700000" algn="tl">
                    <a:srgbClr val="C0C0C0"/>
                  </a:outerShdw>
                </a:effectLst>
                <a:latin typeface="+mn-lt"/>
                <a:ea typeface="+mn-ea"/>
                <a:cs typeface="+mn-cs"/>
              </a:defRPr>
            </a:lvl1pPr>
            <a:lvl2pPr marL="339725" indent="-225425" algn="l" rtl="0" eaLnBrk="0" fontAlgn="base" hangingPunct="0">
              <a:lnSpc>
                <a:spcPct val="85000"/>
              </a:lnSpc>
              <a:spcBef>
                <a:spcPct val="0"/>
              </a:spcBef>
              <a:spcAft>
                <a:spcPct val="40000"/>
              </a:spcAft>
              <a:buChar char="•"/>
              <a:defRPr sz="2400" b="1">
                <a:solidFill>
                  <a:schemeClr val="tx1"/>
                </a:solidFill>
                <a:effectLst>
                  <a:outerShdw blurRad="38100" dist="38100" dir="2700000" algn="tl">
                    <a:srgbClr val="C0C0C0"/>
                  </a:outerShdw>
                </a:effectLst>
                <a:latin typeface="+mn-lt"/>
              </a:defRPr>
            </a:lvl2pPr>
            <a:lvl3pPr marL="692150" indent="-238125" algn="l" rtl="0" eaLnBrk="0" fontAlgn="base" hangingPunct="0">
              <a:lnSpc>
                <a:spcPct val="85000"/>
              </a:lnSpc>
              <a:spcBef>
                <a:spcPct val="0"/>
              </a:spcBef>
              <a:spcAft>
                <a:spcPct val="40000"/>
              </a:spcAft>
              <a:buChar char="–"/>
              <a:defRPr sz="2000" i="1">
                <a:solidFill>
                  <a:schemeClr val="tx1"/>
                </a:solidFill>
                <a:effectLst>
                  <a:outerShdw blurRad="38100" dist="38100" dir="2700000" algn="tl">
                    <a:srgbClr val="C0C0C0"/>
                  </a:outerShdw>
                </a:effectLst>
                <a:latin typeface="+mn-lt"/>
              </a:defRPr>
            </a:lvl3pPr>
            <a:lvl4pPr marL="1030288" indent="-223838" algn="l" rtl="0" eaLnBrk="0" fontAlgn="base" hangingPunct="0">
              <a:lnSpc>
                <a:spcPct val="85000"/>
              </a:lnSpc>
              <a:spcBef>
                <a:spcPct val="0"/>
              </a:spcBef>
              <a:spcAft>
                <a:spcPct val="40000"/>
              </a:spcAft>
              <a:buChar char="•"/>
              <a:defRPr b="1">
                <a:solidFill>
                  <a:schemeClr val="tx1"/>
                </a:solidFill>
                <a:effectLst>
                  <a:outerShdw blurRad="38100" dist="38100" dir="2700000" algn="tl">
                    <a:srgbClr val="C0C0C0"/>
                  </a:outerShdw>
                </a:effectLst>
                <a:latin typeface="+mn-lt"/>
              </a:defRPr>
            </a:lvl4pPr>
            <a:lvl5pPr marL="1370013" indent="-222250" algn="l" rtl="0" eaLnBrk="0" fontAlgn="base" hangingPunct="0">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5pPr>
            <a:lvl6pPr marL="1827213" indent="-222250" algn="l" rtl="0" fontAlgn="base">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6pPr>
            <a:lvl7pPr marL="2284413" indent="-222250" algn="l" rtl="0" fontAlgn="base">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7pPr>
            <a:lvl8pPr marL="2741613" indent="-222250" algn="l" rtl="0" fontAlgn="base">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8pPr>
            <a:lvl9pPr marL="3198813" indent="-222250" algn="l" rtl="0" fontAlgn="base">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9pPr>
          </a:lstStyle>
          <a:p>
            <a:pPr marL="457200" indent="-457200" eaLnBrk="1" hangingPunct="1">
              <a:lnSpc>
                <a:spcPct val="80000"/>
              </a:lnSpc>
              <a:defRPr/>
            </a:pPr>
            <a:endParaRPr lang="en-US" sz="700" i="0" dirty="0" smtClean="0">
              <a:solidFill>
                <a:srgbClr val="000000"/>
              </a:solidFill>
              <a:effectLst/>
            </a:endParaRPr>
          </a:p>
          <a:p>
            <a:pPr marL="457200" indent="-457200" eaLnBrk="1" hangingPunct="1">
              <a:lnSpc>
                <a:spcPct val="50000"/>
              </a:lnSpc>
              <a:buFontTx/>
              <a:buChar char="•"/>
              <a:defRPr/>
            </a:pPr>
            <a:r>
              <a:rPr lang="en-US" sz="2000" b="0" i="0" dirty="0" smtClean="0">
                <a:solidFill>
                  <a:srgbClr val="000000"/>
                </a:solidFill>
                <a:effectLst/>
              </a:rPr>
              <a:t>Improving the basis for air quality alerts</a:t>
            </a:r>
          </a:p>
          <a:p>
            <a:pPr marL="457200" indent="-457200" eaLnBrk="1" hangingPunct="1">
              <a:lnSpc>
                <a:spcPct val="50000"/>
              </a:lnSpc>
              <a:buFontTx/>
              <a:buChar char="•"/>
              <a:defRPr/>
            </a:pPr>
            <a:r>
              <a:rPr lang="en-US" sz="2000" b="0" i="0" dirty="0" smtClean="0">
                <a:solidFill>
                  <a:srgbClr val="000000"/>
                </a:solidFill>
                <a:effectLst/>
              </a:rPr>
              <a:t>Providing air quality information for people at risk</a:t>
            </a:r>
            <a:r>
              <a:rPr lang="en-US" b="0" dirty="0" smtClean="0">
                <a:solidFill>
                  <a:srgbClr val="000000"/>
                </a:solidFill>
                <a:effectLst/>
              </a:rPr>
              <a:t> </a:t>
            </a:r>
            <a:endParaRPr lang="en-US" sz="2400" b="0" dirty="0" smtClean="0">
              <a:solidFill>
                <a:srgbClr val="000000"/>
              </a:solidFill>
              <a:effectLst/>
            </a:endParaRPr>
          </a:p>
          <a:p>
            <a:pPr marL="457200" indent="-457200" eaLnBrk="1" hangingPunct="1">
              <a:lnSpc>
                <a:spcPct val="80000"/>
              </a:lnSpc>
              <a:defRPr/>
            </a:pPr>
            <a:endParaRPr lang="en-US" sz="2400" b="0" dirty="0" smtClean="0">
              <a:solidFill>
                <a:srgbClr val="000000"/>
              </a:solidFill>
            </a:endParaRPr>
          </a:p>
        </p:txBody>
      </p:sp>
      <p:grpSp>
        <p:nvGrpSpPr>
          <p:cNvPr id="25" name="Group 24"/>
          <p:cNvGrpSpPr/>
          <p:nvPr/>
        </p:nvGrpSpPr>
        <p:grpSpPr>
          <a:xfrm>
            <a:off x="3618994" y="2703442"/>
            <a:ext cx="5399413" cy="3552740"/>
            <a:chOff x="3721881" y="2578580"/>
            <a:chExt cx="5399413" cy="3552740"/>
          </a:xfrm>
        </p:grpSpPr>
        <p:grpSp>
          <p:nvGrpSpPr>
            <p:cNvPr id="2" name="Group 1"/>
            <p:cNvGrpSpPr/>
            <p:nvPr/>
          </p:nvGrpSpPr>
          <p:grpSpPr>
            <a:xfrm>
              <a:off x="3721881" y="2578580"/>
              <a:ext cx="5399413" cy="3476846"/>
              <a:chOff x="3721881" y="2578580"/>
              <a:chExt cx="5399413" cy="3476846"/>
            </a:xfrm>
          </p:grpSpPr>
          <p:sp>
            <p:nvSpPr>
              <p:cNvPr id="5" name="Rectangle 4"/>
              <p:cNvSpPr/>
              <p:nvPr/>
            </p:nvSpPr>
            <p:spPr bwMode="auto">
              <a:xfrm>
                <a:off x="3721881" y="2578580"/>
                <a:ext cx="5399413" cy="3476846"/>
              </a:xfrm>
              <a:prstGeom prst="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endParaRPr lang="en-US">
                  <a:cs typeface="Arial" charset="0"/>
                </a:endParaRPr>
              </a:p>
            </p:txBody>
          </p:sp>
          <p:pic>
            <p:nvPicPr>
              <p:cNvPr id="6" name="Picture 4" descr="D:\Users\Ivanka.Stajner\Pictures\con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0916" y="2730714"/>
                <a:ext cx="5141345" cy="3185162"/>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10"/>
            <p:cNvSpPr/>
            <p:nvPr/>
          </p:nvSpPr>
          <p:spPr bwMode="auto">
            <a:xfrm>
              <a:off x="7102552" y="2904540"/>
              <a:ext cx="1733107" cy="1786269"/>
            </a:xfrm>
            <a:prstGeom prst="rect">
              <a:avLst/>
            </a:prstGeom>
            <a:solidFill>
              <a:srgbClr val="00B0F0">
                <a:alpha val="21961"/>
              </a:srgbClr>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b="1" dirty="0">
                  <a:solidFill>
                    <a:srgbClr val="000000"/>
                  </a:solidFill>
                </a:rPr>
                <a:t>2004: ozone</a:t>
              </a:r>
            </a:p>
          </p:txBody>
        </p:sp>
        <p:sp>
          <p:nvSpPr>
            <p:cNvPr id="12" name="Rectangle 11"/>
            <p:cNvSpPr/>
            <p:nvPr/>
          </p:nvSpPr>
          <p:spPr bwMode="auto">
            <a:xfrm>
              <a:off x="5943604" y="2830112"/>
              <a:ext cx="2966483" cy="2998381"/>
            </a:xfrm>
            <a:prstGeom prst="rect">
              <a:avLst/>
            </a:prstGeom>
            <a:noFill/>
            <a:ln w="28575" cap="flat" cmpd="sng" algn="ctr">
              <a:solidFill>
                <a:schemeClr val="tx1">
                  <a:lumMod val="75000"/>
                  <a:lumOff val="2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endParaRPr lang="en-US">
                <a:cs typeface="Arial" charset="0"/>
              </a:endParaRPr>
            </a:p>
          </p:txBody>
        </p:sp>
        <p:cxnSp>
          <p:nvCxnSpPr>
            <p:cNvPr id="13" name="Straight Connector 12"/>
            <p:cNvCxnSpPr/>
            <p:nvPr/>
          </p:nvCxnSpPr>
          <p:spPr bwMode="auto">
            <a:xfrm>
              <a:off x="3892489" y="4552585"/>
              <a:ext cx="2560520" cy="1329443"/>
            </a:xfrm>
            <a:prstGeom prst="line">
              <a:avLst/>
            </a:prstGeom>
            <a:solidFill>
              <a:schemeClr val="accent1"/>
            </a:solidFill>
            <a:ln w="28575" cap="flat" cmpd="sng" algn="ctr">
              <a:solidFill>
                <a:srgbClr val="3333CC"/>
              </a:solidFill>
              <a:prstDash val="solid"/>
              <a:round/>
              <a:headEnd type="none" w="med" len="med"/>
              <a:tailEnd type="none" w="med" len="med"/>
            </a:ln>
            <a:effectLst/>
          </p:spPr>
        </p:cxnSp>
        <p:cxnSp>
          <p:nvCxnSpPr>
            <p:cNvPr id="14" name="Straight Connector 13"/>
            <p:cNvCxnSpPr/>
            <p:nvPr/>
          </p:nvCxnSpPr>
          <p:spPr bwMode="auto">
            <a:xfrm flipV="1">
              <a:off x="3892489" y="2762612"/>
              <a:ext cx="0" cy="1789973"/>
            </a:xfrm>
            <a:prstGeom prst="line">
              <a:avLst/>
            </a:prstGeom>
            <a:solidFill>
              <a:schemeClr val="accent1"/>
            </a:solidFill>
            <a:ln w="28575" cap="flat" cmpd="sng" algn="ctr">
              <a:solidFill>
                <a:srgbClr val="3333CC"/>
              </a:solidFill>
              <a:prstDash val="solid"/>
              <a:round/>
              <a:headEnd type="none" w="med" len="med"/>
              <a:tailEnd type="none" w="med" len="med"/>
            </a:ln>
            <a:effectLst/>
          </p:spPr>
        </p:cxnSp>
        <p:cxnSp>
          <p:nvCxnSpPr>
            <p:cNvPr id="15" name="Straight Connector 14"/>
            <p:cNvCxnSpPr/>
            <p:nvPr/>
          </p:nvCxnSpPr>
          <p:spPr bwMode="auto">
            <a:xfrm>
              <a:off x="3892489" y="2762612"/>
              <a:ext cx="5075624" cy="0"/>
            </a:xfrm>
            <a:prstGeom prst="line">
              <a:avLst/>
            </a:prstGeom>
            <a:solidFill>
              <a:schemeClr val="accent1"/>
            </a:solidFill>
            <a:ln w="28575" cap="flat" cmpd="sng" algn="ctr">
              <a:solidFill>
                <a:srgbClr val="3333CC"/>
              </a:solidFill>
              <a:prstDash val="solid"/>
              <a:round/>
              <a:headEnd type="none" w="med" len="med"/>
              <a:tailEnd type="none" w="med" len="med"/>
            </a:ln>
            <a:effectLst/>
          </p:spPr>
        </p:cxnSp>
        <p:cxnSp>
          <p:nvCxnSpPr>
            <p:cNvPr id="16" name="Straight Connector 15"/>
            <p:cNvCxnSpPr/>
            <p:nvPr/>
          </p:nvCxnSpPr>
          <p:spPr bwMode="auto">
            <a:xfrm>
              <a:off x="8968113" y="2766314"/>
              <a:ext cx="2883" cy="3105081"/>
            </a:xfrm>
            <a:prstGeom prst="line">
              <a:avLst/>
            </a:prstGeom>
            <a:solidFill>
              <a:schemeClr val="accent1"/>
            </a:solidFill>
            <a:ln w="28575" cap="flat" cmpd="sng" algn="ctr">
              <a:solidFill>
                <a:srgbClr val="3333CC"/>
              </a:solidFill>
              <a:prstDash val="solid"/>
              <a:round/>
              <a:headEnd type="none" w="med" len="med"/>
              <a:tailEnd type="none" w="med" len="med"/>
            </a:ln>
            <a:effectLst/>
          </p:spPr>
        </p:cxnSp>
        <p:cxnSp>
          <p:nvCxnSpPr>
            <p:cNvPr id="17" name="Straight Connector 16"/>
            <p:cNvCxnSpPr/>
            <p:nvPr/>
          </p:nvCxnSpPr>
          <p:spPr bwMode="auto">
            <a:xfrm>
              <a:off x="6410477" y="5871395"/>
              <a:ext cx="2560519" cy="0"/>
            </a:xfrm>
            <a:prstGeom prst="line">
              <a:avLst/>
            </a:prstGeom>
            <a:solidFill>
              <a:schemeClr val="accent1"/>
            </a:solidFill>
            <a:ln w="28575" cap="flat" cmpd="sng" algn="ctr">
              <a:solidFill>
                <a:srgbClr val="3333CC"/>
              </a:solidFill>
              <a:prstDash val="solid"/>
              <a:round/>
              <a:headEnd type="none" w="med" len="med"/>
              <a:tailEnd type="none" w="med" len="med"/>
            </a:ln>
            <a:effectLst/>
          </p:spPr>
        </p:cxnSp>
        <p:sp>
          <p:nvSpPr>
            <p:cNvPr id="18" name="TextBox 17"/>
            <p:cNvSpPr txBox="1"/>
            <p:nvPr/>
          </p:nvSpPr>
          <p:spPr>
            <a:xfrm>
              <a:off x="6295995" y="4788776"/>
              <a:ext cx="1320426" cy="369332"/>
            </a:xfrm>
            <a:prstGeom prst="rect">
              <a:avLst/>
            </a:prstGeom>
            <a:solidFill>
              <a:schemeClr val="bg2">
                <a:lumMod val="60000"/>
                <a:lumOff val="40000"/>
              </a:schemeClr>
            </a:solidFill>
          </p:spPr>
          <p:txBody>
            <a:bodyPr wrap="none" rtlCol="0">
              <a:spAutoFit/>
            </a:bodyPr>
            <a:lstStyle/>
            <a:p>
              <a:r>
                <a:rPr lang="en-US" sz="1800" b="1" dirty="0">
                  <a:solidFill>
                    <a:srgbClr val="000000"/>
                  </a:solidFill>
                </a:rPr>
                <a:t>2005: ozone</a:t>
              </a:r>
            </a:p>
          </p:txBody>
        </p:sp>
        <p:sp>
          <p:nvSpPr>
            <p:cNvPr id="19" name="TextBox 18"/>
            <p:cNvSpPr txBox="1"/>
            <p:nvPr/>
          </p:nvSpPr>
          <p:spPr>
            <a:xfrm>
              <a:off x="4427787" y="3592953"/>
              <a:ext cx="2443361" cy="923330"/>
            </a:xfrm>
            <a:prstGeom prst="rect">
              <a:avLst/>
            </a:prstGeom>
            <a:solidFill>
              <a:schemeClr val="accent2">
                <a:lumMod val="40000"/>
                <a:lumOff val="60000"/>
              </a:schemeClr>
            </a:solidFill>
          </p:spPr>
          <p:txBody>
            <a:bodyPr wrap="none" rtlCol="0">
              <a:spAutoFit/>
            </a:bodyPr>
            <a:lstStyle/>
            <a:p>
              <a:r>
                <a:rPr lang="en-US" sz="1800" b="1" dirty="0">
                  <a:solidFill>
                    <a:srgbClr val="000000"/>
                  </a:solidFill>
                </a:rPr>
                <a:t>2007: ozone and smoke</a:t>
              </a:r>
            </a:p>
            <a:p>
              <a:r>
                <a:rPr lang="en-US" sz="1800" b="1" dirty="0">
                  <a:solidFill>
                    <a:srgbClr val="000000"/>
                  </a:solidFill>
                </a:rPr>
                <a:t>2012: </a:t>
              </a:r>
              <a:r>
                <a:rPr lang="en-US" sz="1800" b="1" dirty="0" smtClean="0">
                  <a:solidFill>
                    <a:srgbClr val="000000"/>
                  </a:solidFill>
                </a:rPr>
                <a:t>dust</a:t>
              </a:r>
            </a:p>
            <a:p>
              <a:r>
                <a:rPr lang="en-US" sz="1800" b="1" dirty="0" smtClean="0">
                  <a:solidFill>
                    <a:srgbClr val="000000"/>
                  </a:solidFill>
                </a:rPr>
                <a:t>2016: PM2.5</a:t>
              </a:r>
              <a:endParaRPr lang="en-US" sz="1800" b="1" dirty="0">
                <a:solidFill>
                  <a:srgbClr val="000000"/>
                </a:solidFill>
              </a:endParaRPr>
            </a:p>
          </p:txBody>
        </p:sp>
        <p:sp>
          <p:nvSpPr>
            <p:cNvPr id="20" name="TextBox 19"/>
            <p:cNvSpPr txBox="1"/>
            <p:nvPr/>
          </p:nvSpPr>
          <p:spPr>
            <a:xfrm>
              <a:off x="3786159" y="5149799"/>
              <a:ext cx="1114536" cy="738664"/>
            </a:xfrm>
            <a:prstGeom prst="rect">
              <a:avLst/>
            </a:prstGeom>
            <a:solidFill>
              <a:srgbClr val="CC9900">
                <a:alpha val="34118"/>
              </a:srgbClr>
            </a:solidFill>
          </p:spPr>
          <p:txBody>
            <a:bodyPr wrap="none" rtlCol="0">
              <a:spAutoFit/>
            </a:bodyPr>
            <a:lstStyle/>
            <a:p>
              <a:r>
                <a:rPr lang="en-US" b="1" dirty="0">
                  <a:solidFill>
                    <a:srgbClr val="000000"/>
                  </a:solidFill>
                </a:rPr>
                <a:t>2009: smoke</a:t>
              </a:r>
            </a:p>
            <a:p>
              <a:r>
                <a:rPr lang="en-US" b="1" dirty="0">
                  <a:solidFill>
                    <a:srgbClr val="000000"/>
                  </a:solidFill>
                </a:rPr>
                <a:t>2010: </a:t>
              </a:r>
              <a:r>
                <a:rPr lang="en-US" b="1" dirty="0" smtClean="0">
                  <a:solidFill>
                    <a:srgbClr val="000000"/>
                  </a:solidFill>
                </a:rPr>
                <a:t>ozone</a:t>
              </a:r>
            </a:p>
            <a:p>
              <a:r>
                <a:rPr lang="en-US" b="1" dirty="0" smtClean="0">
                  <a:solidFill>
                    <a:srgbClr val="000000"/>
                  </a:solidFill>
                </a:rPr>
                <a:t>2016: PM2.5</a:t>
              </a:r>
              <a:endParaRPr lang="en-US" b="1" dirty="0">
                <a:solidFill>
                  <a:srgbClr val="000000"/>
                </a:solidFill>
              </a:endParaRPr>
            </a:p>
          </p:txBody>
        </p:sp>
        <p:sp>
          <p:nvSpPr>
            <p:cNvPr id="21" name="TextBox 20"/>
            <p:cNvSpPr txBox="1"/>
            <p:nvPr/>
          </p:nvSpPr>
          <p:spPr>
            <a:xfrm>
              <a:off x="4823364" y="5392656"/>
              <a:ext cx="1120240" cy="738664"/>
            </a:xfrm>
            <a:prstGeom prst="rect">
              <a:avLst/>
            </a:prstGeom>
            <a:solidFill>
              <a:srgbClr val="00A0F0">
                <a:alpha val="30196"/>
              </a:srgbClr>
            </a:solidFill>
          </p:spPr>
          <p:txBody>
            <a:bodyPr wrap="square" rtlCol="0">
              <a:spAutoFit/>
            </a:bodyPr>
            <a:lstStyle/>
            <a:p>
              <a:r>
                <a:rPr lang="en-US" b="1" dirty="0">
                  <a:solidFill>
                    <a:srgbClr val="000000"/>
                  </a:solidFill>
                </a:rPr>
                <a:t>2010: </a:t>
              </a:r>
              <a:r>
                <a:rPr lang="en-US" b="1" dirty="0" smtClean="0">
                  <a:solidFill>
                    <a:srgbClr val="000000"/>
                  </a:solidFill>
                </a:rPr>
                <a:t>ozone &amp; smoke</a:t>
              </a:r>
            </a:p>
            <a:p>
              <a:r>
                <a:rPr lang="en-US" b="1" dirty="0" smtClean="0">
                  <a:solidFill>
                    <a:srgbClr val="000000"/>
                  </a:solidFill>
                </a:rPr>
                <a:t>2016: PM2.5</a:t>
              </a:r>
              <a:endParaRPr lang="en-US" b="1" dirty="0">
                <a:solidFill>
                  <a:srgbClr val="000000"/>
                </a:solidFill>
              </a:endParaRPr>
            </a:p>
          </p:txBody>
        </p:sp>
      </p:grpSp>
      <p:sp>
        <p:nvSpPr>
          <p:cNvPr id="3" name="Slide Number Placeholder 2"/>
          <p:cNvSpPr>
            <a:spLocks noGrp="1"/>
          </p:cNvSpPr>
          <p:nvPr>
            <p:ph type="sldNum" sz="quarter" idx="10"/>
          </p:nvPr>
        </p:nvSpPr>
        <p:spPr>
          <a:xfrm>
            <a:off x="8664094" y="6489340"/>
            <a:ext cx="457200" cy="244475"/>
          </a:xfrm>
        </p:spPr>
        <p:txBody>
          <a:bodyPr/>
          <a:lstStyle/>
          <a:p>
            <a:pPr>
              <a:defRPr/>
            </a:pPr>
            <a:fld id="{5EB9D451-1B60-4B32-99BC-17F3F193E8FB}" type="slidenum">
              <a:rPr lang="en-US" smtClean="0">
                <a:solidFill>
                  <a:srgbClr val="000000"/>
                </a:solidFill>
              </a:rPr>
              <a:pPr>
                <a:defRPr/>
              </a:pPr>
              <a:t>2</a:t>
            </a:fld>
            <a:endParaRPr lang="en-US" dirty="0">
              <a:solidFill>
                <a:srgbClr val="000000"/>
              </a:solidFill>
            </a:endParaRPr>
          </a:p>
        </p:txBody>
      </p:sp>
      <p:cxnSp>
        <p:nvCxnSpPr>
          <p:cNvPr id="22" name="Straight Connector 21"/>
          <p:cNvCxnSpPr/>
          <p:nvPr/>
        </p:nvCxnSpPr>
        <p:spPr>
          <a:xfrm>
            <a:off x="0" y="1161920"/>
            <a:ext cx="9144000" cy="0"/>
          </a:xfrm>
          <a:prstGeom prst="line">
            <a:avLst/>
          </a:prstGeom>
          <a:ln w="63500" cmpd="tri"/>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819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fld id="{66CAC88C-31F3-4764-B964-B930D18D7C5C}" type="slidenum">
              <a:rPr lang="en-US" smtClean="0"/>
              <a:t>20</a:t>
            </a:fld>
            <a:endParaRPr lang="en-US" dirty="0"/>
          </a:p>
        </p:txBody>
      </p:sp>
      <p:pic>
        <p:nvPicPr>
          <p:cNvPr id="2050" name="Picture 2" descr="C:\Users\Pius.Lee\Downloads\v52_fcst\fig_Reg\v52_OZONE_Northeast_timeseries.jpg"/>
          <p:cNvPicPr>
            <a:picLocks noChangeAspect="1" noChangeArrowheads="1"/>
          </p:cNvPicPr>
          <p:nvPr/>
        </p:nvPicPr>
        <p:blipFill rotWithShape="1">
          <a:blip r:embed="rId2">
            <a:extLst>
              <a:ext uri="{28A0092B-C50C-407E-A947-70E740481C1C}">
                <a14:useLocalDpi xmlns:a14="http://schemas.microsoft.com/office/drawing/2010/main" val="0"/>
              </a:ext>
            </a:extLst>
          </a:blip>
          <a:srcRect t="9000" b="27000"/>
          <a:stretch/>
        </p:blipFill>
        <p:spPr bwMode="auto">
          <a:xfrm>
            <a:off x="5557" y="1213731"/>
            <a:ext cx="7858125" cy="24990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Pius.Lee\Downloads\v52_fcst\fig_Reg\v52_NO2_Northeast_timeseries.jpg"/>
          <p:cNvPicPr>
            <a:picLocks noChangeAspect="1" noChangeArrowheads="1"/>
          </p:cNvPicPr>
          <p:nvPr/>
        </p:nvPicPr>
        <p:blipFill rotWithShape="1">
          <a:blip r:embed="rId3">
            <a:extLst>
              <a:ext uri="{28A0092B-C50C-407E-A947-70E740481C1C}">
                <a14:useLocalDpi xmlns:a14="http://schemas.microsoft.com/office/drawing/2010/main" val="0"/>
              </a:ext>
            </a:extLst>
          </a:blip>
          <a:srcRect t="8999" b="8359"/>
          <a:stretch/>
        </p:blipFill>
        <p:spPr bwMode="auto">
          <a:xfrm>
            <a:off x="5557" y="3695652"/>
            <a:ext cx="7858125" cy="31172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200" y="6441260"/>
            <a:ext cx="2839560" cy="307777"/>
          </a:xfrm>
          <a:prstGeom prst="rect">
            <a:avLst/>
          </a:prstGeom>
          <a:noFill/>
        </p:spPr>
        <p:txBody>
          <a:bodyPr wrap="none" rtlCol="0">
            <a:spAutoFit/>
          </a:bodyPr>
          <a:lstStyle/>
          <a:p>
            <a:r>
              <a:rPr lang="en-US" sz="1400" dirty="0" smtClean="0"/>
              <a:t>NEI2014V2 testing for Summer 2018</a:t>
            </a:r>
          </a:p>
        </p:txBody>
      </p:sp>
      <p:sp>
        <p:nvSpPr>
          <p:cNvPr id="9" name="TextBox 8"/>
          <p:cNvSpPr txBox="1"/>
          <p:nvPr/>
        </p:nvSpPr>
        <p:spPr>
          <a:xfrm>
            <a:off x="3064527" y="1206253"/>
            <a:ext cx="1603324" cy="646331"/>
          </a:xfrm>
          <a:prstGeom prst="rect">
            <a:avLst/>
          </a:prstGeom>
          <a:noFill/>
        </p:spPr>
        <p:txBody>
          <a:bodyPr wrap="none" rtlCol="0">
            <a:spAutoFit/>
          </a:bodyPr>
          <a:lstStyle/>
          <a:p>
            <a:r>
              <a:rPr lang="en-US" sz="3600" b="1" dirty="0" smtClean="0">
                <a:solidFill>
                  <a:schemeClr val="bg1"/>
                </a:solidFill>
              </a:rPr>
              <a:t>NE US</a:t>
            </a:r>
            <a:endParaRPr lang="en-US" sz="3600" b="1" dirty="0" smtClean="0">
              <a:solidFill>
                <a:schemeClr val="bg1"/>
              </a:solidFill>
            </a:endParaRPr>
          </a:p>
        </p:txBody>
      </p:sp>
      <p:sp>
        <p:nvSpPr>
          <p:cNvPr id="10" name="Title 1"/>
          <p:cNvSpPr>
            <a:spLocks noGrp="1"/>
          </p:cNvSpPr>
          <p:nvPr>
            <p:ph type="title"/>
          </p:nvPr>
        </p:nvSpPr>
        <p:spPr>
          <a:xfrm>
            <a:off x="914400" y="173175"/>
            <a:ext cx="7543800" cy="533400"/>
          </a:xfrm>
        </p:spPr>
        <p:txBody>
          <a:bodyPr/>
          <a:lstStyle/>
          <a:p>
            <a:r>
              <a:rPr lang="en-US" dirty="0" smtClean="0"/>
              <a:t>Emissions testing Summer 2018</a:t>
            </a:r>
            <a:endParaRPr lang="en-US" dirty="0"/>
          </a:p>
        </p:txBody>
      </p:sp>
      <p:cxnSp>
        <p:nvCxnSpPr>
          <p:cNvPr id="8" name="Straight Connector 7"/>
          <p:cNvCxnSpPr/>
          <p:nvPr/>
        </p:nvCxnSpPr>
        <p:spPr>
          <a:xfrm>
            <a:off x="28661" y="1049466"/>
            <a:ext cx="9144000" cy="0"/>
          </a:xfrm>
          <a:prstGeom prst="line">
            <a:avLst/>
          </a:prstGeom>
          <a:noFill/>
          <a:ln w="63500" cap="flat" cmpd="tri" algn="ctr">
            <a:solidFill>
              <a:srgbClr val="00CC99">
                <a:shade val="95000"/>
                <a:satMod val="105000"/>
              </a:srgbClr>
            </a:solidFill>
            <a:prstDash val="solid"/>
          </a:ln>
          <a:effectLst>
            <a:outerShdw blurRad="50800" dist="38100" dir="18900000" algn="bl" rotWithShape="0">
              <a:prstClr val="black">
                <a:alpha val="40000"/>
              </a:prstClr>
            </a:outerShdw>
          </a:effectLst>
        </p:spPr>
      </p:cxnSp>
      <p:sp>
        <p:nvSpPr>
          <p:cNvPr id="12" name="TextBox 11"/>
          <p:cNvSpPr txBox="1"/>
          <p:nvPr/>
        </p:nvSpPr>
        <p:spPr>
          <a:xfrm>
            <a:off x="7315197" y="2931711"/>
            <a:ext cx="1787859" cy="1200329"/>
          </a:xfrm>
          <a:prstGeom prst="rect">
            <a:avLst/>
          </a:prstGeom>
          <a:solidFill>
            <a:srgbClr val="FFFFCC"/>
          </a:solidFill>
          <a:ln>
            <a:solidFill>
              <a:schemeClr val="tx1"/>
            </a:solidFill>
          </a:ln>
        </p:spPr>
        <p:txBody>
          <a:bodyPr wrap="square" rtlCol="0">
            <a:spAutoFit/>
          </a:bodyPr>
          <a:lstStyle/>
          <a:p>
            <a:pPr fontAlgn="auto">
              <a:spcBef>
                <a:spcPts val="0"/>
              </a:spcBef>
              <a:spcAft>
                <a:spcPts val="0"/>
              </a:spcAft>
            </a:pPr>
            <a:r>
              <a:rPr lang="en-US" sz="1800" dirty="0" smtClean="0">
                <a:solidFill>
                  <a:prstClr val="black"/>
                </a:solidFill>
                <a:latin typeface="Calibri"/>
                <a:cs typeface="+mn-cs"/>
              </a:rPr>
              <a:t>Larger impacts from CMAQ versions than from emissions</a:t>
            </a:r>
            <a:endParaRPr lang="en-US" sz="1800" dirty="0">
              <a:solidFill>
                <a:prstClr val="black"/>
              </a:solidFill>
              <a:latin typeface="Calibri"/>
              <a:cs typeface="+mn-cs"/>
            </a:endParaRPr>
          </a:p>
        </p:txBody>
      </p:sp>
    </p:spTree>
    <p:extLst>
      <p:ext uri="{BB962C8B-B14F-4D97-AF65-F5344CB8AC3E}">
        <p14:creationId xmlns:p14="http://schemas.microsoft.com/office/powerpoint/2010/main" val="4057225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74008" y="3003639"/>
            <a:ext cx="6305341" cy="572069"/>
          </a:xfrm>
          <a:prstGeom prst="rect">
            <a:avLst/>
          </a:prstGeom>
          <a:solidFill>
            <a:srgbClr val="FFFFCC"/>
          </a:solidFill>
        </p:spPr>
        <p:txBody>
          <a:bodyPr wrap="square" rtlCol="0">
            <a:spAutoFit/>
          </a:bodyPr>
          <a:lstStyle/>
          <a:p>
            <a:pPr fontAlgn="auto">
              <a:spcBef>
                <a:spcPts val="0"/>
              </a:spcBef>
              <a:spcAft>
                <a:spcPts val="0"/>
              </a:spcAft>
            </a:pPr>
            <a:endParaRPr lang="en-US" sz="1800" dirty="0">
              <a:solidFill>
                <a:prstClr val="black"/>
              </a:solidFill>
              <a:latin typeface="Calibri"/>
              <a:cs typeface="+mn-cs"/>
            </a:endParaRPr>
          </a:p>
        </p:txBody>
      </p:sp>
      <p:sp>
        <p:nvSpPr>
          <p:cNvPr id="3" name="Content Placeholder 2"/>
          <p:cNvSpPr>
            <a:spLocks noGrp="1"/>
          </p:cNvSpPr>
          <p:nvPr>
            <p:ph idx="1"/>
          </p:nvPr>
        </p:nvSpPr>
        <p:spPr>
          <a:xfrm>
            <a:off x="133141" y="1303335"/>
            <a:ext cx="6400800" cy="2835258"/>
          </a:xfrm>
        </p:spPr>
        <p:txBody>
          <a:bodyPr>
            <a:noAutofit/>
          </a:bodyPr>
          <a:lstStyle/>
          <a:p>
            <a:pPr marL="225425" indent="-225425" algn="just">
              <a:spcBef>
                <a:spcPts val="0"/>
              </a:spcBef>
              <a:spcAft>
                <a:spcPts val="600"/>
              </a:spcAft>
            </a:pPr>
            <a:r>
              <a:rPr lang="en-US" sz="1400" b="1" dirty="0"/>
              <a:t>Interim NESDIS HMS processed fire information system (w/ GOES-16)</a:t>
            </a:r>
          </a:p>
          <a:p>
            <a:pPr marL="455613" lvl="1" indent="-225425" algn="just">
              <a:spcBef>
                <a:spcPts val="0"/>
              </a:spcBef>
              <a:spcAft>
                <a:spcPts val="600"/>
              </a:spcAft>
            </a:pPr>
            <a:r>
              <a:rPr lang="en-US" sz="1200" dirty="0" smtClean="0"/>
              <a:t>NESDIS HMS group discontinues the manual inspection of HMS fire because of the increase number of fire detection from GOES-16 data.</a:t>
            </a:r>
          </a:p>
          <a:p>
            <a:pPr marL="455613" lvl="1" indent="-225425" algn="just">
              <a:spcBef>
                <a:spcPts val="0"/>
              </a:spcBef>
              <a:spcAft>
                <a:spcPts val="600"/>
              </a:spcAft>
            </a:pPr>
            <a:r>
              <a:rPr lang="en-US" sz="1200" dirty="0"/>
              <a:t>All fires in a 10 km</a:t>
            </a:r>
            <a:r>
              <a:rPr lang="en-US" sz="1200" baseline="30000" dirty="0"/>
              <a:t>2</a:t>
            </a:r>
            <a:r>
              <a:rPr lang="en-US" sz="1200" dirty="0"/>
              <a:t> gridded area are represented by one HMS fires </a:t>
            </a:r>
            <a:r>
              <a:rPr lang="en-US" sz="1200" dirty="0" smtClean="0"/>
              <a:t>information.</a:t>
            </a:r>
            <a:endParaRPr lang="en-US" sz="1200" dirty="0"/>
          </a:p>
          <a:p>
            <a:pPr marL="455613" lvl="1" indent="-225425" algn="just">
              <a:spcBef>
                <a:spcPts val="0"/>
              </a:spcBef>
              <a:spcAft>
                <a:spcPts val="600"/>
              </a:spcAft>
            </a:pPr>
            <a:r>
              <a:rPr lang="en-US" sz="1200" dirty="0" smtClean="0"/>
              <a:t>Interim solution only has </a:t>
            </a:r>
            <a:r>
              <a:rPr lang="en-US" sz="1200" dirty="0"/>
              <a:t>manual inspection to remove false positive and add false negative </a:t>
            </a:r>
            <a:r>
              <a:rPr lang="en-US" sz="1200" dirty="0" smtClean="0"/>
              <a:t>west </a:t>
            </a:r>
            <a:r>
              <a:rPr lang="en-US" sz="1200" dirty="0"/>
              <a:t>of 102W in </a:t>
            </a:r>
            <a:r>
              <a:rPr lang="en-US" sz="1200" dirty="0" smtClean="0"/>
              <a:t>the CONUS domain.</a:t>
            </a:r>
            <a:endParaRPr lang="en-US" sz="1200" dirty="0"/>
          </a:p>
          <a:p>
            <a:pPr marL="455613" lvl="1" indent="-225425" algn="just">
              <a:spcBef>
                <a:spcPts val="0"/>
              </a:spcBef>
              <a:spcAft>
                <a:spcPts val="600"/>
              </a:spcAft>
            </a:pPr>
            <a:r>
              <a:rPr lang="en-US" sz="1200" b="1" dirty="0" smtClean="0"/>
              <a:t>Used </a:t>
            </a:r>
            <a:r>
              <a:rPr lang="en-US" sz="1200" b="1" dirty="0"/>
              <a:t>operationally </a:t>
            </a:r>
            <a:r>
              <a:rPr lang="en-US" sz="1200" b="1" dirty="0" smtClean="0"/>
              <a:t>from </a:t>
            </a:r>
            <a:r>
              <a:rPr lang="en-US" sz="1200" b="1" dirty="0"/>
              <a:t>April 11-July 31, </a:t>
            </a:r>
            <a:r>
              <a:rPr lang="en-US" sz="1200" b="1" dirty="0" smtClean="0"/>
              <a:t>2018.</a:t>
            </a:r>
            <a:endParaRPr lang="en-US" sz="1200" b="1" dirty="0"/>
          </a:p>
          <a:p>
            <a:pPr marL="225425" indent="-225425" algn="just">
              <a:spcBef>
                <a:spcPts val="0"/>
              </a:spcBef>
              <a:spcAft>
                <a:spcPts val="600"/>
              </a:spcAft>
            </a:pPr>
            <a:r>
              <a:rPr lang="en-US" sz="1400" b="1" dirty="0" smtClean="0"/>
              <a:t>New </a:t>
            </a:r>
            <a:r>
              <a:rPr lang="en-US" sz="1400" b="1" dirty="0"/>
              <a:t>HYSPLIT/BlueSky fire processing based on </a:t>
            </a:r>
            <a:r>
              <a:rPr lang="en-US" sz="1400" b="1" dirty="0" smtClean="0"/>
              <a:t>HMS fire detections </a:t>
            </a:r>
            <a:r>
              <a:rPr lang="en-US" sz="1400" b="1" dirty="0"/>
              <a:t>(w/ GOES-16)</a:t>
            </a:r>
          </a:p>
          <a:p>
            <a:pPr marL="461963" lvl="1" indent="-231775" algn="just">
              <a:spcBef>
                <a:spcPts val="0"/>
              </a:spcBef>
              <a:spcAft>
                <a:spcPts val="600"/>
              </a:spcAft>
            </a:pPr>
            <a:r>
              <a:rPr lang="en-US" sz="1200" b="1" dirty="0" smtClean="0"/>
              <a:t>New automated system is used operationally since </a:t>
            </a:r>
            <a:r>
              <a:rPr lang="en-US" sz="1200" b="1" dirty="0"/>
              <a:t>August 01 </a:t>
            </a:r>
            <a:r>
              <a:rPr lang="en-US" sz="1200" b="1" dirty="0" smtClean="0"/>
              <a:t>2018.</a:t>
            </a:r>
            <a:endParaRPr lang="en-US" sz="1200" b="1" dirty="0"/>
          </a:p>
          <a:p>
            <a:pPr marL="461963" lvl="1" indent="-231775" algn="just">
              <a:spcBef>
                <a:spcPts val="0"/>
              </a:spcBef>
              <a:spcAft>
                <a:spcPts val="600"/>
              </a:spcAft>
            </a:pPr>
            <a:r>
              <a:rPr lang="en-US" sz="1200" dirty="0"/>
              <a:t>Aggregate all satellite fire detections, both geostationary and orbital, into a 0.01</a:t>
            </a:r>
            <a:r>
              <a:rPr lang="en-US" sz="1200" dirty="0">
                <a:sym typeface="Symbol"/>
              </a:rPr>
              <a:t></a:t>
            </a:r>
            <a:r>
              <a:rPr lang="en-US" sz="1200" dirty="0"/>
              <a:t>x0.01</a:t>
            </a:r>
            <a:r>
              <a:rPr lang="en-US" sz="1200" dirty="0">
                <a:sym typeface="Symbol"/>
              </a:rPr>
              <a:t></a:t>
            </a:r>
            <a:r>
              <a:rPr lang="en-US" sz="1200" dirty="0"/>
              <a:t> </a:t>
            </a:r>
            <a:r>
              <a:rPr lang="en-US" sz="1200" dirty="0" smtClean="0"/>
              <a:t>grid.</a:t>
            </a:r>
            <a:endParaRPr lang="en-US" sz="1200" dirty="0"/>
          </a:p>
          <a:p>
            <a:pPr marL="461963" lvl="1" indent="-231775" algn="just">
              <a:spcBef>
                <a:spcPts val="0"/>
              </a:spcBef>
              <a:spcAft>
                <a:spcPts val="600"/>
              </a:spcAft>
            </a:pPr>
            <a:r>
              <a:rPr lang="en-US" sz="1200" dirty="0"/>
              <a:t>Identify HMS fire and starting time of </a:t>
            </a:r>
            <a:r>
              <a:rPr lang="en-US" sz="1200" dirty="0" smtClean="0"/>
              <a:t>each </a:t>
            </a:r>
            <a:r>
              <a:rPr lang="en-US" sz="1200" dirty="0" smtClean="0"/>
              <a:t>grid </a:t>
            </a:r>
            <a:r>
              <a:rPr lang="en-US" sz="1200" dirty="0"/>
              <a:t>with more than one </a:t>
            </a:r>
            <a:r>
              <a:rPr lang="en-US" sz="1200" dirty="0" smtClean="0"/>
              <a:t>detection.</a:t>
            </a:r>
          </a:p>
          <a:p>
            <a:pPr marL="461963" lvl="1" indent="-231775" algn="just">
              <a:spcBef>
                <a:spcPts val="0"/>
              </a:spcBef>
              <a:spcAft>
                <a:spcPts val="600"/>
              </a:spcAft>
            </a:pPr>
            <a:r>
              <a:rPr lang="en-US" sz="1200" dirty="0" smtClean="0"/>
              <a:t>Assume </a:t>
            </a:r>
            <a:r>
              <a:rPr lang="en-US" sz="1200" dirty="0" smtClean="0"/>
              <a:t>all fires continue through forecast period</a:t>
            </a:r>
            <a:endParaRPr lang="en-US" sz="1200" dirty="0"/>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3408" y="5065776"/>
            <a:ext cx="2286000" cy="1767840"/>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3408" y="3346704"/>
            <a:ext cx="2286000" cy="1709616"/>
          </a:xfrm>
          <a:prstGeom prst="rect">
            <a:avLst/>
          </a:prstGeom>
        </p:spPr>
      </p:pic>
      <p:sp>
        <p:nvSpPr>
          <p:cNvPr id="2" name="Title 1"/>
          <p:cNvSpPr>
            <a:spLocks noGrp="1"/>
          </p:cNvSpPr>
          <p:nvPr>
            <p:ph type="title"/>
          </p:nvPr>
        </p:nvSpPr>
        <p:spPr>
          <a:xfrm>
            <a:off x="304800" y="151806"/>
            <a:ext cx="6019800" cy="1050070"/>
          </a:xfrm>
          <a:ln w="28575">
            <a:solidFill>
              <a:srgbClr val="0000FF"/>
            </a:solidFill>
          </a:ln>
        </p:spPr>
        <p:txBody>
          <a:bodyPr>
            <a:noAutofit/>
          </a:bodyPr>
          <a:lstStyle/>
          <a:p>
            <a:r>
              <a:rPr lang="en-US" sz="3200" b="1" dirty="0" smtClean="0">
                <a:solidFill>
                  <a:srgbClr val="0000FF"/>
                </a:solidFill>
              </a:rPr>
              <a:t>Updated </a:t>
            </a:r>
            <a:r>
              <a:rPr lang="en-US" sz="3200" b="1" dirty="0" smtClean="0">
                <a:solidFill>
                  <a:srgbClr val="0000FF"/>
                </a:solidFill>
              </a:rPr>
              <a:t>wildfire emissions</a:t>
            </a:r>
            <a:endParaRPr lang="en-US" sz="3200" b="1" dirty="0" smtClean="0">
              <a:solidFill>
                <a:srgbClr val="0000FF"/>
              </a:solidFill>
            </a:endParaRPr>
          </a:p>
        </p:txBody>
      </p:sp>
      <p:sp>
        <p:nvSpPr>
          <p:cNvPr id="4" name="Slide Number Placeholder 3"/>
          <p:cNvSpPr>
            <a:spLocks noGrp="1"/>
          </p:cNvSpPr>
          <p:nvPr>
            <p:ph type="sldNum" sz="quarter" idx="12"/>
          </p:nvPr>
        </p:nvSpPr>
        <p:spPr>
          <a:xfrm>
            <a:off x="6979920" y="646849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9F266C-D149-4DF7-9934-8109DDCF013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pitchFamily="34" charset="0"/>
            </a:endParaRPr>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b="12480"/>
          <a:stretch/>
        </p:blipFill>
        <p:spPr>
          <a:xfrm>
            <a:off x="15120" y="5178599"/>
            <a:ext cx="2664605" cy="164592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5144" y="5098388"/>
            <a:ext cx="3526971" cy="1645920"/>
          </a:xfrm>
          <a:prstGeom prst="rect">
            <a:avLst/>
          </a:prstGeom>
        </p:spPr>
      </p:pic>
      <p:sp>
        <p:nvSpPr>
          <p:cNvPr id="11" name="TextBox 10"/>
          <p:cNvSpPr txBox="1"/>
          <p:nvPr/>
        </p:nvSpPr>
        <p:spPr>
          <a:xfrm>
            <a:off x="133141" y="4370609"/>
            <a:ext cx="6400800" cy="577081"/>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rgbClr val="0000FF"/>
                </a:solidFill>
                <a:effectLst/>
                <a:uLnTx/>
                <a:uFillTx/>
                <a:latin typeface="Calibri"/>
                <a:ea typeface="+mn-ea"/>
                <a:cs typeface="Arial" pitchFamily="34" charset="0"/>
              </a:rPr>
              <a:t>The comparison of the western US fire PM</a:t>
            </a:r>
            <a:r>
              <a:rPr kumimoji="0" lang="en-US" sz="1050" b="0" i="0" u="none" strike="noStrike" kern="1200" cap="none" spc="0" normalizeH="0" baseline="-25000" noProof="0" dirty="0" smtClean="0">
                <a:ln>
                  <a:noFill/>
                </a:ln>
                <a:solidFill>
                  <a:srgbClr val="0000FF"/>
                </a:solidFill>
                <a:effectLst/>
                <a:uLnTx/>
                <a:uFillTx/>
                <a:latin typeface="Calibri"/>
                <a:ea typeface="+mn-ea"/>
                <a:cs typeface="Arial" pitchFamily="34" charset="0"/>
              </a:rPr>
              <a:t>25</a:t>
            </a:r>
            <a:r>
              <a:rPr kumimoji="0" lang="en-US" sz="1050" b="0" i="0" u="none" strike="noStrike" kern="1200" cap="none" spc="0" normalizeH="0" baseline="0" noProof="0" dirty="0" smtClean="0">
                <a:ln>
                  <a:noFill/>
                </a:ln>
                <a:solidFill>
                  <a:srgbClr val="0000FF"/>
                </a:solidFill>
                <a:effectLst/>
                <a:uLnTx/>
                <a:uFillTx/>
                <a:latin typeface="Calibri"/>
                <a:ea typeface="+mn-ea"/>
                <a:cs typeface="Arial" pitchFamily="34" charset="0"/>
              </a:rPr>
              <a:t> emission between using HMS provided fire information (w/ manual inspection; </a:t>
            </a:r>
            <a:r>
              <a:rPr kumimoji="0" lang="en-US" sz="1050" b="1" i="0" u="none" strike="noStrike" kern="1200" cap="none" spc="0" normalizeH="0" baseline="0" noProof="0" dirty="0" smtClean="0">
                <a:ln>
                  <a:noFill/>
                </a:ln>
                <a:solidFill>
                  <a:srgbClr val="0000FF"/>
                </a:solidFill>
                <a:effectLst/>
                <a:uLnTx/>
                <a:uFillTx/>
                <a:latin typeface="Calibri"/>
                <a:ea typeface="+mn-ea"/>
                <a:cs typeface="Arial" pitchFamily="34" charset="0"/>
              </a:rPr>
              <a:t>blue bar</a:t>
            </a:r>
            <a:r>
              <a:rPr kumimoji="0" lang="en-US" sz="1050" b="0" i="0" u="none" strike="noStrike" kern="1200" cap="none" spc="0" normalizeH="0" baseline="0" noProof="0" dirty="0" smtClean="0">
                <a:ln>
                  <a:noFill/>
                </a:ln>
                <a:solidFill>
                  <a:srgbClr val="0000FF"/>
                </a:solidFill>
                <a:effectLst/>
                <a:uLnTx/>
                <a:uFillTx/>
                <a:latin typeface="Calibri"/>
                <a:ea typeface="+mn-ea"/>
                <a:cs typeface="Arial" pitchFamily="34" charset="0"/>
              </a:rPr>
              <a:t>) and </a:t>
            </a:r>
            <a:r>
              <a:rPr kumimoji="0" lang="en-US" sz="1050" b="0" i="0" u="none" strike="noStrike" kern="1200" cap="none" spc="0" normalizeH="0" baseline="0" noProof="0" dirty="0">
                <a:ln>
                  <a:noFill/>
                </a:ln>
                <a:solidFill>
                  <a:srgbClr val="0000FF"/>
                </a:solidFill>
                <a:effectLst/>
                <a:uLnTx/>
                <a:uFillTx/>
                <a:latin typeface="Calibri"/>
                <a:ea typeface="+mn-ea"/>
                <a:cs typeface="Arial" pitchFamily="34" charset="0"/>
              </a:rPr>
              <a:t>from automated system </a:t>
            </a:r>
            <a:r>
              <a:rPr kumimoji="0" lang="en-US" sz="1050" b="0" i="0" u="none" strike="noStrike" kern="1200" cap="none" spc="0" normalizeH="0" baseline="0" noProof="0" dirty="0" smtClean="0">
                <a:ln>
                  <a:noFill/>
                </a:ln>
                <a:solidFill>
                  <a:srgbClr val="0000FF"/>
                </a:solidFill>
                <a:effectLst/>
                <a:uLnTx/>
                <a:uFillTx/>
                <a:latin typeface="Calibri"/>
                <a:ea typeface="+mn-ea"/>
                <a:cs typeface="Arial" pitchFamily="34" charset="0"/>
              </a:rPr>
              <a:t>(</a:t>
            </a:r>
            <a:r>
              <a:rPr kumimoji="0" lang="en-US" sz="1050" b="1" i="0" u="none" strike="noStrike" kern="1200" cap="none" spc="0" normalizeH="0" baseline="0" noProof="0" dirty="0" smtClean="0">
                <a:ln>
                  <a:noFill/>
                </a:ln>
                <a:solidFill>
                  <a:srgbClr val="FF0000"/>
                </a:solidFill>
                <a:effectLst/>
                <a:uLnTx/>
                <a:uFillTx/>
                <a:latin typeface="Calibri"/>
                <a:ea typeface="+mn-ea"/>
                <a:cs typeface="Arial" pitchFamily="34" charset="0"/>
              </a:rPr>
              <a:t>red bar</a:t>
            </a:r>
            <a:r>
              <a:rPr kumimoji="0" lang="en-US" sz="1050" b="0" i="0" u="none" strike="noStrike" kern="1200" cap="none" spc="0" normalizeH="0" baseline="0" noProof="0" dirty="0">
                <a:ln>
                  <a:noFill/>
                </a:ln>
                <a:solidFill>
                  <a:srgbClr val="0000FF"/>
                </a:solidFill>
                <a:effectLst/>
                <a:uLnTx/>
                <a:uFillTx/>
                <a:latin typeface="Calibri"/>
                <a:ea typeface="+mn-ea"/>
                <a:cs typeface="Arial" pitchFamily="34" charset="0"/>
              </a:rPr>
              <a:t>). Results from automated system lead to overestimate of small fires but underestimate of large fires with comparable results of medium fire.</a:t>
            </a:r>
          </a:p>
        </p:txBody>
      </p:sp>
      <p:cxnSp>
        <p:nvCxnSpPr>
          <p:cNvPr id="14" name="Straight Arrow Connector 13"/>
          <p:cNvCxnSpPr>
            <a:stCxn id="12" idx="0"/>
          </p:cNvCxnSpPr>
          <p:nvPr/>
        </p:nvCxnSpPr>
        <p:spPr>
          <a:xfrm flipV="1">
            <a:off x="7833360" y="1324708"/>
            <a:ext cx="156419" cy="2146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2"/>
          </p:cNvCxnSpPr>
          <p:nvPr/>
        </p:nvCxnSpPr>
        <p:spPr>
          <a:xfrm>
            <a:off x="7833360" y="1785601"/>
            <a:ext cx="156419" cy="60590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847736" y="4953000"/>
            <a:ext cx="182880" cy="1828800"/>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p:cNvSpPr txBox="1"/>
          <p:nvPr/>
        </p:nvSpPr>
        <p:spPr>
          <a:xfrm>
            <a:off x="2923790" y="5698731"/>
            <a:ext cx="242566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0000"/>
                </a:solidFill>
                <a:effectLst/>
                <a:uLnTx/>
                <a:uFillTx/>
                <a:latin typeface="Calibri"/>
                <a:ea typeface="+mn-ea"/>
                <a:cs typeface="Arial" pitchFamily="34" charset="0"/>
              </a:rPr>
              <a:t>W US - Fire PM25 emission in forecast days</a:t>
            </a:r>
            <a:endParaRPr kumimoji="0" lang="en-US" sz="1000" b="0" i="0" u="none" strike="noStrike" kern="1200" cap="none" spc="0" normalizeH="0" baseline="0" noProof="0" dirty="0">
              <a:ln>
                <a:noFill/>
              </a:ln>
              <a:solidFill>
                <a:srgbClr val="FF0000"/>
              </a:solidFill>
              <a:effectLst/>
              <a:uLnTx/>
              <a:uFillTx/>
              <a:latin typeface="Calibri"/>
              <a:ea typeface="+mn-ea"/>
              <a:cs typeface="Arial" pitchFamily="34" charset="0"/>
            </a:endParaRPr>
          </a:p>
        </p:txBody>
      </p:sp>
      <p:sp>
        <p:nvSpPr>
          <p:cNvPr id="20" name="TextBox 19"/>
          <p:cNvSpPr txBox="1"/>
          <p:nvPr/>
        </p:nvSpPr>
        <p:spPr>
          <a:xfrm>
            <a:off x="3042931" y="5034037"/>
            <a:ext cx="126989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0000"/>
                </a:solidFill>
                <a:effectLst/>
                <a:uLnTx/>
                <a:uFillTx/>
                <a:latin typeface="Calibri"/>
                <a:ea typeface="+mn-ea"/>
                <a:cs typeface="Arial" pitchFamily="34" charset="0"/>
              </a:rPr>
              <a:t>HMS Fire duplication</a:t>
            </a:r>
            <a:endParaRPr kumimoji="0" lang="en-US" sz="1000" b="0" i="0" u="none" strike="noStrike" kern="1200" cap="none" spc="0" normalizeH="0" baseline="0" noProof="0" dirty="0">
              <a:ln>
                <a:noFill/>
              </a:ln>
              <a:solidFill>
                <a:srgbClr val="FF0000"/>
              </a:solidFill>
              <a:effectLst/>
              <a:uLnTx/>
              <a:uFillTx/>
              <a:latin typeface="Calibri"/>
              <a:ea typeface="+mn-ea"/>
              <a:cs typeface="Arial" pitchFamily="34" charset="0"/>
            </a:endParaRPr>
          </a:p>
        </p:txBody>
      </p:sp>
      <p:cxnSp>
        <p:nvCxnSpPr>
          <p:cNvPr id="22" name="Straight Arrow Connector 21"/>
          <p:cNvCxnSpPr>
            <a:stCxn id="17" idx="1"/>
          </p:cNvCxnSpPr>
          <p:nvPr/>
        </p:nvCxnSpPr>
        <p:spPr>
          <a:xfrm flipH="1" flipV="1">
            <a:off x="4621570" y="5030870"/>
            <a:ext cx="1226166" cy="836530"/>
          </a:xfrm>
          <a:prstGeom prst="straightConnector1">
            <a:avLst/>
          </a:prstGeom>
          <a:ln>
            <a:solidFill>
              <a:srgbClr val="FF00FF"/>
            </a:solidFill>
            <a:tailEnd type="arrow"/>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6553200" y="0"/>
            <a:ext cx="2560320" cy="3378608"/>
            <a:chOff x="6533941" y="0"/>
            <a:chExt cx="2560320" cy="3378608"/>
          </a:xfrm>
        </p:grpSpPr>
        <p:grpSp>
          <p:nvGrpSpPr>
            <p:cNvPr id="21" name="Group 20"/>
            <p:cNvGrpSpPr/>
            <p:nvPr/>
          </p:nvGrpSpPr>
          <p:grpSpPr>
            <a:xfrm>
              <a:off x="6625381" y="152400"/>
              <a:ext cx="2377440" cy="3226208"/>
              <a:chOff x="6632221" y="152400"/>
              <a:chExt cx="2377440" cy="3226208"/>
            </a:xfrm>
          </p:grpSpPr>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77941" y="152400"/>
                <a:ext cx="2286000" cy="3226208"/>
              </a:xfrm>
              <a:prstGeom prst="rect">
                <a:avLst/>
              </a:prstGeom>
            </p:spPr>
          </p:pic>
          <p:sp>
            <p:nvSpPr>
              <p:cNvPr id="12" name="TextBox 11"/>
              <p:cNvSpPr txBox="1"/>
              <p:nvPr/>
            </p:nvSpPr>
            <p:spPr>
              <a:xfrm>
                <a:off x="6632221" y="1539380"/>
                <a:ext cx="237744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FF"/>
                    </a:solidFill>
                    <a:effectLst/>
                    <a:uLnTx/>
                    <a:uFillTx/>
                    <a:latin typeface="Calibri"/>
                    <a:ea typeface="+mn-ea"/>
                    <a:cs typeface="Arial" pitchFamily="34" charset="0"/>
                  </a:rPr>
                  <a:t>Impact of 24 hour fire duration assumption</a:t>
                </a:r>
                <a:endParaRPr kumimoji="0" lang="en-US" sz="1000" b="0" i="0" u="none" strike="noStrike" kern="1200" cap="none" spc="0" normalizeH="0" baseline="0" noProof="0" dirty="0">
                  <a:ln>
                    <a:noFill/>
                  </a:ln>
                  <a:solidFill>
                    <a:srgbClr val="0000FF"/>
                  </a:solidFill>
                  <a:effectLst/>
                  <a:uLnTx/>
                  <a:uFillTx/>
                  <a:latin typeface="Calibri"/>
                  <a:ea typeface="+mn-ea"/>
                  <a:cs typeface="Arial" pitchFamily="34" charset="0"/>
                </a:endParaRPr>
              </a:p>
            </p:txBody>
          </p:sp>
        </p:grpSp>
        <p:sp>
          <p:nvSpPr>
            <p:cNvPr id="23" name="Rectangle 22"/>
            <p:cNvSpPr/>
            <p:nvPr/>
          </p:nvSpPr>
          <p:spPr>
            <a:xfrm>
              <a:off x="6533941" y="0"/>
              <a:ext cx="2560320" cy="3276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5" name="Rectangle 24"/>
          <p:cNvSpPr/>
          <p:nvPr/>
        </p:nvSpPr>
        <p:spPr>
          <a:xfrm>
            <a:off x="6557936" y="3276600"/>
            <a:ext cx="2560320" cy="3581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17"/>
          <p:cNvSpPr txBox="1"/>
          <p:nvPr/>
        </p:nvSpPr>
        <p:spPr>
          <a:xfrm>
            <a:off x="3212521" y="4852167"/>
            <a:ext cx="263521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00FF"/>
                </a:solidFill>
                <a:effectLst/>
                <a:uLnTx/>
                <a:uFillTx/>
                <a:latin typeface="Calibri"/>
                <a:ea typeface="+mn-ea"/>
                <a:cs typeface="Arial" pitchFamily="34" charset="0"/>
              </a:rPr>
              <a:t>Missing manual  increase of HMS fire strength</a:t>
            </a:r>
            <a:endParaRPr kumimoji="0" lang="en-US" sz="1000" b="0" i="0" u="none" strike="noStrike" kern="1200" cap="none" spc="0" normalizeH="0" baseline="0" noProof="0" dirty="0">
              <a:ln>
                <a:noFill/>
              </a:ln>
              <a:solidFill>
                <a:srgbClr val="FF00FF"/>
              </a:solidFill>
              <a:effectLst/>
              <a:uLnTx/>
              <a:uFillTx/>
              <a:latin typeface="Calibri"/>
              <a:ea typeface="+mn-ea"/>
              <a:cs typeface="Arial" pitchFamily="34" charset="0"/>
            </a:endParaRPr>
          </a:p>
        </p:txBody>
      </p:sp>
      <p:sp>
        <p:nvSpPr>
          <p:cNvPr id="5" name="5-Point Star 4"/>
          <p:cNvSpPr/>
          <p:nvPr/>
        </p:nvSpPr>
        <p:spPr>
          <a:xfrm>
            <a:off x="228600" y="5618478"/>
            <a:ext cx="45720" cy="45720"/>
          </a:xfrm>
          <a:prstGeom prst="star5">
            <a:avLst/>
          </a:prstGeom>
          <a:solidFill>
            <a:srgbClr val="FF0000"/>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7" name="TextBox 6"/>
          <p:cNvSpPr txBox="1"/>
          <p:nvPr/>
        </p:nvSpPr>
        <p:spPr>
          <a:xfrm>
            <a:off x="6598920" y="4987870"/>
            <a:ext cx="1436646" cy="338554"/>
          </a:xfrm>
          <a:prstGeom prst="rect">
            <a:avLst/>
          </a:prstGeom>
          <a:solidFill>
            <a:schemeClr val="bg1"/>
          </a:solid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FF"/>
                </a:solidFill>
                <a:effectLst/>
                <a:uLnTx/>
                <a:uFillTx/>
                <a:latin typeface="Calibri"/>
                <a:ea typeface="+mn-ea"/>
                <a:cs typeface="Arial" pitchFamily="34" charset="0"/>
              </a:rPr>
              <a:t>CMAQ captures  the impact  of LRT </a:t>
            </a:r>
            <a:r>
              <a:rPr kumimoji="0" lang="en-US" sz="800" b="0" i="0" u="none" strike="noStrike" kern="1200" cap="none" spc="0" normalizeH="0" baseline="0" noProof="0" dirty="0">
                <a:ln>
                  <a:noFill/>
                </a:ln>
                <a:solidFill>
                  <a:srgbClr val="0000FF"/>
                </a:solidFill>
                <a:effectLst/>
                <a:uLnTx/>
                <a:uFillTx/>
                <a:latin typeface="Calibri"/>
                <a:ea typeface="+mn-ea"/>
                <a:cs typeface="Arial" pitchFamily="34" charset="0"/>
              </a:rPr>
              <a:t>smoke plume </a:t>
            </a:r>
            <a:r>
              <a:rPr kumimoji="0" lang="en-US" sz="800" b="0" i="0" u="none" strike="noStrike" kern="1200" cap="none" spc="0" normalizeH="0" baseline="0" noProof="0" dirty="0" smtClean="0">
                <a:ln>
                  <a:noFill/>
                </a:ln>
                <a:solidFill>
                  <a:srgbClr val="0000FF"/>
                </a:solidFill>
                <a:effectLst/>
                <a:uLnTx/>
                <a:uFillTx/>
                <a:latin typeface="Calibri"/>
                <a:ea typeface="+mn-ea"/>
                <a:cs typeface="Arial" pitchFamily="34" charset="0"/>
              </a:rPr>
              <a:t>on </a:t>
            </a:r>
            <a:r>
              <a:rPr kumimoji="0" lang="en-US" sz="800" b="1" i="0" u="none" strike="noStrike" kern="1200" cap="none" spc="0" normalizeH="0" baseline="0" noProof="0" dirty="0" smtClean="0">
                <a:ln>
                  <a:noFill/>
                </a:ln>
                <a:solidFill>
                  <a:srgbClr val="0000FF"/>
                </a:solidFill>
                <a:effectLst/>
                <a:uLnTx/>
                <a:uFillTx/>
                <a:latin typeface="Calibri"/>
                <a:ea typeface="+mn-ea"/>
                <a:cs typeface="Arial" pitchFamily="34" charset="0"/>
              </a:rPr>
              <a:t>the NE US</a:t>
            </a:r>
            <a:r>
              <a:rPr kumimoji="0" lang="en-US" sz="800" b="0" i="0" u="none" strike="noStrike" kern="1200" cap="none" spc="0" normalizeH="0" baseline="0" noProof="0" dirty="0" smtClean="0">
                <a:ln>
                  <a:noFill/>
                </a:ln>
                <a:solidFill>
                  <a:srgbClr val="0000FF"/>
                </a:solidFill>
                <a:effectLst/>
                <a:uLnTx/>
                <a:uFillTx/>
                <a:latin typeface="Calibri"/>
                <a:ea typeface="+mn-ea"/>
                <a:cs typeface="Arial" pitchFamily="34" charset="0"/>
              </a:rPr>
              <a:t>.</a:t>
            </a:r>
            <a:endParaRPr kumimoji="0" lang="en-US" sz="800" b="0" i="0" u="none" strike="noStrike" kern="1200" cap="none" spc="0" normalizeH="0" baseline="0" noProof="0" dirty="0">
              <a:ln>
                <a:noFill/>
              </a:ln>
              <a:solidFill>
                <a:srgbClr val="0000FF"/>
              </a:solidFill>
              <a:effectLst/>
              <a:uLnTx/>
              <a:uFillTx/>
              <a:latin typeface="Calibri"/>
              <a:ea typeface="+mn-ea"/>
              <a:cs typeface="Arial" pitchFamily="34" charset="0"/>
            </a:endParaRPr>
          </a:p>
        </p:txBody>
      </p:sp>
      <p:sp>
        <p:nvSpPr>
          <p:cNvPr id="29" name="TextBox 28"/>
          <p:cNvSpPr txBox="1"/>
          <p:nvPr/>
        </p:nvSpPr>
        <p:spPr>
          <a:xfrm>
            <a:off x="6598920" y="3373205"/>
            <a:ext cx="2468880" cy="338554"/>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FF"/>
                </a:solidFill>
                <a:effectLst/>
                <a:uLnTx/>
                <a:uFillTx/>
                <a:latin typeface="Calibri"/>
                <a:ea typeface="+mn-ea"/>
                <a:cs typeface="Arial" pitchFamily="34" charset="0"/>
              </a:rPr>
              <a:t>Without the </a:t>
            </a:r>
            <a:r>
              <a:rPr kumimoji="0" lang="en-US" sz="800" b="0" i="0" u="none" strike="noStrike" kern="1200" cap="none" spc="0" normalizeH="0" baseline="0" noProof="0" dirty="0">
                <a:ln>
                  <a:noFill/>
                </a:ln>
                <a:solidFill>
                  <a:srgbClr val="0000FF"/>
                </a:solidFill>
                <a:effectLst/>
                <a:uLnTx/>
                <a:uFillTx/>
                <a:latin typeface="Calibri"/>
                <a:ea typeface="+mn-ea"/>
                <a:cs typeface="Arial" pitchFamily="34" charset="0"/>
              </a:rPr>
              <a:t>Canadian smoke plume </a:t>
            </a:r>
            <a:r>
              <a:rPr kumimoji="0" lang="en-US" sz="800" b="0" i="0" u="none" strike="noStrike" kern="1200" cap="none" spc="0" normalizeH="0" baseline="0" noProof="0" dirty="0" smtClean="0">
                <a:ln>
                  <a:noFill/>
                </a:ln>
                <a:solidFill>
                  <a:srgbClr val="0000FF"/>
                </a:solidFill>
                <a:effectLst/>
                <a:uLnTx/>
                <a:uFillTx/>
                <a:latin typeface="Calibri"/>
                <a:ea typeface="+mn-ea"/>
                <a:cs typeface="Arial" pitchFamily="34" charset="0"/>
              </a:rPr>
              <a:t>included in the LBC, CMAQ greatly underestimates  </a:t>
            </a:r>
            <a:r>
              <a:rPr kumimoji="0" lang="en-US" sz="800" b="1" i="0" u="none" strike="noStrike" kern="1200" cap="none" spc="0" normalizeH="0" baseline="0" noProof="0" dirty="0">
                <a:ln>
                  <a:noFill/>
                </a:ln>
                <a:solidFill>
                  <a:srgbClr val="0000FF"/>
                </a:solidFill>
                <a:effectLst/>
                <a:uLnTx/>
                <a:uFillTx/>
                <a:latin typeface="Calibri"/>
                <a:ea typeface="+mn-ea"/>
                <a:cs typeface="Arial" pitchFamily="34" charset="0"/>
              </a:rPr>
              <a:t>the NW US </a:t>
            </a:r>
            <a:r>
              <a:rPr kumimoji="0" lang="en-US" sz="800" b="0" i="0" u="none" strike="noStrike" kern="1200" cap="none" spc="0" normalizeH="0" baseline="0" noProof="0" dirty="0" smtClean="0">
                <a:ln>
                  <a:noFill/>
                </a:ln>
                <a:solidFill>
                  <a:srgbClr val="0000FF"/>
                </a:solidFill>
                <a:effectLst/>
                <a:uLnTx/>
                <a:uFillTx/>
                <a:latin typeface="Calibri"/>
                <a:ea typeface="+mn-ea"/>
                <a:cs typeface="Arial" pitchFamily="34" charset="0"/>
              </a:rPr>
              <a:t>PM</a:t>
            </a:r>
            <a:r>
              <a:rPr kumimoji="0" lang="en-US" sz="800" b="0" i="0" u="none" strike="noStrike" kern="1200" cap="none" spc="0" normalizeH="0" baseline="-25000" noProof="0" dirty="0" smtClean="0">
                <a:ln>
                  <a:noFill/>
                </a:ln>
                <a:solidFill>
                  <a:srgbClr val="0000FF"/>
                </a:solidFill>
                <a:effectLst/>
                <a:uLnTx/>
                <a:uFillTx/>
                <a:latin typeface="Calibri"/>
                <a:ea typeface="+mn-ea"/>
                <a:cs typeface="Arial" pitchFamily="34" charset="0"/>
              </a:rPr>
              <a:t>25</a:t>
            </a:r>
            <a:r>
              <a:rPr kumimoji="0" lang="en-US" sz="800" b="0" i="0" u="none" strike="noStrike" kern="1200" cap="none" spc="0" normalizeH="0" baseline="0" noProof="0" dirty="0" smtClean="0">
                <a:ln>
                  <a:noFill/>
                </a:ln>
                <a:solidFill>
                  <a:srgbClr val="0000FF"/>
                </a:solidFill>
                <a:effectLst/>
                <a:uLnTx/>
                <a:uFillTx/>
                <a:latin typeface="Calibri"/>
                <a:ea typeface="+mn-ea"/>
                <a:cs typeface="Arial" pitchFamily="34" charset="0"/>
              </a:rPr>
              <a:t>.</a:t>
            </a:r>
            <a:endParaRPr kumimoji="0" lang="en-US" sz="800" b="0" i="0" u="none" strike="noStrike" kern="1200" cap="none" spc="0" normalizeH="0" baseline="0" noProof="0" dirty="0">
              <a:ln>
                <a:noFill/>
              </a:ln>
              <a:solidFill>
                <a:srgbClr val="0000FF"/>
              </a:solidFill>
              <a:effectLst/>
              <a:uLnTx/>
              <a:uFillTx/>
              <a:latin typeface="Calibri"/>
              <a:ea typeface="+mn-ea"/>
              <a:cs typeface="Arial" pitchFamily="34" charset="0"/>
            </a:endParaRPr>
          </a:p>
        </p:txBody>
      </p:sp>
    </p:spTree>
    <p:extLst>
      <p:ext uri="{BB962C8B-B14F-4D97-AF65-F5344CB8AC3E}">
        <p14:creationId xmlns:p14="http://schemas.microsoft.com/office/powerpoint/2010/main" val="364119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0250" y="105005"/>
            <a:ext cx="8691349" cy="481850"/>
          </a:xfrm>
          <a:solidFill>
            <a:srgbClr val="FFFF00"/>
          </a:solidFill>
        </p:spPr>
        <p:txBody>
          <a:bodyPr>
            <a:normAutofit fontScale="77500" lnSpcReduction="20000"/>
          </a:bodyPr>
          <a:lstStyle/>
          <a:p>
            <a:r>
              <a:rPr lang="en-US" dirty="0" smtClean="0">
                <a:solidFill>
                  <a:schemeClr val="tx1"/>
                </a:solidFill>
              </a:rPr>
              <a:t>Initial</a:t>
            </a:r>
            <a:r>
              <a:rPr lang="en-US" dirty="0" smtClean="0">
                <a:solidFill>
                  <a:schemeClr val="tx1"/>
                </a:solidFill>
              </a:rPr>
              <a:t> retrospective testing</a:t>
            </a:r>
            <a:r>
              <a:rPr lang="en-US" dirty="0" smtClean="0">
                <a:solidFill>
                  <a:schemeClr val="tx1"/>
                </a:solidFill>
              </a:rPr>
              <a:t>: volcanic emissions - Kilauea example</a:t>
            </a:r>
            <a:endParaRPr lang="en-US" dirty="0">
              <a:solidFill>
                <a:schemeClr val="tx1"/>
              </a:solidFill>
            </a:endParaRPr>
          </a:p>
        </p:txBody>
      </p:sp>
      <p:pic>
        <p:nvPicPr>
          <p:cNvPr id="4" name="Picture 13" descr="Image result for usgs kilauea volcan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1095" y="2658429"/>
            <a:ext cx="2432905" cy="16858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685801"/>
            <a:ext cx="3643655" cy="1905000"/>
          </a:xfrm>
          <a:prstGeom prst="rect">
            <a:avLst/>
          </a:prstGeom>
        </p:spPr>
      </p:pic>
      <p:pic>
        <p:nvPicPr>
          <p:cNvPr id="7" name="Picture 8" descr="C:\Users\Youhua.Tang\ARL\HI-SO2\CMAQ-2d-plot-trm\0525-trl.jpg"/>
          <p:cNvPicPr>
            <a:picLocks noChangeAspect="1" noChangeArrowheads="1"/>
          </p:cNvPicPr>
          <p:nvPr/>
        </p:nvPicPr>
        <p:blipFill rotWithShape="1">
          <a:blip r:embed="rId4">
            <a:extLst>
              <a:ext uri="{28A0092B-C50C-407E-A947-70E740481C1C}">
                <a14:useLocalDpi xmlns:a14="http://schemas.microsoft.com/office/drawing/2010/main" val="0"/>
              </a:ext>
            </a:extLst>
          </a:blip>
          <a:srcRect t="12153" r="9210" b="20139"/>
          <a:stretch/>
        </p:blipFill>
        <p:spPr bwMode="auto">
          <a:xfrm>
            <a:off x="76199" y="685800"/>
            <a:ext cx="3950854" cy="2209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C:\Users\Youhua.Tang\ARL\HI-SO2\CMAQ-2d-plot-trm\cmaq20180525-trm.jpg"/>
          <p:cNvPicPr>
            <a:picLocks noChangeAspect="1" noChangeArrowheads="1"/>
          </p:cNvPicPr>
          <p:nvPr/>
        </p:nvPicPr>
        <p:blipFill rotWithShape="1">
          <a:blip r:embed="rId5">
            <a:extLst>
              <a:ext uri="{28A0092B-C50C-407E-A947-70E740481C1C}">
                <a14:useLocalDpi xmlns:a14="http://schemas.microsoft.com/office/drawing/2010/main" val="0"/>
              </a:ext>
            </a:extLst>
          </a:blip>
          <a:srcRect l="5030" t="5207" r="6429" b="496"/>
          <a:stretch/>
        </p:blipFill>
        <p:spPr bwMode="auto">
          <a:xfrm>
            <a:off x="103239" y="2667000"/>
            <a:ext cx="4011561"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9200" y="4572000"/>
            <a:ext cx="3962400" cy="210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5"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62100" y="2658429"/>
            <a:ext cx="2488250" cy="16858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15226" y="5257800"/>
            <a:ext cx="4913974" cy="1600438"/>
          </a:xfrm>
          <a:prstGeom prst="rect">
            <a:avLst/>
          </a:prstGeom>
          <a:solidFill>
            <a:srgbClr val="FFFF00"/>
          </a:solidFill>
        </p:spPr>
        <p:txBody>
          <a:bodyPr wrap="square" lIns="45720" rIns="45720" rtlCol="0">
            <a:spAutoFit/>
          </a:bodyPr>
          <a:lstStyle/>
          <a:p>
            <a:pPr fontAlgn="auto">
              <a:spcBef>
                <a:spcPts val="0"/>
              </a:spcBef>
              <a:spcAft>
                <a:spcPts val="0"/>
              </a:spcAft>
            </a:pPr>
            <a:r>
              <a:rPr lang="en-US" b="1" dirty="0" smtClean="0">
                <a:solidFill>
                  <a:prstClr val="black"/>
                </a:solidFill>
                <a:latin typeface="Calibri"/>
                <a:cs typeface="+mn-cs"/>
              </a:rPr>
              <a:t>The Kilauea volcano in the big island of Hawaii erupted since May 2018. The major eruption occurred in two locations: the east rift zone (lava outflow region) and the summit (lava lake). The volcano activities emitted significant amount of SO</a:t>
            </a:r>
            <a:r>
              <a:rPr lang="en-US" b="1" baseline="-25000" dirty="0" smtClean="0">
                <a:solidFill>
                  <a:prstClr val="black"/>
                </a:solidFill>
                <a:latin typeface="Calibri"/>
                <a:cs typeface="+mn-cs"/>
              </a:rPr>
              <a:t>2</a:t>
            </a:r>
            <a:r>
              <a:rPr lang="en-US" b="1" dirty="0" smtClean="0">
                <a:solidFill>
                  <a:prstClr val="black"/>
                </a:solidFill>
                <a:latin typeface="Calibri"/>
                <a:cs typeface="+mn-cs"/>
              </a:rPr>
              <a:t> and created the unhealthy VOG plumes. We estimated the SO</a:t>
            </a:r>
            <a:r>
              <a:rPr lang="en-US" b="1" baseline="-25000" dirty="0" smtClean="0">
                <a:solidFill>
                  <a:prstClr val="black"/>
                </a:solidFill>
                <a:latin typeface="Calibri"/>
                <a:cs typeface="+mn-cs"/>
              </a:rPr>
              <a:t>2</a:t>
            </a:r>
            <a:r>
              <a:rPr lang="en-US" b="1" dirty="0" smtClean="0">
                <a:solidFill>
                  <a:prstClr val="black"/>
                </a:solidFill>
                <a:latin typeface="Calibri"/>
                <a:cs typeface="+mn-cs"/>
              </a:rPr>
              <a:t> emission and plume rise distribution using OMPS satellite data, and CMAQ model results agreed well with the observation.</a:t>
            </a:r>
            <a:endParaRPr lang="en-US" b="1" dirty="0">
              <a:solidFill>
                <a:prstClr val="black"/>
              </a:solidFill>
              <a:latin typeface="Calibri"/>
              <a:cs typeface="+mn-cs"/>
            </a:endParaRPr>
          </a:p>
        </p:txBody>
      </p:sp>
      <p:sp>
        <p:nvSpPr>
          <p:cNvPr id="10" name="Slide Number Placeholder 3"/>
          <p:cNvSpPr>
            <a:spLocks noGrp="1"/>
          </p:cNvSpPr>
          <p:nvPr>
            <p:ph type="sldNum" sz="quarter" idx="10"/>
          </p:nvPr>
        </p:nvSpPr>
        <p:spPr>
          <a:xfrm>
            <a:off x="8686800" y="6613529"/>
            <a:ext cx="457200" cy="24447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CAA771-12E1-4FED-8D25-75B8AAA34139}"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595479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of predictions with FV3GFS and for day 3</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CAA771-12E1-4FED-8D25-75B8AAA34139}"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4289202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653" b="-3653"/>
          <a:stretch/>
        </p:blipFill>
        <p:spPr bwMode="auto">
          <a:xfrm>
            <a:off x="191072" y="540605"/>
            <a:ext cx="4663440" cy="2502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112411" y="97809"/>
            <a:ext cx="189837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a:ea typeface="+mn-ea"/>
                <a:cs typeface="Arial" pitchFamily="34" charset="0"/>
              </a:rPr>
              <a:t>FV3GFS</a:t>
            </a:r>
            <a:r>
              <a:rPr kumimoji="0" lang="en-US" sz="2400" b="0" i="0" u="none" strike="noStrike" kern="1200" cap="none" spc="0" normalizeH="0" baseline="0" noProof="0" dirty="0" smtClean="0">
                <a:ln>
                  <a:noFill/>
                </a:ln>
                <a:solidFill>
                  <a:prstClr val="black"/>
                </a:solidFill>
                <a:effectLst/>
                <a:uLnTx/>
                <a:uFillTx/>
                <a:latin typeface="Calibri"/>
                <a:ea typeface="+mn-ea"/>
                <a:cs typeface="Arial" pitchFamily="34" charset="0"/>
              </a:rPr>
              <a:t> </a:t>
            </a:r>
            <a:endParaRPr kumimoji="0" lang="en-US" sz="24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14" name="Rectangle 13"/>
          <p:cNvSpPr/>
          <p:nvPr/>
        </p:nvSpPr>
        <p:spPr>
          <a:xfrm>
            <a:off x="680109" y="4601090"/>
            <a:ext cx="4572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1365909" y="6522674"/>
            <a:ext cx="2057400" cy="276999"/>
          </a:xfrm>
          <a:prstGeom prst="rect">
            <a:avLst/>
          </a:prstGeom>
          <a:solidFill>
            <a:schemeClr val="lt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Calibri"/>
                <a:ea typeface="+mn-ea"/>
                <a:cs typeface="Arial" pitchFamily="34" charset="0"/>
              </a:rPr>
              <a:t>FCST HR 12 UTC Cycle</a:t>
            </a:r>
            <a:endParaRPr kumimoji="0" lang="en-US" sz="1200" b="1"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7" name="TextBox 6"/>
          <p:cNvSpPr txBox="1"/>
          <p:nvPr/>
        </p:nvSpPr>
        <p:spPr>
          <a:xfrm>
            <a:off x="2261259" y="3330515"/>
            <a:ext cx="222885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FF"/>
              </a:solidFill>
              <a:effectLst/>
              <a:uLnTx/>
              <a:uFillTx/>
              <a:latin typeface="Calibri"/>
              <a:ea typeface="+mn-ea"/>
              <a:cs typeface="Arial" pitchFamily="34" charset="0"/>
            </a:endParaRPr>
          </a:p>
        </p:txBody>
      </p:sp>
      <p:sp>
        <p:nvSpPr>
          <p:cNvPr id="19" name="TextBox 18"/>
          <p:cNvSpPr txBox="1"/>
          <p:nvPr/>
        </p:nvSpPr>
        <p:spPr>
          <a:xfrm>
            <a:off x="4941456" y="735617"/>
            <a:ext cx="4047358" cy="2246769"/>
          </a:xfrm>
          <a:prstGeom prst="rect">
            <a:avLst/>
          </a:prstGeom>
          <a:noFill/>
        </p:spPr>
        <p:txBody>
          <a:bodyPr wrap="square" rtlCol="0">
            <a:spAutoFit/>
          </a:bodyPr>
          <a:lstStyle/>
          <a:p>
            <a:pPr marL="342900" indent="-342900" fontAlgn="auto">
              <a:spcBef>
                <a:spcPts val="0"/>
              </a:spcBef>
              <a:spcAft>
                <a:spcPts val="0"/>
              </a:spcAft>
              <a:buFont typeface="Arial" panose="020B0604020202020204" pitchFamily="34" charset="0"/>
              <a:buChar char="•"/>
              <a:defRPr/>
            </a:pPr>
            <a:r>
              <a:rPr lang="en-US" sz="2000" dirty="0" smtClean="0">
                <a:solidFill>
                  <a:schemeClr val="tx1"/>
                </a:solidFill>
                <a:latin typeface="Calibri"/>
              </a:rPr>
              <a:t>PM</a:t>
            </a:r>
            <a:r>
              <a:rPr lang="en-US" sz="2000" baseline="-25000" dirty="0" smtClean="0">
                <a:solidFill>
                  <a:schemeClr val="tx1"/>
                </a:solidFill>
                <a:latin typeface="Calibri"/>
              </a:rPr>
              <a:t>2.5</a:t>
            </a:r>
            <a:r>
              <a:rPr lang="en-US" sz="2000" dirty="0" smtClean="0">
                <a:solidFill>
                  <a:schemeClr val="tx1"/>
                </a:solidFill>
                <a:latin typeface="Calibri"/>
              </a:rPr>
              <a:t> </a:t>
            </a:r>
            <a:r>
              <a:rPr lang="en-US" sz="2000" dirty="0">
                <a:solidFill>
                  <a:schemeClr val="tx1"/>
                </a:solidFill>
                <a:latin typeface="Calibri"/>
              </a:rPr>
              <a:t>under-predicted, </a:t>
            </a:r>
            <a:r>
              <a:rPr lang="en-US" altLang="zh-CN" sz="2000" dirty="0">
                <a:solidFill>
                  <a:schemeClr val="tx1"/>
                </a:solidFill>
                <a:latin typeface="Calibri"/>
                <a:ea typeface="宋体" panose="02010600030101010101" pitchFamily="2" charset="-122"/>
              </a:rPr>
              <a:t>especially during </a:t>
            </a:r>
            <a:r>
              <a:rPr lang="en-US" altLang="zh-CN" sz="2000" dirty="0" smtClean="0">
                <a:solidFill>
                  <a:schemeClr val="tx1"/>
                </a:solidFill>
                <a:latin typeface="Calibri"/>
                <a:ea typeface="宋体" panose="02010600030101010101" pitchFamily="2" charset="-122"/>
              </a:rPr>
              <a:t>daytime</a:t>
            </a:r>
          </a:p>
          <a:p>
            <a:pPr marL="342900" indent="-342900" fontAlgn="auto">
              <a:spcBef>
                <a:spcPts val="0"/>
              </a:spcBef>
              <a:spcAft>
                <a:spcPts val="0"/>
              </a:spcAft>
              <a:buFont typeface="Arial" panose="020B0604020202020204" pitchFamily="34" charset="0"/>
              <a:buChar char="•"/>
              <a:defRPr/>
            </a:pPr>
            <a:endParaRPr lang="en-US" altLang="zh-CN" sz="2000" dirty="0" smtClean="0">
              <a:solidFill>
                <a:schemeClr val="tx1"/>
              </a:solidFill>
              <a:latin typeface="Calibri"/>
              <a:ea typeface="宋体" panose="02010600030101010101" pitchFamily="2" charset="-122"/>
            </a:endParaRPr>
          </a:p>
          <a:p>
            <a:pPr marL="342900" lvl="0" indent="-342900" fontAlgn="auto">
              <a:spcBef>
                <a:spcPts val="0"/>
              </a:spcBef>
              <a:spcAft>
                <a:spcPts val="0"/>
              </a:spcAft>
              <a:buFont typeface="Arial" panose="020B0604020202020204" pitchFamily="34" charset="0"/>
              <a:buChar char="•"/>
              <a:defRPr/>
            </a:pPr>
            <a:r>
              <a:rPr lang="en-US" sz="2000" dirty="0">
                <a:solidFill>
                  <a:schemeClr val="tx1"/>
                </a:solidFill>
                <a:latin typeface="Calibri"/>
              </a:rPr>
              <a:t>Average ozone shows some improvement</a:t>
            </a:r>
          </a:p>
          <a:p>
            <a:pPr marL="342900" indent="-342900" fontAlgn="auto">
              <a:spcBef>
                <a:spcPts val="0"/>
              </a:spcBef>
              <a:spcAft>
                <a:spcPts val="0"/>
              </a:spcAft>
              <a:buFont typeface="Arial" panose="020B0604020202020204" pitchFamily="34" charset="0"/>
              <a:buChar char="•"/>
              <a:defRPr/>
            </a:pPr>
            <a:endParaRPr lang="en-US" sz="2000" dirty="0">
              <a:solidFill>
                <a:schemeClr val="tx1"/>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i="0" u="none" strike="noStrike" kern="1200" cap="none" spc="0" normalizeH="0" baseline="0" noProof="0" dirty="0">
              <a:ln>
                <a:noFill/>
              </a:ln>
              <a:solidFill>
                <a:schemeClr val="tx1"/>
              </a:solidFill>
              <a:effectLst/>
              <a:uLnTx/>
              <a:uFillTx/>
              <a:latin typeface="Calibri"/>
            </a:endParaRPr>
          </a:p>
        </p:txBody>
      </p:sp>
      <p:sp>
        <p:nvSpPr>
          <p:cNvPr id="22" name="TextBox 21"/>
          <p:cNvSpPr txBox="1"/>
          <p:nvPr/>
        </p:nvSpPr>
        <p:spPr>
          <a:xfrm>
            <a:off x="5181600" y="4256968"/>
            <a:ext cx="457200" cy="307777"/>
          </a:xfrm>
          <a:prstGeom prst="rect">
            <a:avLst/>
          </a:prstGeom>
          <a:solidFill>
            <a:schemeClr val="lt1"/>
          </a:solid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b="15328"/>
          <a:stretch/>
        </p:blipFill>
        <p:spPr>
          <a:xfrm>
            <a:off x="63821" y="3179085"/>
            <a:ext cx="5117779" cy="3384534"/>
          </a:xfrm>
          <a:prstGeom prst="rect">
            <a:avLst/>
          </a:prstGeom>
        </p:spPr>
      </p:pic>
      <p:pic>
        <p:nvPicPr>
          <p:cNvPr id="25" name="Picture 24"/>
          <p:cNvPicPr>
            <a:picLocks noChangeAspect="1"/>
          </p:cNvPicPr>
          <p:nvPr/>
        </p:nvPicPr>
        <p:blipFill rotWithShape="1">
          <a:blip r:embed="rId4" cstate="print">
            <a:extLst>
              <a:ext uri="{28A0092B-C50C-407E-A947-70E740481C1C}">
                <a14:useLocalDpi xmlns:a14="http://schemas.microsoft.com/office/drawing/2010/main" val="0"/>
              </a:ext>
            </a:extLst>
          </a:blip>
          <a:srcRect l="6190" r="2790" b="17142"/>
          <a:stretch/>
        </p:blipFill>
        <p:spPr>
          <a:xfrm>
            <a:off x="4663440" y="3179085"/>
            <a:ext cx="4603390" cy="3288717"/>
          </a:xfrm>
          <a:prstGeom prst="rect">
            <a:avLst/>
          </a:prstGeom>
        </p:spPr>
      </p:pic>
      <p:sp>
        <p:nvSpPr>
          <p:cNvPr id="26" name="TextBox 25"/>
          <p:cNvSpPr txBox="1"/>
          <p:nvPr/>
        </p:nvSpPr>
        <p:spPr>
          <a:xfrm>
            <a:off x="7780437" y="3806863"/>
            <a:ext cx="838200" cy="369332"/>
          </a:xfrm>
          <a:prstGeom prst="rect">
            <a:avLst/>
          </a:prstGeom>
          <a:noFill/>
        </p:spPr>
        <p:txBody>
          <a:bodyPr wrap="square" rtlCol="0">
            <a:spAutoFit/>
          </a:bodyPr>
          <a:lstStyle/>
          <a:p>
            <a:r>
              <a:rPr lang="en-US" sz="1800" b="1" dirty="0">
                <a:solidFill>
                  <a:schemeClr val="tx1"/>
                </a:solidFill>
              </a:rPr>
              <a:t>EUS</a:t>
            </a:r>
          </a:p>
        </p:txBody>
      </p:sp>
      <p:sp>
        <p:nvSpPr>
          <p:cNvPr id="27" name="TextBox 26"/>
          <p:cNvSpPr txBox="1"/>
          <p:nvPr/>
        </p:nvSpPr>
        <p:spPr>
          <a:xfrm>
            <a:off x="2049100" y="3806863"/>
            <a:ext cx="838200" cy="369332"/>
          </a:xfrm>
          <a:prstGeom prst="rect">
            <a:avLst/>
          </a:prstGeom>
          <a:noFill/>
        </p:spPr>
        <p:txBody>
          <a:bodyPr wrap="square" rtlCol="0">
            <a:spAutoFit/>
          </a:bodyPr>
          <a:lstStyle/>
          <a:p>
            <a:r>
              <a:rPr lang="en-US" sz="1800" b="1" dirty="0">
                <a:solidFill>
                  <a:schemeClr val="tx1"/>
                </a:solidFill>
              </a:rPr>
              <a:t>WUS</a:t>
            </a:r>
          </a:p>
        </p:txBody>
      </p:sp>
      <p:sp>
        <p:nvSpPr>
          <p:cNvPr id="28" name="Slide Number Placeholder 3"/>
          <p:cNvSpPr>
            <a:spLocks noGrp="1"/>
          </p:cNvSpPr>
          <p:nvPr>
            <p:ph type="sldNum" sz="quarter" idx="10"/>
          </p:nvPr>
        </p:nvSpPr>
        <p:spPr>
          <a:xfrm>
            <a:off x="8686800" y="6489340"/>
            <a:ext cx="457200" cy="24447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94120A-5039-4805-A600-44EC4D05C302}"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17" name="TextBox 16"/>
          <p:cNvSpPr txBox="1"/>
          <p:nvPr/>
        </p:nvSpPr>
        <p:spPr>
          <a:xfrm>
            <a:off x="6010784" y="6522674"/>
            <a:ext cx="2057400" cy="276999"/>
          </a:xfrm>
          <a:prstGeom prst="rect">
            <a:avLst/>
          </a:prstGeom>
          <a:solidFill>
            <a:schemeClr val="lt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Calibri"/>
                <a:ea typeface="+mn-ea"/>
                <a:cs typeface="Arial" pitchFamily="34" charset="0"/>
              </a:rPr>
              <a:t>FCST HR 12 UTC Cycle</a:t>
            </a:r>
            <a:endParaRPr kumimoji="0" lang="en-US" sz="1200" b="1"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2" name="TextBox 1"/>
          <p:cNvSpPr txBox="1"/>
          <p:nvPr/>
        </p:nvSpPr>
        <p:spPr>
          <a:xfrm>
            <a:off x="772229" y="5500047"/>
            <a:ext cx="2399183" cy="954107"/>
          </a:xfrm>
          <a:prstGeom prst="rect">
            <a:avLst/>
          </a:prstGeom>
          <a:noFill/>
        </p:spPr>
        <p:txBody>
          <a:bodyPr wrap="none" rtlCol="0">
            <a:spAutoFit/>
          </a:bodyPr>
          <a:lstStyle/>
          <a:p>
            <a:r>
              <a:rPr lang="en-US" b="1" dirty="0" smtClean="0">
                <a:solidFill>
                  <a:schemeClr val="tx1"/>
                </a:solidFill>
                <a:latin typeface="+mn-lt"/>
              </a:rPr>
              <a:t>Observations</a:t>
            </a:r>
          </a:p>
          <a:p>
            <a:r>
              <a:rPr lang="en-US" b="1" dirty="0" smtClean="0">
                <a:solidFill>
                  <a:srgbClr val="3333CC"/>
                </a:solidFill>
                <a:latin typeface="+mn-lt"/>
              </a:rPr>
              <a:t>Operational (NAM + NEI2011)</a:t>
            </a:r>
          </a:p>
          <a:p>
            <a:r>
              <a:rPr lang="en-US" b="1" dirty="0" smtClean="0">
                <a:solidFill>
                  <a:srgbClr val="00B050"/>
                </a:solidFill>
                <a:latin typeface="+mn-lt"/>
              </a:rPr>
              <a:t>NAM + NEI2014</a:t>
            </a:r>
          </a:p>
          <a:p>
            <a:r>
              <a:rPr lang="en-US" b="1" dirty="0" smtClean="0">
                <a:solidFill>
                  <a:srgbClr val="FF0000"/>
                </a:solidFill>
                <a:latin typeface="+mn-lt"/>
              </a:rPr>
              <a:t>FV3GFS + NEI2014</a:t>
            </a:r>
            <a:endParaRPr lang="en-US" b="1" dirty="0">
              <a:solidFill>
                <a:srgbClr val="FF0000"/>
              </a:solidFill>
              <a:latin typeface="+mn-lt"/>
            </a:endParaRPr>
          </a:p>
        </p:txBody>
      </p:sp>
      <p:cxnSp>
        <p:nvCxnSpPr>
          <p:cNvPr id="8" name="Straight Arrow Connector 7"/>
          <p:cNvCxnSpPr/>
          <p:nvPr/>
        </p:nvCxnSpPr>
        <p:spPr>
          <a:xfrm flipH="1">
            <a:off x="3589361" y="2333767"/>
            <a:ext cx="2421423" cy="16421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010784" y="2333767"/>
            <a:ext cx="813097" cy="34801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253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p://pius%2Elee%40noaa%2Egov@imap.gmail.com:993/fetch%3EUID%3E/%5BGmail%5D/Sent%20Mail%3E24911?part=1.2.2&amp;filename=faejdfij.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Garamond" pitchFamily="18" charset="0"/>
              <a:ea typeface="+mn-ea"/>
              <a:cs typeface="Arial" pitchFamily="34" charset="0"/>
            </a:endParaRPr>
          </a:p>
        </p:txBody>
      </p:sp>
      <p:sp>
        <p:nvSpPr>
          <p:cNvPr id="5" name="AutoShape 4" descr="imap://pius%2Elee%40noaa%2Egov@imap.gmail.com:993/fetch%3EUID%3E/%5BGmail%5D/Sent%20Mail%3E24911?part=1.2.2&amp;filename=faejdfij.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Garamond" pitchFamily="18" charset="0"/>
              <a:ea typeface="+mn-ea"/>
              <a:cs typeface="Arial" pitchFamily="34" charset="0"/>
            </a:endParaRPr>
          </a:p>
        </p:txBody>
      </p:sp>
      <p:sp>
        <p:nvSpPr>
          <p:cNvPr id="15" name="TextBox 14"/>
          <p:cNvSpPr txBox="1"/>
          <p:nvPr/>
        </p:nvSpPr>
        <p:spPr>
          <a:xfrm>
            <a:off x="1196562" y="117757"/>
            <a:ext cx="6715300" cy="76944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smtClean="0">
                <a:ln>
                  <a:noFill/>
                </a:ln>
                <a:solidFill>
                  <a:srgbClr val="000000"/>
                </a:solidFill>
                <a:effectLst/>
                <a:uLnTx/>
                <a:uFillTx/>
                <a:latin typeface="Arial"/>
                <a:ea typeface="+mn-ea"/>
                <a:cs typeface="Arial" pitchFamily="34" charset="0"/>
              </a:rPr>
              <a:t>Performance for Day 1, 2 and 3 predictions</a:t>
            </a:r>
            <a:r>
              <a:rPr kumimoji="0" lang="en-US" sz="2200" b="1" i="0" u="none" strike="noStrike" kern="1200" cap="none" spc="0" normalizeH="0" noProof="0" dirty="0" smtClean="0">
                <a:ln>
                  <a:noFill/>
                </a:ln>
                <a:solidFill>
                  <a:srgbClr val="000000"/>
                </a:solidFill>
                <a:effectLst/>
                <a:uLnTx/>
                <a:uFillTx/>
                <a:latin typeface="Arial"/>
                <a:ea typeface="+mn-ea"/>
                <a:cs typeface="Arial" pitchFamily="34" charset="0"/>
              </a:rPr>
              <a:t> </a:t>
            </a:r>
            <a:r>
              <a:rPr kumimoji="0" lang="en-US" sz="2200" b="1" i="0" u="none" strike="noStrike" kern="1200" cap="none" spc="0" normalizeH="0" baseline="0" noProof="0" dirty="0" smtClean="0">
                <a:ln>
                  <a:noFill/>
                </a:ln>
                <a:solidFill>
                  <a:srgbClr val="000000"/>
                </a:solidFill>
                <a:effectLst/>
                <a:uLnTx/>
                <a:uFillTx/>
                <a:latin typeface="Arial"/>
                <a:ea typeface="+mn-ea"/>
                <a:cs typeface="Arial" pitchFamily="34" charset="0"/>
              </a:rPr>
              <a:t>from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smtClean="0">
                <a:ln>
                  <a:noFill/>
                </a:ln>
                <a:solidFill>
                  <a:srgbClr val="000000"/>
                </a:solidFill>
                <a:effectLst/>
                <a:uLnTx/>
                <a:uFillTx/>
                <a:latin typeface="Arial"/>
                <a:ea typeface="+mn-ea"/>
                <a:cs typeface="Arial" pitchFamily="34" charset="0"/>
              </a:rPr>
              <a:t>FV3-CMAQ5.0.2</a:t>
            </a:r>
            <a:r>
              <a:rPr lang="en-US" sz="2200" b="1" noProof="0" dirty="0" smtClean="0">
                <a:solidFill>
                  <a:srgbClr val="000000"/>
                </a:solidFill>
                <a:latin typeface="Arial"/>
              </a:rPr>
              <a:t> (</a:t>
            </a:r>
            <a:r>
              <a:rPr kumimoji="0" lang="en-US" sz="2200" b="1" i="0" u="none" strike="noStrike" kern="1200" cap="none" spc="0" normalizeH="0" baseline="0" noProof="0" dirty="0" smtClean="0">
                <a:ln>
                  <a:noFill/>
                </a:ln>
                <a:solidFill>
                  <a:srgbClr val="000000"/>
                </a:solidFill>
                <a:effectLst/>
                <a:uLnTx/>
                <a:uFillTx/>
                <a:latin typeface="Arial"/>
                <a:ea typeface="+mn-ea"/>
                <a:cs typeface="Arial" pitchFamily="34" charset="0"/>
              </a:rPr>
              <a:t>20180913-20180924)</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9368" r="10678" b="2200"/>
          <a:stretch/>
        </p:blipFill>
        <p:spPr>
          <a:xfrm>
            <a:off x="4667533" y="1730528"/>
            <a:ext cx="4443809" cy="4529695"/>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8197" r="10487" b="2342"/>
          <a:stretch/>
        </p:blipFill>
        <p:spPr>
          <a:xfrm>
            <a:off x="112731" y="1041896"/>
            <a:ext cx="4554801" cy="4755482"/>
          </a:xfrm>
          <a:prstGeom prst="rect">
            <a:avLst/>
          </a:prstGeom>
        </p:spPr>
      </p:pic>
      <p:sp>
        <p:nvSpPr>
          <p:cNvPr id="10" name="TextBox 9"/>
          <p:cNvSpPr txBox="1"/>
          <p:nvPr/>
        </p:nvSpPr>
        <p:spPr>
          <a:xfrm>
            <a:off x="2007522" y="1004498"/>
            <a:ext cx="1694695" cy="523220"/>
          </a:xfrm>
          <a:prstGeom prst="rect">
            <a:avLst/>
          </a:prstGeom>
          <a:noFill/>
          <a:ln w="12700">
            <a:solidFill>
              <a:schemeClr val="tx1"/>
            </a:solidFill>
          </a:ln>
        </p:spPr>
        <p:txBody>
          <a:bodyPr wrap="none" rtlCol="0">
            <a:spAutoFit/>
          </a:bodyPr>
          <a:lstStyle/>
          <a:p>
            <a:r>
              <a:rPr lang="en-US" sz="2800" dirty="0" smtClean="0">
                <a:solidFill>
                  <a:schemeClr val="tx1"/>
                </a:solidFill>
                <a:latin typeface="+mn-lt"/>
              </a:rPr>
              <a:t>MDA8 O</a:t>
            </a:r>
            <a:r>
              <a:rPr lang="en-US" sz="2800" baseline="-25000" dirty="0" smtClean="0">
                <a:solidFill>
                  <a:schemeClr val="tx1"/>
                </a:solidFill>
                <a:latin typeface="+mn-lt"/>
              </a:rPr>
              <a:t>3</a:t>
            </a:r>
          </a:p>
        </p:txBody>
      </p:sp>
      <p:sp>
        <p:nvSpPr>
          <p:cNvPr id="11" name="TextBox 10"/>
          <p:cNvSpPr txBox="1"/>
          <p:nvPr/>
        </p:nvSpPr>
        <p:spPr>
          <a:xfrm>
            <a:off x="6359010" y="1361644"/>
            <a:ext cx="1854995" cy="523220"/>
          </a:xfrm>
          <a:prstGeom prst="rect">
            <a:avLst/>
          </a:prstGeom>
          <a:noFill/>
          <a:ln w="12700">
            <a:solidFill>
              <a:schemeClr val="tx1"/>
            </a:solidFill>
          </a:ln>
        </p:spPr>
        <p:txBody>
          <a:bodyPr wrap="none" rtlCol="0">
            <a:spAutoFit/>
          </a:bodyPr>
          <a:lstStyle/>
          <a:p>
            <a:r>
              <a:rPr lang="en-US" sz="2800" dirty="0" smtClean="0">
                <a:solidFill>
                  <a:schemeClr val="tx1"/>
                </a:solidFill>
                <a:latin typeface="+mn-lt"/>
              </a:rPr>
              <a:t>24 h PM</a:t>
            </a:r>
            <a:r>
              <a:rPr lang="en-US" sz="2800" baseline="-25000" dirty="0" smtClean="0">
                <a:solidFill>
                  <a:schemeClr val="tx1"/>
                </a:solidFill>
                <a:latin typeface="+mn-lt"/>
              </a:rPr>
              <a:t>2.5</a:t>
            </a:r>
          </a:p>
        </p:txBody>
      </p:sp>
      <p:sp>
        <p:nvSpPr>
          <p:cNvPr id="12" name="Slide Number Placeholder 3"/>
          <p:cNvSpPr>
            <a:spLocks noGrp="1"/>
          </p:cNvSpPr>
          <p:nvPr>
            <p:ph type="sldNum" sz="quarter" idx="10"/>
          </p:nvPr>
        </p:nvSpPr>
        <p:spPr>
          <a:xfrm>
            <a:off x="8686800" y="6489340"/>
            <a:ext cx="457200" cy="24447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94120A-5039-4805-A600-44EC4D05C302}"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7" name="TextBox 6"/>
          <p:cNvSpPr txBox="1"/>
          <p:nvPr/>
        </p:nvSpPr>
        <p:spPr>
          <a:xfrm>
            <a:off x="155575" y="6336327"/>
            <a:ext cx="6724918" cy="369332"/>
          </a:xfrm>
          <a:prstGeom prst="rect">
            <a:avLst/>
          </a:prstGeom>
          <a:solidFill>
            <a:schemeClr val="bg1">
              <a:lumMod val="20000"/>
              <a:lumOff val="80000"/>
            </a:schemeClr>
          </a:solidFill>
        </p:spPr>
        <p:txBody>
          <a:bodyPr wrap="none" rtlCol="0">
            <a:spAutoFit/>
          </a:bodyPr>
          <a:lstStyle/>
          <a:p>
            <a:r>
              <a:rPr lang="en-US" sz="1800" b="1" dirty="0" smtClean="0">
                <a:solidFill>
                  <a:schemeClr val="tx1"/>
                </a:solidFill>
                <a:latin typeface="+mn-lt"/>
              </a:rPr>
              <a:t>Performance for Day 2 and Day 3 predictions is comparable</a:t>
            </a:r>
            <a:endParaRPr lang="en-US" sz="1800" b="1" dirty="0">
              <a:solidFill>
                <a:schemeClr val="tx1"/>
              </a:solidFill>
              <a:latin typeface="+mn-lt"/>
            </a:endParaRPr>
          </a:p>
        </p:txBody>
      </p:sp>
    </p:spTree>
    <p:extLst>
      <p:ext uri="{BB962C8B-B14F-4D97-AF65-F5344CB8AC3E}">
        <p14:creationId xmlns:p14="http://schemas.microsoft.com/office/powerpoint/2010/main" val="24973779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140" y="255108"/>
            <a:ext cx="7543800" cy="533400"/>
          </a:xfrm>
        </p:spPr>
        <p:txBody>
          <a:bodyPr/>
          <a:lstStyle/>
          <a:p>
            <a:r>
              <a:rPr lang="en-US" dirty="0" smtClean="0"/>
              <a:t>Summary</a:t>
            </a:r>
            <a:endParaRPr lang="en-US" dirty="0"/>
          </a:p>
        </p:txBody>
      </p:sp>
      <p:sp>
        <p:nvSpPr>
          <p:cNvPr id="6" name="Rectangle 3"/>
          <p:cNvSpPr>
            <a:spLocks noGrp="1" noChangeArrowheads="1"/>
          </p:cNvSpPr>
          <p:nvPr>
            <p:ph idx="1"/>
          </p:nvPr>
        </p:nvSpPr>
        <p:spPr>
          <a:xfrm>
            <a:off x="177802" y="1252899"/>
            <a:ext cx="8889860" cy="5293906"/>
          </a:xfrm>
        </p:spPr>
        <p:txBody>
          <a:bodyPr/>
          <a:lstStyle/>
          <a:p>
            <a:r>
              <a:rPr lang="en-US" sz="1800" i="0" dirty="0" smtClean="0">
                <a:effectLst/>
              </a:rPr>
              <a:t>Next </a:t>
            </a:r>
            <a:r>
              <a:rPr lang="en-US" sz="1800" i="0" dirty="0" smtClean="0">
                <a:effectLst/>
              </a:rPr>
              <a:t>implementation planned for December:</a:t>
            </a:r>
            <a:endParaRPr lang="en-US" sz="1800" i="0" dirty="0" smtClean="0">
              <a:effectLst/>
            </a:endParaRPr>
          </a:p>
          <a:p>
            <a:pPr>
              <a:buFont typeface="Arial" panose="020B0604020202020204" pitchFamily="34" charset="0"/>
              <a:buChar char="•"/>
            </a:pPr>
            <a:r>
              <a:rPr lang="en-US" sz="1800" i="0" dirty="0">
                <a:effectLst/>
              </a:rPr>
              <a:t>New bias-corrected ozone predictions</a:t>
            </a:r>
            <a:endParaRPr lang="en-US" sz="1800" b="0" i="0" dirty="0">
              <a:effectLst/>
            </a:endParaRPr>
          </a:p>
          <a:p>
            <a:pPr>
              <a:buFont typeface="Arial" panose="020B0604020202020204" pitchFamily="34" charset="0"/>
              <a:buChar char="•"/>
            </a:pPr>
            <a:r>
              <a:rPr lang="en-US" sz="1800" i="0" dirty="0" smtClean="0">
                <a:effectLst/>
              </a:rPr>
              <a:t>Updated </a:t>
            </a:r>
            <a:r>
              <a:rPr lang="en-US" sz="1800" i="0" dirty="0">
                <a:effectLst/>
              </a:rPr>
              <a:t>fine particulate matter (PM2.5) bias </a:t>
            </a:r>
            <a:r>
              <a:rPr lang="en-US" sz="1800" i="0" dirty="0" smtClean="0">
                <a:effectLst/>
              </a:rPr>
              <a:t>correction</a:t>
            </a:r>
            <a:r>
              <a:rPr lang="en-US" sz="1800" b="0" dirty="0">
                <a:effectLst/>
              </a:rPr>
              <a:t> </a:t>
            </a:r>
          </a:p>
          <a:p>
            <a:pPr>
              <a:buFont typeface="Arial" panose="020B0604020202020204" pitchFamily="34" charset="0"/>
              <a:buChar char="•"/>
            </a:pPr>
            <a:r>
              <a:rPr lang="en-US" sz="1800" i="0" dirty="0" smtClean="0">
                <a:effectLst/>
              </a:rPr>
              <a:t>Updated </a:t>
            </a:r>
            <a:r>
              <a:rPr lang="en-US" sz="1800" i="0" dirty="0">
                <a:effectLst/>
              </a:rPr>
              <a:t>anthropogenic emissions </a:t>
            </a:r>
            <a:r>
              <a:rPr lang="en-US" sz="1800" i="0" dirty="0" smtClean="0">
                <a:effectLst/>
              </a:rPr>
              <a:t>from NEI2014v2</a:t>
            </a:r>
            <a:endParaRPr lang="en-US" sz="1800" i="0" dirty="0">
              <a:effectLst/>
            </a:endParaRPr>
          </a:p>
          <a:p>
            <a:pPr>
              <a:buFont typeface="Arial" panose="020B0604020202020204" pitchFamily="34" charset="0"/>
              <a:buChar char="•"/>
            </a:pPr>
            <a:r>
              <a:rPr lang="en-US" sz="1800" i="0" dirty="0">
                <a:effectLst/>
              </a:rPr>
              <a:t>Updated </a:t>
            </a:r>
            <a:r>
              <a:rPr lang="en-US" sz="1800" i="0" dirty="0" smtClean="0">
                <a:effectLst/>
              </a:rPr>
              <a:t>wildfire smoke emissions diurnal </a:t>
            </a:r>
            <a:r>
              <a:rPr lang="en-US" sz="1800" i="0" dirty="0">
                <a:effectLst/>
              </a:rPr>
              <a:t>profile</a:t>
            </a:r>
          </a:p>
          <a:p>
            <a:pPr>
              <a:buFont typeface="Arial" panose="020B0604020202020204" pitchFamily="34" charset="0"/>
              <a:buChar char="•"/>
            </a:pPr>
            <a:r>
              <a:rPr lang="en-US" sz="1800" i="0" dirty="0" smtClean="0">
                <a:effectLst/>
              </a:rPr>
              <a:t>Updated </a:t>
            </a:r>
            <a:r>
              <a:rPr lang="en-US" sz="1800" i="0" dirty="0">
                <a:effectLst/>
              </a:rPr>
              <a:t>Alaska and Hawaii domain CMAQ code to the same version used for </a:t>
            </a:r>
            <a:r>
              <a:rPr lang="en-US" sz="1800" i="0" dirty="0" smtClean="0">
                <a:effectLst/>
              </a:rPr>
              <a:t>CONUS</a:t>
            </a:r>
          </a:p>
          <a:p>
            <a:pPr>
              <a:buFont typeface="Arial" panose="020B0604020202020204" pitchFamily="34" charset="0"/>
              <a:buChar char="•"/>
            </a:pPr>
            <a:endParaRPr lang="en-US" sz="1800" i="0" dirty="0">
              <a:effectLst/>
            </a:endParaRPr>
          </a:p>
          <a:p>
            <a:pPr marL="0" indent="0"/>
            <a:r>
              <a:rPr lang="en-US" sz="1800" i="0" dirty="0" smtClean="0">
                <a:effectLst/>
              </a:rPr>
              <a:t>Work in progress:</a:t>
            </a:r>
          </a:p>
          <a:p>
            <a:pPr marL="285750" indent="-285750" eaLnBrk="1" hangingPunct="1">
              <a:lnSpc>
                <a:spcPct val="90000"/>
              </a:lnSpc>
              <a:spcAft>
                <a:spcPts val="1200"/>
              </a:spcAft>
              <a:buFont typeface="Arial" panose="020B0604020202020204" pitchFamily="34" charset="0"/>
              <a:buChar char="•"/>
              <a:defRPr/>
            </a:pPr>
            <a:r>
              <a:rPr lang="en-US" sz="1800" b="0" i="0" dirty="0">
                <a:solidFill>
                  <a:schemeClr val="tx2"/>
                </a:solidFill>
                <a:effectLst/>
              </a:rPr>
              <a:t>Transition to </a:t>
            </a:r>
            <a:r>
              <a:rPr lang="en-US" sz="1800" b="0" i="0" dirty="0" smtClean="0">
                <a:solidFill>
                  <a:schemeClr val="tx2"/>
                </a:solidFill>
                <a:effectLst/>
              </a:rPr>
              <a:t>using Unified Forecast System based on FV3GFS to provide meteorology for off-line and in-line coupling with CMAQ</a:t>
            </a:r>
            <a:endParaRPr lang="en-US" sz="1800" b="0" i="0" dirty="0">
              <a:solidFill>
                <a:schemeClr val="tx2"/>
              </a:solidFill>
              <a:effectLst/>
            </a:endParaRPr>
          </a:p>
          <a:p>
            <a:pPr marL="285750" indent="-285750" eaLnBrk="1" hangingPunct="1">
              <a:lnSpc>
                <a:spcPct val="90000"/>
              </a:lnSpc>
              <a:spcAft>
                <a:spcPts val="1200"/>
              </a:spcAft>
              <a:buFont typeface="Arial" panose="020B0604020202020204" pitchFamily="34" charset="0"/>
              <a:buChar char="•"/>
              <a:defRPr/>
            </a:pPr>
            <a:r>
              <a:rPr lang="en-US" sz="1800" b="0" i="0" dirty="0" smtClean="0">
                <a:solidFill>
                  <a:schemeClr val="tx2"/>
                </a:solidFill>
                <a:effectLst/>
              </a:rPr>
              <a:t>Extension </a:t>
            </a:r>
            <a:r>
              <a:rPr lang="en-US" sz="1800" b="0" i="0" dirty="0">
                <a:solidFill>
                  <a:schemeClr val="tx2"/>
                </a:solidFill>
                <a:effectLst/>
              </a:rPr>
              <a:t>of predictions to 72 hours</a:t>
            </a:r>
          </a:p>
          <a:p>
            <a:pPr marL="285750" indent="-285750" eaLnBrk="1" hangingPunct="1">
              <a:lnSpc>
                <a:spcPct val="90000"/>
              </a:lnSpc>
              <a:spcAft>
                <a:spcPts val="1200"/>
              </a:spcAft>
              <a:buFont typeface="Arial" panose="020B0604020202020204" pitchFamily="34" charset="0"/>
              <a:buChar char="•"/>
              <a:defRPr/>
            </a:pPr>
            <a:r>
              <a:rPr lang="en-US" sz="1800" b="0" i="0" dirty="0" smtClean="0">
                <a:solidFill>
                  <a:schemeClr val="tx2"/>
                </a:solidFill>
                <a:effectLst/>
              </a:rPr>
              <a:t>Emissions improvements</a:t>
            </a:r>
            <a:endParaRPr lang="en-US" sz="1800" b="0" i="0" dirty="0">
              <a:solidFill>
                <a:schemeClr val="tx2"/>
              </a:solidFill>
              <a:effectLst/>
            </a:endParaRPr>
          </a:p>
          <a:p>
            <a:pPr marL="285750" indent="-285750" eaLnBrk="1" hangingPunct="1">
              <a:lnSpc>
                <a:spcPct val="90000"/>
              </a:lnSpc>
              <a:spcAft>
                <a:spcPts val="1200"/>
              </a:spcAft>
              <a:buFont typeface="Arial" panose="020B0604020202020204" pitchFamily="34" charset="0"/>
              <a:buChar char="•"/>
              <a:defRPr/>
            </a:pPr>
            <a:r>
              <a:rPr lang="en-US" sz="1800" b="0" i="0" dirty="0" smtClean="0">
                <a:solidFill>
                  <a:schemeClr val="tx2"/>
                </a:solidFill>
                <a:effectLst/>
              </a:rPr>
              <a:t>Testing of updated CMAQ versions</a:t>
            </a:r>
            <a:endParaRPr lang="en-US" sz="1800" b="0" i="0" dirty="0">
              <a:solidFill>
                <a:schemeClr val="tx2"/>
              </a:solidFill>
              <a:effectLst/>
            </a:endParaRPr>
          </a:p>
          <a:p>
            <a:pPr marL="285750" indent="-285750">
              <a:buFont typeface="Arial" panose="020B0604020202020204" pitchFamily="34" charset="0"/>
              <a:buChar char="•"/>
            </a:pPr>
            <a:endParaRPr lang="en-US" sz="1600" i="0" dirty="0">
              <a:effectLst/>
            </a:endParaRPr>
          </a:p>
        </p:txBody>
      </p:sp>
      <p:sp>
        <p:nvSpPr>
          <p:cNvPr id="4" name="Slide Number Placeholder 3"/>
          <p:cNvSpPr>
            <a:spLocks noGrp="1"/>
          </p:cNvSpPr>
          <p:nvPr>
            <p:ph type="sldNum" sz="quarter" idx="10"/>
          </p:nvPr>
        </p:nvSpPr>
        <p:spPr>
          <a:xfrm>
            <a:off x="8686800" y="6489340"/>
            <a:ext cx="457200" cy="24447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94120A-5039-4805-A600-44EC4D05C302}"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cxnSp>
        <p:nvCxnSpPr>
          <p:cNvPr id="5" name="Straight Connector 4"/>
          <p:cNvCxnSpPr/>
          <p:nvPr/>
        </p:nvCxnSpPr>
        <p:spPr>
          <a:xfrm>
            <a:off x="28661" y="1049466"/>
            <a:ext cx="9144000" cy="0"/>
          </a:xfrm>
          <a:prstGeom prst="line">
            <a:avLst/>
          </a:prstGeom>
          <a:noFill/>
          <a:ln w="63500" cap="flat" cmpd="tri" algn="ctr">
            <a:solidFill>
              <a:srgbClr val="00CC99">
                <a:shade val="95000"/>
                <a:satMod val="105000"/>
              </a:srgbClr>
            </a:solidFill>
            <a:prstDash val="solid"/>
          </a:ln>
          <a:effectLst>
            <a:outerShdw blurRad="50800" dist="38100" dir="18900000" algn="bl" rotWithShape="0">
              <a:prstClr val="black">
                <a:alpha val="40000"/>
              </a:prstClr>
            </a:outerShdw>
          </a:effectLst>
        </p:spPr>
      </p:cxnSp>
    </p:spTree>
    <p:extLst>
      <p:ext uri="{BB962C8B-B14F-4D97-AF65-F5344CB8AC3E}">
        <p14:creationId xmlns:p14="http://schemas.microsoft.com/office/powerpoint/2010/main" val="37156991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464032" y="152400"/>
            <a:ext cx="7645400" cy="685800"/>
          </a:xfrm>
        </p:spPr>
        <p:txBody>
          <a:bodyPr/>
          <a:lstStyle/>
          <a:p>
            <a:pPr>
              <a:defRPr/>
            </a:pPr>
            <a:r>
              <a:rPr lang="en-US" sz="2800" dirty="0" smtClean="0"/>
              <a:t>Acknowledgments:</a:t>
            </a:r>
            <a:r>
              <a:rPr lang="en-US" sz="2800" dirty="0"/>
              <a:t/>
            </a:r>
            <a:br>
              <a:rPr lang="en-US" sz="2800" dirty="0"/>
            </a:br>
            <a:r>
              <a:rPr lang="en-US" sz="2800" i="1" dirty="0">
                <a:solidFill>
                  <a:schemeClr val="accent2"/>
                </a:solidFill>
              </a:rPr>
              <a:t>  </a:t>
            </a:r>
            <a:r>
              <a:rPr lang="en-US" sz="2800" i="1" dirty="0" smtClean="0">
                <a:solidFill>
                  <a:schemeClr val="accent2"/>
                </a:solidFill>
              </a:rPr>
              <a:t>AQF implementation </a:t>
            </a:r>
            <a:r>
              <a:rPr lang="en-US" sz="2800" i="1" dirty="0">
                <a:solidFill>
                  <a:schemeClr val="accent2"/>
                </a:solidFill>
              </a:rPr>
              <a:t>t</a:t>
            </a:r>
            <a:r>
              <a:rPr lang="en-US" sz="2800" i="1" dirty="0" smtClean="0">
                <a:solidFill>
                  <a:schemeClr val="accent2"/>
                </a:solidFill>
              </a:rPr>
              <a:t>eam </a:t>
            </a:r>
            <a:r>
              <a:rPr lang="en-US" sz="2800" i="1" dirty="0">
                <a:solidFill>
                  <a:schemeClr val="accent2"/>
                </a:solidFill>
              </a:rPr>
              <a:t>m</a:t>
            </a:r>
            <a:r>
              <a:rPr lang="en-US" sz="2800" i="1" dirty="0" smtClean="0">
                <a:solidFill>
                  <a:schemeClr val="accent2"/>
                </a:solidFill>
              </a:rPr>
              <a:t>embers</a:t>
            </a:r>
            <a:endParaRPr lang="en-US" sz="2800" i="1" dirty="0">
              <a:solidFill>
                <a:schemeClr val="accent2"/>
              </a:solidFill>
            </a:endParaRPr>
          </a:p>
        </p:txBody>
      </p:sp>
      <p:sp>
        <p:nvSpPr>
          <p:cNvPr id="9" name="Rectangle 3"/>
          <p:cNvSpPr>
            <a:spLocks noGrp="1" noChangeArrowheads="1"/>
          </p:cNvSpPr>
          <p:nvPr>
            <p:ph type="body" idx="4294967295"/>
          </p:nvPr>
        </p:nvSpPr>
        <p:spPr>
          <a:xfrm>
            <a:off x="291869" y="956377"/>
            <a:ext cx="8705088" cy="5259696"/>
          </a:xfrm>
        </p:spPr>
        <p:txBody>
          <a:bodyPr/>
          <a:lstStyle/>
          <a:p>
            <a:pPr marL="0" indent="0">
              <a:lnSpc>
                <a:spcPct val="150000"/>
              </a:lnSpc>
              <a:spcBef>
                <a:spcPct val="25000"/>
              </a:spcBef>
              <a:spcAft>
                <a:spcPct val="15000"/>
              </a:spcAft>
              <a:defRPr/>
            </a:pPr>
            <a:r>
              <a:rPr lang="en-US" sz="1050" dirty="0" smtClean="0"/>
              <a:t>Special thanks to previous NOAA and EPA team members who contributed to the system development </a:t>
            </a:r>
          </a:p>
          <a:p>
            <a:pPr marL="0" indent="0">
              <a:lnSpc>
                <a:spcPct val="150000"/>
              </a:lnSpc>
              <a:spcBef>
                <a:spcPct val="25000"/>
              </a:spcBef>
              <a:spcAft>
                <a:spcPct val="15000"/>
              </a:spcAft>
              <a:defRPr/>
            </a:pPr>
            <a:r>
              <a:rPr lang="en-US" sz="1050" u="sng" dirty="0" smtClean="0"/>
              <a:t>NOAA/NWS/STI</a:t>
            </a:r>
            <a:r>
              <a:rPr lang="en-US" sz="1050" dirty="0" smtClean="0"/>
              <a:t>	Ivanka Stajner		         NAQFC Manager</a:t>
            </a:r>
          </a:p>
          <a:p>
            <a:pPr marL="0" indent="0">
              <a:lnSpc>
                <a:spcPct val="75000"/>
              </a:lnSpc>
              <a:spcBef>
                <a:spcPct val="25000"/>
              </a:spcBef>
              <a:spcAft>
                <a:spcPct val="15000"/>
              </a:spcAft>
              <a:defRPr/>
            </a:pPr>
            <a:r>
              <a:rPr lang="en-US" sz="1050" u="sng" dirty="0" smtClean="0"/>
              <a:t>NWS/OD </a:t>
            </a:r>
            <a:r>
              <a:rPr lang="en-US" sz="1050" dirty="0" smtClean="0"/>
              <a:t>                       	Cynthia Jones      	         Data Communications</a:t>
            </a:r>
          </a:p>
          <a:p>
            <a:pPr marL="0" indent="0">
              <a:lnSpc>
                <a:spcPct val="70000"/>
              </a:lnSpc>
              <a:spcBef>
                <a:spcPct val="25000"/>
              </a:spcBef>
              <a:defRPr/>
            </a:pPr>
            <a:r>
              <a:rPr lang="en-US" sz="1050" u="sng" dirty="0" smtClean="0"/>
              <a:t>NWS/OSTI/MDL </a:t>
            </a:r>
            <a:r>
              <a:rPr lang="en-US" sz="1050" dirty="0" smtClean="0"/>
              <a:t>	David Miller, </a:t>
            </a:r>
            <a:r>
              <a:rPr lang="en-US" sz="1050" dirty="0"/>
              <a:t>Dave Ruth   </a:t>
            </a:r>
            <a:r>
              <a:rPr lang="en-US" sz="1050" dirty="0" smtClean="0"/>
              <a:t> 	         Dev. Verification, NDGD Product Development				</a:t>
            </a:r>
          </a:p>
          <a:p>
            <a:pPr marL="0" lvl="0" indent="0">
              <a:lnSpc>
                <a:spcPct val="75000"/>
              </a:lnSpc>
              <a:spcBef>
                <a:spcPct val="25000"/>
              </a:spcBef>
              <a:spcAft>
                <a:spcPct val="15000"/>
              </a:spcAft>
              <a:defRPr/>
            </a:pPr>
            <a:r>
              <a:rPr lang="en-US" sz="1050" u="sng" dirty="0" smtClean="0">
                <a:solidFill>
                  <a:srgbClr val="000000"/>
                </a:solidFill>
              </a:rPr>
              <a:t>NWS/STI</a:t>
            </a:r>
            <a:r>
              <a:rPr lang="en-US" sz="1050" dirty="0">
                <a:solidFill>
                  <a:srgbClr val="000000"/>
                </a:solidFill>
              </a:rPr>
              <a:t>		</a:t>
            </a:r>
            <a:r>
              <a:rPr lang="en-US" sz="1050" dirty="0" smtClean="0">
                <a:solidFill>
                  <a:srgbClr val="000000"/>
                </a:solidFill>
              </a:rPr>
              <a:t>Jose Tirado-Delgado</a:t>
            </a:r>
            <a:r>
              <a:rPr lang="en-US" sz="1050" dirty="0">
                <a:solidFill>
                  <a:srgbClr val="000000"/>
                </a:solidFill>
              </a:rPr>
              <a:t>	         Program </a:t>
            </a:r>
            <a:r>
              <a:rPr lang="en-US" sz="1050" dirty="0" smtClean="0">
                <a:solidFill>
                  <a:srgbClr val="000000"/>
                </a:solidFill>
              </a:rPr>
              <a:t>Support</a:t>
            </a:r>
            <a:endParaRPr lang="en-US" sz="1050" dirty="0" smtClean="0"/>
          </a:p>
          <a:p>
            <a:pPr marL="0" indent="0">
              <a:lnSpc>
                <a:spcPct val="75000"/>
              </a:lnSpc>
              <a:spcBef>
                <a:spcPct val="25000"/>
              </a:spcBef>
              <a:spcAft>
                <a:spcPct val="15000"/>
              </a:spcAft>
              <a:defRPr/>
            </a:pPr>
            <a:r>
              <a:rPr lang="en-US" sz="1050" u="sng" dirty="0" smtClean="0"/>
              <a:t>NESDIS/NCDC</a:t>
            </a:r>
            <a:r>
              <a:rPr lang="en-US" sz="1050" dirty="0" smtClean="0"/>
              <a:t>	Alan Hall		         Product Archiving</a:t>
            </a:r>
          </a:p>
          <a:p>
            <a:pPr marL="0" indent="0">
              <a:lnSpc>
                <a:spcPct val="75000"/>
              </a:lnSpc>
              <a:spcBef>
                <a:spcPct val="40000"/>
              </a:spcBef>
              <a:defRPr/>
            </a:pPr>
            <a:r>
              <a:rPr lang="en-US" sz="1050" u="sng" dirty="0" smtClean="0"/>
              <a:t>NWS/NCEP</a:t>
            </a:r>
          </a:p>
          <a:p>
            <a:pPr lvl="1">
              <a:lnSpc>
                <a:spcPct val="75000"/>
              </a:lnSpc>
              <a:spcBef>
                <a:spcPct val="15000"/>
              </a:spcBef>
              <a:buFontTx/>
              <a:buNone/>
              <a:defRPr/>
            </a:pPr>
            <a:r>
              <a:rPr lang="en-US" sz="1050" dirty="0" smtClean="0"/>
              <a:t>Jeff McQueen, </a:t>
            </a:r>
            <a:r>
              <a:rPr lang="en-US" sz="1050" dirty="0" err="1"/>
              <a:t>Jianping</a:t>
            </a:r>
            <a:r>
              <a:rPr lang="en-US" sz="1050" dirty="0"/>
              <a:t> </a:t>
            </a:r>
            <a:r>
              <a:rPr lang="en-US" sz="1050" dirty="0" smtClean="0"/>
              <a:t>Huang, Ho-Chun Huang 	        AQF model interface development, testing, &amp; integration	 </a:t>
            </a:r>
          </a:p>
          <a:p>
            <a:pPr lvl="1">
              <a:lnSpc>
                <a:spcPct val="75000"/>
              </a:lnSpc>
              <a:spcBef>
                <a:spcPct val="25000"/>
              </a:spcBef>
              <a:spcAft>
                <a:spcPct val="5000"/>
              </a:spcAft>
              <a:buFontTx/>
              <a:buNone/>
              <a:defRPr/>
            </a:pPr>
            <a:r>
              <a:rPr lang="en-US" sz="1050" dirty="0" smtClean="0"/>
              <a:t>Jun Wang, Li Pan, *Sarah Lu </a:t>
            </a:r>
            <a:r>
              <a:rPr lang="en-US" sz="1050" dirty="0"/>
              <a:t>		</a:t>
            </a:r>
            <a:r>
              <a:rPr lang="en-US" sz="1050" dirty="0" smtClean="0"/>
              <a:t>        Global dust aerosol and  feedback testing </a:t>
            </a:r>
          </a:p>
          <a:p>
            <a:pPr lvl="1">
              <a:lnSpc>
                <a:spcPct val="75000"/>
              </a:lnSpc>
              <a:spcBef>
                <a:spcPct val="25000"/>
              </a:spcBef>
              <a:spcAft>
                <a:spcPct val="5000"/>
              </a:spcAft>
              <a:buFontTx/>
              <a:buNone/>
              <a:defRPr/>
            </a:pPr>
            <a:r>
              <a:rPr lang="en-US" sz="1050" dirty="0" smtClean="0"/>
              <a:t>*Brad Ferrier, *Eric Rogers, 	                                 NAM  coordination	</a:t>
            </a:r>
          </a:p>
          <a:p>
            <a:pPr lvl="1">
              <a:lnSpc>
                <a:spcPct val="75000"/>
              </a:lnSpc>
              <a:spcBef>
                <a:spcPct val="25000"/>
              </a:spcBef>
              <a:spcAft>
                <a:spcPct val="5000"/>
              </a:spcAft>
              <a:buFontTx/>
              <a:buNone/>
              <a:defRPr/>
            </a:pPr>
            <a:r>
              <a:rPr lang="en-US" sz="1050" dirty="0" smtClean="0"/>
              <a:t>*Hui-</a:t>
            </a:r>
            <a:r>
              <a:rPr lang="en-US" sz="1050" dirty="0" err="1" smtClean="0"/>
              <a:t>Ya</a:t>
            </a:r>
            <a:r>
              <a:rPr lang="en-US" sz="1050" dirty="0" smtClean="0"/>
              <a:t> Chuang, Perry </a:t>
            </a:r>
            <a:r>
              <a:rPr lang="en-US" sz="1050" dirty="0" err="1" smtClean="0"/>
              <a:t>Shafran</a:t>
            </a:r>
            <a:r>
              <a:rPr lang="en-US" sz="1050" dirty="0" smtClean="0"/>
              <a:t>, </a:t>
            </a:r>
            <a:r>
              <a:rPr lang="en-US" sz="1050" dirty="0" err="1" smtClean="0"/>
              <a:t>Boi</a:t>
            </a:r>
            <a:r>
              <a:rPr lang="en-US" sz="1050" dirty="0" smtClean="0"/>
              <a:t> </a:t>
            </a:r>
            <a:r>
              <a:rPr lang="en-US" sz="1050" dirty="0" err="1" smtClean="0"/>
              <a:t>Voung</a:t>
            </a:r>
            <a:endParaRPr lang="en-US" sz="1050" dirty="0" smtClean="0"/>
          </a:p>
          <a:p>
            <a:pPr lvl="1">
              <a:lnSpc>
                <a:spcPct val="75000"/>
              </a:lnSpc>
              <a:spcBef>
                <a:spcPct val="25000"/>
              </a:spcBef>
              <a:spcAft>
                <a:spcPct val="5000"/>
              </a:spcAft>
              <a:buFontTx/>
              <a:buNone/>
              <a:defRPr/>
            </a:pPr>
            <a:r>
              <a:rPr lang="en-US" sz="1050" dirty="0" smtClean="0"/>
              <a:t>Geoff Manikin			         Smoke and dust product testing and integration</a:t>
            </a:r>
          </a:p>
          <a:p>
            <a:pPr lvl="1">
              <a:lnSpc>
                <a:spcPct val="75000"/>
              </a:lnSpc>
              <a:spcBef>
                <a:spcPct val="25000"/>
              </a:spcBef>
              <a:spcAft>
                <a:spcPct val="5000"/>
              </a:spcAft>
              <a:buFontTx/>
              <a:buNone/>
              <a:defRPr/>
            </a:pPr>
            <a:r>
              <a:rPr lang="en-US" sz="1050" dirty="0" smtClean="0"/>
              <a:t>Rebecca Cosgrove, </a:t>
            </a:r>
            <a:r>
              <a:rPr lang="en-US" sz="1050" dirty="0"/>
              <a:t>Steven </a:t>
            </a:r>
            <a:r>
              <a:rPr lang="en-US" sz="1050" dirty="0" smtClean="0"/>
              <a:t>Earle, Chris Magee	         NCO transition and systems testing</a:t>
            </a:r>
          </a:p>
          <a:p>
            <a:pPr lvl="1">
              <a:lnSpc>
                <a:spcPct val="75000"/>
              </a:lnSpc>
              <a:spcBef>
                <a:spcPct val="25000"/>
              </a:spcBef>
              <a:spcAft>
                <a:spcPct val="5000"/>
              </a:spcAft>
              <a:buFontTx/>
              <a:buNone/>
              <a:defRPr/>
            </a:pPr>
            <a:r>
              <a:rPr lang="en-US" sz="1050" dirty="0" smtClean="0"/>
              <a:t>Mike </a:t>
            </a:r>
            <a:r>
              <a:rPr lang="en-US" sz="1050" dirty="0" err="1" smtClean="0"/>
              <a:t>Bodner</a:t>
            </a:r>
            <a:r>
              <a:rPr lang="en-US" sz="1050" dirty="0" smtClean="0"/>
              <a:t>, Andrew Orrison	  	         HPC coordination and AQF </a:t>
            </a:r>
            <a:r>
              <a:rPr lang="en-US" sz="1050" dirty="0" err="1" smtClean="0"/>
              <a:t>webdrawer</a:t>
            </a:r>
            <a:endParaRPr lang="en-US" sz="1050" dirty="0" smtClean="0"/>
          </a:p>
          <a:p>
            <a:pPr marL="0" indent="0">
              <a:lnSpc>
                <a:spcPct val="70000"/>
              </a:lnSpc>
              <a:spcBef>
                <a:spcPct val="25000"/>
              </a:spcBef>
              <a:defRPr/>
            </a:pPr>
            <a:r>
              <a:rPr lang="en-US" sz="1050" u="sng" dirty="0" smtClean="0"/>
              <a:t>ESRL/PSD</a:t>
            </a:r>
          </a:p>
          <a:p>
            <a:pPr marL="0" indent="0">
              <a:lnSpc>
                <a:spcPct val="70000"/>
              </a:lnSpc>
              <a:spcBef>
                <a:spcPct val="25000"/>
              </a:spcBef>
              <a:defRPr/>
            </a:pPr>
            <a:r>
              <a:rPr lang="en-US" sz="1050" dirty="0"/>
              <a:t>Jim </a:t>
            </a:r>
            <a:r>
              <a:rPr lang="en-US" sz="1050" dirty="0" err="1"/>
              <a:t>Wilczak</a:t>
            </a:r>
            <a:r>
              <a:rPr lang="en-US" sz="1050" dirty="0"/>
              <a:t>, Irina, </a:t>
            </a:r>
            <a:r>
              <a:rPr lang="en-US" sz="1050" dirty="0" err="1"/>
              <a:t>Djalalova</a:t>
            </a:r>
            <a:r>
              <a:rPr lang="en-US" sz="1050" dirty="0"/>
              <a:t>, Dave </a:t>
            </a:r>
            <a:r>
              <a:rPr lang="en-US" sz="1050" dirty="0" err="1"/>
              <a:t>Allerud</a:t>
            </a:r>
            <a:r>
              <a:rPr lang="en-US" sz="1050" dirty="0" smtClean="0"/>
              <a:t>,                                   bias </a:t>
            </a:r>
            <a:r>
              <a:rPr lang="en-US" sz="1050" dirty="0"/>
              <a:t>correction development</a:t>
            </a:r>
          </a:p>
          <a:p>
            <a:pPr marL="0" lvl="0" indent="0">
              <a:lnSpc>
                <a:spcPct val="70000"/>
              </a:lnSpc>
              <a:spcBef>
                <a:spcPct val="25000"/>
              </a:spcBef>
              <a:defRPr/>
            </a:pPr>
            <a:r>
              <a:rPr lang="en-US" sz="1050" u="sng" dirty="0" smtClean="0">
                <a:solidFill>
                  <a:srgbClr val="000000"/>
                </a:solidFill>
              </a:rPr>
              <a:t>NOAA/OAR/ARL</a:t>
            </a:r>
            <a:endParaRPr lang="en-US" sz="1050" u="sng" dirty="0" smtClean="0"/>
          </a:p>
          <a:p>
            <a:pPr lvl="1">
              <a:lnSpc>
                <a:spcPct val="70000"/>
              </a:lnSpc>
              <a:spcBef>
                <a:spcPct val="25000"/>
              </a:spcBef>
              <a:buFontTx/>
              <a:buNone/>
              <a:defRPr/>
            </a:pPr>
            <a:r>
              <a:rPr lang="en-US" sz="1050" dirty="0" smtClean="0"/>
              <a:t>Pius Lee, Daniel Tong, </a:t>
            </a:r>
            <a:r>
              <a:rPr lang="en-US" sz="1050" dirty="0" err="1" smtClean="0"/>
              <a:t>Youhua</a:t>
            </a:r>
            <a:r>
              <a:rPr lang="en-US" sz="1050" dirty="0" smtClean="0"/>
              <a:t> </a:t>
            </a:r>
            <a:r>
              <a:rPr lang="en-US" sz="1050" dirty="0"/>
              <a:t>Tang </a:t>
            </a:r>
            <a:r>
              <a:rPr lang="en-US" sz="1050" dirty="0" smtClean="0"/>
              <a:t>	         	         CMAQ development, adaptation of AQ simulations for AQF</a:t>
            </a:r>
          </a:p>
          <a:p>
            <a:pPr lvl="1">
              <a:lnSpc>
                <a:spcPct val="70000"/>
              </a:lnSpc>
              <a:spcBef>
                <a:spcPct val="25000"/>
              </a:spcBef>
              <a:buFontTx/>
              <a:buNone/>
              <a:defRPr/>
            </a:pPr>
            <a:r>
              <a:rPr lang="en-US" sz="1050" dirty="0"/>
              <a:t>Barry Baker </a:t>
            </a:r>
            <a:r>
              <a:rPr lang="en-US" sz="1050" dirty="0" smtClean="0"/>
              <a:t>		</a:t>
            </a:r>
          </a:p>
          <a:p>
            <a:pPr lvl="1">
              <a:lnSpc>
                <a:spcPct val="75000"/>
              </a:lnSpc>
              <a:spcBef>
                <a:spcPct val="25000"/>
              </a:spcBef>
              <a:spcAft>
                <a:spcPct val="15000"/>
              </a:spcAft>
              <a:buFontTx/>
              <a:buNone/>
              <a:defRPr/>
            </a:pPr>
            <a:r>
              <a:rPr lang="en-US" sz="1050" dirty="0" smtClean="0"/>
              <a:t>Ariel Stein		         	         	         HYSPLIT adaptations</a:t>
            </a:r>
            <a:endParaRPr lang="en-US" sz="1050" u="sng" dirty="0" smtClean="0"/>
          </a:p>
          <a:p>
            <a:pPr marL="0" indent="0">
              <a:lnSpc>
                <a:spcPct val="75000"/>
              </a:lnSpc>
              <a:spcBef>
                <a:spcPct val="40000"/>
              </a:spcBef>
              <a:defRPr/>
            </a:pPr>
            <a:r>
              <a:rPr lang="en-US" sz="1050" u="sng" dirty="0" smtClean="0"/>
              <a:t>NESDIS/STAR</a:t>
            </a:r>
            <a:r>
              <a:rPr lang="en-US" sz="1050" dirty="0" smtClean="0"/>
              <a:t>   </a:t>
            </a:r>
            <a:r>
              <a:rPr lang="en-US" sz="1050" dirty="0" err="1" smtClean="0"/>
              <a:t>Shobha</a:t>
            </a:r>
            <a:r>
              <a:rPr lang="en-US" sz="1050" dirty="0" smtClean="0"/>
              <a:t> </a:t>
            </a:r>
            <a:r>
              <a:rPr lang="en-US" sz="1050" dirty="0" err="1" smtClean="0"/>
              <a:t>Kondragunta</a:t>
            </a:r>
            <a:r>
              <a:rPr lang="en-US" sz="1050" dirty="0"/>
              <a:t> </a:t>
            </a:r>
            <a:r>
              <a:rPr lang="en-US" sz="1050" dirty="0" smtClean="0"/>
              <a:t>             	         Smoke and dust verification product development</a:t>
            </a:r>
          </a:p>
          <a:p>
            <a:pPr marL="0" indent="0">
              <a:lnSpc>
                <a:spcPct val="75000"/>
              </a:lnSpc>
              <a:spcBef>
                <a:spcPct val="40000"/>
              </a:spcBef>
              <a:defRPr/>
            </a:pPr>
            <a:r>
              <a:rPr lang="en-US" sz="1050" u="sng" dirty="0" smtClean="0"/>
              <a:t>NESDIS/OSDPD</a:t>
            </a:r>
            <a:r>
              <a:rPr lang="en-US" sz="1050" dirty="0" smtClean="0"/>
              <a:t>     </a:t>
            </a:r>
            <a:r>
              <a:rPr lang="en-US" sz="1050" dirty="0" err="1" smtClean="0"/>
              <a:t>Liqun</a:t>
            </a:r>
            <a:r>
              <a:rPr lang="en-US" sz="1050" dirty="0" smtClean="0"/>
              <a:t> Ma</a:t>
            </a:r>
            <a:r>
              <a:rPr lang="en-US" sz="1050" dirty="0"/>
              <a:t>	</a:t>
            </a:r>
            <a:r>
              <a:rPr lang="en-US" sz="1050" dirty="0" smtClean="0"/>
              <a:t>		         Production of smoke and dust verification products</a:t>
            </a:r>
          </a:p>
          <a:p>
            <a:pPr marL="0" indent="0">
              <a:lnSpc>
                <a:spcPct val="75000"/>
              </a:lnSpc>
              <a:spcBef>
                <a:spcPct val="40000"/>
              </a:spcBef>
              <a:defRPr/>
            </a:pPr>
            <a:r>
              <a:rPr lang="en-US" sz="1050" u="sng" dirty="0" smtClean="0"/>
              <a:t>EPA/OAQPS</a:t>
            </a:r>
            <a:r>
              <a:rPr lang="en-US" sz="1050" dirty="0" smtClean="0"/>
              <a:t>  partners:</a:t>
            </a:r>
            <a:endParaRPr lang="en-US" sz="1050" u="sng" dirty="0" smtClean="0"/>
          </a:p>
          <a:p>
            <a:pPr marL="0" indent="0">
              <a:lnSpc>
                <a:spcPct val="75000"/>
              </a:lnSpc>
              <a:spcBef>
                <a:spcPct val="40000"/>
              </a:spcBef>
              <a:defRPr/>
            </a:pPr>
            <a:r>
              <a:rPr lang="en-US" sz="1050" dirty="0" smtClean="0"/>
              <a:t>Chet Wayland, Phil Dickerson, Brad Johns, John White              </a:t>
            </a:r>
            <a:r>
              <a:rPr lang="en-US" sz="1050" dirty="0" err="1" smtClean="0"/>
              <a:t>AIRNow</a:t>
            </a:r>
            <a:r>
              <a:rPr lang="en-US" sz="1050" dirty="0" smtClean="0"/>
              <a:t> development, coordination with NAQFC</a:t>
            </a:r>
          </a:p>
          <a:p>
            <a:pPr marL="0" indent="0">
              <a:defRPr/>
            </a:pPr>
            <a:endParaRPr lang="en-US" sz="1050" dirty="0"/>
          </a:p>
        </p:txBody>
      </p:sp>
      <p:sp>
        <p:nvSpPr>
          <p:cNvPr id="10" name="Rectangle 9"/>
          <p:cNvSpPr>
            <a:spLocks noChangeArrowheads="1"/>
          </p:cNvSpPr>
          <p:nvPr/>
        </p:nvSpPr>
        <p:spPr bwMode="auto">
          <a:xfrm>
            <a:off x="0" y="6663552"/>
            <a:ext cx="1802096" cy="223138"/>
          </a:xfrm>
          <a:prstGeom prst="rect">
            <a:avLst/>
          </a:prstGeom>
          <a:noFill/>
          <a:ln w="9525">
            <a:noFill/>
            <a:miter lim="800000"/>
            <a:headEnd/>
            <a:tailEnd/>
          </a:ln>
        </p:spPr>
        <p:txBody>
          <a:bodyPr wrap="none">
            <a:spAutoFit/>
          </a:bodyPr>
          <a:lstStyle/>
          <a:p>
            <a:pPr marL="457200" marR="0" lvl="1" indent="0" algn="l" defTabSz="914400" rtl="0" eaLnBrk="0" fontAlgn="base" latinLnBrk="0" hangingPunct="0">
              <a:lnSpc>
                <a:spcPct val="85000"/>
              </a:lnSpc>
              <a:spcBef>
                <a:spcPct val="40000"/>
              </a:spcBef>
              <a:spcAft>
                <a:spcPct val="40000"/>
              </a:spcAft>
              <a:buClr>
                <a:srgbClr val="000099"/>
              </a:buClr>
              <a:buSzTx/>
              <a:buFontTx/>
              <a:buNone/>
              <a:tabLst/>
              <a:defRPr/>
            </a:pPr>
            <a:r>
              <a:rPr kumimoji="0" lang="en-US" sz="1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Arial" pitchFamily="34" charset="0"/>
              </a:rPr>
              <a:t>* </a:t>
            </a:r>
            <a:r>
              <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rPr>
              <a:t>Guest</a:t>
            </a:r>
            <a:r>
              <a:rPr kumimoji="0" lang="en-US" sz="1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Arial" pitchFamily="34" charset="0"/>
              </a:rPr>
              <a:t> </a:t>
            </a:r>
            <a:r>
              <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rPr>
              <a:t>Contributors</a:t>
            </a: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94120A-5039-4805-A600-44EC4D05C302}"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2968042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85390" y="852951"/>
            <a:ext cx="4328100" cy="1508112"/>
          </a:xfrm>
          <a:prstGeom prst="rect">
            <a:avLst/>
          </a:prstGeom>
          <a:solidFill>
            <a:srgbClr val="FFFFCC"/>
          </a:solidFill>
          <a:ln w="9525" cap="flat" cmpd="sng" algn="ctr">
            <a:solidFill>
              <a:srgbClr val="FF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Garamond" pitchFamily="18" charset="0"/>
              <a:cs typeface="Arial" charset="0"/>
            </a:endParaRPr>
          </a:p>
        </p:txBody>
      </p:sp>
      <p:sp>
        <p:nvSpPr>
          <p:cNvPr id="5" name="Title 1"/>
          <p:cNvSpPr>
            <a:spLocks noGrp="1"/>
          </p:cNvSpPr>
          <p:nvPr>
            <p:ph type="title"/>
          </p:nvPr>
        </p:nvSpPr>
        <p:spPr>
          <a:xfrm>
            <a:off x="957905" y="147978"/>
            <a:ext cx="7543800" cy="533400"/>
          </a:xfrm>
        </p:spPr>
        <p:txBody>
          <a:bodyPr/>
          <a:lstStyle/>
          <a:p>
            <a:pPr>
              <a:defRPr/>
            </a:pPr>
            <a:r>
              <a:rPr lang="en-US" dirty="0" smtClean="0">
                <a:latin typeface="+mn-lt"/>
              </a:rPr>
              <a:t>Ozone predictions</a:t>
            </a:r>
            <a:endParaRPr lang="en-US" dirty="0">
              <a:latin typeface="+mn-lt"/>
            </a:endParaRPr>
          </a:p>
        </p:txBody>
      </p:sp>
      <p:sp>
        <p:nvSpPr>
          <p:cNvPr id="3" name="Slide Number Placeholder 2"/>
          <p:cNvSpPr>
            <a:spLocks noGrp="1"/>
          </p:cNvSpPr>
          <p:nvPr>
            <p:ph type="sldNum" sz="quarter" idx="10"/>
          </p:nvPr>
        </p:nvSpPr>
        <p:spPr>
          <a:xfrm>
            <a:off x="3577540" y="6520905"/>
            <a:ext cx="5566460" cy="307777"/>
          </a:xfrm>
        </p:spPr>
        <p:txBody>
          <a:bodyPr/>
          <a:lstStyle/>
          <a:p>
            <a:pPr>
              <a:defRPr/>
            </a:pPr>
            <a:fld id="{5EB9D451-1B60-4B32-99BC-17F3F193E8FB}" type="slidenum">
              <a:rPr lang="en-US" smtClean="0">
                <a:solidFill>
                  <a:srgbClr val="000000"/>
                </a:solidFill>
              </a:rPr>
              <a:pPr>
                <a:defRPr/>
              </a:pPr>
              <a:t>3</a:t>
            </a:fld>
            <a:endParaRPr lang="en-US" dirty="0">
              <a:solidFill>
                <a:srgbClr val="000000"/>
              </a:solidFill>
            </a:endParaRPr>
          </a:p>
        </p:txBody>
      </p:sp>
      <p:sp>
        <p:nvSpPr>
          <p:cNvPr id="24" name="Rectangle 2"/>
          <p:cNvSpPr>
            <a:spLocks noChangeArrowheads="1"/>
          </p:cNvSpPr>
          <p:nvPr/>
        </p:nvSpPr>
        <p:spPr bwMode="auto">
          <a:xfrm>
            <a:off x="0" y="852950"/>
            <a:ext cx="4454434" cy="2270473"/>
          </a:xfrm>
          <a:prstGeom prst="rect">
            <a:avLst/>
          </a:prstGeom>
          <a:noFill/>
          <a:ln w="9525">
            <a:noFill/>
            <a:miter lim="800000"/>
            <a:headEnd/>
            <a:tailEnd/>
          </a:ln>
          <a:effectLst/>
        </p:spPr>
        <p:txBody>
          <a:bodyPr/>
          <a:lstStyle/>
          <a:p>
            <a:pPr marL="455613" indent="-455613" defTabSz="912813">
              <a:lnSpc>
                <a:spcPct val="80000"/>
              </a:lnSpc>
              <a:spcAft>
                <a:spcPct val="40000"/>
              </a:spcAft>
              <a:defRPr/>
            </a:pPr>
            <a:r>
              <a:rPr lang="en-US" sz="1600" b="1" i="1" dirty="0">
                <a:solidFill>
                  <a:srgbClr val="000000"/>
                </a:solidFill>
                <a:effectLst>
                  <a:outerShdw blurRad="38100" dist="38100" dir="2700000" algn="tl">
                    <a:srgbClr val="FFFFFF"/>
                  </a:outerShdw>
                </a:effectLst>
                <a:latin typeface="Arial"/>
              </a:rPr>
              <a:t>Model: Linked numerical prediction system</a:t>
            </a:r>
          </a:p>
          <a:p>
            <a:pPr marL="455613" indent="-455613" defTabSz="912813">
              <a:lnSpc>
                <a:spcPct val="80000"/>
              </a:lnSpc>
              <a:spcAft>
                <a:spcPct val="40000"/>
              </a:spcAft>
              <a:defRPr/>
            </a:pPr>
            <a:r>
              <a:rPr lang="en-US" b="1" dirty="0" smtClean="0">
                <a:solidFill>
                  <a:srgbClr val="000000"/>
                </a:solidFill>
                <a:latin typeface="Arial"/>
              </a:rPr>
              <a:t>Operationally </a:t>
            </a:r>
            <a:r>
              <a:rPr lang="en-US" b="1" dirty="0">
                <a:solidFill>
                  <a:srgbClr val="000000"/>
                </a:solidFill>
                <a:latin typeface="Arial"/>
              </a:rPr>
              <a:t>integrated on NCEP’s supercomputer</a:t>
            </a:r>
          </a:p>
          <a:p>
            <a:pPr marL="379413" indent="-379413" defTabSz="912813">
              <a:lnSpc>
                <a:spcPct val="80000"/>
              </a:lnSpc>
              <a:spcAft>
                <a:spcPct val="40000"/>
              </a:spcAft>
              <a:buFontTx/>
              <a:buChar char="•"/>
              <a:defRPr/>
            </a:pPr>
            <a:r>
              <a:rPr lang="en-US" sz="1200" b="1" dirty="0">
                <a:solidFill>
                  <a:srgbClr val="000000"/>
                </a:solidFill>
                <a:latin typeface="Arial"/>
              </a:rPr>
              <a:t>NOAA/EPA </a:t>
            </a:r>
            <a:r>
              <a:rPr lang="en-US" sz="1200" b="1" dirty="0" smtClean="0">
                <a:solidFill>
                  <a:srgbClr val="000000"/>
                </a:solidFill>
                <a:latin typeface="Arial"/>
              </a:rPr>
              <a:t>Community Multiscale Air </a:t>
            </a:r>
            <a:r>
              <a:rPr lang="en-US" sz="1200" b="1" dirty="0">
                <a:solidFill>
                  <a:srgbClr val="000000"/>
                </a:solidFill>
                <a:latin typeface="Arial"/>
              </a:rPr>
              <a:t>Q</a:t>
            </a:r>
            <a:r>
              <a:rPr lang="en-US" sz="1200" b="1" dirty="0" smtClean="0">
                <a:solidFill>
                  <a:srgbClr val="000000"/>
                </a:solidFill>
                <a:latin typeface="Arial"/>
              </a:rPr>
              <a:t>uality (CMAQ) </a:t>
            </a:r>
            <a:r>
              <a:rPr lang="en-US" sz="1200" b="1" dirty="0" smtClean="0">
                <a:solidFill>
                  <a:srgbClr val="000000"/>
                </a:solidFill>
                <a:latin typeface="Arial"/>
              </a:rPr>
              <a:t>model version 5.0.2</a:t>
            </a:r>
            <a:endParaRPr lang="en-US" sz="1200" b="1" dirty="0">
              <a:solidFill>
                <a:srgbClr val="000000"/>
              </a:solidFill>
              <a:latin typeface="Arial"/>
            </a:endParaRPr>
          </a:p>
          <a:p>
            <a:pPr marL="379413" indent="-379413" defTabSz="912813">
              <a:lnSpc>
                <a:spcPct val="80000"/>
              </a:lnSpc>
              <a:spcAft>
                <a:spcPct val="40000"/>
              </a:spcAft>
              <a:buFontTx/>
              <a:buChar char="•"/>
              <a:defRPr/>
            </a:pPr>
            <a:r>
              <a:rPr lang="en-US" sz="1200" b="1" dirty="0" smtClean="0">
                <a:solidFill>
                  <a:srgbClr val="000000"/>
                </a:solidFill>
                <a:latin typeface="Arial"/>
              </a:rPr>
              <a:t>NOAA/NCEP  North American Mesoscale (NAM) </a:t>
            </a:r>
            <a:r>
              <a:rPr lang="en-US" sz="1200" b="1" dirty="0">
                <a:solidFill>
                  <a:srgbClr val="000000"/>
                </a:solidFill>
                <a:latin typeface="Arial"/>
              </a:rPr>
              <a:t>numerical  </a:t>
            </a:r>
            <a:r>
              <a:rPr lang="en-US" sz="1200" b="1" dirty="0" smtClean="0">
                <a:solidFill>
                  <a:srgbClr val="000000"/>
                </a:solidFill>
                <a:latin typeface="Arial"/>
              </a:rPr>
              <a:t>weather </a:t>
            </a:r>
            <a:r>
              <a:rPr lang="en-US" sz="1200" b="1" dirty="0">
                <a:solidFill>
                  <a:srgbClr val="000000"/>
                </a:solidFill>
                <a:latin typeface="Arial"/>
              </a:rPr>
              <a:t>prediction</a:t>
            </a:r>
          </a:p>
          <a:p>
            <a:pPr marL="455613" indent="-455613" defTabSz="912813">
              <a:lnSpc>
                <a:spcPct val="80000"/>
              </a:lnSpc>
              <a:spcAft>
                <a:spcPct val="40000"/>
              </a:spcAft>
              <a:defRPr/>
            </a:pPr>
            <a:endParaRPr lang="en-US" sz="500" b="1" dirty="0" smtClean="0">
              <a:solidFill>
                <a:srgbClr val="000000"/>
              </a:solidFill>
              <a:latin typeface="Arial"/>
            </a:endParaRPr>
          </a:p>
          <a:p>
            <a:pPr marL="455613" indent="-455613" defTabSz="912813">
              <a:lnSpc>
                <a:spcPct val="80000"/>
              </a:lnSpc>
              <a:spcAft>
                <a:spcPct val="40000"/>
              </a:spcAft>
              <a:defRPr/>
            </a:pPr>
            <a:r>
              <a:rPr lang="en-US" b="1" dirty="0" smtClean="0">
                <a:solidFill>
                  <a:srgbClr val="000000"/>
                </a:solidFill>
                <a:latin typeface="Arial"/>
              </a:rPr>
              <a:t>Observational </a:t>
            </a:r>
            <a:r>
              <a:rPr lang="en-US" b="1" dirty="0">
                <a:solidFill>
                  <a:srgbClr val="000000"/>
                </a:solidFill>
                <a:latin typeface="Arial"/>
              </a:rPr>
              <a:t>Input:  </a:t>
            </a:r>
          </a:p>
          <a:p>
            <a:pPr marL="379413" indent="-379413" defTabSz="912813">
              <a:lnSpc>
                <a:spcPct val="80000"/>
              </a:lnSpc>
              <a:spcAft>
                <a:spcPct val="40000"/>
              </a:spcAft>
              <a:buFontTx/>
              <a:buChar char="•"/>
              <a:defRPr/>
            </a:pPr>
            <a:r>
              <a:rPr lang="en-US" sz="1200" b="1" dirty="0">
                <a:solidFill>
                  <a:srgbClr val="000000"/>
                </a:solidFill>
                <a:latin typeface="Arial"/>
              </a:rPr>
              <a:t>NWS </a:t>
            </a:r>
            <a:r>
              <a:rPr lang="en-US" sz="1200" b="1" dirty="0" smtClean="0">
                <a:solidFill>
                  <a:srgbClr val="000000"/>
                </a:solidFill>
                <a:latin typeface="Arial"/>
              </a:rPr>
              <a:t>compilation weather observations</a:t>
            </a:r>
          </a:p>
          <a:p>
            <a:pPr marL="379413" indent="-379413" defTabSz="912813">
              <a:lnSpc>
                <a:spcPct val="80000"/>
              </a:lnSpc>
              <a:spcAft>
                <a:spcPct val="40000"/>
              </a:spcAft>
              <a:buFontTx/>
              <a:buChar char="•"/>
              <a:defRPr/>
            </a:pPr>
            <a:r>
              <a:rPr lang="en-US" sz="1200" b="1" dirty="0" smtClean="0">
                <a:solidFill>
                  <a:srgbClr val="000000"/>
                </a:solidFill>
                <a:latin typeface="Arial"/>
              </a:rPr>
              <a:t>EPA </a:t>
            </a:r>
            <a:r>
              <a:rPr lang="en-US" sz="1200" b="1" dirty="0">
                <a:solidFill>
                  <a:srgbClr val="000000"/>
                </a:solidFill>
                <a:latin typeface="Arial"/>
              </a:rPr>
              <a:t>emissions </a:t>
            </a:r>
            <a:r>
              <a:rPr lang="en-US" sz="1200" b="1" dirty="0" smtClean="0">
                <a:solidFill>
                  <a:srgbClr val="000000"/>
                </a:solidFill>
                <a:latin typeface="Arial"/>
              </a:rPr>
              <a:t>inventory</a:t>
            </a:r>
          </a:p>
          <a:p>
            <a:pPr marL="836613" lvl="1" indent="-379413" defTabSz="912813">
              <a:lnSpc>
                <a:spcPct val="80000"/>
              </a:lnSpc>
              <a:spcAft>
                <a:spcPct val="40000"/>
              </a:spcAft>
              <a:buFontTx/>
              <a:buChar char="•"/>
              <a:defRPr/>
            </a:pPr>
            <a:endParaRPr lang="en-US" sz="1100" b="1" i="1" dirty="0">
              <a:solidFill>
                <a:srgbClr val="000000"/>
              </a:solidFill>
              <a:effectLst>
                <a:outerShdw blurRad="38100" dist="38100" dir="2700000" algn="tl">
                  <a:srgbClr val="FFFFFF"/>
                </a:outerShdw>
              </a:effectLst>
              <a:latin typeface="Arial"/>
            </a:endParaRPr>
          </a:p>
          <a:p>
            <a:pPr marL="836613" lvl="1" indent="-379413" defTabSz="912813">
              <a:lnSpc>
                <a:spcPct val="80000"/>
              </a:lnSpc>
              <a:spcAft>
                <a:spcPct val="40000"/>
              </a:spcAft>
              <a:buFontTx/>
              <a:buChar char="•"/>
              <a:defRPr/>
            </a:pPr>
            <a:endParaRPr lang="en-US" sz="1100" b="1" i="1" dirty="0">
              <a:solidFill>
                <a:srgbClr val="000000"/>
              </a:solidFill>
              <a:effectLst>
                <a:outerShdw blurRad="38100" dist="38100" dir="2700000" algn="tl">
                  <a:srgbClr val="FFFFFF"/>
                </a:outerShdw>
              </a:effectLst>
              <a:latin typeface="Arial"/>
            </a:endParaRPr>
          </a:p>
        </p:txBody>
      </p:sp>
      <p:sp>
        <p:nvSpPr>
          <p:cNvPr id="6" name="Rectangle 5"/>
          <p:cNvSpPr/>
          <p:nvPr/>
        </p:nvSpPr>
        <p:spPr>
          <a:xfrm>
            <a:off x="25308" y="3123423"/>
            <a:ext cx="4311559" cy="2065181"/>
          </a:xfrm>
          <a:prstGeom prst="rect">
            <a:avLst/>
          </a:prstGeom>
        </p:spPr>
        <p:txBody>
          <a:bodyPr wrap="square">
            <a:spAutoFit/>
          </a:bodyPr>
          <a:lstStyle/>
          <a:p>
            <a:pPr marL="457200" indent="-457200">
              <a:lnSpc>
                <a:spcPct val="80000"/>
              </a:lnSpc>
              <a:spcAft>
                <a:spcPct val="40000"/>
              </a:spcAft>
              <a:defRPr/>
            </a:pPr>
            <a:r>
              <a:rPr lang="en-US" b="1" dirty="0">
                <a:solidFill>
                  <a:srgbClr val="000000"/>
                </a:solidFill>
                <a:latin typeface="Arial"/>
              </a:rPr>
              <a:t>Gridded forecast guidance products</a:t>
            </a:r>
          </a:p>
          <a:p>
            <a:pPr marL="381000" indent="-381000">
              <a:lnSpc>
                <a:spcPct val="80000"/>
              </a:lnSpc>
              <a:spcAft>
                <a:spcPct val="40000"/>
              </a:spcAft>
              <a:buFontTx/>
              <a:buChar char="•"/>
              <a:defRPr/>
            </a:pPr>
            <a:r>
              <a:rPr lang="en-US" sz="1050" b="1" dirty="0">
                <a:solidFill>
                  <a:srgbClr val="000000"/>
                </a:solidFill>
                <a:latin typeface="Arial"/>
              </a:rPr>
              <a:t>On NWS servers: </a:t>
            </a:r>
            <a:r>
              <a:rPr lang="en-US" sz="1050" b="1" u="sng" dirty="0" smtClean="0">
                <a:solidFill>
                  <a:srgbClr val="000000"/>
                </a:solidFill>
                <a:latin typeface="Arial"/>
              </a:rPr>
              <a:t>airquality.weather.gov</a:t>
            </a:r>
            <a:r>
              <a:rPr lang="en-US" sz="1050" b="1" dirty="0" smtClean="0">
                <a:solidFill>
                  <a:srgbClr val="000000"/>
                </a:solidFill>
                <a:latin typeface="Arial"/>
              </a:rPr>
              <a:t>, </a:t>
            </a:r>
            <a:r>
              <a:rPr lang="en-US" sz="1050" b="1" dirty="0" smtClean="0">
                <a:solidFill>
                  <a:srgbClr val="000000"/>
                </a:solidFill>
                <a:latin typeface="Arial"/>
              </a:rPr>
              <a:t> ftp-servers and web service  </a:t>
            </a:r>
            <a:r>
              <a:rPr lang="en-US" sz="1050" b="1" dirty="0" smtClean="0">
                <a:solidFill>
                  <a:srgbClr val="000000"/>
                </a:solidFill>
                <a:latin typeface="Arial"/>
              </a:rPr>
              <a:t>(</a:t>
            </a:r>
            <a:r>
              <a:rPr lang="en-US" sz="1050" b="1" dirty="0">
                <a:solidFill>
                  <a:srgbClr val="000000"/>
                </a:solidFill>
                <a:latin typeface="Arial"/>
              </a:rPr>
              <a:t>12km resolution, </a:t>
            </a:r>
            <a:r>
              <a:rPr lang="en-US" sz="1050" b="1" dirty="0" smtClean="0">
                <a:solidFill>
                  <a:srgbClr val="000000"/>
                </a:solidFill>
                <a:latin typeface="Arial"/>
              </a:rPr>
              <a:t>hourly </a:t>
            </a:r>
            <a:r>
              <a:rPr lang="en-US" sz="1050" b="1" dirty="0">
                <a:solidFill>
                  <a:srgbClr val="000000"/>
                </a:solidFill>
                <a:latin typeface="Arial"/>
              </a:rPr>
              <a:t>for 48 hours</a:t>
            </a:r>
            <a:r>
              <a:rPr lang="en-US" sz="1050" b="1" dirty="0" smtClean="0">
                <a:solidFill>
                  <a:srgbClr val="000000"/>
                </a:solidFill>
                <a:latin typeface="Arial"/>
              </a:rPr>
              <a:t>)</a:t>
            </a:r>
            <a:endParaRPr lang="en-US" sz="1050" b="1" dirty="0">
              <a:solidFill>
                <a:srgbClr val="000000"/>
              </a:solidFill>
              <a:latin typeface="Arial"/>
            </a:endParaRPr>
          </a:p>
          <a:p>
            <a:pPr marL="381000" indent="-381000">
              <a:lnSpc>
                <a:spcPct val="80000"/>
              </a:lnSpc>
              <a:spcAft>
                <a:spcPct val="40000"/>
              </a:spcAft>
              <a:buFontTx/>
              <a:buChar char="•"/>
              <a:defRPr/>
            </a:pPr>
            <a:r>
              <a:rPr lang="en-US" sz="1050" b="1" dirty="0">
                <a:solidFill>
                  <a:srgbClr val="000000"/>
                </a:solidFill>
                <a:latin typeface="Arial"/>
              </a:rPr>
              <a:t>Updated 2x daily</a:t>
            </a:r>
            <a:endParaRPr lang="en-US" sz="1000" b="1" dirty="0">
              <a:solidFill>
                <a:srgbClr val="000000"/>
              </a:solidFill>
              <a:latin typeface="Arial"/>
            </a:endParaRPr>
          </a:p>
          <a:p>
            <a:pPr marL="457200" indent="-457200">
              <a:lnSpc>
                <a:spcPct val="80000"/>
              </a:lnSpc>
              <a:spcAft>
                <a:spcPct val="40000"/>
              </a:spcAft>
              <a:defRPr/>
            </a:pPr>
            <a:endParaRPr lang="en-US" sz="600" b="1" dirty="0">
              <a:solidFill>
                <a:srgbClr val="000000"/>
              </a:solidFill>
              <a:latin typeface="Arial"/>
            </a:endParaRPr>
          </a:p>
          <a:p>
            <a:pPr marL="457200" indent="-457200">
              <a:lnSpc>
                <a:spcPct val="80000"/>
              </a:lnSpc>
              <a:spcAft>
                <a:spcPct val="40000"/>
              </a:spcAft>
              <a:defRPr/>
            </a:pPr>
            <a:r>
              <a:rPr lang="en-US" b="1" dirty="0">
                <a:solidFill>
                  <a:srgbClr val="000000"/>
                </a:solidFill>
                <a:latin typeface="Arial"/>
              </a:rPr>
              <a:t>Verification basis, near-real time:</a:t>
            </a:r>
            <a:r>
              <a:rPr lang="en-US" sz="1100" b="1" dirty="0">
                <a:solidFill>
                  <a:srgbClr val="000000"/>
                </a:solidFill>
                <a:latin typeface="Arial"/>
              </a:rPr>
              <a:t>  </a:t>
            </a:r>
            <a:r>
              <a:rPr lang="en-US" sz="1050" b="1" dirty="0" smtClean="0">
                <a:solidFill>
                  <a:srgbClr val="000000"/>
                </a:solidFill>
                <a:latin typeface="Arial"/>
              </a:rPr>
              <a:t>Ground-level </a:t>
            </a:r>
            <a:r>
              <a:rPr lang="en-US" sz="1050" b="1" dirty="0" err="1">
                <a:solidFill>
                  <a:srgbClr val="000000"/>
                </a:solidFill>
                <a:latin typeface="Arial"/>
              </a:rPr>
              <a:t>AIRNow</a:t>
            </a:r>
            <a:r>
              <a:rPr lang="en-US" sz="1050" b="1" dirty="0">
                <a:solidFill>
                  <a:srgbClr val="000000"/>
                </a:solidFill>
                <a:latin typeface="Arial"/>
              </a:rPr>
              <a:t> observations of surface </a:t>
            </a:r>
            <a:r>
              <a:rPr lang="en-US" sz="1050" b="1" dirty="0" smtClean="0">
                <a:solidFill>
                  <a:srgbClr val="000000"/>
                </a:solidFill>
                <a:latin typeface="Arial"/>
              </a:rPr>
              <a:t>ozone and PM2.5</a:t>
            </a:r>
            <a:endParaRPr lang="en-US" sz="1050" b="1" dirty="0">
              <a:solidFill>
                <a:srgbClr val="000000"/>
              </a:solidFill>
              <a:latin typeface="Arial"/>
            </a:endParaRPr>
          </a:p>
          <a:p>
            <a:pPr marL="457200" indent="-457200">
              <a:lnSpc>
                <a:spcPct val="80000"/>
              </a:lnSpc>
              <a:spcAft>
                <a:spcPts val="600"/>
              </a:spcAft>
              <a:defRPr/>
            </a:pPr>
            <a:endParaRPr lang="en-US" sz="500" b="1" dirty="0">
              <a:solidFill>
                <a:srgbClr val="000000"/>
              </a:solidFill>
              <a:latin typeface="Arial"/>
            </a:endParaRPr>
          </a:p>
          <a:p>
            <a:pPr marL="457200" indent="-457200">
              <a:lnSpc>
                <a:spcPct val="80000"/>
              </a:lnSpc>
              <a:spcAft>
                <a:spcPct val="40000"/>
              </a:spcAft>
              <a:defRPr/>
            </a:pPr>
            <a:r>
              <a:rPr lang="en-US" b="1" dirty="0">
                <a:solidFill>
                  <a:srgbClr val="000000"/>
                </a:solidFill>
                <a:latin typeface="Arial"/>
              </a:rPr>
              <a:t>Customer outreach/feedback</a:t>
            </a:r>
          </a:p>
          <a:p>
            <a:pPr marL="381000" indent="-381000">
              <a:lnSpc>
                <a:spcPct val="80000"/>
              </a:lnSpc>
              <a:spcAft>
                <a:spcPct val="40000"/>
              </a:spcAft>
              <a:buFontTx/>
              <a:buChar char="•"/>
              <a:defRPr/>
            </a:pPr>
            <a:r>
              <a:rPr lang="en-US" sz="1050" b="1" dirty="0">
                <a:solidFill>
                  <a:srgbClr val="000000"/>
                </a:solidFill>
                <a:latin typeface="Arial"/>
              </a:rPr>
              <a:t>State &amp; Local AQ forecasters coordinated with EPA</a:t>
            </a:r>
          </a:p>
          <a:p>
            <a:pPr marL="381000" indent="-381000">
              <a:lnSpc>
                <a:spcPct val="80000"/>
              </a:lnSpc>
              <a:spcAft>
                <a:spcPct val="40000"/>
              </a:spcAft>
              <a:buFontTx/>
              <a:buChar char="•"/>
              <a:defRPr/>
            </a:pPr>
            <a:r>
              <a:rPr lang="en-US" sz="1050" b="1" dirty="0">
                <a:solidFill>
                  <a:srgbClr val="000000"/>
                </a:solidFill>
                <a:latin typeface="Arial"/>
              </a:rPr>
              <a:t>Public and Private Sector AQ constituents</a:t>
            </a:r>
          </a:p>
        </p:txBody>
      </p:sp>
      <p:grpSp>
        <p:nvGrpSpPr>
          <p:cNvPr id="30" name="Group 29"/>
          <p:cNvGrpSpPr/>
          <p:nvPr/>
        </p:nvGrpSpPr>
        <p:grpSpPr>
          <a:xfrm>
            <a:off x="6857907" y="5018450"/>
            <a:ext cx="2096026" cy="503984"/>
            <a:chOff x="6164380" y="1270000"/>
            <a:chExt cx="3030336" cy="503984"/>
          </a:xfrm>
        </p:grpSpPr>
        <p:sp>
          <p:nvSpPr>
            <p:cNvPr id="32" name="Text Box 4"/>
            <p:cNvSpPr txBox="1">
              <a:spLocks noChangeArrowheads="1"/>
            </p:cNvSpPr>
            <p:nvPr/>
          </p:nvSpPr>
          <p:spPr bwMode="auto">
            <a:xfrm>
              <a:off x="6164380" y="1270000"/>
              <a:ext cx="3030336" cy="503984"/>
            </a:xfrm>
            <a:prstGeom prst="rect">
              <a:avLst/>
            </a:prstGeom>
            <a:noFill/>
            <a:ln w="9525">
              <a:solidFill>
                <a:schemeClr val="tx1"/>
              </a:solidFill>
              <a:miter lim="800000"/>
              <a:headEnd/>
              <a:tailEnd/>
            </a:ln>
          </p:spPr>
          <p:txBody>
            <a:bodyPr wrap="square">
              <a:spAutoFit/>
            </a:bodyPr>
            <a:lstStyle/>
            <a:p>
              <a:pPr>
                <a:spcBef>
                  <a:spcPct val="50000"/>
                </a:spcBef>
              </a:pPr>
              <a:endParaRPr lang="en-US" sz="1050" b="1" dirty="0">
                <a:solidFill>
                  <a:srgbClr val="000000"/>
                </a:solidFill>
                <a:latin typeface="Arial"/>
              </a:endParaRPr>
            </a:p>
            <a:p>
              <a:pPr>
                <a:spcBef>
                  <a:spcPct val="50000"/>
                </a:spcBef>
              </a:pPr>
              <a:r>
                <a:rPr lang="en-US" sz="1000" b="1" dirty="0">
                  <a:solidFill>
                    <a:srgbClr val="000000"/>
                  </a:solidFill>
                  <a:latin typeface="Arial"/>
                </a:rPr>
                <a:t>CONUS, </a:t>
              </a:r>
              <a:r>
                <a:rPr lang="en-US" sz="1000" b="1" dirty="0" err="1">
                  <a:solidFill>
                    <a:srgbClr val="000000"/>
                  </a:solidFill>
                  <a:latin typeface="Arial"/>
                </a:rPr>
                <a:t>wrt</a:t>
              </a:r>
              <a:r>
                <a:rPr lang="en-US" sz="1000" b="1" dirty="0">
                  <a:solidFill>
                    <a:srgbClr val="000000"/>
                  </a:solidFill>
                  <a:latin typeface="Arial"/>
                </a:rPr>
                <a:t>  </a:t>
              </a:r>
              <a:r>
                <a:rPr lang="en-US" sz="1000" b="1" dirty="0" smtClean="0">
                  <a:solidFill>
                    <a:srgbClr val="000000"/>
                  </a:solidFill>
                  <a:latin typeface="Arial"/>
                </a:rPr>
                <a:t>70 ppb </a:t>
              </a:r>
              <a:r>
                <a:rPr lang="en-US" sz="1000" b="1" dirty="0">
                  <a:solidFill>
                    <a:srgbClr val="000000"/>
                  </a:solidFill>
                  <a:latin typeface="Arial"/>
                </a:rPr>
                <a:t>Threshold</a:t>
              </a:r>
            </a:p>
          </p:txBody>
        </p:sp>
        <p:sp>
          <p:nvSpPr>
            <p:cNvPr id="33" name="Text Box 5"/>
            <p:cNvSpPr txBox="1">
              <a:spLocks noChangeArrowheads="1"/>
            </p:cNvSpPr>
            <p:nvPr/>
          </p:nvSpPr>
          <p:spPr bwMode="auto">
            <a:xfrm>
              <a:off x="6970712" y="1286535"/>
              <a:ext cx="1336675" cy="246221"/>
            </a:xfrm>
            <a:prstGeom prst="rect">
              <a:avLst/>
            </a:prstGeom>
            <a:gradFill rotWithShape="1">
              <a:gsLst>
                <a:gs pos="0">
                  <a:srgbClr val="EAEAEA">
                    <a:alpha val="0"/>
                  </a:srgbClr>
                </a:gs>
                <a:gs pos="100000">
                  <a:schemeClr val="folHlink"/>
                </a:gs>
              </a:gsLst>
              <a:path path="shape">
                <a:fillToRect l="50000" t="50000" r="50000" b="50000"/>
              </a:path>
            </a:gradFill>
            <a:ln w="9525">
              <a:solidFill>
                <a:schemeClr val="folHlink"/>
              </a:solidFill>
              <a:miter lim="800000"/>
              <a:headEnd/>
              <a:tailEnd/>
            </a:ln>
          </p:spPr>
          <p:txBody>
            <a:bodyPr>
              <a:spAutoFit/>
            </a:bodyPr>
            <a:lstStyle/>
            <a:p>
              <a:pPr>
                <a:spcBef>
                  <a:spcPct val="50000"/>
                </a:spcBef>
              </a:pPr>
              <a:r>
                <a:rPr lang="en-US" sz="1000" b="1" dirty="0">
                  <a:solidFill>
                    <a:srgbClr val="000000"/>
                  </a:solidFill>
                  <a:latin typeface="Arial"/>
                </a:rPr>
                <a:t>Operational</a:t>
              </a:r>
            </a:p>
          </p:txBody>
        </p:sp>
      </p:grpSp>
      <p:sp>
        <p:nvSpPr>
          <p:cNvPr id="34" name="TextBox 33"/>
          <p:cNvSpPr txBox="1"/>
          <p:nvPr/>
        </p:nvSpPr>
        <p:spPr>
          <a:xfrm>
            <a:off x="6922066" y="5659131"/>
            <a:ext cx="2031867" cy="1015663"/>
          </a:xfrm>
          <a:prstGeom prst="rect">
            <a:avLst/>
          </a:prstGeom>
          <a:solidFill>
            <a:srgbClr val="FFFFCC"/>
          </a:solidFill>
        </p:spPr>
        <p:txBody>
          <a:bodyPr wrap="square" rtlCol="0">
            <a:spAutoFit/>
          </a:bodyPr>
          <a:lstStyle/>
          <a:p>
            <a:r>
              <a:rPr lang="en-US" sz="1200" dirty="0" smtClean="0">
                <a:solidFill>
                  <a:srgbClr val="000000"/>
                </a:solidFill>
                <a:latin typeface="Arial"/>
              </a:rPr>
              <a:t>Maintaining prediction accuracy as the warning threshold was lowered and emissions of pollutants are changing</a:t>
            </a:r>
            <a:endParaRPr lang="en-US" sz="1200" dirty="0">
              <a:solidFill>
                <a:srgbClr val="000000"/>
              </a:solidFill>
              <a:latin typeface="Arial"/>
            </a:endParaRPr>
          </a:p>
        </p:txBody>
      </p:sp>
      <p:pic>
        <p:nvPicPr>
          <p:cNvPr id="2" name="Picture 1"/>
          <p:cNvPicPr>
            <a:picLocks noChangeAspect="1"/>
          </p:cNvPicPr>
          <p:nvPr/>
        </p:nvPicPr>
        <p:blipFill>
          <a:blip r:embed="rId2"/>
          <a:stretch>
            <a:fillRect/>
          </a:stretch>
        </p:blipFill>
        <p:spPr>
          <a:xfrm>
            <a:off x="4574070" y="880246"/>
            <a:ext cx="4393511" cy="3852390"/>
          </a:xfrm>
          <a:prstGeom prst="rect">
            <a:avLst/>
          </a:prstGeom>
        </p:spPr>
      </p:pic>
      <p:pic>
        <p:nvPicPr>
          <p:cNvPr id="15" name="Picture 14"/>
          <p:cNvPicPr>
            <a:picLocks noChangeAspect="1"/>
          </p:cNvPicPr>
          <p:nvPr/>
        </p:nvPicPr>
        <p:blipFill>
          <a:blip r:embed="rId3"/>
          <a:stretch>
            <a:fillRect/>
          </a:stretch>
        </p:blipFill>
        <p:spPr>
          <a:xfrm>
            <a:off x="53884" y="5209513"/>
            <a:ext cx="6613956" cy="1523918"/>
          </a:xfrm>
          <a:prstGeom prst="rect">
            <a:avLst/>
          </a:prstGeom>
        </p:spPr>
      </p:pic>
      <p:sp>
        <p:nvSpPr>
          <p:cNvPr id="16" name="Text Box 4"/>
          <p:cNvSpPr txBox="1">
            <a:spLocks noChangeArrowheads="1"/>
          </p:cNvSpPr>
          <p:nvPr/>
        </p:nvSpPr>
        <p:spPr bwMode="auto">
          <a:xfrm>
            <a:off x="622140" y="6166962"/>
            <a:ext cx="5477444" cy="246221"/>
          </a:xfrm>
          <a:prstGeom prst="rect">
            <a:avLst/>
          </a:prstGeom>
          <a:noFill/>
          <a:ln w="9525">
            <a:solidFill>
              <a:schemeClr val="tx1"/>
            </a:solidFill>
            <a:miter lim="800000"/>
            <a:headEnd/>
            <a:tailEnd/>
          </a:ln>
        </p:spPr>
        <p:txBody>
          <a:bodyPr wrap="square">
            <a:spAutoFit/>
          </a:bodyPr>
          <a:lstStyle/>
          <a:p>
            <a:pPr>
              <a:spcBef>
                <a:spcPct val="50000"/>
              </a:spcBef>
            </a:pPr>
            <a:r>
              <a:rPr lang="en-US" sz="1000" b="1" dirty="0" smtClean="0">
                <a:solidFill>
                  <a:srgbClr val="000000"/>
                </a:solidFill>
                <a:latin typeface="Arial"/>
              </a:rPr>
              <a:t>Operational daily maximum of 8h ozone predictions </a:t>
            </a:r>
            <a:r>
              <a:rPr lang="en-US" sz="1000" b="1" dirty="0" err="1">
                <a:solidFill>
                  <a:srgbClr val="000000"/>
                </a:solidFill>
                <a:latin typeface="Arial"/>
              </a:rPr>
              <a:t>wrt</a:t>
            </a:r>
            <a:r>
              <a:rPr lang="en-US" sz="1000" b="1" dirty="0">
                <a:solidFill>
                  <a:srgbClr val="000000"/>
                </a:solidFill>
                <a:latin typeface="Arial"/>
              </a:rPr>
              <a:t>  </a:t>
            </a:r>
            <a:r>
              <a:rPr lang="en-US" sz="1000" b="1" dirty="0" smtClean="0">
                <a:solidFill>
                  <a:srgbClr val="000000"/>
                </a:solidFill>
                <a:latin typeface="Arial"/>
              </a:rPr>
              <a:t>70 ppb </a:t>
            </a:r>
            <a:r>
              <a:rPr lang="en-US" sz="1000" b="1" dirty="0">
                <a:solidFill>
                  <a:srgbClr val="000000"/>
                </a:solidFill>
                <a:latin typeface="Arial"/>
              </a:rPr>
              <a:t>t</a:t>
            </a:r>
            <a:r>
              <a:rPr lang="en-US" sz="1000" b="1" dirty="0" smtClean="0">
                <a:solidFill>
                  <a:srgbClr val="000000"/>
                </a:solidFill>
                <a:latin typeface="Arial"/>
              </a:rPr>
              <a:t>hreshold over CONUS</a:t>
            </a:r>
            <a:endParaRPr lang="en-US" sz="1000" b="1" dirty="0">
              <a:solidFill>
                <a:srgbClr val="000000"/>
              </a:solidFill>
              <a:latin typeface="Arial"/>
            </a:endParaRPr>
          </a:p>
        </p:txBody>
      </p:sp>
    </p:spTree>
    <p:extLst>
      <p:ext uri="{BB962C8B-B14F-4D97-AF65-F5344CB8AC3E}">
        <p14:creationId xmlns:p14="http://schemas.microsoft.com/office/powerpoint/2010/main" val="4192559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2344939" y="2766200"/>
            <a:ext cx="2402348" cy="298993"/>
          </a:xfrm>
          <a:prstGeom prst="rect">
            <a:avLst/>
          </a:prstGeom>
          <a:solidFill>
            <a:srgbClr val="FFFFCC"/>
          </a:solidFill>
          <a:ln w="9525" cap="flat" cmpd="sng" algn="ctr">
            <a:solidFill>
              <a:srgbClr val="FF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Garamond" pitchFamily="18" charset="0"/>
              <a:cs typeface="Arial" charset="0"/>
            </a:endParaRPr>
          </a:p>
        </p:txBody>
      </p:sp>
      <p:sp>
        <p:nvSpPr>
          <p:cNvPr id="14" name="Rectangle 13"/>
          <p:cNvSpPr/>
          <p:nvPr/>
        </p:nvSpPr>
        <p:spPr bwMode="auto">
          <a:xfrm>
            <a:off x="232013" y="1352290"/>
            <a:ext cx="3794076" cy="298993"/>
          </a:xfrm>
          <a:prstGeom prst="rect">
            <a:avLst/>
          </a:prstGeom>
          <a:solidFill>
            <a:srgbClr val="FFFFCC"/>
          </a:solidFill>
          <a:ln w="9525" cap="flat" cmpd="sng" algn="ctr">
            <a:solidFill>
              <a:srgbClr val="FF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Garamond" pitchFamily="18"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7883" y="1052736"/>
            <a:ext cx="4185858" cy="3262089"/>
          </a:xfrm>
          <a:prstGeom prst="rect">
            <a:avLst/>
          </a:prstGeom>
        </p:spPr>
      </p:pic>
      <p:sp>
        <p:nvSpPr>
          <p:cNvPr id="13" name="Rectangle 12"/>
          <p:cNvSpPr/>
          <p:nvPr/>
        </p:nvSpPr>
        <p:spPr>
          <a:xfrm>
            <a:off x="0" y="1139825"/>
            <a:ext cx="9144000" cy="5718175"/>
          </a:xfrm>
          <a:prstGeom prst="rect">
            <a:avLst/>
          </a:prstGeom>
          <a:noFill/>
          <a:ln w="25400" cap="flat" cmpd="sng" algn="ctr">
            <a:noFill/>
            <a:prstDash val="solid"/>
          </a:ln>
          <a:effectLst/>
        </p:spPr>
        <p:txBody>
          <a:bodyPr anchor="ctr"/>
          <a:lstStyle/>
          <a:p>
            <a:pPr algn="ctr" fontAlgn="auto">
              <a:spcBef>
                <a:spcPts val="0"/>
              </a:spcBef>
              <a:spcAft>
                <a:spcPts val="0"/>
              </a:spcAft>
              <a:defRPr/>
            </a:pPr>
            <a:endParaRPr lang="en-US" sz="1800" kern="0" dirty="0">
              <a:solidFill>
                <a:srgbClr val="000000"/>
              </a:solidFill>
              <a:latin typeface="Arial"/>
            </a:endParaRPr>
          </a:p>
        </p:txBody>
      </p:sp>
      <p:cxnSp>
        <p:nvCxnSpPr>
          <p:cNvPr id="16" name="Straight Connector 15"/>
          <p:cNvCxnSpPr/>
          <p:nvPr/>
        </p:nvCxnSpPr>
        <p:spPr>
          <a:xfrm>
            <a:off x="0" y="1005111"/>
            <a:ext cx="9144000" cy="0"/>
          </a:xfrm>
          <a:prstGeom prst="line">
            <a:avLst/>
          </a:prstGeom>
          <a:ln w="63500" cmpd="tri"/>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Content Placeholder 15"/>
          <p:cNvSpPr txBox="1">
            <a:spLocks/>
          </p:cNvSpPr>
          <p:nvPr/>
        </p:nvSpPr>
        <p:spPr bwMode="auto">
          <a:xfrm>
            <a:off x="5251434" y="4913143"/>
            <a:ext cx="3674853" cy="1669489"/>
          </a:xfrm>
          <a:prstGeom prst="rect">
            <a:avLst/>
          </a:prstGeom>
          <a:noFill/>
          <a:ln w="9525">
            <a:noFill/>
            <a:miter lim="800000"/>
            <a:headEnd/>
            <a:tailEnd/>
          </a:ln>
          <a:effectLst/>
        </p:spPr>
        <p:txBody>
          <a:bodyPr/>
          <a:lstStyle/>
          <a:p>
            <a:pPr marL="342900" indent="-342900" eaLnBrk="0" hangingPunct="0">
              <a:lnSpc>
                <a:spcPct val="90000"/>
              </a:lnSpc>
              <a:spcAft>
                <a:spcPct val="40000"/>
              </a:spcAft>
              <a:buFont typeface="Arial" pitchFamily="34" charset="0"/>
              <a:buChar char="•"/>
              <a:defRPr/>
            </a:pPr>
            <a:r>
              <a:rPr lang="en-US" kern="0" dirty="0">
                <a:solidFill>
                  <a:srgbClr val="000000"/>
                </a:solidFill>
                <a:latin typeface="Arial"/>
              </a:rPr>
              <a:t>Improving sources for wildfire smoke and </a:t>
            </a:r>
            <a:r>
              <a:rPr lang="en-US" kern="0" dirty="0" smtClean="0">
                <a:solidFill>
                  <a:srgbClr val="000000"/>
                </a:solidFill>
                <a:latin typeface="Arial"/>
              </a:rPr>
              <a:t>dust</a:t>
            </a:r>
            <a:endParaRPr lang="en-US" kern="0" dirty="0">
              <a:solidFill>
                <a:srgbClr val="000000"/>
              </a:solidFill>
              <a:latin typeface="Arial"/>
            </a:endParaRPr>
          </a:p>
          <a:p>
            <a:pPr marL="342900" indent="-342900" eaLnBrk="0" hangingPunct="0">
              <a:lnSpc>
                <a:spcPct val="90000"/>
              </a:lnSpc>
              <a:spcAft>
                <a:spcPct val="40000"/>
              </a:spcAft>
              <a:buFont typeface="Arial" pitchFamily="34" charset="0"/>
              <a:buChar char="•"/>
              <a:defRPr/>
            </a:pPr>
            <a:r>
              <a:rPr lang="en-US" kern="0" dirty="0">
                <a:solidFill>
                  <a:srgbClr val="000000"/>
                </a:solidFill>
                <a:latin typeface="Arial"/>
              </a:rPr>
              <a:t>Chemical mechanisms </a:t>
            </a:r>
            <a:r>
              <a:rPr lang="en-US" kern="0" dirty="0" err="1">
                <a:solidFill>
                  <a:srgbClr val="000000"/>
                </a:solidFill>
                <a:latin typeface="Arial"/>
              </a:rPr>
              <a:t>eg</a:t>
            </a:r>
            <a:r>
              <a:rPr lang="en-US" kern="0" dirty="0">
                <a:solidFill>
                  <a:srgbClr val="000000"/>
                </a:solidFill>
                <a:latin typeface="Arial"/>
              </a:rPr>
              <a:t>. SOA</a:t>
            </a:r>
          </a:p>
          <a:p>
            <a:pPr marL="342900" indent="-342900" eaLnBrk="0" hangingPunct="0">
              <a:lnSpc>
                <a:spcPct val="90000"/>
              </a:lnSpc>
              <a:spcAft>
                <a:spcPct val="40000"/>
              </a:spcAft>
              <a:buFont typeface="Arial" pitchFamily="34" charset="0"/>
              <a:buChar char="•"/>
              <a:defRPr/>
            </a:pPr>
            <a:r>
              <a:rPr lang="en-US" kern="0" dirty="0">
                <a:solidFill>
                  <a:srgbClr val="000000"/>
                </a:solidFill>
                <a:latin typeface="Arial"/>
              </a:rPr>
              <a:t>Meteorology </a:t>
            </a:r>
            <a:r>
              <a:rPr lang="en-US" kern="0" dirty="0" err="1">
                <a:solidFill>
                  <a:srgbClr val="000000"/>
                </a:solidFill>
                <a:latin typeface="Arial"/>
              </a:rPr>
              <a:t>eg</a:t>
            </a:r>
            <a:r>
              <a:rPr lang="en-US" kern="0" dirty="0">
                <a:solidFill>
                  <a:srgbClr val="000000"/>
                </a:solidFill>
                <a:latin typeface="Arial"/>
              </a:rPr>
              <a:t>. PBL height</a:t>
            </a:r>
          </a:p>
          <a:p>
            <a:pPr marL="342900" indent="-342900" eaLnBrk="0" hangingPunct="0">
              <a:lnSpc>
                <a:spcPct val="90000"/>
              </a:lnSpc>
              <a:spcAft>
                <a:spcPct val="40000"/>
              </a:spcAft>
              <a:buFont typeface="Arial" pitchFamily="34" charset="0"/>
              <a:buChar char="•"/>
              <a:defRPr/>
            </a:pPr>
            <a:r>
              <a:rPr lang="en-US" kern="0" dirty="0">
                <a:solidFill>
                  <a:srgbClr val="000000"/>
                </a:solidFill>
                <a:latin typeface="Arial"/>
              </a:rPr>
              <a:t>Chemical boundary conditions/trans-boundary inputs</a:t>
            </a:r>
          </a:p>
          <a:p>
            <a:pPr marL="342900" indent="-342900" eaLnBrk="0" hangingPunct="0">
              <a:lnSpc>
                <a:spcPct val="85000"/>
              </a:lnSpc>
              <a:spcAft>
                <a:spcPct val="40000"/>
              </a:spcAft>
              <a:buFont typeface="Arial" pitchFamily="34" charset="0"/>
              <a:buNone/>
              <a:defRPr/>
            </a:pPr>
            <a:endParaRPr lang="en-US" sz="1600" i="1" kern="0" dirty="0">
              <a:solidFill>
                <a:srgbClr val="000000"/>
              </a:solidFill>
              <a:effectLst>
                <a:outerShdw blurRad="38100" dist="38100" dir="2700000" algn="tl">
                  <a:srgbClr val="C0C0C0"/>
                </a:outerShdw>
              </a:effectLst>
              <a:latin typeface="Arial"/>
            </a:endParaRPr>
          </a:p>
        </p:txBody>
      </p:sp>
      <p:sp>
        <p:nvSpPr>
          <p:cNvPr id="19" name="Title 1"/>
          <p:cNvSpPr>
            <a:spLocks noGrp="1"/>
          </p:cNvSpPr>
          <p:nvPr>
            <p:ph type="title"/>
          </p:nvPr>
        </p:nvSpPr>
        <p:spPr>
          <a:xfrm>
            <a:off x="883874" y="80459"/>
            <a:ext cx="7543800" cy="856412"/>
          </a:xfrm>
        </p:spPr>
        <p:txBody>
          <a:bodyPr/>
          <a:lstStyle/>
          <a:p>
            <a:pPr eaLnBrk="1" hangingPunct="1">
              <a:defRPr/>
            </a:pPr>
            <a:r>
              <a:rPr lang="en-US" sz="3600" dirty="0" smtClean="0">
                <a:latin typeface="+mn-lt"/>
              </a:rPr>
              <a:t>PM2.5 predictions </a:t>
            </a:r>
            <a:r>
              <a:rPr lang="en-US" sz="2800" dirty="0" smtClean="0">
                <a:latin typeface="+mn-lt"/>
              </a:rPr>
              <a:t/>
            </a:r>
            <a:br>
              <a:rPr lang="en-US" sz="2800" dirty="0" smtClean="0">
                <a:latin typeface="+mn-lt"/>
              </a:rPr>
            </a:br>
            <a:r>
              <a:rPr lang="en-US" sz="2800" dirty="0" smtClean="0"/>
              <a:t>from </a:t>
            </a:r>
            <a:r>
              <a:rPr lang="en-US" sz="2800" dirty="0"/>
              <a:t>the same CMAQ system</a:t>
            </a:r>
            <a:r>
              <a:rPr lang="en-US" sz="2800" dirty="0" smtClean="0">
                <a:latin typeface="+mn-lt"/>
              </a:rPr>
              <a:t/>
            </a:r>
            <a:br>
              <a:rPr lang="en-US" sz="2800" dirty="0" smtClean="0">
                <a:latin typeface="+mn-lt"/>
              </a:rPr>
            </a:br>
            <a:endParaRPr lang="en-US" sz="2000" dirty="0" smtClean="0">
              <a:latin typeface="+mn-lt"/>
            </a:endParaRPr>
          </a:p>
        </p:txBody>
      </p:sp>
      <p:sp>
        <p:nvSpPr>
          <p:cNvPr id="18" name="TextBox 14"/>
          <p:cNvSpPr txBox="1">
            <a:spLocks noChangeArrowheads="1"/>
          </p:cNvSpPr>
          <p:nvPr/>
        </p:nvSpPr>
        <p:spPr bwMode="auto">
          <a:xfrm>
            <a:off x="5037826" y="4498255"/>
            <a:ext cx="3962400" cy="369332"/>
          </a:xfrm>
          <a:prstGeom prst="rect">
            <a:avLst/>
          </a:prstGeom>
          <a:noFill/>
          <a:ln w="9525">
            <a:noFill/>
            <a:miter lim="800000"/>
            <a:headEnd/>
            <a:tailEnd/>
          </a:ln>
        </p:spPr>
        <p:txBody>
          <a:bodyPr lIns="0" rIns="0">
            <a:spAutoFit/>
          </a:bodyPr>
          <a:lstStyle/>
          <a:p>
            <a:pPr algn="ctr">
              <a:defRPr/>
            </a:pPr>
            <a:r>
              <a:rPr lang="en-US" sz="1800" i="1" dirty="0">
                <a:solidFill>
                  <a:srgbClr val="000000"/>
                </a:solidFill>
                <a:effectLst>
                  <a:outerShdw blurRad="38100" dist="38100" dir="2700000" algn="tl">
                    <a:srgbClr val="000000">
                      <a:alpha val="43137"/>
                    </a:srgbClr>
                  </a:outerShdw>
                </a:effectLst>
                <a:latin typeface="Arial"/>
              </a:rPr>
              <a:t>Forecast challenges</a:t>
            </a:r>
          </a:p>
        </p:txBody>
      </p:sp>
      <p:sp>
        <p:nvSpPr>
          <p:cNvPr id="12" name="Rectangle 3"/>
          <p:cNvSpPr txBox="1">
            <a:spLocks noChangeArrowheads="1"/>
          </p:cNvSpPr>
          <p:nvPr/>
        </p:nvSpPr>
        <p:spPr bwMode="auto">
          <a:xfrm>
            <a:off x="-75307" y="1076165"/>
            <a:ext cx="5150265" cy="22280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0"/>
              </a:spcBef>
              <a:spcAft>
                <a:spcPct val="40000"/>
              </a:spcAft>
              <a:defRPr sz="2800" b="1" i="1">
                <a:solidFill>
                  <a:schemeClr val="tx1"/>
                </a:solidFill>
                <a:effectLst>
                  <a:outerShdw blurRad="38100" dist="38100" dir="2700000" algn="tl">
                    <a:srgbClr val="C0C0C0"/>
                  </a:outerShdw>
                </a:effectLst>
                <a:latin typeface="+mn-lt"/>
                <a:ea typeface="+mn-ea"/>
                <a:cs typeface="+mn-cs"/>
              </a:defRPr>
            </a:lvl1pPr>
            <a:lvl2pPr marL="339725" indent="-225425" algn="l" rtl="0" eaLnBrk="0" fontAlgn="base" hangingPunct="0">
              <a:lnSpc>
                <a:spcPct val="85000"/>
              </a:lnSpc>
              <a:spcBef>
                <a:spcPct val="0"/>
              </a:spcBef>
              <a:spcAft>
                <a:spcPct val="40000"/>
              </a:spcAft>
              <a:buChar char="•"/>
              <a:defRPr sz="2400" b="1">
                <a:solidFill>
                  <a:schemeClr val="tx1"/>
                </a:solidFill>
                <a:effectLst>
                  <a:outerShdw blurRad="38100" dist="38100" dir="2700000" algn="tl">
                    <a:srgbClr val="C0C0C0"/>
                  </a:outerShdw>
                </a:effectLst>
                <a:latin typeface="+mn-lt"/>
              </a:defRPr>
            </a:lvl2pPr>
            <a:lvl3pPr marL="692150" indent="-238125" algn="l" rtl="0" eaLnBrk="0" fontAlgn="base" hangingPunct="0">
              <a:lnSpc>
                <a:spcPct val="85000"/>
              </a:lnSpc>
              <a:spcBef>
                <a:spcPct val="0"/>
              </a:spcBef>
              <a:spcAft>
                <a:spcPct val="40000"/>
              </a:spcAft>
              <a:buChar char="–"/>
              <a:defRPr sz="2000" i="1">
                <a:solidFill>
                  <a:schemeClr val="tx1"/>
                </a:solidFill>
                <a:effectLst>
                  <a:outerShdw blurRad="38100" dist="38100" dir="2700000" algn="tl">
                    <a:srgbClr val="C0C0C0"/>
                  </a:outerShdw>
                </a:effectLst>
                <a:latin typeface="+mn-lt"/>
              </a:defRPr>
            </a:lvl3pPr>
            <a:lvl4pPr marL="1030288" indent="-223838" algn="l" rtl="0" eaLnBrk="0" fontAlgn="base" hangingPunct="0">
              <a:lnSpc>
                <a:spcPct val="85000"/>
              </a:lnSpc>
              <a:spcBef>
                <a:spcPct val="0"/>
              </a:spcBef>
              <a:spcAft>
                <a:spcPct val="40000"/>
              </a:spcAft>
              <a:buChar char="•"/>
              <a:defRPr b="1">
                <a:solidFill>
                  <a:schemeClr val="tx1"/>
                </a:solidFill>
                <a:effectLst>
                  <a:outerShdw blurRad="38100" dist="38100" dir="2700000" algn="tl">
                    <a:srgbClr val="C0C0C0"/>
                  </a:outerShdw>
                </a:effectLst>
                <a:latin typeface="+mn-lt"/>
              </a:defRPr>
            </a:lvl4pPr>
            <a:lvl5pPr marL="1370013" indent="-222250" algn="l" rtl="0" eaLnBrk="0" fontAlgn="base" hangingPunct="0">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5pPr>
            <a:lvl6pPr marL="1827213" indent="-222250" algn="l" rtl="0" fontAlgn="base">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6pPr>
            <a:lvl7pPr marL="2284413" indent="-222250" algn="l" rtl="0" fontAlgn="base">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7pPr>
            <a:lvl8pPr marL="2741613" indent="-222250" algn="l" rtl="0" fontAlgn="base">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8pPr>
            <a:lvl9pPr marL="3198813" indent="-222250" algn="l" rtl="0" fontAlgn="base">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9pPr>
          </a:lstStyle>
          <a:p>
            <a:pPr lvl="1" eaLnBrk="1" hangingPunct="1">
              <a:lnSpc>
                <a:spcPct val="100000"/>
              </a:lnSpc>
              <a:spcAft>
                <a:spcPts val="600"/>
              </a:spcAft>
              <a:buFont typeface="Symbol" pitchFamily="18" charset="2"/>
              <a:buNone/>
            </a:pPr>
            <a:r>
              <a:rPr lang="en-US" sz="1400" dirty="0" smtClean="0">
                <a:solidFill>
                  <a:srgbClr val="000000"/>
                </a:solidFill>
                <a:effectLst/>
              </a:rPr>
              <a:t>Predictions for 48h at 12km resolution over CONUS </a:t>
            </a:r>
          </a:p>
          <a:p>
            <a:pPr lvl="1" eaLnBrk="1" hangingPunct="1">
              <a:lnSpc>
                <a:spcPct val="100000"/>
              </a:lnSpc>
              <a:spcAft>
                <a:spcPts val="600"/>
              </a:spcAft>
              <a:buFont typeface="Symbol" pitchFamily="18" charset="2"/>
              <a:buChar char="·"/>
            </a:pPr>
            <a:r>
              <a:rPr lang="en-US" sz="1400" dirty="0" smtClean="0">
                <a:solidFill>
                  <a:srgbClr val="000000"/>
                </a:solidFill>
                <a:effectLst/>
              </a:rPr>
              <a:t>CMAQ 5.0.2: CB05 gases, AERO-6 aerosols </a:t>
            </a:r>
            <a:r>
              <a:rPr lang="en-US" sz="1400" b="0" dirty="0">
                <a:solidFill>
                  <a:srgbClr val="000000"/>
                </a:solidFill>
                <a:effectLst/>
              </a:rPr>
              <a:t>since June 2017; </a:t>
            </a:r>
            <a:r>
              <a:rPr lang="en-US" sz="1400" b="0" dirty="0" smtClean="0">
                <a:solidFill>
                  <a:srgbClr val="000000"/>
                </a:solidFill>
                <a:effectLst/>
              </a:rPr>
              <a:t>CMAQ 4.7, </a:t>
            </a:r>
            <a:r>
              <a:rPr lang="en-US" sz="1400" b="0" dirty="0">
                <a:solidFill>
                  <a:srgbClr val="000000"/>
                </a:solidFill>
                <a:effectLst/>
              </a:rPr>
              <a:t>CB05 with </a:t>
            </a:r>
            <a:r>
              <a:rPr lang="en-US" sz="1400" b="0" dirty="0" smtClean="0">
                <a:solidFill>
                  <a:srgbClr val="000000"/>
                </a:solidFill>
                <a:effectLst/>
              </a:rPr>
              <a:t>AERO-4 prior</a:t>
            </a:r>
          </a:p>
          <a:p>
            <a:pPr lvl="1" eaLnBrk="1" hangingPunct="1">
              <a:lnSpc>
                <a:spcPct val="100000"/>
              </a:lnSpc>
              <a:spcAft>
                <a:spcPts val="600"/>
              </a:spcAft>
              <a:buFont typeface="Symbol" pitchFamily="18" charset="2"/>
              <a:buChar char="·"/>
            </a:pPr>
            <a:r>
              <a:rPr lang="en-US" sz="1400" b="0" dirty="0">
                <a:solidFill>
                  <a:srgbClr val="000000"/>
                </a:solidFill>
                <a:effectLst/>
              </a:rPr>
              <a:t>S</a:t>
            </a:r>
            <a:r>
              <a:rPr lang="en-US" sz="1400" b="0" dirty="0" smtClean="0">
                <a:solidFill>
                  <a:srgbClr val="000000"/>
                </a:solidFill>
                <a:effectLst/>
              </a:rPr>
              <a:t>ea salt emissions, wildfire and dust emissions and suppression of soil emissions from snow/ice covered terrain included since summer 2014 (Lee et al., Weather and Forecasting 2016); only NEI </a:t>
            </a:r>
            <a:r>
              <a:rPr lang="en-US" sz="1400" b="0" dirty="0">
                <a:solidFill>
                  <a:srgbClr val="000000"/>
                </a:solidFill>
                <a:effectLst/>
              </a:rPr>
              <a:t>sources </a:t>
            </a:r>
            <a:r>
              <a:rPr lang="en-US" sz="1400" b="0" dirty="0" smtClean="0">
                <a:solidFill>
                  <a:srgbClr val="000000"/>
                </a:solidFill>
                <a:effectLst/>
              </a:rPr>
              <a:t>prior</a:t>
            </a:r>
          </a:p>
          <a:p>
            <a:pPr lvl="1" eaLnBrk="1" hangingPunct="1">
              <a:lnSpc>
                <a:spcPct val="100000"/>
              </a:lnSpc>
              <a:spcAft>
                <a:spcPts val="600"/>
              </a:spcAft>
              <a:buFont typeface="Symbol" pitchFamily="18" charset="2"/>
              <a:buChar char="·"/>
            </a:pPr>
            <a:r>
              <a:rPr lang="en-US" sz="1400" b="0" dirty="0">
                <a:solidFill>
                  <a:srgbClr val="000000"/>
                </a:solidFill>
                <a:effectLst/>
              </a:rPr>
              <a:t>Model predictions exhibit </a:t>
            </a:r>
            <a:r>
              <a:rPr lang="en-US" sz="1400" dirty="0">
                <a:solidFill>
                  <a:srgbClr val="000000"/>
                </a:solidFill>
                <a:effectLst/>
              </a:rPr>
              <a:t>seasonal prediction </a:t>
            </a:r>
            <a:r>
              <a:rPr lang="en-US" sz="1400" dirty="0" smtClean="0">
                <a:solidFill>
                  <a:srgbClr val="000000"/>
                </a:solidFill>
                <a:effectLst/>
              </a:rPr>
              <a:t>biases</a:t>
            </a:r>
            <a:r>
              <a:rPr lang="en-US" sz="1400" b="0" dirty="0" smtClean="0">
                <a:solidFill>
                  <a:srgbClr val="000000"/>
                </a:solidFill>
                <a:effectLst/>
              </a:rPr>
              <a:t>: overestimate </a:t>
            </a:r>
            <a:r>
              <a:rPr lang="en-US" sz="1400" b="0" dirty="0">
                <a:solidFill>
                  <a:srgbClr val="000000"/>
                </a:solidFill>
                <a:effectLst/>
              </a:rPr>
              <a:t>in the winter; underestimate in summer.</a:t>
            </a:r>
          </a:p>
          <a:p>
            <a:pPr lvl="1" eaLnBrk="1" hangingPunct="1">
              <a:lnSpc>
                <a:spcPct val="100000"/>
              </a:lnSpc>
              <a:spcAft>
                <a:spcPts val="600"/>
              </a:spcAft>
              <a:buFont typeface="Symbol" pitchFamily="18" charset="2"/>
              <a:buChar char="·"/>
            </a:pPr>
            <a:r>
              <a:rPr lang="en-US" sz="1400" b="0" dirty="0" smtClean="0">
                <a:solidFill>
                  <a:srgbClr val="000000"/>
                </a:solidFill>
                <a:effectLst/>
              </a:rPr>
              <a:t>Additional </a:t>
            </a:r>
            <a:r>
              <a:rPr lang="en-US" sz="1400" b="0" dirty="0">
                <a:solidFill>
                  <a:srgbClr val="000000"/>
                </a:solidFill>
                <a:effectLst/>
              </a:rPr>
              <a:t>observational input: </a:t>
            </a:r>
            <a:r>
              <a:rPr lang="en-US" sz="1400" b="0" dirty="0" err="1">
                <a:solidFill>
                  <a:srgbClr val="000000"/>
                </a:solidFill>
                <a:effectLst/>
              </a:rPr>
              <a:t>AIRNow</a:t>
            </a:r>
            <a:r>
              <a:rPr lang="en-US" sz="1400" b="0" dirty="0">
                <a:solidFill>
                  <a:srgbClr val="000000"/>
                </a:solidFill>
                <a:effectLst/>
              </a:rPr>
              <a:t> PM2.5 observations for bias correction and verification</a:t>
            </a:r>
          </a:p>
          <a:p>
            <a:pPr lvl="1" eaLnBrk="1" hangingPunct="1">
              <a:lnSpc>
                <a:spcPct val="100000"/>
              </a:lnSpc>
              <a:spcAft>
                <a:spcPct val="0"/>
              </a:spcAft>
              <a:buFont typeface="Symbol" pitchFamily="18" charset="2"/>
              <a:buChar char="·"/>
            </a:pPr>
            <a:endParaRPr lang="en-US" sz="1400" b="0" dirty="0">
              <a:solidFill>
                <a:srgbClr val="000000"/>
              </a:solidFill>
              <a:effectLst/>
            </a:endParaRPr>
          </a:p>
          <a:p>
            <a:pPr lvl="1" eaLnBrk="1" hangingPunct="1">
              <a:lnSpc>
                <a:spcPct val="100000"/>
              </a:lnSpc>
              <a:spcAft>
                <a:spcPct val="0"/>
              </a:spcAft>
              <a:buFontTx/>
              <a:buNone/>
            </a:pPr>
            <a:endParaRPr lang="en-US" sz="1400" b="0" dirty="0">
              <a:solidFill>
                <a:srgbClr val="000000"/>
              </a:solidFill>
              <a:effectLst/>
            </a:endParaRPr>
          </a:p>
          <a:p>
            <a:pPr lvl="2" eaLnBrk="1" hangingPunct="1">
              <a:lnSpc>
                <a:spcPct val="100000"/>
              </a:lnSpc>
              <a:spcAft>
                <a:spcPct val="0"/>
              </a:spcAft>
              <a:buFontTx/>
              <a:buNone/>
            </a:pPr>
            <a:endParaRPr lang="en-US" sz="1200" i="0" dirty="0" smtClean="0">
              <a:solidFill>
                <a:srgbClr val="000000"/>
              </a:solidFill>
              <a:effectLst/>
            </a:endParaRPr>
          </a:p>
        </p:txBody>
      </p:sp>
      <p:sp>
        <p:nvSpPr>
          <p:cNvPr id="2" name="Slide Number Placeholder 1"/>
          <p:cNvSpPr>
            <a:spLocks noGrp="1"/>
          </p:cNvSpPr>
          <p:nvPr>
            <p:ph type="sldNum" sz="quarter" idx="10"/>
          </p:nvPr>
        </p:nvSpPr>
        <p:spPr>
          <a:xfrm>
            <a:off x="8665855" y="6489340"/>
            <a:ext cx="457200" cy="244475"/>
          </a:xfrm>
        </p:spPr>
        <p:txBody>
          <a:bodyPr/>
          <a:lstStyle/>
          <a:p>
            <a:pPr>
              <a:defRPr/>
            </a:pPr>
            <a:fld id="{5EB9D451-1B60-4B32-99BC-17F3F193E8FB}" type="slidenum">
              <a:rPr lang="en-US" smtClean="0">
                <a:solidFill>
                  <a:srgbClr val="000000"/>
                </a:solidFill>
              </a:rPr>
              <a:pPr>
                <a:defRPr/>
              </a:pPr>
              <a:t>4</a:t>
            </a:fld>
            <a:endParaRPr lang="en-US" dirty="0">
              <a:solidFill>
                <a:srgbClr val="000000"/>
              </a:solidFill>
            </a:endParaRPr>
          </a:p>
        </p:txBody>
      </p:sp>
      <p:pic>
        <p:nvPicPr>
          <p:cNvPr id="11" name="Picture 6"/>
          <p:cNvPicPr preferRelativeResize="0">
            <a:picLocks/>
          </p:cNvPicPr>
          <p:nvPr/>
        </p:nvPicPr>
        <p:blipFill>
          <a:blip r:embed="rId4" cstate="print"/>
          <a:srcRect/>
          <a:stretch>
            <a:fillRect/>
          </a:stretch>
        </p:blipFill>
        <p:spPr bwMode="auto">
          <a:xfrm>
            <a:off x="8084621" y="1439756"/>
            <a:ext cx="686107" cy="450350"/>
          </a:xfrm>
          <a:prstGeom prst="rect">
            <a:avLst/>
          </a:prstGeom>
          <a:noFill/>
          <a:ln w="9525">
            <a:solidFill>
              <a:srgbClr val="000000"/>
            </a:solidFill>
            <a:miter lim="800000"/>
            <a:headEnd/>
            <a:tailEnd/>
          </a:ln>
        </p:spPr>
      </p:pic>
      <p:sp>
        <p:nvSpPr>
          <p:cNvPr id="3" name="TextBox 2"/>
          <p:cNvSpPr txBox="1"/>
          <p:nvPr/>
        </p:nvSpPr>
        <p:spPr>
          <a:xfrm>
            <a:off x="2385883" y="6574011"/>
            <a:ext cx="3096344" cy="276999"/>
          </a:xfrm>
          <a:prstGeom prst="rect">
            <a:avLst/>
          </a:prstGeom>
          <a:noFill/>
        </p:spPr>
        <p:txBody>
          <a:bodyPr wrap="square" rtlCol="0">
            <a:spAutoFit/>
          </a:bodyPr>
          <a:lstStyle/>
          <a:p>
            <a:pPr fontAlgn="auto">
              <a:spcBef>
                <a:spcPts val="0"/>
              </a:spcBef>
              <a:spcAft>
                <a:spcPts val="0"/>
              </a:spcAft>
            </a:pPr>
            <a:r>
              <a:rPr lang="en-US" sz="1200" b="1" dirty="0">
                <a:solidFill>
                  <a:srgbClr val="000000"/>
                </a:solidFill>
                <a:latin typeface="Arial"/>
              </a:rPr>
              <a:t>NAQFC PM2.5 </a:t>
            </a:r>
            <a:r>
              <a:rPr lang="en-US" sz="1200" b="1" dirty="0" smtClean="0">
                <a:solidFill>
                  <a:srgbClr val="000000"/>
                </a:solidFill>
                <a:latin typeface="Arial"/>
              </a:rPr>
              <a:t>predictions</a:t>
            </a:r>
            <a:endParaRPr lang="en-US" sz="1200" b="1" dirty="0">
              <a:solidFill>
                <a:srgbClr val="000000"/>
              </a:solidFill>
              <a:latin typeface="Arial"/>
            </a:endParaRPr>
          </a:p>
        </p:txBody>
      </p:sp>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9592"/>
          <a:stretch/>
        </p:blipFill>
        <p:spPr bwMode="auto">
          <a:xfrm>
            <a:off x="2252533" y="3776145"/>
            <a:ext cx="2576642" cy="2850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9927" t="23995" r="22263" b="20803"/>
          <a:stretch/>
        </p:blipFill>
        <p:spPr bwMode="auto">
          <a:xfrm>
            <a:off x="128100" y="5051715"/>
            <a:ext cx="2257783" cy="1466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085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094" y="2665544"/>
            <a:ext cx="3641084" cy="1833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637" y="4557600"/>
            <a:ext cx="3687315" cy="192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2688707"/>
            <a:ext cx="3528392" cy="1833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4500" y="4557600"/>
            <a:ext cx="3545852" cy="1958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xmlns="" id="{C0A19186-1595-4202-813F-E59352AAB207}"/>
              </a:ext>
            </a:extLst>
          </p:cNvPr>
          <p:cNvSpPr txBox="1"/>
          <p:nvPr/>
        </p:nvSpPr>
        <p:spPr>
          <a:xfrm>
            <a:off x="4211960" y="21101"/>
            <a:ext cx="4932047" cy="1200329"/>
          </a:xfrm>
          <a:prstGeom prst="rect">
            <a:avLst/>
          </a:prstGeom>
          <a:noFill/>
        </p:spPr>
        <p:txBody>
          <a:bodyPr wrap="square" rtlCol="0">
            <a:spAutoFit/>
          </a:bodyPr>
          <a:lstStyle/>
          <a:p>
            <a:r>
              <a:rPr kumimoji="1" lang="en-US" sz="2400" dirty="0" smtClean="0">
                <a:solidFill>
                  <a:srgbClr val="000000"/>
                </a:solidFill>
                <a:latin typeface="Arial Black" panose="020B0A04020102020204" pitchFamily="34" charset="0"/>
                <a:cs typeface="Arial Unicode MS" pitchFamily="34" charset="-128"/>
              </a:rPr>
              <a:t>Monthly </a:t>
            </a:r>
            <a:r>
              <a:rPr kumimoji="1" lang="en-US" sz="2400" dirty="0" smtClean="0">
                <a:solidFill>
                  <a:srgbClr val="000000"/>
                </a:solidFill>
                <a:latin typeface="Arial Black" panose="020B0A04020102020204" pitchFamily="34" charset="0"/>
                <a:cs typeface="Arial Unicode MS" pitchFamily="34" charset="-128"/>
              </a:rPr>
              <a:t>statistics </a:t>
            </a:r>
            <a:r>
              <a:rPr kumimoji="1" lang="en-US" sz="2400" dirty="0">
                <a:solidFill>
                  <a:srgbClr val="000000"/>
                </a:solidFill>
                <a:latin typeface="Arial Black" panose="020B0A04020102020204" pitchFamily="34" charset="0"/>
                <a:cs typeface="Arial Unicode MS" pitchFamily="34" charset="-128"/>
              </a:rPr>
              <a:t>for </a:t>
            </a:r>
            <a:endParaRPr kumimoji="1" lang="en-US" sz="2400" dirty="0" smtClean="0">
              <a:solidFill>
                <a:srgbClr val="000000"/>
              </a:solidFill>
              <a:latin typeface="Arial Black" panose="020B0A04020102020204" pitchFamily="34" charset="0"/>
              <a:cs typeface="Arial Unicode MS" pitchFamily="34" charset="-128"/>
            </a:endParaRPr>
          </a:p>
          <a:p>
            <a:r>
              <a:rPr kumimoji="1" lang="en-US" sz="2400" b="1" dirty="0" smtClean="0">
                <a:solidFill>
                  <a:srgbClr val="00B050"/>
                </a:solidFill>
                <a:latin typeface="Arial Black" panose="020B0A04020102020204" pitchFamily="34" charset="0"/>
                <a:cs typeface="Arial Unicode MS" pitchFamily="34" charset="-128"/>
              </a:rPr>
              <a:t>ECCC</a:t>
            </a:r>
            <a:r>
              <a:rPr kumimoji="1" lang="en-US" sz="2400" dirty="0">
                <a:solidFill>
                  <a:srgbClr val="000000"/>
                </a:solidFill>
                <a:latin typeface="Arial Black" panose="020B0A04020102020204" pitchFamily="34" charset="0"/>
                <a:cs typeface="Arial Unicode MS" pitchFamily="34" charset="-128"/>
              </a:rPr>
              <a:t>, </a:t>
            </a:r>
            <a:r>
              <a:rPr kumimoji="1" lang="en-US" sz="2400" b="1" dirty="0">
                <a:solidFill>
                  <a:srgbClr val="CC3300"/>
                </a:solidFill>
                <a:latin typeface="Arial Black" panose="020B0A04020102020204" pitchFamily="34" charset="0"/>
                <a:cs typeface="Arial Unicode MS" pitchFamily="34" charset="-128"/>
              </a:rPr>
              <a:t>NOAA</a:t>
            </a:r>
            <a:r>
              <a:rPr kumimoji="1" lang="en-US" sz="2400" dirty="0">
                <a:solidFill>
                  <a:srgbClr val="000000"/>
                </a:solidFill>
                <a:latin typeface="Arial Black" panose="020B0A04020102020204" pitchFamily="34" charset="0"/>
                <a:cs typeface="Arial Unicode MS" pitchFamily="34" charset="-128"/>
              </a:rPr>
              <a:t> and </a:t>
            </a:r>
            <a:r>
              <a:rPr kumimoji="1" lang="en-US" sz="2400" b="1" dirty="0">
                <a:solidFill>
                  <a:srgbClr val="0070C0"/>
                </a:solidFill>
                <a:latin typeface="Arial Black" panose="020B0A04020102020204" pitchFamily="34" charset="0"/>
                <a:cs typeface="Arial Unicode MS" pitchFamily="34" charset="-128"/>
              </a:rPr>
              <a:t>ECMWF</a:t>
            </a:r>
            <a:r>
              <a:rPr kumimoji="1" lang="en-US" sz="2400" dirty="0">
                <a:solidFill>
                  <a:srgbClr val="000000"/>
                </a:solidFill>
                <a:latin typeface="Arial Black" panose="020B0A04020102020204" pitchFamily="34" charset="0"/>
                <a:cs typeface="Arial Unicode MS" pitchFamily="34" charset="-128"/>
              </a:rPr>
              <a:t> systems (2017/01 – 2018/08) </a:t>
            </a:r>
          </a:p>
        </p:txBody>
      </p:sp>
      <p:sp>
        <p:nvSpPr>
          <p:cNvPr id="3" name="TextBox 2">
            <a:extLst>
              <a:ext uri="{FF2B5EF4-FFF2-40B4-BE49-F238E27FC236}">
                <a16:creationId xmlns:a16="http://schemas.microsoft.com/office/drawing/2014/main" xmlns="" id="{8373B5F8-0833-4DDC-AD1F-2D00EDD32F22}"/>
              </a:ext>
            </a:extLst>
          </p:cNvPr>
          <p:cNvSpPr txBox="1"/>
          <p:nvPr/>
        </p:nvSpPr>
        <p:spPr>
          <a:xfrm>
            <a:off x="2679376" y="4625930"/>
            <a:ext cx="1431802" cy="276999"/>
          </a:xfrm>
          <a:prstGeom prst="rect">
            <a:avLst/>
          </a:prstGeom>
          <a:solidFill>
            <a:schemeClr val="bg1">
              <a:lumMod val="95000"/>
            </a:schemeClr>
          </a:solidFill>
          <a:ln>
            <a:solidFill>
              <a:schemeClr val="tx1"/>
            </a:solidFill>
          </a:ln>
        </p:spPr>
        <p:txBody>
          <a:bodyPr wrap="none" rtlCol="0">
            <a:spAutoFit/>
          </a:bodyPr>
          <a:lstStyle/>
          <a:p>
            <a:r>
              <a:rPr kumimoji="1" lang="en-US" sz="1200" b="1" dirty="0">
                <a:solidFill>
                  <a:srgbClr val="000000"/>
                </a:solidFill>
                <a:latin typeface="Arial" pitchFamily="34" charset="0"/>
                <a:cs typeface="Arial Unicode MS" pitchFamily="34" charset="-128"/>
              </a:rPr>
              <a:t>MEAN BIAS (MB)</a:t>
            </a:r>
          </a:p>
        </p:txBody>
      </p:sp>
      <p:sp>
        <p:nvSpPr>
          <p:cNvPr id="10" name="TextBox 9">
            <a:extLst>
              <a:ext uri="{FF2B5EF4-FFF2-40B4-BE49-F238E27FC236}">
                <a16:creationId xmlns:a16="http://schemas.microsoft.com/office/drawing/2014/main" xmlns="" id="{8589F631-5E42-4F80-B08D-E13DFADCB86B}"/>
              </a:ext>
            </a:extLst>
          </p:cNvPr>
          <p:cNvSpPr txBox="1"/>
          <p:nvPr/>
        </p:nvSpPr>
        <p:spPr>
          <a:xfrm>
            <a:off x="6130235" y="6001132"/>
            <a:ext cx="1558247" cy="276999"/>
          </a:xfrm>
          <a:prstGeom prst="rect">
            <a:avLst/>
          </a:prstGeom>
          <a:solidFill>
            <a:schemeClr val="bg1">
              <a:lumMod val="95000"/>
            </a:schemeClr>
          </a:solidFill>
          <a:ln>
            <a:solidFill>
              <a:schemeClr val="tx1"/>
            </a:solidFill>
          </a:ln>
        </p:spPr>
        <p:txBody>
          <a:bodyPr wrap="none" rtlCol="0">
            <a:spAutoFit/>
          </a:bodyPr>
          <a:lstStyle/>
          <a:p>
            <a:r>
              <a:rPr kumimoji="1" lang="en-US" sz="1200" b="1" dirty="0">
                <a:solidFill>
                  <a:srgbClr val="000000"/>
                </a:solidFill>
                <a:latin typeface="Arial" pitchFamily="34" charset="0"/>
                <a:cs typeface="Arial Unicode MS" pitchFamily="34" charset="-128"/>
              </a:rPr>
              <a:t>CORRELATION (R)</a:t>
            </a:r>
          </a:p>
        </p:txBody>
      </p:sp>
      <p:sp>
        <p:nvSpPr>
          <p:cNvPr id="11" name="TextBox 10">
            <a:extLst>
              <a:ext uri="{FF2B5EF4-FFF2-40B4-BE49-F238E27FC236}">
                <a16:creationId xmlns:a16="http://schemas.microsoft.com/office/drawing/2014/main" xmlns="" id="{79ED991A-11D7-4DF5-A1BE-292463C9FB1C}"/>
              </a:ext>
            </a:extLst>
          </p:cNvPr>
          <p:cNvSpPr txBox="1"/>
          <p:nvPr/>
        </p:nvSpPr>
        <p:spPr>
          <a:xfrm rot="16200000">
            <a:off x="25049" y="3310344"/>
            <a:ext cx="478016" cy="400110"/>
          </a:xfrm>
          <a:prstGeom prst="rect">
            <a:avLst/>
          </a:prstGeom>
          <a:solidFill>
            <a:schemeClr val="bg1"/>
          </a:solidFill>
        </p:spPr>
        <p:txBody>
          <a:bodyPr wrap="none" rtlCol="0">
            <a:spAutoFit/>
          </a:bodyPr>
          <a:lstStyle/>
          <a:p>
            <a:r>
              <a:rPr kumimoji="1" lang="en-US" sz="2000" b="1" dirty="0">
                <a:solidFill>
                  <a:srgbClr val="000000"/>
                </a:solidFill>
                <a:latin typeface="Arial" pitchFamily="34" charset="0"/>
                <a:cs typeface="Arial Unicode MS" pitchFamily="34" charset="-128"/>
              </a:rPr>
              <a:t>O</a:t>
            </a:r>
            <a:r>
              <a:rPr kumimoji="1" lang="en-US" sz="2000" b="1" baseline="-25000" dirty="0">
                <a:solidFill>
                  <a:srgbClr val="000000"/>
                </a:solidFill>
                <a:latin typeface="Arial" pitchFamily="34" charset="0"/>
                <a:cs typeface="Arial Unicode MS" pitchFamily="34" charset="-128"/>
              </a:rPr>
              <a:t>3</a:t>
            </a:r>
          </a:p>
        </p:txBody>
      </p:sp>
      <p:sp>
        <p:nvSpPr>
          <p:cNvPr id="13" name="TextBox 12">
            <a:extLst>
              <a:ext uri="{FF2B5EF4-FFF2-40B4-BE49-F238E27FC236}">
                <a16:creationId xmlns:a16="http://schemas.microsoft.com/office/drawing/2014/main" xmlns="" id="{8545ADBF-B6D8-4DF6-A001-9ABE013AB6B0}"/>
              </a:ext>
            </a:extLst>
          </p:cNvPr>
          <p:cNvSpPr txBox="1"/>
          <p:nvPr/>
        </p:nvSpPr>
        <p:spPr>
          <a:xfrm rot="16200000">
            <a:off x="-178764" y="5439357"/>
            <a:ext cx="806631" cy="400110"/>
          </a:xfrm>
          <a:prstGeom prst="rect">
            <a:avLst/>
          </a:prstGeom>
          <a:solidFill>
            <a:schemeClr val="bg1"/>
          </a:solidFill>
        </p:spPr>
        <p:txBody>
          <a:bodyPr wrap="none" rtlCol="0">
            <a:spAutoFit/>
          </a:bodyPr>
          <a:lstStyle/>
          <a:p>
            <a:r>
              <a:rPr kumimoji="1" lang="en-US" sz="2000" b="1" dirty="0">
                <a:solidFill>
                  <a:srgbClr val="000000"/>
                </a:solidFill>
                <a:latin typeface="Arial" pitchFamily="34" charset="0"/>
                <a:cs typeface="Arial Unicode MS" pitchFamily="34" charset="-128"/>
              </a:rPr>
              <a:t>PM</a:t>
            </a:r>
            <a:r>
              <a:rPr kumimoji="1" lang="en-US" sz="2000" b="1" baseline="-25000" dirty="0">
                <a:solidFill>
                  <a:srgbClr val="000000"/>
                </a:solidFill>
                <a:latin typeface="Arial" pitchFamily="34" charset="0"/>
                <a:cs typeface="Arial Unicode MS" pitchFamily="34" charset="-128"/>
              </a:rPr>
              <a:t>2.5</a:t>
            </a:r>
          </a:p>
        </p:txBody>
      </p:sp>
      <p:sp>
        <p:nvSpPr>
          <p:cNvPr id="4" name="TextBox 3">
            <a:extLst>
              <a:ext uri="{FF2B5EF4-FFF2-40B4-BE49-F238E27FC236}">
                <a16:creationId xmlns:a16="http://schemas.microsoft.com/office/drawing/2014/main" xmlns="" id="{D3289BF5-7319-4004-9487-B28C5E834CB0}"/>
              </a:ext>
            </a:extLst>
          </p:cNvPr>
          <p:cNvSpPr txBox="1"/>
          <p:nvPr/>
        </p:nvSpPr>
        <p:spPr>
          <a:xfrm>
            <a:off x="7757812" y="2847851"/>
            <a:ext cx="1386188" cy="1384995"/>
          </a:xfrm>
          <a:prstGeom prst="rect">
            <a:avLst/>
          </a:prstGeom>
          <a:solidFill>
            <a:schemeClr val="bg1"/>
          </a:solidFill>
        </p:spPr>
        <p:txBody>
          <a:bodyPr wrap="square" rtlCol="0">
            <a:spAutoFit/>
          </a:bodyPr>
          <a:lstStyle/>
          <a:p>
            <a:r>
              <a:rPr kumimoji="1" lang="en-US" b="1" dirty="0">
                <a:solidFill>
                  <a:srgbClr val="C00000"/>
                </a:solidFill>
                <a:latin typeface="Arial" pitchFamily="34" charset="0"/>
                <a:cs typeface="Arial Unicode MS" pitchFamily="34" charset="-128"/>
              </a:rPr>
              <a:t>NOAA</a:t>
            </a:r>
            <a:r>
              <a:rPr kumimoji="1" lang="en-US" b="1" dirty="0">
                <a:solidFill>
                  <a:srgbClr val="000000"/>
                </a:solidFill>
                <a:latin typeface="Arial" pitchFamily="34" charset="0"/>
                <a:cs typeface="Arial Unicode MS" pitchFamily="34" charset="-128"/>
              </a:rPr>
              <a:t> has the best performance for both MB and R in summertime. </a:t>
            </a:r>
          </a:p>
        </p:txBody>
      </p:sp>
      <p:sp>
        <p:nvSpPr>
          <p:cNvPr id="17" name="TextBox 16">
            <a:extLst>
              <a:ext uri="{FF2B5EF4-FFF2-40B4-BE49-F238E27FC236}">
                <a16:creationId xmlns:a16="http://schemas.microsoft.com/office/drawing/2014/main" xmlns="" id="{17C0BB76-9F4E-4D68-9798-6C65EA98EBDB}"/>
              </a:ext>
            </a:extLst>
          </p:cNvPr>
          <p:cNvSpPr txBox="1"/>
          <p:nvPr/>
        </p:nvSpPr>
        <p:spPr>
          <a:xfrm>
            <a:off x="7765391" y="4489450"/>
            <a:ext cx="1386188" cy="2031325"/>
          </a:xfrm>
          <a:prstGeom prst="rect">
            <a:avLst/>
          </a:prstGeom>
          <a:solidFill>
            <a:schemeClr val="bg1"/>
          </a:solidFill>
        </p:spPr>
        <p:txBody>
          <a:bodyPr wrap="square" rtlCol="0">
            <a:spAutoFit/>
          </a:bodyPr>
          <a:lstStyle/>
          <a:p>
            <a:r>
              <a:rPr kumimoji="1" lang="en-US" b="1" dirty="0">
                <a:solidFill>
                  <a:srgbClr val="00B050"/>
                </a:solidFill>
                <a:latin typeface="Arial" pitchFamily="34" charset="0"/>
                <a:cs typeface="Arial Unicode MS" pitchFamily="34" charset="-128"/>
              </a:rPr>
              <a:t>ECCC</a:t>
            </a:r>
            <a:r>
              <a:rPr kumimoji="1" lang="en-US" b="1" dirty="0">
                <a:solidFill>
                  <a:srgbClr val="000000"/>
                </a:solidFill>
                <a:latin typeface="Arial" pitchFamily="34" charset="0"/>
                <a:cs typeface="Arial Unicode MS" pitchFamily="34" charset="-128"/>
              </a:rPr>
              <a:t> and </a:t>
            </a:r>
            <a:r>
              <a:rPr kumimoji="1" lang="en-US" b="1" dirty="0">
                <a:solidFill>
                  <a:srgbClr val="C00000"/>
                </a:solidFill>
                <a:latin typeface="Arial" pitchFamily="34" charset="0"/>
                <a:cs typeface="Arial Unicode MS" pitchFamily="34" charset="-128"/>
              </a:rPr>
              <a:t>NOAA</a:t>
            </a:r>
            <a:r>
              <a:rPr kumimoji="1" lang="en-US" b="1" dirty="0">
                <a:solidFill>
                  <a:srgbClr val="000000"/>
                </a:solidFill>
                <a:latin typeface="Arial" pitchFamily="34" charset="0"/>
                <a:cs typeface="Arial Unicode MS" pitchFamily="34" charset="-128"/>
              </a:rPr>
              <a:t> have comparable MB and R values. </a:t>
            </a:r>
            <a:r>
              <a:rPr kumimoji="1" lang="en-US" b="1" dirty="0">
                <a:solidFill>
                  <a:srgbClr val="0070C0"/>
                </a:solidFill>
                <a:latin typeface="Arial" pitchFamily="34" charset="0"/>
                <a:cs typeface="Arial Unicode MS" pitchFamily="34" charset="-128"/>
              </a:rPr>
              <a:t>ECMWF</a:t>
            </a:r>
            <a:r>
              <a:rPr kumimoji="1" lang="en-US" b="1" dirty="0">
                <a:solidFill>
                  <a:srgbClr val="000000"/>
                </a:solidFill>
                <a:latin typeface="Arial" pitchFamily="34" charset="0"/>
                <a:cs typeface="Arial Unicode MS" pitchFamily="34" charset="-128"/>
              </a:rPr>
              <a:t> is over-predicting PM</a:t>
            </a:r>
            <a:r>
              <a:rPr kumimoji="1" lang="en-US" b="1" baseline="-25000" dirty="0">
                <a:solidFill>
                  <a:srgbClr val="000000"/>
                </a:solidFill>
                <a:latin typeface="Arial" pitchFamily="34" charset="0"/>
                <a:cs typeface="Arial Unicode MS" pitchFamily="34" charset="-128"/>
              </a:rPr>
              <a:t>2.5</a:t>
            </a:r>
            <a:r>
              <a:rPr kumimoji="1" lang="en-US" b="1" dirty="0">
                <a:solidFill>
                  <a:srgbClr val="000000"/>
                </a:solidFill>
                <a:latin typeface="Arial" pitchFamily="34" charset="0"/>
                <a:cs typeface="Arial Unicode MS" pitchFamily="34" charset="-128"/>
              </a:rPr>
              <a:t>.</a:t>
            </a:r>
          </a:p>
        </p:txBody>
      </p:sp>
      <p:sp>
        <p:nvSpPr>
          <p:cNvPr id="5" name="ZoneTexte 4"/>
          <p:cNvSpPr txBox="1"/>
          <p:nvPr/>
        </p:nvSpPr>
        <p:spPr>
          <a:xfrm>
            <a:off x="464620" y="6501816"/>
            <a:ext cx="6790642" cy="276999"/>
          </a:xfrm>
          <a:prstGeom prst="rect">
            <a:avLst/>
          </a:prstGeom>
          <a:solidFill>
            <a:schemeClr val="bg1"/>
          </a:solidFill>
        </p:spPr>
        <p:txBody>
          <a:bodyPr wrap="none" rtlCol="0">
            <a:spAutoFit/>
          </a:bodyPr>
          <a:lstStyle/>
          <a:p>
            <a:r>
              <a:rPr kumimoji="1" lang="fr-CA" sz="1200" i="1" dirty="0" err="1" smtClean="0">
                <a:solidFill>
                  <a:srgbClr val="000000"/>
                </a:solidFill>
                <a:latin typeface="Arial" pitchFamily="34" charset="0"/>
                <a:cs typeface="Arial Unicode MS" pitchFamily="34" charset="-128"/>
              </a:rPr>
              <a:t>Pavlovic</a:t>
            </a:r>
            <a:r>
              <a:rPr kumimoji="1" lang="fr-CA" sz="1200" i="1" dirty="0" smtClean="0">
                <a:solidFill>
                  <a:srgbClr val="000000"/>
                </a:solidFill>
                <a:latin typeface="Arial" pitchFamily="34" charset="0"/>
                <a:cs typeface="Arial Unicode MS" pitchFamily="34" charset="-128"/>
              </a:rPr>
              <a:t> et al.  </a:t>
            </a:r>
            <a:r>
              <a:rPr kumimoji="1" lang="fr-CA" sz="1200" dirty="0" err="1" smtClean="0">
                <a:solidFill>
                  <a:srgbClr val="000000"/>
                </a:solidFill>
                <a:latin typeface="Arial" pitchFamily="34" charset="0"/>
                <a:cs typeface="Arial Unicode MS" pitchFamily="34" charset="-128"/>
              </a:rPr>
              <a:t>Statistics</a:t>
            </a:r>
            <a:r>
              <a:rPr kumimoji="1" lang="fr-CA" sz="1200" dirty="0" smtClean="0">
                <a:solidFill>
                  <a:srgbClr val="000000"/>
                </a:solidFill>
                <a:latin typeface="Arial" pitchFamily="34" charset="0"/>
                <a:cs typeface="Arial Unicode MS" pitchFamily="34" charset="-128"/>
              </a:rPr>
              <a:t> are </a:t>
            </a:r>
            <a:r>
              <a:rPr kumimoji="1" lang="fr-CA" sz="1200" dirty="0" err="1" smtClean="0">
                <a:solidFill>
                  <a:srgbClr val="000000"/>
                </a:solidFill>
                <a:latin typeface="Arial" pitchFamily="34" charset="0"/>
                <a:cs typeface="Arial Unicode MS" pitchFamily="34" charset="-128"/>
              </a:rPr>
              <a:t>calculated</a:t>
            </a:r>
            <a:r>
              <a:rPr kumimoji="1" lang="fr-CA" sz="1200" dirty="0" smtClean="0">
                <a:solidFill>
                  <a:srgbClr val="000000"/>
                </a:solidFill>
                <a:latin typeface="Arial" pitchFamily="34" charset="0"/>
                <a:cs typeface="Arial Unicode MS" pitchFamily="34" charset="-128"/>
              </a:rPr>
              <a:t> </a:t>
            </a:r>
            <a:r>
              <a:rPr kumimoji="1" lang="fr-CA" sz="1200" dirty="0" err="1" smtClean="0">
                <a:solidFill>
                  <a:srgbClr val="000000"/>
                </a:solidFill>
                <a:latin typeface="Arial" pitchFamily="34" charset="0"/>
                <a:cs typeface="Arial Unicode MS" pitchFamily="34" charset="-128"/>
              </a:rPr>
              <a:t>using</a:t>
            </a:r>
            <a:r>
              <a:rPr kumimoji="1" lang="fr-CA" sz="1200" dirty="0" smtClean="0">
                <a:solidFill>
                  <a:srgbClr val="000000"/>
                </a:solidFill>
                <a:latin typeface="Arial" pitchFamily="34" charset="0"/>
                <a:cs typeface="Arial Unicode MS" pitchFamily="34" charset="-128"/>
              </a:rPr>
              <a:t> </a:t>
            </a:r>
            <a:r>
              <a:rPr kumimoji="1" lang="fr-CA" sz="1200" b="1" dirty="0" err="1" smtClean="0">
                <a:solidFill>
                  <a:srgbClr val="000000"/>
                </a:solidFill>
                <a:latin typeface="Arial" pitchFamily="34" charset="0"/>
                <a:cs typeface="Arial Unicode MS" pitchFamily="34" charset="-128"/>
              </a:rPr>
              <a:t>daily</a:t>
            </a:r>
            <a:r>
              <a:rPr kumimoji="1" lang="fr-CA" sz="1200" b="1" dirty="0" smtClean="0">
                <a:solidFill>
                  <a:srgbClr val="000000"/>
                </a:solidFill>
                <a:latin typeface="Arial" pitchFamily="34" charset="0"/>
                <a:cs typeface="Arial Unicode MS" pitchFamily="34" charset="-128"/>
              </a:rPr>
              <a:t> MAX </a:t>
            </a:r>
            <a:r>
              <a:rPr kumimoji="1" lang="fr-CA" sz="1200" dirty="0" err="1" smtClean="0">
                <a:solidFill>
                  <a:srgbClr val="000000"/>
                </a:solidFill>
                <a:latin typeface="Arial" pitchFamily="34" charset="0"/>
                <a:cs typeface="Arial Unicode MS" pitchFamily="34" charset="-128"/>
              </a:rPr>
              <a:t>observed</a:t>
            </a:r>
            <a:r>
              <a:rPr kumimoji="1" lang="fr-CA" sz="1200" dirty="0" smtClean="0">
                <a:solidFill>
                  <a:srgbClr val="000000"/>
                </a:solidFill>
                <a:latin typeface="Arial" pitchFamily="34" charset="0"/>
                <a:cs typeface="Arial Unicode MS" pitchFamily="34" charset="-128"/>
              </a:rPr>
              <a:t> and </a:t>
            </a:r>
            <a:r>
              <a:rPr kumimoji="1" lang="fr-CA" sz="1200" dirty="0" err="1" smtClean="0">
                <a:solidFill>
                  <a:srgbClr val="000000"/>
                </a:solidFill>
                <a:latin typeface="Arial" pitchFamily="34" charset="0"/>
                <a:cs typeface="Arial Unicode MS" pitchFamily="34" charset="-128"/>
              </a:rPr>
              <a:t>forecasted</a:t>
            </a:r>
            <a:r>
              <a:rPr kumimoji="1" lang="fr-CA" sz="1200" dirty="0" smtClean="0">
                <a:solidFill>
                  <a:srgbClr val="000000"/>
                </a:solidFill>
                <a:latin typeface="Arial" pitchFamily="34" charset="0"/>
                <a:cs typeface="Arial Unicode MS" pitchFamily="34" charset="-128"/>
              </a:rPr>
              <a:t> concentrations</a:t>
            </a:r>
            <a:endParaRPr kumimoji="1" lang="en-CA" sz="1200" dirty="0">
              <a:solidFill>
                <a:srgbClr val="000000"/>
              </a:solidFill>
              <a:latin typeface="Arial" pitchFamily="34" charset="0"/>
              <a:cs typeface="Arial Unicode MS" pitchFamily="34" charset="-128"/>
            </a:endParaRP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2378" y="0"/>
            <a:ext cx="3277564" cy="2663680"/>
          </a:xfrm>
          <a:prstGeom prst="rect">
            <a:avLst/>
          </a:prstGeom>
        </p:spPr>
      </p:pic>
      <p:sp>
        <p:nvSpPr>
          <p:cNvPr id="19" name="TextBox 18">
            <a:extLst>
              <a:ext uri="{FF2B5EF4-FFF2-40B4-BE49-F238E27FC236}">
                <a16:creationId xmlns:a16="http://schemas.microsoft.com/office/drawing/2014/main" xmlns="" id="{F5AD47C0-A13E-4B22-A654-A093DEBF6AB1}"/>
              </a:ext>
            </a:extLst>
          </p:cNvPr>
          <p:cNvSpPr txBox="1"/>
          <p:nvPr/>
        </p:nvSpPr>
        <p:spPr>
          <a:xfrm>
            <a:off x="424607" y="507879"/>
            <a:ext cx="596638" cy="523220"/>
          </a:xfrm>
          <a:prstGeom prst="rect">
            <a:avLst/>
          </a:prstGeom>
          <a:noFill/>
        </p:spPr>
        <p:txBody>
          <a:bodyPr wrap="none" rtlCol="0">
            <a:spAutoFit/>
          </a:bodyPr>
          <a:lstStyle/>
          <a:p>
            <a:r>
              <a:rPr lang="fr-CA" sz="2800" b="1" dirty="0">
                <a:solidFill>
                  <a:srgbClr val="00B050"/>
                </a:solidFill>
              </a:rPr>
              <a:t>O</a:t>
            </a:r>
            <a:r>
              <a:rPr lang="fr-CA" sz="2800" b="1" baseline="-25000" dirty="0">
                <a:solidFill>
                  <a:srgbClr val="00B050"/>
                </a:solidFill>
              </a:rPr>
              <a:t>3</a:t>
            </a:r>
            <a:endParaRPr lang="en-CA" sz="2800" b="1" baseline="-25000" dirty="0">
              <a:solidFill>
                <a:srgbClr val="00B050"/>
              </a:solidFill>
            </a:endParaRPr>
          </a:p>
        </p:txBody>
      </p:sp>
      <p:graphicFrame>
        <p:nvGraphicFramePr>
          <p:cNvPr id="20" name="Table 19"/>
          <p:cNvGraphicFramePr>
            <a:graphicFrameLocks noGrp="1"/>
          </p:cNvGraphicFramePr>
          <p:nvPr>
            <p:extLst>
              <p:ext uri="{D42A27DB-BD31-4B8C-83A1-F6EECF244321}">
                <p14:modId xmlns:p14="http://schemas.microsoft.com/office/powerpoint/2010/main" val="3305099597"/>
              </p:ext>
            </p:extLst>
          </p:nvPr>
        </p:nvGraphicFramePr>
        <p:xfrm>
          <a:off x="6569010" y="1437687"/>
          <a:ext cx="2452158" cy="741680"/>
        </p:xfrm>
        <a:graphic>
          <a:graphicData uri="http://schemas.openxmlformats.org/drawingml/2006/table">
            <a:tbl>
              <a:tblPr firstRow="1" bandRow="1">
                <a:tableStyleId>{F5AB1C69-6EDB-4FF4-983F-18BD219EF322}</a:tableStyleId>
              </a:tblPr>
              <a:tblGrid>
                <a:gridCol w="1008112">
                  <a:extLst>
                    <a:ext uri="{9D8B030D-6E8A-4147-A177-3AD203B41FA5}">
                      <a16:colId xmlns:a16="http://schemas.microsoft.com/office/drawing/2014/main" xmlns="" val="20000"/>
                    </a:ext>
                  </a:extLst>
                </a:gridCol>
                <a:gridCol w="1444046">
                  <a:extLst>
                    <a:ext uri="{9D8B030D-6E8A-4147-A177-3AD203B41FA5}">
                      <a16:colId xmlns:a16="http://schemas.microsoft.com/office/drawing/2014/main" xmlns="" val="20001"/>
                    </a:ext>
                  </a:extLst>
                </a:gridCol>
              </a:tblGrid>
              <a:tr h="370840">
                <a:tc>
                  <a:txBody>
                    <a:bodyPr/>
                    <a:lstStyle/>
                    <a:p>
                      <a:pPr algn="ctr"/>
                      <a:r>
                        <a:rPr lang="fr-CA" dirty="0">
                          <a:solidFill>
                            <a:srgbClr val="003399"/>
                          </a:solidFill>
                        </a:rPr>
                        <a:t>O</a:t>
                      </a:r>
                      <a:r>
                        <a:rPr lang="fr-CA" baseline="-25000" dirty="0">
                          <a:solidFill>
                            <a:srgbClr val="003399"/>
                          </a:solidFill>
                        </a:rPr>
                        <a:t>3</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b="1" dirty="0">
                          <a:solidFill>
                            <a:srgbClr val="003399"/>
                          </a:solidFill>
                        </a:rPr>
                        <a:t>1196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70840">
                <a:tc>
                  <a:txBody>
                    <a:bodyPr/>
                    <a:lstStyle/>
                    <a:p>
                      <a:pPr algn="ctr"/>
                      <a:r>
                        <a:rPr lang="fr-CA" b="1" dirty="0">
                          <a:solidFill>
                            <a:srgbClr val="003399"/>
                          </a:solidFill>
                        </a:rPr>
                        <a:t>PM</a:t>
                      </a:r>
                      <a:r>
                        <a:rPr lang="fr-CA" b="1" baseline="-25000" dirty="0">
                          <a:solidFill>
                            <a:srgbClr val="003399"/>
                          </a:solidFill>
                        </a:rPr>
                        <a:t>2.5</a:t>
                      </a:r>
                      <a:endParaRPr lang="en-CA"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b="1" dirty="0">
                          <a:solidFill>
                            <a:srgbClr val="003399"/>
                          </a:solidFill>
                        </a:rPr>
                        <a:t>789</a:t>
                      </a:r>
                      <a:endParaRPr lang="en-CA" b="1" dirty="0">
                        <a:solidFill>
                          <a:srgbClr val="0033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6" name="Rectangle 5"/>
          <p:cNvSpPr/>
          <p:nvPr/>
        </p:nvSpPr>
        <p:spPr>
          <a:xfrm>
            <a:off x="3778053" y="1450147"/>
            <a:ext cx="2786519" cy="738664"/>
          </a:xfrm>
          <a:prstGeom prst="rect">
            <a:avLst/>
          </a:prstGeom>
        </p:spPr>
        <p:txBody>
          <a:bodyPr wrap="square">
            <a:spAutoFit/>
          </a:bodyPr>
          <a:lstStyle/>
          <a:p>
            <a:r>
              <a:rPr lang="en-CA" dirty="0" smtClean="0">
                <a:solidFill>
                  <a:schemeClr val="tx1"/>
                </a:solidFill>
                <a:latin typeface="+mn-lt"/>
              </a:rPr>
              <a:t>Number </a:t>
            </a:r>
            <a:r>
              <a:rPr lang="en-CA" dirty="0">
                <a:solidFill>
                  <a:schemeClr val="tx1"/>
                </a:solidFill>
                <a:latin typeface="+mn-lt"/>
              </a:rPr>
              <a:t>of stations </a:t>
            </a:r>
            <a:r>
              <a:rPr lang="en-CA" dirty="0" smtClean="0">
                <a:solidFill>
                  <a:schemeClr val="tx1"/>
                </a:solidFill>
                <a:latin typeface="+mn-lt"/>
              </a:rPr>
              <a:t>that reported </a:t>
            </a:r>
            <a:r>
              <a:rPr lang="en-CA" dirty="0">
                <a:solidFill>
                  <a:schemeClr val="tx1"/>
                </a:solidFill>
                <a:latin typeface="+mn-lt"/>
              </a:rPr>
              <a:t>at least 50% of all the hourly observations</a:t>
            </a:r>
            <a:r>
              <a:rPr lang="fr-CA" dirty="0">
                <a:solidFill>
                  <a:schemeClr val="tx1"/>
                </a:solidFill>
                <a:latin typeface="+mn-lt"/>
              </a:rPr>
              <a:t>:</a:t>
            </a:r>
          </a:p>
        </p:txBody>
      </p:sp>
    </p:spTree>
    <p:extLst>
      <p:ext uri="{BB962C8B-B14F-4D97-AF65-F5344CB8AC3E}">
        <p14:creationId xmlns:p14="http://schemas.microsoft.com/office/powerpoint/2010/main" val="3190871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004" y="139550"/>
            <a:ext cx="7543800" cy="533400"/>
          </a:xfrm>
        </p:spPr>
        <p:txBody>
          <a:bodyPr/>
          <a:lstStyle/>
          <a:p>
            <a:r>
              <a:rPr lang="en-US" dirty="0" smtClean="0"/>
              <a:t>Updates to air quality predictions for the next implementation</a:t>
            </a:r>
            <a:endParaRPr lang="en-US" dirty="0"/>
          </a:p>
        </p:txBody>
      </p:sp>
      <p:sp>
        <p:nvSpPr>
          <p:cNvPr id="3" name="Content Placeholder 2"/>
          <p:cNvSpPr>
            <a:spLocks noGrp="1"/>
          </p:cNvSpPr>
          <p:nvPr>
            <p:ph idx="1"/>
          </p:nvPr>
        </p:nvSpPr>
        <p:spPr>
          <a:xfrm>
            <a:off x="156756" y="1221962"/>
            <a:ext cx="8895805" cy="5261966"/>
          </a:xfrm>
        </p:spPr>
        <p:txBody>
          <a:bodyPr/>
          <a:lstStyle/>
          <a:p>
            <a:r>
              <a:rPr lang="en-US" sz="1700" i="0" dirty="0">
                <a:effectLst/>
              </a:rPr>
              <a:t> </a:t>
            </a:r>
            <a:r>
              <a:rPr lang="en-US" sz="1600" i="0" dirty="0" smtClean="0">
                <a:effectLst/>
              </a:rPr>
              <a:t>Update fine particulate matter (PM2.5) bias correction system to use:</a:t>
            </a:r>
          </a:p>
          <a:p>
            <a:pPr lvl="1"/>
            <a:r>
              <a:rPr lang="en-US" sz="1600" b="0" dirty="0">
                <a:effectLst/>
              </a:rPr>
              <a:t>C</a:t>
            </a:r>
            <a:r>
              <a:rPr lang="en-US" sz="1600" b="0" dirty="0" smtClean="0">
                <a:effectLst/>
              </a:rPr>
              <a:t>onsistent model predictions for training of the unified KFAN bias correction system</a:t>
            </a:r>
          </a:p>
          <a:p>
            <a:pPr lvl="1"/>
            <a:r>
              <a:rPr lang="en-US" sz="1600" b="0" dirty="0" smtClean="0">
                <a:effectLst/>
              </a:rPr>
              <a:t>Increased number of observation sites for model bias correction to over 900 monitors</a:t>
            </a:r>
          </a:p>
          <a:p>
            <a:pPr lvl="1"/>
            <a:r>
              <a:rPr lang="en-US" sz="1600" b="0" dirty="0" smtClean="0">
                <a:effectLst/>
              </a:rPr>
              <a:t>Improvements to forecast extreme events by adding the difference between the current raw model forecast and historical analogs’ mean to the KFAN bias-corrected predictions  </a:t>
            </a:r>
          </a:p>
          <a:p>
            <a:r>
              <a:rPr lang="en-US" sz="1600" i="0" dirty="0" smtClean="0">
                <a:effectLst/>
              </a:rPr>
              <a:t>New ozone bias correction with the same unified codes and configuration</a:t>
            </a:r>
            <a:endParaRPr lang="en-US" sz="1600" b="0" i="0" dirty="0" smtClean="0">
              <a:effectLst/>
            </a:endParaRPr>
          </a:p>
          <a:p>
            <a:pPr lvl="1"/>
            <a:r>
              <a:rPr lang="en-US" sz="1600" b="0" dirty="0" smtClean="0">
                <a:effectLst/>
              </a:rPr>
              <a:t>Uses ozone, wind direction, wind speed, temperature, solar radiation, NOx, </a:t>
            </a:r>
            <a:r>
              <a:rPr lang="en-US" sz="1600" b="0" dirty="0" err="1" smtClean="0">
                <a:effectLst/>
              </a:rPr>
              <a:t>NOy</a:t>
            </a:r>
            <a:r>
              <a:rPr lang="en-US" sz="1600" b="0" dirty="0">
                <a:effectLst/>
              </a:rPr>
              <a:t> </a:t>
            </a:r>
            <a:r>
              <a:rPr lang="en-US" sz="1600" b="0" dirty="0" smtClean="0">
                <a:effectLst/>
              </a:rPr>
              <a:t>and PBL height as parameters to identify analogs</a:t>
            </a:r>
            <a:endParaRPr lang="en-US" sz="1600" b="0" dirty="0">
              <a:solidFill>
                <a:srgbClr val="000000"/>
              </a:solidFill>
              <a:effectLst/>
            </a:endParaRPr>
          </a:p>
          <a:p>
            <a:r>
              <a:rPr lang="en-US" sz="1600" i="0" dirty="0" smtClean="0">
                <a:effectLst/>
              </a:rPr>
              <a:t>Updated </a:t>
            </a:r>
            <a:r>
              <a:rPr lang="en-US" sz="1600" i="0" dirty="0">
                <a:effectLst/>
              </a:rPr>
              <a:t>anthropogenic emissions </a:t>
            </a:r>
            <a:r>
              <a:rPr lang="en-US" sz="1600" i="0" dirty="0" smtClean="0">
                <a:effectLst/>
              </a:rPr>
              <a:t>(NEI2014)</a:t>
            </a:r>
          </a:p>
          <a:p>
            <a:r>
              <a:rPr lang="en-US" sz="1600" i="0" dirty="0" smtClean="0">
                <a:effectLst/>
              </a:rPr>
              <a:t>Updated fire emissions processing</a:t>
            </a:r>
          </a:p>
          <a:p>
            <a:pPr lvl="1"/>
            <a:r>
              <a:rPr lang="en-US" sz="1600" b="0" dirty="0">
                <a:effectLst/>
              </a:rPr>
              <a:t>To </a:t>
            </a:r>
            <a:r>
              <a:rPr lang="en-US" sz="1600" b="0" dirty="0" smtClean="0">
                <a:effectLst/>
              </a:rPr>
              <a:t>accommodate </a:t>
            </a:r>
            <a:r>
              <a:rPr lang="en-US" sz="1600" b="0" dirty="0">
                <a:effectLst/>
              </a:rPr>
              <a:t>NESDIS operational procedure changes</a:t>
            </a:r>
          </a:p>
          <a:p>
            <a:r>
              <a:rPr lang="en-US" sz="1600" i="0" dirty="0" smtClean="0">
                <a:effectLst/>
              </a:rPr>
              <a:t>New fire emissions diurnal profile</a:t>
            </a:r>
          </a:p>
          <a:p>
            <a:r>
              <a:rPr lang="en-US" sz="1600" i="0" dirty="0">
                <a:effectLst/>
              </a:rPr>
              <a:t>Update </a:t>
            </a:r>
            <a:r>
              <a:rPr lang="en-US" sz="1600" i="0" dirty="0" smtClean="0">
                <a:effectLst/>
              </a:rPr>
              <a:t>Alaska </a:t>
            </a:r>
            <a:r>
              <a:rPr lang="en-US" sz="1600" i="0" dirty="0">
                <a:effectLst/>
              </a:rPr>
              <a:t>and Hawaii domain CMAQ code to the same version used for CONUS </a:t>
            </a:r>
            <a:r>
              <a:rPr lang="en-US" sz="1600" i="0" dirty="0" smtClean="0">
                <a:effectLst/>
              </a:rPr>
              <a:t>:</a:t>
            </a:r>
          </a:p>
          <a:p>
            <a:pPr lvl="1"/>
            <a:r>
              <a:rPr lang="en-US" sz="1600" b="0" dirty="0" smtClean="0">
                <a:effectLst/>
              </a:rPr>
              <a:t>CB05 gas-phase and aero6 aerosol chemistry (155 species)</a:t>
            </a:r>
          </a:p>
          <a:p>
            <a:pPr lvl="1"/>
            <a:r>
              <a:rPr lang="en-US" sz="1600" b="0" dirty="0" smtClean="0">
                <a:effectLst/>
              </a:rPr>
              <a:t>Improved heterogeneous, aqueous, winter-time reactions</a:t>
            </a:r>
          </a:p>
          <a:p>
            <a:pPr lvl="1"/>
            <a:r>
              <a:rPr lang="en-US" sz="1600" b="0" dirty="0" smtClean="0">
                <a:effectLst/>
              </a:rPr>
              <a:t>Improved SOA and coarse mode </a:t>
            </a:r>
            <a:r>
              <a:rPr lang="en-US" sz="1600" b="0" dirty="0" smtClean="0">
                <a:effectLst/>
              </a:rPr>
              <a:t>PM</a:t>
            </a:r>
          </a:p>
          <a:p>
            <a:pPr lvl="1"/>
            <a:endParaRPr lang="en-US" sz="1050" b="0" dirty="0" smtClean="0">
              <a:effectLst/>
            </a:endParaRPr>
          </a:p>
          <a:p>
            <a:r>
              <a:rPr lang="en-US" sz="1600" b="0" dirty="0" smtClean="0">
                <a:effectLst/>
              </a:rPr>
              <a:t>Wildfire smoke emissions and bias correction are not used on O-CONUS domains at this time.</a:t>
            </a:r>
          </a:p>
          <a:p>
            <a:r>
              <a:rPr lang="en-US" sz="1600" b="0" dirty="0" smtClean="0">
                <a:effectLst/>
              </a:rPr>
              <a:t>Tentative implementation schedule is in mid-December</a:t>
            </a:r>
          </a:p>
          <a:p>
            <a:endParaRPr lang="en-US" sz="1100" i="0" dirty="0" smtClean="0">
              <a:effectLst/>
            </a:endParaRPr>
          </a:p>
        </p:txBody>
      </p:sp>
      <p:sp>
        <p:nvSpPr>
          <p:cNvPr id="4" name="Slide Number Placeholder 3"/>
          <p:cNvSpPr>
            <a:spLocks noGrp="1"/>
          </p:cNvSpPr>
          <p:nvPr>
            <p:ph type="sldNum" sz="quarter" idx="10"/>
          </p:nvPr>
        </p:nvSpPr>
        <p:spPr/>
        <p:txBody>
          <a:bodyPr/>
          <a:lstStyle/>
          <a:p>
            <a:pPr>
              <a:defRPr/>
            </a:pPr>
            <a:fld id="{5EB9D451-1B60-4B32-99BC-17F3F193E8FB}" type="slidenum">
              <a:rPr lang="en-US" smtClean="0"/>
              <a:pPr>
                <a:defRPr/>
              </a:pPr>
              <a:t>6</a:t>
            </a:fld>
            <a:endParaRPr lang="en-US"/>
          </a:p>
        </p:txBody>
      </p:sp>
      <p:cxnSp>
        <p:nvCxnSpPr>
          <p:cNvPr id="5" name="Straight Connector 4"/>
          <p:cNvCxnSpPr/>
          <p:nvPr/>
        </p:nvCxnSpPr>
        <p:spPr>
          <a:xfrm>
            <a:off x="0" y="1126624"/>
            <a:ext cx="9144000" cy="0"/>
          </a:xfrm>
          <a:prstGeom prst="line">
            <a:avLst/>
          </a:prstGeom>
          <a:ln w="63500" cmpd="tri"/>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4095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63317" y="1248071"/>
            <a:ext cx="3916913" cy="485194"/>
          </a:xfrm>
          <a:prstGeom prst="rect">
            <a:avLst/>
          </a:prstGeom>
          <a:solidFill>
            <a:srgbClr val="FFFFCC"/>
          </a:solidFill>
        </p:spPr>
        <p:txBody>
          <a:bodyPr wrap="square" rtlCol="0">
            <a:spAutoFit/>
          </a:bodyPr>
          <a:lstStyle/>
          <a:p>
            <a:pPr fontAlgn="auto">
              <a:spcBef>
                <a:spcPts val="0"/>
              </a:spcBef>
              <a:spcAft>
                <a:spcPts val="0"/>
              </a:spcAft>
            </a:pPr>
            <a:endParaRPr lang="en-US" sz="1800" dirty="0">
              <a:solidFill>
                <a:prstClr val="black"/>
              </a:solidFill>
              <a:latin typeface="Calibri"/>
              <a:cs typeface="+mn-cs"/>
            </a:endParaRPr>
          </a:p>
        </p:txBody>
      </p:sp>
      <p:sp>
        <p:nvSpPr>
          <p:cNvPr id="2" name="Title 1"/>
          <p:cNvSpPr>
            <a:spLocks noGrp="1"/>
          </p:cNvSpPr>
          <p:nvPr>
            <p:ph type="title"/>
          </p:nvPr>
        </p:nvSpPr>
        <p:spPr>
          <a:xfrm>
            <a:off x="800100" y="151262"/>
            <a:ext cx="7543800" cy="533400"/>
          </a:xfrm>
        </p:spPr>
        <p:txBody>
          <a:bodyPr/>
          <a:lstStyle/>
          <a:p>
            <a:r>
              <a:rPr lang="en-US" sz="3600" dirty="0"/>
              <a:t>B</a:t>
            </a:r>
            <a:r>
              <a:rPr lang="en-US" sz="3600" dirty="0" smtClean="0"/>
              <a:t>ias correction scheme</a:t>
            </a:r>
            <a:endParaRPr lang="en-US" sz="3600" dirty="0"/>
          </a:p>
        </p:txBody>
      </p:sp>
      <p:sp>
        <p:nvSpPr>
          <p:cNvPr id="4" name="Slide Number Placeholder 3"/>
          <p:cNvSpPr>
            <a:spLocks noGrp="1"/>
          </p:cNvSpPr>
          <p:nvPr>
            <p:ph type="sldNum" sz="quarter" idx="10"/>
          </p:nvPr>
        </p:nvSpPr>
        <p:spPr/>
        <p:txBody>
          <a:bodyPr/>
          <a:lstStyle/>
          <a:p>
            <a:pPr>
              <a:defRPr/>
            </a:pPr>
            <a:fld id="{5EB9D451-1B60-4B32-99BC-17F3F193E8FB}" type="slidenum">
              <a:rPr lang="en-US" smtClean="0"/>
              <a:pPr>
                <a:defRPr/>
              </a:pPr>
              <a:t>7</a:t>
            </a:fld>
            <a:endParaRPr lang="en-US"/>
          </a:p>
        </p:txBody>
      </p:sp>
      <p:cxnSp>
        <p:nvCxnSpPr>
          <p:cNvPr id="5" name="Straight Connector 4"/>
          <p:cNvCxnSpPr/>
          <p:nvPr/>
        </p:nvCxnSpPr>
        <p:spPr>
          <a:xfrm>
            <a:off x="0" y="888963"/>
            <a:ext cx="9144000" cy="0"/>
          </a:xfrm>
          <a:prstGeom prst="line">
            <a:avLst/>
          </a:prstGeom>
          <a:ln w="63500" cmpd="tri"/>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Content Placeholder 5"/>
          <p:cNvPicPr>
            <a:picLocks noGrp="1"/>
          </p:cNvPicPr>
          <p:nvPr>
            <p:ph idx="1"/>
          </p:nvPr>
        </p:nvPicPr>
        <p:blipFill rotWithShape="1">
          <a:blip r:embed="rId2">
            <a:extLst>
              <a:ext uri="{28A0092B-C50C-407E-A947-70E740481C1C}">
                <a14:useLocalDpi xmlns:a14="http://schemas.microsoft.com/office/drawing/2010/main" val="0"/>
              </a:ext>
            </a:extLst>
          </a:blip>
          <a:srcRect l="8290" r="9721"/>
          <a:stretch/>
        </p:blipFill>
        <p:spPr>
          <a:xfrm>
            <a:off x="199683" y="1115352"/>
            <a:ext cx="4740806" cy="4648200"/>
          </a:xfrm>
          <a:prstGeom prst="rect">
            <a:avLst/>
          </a:prstGeom>
        </p:spPr>
      </p:pic>
      <p:sp>
        <p:nvSpPr>
          <p:cNvPr id="8" name="TextBox 7"/>
          <p:cNvSpPr txBox="1"/>
          <p:nvPr/>
        </p:nvSpPr>
        <p:spPr>
          <a:xfrm>
            <a:off x="0" y="961464"/>
            <a:ext cx="4569969" cy="307777"/>
          </a:xfrm>
          <a:prstGeom prst="rect">
            <a:avLst/>
          </a:prstGeom>
          <a:noFill/>
        </p:spPr>
        <p:txBody>
          <a:bodyPr wrap="none" rtlCol="0">
            <a:spAutoFit/>
          </a:bodyPr>
          <a:lstStyle/>
          <a:p>
            <a:pPr fontAlgn="auto">
              <a:spcBef>
                <a:spcPts val="0"/>
              </a:spcBef>
              <a:spcAft>
                <a:spcPts val="0"/>
              </a:spcAft>
            </a:pPr>
            <a:r>
              <a:rPr lang="en-US" b="1" dirty="0">
                <a:solidFill>
                  <a:prstClr val="black"/>
                </a:solidFill>
                <a:latin typeface="Calibri" panose="020F0502020204030204"/>
                <a:cs typeface="+mn-cs"/>
              </a:rPr>
              <a:t>Schematic of the standard analog post-processing scheme</a:t>
            </a:r>
            <a:r>
              <a:rPr lang="en-US" sz="1200" b="1" dirty="0">
                <a:solidFill>
                  <a:prstClr val="black"/>
                </a:solidFill>
                <a:latin typeface="Calibri" panose="020F0502020204030204"/>
                <a:cs typeface="+mn-cs"/>
              </a:rPr>
              <a:t>. </a:t>
            </a:r>
          </a:p>
        </p:txBody>
      </p:sp>
      <p:sp>
        <p:nvSpPr>
          <p:cNvPr id="9" name="TextBox 8"/>
          <p:cNvSpPr txBox="1"/>
          <p:nvPr/>
        </p:nvSpPr>
        <p:spPr>
          <a:xfrm>
            <a:off x="4763073" y="1234423"/>
            <a:ext cx="4230805" cy="4401205"/>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tx1"/>
                </a:solidFill>
                <a:latin typeface="+mn-lt"/>
              </a:rPr>
              <a:t>T</a:t>
            </a:r>
            <a:r>
              <a:rPr lang="en-US" b="1" dirty="0" smtClean="0">
                <a:solidFill>
                  <a:schemeClr val="tx1"/>
                </a:solidFill>
                <a:latin typeface="+mn-lt"/>
              </a:rPr>
              <a:t>he analog technique searches for previous forecasts similar to the current </a:t>
            </a:r>
            <a:r>
              <a:rPr lang="en-US" b="1" dirty="0" smtClean="0">
                <a:solidFill>
                  <a:schemeClr val="tx1"/>
                </a:solidFill>
                <a:latin typeface="+mn-lt"/>
              </a:rPr>
              <a:t>forecast</a:t>
            </a:r>
            <a:r>
              <a:rPr lang="en-US" dirty="0" smtClean="0">
                <a:solidFill>
                  <a:schemeClr val="tx1"/>
                </a:solidFill>
                <a:latin typeface="+mn-lt"/>
              </a:rPr>
              <a:t> </a:t>
            </a:r>
            <a:r>
              <a:rPr lang="en-US" dirty="0" smtClean="0">
                <a:solidFill>
                  <a:schemeClr val="tx1"/>
                </a:solidFill>
                <a:latin typeface="+mn-lt"/>
              </a:rPr>
              <a:t>(blue star) – where the similar forecasts are circled in black, and re-orders the time series with the first closest analog directly preceding the new forecast, and the second closest forecast next (bottom panel)</a:t>
            </a:r>
          </a:p>
          <a:p>
            <a:pPr marL="285750" indent="-285750">
              <a:buFont typeface="Arial" panose="020B0604020202020204" pitchFamily="34" charset="0"/>
              <a:buChar char="•"/>
            </a:pPr>
            <a:endParaRPr lang="en-US" dirty="0" smtClean="0">
              <a:solidFill>
                <a:schemeClr val="tx1"/>
              </a:solidFill>
              <a:latin typeface="+mn-lt"/>
            </a:endParaRPr>
          </a:p>
          <a:p>
            <a:pPr marL="285750" indent="-285750">
              <a:buFont typeface="Arial" panose="020B0604020202020204" pitchFamily="34" charset="0"/>
              <a:buChar char="•"/>
            </a:pPr>
            <a:r>
              <a:rPr lang="en-US" dirty="0" smtClean="0">
                <a:solidFill>
                  <a:schemeClr val="tx1"/>
                </a:solidFill>
                <a:latin typeface="+mn-lt"/>
              </a:rPr>
              <a:t>The observations (in black) corresponding to the two-best analog forecasts are then weighted by how closely they resemble the current forecast, and their weighted sum (the ensemble mean) provides the corrected forecast estimate (new green star on day eight)</a:t>
            </a:r>
          </a:p>
          <a:p>
            <a:pPr marL="285750" indent="-285750">
              <a:buFont typeface="Arial" panose="020B0604020202020204" pitchFamily="34" charset="0"/>
              <a:buChar char="•"/>
            </a:pPr>
            <a:endParaRPr lang="en-US" dirty="0">
              <a:solidFill>
                <a:schemeClr val="tx1"/>
              </a:solidFill>
              <a:latin typeface="+mn-lt"/>
            </a:endParaRPr>
          </a:p>
          <a:p>
            <a:pPr marL="285750" indent="-285750">
              <a:buFont typeface="Arial" panose="020B0604020202020204" pitchFamily="34" charset="0"/>
              <a:buChar char="•"/>
            </a:pPr>
            <a:r>
              <a:rPr lang="en-US" dirty="0" smtClean="0">
                <a:solidFill>
                  <a:schemeClr val="tx1"/>
                </a:solidFill>
                <a:latin typeface="+mn-lt"/>
              </a:rPr>
              <a:t>Once the bias correction is calculated at a given forecast hour for each </a:t>
            </a:r>
            <a:r>
              <a:rPr lang="en-US" dirty="0" err="1" smtClean="0">
                <a:solidFill>
                  <a:schemeClr val="tx1"/>
                </a:solidFill>
                <a:latin typeface="+mn-lt"/>
              </a:rPr>
              <a:t>AIRNow</a:t>
            </a:r>
            <a:r>
              <a:rPr lang="en-US" dirty="0" smtClean="0">
                <a:solidFill>
                  <a:schemeClr val="tx1"/>
                </a:solidFill>
                <a:latin typeface="+mn-lt"/>
              </a:rPr>
              <a:t> observation site, the bias is interpolated across the CMAQ grid, and then added to the CMAQ gridded forecast. </a:t>
            </a:r>
            <a:endParaRPr lang="en-US" dirty="0">
              <a:latin typeface="+mn-lt"/>
            </a:endParaRPr>
          </a:p>
        </p:txBody>
      </p:sp>
      <p:sp>
        <p:nvSpPr>
          <p:cNvPr id="10" name="Rectangle 9"/>
          <p:cNvSpPr/>
          <p:nvPr/>
        </p:nvSpPr>
        <p:spPr>
          <a:xfrm>
            <a:off x="191067" y="5840848"/>
            <a:ext cx="5268037" cy="738664"/>
          </a:xfrm>
          <a:prstGeom prst="rect">
            <a:avLst/>
          </a:prstGeom>
        </p:spPr>
        <p:txBody>
          <a:bodyPr wrap="square">
            <a:spAutoFit/>
          </a:bodyPr>
          <a:lstStyle/>
          <a:p>
            <a:r>
              <a:rPr lang="en-US" b="1" dirty="0">
                <a:solidFill>
                  <a:schemeClr val="tx1"/>
                </a:solidFill>
                <a:latin typeface="+mn-lt"/>
              </a:rPr>
              <a:t>Red curve: time series predicted by a model </a:t>
            </a:r>
          </a:p>
          <a:p>
            <a:r>
              <a:rPr lang="en-US" b="1" dirty="0" smtClean="0">
                <a:solidFill>
                  <a:schemeClr val="tx1"/>
                </a:solidFill>
                <a:latin typeface="+mn-lt"/>
              </a:rPr>
              <a:t>Black </a:t>
            </a:r>
            <a:r>
              <a:rPr lang="en-US" b="1" dirty="0">
                <a:solidFill>
                  <a:schemeClr val="tx1"/>
                </a:solidFill>
                <a:latin typeface="+mn-lt"/>
              </a:rPr>
              <a:t>curve: </a:t>
            </a:r>
            <a:r>
              <a:rPr lang="en-US" b="1" dirty="0" smtClean="0">
                <a:solidFill>
                  <a:schemeClr val="tx1"/>
                </a:solidFill>
                <a:latin typeface="+mn-lt"/>
              </a:rPr>
              <a:t>observations</a:t>
            </a:r>
            <a:endParaRPr lang="en-US" b="1" dirty="0">
              <a:solidFill>
                <a:schemeClr val="tx1"/>
              </a:solidFill>
              <a:latin typeface="+mn-lt"/>
            </a:endParaRPr>
          </a:p>
          <a:p>
            <a:r>
              <a:rPr lang="en-US" b="1" dirty="0" smtClean="0">
                <a:solidFill>
                  <a:schemeClr val="tx1"/>
                </a:solidFill>
                <a:latin typeface="+mn-lt"/>
              </a:rPr>
              <a:t>Data </a:t>
            </a:r>
            <a:r>
              <a:rPr lang="en-US" b="1" dirty="0">
                <a:solidFill>
                  <a:schemeClr val="tx1"/>
                </a:solidFill>
                <a:latin typeface="+mn-lt"/>
              </a:rPr>
              <a:t>to the right of the dashed line at t=0:  the new forecast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315" y="3811046"/>
            <a:ext cx="78105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792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EB9D451-1B60-4B32-99BC-17F3F193E8FB}" type="slidenum">
              <a:rPr lang="en-US" smtClean="0"/>
              <a:pPr>
                <a:defRPr/>
              </a:pPr>
              <a:t>8</a:t>
            </a:fld>
            <a:endParaRPr lang="en-US"/>
          </a:p>
        </p:txBody>
      </p:sp>
      <p:grpSp>
        <p:nvGrpSpPr>
          <p:cNvPr id="5" name="Group 4"/>
          <p:cNvGrpSpPr/>
          <p:nvPr/>
        </p:nvGrpSpPr>
        <p:grpSpPr>
          <a:xfrm>
            <a:off x="884873" y="1793427"/>
            <a:ext cx="3186113" cy="2181225"/>
            <a:chOff x="450850" y="0"/>
            <a:chExt cx="4248150" cy="2908300"/>
          </a:xfrm>
        </p:grpSpPr>
        <p:grpSp>
          <p:nvGrpSpPr>
            <p:cNvPr id="6" name="Group 5"/>
            <p:cNvGrpSpPr/>
            <p:nvPr/>
          </p:nvGrpSpPr>
          <p:grpSpPr>
            <a:xfrm>
              <a:off x="450850" y="0"/>
              <a:ext cx="3956050" cy="2533650"/>
              <a:chOff x="0" y="0"/>
              <a:chExt cx="3956050" cy="2533650"/>
            </a:xfrm>
          </p:grpSpPr>
          <p:cxnSp>
            <p:nvCxnSpPr>
              <p:cNvPr id="22" name="Straight Connector 21"/>
              <p:cNvCxnSpPr/>
              <p:nvPr/>
            </p:nvCxnSpPr>
            <p:spPr>
              <a:xfrm flipV="1">
                <a:off x="6350" y="2501900"/>
                <a:ext cx="3949700" cy="3175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0" y="0"/>
                <a:ext cx="6350" cy="252730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7" name="Text Box 2"/>
            <p:cNvSpPr txBox="1">
              <a:spLocks noChangeArrowheads="1"/>
            </p:cNvSpPr>
            <p:nvPr/>
          </p:nvSpPr>
          <p:spPr bwMode="auto">
            <a:xfrm>
              <a:off x="1200153" y="863599"/>
              <a:ext cx="939800" cy="311151"/>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200" b="0"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Analogs</a:t>
              </a: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8" name="Text Box 2"/>
            <p:cNvSpPr txBox="1">
              <a:spLocks noChangeArrowheads="1"/>
            </p:cNvSpPr>
            <p:nvPr/>
          </p:nvSpPr>
          <p:spPr bwMode="auto">
            <a:xfrm>
              <a:off x="1524003" y="1276351"/>
              <a:ext cx="514349" cy="266700"/>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2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Obs</a:t>
              </a: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9" name="Text Box 2"/>
            <p:cNvSpPr txBox="1">
              <a:spLocks noChangeArrowheads="1"/>
            </p:cNvSpPr>
            <p:nvPr/>
          </p:nvSpPr>
          <p:spPr bwMode="auto">
            <a:xfrm>
              <a:off x="3571874" y="887707"/>
              <a:ext cx="1104900" cy="273051"/>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200" b="0"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CMAQ</a:t>
              </a: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0" name="Oval 9"/>
            <p:cNvSpPr/>
            <p:nvPr/>
          </p:nvSpPr>
          <p:spPr>
            <a:xfrm>
              <a:off x="3276600" y="990600"/>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 name="Oval 10"/>
            <p:cNvSpPr>
              <a:spLocks noChangeAspect="1"/>
            </p:cNvSpPr>
            <p:nvPr/>
          </p:nvSpPr>
          <p:spPr>
            <a:xfrm>
              <a:off x="2419350" y="1098550"/>
              <a:ext cx="114300" cy="114300"/>
            </a:xfrm>
            <a:prstGeom prst="ellipse">
              <a:avLst/>
            </a:prstGeom>
            <a:solidFill>
              <a:srgbClr val="FF0000"/>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Oval 11"/>
            <p:cNvSpPr/>
            <p:nvPr/>
          </p:nvSpPr>
          <p:spPr>
            <a:xfrm>
              <a:off x="2159000" y="958850"/>
              <a:ext cx="114300" cy="114300"/>
            </a:xfrm>
            <a:prstGeom prst="ellipse">
              <a:avLst/>
            </a:prstGeom>
            <a:solidFill>
              <a:srgbClr val="FF0000"/>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 name="Oval 12"/>
            <p:cNvSpPr/>
            <p:nvPr/>
          </p:nvSpPr>
          <p:spPr>
            <a:xfrm>
              <a:off x="2635250" y="939800"/>
              <a:ext cx="114300" cy="114300"/>
            </a:xfrm>
            <a:prstGeom prst="ellipse">
              <a:avLst/>
            </a:prstGeom>
            <a:solidFill>
              <a:srgbClr val="FF0000"/>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Oval 13"/>
            <p:cNvSpPr/>
            <p:nvPr/>
          </p:nvSpPr>
          <p:spPr>
            <a:xfrm>
              <a:off x="2159000" y="1428750"/>
              <a:ext cx="11430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Oval 14"/>
            <p:cNvSpPr/>
            <p:nvPr/>
          </p:nvSpPr>
          <p:spPr>
            <a:xfrm>
              <a:off x="2425700" y="1327150"/>
              <a:ext cx="11430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Oval 15"/>
            <p:cNvSpPr/>
            <p:nvPr/>
          </p:nvSpPr>
          <p:spPr>
            <a:xfrm>
              <a:off x="2667000" y="1295400"/>
              <a:ext cx="11430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7" name="Straight Arrow Connector 16"/>
            <p:cNvCxnSpPr/>
            <p:nvPr/>
          </p:nvCxnSpPr>
          <p:spPr>
            <a:xfrm flipH="1">
              <a:off x="2273300" y="1377950"/>
              <a:ext cx="1104900" cy="45719"/>
            </a:xfrm>
            <a:prstGeom prst="straightConnector1">
              <a:avLst/>
            </a:prstGeom>
            <a:ln w="19050">
              <a:solidFill>
                <a:schemeClr val="tx1"/>
              </a:solidFill>
              <a:tailEnd type="triangle"/>
            </a:ln>
            <a:scene3d>
              <a:camera prst="orthographicFront">
                <a:rot lat="0" lon="10800000" rev="18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238500" y="1187450"/>
              <a:ext cx="311150" cy="45719"/>
            </a:xfrm>
            <a:prstGeom prst="straightConnector1">
              <a:avLst/>
            </a:prstGeom>
            <a:ln w="19050">
              <a:solidFill>
                <a:srgbClr val="0070C0"/>
              </a:solidFill>
              <a:tailEnd type="triangle"/>
            </a:ln>
            <a:scene3d>
              <a:camera prst="orthographicFront">
                <a:rot lat="0" lon="0" rev="4920000"/>
              </a:camera>
              <a:lightRig rig="threePt" dir="t"/>
            </a:scene3d>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282950" y="1333500"/>
              <a:ext cx="114300" cy="114300"/>
            </a:xfrm>
            <a:prstGeom prst="ellipse">
              <a:avLst/>
            </a:prstGeom>
            <a:solidFill>
              <a:srgbClr val="07F946"/>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 name="Text Box 2"/>
            <p:cNvSpPr txBox="1">
              <a:spLocks noChangeArrowheads="1"/>
            </p:cNvSpPr>
            <p:nvPr/>
          </p:nvSpPr>
          <p:spPr bwMode="auto">
            <a:xfrm>
              <a:off x="3594100" y="1209017"/>
              <a:ext cx="1104900" cy="273051"/>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200" b="0" i="0" u="none" strike="noStrike" kern="0" cap="none" spc="0" normalizeH="0" baseline="0" noProof="0" dirty="0">
                  <a:ln>
                    <a:noFill/>
                  </a:ln>
                  <a:solidFill>
                    <a:srgbClr val="07F946"/>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KFAN</a:t>
              </a: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1" name="Text Box 2"/>
            <p:cNvSpPr txBox="1">
              <a:spLocks noChangeArrowheads="1"/>
            </p:cNvSpPr>
            <p:nvPr/>
          </p:nvSpPr>
          <p:spPr bwMode="auto">
            <a:xfrm>
              <a:off x="2216150" y="2635250"/>
              <a:ext cx="1104900" cy="273050"/>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Time</a:t>
              </a:r>
            </a:p>
          </p:txBody>
        </p:sp>
      </p:grpSp>
      <p:cxnSp>
        <p:nvCxnSpPr>
          <p:cNvPr id="24" name="Straight Arrow Connector 23"/>
          <p:cNvCxnSpPr>
            <a:stCxn id="35" idx="4"/>
          </p:cNvCxnSpPr>
          <p:nvPr/>
        </p:nvCxnSpPr>
        <p:spPr>
          <a:xfrm>
            <a:off x="6919199" y="1945827"/>
            <a:ext cx="0" cy="862013"/>
          </a:xfrm>
          <a:prstGeom prst="straightConnector1">
            <a:avLst/>
          </a:prstGeom>
          <a:ln w="19050">
            <a:solidFill>
              <a:srgbClr val="0070C0"/>
            </a:solidFill>
            <a:tailEnd type="triangle"/>
          </a:ln>
          <a:scene3d>
            <a:camera prst="orthographicFront">
              <a:rot lat="0" lon="0" rev="60000"/>
            </a:camera>
            <a:lightRig rig="threePt" dir="t"/>
          </a:scene3d>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5954792" y="1907727"/>
            <a:ext cx="809625" cy="666751"/>
            <a:chOff x="5954792" y="2255520"/>
            <a:chExt cx="809625" cy="666751"/>
          </a:xfrm>
        </p:grpSpPr>
        <p:cxnSp>
          <p:nvCxnSpPr>
            <p:cNvPr id="26" name="Straight Arrow Connector 25"/>
            <p:cNvCxnSpPr/>
            <p:nvPr/>
          </p:nvCxnSpPr>
          <p:spPr>
            <a:xfrm flipV="1">
              <a:off x="6202442" y="2269808"/>
              <a:ext cx="133350" cy="652463"/>
            </a:xfrm>
            <a:prstGeom prst="straightConnector1">
              <a:avLst/>
            </a:prstGeom>
            <a:ln w="19050">
              <a:solidFill>
                <a:srgbClr val="FF0000"/>
              </a:solidFill>
              <a:prstDash val="sysDash"/>
              <a:tailEnd type="triangle"/>
            </a:ln>
            <a:scene3d>
              <a:camera prst="orthographicFront">
                <a:rot lat="0" lon="0" rev="72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954792" y="2255520"/>
              <a:ext cx="809625" cy="9525"/>
            </a:xfrm>
            <a:prstGeom prst="line">
              <a:avLst/>
            </a:prstGeom>
            <a:ln w="19050">
              <a:solidFill>
                <a:srgbClr val="0070C0"/>
              </a:solidFill>
            </a:ln>
            <a:effectLst/>
          </p:spPr>
          <p:style>
            <a:lnRef idx="2">
              <a:schemeClr val="accent6"/>
            </a:lnRef>
            <a:fillRef idx="0">
              <a:schemeClr val="accent6"/>
            </a:fillRef>
            <a:effectRef idx="1">
              <a:schemeClr val="accent6"/>
            </a:effectRef>
            <a:fontRef idx="minor">
              <a:schemeClr val="tx1"/>
            </a:fontRef>
          </p:style>
        </p:cxnSp>
      </p:grpSp>
      <p:grpSp>
        <p:nvGrpSpPr>
          <p:cNvPr id="28" name="Group 27"/>
          <p:cNvGrpSpPr/>
          <p:nvPr/>
        </p:nvGrpSpPr>
        <p:grpSpPr>
          <a:xfrm>
            <a:off x="7007305" y="2023443"/>
            <a:ext cx="1009650" cy="817735"/>
            <a:chOff x="7007305" y="2371236"/>
            <a:chExt cx="1009650" cy="817735"/>
          </a:xfrm>
        </p:grpSpPr>
        <p:sp>
          <p:nvSpPr>
            <p:cNvPr id="29" name="Oval 28"/>
            <p:cNvSpPr/>
            <p:nvPr/>
          </p:nvSpPr>
          <p:spPr>
            <a:xfrm>
              <a:off x="7035880" y="2446020"/>
              <a:ext cx="85725" cy="85725"/>
            </a:xfrm>
            <a:prstGeom prst="ellipse">
              <a:avLst/>
            </a:prstGeom>
            <a:solidFill>
              <a:schemeClr val="bg1"/>
            </a:solidFill>
            <a:ln w="25400">
              <a:solidFill>
                <a:srgbClr val="07F94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0" name="Text Box 2"/>
            <p:cNvSpPr txBox="1">
              <a:spLocks noChangeArrowheads="1"/>
            </p:cNvSpPr>
            <p:nvPr/>
          </p:nvSpPr>
          <p:spPr bwMode="auto">
            <a:xfrm>
              <a:off x="7188280" y="2371236"/>
              <a:ext cx="828675" cy="204788"/>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200" b="0" i="0" u="none" strike="noStrike" kern="0" cap="none" spc="0" normalizeH="0" baseline="0" noProof="0" dirty="0">
                  <a:ln>
                    <a:noFill/>
                  </a:ln>
                  <a:solidFill>
                    <a:srgbClr val="07F946"/>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KFAN-New</a:t>
              </a: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cxnSp>
          <p:nvCxnSpPr>
            <p:cNvPr id="31" name="Straight Arrow Connector 30"/>
            <p:cNvCxnSpPr/>
            <p:nvPr/>
          </p:nvCxnSpPr>
          <p:spPr>
            <a:xfrm flipV="1">
              <a:off x="7007305" y="2536508"/>
              <a:ext cx="133350" cy="652463"/>
            </a:xfrm>
            <a:prstGeom prst="straightConnector1">
              <a:avLst/>
            </a:prstGeom>
            <a:ln w="19050">
              <a:solidFill>
                <a:srgbClr val="FF0000"/>
              </a:solidFill>
              <a:prstDash val="sysDash"/>
              <a:tailEnd type="triangle"/>
            </a:ln>
            <a:scene3d>
              <a:camera prst="orthographicFront">
                <a:rot lat="0" lon="0" rev="720000"/>
              </a:camera>
              <a:lightRig rig="threePt" dir="t"/>
            </a:scene3d>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a:xfrm flipV="1">
            <a:off x="2125504" y="2596384"/>
            <a:ext cx="533400" cy="4763"/>
          </a:xfrm>
          <a:prstGeom prst="line">
            <a:avLst/>
          </a:prstGeom>
          <a:ln w="19050">
            <a:solidFill>
              <a:srgbClr val="FF0000"/>
            </a:solidFill>
          </a:ln>
          <a:effectLst/>
        </p:spPr>
        <p:style>
          <a:lnRef idx="2">
            <a:schemeClr val="accent6"/>
          </a:lnRef>
          <a:fillRef idx="0">
            <a:schemeClr val="accent6"/>
          </a:fillRef>
          <a:effectRef idx="1">
            <a:schemeClr val="accent6"/>
          </a:effectRef>
          <a:fontRef idx="minor">
            <a:schemeClr val="tx1"/>
          </a:fontRef>
        </p:style>
      </p:cxnSp>
      <p:sp>
        <p:nvSpPr>
          <p:cNvPr id="33" name="TextBox 32"/>
          <p:cNvSpPr txBox="1"/>
          <p:nvPr/>
        </p:nvSpPr>
        <p:spPr>
          <a:xfrm>
            <a:off x="857969" y="4071807"/>
            <a:ext cx="306846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Standard KFAN bias correction </a:t>
            </a:r>
            <a:endParaRPr kumimoji="0" lang="en-US" sz="1600" b="0" i="0" u="none" strike="noStrike" kern="0" cap="none" spc="0" normalizeH="0" baseline="0" noProof="0" dirty="0" smtClean="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cs typeface="Arial"/>
                <a:sym typeface="Arial"/>
              </a:rPr>
              <a:t>with </a:t>
            </a:r>
            <a:r>
              <a:rPr kumimoji="0" lang="en-US" sz="1600" b="0" i="0" u="none" strike="noStrike" kern="0" cap="none" spc="0" normalizeH="0" baseline="0" noProof="0" dirty="0">
                <a:ln>
                  <a:noFill/>
                </a:ln>
                <a:solidFill>
                  <a:srgbClr val="000000"/>
                </a:solidFill>
                <a:effectLst/>
                <a:uLnTx/>
                <a:uFillTx/>
                <a:latin typeface="Arial"/>
                <a:cs typeface="Arial"/>
                <a:sym typeface="Arial"/>
              </a:rPr>
              <a:t>good analogs</a:t>
            </a:r>
          </a:p>
        </p:txBody>
      </p:sp>
      <p:grpSp>
        <p:nvGrpSpPr>
          <p:cNvPr id="34" name="Group 33"/>
          <p:cNvGrpSpPr/>
          <p:nvPr/>
        </p:nvGrpSpPr>
        <p:grpSpPr>
          <a:xfrm>
            <a:off x="4428175" y="1793427"/>
            <a:ext cx="3514961" cy="2863155"/>
            <a:chOff x="4428175" y="2141220"/>
            <a:chExt cx="3514961" cy="2863155"/>
          </a:xfrm>
        </p:grpSpPr>
        <p:sp>
          <p:nvSpPr>
            <p:cNvPr id="35" name="Oval 34"/>
            <p:cNvSpPr/>
            <p:nvPr/>
          </p:nvSpPr>
          <p:spPr>
            <a:xfrm>
              <a:off x="6876336" y="2207895"/>
              <a:ext cx="85725" cy="85725"/>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6" name="Oval 35"/>
            <p:cNvSpPr/>
            <p:nvPr/>
          </p:nvSpPr>
          <p:spPr>
            <a:xfrm>
              <a:off x="6881099" y="3141345"/>
              <a:ext cx="85725" cy="85725"/>
            </a:xfrm>
            <a:prstGeom prst="ellipse">
              <a:avLst/>
            </a:prstGeom>
            <a:solidFill>
              <a:srgbClr val="07F946"/>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7" name="Group 36"/>
            <p:cNvGrpSpPr/>
            <p:nvPr/>
          </p:nvGrpSpPr>
          <p:grpSpPr>
            <a:xfrm>
              <a:off x="4428175" y="2141220"/>
              <a:ext cx="3514961" cy="2863155"/>
              <a:chOff x="4428175" y="2141220"/>
              <a:chExt cx="3514961" cy="2863155"/>
            </a:xfrm>
          </p:grpSpPr>
          <p:sp>
            <p:nvSpPr>
              <p:cNvPr id="38" name="Text Box 2"/>
              <p:cNvSpPr txBox="1">
                <a:spLocks noChangeArrowheads="1"/>
              </p:cNvSpPr>
              <p:nvPr/>
            </p:nvSpPr>
            <p:spPr bwMode="auto">
              <a:xfrm>
                <a:off x="7023974" y="2141220"/>
                <a:ext cx="828675" cy="204788"/>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200" b="0"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CMAQ</a:t>
                </a: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39" name="Text Box 2"/>
              <p:cNvSpPr txBox="1">
                <a:spLocks noChangeArrowheads="1"/>
              </p:cNvSpPr>
              <p:nvPr/>
            </p:nvSpPr>
            <p:spPr bwMode="auto">
              <a:xfrm>
                <a:off x="7114461" y="3044653"/>
                <a:ext cx="828675" cy="204788"/>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200" b="0" i="0" u="none" strike="noStrike" kern="0" cap="none" spc="0" normalizeH="0" baseline="0" noProof="0" dirty="0">
                    <a:ln>
                      <a:noFill/>
                    </a:ln>
                    <a:solidFill>
                      <a:srgbClr val="07F946"/>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KFAN</a:t>
                </a: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nvGrpSpPr>
              <p:cNvPr id="40" name="Group 39"/>
              <p:cNvGrpSpPr/>
              <p:nvPr/>
            </p:nvGrpSpPr>
            <p:grpSpPr>
              <a:xfrm>
                <a:off x="4428175" y="2141220"/>
                <a:ext cx="3295887" cy="2181226"/>
                <a:chOff x="4428175" y="2141220"/>
                <a:chExt cx="3295887" cy="2181226"/>
              </a:xfrm>
            </p:grpSpPr>
            <p:sp>
              <p:nvSpPr>
                <p:cNvPr id="42" name="Text Box 2"/>
                <p:cNvSpPr txBox="1">
                  <a:spLocks noChangeArrowheads="1"/>
                </p:cNvSpPr>
                <p:nvPr/>
              </p:nvSpPr>
              <p:spPr bwMode="auto">
                <a:xfrm>
                  <a:off x="5361862" y="2788920"/>
                  <a:ext cx="661988" cy="204787"/>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200" b="0"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Analogs</a:t>
                  </a: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43" name="Text Box 2"/>
                <p:cNvSpPr txBox="1">
                  <a:spLocks noChangeArrowheads="1"/>
                </p:cNvSpPr>
                <p:nvPr/>
              </p:nvSpPr>
              <p:spPr bwMode="auto">
                <a:xfrm>
                  <a:off x="5519024" y="3098483"/>
                  <a:ext cx="428626" cy="190500"/>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2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Obs</a:t>
                  </a: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44" name="Oval 43"/>
                <p:cNvSpPr/>
                <p:nvPr/>
              </p:nvSpPr>
              <p:spPr>
                <a:xfrm>
                  <a:off x="6233399" y="2965133"/>
                  <a:ext cx="85725" cy="85725"/>
                </a:xfrm>
                <a:prstGeom prst="ellipse">
                  <a:avLst/>
                </a:prstGeom>
                <a:solidFill>
                  <a:srgbClr val="FF0000"/>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5" name="Oval 44"/>
                <p:cNvSpPr/>
                <p:nvPr/>
              </p:nvSpPr>
              <p:spPr>
                <a:xfrm>
                  <a:off x="6038136" y="2860358"/>
                  <a:ext cx="85725" cy="85725"/>
                </a:xfrm>
                <a:prstGeom prst="ellipse">
                  <a:avLst/>
                </a:prstGeom>
                <a:solidFill>
                  <a:srgbClr val="FF0000"/>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6" name="Oval 45"/>
                <p:cNvSpPr/>
                <p:nvPr/>
              </p:nvSpPr>
              <p:spPr>
                <a:xfrm>
                  <a:off x="6395324" y="2846070"/>
                  <a:ext cx="85725" cy="85725"/>
                </a:xfrm>
                <a:prstGeom prst="ellipse">
                  <a:avLst/>
                </a:prstGeom>
                <a:solidFill>
                  <a:srgbClr val="FF0000"/>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7" name="Oval 46"/>
                <p:cNvSpPr/>
                <p:nvPr/>
              </p:nvSpPr>
              <p:spPr>
                <a:xfrm>
                  <a:off x="6038136" y="3212783"/>
                  <a:ext cx="85725" cy="857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8" name="Oval 47"/>
                <p:cNvSpPr/>
                <p:nvPr/>
              </p:nvSpPr>
              <p:spPr>
                <a:xfrm>
                  <a:off x="6238161" y="3136583"/>
                  <a:ext cx="85725" cy="857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9" name="Oval 48"/>
                <p:cNvSpPr/>
                <p:nvPr/>
              </p:nvSpPr>
              <p:spPr>
                <a:xfrm>
                  <a:off x="6419136" y="3112770"/>
                  <a:ext cx="85725" cy="857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50" name="Straight Arrow Connector 49"/>
                <p:cNvCxnSpPr/>
                <p:nvPr/>
              </p:nvCxnSpPr>
              <p:spPr>
                <a:xfrm flipH="1">
                  <a:off x="6123861" y="3174683"/>
                  <a:ext cx="828675" cy="34289"/>
                </a:xfrm>
                <a:prstGeom prst="straightConnector1">
                  <a:avLst/>
                </a:prstGeom>
                <a:ln w="19050">
                  <a:solidFill>
                    <a:schemeClr val="tx1"/>
                  </a:solidFill>
                  <a:tailEnd type="triangle"/>
                </a:ln>
                <a:scene3d>
                  <a:camera prst="orthographicFront">
                    <a:rot lat="0" lon="10800000" rev="180000"/>
                  </a:camera>
                  <a:lightRig rig="threePt" dir="t"/>
                </a:scene3d>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4428175" y="2141220"/>
                  <a:ext cx="3295887" cy="2181226"/>
                  <a:chOff x="4428175" y="2141220"/>
                  <a:chExt cx="3295887" cy="2181226"/>
                </a:xfrm>
              </p:grpSpPr>
              <p:grpSp>
                <p:nvGrpSpPr>
                  <p:cNvPr id="53" name="Group 52"/>
                  <p:cNvGrpSpPr/>
                  <p:nvPr/>
                </p:nvGrpSpPr>
                <p:grpSpPr>
                  <a:xfrm>
                    <a:off x="4757024" y="2141220"/>
                    <a:ext cx="2967038" cy="1900238"/>
                    <a:chOff x="0" y="0"/>
                    <a:chExt cx="3956050" cy="2533650"/>
                  </a:xfrm>
                </p:grpSpPr>
                <p:cxnSp>
                  <p:nvCxnSpPr>
                    <p:cNvPr id="56" name="Straight Connector 55"/>
                    <p:cNvCxnSpPr/>
                    <p:nvPr/>
                  </p:nvCxnSpPr>
                  <p:spPr>
                    <a:xfrm flipV="1">
                      <a:off x="6350" y="2501900"/>
                      <a:ext cx="3949700" cy="3175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0" y="0"/>
                      <a:ext cx="6350" cy="252730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54" name="Text Box 2"/>
                  <p:cNvSpPr txBox="1">
                    <a:spLocks noChangeArrowheads="1"/>
                  </p:cNvSpPr>
                  <p:nvPr/>
                </p:nvSpPr>
                <p:spPr bwMode="auto">
                  <a:xfrm>
                    <a:off x="6080999" y="4117658"/>
                    <a:ext cx="828675" cy="204788"/>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Time</a:t>
                    </a:r>
                  </a:p>
                </p:txBody>
              </p:sp>
              <p:sp>
                <p:nvSpPr>
                  <p:cNvPr id="55" name="Text Box 2"/>
                  <p:cNvSpPr txBox="1">
                    <a:spLocks noChangeArrowheads="1"/>
                  </p:cNvSpPr>
                  <p:nvPr/>
                </p:nvSpPr>
                <p:spPr bwMode="auto">
                  <a:xfrm rot="16200000">
                    <a:off x="4000978" y="2892266"/>
                    <a:ext cx="1040130" cy="185736"/>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Ozone, PM2.5</a:t>
                    </a:r>
                  </a:p>
                </p:txBody>
              </p:sp>
            </p:grpSp>
            <p:cxnSp>
              <p:nvCxnSpPr>
                <p:cNvPr id="52" name="Straight Connector 51"/>
                <p:cNvCxnSpPr/>
                <p:nvPr/>
              </p:nvCxnSpPr>
              <p:spPr>
                <a:xfrm flipV="1">
                  <a:off x="5992892" y="2927033"/>
                  <a:ext cx="533400" cy="4763"/>
                </a:xfrm>
                <a:prstGeom prst="line">
                  <a:avLst/>
                </a:prstGeom>
                <a:ln w="19050">
                  <a:solidFill>
                    <a:srgbClr val="FF0000"/>
                  </a:solidFill>
                </a:ln>
                <a:effectLst/>
              </p:spPr>
              <p:style>
                <a:lnRef idx="2">
                  <a:schemeClr val="accent6"/>
                </a:lnRef>
                <a:fillRef idx="0">
                  <a:schemeClr val="accent6"/>
                </a:fillRef>
                <a:effectRef idx="1">
                  <a:schemeClr val="accent6"/>
                </a:effectRef>
                <a:fontRef idx="minor">
                  <a:schemeClr val="tx1"/>
                </a:fontRef>
              </p:style>
            </p:cxnSp>
          </p:grpSp>
          <p:sp>
            <p:nvSpPr>
              <p:cNvPr id="41" name="TextBox 40"/>
              <p:cNvSpPr txBox="1"/>
              <p:nvPr/>
            </p:nvSpPr>
            <p:spPr>
              <a:xfrm>
                <a:off x="4741646" y="4419600"/>
                <a:ext cx="306686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New KFAN bias correction with </a:t>
                </a:r>
                <a:endParaRPr kumimoji="0" lang="en-US" sz="1600" b="0" i="0" u="none" strike="noStrike" kern="0" cap="none" spc="0" normalizeH="0" baseline="0" noProof="0" dirty="0" smtClean="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cs typeface="Arial"/>
                    <a:sym typeface="Arial"/>
                  </a:rPr>
                  <a:t>very </a:t>
                </a:r>
                <a:r>
                  <a:rPr kumimoji="0" lang="en-US" sz="1600" b="0" i="0" u="none" strike="noStrike" kern="0" cap="none" spc="0" normalizeH="0" baseline="0" noProof="0" dirty="0">
                    <a:ln>
                      <a:noFill/>
                    </a:ln>
                    <a:solidFill>
                      <a:srgbClr val="000000"/>
                    </a:solidFill>
                    <a:effectLst/>
                    <a:uLnTx/>
                    <a:uFillTx/>
                    <a:latin typeface="Arial"/>
                    <a:cs typeface="Arial"/>
                    <a:sym typeface="Arial"/>
                  </a:rPr>
                  <a:t>poor analogs</a:t>
                </a:r>
              </a:p>
            </p:txBody>
          </p:sp>
        </p:grpSp>
      </p:grpSp>
      <p:sp>
        <p:nvSpPr>
          <p:cNvPr id="58" name="TextBox 57"/>
          <p:cNvSpPr txBox="1"/>
          <p:nvPr/>
        </p:nvSpPr>
        <p:spPr>
          <a:xfrm>
            <a:off x="986815" y="160867"/>
            <a:ext cx="719620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solidFill>
                  <a:srgbClr val="000000"/>
                </a:solidFill>
                <a:effectLst/>
                <a:uLnTx/>
                <a:uFillTx/>
                <a:latin typeface="Arial"/>
                <a:cs typeface="Arial"/>
                <a:sym typeface="Arial"/>
              </a:rPr>
              <a:t>KFAN modification for extreme event correction</a:t>
            </a:r>
          </a:p>
        </p:txBody>
      </p:sp>
      <p:sp>
        <p:nvSpPr>
          <p:cNvPr id="59" name="Text Box 2"/>
          <p:cNvSpPr txBox="1">
            <a:spLocks noChangeArrowheads="1"/>
          </p:cNvSpPr>
          <p:nvPr/>
        </p:nvSpPr>
        <p:spPr bwMode="auto">
          <a:xfrm rot="16200000">
            <a:off x="149067" y="2670204"/>
            <a:ext cx="1040130" cy="185736"/>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Ozone, PM2.5</a:t>
            </a:r>
          </a:p>
        </p:txBody>
      </p:sp>
      <p:sp>
        <p:nvSpPr>
          <p:cNvPr id="60" name="Rectangle 59"/>
          <p:cNvSpPr/>
          <p:nvPr/>
        </p:nvSpPr>
        <p:spPr>
          <a:xfrm>
            <a:off x="669131" y="4765411"/>
            <a:ext cx="7913165" cy="1815882"/>
          </a:xfrm>
          <a:prstGeom prst="rect">
            <a:avLst/>
          </a:prstGeom>
        </p:spPr>
        <p:txBody>
          <a:bodyPr wrap="square">
            <a:spAutoFit/>
          </a:bodyPr>
          <a:lstStyle/>
          <a:p>
            <a:pPr marL="171450" indent="-171450" fontAlgn="auto">
              <a:spcBef>
                <a:spcPts val="0"/>
              </a:spcBef>
              <a:spcAft>
                <a:spcPts val="0"/>
              </a:spcAft>
              <a:buFont typeface="Arial" panose="020B0604020202020204" pitchFamily="34" charset="0"/>
              <a:buChar char="•"/>
            </a:pPr>
            <a:r>
              <a:rPr lang="en-US" b="1" dirty="0">
                <a:solidFill>
                  <a:prstClr val="black"/>
                </a:solidFill>
                <a:latin typeface="Calibri" panose="020F0502020204030204"/>
              </a:rPr>
              <a:t>T</a:t>
            </a:r>
            <a:r>
              <a:rPr lang="en-US" b="1" dirty="0" smtClean="0">
                <a:solidFill>
                  <a:prstClr val="black"/>
                </a:solidFill>
                <a:latin typeface="Calibri" panose="020F0502020204030204"/>
              </a:rPr>
              <a:t>he </a:t>
            </a:r>
            <a:r>
              <a:rPr lang="en-US" b="1" dirty="0">
                <a:solidFill>
                  <a:prstClr val="black"/>
                </a:solidFill>
                <a:latin typeface="Calibri" panose="020F0502020204030204"/>
              </a:rPr>
              <a:t>left panel </a:t>
            </a:r>
            <a:r>
              <a:rPr lang="en-US" b="1" dirty="0" smtClean="0">
                <a:solidFill>
                  <a:prstClr val="black"/>
                </a:solidFill>
                <a:latin typeface="Calibri" panose="020F0502020204030204"/>
              </a:rPr>
              <a:t>is the </a:t>
            </a:r>
            <a:r>
              <a:rPr lang="en-US" b="1" dirty="0">
                <a:solidFill>
                  <a:prstClr val="black"/>
                </a:solidFill>
                <a:latin typeface="Calibri" panose="020F0502020204030204"/>
              </a:rPr>
              <a:t>typical case of having analogs that are similar to the current forecast, but the observations have a bias relative to those analogs, which is then corrected.  </a:t>
            </a:r>
            <a:endParaRPr lang="en-US" b="1" dirty="0" smtClean="0">
              <a:solidFill>
                <a:prstClr val="black"/>
              </a:solidFill>
              <a:latin typeface="Calibri" panose="020F0502020204030204"/>
            </a:endParaRPr>
          </a:p>
          <a:p>
            <a:pPr marL="171450" indent="-171450" fontAlgn="auto">
              <a:spcBef>
                <a:spcPts val="0"/>
              </a:spcBef>
              <a:spcAft>
                <a:spcPts val="0"/>
              </a:spcAft>
              <a:buFont typeface="Arial" panose="020B0604020202020204" pitchFamily="34" charset="0"/>
              <a:buChar char="•"/>
            </a:pPr>
            <a:endParaRPr lang="en-US" b="1" dirty="0" smtClean="0">
              <a:solidFill>
                <a:prstClr val="black"/>
              </a:solidFill>
              <a:latin typeface="Calibri" panose="020F0502020204030204"/>
            </a:endParaRPr>
          </a:p>
          <a:p>
            <a:pPr marL="171450" indent="-171450" fontAlgn="auto">
              <a:spcBef>
                <a:spcPts val="0"/>
              </a:spcBef>
              <a:spcAft>
                <a:spcPts val="0"/>
              </a:spcAft>
              <a:buFont typeface="Arial" panose="020B0604020202020204" pitchFamily="34" charset="0"/>
              <a:buChar char="•"/>
            </a:pPr>
            <a:r>
              <a:rPr lang="en-US" b="1" dirty="0" smtClean="0">
                <a:solidFill>
                  <a:prstClr val="black"/>
                </a:solidFill>
                <a:latin typeface="Calibri" panose="020F0502020204030204"/>
              </a:rPr>
              <a:t>If </a:t>
            </a:r>
            <a:r>
              <a:rPr lang="en-US" b="1" dirty="0">
                <a:solidFill>
                  <a:prstClr val="black"/>
                </a:solidFill>
                <a:latin typeface="Calibri" panose="020F0502020204030204"/>
              </a:rPr>
              <a:t>an extreme event occurs (right panel) that previously has not occurred in the training data set, the best analogs will have a different value than the current forecast (indicated by the dashed red line).  </a:t>
            </a:r>
            <a:endParaRPr lang="en-US" b="1" dirty="0" smtClean="0">
              <a:solidFill>
                <a:prstClr val="black"/>
              </a:solidFill>
              <a:latin typeface="Calibri" panose="020F0502020204030204"/>
            </a:endParaRPr>
          </a:p>
          <a:p>
            <a:pPr marL="171450" indent="-171450" fontAlgn="auto">
              <a:spcBef>
                <a:spcPts val="0"/>
              </a:spcBef>
              <a:spcAft>
                <a:spcPts val="0"/>
              </a:spcAft>
              <a:buFont typeface="Arial" panose="020B0604020202020204" pitchFamily="34" charset="0"/>
              <a:buChar char="•"/>
            </a:pPr>
            <a:endParaRPr lang="en-US" b="1" dirty="0" smtClean="0">
              <a:solidFill>
                <a:prstClr val="black"/>
              </a:solidFill>
              <a:latin typeface="Calibri" panose="020F0502020204030204"/>
            </a:endParaRPr>
          </a:p>
          <a:p>
            <a:pPr marL="171450" indent="-171450" fontAlgn="auto">
              <a:spcBef>
                <a:spcPts val="0"/>
              </a:spcBef>
              <a:spcAft>
                <a:spcPts val="0"/>
              </a:spcAft>
              <a:buFont typeface="Arial" panose="020B0604020202020204" pitchFamily="34" charset="0"/>
              <a:buChar char="•"/>
            </a:pPr>
            <a:r>
              <a:rPr lang="en-US" b="1" dirty="0" smtClean="0">
                <a:solidFill>
                  <a:prstClr val="black"/>
                </a:solidFill>
                <a:latin typeface="Calibri" panose="020F0502020204030204"/>
              </a:rPr>
              <a:t>The modification </a:t>
            </a:r>
            <a:r>
              <a:rPr lang="en-US" b="1" dirty="0">
                <a:solidFill>
                  <a:prstClr val="black"/>
                </a:solidFill>
                <a:latin typeface="Calibri" panose="020F0502020204030204"/>
              </a:rPr>
              <a:t>made to the KFAN technique is simply to add this difference (the dashed red line) to the standard KFAN value, resulting in the KFAN-new forecast.  </a:t>
            </a:r>
          </a:p>
        </p:txBody>
      </p:sp>
      <p:cxnSp>
        <p:nvCxnSpPr>
          <p:cNvPr id="61" name="Straight Connector 60"/>
          <p:cNvCxnSpPr/>
          <p:nvPr/>
        </p:nvCxnSpPr>
        <p:spPr>
          <a:xfrm>
            <a:off x="0" y="888963"/>
            <a:ext cx="9144000" cy="0"/>
          </a:xfrm>
          <a:prstGeom prst="line">
            <a:avLst/>
          </a:prstGeom>
          <a:ln w="63500" cmpd="tri"/>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2" name="Rectangle 3"/>
          <p:cNvSpPr txBox="1">
            <a:spLocks noChangeArrowheads="1"/>
          </p:cNvSpPr>
          <p:nvPr/>
        </p:nvSpPr>
        <p:spPr bwMode="auto">
          <a:xfrm>
            <a:off x="1099750" y="925008"/>
            <a:ext cx="6400800" cy="772883"/>
          </a:xfrm>
          <a:prstGeom prst="rect">
            <a:avLst/>
          </a:prstGeom>
          <a:solidFill>
            <a:srgbClr val="FFFFCC"/>
          </a:solidFill>
          <a:ln w="9525">
            <a:noFill/>
            <a:miter lim="800000"/>
            <a:headEnd/>
            <a:tailEnd/>
          </a:ln>
          <a:effectLst/>
        </p:spPr>
        <p:txBody>
          <a:bodyPr/>
          <a:lstStyle>
            <a:lvl1pPr marL="342900" indent="-342900" algn="l" rtl="0" eaLnBrk="0" fontAlgn="base" hangingPunct="0">
              <a:lnSpc>
                <a:spcPct val="85000"/>
              </a:lnSpc>
              <a:spcBef>
                <a:spcPct val="0"/>
              </a:spcBef>
              <a:spcAft>
                <a:spcPct val="40000"/>
              </a:spcAft>
              <a:defRPr sz="2800" b="1" i="1">
                <a:solidFill>
                  <a:schemeClr val="tx1"/>
                </a:solidFill>
                <a:effectLst>
                  <a:outerShdw blurRad="38100" dist="38100" dir="2700000" algn="tl">
                    <a:srgbClr val="C0C0C0"/>
                  </a:outerShdw>
                </a:effectLst>
                <a:latin typeface="+mn-lt"/>
                <a:ea typeface="+mn-ea"/>
                <a:cs typeface="+mn-cs"/>
              </a:defRPr>
            </a:lvl1pPr>
            <a:lvl2pPr marL="339725" indent="-225425" algn="l" rtl="0" eaLnBrk="0" fontAlgn="base" hangingPunct="0">
              <a:lnSpc>
                <a:spcPct val="85000"/>
              </a:lnSpc>
              <a:spcBef>
                <a:spcPct val="0"/>
              </a:spcBef>
              <a:spcAft>
                <a:spcPct val="40000"/>
              </a:spcAft>
              <a:buChar char="•"/>
              <a:defRPr sz="2400" b="1">
                <a:solidFill>
                  <a:schemeClr val="tx1"/>
                </a:solidFill>
                <a:effectLst>
                  <a:outerShdw blurRad="38100" dist="38100" dir="2700000" algn="tl">
                    <a:srgbClr val="C0C0C0"/>
                  </a:outerShdw>
                </a:effectLst>
                <a:latin typeface="+mn-lt"/>
              </a:defRPr>
            </a:lvl2pPr>
            <a:lvl3pPr marL="692150" indent="-238125" algn="l" rtl="0" eaLnBrk="0" fontAlgn="base" hangingPunct="0">
              <a:lnSpc>
                <a:spcPct val="85000"/>
              </a:lnSpc>
              <a:spcBef>
                <a:spcPct val="0"/>
              </a:spcBef>
              <a:spcAft>
                <a:spcPct val="40000"/>
              </a:spcAft>
              <a:buChar char="–"/>
              <a:defRPr sz="2000" i="1">
                <a:solidFill>
                  <a:schemeClr val="tx1"/>
                </a:solidFill>
                <a:effectLst>
                  <a:outerShdw blurRad="38100" dist="38100" dir="2700000" algn="tl">
                    <a:srgbClr val="C0C0C0"/>
                  </a:outerShdw>
                </a:effectLst>
                <a:latin typeface="+mn-lt"/>
              </a:defRPr>
            </a:lvl3pPr>
            <a:lvl4pPr marL="1030288" indent="-223838" algn="l" rtl="0" eaLnBrk="0" fontAlgn="base" hangingPunct="0">
              <a:lnSpc>
                <a:spcPct val="85000"/>
              </a:lnSpc>
              <a:spcBef>
                <a:spcPct val="0"/>
              </a:spcBef>
              <a:spcAft>
                <a:spcPct val="40000"/>
              </a:spcAft>
              <a:buChar char="•"/>
              <a:defRPr b="1">
                <a:solidFill>
                  <a:schemeClr val="tx1"/>
                </a:solidFill>
                <a:effectLst>
                  <a:outerShdw blurRad="38100" dist="38100" dir="2700000" algn="tl">
                    <a:srgbClr val="C0C0C0"/>
                  </a:outerShdw>
                </a:effectLst>
                <a:latin typeface="+mn-lt"/>
              </a:defRPr>
            </a:lvl4pPr>
            <a:lvl5pPr marL="1370013" indent="-222250" algn="l" rtl="0" eaLnBrk="0" fontAlgn="base" hangingPunct="0">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5pPr>
            <a:lvl6pPr marL="1827213" indent="-222250" algn="l" rtl="0" fontAlgn="base">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6pPr>
            <a:lvl7pPr marL="2284413" indent="-222250" algn="l" rtl="0" fontAlgn="base">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7pPr>
            <a:lvl8pPr marL="2741613" indent="-222250" algn="l" rtl="0" fontAlgn="base">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8pPr>
            <a:lvl9pPr marL="3198813" indent="-222250" algn="l" rtl="0" fontAlgn="base">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9pPr>
          </a:lstStyle>
          <a:p>
            <a:pPr marL="457200" indent="-457200" eaLnBrk="1" hangingPunct="1">
              <a:lnSpc>
                <a:spcPct val="80000"/>
              </a:lnSpc>
              <a:defRPr/>
            </a:pPr>
            <a:endParaRPr lang="en-US" sz="700" i="0" dirty="0" smtClean="0">
              <a:solidFill>
                <a:srgbClr val="000000"/>
              </a:solidFill>
              <a:effectLst/>
            </a:endParaRPr>
          </a:p>
          <a:p>
            <a:pPr marL="457200" indent="-457200" eaLnBrk="1" hangingPunct="1">
              <a:lnSpc>
                <a:spcPct val="50000"/>
              </a:lnSpc>
              <a:buFontTx/>
              <a:buChar char="•"/>
              <a:defRPr/>
            </a:pPr>
            <a:r>
              <a:rPr lang="en-US" sz="2000" b="0" i="0" dirty="0" smtClean="0">
                <a:solidFill>
                  <a:srgbClr val="000000"/>
                </a:solidFill>
                <a:effectLst/>
              </a:rPr>
              <a:t>PM2.5 from wildfires</a:t>
            </a:r>
            <a:endParaRPr lang="en-US" sz="2000" b="0" i="0" dirty="0" smtClean="0">
              <a:solidFill>
                <a:srgbClr val="000000"/>
              </a:solidFill>
              <a:effectLst/>
            </a:endParaRPr>
          </a:p>
          <a:p>
            <a:pPr marL="457200" indent="-457200" eaLnBrk="1" hangingPunct="1">
              <a:lnSpc>
                <a:spcPct val="50000"/>
              </a:lnSpc>
              <a:buFontTx/>
              <a:buChar char="•"/>
              <a:defRPr/>
            </a:pPr>
            <a:r>
              <a:rPr lang="en-US" sz="2000" b="0" i="0" dirty="0" smtClean="0">
                <a:solidFill>
                  <a:srgbClr val="000000"/>
                </a:solidFill>
                <a:effectLst/>
              </a:rPr>
              <a:t>Ozone exceedances in the Eastern US</a:t>
            </a:r>
            <a:r>
              <a:rPr lang="en-US" b="0" dirty="0" smtClean="0">
                <a:solidFill>
                  <a:srgbClr val="000000"/>
                </a:solidFill>
                <a:effectLst/>
              </a:rPr>
              <a:t> </a:t>
            </a:r>
            <a:endParaRPr lang="en-US" sz="2400" b="0" dirty="0" smtClean="0">
              <a:solidFill>
                <a:srgbClr val="000000"/>
              </a:solidFill>
              <a:effectLst/>
            </a:endParaRPr>
          </a:p>
          <a:p>
            <a:pPr marL="457200" indent="-457200" eaLnBrk="1" hangingPunct="1">
              <a:lnSpc>
                <a:spcPct val="80000"/>
              </a:lnSpc>
              <a:defRPr/>
            </a:pPr>
            <a:endParaRPr lang="en-US" sz="2400" b="0" dirty="0" smtClean="0">
              <a:solidFill>
                <a:srgbClr val="000000"/>
              </a:solidFill>
            </a:endParaRPr>
          </a:p>
        </p:txBody>
      </p:sp>
    </p:spTree>
    <p:extLst>
      <p:ext uri="{BB962C8B-B14F-4D97-AF65-F5344CB8AC3E}">
        <p14:creationId xmlns:p14="http://schemas.microsoft.com/office/powerpoint/2010/main" val="4215423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867"/>
            <a:ext cx="7886700" cy="549274"/>
          </a:xfrm>
        </p:spPr>
        <p:txBody>
          <a:bodyPr>
            <a:normAutofit fontScale="90000"/>
          </a:bodyPr>
          <a:lstStyle/>
          <a:p>
            <a:pPr algn="ctr"/>
            <a:r>
              <a:rPr lang="en-US" sz="3300" b="1" smtClean="0"/>
              <a:t>Day 2  8hr daily max O</a:t>
            </a:r>
            <a:r>
              <a:rPr lang="en-US" sz="3300" b="1" baseline="-25000" smtClean="0"/>
              <a:t>3</a:t>
            </a:r>
            <a:r>
              <a:rPr lang="en-US" sz="3200" b="1" smtClean="0"/>
              <a:t/>
            </a:r>
            <a:br>
              <a:rPr lang="en-US" sz="3200" b="1" smtClean="0"/>
            </a:br>
            <a:r>
              <a:rPr lang="en-US" sz="3100" smtClean="0"/>
              <a:t>Valid July 19,2017</a:t>
            </a:r>
            <a:endParaRPr lang="en-US" sz="3100" dirty="0" smtClean="0"/>
          </a:p>
        </p:txBody>
      </p:sp>
      <p:pic>
        <p:nvPicPr>
          <p:cNvPr id="1026" name="Picture 2" descr="http://www.emc.ncep.noaa.gov/mmb/aq/cmaqparabc/2017071812/aqmphlOZMX08sfc_DAY2.gif"/>
          <p:cNvPicPr>
            <a:picLocks noChangeAspect="1" noChangeArrowheads="1"/>
          </p:cNvPicPr>
          <p:nvPr/>
        </p:nvPicPr>
        <p:blipFill rotWithShape="1">
          <a:blip r:embed="rId3">
            <a:extLst>
              <a:ext uri="{28A0092B-C50C-407E-A947-70E740481C1C}">
                <a14:useLocalDpi xmlns:a14="http://schemas.microsoft.com/office/drawing/2010/main" val="0"/>
              </a:ext>
            </a:extLst>
          </a:blip>
          <a:srcRect r="17661"/>
          <a:stretch/>
        </p:blipFill>
        <p:spPr bwMode="auto">
          <a:xfrm>
            <a:off x="381000" y="1306179"/>
            <a:ext cx="3513667" cy="42673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emc.ncep.noaa.gov/mmb/aq/cmaqparabc/2017071812/aqmphlOZMX08sfc_DIFFDAY2.gif"/>
          <p:cNvPicPr>
            <a:picLocks noChangeAspect="1" noChangeArrowheads="1"/>
          </p:cNvPicPr>
          <p:nvPr/>
        </p:nvPicPr>
        <p:blipFill rotWithShape="1">
          <a:blip r:embed="rId4">
            <a:extLst>
              <a:ext uri="{28A0092B-C50C-407E-A947-70E740481C1C}">
                <a14:useLocalDpi xmlns:a14="http://schemas.microsoft.com/office/drawing/2010/main" val="0"/>
              </a:ext>
            </a:extLst>
          </a:blip>
          <a:srcRect t="12145" b="12382"/>
          <a:stretch/>
        </p:blipFill>
        <p:spPr bwMode="auto">
          <a:xfrm>
            <a:off x="4495800" y="1215762"/>
            <a:ext cx="3900260" cy="31276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52600" y="5715000"/>
            <a:ext cx="1600200" cy="738664"/>
          </a:xfrm>
          <a:prstGeom prst="rect">
            <a:avLst/>
          </a:prstGeom>
          <a:solidFill>
            <a:srgbClr val="FFFF00"/>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OBS:       77 ppb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Prod:       67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smtClean="0">
                <a:ln>
                  <a:noFill/>
                </a:ln>
                <a:solidFill>
                  <a:srgbClr val="000000"/>
                </a:solidFill>
                <a:effectLst/>
                <a:uLnTx/>
                <a:uFillTx/>
                <a:latin typeface="Arial"/>
                <a:cs typeface="Arial"/>
                <a:sym typeface="Arial"/>
                <a:hlinkClick r:id="rId5"/>
              </a:rPr>
              <a:t>Exp</a:t>
            </a:r>
            <a:r>
              <a:rPr kumimoji="0" lang="en-US" sz="1400" b="0" i="0" u="none" strike="noStrike" kern="0" cap="none" spc="0" normalizeH="0" baseline="0" noProof="0" dirty="0" smtClean="0">
                <a:ln>
                  <a:noFill/>
                </a:ln>
                <a:solidFill>
                  <a:srgbClr val="000000"/>
                </a:solidFill>
                <a:effectLst/>
                <a:uLnTx/>
                <a:uFillTx/>
                <a:latin typeface="Arial"/>
                <a:cs typeface="Arial"/>
                <a:sym typeface="Arial"/>
                <a:hlinkClick r:id="rId5"/>
              </a:rPr>
              <a:t> BC:  61 </a:t>
            </a:r>
            <a:r>
              <a:rPr kumimoji="0" lang="en-US" sz="1400" b="0" i="0" u="none" strike="noStrike" kern="0" cap="none" spc="0" normalizeH="0" baseline="0" noProof="0" dirty="0" smtClean="0">
                <a:ln>
                  <a:noFill/>
                </a:ln>
                <a:solidFill>
                  <a:srgbClr val="000000"/>
                </a:solidFill>
                <a:effectLst/>
                <a:uLnTx/>
                <a:uFillTx/>
                <a:latin typeface="Arial"/>
                <a:cs typeface="Arial"/>
                <a:sym typeface="Arial"/>
              </a:rPr>
              <a:t> </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TextBox 5"/>
          <p:cNvSpPr txBox="1"/>
          <p:nvPr/>
        </p:nvSpPr>
        <p:spPr>
          <a:xfrm>
            <a:off x="5393267" y="4446729"/>
            <a:ext cx="185980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EXP BC - Production</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Oval 2"/>
          <p:cNvSpPr/>
          <p:nvPr/>
        </p:nvSpPr>
        <p:spPr>
          <a:xfrm rot="1632667">
            <a:off x="2451019" y="1895218"/>
            <a:ext cx="457200" cy="5450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Oval 8"/>
          <p:cNvSpPr/>
          <p:nvPr/>
        </p:nvSpPr>
        <p:spPr>
          <a:xfrm rot="1632667">
            <a:off x="2461515" y="4070883"/>
            <a:ext cx="457200" cy="5450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TextBox 6"/>
          <p:cNvSpPr txBox="1"/>
          <p:nvPr/>
        </p:nvSpPr>
        <p:spPr>
          <a:xfrm>
            <a:off x="4461933" y="4834819"/>
            <a:ext cx="3943708" cy="738664"/>
          </a:xfrm>
          <a:prstGeom prst="rect">
            <a:avLst/>
          </a:prstGeom>
          <a:solidFill>
            <a:srgbClr val="FFFF00"/>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Philadelphia experimental bias-corrected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O</a:t>
            </a:r>
            <a:r>
              <a:rPr kumimoji="0" lang="en-US" sz="1400" b="0" i="0" u="none" strike="noStrike" kern="0" cap="none" spc="0" normalizeH="0" baseline="-25000" noProof="0" dirty="0" smtClean="0">
                <a:ln>
                  <a:noFill/>
                </a:ln>
                <a:solidFill>
                  <a:srgbClr val="000000"/>
                </a:solidFill>
                <a:effectLst/>
                <a:uLnTx/>
                <a:uFillTx/>
                <a:latin typeface="Arial"/>
                <a:cs typeface="Arial"/>
                <a:sym typeface="Arial"/>
              </a:rPr>
              <a:t>3</a:t>
            </a:r>
            <a:r>
              <a:rPr kumimoji="0" lang="en-US" sz="1400" b="0" i="0" u="none" strike="noStrike" kern="0" cap="none" spc="0" normalizeH="0" baseline="0" noProof="0" dirty="0" smtClean="0">
                <a:ln>
                  <a:noFill/>
                </a:ln>
                <a:solidFill>
                  <a:srgbClr val="000000"/>
                </a:solidFill>
                <a:effectLst/>
                <a:uLnTx/>
                <a:uFillTx/>
                <a:latin typeface="Arial"/>
                <a:cs typeface="Arial"/>
                <a:sym typeface="Arial"/>
              </a:rPr>
              <a:t> predictions  degraded from Raw production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predictions by 5-10 ppb</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 name="Rectangle 12"/>
          <p:cNvSpPr/>
          <p:nvPr/>
        </p:nvSpPr>
        <p:spPr>
          <a:xfrm>
            <a:off x="8674324" y="6488055"/>
            <a:ext cx="383438" cy="307777"/>
          </a:xfrm>
          <a:prstGeom prst="rect">
            <a:avLst/>
          </a:prstGeom>
        </p:spPr>
        <p:txBody>
          <a:bodyPr wrap="none">
            <a:spAutoFit/>
          </a:bodyPr>
          <a:lstStyle/>
          <a:p>
            <a:fld id="{E8AD3C99-DBC4-4B1B-A661-DCFA992E7095}" type="slidenum">
              <a:rPr lang="en-US" kern="0">
                <a:solidFill>
                  <a:srgbClr val="000000"/>
                </a:solidFill>
                <a:latin typeface="Arial"/>
                <a:cs typeface="Arial"/>
                <a:sym typeface="Arial"/>
              </a:rPr>
              <a:pPr/>
              <a:t>9</a:t>
            </a:fld>
            <a:endParaRPr lang="en-US" dirty="0"/>
          </a:p>
        </p:txBody>
      </p:sp>
      <p:cxnSp>
        <p:nvCxnSpPr>
          <p:cNvPr id="12" name="Straight Connector 11"/>
          <p:cNvCxnSpPr/>
          <p:nvPr/>
        </p:nvCxnSpPr>
        <p:spPr>
          <a:xfrm>
            <a:off x="37011" y="972457"/>
            <a:ext cx="9144000" cy="0"/>
          </a:xfrm>
          <a:prstGeom prst="line">
            <a:avLst/>
          </a:prstGeom>
          <a:noFill/>
          <a:ln w="63500" cap="flat" cmpd="tri" algn="ctr">
            <a:solidFill>
              <a:srgbClr val="00CC99">
                <a:shade val="95000"/>
                <a:satMod val="105000"/>
              </a:srgbClr>
            </a:solidFill>
            <a:prstDash val="solid"/>
          </a:ln>
          <a:effectLst>
            <a:outerShdw blurRad="50800" dist="38100" dir="18900000" algn="bl" rotWithShape="0">
              <a:prstClr val="black">
                <a:alpha val="40000"/>
              </a:prstClr>
            </a:outerShdw>
          </a:effectLst>
        </p:spPr>
      </p:cxnSp>
    </p:spTree>
    <p:extLst>
      <p:ext uri="{BB962C8B-B14F-4D97-AF65-F5344CB8AC3E}">
        <p14:creationId xmlns:p14="http://schemas.microsoft.com/office/powerpoint/2010/main" val="1244082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noaa">
  <a:themeElements>
    <a:clrScheme name="">
      <a:dk1>
        <a:srgbClr val="000000"/>
      </a:dk1>
      <a:lt1>
        <a:srgbClr val="009999"/>
      </a:lt1>
      <a:dk2>
        <a:srgbClr val="000000"/>
      </a:dk2>
      <a:lt2>
        <a:srgbClr val="808080"/>
      </a:lt2>
      <a:accent1>
        <a:srgbClr val="00CC99"/>
      </a:accent1>
      <a:accent2>
        <a:srgbClr val="3333CC"/>
      </a:accent2>
      <a:accent3>
        <a:srgbClr val="AACACA"/>
      </a:accent3>
      <a:accent4>
        <a:srgbClr val="000000"/>
      </a:accent4>
      <a:accent5>
        <a:srgbClr val="AAE2CA"/>
      </a:accent5>
      <a:accent6>
        <a:srgbClr val="2D2DB9"/>
      </a:accent6>
      <a:hlink>
        <a:srgbClr val="CCCCFF"/>
      </a:hlink>
      <a:folHlink>
        <a:srgbClr val="B2B2B2"/>
      </a:folHlink>
    </a:clrScheme>
    <a:fontScheme name="no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FFFFFF"/>
            </a:solidFill>
            <a:effectLst/>
            <a:latin typeface="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FFFFFF"/>
            </a:solidFill>
            <a:effectLst/>
            <a:latin typeface="Garamond" pitchFamily="18" charset="0"/>
            <a:cs typeface="Arial" charset="0"/>
          </a:defRPr>
        </a:defPPr>
      </a:lstStyle>
    </a:lnDef>
  </a:objectDefaults>
  <a:extraClrSchemeLst>
    <a:extraClrScheme>
      <a:clrScheme name="noa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a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a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a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a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a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a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noaa">
  <a:themeElements>
    <a:clrScheme name="">
      <a:dk1>
        <a:srgbClr val="000000"/>
      </a:dk1>
      <a:lt1>
        <a:srgbClr val="009999"/>
      </a:lt1>
      <a:dk2>
        <a:srgbClr val="000000"/>
      </a:dk2>
      <a:lt2>
        <a:srgbClr val="808080"/>
      </a:lt2>
      <a:accent1>
        <a:srgbClr val="00CC99"/>
      </a:accent1>
      <a:accent2>
        <a:srgbClr val="3333CC"/>
      </a:accent2>
      <a:accent3>
        <a:srgbClr val="AACACA"/>
      </a:accent3>
      <a:accent4>
        <a:srgbClr val="000000"/>
      </a:accent4>
      <a:accent5>
        <a:srgbClr val="AAE2CA"/>
      </a:accent5>
      <a:accent6>
        <a:srgbClr val="2D2DB9"/>
      </a:accent6>
      <a:hlink>
        <a:srgbClr val="CCCCFF"/>
      </a:hlink>
      <a:folHlink>
        <a:srgbClr val="B2B2B2"/>
      </a:folHlink>
    </a:clrScheme>
    <a:fontScheme name="no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FFFFFF"/>
            </a:solidFill>
            <a:effectLst/>
            <a:latin typeface="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FFFFFF"/>
            </a:solidFill>
            <a:effectLst/>
            <a:latin typeface="Garamond" pitchFamily="18" charset="0"/>
            <a:cs typeface="Arial" charset="0"/>
          </a:defRPr>
        </a:defPPr>
      </a:lstStyle>
    </a:lnDef>
  </a:objectDefaults>
  <a:extraClrSchemeLst>
    <a:extraClrScheme>
      <a:clrScheme name="noa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a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a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a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a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a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a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noaa">
  <a:themeElements>
    <a:clrScheme name="">
      <a:dk1>
        <a:srgbClr val="000000"/>
      </a:dk1>
      <a:lt1>
        <a:srgbClr val="009999"/>
      </a:lt1>
      <a:dk2>
        <a:srgbClr val="000000"/>
      </a:dk2>
      <a:lt2>
        <a:srgbClr val="808080"/>
      </a:lt2>
      <a:accent1>
        <a:srgbClr val="00CC99"/>
      </a:accent1>
      <a:accent2>
        <a:srgbClr val="3333CC"/>
      </a:accent2>
      <a:accent3>
        <a:srgbClr val="AACACA"/>
      </a:accent3>
      <a:accent4>
        <a:srgbClr val="000000"/>
      </a:accent4>
      <a:accent5>
        <a:srgbClr val="AAE2CA"/>
      </a:accent5>
      <a:accent6>
        <a:srgbClr val="2D2DB9"/>
      </a:accent6>
      <a:hlink>
        <a:srgbClr val="CCCCFF"/>
      </a:hlink>
      <a:folHlink>
        <a:srgbClr val="B2B2B2"/>
      </a:folHlink>
    </a:clrScheme>
    <a:fontScheme name="no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FFFFFF"/>
            </a:solidFill>
            <a:effectLst/>
            <a:latin typeface="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FFFFFF"/>
            </a:solidFill>
            <a:effectLst/>
            <a:latin typeface="Garamond" pitchFamily="18" charset="0"/>
            <a:cs typeface="Arial" charset="0"/>
          </a:defRPr>
        </a:defPPr>
      </a:lstStyle>
    </a:lnDef>
  </a:objectDefaults>
  <a:extraClrSchemeLst>
    <a:extraClrScheme>
      <a:clrScheme name="noa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a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a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a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a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a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a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noaa">
  <a:themeElements>
    <a:clrScheme name="">
      <a:dk1>
        <a:srgbClr val="000000"/>
      </a:dk1>
      <a:lt1>
        <a:srgbClr val="009999"/>
      </a:lt1>
      <a:dk2>
        <a:srgbClr val="000000"/>
      </a:dk2>
      <a:lt2>
        <a:srgbClr val="808080"/>
      </a:lt2>
      <a:accent1>
        <a:srgbClr val="00CC99"/>
      </a:accent1>
      <a:accent2>
        <a:srgbClr val="3333CC"/>
      </a:accent2>
      <a:accent3>
        <a:srgbClr val="AACACA"/>
      </a:accent3>
      <a:accent4>
        <a:srgbClr val="000000"/>
      </a:accent4>
      <a:accent5>
        <a:srgbClr val="AAE2CA"/>
      </a:accent5>
      <a:accent6>
        <a:srgbClr val="2D2DB9"/>
      </a:accent6>
      <a:hlink>
        <a:srgbClr val="CCCCFF"/>
      </a:hlink>
      <a:folHlink>
        <a:srgbClr val="B2B2B2"/>
      </a:folHlink>
    </a:clrScheme>
    <a:fontScheme name="no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FFFFFF"/>
            </a:solidFill>
            <a:effectLst/>
            <a:latin typeface="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FFFFFF"/>
            </a:solidFill>
            <a:effectLst/>
            <a:latin typeface="Garamond" pitchFamily="18" charset="0"/>
            <a:cs typeface="Arial" charset="0"/>
          </a:defRPr>
        </a:defPPr>
      </a:lstStyle>
    </a:lnDef>
  </a:objectDefaults>
  <a:extraClrSchemeLst>
    <a:extraClrScheme>
      <a:clrScheme name="noa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a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a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a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a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a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a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ECCC_GENERAL_2016_f">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008080"/>
    </a:lt1>
    <a:dk2>
      <a:srgbClr val="000000"/>
    </a:dk2>
    <a:lt2>
      <a:srgbClr val="808080"/>
    </a:lt2>
    <a:accent1>
      <a:srgbClr val="00CC99"/>
    </a:accent1>
    <a:accent2>
      <a:srgbClr val="3333CC"/>
    </a:accent2>
    <a:accent3>
      <a:srgbClr val="AAC0C0"/>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008080"/>
    </a:lt1>
    <a:dk2>
      <a:srgbClr val="000000"/>
    </a:dk2>
    <a:lt2>
      <a:srgbClr val="808080"/>
    </a:lt2>
    <a:accent1>
      <a:srgbClr val="00CC99"/>
    </a:accent1>
    <a:accent2>
      <a:srgbClr val="3333CC"/>
    </a:accent2>
    <a:accent3>
      <a:srgbClr val="AAC0C0"/>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
    <a:dk1>
      <a:srgbClr val="000000"/>
    </a:dk1>
    <a:lt1>
      <a:srgbClr val="008080"/>
    </a:lt1>
    <a:dk2>
      <a:srgbClr val="000000"/>
    </a:dk2>
    <a:lt2>
      <a:srgbClr val="808080"/>
    </a:lt2>
    <a:accent1>
      <a:srgbClr val="00CC99"/>
    </a:accent1>
    <a:accent2>
      <a:srgbClr val="3333CC"/>
    </a:accent2>
    <a:accent3>
      <a:srgbClr val="AAC0C0"/>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
    <a:dk1>
      <a:srgbClr val="000000"/>
    </a:dk1>
    <a:lt1>
      <a:srgbClr val="008080"/>
    </a:lt1>
    <a:dk2>
      <a:srgbClr val="000000"/>
    </a:dk2>
    <a:lt2>
      <a:srgbClr val="808080"/>
    </a:lt2>
    <a:accent1>
      <a:srgbClr val="00CC99"/>
    </a:accent1>
    <a:accent2>
      <a:srgbClr val="3333CC"/>
    </a:accent2>
    <a:accent3>
      <a:srgbClr val="AAC0C0"/>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D:\Program Files\Microsoft Office\Templates\Presentation Designs\noaa.pot</Template>
  <TotalTime>76796</TotalTime>
  <Words>1901</Words>
  <Application>Microsoft Office PowerPoint</Application>
  <PresentationFormat>On-screen Show (4:3)</PresentationFormat>
  <Paragraphs>419</Paragraphs>
  <Slides>27</Slides>
  <Notes>11</Notes>
  <HiddenSlides>0</HiddenSlides>
  <MMClips>0</MMClips>
  <ScaleCrop>false</ScaleCrop>
  <HeadingPairs>
    <vt:vector size="4" baseType="variant">
      <vt:variant>
        <vt:lpstr>Theme</vt:lpstr>
      </vt:variant>
      <vt:variant>
        <vt:i4>7</vt:i4>
      </vt:variant>
      <vt:variant>
        <vt:lpstr>Slide Titles</vt:lpstr>
      </vt:variant>
      <vt:variant>
        <vt:i4>27</vt:i4>
      </vt:variant>
    </vt:vector>
  </HeadingPairs>
  <TitlesOfParts>
    <vt:vector size="34" baseType="lpstr">
      <vt:lpstr>noaa</vt:lpstr>
      <vt:lpstr>6_noaa</vt:lpstr>
      <vt:lpstr>2_noaa</vt:lpstr>
      <vt:lpstr>Office Theme</vt:lpstr>
      <vt:lpstr>1_noaa</vt:lpstr>
      <vt:lpstr>ECCC_GENERAL_2016_f</vt:lpstr>
      <vt:lpstr>1_Office Theme</vt:lpstr>
      <vt:lpstr>PowerPoint Presentation</vt:lpstr>
      <vt:lpstr>National Air Quality Forecast Capability  status in October 2018 </vt:lpstr>
      <vt:lpstr>Ozone predictions</vt:lpstr>
      <vt:lpstr>PM2.5 predictions  from the same CMAQ system </vt:lpstr>
      <vt:lpstr>PowerPoint Presentation</vt:lpstr>
      <vt:lpstr>Updates to air quality predictions for the next implementation</vt:lpstr>
      <vt:lpstr>Bias correction scheme</vt:lpstr>
      <vt:lpstr>PowerPoint Presentation</vt:lpstr>
      <vt:lpstr>Day 2  8hr daily max O3 Valid July 19,2017</vt:lpstr>
      <vt:lpstr>8 hr max O3 for day 2</vt:lpstr>
      <vt:lpstr>Performance of ozone predictions: diurnal variability in July 2018</vt:lpstr>
      <vt:lpstr>Day 2  daily 1hr Max PM2.5 Valid Jan. 2, 2018</vt:lpstr>
      <vt:lpstr>Prod, Prod BC, Exp BC PM2.5 Daily Time Series   August, 2017</vt:lpstr>
      <vt:lpstr>Performance of ozone predictions</vt:lpstr>
      <vt:lpstr>Performance of PM2.5 predictions (Aug 2017 and Jan 2018)</vt:lpstr>
      <vt:lpstr>Summary evaluation of bias corrected predictions</vt:lpstr>
      <vt:lpstr>Emissions</vt:lpstr>
      <vt:lpstr>PowerPoint Presentation</vt:lpstr>
      <vt:lpstr>PowerPoint Presentation</vt:lpstr>
      <vt:lpstr>Emissions testing Summer 2018</vt:lpstr>
      <vt:lpstr>Updated wildfire emissions</vt:lpstr>
      <vt:lpstr>PowerPoint Presentation</vt:lpstr>
      <vt:lpstr>Testing of predictions with FV3GFS and for day 3</vt:lpstr>
      <vt:lpstr>PowerPoint Presentation</vt:lpstr>
      <vt:lpstr>PowerPoint Presentation</vt:lpstr>
      <vt:lpstr>Summary</vt:lpstr>
      <vt:lpstr>Acknowledgments:   AQF implementation team members</vt:lpstr>
    </vt:vector>
  </TitlesOfParts>
  <Company>National Weather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Weather Service 3rd Quarter Review 2001</dc:title>
  <dc:creator>David Pascual</dc:creator>
  <cp:lastModifiedBy>Ivanka Stajner</cp:lastModifiedBy>
  <cp:revision>2555</cp:revision>
  <cp:lastPrinted>2014-10-14T13:51:35Z</cp:lastPrinted>
  <dcterms:created xsi:type="dcterms:W3CDTF">2001-08-02T19:44:25Z</dcterms:created>
  <dcterms:modified xsi:type="dcterms:W3CDTF">2018-10-24T03:20:45Z</dcterms:modified>
</cp:coreProperties>
</file>