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12"/>
  </p:sldMasterIdLst>
  <p:notesMasterIdLst>
    <p:notesMasterId r:id="rId136"/>
  </p:notesMasterIdLst>
  <p:handoutMasterIdLst>
    <p:handoutMasterId r:id="rId137"/>
  </p:handoutMasterIdLst>
  <p:sldIdLst>
    <p:sldId id="256" r:id="rId113"/>
    <p:sldId id="553" r:id="rId114"/>
    <p:sldId id="415" r:id="rId115"/>
    <p:sldId id="412" r:id="rId116"/>
    <p:sldId id="557" r:id="rId117"/>
    <p:sldId id="563" r:id="rId118"/>
    <p:sldId id="571" r:id="rId119"/>
    <p:sldId id="570" r:id="rId120"/>
    <p:sldId id="572" r:id="rId121"/>
    <p:sldId id="573" r:id="rId122"/>
    <p:sldId id="574" r:id="rId123"/>
    <p:sldId id="575" r:id="rId124"/>
    <p:sldId id="562" r:id="rId125"/>
    <p:sldId id="556" r:id="rId126"/>
    <p:sldId id="566" r:id="rId127"/>
    <p:sldId id="552" r:id="rId128"/>
    <p:sldId id="554" r:id="rId129"/>
    <p:sldId id="568" r:id="rId130"/>
    <p:sldId id="555" r:id="rId131"/>
    <p:sldId id="559" r:id="rId132"/>
    <p:sldId id="576" r:id="rId133"/>
    <p:sldId id="551" r:id="rId134"/>
    <p:sldId id="569" r:id="rId13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  <p:cmAuthor id="3" name="Zubrow, Alexis" initials="ZA" lastIdx="1" clrIdx="3">
    <p:extLst>
      <p:ext uri="{19B8F6BF-5375-455C-9EA6-DF929625EA0E}">
        <p15:presenceInfo xmlns:p15="http://schemas.microsoft.com/office/powerpoint/2012/main" userId="S-1-5-21-1339303556-449845944-1601390327-258611" providerId="AD"/>
      </p:ext>
    </p:extLst>
  </p:cmAuthor>
  <p:cmAuthor id="4" name="Eyth, Alison" initials="EA" lastIdx="11" clrIdx="4">
    <p:extLst>
      <p:ext uri="{19B8F6BF-5375-455C-9EA6-DF929625EA0E}">
        <p15:presenceInfo xmlns:p15="http://schemas.microsoft.com/office/powerpoint/2012/main" userId="S-1-5-21-1339303556-449845944-1601390327-223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11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 autoAdjust="0"/>
    <p:restoredTop sz="94259" autoAdjust="0"/>
  </p:normalViewPr>
  <p:slideViewPr>
    <p:cSldViewPr>
      <p:cViewPr varScale="1">
        <p:scale>
          <a:sx n="74" d="100"/>
          <a:sy n="74" d="100"/>
        </p:scale>
        <p:origin x="8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5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1.xml"/><Relationship Id="rId133" Type="http://schemas.openxmlformats.org/officeDocument/2006/relationships/slide" Target="slides/slide21.xml"/><Relationship Id="rId138" Type="http://schemas.openxmlformats.org/officeDocument/2006/relationships/commentAuthors" Target="commentAuthors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11.xml"/><Relationship Id="rId128" Type="http://schemas.openxmlformats.org/officeDocument/2006/relationships/slide" Target="slides/slide16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" Target="slides/slide1.xml"/><Relationship Id="rId118" Type="http://schemas.openxmlformats.org/officeDocument/2006/relationships/slide" Target="slides/slide6.xml"/><Relationship Id="rId134" Type="http://schemas.openxmlformats.org/officeDocument/2006/relationships/slide" Target="slides/slide22.xml"/><Relationship Id="rId139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9.xml"/><Relationship Id="rId14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16" Type="http://schemas.openxmlformats.org/officeDocument/2006/relationships/slide" Target="slides/slide4.xml"/><Relationship Id="rId124" Type="http://schemas.openxmlformats.org/officeDocument/2006/relationships/slide" Target="slides/slide12.xml"/><Relationship Id="rId129" Type="http://schemas.openxmlformats.org/officeDocument/2006/relationships/slide" Target="slides/slide17.xml"/><Relationship Id="rId137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20.xml"/><Relationship Id="rId14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14" Type="http://schemas.openxmlformats.org/officeDocument/2006/relationships/slide" Target="slides/slide2.xml"/><Relationship Id="rId119" Type="http://schemas.openxmlformats.org/officeDocument/2006/relationships/slide" Target="slides/slide7.xml"/><Relationship Id="rId127" Type="http://schemas.openxmlformats.org/officeDocument/2006/relationships/slide" Target="slides/slide1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10.xml"/><Relationship Id="rId130" Type="http://schemas.openxmlformats.org/officeDocument/2006/relationships/slide" Target="slides/slide18.xml"/><Relationship Id="rId135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8.xml"/><Relationship Id="rId125" Type="http://schemas.openxmlformats.org/officeDocument/2006/relationships/slide" Target="slides/slide13.xml"/><Relationship Id="rId141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slide" Target="slides/slide3.xml"/><Relationship Id="rId131" Type="http://schemas.openxmlformats.org/officeDocument/2006/relationships/slide" Target="slides/slide19.xml"/><Relationship Id="rId136" Type="http://schemas.openxmlformats.org/officeDocument/2006/relationships/notesMaster" Target="notesMasters/notes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ubrow\Desktop\data\modeling_platform\2011_platform\QA\rwc_VT_daily_2011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PM2_5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Sheet1!$J$2:$J$5111</c:f>
              <c:numCache>
                <c:formatCode>General</c:formatCode>
                <c:ptCount val="365"/>
                <c:pt idx="0">
                  <c:v>1.14049041338</c:v>
                </c:pt>
                <c:pt idx="1">
                  <c:v>2.38818335743</c:v>
                </c:pt>
                <c:pt idx="2">
                  <c:v>2.63122756893</c:v>
                </c:pt>
                <c:pt idx="3">
                  <c:v>2.5755353843800002</c:v>
                </c:pt>
                <c:pt idx="4">
                  <c:v>2.66892628504</c:v>
                </c:pt>
                <c:pt idx="5">
                  <c:v>2.7300044728700001</c:v>
                </c:pt>
                <c:pt idx="6">
                  <c:v>2.66892628504</c:v>
                </c:pt>
                <c:pt idx="7">
                  <c:v>2.4582213520599998</c:v>
                </c:pt>
                <c:pt idx="8">
                  <c:v>2.7869068850100001</c:v>
                </c:pt>
                <c:pt idx="9">
                  <c:v>2.8934388797100001</c:v>
                </c:pt>
                <c:pt idx="10">
                  <c:v>2.8844471059000001</c:v>
                </c:pt>
                <c:pt idx="11">
                  <c:v>2.6617485849400002</c:v>
                </c:pt>
                <c:pt idx="12">
                  <c:v>2.9419287826199998</c:v>
                </c:pt>
                <c:pt idx="13">
                  <c:v>3.4699765754</c:v>
                </c:pt>
                <c:pt idx="14">
                  <c:v>3.56098758594</c:v>
                </c:pt>
                <c:pt idx="15">
                  <c:v>3.6202645970899998</c:v>
                </c:pt>
                <c:pt idx="16">
                  <c:v>4.1003998776300001</c:v>
                </c:pt>
                <c:pt idx="17">
                  <c:v>3.2652140924599999</c:v>
                </c:pt>
                <c:pt idx="18">
                  <c:v>3.0784393459500001</c:v>
                </c:pt>
                <c:pt idx="19">
                  <c:v>3.3981221921999998</c:v>
                </c:pt>
                <c:pt idx="20">
                  <c:v>3.2364808049299998</c:v>
                </c:pt>
                <c:pt idx="21">
                  <c:v>3.7801086657699998</c:v>
                </c:pt>
                <c:pt idx="22">
                  <c:v>4.6152907030700003</c:v>
                </c:pt>
                <c:pt idx="23">
                  <c:v>4.8906550128699999</c:v>
                </c:pt>
                <c:pt idx="24">
                  <c:v>3.7250165795000001</c:v>
                </c:pt>
                <c:pt idx="25">
                  <c:v>3.3622167161299998</c:v>
                </c:pt>
                <c:pt idx="26">
                  <c:v>3.3083183227699999</c:v>
                </c:pt>
                <c:pt idx="27">
                  <c:v>3.14668310845</c:v>
                </c:pt>
                <c:pt idx="28">
                  <c:v>2.9431557653399998</c:v>
                </c:pt>
                <c:pt idx="29">
                  <c:v>3.3760126933299999</c:v>
                </c:pt>
                <c:pt idx="30">
                  <c:v>4.1003998776300001</c:v>
                </c:pt>
                <c:pt idx="31">
                  <c:v>3.3763481266599999</c:v>
                </c:pt>
                <c:pt idx="32">
                  <c:v>3.1398411723800002</c:v>
                </c:pt>
                <c:pt idx="33">
                  <c:v>3.3877033661599998</c:v>
                </c:pt>
                <c:pt idx="34">
                  <c:v>3.11829429321</c:v>
                </c:pt>
                <c:pt idx="35">
                  <c:v>2.9649580500499999</c:v>
                </c:pt>
                <c:pt idx="36">
                  <c:v>2.55090126192</c:v>
                </c:pt>
                <c:pt idx="37">
                  <c:v>2.6359884514799998</c:v>
                </c:pt>
                <c:pt idx="38">
                  <c:v>3.6283772776399998</c:v>
                </c:pt>
                <c:pt idx="39">
                  <c:v>3.7720581555799999</c:v>
                </c:pt>
                <c:pt idx="40">
                  <c:v>3.6858578520599998</c:v>
                </c:pt>
                <c:pt idx="41">
                  <c:v>3.5816748827499998</c:v>
                </c:pt>
                <c:pt idx="42">
                  <c:v>3.0978512685799999</c:v>
                </c:pt>
                <c:pt idx="43">
                  <c:v>3.5746517267</c:v>
                </c:pt>
                <c:pt idx="44">
                  <c:v>2.6252112640299998</c:v>
                </c:pt>
                <c:pt idx="45">
                  <c:v>3.8618491279499998</c:v>
                </c:pt>
                <c:pt idx="46">
                  <c:v>3.54575121855</c:v>
                </c:pt>
                <c:pt idx="47">
                  <c:v>2.3783162382</c:v>
                </c:pt>
                <c:pt idx="48">
                  <c:v>1.8287192513899999</c:v>
                </c:pt>
                <c:pt idx="49">
                  <c:v>3.3169728995600001</c:v>
                </c:pt>
                <c:pt idx="50">
                  <c:v>3.5279621186300001</c:v>
                </c:pt>
                <c:pt idx="51">
                  <c:v>3.5088845270200002</c:v>
                </c:pt>
                <c:pt idx="52">
                  <c:v>3.7900256094699998</c:v>
                </c:pt>
                <c:pt idx="53">
                  <c:v>3.5780792534899999</c:v>
                </c:pt>
                <c:pt idx="54">
                  <c:v>3.42003889682</c:v>
                </c:pt>
                <c:pt idx="55">
                  <c:v>2.3962899752700002</c:v>
                </c:pt>
                <c:pt idx="56">
                  <c:v>3.5037655035199999</c:v>
                </c:pt>
                <c:pt idx="57">
                  <c:v>2.7879857170900002</c:v>
                </c:pt>
                <c:pt idx="58">
                  <c:v>2.3809547305500001</c:v>
                </c:pt>
                <c:pt idx="59">
                  <c:v>3.3275626940900001</c:v>
                </c:pt>
                <c:pt idx="60">
                  <c:v>3.5789657322499999</c:v>
                </c:pt>
                <c:pt idx="61">
                  <c:v>3.9884663370400002</c:v>
                </c:pt>
                <c:pt idx="62">
                  <c:v>3.6615980745200001</c:v>
                </c:pt>
                <c:pt idx="63">
                  <c:v>1.9054405594899999</c:v>
                </c:pt>
                <c:pt idx="64">
                  <c:v>2.4732839951900001</c:v>
                </c:pt>
                <c:pt idx="65">
                  <c:v>3.07995061475</c:v>
                </c:pt>
                <c:pt idx="66">
                  <c:v>3.5502271536199999</c:v>
                </c:pt>
                <c:pt idx="67">
                  <c:v>3.2915884337899999</c:v>
                </c:pt>
                <c:pt idx="68">
                  <c:v>1.94456280043</c:v>
                </c:pt>
                <c:pt idx="69">
                  <c:v>1.2800191050700001</c:v>
                </c:pt>
                <c:pt idx="70">
                  <c:v>1.94136334185</c:v>
                </c:pt>
                <c:pt idx="71">
                  <c:v>1.9703930408899999</c:v>
                </c:pt>
                <c:pt idx="72">
                  <c:v>2.59246997257</c:v>
                </c:pt>
                <c:pt idx="73">
                  <c:v>2.7599645226599998</c:v>
                </c:pt>
                <c:pt idx="74">
                  <c:v>1.5637955934000001</c:v>
                </c:pt>
                <c:pt idx="75">
                  <c:v>1.97330005628</c:v>
                </c:pt>
                <c:pt idx="76">
                  <c:v>1.6607813517000001</c:v>
                </c:pt>
                <c:pt idx="77">
                  <c:v>2.3857417378800001</c:v>
                </c:pt>
                <c:pt idx="78">
                  <c:v>2.3762927253299999</c:v>
                </c:pt>
                <c:pt idx="79">
                  <c:v>1.7303659656799999</c:v>
                </c:pt>
                <c:pt idx="80">
                  <c:v>1.94097576919</c:v>
                </c:pt>
                <c:pt idx="81">
                  <c:v>2.7132721588100002</c:v>
                </c:pt>
                <c:pt idx="82">
                  <c:v>2.4761946481999999</c:v>
                </c:pt>
                <c:pt idx="83">
                  <c:v>2.5013335190100001</c:v>
                </c:pt>
                <c:pt idx="84">
                  <c:v>2.7234058169100002</c:v>
                </c:pt>
                <c:pt idx="85">
                  <c:v>2.8396846686799999</c:v>
                </c:pt>
                <c:pt idx="86">
                  <c:v>2.6858610936899998</c:v>
                </c:pt>
                <c:pt idx="87">
                  <c:v>2.3109596158399999</c:v>
                </c:pt>
                <c:pt idx="88">
                  <c:v>2.0559187298900001</c:v>
                </c:pt>
                <c:pt idx="89">
                  <c:v>1.8834910060000001</c:v>
                </c:pt>
                <c:pt idx="90">
                  <c:v>1.6688328539699999</c:v>
                </c:pt>
                <c:pt idx="91">
                  <c:v>1.78497049966</c:v>
                </c:pt>
                <c:pt idx="92">
                  <c:v>1.9106821599999999</c:v>
                </c:pt>
                <c:pt idx="93">
                  <c:v>1.48583826363</c:v>
                </c:pt>
                <c:pt idx="94">
                  <c:v>1.53972805895</c:v>
                </c:pt>
                <c:pt idx="95">
                  <c:v>1.9923408306899999</c:v>
                </c:pt>
                <c:pt idx="96">
                  <c:v>2.06058205789</c:v>
                </c:pt>
                <c:pt idx="97">
                  <c:v>1.93126892603</c:v>
                </c:pt>
                <c:pt idx="98">
                  <c:v>1.8101143308700001</c:v>
                </c:pt>
                <c:pt idx="99">
                  <c:v>1.3108050064900001</c:v>
                </c:pt>
                <c:pt idx="100">
                  <c:v>0.77819287327099995</c:v>
                </c:pt>
                <c:pt idx="101">
                  <c:v>1.2703200883100001</c:v>
                </c:pt>
                <c:pt idx="102">
                  <c:v>1.0763440522400001</c:v>
                </c:pt>
                <c:pt idx="103">
                  <c:v>1.3565342809500001</c:v>
                </c:pt>
                <c:pt idx="104">
                  <c:v>2.0498113740799999</c:v>
                </c:pt>
                <c:pt idx="105">
                  <c:v>1.60895541384</c:v>
                </c:pt>
                <c:pt idx="106">
                  <c:v>1.1204200801999999</c:v>
                </c:pt>
                <c:pt idx="107">
                  <c:v>1.6510778154700001</c:v>
                </c:pt>
                <c:pt idx="108">
                  <c:v>1.4930312858499999</c:v>
                </c:pt>
                <c:pt idx="109">
                  <c:v>1.19847882261</c:v>
                </c:pt>
                <c:pt idx="110">
                  <c:v>1.5540983403399999</c:v>
                </c:pt>
                <c:pt idx="111">
                  <c:v>1.6376970789400001</c:v>
                </c:pt>
                <c:pt idx="112">
                  <c:v>1.35390703218</c:v>
                </c:pt>
                <c:pt idx="113">
                  <c:v>0.91926061201200004</c:v>
                </c:pt>
                <c:pt idx="114">
                  <c:v>1.1158534249100001</c:v>
                </c:pt>
                <c:pt idx="115">
                  <c:v>0.54076268918299997</c:v>
                </c:pt>
                <c:pt idx="116">
                  <c:v>0.37588581981000002</c:v>
                </c:pt>
                <c:pt idx="117">
                  <c:v>0.37588581981000002</c:v>
                </c:pt>
                <c:pt idx="118">
                  <c:v>0.77820169176099996</c:v>
                </c:pt>
                <c:pt idx="119">
                  <c:v>1.0809172111700001</c:v>
                </c:pt>
                <c:pt idx="120">
                  <c:v>0.89832761000399997</c:v>
                </c:pt>
                <c:pt idx="121">
                  <c:v>0.19876022148299999</c:v>
                </c:pt>
                <c:pt idx="122">
                  <c:v>0.117131423431</c:v>
                </c:pt>
                <c:pt idx="123">
                  <c:v>0.68468402530600003</c:v>
                </c:pt>
                <c:pt idx="124">
                  <c:v>0.76011926680099995</c:v>
                </c:pt>
                <c:pt idx="125">
                  <c:v>0.80322250503100001</c:v>
                </c:pt>
                <c:pt idx="126">
                  <c:v>0.53833707519200003</c:v>
                </c:pt>
                <c:pt idx="127">
                  <c:v>0.64834523066000005</c:v>
                </c:pt>
                <c:pt idx="128">
                  <c:v>0.66178306691599997</c:v>
                </c:pt>
                <c:pt idx="129">
                  <c:v>0.67749849880000002</c:v>
                </c:pt>
                <c:pt idx="130">
                  <c:v>0.38474307857899998</c:v>
                </c:pt>
                <c:pt idx="131">
                  <c:v>0.32295985242699998</c:v>
                </c:pt>
                <c:pt idx="132">
                  <c:v>0.117131423431</c:v>
                </c:pt>
                <c:pt idx="133">
                  <c:v>0.24593991716899999</c:v>
                </c:pt>
                <c:pt idx="134">
                  <c:v>0.32343806814199999</c:v>
                </c:pt>
                <c:pt idx="135">
                  <c:v>0.26018535078299998</c:v>
                </c:pt>
                <c:pt idx="136">
                  <c:v>0.22345720876</c:v>
                </c:pt>
                <c:pt idx="137">
                  <c:v>0.117131423431</c:v>
                </c:pt>
                <c:pt idx="138">
                  <c:v>0.117131423431</c:v>
                </c:pt>
                <c:pt idx="139">
                  <c:v>0.117131423431</c:v>
                </c:pt>
                <c:pt idx="140">
                  <c:v>0.24593991716899999</c:v>
                </c:pt>
                <c:pt idx="141">
                  <c:v>0.30924993267099998</c:v>
                </c:pt>
                <c:pt idx="142">
                  <c:v>0.18044089879899999</c:v>
                </c:pt>
                <c:pt idx="143">
                  <c:v>0.117131423431</c:v>
                </c:pt>
                <c:pt idx="144">
                  <c:v>0.117131423431</c:v>
                </c:pt>
                <c:pt idx="145">
                  <c:v>0.117131423431</c:v>
                </c:pt>
                <c:pt idx="146">
                  <c:v>0.117131423431</c:v>
                </c:pt>
                <c:pt idx="147">
                  <c:v>0.24593991716899999</c:v>
                </c:pt>
                <c:pt idx="148">
                  <c:v>0.30924993267099998</c:v>
                </c:pt>
                <c:pt idx="149">
                  <c:v>0.30924993267099998</c:v>
                </c:pt>
                <c:pt idx="150">
                  <c:v>0.18044089879899999</c:v>
                </c:pt>
                <c:pt idx="151">
                  <c:v>9.73352901923E-2</c:v>
                </c:pt>
                <c:pt idx="152">
                  <c:v>9.4368805110399995E-2</c:v>
                </c:pt>
                <c:pt idx="153">
                  <c:v>9.4368805110399995E-2</c:v>
                </c:pt>
                <c:pt idx="154">
                  <c:v>0.24157914055800001</c:v>
                </c:pt>
                <c:pt idx="155">
                  <c:v>0.31393274953099998</c:v>
                </c:pt>
                <c:pt idx="156">
                  <c:v>0.166722557385</c:v>
                </c:pt>
                <c:pt idx="157">
                  <c:v>9.4368805110399995E-2</c:v>
                </c:pt>
                <c:pt idx="158">
                  <c:v>9.4368805110399995E-2</c:v>
                </c:pt>
                <c:pt idx="159">
                  <c:v>9.4368805110399995E-2</c:v>
                </c:pt>
                <c:pt idx="160">
                  <c:v>9.4368805110399995E-2</c:v>
                </c:pt>
                <c:pt idx="161">
                  <c:v>0.24157914055800001</c:v>
                </c:pt>
                <c:pt idx="162">
                  <c:v>0.31393274953099998</c:v>
                </c:pt>
                <c:pt idx="163">
                  <c:v>0.166722557385</c:v>
                </c:pt>
                <c:pt idx="164">
                  <c:v>9.4368805110399995E-2</c:v>
                </c:pt>
                <c:pt idx="165">
                  <c:v>9.4368805110399995E-2</c:v>
                </c:pt>
                <c:pt idx="166">
                  <c:v>9.4368805110399995E-2</c:v>
                </c:pt>
                <c:pt idx="167">
                  <c:v>9.4368805110399995E-2</c:v>
                </c:pt>
                <c:pt idx="168">
                  <c:v>0.24157914055800001</c:v>
                </c:pt>
                <c:pt idx="169">
                  <c:v>0.31393274953099998</c:v>
                </c:pt>
                <c:pt idx="170">
                  <c:v>0.166722557385</c:v>
                </c:pt>
                <c:pt idx="171">
                  <c:v>9.4368805110399995E-2</c:v>
                </c:pt>
                <c:pt idx="172">
                  <c:v>9.4368805110399995E-2</c:v>
                </c:pt>
                <c:pt idx="173">
                  <c:v>9.4368805110399995E-2</c:v>
                </c:pt>
                <c:pt idx="174">
                  <c:v>9.4368805110399995E-2</c:v>
                </c:pt>
                <c:pt idx="175">
                  <c:v>0.24157914055800001</c:v>
                </c:pt>
                <c:pt idx="176">
                  <c:v>0.31393274953099998</c:v>
                </c:pt>
                <c:pt idx="177">
                  <c:v>0.166722557385</c:v>
                </c:pt>
                <c:pt idx="178">
                  <c:v>9.4368805110399995E-2</c:v>
                </c:pt>
                <c:pt idx="179">
                  <c:v>9.4368805110399995E-2</c:v>
                </c:pt>
                <c:pt idx="180">
                  <c:v>9.4368805110399995E-2</c:v>
                </c:pt>
                <c:pt idx="181">
                  <c:v>8.5981715184700006E-2</c:v>
                </c:pt>
                <c:pt idx="182">
                  <c:v>0.24760491431100001</c:v>
                </c:pt>
                <c:pt idx="183">
                  <c:v>0.32740720456900002</c:v>
                </c:pt>
                <c:pt idx="184">
                  <c:v>0.32740720456900002</c:v>
                </c:pt>
                <c:pt idx="185">
                  <c:v>0.16504292154899999</c:v>
                </c:pt>
                <c:pt idx="186">
                  <c:v>8.5241028123099999E-2</c:v>
                </c:pt>
                <c:pt idx="187">
                  <c:v>8.5241028123099999E-2</c:v>
                </c:pt>
                <c:pt idx="188">
                  <c:v>8.5241028123099999E-2</c:v>
                </c:pt>
                <c:pt idx="189">
                  <c:v>0.24760491431100001</c:v>
                </c:pt>
                <c:pt idx="190">
                  <c:v>0.32740720456900002</c:v>
                </c:pt>
                <c:pt idx="191">
                  <c:v>0.16504292154899999</c:v>
                </c:pt>
                <c:pt idx="192">
                  <c:v>8.5241028123099999E-2</c:v>
                </c:pt>
                <c:pt idx="193">
                  <c:v>8.5241028123099999E-2</c:v>
                </c:pt>
                <c:pt idx="194">
                  <c:v>8.5241028123099999E-2</c:v>
                </c:pt>
                <c:pt idx="195">
                  <c:v>8.5241028123099999E-2</c:v>
                </c:pt>
                <c:pt idx="196">
                  <c:v>0.24760491431100001</c:v>
                </c:pt>
                <c:pt idx="197">
                  <c:v>0.32740720456900002</c:v>
                </c:pt>
                <c:pt idx="198">
                  <c:v>0.16504292154899999</c:v>
                </c:pt>
                <c:pt idx="199">
                  <c:v>8.5241028123099999E-2</c:v>
                </c:pt>
                <c:pt idx="200">
                  <c:v>8.5241028123099999E-2</c:v>
                </c:pt>
                <c:pt idx="201">
                  <c:v>8.5241028123099999E-2</c:v>
                </c:pt>
                <c:pt idx="202">
                  <c:v>8.5241028123099999E-2</c:v>
                </c:pt>
                <c:pt idx="203">
                  <c:v>0.24760491431100001</c:v>
                </c:pt>
                <c:pt idx="204">
                  <c:v>0.32740720456900002</c:v>
                </c:pt>
                <c:pt idx="205">
                  <c:v>0.16504292154899999</c:v>
                </c:pt>
                <c:pt idx="206">
                  <c:v>8.5241028123099999E-2</c:v>
                </c:pt>
                <c:pt idx="207">
                  <c:v>8.5241028123099999E-2</c:v>
                </c:pt>
                <c:pt idx="208">
                  <c:v>8.5241028123099999E-2</c:v>
                </c:pt>
                <c:pt idx="209">
                  <c:v>8.5241028123099999E-2</c:v>
                </c:pt>
                <c:pt idx="210">
                  <c:v>0.24760491431100001</c:v>
                </c:pt>
                <c:pt idx="211">
                  <c:v>0.32740720456900002</c:v>
                </c:pt>
                <c:pt idx="212">
                  <c:v>0.16309425561499999</c:v>
                </c:pt>
                <c:pt idx="213">
                  <c:v>8.1658306926399998E-2</c:v>
                </c:pt>
                <c:pt idx="214">
                  <c:v>8.1658306926399998E-2</c:v>
                </c:pt>
                <c:pt idx="215">
                  <c:v>8.1658306926399998E-2</c:v>
                </c:pt>
                <c:pt idx="216">
                  <c:v>8.1658306926399998E-2</c:v>
                </c:pt>
                <c:pt idx="217">
                  <c:v>0.22670359272999999</c:v>
                </c:pt>
                <c:pt idx="218">
                  <c:v>0.297993129573</c:v>
                </c:pt>
                <c:pt idx="219">
                  <c:v>0.152947998093</c:v>
                </c:pt>
                <c:pt idx="220">
                  <c:v>8.1658306926399998E-2</c:v>
                </c:pt>
                <c:pt idx="221">
                  <c:v>8.1658306926399998E-2</c:v>
                </c:pt>
                <c:pt idx="222">
                  <c:v>8.1658306926399998E-2</c:v>
                </c:pt>
                <c:pt idx="223">
                  <c:v>8.1658306926399998E-2</c:v>
                </c:pt>
                <c:pt idx="224">
                  <c:v>0.22670359272999999</c:v>
                </c:pt>
                <c:pt idx="225">
                  <c:v>0.297993129573</c:v>
                </c:pt>
                <c:pt idx="226">
                  <c:v>0.152947998093</c:v>
                </c:pt>
                <c:pt idx="227">
                  <c:v>8.1658306926399998E-2</c:v>
                </c:pt>
                <c:pt idx="228">
                  <c:v>8.1658306926399998E-2</c:v>
                </c:pt>
                <c:pt idx="229">
                  <c:v>8.1658306926399998E-2</c:v>
                </c:pt>
                <c:pt idx="230">
                  <c:v>8.1658306926399998E-2</c:v>
                </c:pt>
                <c:pt idx="231">
                  <c:v>0.22670359272999999</c:v>
                </c:pt>
                <c:pt idx="232">
                  <c:v>0.297993129573</c:v>
                </c:pt>
                <c:pt idx="233">
                  <c:v>0.152947998093</c:v>
                </c:pt>
                <c:pt idx="234">
                  <c:v>8.1658306926399998E-2</c:v>
                </c:pt>
                <c:pt idx="235">
                  <c:v>8.1658306926399998E-2</c:v>
                </c:pt>
                <c:pt idx="236">
                  <c:v>8.1658306926399998E-2</c:v>
                </c:pt>
                <c:pt idx="237">
                  <c:v>8.1658306926399998E-2</c:v>
                </c:pt>
                <c:pt idx="238">
                  <c:v>0.22670359272999999</c:v>
                </c:pt>
                <c:pt idx="239">
                  <c:v>0.297993129573</c:v>
                </c:pt>
                <c:pt idx="240">
                  <c:v>0.152947998093</c:v>
                </c:pt>
                <c:pt idx="241">
                  <c:v>8.1658306926399998E-2</c:v>
                </c:pt>
                <c:pt idx="242">
                  <c:v>8.1658306926399998E-2</c:v>
                </c:pt>
                <c:pt idx="243">
                  <c:v>0.106725229879</c:v>
                </c:pt>
                <c:pt idx="244">
                  <c:v>0.113634858886</c:v>
                </c:pt>
                <c:pt idx="245">
                  <c:v>0.280328656969</c:v>
                </c:pt>
                <c:pt idx="246">
                  <c:v>0.36225872772599998</c:v>
                </c:pt>
                <c:pt idx="247">
                  <c:v>0.36225872772599998</c:v>
                </c:pt>
                <c:pt idx="248">
                  <c:v>0.195565083966</c:v>
                </c:pt>
                <c:pt idx="249">
                  <c:v>0.113634858886</c:v>
                </c:pt>
                <c:pt idx="250">
                  <c:v>0.113634858886</c:v>
                </c:pt>
                <c:pt idx="251">
                  <c:v>0.113634858886</c:v>
                </c:pt>
                <c:pt idx="252">
                  <c:v>0.280328656969</c:v>
                </c:pt>
                <c:pt idx="253">
                  <c:v>0.36225872772599998</c:v>
                </c:pt>
                <c:pt idx="254">
                  <c:v>0.195565083966</c:v>
                </c:pt>
                <c:pt idx="255">
                  <c:v>0.113634858886</c:v>
                </c:pt>
                <c:pt idx="256">
                  <c:v>0.113634858886</c:v>
                </c:pt>
                <c:pt idx="257">
                  <c:v>0.12990703514400001</c:v>
                </c:pt>
                <c:pt idx="258">
                  <c:v>0.45811773647300003</c:v>
                </c:pt>
                <c:pt idx="259">
                  <c:v>0.56231126591900005</c:v>
                </c:pt>
                <c:pt idx="260">
                  <c:v>0.51097245045299999</c:v>
                </c:pt>
                <c:pt idx="261">
                  <c:v>0.50089471260200003</c:v>
                </c:pt>
                <c:pt idx="262">
                  <c:v>0.113634858886</c:v>
                </c:pt>
                <c:pt idx="263">
                  <c:v>0.113634858886</c:v>
                </c:pt>
                <c:pt idx="264">
                  <c:v>0.113634858886</c:v>
                </c:pt>
                <c:pt idx="265">
                  <c:v>0.113634858886</c:v>
                </c:pt>
                <c:pt idx="266">
                  <c:v>0.280328656969</c:v>
                </c:pt>
                <c:pt idx="267">
                  <c:v>0.36225872772599998</c:v>
                </c:pt>
                <c:pt idx="268">
                  <c:v>0.195565083966</c:v>
                </c:pt>
                <c:pt idx="269">
                  <c:v>0.113634858886</c:v>
                </c:pt>
                <c:pt idx="270">
                  <c:v>0.113634858886</c:v>
                </c:pt>
                <c:pt idx="271">
                  <c:v>0.113634858886</c:v>
                </c:pt>
                <c:pt idx="272">
                  <c:v>0.113634858886</c:v>
                </c:pt>
                <c:pt idx="273">
                  <c:v>0.96790252365100005</c:v>
                </c:pt>
                <c:pt idx="274">
                  <c:v>0.92070596260199999</c:v>
                </c:pt>
                <c:pt idx="275">
                  <c:v>0.45249550786699999</c:v>
                </c:pt>
                <c:pt idx="276">
                  <c:v>0.39503815915099999</c:v>
                </c:pt>
                <c:pt idx="277">
                  <c:v>0.54518793998399995</c:v>
                </c:pt>
                <c:pt idx="278">
                  <c:v>1.05957910976</c:v>
                </c:pt>
                <c:pt idx="279">
                  <c:v>1.05957910976</c:v>
                </c:pt>
                <c:pt idx="280">
                  <c:v>0.64305127036300003</c:v>
                </c:pt>
                <c:pt idx="281">
                  <c:v>0.56939770566100001</c:v>
                </c:pt>
                <c:pt idx="282">
                  <c:v>0.45249550786699999</c:v>
                </c:pt>
                <c:pt idx="283">
                  <c:v>0.56027550636900003</c:v>
                </c:pt>
                <c:pt idx="284">
                  <c:v>0.45143438993099999</c:v>
                </c:pt>
                <c:pt idx="285">
                  <c:v>0.39503815915099999</c:v>
                </c:pt>
                <c:pt idx="286">
                  <c:v>0.39503815915099999</c:v>
                </c:pt>
                <c:pt idx="287">
                  <c:v>0.630118623381</c:v>
                </c:pt>
                <c:pt idx="288">
                  <c:v>0.705539534829</c:v>
                </c:pt>
                <c:pt idx="289">
                  <c:v>0.84762834453699998</c:v>
                </c:pt>
                <c:pt idx="290">
                  <c:v>0.62062011705300002</c:v>
                </c:pt>
                <c:pt idx="291">
                  <c:v>0.67881388688699995</c:v>
                </c:pt>
                <c:pt idx="292">
                  <c:v>0.39503815915099999</c:v>
                </c:pt>
                <c:pt idx="293">
                  <c:v>0.69354153760600001</c:v>
                </c:pt>
                <c:pt idx="294">
                  <c:v>0.81834842082699999</c:v>
                </c:pt>
                <c:pt idx="295">
                  <c:v>1.2554902533400001</c:v>
                </c:pt>
                <c:pt idx="296">
                  <c:v>1.0954814993499999</c:v>
                </c:pt>
                <c:pt idx="297">
                  <c:v>1.0056963692300001</c:v>
                </c:pt>
                <c:pt idx="298">
                  <c:v>1.1457881215300001</c:v>
                </c:pt>
                <c:pt idx="299">
                  <c:v>1.27869533942</c:v>
                </c:pt>
                <c:pt idx="300">
                  <c:v>1.62712756694</c:v>
                </c:pt>
                <c:pt idx="301">
                  <c:v>1.74762562548</c:v>
                </c:pt>
                <c:pt idx="302">
                  <c:v>1.79789333607</c:v>
                </c:pt>
                <c:pt idx="303">
                  <c:v>1.68099002494</c:v>
                </c:pt>
                <c:pt idx="304">
                  <c:v>1.41539693329</c:v>
                </c:pt>
                <c:pt idx="305">
                  <c:v>1.46657945204</c:v>
                </c:pt>
                <c:pt idx="306">
                  <c:v>1.0642653658300001</c:v>
                </c:pt>
                <c:pt idx="307">
                  <c:v>0.43205410363399999</c:v>
                </c:pt>
                <c:pt idx="308">
                  <c:v>2.00276461713</c:v>
                </c:pt>
                <c:pt idx="309">
                  <c:v>1.85347562018</c:v>
                </c:pt>
                <c:pt idx="310">
                  <c:v>1.5867076851299999</c:v>
                </c:pt>
                <c:pt idx="311">
                  <c:v>1.28338380011</c:v>
                </c:pt>
                <c:pt idx="312">
                  <c:v>0.74420806442800003</c:v>
                </c:pt>
                <c:pt idx="313">
                  <c:v>1.0786359779100001</c:v>
                </c:pt>
                <c:pt idx="314">
                  <c:v>1.64618674995</c:v>
                </c:pt>
                <c:pt idx="315">
                  <c:v>1.7908319298199999</c:v>
                </c:pt>
                <c:pt idx="316">
                  <c:v>1.1745711233</c:v>
                </c:pt>
                <c:pt idx="317">
                  <c:v>0.48613660502099998</c:v>
                </c:pt>
                <c:pt idx="318">
                  <c:v>0.93494925773199999</c:v>
                </c:pt>
                <c:pt idx="319">
                  <c:v>1.11455159525</c:v>
                </c:pt>
                <c:pt idx="320">
                  <c:v>1.4953174795099999</c:v>
                </c:pt>
                <c:pt idx="321">
                  <c:v>1.78628213989</c:v>
                </c:pt>
                <c:pt idx="322">
                  <c:v>1.45676061404</c:v>
                </c:pt>
                <c:pt idx="323">
                  <c:v>1.4978589684600001</c:v>
                </c:pt>
                <c:pt idx="324">
                  <c:v>2.0536812583900002</c:v>
                </c:pt>
                <c:pt idx="325">
                  <c:v>2.2245196698399998</c:v>
                </c:pt>
                <c:pt idx="326">
                  <c:v>1.89045022799</c:v>
                </c:pt>
                <c:pt idx="327">
                  <c:v>2.2111039900399998</c:v>
                </c:pt>
                <c:pt idx="328">
                  <c:v>1.71338717481</c:v>
                </c:pt>
                <c:pt idx="329">
                  <c:v>1.59485001785</c:v>
                </c:pt>
                <c:pt idx="330">
                  <c:v>1.3182577332600001</c:v>
                </c:pt>
                <c:pt idx="331">
                  <c:v>1.1125471523599999</c:v>
                </c:pt>
                <c:pt idx="332">
                  <c:v>0.99960720154899996</c:v>
                </c:pt>
                <c:pt idx="333">
                  <c:v>1.55638585677</c:v>
                </c:pt>
                <c:pt idx="334">
                  <c:v>2.1496528902900001</c:v>
                </c:pt>
                <c:pt idx="335">
                  <c:v>1.8637503741300001</c:v>
                </c:pt>
                <c:pt idx="336">
                  <c:v>2.2228260787399998</c:v>
                </c:pt>
                <c:pt idx="337">
                  <c:v>1.64797800583</c:v>
                </c:pt>
                <c:pt idx="338">
                  <c:v>1.0697821032399999</c:v>
                </c:pt>
                <c:pt idx="339">
                  <c:v>1.5871606248500001</c:v>
                </c:pt>
                <c:pt idx="340">
                  <c:v>1.63026584724</c:v>
                </c:pt>
                <c:pt idx="341">
                  <c:v>2.12597458196</c:v>
                </c:pt>
                <c:pt idx="342">
                  <c:v>1.7775433465199999</c:v>
                </c:pt>
                <c:pt idx="343">
                  <c:v>2.2623409629700002</c:v>
                </c:pt>
                <c:pt idx="344">
                  <c:v>2.44902366649</c:v>
                </c:pt>
                <c:pt idx="345">
                  <c:v>1.9426671556699999</c:v>
                </c:pt>
                <c:pt idx="346">
                  <c:v>2.20859413742</c:v>
                </c:pt>
                <c:pt idx="347">
                  <c:v>1.6446363491</c:v>
                </c:pt>
                <c:pt idx="348">
                  <c:v>1.3608560026800001</c:v>
                </c:pt>
                <c:pt idx="349">
                  <c:v>2.1942222025599998</c:v>
                </c:pt>
                <c:pt idx="350">
                  <c:v>2.8622301316700001</c:v>
                </c:pt>
                <c:pt idx="351">
                  <c:v>3.0201647766900002</c:v>
                </c:pt>
                <c:pt idx="352">
                  <c:v>2.7257451419700001</c:v>
                </c:pt>
                <c:pt idx="353">
                  <c:v>2.8587673309200001</c:v>
                </c:pt>
                <c:pt idx="354">
                  <c:v>2.3953810093599999</c:v>
                </c:pt>
                <c:pt idx="355">
                  <c:v>1.7523987436899999</c:v>
                </c:pt>
                <c:pt idx="356">
                  <c:v>2.6971147000900002</c:v>
                </c:pt>
                <c:pt idx="357">
                  <c:v>3.1531814540899998</c:v>
                </c:pt>
                <c:pt idx="358">
                  <c:v>3.0560909762200001</c:v>
                </c:pt>
                <c:pt idx="359">
                  <c:v>2.3880778662400002</c:v>
                </c:pt>
                <c:pt idx="360">
                  <c:v>2.1906309825400001</c:v>
                </c:pt>
                <c:pt idx="361">
                  <c:v>3.2790372967499999</c:v>
                </c:pt>
                <c:pt idx="362">
                  <c:v>3.5412755039400001</c:v>
                </c:pt>
                <c:pt idx="363">
                  <c:v>3.09943727409</c:v>
                </c:pt>
                <c:pt idx="364">
                  <c:v>1.87799289764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9E3-4E63-A08A-FC521202A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362136"/>
        <c:axId val="228532872"/>
      </c:lineChart>
      <c:catAx>
        <c:axId val="228362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532872"/>
        <c:crosses val="autoZero"/>
        <c:auto val="1"/>
        <c:lblAlgn val="ctr"/>
        <c:lblOffset val="100"/>
        <c:tickMarkSkip val="31"/>
        <c:noMultiLvlLbl val="0"/>
      </c:catAx>
      <c:valAx>
        <c:axId val="2285328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PM2.5 (tons)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362136"/>
        <c:crossesAt val="1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quickly: Ancillary data = temporal profiles,</a:t>
            </a:r>
            <a:r>
              <a:rPr lang="en-US" baseline="0" dirty="0"/>
              <a:t> speciation profiles, spatial surrogates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3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</a:t>
            </a:r>
            <a:r>
              <a:rPr lang="en-US" baseline="0" dirty="0"/>
              <a:t> a quick introduction to emissions modeling</a:t>
            </a:r>
          </a:p>
          <a:p>
            <a:r>
              <a:rPr lang="en-US" baseline="0" dirty="0"/>
              <a:t>Specifics about 2011v6.2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6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5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924800" y="6407944"/>
            <a:ext cx="722472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AF8CA-7276-47C2-B7A7-4D158E216C1C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163728" cy="36512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/>
              <a:t>OAQPS, Emission Inventory and Analysis Group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E54-FDBA-45F8-91F6-5708D7EC203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E3F2-AFAA-4D24-8B99-FEF50B4E69E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407943"/>
            <a:ext cx="3505200" cy="365125"/>
          </a:xfrm>
        </p:spPr>
        <p:txBody>
          <a:bodyPr/>
          <a:lstStyle/>
          <a:p>
            <a:r>
              <a:rPr lang="en-US" dirty="0"/>
              <a:t>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F83-966E-4094-B6DF-D5B25EAF193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C6A6-87B3-41A2-A18F-7E4E7206EED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9EC-FA9C-4557-ADEF-16E6D24D893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DEE-D6A2-4108-BF0D-8CD761C1BB4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2DA-F72F-4073-86DF-B0C2701F745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DBE3D3F-4CC0-49A9-B7A6-D83A4BA290F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OAQPS, Emission Inventory and Analysis Group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yth.alison@epa.gov" TargetMode="External"/><Relationship Id="rId2" Type="http://schemas.openxmlformats.org/officeDocument/2006/relationships/hyperlink" Target="mailto:vukovich.Jeffrey@epa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sci-model-dev.net/11/369/2018/gmd-11-369-201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639"/>
            <a:ext cx="7772400" cy="1982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Development of 2016 Hemispheric Emissions for CMAQ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" y="3276600"/>
            <a:ext cx="9067800" cy="2819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October 24, 2018</a:t>
            </a:r>
          </a:p>
          <a:p>
            <a:pPr algn="ctr"/>
            <a:r>
              <a:rPr lang="en-US" dirty="0"/>
              <a:t>Presented by: Jeff </a:t>
            </a:r>
            <a:r>
              <a:rPr lang="en-US" dirty="0" err="1"/>
              <a:t>Vukovich</a:t>
            </a:r>
            <a:endParaRPr lang="en-US" dirty="0"/>
          </a:p>
          <a:p>
            <a:pPr algn="ctr"/>
            <a:endParaRPr lang="en-US" sz="1400" dirty="0"/>
          </a:p>
          <a:p>
            <a:pPr algn="ctr">
              <a:spcAft>
                <a:spcPts val="200"/>
              </a:spcAft>
            </a:pPr>
            <a:r>
              <a:rPr lang="en-US" dirty="0"/>
              <a:t>A. </a:t>
            </a:r>
            <a:r>
              <a:rPr lang="en-US" dirty="0" err="1"/>
              <a:t>Eyth</a:t>
            </a:r>
            <a:r>
              <a:rPr lang="en-US" dirty="0"/>
              <a:t>, B. Henderson, C. Jang (US EPA OAQPS)</a:t>
            </a:r>
          </a:p>
          <a:p>
            <a:pPr algn="ctr">
              <a:spcAft>
                <a:spcPts val="200"/>
              </a:spcAft>
            </a:pPr>
            <a:r>
              <a:rPr lang="en-US" dirty="0"/>
              <a:t>C. Allen, J. </a:t>
            </a:r>
            <a:r>
              <a:rPr lang="en-US" dirty="0" err="1"/>
              <a:t>Beidler</a:t>
            </a:r>
            <a:r>
              <a:rPr lang="en-US" dirty="0"/>
              <a:t>, K. </a:t>
            </a:r>
            <a:r>
              <a:rPr lang="en-US" dirty="0" err="1"/>
              <a:t>Talgo</a:t>
            </a:r>
            <a:r>
              <a:rPr lang="en-US" dirty="0"/>
              <a:t> (CSRA-GDIT)</a:t>
            </a:r>
          </a:p>
          <a:p>
            <a:pPr algn="ctr"/>
            <a:endParaRPr lang="en-US" sz="800" dirty="0"/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3F92F22-42CD-4281-85B2-D292E09B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3094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School of Environment, Tsinghua University, Beijing</a:t>
            </a:r>
          </a:p>
          <a:p>
            <a:r>
              <a:rPr lang="en-US" sz="2400" dirty="0"/>
              <a:t>16 different emissions sectors</a:t>
            </a:r>
          </a:p>
          <a:p>
            <a:r>
              <a:rPr lang="en-US" sz="2400" dirty="0"/>
              <a:t>Gridded emissions for a 27km Lambert Conformal grid </a:t>
            </a:r>
          </a:p>
          <a:p>
            <a:pPr lvl="2"/>
            <a:r>
              <a:rPr lang="en-US" sz="1800" dirty="0"/>
              <a:t>Included Hong Kong and Macau; not Taiwan</a:t>
            </a:r>
          </a:p>
          <a:p>
            <a:r>
              <a:rPr lang="en-US" sz="2400" dirty="0"/>
              <a:t>CAPS emissions provided except CO</a:t>
            </a:r>
          </a:p>
          <a:p>
            <a:pPr lvl="1"/>
            <a:r>
              <a:rPr lang="en-US" sz="2000" dirty="0"/>
              <a:t>Used HTAPv2 CO emissions</a:t>
            </a:r>
            <a:endParaRPr lang="en-US" sz="2400" dirty="0"/>
          </a:p>
          <a:p>
            <a:r>
              <a:rPr lang="en-US" sz="2400" dirty="0"/>
              <a:t>CB6 speciation provided</a:t>
            </a:r>
          </a:p>
          <a:p>
            <a:r>
              <a:rPr lang="en-US" sz="2400" dirty="0"/>
              <a:t>Monthly, weekly, diurnal profiles provided</a:t>
            </a:r>
          </a:p>
          <a:p>
            <a:r>
              <a:rPr lang="en-US" sz="2400" dirty="0"/>
              <a:t>Used same vertical layering allocation as used with HTAP gridded inventories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4AAB0F-F9BE-4D8C-B9AD-334B9B53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039172-6EBD-4496-A9AD-B6D4485A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4186D6F-35B8-40AC-BF53-2745A734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2015 China inventory</a:t>
            </a:r>
          </a:p>
        </p:txBody>
      </p:sp>
    </p:spTree>
    <p:extLst>
      <p:ext uri="{BB962C8B-B14F-4D97-AF65-F5344CB8AC3E}">
        <p14:creationId xmlns:p14="http://schemas.microsoft.com/office/powerpoint/2010/main" val="339946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4AAB0F-F9BE-4D8C-B9AD-334B9B53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039172-6EBD-4496-A9AD-B6D4485A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4186D6F-35B8-40AC-BF53-2745A734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2015 China inventory (2)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1C814C-F895-48BE-BB0F-22AC0940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1" y="2008579"/>
            <a:ext cx="7230229" cy="3808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14322B-A2C1-4E23-B4AF-D8AAEFC1467E}"/>
              </a:ext>
            </a:extLst>
          </p:cNvPr>
          <p:cNvSpPr txBox="1"/>
          <p:nvPr/>
        </p:nvSpPr>
        <p:spPr>
          <a:xfrm>
            <a:off x="523568" y="1417638"/>
            <a:ext cx="743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different sectors and the pollutants provided in each sector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EED450-3F24-4B72-A7CF-409539D6ED90}"/>
              </a:ext>
            </a:extLst>
          </p:cNvPr>
          <p:cNvSpPr txBox="1"/>
          <p:nvPr/>
        </p:nvSpPr>
        <p:spPr>
          <a:xfrm>
            <a:off x="3265671" y="6038611"/>
            <a:ext cx="538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Note open burning not used; FINN fires used</a:t>
            </a:r>
          </a:p>
        </p:txBody>
      </p:sp>
    </p:spTree>
    <p:extLst>
      <p:ext uri="{BB962C8B-B14F-4D97-AF65-F5344CB8AC3E}">
        <p14:creationId xmlns:p14="http://schemas.microsoft.com/office/powerpoint/2010/main" val="183300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527C448-71FD-428D-B501-4F0593CE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FED1971-95A9-4802-9781-35CB824D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852DA7-8632-44F4-A862-9A5D862A5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21" y="253181"/>
            <a:ext cx="3679032" cy="3252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B974EA-CCF4-4CDD-8FFE-57612374E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0723"/>
            <a:ext cx="3699291" cy="3255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FAD0A0-68E1-44FB-A1B9-4C537475D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1" y="3779658"/>
            <a:ext cx="3556728" cy="3137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17E3547-777F-49BB-823B-7F86D75974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37" y="3714470"/>
            <a:ext cx="3581400" cy="31435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CC8D0B-BCA6-435C-93A4-FA946AE3D214}"/>
              </a:ext>
            </a:extLst>
          </p:cNvPr>
          <p:cNvSpPr txBox="1"/>
          <p:nvPr/>
        </p:nvSpPr>
        <p:spPr>
          <a:xfrm>
            <a:off x="990600" y="0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NOX Road transport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73287D-DA79-4D03-A9AD-2EE954D94727}"/>
              </a:ext>
            </a:extLst>
          </p:cNvPr>
          <p:cNvSpPr txBox="1"/>
          <p:nvPr/>
        </p:nvSpPr>
        <p:spPr>
          <a:xfrm>
            <a:off x="5257800" y="6672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NOX Power 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A3B79E5-AD72-4260-834B-C65257F2F903}"/>
              </a:ext>
            </a:extLst>
          </p:cNvPr>
          <p:cNvSpPr txBox="1"/>
          <p:nvPr/>
        </p:nvSpPr>
        <p:spPr>
          <a:xfrm>
            <a:off x="4957970" y="3431798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NOX Domestic fossil fuels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B38B9A-1C23-4A26-B975-2F2C14A84F6F}"/>
              </a:ext>
            </a:extLst>
          </p:cNvPr>
          <p:cNvSpPr txBox="1"/>
          <p:nvPr/>
        </p:nvSpPr>
        <p:spPr>
          <a:xfrm>
            <a:off x="715685" y="3505852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NOX Domestic bio-fuels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5356" y="37600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9500" y="37600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61409" y="39624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49500" y="387518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U.S. anthropogenic inventories based on 2016 emissions modeling platform which includes 2014NEIv2</a:t>
            </a:r>
          </a:p>
          <a:p>
            <a:pPr lvl="1"/>
            <a:r>
              <a:rPr lang="en-US" dirty="0"/>
              <a:t>Including the inventories for Alaska, Hawaii, Puerto Rico, and Virgin Islands</a:t>
            </a:r>
          </a:p>
          <a:p>
            <a:pPr lvl="1"/>
            <a:r>
              <a:rPr lang="en-US" dirty="0"/>
              <a:t>U.S. fires from 2016 emissions modeling platform</a:t>
            </a:r>
          </a:p>
          <a:p>
            <a:pPr lvl="1"/>
            <a:r>
              <a:rPr lang="en-US" dirty="0"/>
              <a:t>Biogenic from BEISv3.61 for USA</a:t>
            </a:r>
          </a:p>
          <a:p>
            <a:r>
              <a:rPr lang="en-US" dirty="0"/>
              <a:t>Canada 2016 (interpolated), Mexico 2016 (interpolated)</a:t>
            </a:r>
          </a:p>
          <a:p>
            <a:r>
              <a:rPr lang="en-US" dirty="0"/>
              <a:t>Fire </a:t>
            </a:r>
            <a:r>
              <a:rPr lang="en-US" dirty="0" err="1"/>
              <a:t>INventory</a:t>
            </a:r>
            <a:r>
              <a:rPr lang="en-US" dirty="0"/>
              <a:t> from NCAR (FINN) used outside U.S. </a:t>
            </a:r>
          </a:p>
          <a:p>
            <a:pPr lvl="1"/>
            <a:r>
              <a:rPr lang="en-US" dirty="0"/>
              <a:t>FINN includes “croplands” fires (did not use HTAPv2 ag fires)</a:t>
            </a:r>
          </a:p>
          <a:p>
            <a:r>
              <a:rPr lang="en-US" dirty="0" smtClean="0"/>
              <a:t>MEGAN v2.1 </a:t>
            </a:r>
            <a:r>
              <a:rPr lang="en-US" dirty="0"/>
              <a:t>for outside of USA</a:t>
            </a:r>
          </a:p>
          <a:p>
            <a:r>
              <a:rPr lang="en-US" dirty="0"/>
              <a:t>Monthly GEIA Lightning NOx inventory used</a:t>
            </a:r>
          </a:p>
          <a:p>
            <a:pPr lvl="1"/>
            <a:r>
              <a:rPr lang="en-US" dirty="0"/>
              <a:t>Spatially vary diurnal profiles generated</a:t>
            </a:r>
          </a:p>
          <a:p>
            <a:r>
              <a:rPr lang="en-US" dirty="0"/>
              <a:t>Ocean chlorine consistent with modeling platform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Inventories</a:t>
            </a:r>
          </a:p>
        </p:txBody>
      </p:sp>
    </p:spTree>
    <p:extLst>
      <p:ext uri="{BB962C8B-B14F-4D97-AF65-F5344CB8AC3E}">
        <p14:creationId xmlns:p14="http://schemas.microsoft.com/office/powerpoint/2010/main" val="207172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0"/>
            <a:ext cx="7038418" cy="37250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395943"/>
            <a:ext cx="8229600" cy="4767072"/>
          </a:xfrm>
        </p:spPr>
        <p:txBody>
          <a:bodyPr>
            <a:normAutofit/>
          </a:bodyPr>
          <a:lstStyle/>
          <a:p>
            <a:r>
              <a:rPr lang="en-US" dirty="0"/>
              <a:t>GEOCODE contains all country, state, county and district definitions (replaces COSTCY)</a:t>
            </a:r>
          </a:p>
          <a:p>
            <a:r>
              <a:rPr lang="en-US" dirty="0"/>
              <a:t>GRIDMASK file (for 0.1x0.1 grid) assigns GEOCODEs and time zones to each grid cell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Supporting SMOKE Input Files</a:t>
            </a:r>
          </a:p>
        </p:txBody>
      </p:sp>
    </p:spTree>
    <p:extLst>
      <p:ext uri="{BB962C8B-B14F-4D97-AF65-F5344CB8AC3E}">
        <p14:creationId xmlns:p14="http://schemas.microsoft.com/office/powerpoint/2010/main" val="115890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75867"/>
          </a:xfrm>
        </p:spPr>
        <p:txBody>
          <a:bodyPr>
            <a:normAutofit/>
          </a:bodyPr>
          <a:lstStyle/>
          <a:p>
            <a:r>
              <a:rPr lang="en-US" dirty="0"/>
              <a:t>January Residential PM2.5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89100"/>
            <a:ext cx="3772307" cy="32639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74" y="1670094"/>
            <a:ext cx="3706205" cy="3206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49" y="5035961"/>
            <a:ext cx="1895984" cy="1653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80" y="5006469"/>
            <a:ext cx="1895984" cy="16534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92045" y="606401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9433" y="609360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9022" y="5233014"/>
            <a:ext cx="815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times in GMT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171" y="14594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9184" y="143544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300" y="1127690"/>
            <a:ext cx="809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Residential emissions have two peaks: morning and evening local time</a:t>
            </a:r>
          </a:p>
        </p:txBody>
      </p:sp>
    </p:spTree>
    <p:extLst>
      <p:ext uri="{BB962C8B-B14F-4D97-AF65-F5344CB8AC3E}">
        <p14:creationId xmlns:p14="http://schemas.microsoft.com/office/powerpoint/2010/main" val="149941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494872" cy="4525963"/>
          </a:xfrm>
        </p:spPr>
        <p:txBody>
          <a:bodyPr>
            <a:normAutofit/>
          </a:bodyPr>
          <a:lstStyle/>
          <a:p>
            <a:r>
              <a:rPr lang="en-US" dirty="0"/>
              <a:t>Spatial Surrogates for U.S., Canada, and Mexico developed for the hemispheric grid </a:t>
            </a:r>
          </a:p>
          <a:p>
            <a:pPr lvl="1"/>
            <a:r>
              <a:rPr lang="en-US" dirty="0"/>
              <a:t>187x187 polar stereographic 108km x 108km</a:t>
            </a:r>
          </a:p>
          <a:p>
            <a:pPr lvl="1"/>
            <a:r>
              <a:rPr lang="en-US" dirty="0"/>
              <a:t>Covered outlying areas: AK/HI/PR/VI</a:t>
            </a:r>
          </a:p>
          <a:p>
            <a:pPr lvl="1"/>
            <a:r>
              <a:rPr lang="en-US" dirty="0"/>
              <a:t>Spatial cross-reference had to be updated</a:t>
            </a:r>
          </a:p>
          <a:p>
            <a:r>
              <a:rPr lang="en-US" dirty="0"/>
              <a:t>No surrogates needed outside of North America because inventories are </a:t>
            </a:r>
            <a:r>
              <a:rPr lang="en-US" dirty="0" err="1"/>
              <a:t>regridded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13223"/>
            <a:ext cx="8229600" cy="1143000"/>
          </a:xfrm>
        </p:spPr>
        <p:txBody>
          <a:bodyPr/>
          <a:lstStyle/>
          <a:p>
            <a:r>
              <a:rPr lang="en-US" dirty="0"/>
              <a:t>Spatial Allocation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4E3441-F4BD-4518-A8BB-94AD63D8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91" y="3694797"/>
            <a:ext cx="3374528" cy="287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A8C384-4B7B-4D49-B57F-6230AE0AB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0" y="4146720"/>
            <a:ext cx="3237720" cy="192197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D7E0D69E-A5B6-455C-88CE-20B1AFF19F77}"/>
              </a:ext>
            </a:extLst>
          </p:cNvPr>
          <p:cNvSpPr/>
          <p:nvPr/>
        </p:nvSpPr>
        <p:spPr>
          <a:xfrm>
            <a:off x="3910632" y="48523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66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Emissions created for 44 layers</a:t>
            </a:r>
          </a:p>
          <a:p>
            <a:pPr lvl="1"/>
            <a:r>
              <a:rPr lang="en-US" dirty="0"/>
              <a:t>Layer 1 median at 10m, and layer 44 at 18,200m</a:t>
            </a:r>
          </a:p>
          <a:p>
            <a:r>
              <a:rPr lang="en-US" dirty="0"/>
              <a:t>SMOKE plume rise used in North America</a:t>
            </a:r>
          </a:p>
          <a:p>
            <a:pPr lvl="1"/>
            <a:r>
              <a:rPr lang="en-US" dirty="0"/>
              <a:t>Based on stack parameters</a:t>
            </a:r>
          </a:p>
          <a:p>
            <a:pPr lvl="1"/>
            <a:r>
              <a:rPr lang="en-US" dirty="0"/>
              <a:t>Fires have a special treatment</a:t>
            </a:r>
          </a:p>
          <a:p>
            <a:r>
              <a:rPr lang="en-US" dirty="0"/>
              <a:t>HTAP emissions</a:t>
            </a:r>
          </a:p>
          <a:p>
            <a:pPr lvl="1"/>
            <a:r>
              <a:rPr lang="en-US" dirty="0"/>
              <a:t>Use SMOKE program </a:t>
            </a:r>
            <a:r>
              <a:rPr lang="en-US" dirty="0" err="1"/>
              <a:t>Layalloc</a:t>
            </a:r>
            <a:r>
              <a:rPr lang="en-US" dirty="0"/>
              <a:t> to put emissions at specific height ranges</a:t>
            </a:r>
          </a:p>
          <a:p>
            <a:pPr lvl="1"/>
            <a:r>
              <a:rPr lang="en-US" dirty="0"/>
              <a:t>Aircraft emissions split into landing and takeoff (layers 1-15), climbing and descent (16-33), and cruising (34-38)</a:t>
            </a:r>
          </a:p>
          <a:p>
            <a:pPr lvl="1"/>
            <a:r>
              <a:rPr lang="en-US" dirty="0"/>
              <a:t>Improved allocation of shipping and industry sources implemented</a:t>
            </a:r>
          </a:p>
          <a:p>
            <a:r>
              <a:rPr lang="en-US" dirty="0"/>
              <a:t>FINN: fires assigned to specific height ranges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2173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Distributions by Sector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26572"/>
              </p:ext>
            </p:extLst>
          </p:nvPr>
        </p:nvGraphicFramePr>
        <p:xfrm>
          <a:off x="6925733" y="4241852"/>
          <a:ext cx="2070365" cy="221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7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7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607">
                <a:tc>
                  <a:txBody>
                    <a:bodyPr/>
                    <a:lstStyle/>
                    <a:p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917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71881A-34D5-4DD0-B68B-16ABE07E2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22" y="1269339"/>
            <a:ext cx="4584589" cy="275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338F7D-62D5-4866-8BDF-8549F3B05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898" y="1293920"/>
            <a:ext cx="4584589" cy="2755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C1D237-45FD-4EBB-AF61-D7BD36810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017437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90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Carbon Bond 6 (CB06)-based speciation</a:t>
            </a:r>
          </a:p>
          <a:p>
            <a:r>
              <a:rPr lang="en-US" dirty="0"/>
              <a:t>Used 2016 platform within North America</a:t>
            </a:r>
          </a:p>
          <a:p>
            <a:r>
              <a:rPr lang="en-US" dirty="0"/>
              <a:t>Set of speciation profiles for HTAP based on the previous (e.g. 2011) platform averages</a:t>
            </a:r>
          </a:p>
          <a:p>
            <a:r>
              <a:rPr lang="en-US" dirty="0"/>
              <a:t>For HTAP, only a single speciation profile can be used per sector, country and pollutant</a:t>
            </a:r>
          </a:p>
          <a:p>
            <a:r>
              <a:rPr lang="en-US" dirty="0"/>
              <a:t>HTAP BC and OC inventory pollutants were used directly </a:t>
            </a:r>
          </a:p>
          <a:p>
            <a:pPr lvl="1"/>
            <a:r>
              <a:rPr lang="en-US" dirty="0"/>
              <a:t>Rest of PM2.5 speciated into CMAQ’s AE6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Speciation</a:t>
            </a:r>
          </a:p>
        </p:txBody>
      </p:sp>
    </p:spTree>
    <p:extLst>
      <p:ext uri="{BB962C8B-B14F-4D97-AF65-F5344CB8AC3E}">
        <p14:creationId xmlns:p14="http://schemas.microsoft.com/office/powerpoint/2010/main" val="160092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267" y="1295400"/>
            <a:ext cx="8229600" cy="4990305"/>
          </a:xfrm>
        </p:spPr>
        <p:txBody>
          <a:bodyPr>
            <a:normAutofit/>
          </a:bodyPr>
          <a:lstStyle/>
          <a:p>
            <a:r>
              <a:rPr lang="en-US" b="1" dirty="0"/>
              <a:t>Goal: Support a northern hemispheric CMAQ run for year 2016 using the latest available emissions data to better understand hemispheric transport of biogenic and anthropogenic pollutants</a:t>
            </a:r>
          </a:p>
          <a:p>
            <a:pPr lvl="1"/>
            <a:r>
              <a:rPr lang="en-US" dirty="0"/>
              <a:t>Implement N. American emissions inventories using latest 2016 modeling platform</a:t>
            </a:r>
          </a:p>
          <a:p>
            <a:pPr lvl="1"/>
            <a:r>
              <a:rPr lang="en-US" dirty="0"/>
              <a:t>Integrate a recently acquired year 2015 China inventory</a:t>
            </a:r>
          </a:p>
          <a:p>
            <a:pPr lvl="1"/>
            <a:r>
              <a:rPr lang="en-US" dirty="0"/>
              <a:t>Project year 2010 Hemispheric Transport of Air Pollutants (HTAP) v2 gridded inventories to more current 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191945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merged emissions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629053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weekday NOX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1534" y="162905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weekday PM2.5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F53936-4209-4FB7-B192-1B378275D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5" y="2126639"/>
            <a:ext cx="4070081" cy="358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35A3EA-CF90-4C9E-A489-713E400D0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45" y="2266861"/>
            <a:ext cx="3813412" cy="33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</a:t>
            </a:r>
            <a:r>
              <a:rPr lang="en-US"/>
              <a:t>merged emissions (2)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629053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weekday VOC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1534" y="1629053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weekday SO2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90DD24-85D0-4638-BC52-0F6EEFDA5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3878"/>
            <a:ext cx="4354086" cy="3831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FC05D7-9FCD-4E4B-A8CD-399E710C3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91" y="2350690"/>
            <a:ext cx="4011109" cy="35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55832" cy="500618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More emissions sensitivity studies where we evaluate the impact of changing emissions in other parts of the world</a:t>
            </a:r>
          </a:p>
          <a:p>
            <a:r>
              <a:rPr lang="en-US" dirty="0"/>
              <a:t>Consider other methods to obtain future-year projections for non-U.S. emissions using alternative sources (e.g. trends from satellite data)</a:t>
            </a:r>
          </a:p>
          <a:p>
            <a:r>
              <a:rPr lang="en-US" dirty="0"/>
              <a:t>Improvements to biogenic emissions</a:t>
            </a:r>
          </a:p>
          <a:p>
            <a:r>
              <a:rPr lang="en-US" dirty="0"/>
              <a:t>Improvements to layering</a:t>
            </a:r>
          </a:p>
          <a:p>
            <a:r>
              <a:rPr lang="en-US" dirty="0"/>
              <a:t>Possible release of hemispheric emissions modeling platform later</a:t>
            </a:r>
          </a:p>
          <a:p>
            <a:r>
              <a:rPr lang="en-US" dirty="0"/>
              <a:t>Questions can be directed to </a:t>
            </a:r>
            <a:r>
              <a:rPr lang="en-US" dirty="0">
                <a:hlinkClick r:id="rId2"/>
              </a:rPr>
              <a:t>vukovich.Jeffrey@epa.gov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eyth.alison@epa.gov</a:t>
            </a:r>
            <a:r>
              <a:rPr lang="en-US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96356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Xing, J., R. </a:t>
            </a:r>
            <a:r>
              <a:rPr lang="en-US" dirty="0" err="1"/>
              <a:t>Mathur</a:t>
            </a:r>
            <a:r>
              <a:rPr lang="en-US" dirty="0"/>
              <a:t>, J. </a:t>
            </a:r>
            <a:r>
              <a:rPr lang="en-US" dirty="0" err="1"/>
              <a:t>Pleim</a:t>
            </a:r>
            <a:r>
              <a:rPr lang="en-US" dirty="0"/>
              <a:t>, C. Hogrefe, C.-M. </a:t>
            </a:r>
            <a:r>
              <a:rPr lang="en-US" dirty="0" err="1"/>
              <a:t>Gan</a:t>
            </a:r>
            <a:r>
              <a:rPr lang="en-US" dirty="0"/>
              <a:t>, D. Wong, C. Wei, R. Gilliam, and G. Pouliot (2015), Observations and modeling of air quality trends over 1990–2010 across the Northern Hemisphere: China, the United States and Europe, Atmospheric Chemistry and Physics, 15(5), 2723-2747</a:t>
            </a:r>
          </a:p>
          <a:p>
            <a:r>
              <a:rPr lang="en-US" dirty="0"/>
              <a:t>Xing, J., J. </a:t>
            </a:r>
            <a:r>
              <a:rPr lang="en-US" dirty="0" err="1"/>
              <a:t>Pleim</a:t>
            </a:r>
            <a:r>
              <a:rPr lang="en-US" dirty="0"/>
              <a:t>, R. </a:t>
            </a:r>
            <a:r>
              <a:rPr lang="en-US" dirty="0" err="1"/>
              <a:t>Mathur</a:t>
            </a:r>
            <a:r>
              <a:rPr lang="en-US" dirty="0"/>
              <a:t>, G. Pouliot, C. Hogrefe, C. M. </a:t>
            </a:r>
            <a:r>
              <a:rPr lang="en-US" dirty="0" err="1"/>
              <a:t>Gan</a:t>
            </a:r>
            <a:r>
              <a:rPr lang="en-US" dirty="0"/>
              <a:t>, and C. Wei (2013), Historical gaseous and primary aerosol emissions in the United States from 1990 to 2010, Atmos. Chem. Phys., 13(15), 7531-7549, doi:10.5194/acp-13-7531-2013</a:t>
            </a:r>
          </a:p>
          <a:p>
            <a:r>
              <a:rPr lang="en-US" dirty="0" err="1"/>
              <a:t>Janssens-Maenhout</a:t>
            </a:r>
            <a:r>
              <a:rPr lang="en-US" dirty="0"/>
              <a:t>, G., M. </a:t>
            </a:r>
            <a:r>
              <a:rPr lang="en-US" dirty="0" err="1"/>
              <a:t>Crippa</a:t>
            </a:r>
            <a:r>
              <a:rPr lang="en-US" dirty="0"/>
              <a:t>, D. </a:t>
            </a:r>
            <a:r>
              <a:rPr lang="en-US" dirty="0" err="1"/>
              <a:t>Guizzardi</a:t>
            </a:r>
            <a:r>
              <a:rPr lang="en-US" dirty="0"/>
              <a:t>, F. </a:t>
            </a:r>
            <a:r>
              <a:rPr lang="en-US" dirty="0" err="1"/>
              <a:t>Dentener</a:t>
            </a:r>
            <a:r>
              <a:rPr lang="en-US" dirty="0"/>
              <a:t>, M. </a:t>
            </a:r>
            <a:r>
              <a:rPr lang="en-US" dirty="0" err="1"/>
              <a:t>Muntean</a:t>
            </a:r>
            <a:r>
              <a:rPr lang="en-US" dirty="0"/>
              <a:t>, G. Pouliot, T. Keating, Q. Zhang, J. </a:t>
            </a:r>
            <a:r>
              <a:rPr lang="en-US" dirty="0" err="1"/>
              <a:t>Kurokawa</a:t>
            </a:r>
            <a:r>
              <a:rPr lang="en-US" dirty="0"/>
              <a:t>, and R. </a:t>
            </a:r>
            <a:r>
              <a:rPr lang="en-US" dirty="0" err="1"/>
              <a:t>Wankmüller</a:t>
            </a:r>
            <a:r>
              <a:rPr lang="en-US" dirty="0"/>
              <a:t> (2015), HTAP_v2. 2: a mosaic of regional and global emission grid maps for 2008 and 2010 to study hemispheric transport of air pollution, </a:t>
            </a:r>
            <a:r>
              <a:rPr lang="en-US" i="1" dirty="0"/>
              <a:t>Atmospheric Chemistry and Physics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(19), 11411-11432</a:t>
            </a:r>
          </a:p>
          <a:p>
            <a:r>
              <a:rPr lang="en-US" dirty="0"/>
              <a:t>Pouliot, G., T. Keating, G. </a:t>
            </a:r>
            <a:r>
              <a:rPr lang="en-US" dirty="0" err="1"/>
              <a:t>Maenhout</a:t>
            </a:r>
            <a:r>
              <a:rPr lang="en-US" dirty="0"/>
              <a:t>, C. Chang, J. Beidler, and R. Cleary (2014), The Incorporation of the US National Emission Inventory into Version 2 of the Hemispheric Transport of Air Pollutants Inventory, in Air Pollution Modeling and its Application XXIII, edited, pp. 265-268, Springer International Publishing.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011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68" y="2722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Emissions Modeling Process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16D4B1CE-4584-4940-B22B-1A52A204CA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93" y="3429000"/>
            <a:ext cx="2925033" cy="1685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46" y="3591876"/>
            <a:ext cx="1554781" cy="143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Inventories</a:t>
            </a:r>
            <a:br>
              <a:rPr lang="en-US" dirty="0"/>
            </a:br>
            <a:r>
              <a:rPr lang="en-US" sz="1400" dirty="0"/>
              <a:t>(annual, monthly, daily, hourly) </a:t>
            </a:r>
            <a:br>
              <a:rPr lang="en-US" sz="1400" dirty="0"/>
            </a:br>
            <a:endParaRPr lang="en-US" sz="800" dirty="0"/>
          </a:p>
          <a:p>
            <a:pPr algn="ctr"/>
            <a:r>
              <a:rPr lang="en-US" sz="1600" dirty="0"/>
              <a:t>Met. Data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318676"/>
              </p:ext>
            </p:extLst>
          </p:nvPr>
        </p:nvGraphicFramePr>
        <p:xfrm>
          <a:off x="2302768" y="1795762"/>
          <a:ext cx="3423330" cy="166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800"/>
            <a:ext cx="1523820" cy="1076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927" y="4800600"/>
            <a:ext cx="2690473" cy="224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9004886" flipV="1">
            <a:off x="1665055" y="3128765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609973" flipV="1">
            <a:off x="1710327" y="5204536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V="1">
            <a:off x="1840483" y="4267200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V="1">
            <a:off x="5547882" y="4166955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196721" flipV="1">
            <a:off x="5551698" y="5483099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360599" flipV="1">
            <a:off x="5653054" y="2923741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5189593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Gridded, hourly, speciated emissions in a format for an air quality model</a:t>
            </a:r>
          </a:p>
        </p:txBody>
      </p:sp>
      <p:sp>
        <p:nvSpPr>
          <p:cNvPr id="17" name="TextBox 16"/>
          <p:cNvSpPr txBox="1"/>
          <p:nvPr/>
        </p:nvSpPr>
        <p:spPr>
          <a:xfrm rot="18923076">
            <a:off x="909234" y="2890393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Temporal Profiles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8374" y="3915527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Speciation Profiles</a:t>
            </a:r>
          </a:p>
        </p:txBody>
      </p:sp>
      <p:sp>
        <p:nvSpPr>
          <p:cNvPr id="19" name="TextBox 18"/>
          <p:cNvSpPr txBox="1"/>
          <p:nvPr/>
        </p:nvSpPr>
        <p:spPr>
          <a:xfrm rot="2778875">
            <a:off x="1059225" y="5582622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Spatial Surrogates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6647" y="1415218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SMOKE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94901" y="1784550"/>
            <a:ext cx="3295110" cy="5073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8070" y="1566953"/>
            <a:ext cx="2544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SMOKE</a:t>
            </a:r>
            <a:r>
              <a:rPr lang="en-US" dirty="0"/>
              <a:t> software performs </a:t>
            </a:r>
            <a:br>
              <a:rPr lang="en-US" dirty="0"/>
            </a:br>
            <a:r>
              <a:rPr lang="en-US" b="1" dirty="0"/>
              <a:t>temporal allocation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/>
              <a:t>spatial allocation</a:t>
            </a:r>
            <a:r>
              <a:rPr lang="en-US" dirty="0"/>
              <a:t>, </a:t>
            </a:r>
            <a:r>
              <a:rPr lang="en-US" b="1" dirty="0"/>
              <a:t>speciation, </a:t>
            </a:r>
            <a:r>
              <a:rPr lang="en-US" dirty="0"/>
              <a:t>and</a:t>
            </a:r>
            <a:r>
              <a:rPr lang="en-US" b="1" dirty="0"/>
              <a:t> plume rise</a:t>
            </a:r>
            <a:r>
              <a:rPr lang="en-US" dirty="0"/>
              <a:t> to create: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95800" y="4810632"/>
            <a:ext cx="966028" cy="30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9310" y="1168111"/>
            <a:ext cx="1525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Ancillary Data</a:t>
            </a:r>
            <a:r>
              <a:rPr lang="en-US" b="1" dirty="0"/>
              <a:t>: profiles and cross references </a:t>
            </a:r>
          </a:p>
        </p:txBody>
      </p:sp>
      <p:sp>
        <p:nvSpPr>
          <p:cNvPr id="21" name="Left Brace 20"/>
          <p:cNvSpPr/>
          <p:nvPr/>
        </p:nvSpPr>
        <p:spPr>
          <a:xfrm rot="3060000">
            <a:off x="1234673" y="1918234"/>
            <a:ext cx="456686" cy="145441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2" y="1502569"/>
            <a:ext cx="8641080" cy="48204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Achieving consistency throughout the hemisphere in speciation, spatial allocation, temporal allocation, and vertical allocation</a:t>
            </a:r>
          </a:p>
          <a:p>
            <a:r>
              <a:rPr lang="en-US" dirty="0"/>
              <a:t>Preparing emissions for the rest of the northern hemisphere based on </a:t>
            </a:r>
            <a:r>
              <a:rPr lang="en-US" i="1" dirty="0"/>
              <a:t>gridded </a:t>
            </a:r>
            <a:r>
              <a:rPr lang="en-US" dirty="0"/>
              <a:t>inventories</a:t>
            </a:r>
          </a:p>
          <a:p>
            <a:r>
              <a:rPr lang="en-US" dirty="0"/>
              <a:t>Implementing new China inventory </a:t>
            </a:r>
          </a:p>
          <a:p>
            <a:r>
              <a:rPr lang="en-US" dirty="0"/>
              <a:t>Obtaining hemispheric inventories for fires and </a:t>
            </a:r>
            <a:r>
              <a:rPr lang="en-US" dirty="0" err="1"/>
              <a:t>biogenics</a:t>
            </a:r>
            <a:endParaRPr lang="en-US" dirty="0"/>
          </a:p>
          <a:p>
            <a:r>
              <a:rPr lang="en-US" dirty="0"/>
              <a:t>Projecting HTAP gridded inventory to a more current year</a:t>
            </a:r>
          </a:p>
          <a:p>
            <a:r>
              <a:rPr lang="en-US" dirty="0"/>
              <a:t>Zeroing out HTAP inventory over North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28" y="293173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92875"/>
            <a:ext cx="3392328" cy="365125"/>
          </a:xfrm>
        </p:spPr>
        <p:txBody>
          <a:bodyPr/>
          <a:lstStyle/>
          <a:p>
            <a:r>
              <a:rPr lang="en-US" dirty="0"/>
              <a:t>EPA OAQPS, Emission Inventory and Analysis Group</a:t>
            </a:r>
          </a:p>
        </p:txBody>
      </p:sp>
    </p:spTree>
    <p:extLst>
      <p:ext uri="{BB962C8B-B14F-4D97-AF65-F5344CB8AC3E}">
        <p14:creationId xmlns:p14="http://schemas.microsoft.com/office/powerpoint/2010/main" val="305244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Resolution: </a:t>
            </a:r>
            <a:r>
              <a:rPr lang="en-US" dirty="0"/>
              <a:t>0.1 degrees latitude by 0.1 degrees longitude for year 2010</a:t>
            </a:r>
          </a:p>
          <a:p>
            <a:r>
              <a:rPr lang="en-US" u="sng" dirty="0"/>
              <a:t>Pollutants</a:t>
            </a:r>
            <a:r>
              <a:rPr lang="en-US" dirty="0"/>
              <a:t>: CO, NMVOC, NO</a:t>
            </a:r>
            <a:r>
              <a:rPr lang="en-US" baseline="-25000" dirty="0"/>
              <a:t>x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NH</a:t>
            </a:r>
            <a:r>
              <a:rPr lang="en-US" baseline="-25000" dirty="0"/>
              <a:t>3</a:t>
            </a:r>
            <a:r>
              <a:rPr lang="en-US" dirty="0"/>
              <a:t>, PM</a:t>
            </a:r>
            <a:r>
              <a:rPr lang="en-US" baseline="-25000" dirty="0"/>
              <a:t>10</a:t>
            </a:r>
            <a:r>
              <a:rPr lang="en-US" dirty="0"/>
              <a:t>, PM</a:t>
            </a:r>
            <a:r>
              <a:rPr lang="en-US" baseline="-25000" dirty="0"/>
              <a:t>2.5</a:t>
            </a:r>
            <a:r>
              <a:rPr lang="en-US" dirty="0"/>
              <a:t>, black carbon (BC) and organic carbon (OC)</a:t>
            </a:r>
          </a:p>
          <a:p>
            <a:r>
              <a:rPr lang="en-US" u="sng" dirty="0"/>
              <a:t>Emissions sectors</a:t>
            </a:r>
            <a:r>
              <a:rPr lang="en-US" dirty="0"/>
              <a:t>: agriculture, aircraft, industry, power industry (i.e., energy), ground transport, residential, and shipping</a:t>
            </a:r>
          </a:p>
          <a:p>
            <a:pPr lvl="1"/>
            <a:r>
              <a:rPr lang="en-US" dirty="0"/>
              <a:t>Some sectors have monthly inventories, others annual</a:t>
            </a:r>
          </a:p>
          <a:p>
            <a:r>
              <a:rPr lang="en-US" u="sng" dirty="0"/>
              <a:t>SMOKE 4.0 and later</a:t>
            </a:r>
            <a:r>
              <a:rPr lang="en-US" dirty="0"/>
              <a:t>: read gridded inventories and </a:t>
            </a:r>
            <a:r>
              <a:rPr lang="en-US" dirty="0" err="1"/>
              <a:t>regrid</a:t>
            </a:r>
            <a:r>
              <a:rPr lang="en-US" dirty="0"/>
              <a:t> them onto a desired modeling grid</a:t>
            </a:r>
          </a:p>
          <a:p>
            <a:r>
              <a:rPr lang="en-US" u="sng" dirty="0"/>
              <a:t>Layering:</a:t>
            </a:r>
            <a:r>
              <a:rPr lang="en-US" dirty="0"/>
              <a:t> uses constant layer fractions (J. Xing) since there are no stack parameters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HTAP inventories</a:t>
            </a:r>
          </a:p>
        </p:txBody>
      </p:sp>
    </p:spTree>
    <p:extLst>
      <p:ext uri="{BB962C8B-B14F-4D97-AF65-F5344CB8AC3E}">
        <p14:creationId xmlns:p14="http://schemas.microsoft.com/office/powerpoint/2010/main" val="140208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NOx from Selected HTAP Sectors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4" y="1515468"/>
            <a:ext cx="4391025" cy="2609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74" y="3985518"/>
            <a:ext cx="4419468" cy="2567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90" y="1594216"/>
            <a:ext cx="4373042" cy="2531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564" y="4031788"/>
            <a:ext cx="4391249" cy="2469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15468"/>
            <a:ext cx="3551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Aircraft Cruising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1623322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Shipping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067" y="3996972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Industry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0535" y="4076450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 transport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5567" y="1785357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kg NO</a:t>
            </a:r>
            <a:r>
              <a:rPr lang="en-US" baseline="-25000" dirty="0"/>
              <a:t>x</a:t>
            </a:r>
            <a:r>
              <a:rPr lang="en-US" dirty="0"/>
              <a:t>/day</a:t>
            </a:r>
          </a:p>
        </p:txBody>
      </p:sp>
    </p:spTree>
    <p:extLst>
      <p:ext uri="{BB962C8B-B14F-4D97-AF65-F5344CB8AC3E}">
        <p14:creationId xmlns:p14="http://schemas.microsoft.com/office/powerpoint/2010/main" val="93520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5264A3E-0BDC-42F6-9D28-783D64224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emissions datasets that include current years (through 2014) and by country</a:t>
            </a:r>
          </a:p>
          <a:p>
            <a:r>
              <a:rPr lang="en-US" dirty="0"/>
              <a:t>http://www.globalchange.umd.edu/ceds/</a:t>
            </a:r>
          </a:p>
          <a:p>
            <a:r>
              <a:rPr lang="en-US" dirty="0" err="1"/>
              <a:t>Hoesly</a:t>
            </a:r>
            <a:r>
              <a:rPr lang="en-US" dirty="0"/>
              <a:t> et al, </a:t>
            </a:r>
            <a:r>
              <a:rPr lang="en-US" i="1" dirty="0"/>
              <a:t>Historical (1750–</a:t>
            </a:r>
            <a:r>
              <a:rPr lang="en-US" b="1" i="1" dirty="0"/>
              <a:t>2014</a:t>
            </a:r>
            <a:r>
              <a:rPr lang="en-US" i="1" dirty="0"/>
              <a:t>) anthropogenic emissions of reactive gases and aerosols from the Community Emissions Data System (CEDS), </a:t>
            </a:r>
            <a:r>
              <a:rPr lang="en-US" dirty="0"/>
              <a:t>Geoscientific Model Development, 2018, Vol. 11, p 369-408 </a:t>
            </a:r>
            <a:r>
              <a:rPr lang="en-US" sz="1600" dirty="0">
                <a:hlinkClick r:id="rId2"/>
              </a:rPr>
              <a:t>https://www.geosci-model-dev.net/11/369/2018/gmd-11-369-2018.pdf</a:t>
            </a:r>
            <a:endParaRPr lang="en-US" sz="1600" dirty="0"/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F147FE-FF33-4E16-898B-8E48A506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1FD289-6467-4168-9D58-FC17ED94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F8A2ACA-DD16-46A3-BCAB-2BC24564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04" y="345702"/>
            <a:ext cx="8555832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Community Emissions Data System (CEDS) for Historical Emissions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184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2273CC-585B-4973-A785-2EFF57B9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FFEE09-B627-4CD2-ABF5-CB7B6F4E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FBA11DB-4D1F-4215-BDA1-5A268C46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25133"/>
            <a:ext cx="89368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Using CEDS to project HTAPv2 from 2010 to 2014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FF20FC74-B9B3-4D6D-9FD3-185C0635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2730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46D059A-4022-4086-A083-D7C930B7C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91012"/>
              </p:ext>
            </p:extLst>
          </p:nvPr>
        </p:nvGraphicFramePr>
        <p:xfrm>
          <a:off x="762000" y="1371600"/>
          <a:ext cx="7315200" cy="4146295"/>
        </p:xfrm>
        <a:graphic>
          <a:graphicData uri="http://schemas.openxmlformats.org/drawingml/2006/table">
            <a:tbl>
              <a:tblPr firstRow="1" firstCol="1" bandRow="1"/>
              <a:tblGrid>
                <a:gridCol w="2357469">
                  <a:extLst>
                    <a:ext uri="{9D8B030D-6E8A-4147-A177-3AD203B41FA5}">
                      <a16:colId xmlns:a16="http://schemas.microsoft.com/office/drawing/2014/main" xmlns="" val="592215090"/>
                    </a:ext>
                  </a:extLst>
                </a:gridCol>
                <a:gridCol w="4957731">
                  <a:extLst>
                    <a:ext uri="{9D8B030D-6E8A-4147-A177-3AD203B41FA5}">
                      <a16:colId xmlns:a16="http://schemas.microsoft.com/office/drawing/2014/main" xmlns="" val="967083085"/>
                    </a:ext>
                  </a:extLst>
                </a:gridCol>
              </a:tblGrid>
              <a:tr h="339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HTAPv2 2010 sector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CEDS sector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3632110"/>
                  </a:ext>
                </a:extLst>
              </a:tr>
              <a:tr h="617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g_ag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"Agriculture" or "AGRICULTURE"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5245078"/>
                  </a:ext>
                </a:extLst>
              </a:tr>
              <a:tr h="617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g_energy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"Energy production" or "POWER"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5245853"/>
                  </a:ext>
                </a:extLst>
              </a:tr>
              <a:tr h="668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g_industry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"Industrial" or "INDUSTRY" + "Solvents production and application" or "SOLVENTS"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46424"/>
                  </a:ext>
                </a:extLst>
              </a:tr>
              <a:tr h="617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g_transport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"Transportation" or "TRANSPORT",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666670"/>
                  </a:ext>
                </a:extLst>
              </a:tr>
              <a:tr h="668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g_residential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"Residential, Commercial, Other" or "RESIDENTIAL" + "Waste" or "WASTE"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278588"/>
                  </a:ext>
                </a:extLst>
              </a:tr>
              <a:tr h="617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g_ships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"International Shipping" or "SHIP"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744888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351D43-AAB0-4B12-8FE6-B7CA0C3670E7}"/>
              </a:ext>
            </a:extLst>
          </p:cNvPr>
          <p:cNvSpPr txBox="1"/>
          <p:nvPr/>
        </p:nvSpPr>
        <p:spPr>
          <a:xfrm>
            <a:off x="3082772" y="5867400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Note factors not available for aircraft projections</a:t>
            </a:r>
          </a:p>
        </p:txBody>
      </p:sp>
    </p:spTree>
    <p:extLst>
      <p:ext uri="{BB962C8B-B14F-4D97-AF65-F5344CB8AC3E}">
        <p14:creationId xmlns:p14="http://schemas.microsoft.com/office/powerpoint/2010/main" val="17634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5264A3E-0BDC-42F6-9D28-783D64224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91" y="128533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Use emissions trends from 2010 to 2014 in the CEDS data to generate a projection factor for each HTAPv2 sector</a:t>
            </a:r>
          </a:p>
          <a:p>
            <a:r>
              <a:rPr lang="en-US" dirty="0"/>
              <a:t>The CEDS-derived projection factors were  applied by HTAPv2 sector and by country and by pollutant</a:t>
            </a:r>
          </a:p>
          <a:p>
            <a:r>
              <a:rPr lang="en-US" dirty="0"/>
              <a:t>Example: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F147FE-FF33-4E16-898B-8E48A506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1FD289-6467-4168-9D58-FC17ED94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324C4C8F-6C18-421B-A927-3A7F6F00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133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Using CEDS to project HTAPv2 from 2010 to 2014</a:t>
            </a:r>
            <a:r>
              <a:rPr lang="en-US" sz="1800" dirty="0"/>
              <a:t>(2)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253B55D5-A37B-4094-BF58-BA658E972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45069"/>
              </p:ext>
            </p:extLst>
          </p:nvPr>
        </p:nvGraphicFramePr>
        <p:xfrm>
          <a:off x="935902" y="4509423"/>
          <a:ext cx="7272196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Worksheet" r:id="rId3" imgW="4371999" imgH="961907" progId="Excel.Sheet.12">
                  <p:embed/>
                </p:oleObj>
              </mc:Choice>
              <mc:Fallback>
                <p:oleObj name="Worksheet" r:id="rId3" imgW="4371999" imgH="9619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902" y="4509423"/>
                        <a:ext cx="7272196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579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D1A23D9-9400-432A-8565-1B090793BC7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91A92B9-6F82-440E-AEBF-116EE52EA0C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565F8504-1EED-4D64-BFB2-5B12A63BEC6E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30F5E8BC-9EB1-47DE-9E30-36D0EDCB01F1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89D81DA5-A06C-4D1A-8DEA-2900E3771E85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75146533-2163-4E5E-B7B5-8E803FE8800D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728DB1DE-18CD-444C-9617-E8AEC20B9502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7320D2B2-DDAF-41D5-B81C-EA6BCE490D25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C6DDCB9F-ED64-43A8-A1A8-41E45D6BEE53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7A96C9AD-F1F6-45B5-926F-CCD8C548E5D2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EBDB1456-C785-404A-9710-8AAEFC276EA5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1A3C86AA-F033-4F9E-8289-8E99BD1F86A9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2276418-7AF8-4162-959E-A57DB9DD951F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3058035F-A19D-4B91-B91F-3E34353702A1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314F36EE-6473-4FA8-8471-E5386CAB343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5888339-95A7-443C-BFB1-AFC0E76F8A9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2C95C4E-D2AC-4880-99C1-A127A8C96F9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96BBC36-FCDD-4C61-84DC-01111A3439A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5E3D3A4-BC65-4484-AACC-012A3CF1BFF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AC3AB16-2C51-4947-8780-E1C3449C402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68A96D8-88C4-47AC-B3F3-7EB577E048C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1757C7F-E3C0-4FE9-A621-EAB48078300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CC8BBA6-110E-47B4-BECF-85C220F8F99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0B01B52-26D8-463C-831B-A9CB1403CDA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51AD69F-9615-4FB9-A2F2-F8DA146DCF4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F36951E-AFCC-4120-B586-0350C991714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22F765E-6180-4469-9449-9C83C8331AA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BA8A26A-F54B-4AA5-91AA-5D0035386F5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C507F69-7128-4429-A750-75BFD439FD6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2F983A5-A618-49FD-93EA-9B2B9B58576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47DDF8A-EAB1-4051-A38F-A27BFA55CFA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15688562-A48F-4B9F-89A9-682659D443E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A0DD169-3D6C-41AB-B67B-9AE280BA132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F0CF674-3C04-4A12-BBD0-B9ADBF52BEC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7D29800-312A-4658-8C41-EB4A4A14E4A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6C80726-5493-4E9E-8D9D-B62836930B9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F46D966-C4C1-47F0-992A-4D6B0EFB4D7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FA0F4E0E-4F44-4EB5-A4A3-62C034FEBE1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F2402C0-C602-4211-BDD0-202BC620E6B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0802C63-B7BA-407B-8DF5-8B9ACA6EB9C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982EBFA-F0D7-4F2D-9A2B-C52991128FF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009038B-D096-4B47-A4E6-B98AB8D2EF77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3C6A7AF-5B27-42AB-A5C5-294FAC7040A4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F83B075F-F305-49AB-9ECE-950A957D1F3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FCDB7E3-BDFA-42BB-9508-B994E6D6722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6D83A9E-DDE8-45A1-B69F-B35D0F9AD983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6BF84DD-ACCD-434A-B59C-C155ECF59D48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47A4EE22-4336-46AB-89E9-75CB13A7E268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8741FC0-91C6-48BB-BF54-F9AE761D484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264284C-CD68-457C-A41B-313116C3BE5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15A0CF31-2EE8-4D21-AC27-05FE9A7118FD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DC9FA92-A043-4C3D-8039-FDCD4A07855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DE513C44-CE99-4FC5-865C-93E3CE0C77FB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709C4FD-6A41-4668-9718-EA2A15D99F13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0DCF722-EAD5-4E5B-9F98-3324E6779D6B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C326CA7-A19B-4312-9F5A-E7BE4C9F6FF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6F3DE6D-D6F3-489F-9C27-7457ECCEB30F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0C2DB2D2-169C-4B7B-8CDD-C626C65815A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16BE126-6524-46C6-994E-300416F5C08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12EBE5E-5C7E-40BA-9CC8-C86244346346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69CCBE8B-7833-4480-9CCB-822EABBC104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48F090A-353D-423F-883D-93489A90540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2F91540-1EAF-4814-9328-E802A1C2793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229D9C67-0618-4CC9-8BC8-421B6D65F87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A88F64AA-43DB-4975-BF64-0B9B89807612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F6AF1E49-F1D8-4628-8B53-23FA5359B082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FF8C86CE-5E14-4AE5-A145-64BD42E074A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A4BE230-C36C-40E4-885B-98A6E4408A0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8B4734F-744D-4AF6-8524-B9E6566F227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BE19542F-3FEB-4CF1-AD44-68994530E9C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D61F648-77C3-4DFE-8A96-6C3582CB964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740D3A4A-9265-49A9-AFEB-D449A0EE802F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ED22B991-9CAE-4831-BF22-822C134490F8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FC0C8CC1-1F17-468E-A968-6D394A70ADA8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694AE043-C038-46F7-AC67-D3F38E9147EB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F78A325-AB87-48B4-9F67-4CC17895207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EC56EABE-DD2F-487E-9DEE-174692676F64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DB44AA2-A569-4DF9-848A-2FAC4A0EA98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4C5B793-B461-463F-ADF9-E184450A2F81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E3E26D6B-9E97-4327-9A0C-ED853B81C473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B47C5E9-4CD0-4349-A9BD-3F508866FE44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32CC735-0EF1-4D4E-A60A-F44E50A8B27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C13DFBE0-D04E-4FD8-926C-182463003DD7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94005C7-9C7D-409A-A895-F0A27F7C424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15FA1018-00B5-46BD-B1E4-54EDB84F83C2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91E9715A-C184-4303-9988-36156253BBBB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0B770293-0A13-41D7-A048-91D032E32BA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D71CDA07-2895-4A4C-A3AD-B0F93BC3DD5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A142E557-ED70-418F-BB66-D9E28C47304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255BE8C-FFA5-4334-8F0C-30620FD93A45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4AA6613E-2F28-4D65-A6AF-8C2825BA012C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364E813E-7288-46E4-B173-0480C8BDA44A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ADCBB40C-5292-4B2B-92AE-7731C4720EB6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EB65FBF-7E30-414C-A9EA-42200A09ADDD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2E5A8FC1-B5FF-447F-926F-C416B43EC8F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D693072C-BFF6-4C70-BBEB-535EE661333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3AFCE3B9-FE22-4FC4-85C4-6F151F863EEC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CA778755-66C2-4F0C-A803-78DA9FF03EE4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CD6BC0CF-F1B4-41CA-96EF-50BCB7328A46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BF4EF4B3-4A7B-4D79-AD39-06D7C9DEB75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C14A58C-16A8-4ED3-942B-CC977E6E3C4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882823F-5539-4D2C-AAD3-070D06CDD747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B7C86BA-2580-4250-9126-B0BA0F068F36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C679FD0-F1B3-4CF7-8EAF-78D1A446813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3C93EBBC-0F64-44CA-A98E-E4F393289B82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3C93DA2A-1FBD-4F89-BB45-D6DF18540A2A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ECB007C0-B928-48F3-A090-8873C6861803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97BEF999-AAB2-43ED-8EAE-162376508A1C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D3B98EA8-2B75-4E1A-867E-D5B79B785681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B5FD9C2E-6D66-4B21-8C1A-0EFEE7AF520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8ED19BC9-52AF-4035-85D3-D310A7FBE4E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26199</TotalTime>
  <Words>1603</Words>
  <Application>Microsoft Office PowerPoint</Application>
  <PresentationFormat>On-screen Show (4:3)</PresentationFormat>
  <Paragraphs>232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Lucida Sans Unicode</vt:lpstr>
      <vt:lpstr>Verdana</vt:lpstr>
      <vt:lpstr>Wingdings 2</vt:lpstr>
      <vt:lpstr>Wingdings 3</vt:lpstr>
      <vt:lpstr>Concourse</vt:lpstr>
      <vt:lpstr>Worksheet</vt:lpstr>
      <vt:lpstr>Development of 2016 Hemispheric Emissions for CMAQ</vt:lpstr>
      <vt:lpstr>Project Overview</vt:lpstr>
      <vt:lpstr>Emissions Modeling Process</vt:lpstr>
      <vt:lpstr>Challenges</vt:lpstr>
      <vt:lpstr>Use of HTAP inventories</vt:lpstr>
      <vt:lpstr>NOx from Selected HTAP Sectors</vt:lpstr>
      <vt:lpstr>Community Emissions Data System (CEDS) for Historical Emissions </vt:lpstr>
      <vt:lpstr>Using CEDS to project HTAPv2 from 2010 to 2014 </vt:lpstr>
      <vt:lpstr>Using CEDS to project HTAPv2 from 2010 to 2014(2) </vt:lpstr>
      <vt:lpstr>2015 China inventory</vt:lpstr>
      <vt:lpstr>2015 China inventory (2)</vt:lpstr>
      <vt:lpstr>PowerPoint Presentation</vt:lpstr>
      <vt:lpstr>Other Inventories</vt:lpstr>
      <vt:lpstr>Supporting SMOKE Input Files</vt:lpstr>
      <vt:lpstr>January Residential PM2.5</vt:lpstr>
      <vt:lpstr>Spatial Allocation</vt:lpstr>
      <vt:lpstr>Vertical Distribution</vt:lpstr>
      <vt:lpstr>Vertical Distributions by Sector</vt:lpstr>
      <vt:lpstr>Speciation</vt:lpstr>
      <vt:lpstr>Examples of merged emissions</vt:lpstr>
      <vt:lpstr>Examples of merged emissions (2)</vt:lpstr>
      <vt:lpstr>Future Work</vt:lpstr>
      <vt:lpstr>References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Friday Center</cp:lastModifiedBy>
  <cp:revision>814</cp:revision>
  <cp:lastPrinted>2015-02-06T14:34:34Z</cp:lastPrinted>
  <dcterms:created xsi:type="dcterms:W3CDTF">2011-06-13T20:10:16Z</dcterms:created>
  <dcterms:modified xsi:type="dcterms:W3CDTF">2018-10-24T18:58:42Z</dcterms:modified>
</cp:coreProperties>
</file>